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4.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4"/>
  </p:sldMasterIdLst>
  <p:notesMasterIdLst>
    <p:notesMasterId r:id="rId95"/>
  </p:notesMasterIdLst>
  <p:handoutMasterIdLst>
    <p:handoutMasterId r:id="rId96"/>
  </p:handoutMasterIdLst>
  <p:sldIdLst>
    <p:sldId id="256" r:id="rId5"/>
    <p:sldId id="141170023" r:id="rId6"/>
    <p:sldId id="141170024" r:id="rId7"/>
    <p:sldId id="141169874" r:id="rId8"/>
    <p:sldId id="141169820" r:id="rId9"/>
    <p:sldId id="141170025" r:id="rId10"/>
    <p:sldId id="141169755" r:id="rId11"/>
    <p:sldId id="141170027" r:id="rId12"/>
    <p:sldId id="141170031" r:id="rId13"/>
    <p:sldId id="141170028" r:id="rId14"/>
    <p:sldId id="141169839" r:id="rId15"/>
    <p:sldId id="141169896" r:id="rId16"/>
    <p:sldId id="141169876" r:id="rId17"/>
    <p:sldId id="141169845" r:id="rId18"/>
    <p:sldId id="141169846" r:id="rId19"/>
    <p:sldId id="141169901" r:id="rId20"/>
    <p:sldId id="141169858" r:id="rId21"/>
    <p:sldId id="141169628" r:id="rId22"/>
    <p:sldId id="141169925" r:id="rId23"/>
    <p:sldId id="141169933" r:id="rId24"/>
    <p:sldId id="141169939" r:id="rId25"/>
    <p:sldId id="141169940" r:id="rId26"/>
    <p:sldId id="141169936" r:id="rId27"/>
    <p:sldId id="141169935" r:id="rId28"/>
    <p:sldId id="141170010" r:id="rId29"/>
    <p:sldId id="141169937" r:id="rId30"/>
    <p:sldId id="141169938" r:id="rId31"/>
    <p:sldId id="141170011" r:id="rId32"/>
    <p:sldId id="141169865" r:id="rId33"/>
    <p:sldId id="141169976" r:id="rId34"/>
    <p:sldId id="141169977" r:id="rId35"/>
    <p:sldId id="141169978" r:id="rId36"/>
    <p:sldId id="141170007" r:id="rId37"/>
    <p:sldId id="141169934" r:id="rId38"/>
    <p:sldId id="141169980" r:id="rId39"/>
    <p:sldId id="141169981" r:id="rId40"/>
    <p:sldId id="141169982" r:id="rId41"/>
    <p:sldId id="141169941" r:id="rId42"/>
    <p:sldId id="141169983" r:id="rId43"/>
    <p:sldId id="141169949" r:id="rId44"/>
    <p:sldId id="141169950" r:id="rId45"/>
    <p:sldId id="141169951" r:id="rId46"/>
    <p:sldId id="141169952" r:id="rId47"/>
    <p:sldId id="141169953" r:id="rId48"/>
    <p:sldId id="141169954" r:id="rId49"/>
    <p:sldId id="141169861" r:id="rId50"/>
    <p:sldId id="141169984" r:id="rId51"/>
    <p:sldId id="141169957" r:id="rId52"/>
    <p:sldId id="141169985" r:id="rId53"/>
    <p:sldId id="141169986" r:id="rId54"/>
    <p:sldId id="141169987" r:id="rId55"/>
    <p:sldId id="141169962" r:id="rId56"/>
    <p:sldId id="141169963" r:id="rId57"/>
    <p:sldId id="141169964" r:id="rId58"/>
    <p:sldId id="141170032" r:id="rId59"/>
    <p:sldId id="141169637" r:id="rId60"/>
    <p:sldId id="141169988" r:id="rId61"/>
    <p:sldId id="141170006" r:id="rId62"/>
    <p:sldId id="141169989" r:id="rId63"/>
    <p:sldId id="141169990" r:id="rId64"/>
    <p:sldId id="141169991" r:id="rId65"/>
    <p:sldId id="141170012" r:id="rId66"/>
    <p:sldId id="141169994" r:id="rId67"/>
    <p:sldId id="141169992" r:id="rId68"/>
    <p:sldId id="141169993" r:id="rId69"/>
    <p:sldId id="141170008" r:id="rId70"/>
    <p:sldId id="141170001" r:id="rId71"/>
    <p:sldId id="141170002" r:id="rId72"/>
    <p:sldId id="141170009" r:id="rId73"/>
    <p:sldId id="141169975" r:id="rId74"/>
    <p:sldId id="141169862" r:id="rId75"/>
    <p:sldId id="141169906" r:id="rId76"/>
    <p:sldId id="141170019" r:id="rId77"/>
    <p:sldId id="141170020" r:id="rId78"/>
    <p:sldId id="141170016" r:id="rId79"/>
    <p:sldId id="141169908" r:id="rId80"/>
    <p:sldId id="141170021" r:id="rId81"/>
    <p:sldId id="141170003" r:id="rId82"/>
    <p:sldId id="141169882" r:id="rId83"/>
    <p:sldId id="141170033" r:id="rId84"/>
    <p:sldId id="141170029" r:id="rId85"/>
    <p:sldId id="141169629" r:id="rId86"/>
    <p:sldId id="141169630" r:id="rId87"/>
    <p:sldId id="141169631" r:id="rId88"/>
    <p:sldId id="141169632" r:id="rId89"/>
    <p:sldId id="141169633" r:id="rId90"/>
    <p:sldId id="141169634" r:id="rId91"/>
    <p:sldId id="141169635" r:id="rId92"/>
    <p:sldId id="141169636" r:id="rId93"/>
    <p:sldId id="141170030" r:id="rId94"/>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上野　和樹" initials="上野　和樹" lastIdx="20" clrIdx="0">
    <p:extLst>
      <p:ext uri="{19B8F6BF-5375-455C-9EA6-DF929625EA0E}">
        <p15:presenceInfo xmlns:p15="http://schemas.microsoft.com/office/powerpoint/2012/main" userId="S::UenoKazu@lan.pref.osaka.jp::017323ca-9824-4146-9dd9-acc0cb321bd5" providerId="AD"/>
      </p:ext>
    </p:extLst>
  </p:cmAuthor>
  <p:cmAuthor id="2" name="三宅　健太" initials="三宅　健太" lastIdx="4" clrIdx="1">
    <p:extLst>
      <p:ext uri="{19B8F6BF-5375-455C-9EA6-DF929625EA0E}">
        <p15:presenceInfo xmlns:p15="http://schemas.microsoft.com/office/powerpoint/2012/main" userId="S::MiyakeKe@lan.pref.osaka.jp::4649dfaf-897a-4cdc-b273-4cf0618c56b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FF"/>
    <a:srgbClr val="FFB3B3"/>
    <a:srgbClr val="FFC000"/>
    <a:srgbClr val="5195D3"/>
    <a:srgbClr val="84B4E0"/>
    <a:srgbClr val="FFE699"/>
    <a:srgbClr val="FF5B5B"/>
    <a:srgbClr val="FFECAF"/>
    <a:srgbClr val="BDD7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25" autoAdjust="0"/>
    <p:restoredTop sz="96318" autoAdjust="0"/>
  </p:normalViewPr>
  <p:slideViewPr>
    <p:cSldViewPr snapToGrid="0">
      <p:cViewPr varScale="1">
        <p:scale>
          <a:sx n="95" d="100"/>
          <a:sy n="95" d="100"/>
        </p:scale>
        <p:origin x="148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notesMaster" Target="notesMasters/notesMaster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presProps" Target="presProp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file:///\\10.19.147.23\disk1\201%20&#26032;&#12375;&#12356;&#12300;&#25104;&#38263;&#25126;&#30053;&#12301;\09_&#29702;&#35542;&#32232;&#26908;&#35342;\2025&#24180;&#24230;\04_&#21442;&#32771;&#36039;&#26009;&#26696;\02_&#21442;&#32771;&#36039;&#26009;&#32232;&#20316;&#25104;&#36942;&#31243;\01_&#21508;&#12496;&#12540;&#12484;&#20316;&#26989;\02_&#22823;&#38442;&#12398;&#32076;&#28168;&#12539;&#12414;&#12385;&#12539;&#12402;&#12392;&#12398;&#21205;&#12365;\01_&#21508;&#25351;&#27161;&#12398;&#21205;&#12365;\02_&#36039;&#26009;&#20316;&#25104;&#65288;&#12497;&#12527;&#12509;&#65289;\&#20803;&#12487;&#12540;&#12479;\02_&#20027;&#12394;&#26989;&#31278;&#21029;&#24220;&#20869;&#32207;&#29983;&#29987;&#65288;2015&#24180;&#24230;=100&#65289;&#12289;&#24220;&#27665;&#32076;&#28168;&#35336;&#31639;.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D:\OnishiTom\Desktop\3-3_&#20303;&#27665;&#22522;&#26412;&#21488;&#24115;&#20154;&#21475;&#31227;&#21205;&#22577;&#21578;.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10.19.147.23\disk1\201%20&#26032;&#12375;&#12356;&#12300;&#25104;&#38263;&#25126;&#30053;&#12301;\09_&#29702;&#35542;&#32232;&#26908;&#35342;\2025&#24180;&#24230;\04_&#21442;&#32771;&#36039;&#26009;&#26696;\02_&#21442;&#32771;&#36039;&#26009;&#32232;&#20316;&#25104;&#36942;&#31243;\01_&#21508;&#12496;&#12540;&#12484;&#20316;&#26989;\02_&#22823;&#38442;&#12398;&#32076;&#28168;&#12539;&#12414;&#12385;&#12539;&#12402;&#12392;&#12398;&#21205;&#12365;\01_&#21508;&#25351;&#27161;&#12398;&#21205;&#12365;\02_&#36039;&#26009;&#20316;&#25104;&#65288;&#12497;&#12527;&#12509;&#65289;\&#20803;&#12487;&#12540;&#12479;(0624&#26178;&#28857;)\53_&#26469;&#38442;&#22806;&#22269;&#20154;&#26053;&#23458;&#32773;&#25968;.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10.19.147.23\disk1\201%20&#26032;&#12375;&#12356;&#12300;&#25104;&#38263;&#25126;&#30053;&#12301;\09_&#29702;&#35542;&#32232;&#26908;&#35342;\2025&#24180;&#24230;\04_&#21442;&#32771;&#36039;&#26009;&#26696;\02_&#21442;&#32771;&#36039;&#26009;&#32232;&#20316;&#25104;&#36942;&#31243;\01_&#21508;&#12496;&#12540;&#12484;&#20316;&#26989;\02_&#22823;&#38442;&#12398;&#32076;&#28168;&#12539;&#12414;&#12385;&#12539;&#12402;&#12392;&#12398;&#21205;&#12365;\01_&#21508;&#25351;&#27161;&#12398;&#21205;&#12365;\02_&#36039;&#26009;&#20316;&#25104;&#65288;&#12497;&#12527;&#12509;&#65289;\&#20803;&#12487;&#12540;&#12479;(0624&#26178;&#28857;)\01_&#24220;&#20869;&#32207;&#29983;&#29987;&#65288;&#21517;&#30446;&#12539;&#23455;&#36074;&#65289;&#12289;&#25104;&#38263;&#29575;&#65288;&#21517;&#30446;&#12539;&#23455;&#36074;&#65289;_&#24220;&#27665;&#32076;&#28168;&#35336;&#31639;&#12539;&#22269;&#27665;&#32076;&#28168;&#35336;&#31639;.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40343410132055"/>
          <c:y val="6.5554077421383208E-2"/>
          <c:w val="0.80750597525329204"/>
          <c:h val="0.84304795958828094"/>
        </c:manualLayout>
      </c:layout>
      <c:lineChart>
        <c:grouping val="standard"/>
        <c:varyColors val="0"/>
        <c:ser>
          <c:idx val="0"/>
          <c:order val="0"/>
          <c:tx>
            <c:strRef>
              <c:f>グラフ・分析!$B$24</c:f>
              <c:strCache>
                <c:ptCount val="1"/>
                <c:pt idx="0">
                  <c:v> 製造業</c:v>
                </c:pt>
              </c:strCache>
            </c:strRef>
          </c:tx>
          <c:spPr>
            <a:ln w="28575" cap="rnd">
              <a:solidFill>
                <a:schemeClr val="accent2"/>
              </a:solidFill>
              <a:round/>
            </a:ln>
            <a:effectLst/>
          </c:spPr>
          <c:marker>
            <c:symbol val="none"/>
          </c:marker>
          <c:cat>
            <c:numRef>
              <c:f>グラフ・分析!$C$23:$N$23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グラフ・分析!$C$24:$N$24</c:f>
              <c:numCache>
                <c:formatCode>#,##0.0_ </c:formatCode>
                <c:ptCount val="12"/>
                <c:pt idx="0">
                  <c:v>101.09388878508597</c:v>
                </c:pt>
                <c:pt idx="1">
                  <c:v>97.859314610868182</c:v>
                </c:pt>
                <c:pt idx="2">
                  <c:v>97.271326985373037</c:v>
                </c:pt>
                <c:pt idx="3">
                  <c:v>99.682452628895248</c:v>
                </c:pt>
                <c:pt idx="4">
                  <c:v>100</c:v>
                </c:pt>
                <c:pt idx="5">
                  <c:v>98.003488674800934</c:v>
                </c:pt>
                <c:pt idx="6">
                  <c:v>105.86031052162991</c:v>
                </c:pt>
                <c:pt idx="7">
                  <c:v>107.6910358621969</c:v>
                </c:pt>
                <c:pt idx="8">
                  <c:v>101.98590699645234</c:v>
                </c:pt>
                <c:pt idx="9">
                  <c:v>104.68730746982359</c:v>
                </c:pt>
                <c:pt idx="10">
                  <c:v>112.71494862352078</c:v>
                </c:pt>
                <c:pt idx="11">
                  <c:v>115.20064808877883</c:v>
                </c:pt>
              </c:numCache>
            </c:numRef>
          </c:val>
          <c:smooth val="0"/>
          <c:extLst>
            <c:ext xmlns:c16="http://schemas.microsoft.com/office/drawing/2014/chart" uri="{C3380CC4-5D6E-409C-BE32-E72D297353CC}">
              <c16:uniqueId val="{00000000-37F8-4DDF-83AD-CFE45CF63E2B}"/>
            </c:ext>
          </c:extLst>
        </c:ser>
        <c:ser>
          <c:idx val="1"/>
          <c:order val="1"/>
          <c:tx>
            <c:strRef>
              <c:f>グラフ・分析!$B$25</c:f>
              <c:strCache>
                <c:ptCount val="1"/>
                <c:pt idx="0">
                  <c:v> 建設業</c:v>
                </c:pt>
              </c:strCache>
            </c:strRef>
          </c:tx>
          <c:spPr>
            <a:ln w="28575" cap="rnd">
              <a:solidFill>
                <a:schemeClr val="accent4"/>
              </a:solidFill>
              <a:round/>
            </a:ln>
            <a:effectLst/>
          </c:spPr>
          <c:marker>
            <c:symbol val="none"/>
          </c:marker>
          <c:cat>
            <c:numRef>
              <c:f>グラフ・分析!$C$23:$N$23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グラフ・分析!$C$25:$N$25</c:f>
              <c:numCache>
                <c:formatCode>#,##0.0_ </c:formatCode>
                <c:ptCount val="12"/>
                <c:pt idx="0">
                  <c:v>98.3506699365401</c:v>
                </c:pt>
                <c:pt idx="1">
                  <c:v>92.439371096803882</c:v>
                </c:pt>
                <c:pt idx="2">
                  <c:v>94.807814972895599</c:v>
                </c:pt>
                <c:pt idx="3">
                  <c:v>95.204062614754662</c:v>
                </c:pt>
                <c:pt idx="4">
                  <c:v>100</c:v>
                </c:pt>
                <c:pt idx="5">
                  <c:v>106.14786643219041</c:v>
                </c:pt>
                <c:pt idx="6">
                  <c:v>111.27657310375328</c:v>
                </c:pt>
                <c:pt idx="7">
                  <c:v>106.15229515467006</c:v>
                </c:pt>
                <c:pt idx="8">
                  <c:v>108.19947212088444</c:v>
                </c:pt>
                <c:pt idx="9">
                  <c:v>122.82022277704274</c:v>
                </c:pt>
                <c:pt idx="10">
                  <c:v>122.95523730263737</c:v>
                </c:pt>
                <c:pt idx="11">
                  <c:v>117.96031495598034</c:v>
                </c:pt>
              </c:numCache>
            </c:numRef>
          </c:val>
          <c:smooth val="0"/>
          <c:extLst>
            <c:ext xmlns:c16="http://schemas.microsoft.com/office/drawing/2014/chart" uri="{C3380CC4-5D6E-409C-BE32-E72D297353CC}">
              <c16:uniqueId val="{00000001-37F8-4DDF-83AD-CFE45CF63E2B}"/>
            </c:ext>
          </c:extLst>
        </c:ser>
        <c:ser>
          <c:idx val="2"/>
          <c:order val="2"/>
          <c:tx>
            <c:strRef>
              <c:f>グラフ・分析!$B$26</c:f>
              <c:strCache>
                <c:ptCount val="1"/>
                <c:pt idx="0">
                  <c:v> 卸売・小売業</c:v>
                </c:pt>
              </c:strCache>
            </c:strRef>
          </c:tx>
          <c:spPr>
            <a:ln w="28575" cap="rnd">
              <a:solidFill>
                <a:schemeClr val="accent5"/>
              </a:solidFill>
              <a:prstDash val="solid"/>
              <a:round/>
            </a:ln>
            <a:effectLst/>
          </c:spPr>
          <c:marker>
            <c:symbol val="none"/>
          </c:marker>
          <c:cat>
            <c:numRef>
              <c:f>グラフ・分析!$C$23:$N$23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グラフ・分析!$C$26:$N$26</c:f>
              <c:numCache>
                <c:formatCode>#,##0.0_ </c:formatCode>
                <c:ptCount val="12"/>
                <c:pt idx="0">
                  <c:v>100.40580663801666</c:v>
                </c:pt>
                <c:pt idx="1">
                  <c:v>101.31945358793753</c:v>
                </c:pt>
                <c:pt idx="2">
                  <c:v>102.967733739289</c:v>
                </c:pt>
                <c:pt idx="3">
                  <c:v>98.577988539789899</c:v>
                </c:pt>
                <c:pt idx="4">
                  <c:v>100</c:v>
                </c:pt>
                <c:pt idx="5">
                  <c:v>97.17298269189439</c:v>
                </c:pt>
                <c:pt idx="6">
                  <c:v>101.90169923531789</c:v>
                </c:pt>
                <c:pt idx="7">
                  <c:v>101.41283798847196</c:v>
                </c:pt>
                <c:pt idx="8">
                  <c:v>96.144320449256512</c:v>
                </c:pt>
                <c:pt idx="9">
                  <c:v>85.239328939728594</c:v>
                </c:pt>
                <c:pt idx="10">
                  <c:v>89.268626079116345</c:v>
                </c:pt>
                <c:pt idx="11">
                  <c:v>89.521551799896827</c:v>
                </c:pt>
              </c:numCache>
            </c:numRef>
          </c:val>
          <c:smooth val="0"/>
          <c:extLst>
            <c:ext xmlns:c16="http://schemas.microsoft.com/office/drawing/2014/chart" uri="{C3380CC4-5D6E-409C-BE32-E72D297353CC}">
              <c16:uniqueId val="{00000002-37F8-4DDF-83AD-CFE45CF63E2B}"/>
            </c:ext>
          </c:extLst>
        </c:ser>
        <c:ser>
          <c:idx val="3"/>
          <c:order val="3"/>
          <c:tx>
            <c:strRef>
              <c:f>グラフ・分析!$B$27</c:f>
              <c:strCache>
                <c:ptCount val="1"/>
                <c:pt idx="0">
                  <c:v> 運輸・郵便業</c:v>
                </c:pt>
              </c:strCache>
            </c:strRef>
          </c:tx>
          <c:spPr>
            <a:ln w="28575" cap="rnd">
              <a:solidFill>
                <a:schemeClr val="accent6"/>
              </a:solidFill>
              <a:prstDash val="solid"/>
              <a:round/>
            </a:ln>
            <a:effectLst/>
          </c:spPr>
          <c:marker>
            <c:symbol val="none"/>
          </c:marker>
          <c:cat>
            <c:numRef>
              <c:f>グラフ・分析!$C$23:$N$23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グラフ・分析!$C$27:$N$27</c:f>
              <c:numCache>
                <c:formatCode>#,##0.0_ </c:formatCode>
                <c:ptCount val="12"/>
                <c:pt idx="0">
                  <c:v>99.758350461541525</c:v>
                </c:pt>
                <c:pt idx="1">
                  <c:v>100.42779025980464</c:v>
                </c:pt>
                <c:pt idx="2">
                  <c:v>105.31823828350457</c:v>
                </c:pt>
                <c:pt idx="3">
                  <c:v>100.21818169222223</c:v>
                </c:pt>
                <c:pt idx="4">
                  <c:v>100</c:v>
                </c:pt>
                <c:pt idx="5">
                  <c:v>100.12175568932902</c:v>
                </c:pt>
                <c:pt idx="6">
                  <c:v>103.62426679217491</c:v>
                </c:pt>
                <c:pt idx="7">
                  <c:v>104.2592408974416</c:v>
                </c:pt>
                <c:pt idx="8">
                  <c:v>100.15643787537188</c:v>
                </c:pt>
                <c:pt idx="9">
                  <c:v>62.595630390947477</c:v>
                </c:pt>
                <c:pt idx="10">
                  <c:v>67.872648398406085</c:v>
                </c:pt>
                <c:pt idx="11">
                  <c:v>85.666601574424021</c:v>
                </c:pt>
              </c:numCache>
            </c:numRef>
          </c:val>
          <c:smooth val="0"/>
          <c:extLst>
            <c:ext xmlns:c16="http://schemas.microsoft.com/office/drawing/2014/chart" uri="{C3380CC4-5D6E-409C-BE32-E72D297353CC}">
              <c16:uniqueId val="{00000003-37F8-4DDF-83AD-CFE45CF63E2B}"/>
            </c:ext>
          </c:extLst>
        </c:ser>
        <c:ser>
          <c:idx val="4"/>
          <c:order val="4"/>
          <c:tx>
            <c:strRef>
              <c:f>グラフ・分析!$B$28</c:f>
              <c:strCache>
                <c:ptCount val="1"/>
                <c:pt idx="0">
                  <c:v> 宿泊・飲食サービス業</c:v>
                </c:pt>
              </c:strCache>
            </c:strRef>
          </c:tx>
          <c:spPr>
            <a:ln w="28575" cap="rnd">
              <a:solidFill>
                <a:schemeClr val="accent5">
                  <a:lumMod val="50000"/>
                </a:schemeClr>
              </a:solidFill>
              <a:round/>
            </a:ln>
            <a:effectLst/>
          </c:spPr>
          <c:marker>
            <c:symbol val="none"/>
          </c:marker>
          <c:cat>
            <c:numRef>
              <c:f>グラフ・分析!$C$23:$N$23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グラフ・分析!$C$28:$N$28</c:f>
              <c:numCache>
                <c:formatCode>#,##0.0_ </c:formatCode>
                <c:ptCount val="12"/>
                <c:pt idx="0">
                  <c:v>107.6558645405798</c:v>
                </c:pt>
                <c:pt idx="1">
                  <c:v>98.217296775627716</c:v>
                </c:pt>
                <c:pt idx="2">
                  <c:v>103.91262151714118</c:v>
                </c:pt>
                <c:pt idx="3">
                  <c:v>105.42184678945344</c:v>
                </c:pt>
                <c:pt idx="4">
                  <c:v>100</c:v>
                </c:pt>
                <c:pt idx="5">
                  <c:v>103.688048623122</c:v>
                </c:pt>
                <c:pt idx="6">
                  <c:v>107.16453678451954</c:v>
                </c:pt>
                <c:pt idx="7">
                  <c:v>109.50178649851712</c:v>
                </c:pt>
                <c:pt idx="8">
                  <c:v>97.089769517292979</c:v>
                </c:pt>
                <c:pt idx="9">
                  <c:v>61.363594467547536</c:v>
                </c:pt>
                <c:pt idx="10">
                  <c:v>55.154170213458109</c:v>
                </c:pt>
                <c:pt idx="11">
                  <c:v>67.173103302446876</c:v>
                </c:pt>
              </c:numCache>
            </c:numRef>
          </c:val>
          <c:smooth val="0"/>
          <c:extLst>
            <c:ext xmlns:c16="http://schemas.microsoft.com/office/drawing/2014/chart" uri="{C3380CC4-5D6E-409C-BE32-E72D297353CC}">
              <c16:uniqueId val="{00000004-37F8-4DDF-83AD-CFE45CF63E2B}"/>
            </c:ext>
          </c:extLst>
        </c:ser>
        <c:ser>
          <c:idx val="5"/>
          <c:order val="5"/>
          <c:tx>
            <c:strRef>
              <c:f>グラフ・分析!$B$29</c:f>
              <c:strCache>
                <c:ptCount val="1"/>
                <c:pt idx="0">
                  <c:v> 金融・保険業</c:v>
                </c:pt>
              </c:strCache>
            </c:strRef>
          </c:tx>
          <c:spPr>
            <a:ln w="28575" cap="rnd">
              <a:solidFill>
                <a:schemeClr val="accent4">
                  <a:lumMod val="75000"/>
                </a:schemeClr>
              </a:solidFill>
              <a:round/>
            </a:ln>
            <a:effectLst/>
          </c:spPr>
          <c:marker>
            <c:symbol val="none"/>
          </c:marker>
          <c:cat>
            <c:numRef>
              <c:f>グラフ・分析!$C$23:$N$23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グラフ・分析!$C$29:$N$29</c:f>
              <c:numCache>
                <c:formatCode>#,##0.0_ </c:formatCode>
                <c:ptCount val="12"/>
                <c:pt idx="0">
                  <c:v>87.537675525696827</c:v>
                </c:pt>
                <c:pt idx="1">
                  <c:v>90.08810908766543</c:v>
                </c:pt>
                <c:pt idx="2">
                  <c:v>97.22721041487678</c:v>
                </c:pt>
                <c:pt idx="3">
                  <c:v>96.900337084454208</c:v>
                </c:pt>
                <c:pt idx="4">
                  <c:v>100</c:v>
                </c:pt>
                <c:pt idx="5">
                  <c:v>96.167718295047493</c:v>
                </c:pt>
                <c:pt idx="6">
                  <c:v>99.5581635000446</c:v>
                </c:pt>
                <c:pt idx="7">
                  <c:v>99.001539884414768</c:v>
                </c:pt>
                <c:pt idx="8">
                  <c:v>97.67626512302644</c:v>
                </c:pt>
                <c:pt idx="9">
                  <c:v>100.81600963366712</c:v>
                </c:pt>
                <c:pt idx="10">
                  <c:v>112.62687614728431</c:v>
                </c:pt>
                <c:pt idx="11">
                  <c:v>124.31256836758166</c:v>
                </c:pt>
              </c:numCache>
            </c:numRef>
          </c:val>
          <c:smooth val="0"/>
          <c:extLst>
            <c:ext xmlns:c16="http://schemas.microsoft.com/office/drawing/2014/chart" uri="{C3380CC4-5D6E-409C-BE32-E72D297353CC}">
              <c16:uniqueId val="{00000005-37F8-4DDF-83AD-CFE45CF63E2B}"/>
            </c:ext>
          </c:extLst>
        </c:ser>
        <c:ser>
          <c:idx val="6"/>
          <c:order val="6"/>
          <c:tx>
            <c:strRef>
              <c:f>グラフ・分析!$B$30</c:f>
              <c:strCache>
                <c:ptCount val="1"/>
                <c:pt idx="0">
                  <c:v> 不動産業</c:v>
                </c:pt>
              </c:strCache>
            </c:strRef>
          </c:tx>
          <c:spPr>
            <a:ln w="28575" cap="rnd">
              <a:solidFill>
                <a:schemeClr val="accent4">
                  <a:lumMod val="50000"/>
                </a:schemeClr>
              </a:solidFill>
              <a:prstDash val="solid"/>
              <a:round/>
            </a:ln>
            <a:effectLst/>
          </c:spPr>
          <c:marker>
            <c:symbol val="none"/>
          </c:marker>
          <c:cat>
            <c:numRef>
              <c:f>グラフ・分析!$C$23:$N$23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グラフ・分析!$C$30:$N$30</c:f>
              <c:numCache>
                <c:formatCode>#,##0.0_ </c:formatCode>
                <c:ptCount val="12"/>
                <c:pt idx="0">
                  <c:v>101.74916662339686</c:v>
                </c:pt>
                <c:pt idx="1">
                  <c:v>99.494490887377324</c:v>
                </c:pt>
                <c:pt idx="2">
                  <c:v>96.849410665143566</c:v>
                </c:pt>
                <c:pt idx="3">
                  <c:v>97.117981203593132</c:v>
                </c:pt>
                <c:pt idx="4">
                  <c:v>100</c:v>
                </c:pt>
                <c:pt idx="5">
                  <c:v>101.78750713951918</c:v>
                </c:pt>
                <c:pt idx="6">
                  <c:v>102.66834207383562</c:v>
                </c:pt>
                <c:pt idx="7">
                  <c:v>102.94675736019524</c:v>
                </c:pt>
                <c:pt idx="8">
                  <c:v>106.61363518355054</c:v>
                </c:pt>
                <c:pt idx="9">
                  <c:v>105.94386001350018</c:v>
                </c:pt>
                <c:pt idx="10">
                  <c:v>103.03263928552883</c:v>
                </c:pt>
                <c:pt idx="11">
                  <c:v>105.27277636429721</c:v>
                </c:pt>
              </c:numCache>
            </c:numRef>
          </c:val>
          <c:smooth val="0"/>
          <c:extLst>
            <c:ext xmlns:c16="http://schemas.microsoft.com/office/drawing/2014/chart" uri="{C3380CC4-5D6E-409C-BE32-E72D297353CC}">
              <c16:uniqueId val="{00000006-37F8-4DDF-83AD-CFE45CF63E2B}"/>
            </c:ext>
          </c:extLst>
        </c:ser>
        <c:ser>
          <c:idx val="7"/>
          <c:order val="7"/>
          <c:tx>
            <c:strRef>
              <c:f>グラフ・分析!$B$31</c:f>
              <c:strCache>
                <c:ptCount val="1"/>
                <c:pt idx="0">
                  <c:v> 専門・科学技術、業務支援サービス業</c:v>
                </c:pt>
              </c:strCache>
            </c:strRef>
          </c:tx>
          <c:spPr>
            <a:ln w="28575" cap="rnd">
              <a:solidFill>
                <a:schemeClr val="accent1">
                  <a:lumMod val="60000"/>
                  <a:lumOff val="40000"/>
                </a:schemeClr>
              </a:solidFill>
              <a:prstDash val="solid"/>
              <a:round/>
            </a:ln>
            <a:effectLst/>
          </c:spPr>
          <c:marker>
            <c:symbol val="none"/>
          </c:marker>
          <c:cat>
            <c:numRef>
              <c:f>グラフ・分析!$C$23:$N$23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グラフ・分析!$C$31:$N$31</c:f>
              <c:numCache>
                <c:formatCode>#,##0.0_ </c:formatCode>
                <c:ptCount val="12"/>
                <c:pt idx="0">
                  <c:v>96.836415465525178</c:v>
                </c:pt>
                <c:pt idx="1">
                  <c:v>92.849347473394317</c:v>
                </c:pt>
                <c:pt idx="2">
                  <c:v>95.301868659260862</c:v>
                </c:pt>
                <c:pt idx="3">
                  <c:v>94.375326591776499</c:v>
                </c:pt>
                <c:pt idx="4">
                  <c:v>100</c:v>
                </c:pt>
                <c:pt idx="5">
                  <c:v>103.23045629644309</c:v>
                </c:pt>
                <c:pt idx="6">
                  <c:v>103.17524534929203</c:v>
                </c:pt>
                <c:pt idx="7">
                  <c:v>104.19447173361004</c:v>
                </c:pt>
                <c:pt idx="8">
                  <c:v>104.68022952644228</c:v>
                </c:pt>
                <c:pt idx="9">
                  <c:v>103.02234086204078</c:v>
                </c:pt>
                <c:pt idx="10">
                  <c:v>103.62645866254834</c:v>
                </c:pt>
                <c:pt idx="11">
                  <c:v>110.61990917155933</c:v>
                </c:pt>
              </c:numCache>
            </c:numRef>
          </c:val>
          <c:smooth val="0"/>
          <c:extLst>
            <c:ext xmlns:c16="http://schemas.microsoft.com/office/drawing/2014/chart" uri="{C3380CC4-5D6E-409C-BE32-E72D297353CC}">
              <c16:uniqueId val="{00000007-37F8-4DDF-83AD-CFE45CF63E2B}"/>
            </c:ext>
          </c:extLst>
        </c:ser>
        <c:dLbls>
          <c:showLegendKey val="0"/>
          <c:showVal val="0"/>
          <c:showCatName val="0"/>
          <c:showSerName val="0"/>
          <c:showPercent val="0"/>
          <c:showBubbleSize val="0"/>
        </c:dLbls>
        <c:smooth val="0"/>
        <c:axId val="460887119"/>
        <c:axId val="460875471"/>
      </c:lineChart>
      <c:catAx>
        <c:axId val="460887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7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60875471"/>
        <c:crosses val="autoZero"/>
        <c:auto val="1"/>
        <c:lblAlgn val="ctr"/>
        <c:lblOffset val="100"/>
        <c:noMultiLvlLbl val="0"/>
      </c:catAx>
      <c:valAx>
        <c:axId val="460875471"/>
        <c:scaling>
          <c:orientation val="minMax"/>
          <c:min val="50"/>
        </c:scaling>
        <c:delete val="0"/>
        <c:axPos val="l"/>
        <c:majorGridlines>
          <c:spPr>
            <a:ln w="9525" cap="flat" cmpd="sng" algn="ctr">
              <a:noFill/>
              <a:round/>
            </a:ln>
            <a:effectLst/>
          </c:spPr>
        </c:majorGridlines>
        <c:numFmt formatCode="#,##0.0_ " sourceLinked="1"/>
        <c:majorTickMark val="none"/>
        <c:minorTickMark val="none"/>
        <c:tickLblPos val="nextTo"/>
        <c:spPr>
          <a:noFill/>
          <a:ln>
            <a:noFill/>
          </a:ln>
          <a:effectLst/>
        </c:spPr>
        <c:txPr>
          <a:bodyPr rot="-60000000" spcFirstLastPara="1" vertOverflow="ellipsis" vert="horz" wrap="square" anchor="ctr" anchorCtr="1"/>
          <a:lstStyle/>
          <a:p>
            <a:pPr>
              <a:defRPr lang="ja-JP" sz="7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608871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700">
          <a:latin typeface="Meiryo UI" panose="020B0604030504040204" pitchFamily="50" charset="-128"/>
          <a:ea typeface="Meiryo UI" panose="020B0604030504040204" pitchFamily="50" charset="-128"/>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40029890730858"/>
          <c:y val="4.1798923256863255E-2"/>
          <c:w val="0.81414088895095615"/>
          <c:h val="0.86478594363963712"/>
        </c:manualLayout>
      </c:layout>
      <c:lineChart>
        <c:grouping val="standard"/>
        <c:varyColors val="0"/>
        <c:ser>
          <c:idx val="0"/>
          <c:order val="0"/>
          <c:tx>
            <c:strRef>
              <c:f>グラフ!$B$5</c:f>
              <c:strCache>
                <c:ptCount val="1"/>
                <c:pt idx="0">
                  <c:v>宮城県</c:v>
                </c:pt>
              </c:strCache>
            </c:strRef>
          </c:tx>
          <c:spPr>
            <a:ln w="19050" cap="rnd">
              <a:solidFill>
                <a:schemeClr val="accent2"/>
              </a:solidFill>
              <a:prstDash val="sysDash"/>
              <a:round/>
            </a:ln>
            <a:effectLst/>
          </c:spPr>
          <c:marker>
            <c:symbol val="none"/>
          </c:marker>
          <c:dLbls>
            <c:dLbl>
              <c:idx val="9"/>
              <c:layout>
                <c:manualLayout>
                  <c:x val="-7.1929632240139213E-3"/>
                  <c:y val="5.54621647509578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F72-4C8A-9A36-6D00C4F71A98}"/>
                </c:ext>
              </c:extLst>
            </c:dLbl>
            <c:spPr>
              <a:noFill/>
              <a:ln>
                <a:noFill/>
              </a:ln>
              <a:effectLst/>
            </c:spPr>
            <c:txPr>
              <a:bodyPr rot="0" spcFirstLastPara="1" vertOverflow="ellipsis" vert="horz" wrap="square" anchor="ctr" anchorCtr="1"/>
              <a:lstStyle/>
              <a:p>
                <a:pPr>
                  <a:defRPr lang="ja-JP" sz="5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グラフ!$C$4:$L$4</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グラフ!$C$5:$L$5</c:f>
              <c:numCache>
                <c:formatCode>#,##0;"▲ "#,##0</c:formatCode>
                <c:ptCount val="10"/>
                <c:pt idx="0">
                  <c:v>-76</c:v>
                </c:pt>
                <c:pt idx="1">
                  <c:v>-483</c:v>
                </c:pt>
                <c:pt idx="2">
                  <c:v>-1262</c:v>
                </c:pt>
                <c:pt idx="3">
                  <c:v>-1700</c:v>
                </c:pt>
                <c:pt idx="4">
                  <c:v>-3083</c:v>
                </c:pt>
                <c:pt idx="5">
                  <c:v>-164</c:v>
                </c:pt>
                <c:pt idx="6">
                  <c:v>117</c:v>
                </c:pt>
                <c:pt idx="7">
                  <c:v>962</c:v>
                </c:pt>
                <c:pt idx="8">
                  <c:v>-1017</c:v>
                </c:pt>
                <c:pt idx="9">
                  <c:v>-2560</c:v>
                </c:pt>
              </c:numCache>
            </c:numRef>
          </c:val>
          <c:smooth val="0"/>
          <c:extLst>
            <c:ext xmlns:c16="http://schemas.microsoft.com/office/drawing/2014/chart" uri="{C3380CC4-5D6E-409C-BE32-E72D297353CC}">
              <c16:uniqueId val="{00000001-9F72-4C8A-9A36-6D00C4F71A98}"/>
            </c:ext>
          </c:extLst>
        </c:ser>
        <c:ser>
          <c:idx val="1"/>
          <c:order val="1"/>
          <c:tx>
            <c:strRef>
              <c:f>グラフ!$B$6</c:f>
              <c:strCache>
                <c:ptCount val="1"/>
                <c:pt idx="0">
                  <c:v>愛知県</c:v>
                </c:pt>
              </c:strCache>
            </c:strRef>
          </c:tx>
          <c:spPr>
            <a:ln w="19050" cap="rnd">
              <a:solidFill>
                <a:schemeClr val="accent6"/>
              </a:solidFill>
              <a:prstDash val="sysDash"/>
              <a:round/>
            </a:ln>
            <a:effectLst/>
          </c:spPr>
          <c:marker>
            <c:symbol val="none"/>
          </c:marker>
          <c:dLbls>
            <c:dLbl>
              <c:idx val="9"/>
              <c:layout>
                <c:manualLayout>
                  <c:x val="-9.6128987541015468E-3"/>
                  <c:y val="2.4908861740309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F72-4C8A-9A36-6D00C4F71A98}"/>
                </c:ext>
              </c:extLst>
            </c:dLbl>
            <c:spPr>
              <a:noFill/>
              <a:ln>
                <a:noFill/>
              </a:ln>
              <a:effectLst/>
            </c:spPr>
            <c:txPr>
              <a:bodyPr rot="0" spcFirstLastPara="1" vertOverflow="ellipsis" vert="horz" wrap="square" anchor="ctr" anchorCtr="1"/>
              <a:lstStyle/>
              <a:p>
                <a:pPr>
                  <a:defRPr lang="ja-JP" sz="5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グラフ!$C$4:$L$4</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グラフ!$C$6:$L$6</c:f>
              <c:numCache>
                <c:formatCode>#,##0;"▲ "#,##0</c:formatCode>
                <c:ptCount val="10"/>
                <c:pt idx="0">
                  <c:v>8322</c:v>
                </c:pt>
                <c:pt idx="1">
                  <c:v>6265</c:v>
                </c:pt>
                <c:pt idx="2">
                  <c:v>4839</c:v>
                </c:pt>
                <c:pt idx="3">
                  <c:v>2159</c:v>
                </c:pt>
                <c:pt idx="4">
                  <c:v>969</c:v>
                </c:pt>
                <c:pt idx="5">
                  <c:v>-2267</c:v>
                </c:pt>
                <c:pt idx="6">
                  <c:v>-2595</c:v>
                </c:pt>
                <c:pt idx="7">
                  <c:v>-5173</c:v>
                </c:pt>
                <c:pt idx="8">
                  <c:v>-2643</c:v>
                </c:pt>
                <c:pt idx="9">
                  <c:v>-608</c:v>
                </c:pt>
              </c:numCache>
            </c:numRef>
          </c:val>
          <c:smooth val="0"/>
          <c:extLst>
            <c:ext xmlns:c16="http://schemas.microsoft.com/office/drawing/2014/chart" uri="{C3380CC4-5D6E-409C-BE32-E72D297353CC}">
              <c16:uniqueId val="{00000003-9F72-4C8A-9A36-6D00C4F71A98}"/>
            </c:ext>
          </c:extLst>
        </c:ser>
        <c:ser>
          <c:idx val="2"/>
          <c:order val="2"/>
          <c:tx>
            <c:strRef>
              <c:f>グラフ!$B$7</c:f>
              <c:strCache>
                <c:ptCount val="1"/>
                <c:pt idx="0">
                  <c:v>大阪府</c:v>
                </c:pt>
              </c:strCache>
            </c:strRef>
          </c:tx>
          <c:spPr>
            <a:ln w="38100" cap="rnd">
              <a:solidFill>
                <a:srgbClr val="FF0000"/>
              </a:solidFill>
              <a:round/>
            </a:ln>
            <a:effectLst/>
          </c:spPr>
          <c:marker>
            <c:symbol val="diamond"/>
            <c:size val="5"/>
            <c:spPr>
              <a:solidFill>
                <a:srgbClr val="FF0000"/>
              </a:solidFill>
              <a:ln w="9525">
                <a:solidFill>
                  <a:srgbClr val="FF0000"/>
                </a:solidFill>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F72-4C8A-9A36-6D00C4F71A98}"/>
                </c:ext>
              </c:extLst>
            </c:dLbl>
            <c:dLbl>
              <c:idx val="9"/>
              <c:layout>
                <c:manualLayout>
                  <c:x val="-6.3026802596274712E-3"/>
                  <c:y val="-4.4306513409961702E-2"/>
                </c:manualLayout>
              </c:layout>
              <c:spPr>
                <a:noFill/>
                <a:ln>
                  <a:noFill/>
                </a:ln>
                <a:effectLst/>
              </c:spPr>
              <c:txPr>
                <a:bodyPr rot="0" spcFirstLastPara="1" vertOverflow="ellipsis" vert="horz" wrap="square" anchor="ctr" anchorCtr="1"/>
                <a:lstStyle/>
                <a:p>
                  <a:pPr>
                    <a:defRPr lang="ja-JP" sz="800" b="1" i="0" u="none" strike="noStrike" kern="1200" baseline="0">
                      <a:solidFill>
                        <a:srgbClr val="FF0000"/>
                      </a:solidFill>
                      <a:latin typeface="BIZ UDPゴシック" panose="020B0400000000000000" pitchFamily="50" charset="-128"/>
                      <a:ea typeface="BIZ UDPゴシック" panose="020B0400000000000000" pitchFamily="50" charset="-128"/>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F72-4C8A-9A36-6D00C4F71A98}"/>
                </c:ext>
              </c:extLst>
            </c:dLbl>
            <c:spPr>
              <a:noFill/>
              <a:ln>
                <a:noFill/>
              </a:ln>
              <a:effectLst/>
            </c:spPr>
            <c:txPr>
              <a:bodyPr rot="0" spcFirstLastPara="1" vertOverflow="ellipsis" vert="horz" wrap="square" anchor="ctr" anchorCtr="1"/>
              <a:lstStyle/>
              <a:p>
                <a:pPr>
                  <a:defRPr lang="ja-JP" sz="5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グラフ!$C$4:$L$4</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グラフ!$C$7:$L$7</c:f>
              <c:numCache>
                <c:formatCode>#,##0;"▲ "#,##0</c:formatCode>
                <c:ptCount val="10"/>
                <c:pt idx="0">
                  <c:v>2296</c:v>
                </c:pt>
                <c:pt idx="1">
                  <c:v>1794</c:v>
                </c:pt>
                <c:pt idx="2">
                  <c:v>2961</c:v>
                </c:pt>
                <c:pt idx="3">
                  <c:v>5197</c:v>
                </c:pt>
                <c:pt idx="4">
                  <c:v>10693</c:v>
                </c:pt>
                <c:pt idx="5">
                  <c:v>13382</c:v>
                </c:pt>
                <c:pt idx="6">
                  <c:v>5883</c:v>
                </c:pt>
                <c:pt idx="7">
                  <c:v>7404</c:v>
                </c:pt>
                <c:pt idx="8">
                  <c:v>13071</c:v>
                </c:pt>
                <c:pt idx="9">
                  <c:v>18800</c:v>
                </c:pt>
              </c:numCache>
            </c:numRef>
          </c:val>
          <c:smooth val="0"/>
          <c:extLst>
            <c:ext xmlns:c16="http://schemas.microsoft.com/office/drawing/2014/chart" uri="{C3380CC4-5D6E-409C-BE32-E72D297353CC}">
              <c16:uniqueId val="{00000006-9F72-4C8A-9A36-6D00C4F71A98}"/>
            </c:ext>
          </c:extLst>
        </c:ser>
        <c:ser>
          <c:idx val="3"/>
          <c:order val="3"/>
          <c:tx>
            <c:strRef>
              <c:f>グラフ!$B$8</c:f>
              <c:strCache>
                <c:ptCount val="1"/>
                <c:pt idx="0">
                  <c:v>広島県</c:v>
                </c:pt>
              </c:strCache>
            </c:strRef>
          </c:tx>
          <c:spPr>
            <a:ln w="19050" cap="rnd">
              <a:solidFill>
                <a:schemeClr val="tx2"/>
              </a:solidFill>
              <a:prstDash val="sysDash"/>
              <a:round/>
            </a:ln>
            <a:effectLst/>
          </c:spPr>
          <c:marker>
            <c:symbol val="none"/>
          </c:marker>
          <c:dLbls>
            <c:dLbl>
              <c:idx val="9"/>
              <c:layout>
                <c:manualLayout>
                  <c:x val="-1.2417060113530417E-2"/>
                  <c:y val="3.58711282546093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F72-4C8A-9A36-6D00C4F71A98}"/>
                </c:ext>
              </c:extLst>
            </c:dLbl>
            <c:spPr>
              <a:noFill/>
              <a:ln>
                <a:noFill/>
              </a:ln>
              <a:effectLst/>
            </c:spPr>
            <c:txPr>
              <a:bodyPr rot="0" spcFirstLastPara="1" vertOverflow="ellipsis" vert="horz" wrap="square" anchor="ctr" anchorCtr="1"/>
              <a:lstStyle/>
              <a:p>
                <a:pPr>
                  <a:defRPr lang="ja-JP" sz="5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グラフ!$C$4:$L$4</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グラフ!$C$8:$L$8</c:f>
              <c:numCache>
                <c:formatCode>#,##0;"▲ "#,##0</c:formatCode>
                <c:ptCount val="10"/>
                <c:pt idx="0">
                  <c:v>-2856</c:v>
                </c:pt>
                <c:pt idx="1">
                  <c:v>-2136</c:v>
                </c:pt>
                <c:pt idx="2">
                  <c:v>-3176</c:v>
                </c:pt>
                <c:pt idx="3">
                  <c:v>-3537</c:v>
                </c:pt>
                <c:pt idx="4">
                  <c:v>-5318</c:v>
                </c:pt>
                <c:pt idx="5">
                  <c:v>-4179</c:v>
                </c:pt>
                <c:pt idx="6">
                  <c:v>-5363</c:v>
                </c:pt>
                <c:pt idx="7">
                  <c:v>-6044</c:v>
                </c:pt>
                <c:pt idx="8">
                  <c:v>-7396</c:v>
                </c:pt>
                <c:pt idx="9">
                  <c:v>-7218</c:v>
                </c:pt>
              </c:numCache>
            </c:numRef>
          </c:val>
          <c:smooth val="0"/>
          <c:extLst>
            <c:ext xmlns:c16="http://schemas.microsoft.com/office/drawing/2014/chart" uri="{C3380CC4-5D6E-409C-BE32-E72D297353CC}">
              <c16:uniqueId val="{00000008-9F72-4C8A-9A36-6D00C4F71A98}"/>
            </c:ext>
          </c:extLst>
        </c:ser>
        <c:ser>
          <c:idx val="4"/>
          <c:order val="4"/>
          <c:tx>
            <c:strRef>
              <c:f>グラフ!$B$9</c:f>
              <c:strCache>
                <c:ptCount val="1"/>
                <c:pt idx="0">
                  <c:v>福岡県</c:v>
                </c:pt>
              </c:strCache>
            </c:strRef>
          </c:tx>
          <c:spPr>
            <a:ln w="19050" cap="rnd">
              <a:solidFill>
                <a:schemeClr val="accent5"/>
              </a:solidFill>
              <a:prstDash val="sysDash"/>
              <a:round/>
            </a:ln>
            <a:effectLst/>
          </c:spPr>
          <c:marker>
            <c:symbol val="none"/>
          </c:marker>
          <c:dLbls>
            <c:dLbl>
              <c:idx val="9"/>
              <c:layout>
                <c:manualLayout>
                  <c:x val="-4.8061408692064538E-3"/>
                  <c:y val="-3.01714370448961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F72-4C8A-9A36-6D00C4F71A98}"/>
                </c:ext>
              </c:extLst>
            </c:dLbl>
            <c:spPr>
              <a:noFill/>
              <a:ln>
                <a:noFill/>
              </a:ln>
              <a:effectLst/>
            </c:spPr>
            <c:txPr>
              <a:bodyPr rot="0" spcFirstLastPara="1" vertOverflow="ellipsis" vert="horz" wrap="square" anchor="ctr" anchorCtr="1"/>
              <a:lstStyle/>
              <a:p>
                <a:pPr>
                  <a:defRPr lang="ja-JP" sz="5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グラフ!$C$4:$L$4</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グラフ!$C$9:$L$9</c:f>
              <c:numCache>
                <c:formatCode>#,##0;"▲ "#,##0</c:formatCode>
                <c:ptCount val="10"/>
                <c:pt idx="0">
                  <c:v>3603</c:v>
                </c:pt>
                <c:pt idx="1">
                  <c:v>5732</c:v>
                </c:pt>
                <c:pt idx="2">
                  <c:v>6388</c:v>
                </c:pt>
                <c:pt idx="3">
                  <c:v>6243</c:v>
                </c:pt>
                <c:pt idx="4">
                  <c:v>6324</c:v>
                </c:pt>
                <c:pt idx="5">
                  <c:v>7808</c:v>
                </c:pt>
                <c:pt idx="6">
                  <c:v>7691</c:v>
                </c:pt>
                <c:pt idx="7">
                  <c:v>8886</c:v>
                </c:pt>
                <c:pt idx="8">
                  <c:v>8642</c:v>
                </c:pt>
                <c:pt idx="9">
                  <c:v>8631</c:v>
                </c:pt>
              </c:numCache>
            </c:numRef>
          </c:val>
          <c:smooth val="0"/>
          <c:extLst>
            <c:ext xmlns:c16="http://schemas.microsoft.com/office/drawing/2014/chart" uri="{C3380CC4-5D6E-409C-BE32-E72D297353CC}">
              <c16:uniqueId val="{0000000A-9F72-4C8A-9A36-6D00C4F71A98}"/>
            </c:ext>
          </c:extLst>
        </c:ser>
        <c:dLbls>
          <c:showLegendKey val="0"/>
          <c:showVal val="0"/>
          <c:showCatName val="0"/>
          <c:showSerName val="0"/>
          <c:showPercent val="0"/>
          <c:showBubbleSize val="0"/>
        </c:dLbls>
        <c:smooth val="0"/>
        <c:axId val="261391408"/>
        <c:axId val="2085169024"/>
      </c:lineChart>
      <c:catAx>
        <c:axId val="261391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5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085169024"/>
        <c:crossesAt val="-15000"/>
        <c:auto val="1"/>
        <c:lblAlgn val="ctr"/>
        <c:lblOffset val="100"/>
        <c:tickLblSkip val="1"/>
        <c:noMultiLvlLbl val="0"/>
      </c:catAx>
      <c:valAx>
        <c:axId val="2085169024"/>
        <c:scaling>
          <c:orientation val="minMax"/>
        </c:scaling>
        <c:delete val="0"/>
        <c:axPos val="l"/>
        <c:numFmt formatCode="#,##0;&quot;▲ &quot;#,##0" sourceLinked="1"/>
        <c:majorTickMark val="none"/>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lang="ja-JP" sz="5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61391408"/>
        <c:crosses val="autoZero"/>
        <c:crossBetween val="between"/>
      </c:valAx>
      <c:spPr>
        <a:noFill/>
        <a:ln>
          <a:noFill/>
        </a:ln>
        <a:effectLst/>
      </c:spPr>
    </c:plotArea>
    <c:legend>
      <c:legendPos val="t"/>
      <c:layout>
        <c:manualLayout>
          <c:xMode val="edge"/>
          <c:yMode val="edge"/>
          <c:x val="0.17937948818383601"/>
          <c:y val="5.1631058288681683E-2"/>
          <c:w val="0.72452051282051289"/>
          <c:h val="0.11183664348049469"/>
        </c:manualLayout>
      </c:layout>
      <c:overlay val="1"/>
      <c:spPr>
        <a:noFill/>
        <a:ln>
          <a:noFill/>
        </a:ln>
        <a:effectLst/>
      </c:spPr>
      <c:txPr>
        <a:bodyPr rot="0" spcFirstLastPara="1" vertOverflow="ellipsis" vert="horz" wrap="square" anchor="ctr" anchorCtr="1"/>
        <a:lstStyle/>
        <a:p>
          <a:pPr>
            <a:defRPr lang="ja-JP" sz="5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500" b="1">
          <a:latin typeface="BIZ UDPゴシック" panose="020B0400000000000000" pitchFamily="50" charset="-128"/>
          <a:ea typeface="BIZ UDPゴシック" panose="020B0400000000000000" pitchFamily="50" charset="-128"/>
        </a:defRPr>
      </a:pPr>
      <a:endParaRPr lang="ja-JP"/>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453925935438533E-2"/>
          <c:y val="0.12037033546572776"/>
          <c:w val="0.87753018372703417"/>
          <c:h val="0.78784921571362332"/>
        </c:manualLayout>
      </c:layout>
      <c:lineChart>
        <c:grouping val="standard"/>
        <c:varyColors val="0"/>
        <c:ser>
          <c:idx val="0"/>
          <c:order val="0"/>
          <c:spPr>
            <a:ln w="28575" cap="rnd">
              <a:solidFill>
                <a:srgbClr val="FF0000"/>
              </a:solidFill>
              <a:round/>
            </a:ln>
            <a:effectLst/>
          </c:spPr>
          <c:marker>
            <c:symbol val="diamond"/>
            <c:size val="7"/>
            <c:spPr>
              <a:solidFill>
                <a:srgbClr val="FF0000"/>
              </a:solidFill>
              <a:ln w="9525">
                <a:solidFill>
                  <a:srgbClr val="FF0000"/>
                </a:solidFill>
              </a:ln>
              <a:effectLst/>
            </c:spPr>
          </c:marker>
          <c:dPt>
            <c:idx val="3"/>
            <c:marker>
              <c:symbol val="diamond"/>
              <c:size val="7"/>
              <c:spPr>
                <a:solidFill>
                  <a:srgbClr val="FF0000"/>
                </a:solidFill>
                <a:ln w="9525">
                  <a:solidFill>
                    <a:srgbClr val="FF0000"/>
                  </a:solidFill>
                  <a:prstDash val="sysDash"/>
                </a:ln>
                <a:effectLst/>
              </c:spPr>
            </c:marker>
            <c:bubble3D val="0"/>
            <c:spPr>
              <a:ln w="28575" cap="rnd">
                <a:solidFill>
                  <a:srgbClr val="FF0000"/>
                </a:solidFill>
                <a:prstDash val="sysDash"/>
                <a:round/>
              </a:ln>
              <a:effectLst/>
            </c:spPr>
            <c:extLst>
              <c:ext xmlns:c16="http://schemas.microsoft.com/office/drawing/2014/chart" uri="{C3380CC4-5D6E-409C-BE32-E72D297353CC}">
                <c16:uniqueId val="{00000001-2B06-4C62-BD0A-50293E914D43}"/>
              </c:ext>
            </c:extLst>
          </c:dPt>
          <c:dPt>
            <c:idx val="4"/>
            <c:marker>
              <c:symbol val="diamond"/>
              <c:size val="7"/>
              <c:spPr>
                <a:solidFill>
                  <a:srgbClr val="FF0000"/>
                </a:solidFill>
                <a:ln w="9525">
                  <a:solidFill>
                    <a:srgbClr val="FF0000"/>
                  </a:solidFill>
                  <a:prstDash val="sysDash"/>
                </a:ln>
                <a:effectLst/>
              </c:spPr>
            </c:marker>
            <c:bubble3D val="0"/>
            <c:spPr>
              <a:ln w="28575" cap="rnd">
                <a:solidFill>
                  <a:srgbClr val="FF0000"/>
                </a:solidFill>
                <a:prstDash val="sysDash"/>
                <a:round/>
              </a:ln>
              <a:effectLst/>
            </c:spPr>
            <c:extLst>
              <c:ext xmlns:c16="http://schemas.microsoft.com/office/drawing/2014/chart" uri="{C3380CC4-5D6E-409C-BE32-E72D297353CC}">
                <c16:uniqueId val="{00000003-2B06-4C62-BD0A-50293E914D43}"/>
              </c:ext>
            </c:extLst>
          </c:dPt>
          <c:dLbls>
            <c:dLbl>
              <c:idx val="0"/>
              <c:layout>
                <c:manualLayout>
                  <c:x val="-7.4618795284957282E-2"/>
                  <c:y val="4.1666509595774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B06-4C62-BD0A-50293E914D43}"/>
                </c:ext>
              </c:extLst>
            </c:dLbl>
            <c:dLbl>
              <c:idx val="1"/>
              <c:layout>
                <c:manualLayout>
                  <c:x val="-7.7491770979777247E-2"/>
                  <c:y val="-5.22805751056458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B06-4C62-BD0A-50293E914D43}"/>
                </c:ext>
              </c:extLst>
            </c:dLbl>
            <c:dLbl>
              <c:idx val="2"/>
              <c:delete val="1"/>
              <c:extLst>
                <c:ext xmlns:c15="http://schemas.microsoft.com/office/drawing/2012/chart" uri="{CE6537A1-D6FC-4f65-9D91-7224C49458BB}"/>
                <c:ext xmlns:c16="http://schemas.microsoft.com/office/drawing/2014/chart" uri="{C3380CC4-5D6E-409C-BE32-E72D297353CC}">
                  <c16:uniqueId val="{00000006-2B06-4C62-BD0A-50293E914D43}"/>
                </c:ext>
              </c:extLst>
            </c:dLbl>
            <c:dLbl>
              <c:idx val="3"/>
              <c:delete val="1"/>
              <c:extLst>
                <c:ext xmlns:c15="http://schemas.microsoft.com/office/drawing/2012/chart" uri="{CE6537A1-D6FC-4f65-9D91-7224C49458BB}"/>
                <c:ext xmlns:c16="http://schemas.microsoft.com/office/drawing/2014/chart" uri="{C3380CC4-5D6E-409C-BE32-E72D297353CC}">
                  <c16:uniqueId val="{00000001-2B06-4C62-BD0A-50293E914D43}"/>
                </c:ext>
              </c:extLst>
            </c:dLbl>
            <c:dLbl>
              <c:idx val="4"/>
              <c:delete val="1"/>
              <c:extLst>
                <c:ext xmlns:c15="http://schemas.microsoft.com/office/drawing/2012/chart" uri="{CE6537A1-D6FC-4f65-9D91-7224C49458BB}"/>
                <c:ext xmlns:c16="http://schemas.microsoft.com/office/drawing/2014/chart" uri="{C3380CC4-5D6E-409C-BE32-E72D297353CC}">
                  <c16:uniqueId val="{00000003-2B06-4C62-BD0A-50293E914D43}"/>
                </c:ext>
              </c:extLst>
            </c:dLbl>
            <c:dLbl>
              <c:idx val="5"/>
              <c:tx>
                <c:rich>
                  <a:bodyPr/>
                  <a:lstStyle/>
                  <a:p>
                    <a:fld id="{4FDCC80E-F543-4C9C-ACC3-FF5FD8BF3978}" type="VALUE">
                      <a:rPr lang="ja-JP" altLang="en-US" smtClean="0"/>
                      <a:pPr/>
                      <a:t>[値]</a:t>
                    </a:fld>
                    <a:r>
                      <a:rPr lang="en-US" altLang="ja-JP" sz="50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631F-4164-B4DE-A76A0F8682DD}"/>
                </c:ext>
              </c:extLst>
            </c:dLbl>
            <c:dLbl>
              <c:idx val="6"/>
              <c:layout>
                <c:manualLayout>
                  <c:x val="-1.7361913937058368E-3"/>
                  <c:y val="-5.2629829110978153E-2"/>
                </c:manualLayout>
              </c:layout>
              <c:showLegendKey val="0"/>
              <c:showVal val="1"/>
              <c:showCatName val="0"/>
              <c:showSerName val="0"/>
              <c:showPercent val="0"/>
              <c:showBubbleSize val="0"/>
              <c:extLst>
                <c:ext xmlns:c15="http://schemas.microsoft.com/office/drawing/2012/chart" uri="{CE6537A1-D6FC-4f65-9D91-7224C49458BB}">
                  <c15:layout>
                    <c:manualLayout>
                      <c:w val="0.19757418111753372"/>
                      <c:h val="0.19456612806702572"/>
                    </c:manualLayout>
                  </c15:layout>
                </c:ext>
                <c:ext xmlns:c16="http://schemas.microsoft.com/office/drawing/2014/chart" uri="{C3380CC4-5D6E-409C-BE32-E72D297353CC}">
                  <c16:uniqueId val="{00000007-2B06-4C62-BD0A-50293E914D43}"/>
                </c:ext>
              </c:extLst>
            </c:dLbl>
            <c:numFmt formatCode="#,###&quot;万人&quot;" sourceLinked="0"/>
            <c:spPr>
              <a:noFill/>
              <a:ln>
                <a:noFill/>
              </a:ln>
              <a:effectLst/>
            </c:spPr>
            <c:txPr>
              <a:bodyPr rot="0" spcFirstLastPara="1" vertOverflow="ellipsis" vert="horz" wrap="square" anchor="ctr" anchorCtr="1"/>
              <a:lstStyle/>
              <a:p>
                <a:pPr>
                  <a:defRPr lang="ja-JP" sz="700" b="1" i="0" u="none" strike="noStrike" kern="1200" baseline="0">
                    <a:solidFill>
                      <a:srgbClr val="FF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グラフ・分析２!$B$3:$H$3</c:f>
              <c:numCache>
                <c:formatCode>General</c:formatCode>
                <c:ptCount val="7"/>
                <c:pt idx="0">
                  <c:v>2018</c:v>
                </c:pt>
                <c:pt idx="1">
                  <c:v>2019</c:v>
                </c:pt>
                <c:pt idx="2">
                  <c:v>2020</c:v>
                </c:pt>
                <c:pt idx="3">
                  <c:v>2021</c:v>
                </c:pt>
                <c:pt idx="4">
                  <c:v>2022</c:v>
                </c:pt>
                <c:pt idx="5">
                  <c:v>2023</c:v>
                </c:pt>
                <c:pt idx="6">
                  <c:v>2024</c:v>
                </c:pt>
              </c:numCache>
            </c:numRef>
          </c:cat>
          <c:val>
            <c:numRef>
              <c:f>グラフ・分析２!$B$4:$H$4</c:f>
              <c:numCache>
                <c:formatCode>0</c:formatCode>
                <c:ptCount val="7"/>
                <c:pt idx="0">
                  <c:v>1056.8</c:v>
                </c:pt>
                <c:pt idx="1">
                  <c:v>1152.5</c:v>
                </c:pt>
                <c:pt idx="5">
                  <c:v>795.8</c:v>
                </c:pt>
                <c:pt idx="6">
                  <c:v>1409.4</c:v>
                </c:pt>
              </c:numCache>
            </c:numRef>
          </c:val>
          <c:smooth val="0"/>
          <c:extLst>
            <c:ext xmlns:c16="http://schemas.microsoft.com/office/drawing/2014/chart" uri="{C3380CC4-5D6E-409C-BE32-E72D297353CC}">
              <c16:uniqueId val="{00000008-2B06-4C62-BD0A-50293E914D43}"/>
            </c:ext>
          </c:extLst>
        </c:ser>
        <c:dLbls>
          <c:showLegendKey val="0"/>
          <c:showVal val="0"/>
          <c:showCatName val="0"/>
          <c:showSerName val="0"/>
          <c:showPercent val="0"/>
          <c:showBubbleSize val="0"/>
        </c:dLbls>
        <c:marker val="1"/>
        <c:smooth val="0"/>
        <c:axId val="343925696"/>
        <c:axId val="343942336"/>
      </c:lineChart>
      <c:catAx>
        <c:axId val="343925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7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343942336"/>
        <c:crosses val="autoZero"/>
        <c:auto val="1"/>
        <c:lblAlgn val="ctr"/>
        <c:lblOffset val="100"/>
        <c:noMultiLvlLbl val="0"/>
      </c:catAx>
      <c:valAx>
        <c:axId val="343942336"/>
        <c:scaling>
          <c:orientation val="minMax"/>
          <c:max val="1500"/>
          <c:min val="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ja-JP" sz="7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343925696"/>
        <c:crosses val="autoZero"/>
        <c:crossBetween val="between"/>
      </c:valAx>
      <c:spPr>
        <a:noFill/>
        <a:ln>
          <a:noFill/>
        </a:ln>
        <a:effectLst/>
      </c:spPr>
    </c:plotArea>
    <c:plotVisOnly val="1"/>
    <c:dispBlanksAs val="zero"/>
    <c:showDLblsOverMax val="0"/>
  </c:chart>
  <c:spPr>
    <a:noFill/>
    <a:ln>
      <a:noFill/>
    </a:ln>
    <a:effectLst/>
  </c:spPr>
  <c:txPr>
    <a:bodyPr/>
    <a:lstStyle/>
    <a:p>
      <a:pPr>
        <a:defRPr sz="700">
          <a:latin typeface="Meiryo UI" panose="020B0604030504040204" pitchFamily="50" charset="-128"/>
          <a:ea typeface="Meiryo UI" panose="020B0604030504040204" pitchFamily="50" charset="-128"/>
        </a:defRPr>
      </a:pPr>
      <a:endParaRPr lang="ja-JP"/>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62611167303699"/>
          <c:y val="8.4151704983117206E-2"/>
          <c:w val="0.78731688199094629"/>
          <c:h val="0.81264484280914295"/>
        </c:manualLayout>
      </c:layout>
      <c:barChart>
        <c:barDir val="col"/>
        <c:grouping val="clustered"/>
        <c:varyColors val="0"/>
        <c:ser>
          <c:idx val="3"/>
          <c:order val="3"/>
          <c:tx>
            <c:strRef>
              <c:f>グラフ作成用!$B$16:$C$16</c:f>
              <c:strCache>
                <c:ptCount val="2"/>
                <c:pt idx="0">
                  <c:v>雇用者数</c:v>
                </c:pt>
                <c:pt idx="1">
                  <c:v>大阪府</c:v>
                </c:pt>
              </c:strCache>
            </c:strRef>
          </c:tx>
          <c:spPr>
            <a:solidFill>
              <a:srgbClr val="9DC3E6"/>
            </a:solidFill>
            <a:ln>
              <a:noFill/>
            </a:ln>
            <a:effectLst/>
          </c:spPr>
          <c:invertIfNegative val="0"/>
          <c:dLbls>
            <c:dLbl>
              <c:idx val="0"/>
              <c:layout>
                <c:manualLayout>
                  <c:x val="4.1897017790067572E-3"/>
                  <c:y val="7.0126420819264339E-3"/>
                </c:manualLayout>
              </c:layout>
              <c:tx>
                <c:rich>
                  <a:bodyPr rot="0" spcFirstLastPara="1" vertOverflow="ellipsis" vert="horz" wrap="square" lIns="38100" tIns="19050" rIns="38100" bIns="19050" anchor="ctr" anchorCtr="1">
                    <a:spAutoFit/>
                  </a:bodyPr>
                  <a:lstStyle/>
                  <a:p>
                    <a:pPr>
                      <a:defRPr lang="ja-JP" sz="500" b="1" i="0" u="none" strike="noStrike" kern="1200" baseline="0">
                        <a:solidFill>
                          <a:srgbClr val="0070C0"/>
                        </a:solidFill>
                        <a:latin typeface="BIZ UDPゴシック" panose="020B0400000000000000" pitchFamily="50" charset="-128"/>
                        <a:ea typeface="BIZ UDPゴシック" panose="020B0400000000000000" pitchFamily="50" charset="-128"/>
                        <a:cs typeface="+mn-cs"/>
                      </a:defRPr>
                    </a:pPr>
                    <a:fld id="{E768A97E-91D7-44BF-943E-13788CF60693}" type="VALUE">
                      <a:rPr lang="en-US" altLang="ja-JP" smtClean="0">
                        <a:solidFill>
                          <a:srgbClr val="0070C0"/>
                        </a:solidFill>
                      </a:rPr>
                      <a:pPr>
                        <a:defRPr lang="ja-JP" b="1">
                          <a:solidFill>
                            <a:srgbClr val="0070C0"/>
                          </a:solidFill>
                        </a:defRPr>
                      </a:pPr>
                      <a:t>[値]</a:t>
                    </a:fld>
                    <a:r>
                      <a:rPr lang="ja-JP" altLang="en-US" sz="300">
                        <a:solidFill>
                          <a:srgbClr val="0070C0"/>
                        </a:solidFill>
                      </a:rPr>
                      <a:t>万人</a:t>
                    </a:r>
                  </a:p>
                </c:rich>
              </c:tx>
              <c:spPr>
                <a:noFill/>
                <a:ln>
                  <a:noFill/>
                </a:ln>
                <a:effectLst/>
              </c:spPr>
              <c:txPr>
                <a:bodyPr rot="0" spcFirstLastPara="1" vertOverflow="ellipsis" vert="horz" wrap="square" lIns="38100" tIns="19050" rIns="38100" bIns="19050" anchor="ctr" anchorCtr="1">
                  <a:spAutoFit/>
                </a:bodyPr>
                <a:lstStyle/>
                <a:p>
                  <a:pPr>
                    <a:defRPr lang="ja-JP" sz="500" b="1" i="0" u="none" strike="noStrike" kern="1200" baseline="0">
                      <a:solidFill>
                        <a:srgbClr val="0070C0"/>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E-6E08-4FFE-BDE5-B87BF088E9D9}"/>
                </c:ext>
              </c:extLst>
            </c:dLbl>
            <c:dLbl>
              <c:idx val="1"/>
              <c:delete val="1"/>
              <c:extLst>
                <c:ext xmlns:c15="http://schemas.microsoft.com/office/drawing/2012/chart" uri="{CE6537A1-D6FC-4f65-9D91-7224C49458BB}"/>
                <c:ext xmlns:c16="http://schemas.microsoft.com/office/drawing/2014/chart" uri="{C3380CC4-5D6E-409C-BE32-E72D297353CC}">
                  <c16:uniqueId val="{00000013-6E08-4FFE-BDE5-B87BF088E9D9}"/>
                </c:ext>
              </c:extLst>
            </c:dLbl>
            <c:dLbl>
              <c:idx val="2"/>
              <c:delete val="1"/>
              <c:extLst>
                <c:ext xmlns:c15="http://schemas.microsoft.com/office/drawing/2012/chart" uri="{CE6537A1-D6FC-4f65-9D91-7224C49458BB}"/>
                <c:ext xmlns:c16="http://schemas.microsoft.com/office/drawing/2014/chart" uri="{C3380CC4-5D6E-409C-BE32-E72D297353CC}">
                  <c16:uniqueId val="{00000014-6E08-4FFE-BDE5-B87BF088E9D9}"/>
                </c:ext>
              </c:extLst>
            </c:dLbl>
            <c:dLbl>
              <c:idx val="3"/>
              <c:delete val="1"/>
              <c:extLst>
                <c:ext xmlns:c15="http://schemas.microsoft.com/office/drawing/2012/chart" uri="{CE6537A1-D6FC-4f65-9D91-7224C49458BB}"/>
                <c:ext xmlns:c16="http://schemas.microsoft.com/office/drawing/2014/chart" uri="{C3380CC4-5D6E-409C-BE32-E72D297353CC}">
                  <c16:uniqueId val="{00000016-6E08-4FFE-BDE5-B87BF088E9D9}"/>
                </c:ext>
              </c:extLst>
            </c:dLbl>
            <c:dLbl>
              <c:idx val="4"/>
              <c:delete val="1"/>
              <c:extLst>
                <c:ext xmlns:c15="http://schemas.microsoft.com/office/drawing/2012/chart" uri="{CE6537A1-D6FC-4f65-9D91-7224C49458BB}"/>
                <c:ext xmlns:c16="http://schemas.microsoft.com/office/drawing/2014/chart" uri="{C3380CC4-5D6E-409C-BE32-E72D297353CC}">
                  <c16:uniqueId val="{00000015-6E08-4FFE-BDE5-B87BF088E9D9}"/>
                </c:ext>
              </c:extLst>
            </c:dLbl>
            <c:dLbl>
              <c:idx val="5"/>
              <c:delete val="1"/>
              <c:extLst>
                <c:ext xmlns:c15="http://schemas.microsoft.com/office/drawing/2012/chart" uri="{CE6537A1-D6FC-4f65-9D91-7224C49458BB}"/>
                <c:ext xmlns:c16="http://schemas.microsoft.com/office/drawing/2014/chart" uri="{C3380CC4-5D6E-409C-BE32-E72D297353CC}">
                  <c16:uniqueId val="{00000017-6E08-4FFE-BDE5-B87BF088E9D9}"/>
                </c:ext>
              </c:extLst>
            </c:dLbl>
            <c:dLbl>
              <c:idx val="6"/>
              <c:delete val="1"/>
              <c:extLst>
                <c:ext xmlns:c15="http://schemas.microsoft.com/office/drawing/2012/chart" uri="{CE6537A1-D6FC-4f65-9D91-7224C49458BB}"/>
                <c:ext xmlns:c16="http://schemas.microsoft.com/office/drawing/2014/chart" uri="{C3380CC4-5D6E-409C-BE32-E72D297353CC}">
                  <c16:uniqueId val="{00000018-6E08-4FFE-BDE5-B87BF088E9D9}"/>
                </c:ext>
              </c:extLst>
            </c:dLbl>
            <c:dLbl>
              <c:idx val="7"/>
              <c:delete val="1"/>
              <c:extLst>
                <c:ext xmlns:c15="http://schemas.microsoft.com/office/drawing/2012/chart" uri="{CE6537A1-D6FC-4f65-9D91-7224C49458BB}"/>
                <c:ext xmlns:c16="http://schemas.microsoft.com/office/drawing/2014/chart" uri="{C3380CC4-5D6E-409C-BE32-E72D297353CC}">
                  <c16:uniqueId val="{00000019-6E08-4FFE-BDE5-B87BF088E9D9}"/>
                </c:ext>
              </c:extLst>
            </c:dLbl>
            <c:dLbl>
              <c:idx val="8"/>
              <c:layout>
                <c:manualLayout>
                  <c:x val="4.1897017790067572E-3"/>
                  <c:y val="1.402528416385285E-2"/>
                </c:manualLayout>
              </c:layout>
              <c:tx>
                <c:rich>
                  <a:bodyPr/>
                  <a:lstStyle/>
                  <a:p>
                    <a:fld id="{7728A32B-CB99-479F-9DD3-7F478AC41306}" type="VALUE">
                      <a:rPr lang="en-US" altLang="ja-JP" b="1" smtClean="0"/>
                      <a:pPr/>
                      <a:t>[値]</a:t>
                    </a:fld>
                    <a:r>
                      <a:rPr lang="ja-JP" altLang="en-US" sz="300" b="1" dirty="0"/>
                      <a:t>万人</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A-6E08-4FFE-BDE5-B87BF088E9D9}"/>
                </c:ext>
              </c:extLst>
            </c:dLbl>
            <c:dLbl>
              <c:idx val="9"/>
              <c:delete val="1"/>
              <c:extLst>
                <c:ext xmlns:c15="http://schemas.microsoft.com/office/drawing/2012/chart" uri="{CE6537A1-D6FC-4f65-9D91-7224C49458BB}"/>
                <c:ext xmlns:c16="http://schemas.microsoft.com/office/drawing/2014/chart" uri="{C3380CC4-5D6E-409C-BE32-E72D297353CC}">
                  <c16:uniqueId val="{0000001B-6E08-4FFE-BDE5-B87BF088E9D9}"/>
                </c:ext>
              </c:extLst>
            </c:dLbl>
            <c:dLbl>
              <c:idx val="10"/>
              <c:layout>
                <c:manualLayout>
                  <c:x val="-4.1897017790067572E-3"/>
                  <c:y val="2.8050568327705718E-2"/>
                </c:manualLayout>
              </c:layout>
              <c:tx>
                <c:rich>
                  <a:bodyPr rot="0" spcFirstLastPara="1" vertOverflow="ellipsis" vert="horz" wrap="square" lIns="38100" tIns="19050" rIns="38100" bIns="19050" anchor="ctr" anchorCtr="1">
                    <a:spAutoFit/>
                  </a:bodyPr>
                  <a:lstStyle/>
                  <a:p>
                    <a:pPr>
                      <a:defRPr lang="ja-JP" sz="500" b="1" i="0" u="none" strike="noStrike" kern="1200" baseline="0">
                        <a:solidFill>
                          <a:srgbClr val="0070C0"/>
                        </a:solidFill>
                        <a:latin typeface="BIZ UDPゴシック" panose="020B0400000000000000" pitchFamily="50" charset="-128"/>
                        <a:ea typeface="BIZ UDPゴシック" panose="020B0400000000000000" pitchFamily="50" charset="-128"/>
                        <a:cs typeface="+mn-cs"/>
                      </a:defRPr>
                    </a:pPr>
                    <a:fld id="{4F18D180-BC02-4732-9E2E-DA09787A2682}" type="VALUE">
                      <a:rPr lang="en-US" altLang="ja-JP" b="1" smtClean="0">
                        <a:solidFill>
                          <a:srgbClr val="0070C0"/>
                        </a:solidFill>
                      </a:rPr>
                      <a:pPr>
                        <a:defRPr lang="ja-JP" b="1">
                          <a:solidFill>
                            <a:srgbClr val="0070C0"/>
                          </a:solidFill>
                        </a:defRPr>
                      </a:pPr>
                      <a:t>[値]</a:t>
                    </a:fld>
                    <a:r>
                      <a:rPr lang="ja-JP" altLang="en-US" sz="300" b="1" dirty="0">
                        <a:solidFill>
                          <a:srgbClr val="0070C0"/>
                        </a:solidFill>
                      </a:rPr>
                      <a:t>万人</a:t>
                    </a:r>
                  </a:p>
                </c:rich>
              </c:tx>
              <c:spPr>
                <a:noFill/>
                <a:ln>
                  <a:noFill/>
                </a:ln>
                <a:effectLst/>
              </c:spPr>
              <c:txPr>
                <a:bodyPr rot="0" spcFirstLastPara="1" vertOverflow="ellipsis" vert="horz" wrap="square" lIns="38100" tIns="19050" rIns="38100" bIns="19050" anchor="ctr" anchorCtr="1">
                  <a:spAutoFit/>
                </a:bodyPr>
                <a:lstStyle/>
                <a:p>
                  <a:pPr>
                    <a:defRPr lang="ja-JP" sz="500" b="1" i="0" u="none" strike="noStrike" kern="1200" baseline="0">
                      <a:solidFill>
                        <a:srgbClr val="0070C0"/>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C-6E08-4FFE-BDE5-B87BF088E9D9}"/>
                </c:ext>
              </c:extLst>
            </c:dLbl>
            <c:dLbl>
              <c:idx val="11"/>
              <c:layout>
                <c:manualLayout>
                  <c:x val="0"/>
                  <c:y val="-7.0126420819264495E-3"/>
                </c:manualLayout>
              </c:layout>
              <c:tx>
                <c:rich>
                  <a:bodyPr rot="0" spcFirstLastPara="1" vertOverflow="ellipsis" vert="horz" wrap="square" lIns="38100" tIns="19050" rIns="38100" bIns="19050" anchor="ctr" anchorCtr="1">
                    <a:spAutoFit/>
                  </a:bodyPr>
                  <a:lstStyle/>
                  <a:p>
                    <a:pPr>
                      <a:defRPr lang="ja-JP" sz="500" b="1" i="0" u="none" strike="noStrike" kern="1200" baseline="0">
                        <a:solidFill>
                          <a:srgbClr val="0070C0"/>
                        </a:solidFill>
                        <a:latin typeface="BIZ UDPゴシック" panose="020B0400000000000000" pitchFamily="50" charset="-128"/>
                        <a:ea typeface="BIZ UDPゴシック" panose="020B0400000000000000" pitchFamily="50" charset="-128"/>
                        <a:cs typeface="+mn-cs"/>
                      </a:defRPr>
                    </a:pPr>
                    <a:fld id="{D655156F-FD8E-405C-9AE2-1A0DC94F35CA}" type="VALUE">
                      <a:rPr lang="en-US" altLang="ja-JP" b="1" smtClean="0">
                        <a:solidFill>
                          <a:srgbClr val="0070C0"/>
                        </a:solidFill>
                      </a:rPr>
                      <a:pPr>
                        <a:defRPr lang="ja-JP" b="1">
                          <a:solidFill>
                            <a:srgbClr val="0070C0"/>
                          </a:solidFill>
                        </a:defRPr>
                      </a:pPr>
                      <a:t>[値]</a:t>
                    </a:fld>
                    <a:r>
                      <a:rPr lang="ja-JP" altLang="en-US" sz="300" b="1" dirty="0">
                        <a:solidFill>
                          <a:srgbClr val="0070C0"/>
                        </a:solidFill>
                      </a:rPr>
                      <a:t>万人</a:t>
                    </a:r>
                  </a:p>
                </c:rich>
              </c:tx>
              <c:spPr>
                <a:noFill/>
                <a:ln>
                  <a:noFill/>
                </a:ln>
                <a:effectLst/>
              </c:spPr>
              <c:txPr>
                <a:bodyPr rot="0" spcFirstLastPara="1" vertOverflow="ellipsis" vert="horz" wrap="square" lIns="38100" tIns="19050" rIns="38100" bIns="19050" anchor="ctr" anchorCtr="1">
                  <a:spAutoFit/>
                </a:bodyPr>
                <a:lstStyle/>
                <a:p>
                  <a:pPr>
                    <a:defRPr lang="ja-JP" sz="500" b="1" i="0" u="none" strike="noStrike" kern="1200" baseline="0">
                      <a:solidFill>
                        <a:srgbClr val="0070C0"/>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D-6E08-4FFE-BDE5-B87BF088E9D9}"/>
                </c:ext>
              </c:extLst>
            </c:dLbl>
            <c:spPr>
              <a:noFill/>
              <a:ln>
                <a:noFill/>
              </a:ln>
              <a:effectLst/>
            </c:spPr>
            <c:txPr>
              <a:bodyPr rot="0" spcFirstLastPara="1" vertOverflow="ellipsis" vert="horz" wrap="square" lIns="38100" tIns="19050" rIns="38100" bIns="19050" anchor="ctr" anchorCtr="1">
                <a:spAutoFit/>
              </a:bodyPr>
              <a:lstStyle/>
              <a:p>
                <a:pPr>
                  <a:defRPr lang="ja-JP" sz="500" b="0" i="0" u="none" strike="noStrike" kern="1200" baseline="0">
                    <a:solidFill>
                      <a:srgbClr val="0070C0"/>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グラフ作成用!$D$12:$O$12</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グラフ作成用!$D$16:$O$16</c:f>
              <c:numCache>
                <c:formatCode>#,##0.0_);[Red]\(#,##0.0\)</c:formatCode>
                <c:ptCount val="12"/>
                <c:pt idx="0">
                  <c:v>378.29849999999999</c:v>
                </c:pt>
                <c:pt idx="1">
                  <c:v>380.87650000000002</c:v>
                </c:pt>
                <c:pt idx="2">
                  <c:v>386.334</c:v>
                </c:pt>
                <c:pt idx="3">
                  <c:v>391.87869999999998</c:v>
                </c:pt>
                <c:pt idx="4">
                  <c:v>392.44959999999998</c:v>
                </c:pt>
                <c:pt idx="5">
                  <c:v>396.28989999999999</c:v>
                </c:pt>
                <c:pt idx="6">
                  <c:v>404.78660000000002</c:v>
                </c:pt>
                <c:pt idx="7">
                  <c:v>412.48489999999998</c:v>
                </c:pt>
                <c:pt idx="8">
                  <c:v>417.59019999999998</c:v>
                </c:pt>
                <c:pt idx="9">
                  <c:v>417.64569999999998</c:v>
                </c:pt>
                <c:pt idx="10">
                  <c:v>419.49869999999999</c:v>
                </c:pt>
                <c:pt idx="11">
                  <c:v>420.73149999999998</c:v>
                </c:pt>
              </c:numCache>
            </c:numRef>
          </c:val>
          <c:extLst>
            <c:ext xmlns:c16="http://schemas.microsoft.com/office/drawing/2014/chart" uri="{C3380CC4-5D6E-409C-BE32-E72D297353CC}">
              <c16:uniqueId val="{00000000-6E08-4FFE-BDE5-B87BF088E9D9}"/>
            </c:ext>
          </c:extLst>
        </c:ser>
        <c:dLbls>
          <c:showLegendKey val="0"/>
          <c:showVal val="0"/>
          <c:showCatName val="0"/>
          <c:showSerName val="0"/>
          <c:showPercent val="0"/>
          <c:showBubbleSize val="0"/>
        </c:dLbls>
        <c:gapWidth val="219"/>
        <c:axId val="1834870704"/>
        <c:axId val="1834871952"/>
        <c:extLst>
          <c:ext xmlns:c15="http://schemas.microsoft.com/office/drawing/2012/chart" uri="{02D57815-91ED-43cb-92C2-25804820EDAC}">
            <c15:filteredBarSeries>
              <c15:ser>
                <c:idx val="4"/>
                <c:order val="4"/>
                <c:tx>
                  <c:strRef>
                    <c:extLst>
                      <c:ext uri="{02D57815-91ED-43cb-92C2-25804820EDAC}">
                        <c15:formulaRef>
                          <c15:sqref>グラフ作成用!$B$17:$C$17</c15:sqref>
                        </c15:formulaRef>
                      </c:ext>
                    </c:extLst>
                    <c:strCache>
                      <c:ptCount val="2"/>
                      <c:pt idx="0">
                        <c:v>雇用者数</c:v>
                      </c:pt>
                      <c:pt idx="1">
                        <c:v>東京都</c:v>
                      </c:pt>
                    </c:strCache>
                  </c:strRef>
                </c:tx>
                <c:spPr>
                  <a:solidFill>
                    <a:schemeClr val="accent5"/>
                  </a:solidFill>
                  <a:ln>
                    <a:noFill/>
                  </a:ln>
                  <a:effectLst/>
                </c:spPr>
                <c:invertIfNegative val="0"/>
                <c:cat>
                  <c:numRef>
                    <c:extLst>
                      <c:ext uri="{02D57815-91ED-43cb-92C2-25804820EDAC}">
                        <c15:formulaRef>
                          <c15:sqref>グラフ作成用!$D$12:$O$12</c15:sqref>
                        </c15:formulaRef>
                      </c:ext>
                    </c:extLst>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extLst>
                      <c:ext uri="{02D57815-91ED-43cb-92C2-25804820EDAC}">
                        <c15:formulaRef>
                          <c15:sqref>グラフ作成用!$D$17:$O$17</c15:sqref>
                        </c15:formulaRef>
                      </c:ext>
                    </c:extLst>
                    <c:numCache>
                      <c:formatCode>#,##0.0_);[Red]\(#,##0.0\)</c:formatCode>
                      <c:ptCount val="12"/>
                      <c:pt idx="0">
                        <c:v>646.89020000000005</c:v>
                      </c:pt>
                      <c:pt idx="1">
                        <c:v>650.8374</c:v>
                      </c:pt>
                      <c:pt idx="2">
                        <c:v>654.46630000000005</c:v>
                      </c:pt>
                      <c:pt idx="3">
                        <c:v>667.24530000000004</c:v>
                      </c:pt>
                      <c:pt idx="4">
                        <c:v>671.29740000000004</c:v>
                      </c:pt>
                      <c:pt idx="5">
                        <c:v>675.60619999999994</c:v>
                      </c:pt>
                      <c:pt idx="6">
                        <c:v>681.69659999999999</c:v>
                      </c:pt>
                      <c:pt idx="7">
                        <c:v>683.82770000000005</c:v>
                      </c:pt>
                      <c:pt idx="8">
                        <c:v>692.02719999999999</c:v>
                      </c:pt>
                      <c:pt idx="9">
                        <c:v>685.83079999999995</c:v>
                      </c:pt>
                      <c:pt idx="10">
                        <c:v>682.10540000000003</c:v>
                      </c:pt>
                      <c:pt idx="11">
                        <c:v>686.05849999999998</c:v>
                      </c:pt>
                    </c:numCache>
                  </c:numRef>
                </c:val>
                <c:extLst>
                  <c:ext xmlns:c16="http://schemas.microsoft.com/office/drawing/2014/chart" uri="{C3380CC4-5D6E-409C-BE32-E72D297353CC}">
                    <c16:uniqueId val="{00000004-6E08-4FFE-BDE5-B87BF088E9D9}"/>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グラフ作成用!$B$18:$C$18</c15:sqref>
                        </c15:formulaRef>
                      </c:ext>
                    </c:extLst>
                    <c:strCache>
                      <c:ptCount val="2"/>
                      <c:pt idx="0">
                        <c:v>雇用者数</c:v>
                      </c:pt>
                      <c:pt idx="1">
                        <c:v>全国</c:v>
                      </c:pt>
                    </c:strCache>
                  </c:strRef>
                </c:tx>
                <c:spPr>
                  <a:solidFill>
                    <a:schemeClr val="accent6"/>
                  </a:solidFill>
                  <a:ln>
                    <a:noFill/>
                  </a:ln>
                  <a:effectLst/>
                </c:spPr>
                <c:invertIfNegative val="0"/>
                <c:cat>
                  <c:numRef>
                    <c:extLst xmlns:c15="http://schemas.microsoft.com/office/drawing/2012/chart">
                      <c:ext xmlns:c15="http://schemas.microsoft.com/office/drawing/2012/chart" uri="{02D57815-91ED-43cb-92C2-25804820EDAC}">
                        <c15:formulaRef>
                          <c15:sqref>グラフ作成用!$D$12:$O$12</c15:sqref>
                        </c15:formulaRef>
                      </c:ext>
                    </c:extLst>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extLst xmlns:c15="http://schemas.microsoft.com/office/drawing/2012/chart">
                      <c:ext xmlns:c15="http://schemas.microsoft.com/office/drawing/2012/chart" uri="{02D57815-91ED-43cb-92C2-25804820EDAC}">
                        <c15:formulaRef>
                          <c15:sqref>グラフ作成用!$D$18:$O$18</c15:sqref>
                        </c15:formulaRef>
                      </c:ext>
                    </c:extLst>
                    <c:numCache>
                      <c:formatCode>#,##0.0_);[Red]\(#,##0.0\)</c:formatCode>
                      <c:ptCount val="12"/>
                      <c:pt idx="0">
                        <c:v>5622.4962999999998</c:v>
                      </c:pt>
                      <c:pt idx="1">
                        <c:v>5645.3177999999998</c:v>
                      </c:pt>
                      <c:pt idx="2">
                        <c:v>5664.5604000000003</c:v>
                      </c:pt>
                      <c:pt idx="3">
                        <c:v>5699.5281999999997</c:v>
                      </c:pt>
                      <c:pt idx="4">
                        <c:v>5723.3582999999999</c:v>
                      </c:pt>
                      <c:pt idx="5">
                        <c:v>5766.1130000000003</c:v>
                      </c:pt>
                      <c:pt idx="6">
                        <c:v>5815.0117</c:v>
                      </c:pt>
                      <c:pt idx="7">
                        <c:v>5857.5541000000003</c:v>
                      </c:pt>
                      <c:pt idx="8">
                        <c:v>5902.8481000000002</c:v>
                      </c:pt>
                      <c:pt idx="9">
                        <c:v>5895.8597</c:v>
                      </c:pt>
                      <c:pt idx="10">
                        <c:v>5893.2640000000001</c:v>
                      </c:pt>
                      <c:pt idx="11">
                        <c:v>0</c:v>
                      </c:pt>
                    </c:numCache>
                  </c:numRef>
                </c:val>
                <c:extLst xmlns:c15="http://schemas.microsoft.com/office/drawing/2012/chart">
                  <c:ext xmlns:c16="http://schemas.microsoft.com/office/drawing/2014/chart" uri="{C3380CC4-5D6E-409C-BE32-E72D297353CC}">
                    <c16:uniqueId val="{00000005-6E08-4FFE-BDE5-B87BF088E9D9}"/>
                  </c:ext>
                </c:extLst>
              </c15:ser>
            </c15:filteredBarSeries>
          </c:ext>
        </c:extLst>
      </c:barChart>
      <c:lineChart>
        <c:grouping val="standard"/>
        <c:varyColors val="0"/>
        <c:ser>
          <c:idx val="0"/>
          <c:order val="0"/>
          <c:tx>
            <c:strRef>
              <c:f>グラフ作成用!$B$13:$C$13</c:f>
              <c:strCache>
                <c:ptCount val="2"/>
                <c:pt idx="0">
                  <c:v>１人当たり県民雇用者報酬</c:v>
                </c:pt>
                <c:pt idx="1">
                  <c:v>大阪府</c:v>
                </c:pt>
              </c:strCache>
            </c:strRef>
          </c:tx>
          <c:spPr>
            <a:ln w="28575" cap="rnd">
              <a:solidFill>
                <a:srgbClr val="FF0000"/>
              </a:solidFill>
              <a:round/>
            </a:ln>
            <a:effectLst/>
          </c:spPr>
          <c:marker>
            <c:symbol val="diamond"/>
            <c:size val="5"/>
            <c:spPr>
              <a:solidFill>
                <a:srgbClr val="FF0000"/>
              </a:solidFill>
              <a:ln w="9525">
                <a:solidFill>
                  <a:srgbClr val="FF0000"/>
                </a:solidFill>
              </a:ln>
              <a:effectLst/>
            </c:spPr>
          </c:marker>
          <c:dLbls>
            <c:dLbl>
              <c:idx val="0"/>
              <c:layout>
                <c:manualLayout>
                  <c:x val="-7.0910867558578325E-2"/>
                  <c:y val="4.7335334053003428E-2"/>
                </c:manualLayout>
              </c:layout>
              <c:tx>
                <c:rich>
                  <a:bodyPr/>
                  <a:lstStyle/>
                  <a:p>
                    <a:fld id="{B3BC8868-8A47-49D2-99E9-2E90EE7C5E83}" type="VALUE">
                      <a:rPr lang="en-US" altLang="ja-JP" smtClean="0">
                        <a:solidFill>
                          <a:srgbClr val="FF0000"/>
                        </a:solidFill>
                      </a:rPr>
                      <a:pPr/>
                      <a:t>[値]</a:t>
                    </a:fld>
                    <a:r>
                      <a:rPr lang="ja-JP" altLang="en-US" sz="300" dirty="0">
                        <a:solidFill>
                          <a:srgbClr val="FF0000"/>
                        </a:solidFill>
                      </a:rPr>
                      <a:t>千円</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6E08-4FFE-BDE5-B87BF088E9D9}"/>
                </c:ext>
              </c:extLst>
            </c:dLbl>
            <c:dLbl>
              <c:idx val="1"/>
              <c:delete val="1"/>
              <c:extLst>
                <c:ext xmlns:c15="http://schemas.microsoft.com/office/drawing/2012/chart" uri="{CE6537A1-D6FC-4f65-9D91-7224C49458BB}"/>
                <c:ext xmlns:c16="http://schemas.microsoft.com/office/drawing/2014/chart" uri="{C3380CC4-5D6E-409C-BE32-E72D297353CC}">
                  <c16:uniqueId val="{00000008-6E08-4FFE-BDE5-B87BF088E9D9}"/>
                </c:ext>
              </c:extLst>
            </c:dLbl>
            <c:dLbl>
              <c:idx val="2"/>
              <c:delete val="1"/>
              <c:extLst>
                <c:ext xmlns:c15="http://schemas.microsoft.com/office/drawing/2012/chart" uri="{CE6537A1-D6FC-4f65-9D91-7224C49458BB}"/>
                <c:ext xmlns:c16="http://schemas.microsoft.com/office/drawing/2014/chart" uri="{C3380CC4-5D6E-409C-BE32-E72D297353CC}">
                  <c16:uniqueId val="{0000000F-6E08-4FFE-BDE5-B87BF088E9D9}"/>
                </c:ext>
              </c:extLst>
            </c:dLbl>
            <c:dLbl>
              <c:idx val="3"/>
              <c:delete val="1"/>
              <c:extLst>
                <c:ext xmlns:c15="http://schemas.microsoft.com/office/drawing/2012/chart" uri="{CE6537A1-D6FC-4f65-9D91-7224C49458BB}"/>
                <c:ext xmlns:c16="http://schemas.microsoft.com/office/drawing/2014/chart" uri="{C3380CC4-5D6E-409C-BE32-E72D297353CC}">
                  <c16:uniqueId val="{0000000E-6E08-4FFE-BDE5-B87BF088E9D9}"/>
                </c:ext>
              </c:extLst>
            </c:dLbl>
            <c:dLbl>
              <c:idx val="4"/>
              <c:delete val="1"/>
              <c:extLst>
                <c:ext xmlns:c15="http://schemas.microsoft.com/office/drawing/2012/chart" uri="{CE6537A1-D6FC-4f65-9D91-7224C49458BB}"/>
                <c:ext xmlns:c16="http://schemas.microsoft.com/office/drawing/2014/chart" uri="{C3380CC4-5D6E-409C-BE32-E72D297353CC}">
                  <c16:uniqueId val="{0000000D-6E08-4FFE-BDE5-B87BF088E9D9}"/>
                </c:ext>
              </c:extLst>
            </c:dLbl>
            <c:dLbl>
              <c:idx val="5"/>
              <c:delete val="1"/>
              <c:extLst>
                <c:ext xmlns:c15="http://schemas.microsoft.com/office/drawing/2012/chart" uri="{CE6537A1-D6FC-4f65-9D91-7224C49458BB}"/>
                <c:ext xmlns:c16="http://schemas.microsoft.com/office/drawing/2014/chart" uri="{C3380CC4-5D6E-409C-BE32-E72D297353CC}">
                  <c16:uniqueId val="{0000000C-6E08-4FFE-BDE5-B87BF088E9D9}"/>
                </c:ext>
              </c:extLst>
            </c:dLbl>
            <c:dLbl>
              <c:idx val="6"/>
              <c:delete val="1"/>
              <c:extLst>
                <c:ext xmlns:c15="http://schemas.microsoft.com/office/drawing/2012/chart" uri="{CE6537A1-D6FC-4f65-9D91-7224C49458BB}"/>
                <c:ext xmlns:c16="http://schemas.microsoft.com/office/drawing/2014/chart" uri="{C3380CC4-5D6E-409C-BE32-E72D297353CC}">
                  <c16:uniqueId val="{0000000B-6E08-4FFE-BDE5-B87BF088E9D9}"/>
                </c:ext>
              </c:extLst>
            </c:dLbl>
            <c:dLbl>
              <c:idx val="7"/>
              <c:layout>
                <c:manualLayout>
                  <c:x val="-7.9604333801128455E-2"/>
                  <c:y val="-4.9088494573485034E-2"/>
                </c:manualLayout>
              </c:layout>
              <c:tx>
                <c:rich>
                  <a:bodyPr/>
                  <a:lstStyle/>
                  <a:p>
                    <a:fld id="{2AC926FE-9BED-44A7-801A-ABBD7EBF1E24}" type="VALUE">
                      <a:rPr lang="en-US" altLang="ja-JP" smtClean="0"/>
                      <a:pPr/>
                      <a:t>[値]</a:t>
                    </a:fld>
                    <a:r>
                      <a:rPr lang="ja-JP" altLang="en-US" sz="300" dirty="0"/>
                      <a:t>千円</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6E08-4FFE-BDE5-B87BF088E9D9}"/>
                </c:ext>
              </c:extLst>
            </c:dLbl>
            <c:dLbl>
              <c:idx val="8"/>
              <c:delete val="1"/>
              <c:extLst>
                <c:ext xmlns:c15="http://schemas.microsoft.com/office/drawing/2012/chart" uri="{CE6537A1-D6FC-4f65-9D91-7224C49458BB}"/>
                <c:ext xmlns:c16="http://schemas.microsoft.com/office/drawing/2014/chart" uri="{C3380CC4-5D6E-409C-BE32-E72D297353CC}">
                  <c16:uniqueId val="{00000009-6E08-4FFE-BDE5-B87BF088E9D9}"/>
                </c:ext>
              </c:extLst>
            </c:dLbl>
            <c:dLbl>
              <c:idx val="9"/>
              <c:delete val="1"/>
              <c:extLst>
                <c:ext xmlns:c15="http://schemas.microsoft.com/office/drawing/2012/chart" uri="{CE6537A1-D6FC-4f65-9D91-7224C49458BB}"/>
                <c:ext xmlns:c16="http://schemas.microsoft.com/office/drawing/2014/chart" uri="{C3380CC4-5D6E-409C-BE32-E72D297353CC}">
                  <c16:uniqueId val="{00000011-6E08-4FFE-BDE5-B87BF088E9D9}"/>
                </c:ext>
              </c:extLst>
            </c:dLbl>
            <c:dLbl>
              <c:idx val="10"/>
              <c:layout>
                <c:manualLayout>
                  <c:x val="-8.347997289559872E-2"/>
                  <c:y val="-5.0841655093966646E-2"/>
                </c:manualLayout>
              </c:layout>
              <c:tx>
                <c:rich>
                  <a:bodyPr/>
                  <a:lstStyle/>
                  <a:p>
                    <a:fld id="{6F37874F-B9AB-4C8B-BDD7-0FCFFCFE0631}" type="VALUE">
                      <a:rPr lang="en-US" altLang="ja-JP" smtClean="0"/>
                      <a:pPr/>
                      <a:t>[値]</a:t>
                    </a:fld>
                    <a:r>
                      <a:rPr lang="ja-JP" altLang="en-US" sz="300" dirty="0"/>
                      <a:t>千円</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6E08-4FFE-BDE5-B87BF088E9D9}"/>
                </c:ext>
              </c:extLst>
            </c:dLbl>
            <c:dLbl>
              <c:idx val="11"/>
              <c:layout>
                <c:manualLayout>
                  <c:x val="-6.8937419051332757E-2"/>
                  <c:y val="-6.4866939257819514E-2"/>
                </c:manualLayout>
              </c:layout>
              <c:tx>
                <c:rich>
                  <a:bodyPr/>
                  <a:lstStyle/>
                  <a:p>
                    <a:fld id="{D3A6CF26-FC27-41E3-986F-1DFCDBBF6D35}" type="VALUE">
                      <a:rPr lang="en-US" altLang="ja-JP" smtClean="0"/>
                      <a:pPr/>
                      <a:t>[値]</a:t>
                    </a:fld>
                    <a:r>
                      <a:rPr lang="ja-JP" altLang="en-US" sz="300" dirty="0"/>
                      <a:t>千円</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F-6E08-4FFE-BDE5-B87BF088E9D9}"/>
                </c:ext>
              </c:extLst>
            </c:dLbl>
            <c:spPr>
              <a:noFill/>
              <a:ln>
                <a:noFill/>
              </a:ln>
              <a:effectLst/>
            </c:spPr>
            <c:txPr>
              <a:bodyPr rot="0" spcFirstLastPara="1" vertOverflow="ellipsis" vert="horz" wrap="square" lIns="38100" tIns="19050" rIns="38100" bIns="19050" anchor="ctr" anchorCtr="1">
                <a:spAutoFit/>
              </a:bodyPr>
              <a:lstStyle/>
              <a:p>
                <a:pPr>
                  <a:defRPr lang="ja-JP" sz="500" b="1" i="0" u="none" strike="noStrike" kern="1200" baseline="0">
                    <a:solidFill>
                      <a:srgbClr val="FF0000"/>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グラフ作成用!$D$12:$O$12</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グラフ作成用!$D$13:$O$13</c:f>
              <c:numCache>
                <c:formatCode>#,##0_);[Red]\(#,##0\)</c:formatCode>
                <c:ptCount val="12"/>
                <c:pt idx="0">
                  <c:v>4837</c:v>
                </c:pt>
                <c:pt idx="1">
                  <c:v>4824</c:v>
                </c:pt>
                <c:pt idx="2">
                  <c:v>4756</c:v>
                </c:pt>
                <c:pt idx="3">
                  <c:v>4815</c:v>
                </c:pt>
                <c:pt idx="4">
                  <c:v>4844</c:v>
                </c:pt>
                <c:pt idx="5">
                  <c:v>4852</c:v>
                </c:pt>
                <c:pt idx="6">
                  <c:v>4872</c:v>
                </c:pt>
                <c:pt idx="7">
                  <c:v>4946</c:v>
                </c:pt>
                <c:pt idx="8">
                  <c:v>4891</c:v>
                </c:pt>
                <c:pt idx="9">
                  <c:v>4848</c:v>
                </c:pt>
                <c:pt idx="10">
                  <c:v>4939</c:v>
                </c:pt>
                <c:pt idx="11">
                  <c:v>5033</c:v>
                </c:pt>
              </c:numCache>
            </c:numRef>
          </c:val>
          <c:smooth val="0"/>
          <c:extLst>
            <c:ext xmlns:c16="http://schemas.microsoft.com/office/drawing/2014/chart" uri="{C3380CC4-5D6E-409C-BE32-E72D297353CC}">
              <c16:uniqueId val="{00000001-6E08-4FFE-BDE5-B87BF088E9D9}"/>
            </c:ext>
          </c:extLst>
        </c:ser>
        <c:ser>
          <c:idx val="1"/>
          <c:order val="1"/>
          <c:tx>
            <c:strRef>
              <c:f>グラフ作成用!$B$14:$C$14</c:f>
              <c:strCache>
                <c:ptCount val="2"/>
                <c:pt idx="0">
                  <c:v>１人当たり県民雇用者報酬</c:v>
                </c:pt>
                <c:pt idx="1">
                  <c:v>東京都</c:v>
                </c:pt>
              </c:strCache>
            </c:strRef>
          </c:tx>
          <c:spPr>
            <a:ln w="19050" cap="rnd">
              <a:solidFill>
                <a:srgbClr val="00B050"/>
              </a:solidFill>
              <a:prstDash val="sysDash"/>
              <a:round/>
            </a:ln>
            <a:effectLst/>
          </c:spPr>
          <c:marker>
            <c:symbol val="none"/>
          </c:marker>
          <c:dLbls>
            <c:dLbl>
              <c:idx val="0"/>
              <c:layout>
                <c:manualLayout>
                  <c:x val="-7.9604333801128385E-2"/>
                  <c:y val="2.8050568327705735E-2"/>
                </c:manualLayout>
              </c:layout>
              <c:tx>
                <c:rich>
                  <a:bodyPr/>
                  <a:lstStyle/>
                  <a:p>
                    <a:fld id="{C59CCF31-A7D4-46F0-BB2B-49AEC5807094}" type="VALUE">
                      <a:rPr lang="en-US" altLang="ja-JP" smtClean="0">
                        <a:solidFill>
                          <a:srgbClr val="00B050"/>
                        </a:solidFill>
                      </a:rPr>
                      <a:pPr/>
                      <a:t>[値]</a:t>
                    </a:fld>
                    <a:r>
                      <a:rPr lang="ja-JP" altLang="en-US" sz="300" dirty="0">
                        <a:solidFill>
                          <a:srgbClr val="00B050"/>
                        </a:solidFill>
                      </a:rPr>
                      <a:t>千円</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2-6E08-4FFE-BDE5-B87BF088E9D9}"/>
                </c:ext>
              </c:extLst>
            </c:dLbl>
            <c:dLbl>
              <c:idx val="11"/>
              <c:layout>
                <c:manualLayout>
                  <c:x val="-7.122493024311502E-2"/>
                  <c:y val="7.0126420819264304E-2"/>
                </c:manualLayout>
              </c:layout>
              <c:tx>
                <c:rich>
                  <a:bodyPr/>
                  <a:lstStyle/>
                  <a:p>
                    <a:fld id="{F8AF89B0-8857-4ACC-9C02-01A64BCD134D}" type="VALUE">
                      <a:rPr lang="en-US" altLang="ja-JP" b="1" smtClean="0">
                        <a:solidFill>
                          <a:srgbClr val="00B050"/>
                        </a:solidFill>
                      </a:rPr>
                      <a:pPr/>
                      <a:t>[値]</a:t>
                    </a:fld>
                    <a:r>
                      <a:rPr lang="ja-JP" altLang="en-US" sz="300" b="1" dirty="0">
                        <a:solidFill>
                          <a:srgbClr val="00B050"/>
                        </a:solidFill>
                      </a:rPr>
                      <a:t>千円</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0-6E08-4FFE-BDE5-B87BF088E9D9}"/>
                </c:ext>
              </c:extLst>
            </c:dLbl>
            <c:spPr>
              <a:noFill/>
              <a:ln>
                <a:noFill/>
              </a:ln>
              <a:effectLst/>
            </c:spPr>
            <c:txPr>
              <a:bodyPr rot="0" spcFirstLastPara="1" vertOverflow="ellipsis" vert="horz" wrap="square" lIns="38100" tIns="19050" rIns="38100" bIns="19050" anchor="ctr" anchorCtr="1">
                <a:spAutoFit/>
              </a:bodyPr>
              <a:lstStyle/>
              <a:p>
                <a:pPr>
                  <a:defRPr lang="ja-JP" sz="500" b="1" i="0" u="none" strike="noStrike" kern="1200" baseline="0">
                    <a:solidFill>
                      <a:srgbClr val="00B050"/>
                    </a:solidFill>
                    <a:latin typeface="BIZ UDPゴシック" panose="020B0400000000000000" pitchFamily="50" charset="-128"/>
                    <a:ea typeface="BIZ UDPゴシック" panose="020B0400000000000000"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グラフ作成用!$D$12:$O$12</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グラフ作成用!$D$14:$O$14</c:f>
              <c:numCache>
                <c:formatCode>#,##0_);[Red]\(#,##0\)</c:formatCode>
                <c:ptCount val="12"/>
                <c:pt idx="0">
                  <c:v>5513</c:v>
                </c:pt>
                <c:pt idx="1">
                  <c:v>5512</c:v>
                </c:pt>
                <c:pt idx="2">
                  <c:v>5519</c:v>
                </c:pt>
                <c:pt idx="3">
                  <c:v>5530</c:v>
                </c:pt>
                <c:pt idx="4">
                  <c:v>5543</c:v>
                </c:pt>
                <c:pt idx="5">
                  <c:v>5673</c:v>
                </c:pt>
                <c:pt idx="6">
                  <c:v>5713</c:v>
                </c:pt>
                <c:pt idx="7">
                  <c:v>5824</c:v>
                </c:pt>
                <c:pt idx="8">
                  <c:v>5724</c:v>
                </c:pt>
                <c:pt idx="9">
                  <c:v>5817</c:v>
                </c:pt>
                <c:pt idx="10">
                  <c:v>5876</c:v>
                </c:pt>
                <c:pt idx="11">
                  <c:v>6082</c:v>
                </c:pt>
              </c:numCache>
            </c:numRef>
          </c:val>
          <c:smooth val="0"/>
          <c:extLst>
            <c:ext xmlns:c16="http://schemas.microsoft.com/office/drawing/2014/chart" uri="{C3380CC4-5D6E-409C-BE32-E72D297353CC}">
              <c16:uniqueId val="{00000002-6E08-4FFE-BDE5-B87BF088E9D9}"/>
            </c:ext>
          </c:extLst>
        </c:ser>
        <c:ser>
          <c:idx val="2"/>
          <c:order val="2"/>
          <c:tx>
            <c:strRef>
              <c:f>グラフ作成用!$B$15:$C$15</c:f>
              <c:strCache>
                <c:ptCount val="2"/>
                <c:pt idx="0">
                  <c:v>１人当たり県民雇用者報酬</c:v>
                </c:pt>
                <c:pt idx="1">
                  <c:v>全国</c:v>
                </c:pt>
              </c:strCache>
            </c:strRef>
          </c:tx>
          <c:spPr>
            <a:ln w="19050" cap="rnd">
              <a:solidFill>
                <a:schemeClr val="accent3"/>
              </a:solidFill>
              <a:prstDash val="sysDash"/>
              <a:round/>
            </a:ln>
            <a:effectLst/>
          </c:spPr>
          <c:marker>
            <c:symbol val="none"/>
          </c:marker>
          <c:dPt>
            <c:idx val="11"/>
            <c:marker>
              <c:symbol val="none"/>
            </c:marker>
            <c:bubble3D val="0"/>
            <c:spPr>
              <a:ln w="19050" cap="rnd">
                <a:noFill/>
                <a:prstDash val="sysDash"/>
                <a:round/>
              </a:ln>
              <a:effectLst/>
            </c:spPr>
            <c:extLst>
              <c:ext xmlns:c16="http://schemas.microsoft.com/office/drawing/2014/chart" uri="{C3380CC4-5D6E-409C-BE32-E72D297353CC}">
                <c16:uniqueId val="{00000007-6E08-4FFE-BDE5-B87BF088E9D9}"/>
              </c:ext>
            </c:extLst>
          </c:dPt>
          <c:dLbls>
            <c:dLbl>
              <c:idx val="0"/>
              <c:layout>
                <c:manualLayout>
                  <c:x val="-7.5414632022121619E-2"/>
                  <c:y val="5.6101136655411339E-2"/>
                </c:manualLayout>
              </c:layout>
              <c:tx>
                <c:rich>
                  <a:bodyPr rot="0" spcFirstLastPara="1" vertOverflow="ellipsis" vert="horz" wrap="square" lIns="38100" tIns="19050" rIns="38100" bIns="19050" anchor="ctr" anchorCtr="1">
                    <a:spAutoFit/>
                  </a:bodyPr>
                  <a:lstStyle/>
                  <a:p>
                    <a:pPr>
                      <a:defRPr lang="ja-JP" sz="500" b="1" i="0" u="none" strike="noStrike" kern="1200" baseline="0">
                        <a:solidFill>
                          <a:schemeClr val="tx1">
                            <a:lumMod val="50000"/>
                            <a:lumOff val="50000"/>
                          </a:schemeClr>
                        </a:solidFill>
                        <a:latin typeface="BIZ UDPゴシック" panose="020B0400000000000000" pitchFamily="50" charset="-128"/>
                        <a:ea typeface="BIZ UDPゴシック" panose="020B0400000000000000" pitchFamily="50" charset="-128"/>
                        <a:cs typeface="+mn-cs"/>
                      </a:defRPr>
                    </a:pPr>
                    <a:fld id="{478CB5CE-0C97-4530-8A2A-0F27C2EA1FC8}" type="VALUE">
                      <a:rPr lang="en-US" altLang="ja-JP" b="1" smtClean="0">
                        <a:solidFill>
                          <a:schemeClr val="tx1">
                            <a:lumMod val="50000"/>
                            <a:lumOff val="50000"/>
                          </a:schemeClr>
                        </a:solidFill>
                      </a:rPr>
                      <a:pPr>
                        <a:defRPr lang="ja-JP" b="1">
                          <a:solidFill>
                            <a:schemeClr val="tx1">
                              <a:lumMod val="50000"/>
                              <a:lumOff val="50000"/>
                            </a:schemeClr>
                          </a:solidFill>
                        </a:defRPr>
                      </a:pPr>
                      <a:t>[値]</a:t>
                    </a:fld>
                    <a:r>
                      <a:rPr lang="ja-JP" altLang="en-US" sz="300" b="1" dirty="0">
                        <a:solidFill>
                          <a:schemeClr val="tx1">
                            <a:lumMod val="50000"/>
                            <a:lumOff val="50000"/>
                          </a:schemeClr>
                        </a:solidFill>
                      </a:rPr>
                      <a:t>千円</a:t>
                    </a:r>
                  </a:p>
                </c:rich>
              </c:tx>
              <c:spPr>
                <a:noFill/>
                <a:ln>
                  <a:noFill/>
                </a:ln>
                <a:effectLst/>
              </c:spPr>
              <c:txPr>
                <a:bodyPr rot="0" spcFirstLastPara="1" vertOverflow="ellipsis" vert="horz" wrap="square" lIns="38100" tIns="19050" rIns="38100" bIns="19050" anchor="ctr" anchorCtr="1">
                  <a:spAutoFit/>
                </a:bodyPr>
                <a:lstStyle/>
                <a:p>
                  <a:pPr>
                    <a:defRPr lang="ja-JP" sz="500" b="1" i="0" u="none" strike="noStrike" kern="1200" baseline="0">
                      <a:solidFill>
                        <a:schemeClr val="tx1">
                          <a:lumMod val="50000"/>
                          <a:lumOff val="50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B-6E08-4FFE-BDE5-B87BF088E9D9}"/>
                </c:ext>
              </c:extLst>
            </c:dLbl>
            <c:dLbl>
              <c:idx val="1"/>
              <c:delete val="1"/>
              <c:extLst>
                <c:ext xmlns:c15="http://schemas.microsoft.com/office/drawing/2012/chart" uri="{CE6537A1-D6FC-4f65-9D91-7224C49458BB}"/>
                <c:ext xmlns:c16="http://schemas.microsoft.com/office/drawing/2014/chart" uri="{C3380CC4-5D6E-409C-BE32-E72D297353CC}">
                  <c16:uniqueId val="{0000002A-6E08-4FFE-BDE5-B87BF088E9D9}"/>
                </c:ext>
              </c:extLst>
            </c:dLbl>
            <c:dLbl>
              <c:idx val="2"/>
              <c:delete val="1"/>
              <c:extLst>
                <c:ext xmlns:c15="http://schemas.microsoft.com/office/drawing/2012/chart" uri="{CE6537A1-D6FC-4f65-9D91-7224C49458BB}"/>
                <c:ext xmlns:c16="http://schemas.microsoft.com/office/drawing/2014/chart" uri="{C3380CC4-5D6E-409C-BE32-E72D297353CC}">
                  <c16:uniqueId val="{00000029-6E08-4FFE-BDE5-B87BF088E9D9}"/>
                </c:ext>
              </c:extLst>
            </c:dLbl>
            <c:dLbl>
              <c:idx val="3"/>
              <c:delete val="1"/>
              <c:extLst>
                <c:ext xmlns:c15="http://schemas.microsoft.com/office/drawing/2012/chart" uri="{CE6537A1-D6FC-4f65-9D91-7224C49458BB}"/>
                <c:ext xmlns:c16="http://schemas.microsoft.com/office/drawing/2014/chart" uri="{C3380CC4-5D6E-409C-BE32-E72D297353CC}">
                  <c16:uniqueId val="{00000028-6E08-4FFE-BDE5-B87BF088E9D9}"/>
                </c:ext>
              </c:extLst>
            </c:dLbl>
            <c:dLbl>
              <c:idx val="4"/>
              <c:delete val="1"/>
              <c:extLst>
                <c:ext xmlns:c15="http://schemas.microsoft.com/office/drawing/2012/chart" uri="{CE6537A1-D6FC-4f65-9D91-7224C49458BB}"/>
                <c:ext xmlns:c16="http://schemas.microsoft.com/office/drawing/2014/chart" uri="{C3380CC4-5D6E-409C-BE32-E72D297353CC}">
                  <c16:uniqueId val="{00000027-6E08-4FFE-BDE5-B87BF088E9D9}"/>
                </c:ext>
              </c:extLst>
            </c:dLbl>
            <c:dLbl>
              <c:idx val="5"/>
              <c:delete val="1"/>
              <c:extLst>
                <c:ext xmlns:c15="http://schemas.microsoft.com/office/drawing/2012/chart" uri="{CE6537A1-D6FC-4f65-9D91-7224C49458BB}"/>
                <c:ext xmlns:c16="http://schemas.microsoft.com/office/drawing/2014/chart" uri="{C3380CC4-5D6E-409C-BE32-E72D297353CC}">
                  <c16:uniqueId val="{00000026-6E08-4FFE-BDE5-B87BF088E9D9}"/>
                </c:ext>
              </c:extLst>
            </c:dLbl>
            <c:dLbl>
              <c:idx val="6"/>
              <c:delete val="1"/>
              <c:extLst>
                <c:ext xmlns:c15="http://schemas.microsoft.com/office/drawing/2012/chart" uri="{CE6537A1-D6FC-4f65-9D91-7224C49458BB}"/>
                <c:ext xmlns:c16="http://schemas.microsoft.com/office/drawing/2014/chart" uri="{C3380CC4-5D6E-409C-BE32-E72D297353CC}">
                  <c16:uniqueId val="{00000025-6E08-4FFE-BDE5-B87BF088E9D9}"/>
                </c:ext>
              </c:extLst>
            </c:dLbl>
            <c:dLbl>
              <c:idx val="7"/>
              <c:delete val="1"/>
              <c:extLst>
                <c:ext xmlns:c15="http://schemas.microsoft.com/office/drawing/2012/chart" uri="{CE6537A1-D6FC-4f65-9D91-7224C49458BB}"/>
                <c:ext xmlns:c16="http://schemas.microsoft.com/office/drawing/2014/chart" uri="{C3380CC4-5D6E-409C-BE32-E72D297353CC}">
                  <c16:uniqueId val="{00000024-6E08-4FFE-BDE5-B87BF088E9D9}"/>
                </c:ext>
              </c:extLst>
            </c:dLbl>
            <c:dLbl>
              <c:idx val="8"/>
              <c:delete val="1"/>
              <c:extLst>
                <c:ext xmlns:c15="http://schemas.microsoft.com/office/drawing/2012/chart" uri="{CE6537A1-D6FC-4f65-9D91-7224C49458BB}"/>
                <c:ext xmlns:c16="http://schemas.microsoft.com/office/drawing/2014/chart" uri="{C3380CC4-5D6E-409C-BE32-E72D297353CC}">
                  <c16:uniqueId val="{00000023-6E08-4FFE-BDE5-B87BF088E9D9}"/>
                </c:ext>
              </c:extLst>
            </c:dLbl>
            <c:dLbl>
              <c:idx val="9"/>
              <c:delete val="1"/>
              <c:extLst>
                <c:ext xmlns:c15="http://schemas.microsoft.com/office/drawing/2012/chart" uri="{CE6537A1-D6FC-4f65-9D91-7224C49458BB}"/>
                <c:ext xmlns:c16="http://schemas.microsoft.com/office/drawing/2014/chart" uri="{C3380CC4-5D6E-409C-BE32-E72D297353CC}">
                  <c16:uniqueId val="{0000002C-6E08-4FFE-BDE5-B87BF088E9D9}"/>
                </c:ext>
              </c:extLst>
            </c:dLbl>
            <c:dLbl>
              <c:idx val="10"/>
              <c:layout>
                <c:manualLayout>
                  <c:x val="-7.5414632022121619E-2"/>
                  <c:y val="6.3113778737337908E-2"/>
                </c:manualLayout>
              </c:layout>
              <c:tx>
                <c:rich>
                  <a:bodyPr rot="0" spcFirstLastPara="1" vertOverflow="ellipsis" vert="horz" wrap="square" lIns="38100" tIns="19050" rIns="38100" bIns="19050" anchor="ctr" anchorCtr="1">
                    <a:spAutoFit/>
                  </a:bodyPr>
                  <a:lstStyle/>
                  <a:p>
                    <a:pPr>
                      <a:defRPr lang="ja-JP" sz="500" b="1" i="0" u="none" strike="noStrike" kern="1200" baseline="0">
                        <a:solidFill>
                          <a:schemeClr val="tx1">
                            <a:lumMod val="50000"/>
                            <a:lumOff val="50000"/>
                          </a:schemeClr>
                        </a:solidFill>
                        <a:latin typeface="BIZ UDPゴシック" panose="020B0400000000000000" pitchFamily="50" charset="-128"/>
                        <a:ea typeface="BIZ UDPゴシック" panose="020B0400000000000000" pitchFamily="50" charset="-128"/>
                        <a:cs typeface="+mn-cs"/>
                      </a:defRPr>
                    </a:pPr>
                    <a:fld id="{BD9B3EFD-1AB4-4A68-B17D-2E006408C141}" type="VALUE">
                      <a:rPr lang="en-US" altLang="ja-JP" b="1" smtClean="0">
                        <a:solidFill>
                          <a:schemeClr val="tx1">
                            <a:lumMod val="50000"/>
                            <a:lumOff val="50000"/>
                          </a:schemeClr>
                        </a:solidFill>
                      </a:rPr>
                      <a:pPr>
                        <a:defRPr lang="ja-JP" b="1">
                          <a:solidFill>
                            <a:schemeClr val="tx1">
                              <a:lumMod val="50000"/>
                              <a:lumOff val="50000"/>
                            </a:schemeClr>
                          </a:solidFill>
                        </a:defRPr>
                      </a:pPr>
                      <a:t>[値]</a:t>
                    </a:fld>
                    <a:r>
                      <a:rPr lang="ja-JP" altLang="en-US" sz="300" b="1" dirty="0">
                        <a:solidFill>
                          <a:schemeClr val="tx1">
                            <a:lumMod val="50000"/>
                            <a:lumOff val="50000"/>
                          </a:schemeClr>
                        </a:solidFill>
                      </a:rPr>
                      <a:t>千円</a:t>
                    </a:r>
                  </a:p>
                </c:rich>
              </c:tx>
              <c:spPr>
                <a:noFill/>
                <a:ln>
                  <a:noFill/>
                </a:ln>
                <a:effectLst/>
              </c:spPr>
              <c:txPr>
                <a:bodyPr rot="0" spcFirstLastPara="1" vertOverflow="ellipsis" vert="horz" wrap="square" lIns="38100" tIns="19050" rIns="38100" bIns="19050" anchor="ctr" anchorCtr="1">
                  <a:spAutoFit/>
                </a:bodyPr>
                <a:lstStyle/>
                <a:p>
                  <a:pPr>
                    <a:defRPr lang="ja-JP" sz="500" b="1" i="0" u="none" strike="noStrike" kern="1200" baseline="0">
                      <a:solidFill>
                        <a:schemeClr val="tx1">
                          <a:lumMod val="50000"/>
                          <a:lumOff val="50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D-6E08-4FFE-BDE5-B87BF088E9D9}"/>
                </c:ext>
              </c:extLst>
            </c:dLbl>
            <c:spPr>
              <a:noFill/>
              <a:ln>
                <a:noFill/>
              </a:ln>
              <a:effectLst/>
            </c:spPr>
            <c:txPr>
              <a:bodyPr rot="0" spcFirstLastPara="1" vertOverflow="ellipsis" vert="horz" wrap="square" lIns="38100" tIns="19050" rIns="38100" bIns="19050" anchor="ctr" anchorCtr="1">
                <a:spAutoFit/>
              </a:bodyPr>
              <a:lstStyle/>
              <a:p>
                <a:pPr>
                  <a:defRPr lang="ja-JP" sz="5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グラフ作成用!$D$12:$O$12</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グラフ作成用!$D$15:$O$15</c:f>
              <c:numCache>
                <c:formatCode>#,##0_);[Red]\(#,##0\)</c:formatCode>
                <c:ptCount val="12"/>
                <c:pt idx="0">
                  <c:v>4526</c:v>
                </c:pt>
                <c:pt idx="1">
                  <c:v>4515</c:v>
                </c:pt>
                <c:pt idx="2">
                  <c:v>4525</c:v>
                </c:pt>
                <c:pt idx="3">
                  <c:v>4581</c:v>
                </c:pt>
                <c:pt idx="4">
                  <c:v>4600</c:v>
                </c:pt>
                <c:pt idx="5">
                  <c:v>4664</c:v>
                </c:pt>
                <c:pt idx="6">
                  <c:v>4719</c:v>
                </c:pt>
                <c:pt idx="7">
                  <c:v>4798</c:v>
                </c:pt>
                <c:pt idx="8">
                  <c:v>4802</c:v>
                </c:pt>
                <c:pt idx="9">
                  <c:v>4758</c:v>
                </c:pt>
                <c:pt idx="10">
                  <c:v>4806</c:v>
                </c:pt>
                <c:pt idx="11">
                  <c:v>0</c:v>
                </c:pt>
              </c:numCache>
            </c:numRef>
          </c:val>
          <c:smooth val="0"/>
          <c:extLst>
            <c:ext xmlns:c16="http://schemas.microsoft.com/office/drawing/2014/chart" uri="{C3380CC4-5D6E-409C-BE32-E72D297353CC}">
              <c16:uniqueId val="{00000003-6E08-4FFE-BDE5-B87BF088E9D9}"/>
            </c:ext>
          </c:extLst>
        </c:ser>
        <c:dLbls>
          <c:showLegendKey val="0"/>
          <c:showVal val="0"/>
          <c:showCatName val="0"/>
          <c:showSerName val="0"/>
          <c:showPercent val="0"/>
          <c:showBubbleSize val="0"/>
        </c:dLbls>
        <c:marker val="1"/>
        <c:smooth val="0"/>
        <c:axId val="1531487104"/>
        <c:axId val="1531487936"/>
      </c:lineChart>
      <c:catAx>
        <c:axId val="1531487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5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531487936"/>
        <c:crosses val="autoZero"/>
        <c:auto val="1"/>
        <c:lblAlgn val="ctr"/>
        <c:lblOffset val="100"/>
        <c:noMultiLvlLbl val="0"/>
      </c:catAx>
      <c:valAx>
        <c:axId val="1531487936"/>
        <c:scaling>
          <c:orientation val="minMax"/>
          <c:max val="6500"/>
          <c:min val="4000"/>
        </c:scaling>
        <c:delete val="0"/>
        <c:axPos val="l"/>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lang="ja-JP" sz="5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531487104"/>
        <c:crosses val="autoZero"/>
        <c:crossBetween val="between"/>
      </c:valAx>
      <c:valAx>
        <c:axId val="1834871952"/>
        <c:scaling>
          <c:orientation val="minMax"/>
        </c:scaling>
        <c:delete val="0"/>
        <c:axPos val="r"/>
        <c:numFmt formatCode="#,##0_);[Red]\(#,##0\)" sourceLinked="0"/>
        <c:majorTickMark val="out"/>
        <c:minorTickMark val="none"/>
        <c:tickLblPos val="nextTo"/>
        <c:spPr>
          <a:noFill/>
          <a:ln>
            <a:noFill/>
          </a:ln>
          <a:effectLst/>
        </c:spPr>
        <c:txPr>
          <a:bodyPr rot="-60000000" spcFirstLastPara="1" vertOverflow="ellipsis" vert="horz" wrap="square" anchor="ctr" anchorCtr="1"/>
          <a:lstStyle/>
          <a:p>
            <a:pPr>
              <a:defRPr lang="ja-JP" sz="5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834870704"/>
        <c:crosses val="max"/>
        <c:crossBetween val="between"/>
      </c:valAx>
      <c:catAx>
        <c:axId val="1834870704"/>
        <c:scaling>
          <c:orientation val="minMax"/>
        </c:scaling>
        <c:delete val="1"/>
        <c:axPos val="b"/>
        <c:numFmt formatCode="General" sourceLinked="1"/>
        <c:majorTickMark val="out"/>
        <c:minorTickMark val="none"/>
        <c:tickLblPos val="nextTo"/>
        <c:crossAx val="1834871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500">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8624368686868692E-2"/>
          <c:y val="0.13396220863388536"/>
          <c:w val="0.85519573867014953"/>
          <c:h val="0.75230733519540283"/>
        </c:manualLayout>
      </c:layout>
      <c:barChart>
        <c:barDir val="col"/>
        <c:grouping val="clustered"/>
        <c:varyColors val="0"/>
        <c:ser>
          <c:idx val="0"/>
          <c:order val="0"/>
          <c:tx>
            <c:strRef>
              <c:f>グラフ・分析!$A$14</c:f>
              <c:strCache>
                <c:ptCount val="1"/>
                <c:pt idx="0">
                  <c:v>府内総生産（名目）</c:v>
                </c:pt>
              </c:strCache>
            </c:strRef>
          </c:tx>
          <c:spPr>
            <a:solidFill>
              <a:schemeClr val="bg2">
                <a:lumMod val="90000"/>
              </a:schemeClr>
            </a:solidFill>
            <a:ln>
              <a:noFill/>
            </a:ln>
            <a:effectLst/>
          </c:spPr>
          <c:invertIfNegative val="0"/>
          <c:dLbls>
            <c:dLbl>
              <c:idx val="10"/>
              <c:layout>
                <c:manualLayout>
                  <c:x val="-8.0176767676767673E-3"/>
                  <c:y val="0.34600492362281859"/>
                </c:manualLayout>
              </c:layout>
              <c:tx>
                <c:rich>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fld id="{CB2027FC-5D50-4E04-9252-CB615C4273C0}" type="VALUE">
                      <a:rPr lang="ja-JP" altLang="en-US" b="1"/>
                      <a:pPr>
                        <a:defRPr/>
                      </a:pPr>
                      <a:t>[値]</a:t>
                    </a:fld>
                    <a:endParaRPr lang="ja-JP" altLang="en-US"/>
                  </a:p>
                </c:rich>
              </c:tx>
              <c:numFmt formatCode="#,###.0&quot;兆円&quot;"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A81-4935-921A-B1032B4274BE}"/>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グラフ・分析!$B$13:$M$13</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グラフ・分析!$B$14:$M$14</c:f>
              <c:numCache>
                <c:formatCode>#,##0_);[Red]\(#,##0\)</c:formatCode>
                <c:ptCount val="11"/>
                <c:pt idx="0">
                  <c:v>37667779</c:v>
                </c:pt>
                <c:pt idx="1">
                  <c:v>38037087</c:v>
                </c:pt>
                <c:pt idx="2">
                  <c:v>38804486</c:v>
                </c:pt>
                <c:pt idx="3">
                  <c:v>40110604</c:v>
                </c:pt>
                <c:pt idx="4">
                  <c:v>40163299</c:v>
                </c:pt>
                <c:pt idx="5">
                  <c:v>41438587</c:v>
                </c:pt>
                <c:pt idx="6">
                  <c:v>41707184</c:v>
                </c:pt>
                <c:pt idx="7">
                  <c:v>41263844</c:v>
                </c:pt>
                <c:pt idx="8">
                  <c:v>39900863</c:v>
                </c:pt>
                <c:pt idx="9">
                  <c:v>41375395</c:v>
                </c:pt>
                <c:pt idx="10">
                  <c:v>43124192</c:v>
                </c:pt>
              </c:numCache>
            </c:numRef>
          </c:val>
          <c:extLst>
            <c:ext xmlns:c16="http://schemas.microsoft.com/office/drawing/2014/chart" uri="{C3380CC4-5D6E-409C-BE32-E72D297353CC}">
              <c16:uniqueId val="{00000001-5A81-4935-921A-B1032B4274BE}"/>
            </c:ext>
          </c:extLst>
        </c:ser>
        <c:ser>
          <c:idx val="1"/>
          <c:order val="1"/>
          <c:tx>
            <c:strRef>
              <c:f>グラフ・分析!$A$15</c:f>
              <c:strCache>
                <c:ptCount val="1"/>
                <c:pt idx="0">
                  <c:v>府内総生産（実質）</c:v>
                </c:pt>
              </c:strCache>
            </c:strRef>
          </c:tx>
          <c:spPr>
            <a:solidFill>
              <a:schemeClr val="accent5">
                <a:lumMod val="60000"/>
                <a:lumOff val="40000"/>
              </a:schemeClr>
            </a:solidFill>
            <a:ln>
              <a:noFill/>
            </a:ln>
            <a:effectLst/>
          </c:spPr>
          <c:invertIfNegative val="0"/>
          <c:dLbls>
            <c:dLbl>
              <c:idx val="10"/>
              <c:layout>
                <c:manualLayout>
                  <c:x val="0"/>
                  <c:y val="0.33908482515036231"/>
                </c:manualLayout>
              </c:layout>
              <c:tx>
                <c:rich>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fld id="{A1B1B66F-B7B7-423B-A545-1A22F0AD590D}" type="VALUE">
                      <a:rPr lang="ja-JP" altLang="en-US" b="1"/>
                      <a:pPr>
                        <a:defRPr/>
                      </a:pPr>
                      <a:t>[値]</a:t>
                    </a:fld>
                    <a:endParaRPr lang="ja-JP" altLang="en-US"/>
                  </a:p>
                </c:rich>
              </c:tx>
              <c:numFmt formatCode="#,###.0&quot;兆円&quot;"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A81-4935-921A-B1032B4274BE}"/>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グラフ・分析!$B$13:$M$13</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グラフ・分析!$B$15:$M$15</c:f>
              <c:numCache>
                <c:formatCode>#,##0_);[Red]\(#,##0\)</c:formatCode>
                <c:ptCount val="11"/>
                <c:pt idx="0">
                  <c:v>38888327</c:v>
                </c:pt>
                <c:pt idx="1">
                  <c:v>39328447</c:v>
                </c:pt>
                <c:pt idx="2">
                  <c:v>39165041</c:v>
                </c:pt>
                <c:pt idx="3">
                  <c:v>40161932</c:v>
                </c:pt>
                <c:pt idx="4">
                  <c:v>40161085</c:v>
                </c:pt>
                <c:pt idx="5">
                  <c:v>41361064</c:v>
                </c:pt>
                <c:pt idx="6">
                  <c:v>41440634</c:v>
                </c:pt>
                <c:pt idx="7">
                  <c:v>40731418</c:v>
                </c:pt>
                <c:pt idx="8">
                  <c:v>39077039</c:v>
                </c:pt>
                <c:pt idx="9">
                  <c:v>40067075</c:v>
                </c:pt>
                <c:pt idx="10">
                  <c:v>41359149</c:v>
                </c:pt>
              </c:numCache>
            </c:numRef>
          </c:val>
          <c:extLst>
            <c:ext xmlns:c16="http://schemas.microsoft.com/office/drawing/2014/chart" uri="{C3380CC4-5D6E-409C-BE32-E72D297353CC}">
              <c16:uniqueId val="{00000003-5A81-4935-921A-B1032B4274BE}"/>
            </c:ext>
          </c:extLst>
        </c:ser>
        <c:dLbls>
          <c:showLegendKey val="0"/>
          <c:showVal val="0"/>
          <c:showCatName val="0"/>
          <c:showSerName val="0"/>
          <c:showPercent val="0"/>
          <c:showBubbleSize val="0"/>
        </c:dLbls>
        <c:gapWidth val="219"/>
        <c:axId val="59765279"/>
        <c:axId val="59769023"/>
      </c:barChart>
      <c:lineChart>
        <c:grouping val="standard"/>
        <c:varyColors val="0"/>
        <c:ser>
          <c:idx val="3"/>
          <c:order val="3"/>
          <c:tx>
            <c:strRef>
              <c:f>グラフ・分析!$A$17</c:f>
              <c:strCache>
                <c:ptCount val="1"/>
                <c:pt idx="0">
                  <c:v>府実質成長率</c:v>
                </c:pt>
              </c:strCache>
            </c:strRef>
          </c:tx>
          <c:spPr>
            <a:ln w="28575" cap="rnd">
              <a:solidFill>
                <a:srgbClr val="FF0000"/>
              </a:solidFill>
              <a:round/>
            </a:ln>
            <a:effectLst/>
          </c:spPr>
          <c:marker>
            <c:symbol val="none"/>
          </c:marker>
          <c:dLbls>
            <c:dLbl>
              <c:idx val="10"/>
              <c:layout>
                <c:manualLayout>
                  <c:x val="-6.4141414141414138E-2"/>
                  <c:y val="-6.2280886252107363E-2"/>
                </c:manualLayout>
              </c:layout>
              <c:numFmt formatCode="#,###.0&quot;％&quot;"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FF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A81-4935-921A-B1032B4274BE}"/>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グラフ・分析!$B$13:$M$13</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グラフ・分析!$B$17:$M$17</c:f>
              <c:numCache>
                <c:formatCode>#,##0.0\ ;\-#,##0.0\ </c:formatCode>
                <c:ptCount val="11"/>
                <c:pt idx="0">
                  <c:v>-1.3</c:v>
                </c:pt>
                <c:pt idx="1">
                  <c:v>1.1000000000000001</c:v>
                </c:pt>
                <c:pt idx="2">
                  <c:v>-0.4</c:v>
                </c:pt>
                <c:pt idx="3">
                  <c:v>2.5</c:v>
                </c:pt>
                <c:pt idx="4">
                  <c:v>-9.9999999999999995E-7</c:v>
                </c:pt>
                <c:pt idx="5">
                  <c:v>3</c:v>
                </c:pt>
                <c:pt idx="6">
                  <c:v>0.2</c:v>
                </c:pt>
                <c:pt idx="7">
                  <c:v>-1.7</c:v>
                </c:pt>
                <c:pt idx="8">
                  <c:v>-4.0999999999999996</c:v>
                </c:pt>
                <c:pt idx="9">
                  <c:v>2.5</c:v>
                </c:pt>
                <c:pt idx="10">
                  <c:v>3.2</c:v>
                </c:pt>
              </c:numCache>
            </c:numRef>
          </c:val>
          <c:smooth val="0"/>
          <c:extLst>
            <c:ext xmlns:c16="http://schemas.microsoft.com/office/drawing/2014/chart" uri="{C3380CC4-5D6E-409C-BE32-E72D297353CC}">
              <c16:uniqueId val="{00000005-5A81-4935-921A-B1032B4274BE}"/>
            </c:ext>
          </c:extLst>
        </c:ser>
        <c:ser>
          <c:idx val="5"/>
          <c:order val="5"/>
          <c:tx>
            <c:strRef>
              <c:f>グラフ・分析!$A$19</c:f>
              <c:strCache>
                <c:ptCount val="1"/>
                <c:pt idx="0">
                  <c:v>全国実質成長率</c:v>
                </c:pt>
              </c:strCache>
            </c:strRef>
          </c:tx>
          <c:spPr>
            <a:ln w="28575" cap="rnd">
              <a:solidFill>
                <a:schemeClr val="bg1">
                  <a:lumMod val="65000"/>
                </a:schemeClr>
              </a:solidFill>
              <a:prstDash val="solid"/>
              <a:round/>
            </a:ln>
            <a:effectLst/>
          </c:spPr>
          <c:marker>
            <c:symbol val="none"/>
          </c:marker>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A81-4935-921A-B1032B4274BE}"/>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グラフ・分析!$B$13:$M$13</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グラフ・分析!$B$19:$M$19</c:f>
              <c:numCache>
                <c:formatCode>General</c:formatCode>
                <c:ptCount val="11"/>
                <c:pt idx="0">
                  <c:v>0.6</c:v>
                </c:pt>
                <c:pt idx="1">
                  <c:v>2.7</c:v>
                </c:pt>
                <c:pt idx="2">
                  <c:v>-0.4</c:v>
                </c:pt>
                <c:pt idx="3">
                  <c:v>1.7</c:v>
                </c:pt>
                <c:pt idx="4">
                  <c:v>0.8</c:v>
                </c:pt>
                <c:pt idx="5">
                  <c:v>1.8</c:v>
                </c:pt>
                <c:pt idx="6">
                  <c:v>0.2</c:v>
                </c:pt>
                <c:pt idx="7">
                  <c:v>-0.8</c:v>
                </c:pt>
                <c:pt idx="8">
                  <c:v>-3.9</c:v>
                </c:pt>
                <c:pt idx="9">
                  <c:v>3.1</c:v>
                </c:pt>
                <c:pt idx="10">
                  <c:v>1.3</c:v>
                </c:pt>
              </c:numCache>
            </c:numRef>
          </c:val>
          <c:smooth val="0"/>
          <c:extLst>
            <c:ext xmlns:c16="http://schemas.microsoft.com/office/drawing/2014/chart" uri="{C3380CC4-5D6E-409C-BE32-E72D297353CC}">
              <c16:uniqueId val="{00000007-5A81-4935-921A-B1032B4274BE}"/>
            </c:ext>
          </c:extLst>
        </c:ser>
        <c:dLbls>
          <c:showLegendKey val="0"/>
          <c:showVal val="0"/>
          <c:showCatName val="0"/>
          <c:showSerName val="0"/>
          <c:showPercent val="0"/>
          <c:showBubbleSize val="0"/>
        </c:dLbls>
        <c:marker val="1"/>
        <c:smooth val="0"/>
        <c:axId val="297576079"/>
        <c:axId val="297586479"/>
        <c:extLst>
          <c:ext xmlns:c15="http://schemas.microsoft.com/office/drawing/2012/chart" uri="{02D57815-91ED-43cb-92C2-25804820EDAC}">
            <c15:filteredLineSeries>
              <c15:ser>
                <c:idx val="2"/>
                <c:order val="2"/>
                <c:tx>
                  <c:strRef>
                    <c:extLst>
                      <c:ext uri="{02D57815-91ED-43cb-92C2-25804820EDAC}">
                        <c15:formulaRef>
                          <c15:sqref>グラフ・分析!$A$16</c15:sqref>
                        </c15:formulaRef>
                      </c:ext>
                    </c:extLst>
                    <c:strCache>
                      <c:ptCount val="1"/>
                      <c:pt idx="0">
                        <c:v>府名目成長率</c:v>
                      </c:pt>
                    </c:strCache>
                  </c:strRef>
                </c:tx>
                <c:spPr>
                  <a:ln w="31750" cap="rnd" cmpd="sng">
                    <a:solidFill>
                      <a:schemeClr val="accent2"/>
                    </a:solidFill>
                    <a:prstDash val="sysDot"/>
                    <a:round/>
                  </a:ln>
                  <a:effectLst/>
                </c:spPr>
                <c:marker>
                  <c:symbol val="none"/>
                </c:marker>
                <c:cat>
                  <c:numRef>
                    <c:extLst>
                      <c:ext uri="{02D57815-91ED-43cb-92C2-25804820EDAC}">
                        <c15:formulaRef>
                          <c15:sqref>グラフ・分析!$B$13:$M$13</c15:sqref>
                        </c15:formulaRef>
                      </c:ext>
                    </c:extLst>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extLst>
                      <c:ext uri="{02D57815-91ED-43cb-92C2-25804820EDAC}">
                        <c15:formulaRef>
                          <c15:sqref>グラフ・分析!$B$16:$M$16</c15:sqref>
                        </c15:formulaRef>
                      </c:ext>
                    </c:extLst>
                    <c:numCache>
                      <c:formatCode>#,##0.0\ ;\-#,##0.0\ </c:formatCode>
                      <c:ptCount val="11"/>
                      <c:pt idx="0">
                        <c:v>-1.7</c:v>
                      </c:pt>
                      <c:pt idx="1">
                        <c:v>1</c:v>
                      </c:pt>
                      <c:pt idx="2">
                        <c:v>2</c:v>
                      </c:pt>
                      <c:pt idx="3">
                        <c:v>3.4</c:v>
                      </c:pt>
                      <c:pt idx="4">
                        <c:v>0.1</c:v>
                      </c:pt>
                      <c:pt idx="5">
                        <c:v>3.2</c:v>
                      </c:pt>
                      <c:pt idx="6">
                        <c:v>0.6</c:v>
                      </c:pt>
                      <c:pt idx="7">
                        <c:v>-1.1000000000000001</c:v>
                      </c:pt>
                      <c:pt idx="8">
                        <c:v>-3.3</c:v>
                      </c:pt>
                      <c:pt idx="9">
                        <c:v>3.7</c:v>
                      </c:pt>
                      <c:pt idx="10">
                        <c:v>4.2</c:v>
                      </c:pt>
                    </c:numCache>
                  </c:numRef>
                </c:val>
                <c:smooth val="0"/>
                <c:extLst>
                  <c:ext xmlns:c16="http://schemas.microsoft.com/office/drawing/2014/chart" uri="{C3380CC4-5D6E-409C-BE32-E72D297353CC}">
                    <c16:uniqueId val="{00000008-5A81-4935-921A-B1032B4274BE}"/>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グラフ・分析!$A$18</c15:sqref>
                        </c15:formulaRef>
                      </c:ext>
                    </c:extLst>
                    <c:strCache>
                      <c:ptCount val="1"/>
                      <c:pt idx="0">
                        <c:v>全国名目成長率</c:v>
                      </c:pt>
                    </c:strCache>
                  </c:strRef>
                </c:tx>
                <c:spPr>
                  <a:ln w="28575" cap="rnd">
                    <a:solidFill>
                      <a:schemeClr val="bg1">
                        <a:lumMod val="50000"/>
                      </a:schemeClr>
                    </a:solidFill>
                    <a:prstDash val="sysDot"/>
                    <a:round/>
                  </a:ln>
                  <a:effectLst/>
                </c:spPr>
                <c:marker>
                  <c:symbol val="none"/>
                </c:marker>
                <c:cat>
                  <c:numRef>
                    <c:extLst xmlns:c15="http://schemas.microsoft.com/office/drawing/2012/chart">
                      <c:ext xmlns:c15="http://schemas.microsoft.com/office/drawing/2012/chart" uri="{02D57815-91ED-43cb-92C2-25804820EDAC}">
                        <c15:formulaRef>
                          <c15:sqref>グラフ・分析!$B$13:$M$13</c15:sqref>
                        </c15:formulaRef>
                      </c:ext>
                    </c:extLst>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extLst xmlns:c15="http://schemas.microsoft.com/office/drawing/2012/chart">
                      <c:ext xmlns:c15="http://schemas.microsoft.com/office/drawing/2012/chart" uri="{02D57815-91ED-43cb-92C2-25804820EDAC}">
                        <c15:formulaRef>
                          <c15:sqref>グラフ・分析!$B$18:$M$18</c15:sqref>
                        </c15:formulaRef>
                      </c:ext>
                    </c:extLst>
                    <c:numCache>
                      <c:formatCode>General</c:formatCode>
                      <c:ptCount val="11"/>
                      <c:pt idx="0">
                        <c:v>-0.1</c:v>
                      </c:pt>
                      <c:pt idx="1">
                        <c:v>2.7</c:v>
                      </c:pt>
                      <c:pt idx="2">
                        <c:v>2.1</c:v>
                      </c:pt>
                      <c:pt idx="3">
                        <c:v>3.3</c:v>
                      </c:pt>
                      <c:pt idx="4">
                        <c:v>0.8</c:v>
                      </c:pt>
                      <c:pt idx="5">
                        <c:v>2</c:v>
                      </c:pt>
                      <c:pt idx="6">
                        <c:v>0.2</c:v>
                      </c:pt>
                      <c:pt idx="7">
                        <c:v>0</c:v>
                      </c:pt>
                      <c:pt idx="8">
                        <c:v>-3.2</c:v>
                      </c:pt>
                      <c:pt idx="9">
                        <c:v>3</c:v>
                      </c:pt>
                      <c:pt idx="10">
                        <c:v>2.2000000000000002</c:v>
                      </c:pt>
                    </c:numCache>
                  </c:numRef>
                </c:val>
                <c:smooth val="0"/>
                <c:extLst xmlns:c15="http://schemas.microsoft.com/office/drawing/2012/chart">
                  <c:ext xmlns:c16="http://schemas.microsoft.com/office/drawing/2014/chart" uri="{C3380CC4-5D6E-409C-BE32-E72D297353CC}">
                    <c16:uniqueId val="{00000009-5A81-4935-921A-B1032B4274BE}"/>
                  </c:ext>
                </c:extLst>
              </c15:ser>
            </c15:filteredLineSeries>
          </c:ext>
        </c:extLst>
      </c:lineChart>
      <c:catAx>
        <c:axId val="597652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59769023"/>
        <c:crosses val="autoZero"/>
        <c:auto val="1"/>
        <c:lblAlgn val="ctr"/>
        <c:lblOffset val="100"/>
        <c:noMultiLvlLbl val="0"/>
      </c:catAx>
      <c:valAx>
        <c:axId val="59769023"/>
        <c:scaling>
          <c:orientation val="minMax"/>
          <c:min val="35000000"/>
        </c:scaling>
        <c:delete val="0"/>
        <c:axPos val="l"/>
        <c:majorGridlines>
          <c:spPr>
            <a:ln w="9525" cap="flat" cmpd="sng" algn="ctr">
              <a:no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59765279"/>
        <c:crosses val="autoZero"/>
        <c:crossBetween val="between"/>
        <c:majorUnit val="2000000"/>
        <c:dispUnits>
          <c:builtInUnit val="millions"/>
        </c:dispUnits>
      </c:valAx>
      <c:valAx>
        <c:axId val="297586479"/>
        <c:scaling>
          <c:orientation val="minMax"/>
          <c:max val="5"/>
          <c:min val="-6"/>
        </c:scaling>
        <c:delete val="0"/>
        <c:axPos val="r"/>
        <c:numFmt formatCode="#,##0.0\ ;\-#,##0.0\ " sourceLinked="1"/>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97576079"/>
        <c:crosses val="max"/>
        <c:crossBetween val="between"/>
        <c:majorUnit val="2"/>
      </c:valAx>
      <c:catAx>
        <c:axId val="297576079"/>
        <c:scaling>
          <c:orientation val="minMax"/>
        </c:scaling>
        <c:delete val="1"/>
        <c:axPos val="b"/>
        <c:numFmt formatCode="General" sourceLinked="1"/>
        <c:majorTickMark val="out"/>
        <c:minorTickMark val="none"/>
        <c:tickLblPos val="nextTo"/>
        <c:crossAx val="297586479"/>
        <c:crosses val="autoZero"/>
        <c:auto val="1"/>
        <c:lblAlgn val="ctr"/>
        <c:lblOffset val="100"/>
        <c:noMultiLvlLbl val="0"/>
      </c:catAx>
      <c:spPr>
        <a:noFill/>
        <a:ln>
          <a:noFill/>
        </a:ln>
        <a:effectLst/>
      </c:spPr>
    </c:plotArea>
    <c:legend>
      <c:legendPos val="b"/>
      <c:layout>
        <c:manualLayout>
          <c:xMode val="edge"/>
          <c:yMode val="edge"/>
          <c:x val="0.21332733585858582"/>
          <c:y val="1.5053121291344861E-2"/>
          <c:w val="0.57325441919191922"/>
          <c:h val="0.18393948673575139"/>
        </c:manualLayout>
      </c:layout>
      <c:overlay val="0"/>
      <c:spPr>
        <a:noFill/>
        <a:ln>
          <a:noFill/>
        </a:ln>
        <a:effectLst/>
      </c:spPr>
      <c:txPr>
        <a:bodyPr rot="0" spcFirstLastPara="1" vertOverflow="ellipsis" vert="horz" wrap="square" anchor="ctr" anchorCtr="1"/>
        <a:lstStyle/>
        <a:p>
          <a:pPr>
            <a:defRPr sz="5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latin typeface="Meiryo UI" panose="020B0604030504040204" pitchFamily="50" charset="-128"/>
          <a:ea typeface="Meiryo UI" panose="020B0604030504040204" pitchFamily="50" charset="-128"/>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0.12014</cdr:x>
      <cdr:y>0.34334</cdr:y>
    </cdr:from>
    <cdr:to>
      <cdr:x>0.91515</cdr:x>
      <cdr:y>0.34334</cdr:y>
    </cdr:to>
    <cdr:cxnSp macro="">
      <cdr:nvCxnSpPr>
        <cdr:cNvPr id="2" name="直線コネクタ 1">
          <a:extLst xmlns:a="http://schemas.openxmlformats.org/drawingml/2006/main">
            <a:ext uri="{FF2B5EF4-FFF2-40B4-BE49-F238E27FC236}">
              <a16:creationId xmlns:a16="http://schemas.microsoft.com/office/drawing/2014/main" id="{4ABE8DBA-A40D-4E20-B6F3-8AE9C7FE711E}"/>
            </a:ext>
          </a:extLst>
        </cdr:cNvPr>
        <cdr:cNvCxnSpPr/>
      </cdr:nvCxnSpPr>
      <cdr:spPr>
        <a:xfrm xmlns:a="http://schemas.openxmlformats.org/drawingml/2006/main" flipV="1">
          <a:off x="331854" y="523139"/>
          <a:ext cx="2196000" cy="0"/>
        </a:xfrm>
        <a:prstGeom xmlns:a="http://schemas.openxmlformats.org/drawingml/2006/main" prst="line">
          <a:avLst/>
        </a:prstGeom>
        <a:ln xmlns:a="http://schemas.openxmlformats.org/drawingml/2006/main">
          <a:solidFill>
            <a:schemeClr val="bg1">
              <a:lumMod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0.11768</cdr:x>
      <cdr:y>0.65809</cdr:y>
    </cdr:from>
    <cdr:to>
      <cdr:x>0.97261</cdr:x>
      <cdr:y>0.65809</cdr:y>
    </cdr:to>
    <cdr:cxnSp macro="">
      <cdr:nvCxnSpPr>
        <cdr:cNvPr id="4" name="直線コネクタ 3">
          <a:extLst xmlns:a="http://schemas.openxmlformats.org/drawingml/2006/main">
            <a:ext uri="{FF2B5EF4-FFF2-40B4-BE49-F238E27FC236}">
              <a16:creationId xmlns:a16="http://schemas.microsoft.com/office/drawing/2014/main" id="{B2F2516C-F024-4973-ACB1-0278EB24757D}"/>
            </a:ext>
          </a:extLst>
        </cdr:cNvPr>
        <cdr:cNvCxnSpPr>
          <a:cxnSpLocks xmlns:a="http://schemas.openxmlformats.org/drawingml/2006/main"/>
        </cdr:cNvCxnSpPr>
      </cdr:nvCxnSpPr>
      <cdr:spPr>
        <a:xfrm xmlns:a="http://schemas.openxmlformats.org/drawingml/2006/main">
          <a:off x="572173" y="1374094"/>
          <a:ext cx="4156767" cy="0"/>
        </a:xfrm>
        <a:prstGeom xmlns:a="http://schemas.openxmlformats.org/drawingml/2006/main" prst="line">
          <a:avLst/>
        </a:prstGeom>
        <a:ln xmlns:a="http://schemas.openxmlformats.org/drawingml/2006/main" w="19050">
          <a:solidFill>
            <a:schemeClr val="bg1">
              <a:lumMod val="6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cdr:x>
      <cdr:y>0.01157</cdr:y>
    </cdr:from>
    <cdr:to>
      <cdr:x>0.11149</cdr:x>
      <cdr:y>0.06288</cdr:y>
    </cdr:to>
    <cdr:sp macro="" textlink="">
      <cdr:nvSpPr>
        <cdr:cNvPr id="3" name="テキスト ボックス 61">
          <a:extLst xmlns:a="http://schemas.openxmlformats.org/drawingml/2006/main">
            <a:ext uri="{FF2B5EF4-FFF2-40B4-BE49-F238E27FC236}">
              <a16:creationId xmlns:a16="http://schemas.microsoft.com/office/drawing/2014/main" id="{B9A9E740-3B77-44C3-B98E-852C4B57C03A}"/>
            </a:ext>
          </a:extLst>
        </cdr:cNvPr>
        <cdr:cNvSpPr txBox="1"/>
      </cdr:nvSpPr>
      <cdr:spPr>
        <a:xfrm xmlns:a="http://schemas.openxmlformats.org/drawingml/2006/main">
          <a:off x="0" y="31750"/>
          <a:ext cx="509712" cy="14075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（万人）</a:t>
          </a: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cdr:y>
    </cdr:from>
    <cdr:to>
      <cdr:x>0.17458</cdr:x>
      <cdr:y>0.08285</cdr:y>
    </cdr:to>
    <cdr:sp macro="" textlink="">
      <cdr:nvSpPr>
        <cdr:cNvPr id="2" name="テキスト ボックス 1">
          <a:extLst xmlns:a="http://schemas.openxmlformats.org/drawingml/2006/main">
            <a:ext uri="{FF2B5EF4-FFF2-40B4-BE49-F238E27FC236}">
              <a16:creationId xmlns:a16="http://schemas.microsoft.com/office/drawing/2014/main" id="{E99E3900-F483-46F6-83B2-D74C5AB1BB31}"/>
            </a:ext>
          </a:extLst>
        </cdr:cNvPr>
        <cdr:cNvSpPr txBox="1"/>
      </cdr:nvSpPr>
      <cdr:spPr>
        <a:xfrm xmlns:a="http://schemas.openxmlformats.org/drawingml/2006/main">
          <a:off x="0" y="0"/>
          <a:ext cx="553069" cy="1520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600" dirty="0">
              <a:latin typeface="Meiryo UI" panose="020B0604030504040204" pitchFamily="50" charset="-128"/>
              <a:ea typeface="Meiryo UI" panose="020B0604030504040204" pitchFamily="50" charset="-128"/>
            </a:rPr>
            <a:t>(</a:t>
          </a:r>
          <a:r>
            <a:rPr lang="ja-JP" altLang="en-US" sz="600" dirty="0">
              <a:latin typeface="Meiryo UI" panose="020B0604030504040204" pitchFamily="50" charset="-128"/>
              <a:ea typeface="Meiryo UI" panose="020B0604030504040204" pitchFamily="50" charset="-128"/>
            </a:rPr>
            <a:t>兆円</a:t>
          </a:r>
          <a:r>
            <a:rPr lang="en-US" altLang="ja-JP" sz="600" dirty="0">
              <a:latin typeface="Meiryo UI" panose="020B0604030504040204" pitchFamily="50" charset="-128"/>
              <a:ea typeface="Meiryo UI" panose="020B0604030504040204" pitchFamily="50" charset="-128"/>
            </a:rPr>
            <a:t>)</a:t>
          </a:r>
          <a:endParaRPr lang="ja-JP" altLang="en-US" sz="600" dirty="0">
            <a:latin typeface="Meiryo UI" panose="020B0604030504040204" pitchFamily="50" charset="-128"/>
            <a:ea typeface="Meiryo UI" panose="020B0604030504040204" pitchFamily="50" charset="-128"/>
          </a:endParaRPr>
        </a:p>
      </cdr:txBody>
    </cdr:sp>
  </cdr:relSizeAnchor>
  <cdr:relSizeAnchor xmlns:cdr="http://schemas.openxmlformats.org/drawingml/2006/chartDrawing">
    <cdr:from>
      <cdr:x>0.87429</cdr:x>
      <cdr:y>0.00924</cdr:y>
    </cdr:from>
    <cdr:to>
      <cdr:x>0.99302</cdr:x>
      <cdr:y>0.0919</cdr:y>
    </cdr:to>
    <cdr:sp macro="" textlink="">
      <cdr:nvSpPr>
        <cdr:cNvPr id="3" name="テキスト ボックス 1">
          <a:extLst xmlns:a="http://schemas.openxmlformats.org/drawingml/2006/main">
            <a:ext uri="{FF2B5EF4-FFF2-40B4-BE49-F238E27FC236}">
              <a16:creationId xmlns:a16="http://schemas.microsoft.com/office/drawing/2014/main" id="{F2C56A11-FDDC-483A-BC14-DB47254D3120}"/>
            </a:ext>
          </a:extLst>
        </cdr:cNvPr>
        <cdr:cNvSpPr txBox="1"/>
      </cdr:nvSpPr>
      <cdr:spPr>
        <a:xfrm xmlns:a="http://schemas.openxmlformats.org/drawingml/2006/main">
          <a:off x="4191451" y="25488"/>
          <a:ext cx="569208" cy="22808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altLang="ja-JP" sz="600">
              <a:latin typeface="Meiryo UI" panose="020B0604030504040204" pitchFamily="50" charset="-128"/>
              <a:ea typeface="Meiryo UI" panose="020B0604030504040204" pitchFamily="50" charset="-128"/>
            </a:rPr>
            <a:t>(</a:t>
          </a:r>
          <a:r>
            <a:rPr lang="ja-JP" altLang="en-US" sz="600">
              <a:latin typeface="Meiryo UI" panose="020B0604030504040204" pitchFamily="50" charset="-128"/>
              <a:ea typeface="Meiryo UI" panose="020B0604030504040204" pitchFamily="50" charset="-128"/>
            </a:rPr>
            <a:t>％</a:t>
          </a:r>
          <a:r>
            <a:rPr lang="en-US" altLang="ja-JP" sz="600">
              <a:latin typeface="Meiryo UI" panose="020B0604030504040204" pitchFamily="50" charset="-128"/>
              <a:ea typeface="Meiryo UI" panose="020B0604030504040204" pitchFamily="50" charset="-128"/>
            </a:rPr>
            <a:t>)</a:t>
          </a:r>
          <a:endParaRPr lang="ja-JP" altLang="en-US" sz="600">
            <a:latin typeface="Meiryo UI" panose="020B0604030504040204" pitchFamily="50" charset="-128"/>
            <a:ea typeface="Meiryo UI" panose="020B0604030504040204" pitchFamily="50" charset="-128"/>
          </a:endParaRPr>
        </a:p>
      </cdr:txBody>
    </cdr:sp>
  </cdr:relSizeAnchor>
  <cdr:relSizeAnchor xmlns:cdr="http://schemas.openxmlformats.org/drawingml/2006/chartDrawing">
    <cdr:from>
      <cdr:x>0.85825</cdr:x>
      <cdr:y>0.90058</cdr:y>
    </cdr:from>
    <cdr:to>
      <cdr:x>1</cdr:x>
      <cdr:y>1</cdr:y>
    </cdr:to>
    <cdr:sp macro="" textlink="">
      <cdr:nvSpPr>
        <cdr:cNvPr id="4" name="テキスト ボックス 1">
          <a:extLst xmlns:a="http://schemas.openxmlformats.org/drawingml/2006/main">
            <a:ext uri="{FF2B5EF4-FFF2-40B4-BE49-F238E27FC236}">
              <a16:creationId xmlns:a16="http://schemas.microsoft.com/office/drawing/2014/main" id="{2BE0E35B-1664-4C55-84A7-8E111E7A44D8}"/>
            </a:ext>
          </a:extLst>
        </cdr:cNvPr>
        <cdr:cNvSpPr txBox="1"/>
      </cdr:nvSpPr>
      <cdr:spPr>
        <a:xfrm xmlns:a="http://schemas.openxmlformats.org/drawingml/2006/main">
          <a:off x="2718930" y="1652766"/>
          <a:ext cx="449070" cy="18246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altLang="ja-JP" sz="600" dirty="0">
              <a:latin typeface="Meiryo UI" panose="020B0604030504040204" pitchFamily="50" charset="-128"/>
              <a:ea typeface="Meiryo UI" panose="020B0604030504040204" pitchFamily="50" charset="-128"/>
            </a:rPr>
            <a:t>(</a:t>
          </a:r>
          <a:r>
            <a:rPr lang="ja-JP" altLang="en-US" sz="600" dirty="0">
              <a:latin typeface="Meiryo UI" panose="020B0604030504040204" pitchFamily="50" charset="-128"/>
              <a:ea typeface="Meiryo UI" panose="020B0604030504040204" pitchFamily="50" charset="-128"/>
            </a:rPr>
            <a:t>年度</a:t>
          </a:r>
          <a:r>
            <a:rPr lang="en-US" altLang="ja-JP" sz="600" dirty="0">
              <a:latin typeface="Meiryo UI" panose="020B0604030504040204" pitchFamily="50" charset="-128"/>
              <a:ea typeface="Meiryo UI" panose="020B0604030504040204" pitchFamily="50" charset="-128"/>
            </a:rPr>
            <a:t>)</a:t>
          </a:r>
          <a:endParaRPr lang="ja-JP" altLang="en-US" sz="600" dirty="0">
            <a:latin typeface="Meiryo UI" panose="020B0604030504040204" pitchFamily="50" charset="-128"/>
            <a:ea typeface="Meiryo UI" panose="020B0604030504040204" pitchFamily="50" charset="-128"/>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134E4FFB-53EF-4AB7-B2E9-A44CA41563F2}"/>
              </a:ext>
            </a:extLst>
          </p:cNvPr>
          <p:cNvSpPr>
            <a:spLocks noGrp="1"/>
          </p:cNvSpPr>
          <p:nvPr>
            <p:ph type="hdr" sz="quarter"/>
          </p:nvPr>
        </p:nvSpPr>
        <p:spPr>
          <a:xfrm>
            <a:off x="1" y="1"/>
            <a:ext cx="2949575" cy="498475"/>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4080F18A-C7D3-4366-BDAE-947022DC2883}"/>
              </a:ext>
            </a:extLst>
          </p:cNvPr>
          <p:cNvSpPr>
            <a:spLocks noGrp="1"/>
          </p:cNvSpPr>
          <p:nvPr>
            <p:ph type="dt" sz="quarter" idx="1"/>
          </p:nvPr>
        </p:nvSpPr>
        <p:spPr>
          <a:xfrm>
            <a:off x="3856039" y="1"/>
            <a:ext cx="2949575" cy="498475"/>
          </a:xfrm>
          <a:prstGeom prst="rect">
            <a:avLst/>
          </a:prstGeom>
        </p:spPr>
        <p:txBody>
          <a:bodyPr vert="horz" lIns="91433" tIns="45717" rIns="91433" bIns="45717" rtlCol="0"/>
          <a:lstStyle>
            <a:lvl1pPr algn="r">
              <a:defRPr sz="1200"/>
            </a:lvl1pPr>
          </a:lstStyle>
          <a:p>
            <a:fld id="{E1499BE2-3457-4A7C-BECD-2F77C5A600B6}" type="datetimeFigureOut">
              <a:rPr kumimoji="1" lang="ja-JP" altLang="en-US" smtClean="0"/>
              <a:t>2026/3/30</a:t>
            </a:fld>
            <a:endParaRPr kumimoji="1" lang="ja-JP" altLang="en-US"/>
          </a:p>
        </p:txBody>
      </p:sp>
      <p:sp>
        <p:nvSpPr>
          <p:cNvPr id="4" name="フッター プレースホルダー 3">
            <a:extLst>
              <a:ext uri="{FF2B5EF4-FFF2-40B4-BE49-F238E27FC236}">
                <a16:creationId xmlns:a16="http://schemas.microsoft.com/office/drawing/2014/main" id="{31E39081-0920-4F3C-8ACB-E5086B8823D9}"/>
              </a:ext>
            </a:extLst>
          </p:cNvPr>
          <p:cNvSpPr>
            <a:spLocks noGrp="1"/>
          </p:cNvSpPr>
          <p:nvPr>
            <p:ph type="ftr" sz="quarter" idx="2"/>
          </p:nvPr>
        </p:nvSpPr>
        <p:spPr>
          <a:xfrm>
            <a:off x="1" y="9440863"/>
            <a:ext cx="2949575" cy="498475"/>
          </a:xfrm>
          <a:prstGeom prst="rect">
            <a:avLst/>
          </a:prstGeom>
        </p:spPr>
        <p:txBody>
          <a:bodyPr vert="horz" lIns="91433" tIns="45717" rIns="91433" bIns="45717"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D5DA4FE8-5908-4D71-8C5D-5D9E8BB7CDB4}"/>
              </a:ext>
            </a:extLst>
          </p:cNvPr>
          <p:cNvSpPr>
            <a:spLocks noGrp="1"/>
          </p:cNvSpPr>
          <p:nvPr>
            <p:ph type="sldNum" sz="quarter" idx="3"/>
          </p:nvPr>
        </p:nvSpPr>
        <p:spPr>
          <a:xfrm>
            <a:off x="3856039" y="9440863"/>
            <a:ext cx="2949575" cy="498475"/>
          </a:xfrm>
          <a:prstGeom prst="rect">
            <a:avLst/>
          </a:prstGeom>
        </p:spPr>
        <p:txBody>
          <a:bodyPr vert="horz" lIns="91433" tIns="45717" rIns="91433" bIns="45717" rtlCol="0" anchor="b"/>
          <a:lstStyle>
            <a:lvl1pPr algn="r">
              <a:defRPr sz="1200"/>
            </a:lvl1pPr>
          </a:lstStyle>
          <a:p>
            <a:fld id="{F2CD045F-8105-4FC8-A641-10EC232C9F65}" type="slidenum">
              <a:rPr kumimoji="1" lang="ja-JP" altLang="en-US" smtClean="0"/>
              <a:t>‹#›</a:t>
            </a:fld>
            <a:endParaRPr kumimoji="1" lang="ja-JP" altLang="en-US"/>
          </a:p>
        </p:txBody>
      </p:sp>
    </p:spTree>
    <p:extLst>
      <p:ext uri="{BB962C8B-B14F-4D97-AF65-F5344CB8AC3E}">
        <p14:creationId xmlns:p14="http://schemas.microsoft.com/office/powerpoint/2010/main" val="13714204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5" cy="498475"/>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1"/>
            <a:ext cx="2949575" cy="498475"/>
          </a:xfrm>
          <a:prstGeom prst="rect">
            <a:avLst/>
          </a:prstGeom>
        </p:spPr>
        <p:txBody>
          <a:bodyPr vert="horz" lIns="91433" tIns="45717" rIns="91433" bIns="45717" rtlCol="0"/>
          <a:lstStyle>
            <a:lvl1pPr algn="r">
              <a:defRPr sz="1200"/>
            </a:lvl1pPr>
          </a:lstStyle>
          <a:p>
            <a:fld id="{956A5EFA-F0AC-4045-AE53-086103F4F01F}" type="datetimeFigureOut">
              <a:rPr kumimoji="1" lang="ja-JP" altLang="en-US" smtClean="0"/>
              <a:t>2026/3/30</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1038" y="4783139"/>
            <a:ext cx="5445125" cy="3913187"/>
          </a:xfrm>
          <a:prstGeom prst="rect">
            <a:avLst/>
          </a:prstGeom>
        </p:spPr>
        <p:txBody>
          <a:bodyPr vert="horz" lIns="91433" tIns="45717" rIns="91433"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3"/>
            <a:ext cx="2949575" cy="498475"/>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3"/>
            <a:ext cx="2949575" cy="498475"/>
          </a:xfrm>
          <a:prstGeom prst="rect">
            <a:avLst/>
          </a:prstGeom>
        </p:spPr>
        <p:txBody>
          <a:bodyPr vert="horz" lIns="91433" tIns="45717" rIns="91433" bIns="45717" rtlCol="0" anchor="b"/>
          <a:lstStyle>
            <a:lvl1pPr algn="r">
              <a:defRPr sz="1200"/>
            </a:lvl1pPr>
          </a:lstStyle>
          <a:p>
            <a:fld id="{D31A5D5D-D73F-40DD-A67D-EE62B82FCF9C}" type="slidenum">
              <a:rPr kumimoji="1" lang="ja-JP" altLang="en-US" smtClean="0"/>
              <a:t>‹#›</a:t>
            </a:fld>
            <a:endParaRPr kumimoji="1" lang="ja-JP" altLang="en-US"/>
          </a:p>
        </p:txBody>
      </p:sp>
    </p:spTree>
    <p:extLst>
      <p:ext uri="{BB962C8B-B14F-4D97-AF65-F5344CB8AC3E}">
        <p14:creationId xmlns:p14="http://schemas.microsoft.com/office/powerpoint/2010/main" val="197935301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31A5D5D-D73F-40DD-A67D-EE62B82FCF9C}" type="slidenum">
              <a:rPr kumimoji="1" lang="ja-JP" altLang="en-US" smtClean="0"/>
              <a:t>5</a:t>
            </a:fld>
            <a:endParaRPr kumimoji="1" lang="ja-JP" altLang="en-US"/>
          </a:p>
        </p:txBody>
      </p:sp>
    </p:spTree>
    <p:extLst>
      <p:ext uri="{BB962C8B-B14F-4D97-AF65-F5344CB8AC3E}">
        <p14:creationId xmlns:p14="http://schemas.microsoft.com/office/powerpoint/2010/main" val="3854826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164" rtl="0" eaLnBrk="1" fontAlgn="auto" latinLnBrk="0" hangingPunct="1">
              <a:lnSpc>
                <a:spcPct val="100000"/>
              </a:lnSpc>
              <a:spcBef>
                <a:spcPts val="0"/>
              </a:spcBef>
              <a:spcAft>
                <a:spcPts val="0"/>
              </a:spcAft>
              <a:buClrTx/>
              <a:buSzTx/>
              <a:buFontTx/>
              <a:buNone/>
              <a:tabLst/>
              <a:defRPr/>
            </a:pPr>
            <a:fld id="{7909A0AB-D355-4BFE-B2D5-680D0B7DB129}"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64" rtl="0" eaLnBrk="1" fontAlgn="auto" latinLnBrk="0" hangingPunct="1">
                <a:lnSpc>
                  <a:spcPct val="100000"/>
                </a:lnSpc>
                <a:spcBef>
                  <a:spcPts val="0"/>
                </a:spcBef>
                <a:spcAft>
                  <a:spcPts val="0"/>
                </a:spcAft>
                <a:buClrTx/>
                <a:buSzTx/>
                <a:buFontTx/>
                <a:buNone/>
                <a:tabLst/>
                <a:defRPr/>
              </a:pPr>
              <a:t>65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379748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457092">
              <a:defRPr/>
            </a:pPr>
            <a:fld id="{7909A0AB-D355-4BFE-B2D5-680D0B7DB129}" type="slidenum">
              <a:rPr kumimoji="1" lang="ja-JP" altLang="en-US">
                <a:solidFill>
                  <a:prstClr val="black"/>
                </a:solidFill>
                <a:latin typeface="游ゴシック" panose="020F0502020204030204"/>
                <a:ea typeface="游ゴシック" panose="020B0400000000000000" pitchFamily="50" charset="-128"/>
              </a:rPr>
              <a:pPr defTabSz="457092">
                <a:defRPr/>
              </a:pPr>
              <a:t>71</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463350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FF3D702-2AC0-495B-A98B-59F9D78285B3}" type="slidenum">
              <a:rPr kumimoji="1" lang="ja-JP" altLang="en-US" smtClean="0"/>
              <a:t>72</a:t>
            </a:fld>
            <a:endParaRPr kumimoji="1" lang="ja-JP" altLang="en-US"/>
          </a:p>
        </p:txBody>
      </p:sp>
    </p:spTree>
    <p:extLst>
      <p:ext uri="{BB962C8B-B14F-4D97-AF65-F5344CB8AC3E}">
        <p14:creationId xmlns:p14="http://schemas.microsoft.com/office/powerpoint/2010/main" val="1405722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457092">
              <a:defRPr/>
            </a:pPr>
            <a:fld id="{7909A0AB-D355-4BFE-B2D5-680D0B7DB129}" type="slidenum">
              <a:rPr kumimoji="1" lang="ja-JP" altLang="en-US">
                <a:solidFill>
                  <a:prstClr val="black"/>
                </a:solidFill>
                <a:latin typeface="游ゴシック" panose="020F0502020204030204"/>
                <a:ea typeface="游ゴシック" panose="020B0400000000000000" pitchFamily="50" charset="-128"/>
              </a:rPr>
              <a:pPr defTabSz="457092">
                <a:defRPr/>
              </a:pPr>
              <a:t>73</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995150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457092">
              <a:defRPr/>
            </a:pPr>
            <a:fld id="{7909A0AB-D355-4BFE-B2D5-680D0B7DB129}" type="slidenum">
              <a:rPr kumimoji="1" lang="ja-JP" altLang="en-US">
                <a:solidFill>
                  <a:prstClr val="black"/>
                </a:solidFill>
                <a:latin typeface="游ゴシック" panose="020F0502020204030204"/>
                <a:ea typeface="游ゴシック" panose="020B0400000000000000" pitchFamily="50" charset="-128"/>
              </a:rPr>
              <a:pPr defTabSz="457092">
                <a:defRPr/>
              </a:pPr>
              <a:t>74</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902791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457164">
              <a:defRPr/>
            </a:pPr>
            <a:fld id="{7909A0AB-D355-4BFE-B2D5-680D0B7DB129}" type="slidenum">
              <a:rPr kumimoji="1" lang="ja-JP" altLang="en-US">
                <a:solidFill>
                  <a:prstClr val="black"/>
                </a:solidFill>
                <a:latin typeface="游ゴシック" panose="020F0502020204030204"/>
                <a:ea typeface="游ゴシック" panose="020B0400000000000000" pitchFamily="50" charset="-128"/>
              </a:rPr>
              <a:pPr defTabSz="457164">
                <a:defRPr/>
              </a:pPr>
              <a:t>75</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5382238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457164">
              <a:defRPr/>
            </a:pPr>
            <a:fld id="{7909A0AB-D355-4BFE-B2D5-680D0B7DB129}" type="slidenum">
              <a:rPr kumimoji="1" lang="ja-JP" altLang="en-US">
                <a:solidFill>
                  <a:prstClr val="black"/>
                </a:solidFill>
                <a:latin typeface="游ゴシック" panose="020F0502020204030204"/>
                <a:ea typeface="游ゴシック" panose="020B0400000000000000" pitchFamily="50" charset="-128"/>
              </a:rPr>
              <a:pPr defTabSz="457164">
                <a:defRPr/>
              </a:pPr>
              <a:t>76</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2441976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457164">
              <a:defRPr/>
            </a:pPr>
            <a:fld id="{7909A0AB-D355-4BFE-B2D5-680D0B7DB129}" type="slidenum">
              <a:rPr kumimoji="1" lang="ja-JP" altLang="en-US">
                <a:solidFill>
                  <a:prstClr val="black"/>
                </a:solidFill>
                <a:latin typeface="游ゴシック" panose="020F0502020204030204"/>
                <a:ea typeface="游ゴシック" panose="020B0400000000000000" pitchFamily="50" charset="-128"/>
              </a:rPr>
              <a:pPr defTabSz="457164">
                <a:defRPr/>
              </a:pPr>
              <a:t>80</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3797482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457164">
              <a:defRPr/>
            </a:pPr>
            <a:fld id="{7909A0AB-D355-4BFE-B2D5-680D0B7DB129}" type="slidenum">
              <a:rPr kumimoji="1" lang="ja-JP" altLang="en-US">
                <a:solidFill>
                  <a:prstClr val="black"/>
                </a:solidFill>
                <a:latin typeface="游ゴシック" panose="020F0502020204030204"/>
                <a:ea typeface="游ゴシック" panose="020B0400000000000000" pitchFamily="50" charset="-128"/>
              </a:rPr>
              <a:pPr defTabSz="457164">
                <a:defRPr/>
              </a:pPr>
              <a:t>81</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9619534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457164">
              <a:defRPr/>
            </a:pPr>
            <a:fld id="{7909A0AB-D355-4BFE-B2D5-680D0B7DB129}" type="slidenum">
              <a:rPr kumimoji="1" lang="ja-JP" altLang="en-US">
                <a:solidFill>
                  <a:prstClr val="black"/>
                </a:solidFill>
                <a:latin typeface="游ゴシック" panose="020F0502020204030204"/>
                <a:ea typeface="游ゴシック" panose="020B0400000000000000" pitchFamily="50" charset="-128"/>
              </a:rPr>
              <a:pPr defTabSz="457164">
                <a:defRPr/>
              </a:pPr>
              <a:t>82</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963412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31A5D5D-D73F-40DD-A67D-EE62B82FCF9C}" type="slidenum">
              <a:rPr kumimoji="1" lang="ja-JP" altLang="en-US" smtClean="0"/>
              <a:t>6</a:t>
            </a:fld>
            <a:endParaRPr kumimoji="1" lang="ja-JP" altLang="en-US"/>
          </a:p>
        </p:txBody>
      </p:sp>
    </p:spTree>
    <p:extLst>
      <p:ext uri="{BB962C8B-B14F-4D97-AF65-F5344CB8AC3E}">
        <p14:creationId xmlns:p14="http://schemas.microsoft.com/office/powerpoint/2010/main" val="9432447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457164">
              <a:defRPr/>
            </a:pPr>
            <a:fld id="{7909A0AB-D355-4BFE-B2D5-680D0B7DB129}" type="slidenum">
              <a:rPr kumimoji="1" lang="ja-JP" altLang="en-US">
                <a:solidFill>
                  <a:prstClr val="black"/>
                </a:solidFill>
                <a:latin typeface="游ゴシック" panose="020F0502020204030204"/>
                <a:ea typeface="游ゴシック" panose="020B0400000000000000" pitchFamily="50" charset="-128"/>
              </a:rPr>
              <a:pPr defTabSz="457164">
                <a:defRPr/>
              </a:pPr>
              <a:t>83</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4481277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457164">
              <a:defRPr/>
            </a:pPr>
            <a:fld id="{7909A0AB-D355-4BFE-B2D5-680D0B7DB129}" type="slidenum">
              <a:rPr kumimoji="1" lang="ja-JP" altLang="en-US">
                <a:solidFill>
                  <a:prstClr val="black"/>
                </a:solidFill>
                <a:latin typeface="游ゴシック" panose="020F0502020204030204"/>
                <a:ea typeface="游ゴシック" panose="020B0400000000000000" pitchFamily="50" charset="-128"/>
              </a:rPr>
              <a:pPr defTabSz="457164">
                <a:defRPr/>
              </a:pPr>
              <a:t>84</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0350005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457164">
              <a:defRPr/>
            </a:pPr>
            <a:fld id="{7909A0AB-D355-4BFE-B2D5-680D0B7DB129}" type="slidenum">
              <a:rPr kumimoji="1" lang="ja-JP" altLang="en-US">
                <a:solidFill>
                  <a:prstClr val="black"/>
                </a:solidFill>
                <a:latin typeface="游ゴシック" panose="020F0502020204030204"/>
                <a:ea typeface="游ゴシック" panose="020B0400000000000000" pitchFamily="50" charset="-128"/>
              </a:rPr>
              <a:pPr defTabSz="457164">
                <a:defRPr/>
              </a:pPr>
              <a:t>85</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4000082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457164">
              <a:defRPr/>
            </a:pPr>
            <a:fld id="{7909A0AB-D355-4BFE-B2D5-680D0B7DB129}" type="slidenum">
              <a:rPr kumimoji="1" lang="ja-JP" altLang="en-US">
                <a:solidFill>
                  <a:prstClr val="black"/>
                </a:solidFill>
                <a:latin typeface="游ゴシック" panose="020F0502020204030204"/>
                <a:ea typeface="游ゴシック" panose="020B0400000000000000" pitchFamily="50" charset="-128"/>
              </a:rPr>
              <a:pPr defTabSz="457164">
                <a:defRPr/>
              </a:pPr>
              <a:t>86</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5737388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457164">
              <a:defRPr/>
            </a:pPr>
            <a:fld id="{7909A0AB-D355-4BFE-B2D5-680D0B7DB129}" type="slidenum">
              <a:rPr kumimoji="1" lang="ja-JP" altLang="en-US">
                <a:solidFill>
                  <a:prstClr val="black"/>
                </a:solidFill>
                <a:latin typeface="游ゴシック" panose="020F0502020204030204"/>
                <a:ea typeface="游ゴシック" panose="020B0400000000000000" pitchFamily="50" charset="-128"/>
              </a:rPr>
              <a:pPr defTabSz="457164">
                <a:defRPr/>
              </a:pPr>
              <a:t>87</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6359654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457164">
              <a:defRPr/>
            </a:pPr>
            <a:fld id="{7909A0AB-D355-4BFE-B2D5-680D0B7DB129}" type="slidenum">
              <a:rPr kumimoji="1" lang="ja-JP" altLang="en-US">
                <a:solidFill>
                  <a:prstClr val="black"/>
                </a:solidFill>
                <a:latin typeface="游ゴシック" panose="020F0502020204030204"/>
                <a:ea typeface="游ゴシック" panose="020B0400000000000000" pitchFamily="50" charset="-128"/>
              </a:rPr>
              <a:pPr defTabSz="457164">
                <a:defRPr/>
              </a:pPr>
              <a:t>88</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5745751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457164">
              <a:defRPr/>
            </a:pPr>
            <a:fld id="{7909A0AB-D355-4BFE-B2D5-680D0B7DB129}" type="slidenum">
              <a:rPr kumimoji="1" lang="ja-JP" altLang="en-US">
                <a:solidFill>
                  <a:prstClr val="black"/>
                </a:solidFill>
                <a:latin typeface="游ゴシック" panose="020F0502020204030204"/>
                <a:ea typeface="游ゴシック" panose="020B0400000000000000" pitchFamily="50" charset="-128"/>
              </a:rPr>
              <a:pPr defTabSz="457164">
                <a:defRPr/>
              </a:pPr>
              <a:t>89</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752906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31A5D5D-D73F-40DD-A67D-EE62B82FCF9C}" type="slidenum">
              <a:rPr kumimoji="1" lang="ja-JP" altLang="en-US" smtClean="0"/>
              <a:t>8</a:t>
            </a:fld>
            <a:endParaRPr kumimoji="1" lang="ja-JP" altLang="en-US"/>
          </a:p>
        </p:txBody>
      </p:sp>
    </p:spTree>
    <p:extLst>
      <p:ext uri="{BB962C8B-B14F-4D97-AF65-F5344CB8AC3E}">
        <p14:creationId xmlns:p14="http://schemas.microsoft.com/office/powerpoint/2010/main" val="2957413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31A5D5D-D73F-40DD-A67D-EE62B82FCF9C}" type="slidenum">
              <a:rPr kumimoji="1" lang="ja-JP" altLang="en-US" smtClean="0"/>
              <a:t>9</a:t>
            </a:fld>
            <a:endParaRPr kumimoji="1" lang="ja-JP" altLang="en-US"/>
          </a:p>
        </p:txBody>
      </p:sp>
    </p:spTree>
    <p:extLst>
      <p:ext uri="{BB962C8B-B14F-4D97-AF65-F5344CB8AC3E}">
        <p14:creationId xmlns:p14="http://schemas.microsoft.com/office/powerpoint/2010/main" val="3011920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31A5D5D-D73F-40DD-A67D-EE62B82FCF9C}" type="slidenum">
              <a:rPr kumimoji="1" lang="ja-JP" altLang="en-US" smtClean="0"/>
              <a:t>11</a:t>
            </a:fld>
            <a:endParaRPr kumimoji="1" lang="ja-JP" altLang="en-US"/>
          </a:p>
        </p:txBody>
      </p:sp>
    </p:spTree>
    <p:extLst>
      <p:ext uri="{BB962C8B-B14F-4D97-AF65-F5344CB8AC3E}">
        <p14:creationId xmlns:p14="http://schemas.microsoft.com/office/powerpoint/2010/main" val="2197615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457164">
              <a:defRPr/>
            </a:pPr>
            <a:fld id="{7909A0AB-D355-4BFE-B2D5-680D0B7DB129}" type="slidenum">
              <a:rPr kumimoji="1" lang="ja-JP" altLang="en-US">
                <a:solidFill>
                  <a:prstClr val="black"/>
                </a:solidFill>
                <a:latin typeface="游ゴシック" panose="020F0502020204030204"/>
                <a:ea typeface="游ゴシック" panose="020B0400000000000000" pitchFamily="50" charset="-128"/>
              </a:rPr>
              <a:pPr defTabSz="457164">
                <a:defRPr/>
              </a:pPr>
              <a:t>17</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379748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457164">
              <a:defRPr/>
            </a:pPr>
            <a:fld id="{7909A0AB-D355-4BFE-B2D5-680D0B7DB129}" type="slidenum">
              <a:rPr kumimoji="1" lang="ja-JP" altLang="en-US">
                <a:solidFill>
                  <a:prstClr val="black"/>
                </a:solidFill>
                <a:latin typeface="游ゴシック" panose="020F0502020204030204"/>
                <a:ea typeface="游ゴシック" panose="020B0400000000000000" pitchFamily="50" charset="-128"/>
              </a:rPr>
              <a:pPr defTabSz="457164">
                <a:defRPr/>
              </a:pPr>
              <a:t>28</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919491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457164">
              <a:defRPr/>
            </a:pPr>
            <a:fld id="{7909A0AB-D355-4BFE-B2D5-680D0B7DB129}" type="slidenum">
              <a:rPr kumimoji="1" lang="ja-JP" altLang="en-US">
                <a:solidFill>
                  <a:prstClr val="black"/>
                </a:solidFill>
                <a:latin typeface="游ゴシック" panose="020F0502020204030204"/>
                <a:ea typeface="游ゴシック" panose="020B0400000000000000" pitchFamily="50" charset="-128"/>
              </a:rPr>
              <a:pPr defTabSz="457164">
                <a:defRPr/>
              </a:pPr>
              <a:t>38</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179429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E6FDD-0D8D-B129-A676-F2717B62E4A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AA8A756-55A8-AD91-6508-A7A0672A35AF}"/>
              </a:ext>
            </a:extLst>
          </p:cNvPr>
          <p:cNvSpPr>
            <a:spLocks noGrp="1" noRot="1" noChangeAspect="1"/>
          </p:cNvSpPr>
          <p:nvPr>
            <p:ph type="sldImg"/>
          </p:nvPr>
        </p:nvSpPr>
        <p:spPr>
          <a:xfrm>
            <a:off x="981075" y="1243013"/>
            <a:ext cx="4845050" cy="3354387"/>
          </a:xfrm>
        </p:spPr>
      </p:sp>
      <p:sp>
        <p:nvSpPr>
          <p:cNvPr id="3" name="ノート プレースホルダー 2">
            <a:extLst>
              <a:ext uri="{FF2B5EF4-FFF2-40B4-BE49-F238E27FC236}">
                <a16:creationId xmlns:a16="http://schemas.microsoft.com/office/drawing/2014/main" id="{EFD032BA-C587-2F07-C0AD-CAC667DB2FAF}"/>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DB2CF19-EAC3-467B-750A-3CAE7685AD32}"/>
              </a:ext>
            </a:extLst>
          </p:cNvPr>
          <p:cNvSpPr>
            <a:spLocks noGrp="1"/>
          </p:cNvSpPr>
          <p:nvPr>
            <p:ph type="sldNum" sz="quarter" idx="5"/>
          </p:nvPr>
        </p:nvSpPr>
        <p:spPr/>
        <p:txBody>
          <a:bodyPr/>
          <a:lstStyle/>
          <a:p>
            <a:pPr defTabSz="457164">
              <a:defRPr/>
            </a:pPr>
            <a:fld id="{7909A0AB-D355-4BFE-B2D5-680D0B7DB129}" type="slidenum">
              <a:rPr kumimoji="1" lang="ja-JP" altLang="en-US">
                <a:solidFill>
                  <a:prstClr val="black"/>
                </a:solidFill>
                <a:latin typeface="游ゴシック" panose="020F0502020204030204"/>
                <a:ea typeface="游ゴシック" panose="020B0400000000000000" pitchFamily="50" charset="-128"/>
              </a:rPr>
              <a:pPr defTabSz="457164">
                <a:defRPr/>
              </a:pPr>
              <a:t>45</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824067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A7EEA5A2-9CFD-4F56-A167-48A839FDEDE5}" type="datetime1">
              <a:rPr kumimoji="1" lang="ja-JP" altLang="en-US" smtClean="0"/>
              <a:t>2026/3/30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7" name="Slide Number Placeholder 5">
            <a:extLst>
              <a:ext uri="{FF2B5EF4-FFF2-40B4-BE49-F238E27FC236}">
                <a16:creationId xmlns:a16="http://schemas.microsoft.com/office/drawing/2014/main" id="{1039919E-7E49-44F1-88BB-4F953769016B}"/>
              </a:ext>
            </a:extLst>
          </p:cNvPr>
          <p:cNvSpPr>
            <a:spLocks noGrp="1"/>
          </p:cNvSpPr>
          <p:nvPr>
            <p:ph type="sldNum" sz="quarter" idx="12"/>
          </p:nvPr>
        </p:nvSpPr>
        <p:spPr>
          <a:xfrm>
            <a:off x="7677150" y="6471718"/>
            <a:ext cx="2228850" cy="365125"/>
          </a:xfrm>
        </p:spPr>
        <p:txBody>
          <a:bodyPr/>
          <a:lstStyle>
            <a:lvl1pPr>
              <a:defRPr>
                <a:latin typeface="BIZ UDPゴシック" panose="020B0400000000000000" pitchFamily="50" charset="-128"/>
                <a:ea typeface="BIZ UDPゴシック" panose="020B0400000000000000" pitchFamily="50" charset="-128"/>
              </a:defRPr>
            </a:lvl1pPr>
          </a:lstStyle>
          <a:p>
            <a:fld id="{DDF82107-93BA-490C-9453-044014AF67CD}" type="slidenum">
              <a:rPr kumimoji="1" lang="ja-JP" altLang="en-US" smtClean="0"/>
              <a:pPr/>
              <a:t>‹#›</a:t>
            </a:fld>
            <a:endParaRPr kumimoji="1" lang="ja-JP" altLang="en-US"/>
          </a:p>
        </p:txBody>
      </p:sp>
    </p:spTree>
    <p:extLst>
      <p:ext uri="{BB962C8B-B14F-4D97-AF65-F5344CB8AC3E}">
        <p14:creationId xmlns:p14="http://schemas.microsoft.com/office/powerpoint/2010/main" val="2854383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7EEA5A2-9CFD-4F56-A167-48A839FDEDE5}" type="datetime1">
              <a:rPr kumimoji="1" lang="ja-JP" altLang="en-US" smtClean="0"/>
              <a:t>2026/3/30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677150" y="6471718"/>
            <a:ext cx="2228850" cy="365125"/>
          </a:xfrm>
        </p:spPr>
        <p:txBody>
          <a:bodyPr/>
          <a:lstStyle>
            <a:lvl1pPr>
              <a:defRPr>
                <a:latin typeface="BIZ UDPゴシック" panose="020B0400000000000000" pitchFamily="50" charset="-128"/>
                <a:ea typeface="BIZ UDPゴシック" panose="020B0400000000000000" pitchFamily="50" charset="-128"/>
              </a:defRPr>
            </a:lvl1pPr>
          </a:lstStyle>
          <a:p>
            <a:fld id="{DDF82107-93BA-490C-9453-044014AF67CD}" type="slidenum">
              <a:rPr kumimoji="1" lang="ja-JP" altLang="en-US" smtClean="0"/>
              <a:pPr/>
              <a:t>‹#›</a:t>
            </a:fld>
            <a:endParaRPr kumimoji="1" lang="ja-JP" altLang="en-US"/>
          </a:p>
        </p:txBody>
      </p:sp>
      <p:sp>
        <p:nvSpPr>
          <p:cNvPr id="7" name="正方形/長方形 6">
            <a:extLst>
              <a:ext uri="{FF2B5EF4-FFF2-40B4-BE49-F238E27FC236}">
                <a16:creationId xmlns:a16="http://schemas.microsoft.com/office/drawing/2014/main" id="{0A712E96-66D4-4158-9309-F73B1031B22D}"/>
              </a:ext>
            </a:extLst>
          </p:cNvPr>
          <p:cNvSpPr/>
          <p:nvPr userDrawn="1"/>
        </p:nvSpPr>
        <p:spPr>
          <a:xfrm>
            <a:off x="1" y="0"/>
            <a:ext cx="9905999" cy="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ja-JP" altLang="en-US" noProof="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4427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7EEA5A2-9CFD-4F56-A167-48A839FDEDE5}" type="datetime1">
              <a:rPr kumimoji="1" lang="ja-JP" altLang="en-US" smtClean="0"/>
              <a:t>2026/3/30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677150" y="6471718"/>
            <a:ext cx="2228850" cy="365125"/>
          </a:xfrm>
        </p:spPr>
        <p:txBody>
          <a:bodyPr/>
          <a:lstStyle>
            <a:lvl1pPr>
              <a:defRPr>
                <a:latin typeface="BIZ UDPゴシック" panose="020B0400000000000000" pitchFamily="50" charset="-128"/>
                <a:ea typeface="BIZ UDPゴシック" panose="020B0400000000000000" pitchFamily="50" charset="-128"/>
              </a:defRPr>
            </a:lvl1pPr>
          </a:lstStyle>
          <a:p>
            <a:fld id="{DDF82107-93BA-490C-9453-044014AF67CD}" type="slidenum">
              <a:rPr kumimoji="1" lang="ja-JP" altLang="en-US" smtClean="0"/>
              <a:pPr/>
              <a:t>‹#›</a:t>
            </a:fld>
            <a:endParaRPr kumimoji="1" lang="ja-JP" altLang="en-US"/>
          </a:p>
        </p:txBody>
      </p:sp>
      <p:sp>
        <p:nvSpPr>
          <p:cNvPr id="7" name="正方形/長方形 6">
            <a:extLst>
              <a:ext uri="{FF2B5EF4-FFF2-40B4-BE49-F238E27FC236}">
                <a16:creationId xmlns:a16="http://schemas.microsoft.com/office/drawing/2014/main" id="{0A712E96-66D4-4158-9309-F73B1031B22D}"/>
              </a:ext>
            </a:extLst>
          </p:cNvPr>
          <p:cNvSpPr/>
          <p:nvPr userDrawn="1"/>
        </p:nvSpPr>
        <p:spPr>
          <a:xfrm>
            <a:off x="1" y="503905"/>
            <a:ext cx="9905999" cy="3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ja-JP" altLang="en-US" noProof="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90656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7EEA5A2-9CFD-4F56-A167-48A839FDEDE5}" type="datetime1">
              <a:rPr kumimoji="1" lang="ja-JP" altLang="en-US" smtClean="0"/>
              <a:t>2026/3/30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677150" y="6471718"/>
            <a:ext cx="2228850" cy="365125"/>
          </a:xfrm>
        </p:spPr>
        <p:txBody>
          <a:bodyPr/>
          <a:lstStyle>
            <a:lvl1pPr>
              <a:defRPr>
                <a:latin typeface="BIZ UDPゴシック" panose="020B0400000000000000" pitchFamily="50" charset="-128"/>
                <a:ea typeface="BIZ UDPゴシック" panose="020B0400000000000000" pitchFamily="50" charset="-128"/>
              </a:defRPr>
            </a:lvl1pPr>
          </a:lstStyle>
          <a:p>
            <a:fld id="{DDF82107-93BA-490C-9453-044014AF67CD}" type="slidenum">
              <a:rPr kumimoji="1" lang="ja-JP" altLang="en-US" smtClean="0"/>
              <a:pPr/>
              <a:t>‹#›</a:t>
            </a:fld>
            <a:endParaRPr kumimoji="1" lang="ja-JP" altLang="en-US"/>
          </a:p>
        </p:txBody>
      </p:sp>
      <p:sp>
        <p:nvSpPr>
          <p:cNvPr id="7" name="正方形/長方形 6">
            <a:extLst>
              <a:ext uri="{FF2B5EF4-FFF2-40B4-BE49-F238E27FC236}">
                <a16:creationId xmlns:a16="http://schemas.microsoft.com/office/drawing/2014/main" id="{0A712E96-66D4-4158-9309-F73B1031B22D}"/>
              </a:ext>
            </a:extLst>
          </p:cNvPr>
          <p:cNvSpPr/>
          <p:nvPr userDrawn="1"/>
        </p:nvSpPr>
        <p:spPr>
          <a:xfrm>
            <a:off x="1" y="0"/>
            <a:ext cx="9905999" cy="7239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ja-JP" altLang="en-US" noProof="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87474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40CD0F97-5162-46F6-BCF4-DC149D664857}" type="datetime1">
              <a:rPr kumimoji="1" lang="ja-JP" altLang="en-US" smtClean="0"/>
              <a:t>2026/3/30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7" name="Slide Number Placeholder 5">
            <a:extLst>
              <a:ext uri="{FF2B5EF4-FFF2-40B4-BE49-F238E27FC236}">
                <a16:creationId xmlns:a16="http://schemas.microsoft.com/office/drawing/2014/main" id="{51FFD4E6-A213-42C0-A2AE-7110DA677516}"/>
              </a:ext>
            </a:extLst>
          </p:cNvPr>
          <p:cNvSpPr>
            <a:spLocks noGrp="1"/>
          </p:cNvSpPr>
          <p:nvPr>
            <p:ph type="sldNum" sz="quarter" idx="12"/>
          </p:nvPr>
        </p:nvSpPr>
        <p:spPr>
          <a:xfrm>
            <a:off x="7677150" y="6471718"/>
            <a:ext cx="2228850" cy="365125"/>
          </a:xfrm>
        </p:spPr>
        <p:txBody>
          <a:bodyPr/>
          <a:lstStyle>
            <a:lvl1pPr>
              <a:defRPr>
                <a:latin typeface="BIZ UDPゴシック" panose="020B0400000000000000" pitchFamily="50" charset="-128"/>
                <a:ea typeface="BIZ UDPゴシック" panose="020B0400000000000000" pitchFamily="50" charset="-128"/>
              </a:defRPr>
            </a:lvl1pPr>
          </a:lstStyle>
          <a:p>
            <a:fld id="{DDF82107-93BA-490C-9453-044014AF67CD}" type="slidenum">
              <a:rPr kumimoji="1" lang="ja-JP" altLang="en-US" smtClean="0"/>
              <a:pPr/>
              <a:t>‹#›</a:t>
            </a:fld>
            <a:endParaRPr kumimoji="1" lang="ja-JP" altLang="en-US"/>
          </a:p>
        </p:txBody>
      </p:sp>
    </p:spTree>
    <p:extLst>
      <p:ext uri="{BB962C8B-B14F-4D97-AF65-F5344CB8AC3E}">
        <p14:creationId xmlns:p14="http://schemas.microsoft.com/office/powerpoint/2010/main" val="21642080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840EBD-E767-480C-8419-101683915B0E}" type="datetime1">
              <a:rPr kumimoji="1" lang="ja-JP" altLang="en-US" smtClean="0"/>
              <a:t>2026/3/30</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F82107-93BA-490C-9453-044014AF67CD}" type="slidenum">
              <a:rPr lang="ja-JP" altLang="en-US" smtClean="0"/>
              <a:pPr/>
              <a:t>‹#›</a:t>
            </a:fld>
            <a:endParaRPr lang="ja-JP" altLang="en-US"/>
          </a:p>
        </p:txBody>
      </p:sp>
    </p:spTree>
    <p:extLst>
      <p:ext uri="{BB962C8B-B14F-4D97-AF65-F5344CB8AC3E}">
        <p14:creationId xmlns:p14="http://schemas.microsoft.com/office/powerpoint/2010/main" val="4137167446"/>
      </p:ext>
    </p:extLst>
  </p:cSld>
  <p:clrMap bg1="lt1" tx1="dk1" bg2="lt2" tx2="dk2" accent1="accent1" accent2="accent2" accent3="accent3" accent4="accent4" accent5="accent5" accent6="accent6" hlink="hlink" folHlink="folHlink"/>
  <p:sldLayoutIdLst>
    <p:sldLayoutId id="2147483662" r:id="rId1"/>
    <p:sldLayoutId id="2147483672" r:id="rId2"/>
    <p:sldLayoutId id="2147483674" r:id="rId3"/>
    <p:sldLayoutId id="2147483673" r:id="rId4"/>
    <p:sldLayoutId id="2147483661" r:id="rId5"/>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2.sv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chart" Target="../charts/chart2.xml"/><Relationship Id="rId7" Type="http://schemas.openxmlformats.org/officeDocument/2006/relationships/image" Target="../media/image5.png"/><Relationship Id="rId12" Type="http://schemas.openxmlformats.org/officeDocument/2006/relationships/chart" Target="../charts/chart5.xm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4.svg"/><Relationship Id="rId11" Type="http://schemas.openxmlformats.org/officeDocument/2006/relationships/chart" Target="../charts/chart4.xml"/><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chart" Target="../charts/chart3.xml"/><Relationship Id="rId9" Type="http://schemas.openxmlformats.org/officeDocument/2006/relationships/image" Target="../media/image7.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CDE90524-F2DC-44A3-8FDF-28ACD7DFFFA3}"/>
              </a:ext>
            </a:extLst>
          </p:cNvPr>
          <p:cNvSpPr txBox="1"/>
          <p:nvPr/>
        </p:nvSpPr>
        <p:spPr>
          <a:xfrm>
            <a:off x="-7007" y="5236946"/>
            <a:ext cx="9913008" cy="552202"/>
          </a:xfrm>
          <a:prstGeom prst="rect">
            <a:avLst/>
          </a:prstGeom>
          <a:noFill/>
        </p:spPr>
        <p:txBody>
          <a:bodyPr wrap="square">
            <a:spAutoFit/>
          </a:bodyPr>
          <a:lstStyle/>
          <a:p>
            <a:pPr algn="ctr">
              <a:lnSpc>
                <a:spcPct val="150000"/>
              </a:lnSpc>
            </a:pPr>
            <a:r>
              <a:rPr kumimoji="0" lang="ja-JP" altLang="en-US" sz="2400" b="1" i="0" u="none" strike="noStrike" kern="1200" cap="none" normalizeH="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大阪府・大阪市</a:t>
            </a:r>
            <a:endParaRPr kumimoji="0" lang="en-US" altLang="ja-JP" sz="2400" b="1" i="0" u="none" strike="noStrike" kern="1200" cap="none" normalizeH="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4" name="正方形/長方形 3">
            <a:extLst>
              <a:ext uri="{FF2B5EF4-FFF2-40B4-BE49-F238E27FC236}">
                <a16:creationId xmlns:a16="http://schemas.microsoft.com/office/drawing/2014/main" id="{CB7205B6-8BCF-45BC-8326-A31C987E2ECF}"/>
              </a:ext>
            </a:extLst>
          </p:cNvPr>
          <p:cNvSpPr/>
          <p:nvPr/>
        </p:nvSpPr>
        <p:spPr>
          <a:xfrm>
            <a:off x="2636" y="0"/>
            <a:ext cx="9900000" cy="3600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cxnSp>
        <p:nvCxnSpPr>
          <p:cNvPr id="6" name="直線コネクタ 5">
            <a:extLst>
              <a:ext uri="{FF2B5EF4-FFF2-40B4-BE49-F238E27FC236}">
                <a16:creationId xmlns:a16="http://schemas.microsoft.com/office/drawing/2014/main" id="{7EAA0084-1B9C-4398-8253-75A7A130C693}"/>
              </a:ext>
            </a:extLst>
          </p:cNvPr>
          <p:cNvCxnSpPr>
            <a:cxnSpLocks/>
          </p:cNvCxnSpPr>
          <p:nvPr/>
        </p:nvCxnSpPr>
        <p:spPr>
          <a:xfrm>
            <a:off x="903000" y="3777760"/>
            <a:ext cx="8100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タイトル 1">
            <a:extLst>
              <a:ext uri="{FF2B5EF4-FFF2-40B4-BE49-F238E27FC236}">
                <a16:creationId xmlns:a16="http://schemas.microsoft.com/office/drawing/2014/main" id="{75BDAB99-A8CD-415C-9EF8-70DEB91E0760}"/>
              </a:ext>
            </a:extLst>
          </p:cNvPr>
          <p:cNvSpPr txBox="1">
            <a:spLocks/>
          </p:cNvSpPr>
          <p:nvPr/>
        </p:nvSpPr>
        <p:spPr>
          <a:xfrm>
            <a:off x="-7007" y="1781351"/>
            <a:ext cx="9913007" cy="188323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30000"/>
              </a:lnSpc>
              <a:spcBef>
                <a:spcPts val="0"/>
              </a:spcBef>
            </a:pPr>
            <a:r>
              <a:rPr lang="ja-JP" altLang="en-US" sz="3200" spc="200" dirty="0">
                <a:latin typeface="HGP創英角ｺﾞｼｯｸUB"/>
                <a:ea typeface="HGP創英角ｺﾞｼｯｸUB"/>
                <a:cs typeface="Meiryo UI" panose="020B0604030504040204" pitchFamily="50" charset="-128"/>
              </a:rPr>
              <a:t>Ｂｅｙｏｎｄ　</a:t>
            </a:r>
            <a:r>
              <a:rPr lang="ja-JP" altLang="en-US" sz="3200" spc="200">
                <a:latin typeface="HGP創英角ｺﾞｼｯｸUB"/>
                <a:ea typeface="HGP創英角ｺﾞｼｯｸUB"/>
                <a:cs typeface="Meiryo UI" panose="020B0604030504040204" pitchFamily="50" charset="-128"/>
              </a:rPr>
              <a:t>ＥＸＰＯ　２０２５</a:t>
            </a:r>
            <a:endParaRPr lang="en-US" altLang="ja-JP" sz="3200" spc="200" dirty="0">
              <a:latin typeface="HGP創英角ｺﾞｼｯｸUB"/>
              <a:ea typeface="HGP創英角ｺﾞｼｯｸUB"/>
              <a:cs typeface="Meiryo UI" panose="020B0604030504040204" pitchFamily="50" charset="-128"/>
            </a:endParaRPr>
          </a:p>
          <a:p>
            <a:pPr>
              <a:lnSpc>
                <a:spcPct val="130000"/>
              </a:lnSpc>
              <a:spcBef>
                <a:spcPts val="0"/>
              </a:spcBef>
            </a:pPr>
            <a:r>
              <a:rPr lang="ja-JP" altLang="en-US" sz="2400" spc="200" dirty="0">
                <a:latin typeface="HGP創英角ｺﾞｼｯｸUB" panose="020B0900000000000000" pitchFamily="50" charset="-128"/>
                <a:ea typeface="HGP創英角ｺﾞｼｯｸUB" panose="020B0900000000000000" pitchFamily="50" charset="-128"/>
                <a:cs typeface="Meiryo UI" panose="020B0604030504040204" pitchFamily="50" charset="-128"/>
              </a:rPr>
              <a:t>～副首都として成長・発展をめざす万博後の成長戦略～</a:t>
            </a:r>
            <a:endParaRPr lang="en-US" altLang="ja-JP" sz="2400" spc="200" dirty="0">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p:txBody>
      </p:sp>
    </p:spTree>
    <p:extLst>
      <p:ext uri="{BB962C8B-B14F-4D97-AF65-F5344CB8AC3E}">
        <p14:creationId xmlns:p14="http://schemas.microsoft.com/office/powerpoint/2010/main" val="875740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角丸四角形 35">
            <a:extLst>
              <a:ext uri="{FF2B5EF4-FFF2-40B4-BE49-F238E27FC236}">
                <a16:creationId xmlns:a16="http://schemas.microsoft.com/office/drawing/2014/main" id="{9910F9FB-C796-412A-A944-D01B3F8B057D}"/>
              </a:ext>
            </a:extLst>
          </p:cNvPr>
          <p:cNvSpPr/>
          <p:nvPr/>
        </p:nvSpPr>
        <p:spPr>
          <a:xfrm>
            <a:off x="9062552" y="2697840"/>
            <a:ext cx="615200" cy="4106158"/>
          </a:xfrm>
          <a:prstGeom prst="roundRect">
            <a:avLst>
              <a:gd name="adj" fmla="val 23380"/>
            </a:avLst>
          </a:prstGeom>
          <a:solidFill>
            <a:srgbClr val="00B050"/>
          </a:solidFill>
          <a:ln/>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sz="1200" b="1" dirty="0">
              <a:solidFill>
                <a:prstClr val="white"/>
              </a:solidFill>
              <a:latin typeface="BIZ UDゴシック" panose="020B0400000000000000" pitchFamily="49" charset="-128"/>
              <a:ea typeface="BIZ UDゴシック" panose="020B0400000000000000" pitchFamily="49" charset="-128"/>
            </a:endParaRPr>
          </a:p>
        </p:txBody>
      </p:sp>
      <p:sp>
        <p:nvSpPr>
          <p:cNvPr id="79" name="テキスト ボックス 78">
            <a:extLst>
              <a:ext uri="{FF2B5EF4-FFF2-40B4-BE49-F238E27FC236}">
                <a16:creationId xmlns:a16="http://schemas.microsoft.com/office/drawing/2014/main" id="{FAA1C443-6314-43E4-99F0-549AFB98EA85}"/>
              </a:ext>
            </a:extLst>
          </p:cNvPr>
          <p:cNvSpPr txBox="1"/>
          <p:nvPr/>
        </p:nvSpPr>
        <p:spPr>
          <a:xfrm>
            <a:off x="9100874" y="2767908"/>
            <a:ext cx="553998" cy="3989752"/>
          </a:xfrm>
          <a:prstGeom prst="rect">
            <a:avLst/>
          </a:prstGeom>
          <a:noFill/>
          <a:effectLst>
            <a:outerShdw blurRad="50800" dist="38100" dir="2700000" algn="tl" rotWithShape="0">
              <a:prstClr val="black">
                <a:alpha val="40000"/>
              </a:prstClr>
            </a:outerShdw>
          </a:effectLst>
        </p:spPr>
        <p:txBody>
          <a:bodyPr vert="eaVert" wrap="square" rtlCol="0">
            <a:spAutoFit/>
          </a:bodyPr>
          <a:lstStyle/>
          <a:p>
            <a:pPr algn="ctr"/>
            <a:r>
              <a:rPr kumimoji="1" lang="ja-JP" altLang="en-US" sz="1200" b="1" dirty="0">
                <a:solidFill>
                  <a:schemeClr val="bg1"/>
                </a:solidFill>
                <a:latin typeface="BIZ UDPゴシック" panose="020B0400000000000000" pitchFamily="50" charset="-128"/>
                <a:ea typeface="BIZ UDPゴシック" panose="020B0400000000000000" pitchFamily="50" charset="-128"/>
              </a:rPr>
              <a:t>首都とともに</a:t>
            </a:r>
            <a:r>
              <a:rPr kumimoji="1" lang="ja-JP" altLang="en-US" sz="2400" b="1" dirty="0">
                <a:solidFill>
                  <a:schemeClr val="bg1"/>
                </a:solidFill>
                <a:latin typeface="BIZ UDPゴシック" panose="020B0400000000000000" pitchFamily="50" charset="-128"/>
                <a:ea typeface="BIZ UDPゴシック" panose="020B0400000000000000" pitchFamily="50" charset="-128"/>
              </a:rPr>
              <a:t>日本の成長エンジンへ</a:t>
            </a:r>
            <a:endParaRPr kumimoji="1" lang="en-US" altLang="ja-JP" sz="2400" b="1" dirty="0">
              <a:solidFill>
                <a:schemeClr val="bg1"/>
              </a:solidFill>
              <a:latin typeface="BIZ UDPゴシック" panose="020B0400000000000000" pitchFamily="50" charset="-128"/>
              <a:ea typeface="BIZ UDPゴシック" panose="020B0400000000000000" pitchFamily="50" charset="-128"/>
            </a:endParaRPr>
          </a:p>
        </p:txBody>
      </p:sp>
      <p:sp>
        <p:nvSpPr>
          <p:cNvPr id="71" name="角丸四角形 35">
            <a:extLst>
              <a:ext uri="{FF2B5EF4-FFF2-40B4-BE49-F238E27FC236}">
                <a16:creationId xmlns:a16="http://schemas.microsoft.com/office/drawing/2014/main" id="{AFAE4502-901B-4307-98C6-5D15753DD3CD}"/>
              </a:ext>
            </a:extLst>
          </p:cNvPr>
          <p:cNvSpPr/>
          <p:nvPr/>
        </p:nvSpPr>
        <p:spPr>
          <a:xfrm>
            <a:off x="8354999" y="2697840"/>
            <a:ext cx="615200" cy="4106158"/>
          </a:xfrm>
          <a:prstGeom prst="roundRect">
            <a:avLst>
              <a:gd name="adj" fmla="val 23380"/>
            </a:avLst>
          </a:prstGeom>
          <a:solidFill>
            <a:srgbClr val="92D050"/>
          </a:solidFill>
          <a:ln/>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sz="1200" b="1" dirty="0">
              <a:solidFill>
                <a:prstClr val="white"/>
              </a:solidFill>
              <a:latin typeface="BIZ UDゴシック" panose="020B0400000000000000" pitchFamily="49" charset="-128"/>
              <a:ea typeface="BIZ UDゴシック" panose="020B0400000000000000" pitchFamily="49" charset="-128"/>
            </a:endParaRPr>
          </a:p>
        </p:txBody>
      </p:sp>
      <p:sp>
        <p:nvSpPr>
          <p:cNvPr id="70" name="矢印: 五方向 69">
            <a:extLst>
              <a:ext uri="{FF2B5EF4-FFF2-40B4-BE49-F238E27FC236}">
                <a16:creationId xmlns:a16="http://schemas.microsoft.com/office/drawing/2014/main" id="{2A2782C1-2EC3-4CEB-AA54-5C5363566415}"/>
              </a:ext>
            </a:extLst>
          </p:cNvPr>
          <p:cNvSpPr/>
          <p:nvPr/>
        </p:nvSpPr>
        <p:spPr>
          <a:xfrm>
            <a:off x="7890164" y="1630634"/>
            <a:ext cx="2041457" cy="498188"/>
          </a:xfrm>
          <a:prstGeom prst="homePlate">
            <a:avLst>
              <a:gd name="adj" fmla="val 56780"/>
            </a:avLst>
          </a:prstGeom>
          <a:solidFill>
            <a:schemeClr val="accent2">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29" name="楕円 28">
            <a:extLst>
              <a:ext uri="{FF2B5EF4-FFF2-40B4-BE49-F238E27FC236}">
                <a16:creationId xmlns:a16="http://schemas.microsoft.com/office/drawing/2014/main" id="{EE5D2338-8F05-4F63-B6BF-E251C8210045}"/>
              </a:ext>
            </a:extLst>
          </p:cNvPr>
          <p:cNvSpPr/>
          <p:nvPr/>
        </p:nvSpPr>
        <p:spPr>
          <a:xfrm>
            <a:off x="2444553" y="5864569"/>
            <a:ext cx="2222984" cy="939429"/>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矢印: 五方向 71">
            <a:extLst>
              <a:ext uri="{FF2B5EF4-FFF2-40B4-BE49-F238E27FC236}">
                <a16:creationId xmlns:a16="http://schemas.microsoft.com/office/drawing/2014/main" id="{41027B51-F773-42BD-946F-F4A9B3ECCC78}"/>
              </a:ext>
            </a:extLst>
          </p:cNvPr>
          <p:cNvSpPr/>
          <p:nvPr/>
        </p:nvSpPr>
        <p:spPr>
          <a:xfrm>
            <a:off x="4707581" y="1640697"/>
            <a:ext cx="3964664" cy="478062"/>
          </a:xfrm>
          <a:prstGeom prst="homePlate">
            <a:avLst>
              <a:gd name="adj" fmla="val 56780"/>
            </a:avLst>
          </a:prstGeom>
          <a:solidFill>
            <a:schemeClr val="accent2">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万博を契機としたさらなる飛躍</a:t>
            </a:r>
          </a:p>
        </p:txBody>
      </p:sp>
      <p:sp>
        <p:nvSpPr>
          <p:cNvPr id="4" name="テキスト ボックス 3">
            <a:extLst>
              <a:ext uri="{FF2B5EF4-FFF2-40B4-BE49-F238E27FC236}">
                <a16:creationId xmlns:a16="http://schemas.microsoft.com/office/drawing/2014/main" id="{9539E513-FC89-40F9-A391-826A3AE11E2B}"/>
              </a:ext>
            </a:extLst>
          </p:cNvPr>
          <p:cNvSpPr txBox="1"/>
          <p:nvPr/>
        </p:nvSpPr>
        <p:spPr>
          <a:xfrm>
            <a:off x="0" y="61186"/>
            <a:ext cx="9906000" cy="400110"/>
          </a:xfrm>
          <a:prstGeom prst="rect">
            <a:avLst/>
          </a:prstGeom>
          <a:noFill/>
        </p:spPr>
        <p:txBody>
          <a:bodyPr wrap="square">
            <a:spAutoFit/>
          </a:bodyPr>
          <a:lstStyle>
            <a:defPPr>
              <a:defRPr lang="en-US"/>
            </a:defPPr>
            <a:lvl1pPr defTabSz="742950">
              <a:defRPr kumimoji="1" sz="2000">
                <a:solidFill>
                  <a:prstClr val="white"/>
                </a:solidFill>
                <a:latin typeface="HGS創英角ｺﾞｼｯｸUB" panose="020B0900000000000000" pitchFamily="50" charset="-128"/>
                <a:ea typeface="HGS創英角ｺﾞｼｯｸUB" panose="020B0900000000000000" pitchFamily="50" charset="-128"/>
              </a:defRPr>
            </a:lvl1pPr>
          </a:lstStyle>
          <a:p>
            <a:r>
              <a:rPr lang="ja-JP" altLang="en-US" dirty="0"/>
              <a:t>４．成長・発展に向けた取組の加速化 </a:t>
            </a:r>
            <a:r>
              <a:rPr lang="ja-JP" altLang="en-US" sz="1600" i="1" dirty="0"/>
              <a:t>～現在の良き流れの定着・加速化へ～</a:t>
            </a:r>
            <a:endParaRPr lang="en-US" altLang="ja-JP" i="1" dirty="0"/>
          </a:p>
        </p:txBody>
      </p:sp>
      <p:sp>
        <p:nvSpPr>
          <p:cNvPr id="9" name="テキスト ボックス 8">
            <a:extLst>
              <a:ext uri="{FF2B5EF4-FFF2-40B4-BE49-F238E27FC236}">
                <a16:creationId xmlns:a16="http://schemas.microsoft.com/office/drawing/2014/main" id="{25817E44-CB9C-4DA9-A04D-4E2C81D43929}"/>
              </a:ext>
            </a:extLst>
          </p:cNvPr>
          <p:cNvSpPr txBox="1"/>
          <p:nvPr/>
        </p:nvSpPr>
        <p:spPr>
          <a:xfrm>
            <a:off x="77215" y="5902115"/>
            <a:ext cx="2587089" cy="836255"/>
          </a:xfrm>
          <a:prstGeom prst="rect">
            <a:avLst/>
          </a:prstGeom>
          <a:noFill/>
        </p:spPr>
        <p:txBody>
          <a:bodyPr wrap="square" rtlCol="0">
            <a:spAutoFit/>
          </a:bodyPr>
          <a:lstStyle/>
          <a:p>
            <a:pPr>
              <a:lnSpc>
                <a:spcPts val="1200"/>
              </a:lnSpc>
            </a:pPr>
            <a:r>
              <a:rPr kumimoji="1" lang="ja-JP" altLang="en-US" sz="700" b="1" dirty="0">
                <a:latin typeface="BIZ UDPゴシック" panose="020B0400000000000000" pitchFamily="50" charset="-128"/>
                <a:ea typeface="BIZ UDPゴシック" panose="020B0400000000000000" pitchFamily="50" charset="-128"/>
              </a:rPr>
              <a:t>経済が低迷</a:t>
            </a:r>
            <a:r>
              <a:rPr kumimoji="1" lang="ja-JP" altLang="en-US" sz="700" dirty="0">
                <a:latin typeface="BIZ UDPゴシック" panose="020B0400000000000000" pitchFamily="50" charset="-128"/>
                <a:ea typeface="BIZ UDPゴシック" panose="020B0400000000000000" pitchFamily="50" charset="-128"/>
              </a:rPr>
              <a:t>（景気後退、所得の減少等）</a:t>
            </a:r>
            <a:endParaRPr kumimoji="1" lang="en-US" altLang="ja-JP" sz="700" dirty="0">
              <a:latin typeface="BIZ UDPゴシック" panose="020B0400000000000000" pitchFamily="50" charset="-128"/>
              <a:ea typeface="BIZ UDPゴシック" panose="020B0400000000000000" pitchFamily="50" charset="-128"/>
            </a:endParaRPr>
          </a:p>
          <a:p>
            <a:pPr marL="171450" indent="-171450">
              <a:lnSpc>
                <a:spcPts val="1200"/>
              </a:lnSpc>
              <a:buFont typeface="BIZ UDPゴシック" panose="020B0400000000000000" pitchFamily="50" charset="-128"/>
              <a:buChar char="→"/>
            </a:pPr>
            <a:r>
              <a:rPr kumimoji="1" lang="ja-JP" altLang="en-US" sz="700" b="1" dirty="0">
                <a:latin typeface="BIZ UDPゴシック" panose="020B0400000000000000" pitchFamily="50" charset="-128"/>
                <a:ea typeface="BIZ UDPゴシック" panose="020B0400000000000000" pitchFamily="50" charset="-128"/>
              </a:rPr>
              <a:t>投資や税収が減少し、都市力が低下</a:t>
            </a:r>
            <a:br>
              <a:rPr kumimoji="1" lang="en-US" altLang="ja-JP" sz="700" dirty="0">
                <a:latin typeface="BIZ UDPゴシック" panose="020B0400000000000000" pitchFamily="50" charset="-128"/>
                <a:ea typeface="BIZ UDPゴシック" panose="020B0400000000000000" pitchFamily="50" charset="-128"/>
              </a:rPr>
            </a:br>
            <a:r>
              <a:rPr kumimoji="1" lang="ja-JP" altLang="en-US" sz="700" dirty="0">
                <a:latin typeface="BIZ UDPゴシック" panose="020B0400000000000000" pitchFamily="50" charset="-128"/>
                <a:ea typeface="BIZ UDPゴシック" panose="020B0400000000000000" pitchFamily="50" charset="-128"/>
              </a:rPr>
              <a:t>（都市魅力の低下、住民サービスの低下等）</a:t>
            </a:r>
            <a:endParaRPr kumimoji="1" lang="en-US" altLang="ja-JP" sz="700" dirty="0">
              <a:latin typeface="BIZ UDPゴシック" panose="020B0400000000000000" pitchFamily="50" charset="-128"/>
              <a:ea typeface="BIZ UDPゴシック" panose="020B0400000000000000" pitchFamily="50" charset="-128"/>
            </a:endParaRPr>
          </a:p>
          <a:p>
            <a:pPr marL="171450" indent="-171450">
              <a:lnSpc>
                <a:spcPts val="1200"/>
              </a:lnSpc>
              <a:buFont typeface="BIZ UDPゴシック" panose="020B0400000000000000" pitchFamily="50" charset="-128"/>
              <a:buChar char="→"/>
            </a:pPr>
            <a:r>
              <a:rPr kumimoji="1" lang="ja-JP" altLang="en-US" sz="700" b="1" dirty="0">
                <a:latin typeface="BIZ UDPゴシック" panose="020B0400000000000000" pitchFamily="50" charset="-128"/>
                <a:ea typeface="BIZ UDPゴシック" panose="020B0400000000000000" pitchFamily="50" charset="-128"/>
              </a:rPr>
              <a:t>新たな人は流入せず、人が流出</a:t>
            </a:r>
            <a:endParaRPr kumimoji="1" lang="en-US" altLang="ja-JP" sz="700" b="1" dirty="0">
              <a:latin typeface="BIZ UDPゴシック" panose="020B0400000000000000" pitchFamily="50" charset="-128"/>
              <a:ea typeface="BIZ UDPゴシック" panose="020B0400000000000000" pitchFamily="50" charset="-128"/>
            </a:endParaRPr>
          </a:p>
          <a:p>
            <a:pPr marL="171450" indent="-171450">
              <a:lnSpc>
                <a:spcPts val="1200"/>
              </a:lnSpc>
              <a:buFont typeface="BIZ UDPゴシック" panose="020B0400000000000000" pitchFamily="50" charset="-128"/>
              <a:buChar char="→"/>
            </a:pPr>
            <a:r>
              <a:rPr kumimoji="1" lang="ja-JP" altLang="en-US" sz="700" b="1" dirty="0">
                <a:latin typeface="BIZ UDPゴシック" panose="020B0400000000000000" pitchFamily="50" charset="-128"/>
                <a:ea typeface="BIZ UDPゴシック" panose="020B0400000000000000" pitchFamily="50" charset="-128"/>
              </a:rPr>
              <a:t>さらに経済が低迷</a:t>
            </a:r>
            <a:endParaRPr kumimoji="1" lang="en-US" altLang="ja-JP" sz="700" b="1"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CE23C5AF-FDD3-47C6-AB82-2092E843EE47}"/>
              </a:ext>
            </a:extLst>
          </p:cNvPr>
          <p:cNvSpPr txBox="1"/>
          <p:nvPr/>
        </p:nvSpPr>
        <p:spPr>
          <a:xfrm>
            <a:off x="5450244" y="5895685"/>
            <a:ext cx="2629719" cy="836255"/>
          </a:xfrm>
          <a:prstGeom prst="rect">
            <a:avLst/>
          </a:prstGeom>
          <a:noFill/>
        </p:spPr>
        <p:txBody>
          <a:bodyPr wrap="square" rtlCol="0">
            <a:spAutoFit/>
          </a:bodyPr>
          <a:lstStyle>
            <a:defPPr>
              <a:defRPr lang="en-US"/>
            </a:defPPr>
            <a:lvl1pPr>
              <a:lnSpc>
                <a:spcPts val="1643"/>
              </a:lnSpc>
              <a:defRPr kumimoji="1" sz="1200" b="1">
                <a:latin typeface="BIZ UDPゴシック" panose="020B0400000000000000" pitchFamily="50" charset="-128"/>
                <a:ea typeface="BIZ UDPゴシック" panose="020B0400000000000000" pitchFamily="50" charset="-128"/>
              </a:defRPr>
            </a:lvl1pPr>
          </a:lstStyle>
          <a:p>
            <a:pPr>
              <a:lnSpc>
                <a:spcPts val="1200"/>
              </a:lnSpc>
            </a:pPr>
            <a:r>
              <a:rPr lang="ja-JP" altLang="en-US" sz="700" dirty="0"/>
              <a:t>経済が成長</a:t>
            </a:r>
            <a:r>
              <a:rPr lang="ja-JP" altLang="en-US" sz="700" b="0" dirty="0"/>
              <a:t>（過去最高の</a:t>
            </a:r>
            <a:r>
              <a:rPr lang="en-US" altLang="ja-JP" sz="700" b="0" dirty="0"/>
              <a:t>GDP</a:t>
            </a:r>
            <a:r>
              <a:rPr lang="ja-JP" altLang="en-US" sz="700" b="0" dirty="0"/>
              <a:t>・インバウンド）</a:t>
            </a:r>
            <a:endParaRPr lang="en-US" altLang="ja-JP" sz="700" b="0" dirty="0"/>
          </a:p>
          <a:p>
            <a:pPr marL="171450" indent="-171450">
              <a:lnSpc>
                <a:spcPts val="1200"/>
              </a:lnSpc>
              <a:buFont typeface="BIZ UDPゴシック" panose="020B0400000000000000" pitchFamily="50" charset="-128"/>
              <a:buChar char="→"/>
            </a:pPr>
            <a:r>
              <a:rPr lang="ja-JP" altLang="en-US" sz="700" dirty="0"/>
              <a:t>設備投資・税収が増加、マンション・ホテルの増加、インフラ整備、都市魅力の向上、地価の上昇、子育て施策の充実</a:t>
            </a:r>
            <a:endParaRPr lang="en-US" altLang="ja-JP" sz="700" dirty="0"/>
          </a:p>
          <a:p>
            <a:pPr marL="171450" indent="-171450">
              <a:lnSpc>
                <a:spcPts val="1200"/>
              </a:lnSpc>
              <a:buFont typeface="BIZ UDPゴシック" panose="020B0400000000000000" pitchFamily="50" charset="-128"/>
              <a:buChar char="→"/>
            </a:pPr>
            <a:r>
              <a:rPr lang="en-US" altLang="ja-JP" sz="700" dirty="0"/>
              <a:t>20</a:t>
            </a:r>
            <a:r>
              <a:rPr lang="ja-JP" altLang="en-US" sz="700" dirty="0"/>
              <a:t>１１年以降続く転入超過傾向、外国人が増加</a:t>
            </a:r>
            <a:endParaRPr lang="en-US" altLang="ja-JP" sz="700" dirty="0"/>
          </a:p>
          <a:p>
            <a:pPr marL="171450" indent="-171450">
              <a:lnSpc>
                <a:spcPts val="1200"/>
              </a:lnSpc>
              <a:buFont typeface="BIZ UDPゴシック" panose="020B0400000000000000" pitchFamily="50" charset="-128"/>
              <a:buChar char="→"/>
            </a:pPr>
            <a:r>
              <a:rPr lang="ja-JP" altLang="en-US" sz="700" dirty="0"/>
              <a:t>さらに経済が成長</a:t>
            </a:r>
            <a:endParaRPr lang="en-US" altLang="ja-JP" sz="700" dirty="0"/>
          </a:p>
        </p:txBody>
      </p:sp>
      <p:sp>
        <p:nvSpPr>
          <p:cNvPr id="12" name="正方形/長方形 11">
            <a:extLst>
              <a:ext uri="{FF2B5EF4-FFF2-40B4-BE49-F238E27FC236}">
                <a16:creationId xmlns:a16="http://schemas.microsoft.com/office/drawing/2014/main" id="{34737266-02E4-4BD2-A934-437CEEC86C75}"/>
              </a:ext>
            </a:extLst>
          </p:cNvPr>
          <p:cNvSpPr/>
          <p:nvPr/>
        </p:nvSpPr>
        <p:spPr>
          <a:xfrm>
            <a:off x="2344329" y="6043668"/>
            <a:ext cx="2363251" cy="7166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nSpc>
                <a:spcPts val="1357"/>
              </a:lnSpc>
            </a:pPr>
            <a:r>
              <a:rPr kumimoji="1" lang="ja-JP" altLang="en-US" sz="900" dirty="0">
                <a:solidFill>
                  <a:schemeClr val="tx1"/>
                </a:solidFill>
                <a:latin typeface="BIZ UDPゴシック" panose="020B0400000000000000" pitchFamily="50" charset="-128"/>
                <a:ea typeface="BIZ UDPゴシック" panose="020B0400000000000000" pitchFamily="50" charset="-128"/>
              </a:rPr>
              <a:t>・まちづくり・インフラ整備</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a:lnSpc>
                <a:spcPts val="1357"/>
              </a:lnSpc>
            </a:pPr>
            <a:r>
              <a:rPr kumimoji="1" lang="ja-JP" altLang="en-US" sz="900" dirty="0">
                <a:solidFill>
                  <a:schemeClr val="tx1"/>
                </a:solidFill>
                <a:latin typeface="BIZ UDPゴシック" panose="020B0400000000000000" pitchFamily="50" charset="-128"/>
                <a:ea typeface="BIZ UDPゴシック" panose="020B0400000000000000" pitchFamily="50" charset="-128"/>
              </a:rPr>
              <a:t>・民間設備投資の増加　 ・ﾏﾝｼｮﾝ、ﾎﾃﾙ建設</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a:lnSpc>
                <a:spcPts val="1357"/>
              </a:lnSpc>
            </a:pPr>
            <a:r>
              <a:rPr kumimoji="1" lang="ja-JP" altLang="en-US" sz="900" dirty="0">
                <a:solidFill>
                  <a:schemeClr val="tx1"/>
                </a:solidFill>
                <a:latin typeface="BIZ UDPゴシック" panose="020B0400000000000000" pitchFamily="50" charset="-128"/>
                <a:ea typeface="BIZ UDPゴシック" panose="020B0400000000000000" pitchFamily="50" charset="-128"/>
              </a:rPr>
              <a:t>・新技術・ｻｰﾋﾞｽの開発　・都市魅力づくり等</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p:txBody>
      </p:sp>
      <p:sp>
        <p:nvSpPr>
          <p:cNvPr id="14" name="大かっこ 13">
            <a:extLst>
              <a:ext uri="{FF2B5EF4-FFF2-40B4-BE49-F238E27FC236}">
                <a16:creationId xmlns:a16="http://schemas.microsoft.com/office/drawing/2014/main" id="{23ADD2F6-A4D3-4BE0-A1EC-0E49619A5D7E}"/>
              </a:ext>
            </a:extLst>
          </p:cNvPr>
          <p:cNvSpPr/>
          <p:nvPr/>
        </p:nvSpPr>
        <p:spPr>
          <a:xfrm>
            <a:off x="2359054" y="6057768"/>
            <a:ext cx="2338737" cy="681583"/>
          </a:xfrm>
          <a:prstGeom prst="bracketPair">
            <a:avLst>
              <a:gd name="adj" fmla="val 8541"/>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286">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ECADC83B-ABC1-48B9-A121-6715C42FEE14}"/>
              </a:ext>
            </a:extLst>
          </p:cNvPr>
          <p:cNvSpPr/>
          <p:nvPr/>
        </p:nvSpPr>
        <p:spPr>
          <a:xfrm>
            <a:off x="54688" y="2204438"/>
            <a:ext cx="2172947" cy="540000"/>
          </a:xfrm>
          <a:prstGeom prst="rect">
            <a:avLst/>
          </a:prstGeom>
          <a:solidFill>
            <a:schemeClr val="tx1">
              <a:lumMod val="50000"/>
              <a:lumOff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6578">
              <a:defRPr/>
            </a:pPr>
            <a:r>
              <a:rPr kumimoji="1" lang="ja-JP" altLang="en-US" sz="1600" dirty="0">
                <a:solidFill>
                  <a:schemeClr val="bg1"/>
                </a:solidFill>
                <a:latin typeface="HGS創英角ｺﾞｼｯｸUB" panose="020B0900000000000000" pitchFamily="50" charset="-128"/>
                <a:ea typeface="HGS創英角ｺﾞｼｯｸUB" panose="020B0900000000000000" pitchFamily="50" charset="-128"/>
              </a:rPr>
              <a:t>＜負の循環＞</a:t>
            </a:r>
            <a:endParaRPr kumimoji="1" lang="en-US" altLang="ja-JP" sz="1600" dirty="0">
              <a:solidFill>
                <a:schemeClr val="bg1"/>
              </a:solidFill>
              <a:latin typeface="HGS創英角ｺﾞｼｯｸUB" panose="020B0900000000000000" pitchFamily="50" charset="-128"/>
              <a:ea typeface="HGS創英角ｺﾞｼｯｸUB" panose="020B0900000000000000" pitchFamily="50" charset="-128"/>
            </a:endParaRPr>
          </a:p>
          <a:p>
            <a:pPr algn="ctr" defTabSz="326578">
              <a:lnSpc>
                <a:spcPct val="150000"/>
              </a:lnSpc>
              <a:defRPr/>
            </a:pPr>
            <a:r>
              <a:rPr kumimoji="1" lang="ja-JP" altLang="en-US" sz="1100" b="1" spc="-100" dirty="0">
                <a:solidFill>
                  <a:schemeClr val="bg1"/>
                </a:solidFill>
                <a:latin typeface="BIZ UDPゴシック" panose="020B0400000000000000" pitchFamily="50" charset="-128"/>
                <a:ea typeface="BIZ UDPゴシック" panose="020B0400000000000000" pitchFamily="50" charset="-128"/>
              </a:rPr>
              <a:t>～ﾊﾞﾌﾞﾙ崩壊後、ﾘｰﾏﾝｼｮｯｸ時の大阪～</a:t>
            </a:r>
            <a:endParaRPr kumimoji="1" lang="en-US" altLang="ja-JP" sz="1100" b="1" spc="-100" dirty="0">
              <a:solidFill>
                <a:schemeClr val="bg1"/>
              </a:solidFill>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2F96BA28-6F81-4702-93EC-54D29B918C5E}"/>
              </a:ext>
            </a:extLst>
          </p:cNvPr>
          <p:cNvSpPr/>
          <p:nvPr/>
        </p:nvSpPr>
        <p:spPr>
          <a:xfrm>
            <a:off x="5356864" y="2166630"/>
            <a:ext cx="2724860" cy="540000"/>
          </a:xfrm>
          <a:prstGeom prst="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6578"/>
            <a:r>
              <a:rPr kumimoji="1" lang="ja-JP" altLang="en-US" sz="1600" dirty="0">
                <a:solidFill>
                  <a:schemeClr val="bg1"/>
                </a:solidFill>
                <a:latin typeface="HGS創英角ｺﾞｼｯｸUB" panose="020B0900000000000000" pitchFamily="50" charset="-128"/>
                <a:ea typeface="HGS創英角ｺﾞｼｯｸUB" panose="020B0900000000000000" pitchFamily="50" charset="-128"/>
              </a:rPr>
              <a:t>＜正の循環＞</a:t>
            </a:r>
            <a:endParaRPr kumimoji="1" lang="en-US" altLang="ja-JP" sz="1600" dirty="0">
              <a:solidFill>
                <a:schemeClr val="bg1"/>
              </a:solidFill>
              <a:latin typeface="HGS創英角ｺﾞｼｯｸUB" panose="020B0900000000000000" pitchFamily="50" charset="-128"/>
              <a:ea typeface="HGS創英角ｺﾞｼｯｸUB" panose="020B0900000000000000" pitchFamily="50" charset="-128"/>
            </a:endParaRPr>
          </a:p>
          <a:p>
            <a:pPr algn="ctr" defTabSz="326578">
              <a:lnSpc>
                <a:spcPct val="150000"/>
              </a:lnSpc>
              <a:defRPr/>
            </a:pPr>
            <a:r>
              <a:rPr kumimoji="1" lang="ja-JP" altLang="en-US" sz="1200" b="1" dirty="0">
                <a:solidFill>
                  <a:schemeClr val="bg1"/>
                </a:solidFill>
                <a:latin typeface="BIZ UDPゴシック" panose="020B0400000000000000" pitchFamily="50" charset="-128"/>
                <a:ea typeface="BIZ UDPゴシック" panose="020B0400000000000000" pitchFamily="50" charset="-128"/>
              </a:rPr>
              <a:t>～現在の大阪～</a:t>
            </a:r>
            <a:endParaRPr kumimoji="1" lang="en-US" altLang="ja-JP" sz="1200" b="1" dirty="0">
              <a:solidFill>
                <a:schemeClr val="bg1"/>
              </a:solidFill>
              <a:latin typeface="BIZ UDPゴシック" panose="020B0400000000000000" pitchFamily="50" charset="-128"/>
              <a:ea typeface="BIZ UDPゴシック" panose="020B0400000000000000" pitchFamily="50" charset="-128"/>
            </a:endParaRPr>
          </a:p>
        </p:txBody>
      </p:sp>
      <p:grpSp>
        <p:nvGrpSpPr>
          <p:cNvPr id="107" name="グループ化 106">
            <a:extLst>
              <a:ext uri="{FF2B5EF4-FFF2-40B4-BE49-F238E27FC236}">
                <a16:creationId xmlns:a16="http://schemas.microsoft.com/office/drawing/2014/main" id="{F0DCFB92-8177-406C-9FF7-CAE84D7A363D}"/>
              </a:ext>
            </a:extLst>
          </p:cNvPr>
          <p:cNvGrpSpPr/>
          <p:nvPr/>
        </p:nvGrpSpPr>
        <p:grpSpPr>
          <a:xfrm>
            <a:off x="83113" y="3870478"/>
            <a:ext cx="2059833" cy="1633094"/>
            <a:chOff x="250512" y="5119224"/>
            <a:chExt cx="2059833" cy="1633094"/>
          </a:xfrm>
        </p:grpSpPr>
        <p:sp>
          <p:nvSpPr>
            <p:cNvPr id="18" name="楕円 17">
              <a:extLst>
                <a:ext uri="{FF2B5EF4-FFF2-40B4-BE49-F238E27FC236}">
                  <a16:creationId xmlns:a16="http://schemas.microsoft.com/office/drawing/2014/main" id="{38C28E86-6C24-4B44-B703-3D4945E1B72A}"/>
                </a:ext>
              </a:extLst>
            </p:cNvPr>
            <p:cNvSpPr/>
            <p:nvPr/>
          </p:nvSpPr>
          <p:spPr>
            <a:xfrm>
              <a:off x="638971" y="5213994"/>
              <a:ext cx="1244526" cy="1273966"/>
            </a:xfrm>
            <a:prstGeom prst="ellipse">
              <a:avLst/>
            </a:prstGeom>
            <a:noFill/>
            <a:ln w="57150">
              <a:solidFill>
                <a:schemeClr val="tx1">
                  <a:lumMod val="50000"/>
                  <a:lumOff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6">
                <a:latin typeface="BIZ UDPゴシック" panose="020B0400000000000000" pitchFamily="50" charset="-128"/>
                <a:ea typeface="BIZ UDPゴシック" panose="020B0400000000000000" pitchFamily="50" charset="-128"/>
              </a:endParaRPr>
            </a:p>
          </p:txBody>
        </p:sp>
        <p:sp>
          <p:nvSpPr>
            <p:cNvPr id="19" name="正方形/長方形 18">
              <a:extLst>
                <a:ext uri="{FF2B5EF4-FFF2-40B4-BE49-F238E27FC236}">
                  <a16:creationId xmlns:a16="http://schemas.microsoft.com/office/drawing/2014/main" id="{0EEA53F9-2E46-4D68-A90C-AE7DD6D88EC0}"/>
                </a:ext>
              </a:extLst>
            </p:cNvPr>
            <p:cNvSpPr/>
            <p:nvPr/>
          </p:nvSpPr>
          <p:spPr>
            <a:xfrm>
              <a:off x="859738" y="6333565"/>
              <a:ext cx="912653" cy="418753"/>
            </a:xfrm>
            <a:prstGeom prst="rect">
              <a:avLst/>
            </a:prstGeom>
            <a:solidFill>
              <a:schemeClr val="tx1">
                <a:lumMod val="50000"/>
                <a:lumOff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b="1" dirty="0">
                  <a:solidFill>
                    <a:schemeClr val="bg1"/>
                  </a:solidFill>
                  <a:latin typeface="BIZ UDPゴシック" panose="020B0400000000000000" pitchFamily="50" charset="-128"/>
                  <a:ea typeface="BIZ UDPゴシック" panose="020B0400000000000000" pitchFamily="50" charset="-128"/>
                </a:rPr>
                <a:t>経済の</a:t>
              </a:r>
              <a:endParaRPr kumimoji="1" lang="en-US" altLang="ja-JP" sz="1300" b="1"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300" b="1" dirty="0">
                  <a:solidFill>
                    <a:schemeClr val="bg1"/>
                  </a:solidFill>
                  <a:latin typeface="BIZ UDPゴシック" panose="020B0400000000000000" pitchFamily="50" charset="-128"/>
                  <a:ea typeface="BIZ UDPゴシック" panose="020B0400000000000000" pitchFamily="50" charset="-128"/>
                </a:rPr>
                <a:t>低迷</a:t>
              </a:r>
            </a:p>
          </p:txBody>
        </p:sp>
        <p:sp>
          <p:nvSpPr>
            <p:cNvPr id="20" name="正方形/長方形 19">
              <a:extLst>
                <a:ext uri="{FF2B5EF4-FFF2-40B4-BE49-F238E27FC236}">
                  <a16:creationId xmlns:a16="http://schemas.microsoft.com/office/drawing/2014/main" id="{69DA6AE2-B4CE-42C8-8E2C-2836D678E37E}"/>
                </a:ext>
              </a:extLst>
            </p:cNvPr>
            <p:cNvSpPr/>
            <p:nvPr/>
          </p:nvSpPr>
          <p:spPr>
            <a:xfrm>
              <a:off x="250512" y="5363523"/>
              <a:ext cx="912653" cy="380343"/>
            </a:xfrm>
            <a:prstGeom prst="rect">
              <a:avLst/>
            </a:prstGeom>
            <a:solidFill>
              <a:schemeClr val="tx1">
                <a:lumMod val="50000"/>
                <a:lumOff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b="1" dirty="0">
                  <a:solidFill>
                    <a:schemeClr val="bg1"/>
                  </a:solidFill>
                  <a:latin typeface="BIZ UDPゴシック" panose="020B0400000000000000" pitchFamily="50" charset="-128"/>
                  <a:ea typeface="BIZ UDPゴシック" panose="020B0400000000000000" pitchFamily="50" charset="-128"/>
                </a:rPr>
                <a:t>都市力の低下</a:t>
              </a:r>
            </a:p>
          </p:txBody>
        </p:sp>
        <p:sp>
          <p:nvSpPr>
            <p:cNvPr id="21" name="正方形/長方形 20">
              <a:extLst>
                <a:ext uri="{FF2B5EF4-FFF2-40B4-BE49-F238E27FC236}">
                  <a16:creationId xmlns:a16="http://schemas.microsoft.com/office/drawing/2014/main" id="{31DBCD2B-CCAE-4B48-9744-9ABF5AF971FA}"/>
                </a:ext>
              </a:extLst>
            </p:cNvPr>
            <p:cNvSpPr/>
            <p:nvPr/>
          </p:nvSpPr>
          <p:spPr>
            <a:xfrm>
              <a:off x="1397692" y="5377588"/>
              <a:ext cx="912653" cy="333659"/>
            </a:xfrm>
            <a:prstGeom prst="rect">
              <a:avLst/>
            </a:prstGeom>
            <a:solidFill>
              <a:schemeClr val="tx1">
                <a:lumMod val="50000"/>
                <a:lumOff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b="1" dirty="0">
                  <a:solidFill>
                    <a:schemeClr val="bg1"/>
                  </a:solidFill>
                  <a:latin typeface="BIZ UDPゴシック" panose="020B0400000000000000" pitchFamily="50" charset="-128"/>
                  <a:ea typeface="BIZ UDPゴシック" panose="020B0400000000000000" pitchFamily="50" charset="-128"/>
                </a:rPr>
                <a:t>人の流出</a:t>
              </a:r>
            </a:p>
          </p:txBody>
        </p:sp>
        <p:sp>
          <p:nvSpPr>
            <p:cNvPr id="22" name="二等辺三角形 21">
              <a:extLst>
                <a:ext uri="{FF2B5EF4-FFF2-40B4-BE49-F238E27FC236}">
                  <a16:creationId xmlns:a16="http://schemas.microsoft.com/office/drawing/2014/main" id="{F0BF5303-89E6-48E3-98BA-E19F3C04AC48}"/>
                </a:ext>
              </a:extLst>
            </p:cNvPr>
            <p:cNvSpPr/>
            <p:nvPr/>
          </p:nvSpPr>
          <p:spPr>
            <a:xfrm rot="5400000">
              <a:off x="1174430" y="5128347"/>
              <a:ext cx="193480" cy="175233"/>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6">
                <a:latin typeface="BIZ UDPゴシック" panose="020B0400000000000000" pitchFamily="50" charset="-128"/>
                <a:ea typeface="BIZ UDPゴシック" panose="020B0400000000000000" pitchFamily="50" charset="-128"/>
              </a:endParaRPr>
            </a:p>
          </p:txBody>
        </p:sp>
        <p:sp>
          <p:nvSpPr>
            <p:cNvPr id="23" name="二等辺三角形 22">
              <a:extLst>
                <a:ext uri="{FF2B5EF4-FFF2-40B4-BE49-F238E27FC236}">
                  <a16:creationId xmlns:a16="http://schemas.microsoft.com/office/drawing/2014/main" id="{42827267-4B4D-4403-8EF0-BB191D36554E}"/>
                </a:ext>
              </a:extLst>
            </p:cNvPr>
            <p:cNvSpPr/>
            <p:nvPr/>
          </p:nvSpPr>
          <p:spPr>
            <a:xfrm rot="20317125">
              <a:off x="605684" y="6039473"/>
              <a:ext cx="184347" cy="183914"/>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6">
                <a:latin typeface="BIZ UDPゴシック" panose="020B0400000000000000" pitchFamily="50" charset="-128"/>
                <a:ea typeface="BIZ UDPゴシック" panose="020B0400000000000000" pitchFamily="50" charset="-128"/>
              </a:endParaRPr>
            </a:p>
          </p:txBody>
        </p:sp>
        <p:sp>
          <p:nvSpPr>
            <p:cNvPr id="24" name="二等辺三角形 23">
              <a:extLst>
                <a:ext uri="{FF2B5EF4-FFF2-40B4-BE49-F238E27FC236}">
                  <a16:creationId xmlns:a16="http://schemas.microsoft.com/office/drawing/2014/main" id="{4F513589-25D3-4B9C-8A1F-29D306D3D6F5}"/>
                </a:ext>
              </a:extLst>
            </p:cNvPr>
            <p:cNvSpPr/>
            <p:nvPr/>
          </p:nvSpPr>
          <p:spPr>
            <a:xfrm rot="12670784">
              <a:off x="1720173" y="6048532"/>
              <a:ext cx="189009" cy="179378"/>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6">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AB0F6F6E-A124-482B-B55B-52231C7F995C}"/>
                </a:ext>
              </a:extLst>
            </p:cNvPr>
            <p:cNvSpPr txBox="1"/>
            <p:nvPr/>
          </p:nvSpPr>
          <p:spPr>
            <a:xfrm>
              <a:off x="707028" y="5712027"/>
              <a:ext cx="1165673" cy="278340"/>
            </a:xfrm>
            <a:prstGeom prst="rect">
              <a:avLst/>
            </a:prstGeom>
            <a:noFill/>
          </p:spPr>
          <p:txBody>
            <a:bodyPr wrap="square" rtlCol="0">
              <a:spAutoFit/>
            </a:bodyPr>
            <a:lstStyle/>
            <a:p>
              <a:pPr algn="ctr"/>
              <a:r>
                <a:rPr kumimoji="1" lang="ja-JP" altLang="en-US" sz="1700" b="1" dirty="0">
                  <a:latin typeface="BIZ UDPゴシック" panose="020B0400000000000000" pitchFamily="50" charset="-128"/>
                  <a:ea typeface="BIZ UDPゴシック" panose="020B0400000000000000" pitchFamily="50" charset="-128"/>
                </a:rPr>
                <a:t>悪循環</a:t>
              </a:r>
            </a:p>
          </p:txBody>
        </p:sp>
      </p:grpSp>
      <p:grpSp>
        <p:nvGrpSpPr>
          <p:cNvPr id="8" name="グループ化 7">
            <a:extLst>
              <a:ext uri="{FF2B5EF4-FFF2-40B4-BE49-F238E27FC236}">
                <a16:creationId xmlns:a16="http://schemas.microsoft.com/office/drawing/2014/main" id="{D6834E10-5ABC-428A-9C75-E385589FC4B7}"/>
              </a:ext>
            </a:extLst>
          </p:cNvPr>
          <p:cNvGrpSpPr/>
          <p:nvPr/>
        </p:nvGrpSpPr>
        <p:grpSpPr>
          <a:xfrm>
            <a:off x="5566120" y="3631798"/>
            <a:ext cx="2409404" cy="1532120"/>
            <a:chOff x="6436977" y="3364584"/>
            <a:chExt cx="3051614" cy="1831004"/>
          </a:xfrm>
        </p:grpSpPr>
        <p:sp>
          <p:nvSpPr>
            <p:cNvPr id="28" name="テキスト ボックス 27">
              <a:extLst>
                <a:ext uri="{FF2B5EF4-FFF2-40B4-BE49-F238E27FC236}">
                  <a16:creationId xmlns:a16="http://schemas.microsoft.com/office/drawing/2014/main" id="{7514C84E-710A-4ABF-B900-212DE1993CB2}"/>
                </a:ext>
              </a:extLst>
            </p:cNvPr>
            <p:cNvSpPr txBox="1"/>
            <p:nvPr/>
          </p:nvSpPr>
          <p:spPr>
            <a:xfrm>
              <a:off x="7148708" y="4165456"/>
              <a:ext cx="1522928" cy="422990"/>
            </a:xfrm>
            <a:prstGeom prst="rect">
              <a:avLst/>
            </a:prstGeom>
            <a:noFill/>
          </p:spPr>
          <p:txBody>
            <a:bodyPr wrap="square" rtlCol="0">
              <a:spAutoFit/>
            </a:bodyPr>
            <a:lstStyle/>
            <a:p>
              <a:pPr algn="ctr"/>
              <a:r>
                <a:rPr kumimoji="1" lang="ja-JP" altLang="en-US" sz="1700" b="1" dirty="0">
                  <a:latin typeface="BIZ UDPゴシック" panose="020B0400000000000000" pitchFamily="50" charset="-128"/>
                  <a:ea typeface="BIZ UDPゴシック" panose="020B0400000000000000" pitchFamily="50" charset="-128"/>
                </a:rPr>
                <a:t>好循環</a:t>
              </a:r>
              <a:endParaRPr kumimoji="1" lang="en-US" altLang="ja-JP" sz="1100" b="1" dirty="0">
                <a:latin typeface="BIZ UDPゴシック" panose="020B0400000000000000" pitchFamily="50" charset="-128"/>
                <a:ea typeface="BIZ UDPゴシック" panose="020B0400000000000000" pitchFamily="50" charset="-128"/>
              </a:endParaRPr>
            </a:p>
          </p:txBody>
        </p:sp>
        <p:sp>
          <p:nvSpPr>
            <p:cNvPr id="30" name="楕円 29">
              <a:extLst>
                <a:ext uri="{FF2B5EF4-FFF2-40B4-BE49-F238E27FC236}">
                  <a16:creationId xmlns:a16="http://schemas.microsoft.com/office/drawing/2014/main" id="{8A2DCA7B-4DA7-4B7A-AEE8-1D8925002FCD}"/>
                </a:ext>
              </a:extLst>
            </p:cNvPr>
            <p:cNvSpPr/>
            <p:nvPr/>
          </p:nvSpPr>
          <p:spPr>
            <a:xfrm>
              <a:off x="7113568" y="3456521"/>
              <a:ext cx="1620000" cy="1620000"/>
            </a:xfrm>
            <a:prstGeom prst="ellipse">
              <a:avLst/>
            </a:prstGeom>
            <a:noFill/>
            <a:ln w="57150">
              <a:solidFill>
                <a:schemeClr val="accent1">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6">
                <a:latin typeface="BIZ UDPゴシック" panose="020B0400000000000000" pitchFamily="50" charset="-128"/>
                <a:ea typeface="BIZ UDPゴシック" panose="020B0400000000000000" pitchFamily="50" charset="-128"/>
              </a:endParaRPr>
            </a:p>
          </p:txBody>
        </p:sp>
        <p:sp>
          <p:nvSpPr>
            <p:cNvPr id="31" name="正方形/長方形 30">
              <a:extLst>
                <a:ext uri="{FF2B5EF4-FFF2-40B4-BE49-F238E27FC236}">
                  <a16:creationId xmlns:a16="http://schemas.microsoft.com/office/drawing/2014/main" id="{86A17283-5EFD-4F6C-83AA-A317970B9FC5}"/>
                </a:ext>
              </a:extLst>
            </p:cNvPr>
            <p:cNvSpPr/>
            <p:nvPr/>
          </p:nvSpPr>
          <p:spPr>
            <a:xfrm>
              <a:off x="7329081" y="4707403"/>
              <a:ext cx="1188000" cy="488185"/>
            </a:xfrm>
            <a:prstGeom prst="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b="1" dirty="0">
                  <a:solidFill>
                    <a:schemeClr val="bg1"/>
                  </a:solidFill>
                  <a:latin typeface="BIZ UDPゴシック" panose="020B0400000000000000" pitchFamily="50" charset="-128"/>
                  <a:ea typeface="BIZ UDPゴシック" panose="020B0400000000000000" pitchFamily="50" charset="-128"/>
                </a:rPr>
                <a:t>経済の</a:t>
              </a:r>
              <a:endParaRPr kumimoji="1" lang="en-US" altLang="ja-JP" sz="1300" b="1"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300" b="1" dirty="0">
                  <a:solidFill>
                    <a:schemeClr val="bg1"/>
                  </a:solidFill>
                  <a:latin typeface="BIZ UDPゴシック" panose="020B0400000000000000" pitchFamily="50" charset="-128"/>
                  <a:ea typeface="BIZ UDPゴシック" panose="020B0400000000000000" pitchFamily="50" charset="-128"/>
                </a:rPr>
                <a:t>成長</a:t>
              </a:r>
            </a:p>
          </p:txBody>
        </p:sp>
        <p:sp>
          <p:nvSpPr>
            <p:cNvPr id="32" name="正方形/長方形 31">
              <a:extLst>
                <a:ext uri="{FF2B5EF4-FFF2-40B4-BE49-F238E27FC236}">
                  <a16:creationId xmlns:a16="http://schemas.microsoft.com/office/drawing/2014/main" id="{DBDC1322-48B6-4FF3-AC09-96C97BD9660C}"/>
                </a:ext>
              </a:extLst>
            </p:cNvPr>
            <p:cNvSpPr/>
            <p:nvPr/>
          </p:nvSpPr>
          <p:spPr>
            <a:xfrm>
              <a:off x="6436977" y="3732639"/>
              <a:ext cx="1188000" cy="491206"/>
            </a:xfrm>
            <a:prstGeom prst="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b="1" dirty="0">
                  <a:solidFill>
                    <a:schemeClr val="bg1"/>
                  </a:solidFill>
                  <a:latin typeface="BIZ UDPゴシック" panose="020B0400000000000000" pitchFamily="50" charset="-128"/>
                  <a:ea typeface="BIZ UDPゴシック" panose="020B0400000000000000" pitchFamily="50" charset="-128"/>
                </a:rPr>
                <a:t>都市力の向上</a:t>
              </a:r>
            </a:p>
          </p:txBody>
        </p:sp>
        <p:sp>
          <p:nvSpPr>
            <p:cNvPr id="33" name="正方形/長方形 32">
              <a:extLst>
                <a:ext uri="{FF2B5EF4-FFF2-40B4-BE49-F238E27FC236}">
                  <a16:creationId xmlns:a16="http://schemas.microsoft.com/office/drawing/2014/main" id="{54119FE9-5262-496A-AF40-934351CB2471}"/>
                </a:ext>
              </a:extLst>
            </p:cNvPr>
            <p:cNvSpPr/>
            <p:nvPr/>
          </p:nvSpPr>
          <p:spPr>
            <a:xfrm>
              <a:off x="8300591" y="3732639"/>
              <a:ext cx="1188000" cy="376038"/>
            </a:xfrm>
            <a:prstGeom prst="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b="1">
                  <a:solidFill>
                    <a:schemeClr val="bg1"/>
                  </a:solidFill>
                  <a:latin typeface="BIZ UDPゴシック" panose="020B0400000000000000" pitchFamily="50" charset="-128"/>
                  <a:ea typeface="BIZ UDPゴシック" panose="020B0400000000000000" pitchFamily="50" charset="-128"/>
                </a:rPr>
                <a:t>人の集積</a:t>
              </a:r>
            </a:p>
          </p:txBody>
        </p:sp>
        <p:sp>
          <p:nvSpPr>
            <p:cNvPr id="34" name="二等辺三角形 33">
              <a:extLst>
                <a:ext uri="{FF2B5EF4-FFF2-40B4-BE49-F238E27FC236}">
                  <a16:creationId xmlns:a16="http://schemas.microsoft.com/office/drawing/2014/main" id="{6DD66838-CF3F-45BD-A37E-855DAF637D08}"/>
                </a:ext>
              </a:extLst>
            </p:cNvPr>
            <p:cNvSpPr/>
            <p:nvPr/>
          </p:nvSpPr>
          <p:spPr>
            <a:xfrm rot="5400000">
              <a:off x="7878519" y="3360339"/>
              <a:ext cx="218054" cy="226544"/>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6">
                <a:latin typeface="BIZ UDPゴシック" panose="020B0400000000000000" pitchFamily="50" charset="-128"/>
                <a:ea typeface="BIZ UDPゴシック" panose="020B0400000000000000" pitchFamily="50" charset="-128"/>
              </a:endParaRPr>
            </a:p>
          </p:txBody>
        </p:sp>
        <p:sp>
          <p:nvSpPr>
            <p:cNvPr id="35" name="二等辺三角形 34">
              <a:extLst>
                <a:ext uri="{FF2B5EF4-FFF2-40B4-BE49-F238E27FC236}">
                  <a16:creationId xmlns:a16="http://schemas.microsoft.com/office/drawing/2014/main" id="{D4D62F3B-8BC8-4839-B0DF-7B7C1B140DBE}"/>
                </a:ext>
              </a:extLst>
            </p:cNvPr>
            <p:cNvSpPr/>
            <p:nvPr/>
          </p:nvSpPr>
          <p:spPr>
            <a:xfrm rot="20317125">
              <a:off x="7076355" y="4506831"/>
              <a:ext cx="238327" cy="207273"/>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6">
                <a:latin typeface="BIZ UDPゴシック" panose="020B0400000000000000" pitchFamily="50" charset="-128"/>
                <a:ea typeface="BIZ UDPゴシック" panose="020B0400000000000000" pitchFamily="50" charset="-128"/>
              </a:endParaRPr>
            </a:p>
          </p:txBody>
        </p:sp>
        <p:sp>
          <p:nvSpPr>
            <p:cNvPr id="36" name="二等辺三角形 35">
              <a:extLst>
                <a:ext uri="{FF2B5EF4-FFF2-40B4-BE49-F238E27FC236}">
                  <a16:creationId xmlns:a16="http://schemas.microsoft.com/office/drawing/2014/main" id="{345B4F7B-2274-4598-A9F0-38AB4EF33EB5}"/>
                </a:ext>
              </a:extLst>
            </p:cNvPr>
            <p:cNvSpPr/>
            <p:nvPr/>
          </p:nvSpPr>
          <p:spPr>
            <a:xfrm rot="12398906">
              <a:off x="8551000" y="4507389"/>
              <a:ext cx="218054" cy="226544"/>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6">
                <a:latin typeface="BIZ UDPゴシック" panose="020B0400000000000000" pitchFamily="50" charset="-128"/>
                <a:ea typeface="BIZ UDPゴシック" panose="020B0400000000000000" pitchFamily="50" charset="-128"/>
              </a:endParaRPr>
            </a:p>
          </p:txBody>
        </p:sp>
      </p:grpSp>
      <p:sp>
        <p:nvSpPr>
          <p:cNvPr id="42" name="テキスト ボックス 41">
            <a:extLst>
              <a:ext uri="{FF2B5EF4-FFF2-40B4-BE49-F238E27FC236}">
                <a16:creationId xmlns:a16="http://schemas.microsoft.com/office/drawing/2014/main" id="{389DB4E5-6E5E-4CC9-A4A2-7CAF57D0423C}"/>
              </a:ext>
            </a:extLst>
          </p:cNvPr>
          <p:cNvSpPr txBox="1"/>
          <p:nvPr/>
        </p:nvSpPr>
        <p:spPr>
          <a:xfrm>
            <a:off x="127743" y="609854"/>
            <a:ext cx="9650704" cy="945515"/>
          </a:xfrm>
          <a:prstGeom prst="rect">
            <a:avLst/>
          </a:prstGeom>
          <a:solidFill>
            <a:schemeClr val="bg2">
              <a:lumMod val="90000"/>
            </a:schemeClr>
          </a:solidFill>
        </p:spPr>
        <p:txBody>
          <a:bodyPr wrap="square" rtlCol="0">
            <a:spAutoFit/>
          </a:bodyPr>
          <a:lstStyle>
            <a:defPPr>
              <a:defRPr lang="en-US"/>
            </a:defPPr>
            <a:lvl1pPr marL="285750" marR="0" lvl="0" indent="-285750" fontAlgn="auto">
              <a:lnSpc>
                <a:spcPct val="120000"/>
              </a:lnSpc>
              <a:spcBef>
                <a:spcPts val="0"/>
              </a:spcBef>
              <a:spcAft>
                <a:spcPts val="0"/>
              </a:spcAft>
              <a:buClrTx/>
              <a:buSzTx/>
              <a:buFont typeface="BIZ UDPゴシック" panose="020B0400000000000000" pitchFamily="50" charset="-128"/>
              <a:buChar char="○"/>
              <a:tabLst/>
              <a:defRPr kumimoji="1" sz="1200" b="1" i="0" u="none" strike="noStrike" cap="none" spc="0" normalizeH="0" baseline="0">
                <a:ln>
                  <a:noFill/>
                </a:ln>
                <a:solidFill>
                  <a:prstClr val="black"/>
                </a:solidFill>
                <a:effectLst/>
                <a:uLnTx/>
                <a:uFillTx/>
                <a:latin typeface="BIZ UDPゴシック" panose="020B0400000000000000" pitchFamily="50" charset="-128"/>
                <a:ea typeface="BIZ UDPゴシック" panose="020B0400000000000000" pitchFamily="50" charset="-128"/>
              </a:defRPr>
            </a:lvl1pPr>
          </a:lstStyle>
          <a:p>
            <a:r>
              <a:rPr lang="ja-JP" altLang="en-US" dirty="0">
                <a:solidFill>
                  <a:schemeClr val="tx1"/>
                </a:solidFill>
              </a:rPr>
              <a:t>「負の循環」に陥っていた大阪は、この間の、徹底した行財政改革</a:t>
            </a:r>
            <a:r>
              <a:rPr lang="ja-JP" altLang="en-US" sz="1050" b="0" dirty="0">
                <a:solidFill>
                  <a:schemeClr val="tx1"/>
                </a:solidFill>
              </a:rPr>
              <a:t>（二重行政の解消、都市機能の強化）</a:t>
            </a:r>
            <a:r>
              <a:rPr lang="ja-JP" altLang="en-US" dirty="0">
                <a:solidFill>
                  <a:schemeClr val="tx1"/>
                </a:solidFill>
              </a:rPr>
              <a:t>や府市一体の成長戦略の実行、さらには万博開催に向けた官民挙げた取組によって、「経済成長」「都市力の向上」「人の集積」が連関する「正の循環」に転換する兆し</a:t>
            </a:r>
          </a:p>
          <a:p>
            <a:r>
              <a:rPr lang="ja-JP" altLang="en-US" dirty="0">
                <a:solidFill>
                  <a:schemeClr val="tx1"/>
                </a:solidFill>
              </a:rPr>
              <a:t>この機会をとらえ、万博開催の成果を起爆剤として、「経済成長」「都市力の向上」「人の集積」の好循環サイクルを定着・加速化し、副首都として、我が国の経済をけん引する成長エンジンの機能を発揮していく</a:t>
            </a:r>
            <a:endParaRPr lang="en-US" altLang="ja-JP" dirty="0">
              <a:solidFill>
                <a:schemeClr val="tx1"/>
              </a:solidFill>
            </a:endParaRPr>
          </a:p>
        </p:txBody>
      </p:sp>
      <p:sp>
        <p:nvSpPr>
          <p:cNvPr id="45" name="矢印: 五方向 44">
            <a:extLst>
              <a:ext uri="{FF2B5EF4-FFF2-40B4-BE49-F238E27FC236}">
                <a16:creationId xmlns:a16="http://schemas.microsoft.com/office/drawing/2014/main" id="{1EF276E2-48EB-4F61-8CFE-8AB31CADBB44}"/>
              </a:ext>
            </a:extLst>
          </p:cNvPr>
          <p:cNvSpPr/>
          <p:nvPr/>
        </p:nvSpPr>
        <p:spPr>
          <a:xfrm>
            <a:off x="2078182" y="1639200"/>
            <a:ext cx="2894343" cy="478062"/>
          </a:xfrm>
          <a:prstGeom prst="homePlate">
            <a:avLst>
              <a:gd name="adj" fmla="val 56780"/>
            </a:avLst>
          </a:prstGeom>
          <a:solidFill>
            <a:schemeClr val="accent2">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BIZ UDPゴシック" panose="020B0400000000000000" pitchFamily="50" charset="-128"/>
                <a:ea typeface="BIZ UDPゴシック" panose="020B0400000000000000" pitchFamily="50" charset="-128"/>
              </a:rPr>
              <a:t>成長に向けた土台づくり</a:t>
            </a:r>
          </a:p>
        </p:txBody>
      </p:sp>
      <p:sp>
        <p:nvSpPr>
          <p:cNvPr id="17" name="矢印: 五方向 16">
            <a:extLst>
              <a:ext uri="{FF2B5EF4-FFF2-40B4-BE49-F238E27FC236}">
                <a16:creationId xmlns:a16="http://schemas.microsoft.com/office/drawing/2014/main" id="{8467D38C-190C-4BF9-8B65-C84F56F22909}"/>
              </a:ext>
            </a:extLst>
          </p:cNvPr>
          <p:cNvSpPr/>
          <p:nvPr/>
        </p:nvSpPr>
        <p:spPr>
          <a:xfrm>
            <a:off x="30498" y="1631123"/>
            <a:ext cx="2290842" cy="478062"/>
          </a:xfrm>
          <a:prstGeom prst="homePlate">
            <a:avLst>
              <a:gd name="adj" fmla="val 56780"/>
            </a:avLst>
          </a:prstGeom>
          <a:solidFill>
            <a:schemeClr val="accent2">
              <a:lumMod val="40000"/>
              <a:lumOff val="6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BIZ UDPゴシック" panose="020B0400000000000000" pitchFamily="50" charset="-128"/>
                <a:ea typeface="BIZ UDPゴシック" panose="020B0400000000000000" pitchFamily="50" charset="-128"/>
              </a:rPr>
              <a:t>過去の大阪</a:t>
            </a:r>
          </a:p>
        </p:txBody>
      </p:sp>
      <p:sp>
        <p:nvSpPr>
          <p:cNvPr id="46" name="テキスト ボックス 45">
            <a:extLst>
              <a:ext uri="{FF2B5EF4-FFF2-40B4-BE49-F238E27FC236}">
                <a16:creationId xmlns:a16="http://schemas.microsoft.com/office/drawing/2014/main" id="{05E7B71C-D4D2-47CB-8814-B5F4BD8E77B2}"/>
              </a:ext>
            </a:extLst>
          </p:cNvPr>
          <p:cNvSpPr txBox="1"/>
          <p:nvPr/>
        </p:nvSpPr>
        <p:spPr>
          <a:xfrm>
            <a:off x="45229" y="2959609"/>
            <a:ext cx="2142074" cy="604524"/>
          </a:xfrm>
          <a:prstGeom prst="rect">
            <a:avLst/>
          </a:prstGeom>
          <a:solidFill>
            <a:schemeClr val="bg2">
              <a:lumMod val="90000"/>
            </a:schemeClr>
          </a:solidFill>
        </p:spPr>
        <p:txBody>
          <a:bodyPr wrap="square" rtlCol="0">
            <a:spAutoFit/>
          </a:bodyPr>
          <a:lstStyle/>
          <a:p>
            <a:pPr>
              <a:lnSpc>
                <a:spcPts val="1400"/>
              </a:lnSpc>
            </a:pPr>
            <a:r>
              <a:rPr kumimoji="1" lang="ja-JP" altLang="en-US" sz="1000" b="1" dirty="0">
                <a:latin typeface="BIZ UDPゴシック" panose="020B0400000000000000" pitchFamily="50" charset="-128"/>
                <a:ea typeface="BIZ UDPゴシック" panose="020B0400000000000000" pitchFamily="50" charset="-128"/>
              </a:rPr>
              <a:t>財政危機や二重行政による非効率が発生し、府域全体の視点から最適化が図られず、</a:t>
            </a:r>
            <a:r>
              <a:rPr kumimoji="1" lang="ja-JP" altLang="en-US" sz="1000" b="1" spc="-70" dirty="0">
                <a:latin typeface="BIZ UDPゴシック" panose="020B0400000000000000" pitchFamily="50" charset="-128"/>
                <a:ea typeface="BIZ UDPゴシック" panose="020B0400000000000000" pitchFamily="50" charset="-128"/>
              </a:rPr>
              <a:t>負の循環が止まらず</a:t>
            </a:r>
            <a:endParaRPr kumimoji="1" lang="en-US" altLang="ja-JP" sz="1000" b="1" spc="-70" dirty="0">
              <a:latin typeface="BIZ UDPゴシック" panose="020B0400000000000000" pitchFamily="50" charset="-128"/>
              <a:ea typeface="BIZ UDPゴシック" panose="020B0400000000000000" pitchFamily="50" charset="-128"/>
            </a:endParaRPr>
          </a:p>
        </p:txBody>
      </p:sp>
      <p:sp>
        <p:nvSpPr>
          <p:cNvPr id="48" name="正方形/長方形 47">
            <a:extLst>
              <a:ext uri="{FF2B5EF4-FFF2-40B4-BE49-F238E27FC236}">
                <a16:creationId xmlns:a16="http://schemas.microsoft.com/office/drawing/2014/main" id="{2D4E987E-E776-4AB1-B31B-3252728B1748}"/>
              </a:ext>
            </a:extLst>
          </p:cNvPr>
          <p:cNvSpPr/>
          <p:nvPr/>
        </p:nvSpPr>
        <p:spPr>
          <a:xfrm>
            <a:off x="2698047" y="3064467"/>
            <a:ext cx="2150616" cy="4757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144000" marR="0" lvl="0" indent="-144000" algn="l" defTabSz="457200" rtl="0" eaLnBrk="1" fontAlgn="auto" latinLnBrk="0" hangingPunct="1">
              <a:lnSpc>
                <a:spcPts val="1400"/>
              </a:lnSpc>
              <a:spcBef>
                <a:spcPts val="0"/>
              </a:spcBef>
              <a:spcAft>
                <a:spcPts val="0"/>
              </a:spcAft>
              <a:buClrTx/>
              <a:buSzTx/>
              <a:buFont typeface="Wingdings" panose="05000000000000000000" pitchFamily="2" charset="2"/>
              <a:buChar char="n"/>
              <a:tabLst/>
              <a:defRPr/>
            </a:pP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徹底した行財政改革</a:t>
            </a:r>
            <a:endPar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R="0" lvl="0" algn="l" defTabSz="457200" rtl="0" eaLnBrk="1" fontAlgn="auto" latinLnBrk="0" hangingPunct="1">
              <a:lnSpc>
                <a:spcPts val="1400"/>
              </a:lnSpc>
              <a:spcBef>
                <a:spcPts val="0"/>
              </a:spcBef>
              <a:spcAft>
                <a:spcPts val="0"/>
              </a:spcAft>
              <a:buClrTx/>
              <a:buSzTx/>
              <a:tabLst/>
              <a:defRPr/>
            </a:pPr>
            <a:r>
              <a:rPr kumimoji="1" lang="ja-JP" altLang="en-US" sz="900" dirty="0">
                <a:solidFill>
                  <a:prstClr val="black"/>
                </a:solidFill>
                <a:latin typeface="BIZ UDPゴシック" panose="020B0400000000000000" pitchFamily="50" charset="-128"/>
                <a:ea typeface="BIZ UDPゴシック" panose="020B0400000000000000" pitchFamily="50" charset="-128"/>
              </a:rPr>
              <a:t>　</a:t>
            </a:r>
            <a:r>
              <a:rPr kumimoji="1" lang="ja-JP" altLang="en-US" sz="900" spc="-50" dirty="0">
                <a:solidFill>
                  <a:prstClr val="black"/>
                </a:solidFill>
                <a:latin typeface="BIZ UDPゴシック" panose="020B0400000000000000" pitchFamily="50" charset="-128"/>
                <a:ea typeface="BIZ UDPゴシック" panose="020B0400000000000000" pitchFamily="50" charset="-128"/>
              </a:rPr>
              <a:t>　</a:t>
            </a:r>
            <a:r>
              <a:rPr kumimoji="1" lang="ja-JP" altLang="en-US" sz="900" b="0" i="0" u="none" strike="noStrike" kern="1200" cap="none" spc="-50" normalizeH="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（財政再建、民営化、二重行政の解消）</a:t>
            </a:r>
            <a:endParaRPr kumimoji="1" lang="en-US" altLang="ja-JP" sz="900" i="0" u="none" strike="noStrike" kern="1200" cap="none" spc="-50" normalizeH="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49" name="正方形/長方形 48">
            <a:extLst>
              <a:ext uri="{FF2B5EF4-FFF2-40B4-BE49-F238E27FC236}">
                <a16:creationId xmlns:a16="http://schemas.microsoft.com/office/drawing/2014/main" id="{D26139CD-7A85-49E0-A460-CF51C37A4619}"/>
              </a:ext>
            </a:extLst>
          </p:cNvPr>
          <p:cNvSpPr/>
          <p:nvPr/>
        </p:nvSpPr>
        <p:spPr>
          <a:xfrm>
            <a:off x="2698047" y="3635296"/>
            <a:ext cx="2252361" cy="8505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144000" marR="0" lvl="0" indent="-144000" algn="l" defTabSz="457200" rtl="0" eaLnBrk="1" fontAlgn="auto" latinLnBrk="0" hangingPunct="1">
              <a:lnSpc>
                <a:spcPts val="1400"/>
              </a:lnSpc>
              <a:spcBef>
                <a:spcPts val="0"/>
              </a:spcBef>
              <a:spcAft>
                <a:spcPts val="0"/>
              </a:spcAft>
              <a:buClrTx/>
              <a:buSzTx/>
              <a:buFont typeface="Wingdings" panose="05000000000000000000" pitchFamily="2" charset="2"/>
              <a:buChar char="n"/>
              <a:tabLst/>
              <a:defRPr/>
            </a:pP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交通インフラの整備</a:t>
            </a:r>
            <a:endPar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R="0" lvl="0" algn="l" defTabSz="457200" rtl="0" eaLnBrk="1" fontAlgn="auto" latinLnBrk="0" hangingPunct="1">
              <a:lnSpc>
                <a:spcPts val="1400"/>
              </a:lnSpc>
              <a:spcBef>
                <a:spcPts val="0"/>
              </a:spcBef>
              <a:spcAft>
                <a:spcPts val="0"/>
              </a:spcAft>
              <a:buClrTx/>
              <a:buSzTx/>
              <a:tabLst/>
              <a:defRPr/>
            </a:pPr>
            <a:r>
              <a:rPr kumimoji="1" lang="ja-JP" altLang="en-US" sz="900" b="0" i="0" u="none" strike="noStrike" kern="1200" cap="none" spc="-100" normalizeH="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900" b="0" i="0" u="none" strike="noStrike" kern="1200" cap="none" spc="-50" normalizeH="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（大和川線、淀川左岸線、なにわ筋線等）</a:t>
            </a:r>
            <a:endParaRPr kumimoji="1" lang="en-US" altLang="ja-JP" sz="900" b="0" i="0" u="none" strike="noStrike" kern="1200" cap="none" spc="-50" normalizeH="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44000" marR="0" lvl="0" indent="-144000" algn="l" defTabSz="457200" rtl="0" eaLnBrk="1" fontAlgn="auto" latinLnBrk="0" hangingPunct="1">
              <a:lnSpc>
                <a:spcPts val="1400"/>
              </a:lnSpc>
              <a:spcBef>
                <a:spcPts val="0"/>
              </a:spcBef>
              <a:spcAft>
                <a:spcPts val="0"/>
              </a:spcAft>
              <a:buClrTx/>
              <a:buSzTx/>
              <a:buFont typeface="Wingdings" panose="05000000000000000000" pitchFamily="2" charset="2"/>
              <a:buChar char="n"/>
              <a:tabLst/>
              <a:defRPr/>
            </a:pPr>
            <a:r>
              <a:rPr kumimoji="1" lang="ja-JP" altLang="en-US" sz="1200" b="1" dirty="0">
                <a:solidFill>
                  <a:prstClr val="black"/>
                </a:solidFill>
                <a:latin typeface="BIZ UDPゴシック" panose="020B0400000000000000" pitchFamily="50" charset="-128"/>
                <a:ea typeface="BIZ UDPゴシック" panose="020B0400000000000000" pitchFamily="50" charset="-128"/>
              </a:rPr>
              <a:t>府市一体の成長戦略</a:t>
            </a:r>
            <a:endPar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R="0" lvl="0" algn="l" defTabSz="457200" rtl="0" eaLnBrk="1" fontAlgn="auto" latinLnBrk="0" hangingPunct="1">
              <a:lnSpc>
                <a:spcPts val="1200"/>
              </a:lnSpc>
              <a:spcBef>
                <a:spcPts val="0"/>
              </a:spcBef>
              <a:spcAft>
                <a:spcPts val="0"/>
              </a:spcAft>
              <a:buClrTx/>
              <a:buSzTx/>
              <a:tabLst/>
              <a:defRPr/>
            </a:pPr>
            <a:r>
              <a:rPr kumimoji="1" lang="ja-JP" altLang="en-US" sz="900" dirty="0">
                <a:solidFill>
                  <a:prstClr val="black"/>
                </a:solidFill>
                <a:latin typeface="BIZ UDPゴシック" panose="020B0400000000000000" pitchFamily="50" charset="-128"/>
                <a:ea typeface="BIZ UDPゴシック" panose="020B0400000000000000" pitchFamily="50" charset="-128"/>
              </a:rPr>
              <a:t>　　</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（イノベーション支援、</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R="0" lvl="0" algn="l" defTabSz="457200" rtl="0" eaLnBrk="1" fontAlgn="auto" latinLnBrk="0" hangingPunct="1">
              <a:lnSpc>
                <a:spcPts val="1200"/>
              </a:lnSpc>
              <a:spcBef>
                <a:spcPts val="0"/>
              </a:spcBef>
              <a:spcAft>
                <a:spcPts val="0"/>
              </a:spcAft>
              <a:buClrTx/>
              <a:buSzTx/>
              <a:tabLst/>
              <a:defRPr/>
            </a:pPr>
            <a:r>
              <a:rPr kumimoji="1" lang="ja-JP" altLang="en-US" sz="900" dirty="0">
                <a:solidFill>
                  <a:prstClr val="black"/>
                </a:solidFill>
                <a:latin typeface="BIZ UDPゴシック" panose="020B0400000000000000" pitchFamily="50" charset="-128"/>
                <a:ea typeface="BIZ UDPゴシック" panose="020B0400000000000000" pitchFamily="50" charset="-128"/>
              </a:rPr>
              <a:t>　　 </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スーパーシティ、国際金融都市等）</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50" name="正方形/長方形 49">
            <a:extLst>
              <a:ext uri="{FF2B5EF4-FFF2-40B4-BE49-F238E27FC236}">
                <a16:creationId xmlns:a16="http://schemas.microsoft.com/office/drawing/2014/main" id="{FFB1E288-A81F-438F-B6D8-3B49B1433C7C}"/>
              </a:ext>
            </a:extLst>
          </p:cNvPr>
          <p:cNvSpPr/>
          <p:nvPr/>
        </p:nvSpPr>
        <p:spPr>
          <a:xfrm>
            <a:off x="2698047" y="4564957"/>
            <a:ext cx="2272209" cy="4645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144000" marR="0" lvl="0" indent="-144000" algn="l" defTabSz="457200" rtl="0" eaLnBrk="1" fontAlgn="auto" latinLnBrk="0" hangingPunct="1">
              <a:lnSpc>
                <a:spcPts val="1400"/>
              </a:lnSpc>
              <a:spcBef>
                <a:spcPts val="0"/>
              </a:spcBef>
              <a:spcAft>
                <a:spcPts val="0"/>
              </a:spcAft>
              <a:buClrTx/>
              <a:buSzTx/>
              <a:buFont typeface="Wingdings" panose="05000000000000000000" pitchFamily="2" charset="2"/>
              <a:buChar char="n"/>
              <a:tabLst/>
              <a:defRPr/>
            </a:pPr>
            <a:r>
              <a:rPr kumimoji="1" lang="ja-JP" altLang="en-US" sz="1200" b="1" dirty="0">
                <a:solidFill>
                  <a:prstClr val="black"/>
                </a:solidFill>
                <a:latin typeface="BIZ UDPゴシック" panose="020B0400000000000000" pitchFamily="50" charset="-128"/>
                <a:ea typeface="BIZ UDPゴシック" panose="020B0400000000000000" pitchFamily="50" charset="-128"/>
              </a:rPr>
              <a:t>現役世代への重点投資</a:t>
            </a:r>
            <a:endPar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R="0" lvl="0" algn="l" defTabSz="457200" rtl="0" eaLnBrk="1" fontAlgn="auto" latinLnBrk="0" hangingPunct="1">
              <a:lnSpc>
                <a:spcPts val="1200"/>
              </a:lnSpc>
              <a:spcBef>
                <a:spcPts val="0"/>
              </a:spcBef>
              <a:spcAft>
                <a:spcPts val="0"/>
              </a:spcAft>
              <a:buClrTx/>
              <a:buSzTx/>
              <a:tabLst/>
              <a:defRPr/>
            </a:pPr>
            <a:r>
              <a:rPr kumimoji="1" lang="ja-JP" altLang="en-US" sz="900" dirty="0">
                <a:solidFill>
                  <a:prstClr val="black"/>
                </a:solidFill>
                <a:latin typeface="BIZ UDPゴシック" panose="020B0400000000000000" pitchFamily="50" charset="-128"/>
                <a:ea typeface="BIZ UDPゴシック" panose="020B0400000000000000" pitchFamily="50" charset="-128"/>
              </a:rPr>
              <a:t>　　</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（教育無償化、待機児童対策、</a:t>
            </a:r>
            <a:endParaRPr kumimoji="1" lang="en-US" altLang="ja-JP" sz="900" dirty="0">
              <a:solidFill>
                <a:prstClr val="black"/>
              </a:solidFill>
              <a:latin typeface="BIZ UDPゴシック" panose="020B0400000000000000" pitchFamily="50" charset="-128"/>
              <a:ea typeface="BIZ UDPゴシック" panose="020B0400000000000000" pitchFamily="50" charset="-128"/>
            </a:endParaRPr>
          </a:p>
          <a:p>
            <a:pPr marR="0" lvl="0" algn="l" defTabSz="457200" rtl="0" eaLnBrk="1" fontAlgn="auto" latinLnBrk="0" hangingPunct="1">
              <a:lnSpc>
                <a:spcPts val="1200"/>
              </a:lnSpc>
              <a:spcBef>
                <a:spcPts val="0"/>
              </a:spcBef>
              <a:spcAft>
                <a:spcPts val="0"/>
              </a:spcAft>
              <a:buClrTx/>
              <a:buSzTx/>
              <a:tabLst/>
              <a:defRPr/>
            </a:pP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塾代助成等）</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51" name="正方形/長方形 50">
            <a:extLst>
              <a:ext uri="{FF2B5EF4-FFF2-40B4-BE49-F238E27FC236}">
                <a16:creationId xmlns:a16="http://schemas.microsoft.com/office/drawing/2014/main" id="{43F0D060-CD00-49DE-8D8E-73614AB7F2C5}"/>
              </a:ext>
            </a:extLst>
          </p:cNvPr>
          <p:cNvSpPr/>
          <p:nvPr/>
        </p:nvSpPr>
        <p:spPr>
          <a:xfrm>
            <a:off x="2698047" y="5151804"/>
            <a:ext cx="2309787" cy="4645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144000" marR="0" lvl="0" indent="-144000" algn="l" defTabSz="457200" rtl="0" eaLnBrk="1" fontAlgn="auto" latinLnBrk="0" hangingPunct="1">
              <a:lnSpc>
                <a:spcPts val="1400"/>
              </a:lnSpc>
              <a:spcBef>
                <a:spcPts val="0"/>
              </a:spcBef>
              <a:spcAft>
                <a:spcPts val="0"/>
              </a:spcAft>
              <a:buClrTx/>
              <a:buSzTx/>
              <a:buFont typeface="Wingdings" panose="05000000000000000000" pitchFamily="2" charset="2"/>
              <a:buChar char="n"/>
              <a:tabLst/>
              <a:defRPr/>
            </a:pP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万博に向けた準備</a:t>
            </a:r>
            <a:endPar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R="0" lvl="0" algn="l" defTabSz="457200" rtl="0" eaLnBrk="1" fontAlgn="auto" latinLnBrk="0" hangingPunct="1">
              <a:lnSpc>
                <a:spcPts val="1200"/>
              </a:lnSpc>
              <a:spcBef>
                <a:spcPts val="0"/>
              </a:spcBef>
              <a:spcAft>
                <a:spcPts val="0"/>
              </a:spcAft>
              <a:buClrTx/>
              <a:buSzTx/>
              <a:tabLst/>
              <a:defRPr/>
            </a:pPr>
            <a:r>
              <a:rPr kumimoji="1" lang="ja-JP" altLang="en-US" sz="900" dirty="0">
                <a:solidFill>
                  <a:prstClr val="black"/>
                </a:solidFill>
                <a:latin typeface="BIZ UDPゴシック" panose="020B0400000000000000" pitchFamily="50" charset="-128"/>
                <a:ea typeface="BIZ UDPゴシック" panose="020B0400000000000000" pitchFamily="50" charset="-128"/>
              </a:rPr>
              <a:t>　　</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（ﾋﾞｼﾞﾈｽ機会の創出、</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R="0" lvl="0" algn="l" defTabSz="457200" rtl="0" eaLnBrk="1" fontAlgn="auto" latinLnBrk="0" hangingPunct="1">
              <a:lnSpc>
                <a:spcPts val="1200"/>
              </a:lnSpc>
              <a:spcBef>
                <a:spcPts val="0"/>
              </a:spcBef>
              <a:spcAft>
                <a:spcPts val="0"/>
              </a:spcAft>
              <a:buClrTx/>
              <a:buSzTx/>
              <a:tabLst/>
              <a:defRPr/>
            </a:pPr>
            <a:r>
              <a:rPr kumimoji="1" lang="ja-JP" altLang="en-US" sz="900" dirty="0">
                <a:solidFill>
                  <a:prstClr val="black"/>
                </a:solidFill>
                <a:latin typeface="BIZ UDPゴシック" panose="020B0400000000000000" pitchFamily="50" charset="-128"/>
                <a:ea typeface="BIZ UDPゴシック" panose="020B0400000000000000" pitchFamily="50" charset="-128"/>
              </a:rPr>
              <a:t>　　</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都市魅力づくり、国際交流等）</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6" name="テキスト ボックス 25">
            <a:extLst>
              <a:ext uri="{FF2B5EF4-FFF2-40B4-BE49-F238E27FC236}">
                <a16:creationId xmlns:a16="http://schemas.microsoft.com/office/drawing/2014/main" id="{076E3075-31F3-49A9-A894-80E533192A1E}"/>
              </a:ext>
            </a:extLst>
          </p:cNvPr>
          <p:cNvSpPr txBox="1"/>
          <p:nvPr/>
        </p:nvSpPr>
        <p:spPr>
          <a:xfrm>
            <a:off x="2404448" y="3076094"/>
            <a:ext cx="346249" cy="481840"/>
          </a:xfrm>
          <a:prstGeom prst="rect">
            <a:avLst/>
          </a:prstGeom>
          <a:solidFill>
            <a:schemeClr val="accent5">
              <a:lumMod val="60000"/>
              <a:lumOff val="40000"/>
            </a:schemeClr>
          </a:solidFill>
        </p:spPr>
        <p:txBody>
          <a:bodyPr vert="eaVert" wrap="square" rtlCol="0">
            <a:spAutoFit/>
          </a:bodyPr>
          <a:lstStyle/>
          <a:p>
            <a:pPr algn="ctr"/>
            <a:r>
              <a:rPr kumimoji="1" lang="ja-JP" altLang="en-US" sz="1050" b="1" dirty="0">
                <a:latin typeface="BIZ UDPゴシック" panose="020B0400000000000000" pitchFamily="50" charset="-128"/>
                <a:ea typeface="BIZ UDPゴシック" panose="020B0400000000000000" pitchFamily="50" charset="-128"/>
              </a:rPr>
              <a:t>行革</a:t>
            </a:r>
          </a:p>
        </p:txBody>
      </p:sp>
      <p:sp>
        <p:nvSpPr>
          <p:cNvPr id="57" name="テキスト ボックス 56">
            <a:extLst>
              <a:ext uri="{FF2B5EF4-FFF2-40B4-BE49-F238E27FC236}">
                <a16:creationId xmlns:a16="http://schemas.microsoft.com/office/drawing/2014/main" id="{E38BD582-C9B4-47B7-B551-9D1CBD7ABD4D}"/>
              </a:ext>
            </a:extLst>
          </p:cNvPr>
          <p:cNvSpPr txBox="1"/>
          <p:nvPr/>
        </p:nvSpPr>
        <p:spPr>
          <a:xfrm>
            <a:off x="2395467" y="3645016"/>
            <a:ext cx="346249" cy="787684"/>
          </a:xfrm>
          <a:prstGeom prst="rect">
            <a:avLst/>
          </a:prstGeom>
          <a:solidFill>
            <a:schemeClr val="accent5">
              <a:lumMod val="60000"/>
              <a:lumOff val="40000"/>
            </a:schemeClr>
          </a:solidFill>
        </p:spPr>
        <p:txBody>
          <a:bodyPr vert="eaVert" wrap="square" rtlCol="0">
            <a:spAutoFit/>
          </a:bodyPr>
          <a:lstStyle/>
          <a:p>
            <a:pPr algn="ctr"/>
            <a:r>
              <a:rPr kumimoji="1" lang="ja-JP" altLang="en-US" sz="1050" b="1" dirty="0">
                <a:latin typeface="BIZ UDPゴシック" panose="020B0400000000000000" pitchFamily="50" charset="-128"/>
                <a:ea typeface="BIZ UDPゴシック" panose="020B0400000000000000" pitchFamily="50" charset="-128"/>
              </a:rPr>
              <a:t>成　　長</a:t>
            </a:r>
          </a:p>
        </p:txBody>
      </p:sp>
      <p:sp>
        <p:nvSpPr>
          <p:cNvPr id="58" name="テキスト ボックス 57">
            <a:extLst>
              <a:ext uri="{FF2B5EF4-FFF2-40B4-BE49-F238E27FC236}">
                <a16:creationId xmlns:a16="http://schemas.microsoft.com/office/drawing/2014/main" id="{2588603E-3A52-4DA2-8DF2-498124BA0605}"/>
              </a:ext>
            </a:extLst>
          </p:cNvPr>
          <p:cNvSpPr txBox="1"/>
          <p:nvPr/>
        </p:nvSpPr>
        <p:spPr>
          <a:xfrm>
            <a:off x="2404447" y="4471912"/>
            <a:ext cx="346249" cy="555048"/>
          </a:xfrm>
          <a:prstGeom prst="rect">
            <a:avLst/>
          </a:prstGeom>
          <a:solidFill>
            <a:schemeClr val="accent5">
              <a:lumMod val="60000"/>
              <a:lumOff val="40000"/>
            </a:schemeClr>
          </a:solidFill>
        </p:spPr>
        <p:txBody>
          <a:bodyPr vert="eaVert" wrap="square" rtlCol="0">
            <a:spAutoFit/>
          </a:bodyPr>
          <a:lstStyle/>
          <a:p>
            <a:pPr algn="ctr"/>
            <a:r>
              <a:rPr kumimoji="1" lang="ja-JP" altLang="en-US" sz="1050" b="1" dirty="0">
                <a:latin typeface="BIZ UDPゴシック" panose="020B0400000000000000" pitchFamily="50" charset="-128"/>
                <a:ea typeface="BIZ UDPゴシック" panose="020B0400000000000000" pitchFamily="50" charset="-128"/>
              </a:rPr>
              <a:t>子育て</a:t>
            </a:r>
          </a:p>
        </p:txBody>
      </p:sp>
      <p:sp>
        <p:nvSpPr>
          <p:cNvPr id="59" name="テキスト ボックス 58">
            <a:extLst>
              <a:ext uri="{FF2B5EF4-FFF2-40B4-BE49-F238E27FC236}">
                <a16:creationId xmlns:a16="http://schemas.microsoft.com/office/drawing/2014/main" id="{B33BF865-E154-4F50-A141-B8D1E88BCAC9}"/>
              </a:ext>
            </a:extLst>
          </p:cNvPr>
          <p:cNvSpPr txBox="1"/>
          <p:nvPr/>
        </p:nvSpPr>
        <p:spPr>
          <a:xfrm>
            <a:off x="2404447" y="5075377"/>
            <a:ext cx="346249" cy="555048"/>
          </a:xfrm>
          <a:prstGeom prst="rect">
            <a:avLst/>
          </a:prstGeom>
          <a:solidFill>
            <a:schemeClr val="accent5">
              <a:lumMod val="60000"/>
              <a:lumOff val="40000"/>
            </a:schemeClr>
          </a:solidFill>
        </p:spPr>
        <p:txBody>
          <a:bodyPr vert="eaVert" wrap="square" rtlCol="0">
            <a:spAutoFit/>
          </a:bodyPr>
          <a:lstStyle/>
          <a:p>
            <a:pPr algn="ctr"/>
            <a:r>
              <a:rPr kumimoji="1" lang="ja-JP" altLang="en-US" sz="1050" b="1" dirty="0">
                <a:latin typeface="BIZ UDPゴシック" panose="020B0400000000000000" pitchFamily="50" charset="-128"/>
                <a:ea typeface="BIZ UDPゴシック" panose="020B0400000000000000" pitchFamily="50" charset="-128"/>
              </a:rPr>
              <a:t>万博</a:t>
            </a:r>
          </a:p>
        </p:txBody>
      </p:sp>
      <p:sp>
        <p:nvSpPr>
          <p:cNvPr id="73" name="テキスト ボックス 72">
            <a:extLst>
              <a:ext uri="{FF2B5EF4-FFF2-40B4-BE49-F238E27FC236}">
                <a16:creationId xmlns:a16="http://schemas.microsoft.com/office/drawing/2014/main" id="{7990B1BD-8098-40DE-92B3-6F66085B4B40}"/>
              </a:ext>
            </a:extLst>
          </p:cNvPr>
          <p:cNvSpPr txBox="1"/>
          <p:nvPr/>
        </p:nvSpPr>
        <p:spPr>
          <a:xfrm>
            <a:off x="5454882" y="2881331"/>
            <a:ext cx="2563336" cy="605422"/>
          </a:xfrm>
          <a:prstGeom prst="rect">
            <a:avLst/>
          </a:prstGeom>
          <a:solidFill>
            <a:schemeClr val="accent5">
              <a:lumMod val="20000"/>
              <a:lumOff val="80000"/>
            </a:schemeClr>
          </a:solidFill>
        </p:spPr>
        <p:txBody>
          <a:bodyPr wrap="square" rtlCol="0">
            <a:spAutoFit/>
          </a:bodyPr>
          <a:lstStyle/>
          <a:p>
            <a:pPr>
              <a:lnSpc>
                <a:spcPts val="1400"/>
              </a:lnSpc>
            </a:pPr>
            <a:r>
              <a:rPr kumimoji="1" lang="ja-JP" altLang="en-US" sz="1050" b="1" dirty="0">
                <a:latin typeface="BIZ UDPゴシック" panose="020B0400000000000000" pitchFamily="50" charset="-128"/>
                <a:ea typeface="BIZ UDPゴシック" panose="020B0400000000000000" pitchFamily="50" charset="-128"/>
              </a:rPr>
              <a:t>財政危機の解消や官民挙げた大阪づくりが行われ、好循環の兆しを定着・加速化へ</a:t>
            </a:r>
            <a:endParaRPr kumimoji="1" lang="en-US" altLang="ja-JP" sz="1050" b="1" dirty="0">
              <a:latin typeface="BIZ UDPゴシック" panose="020B0400000000000000" pitchFamily="50" charset="-128"/>
              <a:ea typeface="BIZ UDPゴシック" panose="020B0400000000000000" pitchFamily="50" charset="-128"/>
            </a:endParaRPr>
          </a:p>
        </p:txBody>
      </p:sp>
      <p:sp>
        <p:nvSpPr>
          <p:cNvPr id="43" name="正方形/長方形 42">
            <a:extLst>
              <a:ext uri="{FF2B5EF4-FFF2-40B4-BE49-F238E27FC236}">
                <a16:creationId xmlns:a16="http://schemas.microsoft.com/office/drawing/2014/main" id="{B2DE3E63-8469-4A28-8380-A63779959B9A}"/>
              </a:ext>
            </a:extLst>
          </p:cNvPr>
          <p:cNvSpPr/>
          <p:nvPr/>
        </p:nvSpPr>
        <p:spPr>
          <a:xfrm>
            <a:off x="2687700" y="5985137"/>
            <a:ext cx="1694170" cy="11281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a:extLst>
              <a:ext uri="{FF2B5EF4-FFF2-40B4-BE49-F238E27FC236}">
                <a16:creationId xmlns:a16="http://schemas.microsoft.com/office/drawing/2014/main" id="{360E5BE9-4C3D-44F4-B63B-0DD85CE0723C}"/>
              </a:ext>
            </a:extLst>
          </p:cNvPr>
          <p:cNvSpPr/>
          <p:nvPr/>
        </p:nvSpPr>
        <p:spPr>
          <a:xfrm>
            <a:off x="2671185" y="5727314"/>
            <a:ext cx="1850400" cy="4757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spcAft>
                <a:spcPts val="429"/>
              </a:spcAft>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官民挙げた取組が進展</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p:txBody>
      </p:sp>
      <p:sp>
        <p:nvSpPr>
          <p:cNvPr id="75" name="正方形/長方形 74">
            <a:extLst>
              <a:ext uri="{FF2B5EF4-FFF2-40B4-BE49-F238E27FC236}">
                <a16:creationId xmlns:a16="http://schemas.microsoft.com/office/drawing/2014/main" id="{69EB13C7-21D8-433B-90EB-ED3E42335BCD}"/>
              </a:ext>
            </a:extLst>
          </p:cNvPr>
          <p:cNvSpPr/>
          <p:nvPr/>
        </p:nvSpPr>
        <p:spPr>
          <a:xfrm>
            <a:off x="15551" y="2830122"/>
            <a:ext cx="2212084" cy="398379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正方形/長方形 75">
            <a:extLst>
              <a:ext uri="{FF2B5EF4-FFF2-40B4-BE49-F238E27FC236}">
                <a16:creationId xmlns:a16="http://schemas.microsoft.com/office/drawing/2014/main" id="{1B82FA3B-4263-48E1-9943-7DC1EBAE4963}"/>
              </a:ext>
            </a:extLst>
          </p:cNvPr>
          <p:cNvSpPr/>
          <p:nvPr/>
        </p:nvSpPr>
        <p:spPr>
          <a:xfrm>
            <a:off x="2274216" y="2831840"/>
            <a:ext cx="2528014" cy="398379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正方形/長方形 76">
            <a:extLst>
              <a:ext uri="{FF2B5EF4-FFF2-40B4-BE49-F238E27FC236}">
                <a16:creationId xmlns:a16="http://schemas.microsoft.com/office/drawing/2014/main" id="{F54AA0B4-A9C6-4AC9-83D3-6BCF6C3E3C23}"/>
              </a:ext>
            </a:extLst>
          </p:cNvPr>
          <p:cNvSpPr/>
          <p:nvPr/>
        </p:nvSpPr>
        <p:spPr>
          <a:xfrm>
            <a:off x="5356863" y="2744438"/>
            <a:ext cx="2724861" cy="4064268"/>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二等辺三角形 77">
            <a:extLst>
              <a:ext uri="{FF2B5EF4-FFF2-40B4-BE49-F238E27FC236}">
                <a16:creationId xmlns:a16="http://schemas.microsoft.com/office/drawing/2014/main" id="{36FF9908-ADAA-4B87-AA47-E87E11CBC52E}"/>
              </a:ext>
            </a:extLst>
          </p:cNvPr>
          <p:cNvSpPr/>
          <p:nvPr/>
        </p:nvSpPr>
        <p:spPr>
          <a:xfrm rot="5400000">
            <a:off x="7394378" y="4402940"/>
            <a:ext cx="1699473" cy="225140"/>
          </a:xfrm>
          <a:prstGeom prst="triangle">
            <a:avLst/>
          </a:prstGeom>
          <a:solidFill>
            <a:schemeClr val="accent5">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4" name="グループ化 93">
            <a:extLst>
              <a:ext uri="{FF2B5EF4-FFF2-40B4-BE49-F238E27FC236}">
                <a16:creationId xmlns:a16="http://schemas.microsoft.com/office/drawing/2014/main" id="{C52C63D7-22EB-4D14-B225-D11B09FE029B}"/>
              </a:ext>
            </a:extLst>
          </p:cNvPr>
          <p:cNvGrpSpPr/>
          <p:nvPr/>
        </p:nvGrpSpPr>
        <p:grpSpPr>
          <a:xfrm>
            <a:off x="4862601" y="3270623"/>
            <a:ext cx="438719" cy="3190479"/>
            <a:chOff x="-6920067" y="1364656"/>
            <a:chExt cx="5906413" cy="2865038"/>
          </a:xfrm>
        </p:grpSpPr>
        <p:sp>
          <p:nvSpPr>
            <p:cNvPr id="98" name="フリーフォーム: 図形 97">
              <a:extLst>
                <a:ext uri="{FF2B5EF4-FFF2-40B4-BE49-F238E27FC236}">
                  <a16:creationId xmlns:a16="http://schemas.microsoft.com/office/drawing/2014/main" id="{08D36D75-6BBC-4E5B-9D2E-41F3A84B475A}"/>
                </a:ext>
              </a:extLst>
            </p:cNvPr>
            <p:cNvSpPr/>
            <p:nvPr/>
          </p:nvSpPr>
          <p:spPr>
            <a:xfrm>
              <a:off x="-6920067" y="2232937"/>
              <a:ext cx="5904000" cy="1996757"/>
            </a:xfrm>
            <a:custGeom>
              <a:avLst/>
              <a:gdLst>
                <a:gd name="connsiteX0" fmla="*/ 5904000 w 5904000"/>
                <a:gd name="connsiteY0" fmla="*/ 0 h 1996757"/>
                <a:gd name="connsiteX1" fmla="*/ 5904000 w 5904000"/>
                <a:gd name="connsiteY1" fmla="*/ 1870440 h 1996757"/>
                <a:gd name="connsiteX2" fmla="*/ 5777683 w 5904000"/>
                <a:gd name="connsiteY2" fmla="*/ 1996757 h 1996757"/>
                <a:gd name="connsiteX3" fmla="*/ 126317 w 5904000"/>
                <a:gd name="connsiteY3" fmla="*/ 1996757 h 1996757"/>
                <a:gd name="connsiteX4" fmla="*/ 0 w 5904000"/>
                <a:gd name="connsiteY4" fmla="*/ 1870440 h 1996757"/>
                <a:gd name="connsiteX5" fmla="*/ 0 w 5904000"/>
                <a:gd name="connsiteY5" fmla="*/ 1161110 h 1996757"/>
                <a:gd name="connsiteX6" fmla="*/ 1612681 w 5904000"/>
                <a:gd name="connsiteY6" fmla="*/ 843952 h 1996757"/>
                <a:gd name="connsiteX7" fmla="*/ 1780264 w 5904000"/>
                <a:gd name="connsiteY7" fmla="*/ 847725 h 1996757"/>
                <a:gd name="connsiteX8" fmla="*/ 4519875 w 5904000"/>
                <a:gd name="connsiteY8" fmla="*/ 1419225 h 1996757"/>
                <a:gd name="connsiteX9" fmla="*/ 5904000 w 5904000"/>
                <a:gd name="connsiteY9" fmla="*/ 0 h 1996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04000" h="1996757">
                  <a:moveTo>
                    <a:pt x="5904000" y="0"/>
                  </a:moveTo>
                  <a:lnTo>
                    <a:pt x="5904000" y="1870440"/>
                  </a:lnTo>
                  <a:cubicBezTo>
                    <a:pt x="5904000" y="1940203"/>
                    <a:pt x="5847446" y="1996757"/>
                    <a:pt x="5777683" y="1996757"/>
                  </a:cubicBezTo>
                  <a:lnTo>
                    <a:pt x="126317" y="1996757"/>
                  </a:lnTo>
                  <a:cubicBezTo>
                    <a:pt x="56554" y="1996757"/>
                    <a:pt x="0" y="1940203"/>
                    <a:pt x="0" y="1870440"/>
                  </a:cubicBezTo>
                  <a:lnTo>
                    <a:pt x="0" y="1161110"/>
                  </a:lnTo>
                  <a:lnTo>
                    <a:pt x="1612681" y="843952"/>
                  </a:lnTo>
                  <a:lnTo>
                    <a:pt x="1780264" y="847725"/>
                  </a:lnTo>
                  <a:cubicBezTo>
                    <a:pt x="2534373" y="890587"/>
                    <a:pt x="3832586" y="1560513"/>
                    <a:pt x="4519875" y="1419225"/>
                  </a:cubicBezTo>
                  <a:cubicBezTo>
                    <a:pt x="5207165" y="1277937"/>
                    <a:pt x="5555582" y="638968"/>
                    <a:pt x="5904000" y="0"/>
                  </a:cubicBezTo>
                  <a:close/>
                </a:path>
              </a:pathLst>
            </a:cu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p>
          </p:txBody>
        </p:sp>
        <p:sp>
          <p:nvSpPr>
            <p:cNvPr id="96" name="フリーフォーム: 図形 95">
              <a:extLst>
                <a:ext uri="{FF2B5EF4-FFF2-40B4-BE49-F238E27FC236}">
                  <a16:creationId xmlns:a16="http://schemas.microsoft.com/office/drawing/2014/main" id="{57B21A6F-1A54-4345-AE94-C5A49EF47176}"/>
                </a:ext>
              </a:extLst>
            </p:cNvPr>
            <p:cNvSpPr/>
            <p:nvPr/>
          </p:nvSpPr>
          <p:spPr>
            <a:xfrm>
              <a:off x="-5304973" y="2232937"/>
              <a:ext cx="4291319" cy="1438761"/>
            </a:xfrm>
            <a:custGeom>
              <a:avLst/>
              <a:gdLst>
                <a:gd name="connsiteX0" fmla="*/ 4291319 w 4291319"/>
                <a:gd name="connsiteY0" fmla="*/ 0 h 1438761"/>
                <a:gd name="connsiteX1" fmla="*/ 2907194 w 4291319"/>
                <a:gd name="connsiteY1" fmla="*/ 1419225 h 1438761"/>
                <a:gd name="connsiteX2" fmla="*/ 167583 w 4291319"/>
                <a:gd name="connsiteY2" fmla="*/ 847725 h 1438761"/>
                <a:gd name="connsiteX3" fmla="*/ 0 w 4291319"/>
                <a:gd name="connsiteY3" fmla="*/ 843952 h 1438761"/>
                <a:gd name="connsiteX4" fmla="*/ 4291319 w 4291319"/>
                <a:gd name="connsiteY4" fmla="*/ 0 h 1438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1319" h="1438761">
                  <a:moveTo>
                    <a:pt x="4291319" y="0"/>
                  </a:moveTo>
                  <a:cubicBezTo>
                    <a:pt x="3942901" y="638968"/>
                    <a:pt x="3594484" y="1277937"/>
                    <a:pt x="2907194" y="1419225"/>
                  </a:cubicBezTo>
                  <a:cubicBezTo>
                    <a:pt x="2219905" y="1560513"/>
                    <a:pt x="921692" y="890587"/>
                    <a:pt x="167583" y="847725"/>
                  </a:cubicBezTo>
                  <a:lnTo>
                    <a:pt x="0" y="843952"/>
                  </a:lnTo>
                  <a:lnTo>
                    <a:pt x="4291319" y="0"/>
                  </a:lnTo>
                  <a:close/>
                </a:path>
              </a:pathLst>
            </a:custGeom>
            <a:solidFill>
              <a:srgbClr val="0068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p>
          </p:txBody>
        </p:sp>
        <p:sp>
          <p:nvSpPr>
            <p:cNvPr id="97" name="フリーフォーム: 図形 96">
              <a:extLst>
                <a:ext uri="{FF2B5EF4-FFF2-40B4-BE49-F238E27FC236}">
                  <a16:creationId xmlns:a16="http://schemas.microsoft.com/office/drawing/2014/main" id="{97DD2030-3E62-4869-9F71-B15DF96C6EEC}"/>
                </a:ext>
              </a:extLst>
            </p:cNvPr>
            <p:cNvSpPr/>
            <p:nvPr/>
          </p:nvSpPr>
          <p:spPr>
            <a:xfrm>
              <a:off x="-6920067" y="3089500"/>
              <a:ext cx="1612681" cy="319510"/>
            </a:xfrm>
            <a:custGeom>
              <a:avLst/>
              <a:gdLst>
                <a:gd name="connsiteX0" fmla="*/ 1508193 w 1612681"/>
                <a:gd name="connsiteY0" fmla="*/ 0 h 319510"/>
                <a:gd name="connsiteX1" fmla="*/ 1612681 w 1612681"/>
                <a:gd name="connsiteY1" fmla="*/ 2352 h 319510"/>
                <a:gd name="connsiteX2" fmla="*/ 0 w 1612681"/>
                <a:gd name="connsiteY2" fmla="*/ 319510 h 319510"/>
                <a:gd name="connsiteX3" fmla="*/ 0 w 1612681"/>
                <a:gd name="connsiteY3" fmla="*/ 318853 h 319510"/>
                <a:gd name="connsiteX4" fmla="*/ 385550 w 1612681"/>
                <a:gd name="connsiteY4" fmla="*/ 189965 h 319510"/>
                <a:gd name="connsiteX5" fmla="*/ 1508193 w 1612681"/>
                <a:gd name="connsiteY5" fmla="*/ 0 h 31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2681" h="319510">
                  <a:moveTo>
                    <a:pt x="1508193" y="0"/>
                  </a:moveTo>
                  <a:lnTo>
                    <a:pt x="1612681" y="2352"/>
                  </a:lnTo>
                  <a:lnTo>
                    <a:pt x="0" y="319510"/>
                  </a:lnTo>
                  <a:lnTo>
                    <a:pt x="0" y="318853"/>
                  </a:lnTo>
                  <a:lnTo>
                    <a:pt x="385550" y="189965"/>
                  </a:lnTo>
                  <a:cubicBezTo>
                    <a:pt x="717039" y="86994"/>
                    <a:pt x="1071833" y="5650"/>
                    <a:pt x="1508193" y="0"/>
                  </a:cubicBezTo>
                  <a:close/>
                </a:path>
              </a:pathLst>
            </a:custGeom>
            <a:solidFill>
              <a:srgbClr val="0068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p>
          </p:txBody>
        </p:sp>
        <p:sp>
          <p:nvSpPr>
            <p:cNvPr id="99" name="フリーフォーム: 図形 98">
              <a:extLst>
                <a:ext uri="{FF2B5EF4-FFF2-40B4-BE49-F238E27FC236}">
                  <a16:creationId xmlns:a16="http://schemas.microsoft.com/office/drawing/2014/main" id="{A56418FC-51DC-4EDC-B55F-81801B3DBAFB}"/>
                </a:ext>
              </a:extLst>
            </p:cNvPr>
            <p:cNvSpPr/>
            <p:nvPr/>
          </p:nvSpPr>
          <p:spPr>
            <a:xfrm>
              <a:off x="-5090782" y="1364656"/>
              <a:ext cx="1904573" cy="567742"/>
            </a:xfrm>
            <a:custGeom>
              <a:avLst/>
              <a:gdLst>
                <a:gd name="connsiteX0" fmla="*/ 0 w 1904573"/>
                <a:gd name="connsiteY0" fmla="*/ 0 h 567742"/>
                <a:gd name="connsiteX1" fmla="*/ 3885 w 1904573"/>
                <a:gd name="connsiteY1" fmla="*/ 0 h 567742"/>
                <a:gd name="connsiteX2" fmla="*/ 1904573 w 1904573"/>
                <a:gd name="connsiteY2" fmla="*/ 296762 h 567742"/>
                <a:gd name="connsiteX3" fmla="*/ 1793660 w 1904573"/>
                <a:gd name="connsiteY3" fmla="*/ 314815 h 567742"/>
                <a:gd name="connsiteX4" fmla="*/ 618544 w 1904573"/>
                <a:gd name="connsiteY4" fmla="*/ 563837 h 567742"/>
                <a:gd name="connsiteX5" fmla="*/ 95811 w 1904573"/>
                <a:gd name="connsiteY5" fmla="*/ 190920 h 567742"/>
                <a:gd name="connsiteX6" fmla="*/ 0 w 1904573"/>
                <a:gd name="connsiteY6" fmla="*/ 0 h 567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4573" h="567742">
                  <a:moveTo>
                    <a:pt x="0" y="0"/>
                  </a:moveTo>
                  <a:lnTo>
                    <a:pt x="3885" y="0"/>
                  </a:lnTo>
                  <a:lnTo>
                    <a:pt x="1904573" y="296762"/>
                  </a:lnTo>
                  <a:lnTo>
                    <a:pt x="1793660" y="314815"/>
                  </a:lnTo>
                  <a:cubicBezTo>
                    <a:pt x="1344828" y="407016"/>
                    <a:pt x="898227" y="597324"/>
                    <a:pt x="618544" y="563837"/>
                  </a:cubicBezTo>
                  <a:cubicBezTo>
                    <a:pt x="338861" y="530350"/>
                    <a:pt x="199763" y="375771"/>
                    <a:pt x="95811" y="190920"/>
                  </a:cubicBezTo>
                  <a:lnTo>
                    <a:pt x="0" y="0"/>
                  </a:lnTo>
                  <a:close/>
                </a:path>
              </a:pathLst>
            </a:custGeom>
            <a:solidFill>
              <a:srgbClr val="D2D7D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p>
          </p:txBody>
        </p:sp>
        <p:sp>
          <p:nvSpPr>
            <p:cNvPr id="100" name="フリーフォーム: 図形 99">
              <a:extLst>
                <a:ext uri="{FF2B5EF4-FFF2-40B4-BE49-F238E27FC236}">
                  <a16:creationId xmlns:a16="http://schemas.microsoft.com/office/drawing/2014/main" id="{04F43ABC-8138-4465-99B0-4D6D6EB97671}"/>
                </a:ext>
              </a:extLst>
            </p:cNvPr>
            <p:cNvSpPr/>
            <p:nvPr/>
          </p:nvSpPr>
          <p:spPr>
            <a:xfrm>
              <a:off x="-3186209" y="1631596"/>
              <a:ext cx="2170143" cy="368654"/>
            </a:xfrm>
            <a:custGeom>
              <a:avLst/>
              <a:gdLst>
                <a:gd name="connsiteX0" fmla="*/ 332564 w 2170143"/>
                <a:gd name="connsiteY0" fmla="*/ 298 h 368654"/>
                <a:gd name="connsiteX1" fmla="*/ 2170143 w 2170143"/>
                <a:gd name="connsiteY1" fmla="*/ 368654 h 368654"/>
                <a:gd name="connsiteX2" fmla="*/ 0 w 2170143"/>
                <a:gd name="connsiteY2" fmla="*/ 29822 h 368654"/>
                <a:gd name="connsiteX3" fmla="*/ 112927 w 2170143"/>
                <a:gd name="connsiteY3" fmla="*/ 11440 h 368654"/>
                <a:gd name="connsiteX4" fmla="*/ 332564 w 2170143"/>
                <a:gd name="connsiteY4" fmla="*/ 298 h 368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0143" h="368654">
                  <a:moveTo>
                    <a:pt x="332564" y="298"/>
                  </a:moveTo>
                  <a:cubicBezTo>
                    <a:pt x="908592" y="12257"/>
                    <a:pt x="1539367" y="190456"/>
                    <a:pt x="2170143" y="368654"/>
                  </a:cubicBezTo>
                  <a:lnTo>
                    <a:pt x="0" y="29822"/>
                  </a:lnTo>
                  <a:lnTo>
                    <a:pt x="112927" y="11440"/>
                  </a:lnTo>
                  <a:cubicBezTo>
                    <a:pt x="187094" y="3014"/>
                    <a:pt x="260561" y="-1197"/>
                    <a:pt x="332564" y="298"/>
                  </a:cubicBezTo>
                  <a:close/>
                </a:path>
              </a:pathLst>
            </a:custGeom>
            <a:solidFill>
              <a:srgbClr val="D2D7D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p>
          </p:txBody>
        </p:sp>
        <p:sp>
          <p:nvSpPr>
            <p:cNvPr id="101" name="フリーフォーム: 図形 100">
              <a:extLst>
                <a:ext uri="{FF2B5EF4-FFF2-40B4-BE49-F238E27FC236}">
                  <a16:creationId xmlns:a16="http://schemas.microsoft.com/office/drawing/2014/main" id="{84196186-FF08-4CE2-B889-22B5319D83BB}"/>
                </a:ext>
              </a:extLst>
            </p:cNvPr>
            <p:cNvSpPr/>
            <p:nvPr/>
          </p:nvSpPr>
          <p:spPr>
            <a:xfrm>
              <a:off x="-6920067" y="1364656"/>
              <a:ext cx="5904000" cy="2043696"/>
            </a:xfrm>
            <a:custGeom>
              <a:avLst/>
              <a:gdLst>
                <a:gd name="connsiteX0" fmla="*/ 126317 w 5904000"/>
                <a:gd name="connsiteY0" fmla="*/ 0 h 2043696"/>
                <a:gd name="connsiteX1" fmla="*/ 1829284 w 5904000"/>
                <a:gd name="connsiteY1" fmla="*/ 0 h 2043696"/>
                <a:gd name="connsiteX2" fmla="*/ 1925095 w 5904000"/>
                <a:gd name="connsiteY2" fmla="*/ 190920 h 2043696"/>
                <a:gd name="connsiteX3" fmla="*/ 2447828 w 5904000"/>
                <a:gd name="connsiteY3" fmla="*/ 563837 h 2043696"/>
                <a:gd name="connsiteX4" fmla="*/ 3622944 w 5904000"/>
                <a:gd name="connsiteY4" fmla="*/ 314815 h 2043696"/>
                <a:gd name="connsiteX5" fmla="*/ 3733857 w 5904000"/>
                <a:gd name="connsiteY5" fmla="*/ 296762 h 2043696"/>
                <a:gd name="connsiteX6" fmla="*/ 5904000 w 5904000"/>
                <a:gd name="connsiteY6" fmla="*/ 635594 h 2043696"/>
                <a:gd name="connsiteX7" fmla="*/ 5904000 w 5904000"/>
                <a:gd name="connsiteY7" fmla="*/ 883243 h 2043696"/>
                <a:gd name="connsiteX8" fmla="*/ 1612681 w 5904000"/>
                <a:gd name="connsiteY8" fmla="*/ 1727195 h 2043696"/>
                <a:gd name="connsiteX9" fmla="*/ 1508193 w 5904000"/>
                <a:gd name="connsiteY9" fmla="*/ 1724843 h 2043696"/>
                <a:gd name="connsiteX10" fmla="*/ 385550 w 5904000"/>
                <a:gd name="connsiteY10" fmla="*/ 1914808 h 2043696"/>
                <a:gd name="connsiteX11" fmla="*/ 0 w 5904000"/>
                <a:gd name="connsiteY11" fmla="*/ 2043696 h 2043696"/>
                <a:gd name="connsiteX12" fmla="*/ 0 w 5904000"/>
                <a:gd name="connsiteY12" fmla="*/ 126317 h 2043696"/>
                <a:gd name="connsiteX13" fmla="*/ 126317 w 5904000"/>
                <a:gd name="connsiteY13" fmla="*/ 0 h 2043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04000" h="2043696">
                  <a:moveTo>
                    <a:pt x="126317" y="0"/>
                  </a:moveTo>
                  <a:lnTo>
                    <a:pt x="1829284" y="0"/>
                  </a:lnTo>
                  <a:lnTo>
                    <a:pt x="1925095" y="190920"/>
                  </a:lnTo>
                  <a:cubicBezTo>
                    <a:pt x="2029047" y="375771"/>
                    <a:pt x="2168145" y="530350"/>
                    <a:pt x="2447828" y="563837"/>
                  </a:cubicBezTo>
                  <a:cubicBezTo>
                    <a:pt x="2727511" y="597324"/>
                    <a:pt x="3174112" y="407016"/>
                    <a:pt x="3622944" y="314815"/>
                  </a:cubicBezTo>
                  <a:lnTo>
                    <a:pt x="3733857" y="296762"/>
                  </a:lnTo>
                  <a:lnTo>
                    <a:pt x="5904000" y="635594"/>
                  </a:lnTo>
                  <a:lnTo>
                    <a:pt x="5904000" y="883243"/>
                  </a:lnTo>
                  <a:lnTo>
                    <a:pt x="1612681" y="1727195"/>
                  </a:lnTo>
                  <a:lnTo>
                    <a:pt x="1508193" y="1724843"/>
                  </a:lnTo>
                  <a:cubicBezTo>
                    <a:pt x="1071833" y="1730493"/>
                    <a:pt x="717039" y="1811837"/>
                    <a:pt x="385550" y="1914808"/>
                  </a:cubicBezTo>
                  <a:lnTo>
                    <a:pt x="0" y="2043696"/>
                  </a:lnTo>
                  <a:lnTo>
                    <a:pt x="0" y="126317"/>
                  </a:lnTo>
                  <a:cubicBezTo>
                    <a:pt x="0" y="56554"/>
                    <a:pt x="56554" y="0"/>
                    <a:pt x="126317" y="0"/>
                  </a:cubicBezTo>
                  <a:close/>
                </a:path>
              </a:pathLst>
            </a:custGeom>
            <a:solidFill>
              <a:srgbClr val="0068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p>
          </p:txBody>
        </p:sp>
        <p:sp>
          <p:nvSpPr>
            <p:cNvPr id="102" name="フリーフォーム: 図形 101">
              <a:extLst>
                <a:ext uri="{FF2B5EF4-FFF2-40B4-BE49-F238E27FC236}">
                  <a16:creationId xmlns:a16="http://schemas.microsoft.com/office/drawing/2014/main" id="{0A434872-7A48-429C-82ED-BA809B4D799E}"/>
                </a:ext>
              </a:extLst>
            </p:cNvPr>
            <p:cNvSpPr/>
            <p:nvPr/>
          </p:nvSpPr>
          <p:spPr>
            <a:xfrm>
              <a:off x="-5091112" y="1366670"/>
              <a:ext cx="4070831" cy="635594"/>
            </a:xfrm>
            <a:custGeom>
              <a:avLst/>
              <a:gdLst>
                <a:gd name="connsiteX0" fmla="*/ 0 w 4070831"/>
                <a:gd name="connsiteY0" fmla="*/ 0 h 635594"/>
                <a:gd name="connsiteX1" fmla="*/ 3944514 w 4070831"/>
                <a:gd name="connsiteY1" fmla="*/ 0 h 635594"/>
                <a:gd name="connsiteX2" fmla="*/ 4070831 w 4070831"/>
                <a:gd name="connsiteY2" fmla="*/ 126317 h 635594"/>
                <a:gd name="connsiteX3" fmla="*/ 4070831 w 4070831"/>
                <a:gd name="connsiteY3" fmla="*/ 635594 h 635594"/>
                <a:gd name="connsiteX4" fmla="*/ 2233252 w 4070831"/>
                <a:gd name="connsiteY4" fmla="*/ 267238 h 635594"/>
                <a:gd name="connsiteX5" fmla="*/ 2013615 w 4070831"/>
                <a:gd name="connsiteY5" fmla="*/ 278380 h 635594"/>
                <a:gd name="connsiteX6" fmla="*/ 1900688 w 4070831"/>
                <a:gd name="connsiteY6" fmla="*/ 296762 h 635594"/>
                <a:gd name="connsiteX7" fmla="*/ 0 w 4070831"/>
                <a:gd name="connsiteY7" fmla="*/ 0 h 63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0831" h="635594">
                  <a:moveTo>
                    <a:pt x="0" y="0"/>
                  </a:moveTo>
                  <a:lnTo>
                    <a:pt x="3944514" y="0"/>
                  </a:lnTo>
                  <a:cubicBezTo>
                    <a:pt x="4014277" y="0"/>
                    <a:pt x="4070831" y="56554"/>
                    <a:pt x="4070831" y="126317"/>
                  </a:cubicBezTo>
                  <a:lnTo>
                    <a:pt x="4070831" y="635594"/>
                  </a:lnTo>
                  <a:cubicBezTo>
                    <a:pt x="3440055" y="457396"/>
                    <a:pt x="2809280" y="279197"/>
                    <a:pt x="2233252" y="267238"/>
                  </a:cubicBezTo>
                  <a:cubicBezTo>
                    <a:pt x="2161249" y="265743"/>
                    <a:pt x="2087782" y="269954"/>
                    <a:pt x="2013615" y="278380"/>
                  </a:cubicBezTo>
                  <a:lnTo>
                    <a:pt x="1900688" y="296762"/>
                  </a:lnTo>
                  <a:lnTo>
                    <a:pt x="0" y="0"/>
                  </a:lnTo>
                  <a:close/>
                </a:path>
              </a:pathLst>
            </a:custGeom>
            <a:solidFill>
              <a:srgbClr val="D2D7D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p>
          </p:txBody>
        </p:sp>
      </p:grpSp>
      <p:sp>
        <p:nvSpPr>
          <p:cNvPr id="64" name="正方形/長方形 63">
            <a:extLst>
              <a:ext uri="{FF2B5EF4-FFF2-40B4-BE49-F238E27FC236}">
                <a16:creationId xmlns:a16="http://schemas.microsoft.com/office/drawing/2014/main" id="{82A83BA8-6F2F-4623-A6B5-888A6354FF52}"/>
              </a:ext>
            </a:extLst>
          </p:cNvPr>
          <p:cNvSpPr/>
          <p:nvPr/>
        </p:nvSpPr>
        <p:spPr>
          <a:xfrm>
            <a:off x="4939738" y="3270622"/>
            <a:ext cx="284007" cy="31904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2400" b="1" dirty="0">
                <a:solidFill>
                  <a:schemeClr val="bg1"/>
                </a:solidFill>
                <a:latin typeface="BIZ UDPゴシック" panose="020B0400000000000000" pitchFamily="50" charset="-128"/>
                <a:ea typeface="BIZ UDPゴシック" panose="020B0400000000000000" pitchFamily="50" charset="-128"/>
              </a:rPr>
              <a:t>大阪・関西万博</a:t>
            </a:r>
            <a:endParaRPr kumimoji="1" lang="en-US" altLang="ja-JP" sz="2400" b="1" dirty="0">
              <a:solidFill>
                <a:schemeClr val="bg1"/>
              </a:solidFill>
              <a:latin typeface="BIZ UDPゴシック" panose="020B0400000000000000" pitchFamily="50" charset="-128"/>
              <a:ea typeface="BIZ UDPゴシック" panose="020B0400000000000000" pitchFamily="50" charset="-128"/>
            </a:endParaRPr>
          </a:p>
        </p:txBody>
      </p:sp>
      <p:sp>
        <p:nvSpPr>
          <p:cNvPr id="103" name="二等辺三角形 102">
            <a:extLst>
              <a:ext uri="{FF2B5EF4-FFF2-40B4-BE49-F238E27FC236}">
                <a16:creationId xmlns:a16="http://schemas.microsoft.com/office/drawing/2014/main" id="{6440D18D-2291-4CBD-8A17-E7DFA9A906F2}"/>
              </a:ext>
            </a:extLst>
          </p:cNvPr>
          <p:cNvSpPr/>
          <p:nvPr/>
        </p:nvSpPr>
        <p:spPr>
          <a:xfrm rot="10800000">
            <a:off x="6051032" y="5225598"/>
            <a:ext cx="1438802" cy="149661"/>
          </a:xfrm>
          <a:prstGeom prs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正方形/長方形 103">
            <a:extLst>
              <a:ext uri="{FF2B5EF4-FFF2-40B4-BE49-F238E27FC236}">
                <a16:creationId xmlns:a16="http://schemas.microsoft.com/office/drawing/2014/main" id="{1B6BECE0-83C7-4CB3-B49B-70CB7045005E}"/>
              </a:ext>
            </a:extLst>
          </p:cNvPr>
          <p:cNvSpPr/>
          <p:nvPr/>
        </p:nvSpPr>
        <p:spPr>
          <a:xfrm>
            <a:off x="5594181" y="5417373"/>
            <a:ext cx="2348839" cy="26087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b="1" dirty="0">
                <a:solidFill>
                  <a:schemeClr val="bg1"/>
                </a:solidFill>
                <a:latin typeface="BIZ UDPゴシック" panose="020B0400000000000000" pitchFamily="50" charset="-128"/>
                <a:ea typeface="BIZ UDPゴシック" panose="020B0400000000000000" pitchFamily="50" charset="-128"/>
              </a:rPr>
              <a:t>好循環の定着・加速化</a:t>
            </a:r>
          </a:p>
        </p:txBody>
      </p:sp>
      <p:sp>
        <p:nvSpPr>
          <p:cNvPr id="106" name="テキスト ボックス 105">
            <a:extLst>
              <a:ext uri="{FF2B5EF4-FFF2-40B4-BE49-F238E27FC236}">
                <a16:creationId xmlns:a16="http://schemas.microsoft.com/office/drawing/2014/main" id="{7538526B-C9B7-45E8-A48F-47AF22D9F0A5}"/>
              </a:ext>
            </a:extLst>
          </p:cNvPr>
          <p:cNvSpPr txBox="1"/>
          <p:nvPr/>
        </p:nvSpPr>
        <p:spPr>
          <a:xfrm>
            <a:off x="4775562" y="2973245"/>
            <a:ext cx="658388" cy="247312"/>
          </a:xfrm>
          <a:prstGeom prst="rect">
            <a:avLst/>
          </a:prstGeom>
          <a:noFill/>
        </p:spPr>
        <p:txBody>
          <a:bodyPr wrap="square" rtlCol="0">
            <a:spAutoFit/>
          </a:bodyPr>
          <a:lstStyle/>
          <a:p>
            <a:pPr>
              <a:lnSpc>
                <a:spcPts val="1400"/>
              </a:lnSpc>
            </a:pPr>
            <a:r>
              <a:rPr kumimoji="1" lang="en-US" altLang="ja-JP" sz="1100" b="1" dirty="0">
                <a:latin typeface="BIZ UDPゴシック" panose="020B0400000000000000" pitchFamily="50" charset="-128"/>
                <a:ea typeface="BIZ UDPゴシック" panose="020B0400000000000000" pitchFamily="50" charset="-128"/>
              </a:rPr>
              <a:t>2025</a:t>
            </a:r>
          </a:p>
        </p:txBody>
      </p:sp>
      <p:cxnSp>
        <p:nvCxnSpPr>
          <p:cNvPr id="5" name="直線矢印コネクタ 4">
            <a:extLst>
              <a:ext uri="{FF2B5EF4-FFF2-40B4-BE49-F238E27FC236}">
                <a16:creationId xmlns:a16="http://schemas.microsoft.com/office/drawing/2014/main" id="{2E8ABE80-C8AA-4F8F-8E40-4BED66406623}"/>
              </a:ext>
            </a:extLst>
          </p:cNvPr>
          <p:cNvCxnSpPr>
            <a:cxnSpLocks/>
          </p:cNvCxnSpPr>
          <p:nvPr/>
        </p:nvCxnSpPr>
        <p:spPr>
          <a:xfrm>
            <a:off x="2274216" y="2474438"/>
            <a:ext cx="3026612" cy="0"/>
          </a:xfrm>
          <a:prstGeom prst="straightConnector1">
            <a:avLst/>
          </a:prstGeom>
          <a:ln w="53975">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61" name="テキスト ボックス 60">
            <a:extLst>
              <a:ext uri="{FF2B5EF4-FFF2-40B4-BE49-F238E27FC236}">
                <a16:creationId xmlns:a16="http://schemas.microsoft.com/office/drawing/2014/main" id="{A5CF6844-D212-4348-9D80-05D906AE2CAD}"/>
              </a:ext>
            </a:extLst>
          </p:cNvPr>
          <p:cNvSpPr txBox="1"/>
          <p:nvPr/>
        </p:nvSpPr>
        <p:spPr>
          <a:xfrm>
            <a:off x="2422050" y="2282987"/>
            <a:ext cx="2285530" cy="403444"/>
          </a:xfrm>
          <a:prstGeom prst="rect">
            <a:avLst/>
          </a:prstGeom>
          <a:solidFill>
            <a:schemeClr val="accent5">
              <a:lumMod val="20000"/>
              <a:lumOff val="80000"/>
            </a:schemeClr>
          </a:solidFill>
        </p:spPr>
        <p:txBody>
          <a:bodyPr wrap="square" rtlCol="0">
            <a:spAutoFit/>
          </a:bodyPr>
          <a:lstStyle/>
          <a:p>
            <a:pPr algn="ctr">
              <a:lnSpc>
                <a:spcPts val="1300"/>
              </a:lnSpc>
            </a:pPr>
            <a:r>
              <a:rPr kumimoji="1" lang="ja-JP" altLang="en-US" sz="1050" b="1" dirty="0">
                <a:latin typeface="BIZ UDPゴシック" panose="020B0400000000000000" pitchFamily="50" charset="-128"/>
                <a:ea typeface="BIZ UDPゴシック" panose="020B0400000000000000" pitchFamily="50" charset="-128"/>
              </a:rPr>
              <a:t>府市一体で課題に向き合い、</a:t>
            </a:r>
            <a:endParaRPr kumimoji="1" lang="en-US" altLang="ja-JP" sz="1050" b="1" dirty="0">
              <a:latin typeface="BIZ UDPゴシック" panose="020B0400000000000000" pitchFamily="50" charset="-128"/>
              <a:ea typeface="BIZ UDPゴシック" panose="020B0400000000000000" pitchFamily="50" charset="-128"/>
            </a:endParaRPr>
          </a:p>
          <a:p>
            <a:pPr algn="ctr">
              <a:lnSpc>
                <a:spcPts val="1300"/>
              </a:lnSpc>
            </a:pPr>
            <a:r>
              <a:rPr kumimoji="1" lang="ja-JP" altLang="en-US" sz="1050" b="1" dirty="0">
                <a:latin typeface="BIZ UDPゴシック" panose="020B0400000000000000" pitchFamily="50" charset="-128"/>
                <a:ea typeface="BIZ UDPゴシック" panose="020B0400000000000000" pitchFamily="50" charset="-128"/>
              </a:rPr>
              <a:t>大阪のポテンシャルを回復・向上</a:t>
            </a:r>
            <a:endParaRPr kumimoji="1" lang="en-US" altLang="ja-JP" sz="1050" dirty="0">
              <a:latin typeface="BIZ UDPゴシック" panose="020B0400000000000000" pitchFamily="50" charset="-128"/>
              <a:ea typeface="BIZ UDPゴシック" panose="020B0400000000000000" pitchFamily="50" charset="-128"/>
            </a:endParaRPr>
          </a:p>
        </p:txBody>
      </p:sp>
      <p:sp>
        <p:nvSpPr>
          <p:cNvPr id="67" name="スライド番号プレースホルダー 3">
            <a:extLst>
              <a:ext uri="{FF2B5EF4-FFF2-40B4-BE49-F238E27FC236}">
                <a16:creationId xmlns:a16="http://schemas.microsoft.com/office/drawing/2014/main" id="{16F7F191-0A5D-47F0-8DB1-7816E01798FB}"/>
              </a:ext>
            </a:extLst>
          </p:cNvPr>
          <p:cNvSpPr>
            <a:spLocks noGrp="1"/>
          </p:cNvSpPr>
          <p:nvPr>
            <p:ph type="sldNum" sz="quarter" idx="12"/>
          </p:nvPr>
        </p:nvSpPr>
        <p:spPr>
          <a:xfrm>
            <a:off x="7661599" y="6482821"/>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F82107-93BA-490C-9453-044014AF67CD}" type="slidenum">
              <a:rPr kumimoji="1" lang="ja-JP" altLang="en-US" sz="1200" b="0" i="0" u="none" strike="noStrike" kern="1200" cap="none" spc="0" normalizeH="0" baseline="0" noProof="0" smtClean="0">
                <a:ln>
                  <a:noFill/>
                </a:ln>
                <a:solidFill>
                  <a:srgbClr val="898989"/>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dirty="0">
              <a:ln>
                <a:noFill/>
              </a:ln>
              <a:solidFill>
                <a:srgbClr val="898989"/>
              </a:solidFill>
              <a:effectLst/>
              <a:uLnTx/>
              <a:uFillTx/>
              <a:latin typeface="BIZ UDPゴシック" panose="020B0400000000000000" pitchFamily="50" charset="-128"/>
              <a:ea typeface="BIZ UDPゴシック" panose="020B0400000000000000" pitchFamily="50" charset="-128"/>
              <a:cs typeface="+mn-cs"/>
            </a:endParaRPr>
          </a:p>
        </p:txBody>
      </p:sp>
      <p:sp>
        <p:nvSpPr>
          <p:cNvPr id="81" name="テキスト ボックス 80">
            <a:extLst>
              <a:ext uri="{FF2B5EF4-FFF2-40B4-BE49-F238E27FC236}">
                <a16:creationId xmlns:a16="http://schemas.microsoft.com/office/drawing/2014/main" id="{C532F677-064E-4916-A9D5-9F5B1AE558D1}"/>
              </a:ext>
            </a:extLst>
          </p:cNvPr>
          <p:cNvSpPr txBox="1"/>
          <p:nvPr/>
        </p:nvSpPr>
        <p:spPr>
          <a:xfrm>
            <a:off x="8393321" y="3064467"/>
            <a:ext cx="553998" cy="3396634"/>
          </a:xfrm>
          <a:prstGeom prst="rect">
            <a:avLst/>
          </a:prstGeom>
          <a:noFill/>
          <a:effectLst>
            <a:outerShdw blurRad="50800" dist="38100" dir="2700000" algn="tl" rotWithShape="0">
              <a:prstClr val="black">
                <a:alpha val="40000"/>
              </a:prstClr>
            </a:outerShdw>
          </a:effectLst>
        </p:spPr>
        <p:txBody>
          <a:bodyPr vert="eaVert" wrap="square" rtlCol="0">
            <a:spAutoFit/>
          </a:bodyPr>
          <a:lstStyle/>
          <a:p>
            <a:pPr algn="ctr"/>
            <a:r>
              <a:rPr kumimoji="1" lang="ja-JP" altLang="en-US" sz="2400" b="1" dirty="0">
                <a:solidFill>
                  <a:schemeClr val="bg1"/>
                </a:solidFill>
                <a:latin typeface="BIZ UDPゴシック" panose="020B0400000000000000" pitchFamily="50" charset="-128"/>
                <a:ea typeface="BIZ UDPゴシック" panose="020B0400000000000000" pitchFamily="50" charset="-128"/>
              </a:rPr>
              <a:t>副首都・大阪の実現</a:t>
            </a:r>
            <a:endParaRPr kumimoji="1" lang="en-US" altLang="ja-JP" sz="2400" b="1" dirty="0">
              <a:solidFill>
                <a:schemeClr val="bg1"/>
              </a:solidFill>
              <a:latin typeface="BIZ UDPゴシック" panose="020B0400000000000000" pitchFamily="50" charset="-128"/>
              <a:ea typeface="BIZ UDPゴシック" panose="020B0400000000000000" pitchFamily="50" charset="-128"/>
            </a:endParaRPr>
          </a:p>
        </p:txBody>
      </p:sp>
      <p:sp>
        <p:nvSpPr>
          <p:cNvPr id="80" name="正方形/長方形 79">
            <a:extLst>
              <a:ext uri="{FF2B5EF4-FFF2-40B4-BE49-F238E27FC236}">
                <a16:creationId xmlns:a16="http://schemas.microsoft.com/office/drawing/2014/main" id="{345DCB2B-9135-4B5B-8D0F-7F7C01F0B8FA}"/>
              </a:ext>
            </a:extLst>
          </p:cNvPr>
          <p:cNvSpPr/>
          <p:nvPr/>
        </p:nvSpPr>
        <p:spPr>
          <a:xfrm>
            <a:off x="8620665" y="1637899"/>
            <a:ext cx="1119430" cy="4764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日本の成長</a:t>
            </a:r>
            <a:endParaRPr kumimoji="1" lang="en-US" altLang="ja-JP" sz="1400" b="1"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をけん引</a:t>
            </a:r>
            <a:endParaRPr kumimoji="1" lang="en-US" altLang="ja-JP" sz="14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260618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7D173F5B-FD2F-4B3E-B54D-CD1B02505E39}"/>
              </a:ext>
            </a:extLst>
          </p:cNvPr>
          <p:cNvSpPr txBox="1"/>
          <p:nvPr/>
        </p:nvSpPr>
        <p:spPr>
          <a:xfrm>
            <a:off x="0" y="3051749"/>
            <a:ext cx="9906000" cy="754502"/>
          </a:xfrm>
          <a:prstGeom prst="rect">
            <a:avLst/>
          </a:prstGeom>
          <a:no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1" sz="3400" i="0" u="none" strike="noStrike" cap="none" normalizeH="0">
                <a:ln>
                  <a:noFill/>
                </a:ln>
                <a:solidFill>
                  <a:prstClr val="black"/>
                </a:solidFill>
                <a:effectLst/>
                <a:uLnTx/>
                <a:uFillTx/>
                <a:latin typeface="HGP創英角ｺﾞｼｯｸUB" panose="020B0900000000000000" pitchFamily="50" charset="-128"/>
                <a:ea typeface="HGP創英角ｺﾞｼｯｸUB" panose="020B0900000000000000" pitchFamily="50" charset="-128"/>
              </a:defRPr>
            </a:lvl1pPr>
          </a:lstStyle>
          <a:p>
            <a:pPr>
              <a:lnSpc>
                <a:spcPct val="150000"/>
              </a:lnSpc>
            </a:pPr>
            <a:r>
              <a:rPr lang="en-US" altLang="ja-JP"/>
              <a:t>Ⅱ</a:t>
            </a:r>
            <a:r>
              <a:rPr lang="ja-JP" altLang="en-US"/>
              <a:t>．Ｂｅｙｏｎｄ ＥＸＰＯ ２０２５の基本的な考え方</a:t>
            </a:r>
          </a:p>
        </p:txBody>
      </p:sp>
      <p:sp>
        <p:nvSpPr>
          <p:cNvPr id="3" name="スライド番号プレースホルダー 1">
            <a:extLst>
              <a:ext uri="{FF2B5EF4-FFF2-40B4-BE49-F238E27FC236}">
                <a16:creationId xmlns:a16="http://schemas.microsoft.com/office/drawing/2014/main" id="{B4B48AD8-628C-4BFE-DE02-B97B39D142A6}"/>
              </a:ext>
            </a:extLst>
          </p:cNvPr>
          <p:cNvSpPr>
            <a:spLocks noGrp="1"/>
          </p:cNvSpPr>
          <p:nvPr>
            <p:ph type="sldNum" sz="quarter" idx="12"/>
          </p:nvPr>
        </p:nvSpPr>
        <p:spPr>
          <a:xfrm>
            <a:off x="9489330" y="6445576"/>
            <a:ext cx="416670" cy="408695"/>
          </a:xfrm>
          <a:solidFill>
            <a:schemeClr val="bg1"/>
          </a:solidFill>
          <a:effectLst/>
        </p:spPr>
        <p:txBody>
          <a:bodyPr/>
          <a:lstStyle/>
          <a:p>
            <a:fld id="{DDF82107-93BA-490C-9453-044014AF67CD}" type="slidenum">
              <a:rPr kumimoji="1" lang="ja-JP" altLang="en-US" smtClean="0"/>
              <a:pPr/>
              <a:t>10</a:t>
            </a:fld>
            <a:endParaRPr kumimoji="1" lang="ja-JP" altLang="en-US"/>
          </a:p>
        </p:txBody>
      </p:sp>
    </p:spTree>
    <p:extLst>
      <p:ext uri="{BB962C8B-B14F-4D97-AF65-F5344CB8AC3E}">
        <p14:creationId xmlns:p14="http://schemas.microsoft.com/office/powerpoint/2010/main" val="3998295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a:extLst>
              <a:ext uri="{FF2B5EF4-FFF2-40B4-BE49-F238E27FC236}">
                <a16:creationId xmlns:a16="http://schemas.microsoft.com/office/drawing/2014/main" id="{8C45CEA6-F853-46B7-AA37-D6CEA3926863}"/>
              </a:ext>
            </a:extLst>
          </p:cNvPr>
          <p:cNvSpPr/>
          <p:nvPr/>
        </p:nvSpPr>
        <p:spPr>
          <a:xfrm>
            <a:off x="1210661" y="6271221"/>
            <a:ext cx="7452000" cy="9327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a:extLst>
              <a:ext uri="{FF2B5EF4-FFF2-40B4-BE49-F238E27FC236}">
                <a16:creationId xmlns:a16="http://schemas.microsoft.com/office/drawing/2014/main" id="{4AF1DB2C-3192-428D-ADB8-7DE5DE5435D9}"/>
              </a:ext>
            </a:extLst>
          </p:cNvPr>
          <p:cNvSpPr/>
          <p:nvPr/>
        </p:nvSpPr>
        <p:spPr>
          <a:xfrm>
            <a:off x="236960" y="5980318"/>
            <a:ext cx="9432000" cy="9327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A25C4763-D04F-4D56-B7C3-2485C3983844}"/>
              </a:ext>
            </a:extLst>
          </p:cNvPr>
          <p:cNvSpPr txBox="1"/>
          <p:nvPr/>
        </p:nvSpPr>
        <p:spPr>
          <a:xfrm>
            <a:off x="127648" y="628843"/>
            <a:ext cx="9650704" cy="502317"/>
          </a:xfrm>
          <a:prstGeom prst="rect">
            <a:avLst/>
          </a:prstGeom>
          <a:solidFill>
            <a:schemeClr val="bg1">
              <a:lumMod val="85000"/>
            </a:schemeClr>
          </a:solidFill>
        </p:spPr>
        <p:txBody>
          <a:bodyPr wrap="square" rtlCol="0">
            <a:spAutoFit/>
          </a:bodyPr>
          <a:lstStyle>
            <a:defPPr>
              <a:defRPr lang="en-US"/>
            </a:defPPr>
            <a:lvl1pPr marL="285750" marR="0" lvl="0" indent="-285750" fontAlgn="auto">
              <a:lnSpc>
                <a:spcPct val="120000"/>
              </a:lnSpc>
              <a:spcBef>
                <a:spcPts val="0"/>
              </a:spcBef>
              <a:spcAft>
                <a:spcPts val="0"/>
              </a:spcAft>
              <a:buClrTx/>
              <a:buSzTx/>
              <a:buFont typeface="BIZ UDPゴシック" panose="020B0400000000000000" pitchFamily="50" charset="-128"/>
              <a:buChar char="○"/>
              <a:tabLst/>
              <a:defRPr kumimoji="1" sz="1200" b="1" i="0" u="none" strike="noStrike" cap="none" spc="0" normalizeH="0" baseline="0">
                <a:ln>
                  <a:noFill/>
                </a:ln>
                <a:solidFill>
                  <a:prstClr val="black"/>
                </a:solidFill>
                <a:effectLst/>
                <a:uLnTx/>
                <a:uFillTx/>
                <a:latin typeface="BIZ UDPゴシック" panose="020B0400000000000000" pitchFamily="50" charset="-128"/>
                <a:ea typeface="BIZ UDPゴシック" panose="020B0400000000000000" pitchFamily="50" charset="-128"/>
              </a:defRPr>
            </a:lvl1pPr>
          </a:lstStyle>
          <a:p>
            <a:r>
              <a:rPr lang="ja-JP" altLang="en-US" dirty="0"/>
              <a:t>大阪がめざす副首都の実現に向けては、これまで以上に「中枢性・拠点性」 「東京とは異なる個性・新たな価値観」を高めることが重要</a:t>
            </a:r>
            <a:endParaRPr lang="en-US" altLang="ja-JP" dirty="0"/>
          </a:p>
          <a:p>
            <a:r>
              <a:rPr lang="ja-JP" altLang="en-US" dirty="0"/>
              <a:t>万博開催地である大阪としては、万博の意義・レガシーをも継承した、我が国の成長エンジンとなる「副首都づくり」をめざす</a:t>
            </a:r>
            <a:endParaRPr lang="en-US" altLang="ja-JP" dirty="0"/>
          </a:p>
        </p:txBody>
      </p:sp>
      <p:sp>
        <p:nvSpPr>
          <p:cNvPr id="12" name="テキスト ボックス 11">
            <a:extLst>
              <a:ext uri="{FF2B5EF4-FFF2-40B4-BE49-F238E27FC236}">
                <a16:creationId xmlns:a16="http://schemas.microsoft.com/office/drawing/2014/main" id="{0DE539EB-D54B-4AB3-A6AC-D67891BF68F1}"/>
              </a:ext>
            </a:extLst>
          </p:cNvPr>
          <p:cNvSpPr txBox="1"/>
          <p:nvPr/>
        </p:nvSpPr>
        <p:spPr>
          <a:xfrm>
            <a:off x="52414" y="1290760"/>
            <a:ext cx="3585681" cy="461780"/>
          </a:xfrm>
          <a:prstGeom prst="rect">
            <a:avLst/>
          </a:prstGeom>
          <a:noFill/>
          <a:ln>
            <a:noFill/>
          </a:ln>
        </p:spPr>
        <p:txBody>
          <a:bodyPr wrap="square" tIns="108000">
            <a:spAutoFit/>
          </a:bodyPr>
          <a:lstStyle/>
          <a:p>
            <a:pPr marL="0" marR="0" lvl="0" indent="0" defTabSz="457200" rtl="0" eaLnBrk="1" fontAlgn="auto" latinLnBrk="0" hangingPunct="1">
              <a:lnSpc>
                <a:spcPct val="150000"/>
              </a:lnSpc>
              <a:spcBef>
                <a:spcPts val="0"/>
              </a:spcBef>
              <a:spcAft>
                <a:spcPts val="0"/>
              </a:spcAft>
              <a:buClrTx/>
              <a:buSzTx/>
              <a:buFontTx/>
              <a:buNone/>
              <a:tabLst/>
              <a:defRPr/>
            </a:pPr>
            <a:r>
              <a:rPr kumimoji="0" lang="en-US" altLang="ja-JP" sz="16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lang="ja-JP" altLang="en-US" sz="1600" b="1">
                <a:solidFill>
                  <a:prstClr val="black"/>
                </a:solidFill>
                <a:latin typeface="BIZ UDPゴシック" panose="020B0400000000000000" pitchFamily="50" charset="-128"/>
                <a:ea typeface="BIZ UDPゴシック" panose="020B0400000000000000" pitchFamily="50" charset="-128"/>
              </a:rPr>
              <a:t>副首都・大阪の役割</a:t>
            </a:r>
            <a:r>
              <a:rPr kumimoji="0" lang="en-US" altLang="ja-JP" sz="16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p:txBody>
      </p:sp>
      <p:sp>
        <p:nvSpPr>
          <p:cNvPr id="21" name="角丸四角形 35">
            <a:extLst>
              <a:ext uri="{FF2B5EF4-FFF2-40B4-BE49-F238E27FC236}">
                <a16:creationId xmlns:a16="http://schemas.microsoft.com/office/drawing/2014/main" id="{079A04B8-4A89-4B95-973A-742D75C816F3}"/>
              </a:ext>
            </a:extLst>
          </p:cNvPr>
          <p:cNvSpPr/>
          <p:nvPr/>
        </p:nvSpPr>
        <p:spPr>
          <a:xfrm>
            <a:off x="870066" y="2175624"/>
            <a:ext cx="3600000" cy="432001"/>
          </a:xfrm>
          <a:prstGeom prst="roundRect">
            <a:avLst>
              <a:gd name="adj" fmla="val 23380"/>
            </a:avLst>
          </a:prstGeom>
          <a:solidFill>
            <a:schemeClr val="accent5">
              <a:lumMod val="75000"/>
            </a:schemeClr>
          </a:solidFill>
          <a:ln/>
          <a:effectLst/>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sz="1200" b="1">
                <a:solidFill>
                  <a:prstClr val="white"/>
                </a:solidFill>
                <a:latin typeface="BIZ UDゴシック" panose="020B0400000000000000" pitchFamily="49" charset="-128"/>
                <a:ea typeface="BIZ UDゴシック" panose="020B0400000000000000" pitchFamily="49" charset="-128"/>
              </a:rPr>
              <a:t>西日本の首都</a:t>
            </a:r>
            <a:endParaRPr kumimoji="1" lang="en-US" altLang="ja-JP" sz="1200" b="1">
              <a:solidFill>
                <a:prstClr val="white"/>
              </a:solidFill>
              <a:latin typeface="BIZ UDゴシック" panose="020B0400000000000000" pitchFamily="49" charset="-128"/>
              <a:ea typeface="BIZ UDゴシック" panose="020B0400000000000000" pitchFamily="49" charset="-128"/>
            </a:endParaRPr>
          </a:p>
          <a:p>
            <a:pPr algn="ctr"/>
            <a:r>
              <a:rPr kumimoji="1" lang="ja-JP" altLang="en-US" sz="1200" b="1">
                <a:solidFill>
                  <a:prstClr val="white"/>
                </a:solidFill>
                <a:latin typeface="BIZ UDゴシック" panose="020B0400000000000000" pitchFamily="49" charset="-128"/>
                <a:ea typeface="BIZ UDゴシック" panose="020B0400000000000000" pitchFamily="49" charset="-128"/>
              </a:rPr>
              <a:t>～中枢性・拠点性～</a:t>
            </a:r>
          </a:p>
        </p:txBody>
      </p:sp>
      <p:sp>
        <p:nvSpPr>
          <p:cNvPr id="26" name="角丸四角形 35">
            <a:extLst>
              <a:ext uri="{FF2B5EF4-FFF2-40B4-BE49-F238E27FC236}">
                <a16:creationId xmlns:a16="http://schemas.microsoft.com/office/drawing/2014/main" id="{DF0002B6-0C5A-4BBC-AB25-18830FA097CB}"/>
              </a:ext>
            </a:extLst>
          </p:cNvPr>
          <p:cNvSpPr/>
          <p:nvPr/>
        </p:nvSpPr>
        <p:spPr>
          <a:xfrm>
            <a:off x="870066" y="2651453"/>
            <a:ext cx="3600000" cy="432000"/>
          </a:xfrm>
          <a:prstGeom prst="roundRect">
            <a:avLst>
              <a:gd name="adj" fmla="val 23380"/>
            </a:avLst>
          </a:prstGeom>
          <a:solidFill>
            <a:schemeClr val="accent5">
              <a:lumMod val="75000"/>
            </a:schemeClr>
          </a:solidFill>
          <a:ln>
            <a:noFill/>
            <a:prstDash val="sysDash"/>
          </a:ln>
          <a:effectLst/>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sz="1200" b="1">
                <a:solidFill>
                  <a:schemeClr val="bg1"/>
                </a:solidFill>
                <a:latin typeface="BIZ UDゴシック" panose="020B0400000000000000" pitchFamily="49" charset="-128"/>
                <a:ea typeface="BIZ UDゴシック" panose="020B0400000000000000" pitchFamily="49" charset="-128"/>
              </a:rPr>
              <a:t>首都機能のバックアップ</a:t>
            </a:r>
            <a:endParaRPr kumimoji="1" lang="en-US" altLang="ja-JP" sz="1200" b="1">
              <a:solidFill>
                <a:schemeClr val="bg1"/>
              </a:solidFill>
              <a:latin typeface="BIZ UDゴシック" panose="020B0400000000000000" pitchFamily="49" charset="-128"/>
              <a:ea typeface="BIZ UDゴシック" panose="020B0400000000000000" pitchFamily="49" charset="-128"/>
            </a:endParaRPr>
          </a:p>
          <a:p>
            <a:pPr algn="ctr"/>
            <a:r>
              <a:rPr kumimoji="1" lang="ja-JP" altLang="en-US" sz="1200" b="1">
                <a:solidFill>
                  <a:schemeClr val="bg1"/>
                </a:solidFill>
                <a:latin typeface="BIZ UDゴシック" panose="020B0400000000000000" pitchFamily="49" charset="-128"/>
                <a:ea typeface="BIZ UDゴシック" panose="020B0400000000000000" pitchFamily="49" charset="-128"/>
              </a:rPr>
              <a:t>～平時を含めた代替機能～</a:t>
            </a:r>
          </a:p>
        </p:txBody>
      </p:sp>
      <p:sp>
        <p:nvSpPr>
          <p:cNvPr id="27" name="角丸四角形 35">
            <a:extLst>
              <a:ext uri="{FF2B5EF4-FFF2-40B4-BE49-F238E27FC236}">
                <a16:creationId xmlns:a16="http://schemas.microsoft.com/office/drawing/2014/main" id="{1C0E0D5F-44AF-4021-BF01-E312DD78034A}"/>
              </a:ext>
            </a:extLst>
          </p:cNvPr>
          <p:cNvSpPr/>
          <p:nvPr/>
        </p:nvSpPr>
        <p:spPr>
          <a:xfrm>
            <a:off x="5528259" y="2175624"/>
            <a:ext cx="3600000" cy="432001"/>
          </a:xfrm>
          <a:prstGeom prst="roundRect">
            <a:avLst>
              <a:gd name="adj" fmla="val 23380"/>
            </a:avLst>
          </a:prstGeom>
          <a:solidFill>
            <a:schemeClr val="accent5">
              <a:lumMod val="75000"/>
            </a:schemeClr>
          </a:solidFill>
          <a:ln/>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rPr>
              <a:t>アジアの主要都市</a:t>
            </a:r>
            <a:endParaRPr kumimoji="1" lang="en-US" altLang="ja-JP" sz="1200" b="1" i="0" u="none" strike="noStrike" kern="120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a:solidFill>
                  <a:prstClr val="white"/>
                </a:solidFill>
                <a:latin typeface="BIZ UDゴシック" panose="020B0400000000000000" pitchFamily="49" charset="-128"/>
                <a:ea typeface="BIZ UDゴシック" panose="020B0400000000000000" pitchFamily="49" charset="-128"/>
              </a:rPr>
              <a:t>～東京とは異なる個性・価値観～</a:t>
            </a:r>
            <a:endParaRPr kumimoji="1" lang="ja-JP" altLang="en-US" sz="1200" b="1" i="0" u="none" strike="noStrike" kern="120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28" name="角丸四角形 35">
            <a:extLst>
              <a:ext uri="{FF2B5EF4-FFF2-40B4-BE49-F238E27FC236}">
                <a16:creationId xmlns:a16="http://schemas.microsoft.com/office/drawing/2014/main" id="{AC43371D-4D29-45B7-B3E6-055A641D88AB}"/>
              </a:ext>
            </a:extLst>
          </p:cNvPr>
          <p:cNvSpPr/>
          <p:nvPr/>
        </p:nvSpPr>
        <p:spPr>
          <a:xfrm>
            <a:off x="5528259" y="2651453"/>
            <a:ext cx="3600000" cy="432001"/>
          </a:xfrm>
          <a:prstGeom prst="roundRect">
            <a:avLst>
              <a:gd name="adj" fmla="val 23380"/>
            </a:avLst>
          </a:prstGeom>
          <a:solidFill>
            <a:schemeClr val="accent5">
              <a:lumMod val="75000"/>
            </a:schemeClr>
          </a:solidFill>
          <a:ln/>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rPr>
              <a:t>民  都</a:t>
            </a:r>
            <a:endParaRPr kumimoji="1" lang="en-US" altLang="ja-JP" sz="1200" b="1" i="0" u="none" strike="noStrike" kern="120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a:solidFill>
                  <a:prstClr val="white"/>
                </a:solidFill>
                <a:latin typeface="BIZ UDゴシック" panose="020B0400000000000000" pitchFamily="49" charset="-128"/>
                <a:ea typeface="BIZ UDゴシック" panose="020B0400000000000000" pitchFamily="49" charset="-128"/>
              </a:rPr>
              <a:t>～民の力を最大限に生かす～</a:t>
            </a:r>
            <a:endParaRPr kumimoji="1" lang="ja-JP" altLang="en-US" sz="1200" b="1" i="0" u="none" strike="noStrike" kern="120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8" name="正方形/長方形 7">
            <a:extLst>
              <a:ext uri="{FF2B5EF4-FFF2-40B4-BE49-F238E27FC236}">
                <a16:creationId xmlns:a16="http://schemas.microsoft.com/office/drawing/2014/main" id="{8C1D0A11-EF2D-4287-A1FF-B0CDAA06183F}"/>
              </a:ext>
            </a:extLst>
          </p:cNvPr>
          <p:cNvSpPr/>
          <p:nvPr/>
        </p:nvSpPr>
        <p:spPr>
          <a:xfrm>
            <a:off x="127648" y="1775740"/>
            <a:ext cx="9650704" cy="136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p>
            <a:r>
              <a:rPr kumimoji="1" lang="ja-JP" altLang="en-US" sz="1300" b="1">
                <a:solidFill>
                  <a:schemeClr val="tx1"/>
                </a:solidFill>
                <a:latin typeface="BIZ UDPゴシック" panose="020B0400000000000000" pitchFamily="50" charset="-128"/>
                <a:ea typeface="BIZ UDPゴシック" panose="020B0400000000000000" pitchFamily="50" charset="-128"/>
              </a:rPr>
              <a:t>◇ 「変革を先取り 魅力にあふれ ワクワクする都市」として、国内外から多くの人や投資を惹きつける副首都</a:t>
            </a:r>
            <a:endParaRPr kumimoji="1" lang="en-US" altLang="ja-JP" sz="1300" b="1">
              <a:solidFill>
                <a:schemeClr val="tx1"/>
              </a:solidFill>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71B79F8C-280D-401C-AD74-A210ED75F00E}"/>
              </a:ext>
            </a:extLst>
          </p:cNvPr>
          <p:cNvSpPr txBox="1"/>
          <p:nvPr/>
        </p:nvSpPr>
        <p:spPr>
          <a:xfrm>
            <a:off x="389784" y="2047058"/>
            <a:ext cx="384721" cy="1116000"/>
          </a:xfrm>
          <a:prstGeom prst="rect">
            <a:avLst/>
          </a:prstGeom>
          <a:noFill/>
        </p:spPr>
        <p:txBody>
          <a:bodyPr vert="eaVert" wrap="square" anchor="ctr" anchorCtr="0">
            <a:spAutoFit/>
          </a:bodyPr>
          <a:lstStyle>
            <a:defPPr>
              <a:defRPr lang="en-US"/>
            </a:defPPr>
            <a:lvl1pPr algn="ctr">
              <a:defRPr kumimoji="0" sz="1700" i="0" u="none" strike="noStrike" cap="none" spc="-100" normalizeH="0">
                <a:ln>
                  <a:noFill/>
                </a:ln>
                <a:solidFill>
                  <a:srgbClr val="FF0000"/>
                </a:solidFill>
                <a:effectLst/>
                <a:uLnTx/>
                <a:uFillTx/>
                <a:latin typeface="HGS創英角ｺﾞｼｯｸUB" panose="020B0900000000000000" pitchFamily="50" charset="-128"/>
                <a:ea typeface="HGS創英角ｺﾞｼｯｸUB" panose="020B0900000000000000" pitchFamily="50" charset="-128"/>
              </a:defRPr>
            </a:lvl1pPr>
          </a:lstStyle>
          <a:p>
            <a:r>
              <a:rPr lang="en-US" altLang="ja-JP" sz="1300" spc="0">
                <a:solidFill>
                  <a:schemeClr val="tx1"/>
                </a:solidFill>
              </a:rPr>
              <a:t>【</a:t>
            </a:r>
            <a:r>
              <a:rPr lang="ja-JP" altLang="en-US" sz="1300" spc="0">
                <a:solidFill>
                  <a:schemeClr val="tx1"/>
                </a:solidFill>
              </a:rPr>
              <a:t>役　　割</a:t>
            </a:r>
            <a:r>
              <a:rPr lang="en-US" altLang="ja-JP" sz="1300" spc="0">
                <a:solidFill>
                  <a:schemeClr val="tx1"/>
                </a:solidFill>
              </a:rPr>
              <a:t>】</a:t>
            </a:r>
          </a:p>
        </p:txBody>
      </p:sp>
      <p:sp>
        <p:nvSpPr>
          <p:cNvPr id="31" name="加算記号 30">
            <a:extLst>
              <a:ext uri="{FF2B5EF4-FFF2-40B4-BE49-F238E27FC236}">
                <a16:creationId xmlns:a16="http://schemas.microsoft.com/office/drawing/2014/main" id="{61C72D8B-BB54-483E-B17E-89F9FB273A47}"/>
              </a:ext>
            </a:extLst>
          </p:cNvPr>
          <p:cNvSpPr/>
          <p:nvPr/>
        </p:nvSpPr>
        <p:spPr>
          <a:xfrm>
            <a:off x="4683000" y="3244960"/>
            <a:ext cx="540000" cy="540000"/>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6">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A930DECC-6F7D-4636-B3C3-8F780532B0FD}"/>
              </a:ext>
            </a:extLst>
          </p:cNvPr>
          <p:cNvSpPr txBox="1"/>
          <p:nvPr/>
        </p:nvSpPr>
        <p:spPr>
          <a:xfrm>
            <a:off x="52414" y="3450762"/>
            <a:ext cx="3585681" cy="461780"/>
          </a:xfrm>
          <a:prstGeom prst="rect">
            <a:avLst/>
          </a:prstGeom>
          <a:noFill/>
          <a:ln>
            <a:noFill/>
          </a:ln>
        </p:spPr>
        <p:txBody>
          <a:bodyPr wrap="square" tIns="108000">
            <a:spAutoFit/>
          </a:bodyPr>
          <a:lstStyle/>
          <a:p>
            <a:pPr marL="0" marR="0" lvl="0" indent="0" defTabSz="457200" rtl="0" eaLnBrk="1" fontAlgn="auto" latinLnBrk="0" hangingPunct="1">
              <a:lnSpc>
                <a:spcPct val="150000"/>
              </a:lnSpc>
              <a:spcBef>
                <a:spcPts val="0"/>
              </a:spcBef>
              <a:spcAft>
                <a:spcPts val="0"/>
              </a:spcAft>
              <a:buClrTx/>
              <a:buSzTx/>
              <a:buFontTx/>
              <a:buNone/>
              <a:tabLst/>
              <a:defRPr/>
            </a:pPr>
            <a:r>
              <a:rPr kumimoji="0" lang="en-US" altLang="ja-JP" sz="16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6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万博の意義・効果</a:t>
            </a:r>
            <a:r>
              <a:rPr kumimoji="0" lang="en-US" altLang="ja-JP" sz="16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p:txBody>
      </p:sp>
      <p:sp>
        <p:nvSpPr>
          <p:cNvPr id="32" name="正方形/長方形 31">
            <a:extLst>
              <a:ext uri="{FF2B5EF4-FFF2-40B4-BE49-F238E27FC236}">
                <a16:creationId xmlns:a16="http://schemas.microsoft.com/office/drawing/2014/main" id="{D364488A-30CF-4517-94C1-F21430E6014A}"/>
              </a:ext>
            </a:extLst>
          </p:cNvPr>
          <p:cNvSpPr/>
          <p:nvPr/>
        </p:nvSpPr>
        <p:spPr>
          <a:xfrm>
            <a:off x="143310" y="3947715"/>
            <a:ext cx="9650704" cy="136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p>
            <a:r>
              <a:rPr kumimoji="1" lang="ja-JP" altLang="en-US" sz="1300" b="1">
                <a:solidFill>
                  <a:schemeClr val="tx1"/>
                </a:solidFill>
                <a:latin typeface="BIZ UDPゴシック" panose="020B0400000000000000" pitchFamily="50" charset="-128"/>
                <a:ea typeface="BIZ UDPゴシック" panose="020B0400000000000000" pitchFamily="50" charset="-128"/>
              </a:rPr>
              <a:t>◇ 世界中から人・モノ・叡智（情報）が集まり、地球規模の様々な課題の解決をめざす「いのち輝く未来社会」の実験場</a:t>
            </a:r>
            <a:endParaRPr kumimoji="1" lang="en-US" altLang="ja-JP" sz="1500" b="1">
              <a:solidFill>
                <a:schemeClr val="tx1"/>
              </a:solidFill>
              <a:latin typeface="BIZ UDPゴシック" panose="020B0400000000000000" pitchFamily="50" charset="-128"/>
              <a:ea typeface="BIZ UDPゴシック" panose="020B0400000000000000" pitchFamily="50" charset="-128"/>
            </a:endParaRPr>
          </a:p>
        </p:txBody>
      </p:sp>
      <p:sp>
        <p:nvSpPr>
          <p:cNvPr id="35" name="角丸四角形 35">
            <a:extLst>
              <a:ext uri="{FF2B5EF4-FFF2-40B4-BE49-F238E27FC236}">
                <a16:creationId xmlns:a16="http://schemas.microsoft.com/office/drawing/2014/main" id="{B097810B-AD7A-4184-9BED-51AED7FADB9A}"/>
              </a:ext>
            </a:extLst>
          </p:cNvPr>
          <p:cNvSpPr/>
          <p:nvPr/>
        </p:nvSpPr>
        <p:spPr>
          <a:xfrm>
            <a:off x="5542647" y="4317746"/>
            <a:ext cx="3600000" cy="431999"/>
          </a:xfrm>
          <a:prstGeom prst="roundRect">
            <a:avLst>
              <a:gd name="adj" fmla="val 23380"/>
            </a:avLst>
          </a:prstGeom>
          <a:solidFill>
            <a:schemeClr val="accent2"/>
          </a:solidFill>
          <a:ln/>
          <a:effectLst/>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sz="1200" b="1">
                <a:solidFill>
                  <a:prstClr val="white"/>
                </a:solidFill>
                <a:latin typeface="BIZ UDゴシック" panose="020B0400000000000000" pitchFamily="49" charset="-128"/>
                <a:ea typeface="BIZ UDゴシック" panose="020B0400000000000000" pitchFamily="49" charset="-128"/>
              </a:rPr>
              <a:t>世界の叡智・情報の集結</a:t>
            </a:r>
            <a:endParaRPr kumimoji="1" lang="en-US" altLang="ja-JP" sz="1200" b="1">
              <a:solidFill>
                <a:prstClr val="white"/>
              </a:solidFill>
              <a:latin typeface="BIZ UDゴシック" panose="020B0400000000000000" pitchFamily="49" charset="-128"/>
              <a:ea typeface="BIZ UDゴシック" panose="020B0400000000000000" pitchFamily="49" charset="-128"/>
            </a:endParaRPr>
          </a:p>
          <a:p>
            <a:pPr algn="ctr"/>
            <a:r>
              <a:rPr kumimoji="1" lang="ja-JP" altLang="en-US" sz="1200" b="1">
                <a:solidFill>
                  <a:prstClr val="white"/>
                </a:solidFill>
                <a:latin typeface="BIZ UDゴシック" panose="020B0400000000000000" pitchFamily="49" charset="-128"/>
                <a:ea typeface="BIZ UDゴシック" panose="020B0400000000000000" pitchFamily="49" charset="-128"/>
              </a:rPr>
              <a:t>～求心力の向上～</a:t>
            </a:r>
          </a:p>
        </p:txBody>
      </p:sp>
      <p:sp>
        <p:nvSpPr>
          <p:cNvPr id="36" name="角丸四角形 35">
            <a:extLst>
              <a:ext uri="{FF2B5EF4-FFF2-40B4-BE49-F238E27FC236}">
                <a16:creationId xmlns:a16="http://schemas.microsoft.com/office/drawing/2014/main" id="{2C24E9A1-EE48-4BB1-9705-D5B1EE34FE45}"/>
              </a:ext>
            </a:extLst>
          </p:cNvPr>
          <p:cNvSpPr/>
          <p:nvPr/>
        </p:nvSpPr>
        <p:spPr>
          <a:xfrm>
            <a:off x="894450" y="4813606"/>
            <a:ext cx="3600000" cy="432000"/>
          </a:xfrm>
          <a:prstGeom prst="roundRect">
            <a:avLst>
              <a:gd name="adj" fmla="val 23380"/>
            </a:avLst>
          </a:prstGeom>
          <a:solidFill>
            <a:schemeClr val="accent2"/>
          </a:solidFill>
          <a:ln/>
          <a:effectLst/>
        </p:spPr>
        <p:style>
          <a:lnRef idx="0">
            <a:schemeClr val="accent4"/>
          </a:lnRef>
          <a:fillRef idx="3">
            <a:schemeClr val="accent4"/>
          </a:fillRef>
          <a:effectRef idx="3">
            <a:schemeClr val="accent4"/>
          </a:effectRef>
          <a:fontRef idx="minor">
            <a:schemeClr val="lt1"/>
          </a:fontRef>
        </p:style>
        <p:txBody>
          <a:bodyPr lIns="72000" rIns="72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rPr>
              <a:t>日本・関西・大阪の文化芸術の発信</a:t>
            </a:r>
            <a:endParaRPr kumimoji="1" lang="en-US" altLang="ja-JP" sz="1200" b="1" i="0" u="none" strike="noStrike" kern="120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a:solidFill>
                  <a:prstClr val="white"/>
                </a:solidFill>
                <a:latin typeface="BIZ UDゴシック" panose="020B0400000000000000" pitchFamily="49" charset="-128"/>
                <a:ea typeface="BIZ UDゴシック" panose="020B0400000000000000" pitchFamily="49" charset="-128"/>
              </a:rPr>
              <a:t>～プレゼンスの向上～</a:t>
            </a:r>
            <a:endParaRPr kumimoji="1" lang="ja-JP" altLang="en-US" sz="1200" b="1" i="0" u="none" strike="noStrike" kern="120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37" name="角丸四角形 35">
            <a:extLst>
              <a:ext uri="{FF2B5EF4-FFF2-40B4-BE49-F238E27FC236}">
                <a16:creationId xmlns:a16="http://schemas.microsoft.com/office/drawing/2014/main" id="{4BB8C290-122E-4DCA-AE61-C7EE7ADAD2C2}"/>
              </a:ext>
            </a:extLst>
          </p:cNvPr>
          <p:cNvSpPr/>
          <p:nvPr/>
        </p:nvSpPr>
        <p:spPr>
          <a:xfrm>
            <a:off x="897498" y="4337745"/>
            <a:ext cx="3600000" cy="432000"/>
          </a:xfrm>
          <a:prstGeom prst="roundRect">
            <a:avLst>
              <a:gd name="adj" fmla="val 23380"/>
            </a:avLst>
          </a:prstGeom>
          <a:solidFill>
            <a:schemeClr val="accent2"/>
          </a:solidFill>
          <a:ln/>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a:solidFill>
                  <a:prstClr val="white"/>
                </a:solidFill>
                <a:latin typeface="BIZ UDゴシック" panose="020B0400000000000000" pitchFamily="49" charset="-128"/>
                <a:ea typeface="BIZ UDゴシック" panose="020B0400000000000000" pitchFamily="49" charset="-128"/>
              </a:rPr>
              <a:t>新たなアイデア・新技術の創出</a:t>
            </a:r>
            <a:endParaRPr kumimoji="1" lang="en-US" altLang="ja-JP" sz="1200" b="1" i="0" u="none" strike="noStrike" kern="120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a:solidFill>
                  <a:prstClr val="white"/>
                </a:solidFill>
                <a:latin typeface="BIZ UDゴシック" panose="020B0400000000000000" pitchFamily="49" charset="-128"/>
                <a:ea typeface="BIZ UDゴシック" panose="020B0400000000000000" pitchFamily="49" charset="-128"/>
              </a:rPr>
              <a:t>～チャレンジ力の向上～</a:t>
            </a:r>
            <a:endParaRPr kumimoji="1" lang="ja-JP" altLang="en-US" sz="1200" b="1" i="0" u="none" strike="noStrike" kern="120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38" name="角丸四角形 35">
            <a:extLst>
              <a:ext uri="{FF2B5EF4-FFF2-40B4-BE49-F238E27FC236}">
                <a16:creationId xmlns:a16="http://schemas.microsoft.com/office/drawing/2014/main" id="{DE2F5DE7-8F66-4658-ADEA-65257582443B}"/>
              </a:ext>
            </a:extLst>
          </p:cNvPr>
          <p:cNvSpPr/>
          <p:nvPr/>
        </p:nvSpPr>
        <p:spPr>
          <a:xfrm>
            <a:off x="5552643" y="4813606"/>
            <a:ext cx="3600000" cy="432000"/>
          </a:xfrm>
          <a:prstGeom prst="roundRect">
            <a:avLst>
              <a:gd name="adj" fmla="val 23380"/>
            </a:avLst>
          </a:prstGeom>
          <a:solidFill>
            <a:schemeClr val="accent2"/>
          </a:solidFill>
          <a:ln/>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rPr>
              <a:t>世界との交流の活性化</a:t>
            </a:r>
            <a:endParaRPr kumimoji="1" lang="en-US" altLang="ja-JP" sz="1200" b="1" i="0" u="none" strike="noStrike" kern="120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a:solidFill>
                  <a:prstClr val="white"/>
                </a:solidFill>
                <a:latin typeface="BIZ UDゴシック" panose="020B0400000000000000" pitchFamily="49" charset="-128"/>
                <a:ea typeface="BIZ UDゴシック" panose="020B0400000000000000" pitchFamily="49" charset="-128"/>
              </a:rPr>
              <a:t>～グローバル力の向上～</a:t>
            </a:r>
            <a:endParaRPr kumimoji="1" lang="ja-JP" altLang="en-US" sz="1200" b="1" i="0" u="none" strike="noStrike" kern="120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39" name="テキスト ボックス 38">
            <a:extLst>
              <a:ext uri="{FF2B5EF4-FFF2-40B4-BE49-F238E27FC236}">
                <a16:creationId xmlns:a16="http://schemas.microsoft.com/office/drawing/2014/main" id="{A89C7E13-2DFA-4547-A8B5-D08B6EB882A2}"/>
              </a:ext>
            </a:extLst>
          </p:cNvPr>
          <p:cNvSpPr txBox="1"/>
          <p:nvPr/>
        </p:nvSpPr>
        <p:spPr>
          <a:xfrm>
            <a:off x="414168" y="4194060"/>
            <a:ext cx="384721" cy="1116000"/>
          </a:xfrm>
          <a:prstGeom prst="rect">
            <a:avLst/>
          </a:prstGeom>
          <a:noFill/>
        </p:spPr>
        <p:txBody>
          <a:bodyPr vert="eaVert" wrap="square" anchor="ctr" anchorCtr="0">
            <a:spAutoFit/>
          </a:bodyPr>
          <a:lstStyle>
            <a:defPPr>
              <a:defRPr lang="en-US"/>
            </a:defPPr>
            <a:lvl1pPr algn="ctr">
              <a:defRPr kumimoji="0" sz="1700" i="0" u="none" strike="noStrike" cap="none" spc="-100" normalizeH="0">
                <a:ln>
                  <a:noFill/>
                </a:ln>
                <a:solidFill>
                  <a:srgbClr val="FF0000"/>
                </a:solidFill>
                <a:effectLst/>
                <a:uLnTx/>
                <a:uFillTx/>
                <a:latin typeface="HGS創英角ｺﾞｼｯｸUB" panose="020B0900000000000000" pitchFamily="50" charset="-128"/>
                <a:ea typeface="HGS創英角ｺﾞｼｯｸUB" panose="020B0900000000000000" pitchFamily="50" charset="-128"/>
              </a:defRPr>
            </a:lvl1pPr>
          </a:lstStyle>
          <a:p>
            <a:r>
              <a:rPr lang="en-US" altLang="ja-JP" sz="1300" spc="0">
                <a:solidFill>
                  <a:schemeClr val="tx1"/>
                </a:solidFill>
              </a:rPr>
              <a:t>【</a:t>
            </a:r>
            <a:r>
              <a:rPr lang="ja-JP" altLang="en-US" sz="1300" spc="0">
                <a:solidFill>
                  <a:schemeClr val="tx1"/>
                </a:solidFill>
              </a:rPr>
              <a:t>効　　果</a:t>
            </a:r>
            <a:r>
              <a:rPr lang="en-US" altLang="ja-JP" sz="1300" spc="0">
                <a:solidFill>
                  <a:schemeClr val="tx1"/>
                </a:solidFill>
              </a:rPr>
              <a:t>】</a:t>
            </a:r>
          </a:p>
        </p:txBody>
      </p:sp>
      <p:sp>
        <p:nvSpPr>
          <p:cNvPr id="41" name="二等辺三角形 40">
            <a:extLst>
              <a:ext uri="{FF2B5EF4-FFF2-40B4-BE49-F238E27FC236}">
                <a16:creationId xmlns:a16="http://schemas.microsoft.com/office/drawing/2014/main" id="{63D3DDEA-742B-4E5F-BF17-66C9E94941C9}"/>
              </a:ext>
            </a:extLst>
          </p:cNvPr>
          <p:cNvSpPr/>
          <p:nvPr/>
        </p:nvSpPr>
        <p:spPr>
          <a:xfrm rot="10800000">
            <a:off x="3513001" y="5409654"/>
            <a:ext cx="2880000" cy="324000"/>
          </a:xfrm>
          <a:prstGeom prst="triangl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四角形: 角を丸くする 32">
            <a:extLst>
              <a:ext uri="{FF2B5EF4-FFF2-40B4-BE49-F238E27FC236}">
                <a16:creationId xmlns:a16="http://schemas.microsoft.com/office/drawing/2014/main" id="{C0A4855B-DFC6-41E6-992E-875B00138C9E}"/>
              </a:ext>
            </a:extLst>
          </p:cNvPr>
          <p:cNvSpPr/>
          <p:nvPr/>
        </p:nvSpPr>
        <p:spPr>
          <a:xfrm>
            <a:off x="143310" y="5696439"/>
            <a:ext cx="9635042" cy="720000"/>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lvl="0" algn="ctr" defTabSz="326578">
              <a:lnSpc>
                <a:spcPct val="120000"/>
              </a:lnSpc>
              <a:defRPr/>
            </a:pPr>
            <a:r>
              <a:rPr lang="ja-JP" altLang="en-US" sz="1600" kern="100" spc="-50">
                <a:solidFill>
                  <a:srgbClr val="FF0000"/>
                </a:solidFill>
                <a:latin typeface="HGS創英角ｺﾞｼｯｸUB" panose="020B0900000000000000" pitchFamily="50" charset="-128"/>
                <a:ea typeface="HGS創英角ｺﾞｼｯｸUB" panose="020B0900000000000000" pitchFamily="50" charset="-128"/>
                <a:cs typeface="Times New Roman" panose="02020603050405020304" pitchFamily="18" charset="0"/>
              </a:rPr>
              <a:t>万博で高まった「チャレンジ力」「求心力」「プレゼンス」「グローバル力」をレガシーとして継承し、</a:t>
            </a:r>
            <a:endParaRPr lang="en-US" altLang="ja-JP" sz="1600" kern="100" spc="-50">
              <a:solidFill>
                <a:srgbClr val="FF0000"/>
              </a:solidFill>
              <a:latin typeface="HGS創英角ｺﾞｼｯｸUB" panose="020B0900000000000000" pitchFamily="50" charset="-128"/>
              <a:ea typeface="HGS創英角ｺﾞｼｯｸUB" panose="020B0900000000000000" pitchFamily="50" charset="-128"/>
              <a:cs typeface="Times New Roman" panose="02020603050405020304" pitchFamily="18" charset="0"/>
            </a:endParaRPr>
          </a:p>
          <a:p>
            <a:pPr lvl="0" algn="ctr" defTabSz="326578">
              <a:lnSpc>
                <a:spcPct val="120000"/>
              </a:lnSpc>
              <a:defRPr/>
            </a:pPr>
            <a:r>
              <a:rPr lang="ja-JP" altLang="en-US" sz="1600" kern="100" spc="-50">
                <a:solidFill>
                  <a:srgbClr val="FF0000"/>
                </a:solidFill>
                <a:latin typeface="HGS創英角ｺﾞｼｯｸUB" panose="020B0900000000000000" pitchFamily="50" charset="-128"/>
                <a:ea typeface="HGS創英角ｺﾞｼｯｸUB" panose="020B0900000000000000" pitchFamily="50" charset="-128"/>
                <a:cs typeface="Times New Roman" panose="02020603050405020304" pitchFamily="18" charset="0"/>
              </a:rPr>
              <a:t>民の力を最大限活用して「中枢性・拠点性」「東京とは異なる個性・価値観」を向上</a:t>
            </a:r>
            <a:endParaRPr lang="en-US" altLang="ja-JP" sz="1600" kern="100" spc="-50">
              <a:solidFill>
                <a:srgbClr val="FF0000"/>
              </a:solidFill>
              <a:latin typeface="HGS創英角ｺﾞｼｯｸUB" panose="020B0900000000000000" pitchFamily="50" charset="-128"/>
              <a:ea typeface="HGS創英角ｺﾞｼｯｸUB" panose="020B0900000000000000" pitchFamily="50" charset="-128"/>
              <a:cs typeface="Times New Roman" panose="02020603050405020304" pitchFamily="18" charset="0"/>
            </a:endParaRPr>
          </a:p>
        </p:txBody>
      </p:sp>
      <p:sp>
        <p:nvSpPr>
          <p:cNvPr id="42" name="正方形/長方形 41">
            <a:extLst>
              <a:ext uri="{FF2B5EF4-FFF2-40B4-BE49-F238E27FC236}">
                <a16:creationId xmlns:a16="http://schemas.microsoft.com/office/drawing/2014/main" id="{998539E4-34F6-4EB8-8E12-EA5625D880B0}"/>
              </a:ext>
            </a:extLst>
          </p:cNvPr>
          <p:cNvSpPr/>
          <p:nvPr/>
        </p:nvSpPr>
        <p:spPr>
          <a:xfrm>
            <a:off x="313426" y="5268931"/>
            <a:ext cx="9468000"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50000"/>
              </a:lnSpc>
            </a:pPr>
            <a:endParaRPr kumimoji="1" lang="ja-JP" altLang="en-US" sz="1400" b="1" u="sng">
              <a:solidFill>
                <a:srgbClr val="FF0000"/>
              </a:solidFill>
              <a:latin typeface="BIZ UDPゴシック" panose="020B0400000000000000" pitchFamily="50" charset="-128"/>
              <a:ea typeface="BIZ UDPゴシック" panose="020B0400000000000000" pitchFamily="50" charset="-128"/>
            </a:endParaRPr>
          </a:p>
        </p:txBody>
      </p:sp>
      <p:sp>
        <p:nvSpPr>
          <p:cNvPr id="43" name="テキスト ボックス 42">
            <a:extLst>
              <a:ext uri="{FF2B5EF4-FFF2-40B4-BE49-F238E27FC236}">
                <a16:creationId xmlns:a16="http://schemas.microsoft.com/office/drawing/2014/main" id="{22ABEA7C-A457-417F-82FA-3BE64EEE2BD9}"/>
              </a:ext>
            </a:extLst>
          </p:cNvPr>
          <p:cNvSpPr txBox="1"/>
          <p:nvPr/>
        </p:nvSpPr>
        <p:spPr>
          <a:xfrm>
            <a:off x="0" y="61186"/>
            <a:ext cx="9906000" cy="400110"/>
          </a:xfrm>
          <a:prstGeom prst="rect">
            <a:avLst/>
          </a:prstGeom>
          <a:noFill/>
        </p:spPr>
        <p:txBody>
          <a:bodyPr wrap="square">
            <a:spAutoFit/>
          </a:bodyPr>
          <a:lstStyle>
            <a:defPPr>
              <a:defRPr lang="en-US"/>
            </a:defPPr>
            <a:lvl1pPr defTabSz="742950">
              <a:defRPr kumimoji="1" sz="2000">
                <a:solidFill>
                  <a:prstClr val="white"/>
                </a:solidFill>
                <a:latin typeface="HGP創英角ｺﾞｼｯｸUB" panose="020B0900000000000000" pitchFamily="50" charset="-128"/>
                <a:ea typeface="HGP創英角ｺﾞｼｯｸUB" panose="020B0900000000000000" pitchFamily="50" charset="-128"/>
              </a:defRPr>
            </a:lvl1pPr>
          </a:lstStyle>
          <a:p>
            <a:r>
              <a:rPr kumimoji="1" lang="ja-JP" altLang="en-US" sz="2000" dirty="0">
                <a:solidFill>
                  <a:prstClr val="white"/>
                </a:solidFill>
                <a:latin typeface="HGS創英角ｺﾞｼｯｸUB" panose="020B0900000000000000" pitchFamily="50" charset="-128"/>
                <a:ea typeface="HGS創英角ｺﾞｼｯｸUB" panose="020B0900000000000000" pitchFamily="50" charset="-128"/>
              </a:rPr>
              <a:t>１．</a:t>
            </a:r>
            <a:r>
              <a:rPr kumimoji="1" lang="en-US" altLang="ja-JP" sz="2000" dirty="0">
                <a:solidFill>
                  <a:prstClr val="white"/>
                </a:solidFill>
                <a:latin typeface="HGS創英角ｺﾞｼｯｸUB" panose="020B0900000000000000" pitchFamily="50" charset="-128"/>
                <a:ea typeface="HGS創英角ｺﾞｼｯｸUB" panose="020B0900000000000000" pitchFamily="50" charset="-128"/>
              </a:rPr>
              <a:t>Beyond EXPO 2025</a:t>
            </a:r>
            <a:r>
              <a:rPr kumimoji="1" lang="ja-JP" altLang="en-US" sz="2000" dirty="0">
                <a:solidFill>
                  <a:prstClr val="white"/>
                </a:solidFill>
                <a:latin typeface="HGS創英角ｺﾞｼｯｸUB" panose="020B0900000000000000" pitchFamily="50" charset="-128"/>
                <a:ea typeface="HGS創英角ｺﾞｼｯｸUB" panose="020B0900000000000000" pitchFamily="50" charset="-128"/>
              </a:rPr>
              <a:t>がめざすもの</a:t>
            </a:r>
            <a:endParaRPr lang="en-US" altLang="ja-JP" dirty="0"/>
          </a:p>
        </p:txBody>
      </p:sp>
      <p:sp>
        <p:nvSpPr>
          <p:cNvPr id="48" name="四角形: 角を丸くする 47">
            <a:extLst>
              <a:ext uri="{FF2B5EF4-FFF2-40B4-BE49-F238E27FC236}">
                <a16:creationId xmlns:a16="http://schemas.microsoft.com/office/drawing/2014/main" id="{E36B032C-BE79-450A-8E81-BAC3505ACA16}"/>
              </a:ext>
            </a:extLst>
          </p:cNvPr>
          <p:cNvSpPr/>
          <p:nvPr/>
        </p:nvSpPr>
        <p:spPr>
          <a:xfrm>
            <a:off x="108421" y="6388665"/>
            <a:ext cx="9635042" cy="406127"/>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lgn="ctr" defTabSz="326578">
              <a:lnSpc>
                <a:spcPct val="120000"/>
              </a:lnSpc>
              <a:defRPr/>
            </a:pPr>
            <a:r>
              <a:rPr lang="ja-JP" altLang="en-US" sz="1600" kern="100" spc="-50" dirty="0">
                <a:solidFill>
                  <a:srgbClr val="FF0000"/>
                </a:solidFill>
                <a:latin typeface="HGS創英角ｺﾞｼｯｸUB" panose="020B0900000000000000" pitchFamily="50" charset="-128"/>
                <a:ea typeface="HGS創英角ｺﾞｼｯｸUB" panose="020B0900000000000000" pitchFamily="50" charset="-128"/>
                <a:cs typeface="Times New Roman" panose="02020603050405020304" pitchFamily="18" charset="0"/>
              </a:rPr>
              <a:t> </a:t>
            </a:r>
            <a:r>
              <a:rPr lang="en-US" altLang="ja-JP" sz="1600" kern="100" spc="-50" dirty="0">
                <a:solidFill>
                  <a:schemeClr val="tx1"/>
                </a:solidFill>
                <a:latin typeface="HGS創英角ｺﾞｼｯｸUB" panose="020B0900000000000000" pitchFamily="50" charset="-128"/>
                <a:ea typeface="HGS創英角ｺﾞｼｯｸUB" panose="020B0900000000000000" pitchFamily="50" charset="-128"/>
                <a:cs typeface="Times New Roman" panose="02020603050405020304" pitchFamily="18" charset="0"/>
              </a:rPr>
              <a:t>〈</a:t>
            </a:r>
            <a:r>
              <a:rPr lang="ja-JP" altLang="en-US" sz="1600" kern="100" spc="-50" dirty="0">
                <a:solidFill>
                  <a:schemeClr val="tx1"/>
                </a:solidFill>
                <a:latin typeface="HGS創英角ｺﾞｼｯｸUB" panose="020B0900000000000000" pitchFamily="50" charset="-128"/>
                <a:ea typeface="HGS創英角ｺﾞｼｯｸUB" panose="020B0900000000000000" pitchFamily="50" charset="-128"/>
                <a:cs typeface="Times New Roman" panose="02020603050405020304" pitchFamily="18" charset="0"/>
              </a:rPr>
              <a:t>西日本の中核として、日本の成長をけん引し世界に貢献する副首都をめざす</a:t>
            </a:r>
            <a:r>
              <a:rPr lang="en-US" altLang="ja-JP" sz="1600" kern="100" spc="-50" dirty="0">
                <a:solidFill>
                  <a:schemeClr val="tx1"/>
                </a:solidFill>
                <a:latin typeface="HGS創英角ｺﾞｼｯｸUB" panose="020B0900000000000000" pitchFamily="50" charset="-128"/>
                <a:ea typeface="HGS創英角ｺﾞｼｯｸUB" panose="020B0900000000000000" pitchFamily="50" charset="-128"/>
                <a:cs typeface="Times New Roman" panose="02020603050405020304" pitchFamily="18" charset="0"/>
              </a:rPr>
              <a:t>〉</a:t>
            </a:r>
          </a:p>
        </p:txBody>
      </p:sp>
      <p:sp>
        <p:nvSpPr>
          <p:cNvPr id="46" name="テキスト ボックス 45">
            <a:extLst>
              <a:ext uri="{FF2B5EF4-FFF2-40B4-BE49-F238E27FC236}">
                <a16:creationId xmlns:a16="http://schemas.microsoft.com/office/drawing/2014/main" id="{D6D126D0-D511-466E-8DAC-6988048FDD68}"/>
              </a:ext>
            </a:extLst>
          </p:cNvPr>
          <p:cNvSpPr txBox="1"/>
          <p:nvPr/>
        </p:nvSpPr>
        <p:spPr>
          <a:xfrm>
            <a:off x="2084944" y="1300537"/>
            <a:ext cx="7177811" cy="461780"/>
          </a:xfrm>
          <a:prstGeom prst="rect">
            <a:avLst/>
          </a:prstGeom>
          <a:noFill/>
          <a:ln>
            <a:noFill/>
          </a:ln>
        </p:spPr>
        <p:txBody>
          <a:bodyPr wrap="square" tIns="108000">
            <a:spAutoFit/>
          </a:bodyPr>
          <a:lstStyle/>
          <a:p>
            <a:pPr marL="0" marR="0" lvl="0" indent="0" defTabSz="457200" rtl="0" eaLnBrk="1" fontAlgn="auto" latinLnBrk="0" hangingPunct="1">
              <a:lnSpc>
                <a:spcPct val="150000"/>
              </a:lnSpc>
              <a:spcBef>
                <a:spcPts val="0"/>
              </a:spcBef>
              <a:spcAft>
                <a:spcPts val="0"/>
              </a:spcAft>
              <a:buClrTx/>
              <a:buSzTx/>
              <a:buFontTx/>
              <a:buNone/>
              <a:tabLst/>
              <a:defRPr/>
            </a:pPr>
            <a:r>
              <a:rPr kumimoji="0" lang="ja-JP" altLang="en-US" sz="1600" b="1"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cs typeface="+mn-cs"/>
              </a:rPr>
              <a:t>「平時の日本の成長エンジン」と「非常時の首都機能のバックアップ」</a:t>
            </a:r>
          </a:p>
        </p:txBody>
      </p:sp>
      <p:sp>
        <p:nvSpPr>
          <p:cNvPr id="3" name="スライド番号プレースホルダー 1">
            <a:extLst>
              <a:ext uri="{FF2B5EF4-FFF2-40B4-BE49-F238E27FC236}">
                <a16:creationId xmlns:a16="http://schemas.microsoft.com/office/drawing/2014/main" id="{ABBC56AF-23EF-01E4-1E1B-A79ECF31318E}"/>
              </a:ext>
            </a:extLst>
          </p:cNvPr>
          <p:cNvSpPr txBox="1">
            <a:spLocks/>
          </p:cNvSpPr>
          <p:nvPr/>
        </p:nvSpPr>
        <p:spPr>
          <a:xfrm>
            <a:off x="9489330" y="6445576"/>
            <a:ext cx="416670" cy="408695"/>
          </a:xfrm>
          <a:prstGeom prst="rect">
            <a:avLst/>
          </a:prstGeom>
          <a:solidFill>
            <a:schemeClr val="bg1"/>
          </a:solidFill>
          <a:effectLst/>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BIZ UDPゴシック" panose="020B0400000000000000" pitchFamily="50" charset="-128"/>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DF82107-93BA-490C-9453-044014AF67CD}" type="slidenum">
              <a:rPr kumimoji="1" lang="ja-JP" altLang="en-US" smtClean="0"/>
              <a:pPr/>
              <a:t>11</a:t>
            </a:fld>
            <a:endParaRPr kumimoji="1" lang="ja-JP" altLang="en-US"/>
          </a:p>
        </p:txBody>
      </p:sp>
    </p:spTree>
    <p:extLst>
      <p:ext uri="{BB962C8B-B14F-4D97-AF65-F5344CB8AC3E}">
        <p14:creationId xmlns:p14="http://schemas.microsoft.com/office/powerpoint/2010/main" val="2648835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a:extLst>
              <a:ext uri="{FF2B5EF4-FFF2-40B4-BE49-F238E27FC236}">
                <a16:creationId xmlns:a16="http://schemas.microsoft.com/office/drawing/2014/main" id="{45CC1BDE-B35B-4409-99D6-6997251BC431}"/>
              </a:ext>
            </a:extLst>
          </p:cNvPr>
          <p:cNvSpPr/>
          <p:nvPr/>
        </p:nvSpPr>
        <p:spPr>
          <a:xfrm>
            <a:off x="97928" y="4923484"/>
            <a:ext cx="7915750" cy="1745375"/>
          </a:xfrm>
          <a:prstGeom prst="rect">
            <a:avLst/>
          </a:prstGeom>
          <a:no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200"/>
              </a:spcAft>
              <a:buClrTx/>
              <a:buSzTx/>
              <a:buFontTx/>
              <a:buNone/>
              <a:tabLst/>
              <a:defRPr/>
            </a:pPr>
            <a:endParaRPr kumimoji="0" lang="ja-JP" altLang="en-US" sz="1500" b="1" i="0" u="none" strike="noStrike" kern="100" cap="none" spc="0" normalizeH="0" baseline="0" noProof="0">
              <a:ln>
                <a:noFill/>
              </a:ln>
              <a:solidFill>
                <a:schemeClr val="tx1"/>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7" name="四角形: 角を丸くする 6">
            <a:extLst>
              <a:ext uri="{FF2B5EF4-FFF2-40B4-BE49-F238E27FC236}">
                <a16:creationId xmlns:a16="http://schemas.microsoft.com/office/drawing/2014/main" id="{ADA82CFF-74AE-4E3F-884A-F4FB26EC32B9}"/>
              </a:ext>
            </a:extLst>
          </p:cNvPr>
          <p:cNvSpPr/>
          <p:nvPr/>
        </p:nvSpPr>
        <p:spPr>
          <a:xfrm>
            <a:off x="8029983" y="5933546"/>
            <a:ext cx="1876017" cy="677040"/>
          </a:xfrm>
          <a:prstGeom prst="roundRect">
            <a:avLst/>
          </a:prstGeom>
          <a:solidFill>
            <a:srgbClr val="FFB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72">
            <a:extLst>
              <a:ext uri="{FF2B5EF4-FFF2-40B4-BE49-F238E27FC236}">
                <a16:creationId xmlns:a16="http://schemas.microsoft.com/office/drawing/2014/main" id="{A83EEC15-94D4-4B14-B77B-40A343AE0D5C}"/>
              </a:ext>
            </a:extLst>
          </p:cNvPr>
          <p:cNvSpPr/>
          <p:nvPr/>
        </p:nvSpPr>
        <p:spPr>
          <a:xfrm>
            <a:off x="617584" y="5771340"/>
            <a:ext cx="1441748" cy="3600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21" name="テキスト ボックス 20">
            <a:extLst>
              <a:ext uri="{FF2B5EF4-FFF2-40B4-BE49-F238E27FC236}">
                <a16:creationId xmlns:a16="http://schemas.microsoft.com/office/drawing/2014/main" id="{610F9420-6F95-4690-86DC-64EB05252E6C}"/>
              </a:ext>
            </a:extLst>
          </p:cNvPr>
          <p:cNvSpPr txBox="1"/>
          <p:nvPr/>
        </p:nvSpPr>
        <p:spPr>
          <a:xfrm>
            <a:off x="0" y="61186"/>
            <a:ext cx="9906000" cy="400110"/>
          </a:xfrm>
          <a:prstGeom prst="rect">
            <a:avLst/>
          </a:prstGeom>
          <a:noFill/>
        </p:spPr>
        <p:txBody>
          <a:bodyPr wrap="square">
            <a:spAutoFit/>
          </a:bodyPr>
          <a:lstStyle>
            <a:defPPr>
              <a:defRPr lang="en-US"/>
            </a:defPPr>
            <a:lvl1pPr defTabSz="742950">
              <a:defRPr kumimoji="1" sz="2000">
                <a:solidFill>
                  <a:prstClr val="white"/>
                </a:solidFill>
                <a:latin typeface="HGS創英角ｺﾞｼｯｸUB" panose="020B0900000000000000" pitchFamily="50" charset="-128"/>
                <a:ea typeface="HGS創英角ｺﾞｼｯｸUB" panose="020B0900000000000000" pitchFamily="50" charset="-128"/>
              </a:defRPr>
            </a:lvl1p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2000" dirty="0">
                <a:solidFill>
                  <a:prstClr val="white"/>
                </a:solidFill>
                <a:latin typeface="HGS創英角ｺﾞｼｯｸUB" panose="020B0900000000000000" pitchFamily="50" charset="-128"/>
                <a:ea typeface="HGS創英角ｺﾞｼｯｸUB" panose="020B0900000000000000" pitchFamily="50" charset="-128"/>
              </a:rPr>
              <a:t>２．</a:t>
            </a:r>
            <a:r>
              <a:rPr kumimoji="1" lang="ja-JP" altLang="en-US" sz="2000" b="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基本方針とめざす都市像</a:t>
            </a:r>
            <a:endParaRPr kumimoji="1" lang="ja-JP" altLang="en-US" sz="1800" b="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22" name="テキスト ボックス 21">
            <a:extLst>
              <a:ext uri="{FF2B5EF4-FFF2-40B4-BE49-F238E27FC236}">
                <a16:creationId xmlns:a16="http://schemas.microsoft.com/office/drawing/2014/main" id="{1EF92254-608B-4F44-AC3A-55D6C8C072D4}"/>
              </a:ext>
            </a:extLst>
          </p:cNvPr>
          <p:cNvSpPr txBox="1"/>
          <p:nvPr/>
        </p:nvSpPr>
        <p:spPr>
          <a:xfrm>
            <a:off x="127200" y="656035"/>
            <a:ext cx="9651600" cy="945515"/>
          </a:xfrm>
          <a:prstGeom prst="rect">
            <a:avLst/>
          </a:prstGeom>
          <a:solidFill>
            <a:schemeClr val="bg1">
              <a:lumMod val="85000"/>
            </a:schemeClr>
          </a:solidFill>
        </p:spPr>
        <p:txBody>
          <a:bodyPr wrap="square" rtlCol="0">
            <a:spAutoFit/>
          </a:bodyPr>
          <a:lstStyle>
            <a:defPPr>
              <a:defRPr lang="en-US"/>
            </a:defPPr>
            <a:lvl1pPr marL="285750" marR="0" lvl="0" indent="-285750" fontAlgn="auto">
              <a:lnSpc>
                <a:spcPct val="120000"/>
              </a:lnSpc>
              <a:spcBef>
                <a:spcPts val="0"/>
              </a:spcBef>
              <a:spcAft>
                <a:spcPts val="0"/>
              </a:spcAft>
              <a:buClrTx/>
              <a:buSzTx/>
              <a:buFont typeface="BIZ UDPゴシック" panose="020B0400000000000000" pitchFamily="50" charset="-128"/>
              <a:buChar char="○"/>
              <a:tabLst/>
              <a:defRPr kumimoji="1" sz="1200" b="1" i="0" u="none" strike="noStrike" cap="none" spc="0" normalizeH="0" baseline="0">
                <a:ln>
                  <a:noFill/>
                </a:ln>
                <a:solidFill>
                  <a:prstClr val="black"/>
                </a:solidFill>
                <a:effectLst/>
                <a:uLnTx/>
                <a:uFillTx/>
                <a:latin typeface="BIZ UDPゴシック" panose="020B0400000000000000" pitchFamily="50" charset="-128"/>
                <a:ea typeface="BIZ UDPゴシック" panose="020B0400000000000000" pitchFamily="50" charset="-128"/>
              </a:defRPr>
            </a:lvl1pPr>
          </a:lstStyle>
          <a:p>
            <a:pPr marL="285750" marR="0" lvl="0" indent="-285750" algn="l" defTabSz="457200" rtl="0" eaLnBrk="1" fontAlgn="auto" latinLnBrk="0" hangingPunct="1">
              <a:lnSpc>
                <a:spcPct val="120000"/>
              </a:lnSpc>
              <a:spcBef>
                <a:spcPts val="0"/>
              </a:spcBef>
              <a:spcAft>
                <a:spcPts val="0"/>
              </a:spcAft>
              <a:buClrTx/>
              <a:buSzTx/>
              <a:buFont typeface="BIZ UDPゴシック" panose="020B0400000000000000" pitchFamily="50" charset="-128"/>
              <a:buChar char="○"/>
              <a:tabLst/>
              <a:defRPr/>
            </a:pP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大阪府・大阪市としては、新たな成長戦略である「</a:t>
            </a:r>
            <a:r>
              <a:rPr kumimoji="1"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Beyond EXPO 2025</a:t>
            </a: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」の策定・実行を通じて、副首都として必要な「中枢性・拠点性」や「東京とは異なる個性・新たな</a:t>
            </a:r>
            <a:r>
              <a:rPr lang="ja-JP" altLang="en-US" dirty="0">
                <a:solidFill>
                  <a:schemeClr val="tx1"/>
                </a:solidFill>
              </a:rPr>
              <a:t>価値観</a:t>
            </a: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」を向上させ、「副首都・大阪」の早期実現</a:t>
            </a:r>
            <a:r>
              <a:rPr lang="ja-JP" altLang="en-US" dirty="0">
                <a:solidFill>
                  <a:schemeClr val="tx1"/>
                </a:solidFill>
              </a:rPr>
              <a:t>と日本経済をけん引する成長エンジン機能の発揮をめざす</a:t>
            </a:r>
            <a:endPar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285750" marR="0" lvl="0" indent="-285750" algn="l" defTabSz="457200" rtl="0" eaLnBrk="1" fontAlgn="auto" latinLnBrk="0" hangingPunct="1">
              <a:lnSpc>
                <a:spcPct val="120000"/>
              </a:lnSpc>
              <a:spcBef>
                <a:spcPts val="0"/>
              </a:spcBef>
              <a:spcAft>
                <a:spcPts val="0"/>
              </a:spcAft>
              <a:buClrTx/>
              <a:buSzTx/>
              <a:buFont typeface="BIZ UDPゴシック" panose="020B0400000000000000" pitchFamily="50" charset="-128"/>
              <a:buChar char="○"/>
              <a:tabLst/>
              <a:defRPr/>
            </a:pP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具体的には、万博で高まった「民のチャレンジ」「都市プレゼンス」「発信力・求心力」「グローバル力」をオール大阪で更に磨くことを通じて、</a:t>
            </a:r>
            <a:r>
              <a:rPr lang="en-US" altLang="ja-JP" dirty="0">
                <a:solidFill>
                  <a:schemeClr val="tx1"/>
                </a:solidFill>
              </a:rPr>
              <a:t>2040</a:t>
            </a:r>
            <a:r>
              <a:rPr lang="ja-JP" altLang="en-US" dirty="0">
                <a:solidFill>
                  <a:schemeClr val="tx1"/>
                </a:solidFill>
              </a:rPr>
              <a:t>年代に名目</a:t>
            </a:r>
            <a:r>
              <a:rPr lang="en-US" altLang="ja-JP" dirty="0">
                <a:solidFill>
                  <a:schemeClr val="tx1"/>
                </a:solidFill>
              </a:rPr>
              <a:t>GDP80</a:t>
            </a:r>
            <a:r>
              <a:rPr lang="ja-JP" altLang="en-US" dirty="0">
                <a:solidFill>
                  <a:schemeClr val="tx1"/>
                </a:solidFill>
              </a:rPr>
              <a:t>兆円を実現し、約２倍となる経済規模への拡大をめざす</a:t>
            </a:r>
            <a:endPar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35" name="四角形: 角を丸くする 34">
            <a:extLst>
              <a:ext uri="{FF2B5EF4-FFF2-40B4-BE49-F238E27FC236}">
                <a16:creationId xmlns:a16="http://schemas.microsoft.com/office/drawing/2014/main" id="{758ABFA2-9D12-46AA-B029-360B41EB6573}"/>
              </a:ext>
            </a:extLst>
          </p:cNvPr>
          <p:cNvSpPr/>
          <p:nvPr/>
        </p:nvSpPr>
        <p:spPr>
          <a:xfrm>
            <a:off x="127200" y="2044333"/>
            <a:ext cx="9672878" cy="1327349"/>
          </a:xfrm>
          <a:prstGeom prst="roundRect">
            <a:avLst/>
          </a:prstGeom>
          <a:solidFill>
            <a:schemeClr val="accent4">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defTabSz="326578" rtl="0" eaLnBrk="1" fontAlgn="auto" latinLnBrk="0" hangingPunct="1">
              <a:lnSpc>
                <a:spcPct val="130000"/>
              </a:lnSpc>
              <a:spcBef>
                <a:spcPts val="0"/>
              </a:spcBef>
              <a:spcAft>
                <a:spcPts val="0"/>
              </a:spcAft>
              <a:buClrTx/>
              <a:buSzTx/>
              <a:buFontTx/>
              <a:buNone/>
              <a:tabLst/>
              <a:defRPr/>
            </a:pPr>
            <a:endParaRPr kumimoji="0" lang="en-US" altLang="ja-JP" sz="1700" b="0" i="0" u="none" strike="noStrike" kern="100" cap="none" spc="0" normalizeH="0" baseline="0" noProof="0">
              <a:ln>
                <a:noFill/>
              </a:ln>
              <a:solidFill>
                <a:srgbClr val="FF0000"/>
              </a:solidFill>
              <a:effectLst/>
              <a:uLnTx/>
              <a:uFillTx/>
              <a:latin typeface="HGS創英角ｺﾞｼｯｸUB" panose="020B0900000000000000" pitchFamily="50" charset="-128"/>
              <a:ea typeface="HGS創英角ｺﾞｼｯｸUB" panose="020B0900000000000000" pitchFamily="50" charset="-128"/>
              <a:cs typeface="Times New Roman" panose="02020603050405020304" pitchFamily="18" charset="0"/>
            </a:endParaRPr>
          </a:p>
          <a:p>
            <a:pPr marL="0" marR="0" lvl="0" defTabSz="326578" rtl="0" eaLnBrk="1" fontAlgn="auto" latinLnBrk="0" hangingPunct="1">
              <a:lnSpc>
                <a:spcPct val="130000"/>
              </a:lnSpc>
              <a:spcBef>
                <a:spcPts val="0"/>
              </a:spcBef>
              <a:spcAft>
                <a:spcPts val="0"/>
              </a:spcAft>
              <a:buClrTx/>
              <a:buSzTx/>
              <a:buFontTx/>
              <a:buNone/>
              <a:tabLst/>
              <a:defRPr/>
            </a:pPr>
            <a:endParaRPr lang="en-US" altLang="ja-JP" sz="1700" kern="100">
              <a:solidFill>
                <a:srgbClr val="FF0000"/>
              </a:solidFill>
              <a:latin typeface="HGS創英角ｺﾞｼｯｸUB" panose="020B0900000000000000" pitchFamily="50" charset="-128"/>
              <a:ea typeface="HGS創英角ｺﾞｼｯｸUB" panose="020B0900000000000000" pitchFamily="50" charset="-128"/>
              <a:cs typeface="Times New Roman" panose="02020603050405020304" pitchFamily="18" charset="0"/>
            </a:endParaRPr>
          </a:p>
        </p:txBody>
      </p:sp>
      <p:sp>
        <p:nvSpPr>
          <p:cNvPr id="37" name="テキスト ボックス 36">
            <a:extLst>
              <a:ext uri="{FF2B5EF4-FFF2-40B4-BE49-F238E27FC236}">
                <a16:creationId xmlns:a16="http://schemas.microsoft.com/office/drawing/2014/main" id="{81DED993-16A9-4CB8-A8D2-8980FA8A851E}"/>
              </a:ext>
            </a:extLst>
          </p:cNvPr>
          <p:cNvSpPr txBox="1"/>
          <p:nvPr/>
        </p:nvSpPr>
        <p:spPr>
          <a:xfrm>
            <a:off x="20517" y="1595469"/>
            <a:ext cx="4992675" cy="442608"/>
          </a:xfrm>
          <a:prstGeom prst="rect">
            <a:avLst/>
          </a:prstGeom>
          <a:noFill/>
          <a:ln>
            <a:noFill/>
          </a:ln>
        </p:spPr>
        <p:txBody>
          <a:bodyPr wrap="square" tIns="108000" anchor="ctr" anchorCtr="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5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lang="ja-JP" altLang="en-US" sz="1500" b="1">
                <a:solidFill>
                  <a:prstClr val="black"/>
                </a:solidFill>
                <a:latin typeface="BIZ UDPゴシック" panose="020B0400000000000000" pitchFamily="50" charset="-128"/>
                <a:ea typeface="BIZ UDPゴシック" panose="020B0400000000000000" pitchFamily="50" charset="-128"/>
              </a:rPr>
              <a:t>基本方針・</a:t>
            </a:r>
            <a:r>
              <a:rPr kumimoji="0" lang="ja-JP" altLang="en-US" sz="15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めざす都市像■</a:t>
            </a:r>
            <a:endParaRPr kumimoji="0" lang="en-US" altLang="ja-JP" sz="15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41" name="正方形/長方形 40">
            <a:extLst>
              <a:ext uri="{FF2B5EF4-FFF2-40B4-BE49-F238E27FC236}">
                <a16:creationId xmlns:a16="http://schemas.microsoft.com/office/drawing/2014/main" id="{9267A5DC-3D62-4504-A66B-F7AE06233C28}"/>
              </a:ext>
            </a:extLst>
          </p:cNvPr>
          <p:cNvSpPr/>
          <p:nvPr/>
        </p:nvSpPr>
        <p:spPr>
          <a:xfrm>
            <a:off x="89769" y="3429000"/>
            <a:ext cx="7922890" cy="1483597"/>
          </a:xfrm>
          <a:prstGeom prst="rect">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200"/>
              </a:spcAft>
              <a:buClrTx/>
              <a:buSzTx/>
              <a:buFontTx/>
              <a:buNone/>
              <a:tabLst/>
              <a:defRPr/>
            </a:pPr>
            <a:endParaRPr kumimoji="0" lang="ja-JP" altLang="en-US" sz="1500" b="1" i="0" u="none" strike="noStrike" kern="100" cap="none" spc="0" normalizeH="0" baseline="0" noProof="0">
              <a:ln>
                <a:noFill/>
              </a:ln>
              <a:solidFill>
                <a:schemeClr val="tx1"/>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44" name="テキスト ボックス 43">
            <a:extLst>
              <a:ext uri="{FF2B5EF4-FFF2-40B4-BE49-F238E27FC236}">
                <a16:creationId xmlns:a16="http://schemas.microsoft.com/office/drawing/2014/main" id="{B36E3C2B-5BB3-4F2C-AE05-7A5CB30DC112}"/>
              </a:ext>
            </a:extLst>
          </p:cNvPr>
          <p:cNvSpPr txBox="1"/>
          <p:nvPr/>
        </p:nvSpPr>
        <p:spPr>
          <a:xfrm>
            <a:off x="481179" y="4864307"/>
            <a:ext cx="3628374" cy="365985"/>
          </a:xfrm>
          <a:prstGeom prst="rect">
            <a:avLst/>
          </a:prstGeom>
          <a:noFill/>
          <a:ln>
            <a:noFill/>
          </a:ln>
        </p:spPr>
        <p:txBody>
          <a:bodyPr wrap="square" tIns="10800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altLang="ja-JP" sz="105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05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副首都を支える基盤</a:t>
            </a:r>
            <a:r>
              <a:rPr kumimoji="0" lang="en-US" altLang="ja-JP" sz="105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p:txBody>
      </p:sp>
      <p:sp>
        <p:nvSpPr>
          <p:cNvPr id="45" name="正方形/長方形 44">
            <a:extLst>
              <a:ext uri="{FF2B5EF4-FFF2-40B4-BE49-F238E27FC236}">
                <a16:creationId xmlns:a16="http://schemas.microsoft.com/office/drawing/2014/main" id="{770AFFD4-0D8A-4E59-989B-40B04A283215}"/>
              </a:ext>
            </a:extLst>
          </p:cNvPr>
          <p:cNvSpPr/>
          <p:nvPr/>
        </p:nvSpPr>
        <p:spPr>
          <a:xfrm>
            <a:off x="2162235" y="5190843"/>
            <a:ext cx="5220000" cy="5042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200"/>
              </a:spcAft>
              <a:buClrTx/>
              <a:buSzTx/>
              <a:buFontTx/>
              <a:buNone/>
              <a:tabLst/>
              <a:defRPr/>
            </a:pPr>
            <a:r>
              <a:rPr kumimoji="0" lang="ja-JP" altLang="en-US" sz="1050" b="1" i="0" u="none" strike="noStrike" kern="1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en-US" sz="1100" b="1" i="0" u="sng" strike="noStrike" kern="1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グローバル</a:t>
            </a:r>
            <a:r>
              <a:rPr kumimoji="0" lang="ja-JP" altLang="ja-JP" sz="1100" b="1" i="0" u="sng" strike="noStrike" kern="1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人材</a:t>
            </a:r>
            <a:r>
              <a:rPr kumimoji="0" lang="ja-JP" altLang="en-US" sz="1100" b="1" i="0" u="sng" strike="noStrike" kern="1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やクリエイティブ人材が</a:t>
            </a:r>
            <a:r>
              <a:rPr kumimoji="0" lang="ja-JP" altLang="ja-JP" sz="1100" b="1" i="0" u="sng" strike="noStrike" kern="1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集積</a:t>
            </a:r>
            <a:r>
              <a:rPr kumimoji="0" lang="ja-JP" altLang="en-US" sz="1100" b="1" i="0" u="sng" strike="noStrike" kern="1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・輩出</a:t>
            </a:r>
            <a:r>
              <a:rPr kumimoji="0" lang="ja-JP" altLang="ja-JP" sz="1000" i="0" strike="noStrike" kern="1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するエネルギッシュな</a:t>
            </a:r>
            <a:r>
              <a:rPr kumimoji="0" lang="ja-JP" altLang="en-US" sz="1100" b="1" i="0" u="sng" strike="noStrike" kern="1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拠点</a:t>
            </a:r>
            <a:r>
              <a:rPr kumimoji="0" lang="ja-JP" altLang="ja-JP" sz="1100" b="1" i="0" u="sng" strike="noStrike" kern="1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都市</a:t>
            </a:r>
            <a:endParaRPr kumimoji="0" lang="en-US" altLang="ja-JP" sz="1050" b="0" i="0" u="none" strike="noStrike" kern="1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47" name="正方形/長方形 46">
            <a:extLst>
              <a:ext uri="{FF2B5EF4-FFF2-40B4-BE49-F238E27FC236}">
                <a16:creationId xmlns:a16="http://schemas.microsoft.com/office/drawing/2014/main" id="{78F24D89-6D0A-4394-90AD-A90A90E46AC9}"/>
              </a:ext>
            </a:extLst>
          </p:cNvPr>
          <p:cNvSpPr/>
          <p:nvPr/>
        </p:nvSpPr>
        <p:spPr>
          <a:xfrm>
            <a:off x="2162235" y="5639967"/>
            <a:ext cx="5896276" cy="5724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40000"/>
              </a:lnSpc>
              <a:spcAft>
                <a:spcPts val="200"/>
              </a:spcAft>
              <a:defRPr/>
            </a:pPr>
            <a:r>
              <a:rPr kumimoji="0" lang="ja-JP" altLang="en-US" sz="1050" b="1" i="0" u="none" strike="noStrike" kern="1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en-US" sz="1100" b="1" i="0" u="sng" strike="noStrike" kern="1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「ほっとかれへん」 「やってみなはれ」</a:t>
            </a:r>
            <a:r>
              <a:rPr kumimoji="0" lang="ja-JP" altLang="en-US" sz="1000" i="0" strike="noStrike" kern="1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気質</a:t>
            </a:r>
            <a:r>
              <a:rPr lang="ja-JP" altLang="en-US" sz="1000"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を活かした</a:t>
            </a:r>
            <a:r>
              <a:rPr kumimoji="0" lang="ja-JP" altLang="en-US" sz="1100" b="1" i="0" u="sng" strike="noStrike" kern="1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フレンドリーな都市</a:t>
            </a:r>
            <a:endParaRPr kumimoji="0" lang="en-US" altLang="ja-JP" sz="1100" b="1" i="0" u="sng" strike="noStrike" kern="1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40000"/>
              </a:lnSpc>
              <a:spcAft>
                <a:spcPts val="200"/>
              </a:spcAft>
              <a:defRPr/>
            </a:pPr>
            <a:r>
              <a:rPr kumimoji="0" lang="ja-JP" altLang="en-US" sz="1000" i="0" strike="noStrike" kern="1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en-US" sz="1100" b="1" i="0" u="sng" strike="noStrike" kern="1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成長を支える高度な都市機能</a:t>
            </a:r>
            <a:r>
              <a:rPr kumimoji="0" lang="ja-JP" altLang="en-US" sz="1000" i="0" strike="noStrike" kern="1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を備えた</a:t>
            </a:r>
            <a:r>
              <a:rPr kumimoji="0" lang="ja-JP" altLang="en-US" sz="1100" b="1" i="0" u="sng" strike="noStrike" kern="1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都市</a:t>
            </a:r>
            <a:endParaRPr kumimoji="0" lang="en-US" altLang="ja-JP" sz="1100" b="1" i="0" u="sng" strike="noStrike" kern="1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48" name="正方形/長方形 47">
            <a:extLst>
              <a:ext uri="{FF2B5EF4-FFF2-40B4-BE49-F238E27FC236}">
                <a16:creationId xmlns:a16="http://schemas.microsoft.com/office/drawing/2014/main" id="{A436CC24-421A-4BF3-ACBD-8AF3910A2224}"/>
              </a:ext>
            </a:extLst>
          </p:cNvPr>
          <p:cNvSpPr/>
          <p:nvPr/>
        </p:nvSpPr>
        <p:spPr>
          <a:xfrm>
            <a:off x="2056762" y="4888272"/>
            <a:ext cx="5662591" cy="3888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経済力や都市力を支える土台づくり</a:t>
            </a:r>
            <a:endParaRPr kumimoji="0"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49" name="円/楕円 72">
            <a:extLst>
              <a:ext uri="{FF2B5EF4-FFF2-40B4-BE49-F238E27FC236}">
                <a16:creationId xmlns:a16="http://schemas.microsoft.com/office/drawing/2014/main" id="{A46BEEA1-728B-45E9-AEAA-821A4D6E2C30}"/>
              </a:ext>
            </a:extLst>
          </p:cNvPr>
          <p:cNvSpPr/>
          <p:nvPr/>
        </p:nvSpPr>
        <p:spPr>
          <a:xfrm>
            <a:off x="195353" y="3841478"/>
            <a:ext cx="1526630" cy="415318"/>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a:ln>
                  <a:noFill/>
                </a:ln>
                <a:solidFill>
                  <a:schemeClr val="bg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経済力</a:t>
            </a:r>
          </a:p>
        </p:txBody>
      </p:sp>
      <p:sp>
        <p:nvSpPr>
          <p:cNvPr id="50" name="円/楕円 72">
            <a:extLst>
              <a:ext uri="{FF2B5EF4-FFF2-40B4-BE49-F238E27FC236}">
                <a16:creationId xmlns:a16="http://schemas.microsoft.com/office/drawing/2014/main" id="{6BEA456F-E639-4488-9458-5EEB4C9362FC}"/>
              </a:ext>
            </a:extLst>
          </p:cNvPr>
          <p:cNvSpPr/>
          <p:nvPr/>
        </p:nvSpPr>
        <p:spPr>
          <a:xfrm>
            <a:off x="195353" y="4375407"/>
            <a:ext cx="1526630" cy="41531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a:ln>
                  <a:noFill/>
                </a:ln>
                <a:solidFill>
                  <a:schemeClr val="bg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都市力</a:t>
            </a:r>
          </a:p>
        </p:txBody>
      </p:sp>
      <p:sp>
        <p:nvSpPr>
          <p:cNvPr id="58" name="テキスト ボックス 57">
            <a:extLst>
              <a:ext uri="{FF2B5EF4-FFF2-40B4-BE49-F238E27FC236}">
                <a16:creationId xmlns:a16="http://schemas.microsoft.com/office/drawing/2014/main" id="{B6D52D7F-65EA-4874-91D0-F7D5E85C91BA}"/>
              </a:ext>
            </a:extLst>
          </p:cNvPr>
          <p:cNvSpPr txBox="1"/>
          <p:nvPr/>
        </p:nvSpPr>
        <p:spPr>
          <a:xfrm>
            <a:off x="136261" y="3371965"/>
            <a:ext cx="1440000" cy="423436"/>
          </a:xfrm>
          <a:prstGeom prst="rect">
            <a:avLst/>
          </a:prstGeom>
          <a:noFill/>
          <a:ln>
            <a:noFill/>
          </a:ln>
        </p:spPr>
        <p:txBody>
          <a:bodyPr wrap="square" tIns="10800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altLang="ja-JP" sz="14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4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重点分野</a:t>
            </a:r>
            <a:r>
              <a:rPr kumimoji="0" lang="en-US" altLang="ja-JP" sz="14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p:txBody>
      </p:sp>
      <p:sp>
        <p:nvSpPr>
          <p:cNvPr id="59" name="正方形/長方形 58">
            <a:extLst>
              <a:ext uri="{FF2B5EF4-FFF2-40B4-BE49-F238E27FC236}">
                <a16:creationId xmlns:a16="http://schemas.microsoft.com/office/drawing/2014/main" id="{8280446F-78C7-438F-8AC3-22349FEF8A01}"/>
              </a:ext>
            </a:extLst>
          </p:cNvPr>
          <p:cNvSpPr/>
          <p:nvPr/>
        </p:nvSpPr>
        <p:spPr>
          <a:xfrm>
            <a:off x="1167141" y="3285546"/>
            <a:ext cx="5589686" cy="7020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ja-JP" altLang="en-US"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a:rPr>
              <a:t>世界に伍する経済力・都市力</a:t>
            </a:r>
            <a:r>
              <a:rPr lang="ja-JP" altLang="en-US" sz="1300" b="1" dirty="0">
                <a:solidFill>
                  <a:prstClr val="black"/>
                </a:solidFill>
                <a:latin typeface="BIZ UDPゴシック" panose="020B0400000000000000" pitchFamily="50" charset="-128"/>
                <a:ea typeface="BIZ UDPゴシック"/>
              </a:rPr>
              <a:t>を実現し、日本の成長をけん引</a:t>
            </a:r>
            <a:endParaRPr kumimoji="0" lang="ja-JP" altLang="en-US"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a:endParaRPr>
          </a:p>
        </p:txBody>
      </p:sp>
      <p:sp>
        <p:nvSpPr>
          <p:cNvPr id="60" name="円/楕円 72">
            <a:extLst>
              <a:ext uri="{FF2B5EF4-FFF2-40B4-BE49-F238E27FC236}">
                <a16:creationId xmlns:a16="http://schemas.microsoft.com/office/drawing/2014/main" id="{8F9E9AEC-2BF3-43CA-ABFE-2E23CA8D2908}"/>
              </a:ext>
            </a:extLst>
          </p:cNvPr>
          <p:cNvSpPr/>
          <p:nvPr/>
        </p:nvSpPr>
        <p:spPr>
          <a:xfrm>
            <a:off x="623080" y="5308588"/>
            <a:ext cx="1441748" cy="3600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200" b="1">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人材</a:t>
            </a:r>
            <a:r>
              <a:rPr kumimoji="0" lang="ja-JP" altLang="en-US" sz="12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力</a:t>
            </a:r>
          </a:p>
        </p:txBody>
      </p:sp>
      <p:sp>
        <p:nvSpPr>
          <p:cNvPr id="61" name="円/楕円 72">
            <a:extLst>
              <a:ext uri="{FF2B5EF4-FFF2-40B4-BE49-F238E27FC236}">
                <a16:creationId xmlns:a16="http://schemas.microsoft.com/office/drawing/2014/main" id="{3B63EAC3-D5CB-45DD-B9F8-7458F48253A2}"/>
              </a:ext>
            </a:extLst>
          </p:cNvPr>
          <p:cNvSpPr/>
          <p:nvPr/>
        </p:nvSpPr>
        <p:spPr>
          <a:xfrm>
            <a:off x="599763" y="5703800"/>
            <a:ext cx="1476000" cy="468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457200" rtl="0" eaLnBrk="1" fontAlgn="auto" latinLnBrk="0" hangingPunct="1">
              <a:lnSpc>
                <a:spcPct val="100000"/>
              </a:lnSpc>
              <a:spcBef>
                <a:spcPts val="0"/>
              </a:spcBef>
              <a:spcAft>
                <a:spcPts val="0"/>
              </a:spcAft>
              <a:buClrTx/>
              <a:buSzTx/>
              <a:tabLst/>
              <a:defRPr/>
            </a:pPr>
            <a:r>
              <a:rPr lang="ja-JP" altLang="en-US" sz="1200" b="1">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まちづくり・都市基盤</a:t>
            </a:r>
            <a:endParaRPr kumimoji="0" lang="ja-JP" altLang="en-US" sz="12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29" name="正方形/長方形 28">
            <a:extLst>
              <a:ext uri="{FF2B5EF4-FFF2-40B4-BE49-F238E27FC236}">
                <a16:creationId xmlns:a16="http://schemas.microsoft.com/office/drawing/2014/main" id="{CF216B19-BC3D-4069-9063-73ED5B16B4CC}"/>
              </a:ext>
            </a:extLst>
          </p:cNvPr>
          <p:cNvSpPr/>
          <p:nvPr/>
        </p:nvSpPr>
        <p:spPr>
          <a:xfrm>
            <a:off x="1666620" y="3788948"/>
            <a:ext cx="6476230" cy="4696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1400" b="1" i="0" u="sng"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大阪独自の強み</a:t>
            </a:r>
            <a:r>
              <a:rPr kumimoji="0" lang="ja-JP" altLang="en-US" sz="110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を活か</a:t>
            </a:r>
            <a:r>
              <a:rPr lang="ja-JP" altLang="en-US" sz="1100" dirty="0">
                <a:solidFill>
                  <a:schemeClr val="tx1"/>
                </a:solidFill>
                <a:latin typeface="BIZ UDPゴシック" panose="020B0400000000000000" pitchFamily="50" charset="-128"/>
                <a:ea typeface="BIZ UDPゴシック" panose="020B0400000000000000" pitchFamily="50" charset="-128"/>
              </a:rPr>
              <a:t>した</a:t>
            </a:r>
            <a:r>
              <a:rPr kumimoji="0" lang="ja-JP" altLang="en-US" sz="1400" b="1" i="0" u="sng"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次世代産業</a:t>
            </a:r>
            <a:r>
              <a:rPr lang="ja-JP" altLang="en-US" sz="1400" b="1" u="sng" dirty="0">
                <a:solidFill>
                  <a:schemeClr val="tx1"/>
                </a:solidFill>
                <a:latin typeface="BIZ UDPゴシック" panose="020B0400000000000000" pitchFamily="50" charset="-128"/>
                <a:ea typeface="BIZ UDPゴシック" panose="020B0400000000000000" pitchFamily="50" charset="-128"/>
              </a:rPr>
              <a:t>にチャレンジ</a:t>
            </a:r>
            <a:r>
              <a:rPr lang="ja-JP" altLang="en-US" sz="1200" dirty="0">
                <a:solidFill>
                  <a:schemeClr val="tx1"/>
                </a:solidFill>
                <a:latin typeface="BIZ UDPゴシック" panose="020B0400000000000000" pitchFamily="50" charset="-128"/>
                <a:ea typeface="BIZ UDPゴシック" panose="020B0400000000000000" pitchFamily="50" charset="-128"/>
              </a:rPr>
              <a:t>する</a:t>
            </a:r>
            <a:r>
              <a:rPr kumimoji="0" lang="ja-JP" altLang="ja-JP" sz="1400" b="1" i="0" u="sng" strike="noStrike" kern="1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イノベーション先進都市</a:t>
            </a:r>
            <a:endParaRPr kumimoji="0" lang="en-US" altLang="ja-JP" sz="1200" b="0" i="0" u="none" strike="noStrike" kern="1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30" name="正方形/長方形 29">
            <a:extLst>
              <a:ext uri="{FF2B5EF4-FFF2-40B4-BE49-F238E27FC236}">
                <a16:creationId xmlns:a16="http://schemas.microsoft.com/office/drawing/2014/main" id="{875A03E7-600B-48DC-9D7A-8B465FA1CC49}"/>
              </a:ext>
            </a:extLst>
          </p:cNvPr>
          <p:cNvSpPr/>
          <p:nvPr/>
        </p:nvSpPr>
        <p:spPr>
          <a:xfrm>
            <a:off x="1666619" y="4350162"/>
            <a:ext cx="6364367" cy="4617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00" cap="none" spc="0" normalizeH="0" baseline="0" noProof="0">
                <a:ln>
                  <a:noFill/>
                </a:ln>
                <a:solidFill>
                  <a:schemeClr val="tx1"/>
                </a:solidFill>
                <a:effectLst/>
                <a:uLnTx/>
                <a:uFillTx/>
                <a:latin typeface="BIZ UDPゴシック" panose="020B0400000000000000" pitchFamily="50" charset="-128"/>
                <a:ea typeface="BIZ UDPゴシック"/>
                <a:cs typeface="Times New Roman"/>
              </a:rPr>
              <a:t>◆　</a:t>
            </a:r>
            <a:r>
              <a:rPr lang="ja-JP" altLang="en-US" sz="1400" b="1" u="sng" kern="100">
                <a:solidFill>
                  <a:schemeClr val="tx1"/>
                </a:solidFill>
                <a:latin typeface="BIZ UDPゴシック" panose="020B0400000000000000" pitchFamily="50" charset="-128"/>
                <a:ea typeface="BIZ UDPゴシック"/>
                <a:cs typeface="Times New Roman"/>
              </a:rPr>
              <a:t>大阪独自の魅力</a:t>
            </a:r>
            <a:r>
              <a:rPr lang="ja-JP" altLang="en-US" sz="1100">
                <a:solidFill>
                  <a:schemeClr val="tx1"/>
                </a:solidFill>
                <a:latin typeface="BIZ UDPゴシック" panose="020B0400000000000000" pitchFamily="50" charset="-128"/>
                <a:ea typeface="BIZ UDPゴシック"/>
              </a:rPr>
              <a:t>を発揮した</a:t>
            </a:r>
            <a:r>
              <a:rPr lang="ja-JP" altLang="en-US" sz="1400" b="1" u="sng" kern="100">
                <a:solidFill>
                  <a:schemeClr val="tx1"/>
                </a:solidFill>
                <a:latin typeface="BIZ UDPゴシック" panose="020B0400000000000000" pitchFamily="50" charset="-128"/>
                <a:ea typeface="BIZ UDPゴシック"/>
                <a:cs typeface="Times New Roman"/>
              </a:rPr>
              <a:t>ワクワク・オモロい</a:t>
            </a:r>
            <a:r>
              <a:rPr lang="ja-JP" altLang="en-US" sz="1200" kern="100">
                <a:solidFill>
                  <a:schemeClr val="tx1"/>
                </a:solidFill>
                <a:latin typeface="BIZ UDPゴシック" panose="020B0400000000000000" pitchFamily="50" charset="-128"/>
                <a:ea typeface="BIZ UDPゴシック"/>
                <a:cs typeface="Times New Roman"/>
              </a:rPr>
              <a:t>を掻き立てる</a:t>
            </a:r>
            <a:r>
              <a:rPr kumimoji="0" lang="ja-JP" altLang="ja-JP" sz="1400" b="1" i="0" u="sng" strike="noStrike" kern="100" cap="none" spc="0" normalizeH="0" baseline="0" noProof="0">
                <a:ln>
                  <a:noFill/>
                </a:ln>
                <a:solidFill>
                  <a:schemeClr val="tx1"/>
                </a:solidFill>
                <a:effectLst/>
                <a:uLnTx/>
                <a:uFillTx/>
                <a:latin typeface="BIZ UDPゴシック" panose="020B0400000000000000" pitchFamily="50" charset="-128"/>
                <a:ea typeface="BIZ UDPゴシック"/>
                <a:cs typeface="Times New Roman"/>
              </a:rPr>
              <a:t>エンタメ都市</a:t>
            </a:r>
            <a:endParaRPr kumimoji="0" lang="en-US" altLang="ja-JP" sz="1200" b="1" i="0" u="sng" strike="noStrike" kern="1200" cap="none" spc="-100" normalizeH="0" baseline="0" noProof="0">
              <a:ln>
                <a:noFill/>
              </a:ln>
              <a:solidFill>
                <a:schemeClr val="tx1"/>
              </a:solidFill>
              <a:effectLst/>
              <a:uLnTx/>
              <a:uFillTx/>
              <a:latin typeface="BIZ UDPゴシック" panose="020B0400000000000000" pitchFamily="50" charset="-128"/>
              <a:ea typeface="BIZ UDPゴシック"/>
              <a:cs typeface="Times New Roman"/>
            </a:endParaRPr>
          </a:p>
        </p:txBody>
      </p:sp>
      <p:sp>
        <p:nvSpPr>
          <p:cNvPr id="42" name="正方形/長方形 41">
            <a:extLst>
              <a:ext uri="{FF2B5EF4-FFF2-40B4-BE49-F238E27FC236}">
                <a16:creationId xmlns:a16="http://schemas.microsoft.com/office/drawing/2014/main" id="{3A77C7C0-FAFC-4555-BD24-1F2695F248DB}"/>
              </a:ext>
            </a:extLst>
          </p:cNvPr>
          <p:cNvSpPr/>
          <p:nvPr/>
        </p:nvSpPr>
        <p:spPr>
          <a:xfrm>
            <a:off x="7944161" y="6056533"/>
            <a:ext cx="2032168" cy="4478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200"/>
              </a:spcAft>
              <a:buClrTx/>
              <a:buSzTx/>
              <a:buFontTx/>
              <a:buNone/>
              <a:tabLst/>
              <a:defRPr/>
            </a:pPr>
            <a:r>
              <a:rPr kumimoji="0" lang="en-US" altLang="ja-JP" sz="1400" b="1" i="0" u="none" strike="noStrike" kern="1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Well-Being</a:t>
            </a:r>
            <a:r>
              <a:rPr lang="ja-JP" altLang="en-US" sz="1400" b="1"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の向上</a:t>
            </a:r>
            <a:endParaRPr lang="en-US" altLang="ja-JP" sz="1400" b="1"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51" name="二等辺三角形 50">
            <a:extLst>
              <a:ext uri="{FF2B5EF4-FFF2-40B4-BE49-F238E27FC236}">
                <a16:creationId xmlns:a16="http://schemas.microsoft.com/office/drawing/2014/main" id="{74CEED64-2134-4E81-A5EF-D850D16E5907}"/>
              </a:ext>
            </a:extLst>
          </p:cNvPr>
          <p:cNvSpPr/>
          <p:nvPr/>
        </p:nvSpPr>
        <p:spPr>
          <a:xfrm rot="5400000">
            <a:off x="7377869" y="4922055"/>
            <a:ext cx="1611501" cy="239349"/>
          </a:xfrm>
          <a:prstGeom prst="triangl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1" name="矢印: 右 30">
            <a:extLst>
              <a:ext uri="{FF2B5EF4-FFF2-40B4-BE49-F238E27FC236}">
                <a16:creationId xmlns:a16="http://schemas.microsoft.com/office/drawing/2014/main" id="{4B6F8381-0937-42A1-89D4-4B229F22F3AF}"/>
              </a:ext>
            </a:extLst>
          </p:cNvPr>
          <p:cNvSpPr/>
          <p:nvPr/>
        </p:nvSpPr>
        <p:spPr>
          <a:xfrm>
            <a:off x="662105" y="2969672"/>
            <a:ext cx="216000" cy="30777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3" name="正方形/長方形 32">
            <a:extLst>
              <a:ext uri="{FF2B5EF4-FFF2-40B4-BE49-F238E27FC236}">
                <a16:creationId xmlns:a16="http://schemas.microsoft.com/office/drawing/2014/main" id="{CFE820E4-91FA-4FD7-B295-8188CB698DB9}"/>
              </a:ext>
            </a:extLst>
          </p:cNvPr>
          <p:cNvSpPr/>
          <p:nvPr/>
        </p:nvSpPr>
        <p:spPr>
          <a:xfrm>
            <a:off x="608234" y="2917296"/>
            <a:ext cx="8043930" cy="3583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marL="0" marR="0" lvl="0" indent="217719" algn="l" defTabSz="326578" rtl="0" eaLnBrk="1" fontAlgn="auto" latinLnBrk="0" hangingPunct="1">
              <a:lnSpc>
                <a:spcPct val="100000"/>
              </a:lnSpc>
              <a:spcBef>
                <a:spcPts val="0"/>
              </a:spcBef>
              <a:spcAft>
                <a:spcPts val="0"/>
              </a:spcAft>
              <a:buClrTx/>
              <a:buSzTx/>
              <a:buFontTx/>
              <a:buNone/>
              <a:tabLst/>
              <a:defRPr/>
            </a:pPr>
            <a:r>
              <a:rPr lang="en-US" altLang="ja-JP" sz="1700" kern="100" dirty="0">
                <a:solidFill>
                  <a:srgbClr val="FF0000"/>
                </a:solidFill>
                <a:latin typeface="HGS創英角ｺﾞｼｯｸUB" panose="020B0900000000000000" pitchFamily="50" charset="-128"/>
                <a:ea typeface="HGS創英角ｺﾞｼｯｸUB" panose="020B0900000000000000" pitchFamily="50" charset="-128"/>
                <a:cs typeface="Times New Roman" panose="02020603050405020304" pitchFamily="18" charset="0"/>
              </a:rPr>
              <a:t>〈</a:t>
            </a:r>
            <a:r>
              <a:rPr lang="ja-JP" altLang="en-US" sz="1700" kern="100" dirty="0">
                <a:solidFill>
                  <a:srgbClr val="FF0000"/>
                </a:solidFill>
                <a:latin typeface="HGS創英角ｺﾞｼｯｸUB" panose="020B0900000000000000" pitchFamily="50" charset="-128"/>
                <a:ea typeface="HGS創英角ｺﾞｼｯｸUB" panose="020B0900000000000000" pitchFamily="50" charset="-128"/>
                <a:cs typeface="Times New Roman" panose="02020603050405020304" pitchFamily="18" charset="0"/>
              </a:rPr>
              <a:t>目標</a:t>
            </a:r>
            <a:r>
              <a:rPr lang="en-US" altLang="ja-JP" sz="1700" kern="100" dirty="0">
                <a:solidFill>
                  <a:srgbClr val="FF0000"/>
                </a:solidFill>
                <a:latin typeface="HGS創英角ｺﾞｼｯｸUB" panose="020B0900000000000000" pitchFamily="50" charset="-128"/>
                <a:ea typeface="HGS創英角ｺﾞｼｯｸUB" panose="020B0900000000000000" pitchFamily="50" charset="-128"/>
                <a:cs typeface="Times New Roman" panose="02020603050405020304" pitchFamily="18" charset="0"/>
              </a:rPr>
              <a:t>〉</a:t>
            </a:r>
            <a:r>
              <a:rPr kumimoji="0" lang="en-US" altLang="ja-JP" sz="1200" b="0" i="0" u="none" strike="noStrike" kern="100" cap="none" spc="0" normalizeH="0" baseline="0" noProof="0" dirty="0">
                <a:ln>
                  <a:noFill/>
                </a:ln>
                <a:solidFill>
                  <a:srgbClr val="FF0000"/>
                </a:solidFill>
                <a:effectLst/>
                <a:uLnTx/>
                <a:uFillTx/>
                <a:latin typeface="HGS創英角ｺﾞｼｯｸUB" panose="020B0900000000000000" pitchFamily="50" charset="-128"/>
                <a:ea typeface="HGS創英角ｺﾞｼｯｸUB" panose="020B0900000000000000" pitchFamily="50" charset="-128"/>
                <a:cs typeface="Times New Roman" panose="02020603050405020304" pitchFamily="18" charset="0"/>
              </a:rPr>
              <a:t> </a:t>
            </a:r>
            <a:r>
              <a:rPr kumimoji="0" lang="en-US" altLang="ja-JP" sz="2000" b="0" i="0" u="none" strike="noStrike" kern="100" cap="none" spc="0" normalizeH="0" baseline="0" noProof="0" dirty="0">
                <a:ln>
                  <a:noFill/>
                </a:ln>
                <a:solidFill>
                  <a:srgbClr val="FF0000"/>
                </a:solidFill>
                <a:effectLst/>
                <a:uLnTx/>
                <a:uFillTx/>
                <a:latin typeface="HGS創英角ｺﾞｼｯｸUB" panose="020B0900000000000000" pitchFamily="50" charset="-128"/>
                <a:ea typeface="HGS創英角ｺﾞｼｯｸUB" panose="020B0900000000000000" pitchFamily="50" charset="-128"/>
                <a:cs typeface="Times New Roman" panose="02020603050405020304" pitchFamily="18" charset="0"/>
              </a:rPr>
              <a:t>2040</a:t>
            </a:r>
            <a:r>
              <a:rPr kumimoji="0" lang="ja-JP" altLang="en-US" sz="2000" b="0" i="0" u="none" strike="noStrike" kern="100" cap="none" spc="0" normalizeH="0" baseline="0" noProof="0" dirty="0">
                <a:ln>
                  <a:noFill/>
                </a:ln>
                <a:solidFill>
                  <a:srgbClr val="FF0000"/>
                </a:solidFill>
                <a:effectLst/>
                <a:uLnTx/>
                <a:uFillTx/>
                <a:latin typeface="HGS創英角ｺﾞｼｯｸUB" panose="020B0900000000000000" pitchFamily="50" charset="-128"/>
                <a:ea typeface="HGS創英角ｺﾞｼｯｸUB" panose="020B0900000000000000" pitchFamily="50" charset="-128"/>
                <a:cs typeface="Times New Roman" panose="02020603050405020304" pitchFamily="18" charset="0"/>
              </a:rPr>
              <a:t>年代に名目ＧＤＰ</a:t>
            </a:r>
            <a:r>
              <a:rPr kumimoji="0" lang="en-US" altLang="ja-JP" sz="2000" b="0" i="0" u="none" strike="noStrike" kern="100" cap="none" spc="0" normalizeH="0" baseline="0" noProof="0" dirty="0">
                <a:ln>
                  <a:noFill/>
                </a:ln>
                <a:solidFill>
                  <a:srgbClr val="FF0000"/>
                </a:solidFill>
                <a:effectLst/>
                <a:uLnTx/>
                <a:uFillTx/>
                <a:latin typeface="HGS創英角ｺﾞｼｯｸUB" panose="020B0900000000000000" pitchFamily="50" charset="-128"/>
                <a:ea typeface="HGS創英角ｺﾞｼｯｸUB" panose="020B0900000000000000" pitchFamily="50" charset="-128"/>
                <a:cs typeface="Times New Roman" panose="02020603050405020304" pitchFamily="18" charset="0"/>
              </a:rPr>
              <a:t>80</a:t>
            </a:r>
            <a:r>
              <a:rPr kumimoji="0" lang="ja-JP" altLang="en-US" sz="2000" b="0" i="0" u="none" strike="noStrike" kern="100" cap="none" spc="0" normalizeH="0" baseline="0" noProof="0" dirty="0">
                <a:ln>
                  <a:noFill/>
                </a:ln>
                <a:solidFill>
                  <a:srgbClr val="FF0000"/>
                </a:solidFill>
                <a:effectLst/>
                <a:uLnTx/>
                <a:uFillTx/>
                <a:latin typeface="HGS創英角ｺﾞｼｯｸUB" panose="020B0900000000000000" pitchFamily="50" charset="-128"/>
                <a:ea typeface="HGS創英角ｺﾞｼｯｸUB" panose="020B0900000000000000" pitchFamily="50" charset="-128"/>
                <a:cs typeface="Times New Roman" panose="02020603050405020304" pitchFamily="18" charset="0"/>
              </a:rPr>
              <a:t>兆円を実現</a:t>
            </a:r>
            <a:endParaRPr kumimoji="0" lang="ja-JP" altLang="en-US" b="1" i="0" u="none" strike="noStrike" kern="100" cap="none" spc="0" normalizeH="0" baseline="0" noProof="0" dirty="0">
              <a:ln>
                <a:noFill/>
              </a:ln>
              <a:solidFill>
                <a:srgbClr val="FF0000"/>
              </a:solidFill>
              <a:effectLst/>
              <a:uLnTx/>
              <a:uFillTx/>
              <a:latin typeface="HGS創英角ｺﾞｼｯｸUB" panose="020B0900000000000000" pitchFamily="50" charset="-128"/>
              <a:ea typeface="HGS創英角ｺﾞｼｯｸUB" panose="020B0900000000000000" pitchFamily="50" charset="-128"/>
              <a:cs typeface="Times New Roman" panose="02020603050405020304" pitchFamily="18" charset="0"/>
            </a:endParaRPr>
          </a:p>
        </p:txBody>
      </p:sp>
      <p:sp>
        <p:nvSpPr>
          <p:cNvPr id="46" name="四角形: 角を丸くする 45">
            <a:extLst>
              <a:ext uri="{FF2B5EF4-FFF2-40B4-BE49-F238E27FC236}">
                <a16:creationId xmlns:a16="http://schemas.microsoft.com/office/drawing/2014/main" id="{358F8B38-9B30-45EF-AD37-C045F52BA7E1}"/>
              </a:ext>
            </a:extLst>
          </p:cNvPr>
          <p:cNvSpPr/>
          <p:nvPr/>
        </p:nvSpPr>
        <p:spPr>
          <a:xfrm>
            <a:off x="237748" y="1988744"/>
            <a:ext cx="9672878" cy="1023738"/>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defTabSz="326578" rtl="0" eaLnBrk="1" fontAlgn="auto" latinLnBrk="0" hangingPunct="1">
              <a:lnSpc>
                <a:spcPct val="130000"/>
              </a:lnSpc>
              <a:spcBef>
                <a:spcPts val="0"/>
              </a:spcBef>
              <a:spcAft>
                <a:spcPts val="0"/>
              </a:spcAft>
              <a:buClrTx/>
              <a:buSzTx/>
              <a:buFontTx/>
              <a:buNone/>
              <a:tabLst/>
              <a:defRPr/>
            </a:pPr>
            <a:r>
              <a:rPr kumimoji="0" lang="en-US" altLang="ja-JP" sz="1700" b="0" i="0" strike="noStrike" kern="0" cap="none" spc="600" normalizeH="0" noProof="0" dirty="0">
                <a:ln>
                  <a:noFill/>
                </a:ln>
                <a:solidFill>
                  <a:schemeClr val="tx1"/>
                </a:solidFill>
                <a:effectLst/>
                <a:uLnTx/>
                <a:uFillTx/>
                <a:latin typeface="HGS創英角ｺﾞｼｯｸUB" panose="020B0900000000000000" pitchFamily="50" charset="-128"/>
                <a:ea typeface="HGS創英角ｺﾞｼｯｸUB" panose="020B0900000000000000" pitchFamily="50" charset="-128"/>
                <a:cs typeface="Times New Roman" panose="02020603050405020304" pitchFamily="18" charset="0"/>
              </a:rPr>
              <a:t>【</a:t>
            </a:r>
            <a:r>
              <a:rPr kumimoji="0" lang="ja-JP" altLang="en-US" sz="1700" b="0" i="0" strike="noStrike" kern="0" cap="none" spc="600" normalizeH="0" noProof="0" dirty="0">
                <a:ln>
                  <a:noFill/>
                </a:ln>
                <a:solidFill>
                  <a:schemeClr val="tx1"/>
                </a:solidFill>
                <a:effectLst/>
                <a:uLnTx/>
                <a:uFillTx/>
                <a:latin typeface="HGS創英角ｺﾞｼｯｸUB" panose="020B0900000000000000" pitchFamily="50" charset="-128"/>
                <a:ea typeface="HGS創英角ｺﾞｼｯｸUB" panose="020B0900000000000000" pitchFamily="50" charset="-128"/>
                <a:cs typeface="Times New Roman" panose="02020603050405020304" pitchFamily="18" charset="0"/>
              </a:rPr>
              <a:t>基本方針</a:t>
            </a:r>
            <a:r>
              <a:rPr kumimoji="0" lang="en-US" altLang="ja-JP" sz="1700" b="0" i="0" strike="noStrike" kern="0" cap="none" spc="600" normalizeH="0" noProof="0" dirty="0">
                <a:ln>
                  <a:noFill/>
                </a:ln>
                <a:solidFill>
                  <a:schemeClr val="tx1"/>
                </a:solidFill>
                <a:effectLst/>
                <a:uLnTx/>
                <a:uFillTx/>
                <a:latin typeface="HGS創英角ｺﾞｼｯｸUB" panose="020B0900000000000000" pitchFamily="50" charset="-128"/>
                <a:ea typeface="HGS創英角ｺﾞｼｯｸUB" panose="020B0900000000000000" pitchFamily="50" charset="-128"/>
                <a:cs typeface="Times New Roman" panose="02020603050405020304" pitchFamily="18" charset="0"/>
              </a:rPr>
              <a:t>】</a:t>
            </a:r>
            <a:r>
              <a:rPr kumimoji="0" lang="ja-JP" altLang="en-US" sz="1700" b="0" i="0" u="sng" strike="noStrike" kern="0" cap="none" spc="0" normalizeH="0" baseline="0" noProof="0" dirty="0">
                <a:ln>
                  <a:noFill/>
                </a:ln>
                <a:solidFill>
                  <a:schemeClr val="accent1"/>
                </a:solidFill>
                <a:effectLst/>
                <a:uLnTx/>
                <a:uFillTx/>
                <a:latin typeface="HGS創英角ｺﾞｼｯｸUB" panose="020B0900000000000000" pitchFamily="50" charset="-128"/>
                <a:ea typeface="HGS創英角ｺﾞｼｯｸUB" panose="020B0900000000000000" pitchFamily="50" charset="-128"/>
                <a:cs typeface="Times New Roman" panose="02020603050405020304" pitchFamily="18" charset="0"/>
              </a:rPr>
              <a:t>副首都・大阪の早期実現</a:t>
            </a:r>
            <a:r>
              <a:rPr kumimoji="0" lang="ja-JP" altLang="en-US" sz="1200" i="0" strike="noStrike" kern="0" cap="none" spc="0" normalizeH="0" baseline="0" noProof="0" dirty="0">
                <a:ln>
                  <a:noFill/>
                </a:ln>
                <a:solidFill>
                  <a:schemeClr val="accent1"/>
                </a:solidFill>
                <a:effectLst/>
                <a:uLnTx/>
                <a:uFillTx/>
                <a:latin typeface="HGS創英角ｺﾞｼｯｸUB" panose="020B0900000000000000" pitchFamily="50" charset="-128"/>
                <a:ea typeface="HGS創英角ｺﾞｼｯｸUB" panose="020B0900000000000000" pitchFamily="50" charset="-128"/>
                <a:cs typeface="Times New Roman" panose="02020603050405020304" pitchFamily="18" charset="0"/>
              </a:rPr>
              <a:t>及び</a:t>
            </a:r>
            <a:r>
              <a:rPr kumimoji="0" lang="ja-JP" altLang="en-US" sz="1700" b="0" i="0" u="sng" strike="noStrike" kern="0" cap="none" spc="0" normalizeH="0" baseline="0" noProof="0" dirty="0">
                <a:ln>
                  <a:noFill/>
                </a:ln>
                <a:solidFill>
                  <a:schemeClr val="accent1"/>
                </a:solidFill>
                <a:effectLst/>
                <a:uLnTx/>
                <a:uFillTx/>
                <a:latin typeface="HGS創英角ｺﾞｼｯｸUB" panose="020B0900000000000000" pitchFamily="50" charset="-128"/>
                <a:ea typeface="HGS創英角ｺﾞｼｯｸUB" panose="020B0900000000000000" pitchFamily="50" charset="-128"/>
                <a:cs typeface="Times New Roman" panose="02020603050405020304" pitchFamily="18" charset="0"/>
              </a:rPr>
              <a:t>日本の成長をけん引</a:t>
            </a:r>
            <a:endParaRPr kumimoji="0" lang="en-US" altLang="ja-JP" sz="1200" b="0" i="0" strike="noStrike" kern="0" cap="none" spc="0" normalizeH="0" baseline="0" noProof="0" dirty="0">
              <a:ln>
                <a:noFill/>
              </a:ln>
              <a:solidFill>
                <a:schemeClr val="accent1"/>
              </a:solidFill>
              <a:effectLst/>
              <a:uLnTx/>
              <a:uFillTx/>
              <a:latin typeface="HGS創英角ｺﾞｼｯｸUB" panose="020B0900000000000000" pitchFamily="50" charset="-128"/>
              <a:ea typeface="HGS創英角ｺﾞｼｯｸUB" panose="020B0900000000000000" pitchFamily="50" charset="-128"/>
              <a:cs typeface="Times New Roman" panose="02020603050405020304" pitchFamily="18" charset="0"/>
            </a:endParaRPr>
          </a:p>
          <a:p>
            <a:pPr marL="0" marR="0" lvl="0" defTabSz="326578" rtl="0" eaLnBrk="1" fontAlgn="auto" latinLnBrk="0" hangingPunct="1">
              <a:lnSpc>
                <a:spcPct val="130000"/>
              </a:lnSpc>
              <a:spcBef>
                <a:spcPts val="0"/>
              </a:spcBef>
              <a:spcAft>
                <a:spcPts val="0"/>
              </a:spcAft>
              <a:buClrTx/>
              <a:buSzTx/>
              <a:buFontTx/>
              <a:buNone/>
              <a:tabLst/>
              <a:defRPr/>
            </a:pPr>
            <a:r>
              <a:rPr kumimoji="0" lang="en-US" altLang="ja-JP" sz="1700" b="0" i="0" strike="noStrike" kern="0" cap="none" spc="-80" normalizeH="0" noProof="0" dirty="0">
                <a:ln>
                  <a:noFill/>
                </a:ln>
                <a:solidFill>
                  <a:schemeClr val="tx1"/>
                </a:solidFill>
                <a:effectLst/>
                <a:uLnTx/>
                <a:uFillTx/>
                <a:latin typeface="HGS創英角ｺﾞｼｯｸUB" panose="020B0900000000000000" pitchFamily="50" charset="-128"/>
                <a:ea typeface="HGS創英角ｺﾞｼｯｸUB" panose="020B0900000000000000" pitchFamily="50" charset="-128"/>
                <a:cs typeface="Times New Roman" panose="02020603050405020304" pitchFamily="18" charset="0"/>
              </a:rPr>
              <a:t>【</a:t>
            </a:r>
            <a:r>
              <a:rPr kumimoji="0" lang="ja-JP" altLang="en-US" sz="1700" b="0" i="0" strike="noStrike" kern="0" cap="none" spc="-80" normalizeH="0" noProof="0" dirty="0">
                <a:ln>
                  <a:noFill/>
                </a:ln>
                <a:solidFill>
                  <a:schemeClr val="tx1"/>
                </a:solidFill>
                <a:effectLst/>
                <a:uLnTx/>
                <a:uFillTx/>
                <a:latin typeface="HGS創英角ｺﾞｼｯｸUB" panose="020B0900000000000000" pitchFamily="50" charset="-128"/>
                <a:ea typeface="HGS創英角ｺﾞｼｯｸUB" panose="020B0900000000000000" pitchFamily="50" charset="-128"/>
                <a:cs typeface="Times New Roman" panose="02020603050405020304" pitchFamily="18" charset="0"/>
              </a:rPr>
              <a:t>めざす都市像</a:t>
            </a:r>
            <a:r>
              <a:rPr kumimoji="0" lang="en-US" altLang="ja-JP" sz="1700" b="0" i="0" strike="noStrike" kern="0" cap="none" spc="-80" normalizeH="0" noProof="0" dirty="0">
                <a:ln>
                  <a:noFill/>
                </a:ln>
                <a:solidFill>
                  <a:schemeClr val="tx1"/>
                </a:solidFill>
                <a:effectLst/>
                <a:uLnTx/>
                <a:uFillTx/>
                <a:latin typeface="HGS創英角ｺﾞｼｯｸUB" panose="020B0900000000000000" pitchFamily="50" charset="-128"/>
                <a:ea typeface="HGS創英角ｺﾞｼｯｸUB" panose="020B0900000000000000" pitchFamily="50" charset="-128"/>
                <a:cs typeface="Times New Roman" panose="02020603050405020304" pitchFamily="18" charset="0"/>
              </a:rPr>
              <a:t>】  </a:t>
            </a:r>
            <a:r>
              <a:rPr kumimoji="0" lang="ja-JP" altLang="en-US" sz="1700" b="0" i="0" u="sng" strike="noStrike" kern="100" cap="none" spc="0" normalizeH="0" baseline="0" noProof="0" dirty="0">
                <a:ln>
                  <a:noFill/>
                </a:ln>
                <a:solidFill>
                  <a:schemeClr val="accent1"/>
                </a:solidFill>
                <a:effectLst/>
                <a:uLnTx/>
                <a:uFillTx/>
                <a:latin typeface="HGS創英角ｺﾞｼｯｸUB" panose="020B0900000000000000" pitchFamily="50" charset="-128"/>
                <a:ea typeface="HGS創英角ｺﾞｼｯｸUB" panose="020B0900000000000000" pitchFamily="50" charset="-128"/>
                <a:cs typeface="Times New Roman" panose="02020603050405020304" pitchFamily="18" charset="0"/>
              </a:rPr>
              <a:t>世界に伍する経済力・都市力</a:t>
            </a:r>
            <a:r>
              <a:rPr kumimoji="0" lang="ja-JP" altLang="en-US" sz="1200" b="0" i="0" u="none" strike="noStrike" kern="100" cap="none" spc="0" normalizeH="0" baseline="0" noProof="0" dirty="0">
                <a:ln>
                  <a:noFill/>
                </a:ln>
                <a:solidFill>
                  <a:schemeClr val="accent1"/>
                </a:solidFill>
                <a:effectLst/>
                <a:uLnTx/>
                <a:uFillTx/>
                <a:latin typeface="HGS創英角ｺﾞｼｯｸUB" panose="020B0900000000000000" pitchFamily="50" charset="-128"/>
                <a:ea typeface="HGS創英角ｺﾞｼｯｸUB" panose="020B0900000000000000" pitchFamily="50" charset="-128"/>
                <a:cs typeface="Times New Roman" panose="02020603050405020304" pitchFamily="18" charset="0"/>
              </a:rPr>
              <a:t>を有し、</a:t>
            </a:r>
            <a:r>
              <a:rPr kumimoji="0" lang="ja-JP" altLang="en-US" sz="1700" b="0" i="0" u="sng" strike="noStrike" kern="100" cap="none" spc="0" normalizeH="0" baseline="0" noProof="0" dirty="0">
                <a:ln>
                  <a:noFill/>
                </a:ln>
                <a:solidFill>
                  <a:schemeClr val="accent1"/>
                </a:solidFill>
                <a:effectLst/>
                <a:uLnTx/>
                <a:uFillTx/>
                <a:latin typeface="HGS創英角ｺﾞｼｯｸUB" panose="020B0900000000000000" pitchFamily="50" charset="-128"/>
                <a:ea typeface="HGS創英角ｺﾞｼｯｸUB" panose="020B0900000000000000" pitchFamily="50" charset="-128"/>
                <a:cs typeface="Times New Roman" panose="02020603050405020304" pitchFamily="18" charset="0"/>
              </a:rPr>
              <a:t>唯一無二の魅力</a:t>
            </a:r>
            <a:r>
              <a:rPr kumimoji="0" lang="ja-JP" altLang="en-US" sz="1200" b="0" i="0" u="none" strike="noStrike" kern="100" cap="none" spc="0" normalizeH="0" baseline="0" noProof="0" dirty="0">
                <a:ln>
                  <a:noFill/>
                </a:ln>
                <a:solidFill>
                  <a:schemeClr val="accent1"/>
                </a:solidFill>
                <a:effectLst/>
                <a:uLnTx/>
                <a:uFillTx/>
                <a:latin typeface="HGS創英角ｺﾞｼｯｸUB" panose="020B0900000000000000" pitchFamily="50" charset="-128"/>
                <a:ea typeface="HGS創英角ｺﾞｼｯｸUB" panose="020B0900000000000000" pitchFamily="50" charset="-128"/>
                <a:cs typeface="Times New Roman" panose="02020603050405020304" pitchFamily="18" charset="0"/>
              </a:rPr>
              <a:t>がある</a:t>
            </a:r>
            <a:r>
              <a:rPr kumimoji="0" lang="ja-JP" altLang="ja-JP" sz="1700" b="0" i="0" u="none" strike="noStrike" kern="100" cap="none" spc="0" normalizeH="0" baseline="0" noProof="0" dirty="0">
                <a:ln>
                  <a:noFill/>
                </a:ln>
                <a:solidFill>
                  <a:schemeClr val="accent1"/>
                </a:solidFill>
                <a:effectLst/>
                <a:uLnTx/>
                <a:uFillTx/>
                <a:latin typeface="HGS創英角ｺﾞｼｯｸUB" panose="020B0900000000000000" pitchFamily="50" charset="-128"/>
                <a:ea typeface="HGS創英角ｺﾞｼｯｸUB" panose="020B0900000000000000" pitchFamily="50" charset="-128"/>
                <a:cs typeface="Times New Roman" panose="02020603050405020304" pitchFamily="18" charset="0"/>
              </a:rPr>
              <a:t>都市</a:t>
            </a:r>
            <a:endParaRPr kumimoji="0" lang="ja-JP" altLang="en-US" sz="1700" b="0" i="0" u="none" strike="noStrike" kern="100" cap="none" spc="0" normalizeH="0" baseline="0" noProof="0" dirty="0">
              <a:ln>
                <a:noFill/>
              </a:ln>
              <a:solidFill>
                <a:schemeClr val="accent1"/>
              </a:solidFill>
              <a:effectLst/>
              <a:uLnTx/>
              <a:uFillTx/>
              <a:latin typeface="HGS創英角ｺﾞｼｯｸUB" panose="020B0900000000000000" pitchFamily="50" charset="-128"/>
              <a:ea typeface="HGS創英角ｺﾞｼｯｸUB" panose="020B0900000000000000" pitchFamily="50" charset="-128"/>
              <a:cs typeface="Times New Roman" panose="02020603050405020304" pitchFamily="18" charset="0"/>
            </a:endParaRPr>
          </a:p>
        </p:txBody>
      </p:sp>
      <p:sp>
        <p:nvSpPr>
          <p:cNvPr id="34" name="正方形/長方形 33">
            <a:extLst>
              <a:ext uri="{FF2B5EF4-FFF2-40B4-BE49-F238E27FC236}">
                <a16:creationId xmlns:a16="http://schemas.microsoft.com/office/drawing/2014/main" id="{11C9F4DC-7A28-4B62-AD24-8D0D8FABF528}"/>
              </a:ext>
            </a:extLst>
          </p:cNvPr>
          <p:cNvSpPr/>
          <p:nvPr/>
        </p:nvSpPr>
        <p:spPr>
          <a:xfrm>
            <a:off x="2162235" y="6184636"/>
            <a:ext cx="5220000" cy="5042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200"/>
              </a:spcAft>
              <a:buClrTx/>
              <a:buSzTx/>
              <a:buFontTx/>
              <a:buNone/>
              <a:tabLst/>
              <a:defRPr/>
            </a:pPr>
            <a:r>
              <a:rPr kumimoji="0" lang="ja-JP" altLang="en-US" sz="1050" b="1" i="0" strike="noStrike" kern="1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en-US" sz="1050" b="1" i="0" u="sng" strike="noStrike" kern="1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平時の成長エンジン機能・非常時のバックアップ機能</a:t>
            </a:r>
            <a:r>
              <a:rPr kumimoji="0" lang="ja-JP" altLang="en-US" sz="1000" i="0" strike="noStrike" kern="1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を果たす</a:t>
            </a:r>
            <a:r>
              <a:rPr kumimoji="0" lang="ja-JP" altLang="en-US" sz="1100" b="1" i="0" u="sng" strike="noStrike" kern="1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都市</a:t>
            </a:r>
            <a:endParaRPr kumimoji="0" lang="en-US" altLang="ja-JP" sz="1100" b="0" i="0" u="none" strike="noStrike" kern="1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39" name="円/楕円 72">
            <a:extLst>
              <a:ext uri="{FF2B5EF4-FFF2-40B4-BE49-F238E27FC236}">
                <a16:creationId xmlns:a16="http://schemas.microsoft.com/office/drawing/2014/main" id="{F1CCBFF5-C137-4F3B-97C8-57590B431679}"/>
              </a:ext>
            </a:extLst>
          </p:cNvPr>
          <p:cNvSpPr/>
          <p:nvPr/>
        </p:nvSpPr>
        <p:spPr>
          <a:xfrm>
            <a:off x="623080" y="6212444"/>
            <a:ext cx="1441748" cy="3600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40" name="円/楕円 72">
            <a:extLst>
              <a:ext uri="{FF2B5EF4-FFF2-40B4-BE49-F238E27FC236}">
                <a16:creationId xmlns:a16="http://schemas.microsoft.com/office/drawing/2014/main" id="{41CF257C-6439-4E8D-96C1-19006E748B05}"/>
              </a:ext>
            </a:extLst>
          </p:cNvPr>
          <p:cNvSpPr/>
          <p:nvPr/>
        </p:nvSpPr>
        <p:spPr>
          <a:xfrm>
            <a:off x="153815" y="6181531"/>
            <a:ext cx="2367896" cy="468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457200" rtl="0" eaLnBrk="1" fontAlgn="auto" latinLnBrk="0" hangingPunct="1">
              <a:lnSpc>
                <a:spcPct val="100000"/>
              </a:lnSpc>
              <a:spcBef>
                <a:spcPts val="0"/>
              </a:spcBef>
              <a:spcAft>
                <a:spcPts val="0"/>
              </a:spcAft>
              <a:buClrTx/>
              <a:buSzTx/>
              <a:tabLst/>
              <a:defRPr/>
            </a:pPr>
            <a:r>
              <a:rPr lang="ja-JP" altLang="en-US"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副首都に</a:t>
            </a:r>
            <a:r>
              <a:rPr kumimoji="0"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ふさわしい</a:t>
            </a:r>
            <a:endParaRPr kumimoji="0"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R="0" lvl="0" algn="ctr" defTabSz="457200" rtl="0" eaLnBrk="1" fontAlgn="auto" latinLnBrk="0" hangingPunct="1">
              <a:lnSpc>
                <a:spcPct val="100000"/>
              </a:lnSpc>
              <a:spcBef>
                <a:spcPts val="0"/>
              </a:spcBef>
              <a:spcAft>
                <a:spcPts val="0"/>
              </a:spcAft>
              <a:buClrTx/>
              <a:buSzTx/>
              <a:tabLst/>
              <a:defRPr/>
            </a:pPr>
            <a:r>
              <a:rPr kumimoji="0"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機能</a:t>
            </a:r>
            <a:r>
              <a:rPr lang="ja-JP" altLang="en-US"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づくり</a:t>
            </a:r>
            <a:endParaRPr kumimoji="0"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3" name="スライド番号プレースホルダー 1">
            <a:extLst>
              <a:ext uri="{FF2B5EF4-FFF2-40B4-BE49-F238E27FC236}">
                <a16:creationId xmlns:a16="http://schemas.microsoft.com/office/drawing/2014/main" id="{5683911F-90CC-0077-4066-9781C74539AE}"/>
              </a:ext>
            </a:extLst>
          </p:cNvPr>
          <p:cNvSpPr>
            <a:spLocks noGrp="1"/>
          </p:cNvSpPr>
          <p:nvPr>
            <p:ph type="sldNum" sz="quarter" idx="12"/>
          </p:nvPr>
        </p:nvSpPr>
        <p:spPr>
          <a:xfrm>
            <a:off x="9559659" y="6536165"/>
            <a:ext cx="416670" cy="408695"/>
          </a:xfrm>
          <a:noFill/>
          <a:effectLst/>
        </p:spPr>
        <p:txBody>
          <a:bodyPr/>
          <a:lstStyle/>
          <a:p>
            <a:fld id="{DDF82107-93BA-490C-9453-044014AF67CD}" type="slidenum">
              <a:rPr kumimoji="1" lang="ja-JP" altLang="en-US" smtClean="0"/>
              <a:pPr/>
              <a:t>12</a:t>
            </a:fld>
            <a:endParaRPr kumimoji="1" lang="ja-JP" altLang="en-US" dirty="0"/>
          </a:p>
        </p:txBody>
      </p:sp>
      <p:sp>
        <p:nvSpPr>
          <p:cNvPr id="43" name="角丸四角形 35">
            <a:extLst>
              <a:ext uri="{FF2B5EF4-FFF2-40B4-BE49-F238E27FC236}">
                <a16:creationId xmlns:a16="http://schemas.microsoft.com/office/drawing/2014/main" id="{C9799F1F-01E3-467A-B062-BDE5CF67BDCE}"/>
              </a:ext>
            </a:extLst>
          </p:cNvPr>
          <p:cNvSpPr/>
          <p:nvPr/>
        </p:nvSpPr>
        <p:spPr>
          <a:xfrm>
            <a:off x="9051136" y="3467657"/>
            <a:ext cx="645592" cy="2418480"/>
          </a:xfrm>
          <a:prstGeom prst="roundRect">
            <a:avLst>
              <a:gd name="adj" fmla="val 23380"/>
            </a:avLst>
          </a:prstGeom>
          <a:solidFill>
            <a:srgbClr val="00B050"/>
          </a:solidFill>
          <a:ln/>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sz="1200" b="1" dirty="0">
              <a:solidFill>
                <a:prstClr val="white"/>
              </a:solidFill>
              <a:latin typeface="BIZ UDゴシック" panose="020B0400000000000000" pitchFamily="49" charset="-128"/>
              <a:ea typeface="BIZ UDゴシック" panose="020B0400000000000000" pitchFamily="49" charset="-128"/>
            </a:endParaRPr>
          </a:p>
        </p:txBody>
      </p:sp>
      <p:sp>
        <p:nvSpPr>
          <p:cNvPr id="55" name="テキスト ボックス 54">
            <a:extLst>
              <a:ext uri="{FF2B5EF4-FFF2-40B4-BE49-F238E27FC236}">
                <a16:creationId xmlns:a16="http://schemas.microsoft.com/office/drawing/2014/main" id="{0A0A71A8-6B66-492F-A2E4-1D75EB68C0FD}"/>
              </a:ext>
            </a:extLst>
          </p:cNvPr>
          <p:cNvSpPr txBox="1"/>
          <p:nvPr/>
        </p:nvSpPr>
        <p:spPr>
          <a:xfrm>
            <a:off x="9143468" y="3532415"/>
            <a:ext cx="461665" cy="2285588"/>
          </a:xfrm>
          <a:prstGeom prst="rect">
            <a:avLst/>
          </a:prstGeom>
          <a:noFill/>
          <a:effectLst>
            <a:outerShdw blurRad="50800" dist="38100" dir="2700000" algn="tl" rotWithShape="0">
              <a:prstClr val="black">
                <a:alpha val="40000"/>
              </a:prstClr>
            </a:outerShdw>
          </a:effectLst>
        </p:spPr>
        <p:txBody>
          <a:bodyPr vert="eaVert" wrap="square" rtlCol="0">
            <a:spAutoFit/>
          </a:bodyPr>
          <a:lstStyle/>
          <a:p>
            <a:pPr algn="ctr"/>
            <a:r>
              <a:rPr kumimoji="1" lang="ja-JP" altLang="en-US" b="1" dirty="0">
                <a:solidFill>
                  <a:schemeClr val="bg1"/>
                </a:solidFill>
                <a:latin typeface="BIZ UDPゴシック" panose="020B0400000000000000" pitchFamily="50" charset="-128"/>
                <a:ea typeface="BIZ UDPゴシック" panose="020B0400000000000000" pitchFamily="50" charset="-128"/>
              </a:rPr>
              <a:t>日本の成長エンジン</a:t>
            </a:r>
            <a:endParaRPr kumimoji="1" lang="en-US" altLang="ja-JP" b="1" dirty="0">
              <a:solidFill>
                <a:schemeClr val="bg1"/>
              </a:solidFill>
              <a:latin typeface="BIZ UDPゴシック" panose="020B0400000000000000" pitchFamily="50" charset="-128"/>
              <a:ea typeface="BIZ UDPゴシック" panose="020B0400000000000000" pitchFamily="50" charset="-128"/>
            </a:endParaRPr>
          </a:p>
        </p:txBody>
      </p:sp>
      <p:sp>
        <p:nvSpPr>
          <p:cNvPr id="56" name="角丸四角形 35">
            <a:extLst>
              <a:ext uri="{FF2B5EF4-FFF2-40B4-BE49-F238E27FC236}">
                <a16:creationId xmlns:a16="http://schemas.microsoft.com/office/drawing/2014/main" id="{079775AA-55F4-489F-8B0B-AA082E97A329}"/>
              </a:ext>
            </a:extLst>
          </p:cNvPr>
          <p:cNvSpPr/>
          <p:nvPr/>
        </p:nvSpPr>
        <p:spPr>
          <a:xfrm>
            <a:off x="8329187" y="3473248"/>
            <a:ext cx="645592" cy="2412889"/>
          </a:xfrm>
          <a:prstGeom prst="roundRect">
            <a:avLst>
              <a:gd name="adj" fmla="val 23380"/>
            </a:avLst>
          </a:prstGeom>
          <a:solidFill>
            <a:srgbClr val="92D050"/>
          </a:solidFill>
          <a:ln/>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sz="1200" b="1" dirty="0">
              <a:solidFill>
                <a:prstClr val="white"/>
              </a:solidFill>
              <a:latin typeface="BIZ UDゴシック" panose="020B0400000000000000" pitchFamily="49" charset="-128"/>
              <a:ea typeface="BIZ UDゴシック" panose="020B0400000000000000" pitchFamily="49" charset="-128"/>
            </a:endParaRPr>
          </a:p>
        </p:txBody>
      </p:sp>
      <p:sp>
        <p:nvSpPr>
          <p:cNvPr id="57" name="テキスト ボックス 56">
            <a:extLst>
              <a:ext uri="{FF2B5EF4-FFF2-40B4-BE49-F238E27FC236}">
                <a16:creationId xmlns:a16="http://schemas.microsoft.com/office/drawing/2014/main" id="{B8AC1358-17F9-429D-8391-93B24A6C82C4}"/>
              </a:ext>
            </a:extLst>
          </p:cNvPr>
          <p:cNvSpPr txBox="1"/>
          <p:nvPr/>
        </p:nvSpPr>
        <p:spPr>
          <a:xfrm>
            <a:off x="8421150" y="3515151"/>
            <a:ext cx="461665" cy="2285588"/>
          </a:xfrm>
          <a:prstGeom prst="rect">
            <a:avLst/>
          </a:prstGeom>
          <a:noFill/>
          <a:effectLst>
            <a:outerShdw blurRad="50800" dist="38100" dir="2700000" algn="tl" rotWithShape="0">
              <a:prstClr val="black">
                <a:alpha val="40000"/>
              </a:prstClr>
            </a:outerShdw>
          </a:effectLst>
        </p:spPr>
        <p:txBody>
          <a:bodyPr vert="eaVert" wrap="square" rtlCol="0">
            <a:spAutoFit/>
          </a:bodyPr>
          <a:lstStyle/>
          <a:p>
            <a:pPr algn="ctr"/>
            <a:r>
              <a:rPr kumimoji="1" lang="ja-JP" altLang="en-US" b="1" dirty="0">
                <a:solidFill>
                  <a:schemeClr val="bg1"/>
                </a:solidFill>
                <a:latin typeface="BIZ UDPゴシック" panose="020B0400000000000000" pitchFamily="50" charset="-128"/>
                <a:ea typeface="BIZ UDPゴシック" panose="020B0400000000000000" pitchFamily="50" charset="-128"/>
              </a:rPr>
              <a:t>副首都・大阪の実現</a:t>
            </a:r>
            <a:endParaRPr kumimoji="1" lang="en-US" altLang="ja-JP"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55124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01C9216C-F4F8-4997-82AD-5A8D5D5DB4E4}"/>
              </a:ext>
            </a:extLst>
          </p:cNvPr>
          <p:cNvSpPr txBox="1"/>
          <p:nvPr/>
        </p:nvSpPr>
        <p:spPr>
          <a:xfrm>
            <a:off x="147821" y="2895358"/>
            <a:ext cx="9650704" cy="3895810"/>
          </a:xfrm>
          <a:prstGeom prst="rect">
            <a:avLst/>
          </a:prstGeom>
          <a:noFill/>
          <a:ln>
            <a:noFill/>
          </a:ln>
        </p:spPr>
        <p:txBody>
          <a:bodyPr wrap="square" rtlCol="0">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国が進める「成長型経済の取組」（①）をオール大阪で着実に実行していくことに加えて、大阪の強みや万博レガシーを活用した「大阪の独自の取組」（②）を組み合わせて、経済目標（</a:t>
            </a:r>
            <a:r>
              <a:rPr kumimoji="1" lang="zh-TW"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実質経済成長率年平均２％</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）の達成をめざしていく</a:t>
            </a:r>
            <a:endPar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20000"/>
              </a:lnSpc>
              <a:spcBef>
                <a:spcPts val="0"/>
              </a:spcBef>
              <a:spcAft>
                <a:spcPts val="0"/>
              </a:spcAft>
              <a:buClrTx/>
              <a:buSzTx/>
              <a:buFontTx/>
              <a:buNone/>
              <a:tabLst/>
              <a:defRPr/>
            </a:pPr>
            <a:endParaRPr kumimoji="1" lang="en-US" altLang="ja-JP" sz="7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　①　国が進める成長型経済の実行</a:t>
            </a:r>
            <a:endParaRPr kumimoji="1" lang="en-US" altLang="ja-JP" sz="13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国の</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2040</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年度の名目</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GDP1,000</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兆円に向け、「新しい資本主義のグランドデザイン及び実行計画（２０２５年改訂版案）」や 「経済産業</a:t>
            </a: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政策新機軸部会 第４次中間整理～成長投資が導く</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2040</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年の産業構造～」を着実に実行</a:t>
            </a: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200" b="1" i="0" u="none" strike="noStrike" kern="1200" cap="none" spc="0" normalizeH="0" baseline="0" noProof="0" dirty="0">
                <a:ln>
                  <a:noFill/>
                </a:ln>
                <a:solidFill>
                  <a:srgbClr val="4472C4"/>
                </a:solidFill>
                <a:effectLst/>
                <a:uLnTx/>
                <a:uFillTx/>
                <a:latin typeface="BIZ UDPゴシック" panose="020B0400000000000000" pitchFamily="50" charset="-128"/>
                <a:ea typeface="BIZ UDPゴシック" panose="020B0400000000000000" pitchFamily="50" charset="-128"/>
                <a:cs typeface="+mn-cs"/>
              </a:rPr>
              <a:t>⇒賃上げと投資がけん引する成長型経済に移行し、「成長移行ケース（名目成長率：</a:t>
            </a:r>
            <a:r>
              <a:rPr kumimoji="1" lang="en-US" altLang="ja-JP" sz="1200" b="1" i="0" u="none" strike="noStrike" kern="1200" cap="none" spc="0" normalizeH="0" baseline="0" noProof="0" dirty="0">
                <a:ln>
                  <a:noFill/>
                </a:ln>
                <a:solidFill>
                  <a:srgbClr val="4472C4"/>
                </a:solidFill>
                <a:effectLst/>
                <a:uLnTx/>
                <a:uFillTx/>
                <a:latin typeface="BIZ UDPゴシック" panose="020B0400000000000000" pitchFamily="50" charset="-128"/>
                <a:ea typeface="BIZ UDPゴシック" panose="020B0400000000000000" pitchFamily="50" charset="-128"/>
                <a:cs typeface="+mn-cs"/>
              </a:rPr>
              <a:t>3.0</a:t>
            </a:r>
            <a:r>
              <a:rPr kumimoji="1" lang="ja-JP" altLang="en-US" sz="1200" b="1" i="0" u="none" strike="noStrike" kern="1200" cap="none" spc="0" normalizeH="0" baseline="0" noProof="0" dirty="0">
                <a:ln>
                  <a:noFill/>
                </a:ln>
                <a:solidFill>
                  <a:srgbClr val="4472C4"/>
                </a:solidFill>
                <a:effectLst/>
                <a:uLnTx/>
                <a:uFillTx/>
                <a:latin typeface="BIZ UDPゴシック" panose="020B0400000000000000" pitchFamily="50" charset="-128"/>
                <a:ea typeface="BIZ UDPゴシック" panose="020B0400000000000000" pitchFamily="50" charset="-128"/>
                <a:cs typeface="+mn-cs"/>
              </a:rPr>
              <a:t>％前後、実質成長率</a:t>
            </a:r>
            <a:r>
              <a:rPr kumimoji="1" lang="ja-JP" altLang="en-US" sz="1200" b="1" i="0" u="none" strike="noStrike" kern="12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200" b="1" i="0" u="none" strike="noStrike" kern="1200" cap="none" spc="0" normalizeH="0" baseline="0" noProof="0" dirty="0">
                <a:ln>
                  <a:noFill/>
                </a:ln>
                <a:solidFill>
                  <a:srgbClr val="4472C4"/>
                </a:solidFill>
                <a:effectLst/>
                <a:uLnTx/>
                <a:uFillTx/>
                <a:latin typeface="BIZ UDPゴシック" panose="020B0400000000000000" pitchFamily="50" charset="-128"/>
                <a:ea typeface="BIZ UDPゴシック" panose="020B0400000000000000" pitchFamily="50" charset="-128"/>
                <a:cs typeface="+mn-cs"/>
              </a:rPr>
              <a:t>1.5</a:t>
            </a:r>
            <a:r>
              <a:rPr kumimoji="1" lang="ja-JP" altLang="en-US" sz="1200" b="1" i="0" u="none" strike="noStrike" kern="1200" cap="none" spc="0" normalizeH="0" baseline="0" noProof="0" dirty="0">
                <a:ln>
                  <a:noFill/>
                </a:ln>
                <a:solidFill>
                  <a:srgbClr val="4472C4"/>
                </a:solidFill>
                <a:effectLst/>
                <a:uLnTx/>
                <a:uFillTx/>
                <a:latin typeface="BIZ UDPゴシック" panose="020B0400000000000000" pitchFamily="50" charset="-128"/>
                <a:ea typeface="BIZ UDPゴシック" panose="020B0400000000000000" pitchFamily="50" charset="-128"/>
                <a:cs typeface="+mn-cs"/>
              </a:rPr>
              <a:t>％前後）」を実現</a:t>
            </a:r>
            <a:endParaRPr kumimoji="1" lang="en-US" altLang="ja-JP" sz="1200" b="1" i="0" u="none" strike="noStrike" kern="1200" cap="none" spc="0" normalizeH="0" baseline="0" noProof="0" dirty="0">
              <a:ln>
                <a:noFill/>
              </a:ln>
              <a:solidFill>
                <a:srgbClr val="4472C4"/>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20000"/>
              </a:lnSpc>
              <a:spcBef>
                <a:spcPts val="0"/>
              </a:spcBef>
              <a:spcAft>
                <a:spcPts val="0"/>
              </a:spcAft>
              <a:buClrTx/>
              <a:buSzTx/>
              <a:buFontTx/>
              <a:buNone/>
              <a:tabLst/>
              <a:defRPr/>
            </a:pPr>
            <a:endParaRPr kumimoji="1" lang="en-US" altLang="ja-JP" sz="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2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　②　大阪の独自の取組</a:t>
            </a:r>
            <a:endParaRPr kumimoji="1" lang="en-US" altLang="ja-JP" sz="13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「大阪の強み」や「万博のレガシー」を活用し、市場の拡大が見込まれる成長産業分野において大阪の獲得市場を拡大</a:t>
            </a: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200" b="1" i="0" u="none" strike="noStrike" kern="1200" cap="none" spc="0" normalizeH="0" baseline="0" noProof="0" dirty="0">
                <a:ln>
                  <a:noFill/>
                </a:ln>
                <a:solidFill>
                  <a:srgbClr val="4472C4"/>
                </a:solidFill>
                <a:effectLst/>
                <a:uLnTx/>
                <a:uFillTx/>
                <a:latin typeface="BIZ UDPゴシック" panose="020B0400000000000000" pitchFamily="50" charset="-128"/>
                <a:ea typeface="BIZ UDPゴシック" panose="020B0400000000000000" pitchFamily="50" charset="-128"/>
                <a:cs typeface="+mn-cs"/>
              </a:rPr>
              <a:t>⇒国の実質成長率</a:t>
            </a:r>
            <a:r>
              <a:rPr kumimoji="1" lang="en-US" altLang="ja-JP" sz="1200" b="1" i="0" u="none" strike="noStrike" kern="1200" cap="none" spc="0" normalizeH="0" baseline="0" noProof="0" dirty="0">
                <a:ln>
                  <a:noFill/>
                </a:ln>
                <a:solidFill>
                  <a:srgbClr val="4472C4"/>
                </a:solidFill>
                <a:effectLst/>
                <a:uLnTx/>
                <a:uFillTx/>
                <a:latin typeface="BIZ UDPゴシック" panose="020B0400000000000000" pitchFamily="50" charset="-128"/>
                <a:ea typeface="BIZ UDPゴシック" panose="020B0400000000000000" pitchFamily="50" charset="-128"/>
                <a:cs typeface="+mn-cs"/>
              </a:rPr>
              <a:t>1.5</a:t>
            </a:r>
            <a:r>
              <a:rPr kumimoji="1" lang="ja-JP" altLang="en-US" sz="1200" b="1" i="0" u="none" strike="noStrike" kern="1200" cap="none" spc="0" normalizeH="0" baseline="0" noProof="0" dirty="0">
                <a:ln>
                  <a:noFill/>
                </a:ln>
                <a:solidFill>
                  <a:srgbClr val="4472C4"/>
                </a:solidFill>
                <a:effectLst/>
                <a:uLnTx/>
                <a:uFillTx/>
                <a:latin typeface="BIZ UDPゴシック" panose="020B0400000000000000" pitchFamily="50" charset="-128"/>
                <a:ea typeface="BIZ UDPゴシック" panose="020B0400000000000000" pitchFamily="50" charset="-128"/>
                <a:cs typeface="+mn-cs"/>
              </a:rPr>
              <a:t>％をさらに押し上げ、大阪の実質成長率</a:t>
            </a:r>
            <a:r>
              <a:rPr kumimoji="1" lang="en-US" altLang="ja-JP" sz="1200" b="1" i="0" u="none" strike="noStrike" kern="1200" cap="none" spc="0" normalizeH="0" baseline="0" noProof="0" dirty="0">
                <a:ln>
                  <a:noFill/>
                </a:ln>
                <a:solidFill>
                  <a:srgbClr val="4472C4"/>
                </a:solidFill>
                <a:effectLst/>
                <a:uLnTx/>
                <a:uFillTx/>
                <a:latin typeface="BIZ UDPゴシック" panose="020B0400000000000000" pitchFamily="50" charset="-128"/>
                <a:ea typeface="BIZ UDPゴシック" panose="020B0400000000000000" pitchFamily="50" charset="-128"/>
                <a:cs typeface="+mn-cs"/>
              </a:rPr>
              <a:t>2.0</a:t>
            </a:r>
            <a:r>
              <a:rPr kumimoji="1" lang="ja-JP" altLang="en-US" sz="1200" b="1" i="0" u="none" strike="noStrike" kern="1200" cap="none" spc="0" normalizeH="0" baseline="0" noProof="0" dirty="0">
                <a:ln>
                  <a:noFill/>
                </a:ln>
                <a:solidFill>
                  <a:srgbClr val="4472C4"/>
                </a:solidFill>
                <a:effectLst/>
                <a:uLnTx/>
                <a:uFillTx/>
                <a:latin typeface="BIZ UDPゴシック" panose="020B0400000000000000" pitchFamily="50" charset="-128"/>
                <a:ea typeface="BIZ UDPゴシック" panose="020B0400000000000000" pitchFamily="50" charset="-128"/>
                <a:cs typeface="+mn-cs"/>
              </a:rPr>
              <a:t>％以上（名目成長率：</a:t>
            </a:r>
            <a:r>
              <a:rPr kumimoji="1" lang="en-US" altLang="ja-JP" sz="1200" b="1" i="0" u="none" strike="noStrike" kern="1200" cap="none" spc="0" normalizeH="0" baseline="0" noProof="0" dirty="0">
                <a:ln>
                  <a:noFill/>
                </a:ln>
                <a:solidFill>
                  <a:srgbClr val="4472C4"/>
                </a:solidFill>
                <a:effectLst/>
                <a:uLnTx/>
                <a:uFillTx/>
                <a:latin typeface="BIZ UDPゴシック" panose="020B0400000000000000" pitchFamily="50" charset="-128"/>
                <a:ea typeface="BIZ UDPゴシック" panose="020B0400000000000000" pitchFamily="50" charset="-128"/>
                <a:cs typeface="+mn-cs"/>
              </a:rPr>
              <a:t>3.5</a:t>
            </a:r>
            <a:r>
              <a:rPr kumimoji="1" lang="ja-JP" altLang="en-US" sz="1200" b="1" i="0" u="none" strike="noStrike" kern="1200" cap="none" spc="0" normalizeH="0" baseline="0" noProof="0" dirty="0">
                <a:ln>
                  <a:noFill/>
                </a:ln>
                <a:solidFill>
                  <a:srgbClr val="4472C4"/>
                </a:solidFill>
                <a:effectLst/>
                <a:uLnTx/>
                <a:uFillTx/>
                <a:latin typeface="BIZ UDPゴシック" panose="020B0400000000000000" pitchFamily="50" charset="-128"/>
                <a:ea typeface="BIZ UDPゴシック" panose="020B0400000000000000" pitchFamily="50" charset="-128"/>
                <a:cs typeface="+mn-cs"/>
              </a:rPr>
              <a:t>％前後）を実現</a:t>
            </a:r>
            <a:endParaRPr kumimoji="1" lang="en-US" altLang="ja-JP" sz="1200" b="1" i="0" u="none" strike="noStrike" kern="1200" cap="none" spc="0" normalizeH="0" baseline="0" noProof="0" dirty="0">
              <a:ln>
                <a:noFill/>
              </a:ln>
              <a:solidFill>
                <a:srgbClr val="4472C4"/>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20000"/>
              </a:lnSpc>
              <a:spcBef>
                <a:spcPts val="0"/>
              </a:spcBef>
              <a:spcAft>
                <a:spcPts val="0"/>
              </a:spcAft>
              <a:buClrTx/>
              <a:buSzTx/>
              <a:buFontTx/>
              <a:buNone/>
              <a:tabLst/>
              <a:defRPr/>
            </a:pPr>
            <a:endParaRPr kumimoji="1" lang="en-US" altLang="ja-JP" sz="13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20000"/>
              </a:lnSpc>
              <a:spcBef>
                <a:spcPts val="0"/>
              </a:spcBef>
              <a:spcAft>
                <a:spcPts val="0"/>
              </a:spcAft>
              <a:buClrTx/>
              <a:buSzTx/>
              <a:buFontTx/>
              <a:buNone/>
              <a:tabLst/>
              <a:defRPr/>
            </a:pPr>
            <a:endParaRPr kumimoji="1" lang="en-US" altLang="ja-JP" sz="13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20000"/>
              </a:lnSpc>
              <a:spcBef>
                <a:spcPts val="0"/>
              </a:spcBef>
              <a:spcAft>
                <a:spcPts val="0"/>
              </a:spcAft>
              <a:buClrTx/>
              <a:buSzTx/>
              <a:buFontTx/>
              <a:buNone/>
              <a:tabLst/>
              <a:defRPr/>
            </a:pPr>
            <a:endParaRPr kumimoji="1" lang="en-US" altLang="ja-JP" sz="13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20000"/>
              </a:lnSpc>
              <a:spcBef>
                <a:spcPts val="0"/>
              </a:spcBef>
              <a:spcAft>
                <a:spcPts val="0"/>
              </a:spcAft>
              <a:buClrTx/>
              <a:buSzTx/>
              <a:buFontTx/>
              <a:buNone/>
              <a:tabLst/>
              <a:defRPr/>
            </a:pPr>
            <a:endParaRPr kumimoji="1" lang="en-US" altLang="ja-JP" sz="13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20000"/>
              </a:lnSpc>
              <a:spcBef>
                <a:spcPts val="0"/>
              </a:spcBef>
              <a:spcAft>
                <a:spcPts val="0"/>
              </a:spcAft>
              <a:buClrTx/>
              <a:buSzTx/>
              <a:buFontTx/>
              <a:buNone/>
              <a:tabLst/>
              <a:defRPr/>
            </a:pPr>
            <a:endParaRPr kumimoji="1" lang="en-US" altLang="ja-JP" sz="13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20000"/>
              </a:lnSpc>
              <a:spcBef>
                <a:spcPts val="0"/>
              </a:spcBef>
              <a:spcAft>
                <a:spcPts val="0"/>
              </a:spcAft>
              <a:buClrTx/>
              <a:buSzTx/>
              <a:buFontTx/>
              <a:buNone/>
              <a:tabLst/>
              <a:defRPr/>
            </a:pPr>
            <a:endParaRPr kumimoji="1" lang="en-US" altLang="ja-JP" sz="13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9" name="楕円 18">
            <a:extLst>
              <a:ext uri="{FF2B5EF4-FFF2-40B4-BE49-F238E27FC236}">
                <a16:creationId xmlns:a16="http://schemas.microsoft.com/office/drawing/2014/main" id="{E54F4395-1AC5-4CB4-B1DF-D5D100518068}"/>
              </a:ext>
            </a:extLst>
          </p:cNvPr>
          <p:cNvSpPr/>
          <p:nvPr/>
        </p:nvSpPr>
        <p:spPr>
          <a:xfrm>
            <a:off x="3198274" y="5715961"/>
            <a:ext cx="3133655" cy="994375"/>
          </a:xfrm>
          <a:prstGeom prst="ellipse">
            <a:avLst/>
          </a:pr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楕円 5">
            <a:extLst>
              <a:ext uri="{FF2B5EF4-FFF2-40B4-BE49-F238E27FC236}">
                <a16:creationId xmlns:a16="http://schemas.microsoft.com/office/drawing/2014/main" id="{7A2C4955-E0ED-466D-B2E4-31FC157A26F0}"/>
              </a:ext>
            </a:extLst>
          </p:cNvPr>
          <p:cNvSpPr/>
          <p:nvPr/>
        </p:nvSpPr>
        <p:spPr>
          <a:xfrm>
            <a:off x="420911" y="5715961"/>
            <a:ext cx="3285187" cy="994375"/>
          </a:xfrm>
          <a:prstGeom prst="ellipse">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9D509E10-068A-428E-B866-B862C12B5B6B}"/>
              </a:ext>
            </a:extLst>
          </p:cNvPr>
          <p:cNvSpPr txBox="1"/>
          <p:nvPr/>
        </p:nvSpPr>
        <p:spPr>
          <a:xfrm>
            <a:off x="127648" y="76141"/>
            <a:ext cx="9906000" cy="400110"/>
          </a:xfrm>
          <a:prstGeom prst="rect">
            <a:avLst/>
          </a:prstGeom>
          <a:noFill/>
        </p:spPr>
        <p:txBody>
          <a:bodyPr wrap="square" lIns="91440" tIns="45720" rIns="91440" bIns="45720" anchor="t">
            <a:spAutoFit/>
          </a:bodyPr>
          <a:lstStyle>
            <a:defPPr>
              <a:defRPr lang="en-US"/>
            </a:defPPr>
            <a:lvl1pPr defTabSz="742950">
              <a:defRPr kumimoji="1" sz="2000">
                <a:solidFill>
                  <a:prstClr val="white"/>
                </a:solidFill>
                <a:latin typeface="HGS創英角ｺﾞｼｯｸUB" panose="020B0900000000000000" pitchFamily="50" charset="-128"/>
                <a:ea typeface="HGS創英角ｺﾞｼｯｸUB" panose="020B0900000000000000" pitchFamily="50" charset="-128"/>
              </a:defRPr>
            </a:lvl1pP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dirty="0">
                <a:latin typeface="HGS創英角ｺﾞｼｯｸUB"/>
                <a:ea typeface="HGS創英角ｺﾞｼｯｸUB"/>
              </a:rPr>
              <a:t>３</a:t>
            </a:r>
            <a:r>
              <a:rPr kumimoji="1" lang="ja-JP" altLang="en-US" sz="2000" b="0" i="0" u="none" strike="noStrike" kern="1200" cap="none" spc="0" normalizeH="0" baseline="0" noProof="0" dirty="0">
                <a:ln>
                  <a:noFill/>
                </a:ln>
                <a:effectLst/>
                <a:uLnTx/>
                <a:uFillTx/>
                <a:latin typeface="HGS創英角ｺﾞｼｯｸUB"/>
                <a:ea typeface="HGS創英角ｺﾞｼｯｸUB"/>
              </a:rPr>
              <a:t>．</a:t>
            </a:r>
            <a:r>
              <a:rPr lang="ja-JP" altLang="en-US" dirty="0">
                <a:latin typeface="HGS創英角ｺﾞｼｯｸUB"/>
                <a:ea typeface="HGS創英角ｺﾞｼｯｸUB"/>
              </a:rPr>
              <a:t>経済</a:t>
            </a:r>
            <a:r>
              <a:rPr kumimoji="1" lang="ja-JP" altLang="en-US" sz="2000" b="0" i="0" u="none" strike="noStrike" kern="1200" cap="none" spc="0" normalizeH="0" baseline="0" noProof="0" dirty="0">
                <a:ln>
                  <a:noFill/>
                </a:ln>
                <a:effectLst/>
                <a:uLnTx/>
                <a:uFillTx/>
                <a:latin typeface="HGS創英角ｺﾞｼｯｸUB"/>
                <a:ea typeface="HGS創英角ｺﾞｼｯｸUB"/>
              </a:rPr>
              <a:t>目標（</a:t>
            </a:r>
            <a:r>
              <a:rPr kumimoji="1" lang="en-US" altLang="ja-JP" sz="2000" b="0" i="0" u="none" strike="noStrike" kern="1200" cap="none" spc="0" normalizeH="0" baseline="0" noProof="0" dirty="0">
                <a:ln>
                  <a:noFill/>
                </a:ln>
                <a:effectLst/>
                <a:uLnTx/>
                <a:uFillTx/>
                <a:latin typeface="HGS創英角ｺﾞｼｯｸUB"/>
                <a:ea typeface="HGS創英角ｺﾞｼｯｸUB"/>
              </a:rPr>
              <a:t>2040</a:t>
            </a:r>
            <a:r>
              <a:rPr kumimoji="1" lang="ja-JP" altLang="en-US" sz="2000" b="0" i="0" u="none" strike="noStrike" kern="1200" cap="none" spc="0" normalizeH="0" baseline="0" noProof="0" dirty="0">
                <a:ln>
                  <a:noFill/>
                </a:ln>
                <a:effectLst/>
                <a:uLnTx/>
                <a:uFillTx/>
                <a:latin typeface="HGS創英角ｺﾞｼｯｸUB"/>
                <a:ea typeface="HGS創英角ｺﾞｼｯｸUB"/>
              </a:rPr>
              <a:t>年代 名目</a:t>
            </a:r>
            <a:r>
              <a:rPr kumimoji="1" lang="en-US" altLang="ja-JP" sz="2000" b="0" i="0" u="none" strike="noStrike" kern="1200" cap="none" spc="0" normalizeH="0" baseline="0" noProof="0" dirty="0">
                <a:ln>
                  <a:noFill/>
                </a:ln>
                <a:effectLst/>
                <a:uLnTx/>
                <a:uFillTx/>
                <a:latin typeface="HGS創英角ｺﾞｼｯｸUB"/>
                <a:ea typeface="HGS創英角ｺﾞｼｯｸUB"/>
              </a:rPr>
              <a:t>GDP</a:t>
            </a:r>
            <a:r>
              <a:rPr kumimoji="1" lang="ja-JP" altLang="en-US" sz="2000" b="0" i="0" u="none" strike="noStrike" kern="1200" cap="none" spc="0" normalizeH="0" baseline="0" noProof="0" dirty="0">
                <a:ln>
                  <a:noFill/>
                </a:ln>
                <a:effectLst/>
                <a:uLnTx/>
                <a:uFillTx/>
                <a:latin typeface="HGS創英角ｺﾞｼｯｸUB"/>
                <a:ea typeface="HGS創英角ｺﾞｼｯｸUB"/>
              </a:rPr>
              <a:t>約</a:t>
            </a:r>
            <a:r>
              <a:rPr kumimoji="1" lang="en-US" altLang="ja-JP" sz="2000" b="0" i="0" u="none" strike="noStrike" kern="1200" cap="none" spc="0" normalizeH="0" baseline="0" noProof="0" dirty="0">
                <a:ln>
                  <a:noFill/>
                </a:ln>
                <a:effectLst/>
                <a:uLnTx/>
                <a:uFillTx/>
                <a:latin typeface="HGS創英角ｺﾞｼｯｸUB"/>
                <a:ea typeface="HGS創英角ｺﾞｼｯｸUB"/>
              </a:rPr>
              <a:t>80</a:t>
            </a:r>
            <a:r>
              <a:rPr kumimoji="1" lang="ja-JP" altLang="en-US" sz="2000" b="0" i="0" u="none" strike="noStrike" kern="1200" cap="none" spc="0" normalizeH="0" baseline="0" noProof="0" dirty="0">
                <a:ln>
                  <a:noFill/>
                </a:ln>
                <a:effectLst/>
                <a:uLnTx/>
                <a:uFillTx/>
                <a:latin typeface="HGS創英角ｺﾞｼｯｸUB"/>
                <a:ea typeface="HGS創英角ｺﾞｼｯｸUB"/>
              </a:rPr>
              <a:t>兆円）へのアプローチ</a:t>
            </a:r>
            <a:endParaRPr kumimoji="1" lang="en-US" altLang="ja-JP" sz="2000" b="0" i="0" u="none" strike="noStrike" kern="1200" cap="none" spc="0" normalizeH="0" baseline="0" noProof="0" dirty="0">
              <a:ln>
                <a:noFill/>
              </a:ln>
              <a:effectLst/>
              <a:uLnTx/>
              <a:uFillTx/>
              <a:latin typeface="HGS創英角ｺﾞｼｯｸUB"/>
              <a:ea typeface="HGS創英角ｺﾞｼｯｸUB"/>
            </a:endParaRPr>
          </a:p>
        </p:txBody>
      </p:sp>
      <p:sp>
        <p:nvSpPr>
          <p:cNvPr id="4" name="テキスト ボックス 3">
            <a:extLst>
              <a:ext uri="{FF2B5EF4-FFF2-40B4-BE49-F238E27FC236}">
                <a16:creationId xmlns:a16="http://schemas.microsoft.com/office/drawing/2014/main" id="{557066DF-2D7E-4B7F-9EC2-699886ABA46B}"/>
              </a:ext>
            </a:extLst>
          </p:cNvPr>
          <p:cNvSpPr txBox="1"/>
          <p:nvPr/>
        </p:nvSpPr>
        <p:spPr>
          <a:xfrm>
            <a:off x="127648" y="678572"/>
            <a:ext cx="9650704" cy="1748812"/>
          </a:xfrm>
          <a:prstGeom prst="rect">
            <a:avLst/>
          </a:prstGeom>
          <a:solidFill>
            <a:schemeClr val="bg1">
              <a:lumMod val="85000"/>
            </a:schemeClr>
          </a:solidFill>
        </p:spPr>
        <p:txBody>
          <a:bodyPr wrap="square" rtlCol="0">
            <a:spAutoFit/>
          </a:bodyPr>
          <a:lstStyle>
            <a:defPPr>
              <a:defRPr lang="en-US"/>
            </a:defPPr>
            <a:lvl1pPr marL="285750" marR="0" lvl="0" indent="-285750" fontAlgn="auto">
              <a:lnSpc>
                <a:spcPct val="120000"/>
              </a:lnSpc>
              <a:spcBef>
                <a:spcPts val="0"/>
              </a:spcBef>
              <a:spcAft>
                <a:spcPts val="0"/>
              </a:spcAft>
              <a:buClrTx/>
              <a:buSzTx/>
              <a:buFont typeface="BIZ UDPゴシック" panose="020B0400000000000000" pitchFamily="50" charset="-128"/>
              <a:buChar char="○"/>
              <a:tabLst/>
              <a:defRPr kumimoji="1" sz="1200" b="1" i="0" u="none" strike="noStrike" cap="none" spc="0" normalizeH="0" baseline="0">
                <a:ln>
                  <a:noFill/>
                </a:ln>
                <a:solidFill>
                  <a:prstClr val="black"/>
                </a:solidFill>
                <a:effectLst/>
                <a:uLnTx/>
                <a:uFillTx/>
                <a:latin typeface="BIZ UDPゴシック" panose="020B0400000000000000" pitchFamily="50" charset="-128"/>
                <a:ea typeface="BIZ UDPゴシック" panose="020B0400000000000000" pitchFamily="50" charset="-128"/>
              </a:defRPr>
            </a:lvl1pPr>
          </a:lstStyle>
          <a:p>
            <a:pPr marL="285750" marR="0" lvl="0" indent="-285750" algn="l" defTabSz="457200" rtl="0" eaLnBrk="1" fontAlgn="auto" latinLnBrk="0" hangingPunct="1">
              <a:lnSpc>
                <a:spcPct val="120000"/>
              </a:lnSpc>
              <a:spcBef>
                <a:spcPts val="0"/>
              </a:spcBef>
              <a:spcAft>
                <a:spcPts val="0"/>
              </a:spcAft>
              <a:buClrTx/>
              <a:buSzTx/>
              <a:buFont typeface="BIZ UDPゴシック" panose="020B0400000000000000" pitchFamily="50" charset="-128"/>
              <a:buChar char="○"/>
              <a:tabLst/>
              <a:defRPr/>
            </a:pP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副首都ビジョンでは、副首都・大阪の実現に向け、経済目標として名目ＧＤＰや成長率などを設定</a:t>
            </a:r>
            <a:br>
              <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b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・名目</a:t>
            </a: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GDP</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年に約</a:t>
            </a: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50</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兆円　</a:t>
            </a: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2040</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年に約</a:t>
            </a: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60</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兆円　</a:t>
            </a: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2050</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年代に約</a:t>
            </a: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80</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兆円　</a:t>
            </a:r>
            <a:b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b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・成長率　　 ：実質経済成長率年平均２％</a:t>
            </a:r>
            <a:b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b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・国内シェア：</a:t>
            </a: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年に約９％、</a:t>
            </a: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2040</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年に約</a:t>
            </a: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10</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2050</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年代に約</a:t>
            </a: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12</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85750" marR="0" lvl="0" indent="-285750" algn="l" defTabSz="457200" rtl="0" eaLnBrk="1" fontAlgn="auto" latinLnBrk="0" hangingPunct="1">
              <a:lnSpc>
                <a:spcPct val="120000"/>
              </a:lnSpc>
              <a:spcBef>
                <a:spcPts val="0"/>
              </a:spcBef>
              <a:spcAft>
                <a:spcPts val="0"/>
              </a:spcAft>
              <a:buClrTx/>
              <a:buSzTx/>
              <a:buFont typeface="BIZ UDPゴシック" panose="020B0400000000000000" pitchFamily="50" charset="-128"/>
              <a:buChar char="○"/>
              <a:tabLst/>
              <a:defRPr/>
            </a:pP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大阪の</a:t>
            </a:r>
            <a:r>
              <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2022</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年度の名目</a:t>
            </a:r>
            <a:r>
              <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GDP</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は約４３．１兆円、実質</a:t>
            </a:r>
            <a:r>
              <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GDP</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は約４１．４兆円。成長率は名目</a:t>
            </a:r>
            <a:r>
              <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4.2</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％、実質</a:t>
            </a:r>
            <a:r>
              <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3.2</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％と全国を上回るが、コロナ前の過去の実質成長率</a:t>
            </a:r>
            <a:r>
              <a:rPr lang="ja-JP" altLang="en-US" sz="1050" b="0" dirty="0">
                <a:solidFill>
                  <a:schemeClr val="tx1"/>
                </a:solidFill>
              </a:rPr>
              <a:t>（</a:t>
            </a:r>
            <a:r>
              <a:rPr lang="en-US" altLang="ja-JP" sz="1050" b="0" dirty="0">
                <a:solidFill>
                  <a:schemeClr val="tx1"/>
                </a:solidFill>
              </a:rPr>
              <a:t>2012-2018</a:t>
            </a:r>
            <a:r>
              <a:rPr lang="ja-JP" altLang="en-US" sz="1050" b="0" dirty="0">
                <a:solidFill>
                  <a:schemeClr val="tx1"/>
                </a:solidFill>
              </a:rPr>
              <a:t>年）</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は年平均</a:t>
            </a:r>
            <a:r>
              <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0.7</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％と実質成長率の目標</a:t>
            </a:r>
            <a:r>
              <a:rPr lang="ja-JP" altLang="en-US" sz="1050" b="0" dirty="0">
                <a:solidFill>
                  <a:schemeClr val="tx1"/>
                </a:solidFill>
              </a:rPr>
              <a:t>（</a:t>
            </a:r>
            <a:r>
              <a:rPr lang="en-US" altLang="ja-JP" sz="1050" b="0" dirty="0">
                <a:solidFill>
                  <a:schemeClr val="tx1"/>
                </a:solidFill>
              </a:rPr>
              <a:t>2.0</a:t>
            </a:r>
            <a:r>
              <a:rPr lang="ja-JP" altLang="en-US" sz="1050" b="0" dirty="0">
                <a:solidFill>
                  <a:schemeClr val="tx1"/>
                </a:solidFill>
              </a:rPr>
              <a:t>％）</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からは大きく乖離</a:t>
            </a:r>
            <a:endPar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85750" marR="0" lvl="0" indent="-285750" algn="l" defTabSz="457200" rtl="0" eaLnBrk="1" fontAlgn="auto" latinLnBrk="0" hangingPunct="1">
              <a:lnSpc>
                <a:spcPct val="120000"/>
              </a:lnSpc>
              <a:spcBef>
                <a:spcPts val="0"/>
              </a:spcBef>
              <a:spcAft>
                <a:spcPts val="0"/>
              </a:spcAft>
              <a:buClrTx/>
              <a:buSzTx/>
              <a:buFont typeface="BIZ UDPゴシック" panose="020B0400000000000000" pitchFamily="50" charset="-128"/>
              <a:buChar char="○"/>
              <a:tabLst/>
              <a:defRPr/>
            </a:pP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今後、大阪の強みを活かせる分野の市場拡大が見込まれる産業に対して官民挙げた投資を進め、大阪の獲得市場を引き上げ、副首都ビジョンが目標とする経済成長の加速化を図る</a:t>
            </a:r>
            <a:endPar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95" name="テキスト ボックス 94">
            <a:extLst>
              <a:ext uri="{FF2B5EF4-FFF2-40B4-BE49-F238E27FC236}">
                <a16:creationId xmlns:a16="http://schemas.microsoft.com/office/drawing/2014/main" id="{AE58D0B0-6DA9-4E11-8060-6D7DB9AC87AF}"/>
              </a:ext>
            </a:extLst>
          </p:cNvPr>
          <p:cNvSpPr txBox="1"/>
          <p:nvPr/>
        </p:nvSpPr>
        <p:spPr>
          <a:xfrm>
            <a:off x="127648" y="2537903"/>
            <a:ext cx="3744000" cy="323165"/>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5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経済目標達成に向けた考え方</a:t>
            </a:r>
            <a:r>
              <a:rPr kumimoji="1" lang="en-US" altLang="ja-JP" sz="15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5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正方形/長方形 11">
            <a:extLst>
              <a:ext uri="{FF2B5EF4-FFF2-40B4-BE49-F238E27FC236}">
                <a16:creationId xmlns:a16="http://schemas.microsoft.com/office/drawing/2014/main" id="{D93BBD62-6CBE-4C95-9186-EEE0518FBE6C}"/>
              </a:ext>
            </a:extLst>
          </p:cNvPr>
          <p:cNvSpPr/>
          <p:nvPr/>
        </p:nvSpPr>
        <p:spPr>
          <a:xfrm>
            <a:off x="823212" y="5711428"/>
            <a:ext cx="2556000" cy="93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2040</a:t>
            </a:r>
            <a:r>
              <a:rPr kumimoji="1" lang="ja-JP" altLang="en-US"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年度に国</a:t>
            </a:r>
            <a:r>
              <a:rPr kumimoji="1" lang="en-US" altLang="ja-JP"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GDP</a:t>
            </a:r>
            <a:r>
              <a:rPr kumimoji="1" lang="ja-JP" altLang="en-US"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（名目）</a:t>
            </a:r>
            <a:r>
              <a:rPr kumimoji="1" lang="en-US" altLang="ja-JP"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1,000</a:t>
            </a:r>
            <a:r>
              <a:rPr kumimoji="1" lang="ja-JP" altLang="en-US"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兆円に向けた取組</a:t>
            </a:r>
            <a:endParaRPr kumimoji="1" lang="en-US" altLang="ja-JP"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5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⇒名目</a:t>
            </a:r>
            <a:r>
              <a:rPr kumimoji="1" lang="en-US" altLang="ja-JP" sz="12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3.0</a:t>
            </a:r>
            <a:r>
              <a:rPr kumimoji="1" lang="ja-JP" altLang="en-US" sz="12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％、実質約１．５％を実現</a:t>
            </a:r>
            <a:endParaRPr kumimoji="1" lang="en-US" altLang="ja-JP" sz="12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4" name="正方形/長方形 13">
            <a:extLst>
              <a:ext uri="{FF2B5EF4-FFF2-40B4-BE49-F238E27FC236}">
                <a16:creationId xmlns:a16="http://schemas.microsoft.com/office/drawing/2014/main" id="{D5438CCE-F0F3-4236-8C6E-EAA7BDA930E8}"/>
              </a:ext>
            </a:extLst>
          </p:cNvPr>
          <p:cNvSpPr/>
          <p:nvPr/>
        </p:nvSpPr>
        <p:spPr>
          <a:xfrm>
            <a:off x="3600575" y="5745148"/>
            <a:ext cx="2556000" cy="93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大阪の強みや万博のレガシーをいかした取組</a:t>
            </a:r>
            <a:endParaRPr kumimoji="1" lang="en-US" altLang="ja-JP"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5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⇒実質成長率０．５％以上を押上げ</a:t>
            </a:r>
            <a:endParaRPr kumimoji="1" lang="en-US" altLang="ja-JP" sz="12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5" name="矢印: 右 14">
            <a:extLst>
              <a:ext uri="{FF2B5EF4-FFF2-40B4-BE49-F238E27FC236}">
                <a16:creationId xmlns:a16="http://schemas.microsoft.com/office/drawing/2014/main" id="{4E020BC6-8515-4270-8035-012F07987E1D}"/>
              </a:ext>
            </a:extLst>
          </p:cNvPr>
          <p:cNvSpPr/>
          <p:nvPr/>
        </p:nvSpPr>
        <p:spPr>
          <a:xfrm>
            <a:off x="6441074" y="5982205"/>
            <a:ext cx="301253" cy="383464"/>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6" name="正方形/長方形 15">
            <a:extLst>
              <a:ext uri="{FF2B5EF4-FFF2-40B4-BE49-F238E27FC236}">
                <a16:creationId xmlns:a16="http://schemas.microsoft.com/office/drawing/2014/main" id="{5502D533-CB7D-44B9-A8B8-E95C60C2CF95}"/>
              </a:ext>
            </a:extLst>
          </p:cNvPr>
          <p:cNvSpPr/>
          <p:nvPr/>
        </p:nvSpPr>
        <p:spPr>
          <a:xfrm>
            <a:off x="6893386" y="5740056"/>
            <a:ext cx="2556000" cy="936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大阪の</a:t>
            </a:r>
            <a:r>
              <a:rPr kumimoji="1" lang="en-US" altLang="ja-JP"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GDP</a:t>
            </a:r>
            <a:r>
              <a:rPr kumimoji="1" lang="ja-JP" altLang="en-US"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endParaRPr kumimoji="1" lang="en-US" altLang="ja-JP"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名目　</a:t>
            </a:r>
            <a:r>
              <a:rPr kumimoji="1" lang="en-US" altLang="ja-JP"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81.0</a:t>
            </a:r>
            <a:r>
              <a:rPr kumimoji="1" lang="ja-JP" altLang="en-US"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兆円</a:t>
            </a:r>
            <a:r>
              <a:rPr kumimoji="1" lang="en-US" altLang="ja-JP"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(95.8</a:t>
            </a:r>
            <a:r>
              <a:rPr kumimoji="1" lang="ja-JP" altLang="en-US"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兆円）</a:t>
            </a:r>
            <a:endParaRPr kumimoji="1" lang="en-US" altLang="ja-JP"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実質　５７</a:t>
            </a:r>
            <a:r>
              <a:rPr kumimoji="1" lang="en-US" altLang="ja-JP"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.4</a:t>
            </a:r>
            <a:r>
              <a:rPr kumimoji="1" lang="ja-JP" altLang="en-US"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兆円（</a:t>
            </a:r>
            <a:r>
              <a:rPr kumimoji="1" lang="en-US" altLang="ja-JP"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63.4</a:t>
            </a:r>
            <a:r>
              <a:rPr kumimoji="1" lang="ja-JP" altLang="en-US"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兆円）</a:t>
            </a:r>
            <a:endParaRPr kumimoji="1" lang="en-US" altLang="ja-JP"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7" name="テキスト ボックス 16">
            <a:extLst>
              <a:ext uri="{FF2B5EF4-FFF2-40B4-BE49-F238E27FC236}">
                <a16:creationId xmlns:a16="http://schemas.microsoft.com/office/drawing/2014/main" id="{BEF73E20-1E50-4AF3-B561-5027D9297167}"/>
              </a:ext>
            </a:extLst>
          </p:cNvPr>
          <p:cNvSpPr txBox="1"/>
          <p:nvPr/>
        </p:nvSpPr>
        <p:spPr>
          <a:xfrm>
            <a:off x="151052" y="5344660"/>
            <a:ext cx="3744000" cy="292388"/>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3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3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イメージ</a:t>
            </a:r>
            <a:r>
              <a:rPr kumimoji="1" lang="en-US" altLang="ja-JP" sz="13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3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 name="二等辺三角形 1">
            <a:extLst>
              <a:ext uri="{FF2B5EF4-FFF2-40B4-BE49-F238E27FC236}">
                <a16:creationId xmlns:a16="http://schemas.microsoft.com/office/drawing/2014/main" id="{E446BC65-2448-4C3B-AFB6-CA0F79483C23}"/>
              </a:ext>
            </a:extLst>
          </p:cNvPr>
          <p:cNvSpPr/>
          <p:nvPr/>
        </p:nvSpPr>
        <p:spPr>
          <a:xfrm rot="10800000">
            <a:off x="4007778" y="5355573"/>
            <a:ext cx="1890445" cy="18126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正方形/長方形 4">
            <a:extLst>
              <a:ext uri="{FF2B5EF4-FFF2-40B4-BE49-F238E27FC236}">
                <a16:creationId xmlns:a16="http://schemas.microsoft.com/office/drawing/2014/main" id="{3BC4B523-3478-45F5-941E-6493EF416449}"/>
              </a:ext>
            </a:extLst>
          </p:cNvPr>
          <p:cNvSpPr/>
          <p:nvPr/>
        </p:nvSpPr>
        <p:spPr>
          <a:xfrm>
            <a:off x="6605386" y="5390838"/>
            <a:ext cx="3132000" cy="2987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2040</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a:t>
            </a:r>
            <a:r>
              <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2045</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年）の</a:t>
            </a:r>
            <a:r>
              <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GDP</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見込み）</a:t>
            </a:r>
          </a:p>
        </p:txBody>
      </p:sp>
      <p:sp>
        <p:nvSpPr>
          <p:cNvPr id="18" name="正方形/長方形 17">
            <a:extLst>
              <a:ext uri="{FF2B5EF4-FFF2-40B4-BE49-F238E27FC236}">
                <a16:creationId xmlns:a16="http://schemas.microsoft.com/office/drawing/2014/main" id="{35C7EB8A-1B45-40D8-A172-982B55FC9934}"/>
              </a:ext>
            </a:extLst>
          </p:cNvPr>
          <p:cNvSpPr/>
          <p:nvPr/>
        </p:nvSpPr>
        <p:spPr>
          <a:xfrm>
            <a:off x="737826" y="6437502"/>
            <a:ext cx="2787219"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ts val="9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内閣府の「中長期の経済財政に関する試算（</a:t>
            </a:r>
            <a:r>
              <a:rPr kumimoji="1" lang="en-US" altLang="ja-JP"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a:t>
            </a:r>
            <a:r>
              <a:rPr kumimoji="1" lang="en-US" altLang="ja-JP"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8</a:t>
            </a:r>
            <a:r>
              <a:rPr kumimoji="1" lang="ja-JP" altLang="en-US"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月）」を元に設定）</a:t>
            </a:r>
          </a:p>
        </p:txBody>
      </p:sp>
      <p:sp>
        <p:nvSpPr>
          <p:cNvPr id="9" name="四角形: 角を丸くする 8">
            <a:extLst>
              <a:ext uri="{FF2B5EF4-FFF2-40B4-BE49-F238E27FC236}">
                <a16:creationId xmlns:a16="http://schemas.microsoft.com/office/drawing/2014/main" id="{9AC8AD43-07A0-4284-AAA4-4F432D6FF0F9}"/>
              </a:ext>
            </a:extLst>
          </p:cNvPr>
          <p:cNvSpPr/>
          <p:nvPr/>
        </p:nvSpPr>
        <p:spPr>
          <a:xfrm>
            <a:off x="342900" y="5664974"/>
            <a:ext cx="6037035" cy="1080000"/>
          </a:xfrm>
          <a:prstGeom prst="roundRect">
            <a:avLst>
              <a:gd name="adj" fmla="val 11375"/>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スライド番号プレースホルダー 3">
            <a:extLst>
              <a:ext uri="{FF2B5EF4-FFF2-40B4-BE49-F238E27FC236}">
                <a16:creationId xmlns:a16="http://schemas.microsoft.com/office/drawing/2014/main" id="{B4EFE2DC-2BEB-4123-AE7D-1AC57DC68D9D}"/>
              </a:ext>
            </a:extLst>
          </p:cNvPr>
          <p:cNvSpPr>
            <a:spLocks noGrp="1"/>
          </p:cNvSpPr>
          <p:nvPr>
            <p:ph type="sldNum" sz="quarter" idx="12"/>
          </p:nvPr>
        </p:nvSpPr>
        <p:spPr>
          <a:xfrm>
            <a:off x="7677150" y="6471718"/>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F82107-93BA-490C-9453-044014AF67CD}" type="slidenum">
              <a:rPr kumimoji="1" lang="ja-JP" altLang="en-US" sz="1200" b="0" i="0" u="none" strike="noStrike" kern="1200" cap="none" spc="0" normalizeH="0" baseline="0" noProof="0" smtClean="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dirty="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2546006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四角形: 角を丸くする 32">
            <a:extLst>
              <a:ext uri="{FF2B5EF4-FFF2-40B4-BE49-F238E27FC236}">
                <a16:creationId xmlns:a16="http://schemas.microsoft.com/office/drawing/2014/main" id="{B53E258D-767C-481F-BC36-20A9CBB887F1}"/>
              </a:ext>
            </a:extLst>
          </p:cNvPr>
          <p:cNvSpPr/>
          <p:nvPr/>
        </p:nvSpPr>
        <p:spPr>
          <a:xfrm>
            <a:off x="278140" y="4595780"/>
            <a:ext cx="4327451" cy="1871999"/>
          </a:xfrm>
          <a:prstGeom prst="roundRect">
            <a:avLst>
              <a:gd name="adj" fmla="val 10196"/>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◆観光分野◆</a:t>
            </a:r>
          </a:p>
        </p:txBody>
      </p:sp>
      <p:sp>
        <p:nvSpPr>
          <p:cNvPr id="23" name="テキスト ボックス 22">
            <a:extLst>
              <a:ext uri="{FF2B5EF4-FFF2-40B4-BE49-F238E27FC236}">
                <a16:creationId xmlns:a16="http://schemas.microsoft.com/office/drawing/2014/main" id="{26BC1992-C2BD-4DEC-8244-1E48BE89C078}"/>
              </a:ext>
            </a:extLst>
          </p:cNvPr>
          <p:cNvSpPr txBox="1"/>
          <p:nvPr/>
        </p:nvSpPr>
        <p:spPr>
          <a:xfrm>
            <a:off x="-6664" y="66301"/>
            <a:ext cx="9906000" cy="400110"/>
          </a:xfrm>
          <a:prstGeom prst="rect">
            <a:avLst/>
          </a:prstGeom>
        </p:spPr>
        <p:txBody>
          <a:bodyPr wrap="square" lIns="91440" tIns="45720" rIns="91440" bIns="45720" anchor="ctr" anchorCtr="0">
            <a:spAutoFit/>
          </a:bodyPr>
          <a:lstStyle>
            <a:defPPr>
              <a:defRPr lang="en-US"/>
            </a:defPPr>
            <a:lvl1pPr defTabSz="742950">
              <a:defRPr kumimoji="1" sz="2000" b="1">
                <a:solidFill>
                  <a:prstClr val="white"/>
                </a:solidFill>
                <a:latin typeface="BIZ UDPゴシック" panose="020B0400000000000000" pitchFamily="50" charset="-128"/>
                <a:ea typeface="BIZ UDPゴシック" panose="020B0400000000000000" pitchFamily="50" charset="-128"/>
              </a:defRPr>
            </a:lvl1pP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b="0" dirty="0">
                <a:latin typeface="HGS創英角ｺﾞｼｯｸUB"/>
                <a:ea typeface="HGS創英角ｺﾞｼｯｸUB"/>
              </a:rPr>
              <a:t>３</a:t>
            </a:r>
            <a:r>
              <a:rPr kumimoji="1" lang="ja-JP" altLang="en-US" sz="2000" b="0" i="0" u="none" strike="noStrike" kern="1200" cap="none" spc="0" normalizeH="0" baseline="0" noProof="0" dirty="0">
                <a:ln>
                  <a:noFill/>
                </a:ln>
                <a:effectLst/>
                <a:uLnTx/>
                <a:uFillTx/>
                <a:latin typeface="HGS創英角ｺﾞｼｯｸUB"/>
                <a:ea typeface="HGS創英角ｺﾞｼｯｸUB"/>
              </a:rPr>
              <a:t>（</a:t>
            </a:r>
            <a:r>
              <a:rPr lang="ja-JP" altLang="en-US" b="0" dirty="0">
                <a:latin typeface="HGS創英角ｺﾞｼｯｸUB"/>
                <a:ea typeface="HGS創英角ｺﾞｼｯｸUB"/>
              </a:rPr>
              <a:t>１</a:t>
            </a:r>
            <a:r>
              <a:rPr kumimoji="1" lang="ja-JP" altLang="en-US" sz="2000" b="0" i="0" u="none" strike="noStrike" kern="1200" cap="none" spc="0" normalizeH="0" baseline="0" noProof="0" dirty="0">
                <a:ln>
                  <a:noFill/>
                </a:ln>
                <a:effectLst/>
                <a:uLnTx/>
                <a:uFillTx/>
                <a:latin typeface="HGS創英角ｺﾞｼｯｸUB"/>
                <a:ea typeface="HGS創英角ｺﾞｼｯｸUB"/>
              </a:rPr>
              <a:t>）．</a:t>
            </a:r>
            <a:r>
              <a:rPr lang="ja-JP" altLang="en-US" b="0" dirty="0">
                <a:latin typeface="HGS創英角ｺﾞｼｯｸUB"/>
                <a:ea typeface="HGS創英角ｺﾞｼｯｸUB"/>
              </a:rPr>
              <a:t>大阪独自の取組の考え方</a:t>
            </a:r>
            <a:endParaRPr kumimoji="1" lang="en-US" altLang="ja-JP" sz="2000" b="0" i="0" u="none" strike="noStrike" kern="1200" cap="none" spc="0" normalizeH="0" baseline="0" noProof="0" dirty="0">
              <a:ln>
                <a:noFill/>
              </a:ln>
              <a:effectLst/>
              <a:uLnTx/>
              <a:uFillTx/>
              <a:latin typeface="HGS創英角ｺﾞｼｯｸUB"/>
              <a:ea typeface="HGS創英角ｺﾞｼｯｸUB"/>
            </a:endParaRPr>
          </a:p>
        </p:txBody>
      </p:sp>
      <p:sp>
        <p:nvSpPr>
          <p:cNvPr id="26" name="テキスト ボックス 25">
            <a:extLst>
              <a:ext uri="{FF2B5EF4-FFF2-40B4-BE49-F238E27FC236}">
                <a16:creationId xmlns:a16="http://schemas.microsoft.com/office/drawing/2014/main" id="{AD3D8377-3ADF-4A0B-802F-AF4042533457}"/>
              </a:ext>
            </a:extLst>
          </p:cNvPr>
          <p:cNvSpPr txBox="1"/>
          <p:nvPr/>
        </p:nvSpPr>
        <p:spPr>
          <a:xfrm>
            <a:off x="120984" y="718729"/>
            <a:ext cx="9650704" cy="534634"/>
          </a:xfrm>
          <a:prstGeom prst="rect">
            <a:avLst/>
          </a:prstGeom>
          <a:solidFill>
            <a:schemeClr val="bg1">
              <a:lumMod val="85000"/>
            </a:schemeClr>
          </a:solidFill>
        </p:spPr>
        <p:txBody>
          <a:bodyPr wrap="square" rtlCol="0">
            <a:spAutoFit/>
          </a:bodyPr>
          <a:lstStyle>
            <a:defPPr>
              <a:defRPr lang="en-US"/>
            </a:defPPr>
            <a:lvl1pPr marL="285750" marR="0" lvl="0" indent="-285750" fontAlgn="auto">
              <a:lnSpc>
                <a:spcPct val="120000"/>
              </a:lnSpc>
              <a:spcBef>
                <a:spcPts val="0"/>
              </a:spcBef>
              <a:spcAft>
                <a:spcPts val="0"/>
              </a:spcAft>
              <a:buClrTx/>
              <a:buSzTx/>
              <a:buFont typeface="BIZ UDPゴシック" panose="020B0400000000000000" pitchFamily="50" charset="-128"/>
              <a:buChar char="○"/>
              <a:tabLst/>
              <a:defRPr kumimoji="1" sz="1200" b="1" i="0" u="none" strike="noStrike" cap="none" spc="0" normalizeH="0" baseline="0">
                <a:ln>
                  <a:noFill/>
                </a:ln>
                <a:solidFill>
                  <a:prstClr val="black"/>
                </a:solidFill>
                <a:effectLst/>
                <a:uLnTx/>
                <a:uFillTx/>
                <a:latin typeface="BIZ UDPゴシック" panose="020B0400000000000000" pitchFamily="50" charset="-128"/>
                <a:ea typeface="BIZ UDPゴシック" panose="020B0400000000000000" pitchFamily="50" charset="-128"/>
              </a:defRPr>
            </a:lvl1pPr>
          </a:lstStyle>
          <a:p>
            <a:pPr marL="285750" marR="0" lvl="0" indent="-285750" algn="l" defTabSz="457200" rtl="0" eaLnBrk="1" fontAlgn="auto" latinLnBrk="0" hangingPunct="1">
              <a:lnSpc>
                <a:spcPct val="130000"/>
              </a:lnSpc>
              <a:spcBef>
                <a:spcPts val="0"/>
              </a:spcBef>
              <a:spcAft>
                <a:spcPts val="0"/>
              </a:spcAft>
              <a:buClrTx/>
              <a:buSzTx/>
              <a:buFont typeface="BIZ UDPゴシック" panose="020B0400000000000000" pitchFamily="50" charset="-128"/>
              <a:buChar char="○"/>
              <a:tabLst/>
              <a:defRPr/>
            </a:pP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国・地方を上げて成長型経済への移行</a:t>
            </a:r>
            <a:r>
              <a:rPr lang="ja-JP" altLang="en-US" dirty="0"/>
              <a:t>を</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積極的に進めていくことに加えて、市場拡大が見込まれる成長分野において、大阪の強みや万博のレガシーを継承した取組をオール大阪で実行していくことで、</a:t>
            </a:r>
            <a:r>
              <a:rPr lang="ja-JP" altLang="en-US" dirty="0"/>
              <a:t>実質成長年平均２％の実現をめざす</a:t>
            </a:r>
            <a:endPar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8" name="テキスト ボックス 27">
            <a:extLst>
              <a:ext uri="{FF2B5EF4-FFF2-40B4-BE49-F238E27FC236}">
                <a16:creationId xmlns:a16="http://schemas.microsoft.com/office/drawing/2014/main" id="{CB2616BB-51D2-4AE5-BA9A-1039B999855D}"/>
              </a:ext>
            </a:extLst>
          </p:cNvPr>
          <p:cNvSpPr txBox="1"/>
          <p:nvPr/>
        </p:nvSpPr>
        <p:spPr>
          <a:xfrm>
            <a:off x="221936" y="1604547"/>
            <a:ext cx="4284000" cy="345094"/>
          </a:xfrm>
          <a:prstGeom prst="rect">
            <a:avLst/>
          </a:prstGeom>
          <a:noFill/>
        </p:spPr>
        <p:txBody>
          <a:bodyPr wrap="square">
            <a:spAutoFit/>
          </a:bodyPr>
          <a:lstStyle/>
          <a:p>
            <a:pPr marL="0" marR="0" lvl="0" indent="0" algn="ctr" defTabSz="457200" rtl="0" eaLnBrk="1" fontAlgn="auto" latinLnBrk="0" hangingPunct="1">
              <a:lnSpc>
                <a:spcPct val="130000"/>
              </a:lnSpc>
              <a:spcBef>
                <a:spcPts val="0"/>
              </a:spcBef>
              <a:spcAft>
                <a:spcPts val="0"/>
              </a:spcAft>
              <a:buClrTx/>
              <a:buSzTx/>
              <a:buFontTx/>
              <a:buNone/>
              <a:tabLst/>
              <a:defRPr/>
            </a:pPr>
            <a:r>
              <a:rPr kumimoji="1" lang="en-US" altLang="ja-JP" sz="15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5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大阪が強みの発揮できる分野について</a:t>
            </a:r>
            <a:r>
              <a:rPr kumimoji="1" lang="en-US" altLang="ja-JP" sz="15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p:txBody>
      </p:sp>
      <p:sp>
        <p:nvSpPr>
          <p:cNvPr id="32" name="正方形/長方形 31">
            <a:extLst>
              <a:ext uri="{FF2B5EF4-FFF2-40B4-BE49-F238E27FC236}">
                <a16:creationId xmlns:a16="http://schemas.microsoft.com/office/drawing/2014/main" id="{15952D99-0794-4B8E-8BCB-003FEA95FAAF}"/>
              </a:ext>
            </a:extLst>
          </p:cNvPr>
          <p:cNvSpPr/>
          <p:nvPr/>
        </p:nvSpPr>
        <p:spPr>
          <a:xfrm>
            <a:off x="520903" y="5236192"/>
            <a:ext cx="1765005" cy="39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インバウンドの増</a:t>
            </a:r>
          </a:p>
        </p:txBody>
      </p:sp>
      <p:sp>
        <p:nvSpPr>
          <p:cNvPr id="7" name="二等辺三角形 6">
            <a:extLst>
              <a:ext uri="{FF2B5EF4-FFF2-40B4-BE49-F238E27FC236}">
                <a16:creationId xmlns:a16="http://schemas.microsoft.com/office/drawing/2014/main" id="{E7B58629-6F16-45DA-9C85-65AE3CBC2A35}"/>
              </a:ext>
            </a:extLst>
          </p:cNvPr>
          <p:cNvSpPr/>
          <p:nvPr/>
        </p:nvSpPr>
        <p:spPr>
          <a:xfrm rot="5400000">
            <a:off x="4254354" y="2891136"/>
            <a:ext cx="1440000" cy="2520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4" name="二等辺三角形 33">
            <a:extLst>
              <a:ext uri="{FF2B5EF4-FFF2-40B4-BE49-F238E27FC236}">
                <a16:creationId xmlns:a16="http://schemas.microsoft.com/office/drawing/2014/main" id="{CF50C4D4-9019-4CE0-B051-F2B45E66DA6A}"/>
              </a:ext>
            </a:extLst>
          </p:cNvPr>
          <p:cNvSpPr/>
          <p:nvPr/>
        </p:nvSpPr>
        <p:spPr>
          <a:xfrm rot="5400000">
            <a:off x="4345720" y="5469786"/>
            <a:ext cx="1368000" cy="2520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5" name="正方形/長方形 34">
            <a:extLst>
              <a:ext uri="{FF2B5EF4-FFF2-40B4-BE49-F238E27FC236}">
                <a16:creationId xmlns:a16="http://schemas.microsoft.com/office/drawing/2014/main" id="{FDC7E73B-F55D-4812-A376-0AA6555B4C0D}"/>
              </a:ext>
            </a:extLst>
          </p:cNvPr>
          <p:cNvSpPr/>
          <p:nvPr/>
        </p:nvSpPr>
        <p:spPr>
          <a:xfrm>
            <a:off x="2544633" y="5239734"/>
            <a:ext cx="1765005" cy="39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国内旅行者の増</a:t>
            </a:r>
          </a:p>
        </p:txBody>
      </p:sp>
      <p:sp>
        <p:nvSpPr>
          <p:cNvPr id="5" name="四角形: 角を丸くする 4">
            <a:extLst>
              <a:ext uri="{FF2B5EF4-FFF2-40B4-BE49-F238E27FC236}">
                <a16:creationId xmlns:a16="http://schemas.microsoft.com/office/drawing/2014/main" id="{45249344-A270-4F10-B2E1-85621BB1CE36}"/>
              </a:ext>
            </a:extLst>
          </p:cNvPr>
          <p:cNvSpPr/>
          <p:nvPr/>
        </p:nvSpPr>
        <p:spPr>
          <a:xfrm>
            <a:off x="223280" y="2013701"/>
            <a:ext cx="4327451" cy="2128097"/>
          </a:xfrm>
          <a:prstGeom prst="roundRect">
            <a:avLst>
              <a:gd name="adj" fmla="val 10196"/>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◆成長産業分野◆</a:t>
            </a:r>
          </a:p>
        </p:txBody>
      </p:sp>
      <p:sp>
        <p:nvSpPr>
          <p:cNvPr id="6" name="正方形/長方形 5">
            <a:extLst>
              <a:ext uri="{FF2B5EF4-FFF2-40B4-BE49-F238E27FC236}">
                <a16:creationId xmlns:a16="http://schemas.microsoft.com/office/drawing/2014/main" id="{C2F29714-51D3-49DC-AA10-FD93072C37B9}"/>
              </a:ext>
            </a:extLst>
          </p:cNvPr>
          <p:cNvSpPr/>
          <p:nvPr/>
        </p:nvSpPr>
        <p:spPr>
          <a:xfrm>
            <a:off x="457200" y="2505434"/>
            <a:ext cx="1765005" cy="39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ライフサイエンス</a:t>
            </a:r>
          </a:p>
        </p:txBody>
      </p:sp>
      <p:sp>
        <p:nvSpPr>
          <p:cNvPr id="29" name="正方形/長方形 28">
            <a:extLst>
              <a:ext uri="{FF2B5EF4-FFF2-40B4-BE49-F238E27FC236}">
                <a16:creationId xmlns:a16="http://schemas.microsoft.com/office/drawing/2014/main" id="{1533D51A-7878-4237-AE86-2C151CB89195}"/>
              </a:ext>
            </a:extLst>
          </p:cNvPr>
          <p:cNvSpPr/>
          <p:nvPr/>
        </p:nvSpPr>
        <p:spPr>
          <a:xfrm>
            <a:off x="2523462" y="2508974"/>
            <a:ext cx="1765005" cy="39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カーボンニュートラル</a:t>
            </a:r>
          </a:p>
        </p:txBody>
      </p:sp>
      <p:sp>
        <p:nvSpPr>
          <p:cNvPr id="30" name="正方形/長方形 29">
            <a:extLst>
              <a:ext uri="{FF2B5EF4-FFF2-40B4-BE49-F238E27FC236}">
                <a16:creationId xmlns:a16="http://schemas.microsoft.com/office/drawing/2014/main" id="{586986F7-1E62-49FC-848E-DA79A7EFE5B0}"/>
              </a:ext>
            </a:extLst>
          </p:cNvPr>
          <p:cNvSpPr/>
          <p:nvPr/>
        </p:nvSpPr>
        <p:spPr>
          <a:xfrm>
            <a:off x="457199" y="3047156"/>
            <a:ext cx="1765005" cy="39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モビリティ</a:t>
            </a:r>
          </a:p>
        </p:txBody>
      </p:sp>
      <p:sp>
        <p:nvSpPr>
          <p:cNvPr id="36" name="正方形/長方形 35">
            <a:extLst>
              <a:ext uri="{FF2B5EF4-FFF2-40B4-BE49-F238E27FC236}">
                <a16:creationId xmlns:a16="http://schemas.microsoft.com/office/drawing/2014/main" id="{6FCDA32D-61B4-4F0C-9AF1-DFD64216915D}"/>
              </a:ext>
            </a:extLst>
          </p:cNvPr>
          <p:cNvSpPr/>
          <p:nvPr/>
        </p:nvSpPr>
        <p:spPr>
          <a:xfrm>
            <a:off x="457199" y="3560290"/>
            <a:ext cx="3852440" cy="39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スタートアップ</a:t>
            </a:r>
          </a:p>
        </p:txBody>
      </p:sp>
      <p:sp>
        <p:nvSpPr>
          <p:cNvPr id="37" name="四角形: 角を丸くする 36">
            <a:extLst>
              <a:ext uri="{FF2B5EF4-FFF2-40B4-BE49-F238E27FC236}">
                <a16:creationId xmlns:a16="http://schemas.microsoft.com/office/drawing/2014/main" id="{5A33CDD2-D1E7-46A2-A6BB-F4D70B65FF37}"/>
              </a:ext>
            </a:extLst>
          </p:cNvPr>
          <p:cNvSpPr/>
          <p:nvPr/>
        </p:nvSpPr>
        <p:spPr>
          <a:xfrm>
            <a:off x="5320182" y="2071868"/>
            <a:ext cx="4320000" cy="2069930"/>
          </a:xfrm>
          <a:prstGeom prst="roundRect">
            <a:avLst>
              <a:gd name="adj" fmla="val 0"/>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次世代産業を大阪から生み出す取組</a:t>
            </a:r>
            <a:r>
              <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p>
            <a:pPr marL="0" marR="0" lvl="0" indent="0" algn="l" defTabSz="457200" rtl="0" eaLnBrk="1" fontAlgn="auto" latinLnBrk="0" hangingPunct="1">
              <a:lnSpc>
                <a:spcPct val="150000"/>
              </a:lnSpc>
              <a:spcBef>
                <a:spcPts val="0"/>
              </a:spcBef>
              <a:spcAft>
                <a:spcPts val="0"/>
              </a:spcAft>
              <a:buClrTx/>
              <a:buSzTx/>
              <a:buFontTx/>
              <a:buNone/>
              <a:tabLst/>
              <a:defRPr/>
            </a:pPr>
            <a:endParaRPr kumimoji="1" lang="en-US" altLang="ja-JP" sz="5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◇万博で披露された新技術等の大阪での実装化、産業化</a:t>
            </a:r>
            <a:endPar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◇スタートアップ（ディープテック分野）の創出・成長の促進</a:t>
            </a:r>
            <a:endPar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◇国内外から大阪への投資を呼び込む仕組みづくり</a:t>
            </a:r>
            <a:endPar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◇次世代産業の集積促進</a:t>
            </a:r>
            <a:endPar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◇次世代産業を支える人材の確保・育成</a:t>
            </a:r>
            <a:endPar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1200" b="1" dirty="0">
                <a:solidFill>
                  <a:prstClr val="black"/>
                </a:solidFill>
                <a:latin typeface="BIZ UDPゴシック" panose="020B0400000000000000" pitchFamily="50" charset="-128"/>
                <a:ea typeface="BIZ UDPゴシック" panose="020B0400000000000000" pitchFamily="50" charset="-128"/>
              </a:rPr>
              <a:t>◇拠点形成に向けた土地活用の促進</a:t>
            </a:r>
            <a:endPar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8" name="四角形: 角を丸くする 37">
            <a:extLst>
              <a:ext uri="{FF2B5EF4-FFF2-40B4-BE49-F238E27FC236}">
                <a16:creationId xmlns:a16="http://schemas.microsoft.com/office/drawing/2014/main" id="{97F2652C-8E4E-4BC5-A47E-690F490927F5}"/>
              </a:ext>
            </a:extLst>
          </p:cNvPr>
          <p:cNvSpPr/>
          <p:nvPr/>
        </p:nvSpPr>
        <p:spPr>
          <a:xfrm>
            <a:off x="5307860" y="4595781"/>
            <a:ext cx="4320000" cy="1872000"/>
          </a:xfrm>
          <a:prstGeom prst="roundRect">
            <a:avLst>
              <a:gd name="adj" fmla="val 0"/>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457200" rtl="0" eaLnBrk="1" fontAlgn="auto" latinLnBrk="0" hangingPunct="1">
              <a:lnSpc>
                <a:spcPct val="13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訪問者・消費単価の増加を</a:t>
            </a:r>
            <a:r>
              <a:rPr kumimoji="1" lang="ja-JP" altLang="en-US" sz="1200" b="1" dirty="0">
                <a:solidFill>
                  <a:prstClr val="black"/>
                </a:solidFill>
                <a:latin typeface="BIZ UDPゴシック" panose="020B0400000000000000" pitchFamily="50" charset="-128"/>
                <a:ea typeface="BIZ UDPゴシック" panose="020B0400000000000000" pitchFamily="50" charset="-128"/>
              </a:rPr>
              <a:t>めざ</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した取組</a:t>
            </a:r>
            <a:r>
              <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p>
            <a:pPr marL="0" marR="0" lvl="0" indent="0" algn="ctr" defTabSz="457200" rtl="0" eaLnBrk="1" fontAlgn="auto" latinLnBrk="0" hangingPunct="1">
              <a:lnSpc>
                <a:spcPct val="130000"/>
              </a:lnSpc>
              <a:spcBef>
                <a:spcPts val="0"/>
              </a:spcBef>
              <a:spcAft>
                <a:spcPts val="0"/>
              </a:spcAft>
              <a:buClrTx/>
              <a:buSzTx/>
              <a:buFontTx/>
              <a:buNone/>
              <a:tabLst/>
              <a:defRPr/>
            </a:pPr>
            <a:endParaRPr kumimoji="1" lang="en-US" altLang="ja-JP" sz="5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3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◇ＩＲを核とした夢洲における新たな国際観光拠点の形成　 　</a:t>
            </a:r>
            <a:endPar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30000"/>
              </a:lnSpc>
              <a:spcBef>
                <a:spcPts val="0"/>
              </a:spcBef>
              <a:spcAft>
                <a:spcPts val="0"/>
              </a:spcAft>
              <a:buClrTx/>
              <a:buSzTx/>
              <a:buFontTx/>
              <a:buNone/>
              <a:tabLst/>
              <a:defRPr/>
            </a:pPr>
            <a:r>
              <a:rPr kumimoji="1" lang="ja-JP" altLang="en-US" sz="1200" b="1" dirty="0">
                <a:solidFill>
                  <a:prstClr val="black"/>
                </a:solidFill>
                <a:latin typeface="BIZ UDPゴシック" panose="020B0400000000000000" pitchFamily="50" charset="-128"/>
                <a:ea typeface="BIZ UDPゴシック" panose="020B0400000000000000" pitchFamily="50" charset="-128"/>
              </a:rPr>
              <a:t>　 </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◇世界水準の</a:t>
            </a:r>
            <a:r>
              <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MICE</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都市</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の形成</a:t>
            </a:r>
            <a:endPar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3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◇国内外の旅行者を呼び込む、大阪の個性を活かしたキ</a:t>
            </a:r>
            <a:endPar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3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ラーコンテンツの創出</a:t>
            </a:r>
            <a:endPar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3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◇ターゲットに刺さる情報発信の強化</a:t>
            </a:r>
            <a:endPar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3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◇旅行者が快適に過ごせるおもてなし体制の充実</a:t>
            </a:r>
          </a:p>
        </p:txBody>
      </p:sp>
      <p:sp>
        <p:nvSpPr>
          <p:cNvPr id="39" name="テキスト ボックス 38">
            <a:extLst>
              <a:ext uri="{FF2B5EF4-FFF2-40B4-BE49-F238E27FC236}">
                <a16:creationId xmlns:a16="http://schemas.microsoft.com/office/drawing/2014/main" id="{ABED64BF-17EC-46E1-8C0E-6B45C6E82A2A}"/>
              </a:ext>
            </a:extLst>
          </p:cNvPr>
          <p:cNvSpPr txBox="1"/>
          <p:nvPr/>
        </p:nvSpPr>
        <p:spPr>
          <a:xfrm>
            <a:off x="5307860" y="1604547"/>
            <a:ext cx="4320000" cy="345094"/>
          </a:xfrm>
          <a:prstGeom prst="rect">
            <a:avLst/>
          </a:prstGeom>
          <a:noFill/>
        </p:spPr>
        <p:txBody>
          <a:bodyPr wrap="square">
            <a:spAutoFit/>
          </a:bodyPr>
          <a:lstStyle/>
          <a:p>
            <a:pPr marL="0" marR="0" lvl="0" indent="0" algn="ctr" defTabSz="457200" rtl="0" eaLnBrk="1" fontAlgn="auto" latinLnBrk="0" hangingPunct="1">
              <a:lnSpc>
                <a:spcPct val="130000"/>
              </a:lnSpc>
              <a:spcBef>
                <a:spcPts val="0"/>
              </a:spcBef>
              <a:spcAft>
                <a:spcPts val="0"/>
              </a:spcAft>
              <a:buClrTx/>
              <a:buSzTx/>
              <a:buFontTx/>
              <a:buNone/>
              <a:tabLst/>
              <a:defRPr/>
            </a:pPr>
            <a:r>
              <a:rPr kumimoji="1" lang="en-US" altLang="ja-JP" sz="15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5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獲得市場の拡大に向けた取組</a:t>
            </a:r>
            <a:r>
              <a:rPr kumimoji="1" lang="en-US" altLang="ja-JP" sz="15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p:txBody>
      </p:sp>
      <p:sp>
        <p:nvSpPr>
          <p:cNvPr id="22" name="正方形/長方形 21">
            <a:extLst>
              <a:ext uri="{FF2B5EF4-FFF2-40B4-BE49-F238E27FC236}">
                <a16:creationId xmlns:a16="http://schemas.microsoft.com/office/drawing/2014/main" id="{339D0DB2-6AA1-483F-93E0-F5470DB307D2}"/>
              </a:ext>
            </a:extLst>
          </p:cNvPr>
          <p:cNvSpPr/>
          <p:nvPr/>
        </p:nvSpPr>
        <p:spPr>
          <a:xfrm>
            <a:off x="2544633" y="3047156"/>
            <a:ext cx="1765005" cy="39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ロボット・</a:t>
            </a:r>
            <a:r>
              <a:rPr kumimoji="1" lang="en-US" altLang="ja-JP" sz="13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AI</a:t>
            </a:r>
            <a:endParaRPr kumimoji="1" lang="ja-JP" altLang="en-US" sz="13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4" name="正方形/長方形 23">
            <a:extLst>
              <a:ext uri="{FF2B5EF4-FFF2-40B4-BE49-F238E27FC236}">
                <a16:creationId xmlns:a16="http://schemas.microsoft.com/office/drawing/2014/main" id="{811BA3A2-DD98-4C66-88A7-EA8B9AEADEDB}"/>
              </a:ext>
            </a:extLst>
          </p:cNvPr>
          <p:cNvSpPr/>
          <p:nvPr/>
        </p:nvSpPr>
        <p:spPr>
          <a:xfrm>
            <a:off x="519193" y="5840654"/>
            <a:ext cx="1765005" cy="39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リピート率の増</a:t>
            </a:r>
          </a:p>
        </p:txBody>
      </p:sp>
      <p:sp>
        <p:nvSpPr>
          <p:cNvPr id="25" name="正方形/長方形 24">
            <a:extLst>
              <a:ext uri="{FF2B5EF4-FFF2-40B4-BE49-F238E27FC236}">
                <a16:creationId xmlns:a16="http://schemas.microsoft.com/office/drawing/2014/main" id="{D5131097-B47B-4552-8C11-BB1CBB742174}"/>
              </a:ext>
            </a:extLst>
          </p:cNvPr>
          <p:cNvSpPr/>
          <p:nvPr/>
        </p:nvSpPr>
        <p:spPr>
          <a:xfrm>
            <a:off x="2542923" y="5844196"/>
            <a:ext cx="1765005" cy="39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消費単価の増</a:t>
            </a:r>
          </a:p>
        </p:txBody>
      </p:sp>
      <p:sp>
        <p:nvSpPr>
          <p:cNvPr id="27" name="スライド番号プレースホルダー 3">
            <a:extLst>
              <a:ext uri="{FF2B5EF4-FFF2-40B4-BE49-F238E27FC236}">
                <a16:creationId xmlns:a16="http://schemas.microsoft.com/office/drawing/2014/main" id="{5782D859-B90A-4BB0-B62D-5FADB1D5CF95}"/>
              </a:ext>
            </a:extLst>
          </p:cNvPr>
          <p:cNvSpPr>
            <a:spLocks noGrp="1"/>
          </p:cNvSpPr>
          <p:nvPr>
            <p:ph type="sldNum" sz="quarter" idx="12"/>
          </p:nvPr>
        </p:nvSpPr>
        <p:spPr>
          <a:xfrm>
            <a:off x="7677150" y="6471718"/>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F82107-93BA-490C-9453-044014AF67CD}" type="slidenum">
              <a:rPr kumimoji="1" lang="ja-JP" altLang="en-US" sz="1200" b="0" i="0" u="none" strike="noStrike" kern="1200" cap="none" spc="0" normalizeH="0" baseline="0" noProof="0" smtClean="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1588137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2E1A7FC1-83EE-4417-9E3D-57737A5E2CC7}"/>
              </a:ext>
            </a:extLst>
          </p:cNvPr>
          <p:cNvGraphicFramePr>
            <a:graphicFrameLocks noGrp="1"/>
          </p:cNvGraphicFramePr>
          <p:nvPr/>
        </p:nvGraphicFramePr>
        <p:xfrm>
          <a:off x="186612" y="2482150"/>
          <a:ext cx="9619859" cy="4140747"/>
        </p:xfrm>
        <a:graphic>
          <a:graphicData uri="http://schemas.openxmlformats.org/drawingml/2006/table">
            <a:tbl>
              <a:tblPr>
                <a:tableStyleId>{5940675A-B579-460E-94D1-54222C63F5DA}</a:tableStyleId>
              </a:tblPr>
              <a:tblGrid>
                <a:gridCol w="1353548">
                  <a:extLst>
                    <a:ext uri="{9D8B030D-6E8A-4147-A177-3AD203B41FA5}">
                      <a16:colId xmlns:a16="http://schemas.microsoft.com/office/drawing/2014/main" val="3829382343"/>
                    </a:ext>
                  </a:extLst>
                </a:gridCol>
                <a:gridCol w="918479">
                  <a:extLst>
                    <a:ext uri="{9D8B030D-6E8A-4147-A177-3AD203B41FA5}">
                      <a16:colId xmlns:a16="http://schemas.microsoft.com/office/drawing/2014/main" val="2968233117"/>
                    </a:ext>
                  </a:extLst>
                </a:gridCol>
                <a:gridCol w="918479">
                  <a:extLst>
                    <a:ext uri="{9D8B030D-6E8A-4147-A177-3AD203B41FA5}">
                      <a16:colId xmlns:a16="http://schemas.microsoft.com/office/drawing/2014/main" val="1959171526"/>
                    </a:ext>
                  </a:extLst>
                </a:gridCol>
                <a:gridCol w="918479">
                  <a:extLst>
                    <a:ext uri="{9D8B030D-6E8A-4147-A177-3AD203B41FA5}">
                      <a16:colId xmlns:a16="http://schemas.microsoft.com/office/drawing/2014/main" val="4085564959"/>
                    </a:ext>
                  </a:extLst>
                </a:gridCol>
                <a:gridCol w="918479">
                  <a:extLst>
                    <a:ext uri="{9D8B030D-6E8A-4147-A177-3AD203B41FA5}">
                      <a16:colId xmlns:a16="http://schemas.microsoft.com/office/drawing/2014/main" val="3889382174"/>
                    </a:ext>
                  </a:extLst>
                </a:gridCol>
                <a:gridCol w="918479">
                  <a:extLst>
                    <a:ext uri="{9D8B030D-6E8A-4147-A177-3AD203B41FA5}">
                      <a16:colId xmlns:a16="http://schemas.microsoft.com/office/drawing/2014/main" val="1976057477"/>
                    </a:ext>
                  </a:extLst>
                </a:gridCol>
                <a:gridCol w="918479">
                  <a:extLst>
                    <a:ext uri="{9D8B030D-6E8A-4147-A177-3AD203B41FA5}">
                      <a16:colId xmlns:a16="http://schemas.microsoft.com/office/drawing/2014/main" val="852312169"/>
                    </a:ext>
                  </a:extLst>
                </a:gridCol>
                <a:gridCol w="918479">
                  <a:extLst>
                    <a:ext uri="{9D8B030D-6E8A-4147-A177-3AD203B41FA5}">
                      <a16:colId xmlns:a16="http://schemas.microsoft.com/office/drawing/2014/main" val="3719808637"/>
                    </a:ext>
                  </a:extLst>
                </a:gridCol>
                <a:gridCol w="918479">
                  <a:extLst>
                    <a:ext uri="{9D8B030D-6E8A-4147-A177-3AD203B41FA5}">
                      <a16:colId xmlns:a16="http://schemas.microsoft.com/office/drawing/2014/main" val="2873243600"/>
                    </a:ext>
                  </a:extLst>
                </a:gridCol>
                <a:gridCol w="918479">
                  <a:extLst>
                    <a:ext uri="{9D8B030D-6E8A-4147-A177-3AD203B41FA5}">
                      <a16:colId xmlns:a16="http://schemas.microsoft.com/office/drawing/2014/main" val="1719531201"/>
                    </a:ext>
                  </a:extLst>
                </a:gridCol>
              </a:tblGrid>
              <a:tr h="740691">
                <a:tc gridSpan="8">
                  <a:txBody>
                    <a:bodyPr/>
                    <a:lstStyle/>
                    <a:p>
                      <a:pPr algn="l" fontAlgn="b">
                        <a:lnSpc>
                          <a:spcPct val="110000"/>
                        </a:lnSpc>
                      </a:pPr>
                      <a:r>
                        <a:rPr lang="ja-JP" altLang="en-US" sz="1200" b="1" u="none" strike="noStrike" dirty="0">
                          <a:effectLst/>
                          <a:highlight>
                            <a:srgbClr val="FFFF00"/>
                          </a:highlight>
                          <a:latin typeface="BIZ UDPゴシック" panose="020B0400000000000000" pitchFamily="50" charset="-128"/>
                          <a:ea typeface="BIZ UDPゴシック" panose="020B0400000000000000" pitchFamily="50" charset="-128"/>
                        </a:rPr>
                        <a:t>◎全国</a:t>
                      </a:r>
                      <a:endParaRPr lang="ja-JP" altLang="en-US" sz="1200" b="1" i="0" u="none" strike="noStrike" dirty="0">
                        <a:solidFill>
                          <a:srgbClr val="000000"/>
                        </a:solidFill>
                        <a:effectLst/>
                        <a:highlight>
                          <a:srgbClr val="FFFF00"/>
                        </a:highlight>
                        <a:latin typeface="BIZ UDPゴシック" panose="020B0400000000000000" pitchFamily="50" charset="-128"/>
                        <a:ea typeface="BIZ UDPゴシック" panose="020B0400000000000000" pitchFamily="50" charset="-128"/>
                      </a:endParaRPr>
                    </a:p>
                  </a:txBody>
                  <a:tcPr marL="3538" marR="3538" marT="353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b"/>
                      <a:endPar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538" marR="3538" marT="3538" marB="0" anchor="b">
                    <a:lnL w="12700" cmpd="sng">
                      <a:noFill/>
                    </a:lnL>
                  </a:tcPr>
                </a:tc>
                <a:tc hMerge="1">
                  <a:txBody>
                    <a:bodyPr/>
                    <a:lstStyle/>
                    <a:p>
                      <a:pPr algn="l" fontAlgn="b"/>
                      <a:endPar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538" marR="3538" marT="3538" marB="0" anchor="b"/>
                </a:tc>
                <a:tc hMerge="1">
                  <a:txBody>
                    <a:bodyPr/>
                    <a:lstStyle/>
                    <a:p>
                      <a:pPr algn="l" fontAlgn="b"/>
                      <a:endPar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538" marR="3538" marT="3538" marB="0" anchor="b"/>
                </a:tc>
                <a:tc hMerge="1">
                  <a:txBody>
                    <a:bodyPr/>
                    <a:lstStyle/>
                    <a:p>
                      <a:pPr algn="l" fontAlgn="b"/>
                      <a:endParaRPr lang="ja-JP" altLang="en-US" sz="1000" b="1"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538" marR="3538" marT="3538" marB="0" anchor="b"/>
                </a:tc>
                <a:tc hMerge="1">
                  <a:txBody>
                    <a:bodyPr/>
                    <a:lstStyle/>
                    <a:p>
                      <a:endParaRPr kumimoji="1" lang="ja-JP" altLang="en-US"/>
                    </a:p>
                  </a:txBody>
                  <a:tcPr/>
                </a:tc>
                <a:tc hMerge="1">
                  <a:txBody>
                    <a:bodyPr/>
                    <a:lstStyle/>
                    <a:p>
                      <a:endParaRPr kumimoji="1" lang="ja-JP" altLang="en-US"/>
                    </a:p>
                  </a:txBody>
                  <a:tcPr/>
                </a:tc>
                <a:tc hMerge="1">
                  <a:txBody>
                    <a:bodyPr/>
                    <a:lstStyle/>
                    <a:p>
                      <a:pPr algn="l" fontAlgn="b"/>
                      <a:endPar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538" marR="3538" marT="3538" marB="0" anchor="b"/>
                </a:tc>
                <a:tc>
                  <a:txBody>
                    <a:bodyPr/>
                    <a:lstStyle/>
                    <a:p>
                      <a:pPr algn="l" fontAlgn="b">
                        <a:lnSpc>
                          <a:spcPct val="110000"/>
                        </a:lnSpc>
                      </a:pPr>
                      <a:endParaRPr lang="ja-JP" altLang="en-US" sz="1400" b="1" i="0" u="none" strike="noStrike">
                        <a:solidFill>
                          <a:srgbClr val="000000"/>
                        </a:solidFill>
                        <a:effectLst/>
                        <a:highlight>
                          <a:srgbClr val="FFFF00"/>
                        </a:highlight>
                        <a:latin typeface="BIZ UDPゴシック" panose="020B0400000000000000" pitchFamily="50" charset="-128"/>
                        <a:ea typeface="BIZ UDPゴシック" panose="020B0400000000000000" pitchFamily="50" charset="-128"/>
                      </a:endParaRPr>
                    </a:p>
                  </a:txBody>
                  <a:tcPr marL="3538" marR="3538" marT="353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lnSpc>
                          <a:spcPct val="110000"/>
                        </a:lnSpc>
                      </a:pPr>
                      <a:endParaRPr lang="ja-JP" altLang="en-US" sz="1400" b="1" i="0" u="none" strike="noStrike">
                        <a:solidFill>
                          <a:srgbClr val="000000"/>
                        </a:solidFill>
                        <a:effectLst/>
                        <a:highlight>
                          <a:srgbClr val="FFFF00"/>
                        </a:highlight>
                        <a:latin typeface="BIZ UDPゴシック" panose="020B0400000000000000" pitchFamily="50" charset="-128"/>
                        <a:ea typeface="BIZ UDPゴシック" panose="020B0400000000000000" pitchFamily="50" charset="-128"/>
                      </a:endParaRPr>
                    </a:p>
                  </a:txBody>
                  <a:tcPr marL="3538" marR="3538" marT="353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21706929"/>
                  </a:ext>
                </a:extLst>
              </a:tr>
              <a:tr h="202490">
                <a:tc>
                  <a:txBody>
                    <a:bodyPr/>
                    <a:lstStyle/>
                    <a:p>
                      <a:pPr algn="ctr" fontAlgn="ctr">
                        <a:lnSpc>
                          <a:spcPct val="110000"/>
                        </a:lnSpc>
                      </a:pPr>
                      <a:r>
                        <a:rPr lang="ja-JP" altLang="en-US" sz="900" b="0" u="none" strike="noStrike">
                          <a:effectLst/>
                          <a:latin typeface="BIZ UDPゴシック" panose="020B0400000000000000" pitchFamily="50" charset="-128"/>
                          <a:ea typeface="BIZ UDPゴシック" panose="020B0400000000000000" pitchFamily="50" charset="-128"/>
                        </a:rPr>
                        <a:t>年度</a:t>
                      </a:r>
                      <a:endParaRPr lang="ja-JP" altLang="en-US" sz="900" b="0" i="0" u="none" strike="noStrike">
                        <a:solidFill>
                          <a:srgbClr val="FFFFFF"/>
                        </a:solidFill>
                        <a:effectLst/>
                        <a:latin typeface="BIZ UDPゴシック" panose="020B0400000000000000" pitchFamily="50" charset="-128"/>
                        <a:ea typeface="BIZ UDPゴシック" panose="020B0400000000000000" pitchFamily="50" charset="-128"/>
                      </a:endParaRPr>
                    </a:p>
                  </a:txBody>
                  <a:tcPr marL="3538" marR="3538" marT="3538"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altLang="ja-JP" sz="1000" b="1" i="0" u="none" strike="noStrike">
                          <a:solidFill>
                            <a:schemeClr val="tx1"/>
                          </a:solidFill>
                          <a:effectLst/>
                          <a:latin typeface="BIZ UDPゴシック" panose="020B0400000000000000" pitchFamily="50" charset="-128"/>
                          <a:ea typeface="BIZ UDPゴシック" panose="020B0400000000000000" pitchFamily="50" charset="-128"/>
                        </a:rPr>
                        <a:t>2015</a:t>
                      </a: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altLang="ja-JP" sz="1000" b="1" i="0" u="none" strike="noStrike">
                          <a:solidFill>
                            <a:schemeClr val="tx1"/>
                          </a:solidFill>
                          <a:effectLst/>
                          <a:latin typeface="BIZ UDPゴシック" panose="020B0400000000000000" pitchFamily="50" charset="-128"/>
                          <a:ea typeface="BIZ UDPゴシック" panose="020B0400000000000000" pitchFamily="50" charset="-128"/>
                        </a:rPr>
                        <a:t>2019</a:t>
                      </a: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altLang="ja-JP" sz="1000" b="1" i="0" u="none" strike="noStrike">
                          <a:solidFill>
                            <a:schemeClr val="tx1"/>
                          </a:solidFill>
                          <a:effectLst/>
                          <a:latin typeface="BIZ UDPゴシック" panose="020B0400000000000000" pitchFamily="50" charset="-128"/>
                          <a:ea typeface="BIZ UDPゴシック" panose="020B0400000000000000" pitchFamily="50" charset="-128"/>
                        </a:rPr>
                        <a:t>2022</a:t>
                      </a: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altLang="ja-JP" sz="1000" b="1" i="0" u="none" strike="noStrike">
                          <a:solidFill>
                            <a:schemeClr val="tx1"/>
                          </a:solidFill>
                          <a:effectLst/>
                          <a:latin typeface="BIZ UDPゴシック" panose="020B0400000000000000" pitchFamily="50" charset="-128"/>
                          <a:ea typeface="BIZ UDPゴシック" panose="020B0400000000000000" pitchFamily="50" charset="-128"/>
                        </a:rPr>
                        <a:t>2025</a:t>
                      </a: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altLang="ja-JP" sz="1000" b="1" i="0" u="none" strike="noStrike">
                          <a:solidFill>
                            <a:schemeClr val="tx1"/>
                          </a:solidFill>
                          <a:effectLst/>
                          <a:latin typeface="BIZ UDPゴシック" panose="020B0400000000000000" pitchFamily="50" charset="-128"/>
                          <a:ea typeface="BIZ UDPゴシック" panose="020B0400000000000000" pitchFamily="50" charset="-128"/>
                        </a:rPr>
                        <a:t>2030</a:t>
                      </a: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altLang="ja-JP" sz="1000" b="1" i="0" u="none" strike="noStrike">
                          <a:solidFill>
                            <a:schemeClr val="tx1"/>
                          </a:solidFill>
                          <a:effectLst/>
                          <a:latin typeface="BIZ UDPゴシック" panose="020B0400000000000000" pitchFamily="50" charset="-128"/>
                          <a:ea typeface="BIZ UDPゴシック" panose="020B0400000000000000" pitchFamily="50" charset="-128"/>
                        </a:rPr>
                        <a:t>2035</a:t>
                      </a: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altLang="ja-JP" sz="1000" b="1" i="0" u="none" strike="noStrike">
                          <a:solidFill>
                            <a:schemeClr val="tx1"/>
                          </a:solidFill>
                          <a:effectLst/>
                          <a:latin typeface="BIZ UDPゴシック" panose="020B0400000000000000" pitchFamily="50" charset="-128"/>
                          <a:ea typeface="BIZ UDPゴシック" panose="020B0400000000000000" pitchFamily="50" charset="-128"/>
                        </a:rPr>
                        <a:t>2040</a:t>
                      </a: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altLang="ja-JP" sz="1000" b="1" i="0" u="none" strike="noStrike">
                          <a:solidFill>
                            <a:schemeClr val="tx1"/>
                          </a:solidFill>
                          <a:effectLst/>
                          <a:latin typeface="BIZ UDPゴシック" panose="020B0400000000000000" pitchFamily="50" charset="-128"/>
                          <a:ea typeface="BIZ UDPゴシック" panose="020B0400000000000000" pitchFamily="50" charset="-128"/>
                        </a:rPr>
                        <a:t>2045</a:t>
                      </a: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altLang="ja-JP" sz="1000" b="1" i="0" u="none" strike="noStrike">
                          <a:solidFill>
                            <a:schemeClr val="tx1"/>
                          </a:solidFill>
                          <a:effectLst/>
                          <a:latin typeface="BIZ UDPゴシック" panose="020B0400000000000000" pitchFamily="50" charset="-128"/>
                          <a:ea typeface="BIZ UDPゴシック" panose="020B0400000000000000" pitchFamily="50" charset="-128"/>
                        </a:rPr>
                        <a:t>2050</a:t>
                      </a: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3408206728"/>
                  </a:ext>
                </a:extLst>
              </a:tr>
              <a:tr h="202490">
                <a:tc>
                  <a:txBody>
                    <a:bodyPr/>
                    <a:lstStyle/>
                    <a:p>
                      <a:pPr algn="l" fontAlgn="ctr">
                        <a:lnSpc>
                          <a:spcPct val="110000"/>
                        </a:lnSpc>
                      </a:pPr>
                      <a:r>
                        <a:rPr lang="zh-TW" altLang="en-US" sz="900" u="none" strike="noStrike">
                          <a:effectLst/>
                          <a:latin typeface="BIZ UDPゴシック" panose="020B0400000000000000" pitchFamily="50" charset="-128"/>
                          <a:ea typeface="BIZ UDPゴシック" panose="020B0400000000000000" pitchFamily="50" charset="-128"/>
                        </a:rPr>
                        <a:t>名目</a:t>
                      </a:r>
                      <a:r>
                        <a:rPr lang="en-US" altLang="zh-TW" sz="900" u="none" strike="noStrike">
                          <a:effectLst/>
                          <a:latin typeface="BIZ UDPゴシック" panose="020B0400000000000000" pitchFamily="50" charset="-128"/>
                          <a:ea typeface="BIZ UDPゴシック" panose="020B0400000000000000" pitchFamily="50" charset="-128"/>
                        </a:rPr>
                        <a:t>GDP</a:t>
                      </a:r>
                      <a:r>
                        <a:rPr lang="zh-TW" altLang="en-US" sz="900" u="none" strike="noStrike">
                          <a:effectLst/>
                          <a:latin typeface="BIZ UDPゴシック" panose="020B0400000000000000" pitchFamily="50" charset="-128"/>
                          <a:ea typeface="BIZ UDPゴシック" panose="020B0400000000000000" pitchFamily="50" charset="-128"/>
                        </a:rPr>
                        <a:t>（</a:t>
                      </a:r>
                      <a:r>
                        <a:rPr lang="ja-JP" altLang="en-US" sz="900" u="none" strike="noStrike">
                          <a:effectLst/>
                          <a:latin typeface="BIZ UDPゴシック" panose="020B0400000000000000" pitchFamily="50" charset="-128"/>
                          <a:ea typeface="BIZ UDPゴシック" panose="020B0400000000000000" pitchFamily="50" charset="-128"/>
                        </a:rPr>
                        <a:t>兆円</a:t>
                      </a:r>
                      <a:r>
                        <a:rPr lang="zh-TW" altLang="en-US" sz="900" u="none" strike="noStrike">
                          <a:effectLst/>
                          <a:latin typeface="BIZ UDPゴシック" panose="020B0400000000000000" pitchFamily="50" charset="-128"/>
                          <a:ea typeface="BIZ UDPゴシック" panose="020B0400000000000000" pitchFamily="50" charset="-128"/>
                        </a:rPr>
                        <a:t>）</a:t>
                      </a:r>
                      <a:endParaRPr lang="zh-TW"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538" marR="3538" marT="3538"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r" fontAlgn="ctr"/>
                      <a:r>
                        <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rPr>
                        <a:t>540.7</a:t>
                      </a:r>
                      <a:r>
                        <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rPr>
                        <a:t>兆円</a:t>
                      </a:r>
                      <a:endPar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rPr>
                        <a:t>556.8</a:t>
                      </a:r>
                      <a:r>
                        <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rPr>
                        <a:t>兆円</a:t>
                      </a:r>
                      <a:endPar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rPr>
                        <a:t>567.1</a:t>
                      </a:r>
                      <a:r>
                        <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rPr>
                        <a:t>兆円</a:t>
                      </a:r>
                      <a:endPar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rPr>
                        <a:t>637.4</a:t>
                      </a:r>
                      <a:r>
                        <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rPr>
                        <a:t>兆円</a:t>
                      </a:r>
                      <a:endPar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rPr>
                        <a:t>728.9</a:t>
                      </a:r>
                      <a:r>
                        <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rPr>
                        <a:t>兆円</a:t>
                      </a:r>
                      <a:endPar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rPr>
                        <a:t>839.3</a:t>
                      </a:r>
                      <a:r>
                        <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rPr>
                        <a:t>兆円</a:t>
                      </a:r>
                      <a:endPar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rPr>
                        <a:t>963.5</a:t>
                      </a:r>
                      <a:r>
                        <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rPr>
                        <a:t>兆円</a:t>
                      </a:r>
                      <a:endPar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rPr>
                        <a:t>1,106.2</a:t>
                      </a:r>
                      <a:r>
                        <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rPr>
                        <a:t>兆円</a:t>
                      </a:r>
                      <a:endPar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rPr>
                        <a:t>1,270.0</a:t>
                      </a:r>
                      <a:r>
                        <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rPr>
                        <a:t>兆円</a:t>
                      </a:r>
                      <a:endPar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59716322"/>
                  </a:ext>
                </a:extLst>
              </a:tr>
              <a:tr h="202490">
                <a:tc>
                  <a:txBody>
                    <a:bodyPr/>
                    <a:lstStyle/>
                    <a:p>
                      <a:pPr algn="l" fontAlgn="ctr">
                        <a:lnSpc>
                          <a:spcPct val="110000"/>
                        </a:lnSpc>
                      </a:pPr>
                      <a:r>
                        <a:rPr lang="zh-TW" altLang="en-US" sz="900" u="none" strike="noStrike">
                          <a:effectLst/>
                          <a:latin typeface="BIZ UDPゴシック" panose="020B0400000000000000" pitchFamily="50" charset="-128"/>
                          <a:ea typeface="BIZ UDPゴシック" panose="020B0400000000000000" pitchFamily="50" charset="-128"/>
                        </a:rPr>
                        <a:t>実質</a:t>
                      </a:r>
                      <a:r>
                        <a:rPr lang="en-US" altLang="zh-TW" sz="900" u="none" strike="noStrike">
                          <a:effectLst/>
                          <a:latin typeface="BIZ UDPゴシック" panose="020B0400000000000000" pitchFamily="50" charset="-128"/>
                          <a:ea typeface="BIZ UDPゴシック" panose="020B0400000000000000" pitchFamily="50" charset="-128"/>
                        </a:rPr>
                        <a:t>GDP</a:t>
                      </a:r>
                      <a:r>
                        <a:rPr lang="zh-TW" altLang="en-US" sz="900" u="none" strike="noStrike">
                          <a:effectLst/>
                          <a:latin typeface="BIZ UDPゴシック" panose="020B0400000000000000" pitchFamily="50" charset="-128"/>
                          <a:ea typeface="BIZ UDPゴシック" panose="020B0400000000000000" pitchFamily="50" charset="-128"/>
                        </a:rPr>
                        <a:t>（</a:t>
                      </a:r>
                      <a:r>
                        <a:rPr lang="ja-JP" altLang="en-US" sz="900" u="none" strike="noStrike">
                          <a:effectLst/>
                          <a:latin typeface="BIZ UDPゴシック" panose="020B0400000000000000" pitchFamily="50" charset="-128"/>
                          <a:ea typeface="BIZ UDPゴシック" panose="020B0400000000000000" pitchFamily="50" charset="-128"/>
                        </a:rPr>
                        <a:t>兆円</a:t>
                      </a:r>
                      <a:r>
                        <a:rPr lang="zh-TW" altLang="en-US" sz="900" u="none" strike="noStrike">
                          <a:effectLst/>
                          <a:latin typeface="BIZ UDPゴシック" panose="020B0400000000000000" pitchFamily="50" charset="-128"/>
                          <a:ea typeface="BIZ UDPゴシック" panose="020B0400000000000000" pitchFamily="50" charset="-128"/>
                        </a:rPr>
                        <a:t>）</a:t>
                      </a:r>
                      <a:endParaRPr lang="zh-TW"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538" marR="3538" marT="3538"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r" fontAlgn="ctr"/>
                      <a:r>
                        <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rPr>
                        <a:t>539.4</a:t>
                      </a:r>
                      <a:r>
                        <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rPr>
                        <a:t>兆円</a:t>
                      </a:r>
                      <a:endPar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rPr>
                        <a:t>550.1</a:t>
                      </a:r>
                      <a:r>
                        <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rPr>
                        <a:t>兆円</a:t>
                      </a:r>
                      <a:endPar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rPr>
                        <a:t>552</a:t>
                      </a:r>
                      <a:r>
                        <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rPr>
                        <a:t>兆円</a:t>
                      </a:r>
                      <a:endPar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rPr>
                        <a:t>563.8</a:t>
                      </a:r>
                      <a:r>
                        <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rPr>
                        <a:t>兆円</a:t>
                      </a:r>
                      <a:endPar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rPr>
                        <a:t>600.2</a:t>
                      </a:r>
                      <a:r>
                        <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rPr>
                        <a:t>兆円</a:t>
                      </a:r>
                      <a:endPar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rPr>
                        <a:t>646.0</a:t>
                      </a:r>
                      <a:r>
                        <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rPr>
                        <a:t>兆円</a:t>
                      </a:r>
                      <a:endPar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rPr>
                        <a:t>692.5</a:t>
                      </a:r>
                      <a:r>
                        <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rPr>
                        <a:t>兆円</a:t>
                      </a:r>
                      <a:endPar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rPr>
                        <a:t>742.3</a:t>
                      </a:r>
                      <a:r>
                        <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rPr>
                        <a:t>兆円</a:t>
                      </a:r>
                      <a:endPar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rPr>
                        <a:t>795.7</a:t>
                      </a:r>
                      <a:r>
                        <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rPr>
                        <a:t>兆円</a:t>
                      </a:r>
                      <a:endPar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22865158"/>
                  </a:ext>
                </a:extLst>
              </a:tr>
              <a:tr h="202490">
                <a:tc>
                  <a:txBody>
                    <a:bodyPr/>
                    <a:lstStyle/>
                    <a:p>
                      <a:pPr algn="l" fontAlgn="ctr">
                        <a:lnSpc>
                          <a:spcPct val="110000"/>
                        </a:lnSpc>
                      </a:pPr>
                      <a:r>
                        <a:rPr lang="zh-TW" altLang="en-US" sz="900" u="none" strike="noStrike">
                          <a:effectLst/>
                          <a:latin typeface="BIZ UDPゴシック" panose="020B0400000000000000" pitchFamily="50" charset="-128"/>
                          <a:ea typeface="BIZ UDPゴシック" panose="020B0400000000000000" pitchFamily="50" charset="-128"/>
                        </a:rPr>
                        <a:t>名目</a:t>
                      </a:r>
                      <a:r>
                        <a:rPr lang="en-US" altLang="zh-TW" sz="900" u="none" strike="noStrike">
                          <a:effectLst/>
                          <a:latin typeface="BIZ UDPゴシック" panose="020B0400000000000000" pitchFamily="50" charset="-128"/>
                          <a:ea typeface="BIZ UDPゴシック" panose="020B0400000000000000" pitchFamily="50" charset="-128"/>
                        </a:rPr>
                        <a:t>GDP</a:t>
                      </a:r>
                      <a:r>
                        <a:rPr lang="zh-TW" altLang="en-US" sz="900" u="none" strike="noStrike">
                          <a:effectLst/>
                          <a:latin typeface="BIZ UDPゴシック" panose="020B0400000000000000" pitchFamily="50" charset="-128"/>
                          <a:ea typeface="BIZ UDPゴシック" panose="020B0400000000000000" pitchFamily="50" charset="-128"/>
                        </a:rPr>
                        <a:t>成長率（％）</a:t>
                      </a:r>
                      <a:endParaRPr lang="zh-TW"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538" marR="3538" marT="3538"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r" fontAlgn="ctr"/>
                      <a:r>
                        <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rPr>
                        <a:t>3.3% </a:t>
                      </a: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rPr>
                        <a:t>0% </a:t>
                      </a: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rPr>
                        <a:t>2.3% </a:t>
                      </a: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rPr>
                        <a:t>3.3% </a:t>
                      </a: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rPr>
                        <a:t>3.0% </a:t>
                      </a: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rPr>
                        <a:t>2.8% </a:t>
                      </a: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rPr>
                        <a:t>2.8% </a:t>
                      </a: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rPr>
                        <a:t>2.8% </a:t>
                      </a: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rPr>
                        <a:t>2.8% </a:t>
                      </a: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25196603"/>
                  </a:ext>
                </a:extLst>
              </a:tr>
              <a:tr h="202490">
                <a:tc>
                  <a:txBody>
                    <a:bodyPr/>
                    <a:lstStyle/>
                    <a:p>
                      <a:pPr algn="l" fontAlgn="ctr">
                        <a:lnSpc>
                          <a:spcPct val="110000"/>
                        </a:lnSpc>
                      </a:pPr>
                      <a:r>
                        <a:rPr lang="zh-TW" altLang="en-US" sz="900" u="none" strike="noStrike">
                          <a:effectLst/>
                          <a:latin typeface="BIZ UDPゴシック" panose="020B0400000000000000" pitchFamily="50" charset="-128"/>
                          <a:ea typeface="BIZ UDPゴシック" panose="020B0400000000000000" pitchFamily="50" charset="-128"/>
                        </a:rPr>
                        <a:t>実質</a:t>
                      </a:r>
                      <a:r>
                        <a:rPr lang="en-US" altLang="zh-TW" sz="900" u="none" strike="noStrike">
                          <a:effectLst/>
                          <a:latin typeface="BIZ UDPゴシック" panose="020B0400000000000000" pitchFamily="50" charset="-128"/>
                          <a:ea typeface="BIZ UDPゴシック" panose="020B0400000000000000" pitchFamily="50" charset="-128"/>
                        </a:rPr>
                        <a:t>GDP</a:t>
                      </a:r>
                      <a:r>
                        <a:rPr lang="zh-TW" altLang="en-US" sz="900" u="none" strike="noStrike">
                          <a:effectLst/>
                          <a:latin typeface="BIZ UDPゴシック" panose="020B0400000000000000" pitchFamily="50" charset="-128"/>
                          <a:ea typeface="BIZ UDPゴシック" panose="020B0400000000000000" pitchFamily="50" charset="-128"/>
                        </a:rPr>
                        <a:t>成長率（％）</a:t>
                      </a:r>
                      <a:endParaRPr lang="zh-TW"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538" marR="3538" marT="3538"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r" fontAlgn="ctr"/>
                      <a:r>
                        <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rPr>
                        <a:t>1.7% </a:t>
                      </a: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rPr>
                        <a:t>-0.8% </a:t>
                      </a: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rPr>
                        <a:t>1.3% </a:t>
                      </a: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rPr>
                        <a:t>0.7% </a:t>
                      </a: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rPr>
                        <a:t>1.6% </a:t>
                      </a: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rPr>
                        <a:t>1.4% </a:t>
                      </a: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rPr>
                        <a:t>1.4% </a:t>
                      </a: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rPr>
                        <a:t>1.4% </a:t>
                      </a: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rPr>
                        <a:t>1.4% </a:t>
                      </a: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69914815"/>
                  </a:ext>
                </a:extLst>
              </a:tr>
              <a:tr h="162597">
                <a:tc gridSpan="8">
                  <a:txBody>
                    <a:bodyPr/>
                    <a:lstStyle/>
                    <a:p>
                      <a:pPr algn="l" fontAlgn="b">
                        <a:lnSpc>
                          <a:spcPct val="110000"/>
                        </a:lnSpc>
                      </a:pPr>
                      <a:endParaRPr lang="ja-JP" altLang="en-US" sz="2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538" marR="3538" marT="353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ct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538" marR="3538" marT="3538" marB="0" anchor="ctr">
                    <a:lnL w="12700" cmpd="sng">
                      <a:noFill/>
                    </a:lnL>
                    <a:lnT w="6350" cap="flat" cmpd="sng" algn="ctr">
                      <a:solidFill>
                        <a:schemeClr val="tx1">
                          <a:lumMod val="50000"/>
                          <a:lumOff val="50000"/>
                        </a:schemeClr>
                      </a:solidFill>
                      <a:prstDash val="solid"/>
                      <a:round/>
                      <a:headEnd type="none" w="med" len="med"/>
                      <a:tailEnd type="none" w="med" len="med"/>
                    </a:lnT>
                  </a:tcPr>
                </a:tc>
                <a:tc hMerge="1">
                  <a:txBody>
                    <a:bodyPr/>
                    <a:lstStyle/>
                    <a:p>
                      <a:pPr algn="l" fontAlgn="ct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538" marR="3538" marT="3538" marB="0" anchor="ctr"/>
                </a:tc>
                <a:tc hMerge="1">
                  <a:txBody>
                    <a:bodyPr/>
                    <a:lstStyle/>
                    <a:p>
                      <a:pPr algn="l" fontAlgn="ct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538" marR="3538" marT="3538" marB="0" anchor="ctr"/>
                </a:tc>
                <a:tc hMerge="1">
                  <a:txBody>
                    <a:bodyPr/>
                    <a:lstStyle/>
                    <a:p>
                      <a:pPr algn="l" fontAlgn="b"/>
                      <a:endParaRPr lang="ja-JP" altLang="en-US" sz="900" b="1" i="0" u="none" strike="noStrike">
                        <a:solidFill>
                          <a:srgbClr val="FF0000"/>
                        </a:solidFill>
                        <a:effectLst/>
                        <a:latin typeface="BIZ UDPゴシック" panose="020B0400000000000000" pitchFamily="50" charset="-128"/>
                        <a:ea typeface="BIZ UDPゴシック" panose="020B0400000000000000" pitchFamily="50" charset="-128"/>
                      </a:endParaRPr>
                    </a:p>
                  </a:txBody>
                  <a:tcPr marL="3538" marR="3538" marT="3538" marB="0" anchor="b"/>
                </a:tc>
                <a:tc hMerge="1">
                  <a:txBody>
                    <a:bodyPr/>
                    <a:lstStyle/>
                    <a:p>
                      <a:pPr algn="l" fontAlgn="b"/>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538" marR="3538" marT="3538" marB="0" anchor="b"/>
                </a:tc>
                <a:tc hMerge="1">
                  <a:txBody>
                    <a:bodyPr/>
                    <a:lstStyle/>
                    <a:p>
                      <a:pPr algn="l" fontAlgn="b"/>
                      <a:endParaRPr lang="ja-JP" altLang="en-US" sz="900" b="1" i="0" u="none" strike="noStrike">
                        <a:solidFill>
                          <a:srgbClr val="FF0000"/>
                        </a:solidFill>
                        <a:effectLst/>
                        <a:latin typeface="BIZ UDPゴシック" panose="020B0400000000000000" pitchFamily="50" charset="-128"/>
                        <a:ea typeface="BIZ UDPゴシック" panose="020B0400000000000000" pitchFamily="50" charset="-128"/>
                      </a:endParaRPr>
                    </a:p>
                  </a:txBody>
                  <a:tcPr marL="3538" marR="3538" marT="3538" marB="0" anchor="b"/>
                </a:tc>
                <a:tc hMerge="1">
                  <a:txBody>
                    <a:bodyPr/>
                    <a:lstStyle/>
                    <a:p>
                      <a:endParaRPr kumimoji="1" lang="ja-JP" altLang="en-US"/>
                    </a:p>
                  </a:txBody>
                  <a:tcPr/>
                </a:tc>
                <a:tc>
                  <a:txBody>
                    <a:bodyPr/>
                    <a:lstStyle/>
                    <a:p>
                      <a:pPr algn="l" fontAlgn="b">
                        <a:lnSpc>
                          <a:spcPct val="110000"/>
                        </a:lnSpc>
                      </a:pP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538" marR="3538" marT="353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lnSpc>
                          <a:spcPct val="110000"/>
                        </a:lnSpc>
                      </a:pP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538" marR="3538" marT="353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6328009"/>
                  </a:ext>
                </a:extLst>
              </a:tr>
              <a:tr h="250657">
                <a:tc gridSpan="8">
                  <a:txBody>
                    <a:bodyPr/>
                    <a:lstStyle/>
                    <a:p>
                      <a:pPr algn="l" fontAlgn="b">
                        <a:lnSpc>
                          <a:spcPct val="110000"/>
                        </a:lnSpc>
                      </a:pPr>
                      <a:r>
                        <a:rPr lang="ja-JP" altLang="en-US" sz="1200" u="none" strike="noStrike">
                          <a:effectLst/>
                          <a:highlight>
                            <a:srgbClr val="FFFF00"/>
                          </a:highlight>
                          <a:latin typeface="BIZ UDPゴシック" panose="020B0400000000000000" pitchFamily="50" charset="-128"/>
                          <a:ea typeface="BIZ UDPゴシック" panose="020B0400000000000000" pitchFamily="50" charset="-128"/>
                        </a:rPr>
                        <a:t>◎</a:t>
                      </a:r>
                      <a:r>
                        <a:rPr lang="ja-JP" altLang="en-US" sz="1200" b="1" u="none" strike="noStrike">
                          <a:effectLst/>
                          <a:highlight>
                            <a:srgbClr val="FFFF00"/>
                          </a:highlight>
                          <a:latin typeface="BIZ UDPゴシック" panose="020B0400000000000000" pitchFamily="50" charset="-128"/>
                          <a:ea typeface="BIZ UDPゴシック" panose="020B0400000000000000" pitchFamily="50" charset="-128"/>
                        </a:rPr>
                        <a:t>大阪府</a:t>
                      </a:r>
                      <a:endParaRPr lang="ja-JP" altLang="en-US" sz="1200" b="1" i="0" u="none" strike="noStrike">
                        <a:solidFill>
                          <a:srgbClr val="000000"/>
                        </a:solidFill>
                        <a:effectLst/>
                        <a:highlight>
                          <a:srgbClr val="FFFF00"/>
                        </a:highlight>
                        <a:latin typeface="BIZ UDPゴシック" panose="020B0400000000000000" pitchFamily="50" charset="-128"/>
                        <a:ea typeface="BIZ UDPゴシック" panose="020B0400000000000000" pitchFamily="50" charset="-128"/>
                      </a:endParaRPr>
                    </a:p>
                  </a:txBody>
                  <a:tcPr marL="3538" marR="3538" marT="353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b"/>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538" marR="3538" marT="3538" marB="0" anchor="b">
                    <a:lnL w="12700" cmpd="sng">
                      <a:noFill/>
                    </a:lnL>
                  </a:tcPr>
                </a:tc>
                <a:tc hMerge="1">
                  <a:txBody>
                    <a:bodyPr/>
                    <a:lstStyle/>
                    <a:p>
                      <a:pPr algn="l" fontAlgn="b"/>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538" marR="3538" marT="3538" marB="0" anchor="b"/>
                </a:tc>
                <a:tc hMerge="1">
                  <a:txBody>
                    <a:bodyPr/>
                    <a:lstStyle/>
                    <a:p>
                      <a:pPr algn="l" fontAlgn="b"/>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538" marR="3538" marT="3538" marB="0" anchor="b"/>
                </a:tc>
                <a:tc hMerge="1">
                  <a:txBody>
                    <a:bodyPr/>
                    <a:lstStyle/>
                    <a:p>
                      <a:pPr algn="l" fontAlgn="b"/>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538" marR="3538" marT="3538" marB="0" anchor="b"/>
                </a:tc>
                <a:tc hMerge="1">
                  <a:txBody>
                    <a:bodyPr/>
                    <a:lstStyle/>
                    <a:p>
                      <a:pPr algn="l" fontAlgn="b"/>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538" marR="3538" marT="3538" marB="0" anchor="b"/>
                </a:tc>
                <a:tc hMerge="1">
                  <a:txBody>
                    <a:bodyPr/>
                    <a:lstStyle/>
                    <a:p>
                      <a:pPr algn="l" fontAlgn="b"/>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538" marR="3538" marT="3538" marB="0" anchor="b"/>
                </a:tc>
                <a:tc hMerge="1">
                  <a:txBody>
                    <a:bodyPr/>
                    <a:lstStyle/>
                    <a:p>
                      <a:pPr algn="l" fontAlgn="b"/>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538" marR="3538" marT="3538" marB="0" anchor="b"/>
                </a:tc>
                <a:tc>
                  <a:txBody>
                    <a:bodyPr/>
                    <a:lstStyle/>
                    <a:p>
                      <a:pPr algn="l" fontAlgn="b">
                        <a:lnSpc>
                          <a:spcPct val="110000"/>
                        </a:lnSpc>
                      </a:pPr>
                      <a:endParaRPr lang="ja-JP" altLang="en-US" sz="1400" b="1" i="0" u="none" strike="noStrike">
                        <a:solidFill>
                          <a:srgbClr val="000000"/>
                        </a:solidFill>
                        <a:effectLst/>
                        <a:highlight>
                          <a:srgbClr val="FFFF00"/>
                        </a:highlight>
                        <a:latin typeface="BIZ UDPゴシック" panose="020B0400000000000000" pitchFamily="50" charset="-128"/>
                        <a:ea typeface="BIZ UDPゴシック" panose="020B0400000000000000" pitchFamily="50" charset="-128"/>
                      </a:endParaRPr>
                    </a:p>
                  </a:txBody>
                  <a:tcPr marL="3538" marR="3538" marT="353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lnSpc>
                          <a:spcPct val="110000"/>
                        </a:lnSpc>
                      </a:pPr>
                      <a:endParaRPr lang="ja-JP" altLang="en-US" sz="1400" b="1" i="0" u="none" strike="noStrike">
                        <a:solidFill>
                          <a:srgbClr val="000000"/>
                        </a:solidFill>
                        <a:effectLst/>
                        <a:highlight>
                          <a:srgbClr val="FFFF00"/>
                        </a:highlight>
                        <a:latin typeface="BIZ UDPゴシック" panose="020B0400000000000000" pitchFamily="50" charset="-128"/>
                        <a:ea typeface="BIZ UDPゴシック" panose="020B0400000000000000" pitchFamily="50" charset="-128"/>
                      </a:endParaRPr>
                    </a:p>
                  </a:txBody>
                  <a:tcPr marL="3538" marR="3538" marT="353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77890777"/>
                  </a:ext>
                </a:extLst>
              </a:tr>
              <a:tr h="202490">
                <a:tc>
                  <a:txBody>
                    <a:bodyPr/>
                    <a:lstStyle/>
                    <a:p>
                      <a:pPr algn="ctr" fontAlgn="ctr">
                        <a:lnSpc>
                          <a:spcPct val="110000"/>
                        </a:lnSpc>
                      </a:pPr>
                      <a:r>
                        <a:rPr lang="ja-JP" altLang="en-US" sz="900" b="0" u="none" strike="noStrike">
                          <a:effectLst/>
                          <a:latin typeface="BIZ UDPゴシック" panose="020B0400000000000000" pitchFamily="50" charset="-128"/>
                          <a:ea typeface="BIZ UDPゴシック" panose="020B0400000000000000" pitchFamily="50" charset="-128"/>
                        </a:rPr>
                        <a:t>年度</a:t>
                      </a:r>
                      <a:endParaRPr lang="ja-JP" altLang="en-US" sz="900" b="0" i="0" u="none" strike="noStrike">
                        <a:solidFill>
                          <a:srgbClr val="FFFFFF"/>
                        </a:solidFill>
                        <a:effectLst/>
                        <a:latin typeface="BIZ UDPゴシック" panose="020B0400000000000000" pitchFamily="50" charset="-128"/>
                        <a:ea typeface="BIZ UDPゴシック" panose="020B0400000000000000" pitchFamily="50" charset="-128"/>
                      </a:endParaRPr>
                    </a:p>
                  </a:txBody>
                  <a:tcPr marL="3538" marR="3538" marT="3538"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altLang="ja-JP" sz="1000" b="1" i="0" u="none" strike="noStrike">
                          <a:solidFill>
                            <a:schemeClr val="tx1"/>
                          </a:solidFill>
                          <a:effectLst/>
                          <a:latin typeface="BIZ UDPゴシック" panose="020B0400000000000000" pitchFamily="50" charset="-128"/>
                          <a:ea typeface="BIZ UDPゴシック" panose="020B0400000000000000" pitchFamily="50" charset="-128"/>
                        </a:rPr>
                        <a:t>2015</a:t>
                      </a: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altLang="ja-JP" sz="1000" b="1" i="0" u="none" strike="noStrike">
                          <a:solidFill>
                            <a:schemeClr val="tx1"/>
                          </a:solidFill>
                          <a:effectLst/>
                          <a:latin typeface="BIZ UDPゴシック" panose="020B0400000000000000" pitchFamily="50" charset="-128"/>
                          <a:ea typeface="BIZ UDPゴシック" panose="020B0400000000000000" pitchFamily="50" charset="-128"/>
                        </a:rPr>
                        <a:t>2019</a:t>
                      </a: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altLang="ja-JP" sz="1000" b="1" i="0" u="none" strike="noStrike">
                          <a:solidFill>
                            <a:schemeClr val="tx1"/>
                          </a:solidFill>
                          <a:effectLst/>
                          <a:latin typeface="BIZ UDPゴシック" panose="020B0400000000000000" pitchFamily="50" charset="-128"/>
                          <a:ea typeface="BIZ UDPゴシック" panose="020B0400000000000000" pitchFamily="50" charset="-128"/>
                        </a:rPr>
                        <a:t>2022</a:t>
                      </a: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altLang="ja-JP" sz="1000" b="1" i="0" u="none" strike="noStrike">
                          <a:solidFill>
                            <a:schemeClr val="tx1"/>
                          </a:solidFill>
                          <a:effectLst/>
                          <a:latin typeface="BIZ UDPゴシック" panose="020B0400000000000000" pitchFamily="50" charset="-128"/>
                          <a:ea typeface="BIZ UDPゴシック" panose="020B0400000000000000" pitchFamily="50" charset="-128"/>
                        </a:rPr>
                        <a:t>2025</a:t>
                      </a: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altLang="ja-JP" sz="1000" b="1" i="0" u="none" strike="noStrike">
                          <a:solidFill>
                            <a:schemeClr val="tx1"/>
                          </a:solidFill>
                          <a:effectLst/>
                          <a:latin typeface="BIZ UDPゴシック" panose="020B0400000000000000" pitchFamily="50" charset="-128"/>
                          <a:ea typeface="BIZ UDPゴシック" panose="020B0400000000000000" pitchFamily="50" charset="-128"/>
                        </a:rPr>
                        <a:t>2030</a:t>
                      </a: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altLang="ja-JP" sz="1000" b="1" i="0" u="none" strike="noStrike">
                          <a:solidFill>
                            <a:schemeClr val="tx1"/>
                          </a:solidFill>
                          <a:effectLst/>
                          <a:latin typeface="BIZ UDPゴシック" panose="020B0400000000000000" pitchFamily="50" charset="-128"/>
                          <a:ea typeface="BIZ UDPゴシック" panose="020B0400000000000000" pitchFamily="50" charset="-128"/>
                        </a:rPr>
                        <a:t>2035</a:t>
                      </a: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altLang="ja-JP" sz="1000" b="1" i="0" u="none" strike="noStrike">
                          <a:solidFill>
                            <a:schemeClr val="bg1"/>
                          </a:solidFill>
                          <a:effectLst/>
                          <a:latin typeface="BIZ UDPゴシック" panose="020B0400000000000000" pitchFamily="50" charset="-128"/>
                          <a:ea typeface="BIZ UDPゴシック" panose="020B0400000000000000" pitchFamily="50" charset="-128"/>
                        </a:rPr>
                        <a:t>2040</a:t>
                      </a: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US" altLang="ja-JP" sz="1000" b="1" i="0" u="none" strike="noStrike">
                          <a:solidFill>
                            <a:schemeClr val="bg1"/>
                          </a:solidFill>
                          <a:effectLst/>
                          <a:latin typeface="BIZ UDPゴシック" panose="020B0400000000000000" pitchFamily="50" charset="-128"/>
                          <a:ea typeface="BIZ UDPゴシック" panose="020B0400000000000000" pitchFamily="50" charset="-128"/>
                        </a:rPr>
                        <a:t>2045</a:t>
                      </a: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US" altLang="ja-JP" sz="1000" b="1" i="0" u="none" strike="noStrike">
                          <a:solidFill>
                            <a:schemeClr val="tx1"/>
                          </a:solidFill>
                          <a:effectLst/>
                          <a:latin typeface="BIZ UDPゴシック" panose="020B0400000000000000" pitchFamily="50" charset="-128"/>
                          <a:ea typeface="BIZ UDPゴシック" panose="020B0400000000000000" pitchFamily="50" charset="-128"/>
                        </a:rPr>
                        <a:t>2050</a:t>
                      </a: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285758328"/>
                  </a:ext>
                </a:extLst>
              </a:tr>
              <a:tr h="202490">
                <a:tc>
                  <a:txBody>
                    <a:bodyPr/>
                    <a:lstStyle/>
                    <a:p>
                      <a:pPr algn="l" fontAlgn="ctr">
                        <a:lnSpc>
                          <a:spcPct val="110000"/>
                        </a:lnSpc>
                      </a:pPr>
                      <a:r>
                        <a:rPr lang="ja-JP" altLang="en-US" sz="900" u="none" strike="noStrike">
                          <a:effectLst/>
                          <a:latin typeface="BIZ UDPゴシック" panose="020B0400000000000000" pitchFamily="50" charset="-128"/>
                          <a:ea typeface="BIZ UDPゴシック" panose="020B0400000000000000" pitchFamily="50" charset="-128"/>
                        </a:rPr>
                        <a:t>名目</a:t>
                      </a:r>
                      <a:r>
                        <a:rPr lang="en-US" sz="900" u="none" strike="noStrike">
                          <a:effectLst/>
                          <a:latin typeface="BIZ UDPゴシック" panose="020B0400000000000000" pitchFamily="50" charset="-128"/>
                          <a:ea typeface="BIZ UDPゴシック" panose="020B0400000000000000" pitchFamily="50" charset="-128"/>
                        </a:rPr>
                        <a:t>GDP</a:t>
                      </a:r>
                      <a:r>
                        <a:rPr lang="zh-TW" altLang="en-US" sz="900" u="none" strike="noStrike">
                          <a:effectLst/>
                          <a:latin typeface="BIZ UDPゴシック" panose="020B0400000000000000" pitchFamily="50" charset="-128"/>
                          <a:ea typeface="BIZ UDPゴシック" panose="020B0400000000000000" pitchFamily="50" charset="-128"/>
                        </a:rPr>
                        <a:t>（</a:t>
                      </a:r>
                      <a:r>
                        <a:rPr lang="ja-JP" altLang="en-US" sz="900" u="none" strike="noStrike">
                          <a:effectLst/>
                          <a:latin typeface="BIZ UDPゴシック" panose="020B0400000000000000" pitchFamily="50" charset="-128"/>
                          <a:ea typeface="BIZ UDPゴシック" panose="020B0400000000000000" pitchFamily="50" charset="-128"/>
                        </a:rPr>
                        <a:t>兆円</a:t>
                      </a:r>
                      <a:r>
                        <a:rPr lang="zh-TW" altLang="en-US" sz="900" u="none" strike="noStrike">
                          <a:effectLst/>
                          <a:latin typeface="BIZ UDPゴシック" panose="020B0400000000000000" pitchFamily="50" charset="-128"/>
                          <a:ea typeface="BIZ UDPゴシック" panose="020B0400000000000000" pitchFamily="50" charset="-128"/>
                        </a:rPr>
                        <a:t>）</a:t>
                      </a: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538" marR="3538" marT="3538"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r" fontAlgn="ctr"/>
                      <a:r>
                        <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rPr>
                        <a:t>40.1</a:t>
                      </a:r>
                      <a:r>
                        <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rPr>
                        <a:t>兆円</a:t>
                      </a:r>
                      <a:endPar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rPr>
                        <a:t>41.3</a:t>
                      </a:r>
                      <a:r>
                        <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rPr>
                        <a:t>兆円</a:t>
                      </a:r>
                      <a:endPar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rPr>
                        <a:t>43.1</a:t>
                      </a:r>
                      <a:r>
                        <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rPr>
                        <a:t>兆円</a:t>
                      </a:r>
                      <a:endPar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rPr>
                        <a:t>48.9</a:t>
                      </a:r>
                      <a:r>
                        <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rPr>
                        <a:t>兆円</a:t>
                      </a:r>
                      <a:endPar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900" b="0" i="0" u="none" strike="noStrike" dirty="0">
                          <a:solidFill>
                            <a:srgbClr val="000000"/>
                          </a:solidFill>
                          <a:effectLst/>
                          <a:latin typeface="BIZ UDPゴシック" panose="020B0400000000000000" pitchFamily="50" charset="-128"/>
                          <a:ea typeface="BIZ UDPゴシック" panose="020B0400000000000000" pitchFamily="50" charset="-128"/>
                        </a:rPr>
                        <a:t>58.0</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兆円</a:t>
                      </a:r>
                      <a:endParaRPr lang="en-US" altLang="ja-JP"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rPr>
                        <a:t>68.6</a:t>
                      </a:r>
                      <a:r>
                        <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rPr>
                        <a:t>兆円</a:t>
                      </a:r>
                      <a:endPar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900" b="0" i="0" u="none" strike="noStrike" dirty="0">
                          <a:solidFill>
                            <a:sysClr val="windowText" lastClr="000000"/>
                          </a:solidFill>
                          <a:effectLst/>
                          <a:latin typeface="BIZ UDPゴシック" panose="020B0400000000000000" pitchFamily="50" charset="-128"/>
                          <a:ea typeface="BIZ UDPゴシック" panose="020B0400000000000000" pitchFamily="50" charset="-128"/>
                        </a:rPr>
                        <a:t>81.0</a:t>
                      </a:r>
                      <a:r>
                        <a:rPr lang="ja-JP" altLang="en-US" sz="800" b="0" i="0" u="none" strike="noStrike" dirty="0">
                          <a:solidFill>
                            <a:sysClr val="windowText" lastClr="000000"/>
                          </a:solidFill>
                          <a:effectLst/>
                          <a:latin typeface="BIZ UDPゴシック" panose="020B0400000000000000" pitchFamily="50" charset="-128"/>
                          <a:ea typeface="BIZ UDPゴシック" panose="020B0400000000000000" pitchFamily="50" charset="-128"/>
                        </a:rPr>
                        <a:t>兆円</a:t>
                      </a:r>
                      <a:endParaRPr lang="en-US" altLang="ja-JP" sz="900" b="0" i="0" u="none" strike="noStrike" dirty="0">
                        <a:solidFill>
                          <a:sysClr val="windowText" lastClr="000000"/>
                        </a:solidFill>
                        <a:effectLst/>
                        <a:latin typeface="BIZ UDPゴシック" panose="020B0400000000000000" pitchFamily="50" charset="-128"/>
                        <a:ea typeface="BIZ UDPゴシック" panose="020B0400000000000000" pitchFamily="50" charset="-128"/>
                      </a:endParaRP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900" b="0" i="0" u="none" strike="noStrike">
                          <a:solidFill>
                            <a:sysClr val="windowText" lastClr="000000"/>
                          </a:solidFill>
                          <a:effectLst/>
                          <a:latin typeface="BIZ UDPゴシック" panose="020B0400000000000000" pitchFamily="50" charset="-128"/>
                          <a:ea typeface="BIZ UDPゴシック" panose="020B0400000000000000" pitchFamily="50" charset="-128"/>
                        </a:rPr>
                        <a:t>95.8</a:t>
                      </a:r>
                      <a:r>
                        <a:rPr lang="ja-JP" altLang="en-US" sz="800" b="0" i="0" u="none" strike="noStrike">
                          <a:solidFill>
                            <a:sysClr val="windowText" lastClr="000000"/>
                          </a:solidFill>
                          <a:effectLst/>
                          <a:latin typeface="BIZ UDPゴシック" panose="020B0400000000000000" pitchFamily="50" charset="-128"/>
                          <a:ea typeface="BIZ UDPゴシック" panose="020B0400000000000000" pitchFamily="50" charset="-128"/>
                        </a:rPr>
                        <a:t>兆円</a:t>
                      </a:r>
                      <a:endParaRPr lang="en-US" altLang="ja-JP" sz="900" b="0" i="0" u="none" strike="noStrike">
                        <a:solidFill>
                          <a:sysClr val="windowText" lastClr="000000"/>
                        </a:solidFill>
                        <a:effectLst/>
                        <a:latin typeface="BIZ UDPゴシック" panose="020B0400000000000000" pitchFamily="50" charset="-128"/>
                        <a:ea typeface="BIZ UDPゴシック" panose="020B0400000000000000" pitchFamily="50" charset="-128"/>
                      </a:endParaRP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900" b="0" i="0" u="none" strike="noStrike" dirty="0">
                          <a:solidFill>
                            <a:srgbClr val="000000"/>
                          </a:solidFill>
                          <a:effectLst/>
                          <a:latin typeface="BIZ UDPゴシック" panose="020B0400000000000000" pitchFamily="50" charset="-128"/>
                          <a:ea typeface="BIZ UDPゴシック" panose="020B0400000000000000" pitchFamily="50" charset="-128"/>
                        </a:rPr>
                        <a:t>113.2</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兆円</a:t>
                      </a:r>
                      <a:endParaRPr lang="en-US" altLang="ja-JP"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42213867"/>
                  </a:ext>
                </a:extLst>
              </a:tr>
              <a:tr h="202490">
                <a:tc>
                  <a:txBody>
                    <a:bodyPr/>
                    <a:lstStyle/>
                    <a:p>
                      <a:pPr algn="l" fontAlgn="ctr">
                        <a:lnSpc>
                          <a:spcPct val="110000"/>
                        </a:lnSpc>
                      </a:pPr>
                      <a:r>
                        <a:rPr lang="zh-TW" altLang="en-US" sz="900" u="none" strike="noStrike">
                          <a:effectLst/>
                          <a:latin typeface="BIZ UDPゴシック" panose="020B0400000000000000" pitchFamily="50" charset="-128"/>
                          <a:ea typeface="BIZ UDPゴシック" panose="020B0400000000000000" pitchFamily="50" charset="-128"/>
                        </a:rPr>
                        <a:t>実質</a:t>
                      </a:r>
                      <a:r>
                        <a:rPr lang="en-US" altLang="zh-TW" sz="900" u="none" strike="noStrike">
                          <a:effectLst/>
                          <a:latin typeface="BIZ UDPゴシック" panose="020B0400000000000000" pitchFamily="50" charset="-128"/>
                          <a:ea typeface="BIZ UDPゴシック" panose="020B0400000000000000" pitchFamily="50" charset="-128"/>
                        </a:rPr>
                        <a:t>GDP</a:t>
                      </a:r>
                      <a:r>
                        <a:rPr lang="zh-TW" altLang="en-US" sz="900" u="none" strike="noStrike">
                          <a:effectLst/>
                          <a:latin typeface="BIZ UDPゴシック" panose="020B0400000000000000" pitchFamily="50" charset="-128"/>
                          <a:ea typeface="BIZ UDPゴシック" panose="020B0400000000000000" pitchFamily="50" charset="-128"/>
                        </a:rPr>
                        <a:t>（</a:t>
                      </a:r>
                      <a:r>
                        <a:rPr lang="ja-JP" altLang="en-US" sz="900" u="none" strike="noStrike">
                          <a:effectLst/>
                          <a:latin typeface="BIZ UDPゴシック" panose="020B0400000000000000" pitchFamily="50" charset="-128"/>
                          <a:ea typeface="BIZ UDPゴシック" panose="020B0400000000000000" pitchFamily="50" charset="-128"/>
                        </a:rPr>
                        <a:t>兆円</a:t>
                      </a:r>
                      <a:r>
                        <a:rPr lang="zh-TW" altLang="en-US" sz="900" u="none" strike="noStrike">
                          <a:effectLst/>
                          <a:latin typeface="BIZ UDPゴシック" panose="020B0400000000000000" pitchFamily="50" charset="-128"/>
                          <a:ea typeface="BIZ UDPゴシック" panose="020B0400000000000000" pitchFamily="50" charset="-128"/>
                        </a:rPr>
                        <a:t>）</a:t>
                      </a:r>
                      <a:endParaRPr lang="zh-TW"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538" marR="3538" marT="3538"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r" fontAlgn="ctr"/>
                      <a:r>
                        <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rPr>
                        <a:t>40.2</a:t>
                      </a:r>
                      <a:r>
                        <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rPr>
                        <a:t>兆円</a:t>
                      </a:r>
                      <a:endPar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rPr>
                        <a:t>40.7</a:t>
                      </a:r>
                      <a:r>
                        <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rPr>
                        <a:t>兆円</a:t>
                      </a:r>
                      <a:endPar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rPr>
                        <a:t>41.4</a:t>
                      </a:r>
                      <a:r>
                        <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rPr>
                        <a:t>兆円</a:t>
                      </a:r>
                      <a:endPar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rPr>
                        <a:t>42.7</a:t>
                      </a:r>
                      <a:r>
                        <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rPr>
                        <a:t>兆円</a:t>
                      </a:r>
                      <a:endPar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rPr>
                        <a:t>47.1</a:t>
                      </a:r>
                      <a:r>
                        <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rPr>
                        <a:t>兆円</a:t>
                      </a:r>
                      <a:endPar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900" b="0" i="0" u="none" strike="noStrike" dirty="0">
                          <a:solidFill>
                            <a:srgbClr val="000000"/>
                          </a:solidFill>
                          <a:effectLst/>
                          <a:latin typeface="BIZ UDPゴシック" panose="020B0400000000000000" pitchFamily="50" charset="-128"/>
                          <a:ea typeface="BIZ UDPゴシック" panose="020B0400000000000000" pitchFamily="50" charset="-128"/>
                        </a:rPr>
                        <a:t>52.0</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兆円</a:t>
                      </a:r>
                      <a:endParaRPr lang="en-US" altLang="ja-JP"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900" b="0" i="0" u="none" strike="noStrike" dirty="0">
                          <a:solidFill>
                            <a:sysClr val="windowText" lastClr="000000"/>
                          </a:solidFill>
                          <a:effectLst/>
                          <a:latin typeface="BIZ UDPゴシック" panose="020B0400000000000000" pitchFamily="50" charset="-128"/>
                          <a:ea typeface="BIZ UDPゴシック" panose="020B0400000000000000" pitchFamily="50" charset="-128"/>
                        </a:rPr>
                        <a:t>57.4</a:t>
                      </a:r>
                      <a:r>
                        <a:rPr lang="ja-JP" altLang="en-US" sz="800" b="0" i="0" u="none" strike="noStrike" dirty="0">
                          <a:solidFill>
                            <a:sysClr val="windowText" lastClr="000000"/>
                          </a:solidFill>
                          <a:effectLst/>
                          <a:latin typeface="BIZ UDPゴシック" panose="020B0400000000000000" pitchFamily="50" charset="-128"/>
                          <a:ea typeface="BIZ UDPゴシック" panose="020B0400000000000000" pitchFamily="50" charset="-128"/>
                        </a:rPr>
                        <a:t>兆円</a:t>
                      </a:r>
                      <a:endParaRPr lang="en-US" altLang="ja-JP" sz="900" b="0" i="0" u="none" strike="noStrike" dirty="0">
                        <a:solidFill>
                          <a:sysClr val="windowText" lastClr="000000"/>
                        </a:solidFill>
                        <a:effectLst/>
                        <a:latin typeface="BIZ UDPゴシック" panose="020B0400000000000000" pitchFamily="50" charset="-128"/>
                        <a:ea typeface="BIZ UDPゴシック" panose="020B0400000000000000" pitchFamily="50" charset="-128"/>
                      </a:endParaRP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900" b="0" i="0" u="none" strike="noStrike">
                          <a:solidFill>
                            <a:sysClr val="windowText" lastClr="000000"/>
                          </a:solidFill>
                          <a:effectLst/>
                          <a:latin typeface="BIZ UDPゴシック" panose="020B0400000000000000" pitchFamily="50" charset="-128"/>
                          <a:ea typeface="BIZ UDPゴシック" panose="020B0400000000000000" pitchFamily="50" charset="-128"/>
                        </a:rPr>
                        <a:t>63.4</a:t>
                      </a:r>
                      <a:r>
                        <a:rPr lang="ja-JP" altLang="en-US" sz="800" b="0" i="0" u="none" strike="noStrike">
                          <a:solidFill>
                            <a:sysClr val="windowText" lastClr="000000"/>
                          </a:solidFill>
                          <a:effectLst/>
                          <a:latin typeface="BIZ UDPゴシック" panose="020B0400000000000000" pitchFamily="50" charset="-128"/>
                          <a:ea typeface="BIZ UDPゴシック" panose="020B0400000000000000" pitchFamily="50" charset="-128"/>
                        </a:rPr>
                        <a:t>兆円</a:t>
                      </a:r>
                      <a:endParaRPr lang="en-US" altLang="ja-JP" sz="900" b="0" i="0" u="none" strike="noStrike">
                        <a:solidFill>
                          <a:sysClr val="windowText" lastClr="000000"/>
                        </a:solidFill>
                        <a:effectLst/>
                        <a:latin typeface="BIZ UDPゴシック" panose="020B0400000000000000" pitchFamily="50" charset="-128"/>
                        <a:ea typeface="BIZ UDPゴシック" panose="020B0400000000000000" pitchFamily="50" charset="-128"/>
                      </a:endParaRP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rPr>
                        <a:t>70.0</a:t>
                      </a:r>
                      <a:r>
                        <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rPr>
                        <a:t>兆円</a:t>
                      </a:r>
                      <a:endPar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8519349"/>
                  </a:ext>
                </a:extLst>
              </a:tr>
              <a:tr h="202490">
                <a:tc>
                  <a:txBody>
                    <a:bodyPr/>
                    <a:lstStyle/>
                    <a:p>
                      <a:pPr algn="l" fontAlgn="ctr">
                        <a:lnSpc>
                          <a:spcPct val="110000"/>
                        </a:lnSpc>
                      </a:pPr>
                      <a:r>
                        <a:rPr lang="zh-TW" altLang="en-US" sz="900" u="none" strike="noStrike">
                          <a:effectLst/>
                          <a:latin typeface="BIZ UDPゴシック" panose="020B0400000000000000" pitchFamily="50" charset="-128"/>
                          <a:ea typeface="BIZ UDPゴシック" panose="020B0400000000000000" pitchFamily="50" charset="-128"/>
                        </a:rPr>
                        <a:t>名目</a:t>
                      </a:r>
                      <a:r>
                        <a:rPr lang="en-US" altLang="zh-TW" sz="900" u="none" strike="noStrike">
                          <a:effectLst/>
                          <a:latin typeface="BIZ UDPゴシック" panose="020B0400000000000000" pitchFamily="50" charset="-128"/>
                          <a:ea typeface="BIZ UDPゴシック" panose="020B0400000000000000" pitchFamily="50" charset="-128"/>
                        </a:rPr>
                        <a:t>GDP</a:t>
                      </a:r>
                      <a:r>
                        <a:rPr lang="zh-TW" altLang="en-US" sz="900" u="none" strike="noStrike">
                          <a:effectLst/>
                          <a:latin typeface="BIZ UDPゴシック" panose="020B0400000000000000" pitchFamily="50" charset="-128"/>
                          <a:ea typeface="BIZ UDPゴシック" panose="020B0400000000000000" pitchFamily="50" charset="-128"/>
                        </a:rPr>
                        <a:t>成長率（％）</a:t>
                      </a:r>
                      <a:endParaRPr lang="zh-TW"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538" marR="3538" marT="3538"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r" fontAlgn="ctr"/>
                      <a:r>
                        <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rPr>
                        <a:t>3.4% </a:t>
                      </a: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rPr>
                        <a:t>-1.1% </a:t>
                      </a: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rPr>
                        <a:t>4.2% </a:t>
                      </a: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900" b="0" i="0" u="none" strike="noStrike" dirty="0">
                          <a:solidFill>
                            <a:srgbClr val="000000"/>
                          </a:solidFill>
                          <a:effectLst/>
                          <a:latin typeface="BIZ UDPゴシック" panose="020B0400000000000000" pitchFamily="50" charset="-128"/>
                          <a:ea typeface="BIZ UDPゴシック" panose="020B0400000000000000" pitchFamily="50" charset="-128"/>
                        </a:rPr>
                        <a:t>4.3% </a:t>
                      </a: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rPr>
                        <a:t>3.4% </a:t>
                      </a: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rPr>
                        <a:t>3.4% </a:t>
                      </a: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900" b="0" i="0" u="none" strike="noStrike">
                          <a:solidFill>
                            <a:sysClr val="windowText" lastClr="000000"/>
                          </a:solidFill>
                          <a:effectLst/>
                          <a:latin typeface="BIZ UDPゴシック" panose="020B0400000000000000" pitchFamily="50" charset="-128"/>
                          <a:ea typeface="BIZ UDPゴシック" panose="020B0400000000000000" pitchFamily="50" charset="-128"/>
                        </a:rPr>
                        <a:t>3.4% </a:t>
                      </a: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900" b="0" i="0" u="none" strike="noStrike" dirty="0">
                          <a:solidFill>
                            <a:sysClr val="windowText" lastClr="000000"/>
                          </a:solidFill>
                          <a:effectLst/>
                          <a:latin typeface="BIZ UDPゴシック" panose="020B0400000000000000" pitchFamily="50" charset="-128"/>
                          <a:ea typeface="BIZ UDPゴシック" panose="020B0400000000000000" pitchFamily="50" charset="-128"/>
                        </a:rPr>
                        <a:t>3.4% </a:t>
                      </a: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rPr>
                        <a:t>3.4% </a:t>
                      </a: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1726251"/>
                  </a:ext>
                </a:extLst>
              </a:tr>
              <a:tr h="202490">
                <a:tc>
                  <a:txBody>
                    <a:bodyPr/>
                    <a:lstStyle/>
                    <a:p>
                      <a:pPr algn="l" fontAlgn="ctr">
                        <a:lnSpc>
                          <a:spcPct val="110000"/>
                        </a:lnSpc>
                      </a:pPr>
                      <a:r>
                        <a:rPr lang="zh-TW" altLang="en-US" sz="900" u="none" strike="noStrike">
                          <a:effectLst/>
                          <a:latin typeface="BIZ UDPゴシック" panose="020B0400000000000000" pitchFamily="50" charset="-128"/>
                          <a:ea typeface="BIZ UDPゴシック" panose="020B0400000000000000" pitchFamily="50" charset="-128"/>
                        </a:rPr>
                        <a:t>実質</a:t>
                      </a:r>
                      <a:r>
                        <a:rPr lang="en-US" altLang="zh-TW" sz="900" u="none" strike="noStrike">
                          <a:effectLst/>
                          <a:latin typeface="BIZ UDPゴシック" panose="020B0400000000000000" pitchFamily="50" charset="-128"/>
                          <a:ea typeface="BIZ UDPゴシック" panose="020B0400000000000000" pitchFamily="50" charset="-128"/>
                        </a:rPr>
                        <a:t>GDP</a:t>
                      </a:r>
                      <a:r>
                        <a:rPr lang="zh-TW" altLang="en-US" sz="900" u="none" strike="noStrike">
                          <a:effectLst/>
                          <a:latin typeface="BIZ UDPゴシック" panose="020B0400000000000000" pitchFamily="50" charset="-128"/>
                          <a:ea typeface="BIZ UDPゴシック" panose="020B0400000000000000" pitchFamily="50" charset="-128"/>
                        </a:rPr>
                        <a:t>成長率（％）</a:t>
                      </a:r>
                      <a:endParaRPr lang="zh-TW"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538" marR="3538" marT="3538"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r" fontAlgn="ctr"/>
                      <a:r>
                        <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rPr>
                        <a:t>2. 5% </a:t>
                      </a: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rPr>
                        <a:t>-1.7% </a:t>
                      </a: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rPr>
                        <a:t>3.2% </a:t>
                      </a: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900" b="0" i="0" u="none" strike="noStrike" dirty="0">
                          <a:solidFill>
                            <a:srgbClr val="000000"/>
                          </a:solidFill>
                          <a:effectLst/>
                          <a:latin typeface="BIZ UDPゴシック" panose="020B0400000000000000" pitchFamily="50" charset="-128"/>
                          <a:ea typeface="BIZ UDPゴシック" panose="020B0400000000000000" pitchFamily="50" charset="-128"/>
                        </a:rPr>
                        <a:t>1.7% </a:t>
                      </a: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rPr>
                        <a:t>2.0% </a:t>
                      </a: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rPr>
                        <a:t>2.0% </a:t>
                      </a: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900" b="0" i="0" u="none" strike="noStrike">
                          <a:solidFill>
                            <a:sysClr val="windowText" lastClr="000000"/>
                          </a:solidFill>
                          <a:effectLst/>
                          <a:latin typeface="BIZ UDPゴシック" panose="020B0400000000000000" pitchFamily="50" charset="-128"/>
                          <a:ea typeface="BIZ UDPゴシック" panose="020B0400000000000000" pitchFamily="50" charset="-128"/>
                        </a:rPr>
                        <a:t>2.0% </a:t>
                      </a: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900" b="0" i="0" u="none" strike="noStrike" dirty="0">
                          <a:solidFill>
                            <a:sysClr val="windowText" lastClr="000000"/>
                          </a:solidFill>
                          <a:effectLst/>
                          <a:latin typeface="BIZ UDPゴシック" panose="020B0400000000000000" pitchFamily="50" charset="-128"/>
                          <a:ea typeface="BIZ UDPゴシック" panose="020B0400000000000000" pitchFamily="50" charset="-128"/>
                        </a:rPr>
                        <a:t>2.0% </a:t>
                      </a: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rPr>
                        <a:t>2.0% </a:t>
                      </a: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8345967"/>
                  </a:ext>
                </a:extLst>
              </a:tr>
              <a:tr h="354432">
                <a:tc gridSpan="10">
                  <a:txBody>
                    <a:bodyPr/>
                    <a:lstStyle/>
                    <a:p>
                      <a:pPr marL="0" marR="0" lvl="0" indent="0" algn="l" defTabSz="914400" rtl="0" eaLnBrk="1" fontAlgn="ctr" latinLnBrk="0" hangingPunct="1">
                        <a:lnSpc>
                          <a:spcPct val="110000"/>
                        </a:lnSpc>
                        <a:spcBef>
                          <a:spcPts val="0"/>
                        </a:spcBef>
                        <a:spcAft>
                          <a:spcPts val="0"/>
                        </a:spcAft>
                        <a:buClrTx/>
                        <a:buSzTx/>
                        <a:buFontTx/>
                        <a:buNone/>
                        <a:tabLst/>
                        <a:defRPr/>
                      </a:pPr>
                      <a:r>
                        <a:rPr lang="ja-JP" altLang="en-US" sz="1200" b="1" u="none" strike="noStrike">
                          <a:effectLst/>
                          <a:latin typeface="BIZ UDPゴシック" panose="020B0400000000000000" pitchFamily="50" charset="-128"/>
                          <a:ea typeface="BIZ UDPゴシック" panose="020B0400000000000000" pitchFamily="50" charset="-128"/>
                        </a:rPr>
                        <a:t>（大阪府の全国シェア）</a:t>
                      </a:r>
                      <a:endParaRPr lang="ja-JP" altLang="en-US" sz="1200" b="1"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538" marR="3538" marT="3538" marB="0" anchor="b">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fontAlgn="ctr"/>
                      <a:endPar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538" marR="3538" marT="3538"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r" fontAlgn="ctr"/>
                      <a:endPar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538" marR="3538" marT="3538"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r" fontAlgn="ctr"/>
                      <a:endPar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538" marR="3538" marT="3538"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r" fontAlgn="ctr"/>
                      <a:endPar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538" marR="3538" marT="3538"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r" fontAlgn="ctr"/>
                      <a:endPar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538" marR="3538" marT="3538"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r" fontAlgn="ctr"/>
                      <a:endPar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538" marR="3538" marT="3538"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r" fontAlgn="ctr"/>
                      <a:endPar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538" marR="3538" marT="3538"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algn="r" defTabSz="914400" rtl="0" eaLnBrk="1" fontAlgn="ctr" latinLnBrk="0" hangingPunct="1"/>
                      <a:endParaRPr kumimoji="1" lang="en-US" altLang="ja-JP" sz="900" b="0" i="0" u="none" strike="noStrike" kern="1200">
                        <a:solidFill>
                          <a:srgbClr val="000000"/>
                        </a:solidFill>
                        <a:effectLst/>
                        <a:latin typeface="BIZ UDPゴシック" panose="020B0400000000000000" pitchFamily="50" charset="-128"/>
                        <a:ea typeface="BIZ UDPゴシック" panose="020B0400000000000000" pitchFamily="50" charset="-128"/>
                        <a:cs typeface="+mn-cs"/>
                      </a:endParaRP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algn="r" defTabSz="914400" rtl="0" eaLnBrk="1" fontAlgn="ctr" latinLnBrk="0" hangingPunct="1"/>
                      <a:endParaRPr kumimoji="1" lang="en-US" altLang="ja-JP" sz="900" b="0" i="0" u="none" strike="noStrike" kern="1200">
                        <a:solidFill>
                          <a:srgbClr val="000000"/>
                        </a:solidFill>
                        <a:effectLst/>
                        <a:latin typeface="BIZ UDPゴシック" panose="020B0400000000000000" pitchFamily="50" charset="-128"/>
                        <a:ea typeface="BIZ UDPゴシック" panose="020B0400000000000000" pitchFamily="50" charset="-128"/>
                        <a:cs typeface="+mn-cs"/>
                      </a:endParaRP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17136153"/>
                  </a:ext>
                </a:extLst>
              </a:tr>
              <a:tr h="202490">
                <a:tc>
                  <a:txBody>
                    <a:bodyPr/>
                    <a:lstStyle/>
                    <a:p>
                      <a:pPr algn="ctr" fontAlgn="ctr">
                        <a:lnSpc>
                          <a:spcPct val="110000"/>
                        </a:lnSpc>
                      </a:pPr>
                      <a:r>
                        <a:rPr lang="ja-JP" altLang="en-US" sz="900" b="0" u="none" strike="noStrike">
                          <a:effectLst/>
                          <a:latin typeface="BIZ UDPゴシック" panose="020B0400000000000000" pitchFamily="50" charset="-128"/>
                          <a:ea typeface="BIZ UDPゴシック" panose="020B0400000000000000" pitchFamily="50" charset="-128"/>
                        </a:rPr>
                        <a:t>年度</a:t>
                      </a:r>
                      <a:endParaRPr lang="ja-JP" altLang="en-US" sz="900" b="0" i="0" u="none" strike="noStrike">
                        <a:solidFill>
                          <a:srgbClr val="FFFFFF"/>
                        </a:solidFill>
                        <a:effectLst/>
                        <a:latin typeface="BIZ UDPゴシック" panose="020B0400000000000000" pitchFamily="50" charset="-128"/>
                        <a:ea typeface="BIZ UDPゴシック" panose="020B0400000000000000" pitchFamily="50" charset="-128"/>
                      </a:endParaRPr>
                    </a:p>
                  </a:txBody>
                  <a:tcPr marL="3538" marR="3538" marT="3538"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lnSpc>
                          <a:spcPct val="110000"/>
                        </a:lnSpc>
                      </a:pPr>
                      <a:r>
                        <a:rPr lang="en-US" altLang="ja-JP" sz="1000" b="1" u="none" strike="noStrike">
                          <a:solidFill>
                            <a:schemeClr val="tx1"/>
                          </a:solidFill>
                          <a:effectLst/>
                          <a:latin typeface="BIZ UDPゴシック" panose="020B0400000000000000" pitchFamily="50" charset="-128"/>
                          <a:ea typeface="BIZ UDPゴシック" panose="020B0400000000000000" pitchFamily="50" charset="-128"/>
                        </a:rPr>
                        <a:t>2015</a:t>
                      </a:r>
                      <a:endParaRPr lang="en-US" altLang="ja-JP" sz="1000" b="1" i="0" u="none" strike="noStrike">
                        <a:solidFill>
                          <a:schemeClr val="tx1"/>
                        </a:solidFill>
                        <a:effectLst/>
                        <a:latin typeface="BIZ UDPゴシック" panose="020B0400000000000000" pitchFamily="50" charset="-128"/>
                        <a:ea typeface="BIZ UDPゴシック" panose="020B0400000000000000" pitchFamily="50" charset="-128"/>
                      </a:endParaRPr>
                    </a:p>
                  </a:txBody>
                  <a:tcPr marL="3538" marR="3538" marT="3538"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lnSpc>
                          <a:spcPct val="110000"/>
                        </a:lnSpc>
                      </a:pPr>
                      <a:r>
                        <a:rPr lang="en-US" altLang="ja-JP" sz="1000" b="1" u="none" strike="noStrike">
                          <a:solidFill>
                            <a:schemeClr val="tx1"/>
                          </a:solidFill>
                          <a:effectLst/>
                          <a:latin typeface="BIZ UDPゴシック" panose="020B0400000000000000" pitchFamily="50" charset="-128"/>
                          <a:ea typeface="BIZ UDPゴシック" panose="020B0400000000000000" pitchFamily="50" charset="-128"/>
                        </a:rPr>
                        <a:t>2019</a:t>
                      </a:r>
                      <a:endParaRPr lang="en-US" altLang="ja-JP" sz="1000" b="1" i="0" u="none" strike="noStrike">
                        <a:solidFill>
                          <a:schemeClr val="tx1"/>
                        </a:solidFill>
                        <a:effectLst/>
                        <a:latin typeface="BIZ UDPゴシック" panose="020B0400000000000000" pitchFamily="50" charset="-128"/>
                        <a:ea typeface="BIZ UDPゴシック" panose="020B0400000000000000" pitchFamily="50" charset="-128"/>
                      </a:endParaRPr>
                    </a:p>
                  </a:txBody>
                  <a:tcPr marL="3538" marR="3538" marT="3538"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lnSpc>
                          <a:spcPct val="110000"/>
                        </a:lnSpc>
                      </a:pPr>
                      <a:r>
                        <a:rPr lang="en-US" altLang="ja-JP" sz="1000" b="1" u="none" strike="noStrike">
                          <a:solidFill>
                            <a:schemeClr val="tx1"/>
                          </a:solidFill>
                          <a:effectLst/>
                          <a:latin typeface="BIZ UDPゴシック" panose="020B0400000000000000" pitchFamily="50" charset="-128"/>
                          <a:ea typeface="BIZ UDPゴシック" panose="020B0400000000000000" pitchFamily="50" charset="-128"/>
                        </a:rPr>
                        <a:t>2022</a:t>
                      </a:r>
                      <a:endParaRPr lang="en-US" altLang="ja-JP" sz="1000" b="1" i="0" u="none" strike="noStrike">
                        <a:solidFill>
                          <a:schemeClr val="tx1"/>
                        </a:solidFill>
                        <a:effectLst/>
                        <a:latin typeface="BIZ UDPゴシック" panose="020B0400000000000000" pitchFamily="50" charset="-128"/>
                        <a:ea typeface="BIZ UDPゴシック" panose="020B0400000000000000" pitchFamily="50" charset="-128"/>
                      </a:endParaRPr>
                    </a:p>
                  </a:txBody>
                  <a:tcPr marL="3538" marR="3538" marT="3538"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lnSpc>
                          <a:spcPct val="110000"/>
                        </a:lnSpc>
                      </a:pPr>
                      <a:r>
                        <a:rPr lang="en-US" altLang="ja-JP" sz="1000" b="1" u="none" strike="noStrike">
                          <a:solidFill>
                            <a:schemeClr val="tx1"/>
                          </a:solidFill>
                          <a:effectLst/>
                          <a:latin typeface="BIZ UDPゴシック" panose="020B0400000000000000" pitchFamily="50" charset="-128"/>
                          <a:ea typeface="BIZ UDPゴシック" panose="020B0400000000000000" pitchFamily="50" charset="-128"/>
                        </a:rPr>
                        <a:t>2025</a:t>
                      </a:r>
                      <a:endParaRPr lang="en-US" altLang="ja-JP" sz="1000" b="1" i="0" u="none" strike="noStrike">
                        <a:solidFill>
                          <a:schemeClr val="tx1"/>
                        </a:solidFill>
                        <a:effectLst/>
                        <a:latin typeface="BIZ UDPゴシック" panose="020B0400000000000000" pitchFamily="50" charset="-128"/>
                        <a:ea typeface="BIZ UDPゴシック" panose="020B0400000000000000" pitchFamily="50" charset="-128"/>
                      </a:endParaRPr>
                    </a:p>
                  </a:txBody>
                  <a:tcPr marL="3538" marR="3538" marT="3538"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lnSpc>
                          <a:spcPct val="110000"/>
                        </a:lnSpc>
                      </a:pPr>
                      <a:r>
                        <a:rPr lang="en-US" altLang="ja-JP" sz="1000" b="1" u="none" strike="noStrike">
                          <a:solidFill>
                            <a:schemeClr val="tx1"/>
                          </a:solidFill>
                          <a:effectLst/>
                          <a:latin typeface="BIZ UDPゴシック" panose="020B0400000000000000" pitchFamily="50" charset="-128"/>
                          <a:ea typeface="BIZ UDPゴシック" panose="020B0400000000000000" pitchFamily="50" charset="-128"/>
                        </a:rPr>
                        <a:t>2030</a:t>
                      </a:r>
                      <a:endParaRPr lang="en-US" altLang="ja-JP" sz="1000" b="1" i="0" u="none" strike="noStrike">
                        <a:solidFill>
                          <a:schemeClr val="tx1"/>
                        </a:solidFill>
                        <a:effectLst/>
                        <a:latin typeface="BIZ UDPゴシック" panose="020B0400000000000000" pitchFamily="50" charset="-128"/>
                        <a:ea typeface="BIZ UDPゴシック" panose="020B0400000000000000" pitchFamily="50" charset="-128"/>
                      </a:endParaRPr>
                    </a:p>
                  </a:txBody>
                  <a:tcPr marL="3538" marR="3538" marT="3538"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lnSpc>
                          <a:spcPct val="110000"/>
                        </a:lnSpc>
                      </a:pPr>
                      <a:r>
                        <a:rPr lang="en-US" altLang="ja-JP" sz="1000" b="1" u="none" strike="noStrike" dirty="0">
                          <a:solidFill>
                            <a:schemeClr val="tx1"/>
                          </a:solidFill>
                          <a:effectLst/>
                          <a:latin typeface="BIZ UDPゴシック" panose="020B0400000000000000" pitchFamily="50" charset="-128"/>
                          <a:ea typeface="BIZ UDPゴシック" panose="020B0400000000000000" pitchFamily="50" charset="-128"/>
                        </a:rPr>
                        <a:t>2035</a:t>
                      </a:r>
                      <a:endParaRPr lang="en-US" altLang="ja-JP" sz="1000" b="1"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3538" marR="3538" marT="3538"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lnSpc>
                          <a:spcPct val="110000"/>
                        </a:lnSpc>
                      </a:pPr>
                      <a:r>
                        <a:rPr lang="en-US" altLang="ja-JP" sz="1000" b="1" u="none" strike="noStrike" dirty="0">
                          <a:solidFill>
                            <a:sysClr val="windowText" lastClr="000000"/>
                          </a:solidFill>
                          <a:effectLst/>
                          <a:latin typeface="BIZ UDPゴシック" panose="020B0400000000000000" pitchFamily="50" charset="-128"/>
                          <a:ea typeface="BIZ UDPゴシック" panose="020B0400000000000000" pitchFamily="50" charset="-128"/>
                        </a:rPr>
                        <a:t>2040</a:t>
                      </a:r>
                      <a:endParaRPr lang="en-US" altLang="ja-JP" sz="1000" b="1" i="0" u="none" strike="noStrike" dirty="0">
                        <a:solidFill>
                          <a:sysClr val="windowText" lastClr="000000"/>
                        </a:solidFill>
                        <a:effectLst/>
                        <a:latin typeface="BIZ UDPゴシック" panose="020B0400000000000000" pitchFamily="50" charset="-128"/>
                        <a:ea typeface="BIZ UDPゴシック" panose="020B0400000000000000" pitchFamily="50" charset="-128"/>
                      </a:endParaRPr>
                    </a:p>
                  </a:txBody>
                  <a:tcPr marL="3538" marR="3538" marT="3538"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BDD7EE"/>
                    </a:solidFill>
                  </a:tcPr>
                </a:tc>
                <a:tc>
                  <a:txBody>
                    <a:bodyPr/>
                    <a:lstStyle/>
                    <a:p>
                      <a:pPr algn="ctr" fontAlgn="ctr">
                        <a:lnSpc>
                          <a:spcPct val="110000"/>
                        </a:lnSpc>
                      </a:pPr>
                      <a:r>
                        <a:rPr kumimoji="1" lang="en-US" altLang="ja-JP" sz="1000" b="1" u="none" strike="noStrike" kern="1200" dirty="0">
                          <a:solidFill>
                            <a:sysClr val="windowText" lastClr="000000"/>
                          </a:solidFill>
                          <a:effectLst/>
                          <a:latin typeface="BIZ UDPゴシック" panose="020B0400000000000000" pitchFamily="50" charset="-128"/>
                          <a:ea typeface="BIZ UDPゴシック" panose="020B0400000000000000" pitchFamily="50" charset="-128"/>
                          <a:cs typeface="+mn-cs"/>
                        </a:rPr>
                        <a:t>2045</a:t>
                      </a: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BDD7EE"/>
                    </a:solidFill>
                  </a:tcPr>
                </a:tc>
                <a:tc>
                  <a:txBody>
                    <a:bodyPr/>
                    <a:lstStyle/>
                    <a:p>
                      <a:pPr algn="ctr" fontAlgn="ctr">
                        <a:lnSpc>
                          <a:spcPct val="110000"/>
                        </a:lnSpc>
                      </a:pPr>
                      <a:r>
                        <a:rPr kumimoji="1" lang="en-US" altLang="ja-JP" sz="1000" b="1" u="none" strike="noStrike" kern="1200">
                          <a:solidFill>
                            <a:schemeClr val="tx1"/>
                          </a:solidFill>
                          <a:effectLst/>
                          <a:latin typeface="BIZ UDPゴシック" panose="020B0400000000000000" pitchFamily="50" charset="-128"/>
                          <a:ea typeface="BIZ UDPゴシック" panose="020B0400000000000000" pitchFamily="50" charset="-128"/>
                          <a:cs typeface="+mn-cs"/>
                        </a:rPr>
                        <a:t>2050</a:t>
                      </a: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2029976000"/>
                  </a:ext>
                </a:extLst>
              </a:tr>
              <a:tr h="202490">
                <a:tc>
                  <a:txBody>
                    <a:bodyPr/>
                    <a:lstStyle/>
                    <a:p>
                      <a:pPr algn="l" fontAlgn="ctr">
                        <a:lnSpc>
                          <a:spcPct val="110000"/>
                        </a:lnSpc>
                      </a:pPr>
                      <a:r>
                        <a:rPr lang="ja-JP" altLang="en-US" sz="900" u="none" strike="noStrike">
                          <a:effectLst/>
                          <a:latin typeface="BIZ UDPゴシック" panose="020B0400000000000000" pitchFamily="50" charset="-128"/>
                          <a:ea typeface="BIZ UDPゴシック" panose="020B0400000000000000" pitchFamily="50" charset="-128"/>
                        </a:rPr>
                        <a:t>（参考）名目シェア率（％）</a:t>
                      </a: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538" marR="3538" marT="3538"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r" fontAlgn="ctr"/>
                      <a:r>
                        <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rPr>
                        <a:t>7.4% </a:t>
                      </a: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rPr>
                        <a:t>7.4% </a:t>
                      </a: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rPr>
                        <a:t>7.6% </a:t>
                      </a: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rPr>
                        <a:t>7.7% </a:t>
                      </a: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rPr>
                        <a:t>8.0% </a:t>
                      </a: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rPr>
                        <a:t>8.2% </a:t>
                      </a: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900" b="0" i="0" u="none" strike="noStrike" dirty="0">
                          <a:solidFill>
                            <a:sysClr val="windowText" lastClr="000000"/>
                          </a:solidFill>
                          <a:effectLst/>
                          <a:latin typeface="BIZ UDPゴシック" panose="020B0400000000000000" pitchFamily="50" charset="-128"/>
                          <a:ea typeface="BIZ UDPゴシック" panose="020B0400000000000000" pitchFamily="50" charset="-128"/>
                        </a:rPr>
                        <a:t>8.4% </a:t>
                      </a: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900" b="0" i="0" u="none" strike="noStrike" dirty="0">
                          <a:solidFill>
                            <a:sysClr val="windowText" lastClr="000000"/>
                          </a:solidFill>
                          <a:effectLst/>
                          <a:latin typeface="BIZ UDPゴシック" panose="020B0400000000000000" pitchFamily="50" charset="-128"/>
                          <a:ea typeface="BIZ UDPゴシック" panose="020B0400000000000000" pitchFamily="50" charset="-128"/>
                        </a:rPr>
                        <a:t>8.7% </a:t>
                      </a: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rPr>
                        <a:t>8.9% </a:t>
                      </a: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8975853"/>
                  </a:ext>
                </a:extLst>
              </a:tr>
              <a:tr h="202490">
                <a:tc>
                  <a:txBody>
                    <a:bodyPr/>
                    <a:lstStyle/>
                    <a:p>
                      <a:pPr algn="l" fontAlgn="ctr">
                        <a:lnSpc>
                          <a:spcPct val="110000"/>
                        </a:lnSpc>
                      </a:pPr>
                      <a:r>
                        <a:rPr lang="ja-JP" altLang="en-US" sz="900" u="none" strike="noStrike">
                          <a:effectLst/>
                          <a:latin typeface="BIZ UDPゴシック" panose="020B0400000000000000" pitchFamily="50" charset="-128"/>
                          <a:ea typeface="BIZ UDPゴシック" panose="020B0400000000000000" pitchFamily="50" charset="-128"/>
                        </a:rPr>
                        <a:t>（参考）実質シェア率（％）</a:t>
                      </a: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538" marR="3538" marT="3538"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r" fontAlgn="ctr"/>
                      <a:r>
                        <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rPr>
                        <a:t>7.4% </a:t>
                      </a: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rPr>
                        <a:t>7.4% </a:t>
                      </a: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rPr>
                        <a:t>7.5% </a:t>
                      </a: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rPr>
                        <a:t>7.6% </a:t>
                      </a: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900" b="0" i="0" u="none" strike="noStrike" dirty="0">
                          <a:solidFill>
                            <a:srgbClr val="000000"/>
                          </a:solidFill>
                          <a:effectLst/>
                          <a:latin typeface="BIZ UDPゴシック" panose="020B0400000000000000" pitchFamily="50" charset="-128"/>
                          <a:ea typeface="BIZ UDPゴシック" panose="020B0400000000000000" pitchFamily="50" charset="-128"/>
                        </a:rPr>
                        <a:t>7.8% </a:t>
                      </a: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rPr>
                        <a:t>8.1% </a:t>
                      </a: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900" b="0" i="0" u="none" strike="noStrike" dirty="0">
                          <a:solidFill>
                            <a:sysClr val="windowText" lastClr="000000"/>
                          </a:solidFill>
                          <a:effectLst/>
                          <a:latin typeface="BIZ UDPゴシック" panose="020B0400000000000000" pitchFamily="50" charset="-128"/>
                          <a:ea typeface="BIZ UDPゴシック" panose="020B0400000000000000" pitchFamily="50" charset="-128"/>
                        </a:rPr>
                        <a:t>8.3% </a:t>
                      </a: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900" b="0" i="0" u="none" strike="noStrike" dirty="0">
                          <a:solidFill>
                            <a:sysClr val="windowText" lastClr="000000"/>
                          </a:solidFill>
                          <a:effectLst/>
                          <a:latin typeface="BIZ UDPゴシック" panose="020B0400000000000000" pitchFamily="50" charset="-128"/>
                          <a:ea typeface="BIZ UDPゴシック" panose="020B0400000000000000" pitchFamily="50" charset="-128"/>
                        </a:rPr>
                        <a:t>8.5% </a:t>
                      </a: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900" b="0" i="0" u="none" strike="noStrike" dirty="0">
                          <a:solidFill>
                            <a:srgbClr val="000000"/>
                          </a:solidFill>
                          <a:effectLst/>
                          <a:latin typeface="BIZ UDPゴシック" panose="020B0400000000000000" pitchFamily="50" charset="-128"/>
                          <a:ea typeface="BIZ UDPゴシック" panose="020B0400000000000000" pitchFamily="50" charset="-128"/>
                        </a:rPr>
                        <a:t>8.8% </a:t>
                      </a:r>
                    </a:p>
                  </a:txBody>
                  <a:tcPr marL="6350" marR="6350" marT="635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97490923"/>
                  </a:ext>
                </a:extLst>
              </a:tr>
            </a:tbl>
          </a:graphicData>
        </a:graphic>
      </p:graphicFrame>
      <p:sp>
        <p:nvSpPr>
          <p:cNvPr id="6" name="正方形/長方形 5">
            <a:extLst>
              <a:ext uri="{FF2B5EF4-FFF2-40B4-BE49-F238E27FC236}">
                <a16:creationId xmlns:a16="http://schemas.microsoft.com/office/drawing/2014/main" id="{CED69855-F219-4AF2-A654-826F8182EB15}"/>
              </a:ext>
            </a:extLst>
          </p:cNvPr>
          <p:cNvSpPr/>
          <p:nvPr/>
        </p:nvSpPr>
        <p:spPr>
          <a:xfrm>
            <a:off x="296341" y="1453029"/>
            <a:ext cx="9532776" cy="151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1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試算の前提</a:t>
            </a:r>
            <a:r>
              <a:rPr kumimoji="1"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〈2022</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年度までは実績値</a:t>
            </a: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p>
            <a:pPr marL="0" marR="0" lvl="0" indent="0" algn="l" defTabSz="457200" rtl="0" eaLnBrk="1" fontAlgn="auto" latinLnBrk="0" hangingPunct="1">
              <a:lnSpc>
                <a:spcPct val="11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◇全国</a:t>
            </a:r>
            <a:r>
              <a:rPr kumimoji="1" lang="ja-JP" altLang="en-US" sz="1100" b="1" i="0" u="none" strike="noStrike" kern="1200" cap="none" spc="0" normalizeH="0" baseline="0" noProof="0" dirty="0">
                <a:ln>
                  <a:noFill/>
                </a:ln>
                <a:solidFill>
                  <a:prstClr val="black"/>
                </a:solidFill>
                <a:effectLst/>
                <a:highlight>
                  <a:srgbClr val="FFFFFF"/>
                </a:highlight>
                <a:uLnTx/>
                <a:uFillTx/>
                <a:latin typeface="BIZ UDPゴシック" panose="020B0400000000000000" pitchFamily="50" charset="-128"/>
                <a:ea typeface="BIZ UDPゴシック" panose="020B0400000000000000" pitchFamily="50" charset="-128"/>
                <a:cs typeface="+mn-cs"/>
              </a:rPr>
              <a:t>　　　</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２０２３～</a:t>
            </a: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2024</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年度＝国見込み（出典：内閣府「国民経済計算」）　</a:t>
            </a: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2023</a:t>
            </a: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年度：名目</a:t>
            </a:r>
            <a:r>
              <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4</a:t>
            </a:r>
            <a:r>
              <a:rPr kumimoji="1" lang="en-US" altLang="ja-JP" sz="800" dirty="0">
                <a:solidFill>
                  <a:prstClr val="black"/>
                </a:solidFill>
                <a:latin typeface="BIZ UDPゴシック" panose="020B0400000000000000" pitchFamily="50" charset="-128"/>
                <a:ea typeface="BIZ UDPゴシック" panose="020B0400000000000000" pitchFamily="50" charset="-128"/>
              </a:rPr>
              <a:t>.</a:t>
            </a:r>
            <a:r>
              <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9</a:t>
            </a: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、実質</a:t>
            </a:r>
            <a:r>
              <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0.6</a:t>
            </a: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2024</a:t>
            </a: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年度：名目</a:t>
            </a:r>
            <a:r>
              <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3.7%</a:t>
            </a: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、実質</a:t>
            </a:r>
            <a:r>
              <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0.8</a:t>
            </a: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93662" marR="0" lvl="0" indent="0" algn="l" defTabSz="457200" rtl="0" eaLnBrk="1" fontAlgn="auto" latinLnBrk="0" hangingPunct="1">
              <a:lnSpc>
                <a:spcPct val="11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2034</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年度＝内閣府「中長期の経済財政に関する試算」における「成長移行ケース」の名目・実質</a:t>
            </a: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GDP</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成長率を採用</a:t>
            </a:r>
            <a:endPar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93662" marR="0" lvl="0" indent="0" algn="l" defTabSz="457200" rtl="0" eaLnBrk="1" fontAlgn="auto" latinLnBrk="0" hangingPunct="1">
              <a:lnSpc>
                <a:spcPts val="9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年度：名目</a:t>
            </a:r>
            <a:r>
              <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3.3</a:t>
            </a: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％、実質</a:t>
            </a:r>
            <a:r>
              <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0.7</a:t>
            </a: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2026</a:t>
            </a: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年度～</a:t>
            </a:r>
            <a:r>
              <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2034</a:t>
            </a: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年度：名目</a:t>
            </a:r>
            <a:r>
              <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2.4</a:t>
            </a: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3.0</a:t>
            </a: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％、実質</a:t>
            </a:r>
            <a:r>
              <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0.9</a:t>
            </a: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1.6</a:t>
            </a: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93662" marR="0" lvl="0" indent="0" algn="l" defTabSz="457200" rtl="0" eaLnBrk="1" fontAlgn="auto" latinLnBrk="0" hangingPunct="1">
              <a:lnSpc>
                <a:spcPct val="11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2035</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2050</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年度＝内閣府「中長期の経済財政に関する試算」における「成長移行ケース」の</a:t>
            </a: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2034</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年度を横置き</a:t>
            </a: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2034</a:t>
            </a: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年度：名目</a:t>
            </a:r>
            <a:r>
              <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2.8</a:t>
            </a: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％、実質</a:t>
            </a:r>
            <a:r>
              <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1.4</a:t>
            </a: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93662"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1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◇大阪府</a:t>
            </a:r>
            <a:r>
              <a:rPr kumimoji="1" lang="ja-JP" altLang="en-US" sz="1100" b="1" i="0" u="none" strike="noStrike" kern="1200" cap="none" spc="0" normalizeH="0" baseline="0" noProof="0" dirty="0">
                <a:ln>
                  <a:noFill/>
                </a:ln>
                <a:solidFill>
                  <a:prstClr val="black"/>
                </a:solidFill>
                <a:effectLst/>
                <a:highlight>
                  <a:srgbClr val="FFFFFF"/>
                </a:highlight>
                <a:uLnTx/>
                <a:uFillTx/>
                <a:latin typeface="BIZ UDPゴシック" panose="020B0400000000000000" pitchFamily="50" charset="-128"/>
                <a:ea typeface="BIZ UDPゴシック" panose="020B0400000000000000" pitchFamily="50" charset="-128"/>
                <a:cs typeface="+mn-cs"/>
              </a:rPr>
              <a:t>　</a:t>
            </a: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2023</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年度</a:t>
            </a: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＝一般財団法人アジア太平洋研究所による試算（実質</a:t>
            </a: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GD</a:t>
            </a:r>
            <a:r>
              <a:rPr kumimoji="1" lang="ja-JP" altLang="en-US" sz="1000" dirty="0">
                <a:solidFill>
                  <a:prstClr val="black"/>
                </a:solidFill>
                <a:latin typeface="BIZ UDPゴシック" panose="020B0400000000000000" pitchFamily="50" charset="-128"/>
                <a:ea typeface="BIZ UDPゴシック" panose="020B0400000000000000" pitchFamily="50" charset="-128"/>
              </a:rPr>
              <a:t>Ｐ・</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成長率）を参考に、国のデフレーターを加算して名目成長率を設定</a:t>
            </a:r>
            <a:endPar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93662" marR="0" lvl="0" indent="0" algn="l" defTabSz="457200" rtl="0" eaLnBrk="1" fontAlgn="auto" latinLnBrk="0" hangingPunct="1">
              <a:lnSpc>
                <a:spcPts val="9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2023</a:t>
            </a: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年度：名目</a:t>
            </a:r>
            <a:r>
              <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4.8</a:t>
            </a: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％、実質</a:t>
            </a:r>
            <a:r>
              <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0.6</a:t>
            </a: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2024</a:t>
            </a: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年度：名目</a:t>
            </a:r>
            <a:r>
              <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3.7%</a:t>
            </a: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、実質</a:t>
            </a:r>
            <a:r>
              <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0.8</a:t>
            </a: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年度：名目</a:t>
            </a:r>
            <a:r>
              <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4.3</a:t>
            </a: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％、実質</a:t>
            </a:r>
            <a:r>
              <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1.7</a:t>
            </a: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endPar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93662" marR="0" lvl="0" indent="0" algn="l" defTabSz="457200" rtl="0" eaLnBrk="1" fontAlgn="auto" latinLnBrk="0" hangingPunct="1">
              <a:lnSpc>
                <a:spcPct val="11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2026</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2050</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年度＝実質成長率を</a:t>
            </a: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％で固定、名目成長率は実質成長率</a:t>
            </a: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％に当該年度の国のデフレーター</a:t>
            </a:r>
            <a:r>
              <a:rPr kumimoji="1" lang="ja-JP" altLang="en-US" sz="800" dirty="0">
                <a:solidFill>
                  <a:prstClr val="black"/>
                </a:solidFill>
                <a:latin typeface="BIZ UDPゴシック" panose="020B0400000000000000" pitchFamily="50" charset="-128"/>
                <a:ea typeface="BIZ UDPゴシック" panose="020B0400000000000000" pitchFamily="50" charset="-128"/>
              </a:rPr>
              <a:t>（</a:t>
            </a:r>
            <a:r>
              <a:rPr kumimoji="1" lang="en-US" altLang="ja-JP" sz="800" dirty="0">
                <a:solidFill>
                  <a:prstClr val="black"/>
                </a:solidFill>
                <a:latin typeface="BIZ UDPゴシック" panose="020B0400000000000000" pitchFamily="50" charset="-128"/>
                <a:ea typeface="BIZ UDPゴシック" panose="020B0400000000000000" pitchFamily="50" charset="-128"/>
              </a:rPr>
              <a:t>2026</a:t>
            </a:r>
            <a:r>
              <a:rPr kumimoji="1" lang="ja-JP" altLang="en-US" sz="800" dirty="0">
                <a:solidFill>
                  <a:prstClr val="black"/>
                </a:solidFill>
                <a:latin typeface="BIZ UDPゴシック" panose="020B0400000000000000" pitchFamily="50" charset="-128"/>
                <a:ea typeface="BIZ UDPゴシック" panose="020B0400000000000000" pitchFamily="50" charset="-128"/>
              </a:rPr>
              <a:t>年度：</a:t>
            </a:r>
            <a:r>
              <a:rPr kumimoji="1" lang="en-US" altLang="ja-JP" sz="800" dirty="0">
                <a:solidFill>
                  <a:prstClr val="black"/>
                </a:solidFill>
                <a:latin typeface="BIZ UDPゴシック" panose="020B0400000000000000" pitchFamily="50" charset="-128"/>
                <a:ea typeface="BIZ UDPゴシック" panose="020B0400000000000000" pitchFamily="50" charset="-128"/>
              </a:rPr>
              <a:t>1.8</a:t>
            </a:r>
            <a:r>
              <a:rPr kumimoji="1" lang="ja-JP" altLang="en-US" sz="800" dirty="0">
                <a:solidFill>
                  <a:prstClr val="black"/>
                </a:solidFill>
                <a:latin typeface="BIZ UDPゴシック" panose="020B0400000000000000" pitchFamily="50" charset="-128"/>
                <a:ea typeface="BIZ UDPゴシック" panose="020B0400000000000000" pitchFamily="50" charset="-128"/>
              </a:rPr>
              <a:t>％。それ以降は</a:t>
            </a:r>
            <a:r>
              <a:rPr kumimoji="1" lang="en-US" altLang="ja-JP" sz="800" dirty="0">
                <a:solidFill>
                  <a:prstClr val="black"/>
                </a:solidFill>
                <a:latin typeface="BIZ UDPゴシック" panose="020B0400000000000000" pitchFamily="50" charset="-128"/>
                <a:ea typeface="BIZ UDPゴシック" panose="020B0400000000000000" pitchFamily="50" charset="-128"/>
              </a:rPr>
              <a:t>1.4</a:t>
            </a:r>
            <a:r>
              <a:rPr kumimoji="1" lang="ja-JP" altLang="en-US" sz="800" dirty="0">
                <a:solidFill>
                  <a:prstClr val="black"/>
                </a:solidFill>
                <a:latin typeface="BIZ UDPゴシック" panose="020B0400000000000000" pitchFamily="50" charset="-128"/>
                <a:ea typeface="BIZ UDPゴシック" panose="020B0400000000000000" pitchFamily="50" charset="-128"/>
              </a:rPr>
              <a:t>％）</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を加算</a:t>
            </a:r>
            <a:endPar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93662"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endPar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9A80B462-D6E1-48A2-A083-D817787CE2C6}"/>
              </a:ext>
            </a:extLst>
          </p:cNvPr>
          <p:cNvSpPr txBox="1"/>
          <p:nvPr/>
        </p:nvSpPr>
        <p:spPr>
          <a:xfrm>
            <a:off x="0" y="61186"/>
            <a:ext cx="9906000" cy="400110"/>
          </a:xfrm>
          <a:prstGeom prst="rect">
            <a:avLst/>
          </a:prstGeom>
          <a:noFill/>
        </p:spPr>
        <p:txBody>
          <a:bodyPr wrap="square" lIns="91440" tIns="45720" rIns="91440" bIns="45720" anchor="t">
            <a:spAutoFit/>
          </a:bodyPr>
          <a:lstStyle>
            <a:defPPr>
              <a:defRPr lang="en-US"/>
            </a:defPPr>
            <a:lvl1pPr defTabSz="742950">
              <a:defRPr kumimoji="1" sz="2000">
                <a:solidFill>
                  <a:prstClr val="white"/>
                </a:solidFill>
                <a:latin typeface="HGS創英角ｺﾞｼｯｸUB" panose="020B0900000000000000" pitchFamily="50" charset="-128"/>
                <a:ea typeface="HGS創英角ｺﾞｼｯｸUB" panose="020B0900000000000000" pitchFamily="50" charset="-128"/>
              </a:defRPr>
            </a:lvl1pP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dirty="0">
                <a:latin typeface="HGS創英角ｺﾞｼｯｸUB"/>
                <a:ea typeface="HGS創英角ｺﾞｼｯｸUB"/>
              </a:rPr>
              <a:t>３（２）．大阪の</a:t>
            </a:r>
            <a:r>
              <a:rPr kumimoji="1" lang="en-US" altLang="ja-JP" sz="2000" b="0" i="0" u="none" strike="noStrike" kern="1200" cap="none" spc="0" normalizeH="0" baseline="0" noProof="0" dirty="0">
                <a:ln>
                  <a:noFill/>
                </a:ln>
                <a:effectLst/>
                <a:uLnTx/>
                <a:uFillTx/>
                <a:latin typeface="HGS創英角ｺﾞｼｯｸUB"/>
                <a:ea typeface="HGS創英角ｺﾞｼｯｸUB"/>
              </a:rPr>
              <a:t>GDP</a:t>
            </a:r>
            <a:r>
              <a:rPr kumimoji="1" lang="ja-JP" altLang="en-US" sz="2000" b="0" i="0" u="none" strike="noStrike" kern="1200" cap="none" spc="0" normalizeH="0" baseline="0" noProof="0" dirty="0">
                <a:ln>
                  <a:noFill/>
                </a:ln>
                <a:effectLst/>
                <a:uLnTx/>
                <a:uFillTx/>
                <a:latin typeface="HGS創英角ｺﾞｼｯｸUB"/>
                <a:ea typeface="HGS創英角ｺﾞｼｯｸUB"/>
              </a:rPr>
              <a:t>シミュレーション（粗い試算）</a:t>
            </a:r>
            <a:endParaRPr kumimoji="1" lang="en-US" altLang="ja-JP" sz="2000" b="0" i="0" u="none" strike="noStrike" kern="1200" cap="none" spc="0" normalizeH="0" baseline="0" noProof="0" dirty="0">
              <a:ln>
                <a:noFill/>
              </a:ln>
              <a:effectLst/>
              <a:uLnTx/>
              <a:uFillTx/>
              <a:latin typeface="HGS創英角ｺﾞｼｯｸUB"/>
              <a:ea typeface="HGS創英角ｺﾞｼｯｸUB"/>
            </a:endParaRPr>
          </a:p>
        </p:txBody>
      </p:sp>
      <p:sp>
        <p:nvSpPr>
          <p:cNvPr id="5" name="テキスト ボックス 4">
            <a:extLst>
              <a:ext uri="{FF2B5EF4-FFF2-40B4-BE49-F238E27FC236}">
                <a16:creationId xmlns:a16="http://schemas.microsoft.com/office/drawing/2014/main" id="{33BB8681-09BD-4209-83B9-3A87029708AC}"/>
              </a:ext>
            </a:extLst>
          </p:cNvPr>
          <p:cNvSpPr txBox="1"/>
          <p:nvPr/>
        </p:nvSpPr>
        <p:spPr>
          <a:xfrm>
            <a:off x="127648" y="706004"/>
            <a:ext cx="9650704" cy="502317"/>
          </a:xfrm>
          <a:prstGeom prst="rect">
            <a:avLst/>
          </a:prstGeom>
          <a:solidFill>
            <a:schemeClr val="bg1">
              <a:lumMod val="85000"/>
            </a:schemeClr>
          </a:solidFill>
        </p:spPr>
        <p:txBody>
          <a:bodyPr wrap="square" rtlCol="0">
            <a:spAutoFit/>
          </a:bodyPr>
          <a:lstStyle>
            <a:defPPr>
              <a:defRPr lang="en-US"/>
            </a:defPPr>
            <a:lvl1pPr marL="285750" marR="0" lvl="0" indent="-285750" fontAlgn="auto">
              <a:lnSpc>
                <a:spcPct val="120000"/>
              </a:lnSpc>
              <a:spcBef>
                <a:spcPts val="0"/>
              </a:spcBef>
              <a:spcAft>
                <a:spcPts val="0"/>
              </a:spcAft>
              <a:buClrTx/>
              <a:buSzTx/>
              <a:buFont typeface="BIZ UDPゴシック" panose="020B0400000000000000" pitchFamily="50" charset="-128"/>
              <a:buChar char="○"/>
              <a:tabLst/>
              <a:defRPr kumimoji="1" sz="1200" b="1" i="0" u="none" strike="noStrike" cap="none" spc="0" normalizeH="0" baseline="0">
                <a:ln>
                  <a:noFill/>
                </a:ln>
                <a:solidFill>
                  <a:prstClr val="black"/>
                </a:solidFill>
                <a:effectLst/>
                <a:uLnTx/>
                <a:uFillTx/>
                <a:latin typeface="BIZ UDPゴシック" panose="020B0400000000000000" pitchFamily="50" charset="-128"/>
                <a:ea typeface="BIZ UDPゴシック" panose="020B0400000000000000" pitchFamily="50" charset="-128"/>
              </a:defRPr>
            </a:lvl1pPr>
          </a:lstStyle>
          <a:p>
            <a:pPr marL="285750" marR="0" lvl="0" indent="-285750" algn="l" defTabSz="457200" rtl="0" eaLnBrk="1" fontAlgn="auto" latinLnBrk="0" hangingPunct="1">
              <a:lnSpc>
                <a:spcPct val="120000"/>
              </a:lnSpc>
              <a:spcBef>
                <a:spcPts val="0"/>
              </a:spcBef>
              <a:spcAft>
                <a:spcPts val="0"/>
              </a:spcAft>
              <a:buClrTx/>
              <a:buSzTx/>
              <a:buFont typeface="BIZ UDPゴシック" panose="020B0400000000000000" pitchFamily="50" charset="-128"/>
              <a:buChar char="○"/>
              <a:tabLst/>
              <a:defRPr/>
            </a:pP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Beyond</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EXPO</a:t>
            </a:r>
            <a:r>
              <a:rPr lang="ja-JP" altLang="en-US" dirty="0"/>
              <a:t> </a:t>
            </a:r>
            <a:r>
              <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」をオール大阪で実行することで、</a:t>
            </a:r>
            <a:r>
              <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2040</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年代に大阪の名目</a:t>
            </a:r>
            <a:r>
              <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GDP</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約</a:t>
            </a:r>
            <a:r>
              <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80</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兆円</a:t>
            </a:r>
            <a:r>
              <a:rPr lang="ja-JP" altLang="en-US" sz="1050" b="0" dirty="0">
                <a:solidFill>
                  <a:schemeClr val="tx1"/>
                </a:solidFill>
              </a:rPr>
              <a:t>（実質約</a:t>
            </a:r>
            <a:r>
              <a:rPr lang="en-US" altLang="ja-JP" sz="1050" b="0" dirty="0">
                <a:solidFill>
                  <a:schemeClr val="tx1"/>
                </a:solidFill>
              </a:rPr>
              <a:t>60</a:t>
            </a:r>
            <a:r>
              <a:rPr lang="ja-JP" altLang="en-US" sz="1050" b="0" dirty="0">
                <a:solidFill>
                  <a:schemeClr val="tx1"/>
                </a:solidFill>
              </a:rPr>
              <a:t>兆円）</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をめざす</a:t>
            </a:r>
            <a:endPar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85750" marR="0" lvl="0" indent="-285750" algn="l" defTabSz="457200" rtl="0" eaLnBrk="1" fontAlgn="auto" latinLnBrk="0" hangingPunct="1">
              <a:lnSpc>
                <a:spcPct val="120000"/>
              </a:lnSpc>
              <a:spcBef>
                <a:spcPts val="0"/>
              </a:spcBef>
              <a:spcAft>
                <a:spcPts val="0"/>
              </a:spcAft>
              <a:buClrTx/>
              <a:buSzTx/>
              <a:buFont typeface="BIZ UDPゴシック" panose="020B0400000000000000" pitchFamily="50" charset="-128"/>
              <a:buChar char="○"/>
              <a:tabLst/>
              <a:defRPr/>
            </a:pP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大阪の強みを活かした取組をより強化することで、国内シェア</a:t>
            </a:r>
            <a:r>
              <a:rPr lang="ja-JP" altLang="en-US" sz="1050" b="0" dirty="0">
                <a:solidFill>
                  <a:schemeClr val="tx1"/>
                </a:solidFill>
              </a:rPr>
              <a:t>（</a:t>
            </a:r>
            <a:r>
              <a:rPr lang="en-US" altLang="ja-JP" sz="1050" b="0" dirty="0">
                <a:solidFill>
                  <a:schemeClr val="tx1"/>
                </a:solidFill>
              </a:rPr>
              <a:t>2040</a:t>
            </a:r>
            <a:r>
              <a:rPr lang="ja-JP" altLang="en-US" sz="1050" b="0" dirty="0">
                <a:solidFill>
                  <a:schemeClr val="tx1"/>
                </a:solidFill>
              </a:rPr>
              <a:t>年度見込み：</a:t>
            </a:r>
            <a:r>
              <a:rPr lang="en-US" altLang="ja-JP" sz="1050" b="0" dirty="0">
                <a:solidFill>
                  <a:schemeClr val="tx1"/>
                </a:solidFill>
              </a:rPr>
              <a:t>8.4</a:t>
            </a:r>
            <a:r>
              <a:rPr lang="ja-JP" altLang="en-US" sz="1050" b="0" dirty="0">
                <a:solidFill>
                  <a:schemeClr val="tx1"/>
                </a:solidFill>
              </a:rPr>
              <a:t>％）</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のさらなる拡大をめざす　</a:t>
            </a:r>
            <a:endPar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 name="大かっこ 1">
            <a:extLst>
              <a:ext uri="{FF2B5EF4-FFF2-40B4-BE49-F238E27FC236}">
                <a16:creationId xmlns:a16="http://schemas.microsoft.com/office/drawing/2014/main" id="{EFA2F920-9F1C-42AC-AE91-C3158135B5D5}"/>
              </a:ext>
            </a:extLst>
          </p:cNvPr>
          <p:cNvSpPr/>
          <p:nvPr/>
        </p:nvSpPr>
        <p:spPr>
          <a:xfrm>
            <a:off x="154393" y="1453029"/>
            <a:ext cx="9629004" cy="1420306"/>
          </a:xfrm>
          <a:prstGeom prst="bracketPair">
            <a:avLst>
              <a:gd name="adj" fmla="val 5399"/>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8" name="スライド番号プレースホルダー 3">
            <a:extLst>
              <a:ext uri="{FF2B5EF4-FFF2-40B4-BE49-F238E27FC236}">
                <a16:creationId xmlns:a16="http://schemas.microsoft.com/office/drawing/2014/main" id="{8D67653F-B978-4DF7-A80E-4E53289D322F}"/>
              </a:ext>
            </a:extLst>
          </p:cNvPr>
          <p:cNvSpPr>
            <a:spLocks noGrp="1"/>
          </p:cNvSpPr>
          <p:nvPr>
            <p:ph type="sldNum" sz="quarter" idx="12"/>
          </p:nvPr>
        </p:nvSpPr>
        <p:spPr>
          <a:xfrm>
            <a:off x="7677150" y="6564184"/>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F82107-93BA-490C-9453-044014AF67CD}" type="slidenum">
              <a:rPr kumimoji="1" lang="ja-JP" altLang="en-US" sz="1200" b="0" i="0" u="none" strike="noStrike" kern="1200" cap="none" spc="0" normalizeH="0" baseline="0" noProof="0" smtClean="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dirty="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664522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7D173F5B-FD2F-4B3E-B54D-CD1B02505E39}"/>
              </a:ext>
            </a:extLst>
          </p:cNvPr>
          <p:cNvSpPr txBox="1"/>
          <p:nvPr/>
        </p:nvSpPr>
        <p:spPr>
          <a:xfrm>
            <a:off x="0" y="2680653"/>
            <a:ext cx="9906000" cy="754502"/>
          </a:xfrm>
          <a:prstGeom prst="rect">
            <a:avLst/>
          </a:prstGeom>
          <a:no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1" sz="3400" i="0" u="none" strike="noStrike" cap="none" normalizeH="0">
                <a:ln>
                  <a:noFill/>
                </a:ln>
                <a:solidFill>
                  <a:prstClr val="black"/>
                </a:solidFill>
                <a:effectLst/>
                <a:uLnTx/>
                <a:uFillTx/>
                <a:latin typeface="HGP創英角ｺﾞｼｯｸUB" panose="020B0900000000000000" pitchFamily="50" charset="-128"/>
                <a:ea typeface="HGP創英角ｺﾞｼｯｸUB" panose="020B0900000000000000" pitchFamily="50" charset="-128"/>
              </a:defRPr>
            </a:lvl1pPr>
          </a:lstStyle>
          <a:p>
            <a:pPr>
              <a:lnSpc>
                <a:spcPct val="150000"/>
              </a:lnSpc>
            </a:pPr>
            <a:r>
              <a:rPr lang="en-US" altLang="ja-JP"/>
              <a:t>Ⅲ</a:t>
            </a:r>
            <a:r>
              <a:rPr lang="ja-JP" altLang="en-US"/>
              <a:t>．Ｂｅｙｏｎｄ ＥＸＰＯ ２０２５の施策の方向性</a:t>
            </a:r>
            <a:endParaRPr lang="en-US" altLang="ja-JP"/>
          </a:p>
        </p:txBody>
      </p:sp>
      <p:sp>
        <p:nvSpPr>
          <p:cNvPr id="2" name="正方形/長方形 1">
            <a:extLst>
              <a:ext uri="{FF2B5EF4-FFF2-40B4-BE49-F238E27FC236}">
                <a16:creationId xmlns:a16="http://schemas.microsoft.com/office/drawing/2014/main" id="{75E7035F-224D-4F38-AAB0-A104AA482A3E}"/>
              </a:ext>
            </a:extLst>
          </p:cNvPr>
          <p:cNvSpPr/>
          <p:nvPr/>
        </p:nvSpPr>
        <p:spPr>
          <a:xfrm>
            <a:off x="462708" y="1828785"/>
            <a:ext cx="9132984" cy="1487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00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7" name="テキスト ボックス 6">
            <a:extLst>
              <a:ext uri="{FF2B5EF4-FFF2-40B4-BE49-F238E27FC236}">
                <a16:creationId xmlns:a16="http://schemas.microsoft.com/office/drawing/2014/main" id="{9E708D4F-F1B3-40D6-881E-BA1E45AD99F2}"/>
              </a:ext>
            </a:extLst>
          </p:cNvPr>
          <p:cNvSpPr txBox="1"/>
          <p:nvPr/>
        </p:nvSpPr>
        <p:spPr>
          <a:xfrm>
            <a:off x="462708" y="4128816"/>
            <a:ext cx="9132984" cy="1479395"/>
          </a:xfrm>
          <a:prstGeom prst="rect">
            <a:avLst/>
          </a:prstGeom>
          <a:noFill/>
          <a:ln w="12700">
            <a:solidFill>
              <a:schemeClr val="tx1"/>
            </a:solidFill>
            <a:prstDash val="solid"/>
          </a:ln>
        </p:spPr>
        <p:txBody>
          <a:bodyPr wrap="square" rtlCol="0" anchor="ctr">
            <a:noAutofit/>
          </a:bodyPr>
          <a:lstStyle/>
          <a:p>
            <a:pPr defTabSz="653156">
              <a:lnSpc>
                <a:spcPct val="150000"/>
              </a:lnSpc>
              <a:defRPr/>
            </a:pPr>
            <a:r>
              <a:rPr kumimoji="1" lang="ja-JP" altLang="en-US" sz="1500" dirty="0">
                <a:latin typeface="BIZ UDPゴシック" panose="020B0400000000000000" pitchFamily="50" charset="-128"/>
                <a:ea typeface="BIZ UDPゴシック" panose="020B0400000000000000" pitchFamily="50" charset="-128"/>
              </a:rPr>
              <a:t>■この「施策の方向性」は、「基本的な考え方」に基づき、</a:t>
            </a:r>
            <a:r>
              <a:rPr kumimoji="1" lang="en-US" altLang="ja-JP" sz="1500" dirty="0">
                <a:latin typeface="BIZ UDPゴシック" panose="020B0400000000000000" pitchFamily="50" charset="-128"/>
                <a:ea typeface="BIZ UDPゴシック" panose="020B0400000000000000" pitchFamily="50" charset="-128"/>
              </a:rPr>
              <a:t>Beyond</a:t>
            </a:r>
            <a:r>
              <a:rPr kumimoji="1" lang="ja-JP" altLang="en-US" sz="1500" dirty="0">
                <a:latin typeface="BIZ UDPゴシック" panose="020B0400000000000000" pitchFamily="50" charset="-128"/>
                <a:ea typeface="BIZ UDPゴシック" panose="020B0400000000000000" pitchFamily="50" charset="-128"/>
              </a:rPr>
              <a:t> </a:t>
            </a:r>
            <a:r>
              <a:rPr kumimoji="1" lang="en-US" altLang="ja-JP" sz="1500" dirty="0">
                <a:latin typeface="BIZ UDPゴシック" panose="020B0400000000000000" pitchFamily="50" charset="-128"/>
                <a:ea typeface="BIZ UDPゴシック" panose="020B0400000000000000" pitchFamily="50" charset="-128"/>
              </a:rPr>
              <a:t>EXPO</a:t>
            </a:r>
            <a:r>
              <a:rPr kumimoji="1" lang="ja-JP" altLang="en-US" sz="1500" dirty="0">
                <a:latin typeface="BIZ UDPゴシック" panose="020B0400000000000000" pitchFamily="50" charset="-128"/>
                <a:ea typeface="BIZ UDPゴシック" panose="020B0400000000000000" pitchFamily="50" charset="-128"/>
              </a:rPr>
              <a:t> </a:t>
            </a:r>
            <a:r>
              <a:rPr kumimoji="1" lang="en-US" altLang="ja-JP" sz="1500" dirty="0">
                <a:latin typeface="BIZ UDPゴシック" panose="020B0400000000000000" pitchFamily="50" charset="-128"/>
                <a:ea typeface="BIZ UDPゴシック" panose="020B0400000000000000" pitchFamily="50" charset="-128"/>
              </a:rPr>
              <a:t>2025</a:t>
            </a:r>
            <a:r>
              <a:rPr kumimoji="1" lang="ja-JP" altLang="en-US" sz="1500" dirty="0">
                <a:latin typeface="BIZ UDPゴシック" panose="020B0400000000000000" pitchFamily="50" charset="-128"/>
                <a:ea typeface="BIZ UDPゴシック" panose="020B0400000000000000" pitchFamily="50" charset="-128"/>
              </a:rPr>
              <a:t>策定時点での状況を踏まえ、柱立てごとに取組を取りまとめたもの。</a:t>
            </a:r>
            <a:endParaRPr kumimoji="1" lang="en-US" altLang="ja-JP" sz="1500" dirty="0">
              <a:latin typeface="BIZ UDPゴシック" panose="020B0400000000000000" pitchFamily="50" charset="-128"/>
              <a:ea typeface="BIZ UDPゴシック" panose="020B0400000000000000" pitchFamily="50" charset="-128"/>
            </a:endParaRPr>
          </a:p>
          <a:p>
            <a:pPr defTabSz="653156">
              <a:lnSpc>
                <a:spcPct val="150000"/>
              </a:lnSpc>
              <a:defRPr/>
            </a:pPr>
            <a:r>
              <a:rPr kumimoji="1" lang="ja-JP" altLang="en-US" sz="1500" dirty="0">
                <a:latin typeface="BIZ UDPゴシック" panose="020B0400000000000000" pitchFamily="50" charset="-128"/>
                <a:ea typeface="BIZ UDPゴシック" panose="020B0400000000000000" pitchFamily="50" charset="-128"/>
              </a:rPr>
              <a:t>■今後、取組の進捗状況や環境変化などを踏まえ、毎年、柔軟に見直しを行い、さらなる充実を図っていく。</a:t>
            </a:r>
            <a:endParaRPr kumimoji="1" lang="en-US" altLang="ja-JP" sz="1500" dirty="0">
              <a:latin typeface="BIZ UDPゴシック" panose="020B0400000000000000" pitchFamily="50" charset="-128"/>
              <a:ea typeface="BIZ UDPゴシック" panose="020B0400000000000000" pitchFamily="50" charset="-128"/>
            </a:endParaRPr>
          </a:p>
        </p:txBody>
      </p:sp>
      <p:sp>
        <p:nvSpPr>
          <p:cNvPr id="6" name="スライド番号プレースホルダー 1">
            <a:extLst>
              <a:ext uri="{FF2B5EF4-FFF2-40B4-BE49-F238E27FC236}">
                <a16:creationId xmlns:a16="http://schemas.microsoft.com/office/drawing/2014/main" id="{DF10B80C-D308-7166-BDCA-45F3C2A4EEF4}"/>
              </a:ext>
            </a:extLst>
          </p:cNvPr>
          <p:cNvSpPr>
            <a:spLocks noGrp="1"/>
          </p:cNvSpPr>
          <p:nvPr>
            <p:ph type="sldNum" sz="quarter" idx="12"/>
          </p:nvPr>
        </p:nvSpPr>
        <p:spPr>
          <a:xfrm>
            <a:off x="9489330" y="6445576"/>
            <a:ext cx="416670" cy="408695"/>
          </a:xfrm>
          <a:solidFill>
            <a:schemeClr val="bg1"/>
          </a:solidFill>
          <a:effectLst/>
        </p:spPr>
        <p:txBody>
          <a:bodyPr/>
          <a:lstStyle/>
          <a:p>
            <a:fld id="{DDF82107-93BA-490C-9453-044014AF67CD}" type="slidenum">
              <a:rPr kumimoji="1" lang="ja-JP" altLang="en-US" smtClean="0"/>
              <a:pPr/>
              <a:t>16</a:t>
            </a:fld>
            <a:endParaRPr kumimoji="1" lang="ja-JP" altLang="en-US"/>
          </a:p>
        </p:txBody>
      </p:sp>
    </p:spTree>
    <p:extLst>
      <p:ext uri="{BB962C8B-B14F-4D97-AF65-F5344CB8AC3E}">
        <p14:creationId xmlns:p14="http://schemas.microsoft.com/office/powerpoint/2010/main" val="3501538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E74CAE12-5E41-4196-B2E2-6EB04A535240}"/>
              </a:ext>
            </a:extLst>
          </p:cNvPr>
          <p:cNvSpPr/>
          <p:nvPr/>
        </p:nvSpPr>
        <p:spPr>
          <a:xfrm>
            <a:off x="205483" y="920919"/>
            <a:ext cx="9500071" cy="2951817"/>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962"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5" name="正方形/長方形 24">
            <a:extLst>
              <a:ext uri="{FF2B5EF4-FFF2-40B4-BE49-F238E27FC236}">
                <a16:creationId xmlns:a16="http://schemas.microsoft.com/office/drawing/2014/main" id="{1CCA3058-233D-4FA0-ADC3-1D1C20164A32}"/>
              </a:ext>
            </a:extLst>
          </p:cNvPr>
          <p:cNvSpPr/>
          <p:nvPr/>
        </p:nvSpPr>
        <p:spPr>
          <a:xfrm>
            <a:off x="202765" y="4974525"/>
            <a:ext cx="9491758" cy="145605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962"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2" name="円/楕円 72">
            <a:extLst>
              <a:ext uri="{FF2B5EF4-FFF2-40B4-BE49-F238E27FC236}">
                <a16:creationId xmlns:a16="http://schemas.microsoft.com/office/drawing/2014/main" id="{22586DA2-861F-4DF5-89C1-3E84E17D8240}"/>
              </a:ext>
            </a:extLst>
          </p:cNvPr>
          <p:cNvSpPr/>
          <p:nvPr/>
        </p:nvSpPr>
        <p:spPr>
          <a:xfrm>
            <a:off x="6597701" y="5309267"/>
            <a:ext cx="2700000" cy="90000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14" b="1">
              <a:solidFill>
                <a:prstClr val="black"/>
              </a:solidFill>
              <a:latin typeface="Meiryo UI" panose="020B0604030504040204" pitchFamily="50" charset="-128"/>
              <a:ea typeface="Meiryo UI" panose="020B0604030504040204" pitchFamily="50" charset="-128"/>
            </a:endParaRPr>
          </a:p>
        </p:txBody>
      </p:sp>
      <p:sp>
        <p:nvSpPr>
          <p:cNvPr id="24" name="正方形/長方形 23">
            <a:extLst>
              <a:ext uri="{FF2B5EF4-FFF2-40B4-BE49-F238E27FC236}">
                <a16:creationId xmlns:a16="http://schemas.microsoft.com/office/drawing/2014/main" id="{AC8C608C-D80C-4643-9879-924328DA3E1D}"/>
              </a:ext>
            </a:extLst>
          </p:cNvPr>
          <p:cNvSpPr/>
          <p:nvPr/>
        </p:nvSpPr>
        <p:spPr>
          <a:xfrm>
            <a:off x="0" y="68851"/>
            <a:ext cx="9906000" cy="707886"/>
          </a:xfrm>
          <a:prstGeom prst="rect">
            <a:avLst/>
          </a:prstGeom>
          <a:noFill/>
        </p:spPr>
        <p:txBody>
          <a:bodyPr wrap="square">
            <a:sp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１</a:t>
            </a:r>
            <a:r>
              <a:rPr kumimoji="1" lang="en-US" altLang="ja-JP" sz="20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 </a:t>
            </a:r>
            <a:r>
              <a:rPr kumimoji="1" lang="ja-JP" altLang="en-US" sz="20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大阪独自の強みを活かした次世代産業にチャレンジするイノベーション先進都市</a:t>
            </a: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6" name="テキスト ボックス 5">
            <a:extLst>
              <a:ext uri="{FF2B5EF4-FFF2-40B4-BE49-F238E27FC236}">
                <a16:creationId xmlns:a16="http://schemas.microsoft.com/office/drawing/2014/main" id="{1217FE60-2BD6-41D1-81CB-DE306B59B182}"/>
              </a:ext>
            </a:extLst>
          </p:cNvPr>
          <p:cNvSpPr txBox="1"/>
          <p:nvPr/>
        </p:nvSpPr>
        <p:spPr>
          <a:xfrm>
            <a:off x="200446" y="4801924"/>
            <a:ext cx="2147100" cy="338554"/>
          </a:xfrm>
          <a:prstGeom prst="rect">
            <a:avLst/>
          </a:prstGeom>
          <a:solidFill>
            <a:srgbClr val="0070C0"/>
          </a:solidFill>
          <a:ln>
            <a:solidFill>
              <a:srgbClr val="0070C0"/>
            </a:solidFill>
          </a:ln>
        </p:spPr>
        <p:txBody>
          <a:bodyPr wrap="square" rtlCol="0">
            <a:spAutoFit/>
          </a:bodyPr>
          <a:lstStyle/>
          <a:p>
            <a:pPr marL="128137" marR="0" lvl="0" indent="-128137"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取組</a:t>
            </a:r>
            <a:r>
              <a:rPr kumimoji="1" lang="ja-JP" altLang="en-US" sz="1600" b="1" dirty="0">
                <a:solidFill>
                  <a:prstClr val="white"/>
                </a:solidFill>
                <a:latin typeface="BIZ UDPゴシック" panose="020B0400000000000000" pitchFamily="50" charset="-128"/>
                <a:ea typeface="BIZ UDPゴシック" panose="020B0400000000000000" pitchFamily="50" charset="-128"/>
              </a:rPr>
              <a:t>の</a:t>
            </a:r>
            <a:r>
              <a:rPr kumimoji="1"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柱</a:t>
            </a:r>
          </a:p>
        </p:txBody>
      </p:sp>
      <p:sp>
        <p:nvSpPr>
          <p:cNvPr id="28" name="円/楕円 72">
            <a:extLst>
              <a:ext uri="{FF2B5EF4-FFF2-40B4-BE49-F238E27FC236}">
                <a16:creationId xmlns:a16="http://schemas.microsoft.com/office/drawing/2014/main" id="{9B22DF0B-8C4C-4063-919C-1BDF4E884E16}"/>
              </a:ext>
            </a:extLst>
          </p:cNvPr>
          <p:cNvSpPr/>
          <p:nvPr/>
        </p:nvSpPr>
        <p:spPr>
          <a:xfrm>
            <a:off x="692902" y="5309092"/>
            <a:ext cx="2700000" cy="90000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714"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円/楕円 72">
            <a:extLst>
              <a:ext uri="{FF2B5EF4-FFF2-40B4-BE49-F238E27FC236}">
                <a16:creationId xmlns:a16="http://schemas.microsoft.com/office/drawing/2014/main" id="{A70C945E-CC57-4A2C-A2B6-AAF0727D03E0}"/>
              </a:ext>
            </a:extLst>
          </p:cNvPr>
          <p:cNvSpPr/>
          <p:nvPr/>
        </p:nvSpPr>
        <p:spPr>
          <a:xfrm>
            <a:off x="3609754" y="5309267"/>
            <a:ext cx="2700000" cy="9000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14" b="1">
              <a:solidFill>
                <a:prstClr val="black"/>
              </a:solidFill>
              <a:latin typeface="Meiryo UI" panose="020B0604030504040204" pitchFamily="50" charset="-128"/>
              <a:ea typeface="Meiryo UI" panose="020B0604030504040204" pitchFamily="50" charset="-128"/>
            </a:endParaRPr>
          </a:p>
        </p:txBody>
      </p:sp>
      <p:sp>
        <p:nvSpPr>
          <p:cNvPr id="5" name="二等辺三角形 4">
            <a:extLst>
              <a:ext uri="{FF2B5EF4-FFF2-40B4-BE49-F238E27FC236}">
                <a16:creationId xmlns:a16="http://schemas.microsoft.com/office/drawing/2014/main" id="{38B5DF2B-AFDC-4AE2-BE32-DF9A92B28A0D}"/>
              </a:ext>
            </a:extLst>
          </p:cNvPr>
          <p:cNvSpPr/>
          <p:nvPr/>
        </p:nvSpPr>
        <p:spPr>
          <a:xfrm rot="10800000">
            <a:off x="4326482" y="4732178"/>
            <a:ext cx="1322614" cy="317046"/>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962"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 name="正方形/長方形 2">
            <a:extLst>
              <a:ext uri="{FF2B5EF4-FFF2-40B4-BE49-F238E27FC236}">
                <a16:creationId xmlns:a16="http://schemas.microsoft.com/office/drawing/2014/main" id="{A419F3BD-2C8E-450E-86B1-71ACC8A46A29}"/>
              </a:ext>
            </a:extLst>
          </p:cNvPr>
          <p:cNvSpPr/>
          <p:nvPr/>
        </p:nvSpPr>
        <p:spPr>
          <a:xfrm>
            <a:off x="350016" y="1433393"/>
            <a:ext cx="2880000" cy="221247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457200" rtl="0" eaLnBrk="1" fontAlgn="auto" latinLnBrk="0" hangingPunct="1">
              <a:lnSpc>
                <a:spcPts val="1786"/>
              </a:lnSpc>
              <a:spcBef>
                <a:spcPts val="0"/>
              </a:spcBef>
              <a:spcAft>
                <a:spcPts val="0"/>
              </a:spcAft>
              <a:buClrTx/>
              <a:buSzTx/>
              <a:buFontTx/>
              <a:buNone/>
              <a:tabLst/>
              <a:defRPr/>
            </a:pPr>
            <a:r>
              <a:rPr kumimoji="1" lang="ja-JP" altLang="en-US" sz="1200" b="1" i="0" u="none" strike="noStrike" kern="1200" cap="none" spc="0" normalizeH="0" baseline="0" noProof="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万博を機に、技術革新への挑戦</a:t>
            </a:r>
            <a:endParaRPr kumimoji="1" lang="en-US" altLang="ja-JP" sz="1200" b="1" i="0" u="none" strike="noStrike" kern="1200" cap="none" spc="0" normalizeH="0" baseline="0" noProof="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400"/>
              </a:lnSpc>
              <a:spcBef>
                <a:spcPts val="0"/>
              </a:spcBef>
              <a:spcAft>
                <a:spcPts val="0"/>
              </a:spcAft>
              <a:buClrTx/>
              <a:buSzTx/>
              <a:buFontTx/>
              <a:buNone/>
              <a:tabLst/>
              <a:defRPr/>
            </a:pPr>
            <a:r>
              <a:rPr kumimoji="1" lang="ja-JP" altLang="en-US" sz="1000">
                <a:solidFill>
                  <a:schemeClr val="tx1"/>
                </a:solidFill>
                <a:latin typeface="BIZ UDPゴシック" panose="020B0400000000000000" pitchFamily="50" charset="-128"/>
                <a:ea typeface="BIZ UDPゴシック" panose="020B0400000000000000" pitchFamily="50" charset="-128"/>
              </a:rPr>
              <a:t>・再生医療、ヘルスケア、ＡＩ・ロボットなどの分野</a:t>
            </a:r>
            <a:endParaRPr kumimoji="1" lang="en-US" altLang="ja-JP" sz="1000">
              <a:solidFill>
                <a:schemeClr val="tx1"/>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1400"/>
              </a:lnSpc>
              <a:spcBef>
                <a:spcPts val="0"/>
              </a:spcBef>
              <a:spcAft>
                <a:spcPts val="0"/>
              </a:spcAft>
              <a:buClrTx/>
              <a:buSzTx/>
              <a:buFontTx/>
              <a:buNone/>
              <a:tabLst/>
              <a:defRPr/>
            </a:pPr>
            <a:r>
              <a:rPr kumimoji="1" lang="ja-JP" altLang="en-US" sz="1000">
                <a:solidFill>
                  <a:schemeClr val="tx1"/>
                </a:solidFill>
                <a:latin typeface="BIZ UDPゴシック" panose="020B0400000000000000" pitchFamily="50" charset="-128"/>
                <a:ea typeface="BIZ UDPゴシック" panose="020B0400000000000000" pitchFamily="50" charset="-128"/>
              </a:rPr>
              <a:t> で、革新的技術の社会実装にチャレンジ</a:t>
            </a:r>
            <a:endParaRPr kumimoji="1" lang="en-US" altLang="ja-JP" sz="1000">
              <a:solidFill>
                <a:schemeClr val="tx1"/>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1400"/>
              </a:lnSpc>
              <a:spcBef>
                <a:spcPts val="0"/>
              </a:spcBef>
              <a:spcAft>
                <a:spcPts val="0"/>
              </a:spcAft>
              <a:buClrTx/>
              <a:buSzTx/>
              <a:buFontTx/>
              <a:buNone/>
              <a:tabLst/>
              <a:defRPr/>
            </a:pPr>
            <a:r>
              <a:rPr kumimoji="1" lang="ja-JP" altLang="en-US" sz="1000">
                <a:solidFill>
                  <a:schemeClr val="tx1"/>
                </a:solidFill>
                <a:latin typeface="BIZ UDPゴシック" panose="020B0400000000000000" pitchFamily="50" charset="-128"/>
                <a:ea typeface="BIZ UDPゴシック"/>
              </a:rPr>
              <a:t>・中小企業も、</a:t>
            </a:r>
            <a:r>
              <a:rPr kumimoji="1" lang="ja-JP" altLang="en-US" sz="1000" i="0" u="none" strike="noStrike" kern="1200" cap="none" spc="0" normalizeH="0" baseline="0" noProof="0">
                <a:ln>
                  <a:noFill/>
                </a:ln>
                <a:solidFill>
                  <a:schemeClr val="tx1"/>
                </a:solidFill>
                <a:effectLst/>
                <a:uLnTx/>
                <a:uFillTx/>
                <a:latin typeface="BIZ UDPゴシック" panose="020B0400000000000000" pitchFamily="50" charset="-128"/>
                <a:ea typeface="BIZ UDPゴシック"/>
              </a:rPr>
              <a:t>リボーンチャレンジで</a:t>
            </a:r>
            <a:r>
              <a:rPr kumimoji="1" lang="ja-JP" altLang="en-US" sz="1000">
                <a:solidFill>
                  <a:schemeClr val="tx1"/>
                </a:solidFill>
                <a:latin typeface="BIZ UDPゴシック" panose="020B0400000000000000" pitchFamily="50" charset="-128"/>
                <a:ea typeface="BIZ UDPゴシック"/>
              </a:rPr>
              <a:t>４３</a:t>
            </a:r>
            <a:r>
              <a:rPr kumimoji="1" lang="en-US" altLang="ja-JP" sz="1000">
                <a:solidFill>
                  <a:schemeClr val="tx1"/>
                </a:solidFill>
                <a:latin typeface="BIZ UDPゴシック" panose="020B0400000000000000" pitchFamily="50" charset="-128"/>
                <a:ea typeface="BIZ UDPゴシック"/>
              </a:rPr>
              <a:t>2</a:t>
            </a:r>
            <a:r>
              <a:rPr kumimoji="1" lang="ja-JP" altLang="en-US" sz="1000" i="0" u="none" strike="noStrike" kern="1200" cap="none" spc="0" normalizeH="0" baseline="0" noProof="0">
                <a:ln>
                  <a:noFill/>
                </a:ln>
                <a:solidFill>
                  <a:schemeClr val="tx1"/>
                </a:solidFill>
                <a:effectLst/>
                <a:uLnTx/>
                <a:uFillTx/>
                <a:latin typeface="BIZ UDPゴシック" panose="020B0400000000000000" pitchFamily="50" charset="-128"/>
                <a:ea typeface="BIZ UDPゴシック"/>
              </a:rPr>
              <a:t>社が先</a:t>
            </a:r>
            <a:endParaRPr kumimoji="1" lang="en-US" altLang="ja-JP" sz="1000" i="0" u="none" strike="noStrike" kern="1200" cap="none" spc="0" normalizeH="0" baseline="0" noProof="0">
              <a:ln>
                <a:noFill/>
              </a:ln>
              <a:solidFill>
                <a:schemeClr val="tx1"/>
              </a:solidFill>
              <a:effectLst/>
              <a:uLnTx/>
              <a:uFillTx/>
              <a:latin typeface="BIZ UDPゴシック" panose="020B0400000000000000" pitchFamily="50" charset="-128"/>
              <a:ea typeface="BIZ UDPゴシック"/>
            </a:endParaRPr>
          </a:p>
          <a:p>
            <a:pPr marL="0" marR="0" lvl="0" indent="0" algn="l" defTabSz="457200" rtl="0" eaLnBrk="1" fontAlgn="auto" latinLnBrk="0" hangingPunct="1">
              <a:lnSpc>
                <a:spcPts val="1400"/>
              </a:lnSpc>
              <a:spcBef>
                <a:spcPts val="0"/>
              </a:spcBef>
              <a:spcAft>
                <a:spcPts val="0"/>
              </a:spcAft>
              <a:buClrTx/>
              <a:buSzTx/>
              <a:buFontTx/>
              <a:buNone/>
              <a:tabLst/>
              <a:defRPr/>
            </a:pPr>
            <a:r>
              <a:rPr kumimoji="1" lang="ja-JP" altLang="en-US" sz="1000" i="0" u="none" strike="noStrike" kern="1200" cap="none" spc="0" normalizeH="0" baseline="0" noProof="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端技術を披露</a:t>
            </a:r>
            <a:endParaRPr kumimoji="1" lang="en-US" altLang="ja-JP" sz="1000" i="0" u="none" strike="noStrike" kern="1200" cap="none" spc="0" normalizeH="0" baseline="0" noProof="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786"/>
              </a:lnSpc>
              <a:spcBef>
                <a:spcPts val="0"/>
              </a:spcBef>
              <a:spcAft>
                <a:spcPts val="0"/>
              </a:spcAft>
              <a:buClrTx/>
              <a:buSzTx/>
              <a:buFontTx/>
              <a:buNone/>
              <a:tabLst/>
              <a:defRPr/>
            </a:pPr>
            <a:endParaRPr kumimoji="1" lang="en-US" altLang="ja-JP" sz="1200" b="1" i="0" u="none" strike="noStrike" kern="1200" cap="none" spc="0" normalizeH="0" baseline="0" noProof="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786"/>
              </a:lnSpc>
              <a:spcBef>
                <a:spcPts val="0"/>
              </a:spcBef>
              <a:spcAft>
                <a:spcPts val="0"/>
              </a:spcAft>
              <a:buClrTx/>
              <a:buSzTx/>
              <a:buFontTx/>
              <a:buNone/>
              <a:tabLst/>
              <a:defRPr/>
            </a:pPr>
            <a:r>
              <a:rPr kumimoji="1" lang="ja-JP" altLang="en-US" sz="1200" b="1" i="0" u="none" strike="noStrike" kern="1200" cap="none" spc="0" normalizeH="0" baseline="0" noProof="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海外とのビジネス交流が大幅に拡大</a:t>
            </a:r>
            <a:endParaRPr kumimoji="1" lang="en-US" altLang="ja-JP" sz="1200" b="1" i="0" u="none" strike="noStrike" kern="1200" cap="none" spc="0" normalizeH="0" baseline="0" noProof="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429"/>
              </a:lnSpc>
              <a:spcBef>
                <a:spcPts val="0"/>
              </a:spcBef>
              <a:spcAft>
                <a:spcPts val="0"/>
              </a:spcAft>
              <a:buClrTx/>
              <a:buSzTx/>
              <a:buFontTx/>
              <a:buNone/>
              <a:tabLst/>
              <a:defRPr/>
            </a:pPr>
            <a:r>
              <a:rPr kumimoji="1" lang="ja-JP" altLang="en-US" sz="1000" b="0" i="0" u="none" strike="noStrike" kern="1200" cap="none" spc="0" normalizeH="0" baseline="0" noProof="0">
                <a:ln>
                  <a:noFill/>
                </a:ln>
                <a:solidFill>
                  <a:schemeClr val="tx1"/>
                </a:solidFill>
                <a:effectLst/>
                <a:uLnTx/>
                <a:uFillTx/>
                <a:latin typeface="BIZ UDPゴシック" panose="020B0400000000000000" pitchFamily="50" charset="-128"/>
                <a:ea typeface="BIZ UDPゴシック"/>
              </a:rPr>
              <a:t>・ 万博を機に海外からの訪問団が来訪し、ビ</a:t>
            </a:r>
            <a:r>
              <a:rPr kumimoji="1" lang="ja-JP" altLang="en-US" sz="1000">
                <a:solidFill>
                  <a:schemeClr val="tx1"/>
                </a:solidFill>
                <a:latin typeface="BIZ UDPゴシック" panose="020B0400000000000000" pitchFamily="50" charset="-128"/>
                <a:ea typeface="BIZ UDPゴシック"/>
              </a:rPr>
              <a:t>ジ</a:t>
            </a:r>
            <a:endParaRPr kumimoji="1" lang="en-US" altLang="ja-JP" sz="1000" b="0" i="0" u="none" strike="noStrike" kern="1200" cap="none" spc="0" normalizeH="0" baseline="0" noProof="0">
              <a:ln>
                <a:noFill/>
              </a:ln>
              <a:solidFill>
                <a:schemeClr val="tx1"/>
              </a:solidFill>
              <a:effectLst/>
              <a:uLnTx/>
              <a:uFillTx/>
              <a:latin typeface="BIZ UDPゴシック" panose="020B0400000000000000" pitchFamily="50" charset="-128"/>
              <a:ea typeface="BIZ UDPゴシック"/>
            </a:endParaRPr>
          </a:p>
          <a:p>
            <a:pPr marL="0" marR="0" lvl="0" indent="0" algn="l" defTabSz="457200" rtl="0" eaLnBrk="1" fontAlgn="auto" latinLnBrk="0" hangingPunct="1">
              <a:lnSpc>
                <a:spcPts val="1429"/>
              </a:lnSpc>
              <a:spcBef>
                <a:spcPts val="0"/>
              </a:spcBef>
              <a:spcAft>
                <a:spcPts val="0"/>
              </a:spcAft>
              <a:buClrTx/>
              <a:buSzTx/>
              <a:buFontTx/>
              <a:buNone/>
              <a:tabLst/>
              <a:defRPr/>
            </a:pPr>
            <a:r>
              <a:rPr kumimoji="1" lang="ja-JP" altLang="en-US" sz="1000">
                <a:solidFill>
                  <a:schemeClr val="tx1"/>
                </a:solidFill>
                <a:latin typeface="BIZ UDPゴシック" panose="020B0400000000000000" pitchFamily="50" charset="-128"/>
                <a:ea typeface="BIZ UDPゴシック"/>
              </a:rPr>
              <a:t>　</a:t>
            </a:r>
            <a:r>
              <a:rPr kumimoji="1" lang="ja-JP" altLang="en-US" sz="1000" b="0" i="0" u="none" strike="noStrike" kern="1200" cap="none" spc="0" normalizeH="0" baseline="0" noProof="0">
                <a:ln>
                  <a:noFill/>
                </a:ln>
                <a:solidFill>
                  <a:schemeClr val="tx1"/>
                </a:solidFill>
                <a:effectLst/>
                <a:uLnTx/>
                <a:uFillTx/>
                <a:latin typeface="BIZ UDPゴシック" panose="020B0400000000000000" pitchFamily="50" charset="-128"/>
                <a:ea typeface="BIZ UDPゴシック"/>
              </a:rPr>
              <a:t>ネス交流が活発化（海外企業のべ約</a:t>
            </a:r>
            <a:r>
              <a:rPr kumimoji="1" lang="ja-JP" sz="1000">
                <a:solidFill>
                  <a:schemeClr val="tx1"/>
                </a:solidFill>
                <a:latin typeface="BIZ UDPゴシック" panose="020B0400000000000000" pitchFamily="50" charset="-128"/>
                <a:ea typeface="BIZ UDPゴシック"/>
              </a:rPr>
              <a:t>7</a:t>
            </a:r>
            <a:r>
              <a:rPr kumimoji="1" lang="ja-JP" altLang="en-US" sz="1000" b="0" i="0" u="none" strike="noStrike" kern="1200" cap="none" spc="0" normalizeH="0" baseline="0" noProof="0">
                <a:ln>
                  <a:noFill/>
                </a:ln>
                <a:solidFill>
                  <a:schemeClr val="tx1"/>
                </a:solidFill>
                <a:effectLst/>
                <a:uLnTx/>
                <a:uFillTx/>
                <a:latin typeface="BIZ UDPゴシック" panose="020B0400000000000000" pitchFamily="50" charset="-128"/>
                <a:ea typeface="BIZ UDPゴシック"/>
              </a:rPr>
              <a:t>千社）</a:t>
            </a:r>
            <a:endParaRPr kumimoji="1" lang="en-US" altLang="ja-JP" sz="1000" b="0" i="0" u="none" strike="noStrike" kern="1200" cap="none" spc="0" normalizeH="0" baseline="0" noProof="0">
              <a:ln>
                <a:noFill/>
              </a:ln>
              <a:solidFill>
                <a:schemeClr val="tx1"/>
              </a:solidFill>
              <a:effectLst/>
              <a:uLnTx/>
              <a:uFillTx/>
              <a:latin typeface="BIZ UDPゴシック" panose="020B0400000000000000" pitchFamily="50" charset="-128"/>
              <a:ea typeface="BIZ UDPゴシック"/>
            </a:endParaRPr>
          </a:p>
          <a:p>
            <a:pPr marL="0" marR="0" lvl="0" indent="0" algn="l" defTabSz="457200" rtl="0" eaLnBrk="1" fontAlgn="auto" latinLnBrk="0" hangingPunct="1">
              <a:lnSpc>
                <a:spcPts val="1429"/>
              </a:lnSpc>
              <a:spcBef>
                <a:spcPts val="0"/>
              </a:spcBef>
              <a:spcAft>
                <a:spcPts val="0"/>
              </a:spcAft>
              <a:buClrTx/>
              <a:buSzTx/>
              <a:buFontTx/>
              <a:buNone/>
              <a:tabLst/>
              <a:defRPr/>
            </a:pPr>
            <a:r>
              <a:rPr kumimoji="1" lang="ja-JP" altLang="en-US" sz="1000" b="0" i="0" u="none" strike="noStrike" kern="1200" cap="none" spc="0" normalizeH="0" baseline="0" noProof="0">
                <a:ln>
                  <a:noFill/>
                </a:ln>
                <a:solidFill>
                  <a:schemeClr val="tx1"/>
                </a:solidFill>
                <a:effectLst/>
                <a:uLnTx/>
                <a:uFillTx/>
                <a:latin typeface="BIZ UDPゴシック" panose="020B0400000000000000" pitchFamily="50" charset="-128"/>
                <a:ea typeface="BIZ UDPゴシック"/>
              </a:rPr>
              <a:t>・ </a:t>
            </a:r>
            <a:r>
              <a:rPr kumimoji="1" lang="en-US" altLang="ja-JP" sz="1000" b="0" i="0" u="none" strike="noStrike" kern="1200" cap="none" spc="0" normalizeH="0" baseline="0" noProof="0">
                <a:ln>
                  <a:noFill/>
                </a:ln>
                <a:solidFill>
                  <a:schemeClr val="tx1"/>
                </a:solidFill>
                <a:effectLst/>
                <a:uLnTx/>
                <a:uFillTx/>
                <a:latin typeface="BIZ UDPゴシック" panose="020B0400000000000000" pitchFamily="50" charset="-128"/>
                <a:ea typeface="BIZ UDPゴシック"/>
              </a:rPr>
              <a:t>GSE</a:t>
            </a:r>
            <a:r>
              <a:rPr kumimoji="1" lang="ja-JP" altLang="en-US" sz="1000" b="0" i="0" u="none" strike="noStrike" kern="1200" cap="none" spc="0" normalizeH="0" baseline="0" noProof="0">
                <a:ln>
                  <a:noFill/>
                </a:ln>
                <a:solidFill>
                  <a:schemeClr val="tx1"/>
                </a:solidFill>
                <a:effectLst/>
                <a:uLnTx/>
                <a:uFillTx/>
                <a:latin typeface="BIZ UDPゴシック" panose="020B0400000000000000" pitchFamily="50" charset="-128"/>
                <a:ea typeface="BIZ UDPゴシック"/>
              </a:rPr>
              <a:t>や</a:t>
            </a:r>
            <a:r>
              <a:rPr kumimoji="1" lang="en-US" altLang="ja-JP" sz="1000" b="0" i="0" u="none" strike="noStrike" kern="1200" cap="none" spc="0" normalizeH="0" baseline="0" noProof="0" err="1">
                <a:ln>
                  <a:noFill/>
                </a:ln>
                <a:solidFill>
                  <a:schemeClr val="tx1"/>
                </a:solidFill>
                <a:effectLst/>
                <a:uLnTx/>
                <a:uFillTx/>
                <a:latin typeface="BIZ UDPゴシック" panose="020B0400000000000000" pitchFamily="50" charset="-128"/>
                <a:ea typeface="BIZ UDPゴシック"/>
              </a:rPr>
              <a:t>JapanHealth</a:t>
            </a:r>
            <a:r>
              <a:rPr kumimoji="1" lang="ja-JP" altLang="en-US" sz="1000" b="0" i="0" u="none" strike="noStrike" kern="1200" cap="none" spc="0" normalizeH="0" baseline="0" noProof="0">
                <a:ln>
                  <a:noFill/>
                </a:ln>
                <a:solidFill>
                  <a:schemeClr val="tx1"/>
                </a:solidFill>
                <a:effectLst/>
                <a:uLnTx/>
                <a:uFillTx/>
                <a:latin typeface="BIZ UDPゴシック" panose="020B0400000000000000" pitchFamily="50" charset="-128"/>
                <a:ea typeface="BIZ UDPゴシック"/>
              </a:rPr>
              <a:t>では、世界的な</a:t>
            </a:r>
            <a:endParaRPr kumimoji="1" lang="en-US" altLang="ja-JP" sz="1000" b="0" i="0" u="none" strike="noStrike" kern="1200" cap="none" spc="0" normalizeH="0" baseline="0" noProof="0">
              <a:ln>
                <a:noFill/>
              </a:ln>
              <a:solidFill>
                <a:schemeClr val="tx1"/>
              </a:solidFill>
              <a:effectLst/>
              <a:uLnTx/>
              <a:uFillTx/>
              <a:latin typeface="BIZ UDPゴシック" panose="020B0400000000000000" pitchFamily="50" charset="-128"/>
              <a:ea typeface="BIZ UDPゴシック"/>
            </a:endParaRPr>
          </a:p>
          <a:p>
            <a:pPr marL="0" marR="0" lvl="0" indent="0" algn="l" defTabSz="457200" rtl="0" eaLnBrk="1" fontAlgn="auto" latinLnBrk="0" hangingPunct="1">
              <a:lnSpc>
                <a:spcPts val="1429"/>
              </a:lnSpc>
              <a:spcBef>
                <a:spcPts val="0"/>
              </a:spcBef>
              <a:spcAft>
                <a:spcPts val="0"/>
              </a:spcAft>
              <a:buClrTx/>
              <a:buSzTx/>
              <a:buFontTx/>
              <a:buNone/>
              <a:tabLst/>
              <a:defRPr/>
            </a:pPr>
            <a:r>
              <a:rPr kumimoji="1" lang="ja-JP" altLang="en-US" sz="1000" b="0" i="0" u="none" strike="noStrike" kern="1200" cap="none" spc="0" normalizeH="0" baseline="0" noProof="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スタートアップや大企業、投資家等が集結</a:t>
            </a:r>
            <a:endParaRPr kumimoji="1" lang="en-US" altLang="ja-JP" sz="1000" b="0" i="0" u="none" strike="noStrike" kern="1200" cap="none" spc="0" normalizeH="0" baseline="0" noProof="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40" name="正方形/長方形 39">
            <a:extLst>
              <a:ext uri="{FF2B5EF4-FFF2-40B4-BE49-F238E27FC236}">
                <a16:creationId xmlns:a16="http://schemas.microsoft.com/office/drawing/2014/main" id="{7863D706-504F-4886-83A5-D98490C0E4F3}"/>
              </a:ext>
            </a:extLst>
          </p:cNvPr>
          <p:cNvSpPr/>
          <p:nvPr/>
        </p:nvSpPr>
        <p:spPr>
          <a:xfrm>
            <a:off x="3452013" y="1442108"/>
            <a:ext cx="3010686" cy="219472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187960" marR="0" lvl="0" indent="-187960" algn="l" defTabSz="326578" rtl="0" eaLnBrk="1" fontAlgn="auto" latinLnBrk="0" hangingPunct="1">
              <a:lnSpc>
                <a:spcPct val="100000"/>
              </a:lnSpc>
              <a:spcBef>
                <a:spcPts val="0"/>
              </a:spcBef>
              <a:spcAft>
                <a:spcPts val="214"/>
              </a:spcAft>
              <a:buClrTx/>
              <a:buSzTx/>
              <a:buFontTx/>
              <a:buNone/>
              <a:tabLst/>
              <a:defRPr/>
            </a:pPr>
            <a:r>
              <a:rPr kumimoji="0" lang="ja-JP" altLang="en-US" sz="12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ライフサイエンス</a:t>
            </a:r>
            <a:endParaRPr lang="en-US" altLang="ja-JP" sz="12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87960" marR="0" lvl="0" indent="-187960" algn="l" defTabSz="326578" rtl="0" eaLnBrk="1" fontAlgn="auto" latinLnBrk="0" hangingPunct="1">
              <a:lnSpc>
                <a:spcPts val="1429"/>
              </a:lnSpc>
              <a:spcBef>
                <a:spcPts val="0"/>
              </a:spcBef>
              <a:spcAft>
                <a:spcPts val="214"/>
              </a:spcAft>
              <a:buClrTx/>
              <a:buSzTx/>
              <a:buFontTx/>
              <a:buNone/>
              <a:tabLst/>
              <a:defRPr/>
            </a:pPr>
            <a:r>
              <a:rPr kumimoji="0" lang="ja-JP" altLang="en-US" sz="10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a:cs typeface="Times New Roman"/>
              </a:rPr>
              <a:t>・ 中之島クロス、健都、彩都の３拠点を中心に、　 </a:t>
            </a:r>
            <a:r>
              <a:rPr lang="en-US" altLang="ja-JP" sz="1000" kern="100" dirty="0">
                <a:solidFill>
                  <a:prstClr val="black"/>
                </a:solidFill>
                <a:latin typeface="BIZ UDPゴシック" panose="020B0400000000000000" pitchFamily="50" charset="-128"/>
                <a:ea typeface="BIZ UDPゴシック"/>
                <a:cs typeface="Times New Roman"/>
              </a:rPr>
              <a:t> </a:t>
            </a:r>
          </a:p>
          <a:p>
            <a:pPr marL="187960" marR="0" lvl="0" indent="-187960" algn="l" defTabSz="326578" rtl="0" eaLnBrk="1" fontAlgn="auto" latinLnBrk="0" hangingPunct="1">
              <a:lnSpc>
                <a:spcPts val="1429"/>
              </a:lnSpc>
              <a:spcBef>
                <a:spcPts val="0"/>
              </a:spcBef>
              <a:spcAft>
                <a:spcPts val="214"/>
              </a:spcAft>
              <a:buClrTx/>
              <a:buSzTx/>
              <a:buFontTx/>
              <a:buNone/>
              <a:tabLst/>
              <a:defRPr/>
            </a:pPr>
            <a:r>
              <a:rPr lang="ja-JP" altLang="en-US" sz="1000" kern="100" dirty="0">
                <a:solidFill>
                  <a:prstClr val="black"/>
                </a:solidFill>
                <a:latin typeface="BIZ UDPゴシック" panose="020B0400000000000000" pitchFamily="50" charset="-128"/>
                <a:ea typeface="BIZ UDPゴシック"/>
                <a:cs typeface="Times New Roman"/>
              </a:rPr>
              <a:t>　 </a:t>
            </a:r>
            <a:r>
              <a:rPr kumimoji="0" lang="ja-JP" altLang="en-US" sz="10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a:cs typeface="Times New Roman"/>
              </a:rPr>
              <a:t>ライフサイエンスの世界的クラスターを形成</a:t>
            </a:r>
            <a:endParaRPr lang="en-US" altLang="ja-JP" sz="10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a:cs typeface="Times New Roman"/>
            </a:endParaRPr>
          </a:p>
          <a:p>
            <a:pPr marL="187960" marR="0" lvl="0" indent="-187960" algn="l" defTabSz="326578" rtl="0" eaLnBrk="1" fontAlgn="auto" latinLnBrk="0" hangingPunct="1">
              <a:lnSpc>
                <a:spcPts val="1429"/>
              </a:lnSpc>
              <a:spcBef>
                <a:spcPts val="0"/>
              </a:spcBef>
              <a:spcAft>
                <a:spcPts val="214"/>
              </a:spcAft>
              <a:buClrTx/>
              <a:buSzTx/>
              <a:buFontTx/>
              <a:buNone/>
              <a:tabLst/>
              <a:defRPr/>
            </a:pPr>
            <a:r>
              <a:rPr kumimoji="0" lang="ja-JP" altLang="en-US" sz="10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 優れた大学や研究機関、大手製薬企業等が立地</a:t>
            </a:r>
            <a:endParaRPr lang="en-US" altLang="ja-JP" sz="10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87960" marR="0" lvl="0" indent="-187960" algn="l" defTabSz="326578" rtl="0" eaLnBrk="1" fontAlgn="auto" latinLnBrk="0" hangingPunct="1">
              <a:lnSpc>
                <a:spcPts val="1429"/>
              </a:lnSpc>
              <a:spcBef>
                <a:spcPts val="0"/>
              </a:spcBef>
              <a:spcAft>
                <a:spcPts val="214"/>
              </a:spcAft>
              <a:buClrTx/>
              <a:buSzTx/>
              <a:buFontTx/>
              <a:buNone/>
              <a:tabLst/>
              <a:defRPr/>
            </a:pPr>
            <a:endParaRPr lang="en-US" altLang="ja-JP" sz="1286"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326578" rtl="0" eaLnBrk="1" fontAlgn="auto" latinLnBrk="0" hangingPunct="1">
              <a:lnSpc>
                <a:spcPct val="100000"/>
              </a:lnSpc>
              <a:spcBef>
                <a:spcPts val="0"/>
              </a:spcBef>
              <a:spcAft>
                <a:spcPts val="214"/>
              </a:spcAft>
              <a:buClrTx/>
              <a:buSzTx/>
              <a:buFontTx/>
              <a:buNone/>
              <a:tabLst/>
              <a:defRPr/>
            </a:pPr>
            <a:r>
              <a:rPr kumimoji="0" lang="ja-JP" altLang="en-US" sz="12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 カーボンニュートラル</a:t>
            </a:r>
            <a:endParaRPr kumimoji="0" lang="en-US" altLang="ja-JP" sz="12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326578" rtl="0" eaLnBrk="1" fontAlgn="auto" latinLnBrk="0" hangingPunct="1">
              <a:lnSpc>
                <a:spcPct val="100000"/>
              </a:lnSpc>
              <a:spcBef>
                <a:spcPts val="0"/>
              </a:spcBef>
              <a:spcAft>
                <a:spcPts val="214"/>
              </a:spcAft>
              <a:buClrTx/>
              <a:buSzTx/>
              <a:buFontTx/>
              <a:buNone/>
              <a:tabLst/>
              <a:defRPr/>
            </a:pPr>
            <a:r>
              <a:rPr lang="ja-JP" altLang="en-US" sz="10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en-US" sz="10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「水素等」「ペロブスカイト太陽電池・蓄電池」</a:t>
            </a:r>
          </a:p>
          <a:p>
            <a:pPr marL="0" marR="0" lvl="0" indent="0" algn="l" defTabSz="326578" rtl="0" eaLnBrk="1" fontAlgn="auto" latinLnBrk="0" hangingPunct="1">
              <a:lnSpc>
                <a:spcPct val="100000"/>
              </a:lnSpc>
              <a:spcBef>
                <a:spcPts val="0"/>
              </a:spcBef>
              <a:spcAft>
                <a:spcPts val="214"/>
              </a:spcAft>
              <a:buClrTx/>
              <a:buSzTx/>
              <a:buFontTx/>
              <a:buNone/>
              <a:tabLst/>
              <a:defRPr/>
            </a:pPr>
            <a:r>
              <a:rPr kumimoji="0" lang="ja-JP" altLang="en-US" sz="10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「バイオものづくり」分野などで、国内トップ</a:t>
            </a:r>
            <a:endParaRPr kumimoji="0" lang="en-US" altLang="ja-JP" sz="10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326578" rtl="0" eaLnBrk="1" fontAlgn="auto" latinLnBrk="0" hangingPunct="1">
              <a:lnSpc>
                <a:spcPct val="100000"/>
              </a:lnSpc>
              <a:spcBef>
                <a:spcPts val="0"/>
              </a:spcBef>
              <a:spcAft>
                <a:spcPts val="214"/>
              </a:spcAft>
              <a:buClrTx/>
              <a:buSzTx/>
              <a:buFontTx/>
              <a:buNone/>
              <a:tabLst/>
              <a:defRPr/>
            </a:pPr>
            <a:r>
              <a:rPr lang="ja-JP" altLang="en-US" sz="10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en-US" sz="10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レベルの企業や、研究機関・支援機関等が集積</a:t>
            </a:r>
            <a:endParaRPr kumimoji="0" lang="en-US" altLang="ja-JP" sz="10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41" name="正方形/長方形 40">
            <a:extLst>
              <a:ext uri="{FF2B5EF4-FFF2-40B4-BE49-F238E27FC236}">
                <a16:creationId xmlns:a16="http://schemas.microsoft.com/office/drawing/2014/main" id="{C892D96D-1CB7-4D25-9B72-328AE83BCEF2}"/>
              </a:ext>
            </a:extLst>
          </p:cNvPr>
          <p:cNvSpPr/>
          <p:nvPr/>
        </p:nvSpPr>
        <p:spPr>
          <a:xfrm>
            <a:off x="6675984" y="1433394"/>
            <a:ext cx="2880000" cy="216858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ts val="1429"/>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２０５０年の市場予想</a:t>
            </a:r>
            <a:endParaRPr kumimoji="1" lang="en-US" altLang="ja-JP" sz="12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429"/>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（医療・ ヘルスケア分野）</a:t>
            </a:r>
            <a:endParaRPr kumimoji="1" lang="en-US" altLang="ja-JP"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429"/>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世界　⑳約２４９兆円　➡　㊿約５２７兆円</a:t>
            </a:r>
            <a:endParaRPr kumimoji="1" lang="en-US" altLang="ja-JP"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429"/>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日本　⑳約　４</a:t>
            </a:r>
            <a:r>
              <a:rPr kumimoji="1" lang="en-US" altLang="ja-JP"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5</a:t>
            </a:r>
            <a:r>
              <a:rPr kumimoji="1" lang="ja-JP" altLang="en-US"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兆円 </a:t>
            </a:r>
            <a:r>
              <a:rPr kumimoji="1" lang="ja-JP" altLang="en-US" sz="1000">
                <a:solidFill>
                  <a:prstClr val="black"/>
                </a:solidFill>
                <a:latin typeface="BIZ UDPゴシック" panose="020B0400000000000000" pitchFamily="50" charset="-128"/>
                <a:ea typeface="BIZ UDPゴシック" panose="020B0400000000000000" pitchFamily="50" charset="-128"/>
              </a:rPr>
              <a:t> </a:t>
            </a:r>
            <a:r>
              <a:rPr kumimoji="1" lang="ja-JP" altLang="en-US"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㊿約１２</a:t>
            </a:r>
            <a:r>
              <a:rPr kumimoji="1" lang="en-US" altLang="ja-JP"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8</a:t>
            </a:r>
            <a:r>
              <a:rPr kumimoji="1" lang="ja-JP" altLang="en-US"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兆円</a:t>
            </a:r>
            <a:endParaRPr kumimoji="1" lang="en-US" altLang="ja-JP"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429"/>
              </a:lnSpc>
              <a:spcBef>
                <a:spcPts val="0"/>
              </a:spcBef>
              <a:spcAft>
                <a:spcPts val="0"/>
              </a:spcAft>
              <a:buClrTx/>
              <a:buSzTx/>
              <a:buFontTx/>
              <a:buNone/>
              <a:tabLst/>
              <a:defRPr/>
            </a:pPr>
            <a:endParaRPr kumimoji="1" lang="en-US" altLang="ja-JP" sz="962"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429"/>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（カーボンニュートラル分野）</a:t>
            </a:r>
            <a:endParaRPr kumimoji="1" lang="en-US" altLang="ja-JP"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429"/>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世界　⑳約５兆円        ➡  ㊿約１００兆円</a:t>
            </a:r>
            <a:endParaRPr kumimoji="1" lang="en-US" altLang="ja-JP"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429"/>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日本　⑳約０．９兆円    ➡  ㊿約　</a:t>
            </a:r>
            <a:r>
              <a:rPr kumimoji="1" lang="en-US" altLang="ja-JP"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14</a:t>
            </a:r>
            <a:r>
              <a:rPr kumimoji="1" lang="ja-JP" altLang="en-US"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兆円</a:t>
            </a:r>
          </a:p>
          <a:p>
            <a:pPr marL="0" marR="0" lvl="0" indent="0" algn="l" defTabSz="457200" rtl="0" eaLnBrk="1" fontAlgn="auto" latinLnBrk="0" hangingPunct="1">
              <a:lnSpc>
                <a:spcPts val="1429"/>
              </a:lnSpc>
              <a:spcBef>
                <a:spcPts val="0"/>
              </a:spcBef>
              <a:spcAft>
                <a:spcPts val="0"/>
              </a:spcAft>
              <a:buClrTx/>
              <a:buSzTx/>
              <a:buFontTx/>
              <a:buNone/>
              <a:tabLst/>
              <a:defRPr/>
            </a:pPr>
            <a:endParaRPr kumimoji="1" lang="en-US" altLang="ja-JP" sz="12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49" name="テキスト ボックス 48">
            <a:extLst>
              <a:ext uri="{FF2B5EF4-FFF2-40B4-BE49-F238E27FC236}">
                <a16:creationId xmlns:a16="http://schemas.microsoft.com/office/drawing/2014/main" id="{F42987FD-ADDA-4E8F-8C1D-1EB8B6FC6A0B}"/>
              </a:ext>
            </a:extLst>
          </p:cNvPr>
          <p:cNvSpPr txBox="1"/>
          <p:nvPr/>
        </p:nvSpPr>
        <p:spPr>
          <a:xfrm>
            <a:off x="621108" y="4010421"/>
            <a:ext cx="8716059" cy="627489"/>
          </a:xfrm>
          <a:prstGeom prst="rect">
            <a:avLst/>
          </a:prstGeom>
          <a:solidFill>
            <a:srgbClr val="FFFF00"/>
          </a:solidFill>
          <a:ln>
            <a:noFill/>
          </a:ln>
        </p:spPr>
        <p:txBody>
          <a:bodyPr wrap="square" lIns="104464" tIns="62679" rIns="125357" bIns="62679" rtlCol="0">
            <a:spAutoFit/>
          </a:bodyPr>
          <a:lstStyle/>
          <a:p>
            <a:pPr marL="0" marR="0" lvl="0" indent="0" algn="ctr" defTabSz="457200" rtl="0" eaLnBrk="1" fontAlgn="auto" latinLnBrk="0" hangingPunct="1">
              <a:lnSpc>
                <a:spcPts val="2000"/>
              </a:lnSpc>
              <a:spcBef>
                <a:spcPts val="0"/>
              </a:spcBef>
              <a:spcAft>
                <a:spcPts val="214"/>
              </a:spcAft>
              <a:buClrTx/>
              <a:buSzTx/>
              <a:buFontTx/>
              <a:buNone/>
              <a:tabLst/>
              <a:defRPr/>
            </a:pPr>
            <a:r>
              <a:rPr kumimoji="0" lang="ja-JP" altLang="en-US" sz="1600" b="1" i="0" u="none" strike="noStrike" kern="100" cap="none" spc="0" normalizeH="0" baseline="0" noProof="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成長が見込まれる産業分野において、「民のチャレンジ」を後押しすることで、</a:t>
            </a:r>
            <a:endParaRPr kumimoji="0" lang="en-US" altLang="ja-JP" sz="1600" b="1" i="0" u="none" strike="noStrike" kern="100" cap="none" spc="0" normalizeH="0" baseline="0" noProof="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ctr" defTabSz="457200" rtl="0" eaLnBrk="1" fontAlgn="auto" latinLnBrk="0" hangingPunct="1">
              <a:lnSpc>
                <a:spcPts val="2000"/>
              </a:lnSpc>
              <a:spcBef>
                <a:spcPts val="0"/>
              </a:spcBef>
              <a:spcAft>
                <a:spcPts val="214"/>
              </a:spcAft>
              <a:buClrTx/>
              <a:buSzTx/>
              <a:buFontTx/>
              <a:buNone/>
              <a:tabLst/>
              <a:defRPr/>
            </a:pPr>
            <a:r>
              <a:rPr kumimoji="0" lang="ja-JP" altLang="en-US" sz="1600" b="1" i="0" u="none" strike="noStrike" kern="100" cap="none" spc="0" normalizeH="0" baseline="0" noProof="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大阪・関西から次世代産業を生み出し、世界市場の獲得をめざす</a:t>
            </a:r>
          </a:p>
        </p:txBody>
      </p:sp>
      <p:sp>
        <p:nvSpPr>
          <p:cNvPr id="50" name="二等辺三角形 49">
            <a:extLst>
              <a:ext uri="{FF2B5EF4-FFF2-40B4-BE49-F238E27FC236}">
                <a16:creationId xmlns:a16="http://schemas.microsoft.com/office/drawing/2014/main" id="{821FFD6A-C4E2-4890-92EA-02EB727664D9}"/>
              </a:ext>
            </a:extLst>
          </p:cNvPr>
          <p:cNvSpPr/>
          <p:nvPr/>
        </p:nvSpPr>
        <p:spPr>
          <a:xfrm rot="10800000">
            <a:off x="4326482" y="3724296"/>
            <a:ext cx="1322614" cy="294519"/>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962"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6" name="テキスト ボックス 35">
            <a:extLst>
              <a:ext uri="{FF2B5EF4-FFF2-40B4-BE49-F238E27FC236}">
                <a16:creationId xmlns:a16="http://schemas.microsoft.com/office/drawing/2014/main" id="{F2CB7EF2-50CF-4CC1-95E3-95DF3D64C840}"/>
              </a:ext>
            </a:extLst>
          </p:cNvPr>
          <p:cNvSpPr txBox="1"/>
          <p:nvPr/>
        </p:nvSpPr>
        <p:spPr>
          <a:xfrm>
            <a:off x="200446" y="747542"/>
            <a:ext cx="2147100" cy="338554"/>
          </a:xfrm>
          <a:prstGeom prst="rect">
            <a:avLst/>
          </a:prstGeom>
          <a:solidFill>
            <a:srgbClr val="0070C0"/>
          </a:solidFill>
          <a:ln>
            <a:solidFill>
              <a:srgbClr val="0070C0"/>
            </a:solidFill>
          </a:ln>
        </p:spPr>
        <p:txBody>
          <a:bodyPr wrap="square" rtlCol="0">
            <a:spAutoFit/>
          </a:bodyPr>
          <a:lstStyle/>
          <a:p>
            <a:pPr marL="128137" marR="0" lvl="0" indent="-128137"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基本的な考え方</a:t>
            </a:r>
          </a:p>
        </p:txBody>
      </p:sp>
      <p:sp>
        <p:nvSpPr>
          <p:cNvPr id="7" name="正方形/長方形 6">
            <a:extLst>
              <a:ext uri="{FF2B5EF4-FFF2-40B4-BE49-F238E27FC236}">
                <a16:creationId xmlns:a16="http://schemas.microsoft.com/office/drawing/2014/main" id="{AC213451-A427-4CE6-B4E4-85F24EDB5C5F}"/>
              </a:ext>
            </a:extLst>
          </p:cNvPr>
          <p:cNvSpPr/>
          <p:nvPr/>
        </p:nvSpPr>
        <p:spPr>
          <a:xfrm>
            <a:off x="350016" y="1153503"/>
            <a:ext cx="2880000" cy="28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民のチャレンジ</a:t>
            </a:r>
          </a:p>
        </p:txBody>
      </p:sp>
      <p:sp>
        <p:nvSpPr>
          <p:cNvPr id="43" name="正方形/長方形 42">
            <a:extLst>
              <a:ext uri="{FF2B5EF4-FFF2-40B4-BE49-F238E27FC236}">
                <a16:creationId xmlns:a16="http://schemas.microsoft.com/office/drawing/2014/main" id="{A2E47A17-05A8-4AB2-ACEA-16DBE81A50D5}"/>
              </a:ext>
            </a:extLst>
          </p:cNvPr>
          <p:cNvSpPr/>
          <p:nvPr/>
        </p:nvSpPr>
        <p:spPr>
          <a:xfrm>
            <a:off x="3452013" y="1159714"/>
            <a:ext cx="2993261" cy="28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大阪の強み</a:t>
            </a:r>
          </a:p>
        </p:txBody>
      </p:sp>
      <p:sp>
        <p:nvSpPr>
          <p:cNvPr id="44" name="正方形/長方形 43">
            <a:extLst>
              <a:ext uri="{FF2B5EF4-FFF2-40B4-BE49-F238E27FC236}">
                <a16:creationId xmlns:a16="http://schemas.microsoft.com/office/drawing/2014/main" id="{BDFC3623-B0D1-42C9-9FAE-79F8138E6966}"/>
              </a:ext>
            </a:extLst>
          </p:cNvPr>
          <p:cNvSpPr/>
          <p:nvPr/>
        </p:nvSpPr>
        <p:spPr>
          <a:xfrm>
            <a:off x="6675984" y="1156930"/>
            <a:ext cx="2880000" cy="28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市場の伸び</a:t>
            </a:r>
          </a:p>
        </p:txBody>
      </p:sp>
      <p:sp>
        <p:nvSpPr>
          <p:cNvPr id="8" name="スライド番号プレースホルダー 1">
            <a:extLst>
              <a:ext uri="{FF2B5EF4-FFF2-40B4-BE49-F238E27FC236}">
                <a16:creationId xmlns:a16="http://schemas.microsoft.com/office/drawing/2014/main" id="{BAC38A84-4F1C-A195-ABEB-AB2E6CECE4AE}"/>
              </a:ext>
            </a:extLst>
          </p:cNvPr>
          <p:cNvSpPr>
            <a:spLocks noGrp="1"/>
          </p:cNvSpPr>
          <p:nvPr>
            <p:ph type="sldNum" sz="quarter" idx="12"/>
          </p:nvPr>
        </p:nvSpPr>
        <p:spPr>
          <a:xfrm>
            <a:off x="9489330" y="6445576"/>
            <a:ext cx="416670" cy="408695"/>
          </a:xfrm>
          <a:solidFill>
            <a:schemeClr val="bg1"/>
          </a:solidFill>
          <a:effectLst/>
        </p:spPr>
        <p:txBody>
          <a:bodyPr/>
          <a:lstStyle/>
          <a:p>
            <a:fld id="{DDF82107-93BA-490C-9453-044014AF67CD}" type="slidenum">
              <a:rPr kumimoji="1" lang="ja-JP" altLang="en-US" smtClean="0"/>
              <a:pPr/>
              <a:t>17</a:t>
            </a:fld>
            <a:endParaRPr kumimoji="1" lang="ja-JP" altLang="en-US"/>
          </a:p>
        </p:txBody>
      </p:sp>
      <p:sp>
        <p:nvSpPr>
          <p:cNvPr id="23" name="円/楕円 72">
            <a:extLst>
              <a:ext uri="{FF2B5EF4-FFF2-40B4-BE49-F238E27FC236}">
                <a16:creationId xmlns:a16="http://schemas.microsoft.com/office/drawing/2014/main" id="{080570A0-B541-4062-861F-1BD45D1B6008}"/>
              </a:ext>
            </a:extLst>
          </p:cNvPr>
          <p:cNvSpPr/>
          <p:nvPr/>
        </p:nvSpPr>
        <p:spPr>
          <a:xfrm>
            <a:off x="644160" y="5389247"/>
            <a:ext cx="2786237"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30000"/>
              </a:lnSpc>
              <a:spcBef>
                <a:spcPts val="0"/>
              </a:spcBef>
              <a:spcAft>
                <a:spcPts val="0"/>
              </a:spcAft>
              <a:buClrTx/>
              <a:buSzTx/>
              <a:buFontTx/>
              <a:buNone/>
              <a:tabLst/>
              <a:defRPr/>
            </a:pPr>
            <a:r>
              <a:rPr kumimoji="0" lang="en-US" altLang="ja-JP"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0" lang="ja-JP" altLang="en-US"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１</a:t>
            </a:r>
            <a:r>
              <a:rPr kumimoji="0" lang="en-US" altLang="ja-JP"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0" lang="ja-JP" altLang="en-US" sz="12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チャレンジを後押しする</a:t>
            </a:r>
            <a:endParaRPr kumimoji="0" lang="en-US" altLang="ja-JP" sz="12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ctr" defTabSz="457200" rtl="0" eaLnBrk="1" fontAlgn="auto" latinLnBrk="0" hangingPunct="1">
              <a:lnSpc>
                <a:spcPct val="130000"/>
              </a:lnSpc>
              <a:spcBef>
                <a:spcPts val="0"/>
              </a:spcBef>
              <a:spcAft>
                <a:spcPts val="0"/>
              </a:spcAft>
              <a:buClrTx/>
              <a:buSzTx/>
              <a:buFontTx/>
              <a:buNone/>
              <a:tabLst/>
              <a:defRPr/>
            </a:pPr>
            <a:r>
              <a:rPr kumimoji="0" lang="ja-JP" altLang="en-US"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支援の充実</a:t>
            </a:r>
          </a:p>
        </p:txBody>
      </p:sp>
      <p:sp>
        <p:nvSpPr>
          <p:cNvPr id="26" name="円/楕円 72">
            <a:extLst>
              <a:ext uri="{FF2B5EF4-FFF2-40B4-BE49-F238E27FC236}">
                <a16:creationId xmlns:a16="http://schemas.microsoft.com/office/drawing/2014/main" id="{A91EBBD6-C221-4783-8BFF-FF069A9E4491}"/>
              </a:ext>
            </a:extLst>
          </p:cNvPr>
          <p:cNvSpPr/>
          <p:nvPr/>
        </p:nvSpPr>
        <p:spPr>
          <a:xfrm>
            <a:off x="3558248" y="5389247"/>
            <a:ext cx="2862058"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kumimoji="0" lang="en-US" altLang="ja-JP"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0" lang="ja-JP" altLang="en-US"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２</a:t>
            </a:r>
            <a:r>
              <a:rPr kumimoji="0" lang="en-US" altLang="ja-JP"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0"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ja-JP" altLang="en-US" sz="1200" dirty="0">
                <a:solidFill>
                  <a:schemeClr val="tx1"/>
                </a:solidFill>
                <a:latin typeface="BIZ UDPゴシック" panose="020B0400000000000000" pitchFamily="50" charset="-128"/>
                <a:ea typeface="BIZ UDPゴシック" panose="020B0400000000000000" pitchFamily="50" charset="-128"/>
              </a:rPr>
              <a:t>イノベーションを創出するための</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ctr">
              <a:lnSpc>
                <a:spcPct val="130000"/>
              </a:lnSpc>
            </a:pPr>
            <a:r>
              <a:rPr kumimoji="1" lang="ja-JP" altLang="en-US" b="1" dirty="0">
                <a:solidFill>
                  <a:schemeClr val="tx1"/>
                </a:solidFill>
                <a:latin typeface="BIZ UDPゴシック" panose="020B0400000000000000" pitchFamily="50" charset="-128"/>
                <a:ea typeface="BIZ UDPゴシック" panose="020B0400000000000000" pitchFamily="50" charset="-128"/>
              </a:rPr>
              <a:t>拠点の形成</a:t>
            </a:r>
          </a:p>
        </p:txBody>
      </p:sp>
      <p:sp>
        <p:nvSpPr>
          <p:cNvPr id="27" name="円/楕円 72">
            <a:extLst>
              <a:ext uri="{FF2B5EF4-FFF2-40B4-BE49-F238E27FC236}">
                <a16:creationId xmlns:a16="http://schemas.microsoft.com/office/drawing/2014/main" id="{FE116EB8-B155-4A82-ABC0-6EFB750E92CD}"/>
              </a:ext>
            </a:extLst>
          </p:cNvPr>
          <p:cNvSpPr/>
          <p:nvPr/>
        </p:nvSpPr>
        <p:spPr>
          <a:xfrm>
            <a:off x="6547740" y="5381589"/>
            <a:ext cx="2786237"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kumimoji="1" lang="en-US" altLang="ja-JP" b="1" dirty="0">
                <a:solidFill>
                  <a:prstClr val="black"/>
                </a:solidFill>
                <a:latin typeface="BIZ UDPゴシック" panose="020B0400000000000000" pitchFamily="50" charset="-128"/>
                <a:ea typeface="BIZ UDPゴシック" panose="020B0400000000000000" pitchFamily="50" charset="-128"/>
              </a:rPr>
              <a:t>【</a:t>
            </a:r>
            <a:r>
              <a:rPr kumimoji="1" lang="ja-JP" altLang="en-US" b="1" dirty="0">
                <a:solidFill>
                  <a:prstClr val="black"/>
                </a:solidFill>
                <a:latin typeface="BIZ UDPゴシック" panose="020B0400000000000000" pitchFamily="50" charset="-128"/>
                <a:ea typeface="BIZ UDPゴシック" panose="020B0400000000000000" pitchFamily="50" charset="-128"/>
              </a:rPr>
              <a:t>３</a:t>
            </a:r>
            <a:r>
              <a:rPr kumimoji="1" lang="en-US" altLang="ja-JP" b="1" dirty="0">
                <a:solidFill>
                  <a:prstClr val="black"/>
                </a:solidFill>
                <a:latin typeface="BIZ UDPゴシック" panose="020B0400000000000000" pitchFamily="50" charset="-128"/>
                <a:ea typeface="BIZ UDPゴシック" panose="020B0400000000000000" pitchFamily="50" charset="-128"/>
              </a:rPr>
              <a:t>】</a:t>
            </a:r>
            <a:r>
              <a:rPr kumimoji="1" lang="ja-JP" altLang="en-US" sz="1200" dirty="0">
                <a:solidFill>
                  <a:prstClr val="black"/>
                </a:solidFill>
                <a:latin typeface="BIZ UDPゴシック" panose="020B0400000000000000" pitchFamily="50" charset="-128"/>
                <a:ea typeface="BIZ UDPゴシック" panose="020B0400000000000000" pitchFamily="50" charset="-128"/>
              </a:rPr>
              <a:t>　　国内外からの</a:t>
            </a:r>
            <a:endParaRPr kumimoji="1" lang="en-US" altLang="ja-JP" sz="1200" dirty="0">
              <a:solidFill>
                <a:prstClr val="black"/>
              </a:solidFill>
              <a:latin typeface="BIZ UDPゴシック" panose="020B0400000000000000" pitchFamily="50" charset="-128"/>
              <a:ea typeface="BIZ UDPゴシック" panose="020B0400000000000000" pitchFamily="50" charset="-128"/>
            </a:endParaRPr>
          </a:p>
          <a:p>
            <a:pPr algn="ctr">
              <a:lnSpc>
                <a:spcPct val="130000"/>
              </a:lnSpc>
            </a:pPr>
            <a:r>
              <a:rPr kumimoji="1" lang="ja-JP" altLang="en-US" b="1" dirty="0">
                <a:solidFill>
                  <a:schemeClr val="tx1"/>
                </a:solidFill>
                <a:latin typeface="BIZ UDPゴシック" panose="020B0400000000000000" pitchFamily="50" charset="-128"/>
                <a:ea typeface="BIZ UDPゴシック" panose="020B0400000000000000" pitchFamily="50" charset="-128"/>
              </a:rPr>
              <a:t>投資を呼び込み</a:t>
            </a:r>
          </a:p>
        </p:txBody>
      </p:sp>
    </p:spTree>
    <p:extLst>
      <p:ext uri="{BB962C8B-B14F-4D97-AF65-F5344CB8AC3E}">
        <p14:creationId xmlns:p14="http://schemas.microsoft.com/office/powerpoint/2010/main" val="97353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0EFFAB91-9092-42F7-9308-59FFA9A7D534}"/>
              </a:ext>
            </a:extLst>
          </p:cNvPr>
          <p:cNvSpPr/>
          <p:nvPr/>
        </p:nvSpPr>
        <p:spPr>
          <a:xfrm>
            <a:off x="0" y="57684"/>
            <a:ext cx="9906000" cy="400110"/>
          </a:xfrm>
          <a:prstGeom prst="rect">
            <a:avLst/>
          </a:prstGeom>
          <a:noFill/>
        </p:spPr>
        <p:txBody>
          <a:bodyPr wrap="square">
            <a:sp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１</a:t>
            </a:r>
            <a:r>
              <a:rPr kumimoji="1" lang="en-US" altLang="ja-JP" sz="2000" dirty="0">
                <a:solidFill>
                  <a:prstClr val="white"/>
                </a:solidFill>
                <a:latin typeface="HGS創英角ｺﾞｼｯｸUB" panose="020B0900000000000000" pitchFamily="50" charset="-128"/>
                <a:ea typeface="HGS創英角ｺﾞｼｯｸUB" panose="020B0900000000000000" pitchFamily="50" charset="-128"/>
              </a:rPr>
              <a:t>.</a:t>
            </a:r>
            <a:r>
              <a:rPr kumimoji="1" lang="ja-JP" altLang="en-US" sz="2000" dirty="0">
                <a:solidFill>
                  <a:prstClr val="white"/>
                </a:solidFill>
                <a:latin typeface="HGS創英角ｺﾞｼｯｸUB" panose="020B0900000000000000" pitchFamily="50" charset="-128"/>
                <a:ea typeface="HGS創英角ｺﾞｼｯｸUB" panose="020B0900000000000000" pitchFamily="50" charset="-128"/>
              </a:rPr>
              <a:t> </a:t>
            </a:r>
            <a:r>
              <a:rPr kumimoji="1" lang="ja-JP" altLang="en-US" sz="20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大阪独自の強みを活かした次世代産業にチャレンジするイノベーション先進都市</a:t>
            </a:r>
          </a:p>
        </p:txBody>
      </p:sp>
      <p:sp>
        <p:nvSpPr>
          <p:cNvPr id="11" name="テキスト ボックス 10">
            <a:extLst>
              <a:ext uri="{FF2B5EF4-FFF2-40B4-BE49-F238E27FC236}">
                <a16:creationId xmlns:a16="http://schemas.microsoft.com/office/drawing/2014/main" id="{A25C2451-B6FF-473A-933C-6FF43D1A4A41}"/>
              </a:ext>
            </a:extLst>
          </p:cNvPr>
          <p:cNvSpPr txBox="1"/>
          <p:nvPr/>
        </p:nvSpPr>
        <p:spPr>
          <a:xfrm>
            <a:off x="0" y="796708"/>
            <a:ext cx="4960634" cy="307777"/>
          </a:xfrm>
          <a:prstGeom prst="rect">
            <a:avLst/>
          </a:prstGeom>
          <a:noFill/>
          <a:ln>
            <a:noFill/>
          </a:ln>
        </p:spPr>
        <p:txBody>
          <a:bodyPr wrap="square" lIns="91440" tIns="45720" rIns="91440" bIns="45720" anchor="t">
            <a:spAutoFit/>
          </a:bodyPr>
          <a:lstStyle/>
          <a:p>
            <a:pPr marL="0" marR="0" lvl="0" indent="0" algn="l" defTabSz="653156" rtl="0" eaLnBrk="1" fontAlgn="auto" latinLnBrk="0" hangingPunct="1">
              <a:spcBef>
                <a:spcPts val="0"/>
              </a:spcBef>
              <a:spcAft>
                <a:spcPts val="0"/>
              </a:spcAft>
              <a:buClrTx/>
              <a:buSzTx/>
              <a:buFontTx/>
              <a:buNone/>
              <a:tabLst/>
              <a:defRPr/>
            </a:pPr>
            <a:r>
              <a:rPr kumimoji="1" lang="ja-JP" altLang="en-US" sz="1400" b="1">
                <a:latin typeface="BIZ UDゴシック" panose="020B0400000000000000" pitchFamily="49" charset="-128"/>
                <a:ea typeface="BIZ UDゴシック"/>
                <a:cs typeface="HGP創英角ｺﾞｼｯｸUB" panose="020B0900000000000000" pitchFamily="50" charset="-128"/>
              </a:rPr>
              <a:t>（１）最先端技術の</a:t>
            </a:r>
            <a:r>
              <a:rPr kumimoji="1" lang="ja-JP" sz="1400" b="1">
                <a:latin typeface="BIZ UDゴシック" panose="020B0400000000000000" pitchFamily="49" charset="-128"/>
                <a:ea typeface="BIZ UDゴシック"/>
                <a:cs typeface="HGP創英角ｺﾞｼｯｸUB" panose="020B0900000000000000" pitchFamily="50" charset="-128"/>
              </a:rPr>
              <a:t>実装化・産業化に向けた</a:t>
            </a:r>
            <a:r>
              <a:rPr kumimoji="1" lang="ja-JP" altLang="en-US" sz="1400" b="1">
                <a:latin typeface="BIZ UDゴシック" panose="020B0400000000000000" pitchFamily="49" charset="-128"/>
                <a:ea typeface="BIZ UDゴシック"/>
                <a:cs typeface="HGP創英角ｺﾞｼｯｸUB" panose="020B0900000000000000" pitchFamily="50" charset="-128"/>
              </a:rPr>
              <a:t>支援体制</a:t>
            </a:r>
            <a:endParaRPr kumimoji="1" lang="en-US" altLang="ja-JP" sz="1400" b="1">
              <a:latin typeface="BIZ UDゴシック" panose="020B0400000000000000" pitchFamily="49" charset="-128"/>
              <a:ea typeface="BIZ UDゴシック"/>
              <a:cs typeface="HGP創英角ｺﾞｼｯｸUB" panose="020B0900000000000000" pitchFamily="50" charset="-128"/>
            </a:endParaRPr>
          </a:p>
        </p:txBody>
      </p:sp>
      <p:sp>
        <p:nvSpPr>
          <p:cNvPr id="5" name="正方形/長方形 4">
            <a:extLst>
              <a:ext uri="{FF2B5EF4-FFF2-40B4-BE49-F238E27FC236}">
                <a16:creationId xmlns:a16="http://schemas.microsoft.com/office/drawing/2014/main" id="{4E1253E6-5D8E-4606-B162-354993E2B993}"/>
              </a:ext>
            </a:extLst>
          </p:cNvPr>
          <p:cNvSpPr/>
          <p:nvPr/>
        </p:nvSpPr>
        <p:spPr>
          <a:xfrm>
            <a:off x="197710" y="2685178"/>
            <a:ext cx="9495274" cy="2524248"/>
          </a:xfrm>
          <a:prstGeom prst="rect">
            <a:avLst/>
          </a:prstGeom>
          <a:no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kumimoji="1" lang="ja-JP" sz="1200" b="1" dirty="0">
                <a:solidFill>
                  <a:schemeClr val="tx1"/>
                </a:solidFill>
                <a:ea typeface="游ゴシック"/>
              </a:rPr>
              <a:t>②</a:t>
            </a:r>
            <a:r>
              <a:rPr kumimoji="1" lang="ja-JP" sz="1200" b="1" dirty="0">
                <a:solidFill>
                  <a:schemeClr val="tx1"/>
                </a:solidFill>
                <a:latin typeface="Calibri"/>
                <a:ea typeface="游ゴシック"/>
                <a:cs typeface="Calibri"/>
              </a:rPr>
              <a:t>チ</a:t>
            </a:r>
            <a:r>
              <a:rPr kumimoji="1" lang="ja-JP" altLang="en-US" sz="1200" b="1" dirty="0">
                <a:solidFill>
                  <a:schemeClr val="tx1"/>
                </a:solidFill>
                <a:latin typeface="Calibri"/>
                <a:ea typeface="游ゴシック"/>
                <a:cs typeface="Calibri"/>
              </a:rPr>
              <a:t>ャ</a:t>
            </a:r>
            <a:r>
              <a:rPr kumimoji="1" lang="ja-JP" sz="1200" b="1" dirty="0">
                <a:solidFill>
                  <a:schemeClr val="tx1"/>
                </a:solidFill>
                <a:latin typeface="Calibri"/>
                <a:ea typeface="游ゴシック"/>
                <a:cs typeface="Calibri"/>
              </a:rPr>
              <a:t>レンジする企業等</a:t>
            </a:r>
            <a:r>
              <a:rPr kumimoji="1" lang="ja-JP" sz="1200" b="1" dirty="0">
                <a:solidFill>
                  <a:schemeClr val="tx1"/>
                </a:solidFill>
                <a:ea typeface="游ゴシック"/>
              </a:rPr>
              <a:t>への支援（経営面・資金面・制度面）の強化</a:t>
            </a:r>
            <a:endParaRPr lang="en-US" sz="1200" dirty="0">
              <a:solidFill>
                <a:schemeClr val="tx1"/>
              </a:solidFill>
              <a:ea typeface="游ゴシック"/>
              <a:cs typeface="Calibri"/>
            </a:endParaRPr>
          </a:p>
          <a:p>
            <a:pPr>
              <a:spcBef>
                <a:spcPts val="400"/>
              </a:spcBef>
            </a:pPr>
            <a:r>
              <a:rPr kumimoji="1" lang="ja-JP" sz="1200" b="1" dirty="0">
                <a:solidFill>
                  <a:schemeClr val="tx1"/>
                </a:solidFill>
                <a:ea typeface="游ゴシック"/>
              </a:rPr>
              <a:t>　・経営面での支援（専門家による助言・伴走支援、海外への発信等）</a:t>
            </a:r>
            <a:endParaRPr lang="en-US" dirty="0">
              <a:solidFill>
                <a:schemeClr val="tx1"/>
              </a:solidFill>
              <a:ea typeface="游ゴシック"/>
              <a:cs typeface="Calibri"/>
            </a:endParaRPr>
          </a:p>
          <a:p>
            <a:r>
              <a:rPr kumimoji="1" lang="ja-JP" altLang="en-US" sz="1000" dirty="0">
                <a:solidFill>
                  <a:schemeClr val="tx1"/>
                </a:solidFill>
                <a:ea typeface="游ゴシック"/>
              </a:rPr>
              <a:t>　　　⇒　知見やノウハウを有する専門家や支援機関等による相談・助言や、企業等に寄り添いながら支援する伴走支援等により、企業等の最先端技術・サービス</a:t>
            </a:r>
            <a:endParaRPr lang="en-US" altLang="ja-JP" sz="1000" dirty="0">
              <a:solidFill>
                <a:schemeClr val="tx1"/>
              </a:solidFill>
              <a:ea typeface="游ゴシック"/>
              <a:cs typeface="Calibri"/>
            </a:endParaRPr>
          </a:p>
          <a:p>
            <a:r>
              <a:rPr kumimoji="1" lang="ja-JP" altLang="en-US" sz="1000" dirty="0">
                <a:solidFill>
                  <a:schemeClr val="tx1"/>
                </a:solidFill>
                <a:ea typeface="游ゴシック"/>
              </a:rPr>
              <a:t>　　　　　等の実装化・事業化をサポート</a:t>
            </a:r>
            <a:endParaRPr lang="en-US" altLang="ja-JP" sz="1000" dirty="0">
              <a:solidFill>
                <a:schemeClr val="tx1"/>
              </a:solidFill>
              <a:ea typeface="游ゴシック"/>
              <a:cs typeface="Calibri"/>
            </a:endParaRPr>
          </a:p>
          <a:p>
            <a:r>
              <a:rPr kumimoji="1" lang="ja-JP" altLang="en-US" sz="1000" dirty="0">
                <a:solidFill>
                  <a:schemeClr val="tx1"/>
                </a:solidFill>
                <a:ea typeface="游ゴシック"/>
              </a:rPr>
              <a:t>　　　　　また、ＷＨＸ・ＧＳＥなど国際</a:t>
            </a:r>
            <a:r>
              <a:rPr kumimoji="1" lang="ja-JP" sz="1000" dirty="0">
                <a:solidFill>
                  <a:schemeClr val="tx1"/>
                </a:solidFill>
                <a:ea typeface="游ゴシック"/>
              </a:rPr>
              <a:t>見本市等</a:t>
            </a:r>
            <a:r>
              <a:rPr kumimoji="1" lang="ja-JP" altLang="en-US" sz="1000" dirty="0">
                <a:solidFill>
                  <a:schemeClr val="tx1"/>
                </a:solidFill>
                <a:ea typeface="游ゴシック"/>
              </a:rPr>
              <a:t>の機会や、海外の拠点等とのネットワークづくりを通じ、企業等と世界とのつながりを強化するとともに、海外</a:t>
            </a:r>
            <a:endParaRPr lang="ja-JP" altLang="en-US" sz="1000" dirty="0">
              <a:solidFill>
                <a:schemeClr val="tx1"/>
              </a:solidFill>
              <a:ea typeface="游ゴシック"/>
              <a:cs typeface="Calibri"/>
            </a:endParaRPr>
          </a:p>
          <a:p>
            <a:r>
              <a:rPr kumimoji="1" lang="ja-JP" altLang="en-US" sz="1000" dirty="0">
                <a:solidFill>
                  <a:schemeClr val="tx1"/>
                </a:solidFill>
                <a:ea typeface="游ゴシック"/>
              </a:rPr>
              <a:t>　　　　　販路開拓を支援</a:t>
            </a:r>
            <a:endParaRPr lang="ja-JP" altLang="en-US" sz="1000" dirty="0">
              <a:solidFill>
                <a:schemeClr val="tx1"/>
              </a:solidFill>
              <a:ea typeface="游ゴシック"/>
              <a:cs typeface="Calibri"/>
            </a:endParaRPr>
          </a:p>
          <a:p>
            <a:pPr>
              <a:spcBef>
                <a:spcPts val="400"/>
              </a:spcBef>
            </a:pPr>
            <a:r>
              <a:rPr kumimoji="1" lang="ja-JP" altLang="en-US" sz="1200" b="1" dirty="0">
                <a:solidFill>
                  <a:schemeClr val="tx1"/>
                </a:solidFill>
              </a:rPr>
              <a:t>　・資金面での支援（事業費助成、資金調達の仕組みづくり等）</a:t>
            </a:r>
            <a:endParaRPr lang="en-US" altLang="ja-JP" sz="1200" b="1" dirty="0">
              <a:solidFill>
                <a:schemeClr val="tx1"/>
              </a:solidFill>
              <a:cs typeface="Calibri" panose="020F0502020204030204"/>
            </a:endParaRPr>
          </a:p>
          <a:p>
            <a:r>
              <a:rPr kumimoji="1" lang="ja-JP" altLang="en-US" sz="1000" dirty="0">
                <a:solidFill>
                  <a:schemeClr val="tx1"/>
                </a:solidFill>
                <a:ea typeface="游ゴシック"/>
              </a:rPr>
              <a:t>　　　⇒　</a:t>
            </a:r>
            <a:r>
              <a:rPr kumimoji="1" lang="ja-JP" sz="1000" dirty="0">
                <a:solidFill>
                  <a:schemeClr val="tx1"/>
                </a:solidFill>
                <a:ea typeface="游ゴシック"/>
              </a:rPr>
              <a:t>リボーンチャレンジ出展企業等に対し、</a:t>
            </a:r>
            <a:r>
              <a:rPr kumimoji="1" lang="ja-JP" altLang="en-US" sz="1000" dirty="0">
                <a:solidFill>
                  <a:schemeClr val="tx1"/>
                </a:solidFill>
                <a:ea typeface="游ゴシック"/>
              </a:rPr>
              <a:t>技術・サービス等の実装化・事業化にあたり、資金面</a:t>
            </a:r>
            <a:r>
              <a:rPr kumimoji="1" lang="ja-JP" sz="1000" dirty="0">
                <a:solidFill>
                  <a:schemeClr val="tx1"/>
                </a:solidFill>
                <a:ea typeface="游ゴシック"/>
              </a:rPr>
              <a:t>等</a:t>
            </a:r>
            <a:r>
              <a:rPr kumimoji="1" lang="ja-JP" altLang="en-US" sz="1000" dirty="0">
                <a:solidFill>
                  <a:schemeClr val="tx1"/>
                </a:solidFill>
                <a:ea typeface="游ゴシック"/>
              </a:rPr>
              <a:t>で課題を持つ企業等に対し、実装化・事業化にかかる経</a:t>
            </a:r>
            <a:endParaRPr kumimoji="1" lang="ja-JP" sz="1000" dirty="0">
              <a:solidFill>
                <a:schemeClr val="tx1"/>
              </a:solidFill>
              <a:ea typeface="游ゴシック"/>
            </a:endParaRPr>
          </a:p>
          <a:p>
            <a:r>
              <a:rPr kumimoji="1" lang="ja-JP" altLang="en-US" sz="1000" dirty="0">
                <a:solidFill>
                  <a:schemeClr val="tx1"/>
                </a:solidFill>
                <a:ea typeface="游ゴシック"/>
              </a:rPr>
              <a:t>　　　　　費の助成などを実施。また、スタートアップ等が成長していくための資金を円滑に調達できるよう、超長期の資金供給機能やＭ＆Ａ活用強化の仕組みを</a:t>
            </a:r>
            <a:endParaRPr kumimoji="1" lang="ja-JP" sz="1000" dirty="0">
              <a:solidFill>
                <a:schemeClr val="tx1"/>
              </a:solidFill>
              <a:ea typeface="游ゴシック"/>
            </a:endParaRPr>
          </a:p>
          <a:p>
            <a:r>
              <a:rPr kumimoji="1" lang="ja-JP" altLang="en-US" sz="1000" dirty="0">
                <a:solidFill>
                  <a:schemeClr val="tx1"/>
                </a:solidFill>
                <a:ea typeface="游ゴシック"/>
              </a:rPr>
              <a:t>　　　　　検討・構築し、資金面の支援の充実を図る。</a:t>
            </a:r>
            <a:r>
              <a:rPr kumimoji="1" lang="ja-JP" sz="1000" dirty="0">
                <a:solidFill>
                  <a:schemeClr val="tx1"/>
                </a:solidFill>
                <a:ea typeface="游ゴシック"/>
              </a:rPr>
              <a:t>併せて、官民ファンド</a:t>
            </a:r>
            <a:r>
              <a:rPr kumimoji="1" lang="ja-JP" sz="1000" dirty="0">
                <a:solidFill>
                  <a:schemeClr val="tx1"/>
                </a:solidFill>
                <a:latin typeface="游ゴシック"/>
                <a:ea typeface="游ゴシック"/>
              </a:rPr>
              <a:t>を含む多面的な資金供給方法</a:t>
            </a:r>
            <a:r>
              <a:rPr kumimoji="1" lang="ja-JP" sz="1000" dirty="0">
                <a:solidFill>
                  <a:schemeClr val="tx1"/>
                </a:solidFill>
                <a:ea typeface="游ゴシック"/>
              </a:rPr>
              <a:t>について検討を行う</a:t>
            </a:r>
            <a:endParaRPr lang="ja-JP" sz="1000" dirty="0">
              <a:solidFill>
                <a:schemeClr val="tx1"/>
              </a:solidFill>
              <a:ea typeface="游ゴシック"/>
              <a:cs typeface="Calibri"/>
            </a:endParaRPr>
          </a:p>
          <a:p>
            <a:pPr>
              <a:spcBef>
                <a:spcPts val="400"/>
              </a:spcBef>
            </a:pPr>
            <a:r>
              <a:rPr kumimoji="1" lang="ja-JP" altLang="en-US" sz="1200" b="1" dirty="0">
                <a:solidFill>
                  <a:schemeClr val="tx1"/>
                </a:solidFill>
              </a:rPr>
              <a:t>　・制度面での支援（スーパーシティ型国家戦略特区等の活用）</a:t>
            </a:r>
            <a:endParaRPr lang="en-US" altLang="ja-JP" sz="1200" b="1" dirty="0">
              <a:solidFill>
                <a:schemeClr val="tx1"/>
              </a:solidFill>
              <a:cs typeface="Calibri" panose="020F0502020204030204"/>
            </a:endParaRPr>
          </a:p>
          <a:p>
            <a:r>
              <a:rPr kumimoji="1" lang="ja-JP" altLang="en-US" sz="1000" dirty="0">
                <a:solidFill>
                  <a:schemeClr val="tx1"/>
                </a:solidFill>
                <a:ea typeface="游ゴシック"/>
              </a:rPr>
              <a:t>　　　⇒　スーパーシティ型国家戦略特区等を活用し、</a:t>
            </a:r>
            <a:r>
              <a:rPr kumimoji="1" lang="ja-JP" altLang="en-US" sz="1000" dirty="0">
                <a:solidFill>
                  <a:schemeClr val="tx1"/>
                </a:solidFill>
                <a:latin typeface="Calibri"/>
                <a:ea typeface="游ゴシック"/>
                <a:cs typeface="Calibri"/>
              </a:rPr>
              <a:t>データ連携と規制改革を進めるとともに、「夢洲地区」 「うめきた２期地区」及びその他の地区においても、</a:t>
            </a:r>
            <a:endParaRPr kumimoji="1" lang="en-US" altLang="ja-JP" sz="1000" dirty="0">
              <a:solidFill>
                <a:schemeClr val="tx1"/>
              </a:solidFill>
              <a:latin typeface="Calibri"/>
              <a:ea typeface="游ゴシック" panose="020B0400000000000000" pitchFamily="34" charset="-128"/>
              <a:cs typeface="Calibri"/>
            </a:endParaRPr>
          </a:p>
          <a:p>
            <a:r>
              <a:rPr kumimoji="1" lang="ja-JP" altLang="en-US" sz="1000" dirty="0">
                <a:solidFill>
                  <a:schemeClr val="tx1"/>
                </a:solidFill>
                <a:latin typeface="Calibri"/>
                <a:ea typeface="游ゴシック"/>
                <a:cs typeface="Calibri"/>
              </a:rPr>
              <a:t>　　　　　先端的サービスが継続的に創出され、社会実装に結びつく仕組みにより、更なる住民</a:t>
            </a:r>
            <a:r>
              <a:rPr kumimoji="1" lang="ja-JP" altLang="en-US" sz="1000" dirty="0">
                <a:solidFill>
                  <a:schemeClr val="tx1"/>
                </a:solidFill>
                <a:ea typeface="游ゴシック"/>
              </a:rPr>
              <a:t>Q</a:t>
            </a:r>
            <a:r>
              <a:rPr kumimoji="1" lang="en-US" altLang="ja-JP" sz="1000" dirty="0">
                <a:solidFill>
                  <a:schemeClr val="tx1"/>
                </a:solidFill>
                <a:ea typeface="游ゴシック"/>
              </a:rPr>
              <a:t>o</a:t>
            </a:r>
            <a:r>
              <a:rPr kumimoji="1" lang="ja-JP" altLang="en-US" sz="1000" dirty="0">
                <a:solidFill>
                  <a:schemeClr val="tx1"/>
                </a:solidFill>
                <a:ea typeface="游ゴシック"/>
              </a:rPr>
              <a:t>L</a:t>
            </a:r>
            <a:r>
              <a:rPr kumimoji="1" lang="ja-JP" altLang="en-US" sz="1000" dirty="0">
                <a:solidFill>
                  <a:schemeClr val="tx1"/>
                </a:solidFill>
                <a:latin typeface="Calibri"/>
                <a:ea typeface="游ゴシック"/>
                <a:cs typeface="Calibri"/>
              </a:rPr>
              <a:t>の向上と都市競争力の強化を図る</a:t>
            </a:r>
            <a:endParaRPr lang="en-US" altLang="en-US" sz="1000" dirty="0">
              <a:solidFill>
                <a:schemeClr val="tx1"/>
              </a:solidFill>
              <a:latin typeface="Calibri"/>
              <a:ea typeface="游ゴシック" panose="020B0400000000000000" pitchFamily="34" charset="-128"/>
              <a:cs typeface="Calibri"/>
            </a:endParaRPr>
          </a:p>
          <a:p>
            <a:r>
              <a:rPr lang="ja-JP" altLang="en-US" sz="1000" dirty="0">
                <a:solidFill>
                  <a:schemeClr val="tx1"/>
                </a:solidFill>
                <a:ea typeface="游ゴシック"/>
                <a:cs typeface="Calibri"/>
              </a:rPr>
              <a:t>　　　　　</a:t>
            </a:r>
            <a:r>
              <a:rPr lang="ja-JP" sz="1000" dirty="0">
                <a:solidFill>
                  <a:schemeClr val="tx1"/>
                </a:solidFill>
                <a:latin typeface="游ゴシック"/>
                <a:ea typeface="游ゴシック"/>
                <a:cs typeface="Calibri"/>
              </a:rPr>
              <a:t>また、国家戦略特区に係る利子補給制度や課税の特例措置等により、</a:t>
            </a:r>
            <a:r>
              <a:rPr lang="ja-JP" altLang="en-US" sz="1000" dirty="0">
                <a:solidFill>
                  <a:schemeClr val="tx1"/>
                </a:solidFill>
                <a:latin typeface="游ゴシック"/>
                <a:ea typeface="游ゴシック"/>
                <a:cs typeface="Calibri"/>
              </a:rPr>
              <a:t>幅広い分野の特区</a:t>
            </a:r>
            <a:r>
              <a:rPr lang="ja-JP" altLang="ja-JP" sz="1000" dirty="0">
                <a:solidFill>
                  <a:schemeClr val="tx1"/>
                </a:solidFill>
                <a:latin typeface="游ゴシック"/>
                <a:ea typeface="游ゴシック"/>
                <a:cs typeface="Calibri"/>
              </a:rPr>
              <a:t>事業に取</a:t>
            </a:r>
            <a:r>
              <a:rPr lang="ja-JP" altLang="en-US" sz="1000" dirty="0">
                <a:solidFill>
                  <a:schemeClr val="tx1"/>
                </a:solidFill>
                <a:latin typeface="游ゴシック"/>
                <a:ea typeface="游ゴシック"/>
                <a:cs typeface="Calibri"/>
              </a:rPr>
              <a:t>り</a:t>
            </a:r>
            <a:r>
              <a:rPr lang="ja-JP" altLang="ja-JP" sz="1000" dirty="0">
                <a:solidFill>
                  <a:schemeClr val="tx1"/>
                </a:solidFill>
                <a:latin typeface="游ゴシック"/>
                <a:ea typeface="游ゴシック"/>
                <a:cs typeface="Calibri"/>
              </a:rPr>
              <a:t>組む企業等への支援を強化する</a:t>
            </a:r>
            <a:endParaRPr lang="ja-JP" altLang="en-US" sz="1000" dirty="0">
              <a:solidFill>
                <a:schemeClr val="tx1"/>
              </a:solidFill>
              <a:ea typeface="游ゴシック"/>
              <a:cs typeface="Calibri"/>
            </a:endParaRPr>
          </a:p>
          <a:p>
            <a:endParaRPr lang="ja-JP" altLang="en-US" sz="1000" dirty="0">
              <a:solidFill>
                <a:schemeClr val="tx1"/>
              </a:solidFill>
              <a:ea typeface="游ゴシック"/>
              <a:cs typeface="Calibri"/>
            </a:endParaRPr>
          </a:p>
          <a:p>
            <a:endParaRPr lang="ja-JP" altLang="en-US" sz="1000" dirty="0">
              <a:solidFill>
                <a:schemeClr val="tx1"/>
              </a:solidFill>
              <a:ea typeface="游ゴシック"/>
              <a:cs typeface="Calibri"/>
            </a:endParaRPr>
          </a:p>
          <a:p>
            <a:endParaRPr lang="ja-JP" altLang="en-US" sz="1000" dirty="0">
              <a:solidFill>
                <a:schemeClr val="tx1"/>
              </a:solidFill>
              <a:ea typeface="游ゴシック"/>
              <a:cs typeface="Calibri"/>
            </a:endParaRPr>
          </a:p>
          <a:p>
            <a:endParaRPr lang="ja-JP" altLang="en-US" sz="1000" dirty="0">
              <a:solidFill>
                <a:schemeClr val="tx1"/>
              </a:solidFill>
              <a:ea typeface="游ゴシック"/>
              <a:cs typeface="Calibri"/>
            </a:endParaRPr>
          </a:p>
        </p:txBody>
      </p:sp>
      <p:sp>
        <p:nvSpPr>
          <p:cNvPr id="10" name="正方形/長方形 9">
            <a:extLst>
              <a:ext uri="{FF2B5EF4-FFF2-40B4-BE49-F238E27FC236}">
                <a16:creationId xmlns:a16="http://schemas.microsoft.com/office/drawing/2014/main" id="{F46E9878-A699-4EDB-B793-8DAF629FA97B}"/>
              </a:ext>
            </a:extLst>
          </p:cNvPr>
          <p:cNvSpPr/>
          <p:nvPr/>
        </p:nvSpPr>
        <p:spPr>
          <a:xfrm>
            <a:off x="197710" y="1822242"/>
            <a:ext cx="9495274" cy="811408"/>
          </a:xfrm>
          <a:prstGeom prst="rect">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kumimoji="1" lang="ja-JP" altLang="en-US" sz="1200" b="1" dirty="0">
                <a:solidFill>
                  <a:schemeClr val="tx1"/>
                </a:solidFill>
                <a:ea typeface="游ゴシック"/>
              </a:rPr>
              <a:t>①実装化</a:t>
            </a:r>
            <a:r>
              <a:rPr kumimoji="1" lang="ja-JP" sz="1200" b="1" dirty="0">
                <a:solidFill>
                  <a:schemeClr val="tx1"/>
                </a:solidFill>
                <a:ea typeface="游ゴシック"/>
              </a:rPr>
              <a:t>を加速する仕組みの構築</a:t>
            </a:r>
            <a:endParaRPr lang="en-US" altLang="ja-JP" sz="1200" b="1" dirty="0">
              <a:solidFill>
                <a:schemeClr val="tx1"/>
              </a:solidFill>
              <a:ea typeface="游ゴシック"/>
              <a:cs typeface="Calibri"/>
            </a:endParaRPr>
          </a:p>
          <a:p>
            <a:pPr>
              <a:spcBef>
                <a:spcPts val="400"/>
              </a:spcBef>
            </a:pPr>
            <a:r>
              <a:rPr kumimoji="1" lang="ja-JP" altLang="en-US" sz="1200" b="1" dirty="0">
                <a:solidFill>
                  <a:schemeClr val="tx1"/>
                </a:solidFill>
                <a:ea typeface="游ゴシック"/>
              </a:rPr>
              <a:t>　・万博で披露された最先端技術等の実装化・産業化　　</a:t>
            </a:r>
            <a:endParaRPr lang="ja-JP" altLang="en-US" sz="1200" b="1" dirty="0">
              <a:solidFill>
                <a:schemeClr val="tx1"/>
              </a:solidFill>
              <a:ea typeface="游ゴシック"/>
              <a:cs typeface="Calibri"/>
            </a:endParaRPr>
          </a:p>
          <a:p>
            <a:r>
              <a:rPr kumimoji="1" lang="ja-JP" sz="1000" dirty="0">
                <a:solidFill>
                  <a:schemeClr val="tx1"/>
                </a:solidFill>
                <a:ea typeface="游ゴシック"/>
              </a:rPr>
              <a:t>　　　⇒　万博で披露された最先端技術</a:t>
            </a:r>
            <a:r>
              <a:rPr kumimoji="1" lang="ja-JP" altLang="en-US" sz="1000" dirty="0">
                <a:solidFill>
                  <a:schemeClr val="tx1"/>
                </a:solidFill>
                <a:ea typeface="游ゴシック"/>
              </a:rPr>
              <a:t>等</a:t>
            </a:r>
            <a:r>
              <a:rPr kumimoji="1" lang="ja-JP" sz="1000" dirty="0">
                <a:solidFill>
                  <a:schemeClr val="tx1"/>
                </a:solidFill>
                <a:ea typeface="游ゴシック"/>
              </a:rPr>
              <a:t>について、関西が強みを有する分野を中心に、オール関西で実装化を加速させるため、経済界</a:t>
            </a:r>
            <a:r>
              <a:rPr kumimoji="1" lang="ja-JP" altLang="ja-JP" sz="1000" dirty="0">
                <a:solidFill>
                  <a:schemeClr val="tx1"/>
                </a:solidFill>
                <a:latin typeface="游ゴシック"/>
                <a:ea typeface="游ゴシック"/>
              </a:rPr>
              <a:t>、国</a:t>
            </a:r>
            <a:r>
              <a:rPr kumimoji="1" lang="ja-JP" sz="1000" dirty="0">
                <a:solidFill>
                  <a:schemeClr val="tx1"/>
                </a:solidFill>
                <a:ea typeface="游ゴシック"/>
              </a:rPr>
              <a:t>、関西広域連合、大阪</a:t>
            </a:r>
            <a:endParaRPr lang="ja-JP" sz="1000" dirty="0">
              <a:solidFill>
                <a:schemeClr val="tx1"/>
              </a:solidFill>
              <a:ea typeface="游ゴシック"/>
              <a:cs typeface="Calibri"/>
            </a:endParaRPr>
          </a:p>
          <a:p>
            <a:r>
              <a:rPr kumimoji="1" lang="ja-JP" sz="1000" dirty="0">
                <a:solidFill>
                  <a:schemeClr val="tx1"/>
                </a:solidFill>
                <a:latin typeface="游ゴシック"/>
                <a:ea typeface="游ゴシック"/>
              </a:rPr>
              <a:t>　　　　　</a:t>
            </a:r>
            <a:r>
              <a:rPr kumimoji="1" lang="ja-JP" altLang="ja-JP" sz="1000" dirty="0">
                <a:solidFill>
                  <a:schemeClr val="tx1"/>
                </a:solidFill>
                <a:ea typeface="游ゴシック"/>
              </a:rPr>
              <a:t>府、</a:t>
            </a:r>
            <a:r>
              <a:rPr kumimoji="1" lang="ja-JP" sz="1000" dirty="0">
                <a:solidFill>
                  <a:schemeClr val="tx1"/>
                </a:solidFill>
                <a:latin typeface="游ゴシック"/>
                <a:ea typeface="游ゴシック"/>
              </a:rPr>
              <a:t>大阪市等で構成するトップマネジメントの会議体を設置し、そのもとで、具体的な実装化に向けたプロジェクト型の支援を実施</a:t>
            </a:r>
            <a:endParaRPr lang="ja-JP" dirty="0">
              <a:solidFill>
                <a:schemeClr val="tx1"/>
              </a:solidFill>
            </a:endParaRPr>
          </a:p>
        </p:txBody>
      </p:sp>
      <p:sp>
        <p:nvSpPr>
          <p:cNvPr id="13" name="四角形: 角を丸くする 12">
            <a:extLst>
              <a:ext uri="{FF2B5EF4-FFF2-40B4-BE49-F238E27FC236}">
                <a16:creationId xmlns:a16="http://schemas.microsoft.com/office/drawing/2014/main" id="{56AF016C-8035-4982-A926-AB395FBE9669}"/>
              </a:ext>
            </a:extLst>
          </p:cNvPr>
          <p:cNvSpPr/>
          <p:nvPr/>
        </p:nvSpPr>
        <p:spPr>
          <a:xfrm>
            <a:off x="350108" y="1078422"/>
            <a:ext cx="9190478" cy="677863"/>
          </a:xfrm>
          <a:prstGeom prst="roundRect">
            <a:avLst>
              <a:gd name="adj" fmla="val 0"/>
            </a:avLst>
          </a:prstGeom>
          <a:solidFill>
            <a:schemeClr val="accent5">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lIns="91440" tIns="45720" rIns="91440" bIns="45720" rtlCol="0" anchor="t"/>
          <a:lstStyle/>
          <a:p>
            <a:r>
              <a:rPr kumimoji="1" lang="ja-JP" sz="1000" dirty="0">
                <a:solidFill>
                  <a:schemeClr val="tx1"/>
                </a:solidFill>
                <a:ea typeface="游ゴシック"/>
              </a:rPr>
              <a:t>○</a:t>
            </a:r>
            <a:r>
              <a:rPr kumimoji="1" lang="ja-JP" sz="1000" b="1" dirty="0">
                <a:solidFill>
                  <a:schemeClr val="tx1"/>
                </a:solidFill>
                <a:ea typeface="游ゴシック"/>
              </a:rPr>
              <a:t>ライフサイエンス</a:t>
            </a:r>
            <a:r>
              <a:rPr kumimoji="1" lang="ja-JP" sz="1000" dirty="0">
                <a:solidFill>
                  <a:schemeClr val="tx1"/>
                </a:solidFill>
                <a:ea typeface="游ゴシック"/>
              </a:rPr>
              <a:t>や</a:t>
            </a:r>
            <a:r>
              <a:rPr kumimoji="1" lang="ja-JP" sz="1000" b="1" dirty="0">
                <a:solidFill>
                  <a:schemeClr val="tx1"/>
                </a:solidFill>
                <a:ea typeface="游ゴシック"/>
              </a:rPr>
              <a:t>カーボンニュートラル</a:t>
            </a:r>
            <a:r>
              <a:rPr kumimoji="1" lang="ja-JP" sz="1000" dirty="0">
                <a:solidFill>
                  <a:schemeClr val="tx1"/>
                </a:solidFill>
                <a:ea typeface="游ゴシック"/>
              </a:rPr>
              <a:t>などの分野の最先端技術等に関し、オール関西で</a:t>
            </a:r>
            <a:r>
              <a:rPr kumimoji="1" lang="ja-JP" altLang="en-US" sz="1000" dirty="0">
                <a:solidFill>
                  <a:schemeClr val="tx1"/>
                </a:solidFill>
                <a:ea typeface="游ゴシック"/>
              </a:rPr>
              <a:t>技術の</a:t>
            </a:r>
            <a:r>
              <a:rPr kumimoji="1" lang="ja-JP" sz="1000" b="1" dirty="0">
                <a:solidFill>
                  <a:schemeClr val="tx1"/>
                </a:solidFill>
                <a:ea typeface="游ゴシック"/>
              </a:rPr>
              <a:t>実装化・産業化</a:t>
            </a:r>
            <a:r>
              <a:rPr kumimoji="1" lang="ja-JP" sz="1000" dirty="0">
                <a:solidFill>
                  <a:schemeClr val="tx1"/>
                </a:solidFill>
                <a:ea typeface="游ゴシック"/>
              </a:rPr>
              <a:t>を加速するための仕組みを構築するとと</a:t>
            </a:r>
            <a:endParaRPr kumimoji="1" lang="en-US" altLang="ja-JP" sz="1000" dirty="0">
              <a:solidFill>
                <a:schemeClr val="tx1"/>
              </a:solidFill>
              <a:ea typeface="游ゴシック"/>
            </a:endParaRPr>
          </a:p>
          <a:p>
            <a:r>
              <a:rPr kumimoji="1" lang="ja-JP" altLang="en-US" sz="1000" dirty="0">
                <a:solidFill>
                  <a:schemeClr val="tx1"/>
                </a:solidFill>
                <a:ea typeface="游ゴシック"/>
              </a:rPr>
              <a:t>　</a:t>
            </a:r>
            <a:r>
              <a:rPr kumimoji="1" lang="ja-JP" sz="1000" dirty="0">
                <a:solidFill>
                  <a:schemeClr val="tx1"/>
                </a:solidFill>
                <a:ea typeface="游ゴシック"/>
              </a:rPr>
              <a:t>もに</a:t>
            </a:r>
            <a:r>
              <a:rPr kumimoji="1" lang="ja-JP" altLang="en-US" sz="1000" dirty="0">
                <a:solidFill>
                  <a:schemeClr val="tx1"/>
                </a:solidFill>
                <a:ea typeface="游ゴシック"/>
              </a:rPr>
              <a:t>、</a:t>
            </a:r>
            <a:r>
              <a:rPr kumimoji="1" lang="ja-JP" sz="1000" dirty="0">
                <a:solidFill>
                  <a:schemeClr val="tx1"/>
                </a:solidFill>
                <a:ea typeface="游ゴシック"/>
              </a:rPr>
              <a:t>チャレンジする企業等へは経営面や資金面、規制改革など制度面での支援を行うことにより事業化等を推進</a:t>
            </a:r>
            <a:endParaRPr lang="en-US" sz="1000" dirty="0">
              <a:solidFill>
                <a:schemeClr val="tx1"/>
              </a:solidFill>
              <a:ea typeface="Calibri"/>
              <a:cs typeface="Calibri"/>
            </a:endParaRPr>
          </a:p>
          <a:p>
            <a:r>
              <a:rPr kumimoji="1" lang="ja-JP" sz="1000" dirty="0">
                <a:solidFill>
                  <a:schemeClr val="tx1"/>
                </a:solidFill>
                <a:ea typeface="游ゴシック"/>
              </a:rPr>
              <a:t>○また、</a:t>
            </a:r>
            <a:r>
              <a:rPr kumimoji="1" lang="ja-JP" sz="1000" b="1" dirty="0">
                <a:solidFill>
                  <a:schemeClr val="tx1"/>
                </a:solidFill>
                <a:ea typeface="游ゴシック"/>
              </a:rPr>
              <a:t>ディープテックスタートアップ</a:t>
            </a:r>
            <a:r>
              <a:rPr kumimoji="1" lang="ja-JP" sz="1000" dirty="0">
                <a:solidFill>
                  <a:schemeClr val="tx1"/>
                </a:solidFill>
                <a:ea typeface="游ゴシック"/>
              </a:rPr>
              <a:t>（ライフサイエンス、カーボンニュートラル、量子等）については、中之島クロスや京阪神等の連携による</a:t>
            </a:r>
            <a:r>
              <a:rPr kumimoji="1" lang="ja-JP" sz="1000" b="1" dirty="0">
                <a:solidFill>
                  <a:schemeClr val="tx1"/>
                </a:solidFill>
                <a:ea typeface="游ゴシック"/>
              </a:rPr>
              <a:t>イノベー</a:t>
            </a:r>
            <a:endParaRPr kumimoji="1" lang="en-US" altLang="ja-JP" sz="1000" b="1" dirty="0">
              <a:solidFill>
                <a:schemeClr val="tx1"/>
              </a:solidFill>
              <a:ea typeface="游ゴシック"/>
            </a:endParaRPr>
          </a:p>
          <a:p>
            <a:r>
              <a:rPr kumimoji="1" lang="ja-JP" altLang="en-US" sz="1000" b="1" dirty="0">
                <a:solidFill>
                  <a:schemeClr val="tx1"/>
                </a:solidFill>
                <a:ea typeface="游ゴシック"/>
              </a:rPr>
              <a:t>　</a:t>
            </a:r>
            <a:r>
              <a:rPr kumimoji="1" lang="ja-JP" sz="1000" b="1" dirty="0">
                <a:solidFill>
                  <a:schemeClr val="tx1"/>
                </a:solidFill>
                <a:ea typeface="游ゴシック"/>
              </a:rPr>
              <a:t>ション拠点</a:t>
            </a:r>
            <a:r>
              <a:rPr kumimoji="1" lang="ja-JP" sz="1000" dirty="0">
                <a:solidFill>
                  <a:schemeClr val="tx1"/>
                </a:solidFill>
                <a:ea typeface="游ゴシック"/>
              </a:rPr>
              <a:t>によるエコシステムを構築し、グローバルに活躍するスタートアップを継続的に輩出</a:t>
            </a:r>
            <a:endParaRPr lang="en-US" dirty="0">
              <a:solidFill>
                <a:schemeClr val="tx1"/>
              </a:solidFill>
              <a:ea typeface="游ゴシック"/>
            </a:endParaRPr>
          </a:p>
        </p:txBody>
      </p:sp>
      <p:sp>
        <p:nvSpPr>
          <p:cNvPr id="18" name="正方形/長方形 17">
            <a:extLst>
              <a:ext uri="{FF2B5EF4-FFF2-40B4-BE49-F238E27FC236}">
                <a16:creationId xmlns:a16="http://schemas.microsoft.com/office/drawing/2014/main" id="{502DFC9D-B808-4123-A3B4-D9CB710645D4}"/>
              </a:ext>
            </a:extLst>
          </p:cNvPr>
          <p:cNvSpPr/>
          <p:nvPr/>
        </p:nvSpPr>
        <p:spPr>
          <a:xfrm>
            <a:off x="197710" y="5260954"/>
            <a:ext cx="9495274" cy="1502398"/>
          </a:xfrm>
          <a:prstGeom prst="rect">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kumimoji="1" lang="ja-JP" altLang="en-US" sz="1200" b="1">
                <a:solidFill>
                  <a:schemeClr val="tx1"/>
                </a:solidFill>
              </a:rPr>
              <a:t>③スタートアップ・エコシステム拠点</a:t>
            </a:r>
            <a:endParaRPr kumimoji="1" lang="en-US" altLang="ja-JP" sz="1200" b="1">
              <a:solidFill>
                <a:schemeClr val="tx1"/>
              </a:solidFill>
            </a:endParaRPr>
          </a:p>
          <a:p>
            <a:pPr>
              <a:spcBef>
                <a:spcPts val="400"/>
              </a:spcBef>
            </a:pPr>
            <a:r>
              <a:rPr kumimoji="1" lang="ja-JP" altLang="en-US" sz="1200" b="1">
                <a:solidFill>
                  <a:schemeClr val="tx1"/>
                </a:solidFill>
                <a:ea typeface="游ゴシック"/>
              </a:rPr>
              <a:t>　・</a:t>
            </a:r>
            <a:r>
              <a:rPr kumimoji="1" lang="ja-JP" altLang="en-US" sz="1200">
                <a:solidFill>
                  <a:schemeClr val="tx1"/>
                </a:solidFill>
                <a:ea typeface="游ゴシック"/>
              </a:rPr>
              <a:t> </a:t>
            </a:r>
            <a:r>
              <a:rPr kumimoji="1" lang="ja-JP" altLang="en-US" sz="1200" b="1">
                <a:solidFill>
                  <a:schemeClr val="tx1"/>
                </a:solidFill>
                <a:ea typeface="游ゴシック"/>
              </a:rPr>
              <a:t>「大阪・京都・ひょうご神戸コンソーシアム」 によるエコシステム拠点の形成</a:t>
            </a:r>
            <a:endParaRPr lang="en-US" altLang="ja-JP" sz="1200" b="1">
              <a:solidFill>
                <a:schemeClr val="tx1"/>
              </a:solidFill>
              <a:ea typeface="游ゴシック"/>
              <a:cs typeface="Calibri"/>
            </a:endParaRPr>
          </a:p>
          <a:p>
            <a:r>
              <a:rPr kumimoji="1" lang="ja-JP" altLang="en-US" sz="1000">
                <a:solidFill>
                  <a:schemeClr val="tx1"/>
                </a:solidFill>
                <a:ea typeface="游ゴシック"/>
              </a:rPr>
              <a:t>　　　⇒　</a:t>
            </a:r>
            <a:r>
              <a:rPr kumimoji="1" lang="ja-JP" sz="1000">
                <a:solidFill>
                  <a:schemeClr val="tx1"/>
                </a:solidFill>
                <a:ea typeface="游ゴシック"/>
              </a:rPr>
              <a:t>大阪・京都・兵庫それぞれのスタートアップ・エコシステムが連携し、</a:t>
            </a:r>
            <a:r>
              <a:rPr kumimoji="1" lang="ja-JP" sz="1000">
                <a:solidFill>
                  <a:schemeClr val="tx1"/>
                </a:solidFill>
                <a:latin typeface="游ゴシック"/>
                <a:ea typeface="游ゴシック"/>
              </a:rPr>
              <a:t>大阪イノベーションハブをはじめとする</a:t>
            </a:r>
            <a:r>
              <a:rPr kumimoji="1" lang="ja-JP" sz="1000">
                <a:solidFill>
                  <a:schemeClr val="tx1"/>
                </a:solidFill>
                <a:ea typeface="游ゴシック"/>
              </a:rPr>
              <a:t>京阪神の多様なイノベーション拠点間の</a:t>
            </a:r>
            <a:endParaRPr lang="en-US" sz="1000">
              <a:solidFill>
                <a:schemeClr val="tx1"/>
              </a:solidFill>
              <a:ea typeface="游ゴシック"/>
              <a:cs typeface="Calibri"/>
            </a:endParaRPr>
          </a:p>
          <a:p>
            <a:r>
              <a:rPr kumimoji="1" lang="ja-JP" sz="1000">
                <a:solidFill>
                  <a:schemeClr val="tx1"/>
                </a:solidFill>
                <a:ea typeface="游ゴシック"/>
              </a:rPr>
              <a:t>　　　　　連携強化や海外エコシステム拠点とのネットワーク拡充等により、世界に伍するディープテックスタートアップのエコシステム拠点を形成</a:t>
            </a:r>
            <a:endParaRPr lang="en-US">
              <a:solidFill>
                <a:schemeClr val="tx1"/>
              </a:solidFill>
              <a:ea typeface="游ゴシック"/>
              <a:cs typeface="Calibri"/>
            </a:endParaRPr>
          </a:p>
          <a:p>
            <a:r>
              <a:rPr kumimoji="1" lang="ja-JP" altLang="en-US" sz="1000">
                <a:solidFill>
                  <a:schemeClr val="tx1"/>
                </a:solidFill>
                <a:ea typeface="游ゴシック"/>
              </a:rPr>
              <a:t>　　　　　（重点領域：バイオ・ライフサイエンス、グリーンテック、デジタル（</a:t>
            </a:r>
            <a:r>
              <a:rPr kumimoji="1" lang="en-US" altLang="ja-JP" sz="1000">
                <a:solidFill>
                  <a:schemeClr val="tx1"/>
                </a:solidFill>
                <a:ea typeface="游ゴシック"/>
              </a:rPr>
              <a:t>AI</a:t>
            </a:r>
            <a:r>
              <a:rPr kumimoji="1" lang="ja-JP" altLang="en-US" sz="1000">
                <a:solidFill>
                  <a:schemeClr val="tx1"/>
                </a:solidFill>
                <a:ea typeface="游ゴシック"/>
              </a:rPr>
              <a:t>・</a:t>
            </a:r>
            <a:r>
              <a:rPr kumimoji="1" lang="en-US" altLang="ja-JP" sz="1000">
                <a:solidFill>
                  <a:schemeClr val="tx1"/>
                </a:solidFill>
                <a:ea typeface="游ゴシック"/>
              </a:rPr>
              <a:t>Web3.0</a:t>
            </a:r>
            <a:r>
              <a:rPr kumimoji="1" lang="ja-JP" altLang="en-US" sz="1000">
                <a:solidFill>
                  <a:schemeClr val="tx1"/>
                </a:solidFill>
                <a:ea typeface="游ゴシック"/>
              </a:rPr>
              <a:t>・量子等））</a:t>
            </a:r>
            <a:endParaRPr lang="en-US" altLang="ja-JP" sz="1000">
              <a:solidFill>
                <a:schemeClr val="tx1"/>
              </a:solidFill>
              <a:ea typeface="游ゴシック"/>
              <a:cs typeface="Calibri"/>
            </a:endParaRPr>
          </a:p>
          <a:p>
            <a:pPr>
              <a:spcBef>
                <a:spcPts val="400"/>
              </a:spcBef>
            </a:pPr>
            <a:r>
              <a:rPr kumimoji="1" lang="ja-JP" altLang="en-US" sz="1200" b="1">
                <a:solidFill>
                  <a:schemeClr val="tx1"/>
                </a:solidFill>
                <a:ea typeface="游ゴシック"/>
              </a:rPr>
              <a:t>　・中之島クロスの</a:t>
            </a:r>
            <a:r>
              <a:rPr kumimoji="1" lang="ja-JP" sz="1200" b="1">
                <a:solidFill>
                  <a:schemeClr val="tx1"/>
                </a:solidFill>
                <a:latin typeface="游ゴシック"/>
                <a:ea typeface="游ゴシック"/>
              </a:rPr>
              <a:t>拠点</a:t>
            </a:r>
            <a:r>
              <a:rPr kumimoji="1" lang="ja-JP" altLang="en-US" sz="1200" b="1">
                <a:solidFill>
                  <a:schemeClr val="tx1"/>
                </a:solidFill>
                <a:ea typeface="游ゴシック"/>
              </a:rPr>
              <a:t>性を活かしたスタートアップへの支援</a:t>
            </a:r>
            <a:endParaRPr lang="ja-JP" altLang="en-US" sz="1200" b="1">
              <a:solidFill>
                <a:schemeClr val="tx1"/>
              </a:solidFill>
              <a:ea typeface="游ゴシック"/>
              <a:cs typeface="Calibri"/>
            </a:endParaRPr>
          </a:p>
          <a:p>
            <a:r>
              <a:rPr kumimoji="1" lang="ja-JP" altLang="en-US" sz="1000">
                <a:solidFill>
                  <a:schemeClr val="tx1"/>
                </a:solidFill>
                <a:ea typeface="游ゴシック"/>
              </a:rPr>
              <a:t>　　　⇒　</a:t>
            </a:r>
            <a:r>
              <a:rPr kumimoji="1" lang="ja-JP" sz="1000">
                <a:solidFill>
                  <a:schemeClr val="tx1"/>
                </a:solidFill>
                <a:ea typeface="游ゴシック"/>
              </a:rPr>
              <a:t>アカデミア等が有する有望なシーズを事業化まで一気通貫で支援するとともに、産学連携や企業連携によるオープンイノベーションを促進し、中之島</a:t>
            </a:r>
            <a:endParaRPr kumimoji="1" lang="en-US" altLang="ja-JP" sz="1000">
              <a:solidFill>
                <a:schemeClr val="tx1"/>
              </a:solidFill>
              <a:ea typeface="游ゴシック"/>
            </a:endParaRPr>
          </a:p>
          <a:p>
            <a:r>
              <a:rPr kumimoji="1" lang="ja-JP" altLang="en-US" sz="1000">
                <a:solidFill>
                  <a:schemeClr val="tx1"/>
                </a:solidFill>
                <a:ea typeface="游ゴシック"/>
              </a:rPr>
              <a:t>　　　　　</a:t>
            </a:r>
            <a:r>
              <a:rPr kumimoji="1" lang="ja-JP" sz="1000">
                <a:solidFill>
                  <a:schemeClr val="tx1"/>
                </a:solidFill>
                <a:ea typeface="游ゴシック"/>
              </a:rPr>
              <a:t>ク</a:t>
            </a:r>
            <a:r>
              <a:rPr kumimoji="1" lang="ja-JP" sz="1000">
                <a:solidFill>
                  <a:schemeClr val="tx1"/>
                </a:solidFill>
                <a:latin typeface="游ゴシック"/>
                <a:ea typeface="游ゴシック"/>
              </a:rPr>
              <a:t>ロスに投資やヒト・モノを呼び込むことで、グローバルに活躍するライフサイエンス分野のスタートアップの創出・育成を支援</a:t>
            </a:r>
            <a:endParaRPr lang="ja-JP" sz="1000">
              <a:solidFill>
                <a:schemeClr val="tx1"/>
              </a:solidFill>
              <a:latin typeface="游ゴシック"/>
              <a:ea typeface="游ゴシック"/>
            </a:endParaRPr>
          </a:p>
          <a:p>
            <a:endParaRPr lang="ja-JP" altLang="en-US" sz="1000">
              <a:solidFill>
                <a:schemeClr val="tx1"/>
              </a:solidFill>
              <a:ea typeface="游ゴシック"/>
              <a:cs typeface="Calibri"/>
            </a:endParaRPr>
          </a:p>
        </p:txBody>
      </p:sp>
      <p:sp>
        <p:nvSpPr>
          <p:cNvPr id="6" name="スライド番号プレースホルダー 1">
            <a:extLst>
              <a:ext uri="{FF2B5EF4-FFF2-40B4-BE49-F238E27FC236}">
                <a16:creationId xmlns:a16="http://schemas.microsoft.com/office/drawing/2014/main" id="{51678DF8-1919-4E5F-227A-723CFFD2BD7D}"/>
              </a:ext>
            </a:extLst>
          </p:cNvPr>
          <p:cNvSpPr>
            <a:spLocks noGrp="1"/>
          </p:cNvSpPr>
          <p:nvPr>
            <p:ph type="sldNum" sz="quarter" idx="12"/>
          </p:nvPr>
        </p:nvSpPr>
        <p:spPr>
          <a:xfrm>
            <a:off x="9489330" y="6445576"/>
            <a:ext cx="416670" cy="408695"/>
          </a:xfrm>
          <a:solidFill>
            <a:schemeClr val="bg1"/>
          </a:solidFill>
          <a:effectLst/>
        </p:spPr>
        <p:txBody>
          <a:bodyPr/>
          <a:lstStyle/>
          <a:p>
            <a:fld id="{DDF82107-93BA-490C-9453-044014AF67CD}" type="slidenum">
              <a:rPr kumimoji="1" lang="ja-JP" altLang="en-US" smtClean="0"/>
              <a:pPr/>
              <a:t>18</a:t>
            </a:fld>
            <a:endParaRPr kumimoji="1" lang="ja-JP" altLang="en-US"/>
          </a:p>
        </p:txBody>
      </p:sp>
      <p:sp>
        <p:nvSpPr>
          <p:cNvPr id="12" name="テキスト ボックス 11">
            <a:extLst>
              <a:ext uri="{FF2B5EF4-FFF2-40B4-BE49-F238E27FC236}">
                <a16:creationId xmlns:a16="http://schemas.microsoft.com/office/drawing/2014/main" id="{12D33FC9-46F7-4B6A-9FD6-9AF11535470E}"/>
              </a:ext>
            </a:extLst>
          </p:cNvPr>
          <p:cNvSpPr txBox="1"/>
          <p:nvPr/>
        </p:nvSpPr>
        <p:spPr>
          <a:xfrm>
            <a:off x="0" y="519375"/>
            <a:ext cx="4953000" cy="338554"/>
          </a:xfrm>
          <a:prstGeom prst="rect">
            <a:avLst/>
          </a:prstGeom>
          <a:noFill/>
          <a:ln>
            <a:noFill/>
          </a:ln>
        </p:spPr>
        <p:txBody>
          <a:bodyPr wrap="square">
            <a:spAutoFit/>
          </a:bodyPr>
          <a:lstStyle/>
          <a:p>
            <a:pPr marL="0" marR="0" lvl="0" indent="0" algn="l" defTabSz="653156" rtl="0" eaLnBrk="1" fontAlgn="auto" latinLnBrk="0" hangingPunct="1">
              <a:spcBef>
                <a:spcPts val="0"/>
              </a:spcBef>
              <a:spcAft>
                <a:spcPts val="0"/>
              </a:spcAft>
              <a:buClrTx/>
              <a:buSzTx/>
              <a:buFontTx/>
              <a:buNone/>
              <a:tabLst/>
              <a:defRPr/>
            </a:pPr>
            <a:r>
              <a:rPr kumimoji="1" lang="en-US" altLang="ja-JP" sz="1600" b="1"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a:t>
            </a:r>
            <a:r>
              <a:rPr kumimoji="1" lang="ja-JP" altLang="en-US" sz="1600" b="1"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施策の方向性</a:t>
            </a:r>
            <a:r>
              <a:rPr kumimoji="1" lang="en-US" altLang="ja-JP" sz="1600" b="1"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a:t>
            </a:r>
            <a:r>
              <a:rPr kumimoji="1" lang="ja-JP" altLang="en-US" sz="1600" b="1"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　</a:t>
            </a:r>
            <a:r>
              <a:rPr kumimoji="1" lang="en-US" altLang="ja-JP" sz="1600" b="1" u="sng"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a:t>
            </a:r>
            <a:r>
              <a:rPr kumimoji="1" lang="ja-JP" altLang="en-US" sz="1600" b="1" u="sng"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１</a:t>
            </a:r>
            <a:r>
              <a:rPr kumimoji="1" lang="en-US" altLang="ja-JP" sz="1600" b="1" u="sng"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a:t>
            </a:r>
            <a:r>
              <a:rPr kumimoji="1" lang="ja-JP" altLang="en-US" sz="1600" b="1" u="sng"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支援の充実</a:t>
            </a:r>
            <a:endParaRPr kumimoji="1" lang="en-US" altLang="ja-JP" sz="1600" b="1" u="sng"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endParaRPr>
          </a:p>
        </p:txBody>
      </p:sp>
    </p:spTree>
    <p:extLst>
      <p:ext uri="{BB962C8B-B14F-4D97-AF65-F5344CB8AC3E}">
        <p14:creationId xmlns:p14="http://schemas.microsoft.com/office/powerpoint/2010/main" val="4251281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27875E6D-1561-4553-8429-CEED86146F03}"/>
              </a:ext>
            </a:extLst>
          </p:cNvPr>
          <p:cNvSpPr txBox="1"/>
          <p:nvPr/>
        </p:nvSpPr>
        <p:spPr bwMode="white">
          <a:xfrm>
            <a:off x="504833" y="-1236"/>
            <a:ext cx="195899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360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目 　次</a:t>
            </a:r>
          </a:p>
        </p:txBody>
      </p:sp>
      <p:grpSp>
        <p:nvGrpSpPr>
          <p:cNvPr id="2" name="グループ化 1">
            <a:extLst>
              <a:ext uri="{FF2B5EF4-FFF2-40B4-BE49-F238E27FC236}">
                <a16:creationId xmlns:a16="http://schemas.microsoft.com/office/drawing/2014/main" id="{EC7DAC52-56F6-42FE-AA56-1534143BA137}"/>
              </a:ext>
            </a:extLst>
          </p:cNvPr>
          <p:cNvGrpSpPr/>
          <p:nvPr/>
        </p:nvGrpSpPr>
        <p:grpSpPr>
          <a:xfrm>
            <a:off x="453001" y="783408"/>
            <a:ext cx="8635581" cy="5970865"/>
            <a:chOff x="823258" y="1504009"/>
            <a:chExt cx="6965741" cy="5970865"/>
          </a:xfrm>
        </p:grpSpPr>
        <p:sp>
          <p:nvSpPr>
            <p:cNvPr id="5" name="テキスト ボックス 4">
              <a:extLst>
                <a:ext uri="{FF2B5EF4-FFF2-40B4-BE49-F238E27FC236}">
                  <a16:creationId xmlns:a16="http://schemas.microsoft.com/office/drawing/2014/main" id="{7D173F5B-FD2F-4B3E-B54D-CD1B02505E39}"/>
                </a:ext>
              </a:extLst>
            </p:cNvPr>
            <p:cNvSpPr txBox="1"/>
            <p:nvPr/>
          </p:nvSpPr>
          <p:spPr>
            <a:xfrm>
              <a:off x="823258" y="1504009"/>
              <a:ext cx="6768242" cy="5940088"/>
            </a:xfrm>
            <a:prstGeom prst="rect">
              <a:avLst/>
            </a:prstGeom>
            <a:noFill/>
          </p:spPr>
          <p:txBody>
            <a:bodyPr wrap="square" lIns="91440" tIns="45720" rIns="91440" bIns="45720" rtlCol="0" anchor="t">
              <a:spAutoFit/>
            </a:bodyPr>
            <a:lstStyle/>
            <a:p>
              <a:pPr marL="450850" marR="0" lvl="0" indent="-450850" algn="l" defTabSz="457200" rtl="0" eaLnBrk="1" fontAlgn="auto" latinLnBrk="0" hangingPunct="1">
                <a:spcBef>
                  <a:spcPts val="0"/>
                </a:spcBef>
                <a:spcAft>
                  <a:spcPts val="0"/>
                </a:spcAft>
                <a:buClrTx/>
                <a:buSzTx/>
                <a:buFont typeface="+mj-lt"/>
                <a:buAutoNum type="romanUcPeriod"/>
                <a:tabLst/>
                <a:defRPr/>
              </a:pPr>
              <a:r>
                <a:rPr kumimoji="0" lang="ja-JP" altLang="en-US" sz="200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はじめに</a:t>
              </a:r>
              <a:endParaRPr kumimoji="0" lang="en-US" altLang="ja-JP" sz="200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endParaRPr>
            </a:p>
            <a:p>
              <a:pPr marL="900113" lvl="1" indent="-442913">
                <a:buFont typeface="+mj-lt"/>
                <a:buAutoNum type="arabicPeriod"/>
                <a:defRPr/>
              </a:pP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Ｂｅｙｏｎｄ ＥＸＰＯ ２０２５の策定趣旨</a:t>
              </a:r>
              <a:endParaRPr lang="en-US" altLang="ja-JP" sz="1400" dirty="0">
                <a:solidFill>
                  <a:prstClr val="black"/>
                </a:solidFill>
                <a:latin typeface="HGP創英角ｺﾞｼｯｸUB" panose="020B0900000000000000" pitchFamily="50" charset="-128"/>
                <a:ea typeface="HGP創英角ｺﾞｼｯｸUB" panose="020B0900000000000000" pitchFamily="50" charset="-128"/>
              </a:endParaRPr>
            </a:p>
            <a:p>
              <a:pPr marL="900113" lvl="1" indent="-442913">
                <a:buFont typeface="+mj-lt"/>
                <a:buAutoNum type="arabicPeriod"/>
                <a:defRPr/>
              </a:pP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大阪がめざす「副首都」</a:t>
              </a:r>
              <a:endParaRPr lang="en-US" altLang="ja-JP" sz="1400" dirty="0">
                <a:solidFill>
                  <a:prstClr val="black"/>
                </a:solidFill>
                <a:latin typeface="HGP創英角ｺﾞｼｯｸUB" panose="020B0900000000000000" pitchFamily="50" charset="-128"/>
                <a:ea typeface="HGP創英角ｺﾞｼｯｸUB" panose="020B0900000000000000" pitchFamily="50" charset="-128"/>
              </a:endParaRPr>
            </a:p>
            <a:p>
              <a:pPr marL="900113" lvl="1" indent="-442913">
                <a:buFont typeface="+mj-lt"/>
                <a:buAutoNum type="arabicPeriod"/>
                <a:defRPr/>
              </a:pP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大阪の現状</a:t>
              </a:r>
              <a:endParaRPr lang="en-US" altLang="ja-JP" sz="1400" dirty="0">
                <a:solidFill>
                  <a:prstClr val="black"/>
                </a:solidFill>
                <a:latin typeface="HGP創英角ｺﾞｼｯｸUB" panose="020B0900000000000000" pitchFamily="50" charset="-128"/>
                <a:ea typeface="HGP創英角ｺﾞｼｯｸUB" panose="020B0900000000000000" pitchFamily="50" charset="-128"/>
              </a:endParaRPr>
            </a:p>
            <a:p>
              <a:pPr marL="900113" lvl="1" indent="-442913">
                <a:buFont typeface="+mj-lt"/>
                <a:buAutoNum type="arabicPeriod"/>
                <a:defRPr/>
              </a:pP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成長・発展に向けた取組の加速化</a:t>
              </a:r>
              <a:endParaRPr lang="en-US" altLang="ja-JP" sz="1400" dirty="0">
                <a:solidFill>
                  <a:prstClr val="black"/>
                </a:solidFill>
                <a:latin typeface="HGP創英角ｺﾞｼｯｸUB" panose="020B0900000000000000" pitchFamily="50" charset="-128"/>
                <a:ea typeface="HGP創英角ｺﾞｼｯｸUB" panose="020B0900000000000000" pitchFamily="50" charset="-128"/>
              </a:endParaRPr>
            </a:p>
            <a:p>
              <a:pPr marL="450850" marR="0" lvl="0" indent="-450850" algn="l" defTabSz="457200" rtl="0" eaLnBrk="1" fontAlgn="auto" latinLnBrk="0" hangingPunct="1">
                <a:spcBef>
                  <a:spcPts val="1200"/>
                </a:spcBef>
                <a:spcAft>
                  <a:spcPts val="0"/>
                </a:spcAft>
                <a:buClrTx/>
                <a:buSzTx/>
                <a:buFont typeface="+mj-lt"/>
                <a:buAutoNum type="romanUcPeriod"/>
                <a:tabLst/>
                <a:defRPr/>
              </a:pPr>
              <a:r>
                <a:rPr kumimoji="0" lang="ja-JP" altLang="en-US" sz="200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Ｂｅｙｏｎｄ ＥＸＰＯ ２０２５の基本的な考え方</a:t>
              </a:r>
              <a:endParaRPr kumimoji="0" lang="en-US" altLang="ja-JP" sz="200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endParaRPr>
            </a:p>
            <a:p>
              <a:pPr marL="900113" lvl="1" indent="-442913">
                <a:buFont typeface="+mj-lt"/>
                <a:buAutoNum type="arabicPeriod"/>
                <a:defRPr/>
              </a:pP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Ｂｅｙｏｎｄ ＥＸＰＯ ２０２５がめざすもの</a:t>
              </a:r>
              <a:endParaRPr lang="en-US" altLang="ja-JP" sz="1400" dirty="0">
                <a:solidFill>
                  <a:prstClr val="black"/>
                </a:solidFill>
                <a:latin typeface="HGP創英角ｺﾞｼｯｸUB" panose="020B0900000000000000" pitchFamily="50" charset="-128"/>
                <a:ea typeface="HGP創英角ｺﾞｼｯｸUB" panose="020B0900000000000000" pitchFamily="50" charset="-128"/>
              </a:endParaRPr>
            </a:p>
            <a:p>
              <a:pPr marL="900113" lvl="1" indent="-442913">
                <a:buFont typeface="+mj-lt"/>
                <a:buAutoNum type="arabicPeriod"/>
                <a:defRPr/>
              </a:pP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基本方針とめざす都市像</a:t>
              </a:r>
              <a:endParaRPr lang="en-US" altLang="ja-JP" sz="1400" dirty="0">
                <a:solidFill>
                  <a:prstClr val="black"/>
                </a:solidFill>
                <a:latin typeface="HGP創英角ｺﾞｼｯｸUB" panose="020B0900000000000000" pitchFamily="50" charset="-128"/>
                <a:ea typeface="HGP創英角ｺﾞｼｯｸUB" panose="020B0900000000000000" pitchFamily="50" charset="-128"/>
              </a:endParaRPr>
            </a:p>
            <a:p>
              <a:pPr marL="900113" lvl="1" indent="-442913">
                <a:buFont typeface="+mj-lt"/>
                <a:buAutoNum type="arabicPeriod"/>
                <a:defRPr/>
              </a:pP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経済目標（</a:t>
              </a:r>
              <a:r>
                <a:rPr lang="en-US" altLang="ja-JP" sz="1400" dirty="0">
                  <a:solidFill>
                    <a:prstClr val="black"/>
                  </a:solidFill>
                  <a:latin typeface="HGP創英角ｺﾞｼｯｸUB" panose="020B0900000000000000" pitchFamily="50" charset="-128"/>
                  <a:ea typeface="HGP創英角ｺﾞｼｯｸUB" panose="020B0900000000000000" pitchFamily="50" charset="-128"/>
                </a:rPr>
                <a:t>2040</a:t>
              </a: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年代 名目ＧＤＰ約</a:t>
              </a:r>
              <a:r>
                <a:rPr lang="en-US" altLang="ja-JP" sz="1400" dirty="0">
                  <a:solidFill>
                    <a:prstClr val="black"/>
                  </a:solidFill>
                  <a:latin typeface="HGP創英角ｺﾞｼｯｸUB" panose="020B0900000000000000" pitchFamily="50" charset="-128"/>
                  <a:ea typeface="HGP創英角ｺﾞｼｯｸUB" panose="020B0900000000000000" pitchFamily="50" charset="-128"/>
                </a:rPr>
                <a:t>80</a:t>
              </a: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兆円）へのアプローチ</a:t>
              </a:r>
              <a:endParaRPr lang="en-US" altLang="ja-JP" sz="1400" dirty="0">
                <a:solidFill>
                  <a:prstClr val="black"/>
                </a:solidFill>
                <a:latin typeface="HGP創英角ｺﾞｼｯｸUB" panose="020B0900000000000000" pitchFamily="50" charset="-128"/>
                <a:ea typeface="HGP創英角ｺﾞｼｯｸUB" panose="020B0900000000000000" pitchFamily="50" charset="-128"/>
              </a:endParaRPr>
            </a:p>
            <a:p>
              <a:pPr marL="450850" marR="0" lvl="0" indent="-450850" algn="l" defTabSz="457200" rtl="0" eaLnBrk="1" fontAlgn="auto" latinLnBrk="0" hangingPunct="1">
                <a:spcBef>
                  <a:spcPts val="1200"/>
                </a:spcBef>
                <a:spcAft>
                  <a:spcPts val="0"/>
                </a:spcAft>
                <a:buClrTx/>
                <a:buSzTx/>
                <a:buFont typeface="+mj-lt"/>
                <a:buAutoNum type="romanUcPeriod"/>
                <a:tabLst/>
                <a:defRPr/>
              </a:pPr>
              <a:r>
                <a:rPr kumimoji="0" lang="ja-JP" altLang="en-US" sz="200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Ｂｅｙｏｎｄ ＥＸＰＯ ２０２５の施策の方向性</a:t>
              </a:r>
              <a:endParaRPr kumimoji="0" lang="en-US" altLang="ja-JP" sz="200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endParaRPr>
            </a:p>
            <a:p>
              <a:pPr marL="900113" lvl="1" indent="-442913">
                <a:buFont typeface="+mj-lt"/>
                <a:buAutoNum type="arabicPeriod"/>
                <a:defRPr/>
              </a:pPr>
              <a:r>
                <a:rPr kumimoji="0" lang="ja-JP" altLang="en-US" sz="140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大阪独自の強みを活かした次世代産業にチャレンジするイノベーション先進都市</a:t>
              </a:r>
              <a:endParaRPr kumimoji="0" lang="en-US" altLang="ja-JP" sz="140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endParaRPr>
            </a:p>
            <a:p>
              <a:pPr marL="900113" lvl="1" indent="-442913">
                <a:buFont typeface="+mj-lt"/>
                <a:buAutoNum type="arabicPeriod"/>
                <a:defRPr/>
              </a:pP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大阪独自の魅力を発揮したワクワク・オモロいを掻き立てるエンタメ都市</a:t>
              </a:r>
              <a:endParaRPr lang="en-US" altLang="ja-JP" sz="1400" dirty="0">
                <a:solidFill>
                  <a:prstClr val="black"/>
                </a:solidFill>
                <a:latin typeface="HGP創英角ｺﾞｼｯｸUB" panose="020B0900000000000000" pitchFamily="50" charset="-128"/>
                <a:ea typeface="HGP創英角ｺﾞｼｯｸUB" panose="020B0900000000000000" pitchFamily="50" charset="-128"/>
              </a:endParaRPr>
            </a:p>
            <a:p>
              <a:pPr marL="900113" lvl="1" indent="-442913">
                <a:buFont typeface="+mj-lt"/>
                <a:buAutoNum type="arabicPeriod"/>
                <a:defRPr/>
              </a:pPr>
              <a:r>
                <a:rPr kumimoji="0" lang="ja-JP" altLang="en-US" sz="140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グローバル人材が集積・輩出するエネルギッシュな拠点都市</a:t>
              </a:r>
              <a:endParaRPr kumimoji="0" lang="en-US" altLang="ja-JP" sz="140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endParaRPr>
            </a:p>
            <a:p>
              <a:pPr marL="900113" lvl="1" indent="-442913">
                <a:buFont typeface="+mj-lt"/>
                <a:buAutoNum type="arabicPeriod"/>
                <a:defRPr/>
              </a:pP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「ほっとかれへん」「やってみなはれ」気質を活かしたフレンドリーな都市</a:t>
              </a:r>
              <a:endParaRPr lang="en-US" altLang="ja-JP" sz="1400" dirty="0">
                <a:solidFill>
                  <a:prstClr val="black"/>
                </a:solidFill>
                <a:latin typeface="HGP創英角ｺﾞｼｯｸUB" panose="020B0900000000000000" pitchFamily="50" charset="-128"/>
                <a:ea typeface="HGP創英角ｺﾞｼｯｸUB" panose="020B0900000000000000" pitchFamily="50" charset="-128"/>
              </a:endParaRPr>
            </a:p>
            <a:p>
              <a:pPr marL="900113" lvl="1" indent="-442913">
                <a:buFont typeface="+mj-lt"/>
                <a:buAutoNum type="arabicPeriod"/>
                <a:defRPr/>
              </a:pPr>
              <a:r>
                <a:rPr kumimoji="0" lang="ja-JP" altLang="en-US" sz="140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成長を支える高度な都市機能を備えた都市</a:t>
              </a:r>
              <a:endParaRPr kumimoji="0" lang="en-US" altLang="ja-JP" sz="140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endParaRPr>
            </a:p>
            <a:p>
              <a:pPr marL="900113" lvl="1" indent="-442913">
                <a:buFont typeface="+mj-lt"/>
                <a:buAutoNum type="arabicPeriod"/>
                <a:defRPr/>
              </a:pP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平時の成長エンジン機能・非常時のバックアップ機能を果たす都市</a:t>
              </a:r>
              <a:endParaRPr lang="en-US" altLang="ja-JP" sz="1400" dirty="0">
                <a:solidFill>
                  <a:prstClr val="black"/>
                </a:solidFill>
                <a:latin typeface="HGP創英角ｺﾞｼｯｸUB" panose="020B0900000000000000" pitchFamily="50" charset="-128"/>
                <a:ea typeface="HGP創英角ｺﾞｼｯｸUB" panose="020B0900000000000000" pitchFamily="50" charset="-128"/>
              </a:endParaRPr>
            </a:p>
            <a:p>
              <a:pPr marL="450850" marR="0" lvl="0" indent="-450850" algn="l" defTabSz="457200" rtl="0" eaLnBrk="1" fontAlgn="auto" latinLnBrk="0" hangingPunct="1">
                <a:spcBef>
                  <a:spcPts val="1200"/>
                </a:spcBef>
                <a:spcAft>
                  <a:spcPts val="0"/>
                </a:spcAft>
                <a:buClrTx/>
                <a:buSzTx/>
                <a:buFont typeface="+mj-lt"/>
                <a:buAutoNum type="romanUcPeriod"/>
                <a:tabLst/>
                <a:defRPr/>
              </a:pPr>
              <a:r>
                <a:rPr lang="ja-JP" altLang="en-US" sz="200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成長を通じた豊かな大阪の実現</a:t>
              </a:r>
              <a:r>
                <a:rPr lang="ja-JP" altLang="en-US" sz="1600" i="0" u="none" strike="noStrike" kern="1200" cap="none" spc="0" normalizeH="0" baseline="0" noProof="0" dirty="0">
                  <a:ln>
                    <a:noFill/>
                  </a:ln>
                  <a:effectLst/>
                  <a:uLnTx/>
                  <a:uFillTx/>
                  <a:latin typeface="HGP創英角ｺﾞｼｯｸUB" panose="020B0900000000000000" pitchFamily="50" charset="-128"/>
                  <a:ea typeface="HGP創英角ｺﾞｼｯｸUB" panose="020B0900000000000000" pitchFamily="50" charset="-128"/>
                </a:rPr>
                <a:t>～</a:t>
              </a:r>
              <a:r>
                <a:rPr lang="en-US" altLang="ja-JP" sz="1600" i="0" u="none" strike="noStrike" kern="1200" cap="none" spc="0" normalizeH="0" baseline="0" noProof="0" dirty="0">
                  <a:ln>
                    <a:noFill/>
                  </a:ln>
                  <a:effectLst/>
                  <a:uLnTx/>
                  <a:uFillTx/>
                  <a:latin typeface="HGP創英角ｺﾞｼｯｸUB" panose="020B0900000000000000" pitchFamily="50" charset="-128"/>
                  <a:ea typeface="HGP創英角ｺﾞｼｯｸUB" panose="020B0900000000000000" pitchFamily="50" charset="-128"/>
                </a:rPr>
                <a:t>Well-Being</a:t>
              </a:r>
              <a:r>
                <a:rPr lang="ja-JP" altLang="en-US" sz="1600" i="0" u="none" strike="noStrike" kern="1200" cap="none" spc="0" normalizeH="0" baseline="0" noProof="0" dirty="0">
                  <a:ln>
                    <a:noFill/>
                  </a:ln>
                  <a:effectLst/>
                  <a:uLnTx/>
                  <a:uFillTx/>
                  <a:latin typeface="HGP創英角ｺﾞｼｯｸUB" panose="020B0900000000000000" pitchFamily="50" charset="-128"/>
                  <a:ea typeface="HGP創英角ｺﾞｼｯｸUB" panose="020B0900000000000000" pitchFamily="50" charset="-128"/>
                </a:rPr>
                <a:t>先進都市へ～</a:t>
              </a:r>
              <a:endParaRPr lang="en-US" altLang="ja-JP" sz="1600" i="0" u="none" strike="noStrike" kern="1200" cap="none" spc="0" normalizeH="0" baseline="0" noProof="0" dirty="0">
                <a:ln>
                  <a:noFill/>
                </a:ln>
                <a:effectLst/>
                <a:uLnTx/>
                <a:uFillTx/>
                <a:latin typeface="HGP創英角ｺﾞｼｯｸUB" panose="020B0900000000000000" pitchFamily="50" charset="-128"/>
                <a:ea typeface="HGP創英角ｺﾞｼｯｸUB" panose="020B0900000000000000" pitchFamily="50" charset="-128"/>
              </a:endParaRPr>
            </a:p>
            <a:p>
              <a:pPr marL="900113" lvl="1" indent="-442913">
                <a:buFont typeface="+mj-lt"/>
                <a:buAutoNum type="arabicPeriod"/>
                <a:defRPr/>
              </a:pP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将来の大阪の姿</a:t>
              </a:r>
              <a:endParaRPr lang="en-US" altLang="ja-JP" sz="1400" dirty="0">
                <a:solidFill>
                  <a:prstClr val="black"/>
                </a:solidFill>
                <a:latin typeface="HGP創英角ｺﾞｼｯｸUB" panose="020B0900000000000000" pitchFamily="50" charset="-128"/>
                <a:ea typeface="HGP創英角ｺﾞｼｯｸUB" panose="020B0900000000000000" pitchFamily="50" charset="-128"/>
              </a:endParaRPr>
            </a:p>
            <a:p>
              <a:pPr marL="900113" lvl="1" indent="-442913">
                <a:buFont typeface="+mj-lt"/>
                <a:buAutoNum type="arabicPeriod"/>
                <a:defRPr/>
              </a:pPr>
              <a:r>
                <a:rPr lang="ja-JP" altLang="en-US" sz="140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Ｂｅｙｏｎｄ ＥＸＰＯ ２０２５の指標の設定</a:t>
              </a:r>
              <a:endParaRPr lang="en-US" altLang="ja-JP" sz="140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endParaRPr>
            </a:p>
            <a:p>
              <a:pPr marL="450850" marR="0" lvl="0" indent="-450850" algn="l" defTabSz="457200" rtl="0" eaLnBrk="1" fontAlgn="auto" latinLnBrk="0" hangingPunct="1">
                <a:spcBef>
                  <a:spcPts val="1200"/>
                </a:spcBef>
                <a:spcAft>
                  <a:spcPts val="0"/>
                </a:spcAft>
                <a:buClrTx/>
                <a:buSzTx/>
                <a:buFont typeface="+mj-lt"/>
                <a:buAutoNum type="romanUcPeriod"/>
                <a:tabLst/>
                <a:defRPr/>
              </a:pPr>
              <a:r>
                <a:rPr lang="ja-JP" altLang="en-US" sz="200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今後の進め方</a:t>
              </a:r>
              <a:endParaRPr lang="en-US" altLang="ja-JP" sz="200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endParaRPr>
            </a:p>
            <a:p>
              <a:pPr marR="0" lvl="0" algn="l" defTabSz="457200" rtl="0" eaLnBrk="1" fontAlgn="auto" latinLnBrk="0" hangingPunct="1">
                <a:spcBef>
                  <a:spcPts val="1200"/>
                </a:spcBef>
                <a:spcAft>
                  <a:spcPts val="0"/>
                </a:spcAft>
                <a:buClrTx/>
                <a:buSzTx/>
                <a:tabLst/>
                <a:defRPr/>
              </a:pPr>
              <a:r>
                <a:rPr lang="ja-JP" altLang="en-US" sz="2000" dirty="0">
                  <a:solidFill>
                    <a:prstClr val="black"/>
                  </a:solidFill>
                  <a:latin typeface="HGP創英角ｺﾞｼｯｸUB" panose="020B0900000000000000" pitchFamily="50" charset="-128"/>
                  <a:ea typeface="HGP創英角ｺﾞｼｯｸUB" panose="020B0900000000000000" pitchFamily="50" charset="-128"/>
                </a:rPr>
                <a:t>　　（参考）用語集</a:t>
              </a:r>
              <a:endParaRPr lang="en-US" altLang="ja-JP" sz="20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17" name="テキスト ボックス 16">
              <a:extLst>
                <a:ext uri="{FF2B5EF4-FFF2-40B4-BE49-F238E27FC236}">
                  <a16:creationId xmlns:a16="http://schemas.microsoft.com/office/drawing/2014/main" id="{F01ED729-6716-4429-A95A-96E72D776378}"/>
                </a:ext>
              </a:extLst>
            </p:cNvPr>
            <p:cNvSpPr txBox="1"/>
            <p:nvPr/>
          </p:nvSpPr>
          <p:spPr>
            <a:xfrm>
              <a:off x="5658928" y="1504009"/>
              <a:ext cx="2130071" cy="5970865"/>
            </a:xfrm>
            <a:prstGeom prst="rect">
              <a:avLst/>
            </a:prstGeom>
            <a:noFill/>
          </p:spPr>
          <p:txBody>
            <a:bodyPr wrap="square" rtlCol="0">
              <a:spAutoFit/>
            </a:bodyPr>
            <a:lstStyle/>
            <a:p>
              <a:pPr marL="0" marR="0" lvl="0" indent="0" algn="r" defTabSz="457200" rtl="0" eaLnBrk="1" fontAlgn="auto" latinLnBrk="0" hangingPunct="1">
                <a:spcBef>
                  <a:spcPts val="0"/>
                </a:spcBef>
                <a:spcAft>
                  <a:spcPts val="0"/>
                </a:spcAft>
                <a:buClrTx/>
                <a:buSzTx/>
                <a:buFontTx/>
                <a:buNone/>
                <a:tabLst/>
                <a:defRPr/>
              </a:pPr>
              <a:r>
                <a:rPr lang="ja-JP" altLang="en-US" sz="2000" dirty="0">
                  <a:solidFill>
                    <a:prstClr val="black"/>
                  </a:solidFill>
                  <a:latin typeface="HGP創英角ｺﾞｼｯｸUB" panose="020B0900000000000000" pitchFamily="50" charset="-128"/>
                  <a:ea typeface="HGP創英角ｺﾞｼｯｸUB" panose="020B0900000000000000" pitchFamily="50" charset="-128"/>
                </a:rPr>
                <a:t>・</a:t>
              </a:r>
              <a:r>
                <a:rPr kumimoji="0" lang="ja-JP" altLang="en-US" sz="200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a:t>
              </a:r>
              <a:r>
                <a:rPr lang="ja-JP" altLang="en-US" sz="2000" dirty="0">
                  <a:solidFill>
                    <a:prstClr val="black"/>
                  </a:solidFill>
                  <a:latin typeface="HGP創英角ｺﾞｼｯｸUB" panose="020B0900000000000000" pitchFamily="50" charset="-128"/>
                  <a:ea typeface="HGP創英角ｺﾞｼｯｸUB" panose="020B0900000000000000" pitchFamily="50" charset="-128"/>
                </a:rPr>
                <a:t>２</a:t>
              </a:r>
              <a:endParaRPr kumimoji="0" lang="en-US" altLang="ja-JP" sz="200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endParaRPr>
            </a:p>
            <a:p>
              <a:pPr algn="r">
                <a:defRPr/>
              </a:pPr>
              <a:r>
                <a:rPr lang="ja-JP" altLang="en-US" sz="1600" dirty="0">
                  <a:solidFill>
                    <a:prstClr val="black"/>
                  </a:solidFill>
                  <a:latin typeface="HGP創英角ｺﾞｼｯｸUB" panose="020B0900000000000000" pitchFamily="50" charset="-128"/>
                  <a:ea typeface="HGP創英角ｺﾞｼｯｸUB" panose="020B0900000000000000" pitchFamily="50" charset="-128"/>
                </a:rPr>
                <a:t>・</a:t>
              </a:r>
              <a:r>
                <a:rPr kumimoji="0" lang="ja-JP" altLang="en-US" sz="140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・・・３</a:t>
              </a:r>
              <a:endParaRPr kumimoji="0" lang="en-US" altLang="ja-JP" sz="140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endParaRPr>
            </a:p>
            <a:p>
              <a:pPr algn="r">
                <a:defRPr/>
              </a:pP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a:t>
              </a:r>
              <a:r>
                <a:rPr kumimoji="0" lang="ja-JP" altLang="en-US" sz="140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・・・４</a:t>
              </a:r>
              <a:endParaRPr kumimoji="0" lang="en-US" altLang="ja-JP" sz="140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endParaRPr>
            </a:p>
            <a:p>
              <a:pPr algn="r">
                <a:defRPr/>
              </a:pP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a:t>
              </a:r>
              <a:r>
                <a:rPr kumimoji="0" lang="ja-JP" altLang="en-US" sz="140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a:t>
              </a: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５</a:t>
              </a:r>
              <a:endParaRPr kumimoji="0" lang="en-US" altLang="ja-JP" sz="140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endParaRPr>
            </a:p>
            <a:p>
              <a:pPr algn="r">
                <a:defRPr/>
              </a:pP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a:t>
              </a:r>
              <a:r>
                <a:rPr kumimoji="0" lang="ja-JP" altLang="en-US" sz="140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・・・９</a:t>
              </a:r>
              <a:endParaRPr kumimoji="0" lang="en-US" altLang="ja-JP" sz="140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endParaRPr>
            </a:p>
            <a:p>
              <a:pPr algn="r">
                <a:spcBef>
                  <a:spcPts val="1200"/>
                </a:spcBef>
                <a:defRPr/>
              </a:pPr>
              <a:r>
                <a:rPr lang="ja-JP" altLang="en-US" sz="2000" dirty="0">
                  <a:solidFill>
                    <a:prstClr val="black"/>
                  </a:solidFill>
                  <a:latin typeface="HGP創英角ｺﾞｼｯｸUB" panose="020B0900000000000000" pitchFamily="50" charset="-128"/>
                  <a:ea typeface="HGP創英角ｺﾞｼｯｸUB" panose="020B0900000000000000" pitchFamily="50" charset="-128"/>
                </a:rPr>
                <a:t>・</a:t>
              </a:r>
              <a:r>
                <a:rPr kumimoji="0" lang="ja-JP" altLang="en-US" sz="200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a:t>
              </a:r>
              <a:r>
                <a:rPr kumimoji="0" lang="en-US" altLang="ja-JP" sz="200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10</a:t>
              </a:r>
            </a:p>
            <a:p>
              <a:pPr algn="r">
                <a:defRPr/>
              </a:pP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a:t>
              </a:r>
              <a:r>
                <a:rPr kumimoji="0" lang="ja-JP" altLang="en-US" sz="140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a:t>
              </a:r>
              <a:r>
                <a:rPr kumimoji="0" lang="en-US" altLang="ja-JP" sz="140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11</a:t>
              </a:r>
            </a:p>
            <a:p>
              <a:pPr marL="0" marR="0" lvl="0" indent="0" algn="r" defTabSz="457200" rtl="0" eaLnBrk="1" fontAlgn="auto" latinLnBrk="0" hangingPunct="1">
                <a:spcBef>
                  <a:spcPts val="0"/>
                </a:spcBef>
                <a:spcAft>
                  <a:spcPts val="0"/>
                </a:spcAft>
                <a:buClrTx/>
                <a:buSzTx/>
                <a:buFontTx/>
                <a:buNone/>
                <a:tabLst/>
                <a:defRPr/>
              </a:pPr>
              <a:r>
                <a:rPr kumimoji="0" lang="ja-JP" altLang="en-US" sz="140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a:t>
              </a:r>
              <a:r>
                <a:rPr kumimoji="0" lang="en-US" altLang="ja-JP" sz="140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12</a:t>
              </a:r>
            </a:p>
            <a:p>
              <a:pPr algn="r">
                <a:defRPr/>
              </a:pPr>
              <a:r>
                <a:rPr kumimoji="0" lang="ja-JP" altLang="en-US" sz="140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a:t>
              </a:r>
              <a:r>
                <a:rPr kumimoji="0" lang="en-US" altLang="ja-JP" sz="140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13</a:t>
              </a:r>
            </a:p>
            <a:p>
              <a:pPr algn="r">
                <a:spcBef>
                  <a:spcPts val="1200"/>
                </a:spcBef>
                <a:defRPr/>
              </a:pPr>
              <a:r>
                <a:rPr kumimoji="0" lang="ja-JP" altLang="en-US" sz="200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a:t>
              </a:r>
              <a:r>
                <a:rPr kumimoji="0" lang="en-US" altLang="ja-JP" sz="200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16</a:t>
              </a:r>
            </a:p>
            <a:p>
              <a:pPr algn="r">
                <a:defRPr/>
              </a:pPr>
              <a:r>
                <a:rPr kumimoji="0" lang="ja-JP" altLang="en-US" sz="140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a:t>
              </a:r>
              <a:r>
                <a:rPr kumimoji="0" lang="en-US" altLang="ja-JP" sz="140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17</a:t>
              </a:r>
            </a:p>
            <a:p>
              <a:pPr algn="r">
                <a:defRPr/>
              </a:pPr>
              <a:r>
                <a:rPr kumimoji="0" lang="ja-JP" altLang="en-US" sz="140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a:t>
              </a:r>
              <a:r>
                <a:rPr kumimoji="0" lang="en-US" altLang="ja-JP" sz="140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28</a:t>
              </a:r>
            </a:p>
            <a:p>
              <a:pPr algn="r">
                <a:defRPr/>
              </a:pPr>
              <a:r>
                <a:rPr kumimoji="0" lang="ja-JP" altLang="en-US" sz="140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a:t>
              </a:r>
              <a:r>
                <a:rPr kumimoji="0" lang="en-US" altLang="ja-JP" sz="140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38</a:t>
              </a:r>
            </a:p>
            <a:p>
              <a:pPr algn="r">
                <a:defRPr/>
              </a:pPr>
              <a:r>
                <a:rPr kumimoji="0" lang="ja-JP" altLang="en-US" sz="140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a:t>
              </a:r>
              <a:r>
                <a:rPr kumimoji="0" lang="en-US" altLang="ja-JP" sz="140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45</a:t>
              </a:r>
            </a:p>
            <a:p>
              <a:pPr algn="r">
                <a:defRPr/>
              </a:pPr>
              <a:r>
                <a:rPr kumimoji="0" lang="ja-JP" altLang="en-US" sz="140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a:t>
              </a:r>
              <a:r>
                <a:rPr kumimoji="0" lang="en-US" altLang="ja-JP" sz="140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55</a:t>
              </a:r>
            </a:p>
            <a:p>
              <a:pPr algn="r">
                <a:defRPr/>
              </a:pPr>
              <a:r>
                <a:rPr kumimoji="0" lang="ja-JP" altLang="en-US" sz="140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a:t>
              </a:r>
              <a:r>
                <a:rPr lang="en-US" altLang="ja-JP" sz="1400" dirty="0">
                  <a:solidFill>
                    <a:prstClr val="black"/>
                  </a:solidFill>
                  <a:latin typeface="HGP創英角ｺﾞｼｯｸUB" panose="020B0900000000000000" pitchFamily="50" charset="-128"/>
                  <a:ea typeface="HGP創英角ｺﾞｼｯｸUB" panose="020B0900000000000000" pitchFamily="50" charset="-128"/>
                </a:rPr>
                <a:t>65</a:t>
              </a:r>
              <a:endParaRPr kumimoji="0" lang="en-US" altLang="ja-JP" sz="140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endParaRPr>
            </a:p>
            <a:p>
              <a:pPr algn="r">
                <a:spcBef>
                  <a:spcPts val="1200"/>
                </a:spcBef>
                <a:defRPr/>
              </a:pPr>
              <a:r>
                <a:rPr kumimoji="0" lang="ja-JP" altLang="en-US" sz="200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a:t>
              </a:r>
              <a:r>
                <a:rPr lang="en-US" altLang="ja-JP" sz="2000" dirty="0">
                  <a:solidFill>
                    <a:prstClr val="black"/>
                  </a:solidFill>
                  <a:latin typeface="HGP創英角ｺﾞｼｯｸUB" panose="020B0900000000000000" pitchFamily="50" charset="-128"/>
                  <a:ea typeface="HGP創英角ｺﾞｼｯｸUB" panose="020B0900000000000000" pitchFamily="50" charset="-128"/>
                </a:rPr>
                <a:t>70</a:t>
              </a:r>
              <a:endParaRPr kumimoji="0" lang="en-US" altLang="ja-JP" sz="200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endParaRPr>
            </a:p>
            <a:p>
              <a:pPr marL="0" marR="0" lvl="0" indent="0" algn="r" defTabSz="457200" rtl="0" eaLnBrk="1" fontAlgn="auto" latinLnBrk="0" hangingPunct="1">
                <a:spcBef>
                  <a:spcPts val="0"/>
                </a:spcBef>
                <a:spcAft>
                  <a:spcPts val="0"/>
                </a:spcAft>
                <a:buClrTx/>
                <a:buSzTx/>
                <a:buFontTx/>
                <a:buNone/>
                <a:tabLst/>
                <a:defRPr/>
              </a:pPr>
              <a:r>
                <a:rPr kumimoji="0" lang="ja-JP" altLang="en-US" sz="1400" i="0" u="none" strike="noStrike" kern="1200" cap="none" spc="0" normalizeH="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a:t>
              </a:r>
              <a:r>
                <a:rPr kumimoji="0" lang="en-US" altLang="ja-JP" sz="1400" i="0" u="none" strike="noStrike" kern="1200" cap="none" spc="0" normalizeH="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71</a:t>
              </a:r>
            </a:p>
            <a:p>
              <a:pPr algn="r">
                <a:defRPr/>
              </a:pPr>
              <a:r>
                <a:rPr kumimoji="0" lang="ja-JP" altLang="en-US" sz="1400" i="0" u="none" strike="noStrike" kern="1200" cap="none" spc="0" normalizeH="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a:t>
              </a:r>
              <a:r>
                <a:rPr kumimoji="0" lang="en-US" altLang="ja-JP" sz="1400" i="0" u="none" strike="noStrike" kern="1200" cap="none" spc="0" normalizeH="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73</a:t>
              </a:r>
            </a:p>
            <a:p>
              <a:pPr algn="r">
                <a:spcBef>
                  <a:spcPts val="1200"/>
                </a:spcBef>
                <a:defRPr/>
              </a:pPr>
              <a:r>
                <a:rPr kumimoji="0" lang="ja-JP" altLang="en-US" sz="200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a:t>
              </a:r>
              <a:r>
                <a:rPr lang="en-US" altLang="ja-JP" sz="2000" dirty="0">
                  <a:solidFill>
                    <a:prstClr val="black"/>
                  </a:solidFill>
                  <a:latin typeface="HGP創英角ｺﾞｼｯｸUB" panose="020B0900000000000000" pitchFamily="50" charset="-128"/>
                  <a:ea typeface="HGP創英角ｺﾞｼｯｸUB" panose="020B0900000000000000" pitchFamily="50" charset="-128"/>
                </a:rPr>
                <a:t>77</a:t>
              </a:r>
            </a:p>
            <a:p>
              <a:pPr algn="r">
                <a:spcBef>
                  <a:spcPts val="1200"/>
                </a:spcBef>
                <a:defRPr/>
              </a:pPr>
              <a:r>
                <a:rPr kumimoji="0" lang="ja-JP" altLang="en-US" sz="200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a:t>
              </a:r>
              <a:r>
                <a:rPr lang="en-US" altLang="ja-JP" sz="2000" dirty="0">
                  <a:solidFill>
                    <a:prstClr val="black"/>
                  </a:solidFill>
                  <a:latin typeface="HGP創英角ｺﾞｼｯｸUB" panose="020B0900000000000000" pitchFamily="50" charset="-128"/>
                  <a:ea typeface="HGP創英角ｺﾞｼｯｸUB" panose="020B0900000000000000" pitchFamily="50" charset="-128"/>
                </a:rPr>
                <a:t>79</a:t>
              </a:r>
            </a:p>
          </p:txBody>
        </p:sp>
      </p:grpSp>
      <p:cxnSp>
        <p:nvCxnSpPr>
          <p:cNvPr id="15" name="直線コネクタ 14">
            <a:extLst>
              <a:ext uri="{FF2B5EF4-FFF2-40B4-BE49-F238E27FC236}">
                <a16:creationId xmlns:a16="http://schemas.microsoft.com/office/drawing/2014/main" id="{7783625F-B985-4AA3-8465-F4F5433E4CED}"/>
              </a:ext>
            </a:extLst>
          </p:cNvPr>
          <p:cNvCxnSpPr>
            <a:cxnSpLocks/>
          </p:cNvCxnSpPr>
          <p:nvPr/>
        </p:nvCxnSpPr>
        <p:spPr>
          <a:xfrm>
            <a:off x="453000" y="673155"/>
            <a:ext cx="9000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スライド番号プレースホルダー 3">
            <a:extLst>
              <a:ext uri="{FF2B5EF4-FFF2-40B4-BE49-F238E27FC236}">
                <a16:creationId xmlns:a16="http://schemas.microsoft.com/office/drawing/2014/main" id="{8A8D3F9C-227B-4CDE-AF54-DA987FAE702A}"/>
              </a:ext>
            </a:extLst>
          </p:cNvPr>
          <p:cNvSpPr>
            <a:spLocks noGrp="1"/>
          </p:cNvSpPr>
          <p:nvPr>
            <p:ph type="sldNum" sz="quarter" idx="12"/>
          </p:nvPr>
        </p:nvSpPr>
        <p:spPr>
          <a:xfrm>
            <a:off x="9452998" y="6616559"/>
            <a:ext cx="453001" cy="241441"/>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F82107-93BA-490C-9453-044014AF67CD}" type="slidenum">
              <a:rPr kumimoji="1" lang="ja-JP" altLang="en-US" sz="1200" b="0" i="0" u="none" strike="noStrike" kern="1200" cap="none" spc="0" normalizeH="0" baseline="0" noProof="0" smtClean="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dirty="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endParaRPr>
          </a:p>
        </p:txBody>
      </p:sp>
      <p:pic>
        <p:nvPicPr>
          <p:cNvPr id="6" name="図 5">
            <a:extLst>
              <a:ext uri="{FF2B5EF4-FFF2-40B4-BE49-F238E27FC236}">
                <a16:creationId xmlns:a16="http://schemas.microsoft.com/office/drawing/2014/main" id="{20FE36A1-9EB6-443F-BEA4-30BC0DE864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5972" y="-1236"/>
            <a:ext cx="640027" cy="640027"/>
          </a:xfrm>
          <a:prstGeom prst="rect">
            <a:avLst/>
          </a:prstGeom>
        </p:spPr>
      </p:pic>
    </p:spTree>
    <p:extLst>
      <p:ext uri="{BB962C8B-B14F-4D97-AF65-F5344CB8AC3E}">
        <p14:creationId xmlns:p14="http://schemas.microsoft.com/office/powerpoint/2010/main" val="3170321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9592B151-3641-498D-8D5A-352B81B594F7}"/>
              </a:ext>
            </a:extLst>
          </p:cNvPr>
          <p:cNvSpPr/>
          <p:nvPr/>
        </p:nvSpPr>
        <p:spPr>
          <a:xfrm>
            <a:off x="197710" y="2603253"/>
            <a:ext cx="9495274" cy="1761686"/>
          </a:xfrm>
          <a:prstGeom prst="rect">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kumimoji="1" lang="ja-JP" altLang="en-US" sz="1200" b="1" dirty="0">
                <a:solidFill>
                  <a:schemeClr val="tx1"/>
                </a:solidFill>
              </a:rPr>
              <a:t>②経営基盤の強化</a:t>
            </a:r>
            <a:endParaRPr kumimoji="1" lang="en-US" altLang="ja-JP" sz="1200" b="1" dirty="0">
              <a:solidFill>
                <a:schemeClr val="tx1"/>
              </a:solidFill>
            </a:endParaRPr>
          </a:p>
          <a:p>
            <a:pPr>
              <a:spcBef>
                <a:spcPts val="500"/>
              </a:spcBef>
            </a:pPr>
            <a:r>
              <a:rPr kumimoji="1" lang="ja-JP" sz="1200" b="1" dirty="0">
                <a:solidFill>
                  <a:schemeClr val="tx1"/>
                </a:solidFill>
                <a:ea typeface="游ゴシック"/>
              </a:rPr>
              <a:t>　・事業拡大、新事業展開等に取り組む中小企業等への支援</a:t>
            </a:r>
            <a:endParaRPr lang="en-US" sz="1200" dirty="0">
              <a:solidFill>
                <a:schemeClr val="tx1"/>
              </a:solidFill>
              <a:ea typeface="游ゴシック"/>
              <a:cs typeface="Calibri"/>
            </a:endParaRPr>
          </a:p>
          <a:p>
            <a:r>
              <a:rPr kumimoji="1" lang="ja-JP" sz="1000" dirty="0">
                <a:solidFill>
                  <a:schemeClr val="tx1"/>
                </a:solidFill>
                <a:ea typeface="游ゴシック"/>
              </a:rPr>
              <a:t>　　　⇒　事業拡大や新事業展開等に取り組む中小企業等に対し、専門家</a:t>
            </a:r>
            <a:r>
              <a:rPr kumimoji="1" lang="ja-JP" altLang="en-US" sz="1000" dirty="0">
                <a:solidFill>
                  <a:schemeClr val="tx1"/>
                </a:solidFill>
                <a:ea typeface="游ゴシック"/>
              </a:rPr>
              <a:t>による</a:t>
            </a:r>
            <a:r>
              <a:rPr kumimoji="1" lang="ja-JP" sz="1000" dirty="0">
                <a:solidFill>
                  <a:schemeClr val="tx1"/>
                </a:solidFill>
                <a:ea typeface="游ゴシック"/>
              </a:rPr>
              <a:t>伴走支援などを実施し、利益率向上など中小企業等の経営基盤の強化を図る</a:t>
            </a:r>
            <a:endParaRPr lang="en-US" sz="1000" dirty="0">
              <a:solidFill>
                <a:schemeClr val="tx1"/>
              </a:solidFill>
              <a:ea typeface="游ゴシック"/>
              <a:cs typeface="Calibri"/>
            </a:endParaRPr>
          </a:p>
          <a:p>
            <a:pPr>
              <a:spcBef>
                <a:spcPts val="500"/>
              </a:spcBef>
            </a:pPr>
            <a:r>
              <a:rPr kumimoji="1" lang="ja-JP" sz="1200" b="1" dirty="0">
                <a:solidFill>
                  <a:schemeClr val="tx1"/>
                </a:solidFill>
                <a:ea typeface="游ゴシック"/>
              </a:rPr>
              <a:t>　・中小企業の事業承継の仕組みづくり</a:t>
            </a:r>
            <a:endParaRPr lang="en-US" sz="1200" dirty="0">
              <a:solidFill>
                <a:schemeClr val="tx1"/>
              </a:solidFill>
              <a:ea typeface="游ゴシック"/>
              <a:cs typeface="Calibri"/>
            </a:endParaRPr>
          </a:p>
          <a:p>
            <a:r>
              <a:rPr kumimoji="1" lang="ja-JP" sz="1000" dirty="0">
                <a:solidFill>
                  <a:schemeClr val="tx1"/>
                </a:solidFill>
                <a:ea typeface="游ゴシック"/>
              </a:rPr>
              <a:t>　　　⇒　起業家が投資家から資金提供を受けて中小企業の経営を引き継ぐサーチファンドなど、新たな仕組みの活用を検討しながら、中小企業等のＭ＆Ａや事業</a:t>
            </a:r>
            <a:endParaRPr lang="en-US" sz="1000" dirty="0">
              <a:solidFill>
                <a:schemeClr val="tx1"/>
              </a:solidFill>
              <a:ea typeface="游ゴシック"/>
              <a:cs typeface="Calibri"/>
            </a:endParaRPr>
          </a:p>
          <a:p>
            <a:r>
              <a:rPr kumimoji="1" lang="ja-JP" sz="1000" dirty="0">
                <a:solidFill>
                  <a:schemeClr val="tx1"/>
                </a:solidFill>
                <a:ea typeface="游ゴシック"/>
              </a:rPr>
              <a:t>　　　　　承継による事業の存続や若手経営者の活躍機会を創出し、企業価値向上につなげる</a:t>
            </a:r>
            <a:endParaRPr lang="en-US" dirty="0">
              <a:solidFill>
                <a:schemeClr val="tx1"/>
              </a:solidFill>
              <a:ea typeface="游ゴシック"/>
            </a:endParaRPr>
          </a:p>
          <a:p>
            <a:pPr>
              <a:spcBef>
                <a:spcPts val="500"/>
              </a:spcBef>
            </a:pPr>
            <a:r>
              <a:rPr kumimoji="1" lang="ja-JP" altLang="en-US" sz="1200" b="1" dirty="0">
                <a:solidFill>
                  <a:schemeClr val="tx1"/>
                </a:solidFill>
                <a:ea typeface="游ゴシック"/>
              </a:rPr>
              <a:t>　・新しい取組にチャレンジする経営人材の育成</a:t>
            </a:r>
            <a:endParaRPr lang="en-US" altLang="ja-JP" sz="1200" b="1" dirty="0">
              <a:solidFill>
                <a:schemeClr val="tx1"/>
              </a:solidFill>
              <a:ea typeface="游ゴシック"/>
              <a:cs typeface="Calibri"/>
            </a:endParaRPr>
          </a:p>
          <a:p>
            <a:r>
              <a:rPr kumimoji="1" lang="ja-JP" altLang="en-US" sz="1000" dirty="0">
                <a:solidFill>
                  <a:schemeClr val="tx1"/>
                </a:solidFill>
                <a:ea typeface="游ゴシック"/>
              </a:rPr>
              <a:t>　　　⇒　環境変化に柔軟に対応し、スピード感ある経営戦略策定や組織を動かすマネジメント能力を持つ経営人材を育成し、持続的な成長と競争力向上を実現す</a:t>
            </a:r>
            <a:endParaRPr lang="en-US" altLang="ja-JP" sz="1000" dirty="0">
              <a:solidFill>
                <a:schemeClr val="tx1"/>
              </a:solidFill>
              <a:ea typeface="游ゴシック"/>
              <a:cs typeface="Calibri"/>
            </a:endParaRPr>
          </a:p>
          <a:p>
            <a:r>
              <a:rPr kumimoji="1" lang="ja-JP" altLang="en-US" sz="1000" dirty="0">
                <a:solidFill>
                  <a:schemeClr val="tx1"/>
                </a:solidFill>
                <a:ea typeface="游ゴシック"/>
              </a:rPr>
              <a:t>　　　　　る企業づくりを後押し</a:t>
            </a:r>
            <a:endParaRPr kumimoji="1" lang="en-US" altLang="ja-JP" sz="1000" dirty="0">
              <a:solidFill>
                <a:schemeClr val="tx1"/>
              </a:solidFill>
              <a:ea typeface="游ゴシック"/>
            </a:endParaRPr>
          </a:p>
        </p:txBody>
      </p:sp>
      <p:sp>
        <p:nvSpPr>
          <p:cNvPr id="8" name="テキスト ボックス 7">
            <a:extLst>
              <a:ext uri="{FF2B5EF4-FFF2-40B4-BE49-F238E27FC236}">
                <a16:creationId xmlns:a16="http://schemas.microsoft.com/office/drawing/2014/main" id="{40FEF322-0335-46E5-9142-FB05D5B609DB}"/>
              </a:ext>
            </a:extLst>
          </p:cNvPr>
          <p:cNvSpPr txBox="1"/>
          <p:nvPr/>
        </p:nvSpPr>
        <p:spPr>
          <a:xfrm>
            <a:off x="-1" y="175350"/>
            <a:ext cx="5914769" cy="307777"/>
          </a:xfrm>
          <a:prstGeom prst="rect">
            <a:avLst/>
          </a:prstGeom>
          <a:noFill/>
          <a:ln>
            <a:noFill/>
          </a:ln>
        </p:spPr>
        <p:txBody>
          <a:bodyPr wrap="square">
            <a:spAutoFit/>
          </a:bodyPr>
          <a:lstStyle/>
          <a:p>
            <a:pPr marL="0" marR="0" lvl="0" indent="0" algn="l" defTabSz="653156" rtl="0" eaLnBrk="1" fontAlgn="auto" latinLnBrk="0" hangingPunct="1">
              <a:spcBef>
                <a:spcPts val="0"/>
              </a:spcBef>
              <a:spcAft>
                <a:spcPts val="0"/>
              </a:spcAft>
              <a:buClrTx/>
              <a:buSzTx/>
              <a:buFontTx/>
              <a:buNone/>
              <a:tabLst/>
              <a:defRPr/>
            </a:pPr>
            <a:r>
              <a:rPr kumimoji="1" lang="ja-JP" altLang="en-US" sz="1400" b="1">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（２）最先端産業を支える中小企業の強化</a:t>
            </a:r>
            <a:endParaRPr kumimoji="1" lang="en-US" altLang="ja-JP" sz="1400" b="1">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endParaRPr>
          </a:p>
        </p:txBody>
      </p:sp>
      <p:sp>
        <p:nvSpPr>
          <p:cNvPr id="9" name="正方形/長方形 8">
            <a:extLst>
              <a:ext uri="{FF2B5EF4-FFF2-40B4-BE49-F238E27FC236}">
                <a16:creationId xmlns:a16="http://schemas.microsoft.com/office/drawing/2014/main" id="{5FB0BCF4-AE5A-404E-852A-79E85AAEF814}"/>
              </a:ext>
            </a:extLst>
          </p:cNvPr>
          <p:cNvSpPr/>
          <p:nvPr/>
        </p:nvSpPr>
        <p:spPr>
          <a:xfrm>
            <a:off x="197710" y="1144224"/>
            <a:ext cx="9495274" cy="1359353"/>
          </a:xfrm>
          <a:prstGeom prst="rect">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kumimoji="1" lang="ja-JP" sz="1200" b="1">
                <a:solidFill>
                  <a:schemeClr val="tx1"/>
                </a:solidFill>
                <a:ea typeface="游ゴシック"/>
              </a:rPr>
              <a:t>①中小企業等の生産性向上</a:t>
            </a:r>
            <a:endParaRPr lang="en-US" sz="1200">
              <a:solidFill>
                <a:schemeClr val="tx1"/>
              </a:solidFill>
              <a:ea typeface="游ゴシック"/>
              <a:cs typeface="Calibri"/>
            </a:endParaRPr>
          </a:p>
          <a:p>
            <a:pPr>
              <a:spcBef>
                <a:spcPts val="500"/>
              </a:spcBef>
            </a:pPr>
            <a:r>
              <a:rPr kumimoji="1" lang="ja-JP" sz="1200" b="1">
                <a:solidFill>
                  <a:schemeClr val="tx1"/>
                </a:solidFill>
                <a:ea typeface="游ゴシック"/>
              </a:rPr>
              <a:t>　・先端技術の活用（ＡＩ・ロボット導入等）</a:t>
            </a:r>
            <a:endParaRPr lang="en-US" sz="1200">
              <a:solidFill>
                <a:schemeClr val="tx1"/>
              </a:solidFill>
              <a:ea typeface="游ゴシック"/>
              <a:cs typeface="Calibri"/>
            </a:endParaRPr>
          </a:p>
          <a:p>
            <a:r>
              <a:rPr kumimoji="1" lang="ja-JP" sz="1000">
                <a:solidFill>
                  <a:schemeClr val="tx1"/>
                </a:solidFill>
                <a:ea typeface="游ゴシック"/>
              </a:rPr>
              <a:t>　　　⇒　ＡＩやロボット等の先端技術の活用を促進し、中小企業の業務効率化や省力化、品質向上等を支援することで、生産性や利益率の向上と高付加価値化を</a:t>
            </a:r>
            <a:endParaRPr lang="en-US" sz="1000">
              <a:solidFill>
                <a:schemeClr val="tx1"/>
              </a:solidFill>
              <a:ea typeface="Calibri"/>
              <a:cs typeface="Calibri"/>
            </a:endParaRPr>
          </a:p>
          <a:p>
            <a:r>
              <a:rPr kumimoji="1" lang="ja-JP" sz="1000">
                <a:solidFill>
                  <a:schemeClr val="tx1"/>
                </a:solidFill>
                <a:ea typeface="游ゴシック"/>
              </a:rPr>
              <a:t>　　　　　図り、競争力の強化や持続的な成長を促進</a:t>
            </a:r>
            <a:endParaRPr lang="en-US" altLang="ja-JP" sz="1000">
              <a:solidFill>
                <a:schemeClr val="tx1"/>
              </a:solidFill>
              <a:ea typeface="Meiryo UI"/>
              <a:cs typeface="Calibri"/>
            </a:endParaRPr>
          </a:p>
          <a:p>
            <a:pPr>
              <a:spcBef>
                <a:spcPts val="500"/>
              </a:spcBef>
            </a:pPr>
            <a:r>
              <a:rPr kumimoji="1" lang="ja-JP" sz="1200" b="1">
                <a:solidFill>
                  <a:schemeClr val="tx1"/>
                </a:solidFill>
                <a:ea typeface="游ゴシック"/>
              </a:rPr>
              <a:t>　・業務プロセスの改善</a:t>
            </a:r>
            <a:endParaRPr lang="en-US" sz="1200">
              <a:solidFill>
                <a:schemeClr val="tx1"/>
              </a:solidFill>
              <a:ea typeface="Calibri"/>
              <a:cs typeface="Calibri"/>
            </a:endParaRPr>
          </a:p>
          <a:p>
            <a:r>
              <a:rPr kumimoji="1" lang="ja-JP" sz="1000">
                <a:solidFill>
                  <a:schemeClr val="tx1"/>
                </a:solidFill>
                <a:ea typeface="游ゴシック"/>
              </a:rPr>
              <a:t>　　　⇒　必要な設備導入への財政支援や専門家によるコンサルティング等で中小企業等を支援し、業務プロセスの見直しやシステム化の導入・自動化などによ</a:t>
            </a:r>
            <a:r>
              <a:rPr kumimoji="1" lang="ja-JP" altLang="en-US" sz="1000">
                <a:solidFill>
                  <a:schemeClr val="tx1"/>
                </a:solidFill>
                <a:ea typeface="游ゴシック"/>
              </a:rPr>
              <a:t>る</a:t>
            </a:r>
            <a:endParaRPr lang="en-US" sz="1000">
              <a:solidFill>
                <a:schemeClr val="tx1"/>
              </a:solidFill>
              <a:ea typeface="游ゴシック"/>
              <a:cs typeface="Calibri"/>
            </a:endParaRPr>
          </a:p>
          <a:p>
            <a:r>
              <a:rPr kumimoji="1" lang="ja-JP" sz="1000">
                <a:solidFill>
                  <a:schemeClr val="tx1"/>
                </a:solidFill>
                <a:ea typeface="游ゴシック"/>
              </a:rPr>
              <a:t>　　　　　業務の省力化・省人化を促進</a:t>
            </a:r>
            <a:endParaRPr lang="ja-JP" altLang="en-US" sz="1000">
              <a:solidFill>
                <a:schemeClr val="tx1"/>
              </a:solidFill>
              <a:ea typeface="游ゴシック"/>
              <a:cs typeface="Calibri"/>
            </a:endParaRPr>
          </a:p>
        </p:txBody>
      </p:sp>
      <p:sp>
        <p:nvSpPr>
          <p:cNvPr id="10" name="正方形/長方形 9">
            <a:extLst>
              <a:ext uri="{FF2B5EF4-FFF2-40B4-BE49-F238E27FC236}">
                <a16:creationId xmlns:a16="http://schemas.microsoft.com/office/drawing/2014/main" id="{5A365F7E-BBA3-4C8E-A9CA-94DED8B5493D}"/>
              </a:ext>
            </a:extLst>
          </p:cNvPr>
          <p:cNvSpPr/>
          <p:nvPr/>
        </p:nvSpPr>
        <p:spPr>
          <a:xfrm>
            <a:off x="197710" y="4464614"/>
            <a:ext cx="9495274" cy="2169837"/>
          </a:xfrm>
          <a:prstGeom prst="rect">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kumimoji="1" lang="ja-JP" altLang="en-US" sz="1200" b="1" dirty="0">
                <a:solidFill>
                  <a:schemeClr val="tx1"/>
                </a:solidFill>
              </a:rPr>
              <a:t>③技術の高度化及び付加価値の創出</a:t>
            </a:r>
            <a:endParaRPr kumimoji="1" lang="en-US" altLang="ja-JP" sz="1200" b="1" dirty="0">
              <a:solidFill>
                <a:schemeClr val="tx1"/>
              </a:solidFill>
            </a:endParaRPr>
          </a:p>
          <a:p>
            <a:pPr>
              <a:spcBef>
                <a:spcPts val="500"/>
              </a:spcBef>
            </a:pPr>
            <a:r>
              <a:rPr kumimoji="1" lang="ja-JP" altLang="en-US" sz="1200" b="1" dirty="0">
                <a:solidFill>
                  <a:schemeClr val="tx1"/>
                </a:solidFill>
              </a:rPr>
              <a:t>　・最先端産業を支えるサポーティング・インダストリーの高度化</a:t>
            </a:r>
            <a:endParaRPr kumimoji="1" lang="en-US" altLang="ja-JP" sz="1200" b="1" dirty="0">
              <a:solidFill>
                <a:schemeClr val="tx1"/>
              </a:solidFill>
            </a:endParaRPr>
          </a:p>
          <a:p>
            <a:r>
              <a:rPr kumimoji="1" lang="ja-JP" altLang="en-US" sz="1000" dirty="0">
                <a:solidFill>
                  <a:schemeClr val="tx1"/>
                </a:solidFill>
                <a:ea typeface="游ゴシック"/>
              </a:rPr>
              <a:t>　　　⇒　大阪産業技術研究所における技術支援や専門家の伴走での経営支援等を通じ、最先端産業の基盤となる技術力を持ったサポーティング・インダストリー</a:t>
            </a:r>
            <a:endParaRPr kumimoji="1" lang="en-US" altLang="ja-JP" sz="1000" dirty="0">
              <a:solidFill>
                <a:schemeClr val="tx1"/>
              </a:solidFill>
              <a:ea typeface="游ゴシック"/>
            </a:endParaRPr>
          </a:p>
          <a:p>
            <a:r>
              <a:rPr kumimoji="1" lang="ja-JP" altLang="en-US" sz="1000" dirty="0">
                <a:solidFill>
                  <a:schemeClr val="tx1"/>
                </a:solidFill>
                <a:ea typeface="游ゴシック"/>
              </a:rPr>
              <a:t>　　　　　の高度化を推進</a:t>
            </a:r>
            <a:endParaRPr kumimoji="1" lang="en-US" altLang="ja-JP" sz="1000" dirty="0">
              <a:solidFill>
                <a:schemeClr val="tx1"/>
              </a:solidFill>
              <a:ea typeface="游ゴシック"/>
            </a:endParaRPr>
          </a:p>
          <a:p>
            <a:pPr>
              <a:spcBef>
                <a:spcPts val="500"/>
              </a:spcBef>
            </a:pPr>
            <a:r>
              <a:rPr kumimoji="1" lang="ja-JP" altLang="en-US" sz="1200" b="1" dirty="0">
                <a:solidFill>
                  <a:schemeClr val="tx1"/>
                </a:solidFill>
                <a:ea typeface="游ゴシック"/>
              </a:rPr>
              <a:t>　・金融機関との連携による企業価値担保権などを活用した新たな支援の検討</a:t>
            </a:r>
            <a:endParaRPr lang="en-US" altLang="ja-JP" sz="1200" b="1" dirty="0">
              <a:solidFill>
                <a:schemeClr val="tx1"/>
              </a:solidFill>
              <a:ea typeface="游ゴシック"/>
              <a:cs typeface="Calibri"/>
            </a:endParaRPr>
          </a:p>
          <a:p>
            <a:r>
              <a:rPr kumimoji="1" lang="ja-JP" sz="1000" dirty="0">
                <a:solidFill>
                  <a:schemeClr val="tx1"/>
                </a:solidFill>
                <a:ea typeface="游ゴシック"/>
              </a:rPr>
              <a:t>　　　⇒　中小企業等が技術高度化や新事業展開などに取り組むための資金確保のため、知的財産等の無形資産を含む事業全体を担保とする企業価値担保権の活</a:t>
            </a:r>
            <a:endParaRPr lang="en-US" sz="1000" dirty="0">
              <a:solidFill>
                <a:schemeClr val="tx1"/>
              </a:solidFill>
              <a:ea typeface="游ゴシック"/>
              <a:cs typeface="Calibri"/>
            </a:endParaRPr>
          </a:p>
          <a:p>
            <a:r>
              <a:rPr kumimoji="1" lang="ja-JP" sz="1000" dirty="0">
                <a:solidFill>
                  <a:schemeClr val="tx1"/>
                </a:solidFill>
                <a:ea typeface="游ゴシック"/>
              </a:rPr>
              <a:t>　　　　　用など、企業の成長を促すための新たな支援の検討</a:t>
            </a:r>
            <a:endParaRPr lang="en-US" sz="1000" dirty="0">
              <a:solidFill>
                <a:schemeClr val="tx1"/>
              </a:solidFill>
              <a:ea typeface="游ゴシック"/>
              <a:cs typeface="Calibri"/>
            </a:endParaRPr>
          </a:p>
          <a:p>
            <a:pPr>
              <a:spcBef>
                <a:spcPts val="500"/>
              </a:spcBef>
            </a:pPr>
            <a:r>
              <a:rPr kumimoji="1" lang="ja-JP" sz="1200" b="1" dirty="0">
                <a:solidFill>
                  <a:schemeClr val="tx1"/>
                </a:solidFill>
                <a:ea typeface="游ゴシック"/>
              </a:rPr>
              <a:t>　・成長をめざす企業の協業・共創の促進</a:t>
            </a:r>
            <a:endParaRPr lang="en-US" sz="1200" dirty="0">
              <a:solidFill>
                <a:schemeClr val="tx1"/>
              </a:solidFill>
              <a:ea typeface="游ゴシック"/>
              <a:cs typeface="Calibri"/>
            </a:endParaRPr>
          </a:p>
          <a:p>
            <a:r>
              <a:rPr kumimoji="1" lang="ja-JP" sz="1000" dirty="0">
                <a:solidFill>
                  <a:schemeClr val="tx1"/>
                </a:solidFill>
                <a:ea typeface="游ゴシック"/>
              </a:rPr>
              <a:t>　　　⇒　スタートアップ等ビジネスアイデアや特徴的な技術を持つ他社との協業による新たな価値創造の</a:t>
            </a:r>
            <a:r>
              <a:rPr kumimoji="1" lang="ja-JP" altLang="en-US" sz="1000" dirty="0">
                <a:solidFill>
                  <a:schemeClr val="tx1"/>
                </a:solidFill>
                <a:ea typeface="游ゴシック"/>
              </a:rPr>
              <a:t>取組</a:t>
            </a:r>
            <a:r>
              <a:rPr kumimoji="1" lang="ja-JP" sz="1000" dirty="0">
                <a:solidFill>
                  <a:schemeClr val="tx1"/>
                </a:solidFill>
                <a:ea typeface="游ゴシック"/>
              </a:rPr>
              <a:t>を支援</a:t>
            </a:r>
            <a:endParaRPr lang="en-US" sz="1000" dirty="0">
              <a:solidFill>
                <a:schemeClr val="tx1"/>
              </a:solidFill>
              <a:ea typeface="游ゴシック"/>
              <a:cs typeface="Calibri"/>
            </a:endParaRPr>
          </a:p>
          <a:p>
            <a:pPr>
              <a:spcBef>
                <a:spcPts val="500"/>
              </a:spcBef>
            </a:pPr>
            <a:r>
              <a:rPr kumimoji="1" lang="ja-JP" sz="1200" b="1" dirty="0">
                <a:solidFill>
                  <a:schemeClr val="tx1"/>
                </a:solidFill>
                <a:ea typeface="游ゴシック"/>
              </a:rPr>
              <a:t>　・デザインやクリエイターの活用促進</a:t>
            </a:r>
            <a:endParaRPr lang="en-US" sz="1200" dirty="0">
              <a:solidFill>
                <a:schemeClr val="tx1"/>
              </a:solidFill>
              <a:ea typeface="游ゴシック"/>
              <a:cs typeface="Calibri"/>
            </a:endParaRPr>
          </a:p>
          <a:p>
            <a:r>
              <a:rPr kumimoji="1" lang="ja-JP" sz="1000" dirty="0">
                <a:solidFill>
                  <a:schemeClr val="tx1"/>
                </a:solidFill>
                <a:ea typeface="游ゴシック"/>
              </a:rPr>
              <a:t>　　　⇒　企業の付加価値向上につなげるため、デザイン性の高い商品・サービス等の開発支援や、新たなアイデア獲得のためのクリエイター活用を促進</a:t>
            </a:r>
            <a:endParaRPr lang="en-US" dirty="0">
              <a:solidFill>
                <a:schemeClr val="tx1"/>
              </a:solidFill>
              <a:ea typeface="游ゴシック"/>
            </a:endParaRPr>
          </a:p>
          <a:p>
            <a:endParaRPr kumimoji="1" lang="en-US" altLang="ja-JP" sz="1000" dirty="0">
              <a:solidFill>
                <a:schemeClr val="tx1"/>
              </a:solidFill>
            </a:endParaRPr>
          </a:p>
        </p:txBody>
      </p:sp>
      <p:sp>
        <p:nvSpPr>
          <p:cNvPr id="11" name="四角形: 角を丸くする 10">
            <a:extLst>
              <a:ext uri="{FF2B5EF4-FFF2-40B4-BE49-F238E27FC236}">
                <a16:creationId xmlns:a16="http://schemas.microsoft.com/office/drawing/2014/main" id="{1A7FADBF-39DC-4B23-B581-E99BA4B9DDC7}"/>
              </a:ext>
            </a:extLst>
          </p:cNvPr>
          <p:cNvSpPr/>
          <p:nvPr/>
        </p:nvSpPr>
        <p:spPr>
          <a:xfrm>
            <a:off x="365414" y="503090"/>
            <a:ext cx="9190478" cy="576910"/>
          </a:xfrm>
          <a:prstGeom prst="roundRect">
            <a:avLst>
              <a:gd name="adj" fmla="val 0"/>
            </a:avLst>
          </a:prstGeom>
          <a:solidFill>
            <a:schemeClr val="accent5">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lIns="91440" tIns="45720" rIns="91440" bIns="45720" rtlCol="0" anchor="t"/>
          <a:lstStyle/>
          <a:p>
            <a:r>
              <a:rPr kumimoji="1" lang="ja-JP" sz="1000">
                <a:solidFill>
                  <a:schemeClr val="tx1"/>
                </a:solidFill>
                <a:ea typeface="游ゴシック"/>
              </a:rPr>
              <a:t>○大阪経済を下支えする中小企業等に対し、</a:t>
            </a:r>
            <a:r>
              <a:rPr kumimoji="1" lang="ja-JP" sz="1000" b="1">
                <a:solidFill>
                  <a:schemeClr val="tx1"/>
                </a:solidFill>
                <a:ea typeface="游ゴシック"/>
              </a:rPr>
              <a:t>生産性向上</a:t>
            </a:r>
            <a:r>
              <a:rPr kumimoji="1" lang="ja-JP" sz="1000">
                <a:solidFill>
                  <a:schemeClr val="tx1"/>
                </a:solidFill>
                <a:ea typeface="游ゴシック"/>
              </a:rPr>
              <a:t>・</a:t>
            </a:r>
            <a:r>
              <a:rPr kumimoji="1" lang="ja-JP" sz="1000" b="1">
                <a:solidFill>
                  <a:schemeClr val="tx1"/>
                </a:solidFill>
                <a:ea typeface="游ゴシック"/>
              </a:rPr>
              <a:t>経営基盤の強化</a:t>
            </a:r>
            <a:r>
              <a:rPr kumimoji="1" lang="ja-JP" sz="1000">
                <a:solidFill>
                  <a:schemeClr val="tx1"/>
                </a:solidFill>
                <a:ea typeface="游ゴシック"/>
              </a:rPr>
              <a:t>・</a:t>
            </a:r>
            <a:r>
              <a:rPr kumimoji="1" lang="ja-JP" sz="1000" b="1">
                <a:solidFill>
                  <a:schemeClr val="tx1"/>
                </a:solidFill>
                <a:ea typeface="游ゴシック"/>
              </a:rPr>
              <a:t>技術力の高度化</a:t>
            </a:r>
            <a:r>
              <a:rPr kumimoji="1" lang="ja-JP" sz="1000">
                <a:solidFill>
                  <a:schemeClr val="tx1"/>
                </a:solidFill>
                <a:ea typeface="游ゴシック"/>
              </a:rPr>
              <a:t>などを支援し、市場変化に柔軟に対応し自立的・持続的に成長で</a:t>
            </a:r>
            <a:endParaRPr kumimoji="1" lang="en-US" altLang="ja-JP" sz="1000">
              <a:solidFill>
                <a:schemeClr val="tx1"/>
              </a:solidFill>
              <a:ea typeface="游ゴシック"/>
            </a:endParaRPr>
          </a:p>
          <a:p>
            <a:r>
              <a:rPr kumimoji="1" lang="ja-JP" altLang="en-US" sz="1000">
                <a:solidFill>
                  <a:schemeClr val="tx1"/>
                </a:solidFill>
                <a:ea typeface="游ゴシック"/>
              </a:rPr>
              <a:t>　</a:t>
            </a:r>
            <a:r>
              <a:rPr kumimoji="1" lang="ja-JP" sz="1000">
                <a:solidFill>
                  <a:schemeClr val="tx1"/>
                </a:solidFill>
                <a:ea typeface="游ゴシック"/>
              </a:rPr>
              <a:t>きる力を向上させることで、</a:t>
            </a:r>
            <a:r>
              <a:rPr kumimoji="1" lang="ja-JP" sz="1000" b="1">
                <a:solidFill>
                  <a:schemeClr val="tx1"/>
                </a:solidFill>
                <a:ea typeface="游ゴシック"/>
              </a:rPr>
              <a:t>中小企業等の競争力を強化</a:t>
            </a:r>
            <a:endParaRPr lang="en-US" sz="1000">
              <a:solidFill>
                <a:schemeClr val="tx1"/>
              </a:solidFill>
              <a:ea typeface="游ゴシック"/>
              <a:cs typeface="Calibri"/>
            </a:endParaRPr>
          </a:p>
          <a:p>
            <a:r>
              <a:rPr kumimoji="1" lang="ja-JP" sz="1000">
                <a:solidFill>
                  <a:schemeClr val="tx1"/>
                </a:solidFill>
                <a:ea typeface="游ゴシック"/>
              </a:rPr>
              <a:t>○また、一次産業に最新技術等を活用して付加価値を高めるとともに、海外展開を支援するなど、一次産業の成長・拡大を図る</a:t>
            </a:r>
            <a:endParaRPr lang="en-US">
              <a:solidFill>
                <a:schemeClr val="tx1"/>
              </a:solidFill>
              <a:ea typeface="游ゴシック"/>
            </a:endParaRPr>
          </a:p>
        </p:txBody>
      </p:sp>
      <p:sp>
        <p:nvSpPr>
          <p:cNvPr id="4" name="スライド番号プレースホルダー 1">
            <a:extLst>
              <a:ext uri="{FF2B5EF4-FFF2-40B4-BE49-F238E27FC236}">
                <a16:creationId xmlns:a16="http://schemas.microsoft.com/office/drawing/2014/main" id="{EA890103-F1FB-6B20-B1E6-62362ABD4628}"/>
              </a:ext>
            </a:extLst>
          </p:cNvPr>
          <p:cNvSpPr>
            <a:spLocks noGrp="1"/>
          </p:cNvSpPr>
          <p:nvPr>
            <p:ph type="sldNum" sz="quarter" idx="12"/>
          </p:nvPr>
        </p:nvSpPr>
        <p:spPr>
          <a:xfrm>
            <a:off x="9489330" y="6445576"/>
            <a:ext cx="416670" cy="408695"/>
          </a:xfrm>
          <a:solidFill>
            <a:schemeClr val="bg1"/>
          </a:solidFill>
          <a:effectLst/>
        </p:spPr>
        <p:txBody>
          <a:bodyPr/>
          <a:lstStyle/>
          <a:p>
            <a:fld id="{DDF82107-93BA-490C-9453-044014AF67CD}" type="slidenum">
              <a:rPr kumimoji="1" lang="ja-JP" altLang="en-US" smtClean="0"/>
              <a:pPr/>
              <a:t>19</a:t>
            </a:fld>
            <a:endParaRPr kumimoji="1" lang="ja-JP" altLang="en-US"/>
          </a:p>
        </p:txBody>
      </p:sp>
    </p:spTree>
    <p:extLst>
      <p:ext uri="{BB962C8B-B14F-4D97-AF65-F5344CB8AC3E}">
        <p14:creationId xmlns:p14="http://schemas.microsoft.com/office/powerpoint/2010/main" val="850848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B523447F-1FD9-45B1-A130-ACACF3C8B5A9}"/>
              </a:ext>
            </a:extLst>
          </p:cNvPr>
          <p:cNvSpPr/>
          <p:nvPr/>
        </p:nvSpPr>
        <p:spPr>
          <a:xfrm>
            <a:off x="197710" y="2757758"/>
            <a:ext cx="9495274" cy="1900088"/>
          </a:xfrm>
          <a:prstGeom prst="rect">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kumimoji="1" lang="ja-JP" altLang="en-US" sz="1200" b="1" dirty="0">
                <a:solidFill>
                  <a:schemeClr val="tx1"/>
                </a:solidFill>
              </a:rPr>
              <a:t>①様々な産業分野の技術革新の促進</a:t>
            </a:r>
            <a:endParaRPr kumimoji="1" lang="en-US" altLang="ja-JP" sz="1200" b="1" dirty="0">
              <a:solidFill>
                <a:schemeClr val="tx1"/>
              </a:solidFill>
            </a:endParaRPr>
          </a:p>
          <a:p>
            <a:pPr>
              <a:spcBef>
                <a:spcPts val="600"/>
              </a:spcBef>
            </a:pPr>
            <a:r>
              <a:rPr kumimoji="1" lang="ja-JP" altLang="en-US" sz="1200" b="1" dirty="0">
                <a:solidFill>
                  <a:schemeClr val="tx1"/>
                </a:solidFill>
                <a:ea typeface="游ゴシック"/>
              </a:rPr>
              <a:t>　・通信・データセンター・電力等デジタルインフラの整備</a:t>
            </a:r>
            <a:endParaRPr kumimoji="1" lang="en-US" altLang="ja-JP" sz="1200" b="1" dirty="0">
              <a:solidFill>
                <a:schemeClr val="tx1"/>
              </a:solidFill>
              <a:ea typeface="游ゴシック"/>
            </a:endParaRPr>
          </a:p>
          <a:p>
            <a:r>
              <a:rPr kumimoji="1" lang="ja-JP" sz="1000" dirty="0">
                <a:solidFill>
                  <a:schemeClr val="tx1"/>
                </a:solidFill>
                <a:ea typeface="游ゴシック"/>
              </a:rPr>
              <a:t>　　　⇒　</a:t>
            </a:r>
            <a:r>
              <a:rPr kumimoji="1" lang="ja-JP" altLang="en-US" sz="1000" dirty="0">
                <a:solidFill>
                  <a:schemeClr val="tx1"/>
                </a:solidFill>
                <a:ea typeface="游ゴシック"/>
              </a:rPr>
              <a:t>大阪における電力余力や通信ネットワークの優位性、豊富な技術人材を活かし、デジタルインフラの整備を推進。</a:t>
            </a:r>
            <a:r>
              <a:rPr kumimoji="1" lang="en-US" altLang="ja-JP" sz="1000" dirty="0">
                <a:solidFill>
                  <a:schemeClr val="tx1"/>
                </a:solidFill>
                <a:ea typeface="游ゴシック"/>
              </a:rPr>
              <a:t>AI</a:t>
            </a:r>
            <a:r>
              <a:rPr kumimoji="1" lang="ja-JP" altLang="en-US" sz="1000" dirty="0">
                <a:solidFill>
                  <a:schemeClr val="tx1"/>
                </a:solidFill>
                <a:ea typeface="游ゴシック"/>
              </a:rPr>
              <a:t>産業の成長に伴うデータセンター需</a:t>
            </a:r>
            <a:endParaRPr kumimoji="1" lang="en-US" altLang="ja-JP" sz="1000" dirty="0">
              <a:solidFill>
                <a:schemeClr val="tx1"/>
              </a:solidFill>
              <a:ea typeface="游ゴシック"/>
            </a:endParaRPr>
          </a:p>
          <a:p>
            <a:r>
              <a:rPr kumimoji="1" lang="ja-JP" altLang="en-US" sz="1000" dirty="0">
                <a:solidFill>
                  <a:schemeClr val="tx1"/>
                </a:solidFill>
                <a:ea typeface="游ゴシック"/>
              </a:rPr>
              <a:t>　　　　　要増加への対応、および首都機能のバックアップ機能強化を行うため、関連企業や有識者と共に「大阪デジタルインフラ協議会」を</a:t>
            </a:r>
            <a:r>
              <a:rPr kumimoji="1" lang="en-US" altLang="ja-JP" sz="1000" dirty="0">
                <a:solidFill>
                  <a:schemeClr val="tx1"/>
                </a:solidFill>
                <a:ea typeface="游ゴシック"/>
              </a:rPr>
              <a:t>2026</a:t>
            </a:r>
            <a:r>
              <a:rPr kumimoji="1" lang="ja-JP" altLang="en-US" sz="1000" dirty="0">
                <a:solidFill>
                  <a:schemeClr val="tx1"/>
                </a:solidFill>
                <a:ea typeface="游ゴシック"/>
              </a:rPr>
              <a:t>年度に設立し、</a:t>
            </a:r>
            <a:endParaRPr kumimoji="1" lang="en-US" altLang="ja-JP" sz="1000" dirty="0">
              <a:solidFill>
                <a:schemeClr val="tx1"/>
              </a:solidFill>
              <a:ea typeface="游ゴシック"/>
            </a:endParaRPr>
          </a:p>
          <a:p>
            <a:r>
              <a:rPr kumimoji="1" lang="ja-JP" altLang="en-US" sz="1000" dirty="0">
                <a:solidFill>
                  <a:schemeClr val="tx1"/>
                </a:solidFill>
                <a:ea typeface="游ゴシック"/>
              </a:rPr>
              <a:t>　　　　　デジタルインフラ整備の推進計画を策定。協議会において、集積候補地の条件検討や、規制改革、電力需給マッチングなどの取組を行</a:t>
            </a:r>
            <a:endParaRPr kumimoji="1" lang="en-US" altLang="ja-JP" sz="1000" dirty="0">
              <a:solidFill>
                <a:schemeClr val="tx1"/>
              </a:solidFill>
              <a:ea typeface="游ゴシック"/>
            </a:endParaRPr>
          </a:p>
          <a:p>
            <a:r>
              <a:rPr kumimoji="1" lang="ja-JP" altLang="en-US" sz="1000" dirty="0">
                <a:solidFill>
                  <a:schemeClr val="tx1"/>
                </a:solidFill>
                <a:ea typeface="游ゴシック"/>
              </a:rPr>
              <a:t>　　　　　い、これにより大阪の都市競争力を高め、持続可能な成長を実現</a:t>
            </a:r>
          </a:p>
          <a:p>
            <a:pPr>
              <a:spcBef>
                <a:spcPts val="600"/>
              </a:spcBef>
            </a:pPr>
            <a:r>
              <a:rPr lang="ja-JP" sz="1200" b="1" dirty="0">
                <a:solidFill>
                  <a:schemeClr val="tx1"/>
                </a:solidFill>
                <a:latin typeface="游ゴシック"/>
                <a:ea typeface="游ゴシック"/>
                <a:cs typeface="Calibri"/>
              </a:rPr>
              <a:t>　・ＡＩ等先端技術を活用したビジネス創出</a:t>
            </a:r>
            <a:endParaRPr lang="en-US" altLang="ja-JP" sz="1200" dirty="0">
              <a:solidFill>
                <a:schemeClr val="tx1"/>
              </a:solidFill>
              <a:latin typeface="游ゴシック"/>
              <a:ea typeface="Meiryo UI"/>
              <a:cs typeface="Calibri"/>
            </a:endParaRPr>
          </a:p>
          <a:p>
            <a:r>
              <a:rPr lang="ja-JP" sz="1000" dirty="0">
                <a:solidFill>
                  <a:schemeClr val="tx1"/>
                </a:solidFill>
                <a:latin typeface="游ゴシック"/>
                <a:ea typeface="游ゴシック"/>
                <a:cs typeface="Calibri"/>
              </a:rPr>
              <a:t>　　　</a:t>
            </a:r>
            <a:r>
              <a:rPr kumimoji="1" lang="ja-JP" altLang="ja-JP" sz="1000" dirty="0">
                <a:solidFill>
                  <a:schemeClr val="tx1"/>
                </a:solidFill>
                <a:ea typeface="游ゴシック"/>
              </a:rPr>
              <a:t> ⇒</a:t>
            </a:r>
            <a:r>
              <a:rPr lang="ja-JP" sz="1000" dirty="0">
                <a:solidFill>
                  <a:schemeClr val="tx1"/>
                </a:solidFill>
                <a:latin typeface="游ゴシック"/>
                <a:ea typeface="游ゴシック"/>
                <a:cs typeface="Calibri"/>
              </a:rPr>
              <a:t>　少子高齢化や労働力不足をはじめとした社会課題解決に向け、ＡＩ等の先端技術を活用した革新的な製品やサービスの創出をめざす企業等</a:t>
            </a:r>
            <a:r>
              <a:rPr lang="ja-JP" altLang="en-US" sz="1000" dirty="0">
                <a:solidFill>
                  <a:schemeClr val="tx1"/>
                </a:solidFill>
                <a:latin typeface="游ゴシック"/>
                <a:ea typeface="游ゴシック"/>
                <a:cs typeface="Calibri"/>
              </a:rPr>
              <a:t>への</a:t>
            </a:r>
            <a:r>
              <a:rPr lang="ja-JP" sz="1000" dirty="0">
                <a:solidFill>
                  <a:schemeClr val="tx1"/>
                </a:solidFill>
                <a:latin typeface="游ゴシック"/>
                <a:ea typeface="游ゴシック"/>
                <a:cs typeface="Calibri"/>
              </a:rPr>
              <a:t>支援</a:t>
            </a:r>
            <a:r>
              <a:rPr lang="ja-JP" altLang="en-US" sz="1000" dirty="0">
                <a:solidFill>
                  <a:schemeClr val="tx1"/>
                </a:solidFill>
                <a:latin typeface="游ゴシック"/>
                <a:ea typeface="游ゴシック"/>
                <a:cs typeface="Calibri"/>
              </a:rPr>
              <a:t>を</a:t>
            </a:r>
            <a:endParaRPr lang="en-US" altLang="ja-JP" sz="1000" dirty="0">
              <a:solidFill>
                <a:schemeClr val="tx1"/>
              </a:solidFill>
              <a:latin typeface="游ゴシック"/>
              <a:ea typeface="游ゴシック"/>
              <a:cs typeface="Calibri"/>
            </a:endParaRPr>
          </a:p>
          <a:p>
            <a:r>
              <a:rPr lang="ja-JP" altLang="en-US" sz="1000" dirty="0">
                <a:solidFill>
                  <a:schemeClr val="tx1"/>
                </a:solidFill>
                <a:latin typeface="游ゴシック"/>
                <a:ea typeface="游ゴシック"/>
                <a:cs typeface="Calibri"/>
              </a:rPr>
              <a:t>　　　　　 </a:t>
            </a:r>
            <a:r>
              <a:rPr lang="ja-JP" sz="1000" dirty="0">
                <a:solidFill>
                  <a:schemeClr val="tx1"/>
                </a:solidFill>
                <a:latin typeface="游ゴシック"/>
                <a:ea typeface="游ゴシック"/>
                <a:cs typeface="Calibri"/>
              </a:rPr>
              <a:t>強化</a:t>
            </a:r>
            <a:endParaRPr lang="ja-JP" dirty="0">
              <a:solidFill>
                <a:schemeClr val="tx1"/>
              </a:solidFill>
            </a:endParaRPr>
          </a:p>
        </p:txBody>
      </p:sp>
      <p:sp>
        <p:nvSpPr>
          <p:cNvPr id="6" name="テキスト ボックス 5">
            <a:extLst>
              <a:ext uri="{FF2B5EF4-FFF2-40B4-BE49-F238E27FC236}">
                <a16:creationId xmlns:a16="http://schemas.microsoft.com/office/drawing/2014/main" id="{97F27584-F55F-43E3-B856-DD3FDA7BEC41}"/>
              </a:ext>
            </a:extLst>
          </p:cNvPr>
          <p:cNvSpPr txBox="1"/>
          <p:nvPr/>
        </p:nvSpPr>
        <p:spPr>
          <a:xfrm>
            <a:off x="-1" y="1892378"/>
            <a:ext cx="5329881" cy="307777"/>
          </a:xfrm>
          <a:prstGeom prst="rect">
            <a:avLst/>
          </a:prstGeom>
          <a:noFill/>
          <a:ln>
            <a:noFill/>
          </a:ln>
        </p:spPr>
        <p:txBody>
          <a:bodyPr wrap="square">
            <a:spAutoFit/>
          </a:bodyPr>
          <a:lstStyle/>
          <a:p>
            <a:pPr marL="0" marR="0" lvl="0" indent="0" algn="l" defTabSz="653156" rtl="0" eaLnBrk="1" fontAlgn="auto" latinLnBrk="0" hangingPunct="1">
              <a:spcBef>
                <a:spcPts val="0"/>
              </a:spcBef>
              <a:spcAft>
                <a:spcPts val="0"/>
              </a:spcAft>
              <a:buClrTx/>
              <a:buSzTx/>
              <a:buFontTx/>
              <a:buNone/>
              <a:tabLst/>
              <a:defRPr/>
            </a:pPr>
            <a:r>
              <a:rPr kumimoji="1" lang="ja-JP" altLang="en-US" sz="1400" b="1">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（３）企業活動を支える基盤の強化</a:t>
            </a:r>
            <a:endParaRPr kumimoji="1" lang="en-US" altLang="ja-JP" sz="1400" b="1">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endParaRPr>
          </a:p>
        </p:txBody>
      </p:sp>
      <p:sp>
        <p:nvSpPr>
          <p:cNvPr id="8" name="四角形: 角を丸くする 7">
            <a:extLst>
              <a:ext uri="{FF2B5EF4-FFF2-40B4-BE49-F238E27FC236}">
                <a16:creationId xmlns:a16="http://schemas.microsoft.com/office/drawing/2014/main" id="{83E6E93F-E1D8-4E95-9AE9-A24CBEE8B041}"/>
              </a:ext>
            </a:extLst>
          </p:cNvPr>
          <p:cNvSpPr/>
          <p:nvPr/>
        </p:nvSpPr>
        <p:spPr>
          <a:xfrm>
            <a:off x="365414" y="2200155"/>
            <a:ext cx="9190478" cy="428803"/>
          </a:xfrm>
          <a:prstGeom prst="roundRect">
            <a:avLst>
              <a:gd name="adj" fmla="val 0"/>
            </a:avLst>
          </a:prstGeom>
          <a:solidFill>
            <a:schemeClr val="accent5">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lIns="91440" tIns="45720" rIns="91440" bIns="45720" rtlCol="0" anchor="t"/>
          <a:lstStyle/>
          <a:p>
            <a:r>
              <a:rPr kumimoji="1" lang="ja-JP" altLang="en-US" sz="1000" dirty="0"/>
              <a:t>○今後、先端技術を扱う上で必須となる</a:t>
            </a:r>
            <a:r>
              <a:rPr kumimoji="1" lang="ja-JP" altLang="en-US" sz="1000" b="1" dirty="0"/>
              <a:t>デジタルインフラ</a:t>
            </a:r>
            <a:r>
              <a:rPr kumimoji="1" lang="ja-JP" altLang="en-US" sz="1000" dirty="0"/>
              <a:t>を整備し、様々な産業分野における技術革新を促進</a:t>
            </a:r>
            <a:endParaRPr kumimoji="1" lang="en-US" altLang="ja-JP" sz="1000" dirty="0"/>
          </a:p>
          <a:p>
            <a:r>
              <a:rPr kumimoji="1" lang="ja-JP" sz="1000" dirty="0">
                <a:ea typeface="游ゴシック"/>
              </a:rPr>
              <a:t>○また、</a:t>
            </a:r>
            <a:r>
              <a:rPr kumimoji="1" lang="ja-JP" sz="1000" b="1" dirty="0">
                <a:ea typeface="游ゴシック"/>
              </a:rPr>
              <a:t>ＡＩ等の先端技術</a:t>
            </a:r>
            <a:r>
              <a:rPr kumimoji="1" lang="ja-JP" sz="1000" dirty="0">
                <a:ea typeface="游ゴシック"/>
              </a:rPr>
              <a:t>を活用したビジネスを創出する</a:t>
            </a:r>
            <a:r>
              <a:rPr kumimoji="1" lang="ja-JP" altLang="en-US" sz="1000" dirty="0">
                <a:ea typeface="游ゴシック"/>
              </a:rPr>
              <a:t>支援</a:t>
            </a:r>
            <a:r>
              <a:rPr kumimoji="1" lang="ja-JP" sz="1000" dirty="0">
                <a:ea typeface="游ゴシック"/>
              </a:rPr>
              <a:t>を強化し、新たな産業の振興や成長につなげる</a:t>
            </a:r>
            <a:endParaRPr lang="en-US" dirty="0">
              <a:ea typeface="Calibri"/>
            </a:endParaRPr>
          </a:p>
        </p:txBody>
      </p:sp>
      <p:sp>
        <p:nvSpPr>
          <p:cNvPr id="10" name="正方形/長方形 9">
            <a:extLst>
              <a:ext uri="{FF2B5EF4-FFF2-40B4-BE49-F238E27FC236}">
                <a16:creationId xmlns:a16="http://schemas.microsoft.com/office/drawing/2014/main" id="{7CE0650A-D803-4887-804D-5361075198F4}"/>
              </a:ext>
            </a:extLst>
          </p:cNvPr>
          <p:cNvSpPr/>
          <p:nvPr/>
        </p:nvSpPr>
        <p:spPr>
          <a:xfrm>
            <a:off x="197710" y="191251"/>
            <a:ext cx="9495274" cy="1533020"/>
          </a:xfrm>
          <a:prstGeom prst="rect">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kumimoji="1" lang="ja-JP" altLang="en-US" sz="1200" b="1" dirty="0">
                <a:solidFill>
                  <a:schemeClr val="tx1"/>
                </a:solidFill>
              </a:rPr>
              <a:t>④最新技術等を活用した一次産業の高度化と海外展開の支援</a:t>
            </a:r>
            <a:endParaRPr kumimoji="1" lang="en-US" altLang="ja-JP" sz="1200" b="1" dirty="0">
              <a:solidFill>
                <a:schemeClr val="tx1"/>
              </a:solidFill>
            </a:endParaRPr>
          </a:p>
          <a:p>
            <a:pPr>
              <a:spcBef>
                <a:spcPts val="600"/>
              </a:spcBef>
            </a:pPr>
            <a:r>
              <a:rPr kumimoji="1" lang="ja-JP" sz="1200" b="1" dirty="0">
                <a:solidFill>
                  <a:schemeClr val="tx1"/>
                </a:solidFill>
                <a:ea typeface="游ゴシック"/>
              </a:rPr>
              <a:t>　</a:t>
            </a:r>
            <a:r>
              <a:rPr kumimoji="1" lang="ja-JP" sz="1200" b="1" dirty="0">
                <a:solidFill>
                  <a:schemeClr val="tx1"/>
                </a:solidFill>
                <a:latin typeface="游ゴシック"/>
                <a:ea typeface="游ゴシック"/>
              </a:rPr>
              <a:t>・新技術導入による大阪産</a:t>
            </a:r>
            <a:r>
              <a:rPr kumimoji="1" lang="ja-JP" sz="1200" b="1" dirty="0">
                <a:solidFill>
                  <a:schemeClr val="tx1"/>
                </a:solidFill>
                <a:ea typeface="游ゴシック"/>
              </a:rPr>
              <a:t>(</a:t>
            </a:r>
            <a:r>
              <a:rPr kumimoji="1" lang="ja-JP" sz="1200" b="1" dirty="0">
                <a:solidFill>
                  <a:schemeClr val="tx1"/>
                </a:solidFill>
                <a:latin typeface="游ゴシック"/>
                <a:ea typeface="游ゴシック"/>
              </a:rPr>
              <a:t>もん</a:t>
            </a:r>
            <a:r>
              <a:rPr kumimoji="1" lang="ja-JP" sz="1200" b="1" dirty="0">
                <a:solidFill>
                  <a:schemeClr val="tx1"/>
                </a:solidFill>
                <a:ea typeface="游ゴシック"/>
              </a:rPr>
              <a:t>)</a:t>
            </a:r>
            <a:r>
              <a:rPr kumimoji="1" lang="ja-JP" sz="1200" b="1" dirty="0">
                <a:solidFill>
                  <a:schemeClr val="tx1"/>
                </a:solidFill>
                <a:latin typeface="游ゴシック"/>
                <a:ea typeface="游ゴシック"/>
              </a:rPr>
              <a:t>の海外展開に向けた高付加価値化</a:t>
            </a:r>
            <a:endParaRPr lang="en-US" sz="1200" dirty="0">
              <a:solidFill>
                <a:schemeClr val="tx1"/>
              </a:solidFill>
              <a:latin typeface="游ゴシック"/>
              <a:ea typeface="游ゴシック"/>
            </a:endParaRPr>
          </a:p>
          <a:p>
            <a:r>
              <a:rPr kumimoji="1" lang="ja-JP" sz="1000" dirty="0">
                <a:solidFill>
                  <a:schemeClr val="tx1"/>
                </a:solidFill>
                <a:latin typeface="游ゴシック"/>
                <a:ea typeface="游ゴシック"/>
              </a:rPr>
              <a:t>　　　</a:t>
            </a:r>
            <a:r>
              <a:rPr kumimoji="1" lang="ja-JP" altLang="ja-JP" sz="1000" dirty="0">
                <a:solidFill>
                  <a:schemeClr val="tx1"/>
                </a:solidFill>
                <a:ea typeface="游ゴシック"/>
              </a:rPr>
              <a:t> ⇒</a:t>
            </a:r>
            <a:r>
              <a:rPr kumimoji="1" lang="ja-JP" altLang="en-US" sz="1000" dirty="0">
                <a:solidFill>
                  <a:schemeClr val="tx1"/>
                </a:solidFill>
                <a:ea typeface="游ゴシック"/>
              </a:rPr>
              <a:t>　</a:t>
            </a:r>
            <a:r>
              <a:rPr kumimoji="1" lang="ja-JP" sz="1000" dirty="0">
                <a:solidFill>
                  <a:schemeClr val="tx1"/>
                </a:solidFill>
                <a:latin typeface="游ゴシック"/>
                <a:ea typeface="游ゴシック"/>
              </a:rPr>
              <a:t>高付加価値化・国内外の競合との差別化につながる新技術（冷蔵・冷凍技術等）の導入・輸送実証・海外でのテストマーケティング・必要な商品の改良</a:t>
            </a:r>
            <a:endParaRPr kumimoji="1" lang="en-US" altLang="ja-JP" dirty="0">
              <a:solidFill>
                <a:schemeClr val="tx1"/>
              </a:solidFill>
              <a:latin typeface="游ゴシック"/>
              <a:ea typeface="游ゴシック"/>
            </a:endParaRPr>
          </a:p>
          <a:p>
            <a:r>
              <a:rPr kumimoji="1" lang="ja-JP" altLang="en-US" sz="1000" dirty="0">
                <a:solidFill>
                  <a:schemeClr val="tx1"/>
                </a:solidFill>
                <a:latin typeface="游ゴシック"/>
                <a:ea typeface="游ゴシック"/>
              </a:rPr>
              <a:t>　　　　　 </a:t>
            </a:r>
            <a:r>
              <a:rPr kumimoji="1" lang="ja-JP" sz="1000" dirty="0">
                <a:solidFill>
                  <a:schemeClr val="tx1"/>
                </a:solidFill>
                <a:latin typeface="游ゴシック"/>
                <a:ea typeface="游ゴシック"/>
              </a:rPr>
              <a:t>を支援し、これまで輸出が難しかった農産物の海外展開を促進することで、海外需要拡大と生産拡大の好循環を形成</a:t>
            </a:r>
            <a:endParaRPr lang="en-US" dirty="0">
              <a:solidFill>
                <a:schemeClr val="tx1"/>
              </a:solidFill>
              <a:latin typeface="游ゴシック"/>
              <a:ea typeface="游ゴシック"/>
            </a:endParaRPr>
          </a:p>
          <a:p>
            <a:pPr>
              <a:spcBef>
                <a:spcPts val="600"/>
              </a:spcBef>
            </a:pPr>
            <a:r>
              <a:rPr kumimoji="1" lang="ja-JP" altLang="en-US" sz="1200" b="1" dirty="0">
                <a:solidFill>
                  <a:schemeClr val="tx1"/>
                </a:solidFill>
                <a:ea typeface="游ゴシック"/>
              </a:rPr>
              <a:t>　・ブルーエコノミー</a:t>
            </a:r>
            <a:r>
              <a:rPr kumimoji="1" lang="ja-JP" sz="1200" b="1" dirty="0">
                <a:solidFill>
                  <a:schemeClr val="tx1"/>
                </a:solidFill>
                <a:latin typeface="游ゴシック"/>
                <a:ea typeface="游ゴシック"/>
              </a:rPr>
              <a:t>の</a:t>
            </a:r>
            <a:r>
              <a:rPr kumimoji="1" lang="ja-JP" altLang="en-US" sz="1200" b="1" dirty="0">
                <a:solidFill>
                  <a:schemeClr val="tx1"/>
                </a:solidFill>
                <a:ea typeface="游ゴシック"/>
              </a:rPr>
              <a:t>推進に向けた技術支援拠点の機能強化</a:t>
            </a:r>
            <a:endParaRPr lang="en-US" altLang="ja-JP" sz="1200" b="1" dirty="0">
              <a:solidFill>
                <a:schemeClr val="tx1"/>
              </a:solidFill>
              <a:ea typeface="游ゴシック"/>
              <a:cs typeface="Calibri"/>
            </a:endParaRPr>
          </a:p>
          <a:p>
            <a:r>
              <a:rPr kumimoji="1" lang="ja-JP" sz="1000" dirty="0">
                <a:solidFill>
                  <a:schemeClr val="tx1"/>
                </a:solidFill>
                <a:latin typeface="游ゴシック"/>
                <a:ea typeface="游ゴシック"/>
              </a:rPr>
              <a:t>　　　</a:t>
            </a:r>
            <a:r>
              <a:rPr kumimoji="1" lang="ja-JP" altLang="ja-JP" sz="1000" dirty="0">
                <a:solidFill>
                  <a:schemeClr val="tx1"/>
                </a:solidFill>
                <a:ea typeface="游ゴシック"/>
              </a:rPr>
              <a:t> ⇒</a:t>
            </a:r>
            <a:r>
              <a:rPr kumimoji="1" lang="ja-JP" altLang="en-US" sz="1000" dirty="0">
                <a:solidFill>
                  <a:schemeClr val="tx1"/>
                </a:solidFill>
                <a:ea typeface="游ゴシック"/>
              </a:rPr>
              <a:t>　</a:t>
            </a:r>
            <a:r>
              <a:rPr kumimoji="1" lang="ja-JP" sz="1000" dirty="0">
                <a:solidFill>
                  <a:schemeClr val="tx1"/>
                </a:solidFill>
                <a:latin typeface="游ゴシック"/>
                <a:ea typeface="游ゴシック"/>
              </a:rPr>
              <a:t>研究・技術の支援拠点である府立環境農林水産総合研究所（水産技術センター）の新技術開発等に向けた機能強化を図り、同センターの事業者等に対</a:t>
            </a:r>
            <a:endParaRPr lang="ja-JP" altLang="en-US" sz="1000" dirty="0">
              <a:solidFill>
                <a:schemeClr val="tx1"/>
              </a:solidFill>
              <a:latin typeface="游ゴシック"/>
              <a:ea typeface="游ゴシック"/>
            </a:endParaRPr>
          </a:p>
          <a:p>
            <a:r>
              <a:rPr kumimoji="1" lang="ja-JP" sz="1000" dirty="0">
                <a:solidFill>
                  <a:schemeClr val="tx1"/>
                </a:solidFill>
                <a:latin typeface="游ゴシック"/>
                <a:ea typeface="游ゴシック"/>
              </a:rPr>
              <a:t>　　　　　</a:t>
            </a:r>
            <a:r>
              <a:rPr kumimoji="1" lang="en-US" altLang="ja-JP" sz="1000" dirty="0">
                <a:solidFill>
                  <a:schemeClr val="tx1"/>
                </a:solidFill>
                <a:latin typeface="游ゴシック"/>
                <a:ea typeface="游ゴシック"/>
              </a:rPr>
              <a:t> </a:t>
            </a:r>
            <a:r>
              <a:rPr kumimoji="1" lang="ja-JP" sz="1000" dirty="0">
                <a:solidFill>
                  <a:schemeClr val="tx1"/>
                </a:solidFill>
                <a:latin typeface="游ゴシック"/>
                <a:ea typeface="游ゴシック"/>
              </a:rPr>
              <a:t>する充実したサポート体制を構築し、「持続的な海洋資源の利用を通じた経済成長」と「海洋生態系の健全な保全」を両立するブルーエコノミーの</a:t>
            </a:r>
            <a:endParaRPr lang="ja-JP" sz="1000" dirty="0">
              <a:solidFill>
                <a:schemeClr val="tx1"/>
              </a:solidFill>
              <a:latin typeface="游ゴシック"/>
              <a:ea typeface="游ゴシック"/>
            </a:endParaRPr>
          </a:p>
          <a:p>
            <a:r>
              <a:rPr kumimoji="1" lang="ja-JP" sz="1000" dirty="0">
                <a:solidFill>
                  <a:schemeClr val="tx1"/>
                </a:solidFill>
                <a:latin typeface="游ゴシック"/>
                <a:ea typeface="游ゴシック"/>
              </a:rPr>
              <a:t>　　　　　</a:t>
            </a:r>
            <a:r>
              <a:rPr kumimoji="1" lang="en-US" altLang="ja-JP" sz="1000" dirty="0">
                <a:solidFill>
                  <a:schemeClr val="tx1"/>
                </a:solidFill>
                <a:latin typeface="游ゴシック"/>
                <a:ea typeface="游ゴシック"/>
              </a:rPr>
              <a:t> </a:t>
            </a:r>
            <a:r>
              <a:rPr kumimoji="1" lang="ja-JP" altLang="en-US" sz="1000" dirty="0">
                <a:solidFill>
                  <a:schemeClr val="tx1"/>
                </a:solidFill>
                <a:latin typeface="游ゴシック"/>
                <a:ea typeface="游ゴシック"/>
              </a:rPr>
              <a:t>取組</a:t>
            </a:r>
            <a:r>
              <a:rPr kumimoji="1" lang="ja-JP" sz="1000" dirty="0">
                <a:solidFill>
                  <a:schemeClr val="tx1"/>
                </a:solidFill>
                <a:latin typeface="游ゴシック"/>
                <a:ea typeface="游ゴシック"/>
              </a:rPr>
              <a:t>を推進</a:t>
            </a:r>
            <a:endParaRPr lang="en-US" dirty="0">
              <a:solidFill>
                <a:schemeClr val="tx1"/>
              </a:solidFill>
            </a:endParaRPr>
          </a:p>
        </p:txBody>
      </p:sp>
      <p:sp>
        <p:nvSpPr>
          <p:cNvPr id="5" name="スライド番号プレースホルダー 1">
            <a:extLst>
              <a:ext uri="{FF2B5EF4-FFF2-40B4-BE49-F238E27FC236}">
                <a16:creationId xmlns:a16="http://schemas.microsoft.com/office/drawing/2014/main" id="{3C47CB6A-E604-579B-67D9-CE3A2A4F64E9}"/>
              </a:ext>
            </a:extLst>
          </p:cNvPr>
          <p:cNvSpPr>
            <a:spLocks noGrp="1"/>
          </p:cNvSpPr>
          <p:nvPr>
            <p:ph type="sldNum" sz="quarter" idx="12"/>
          </p:nvPr>
        </p:nvSpPr>
        <p:spPr>
          <a:xfrm>
            <a:off x="9489330" y="6445576"/>
            <a:ext cx="416670" cy="408695"/>
          </a:xfrm>
          <a:solidFill>
            <a:schemeClr val="bg1"/>
          </a:solidFill>
          <a:effectLst/>
        </p:spPr>
        <p:txBody>
          <a:bodyPr/>
          <a:lstStyle/>
          <a:p>
            <a:fld id="{DDF82107-93BA-490C-9453-044014AF67CD}" type="slidenum">
              <a:rPr kumimoji="1" lang="ja-JP" altLang="en-US" smtClean="0"/>
              <a:pPr/>
              <a:t>20</a:t>
            </a:fld>
            <a:endParaRPr kumimoji="1" lang="ja-JP" altLang="en-US"/>
          </a:p>
        </p:txBody>
      </p:sp>
    </p:spTree>
    <p:extLst>
      <p:ext uri="{BB962C8B-B14F-4D97-AF65-F5344CB8AC3E}">
        <p14:creationId xmlns:p14="http://schemas.microsoft.com/office/powerpoint/2010/main" val="38832057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0EFFAB91-9092-42F7-9308-59FFA9A7D534}"/>
              </a:ext>
            </a:extLst>
          </p:cNvPr>
          <p:cNvSpPr/>
          <p:nvPr/>
        </p:nvSpPr>
        <p:spPr>
          <a:xfrm>
            <a:off x="0" y="57684"/>
            <a:ext cx="9906000" cy="400110"/>
          </a:xfrm>
          <a:prstGeom prst="rect">
            <a:avLst/>
          </a:prstGeom>
          <a:noFill/>
        </p:spPr>
        <p:txBody>
          <a:bodyPr wrap="square">
            <a:sp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１．大阪独自の強みを活かした次世代産業にチャレンジするイノベーション先進都市</a:t>
            </a:r>
          </a:p>
        </p:txBody>
      </p:sp>
      <p:sp>
        <p:nvSpPr>
          <p:cNvPr id="11" name="テキスト ボックス 10">
            <a:extLst>
              <a:ext uri="{FF2B5EF4-FFF2-40B4-BE49-F238E27FC236}">
                <a16:creationId xmlns:a16="http://schemas.microsoft.com/office/drawing/2014/main" id="{A25C2451-B6FF-473A-933C-6FF43D1A4A41}"/>
              </a:ext>
            </a:extLst>
          </p:cNvPr>
          <p:cNvSpPr txBox="1"/>
          <p:nvPr/>
        </p:nvSpPr>
        <p:spPr>
          <a:xfrm>
            <a:off x="0" y="814752"/>
            <a:ext cx="4080682" cy="307777"/>
          </a:xfrm>
          <a:prstGeom prst="rect">
            <a:avLst/>
          </a:prstGeom>
          <a:noFill/>
          <a:ln>
            <a:noFill/>
          </a:ln>
        </p:spPr>
        <p:txBody>
          <a:bodyPr wrap="square">
            <a:spAutoFit/>
          </a:bodyPr>
          <a:lstStyle/>
          <a:p>
            <a:pPr marL="0" marR="0" lvl="0" indent="0" algn="l" defTabSz="653156" rtl="0" eaLnBrk="1" fontAlgn="auto" latinLnBrk="0" hangingPunct="1">
              <a:spcBef>
                <a:spcPts val="0"/>
              </a:spcBef>
              <a:spcAft>
                <a:spcPts val="0"/>
              </a:spcAft>
              <a:buClrTx/>
              <a:buSzTx/>
              <a:buFontTx/>
              <a:buNone/>
              <a:tabLst/>
              <a:defRPr/>
            </a:pPr>
            <a:r>
              <a:rPr kumimoji="1" lang="ja-JP" altLang="en-US" sz="1400" b="1">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（１）ライフサイエンス拠点の形成</a:t>
            </a:r>
            <a:endParaRPr kumimoji="1" lang="en-US" altLang="ja-JP" sz="1400" b="1">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endParaRPr>
          </a:p>
        </p:txBody>
      </p:sp>
      <p:sp>
        <p:nvSpPr>
          <p:cNvPr id="8" name="正方形/長方形 7">
            <a:extLst>
              <a:ext uri="{FF2B5EF4-FFF2-40B4-BE49-F238E27FC236}">
                <a16:creationId xmlns:a16="http://schemas.microsoft.com/office/drawing/2014/main" id="{E80D1ABE-7CED-4408-ABE2-84C3013D1E23}"/>
              </a:ext>
            </a:extLst>
          </p:cNvPr>
          <p:cNvSpPr/>
          <p:nvPr/>
        </p:nvSpPr>
        <p:spPr>
          <a:xfrm>
            <a:off x="215134" y="2166697"/>
            <a:ext cx="9495274" cy="2605578"/>
          </a:xfrm>
          <a:prstGeom prst="rect">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kumimoji="1" lang="ja-JP" sz="1200" b="1" dirty="0">
                <a:solidFill>
                  <a:schemeClr val="tx1"/>
                </a:solidFill>
                <a:ea typeface="游ゴシック"/>
              </a:rPr>
              <a:t>①中之島クロスにおける</a:t>
            </a:r>
            <a:r>
              <a:rPr kumimoji="1" lang="ja-JP" sz="1200" b="1" dirty="0">
                <a:solidFill>
                  <a:schemeClr val="tx1"/>
                </a:solidFill>
                <a:latin typeface="游ゴシック"/>
                <a:ea typeface="游ゴシック"/>
              </a:rPr>
              <a:t>再生医療をはじめとする未来医療の</a:t>
            </a:r>
            <a:r>
              <a:rPr kumimoji="1" lang="ja-JP" sz="1200" b="1" dirty="0">
                <a:solidFill>
                  <a:schemeClr val="tx1"/>
                </a:solidFill>
                <a:ea typeface="游ゴシック"/>
              </a:rPr>
              <a:t>産業化</a:t>
            </a:r>
            <a:r>
              <a:rPr kumimoji="1" lang="ja-JP" sz="1200" b="1" dirty="0">
                <a:solidFill>
                  <a:schemeClr val="tx1"/>
                </a:solidFill>
                <a:latin typeface="游ゴシック"/>
                <a:ea typeface="游ゴシック"/>
              </a:rPr>
              <a:t>に向けた</a:t>
            </a:r>
            <a:r>
              <a:rPr kumimoji="1" lang="ja-JP" sz="1200" b="1" dirty="0">
                <a:solidFill>
                  <a:schemeClr val="tx1"/>
                </a:solidFill>
                <a:ea typeface="游ゴシック"/>
              </a:rPr>
              <a:t>エコシステム構築</a:t>
            </a:r>
            <a:endParaRPr lang="en-US" sz="1200" dirty="0">
              <a:solidFill>
                <a:schemeClr val="tx1"/>
              </a:solidFill>
              <a:ea typeface="游ゴシック"/>
              <a:cs typeface="Calibri"/>
            </a:endParaRPr>
          </a:p>
          <a:p>
            <a:pPr>
              <a:spcBef>
                <a:spcPts val="400"/>
              </a:spcBef>
            </a:pPr>
            <a:r>
              <a:rPr kumimoji="1" lang="ja-JP" sz="1200" b="1" dirty="0">
                <a:solidFill>
                  <a:schemeClr val="tx1"/>
                </a:solidFill>
                <a:ea typeface="游ゴシック"/>
              </a:rPr>
              <a:t>　・中之島クロスの</a:t>
            </a:r>
            <a:r>
              <a:rPr kumimoji="1" lang="ja-JP" sz="1200" b="1" dirty="0">
                <a:solidFill>
                  <a:schemeClr val="tx1"/>
                </a:solidFill>
                <a:latin typeface="游ゴシック"/>
                <a:ea typeface="游ゴシック"/>
              </a:rPr>
              <a:t>拠点</a:t>
            </a:r>
            <a:r>
              <a:rPr kumimoji="1" lang="ja-JP" sz="1200" b="1" dirty="0">
                <a:solidFill>
                  <a:schemeClr val="tx1"/>
                </a:solidFill>
                <a:ea typeface="游ゴシック"/>
              </a:rPr>
              <a:t>性を活かしたスタートアップへの支援</a:t>
            </a:r>
            <a:r>
              <a:rPr kumimoji="1" lang="en-US" sz="1200" b="1" dirty="0">
                <a:solidFill>
                  <a:schemeClr val="tx1"/>
                </a:solidFill>
                <a:ea typeface="Meiryo UI"/>
              </a:rPr>
              <a:t>【</a:t>
            </a:r>
            <a:r>
              <a:rPr kumimoji="1" lang="ja-JP" sz="1200" b="1" dirty="0">
                <a:solidFill>
                  <a:schemeClr val="tx1"/>
                </a:solidFill>
                <a:ea typeface="游ゴシック"/>
              </a:rPr>
              <a:t>再掲</a:t>
            </a:r>
            <a:r>
              <a:rPr kumimoji="1" lang="en-US" sz="1200" b="1" dirty="0">
                <a:solidFill>
                  <a:schemeClr val="tx1"/>
                </a:solidFill>
                <a:ea typeface="Meiryo UI"/>
              </a:rPr>
              <a:t>】</a:t>
            </a:r>
            <a:endParaRPr lang="en-US" sz="1200" dirty="0">
              <a:solidFill>
                <a:schemeClr val="tx1"/>
              </a:solidFill>
              <a:ea typeface="Meiryo UI"/>
              <a:cs typeface="Calibri"/>
            </a:endParaRPr>
          </a:p>
          <a:p>
            <a:r>
              <a:rPr kumimoji="1" lang="ja-JP" sz="1000" dirty="0">
                <a:solidFill>
                  <a:schemeClr val="tx1"/>
                </a:solidFill>
                <a:ea typeface="游ゴシック"/>
              </a:rPr>
              <a:t>　　　⇒　</a:t>
            </a:r>
            <a:r>
              <a:rPr kumimoji="1" lang="ja-JP" sz="1000" dirty="0">
                <a:solidFill>
                  <a:schemeClr val="tx1"/>
                </a:solidFill>
                <a:latin typeface="游ゴシック"/>
                <a:ea typeface="游ゴシック"/>
              </a:rPr>
              <a:t>アカデミア等が有する有望なシーズを事業化まで一気通貫で支援するとともに、産学連携や企業連携によるオープンイノベーションを促進し、中之島ク</a:t>
            </a:r>
            <a:endParaRPr lang="en-US" altLang="ja-JP" sz="1000" dirty="0">
              <a:solidFill>
                <a:schemeClr val="tx1"/>
              </a:solidFill>
              <a:latin typeface="游ゴシック"/>
              <a:ea typeface="Meiryo UI"/>
            </a:endParaRPr>
          </a:p>
          <a:p>
            <a:r>
              <a:rPr kumimoji="1" lang="ja-JP" sz="1000" dirty="0">
                <a:solidFill>
                  <a:schemeClr val="tx1"/>
                </a:solidFill>
                <a:latin typeface="游ゴシック"/>
                <a:ea typeface="游ゴシック"/>
              </a:rPr>
              <a:t>　　　　　ロスに投資やヒト・モノを呼び込むことで、グローバルに活躍するライフサイエンス分野のスタートアップの創出・育成を支援</a:t>
            </a:r>
            <a:endParaRPr lang="ja-JP" sz="1000" dirty="0">
              <a:solidFill>
                <a:schemeClr val="tx1"/>
              </a:solidFill>
              <a:latin typeface="游ゴシック"/>
              <a:ea typeface="游ゴシック"/>
            </a:endParaRPr>
          </a:p>
          <a:p>
            <a:pPr>
              <a:spcBef>
                <a:spcPts val="400"/>
              </a:spcBef>
            </a:pPr>
            <a:r>
              <a:rPr kumimoji="1" lang="ja-JP" sz="1200" b="1" dirty="0">
                <a:solidFill>
                  <a:schemeClr val="tx1"/>
                </a:solidFill>
                <a:ea typeface="游ゴシック"/>
              </a:rPr>
              <a:t>　・</a:t>
            </a:r>
            <a:r>
              <a:rPr kumimoji="1" lang="ja-JP" sz="1200" b="1" dirty="0">
                <a:solidFill>
                  <a:schemeClr val="tx1"/>
                </a:solidFill>
                <a:latin typeface="游ゴシック"/>
                <a:ea typeface="游ゴシック"/>
              </a:rPr>
              <a:t>再生医療の産業化に向けた</a:t>
            </a:r>
            <a:r>
              <a:rPr kumimoji="1" lang="ja-JP" sz="1200" b="1" dirty="0">
                <a:solidFill>
                  <a:schemeClr val="tx1"/>
                </a:solidFill>
                <a:ea typeface="游ゴシック"/>
              </a:rPr>
              <a:t>ＰＭＤＡ関西支部の機能強化やＣＤＭＯ機能確立</a:t>
            </a:r>
            <a:r>
              <a:rPr kumimoji="1" lang="ja-JP" sz="1200" b="1" dirty="0">
                <a:solidFill>
                  <a:schemeClr val="tx1"/>
                </a:solidFill>
                <a:latin typeface="游ゴシック"/>
                <a:ea typeface="游ゴシック"/>
              </a:rPr>
              <a:t>への支援</a:t>
            </a:r>
            <a:endParaRPr lang="en-US" sz="1200" dirty="0">
              <a:solidFill>
                <a:schemeClr val="tx1"/>
              </a:solidFill>
              <a:latin typeface="游ゴシック"/>
              <a:ea typeface="Meiryo UI"/>
            </a:endParaRPr>
          </a:p>
          <a:p>
            <a:r>
              <a:rPr kumimoji="1" lang="ja-JP" sz="1000" dirty="0">
                <a:solidFill>
                  <a:schemeClr val="tx1"/>
                </a:solidFill>
                <a:ea typeface="游ゴシック"/>
              </a:rPr>
              <a:t>　　　⇒　再生医療分野の承認審査機能</a:t>
            </a:r>
            <a:r>
              <a:rPr kumimoji="1" lang="ja-JP" sz="1000" dirty="0">
                <a:solidFill>
                  <a:schemeClr val="tx1"/>
                </a:solidFill>
                <a:latin typeface="游ゴシック"/>
                <a:ea typeface="游ゴシック"/>
              </a:rPr>
              <a:t>をはじめＰＭＤＡ関西支部の機能強化</a:t>
            </a:r>
            <a:r>
              <a:rPr kumimoji="1" lang="ja-JP" altLang="en-US" sz="1000" dirty="0">
                <a:solidFill>
                  <a:schemeClr val="tx1"/>
                </a:solidFill>
                <a:latin typeface="游ゴシック"/>
                <a:ea typeface="游ゴシック"/>
              </a:rPr>
              <a:t>や</a:t>
            </a:r>
            <a:r>
              <a:rPr kumimoji="1" lang="ja-JP" sz="1000" dirty="0">
                <a:solidFill>
                  <a:schemeClr val="tx1"/>
                </a:solidFill>
                <a:ea typeface="游ゴシック"/>
              </a:rPr>
              <a:t>、</a:t>
            </a:r>
            <a:r>
              <a:rPr kumimoji="1" lang="ja-JP" sz="1000" dirty="0">
                <a:solidFill>
                  <a:schemeClr val="tx1"/>
                </a:solidFill>
                <a:latin typeface="游ゴシック"/>
                <a:ea typeface="游ゴシック"/>
              </a:rPr>
              <a:t>中之島クロスにおける</a:t>
            </a:r>
            <a:r>
              <a:rPr kumimoji="1" lang="ja-JP" sz="1000" dirty="0">
                <a:solidFill>
                  <a:schemeClr val="tx1"/>
                </a:solidFill>
                <a:ea typeface="游ゴシック"/>
              </a:rPr>
              <a:t>ＣＤＭＯ（再生医療製品等の開発から商業生産までを受託</a:t>
            </a:r>
            <a:endParaRPr kumimoji="1" lang="en-US" altLang="ja-JP" sz="1000" dirty="0">
              <a:solidFill>
                <a:schemeClr val="tx1"/>
              </a:solidFill>
              <a:ea typeface="游ゴシック"/>
            </a:endParaRPr>
          </a:p>
          <a:p>
            <a:r>
              <a:rPr kumimoji="1" lang="ja-JP" altLang="en-US" sz="1000" dirty="0">
                <a:solidFill>
                  <a:schemeClr val="tx1"/>
                </a:solidFill>
                <a:ea typeface="游ゴシック"/>
              </a:rPr>
              <a:t>　　　　　</a:t>
            </a:r>
            <a:r>
              <a:rPr kumimoji="1" lang="ja-JP" sz="1000" dirty="0">
                <a:solidFill>
                  <a:schemeClr val="tx1"/>
                </a:solidFill>
                <a:ea typeface="游ゴシック"/>
              </a:rPr>
              <a:t>する機関）機能</a:t>
            </a:r>
            <a:r>
              <a:rPr kumimoji="1" lang="ja-JP" altLang="en-US" sz="1000" dirty="0">
                <a:solidFill>
                  <a:schemeClr val="tx1"/>
                </a:solidFill>
                <a:ea typeface="游ゴシック"/>
              </a:rPr>
              <a:t>の</a:t>
            </a:r>
            <a:r>
              <a:rPr kumimoji="1" lang="ja-JP" sz="1000" dirty="0">
                <a:solidFill>
                  <a:schemeClr val="tx1"/>
                </a:solidFill>
                <a:latin typeface="游ゴシック"/>
                <a:ea typeface="游ゴシック"/>
              </a:rPr>
              <a:t>強化</a:t>
            </a:r>
            <a:r>
              <a:rPr kumimoji="1" lang="ja-JP" altLang="en-US" sz="1000" dirty="0">
                <a:solidFill>
                  <a:schemeClr val="tx1"/>
                </a:solidFill>
                <a:latin typeface="游ゴシック"/>
                <a:ea typeface="游ゴシック"/>
              </a:rPr>
              <a:t>により</a:t>
            </a:r>
            <a:r>
              <a:rPr kumimoji="1" lang="ja-JP" sz="1000" dirty="0">
                <a:solidFill>
                  <a:schemeClr val="tx1"/>
                </a:solidFill>
                <a:latin typeface="游ゴシック"/>
                <a:ea typeface="游ゴシック"/>
              </a:rPr>
              <a:t>、</a:t>
            </a:r>
            <a:r>
              <a:rPr kumimoji="1" lang="en-US" sz="1000" dirty="0">
                <a:solidFill>
                  <a:schemeClr val="tx1"/>
                </a:solidFill>
                <a:ea typeface="Meiryo UI"/>
              </a:rPr>
              <a:t> </a:t>
            </a:r>
            <a:r>
              <a:rPr kumimoji="1" lang="ja-JP" altLang="en-US" sz="1000" dirty="0">
                <a:solidFill>
                  <a:schemeClr val="tx1"/>
                </a:solidFill>
                <a:latin typeface="+mn-ea"/>
              </a:rPr>
              <a:t>大阪・関西における再生医療の産業化を推進し、</a:t>
            </a:r>
            <a:r>
              <a:rPr kumimoji="1" lang="ja-JP" sz="1000" dirty="0">
                <a:solidFill>
                  <a:schemeClr val="tx1"/>
                </a:solidFill>
                <a:ea typeface="游ゴシック"/>
              </a:rPr>
              <a:t>iPS細胞等</a:t>
            </a:r>
            <a:r>
              <a:rPr kumimoji="1" lang="ja-JP" sz="1000" dirty="0">
                <a:solidFill>
                  <a:schemeClr val="tx1"/>
                </a:solidFill>
                <a:latin typeface="游ゴシック"/>
                <a:ea typeface="游ゴシック"/>
              </a:rPr>
              <a:t>の再生医療等製品の社会実装の</a:t>
            </a:r>
            <a:r>
              <a:rPr kumimoji="1" lang="ja-JP" sz="1000" dirty="0">
                <a:solidFill>
                  <a:schemeClr val="tx1"/>
                </a:solidFill>
                <a:ea typeface="游ゴシック"/>
              </a:rPr>
              <a:t>加速をめざす</a:t>
            </a:r>
            <a:endParaRPr lang="en-US" sz="1000" dirty="0">
              <a:solidFill>
                <a:schemeClr val="tx1"/>
              </a:solidFill>
              <a:ea typeface="游ゴシック"/>
              <a:cs typeface="Calibri"/>
            </a:endParaRPr>
          </a:p>
          <a:p>
            <a:pPr>
              <a:spcBef>
                <a:spcPts val="400"/>
              </a:spcBef>
            </a:pPr>
            <a:r>
              <a:rPr kumimoji="1" lang="ja-JP" sz="1200" b="1" dirty="0">
                <a:solidFill>
                  <a:schemeClr val="tx1"/>
                </a:solidFill>
                <a:ea typeface="游ゴシック"/>
              </a:rPr>
              <a:t>　・海外クラスター等とのネットワーク構築</a:t>
            </a:r>
            <a:endParaRPr lang="ja-JP" sz="1200" dirty="0">
              <a:solidFill>
                <a:schemeClr val="tx1"/>
              </a:solidFill>
              <a:ea typeface="游ゴシック"/>
              <a:cs typeface="Calibri"/>
            </a:endParaRPr>
          </a:p>
          <a:p>
            <a:r>
              <a:rPr kumimoji="1" lang="ja-JP" sz="1000" dirty="0">
                <a:solidFill>
                  <a:schemeClr val="tx1"/>
                </a:solidFill>
                <a:ea typeface="游ゴシック"/>
              </a:rPr>
              <a:t>　　　⇒　</a:t>
            </a:r>
            <a:r>
              <a:rPr kumimoji="1" lang="ja-JP" sz="1000" dirty="0">
                <a:solidFill>
                  <a:schemeClr val="tx1"/>
                </a:solidFill>
                <a:latin typeface="游ゴシック"/>
                <a:ea typeface="游ゴシック"/>
              </a:rPr>
              <a:t>万博を契機に</a:t>
            </a:r>
            <a:r>
              <a:rPr kumimoji="1" lang="ja-JP" sz="1000" dirty="0">
                <a:solidFill>
                  <a:schemeClr val="tx1"/>
                </a:solidFill>
                <a:ea typeface="游ゴシック"/>
              </a:rPr>
              <a:t>MOU</a:t>
            </a:r>
            <a:r>
              <a:rPr kumimoji="1" lang="ja-JP" sz="1000" dirty="0">
                <a:solidFill>
                  <a:schemeClr val="tx1"/>
                </a:solidFill>
                <a:latin typeface="游ゴシック"/>
                <a:ea typeface="游ゴシック"/>
              </a:rPr>
              <a:t>を締結した海外クラスター等を対象に、大阪・関西のポテンシャルと中之島クロスの魅力を発信する拠点ツアーやビジネスマッチング</a:t>
            </a:r>
            <a:endParaRPr lang="en-US" altLang="ja-JP" sz="1000" dirty="0">
              <a:solidFill>
                <a:schemeClr val="tx1"/>
              </a:solidFill>
              <a:latin typeface="游ゴシック"/>
              <a:ea typeface="Meiryo UI"/>
            </a:endParaRPr>
          </a:p>
          <a:p>
            <a:r>
              <a:rPr kumimoji="1" lang="ja-JP" sz="1000" dirty="0">
                <a:solidFill>
                  <a:schemeClr val="tx1"/>
                </a:solidFill>
                <a:latin typeface="游ゴシック"/>
                <a:ea typeface="游ゴシック"/>
              </a:rPr>
              <a:t>　　　　　を実施し府内企業等の海外展開を推進</a:t>
            </a:r>
            <a:r>
              <a:rPr kumimoji="1" lang="ja-JP" altLang="en-US" sz="1000" dirty="0">
                <a:solidFill>
                  <a:schemeClr val="tx1"/>
                </a:solidFill>
                <a:latin typeface="游ゴシック"/>
                <a:ea typeface="游ゴシック"/>
              </a:rPr>
              <a:t>するとともに</a:t>
            </a:r>
            <a:r>
              <a:rPr kumimoji="1" lang="ja-JP" sz="1000" dirty="0">
                <a:solidFill>
                  <a:schemeClr val="tx1"/>
                </a:solidFill>
                <a:latin typeface="游ゴシック"/>
                <a:ea typeface="游ゴシック"/>
              </a:rPr>
              <a:t>、海外クラスター等をはじめ各国との連携を深めるラウンドテーブルを実施することで、再生医療分</a:t>
            </a:r>
            <a:endParaRPr kumimoji="1" lang="ja-JP" altLang="en-US" sz="1000" dirty="0">
              <a:solidFill>
                <a:schemeClr val="tx1"/>
              </a:solidFill>
              <a:latin typeface="游ゴシック"/>
              <a:ea typeface="游ゴシック"/>
            </a:endParaRPr>
          </a:p>
          <a:p>
            <a:r>
              <a:rPr kumimoji="1" lang="ja-JP" altLang="en-US" sz="1000" dirty="0">
                <a:solidFill>
                  <a:schemeClr val="tx1"/>
                </a:solidFill>
                <a:latin typeface="游ゴシック"/>
                <a:ea typeface="游ゴシック"/>
              </a:rPr>
              <a:t>　　　　　</a:t>
            </a:r>
            <a:r>
              <a:rPr kumimoji="1" lang="ja-JP" sz="1000" dirty="0">
                <a:solidFill>
                  <a:schemeClr val="tx1"/>
                </a:solidFill>
                <a:latin typeface="游ゴシック"/>
                <a:ea typeface="游ゴシック"/>
              </a:rPr>
              <a:t>野におけるグローバルスタンダードの構築をリードする</a:t>
            </a:r>
            <a:endParaRPr lang="ja-JP" altLang="en-US" sz="1000" dirty="0">
              <a:solidFill>
                <a:schemeClr val="tx1"/>
              </a:solidFill>
              <a:latin typeface="游ゴシック"/>
              <a:ea typeface="游ゴシック"/>
            </a:endParaRPr>
          </a:p>
          <a:p>
            <a:pPr>
              <a:spcBef>
                <a:spcPts val="400"/>
              </a:spcBef>
            </a:pPr>
            <a:r>
              <a:rPr kumimoji="1" lang="ja-JP" sz="1200" b="1" dirty="0">
                <a:solidFill>
                  <a:schemeClr val="tx1"/>
                </a:solidFill>
                <a:ea typeface="游ゴシック"/>
              </a:rPr>
              <a:t>　・再生医療の</a:t>
            </a:r>
            <a:r>
              <a:rPr kumimoji="1" lang="ja-JP" sz="1200" b="1" dirty="0">
                <a:solidFill>
                  <a:schemeClr val="tx1"/>
                </a:solidFill>
                <a:latin typeface="游ゴシック"/>
                <a:ea typeface="游ゴシック"/>
              </a:rPr>
              <a:t>産業化に向けた</a:t>
            </a:r>
            <a:r>
              <a:rPr kumimoji="1" lang="ja-JP" sz="1200" b="1" dirty="0">
                <a:solidFill>
                  <a:schemeClr val="tx1"/>
                </a:solidFill>
                <a:ea typeface="游ゴシック"/>
              </a:rPr>
              <a:t>認知度のさらなる向上</a:t>
            </a:r>
            <a:endParaRPr lang="en-US" sz="1200" dirty="0">
              <a:solidFill>
                <a:schemeClr val="tx1"/>
              </a:solidFill>
              <a:ea typeface="游ゴシック"/>
              <a:cs typeface="Calibri"/>
            </a:endParaRPr>
          </a:p>
          <a:p>
            <a:r>
              <a:rPr kumimoji="1" lang="ja-JP" sz="1000" dirty="0">
                <a:solidFill>
                  <a:schemeClr val="tx1"/>
                </a:solidFill>
                <a:ea typeface="游ゴシック"/>
              </a:rPr>
              <a:t>　　　⇒　</a:t>
            </a:r>
            <a:r>
              <a:rPr kumimoji="1" lang="ja-JP" sz="1000" dirty="0">
                <a:solidFill>
                  <a:schemeClr val="tx1"/>
                </a:solidFill>
                <a:latin typeface="游ゴシック"/>
                <a:ea typeface="游ゴシック"/>
              </a:rPr>
              <a:t>中之島クロスを核に</a:t>
            </a:r>
            <a:r>
              <a:rPr kumimoji="1" lang="ja-JP" altLang="en-US" sz="1000" dirty="0">
                <a:solidFill>
                  <a:schemeClr val="tx1"/>
                </a:solidFill>
                <a:latin typeface="游ゴシック"/>
                <a:ea typeface="游ゴシック"/>
              </a:rPr>
              <a:t>拠点内外を含めた共創</a:t>
            </a:r>
            <a:r>
              <a:rPr kumimoji="1" lang="ja-JP" sz="1000" dirty="0">
                <a:solidFill>
                  <a:schemeClr val="tx1"/>
                </a:solidFill>
                <a:latin typeface="游ゴシック"/>
                <a:ea typeface="游ゴシック"/>
              </a:rPr>
              <a:t>プロジェクトの創出、国際フォーラムや府民向けイベントの開催など、再生医療の現状や今後の展望に関する</a:t>
            </a:r>
            <a:endParaRPr kumimoji="1" lang="en-US" altLang="ja-JP" sz="1000" dirty="0">
              <a:solidFill>
                <a:schemeClr val="tx1"/>
              </a:solidFill>
              <a:latin typeface="游ゴシック"/>
              <a:ea typeface="游ゴシック"/>
            </a:endParaRPr>
          </a:p>
          <a:p>
            <a:r>
              <a:rPr kumimoji="1" lang="ja-JP" altLang="en-US" sz="1000" dirty="0">
                <a:solidFill>
                  <a:schemeClr val="tx1"/>
                </a:solidFill>
                <a:latin typeface="游ゴシック"/>
                <a:ea typeface="游ゴシック"/>
              </a:rPr>
              <a:t>　　　　　</a:t>
            </a:r>
            <a:r>
              <a:rPr kumimoji="1" lang="ja-JP" sz="1000" dirty="0">
                <a:solidFill>
                  <a:schemeClr val="tx1"/>
                </a:solidFill>
                <a:latin typeface="游ゴシック"/>
                <a:ea typeface="游ゴシック"/>
              </a:rPr>
              <a:t>具体的な内容を発信し、認知度向上を図る</a:t>
            </a:r>
            <a:endParaRPr lang="en-US" dirty="0">
              <a:solidFill>
                <a:schemeClr val="tx1"/>
              </a:solidFill>
            </a:endParaRPr>
          </a:p>
        </p:txBody>
      </p:sp>
      <p:sp>
        <p:nvSpPr>
          <p:cNvPr id="9" name="正方形/長方形 8">
            <a:extLst>
              <a:ext uri="{FF2B5EF4-FFF2-40B4-BE49-F238E27FC236}">
                <a16:creationId xmlns:a16="http://schemas.microsoft.com/office/drawing/2014/main" id="{A678AFD6-00FF-4D1F-B1EC-FFEE22AEB707}"/>
              </a:ext>
            </a:extLst>
          </p:cNvPr>
          <p:cNvSpPr/>
          <p:nvPr/>
        </p:nvSpPr>
        <p:spPr>
          <a:xfrm>
            <a:off x="215135" y="4824224"/>
            <a:ext cx="9495274" cy="1886396"/>
          </a:xfrm>
          <a:prstGeom prst="rect">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kumimoji="1" lang="ja-JP" altLang="en-US" sz="1200" b="1">
                <a:solidFill>
                  <a:schemeClr val="tx1"/>
                </a:solidFill>
              </a:rPr>
              <a:t>②健都・彩都における健康・医療・創薬関連のイノベーション創出</a:t>
            </a:r>
            <a:endParaRPr kumimoji="1" lang="en-US" altLang="ja-JP" sz="1200" b="1">
              <a:solidFill>
                <a:schemeClr val="tx1"/>
              </a:solidFill>
            </a:endParaRPr>
          </a:p>
          <a:p>
            <a:pPr>
              <a:spcBef>
                <a:spcPts val="400"/>
              </a:spcBef>
            </a:pPr>
            <a:r>
              <a:rPr kumimoji="1" lang="ja-JP" sz="1200" b="1">
                <a:solidFill>
                  <a:schemeClr val="tx1"/>
                </a:solidFill>
                <a:ea typeface="游ゴシック"/>
              </a:rPr>
              <a:t>　・健都における新技術・サービスの社会実装の推進</a:t>
            </a:r>
            <a:endParaRPr lang="en-US" sz="1200">
              <a:solidFill>
                <a:schemeClr val="tx1"/>
              </a:solidFill>
              <a:ea typeface="游ゴシック"/>
              <a:cs typeface="Calibri"/>
            </a:endParaRPr>
          </a:p>
          <a:p>
            <a:r>
              <a:rPr kumimoji="1" lang="ja-JP" sz="1000">
                <a:solidFill>
                  <a:schemeClr val="tx1"/>
                </a:solidFill>
                <a:ea typeface="游ゴシック"/>
              </a:rPr>
              <a:t>　　　⇒　</a:t>
            </a:r>
            <a:r>
              <a:rPr kumimoji="1" lang="ja-JP" sz="1000">
                <a:solidFill>
                  <a:schemeClr val="tx1"/>
                </a:solidFill>
                <a:latin typeface="游ゴシック"/>
                <a:ea typeface="游ゴシック"/>
              </a:rPr>
              <a:t>地域住民との近接性と実証フィールドとして活用できる施設（運動公園、病院、商業施設等など）の集積という健都の強みを活かし、住民参加型の実証</a:t>
            </a:r>
            <a:endParaRPr lang="en-US" sz="1000">
              <a:solidFill>
                <a:schemeClr val="tx1"/>
              </a:solidFill>
              <a:latin typeface="游ゴシック"/>
              <a:ea typeface="游ゴシック"/>
            </a:endParaRPr>
          </a:p>
          <a:p>
            <a:r>
              <a:rPr kumimoji="1" lang="ja-JP" sz="1000">
                <a:solidFill>
                  <a:schemeClr val="tx1"/>
                </a:solidFill>
                <a:latin typeface="游ゴシック"/>
                <a:ea typeface="游ゴシック"/>
              </a:rPr>
              <a:t>　　　　　事業を行う企業への支援による健康・医療分野の新技術・サービスの社会実装を推進</a:t>
            </a:r>
            <a:endParaRPr lang="ja-JP" sz="1000">
              <a:solidFill>
                <a:schemeClr val="tx1"/>
              </a:solidFill>
              <a:latin typeface="游ゴシック"/>
              <a:ea typeface="游ゴシック"/>
            </a:endParaRPr>
          </a:p>
          <a:p>
            <a:pPr>
              <a:spcBef>
                <a:spcPts val="400"/>
              </a:spcBef>
            </a:pPr>
            <a:r>
              <a:rPr kumimoji="1" lang="ja-JP" sz="1200" b="1">
                <a:solidFill>
                  <a:schemeClr val="tx1"/>
                </a:solidFill>
                <a:ea typeface="游ゴシック"/>
              </a:rPr>
              <a:t>　・</a:t>
            </a:r>
            <a:r>
              <a:rPr kumimoji="1" lang="ja-JP" sz="1200" b="1">
                <a:solidFill>
                  <a:schemeClr val="tx1"/>
                </a:solidFill>
                <a:latin typeface="游ゴシック"/>
                <a:ea typeface="游ゴシック"/>
              </a:rPr>
              <a:t>健都における健康・医療データ利活用の推進</a:t>
            </a:r>
            <a:endParaRPr lang="en-US" sz="1200">
              <a:solidFill>
                <a:schemeClr val="tx1"/>
              </a:solidFill>
              <a:latin typeface="游ゴシック"/>
              <a:ea typeface="游ゴシック"/>
            </a:endParaRPr>
          </a:p>
          <a:p>
            <a:r>
              <a:rPr kumimoji="1" lang="ja-JP" sz="1000">
                <a:solidFill>
                  <a:schemeClr val="tx1"/>
                </a:solidFill>
                <a:ea typeface="游ゴシック"/>
              </a:rPr>
              <a:t>　　　⇒　</a:t>
            </a:r>
            <a:r>
              <a:rPr kumimoji="1" lang="ja-JP" sz="1000">
                <a:solidFill>
                  <a:schemeClr val="tx1"/>
                </a:solidFill>
                <a:latin typeface="游ゴシック"/>
                <a:ea typeface="游ゴシック"/>
              </a:rPr>
              <a:t>健都を中心として「仮名加工医療情報」等をはじめとする健康・医療データの企業の研究開発における利活用を推進することで、新たなイノベーション</a:t>
            </a:r>
            <a:endParaRPr lang="en-US" sz="1000">
              <a:solidFill>
                <a:schemeClr val="tx1"/>
              </a:solidFill>
              <a:latin typeface="游ゴシック"/>
              <a:ea typeface="游ゴシック"/>
            </a:endParaRPr>
          </a:p>
          <a:p>
            <a:r>
              <a:rPr kumimoji="1" lang="ja-JP" sz="1000">
                <a:solidFill>
                  <a:schemeClr val="tx1"/>
                </a:solidFill>
                <a:latin typeface="游ゴシック"/>
                <a:ea typeface="游ゴシック"/>
              </a:rPr>
              <a:t>　　　　　と新産業の創出を促進</a:t>
            </a:r>
            <a:endParaRPr lang="en-US">
              <a:solidFill>
                <a:schemeClr val="tx1"/>
              </a:solidFill>
            </a:endParaRPr>
          </a:p>
          <a:p>
            <a:pPr>
              <a:spcBef>
                <a:spcPts val="400"/>
              </a:spcBef>
            </a:pPr>
            <a:r>
              <a:rPr kumimoji="1" lang="ja-JP" sz="1200" b="1">
                <a:solidFill>
                  <a:schemeClr val="tx1"/>
                </a:solidFill>
                <a:ea typeface="游ゴシック"/>
              </a:rPr>
              <a:t>　・</a:t>
            </a:r>
            <a:r>
              <a:rPr kumimoji="1" lang="ja-JP" sz="1200" b="1">
                <a:solidFill>
                  <a:schemeClr val="tx1"/>
                </a:solidFill>
                <a:latin typeface="游ゴシック"/>
                <a:ea typeface="游ゴシック"/>
              </a:rPr>
              <a:t>彩都における創薬分野のイノベーション創出の推進</a:t>
            </a:r>
            <a:endParaRPr lang="en-US" sz="1200">
              <a:solidFill>
                <a:schemeClr val="tx1"/>
              </a:solidFill>
              <a:latin typeface="游ゴシック"/>
              <a:ea typeface="Meiryo UI"/>
            </a:endParaRPr>
          </a:p>
          <a:p>
            <a:r>
              <a:rPr kumimoji="1" lang="ja-JP" sz="1000">
                <a:solidFill>
                  <a:schemeClr val="tx1"/>
                </a:solidFill>
                <a:ea typeface="游ゴシック"/>
              </a:rPr>
              <a:t>　　　⇒　</a:t>
            </a:r>
            <a:r>
              <a:rPr kumimoji="1" lang="ja-JP" sz="1000">
                <a:solidFill>
                  <a:schemeClr val="tx1"/>
                </a:solidFill>
                <a:latin typeface="游ゴシック"/>
                <a:ea typeface="游ゴシック"/>
              </a:rPr>
              <a:t>彩都ライフサイエンスパークを核に、創薬系の研究機関や企業、インキュベーション施設に入居するスタートアップ等の連携による革新的な製品・サー</a:t>
            </a:r>
            <a:endParaRPr lang="en-US" sz="1000">
              <a:solidFill>
                <a:schemeClr val="tx1"/>
              </a:solidFill>
              <a:latin typeface="游ゴシック"/>
              <a:ea typeface="Meiryo UI"/>
            </a:endParaRPr>
          </a:p>
          <a:p>
            <a:r>
              <a:rPr kumimoji="1" lang="ja-JP" sz="1000">
                <a:solidFill>
                  <a:schemeClr val="tx1"/>
                </a:solidFill>
                <a:latin typeface="游ゴシック"/>
                <a:ea typeface="游ゴシック"/>
              </a:rPr>
              <a:t>　　　　　ビスの研究開発への支援など、</a:t>
            </a:r>
            <a:r>
              <a:rPr kumimoji="1" lang="ja-JP" sz="1000">
                <a:solidFill>
                  <a:schemeClr val="tx1"/>
                </a:solidFill>
                <a:ea typeface="游ゴシック"/>
              </a:rPr>
              <a:t>創薬分野のイノベーション創出を推進</a:t>
            </a:r>
            <a:endParaRPr lang="en-US">
              <a:solidFill>
                <a:schemeClr val="tx1"/>
              </a:solidFill>
              <a:ea typeface="游ゴシック"/>
            </a:endParaRPr>
          </a:p>
        </p:txBody>
      </p:sp>
      <p:sp>
        <p:nvSpPr>
          <p:cNvPr id="10" name="四角形: 角を丸くする 9">
            <a:extLst>
              <a:ext uri="{FF2B5EF4-FFF2-40B4-BE49-F238E27FC236}">
                <a16:creationId xmlns:a16="http://schemas.microsoft.com/office/drawing/2014/main" id="{EA9BF690-F316-46AE-8A8F-7AAA30966B66}"/>
              </a:ext>
            </a:extLst>
          </p:cNvPr>
          <p:cNvSpPr/>
          <p:nvPr/>
        </p:nvSpPr>
        <p:spPr>
          <a:xfrm>
            <a:off x="365414" y="1116484"/>
            <a:ext cx="9190478" cy="972869"/>
          </a:xfrm>
          <a:prstGeom prst="roundRect">
            <a:avLst>
              <a:gd name="adj" fmla="val 0"/>
            </a:avLst>
          </a:prstGeom>
          <a:solidFill>
            <a:schemeClr val="accent6">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lIns="91440" tIns="45720" rIns="91440" bIns="45720" rtlCol="0" anchor="t"/>
          <a:lstStyle/>
          <a:p>
            <a:r>
              <a:rPr kumimoji="1" lang="ja-JP" sz="1000" dirty="0">
                <a:solidFill>
                  <a:schemeClr val="tx1"/>
                </a:solidFill>
                <a:ea typeface="游ゴシック"/>
              </a:rPr>
              <a:t>○中之島クロス（再生医療</a:t>
            </a:r>
            <a:r>
              <a:rPr kumimoji="1" lang="ja-JP" sz="1000" dirty="0">
                <a:solidFill>
                  <a:schemeClr val="tx1"/>
                </a:solidFill>
                <a:latin typeface="游ゴシック"/>
                <a:ea typeface="游ゴシック"/>
              </a:rPr>
              <a:t>等</a:t>
            </a:r>
            <a:r>
              <a:rPr kumimoji="1" lang="ja-JP" sz="1000" dirty="0">
                <a:solidFill>
                  <a:schemeClr val="tx1"/>
                </a:solidFill>
                <a:ea typeface="游ゴシック"/>
              </a:rPr>
              <a:t>）、健都（健康・医療）、彩都（創薬）を核とした</a:t>
            </a:r>
            <a:r>
              <a:rPr kumimoji="1" lang="ja-JP" sz="1000" dirty="0">
                <a:solidFill>
                  <a:schemeClr val="tx1"/>
                </a:solidFill>
                <a:latin typeface="游ゴシック"/>
                <a:ea typeface="游ゴシック"/>
              </a:rPr>
              <a:t>世界をリードする</a:t>
            </a:r>
            <a:r>
              <a:rPr kumimoji="1" lang="ja-JP" sz="1000" b="1" dirty="0">
                <a:solidFill>
                  <a:schemeClr val="tx1"/>
                </a:solidFill>
                <a:ea typeface="游ゴシック"/>
              </a:rPr>
              <a:t>ライフサイエンスクラスター</a:t>
            </a:r>
            <a:r>
              <a:rPr kumimoji="1" lang="ja-JP" sz="1000" dirty="0">
                <a:solidFill>
                  <a:schemeClr val="tx1"/>
                </a:solidFill>
                <a:latin typeface="游ゴシック"/>
                <a:ea typeface="游ゴシック"/>
              </a:rPr>
              <a:t>の形成を進めるとともに、各</a:t>
            </a:r>
            <a:endParaRPr kumimoji="1" lang="en-US" altLang="ja-JP" sz="1000" dirty="0">
              <a:solidFill>
                <a:schemeClr val="tx1"/>
              </a:solidFill>
              <a:latin typeface="游ゴシック"/>
              <a:ea typeface="游ゴシック"/>
            </a:endParaRPr>
          </a:p>
          <a:p>
            <a:r>
              <a:rPr kumimoji="1" lang="ja-JP" altLang="en-US" sz="1000" dirty="0">
                <a:solidFill>
                  <a:schemeClr val="tx1"/>
                </a:solidFill>
                <a:latin typeface="游ゴシック"/>
                <a:ea typeface="游ゴシック"/>
              </a:rPr>
              <a:t>　</a:t>
            </a:r>
            <a:r>
              <a:rPr kumimoji="1" lang="ja-JP" sz="1000" dirty="0">
                <a:solidFill>
                  <a:schemeClr val="tx1"/>
                </a:solidFill>
                <a:latin typeface="游ゴシック"/>
                <a:ea typeface="游ゴシック"/>
              </a:rPr>
              <a:t>拠点の強みを活かしてスタートアップの育成支援等に取り組むことで</a:t>
            </a:r>
            <a:r>
              <a:rPr kumimoji="1" lang="ja-JP" sz="1000" dirty="0">
                <a:solidFill>
                  <a:schemeClr val="tx1"/>
                </a:solidFill>
                <a:ea typeface="游ゴシック"/>
              </a:rPr>
              <a:t>ライフサイエンス分野における</a:t>
            </a:r>
            <a:r>
              <a:rPr kumimoji="1" lang="ja-JP" sz="1000" b="1" dirty="0">
                <a:solidFill>
                  <a:schemeClr val="tx1"/>
                </a:solidFill>
                <a:ea typeface="游ゴシック"/>
              </a:rPr>
              <a:t>イノベーションを創出</a:t>
            </a:r>
            <a:endParaRPr lang="en-US" sz="1000" dirty="0">
              <a:solidFill>
                <a:schemeClr val="tx1"/>
              </a:solidFill>
              <a:ea typeface="游ゴシック"/>
              <a:cs typeface="Calibri"/>
            </a:endParaRPr>
          </a:p>
          <a:p>
            <a:r>
              <a:rPr kumimoji="1" lang="ja-JP" sz="1000" dirty="0">
                <a:solidFill>
                  <a:schemeClr val="tx1"/>
                </a:solidFill>
                <a:latin typeface="游ゴシック"/>
                <a:ea typeface="游ゴシック"/>
              </a:rPr>
              <a:t>○中之島クロスの拠点性を活かした</a:t>
            </a:r>
            <a:r>
              <a:rPr kumimoji="1" lang="ja-JP" altLang="en-US" sz="1000" dirty="0">
                <a:solidFill>
                  <a:schemeClr val="tx1"/>
                </a:solidFill>
                <a:latin typeface="游ゴシック"/>
                <a:ea typeface="游ゴシック"/>
              </a:rPr>
              <a:t>取組</a:t>
            </a:r>
            <a:r>
              <a:rPr kumimoji="1" lang="ja-JP" sz="1000" dirty="0">
                <a:solidFill>
                  <a:schemeClr val="tx1"/>
                </a:solidFill>
                <a:latin typeface="游ゴシック"/>
                <a:ea typeface="游ゴシック"/>
              </a:rPr>
              <a:t>や海外クラスター等との連携を通して再生医療をはじめとする</a:t>
            </a:r>
            <a:r>
              <a:rPr kumimoji="1" lang="ja-JP" sz="1000" b="1" dirty="0">
                <a:solidFill>
                  <a:schemeClr val="tx1"/>
                </a:solidFill>
                <a:latin typeface="游ゴシック"/>
                <a:ea typeface="游ゴシック"/>
              </a:rPr>
              <a:t>未来医療の産業化に向けたエコシステムを構築</a:t>
            </a:r>
            <a:endParaRPr kumimoji="1" lang="ja-JP" sz="1000" dirty="0">
              <a:solidFill>
                <a:schemeClr val="tx1"/>
              </a:solidFill>
              <a:latin typeface="游ゴシック"/>
              <a:ea typeface="游ゴシック"/>
            </a:endParaRPr>
          </a:p>
          <a:p>
            <a:r>
              <a:rPr kumimoji="1" lang="ja-JP" sz="1000" dirty="0">
                <a:solidFill>
                  <a:schemeClr val="tx1"/>
                </a:solidFill>
                <a:latin typeface="游ゴシック"/>
                <a:ea typeface="游ゴシック"/>
              </a:rPr>
              <a:t>○健都の強みを活かした実証事業や、健康・医療データの利活用の推進により、</a:t>
            </a:r>
            <a:r>
              <a:rPr kumimoji="1" lang="ja-JP" sz="1000" b="1" dirty="0">
                <a:solidFill>
                  <a:schemeClr val="tx1"/>
                </a:solidFill>
                <a:latin typeface="游ゴシック"/>
                <a:ea typeface="游ゴシック"/>
              </a:rPr>
              <a:t>新たなイノベーションと新産業の創出を支援</a:t>
            </a:r>
            <a:endParaRPr lang="en-US" sz="1000" dirty="0">
              <a:solidFill>
                <a:schemeClr val="tx1"/>
              </a:solidFill>
              <a:latin typeface="游ゴシック"/>
              <a:ea typeface="Meiryo UI"/>
            </a:endParaRPr>
          </a:p>
          <a:p>
            <a:r>
              <a:rPr kumimoji="1" lang="ja-JP" sz="1000" dirty="0">
                <a:solidFill>
                  <a:schemeClr val="tx1"/>
                </a:solidFill>
                <a:latin typeface="游ゴシック"/>
                <a:ea typeface="游ゴシック"/>
              </a:rPr>
              <a:t>○彩都に集積する研究機関や企業等の連携による、</a:t>
            </a:r>
            <a:r>
              <a:rPr kumimoji="1" lang="ja-JP" sz="1000" b="1" dirty="0">
                <a:solidFill>
                  <a:schemeClr val="tx1"/>
                </a:solidFill>
                <a:latin typeface="游ゴシック"/>
                <a:ea typeface="游ゴシック"/>
              </a:rPr>
              <a:t>創薬分野の革新的な製品・サービスの研究開発を支援</a:t>
            </a:r>
            <a:endParaRPr lang="ja-JP" altLang="en-US" sz="1000" dirty="0">
              <a:solidFill>
                <a:schemeClr val="tx1"/>
              </a:solidFill>
              <a:latin typeface="游ゴシック"/>
              <a:ea typeface="游ゴシック"/>
            </a:endParaRPr>
          </a:p>
          <a:p>
            <a:r>
              <a:rPr kumimoji="1" lang="ja-JP" sz="1000" dirty="0">
                <a:solidFill>
                  <a:schemeClr val="tx1"/>
                </a:solidFill>
                <a:latin typeface="游ゴシック"/>
                <a:ea typeface="游ゴシック"/>
                <a:cs typeface="Calibri"/>
              </a:rPr>
              <a:t>○治験ネットワークを活用し、</a:t>
            </a:r>
            <a:r>
              <a:rPr kumimoji="1" lang="ja-JP" sz="1000" b="1" dirty="0">
                <a:solidFill>
                  <a:schemeClr val="tx1"/>
                </a:solidFill>
                <a:latin typeface="游ゴシック"/>
                <a:ea typeface="游ゴシック"/>
                <a:cs typeface="Calibri"/>
              </a:rPr>
              <a:t>新薬開発等の迅速化</a:t>
            </a:r>
            <a:r>
              <a:rPr kumimoji="1" lang="ja-JP" sz="1000" dirty="0">
                <a:solidFill>
                  <a:schemeClr val="tx1"/>
                </a:solidFill>
                <a:latin typeface="游ゴシック"/>
                <a:ea typeface="游ゴシック"/>
                <a:cs typeface="Calibri"/>
              </a:rPr>
              <a:t>と</a:t>
            </a:r>
            <a:r>
              <a:rPr kumimoji="1" lang="ja-JP" sz="1000" b="1" dirty="0">
                <a:solidFill>
                  <a:schemeClr val="tx1"/>
                </a:solidFill>
                <a:latin typeface="游ゴシック"/>
                <a:ea typeface="游ゴシック"/>
                <a:cs typeface="Calibri"/>
              </a:rPr>
              <a:t>国際共同治験</a:t>
            </a:r>
            <a:r>
              <a:rPr kumimoji="1" lang="ja-JP" sz="1000" dirty="0">
                <a:solidFill>
                  <a:schemeClr val="tx1"/>
                </a:solidFill>
                <a:latin typeface="游ゴシック"/>
                <a:ea typeface="游ゴシック"/>
                <a:cs typeface="Calibri"/>
              </a:rPr>
              <a:t>を推進</a:t>
            </a:r>
            <a:endParaRPr lang="en-US" dirty="0">
              <a:solidFill>
                <a:schemeClr val="tx1"/>
              </a:solidFill>
              <a:latin typeface="游ゴシック"/>
            </a:endParaRPr>
          </a:p>
        </p:txBody>
      </p:sp>
      <p:sp>
        <p:nvSpPr>
          <p:cNvPr id="5" name="スライド番号プレースホルダー 1">
            <a:extLst>
              <a:ext uri="{FF2B5EF4-FFF2-40B4-BE49-F238E27FC236}">
                <a16:creationId xmlns:a16="http://schemas.microsoft.com/office/drawing/2014/main" id="{E7F62C87-013D-52FC-6864-7AC48B4E34D6}"/>
              </a:ext>
            </a:extLst>
          </p:cNvPr>
          <p:cNvSpPr>
            <a:spLocks noGrp="1"/>
          </p:cNvSpPr>
          <p:nvPr>
            <p:ph type="sldNum" sz="quarter" idx="12"/>
          </p:nvPr>
        </p:nvSpPr>
        <p:spPr>
          <a:xfrm>
            <a:off x="9489330" y="6455850"/>
            <a:ext cx="416670" cy="408695"/>
          </a:xfrm>
          <a:solidFill>
            <a:schemeClr val="bg1"/>
          </a:solidFill>
          <a:effectLst/>
        </p:spPr>
        <p:txBody>
          <a:bodyPr/>
          <a:lstStyle/>
          <a:p>
            <a:fld id="{DDF82107-93BA-490C-9453-044014AF67CD}" type="slidenum">
              <a:rPr kumimoji="1" lang="ja-JP" altLang="en-US" smtClean="0"/>
              <a:pPr/>
              <a:t>21</a:t>
            </a:fld>
            <a:endParaRPr kumimoji="1" lang="ja-JP" altLang="en-US"/>
          </a:p>
        </p:txBody>
      </p:sp>
      <p:sp>
        <p:nvSpPr>
          <p:cNvPr id="12" name="テキスト ボックス 11">
            <a:extLst>
              <a:ext uri="{FF2B5EF4-FFF2-40B4-BE49-F238E27FC236}">
                <a16:creationId xmlns:a16="http://schemas.microsoft.com/office/drawing/2014/main" id="{BFE90513-0718-41DD-888B-99A77CEBC2D1}"/>
              </a:ext>
            </a:extLst>
          </p:cNvPr>
          <p:cNvSpPr txBox="1"/>
          <p:nvPr/>
        </p:nvSpPr>
        <p:spPr>
          <a:xfrm>
            <a:off x="0" y="572053"/>
            <a:ext cx="4953000" cy="338554"/>
          </a:xfrm>
          <a:prstGeom prst="rect">
            <a:avLst/>
          </a:prstGeom>
          <a:noFill/>
          <a:ln>
            <a:noFill/>
          </a:ln>
        </p:spPr>
        <p:txBody>
          <a:bodyPr wrap="square">
            <a:spAutoFit/>
          </a:bodyPr>
          <a:lstStyle/>
          <a:p>
            <a:pPr marL="0" marR="0" lvl="0" indent="0" algn="l" defTabSz="653156" rtl="0" eaLnBrk="1" fontAlgn="auto" latinLnBrk="0" hangingPunct="1">
              <a:spcBef>
                <a:spcPts val="0"/>
              </a:spcBef>
              <a:spcAft>
                <a:spcPts val="0"/>
              </a:spcAft>
              <a:buClrTx/>
              <a:buSzTx/>
              <a:buFontTx/>
              <a:buNone/>
              <a:tabLst/>
              <a:defRPr/>
            </a:pPr>
            <a:r>
              <a:rPr kumimoji="1" lang="en-US" altLang="ja-JP" sz="1600" b="1"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a:t>
            </a:r>
            <a:r>
              <a:rPr kumimoji="1" lang="ja-JP" altLang="en-US" sz="1600" b="1"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施策の方向性</a:t>
            </a:r>
            <a:r>
              <a:rPr kumimoji="1" lang="en-US" altLang="ja-JP" sz="1600" b="1"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a:t>
            </a:r>
            <a:r>
              <a:rPr kumimoji="1" lang="ja-JP" altLang="en-US" sz="1600" b="1"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　</a:t>
            </a:r>
            <a:r>
              <a:rPr kumimoji="1" lang="en-US" altLang="ja-JP" sz="1600" b="1" u="sng"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a:t>
            </a:r>
            <a:r>
              <a:rPr kumimoji="1" lang="ja-JP" altLang="en-US" sz="1600" b="1" u="sng"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２</a:t>
            </a:r>
            <a:r>
              <a:rPr kumimoji="1" lang="en-US" altLang="ja-JP" sz="1600" b="1" u="sng" dirty="0">
                <a:latin typeface="BIZ UDゴシック" panose="020B0400000000000000" pitchFamily="49" charset="-128"/>
                <a:ea typeface="BIZ UDゴシック" panose="020B0400000000000000" pitchFamily="49" charset="-128"/>
                <a:cs typeface="HGP創英角ｺﾞｼｯｸUB" panose="020B0900000000000000" pitchFamily="50" charset="-128"/>
              </a:rPr>
              <a:t>】</a:t>
            </a:r>
            <a:r>
              <a:rPr kumimoji="1" lang="ja-JP" altLang="en-US" sz="1600" b="1" u="sng"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拠点の形成</a:t>
            </a:r>
            <a:endParaRPr kumimoji="1" lang="en-US" altLang="ja-JP" sz="1600" b="1" u="sng"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endParaRPr>
          </a:p>
        </p:txBody>
      </p:sp>
    </p:spTree>
    <p:extLst>
      <p:ext uri="{BB962C8B-B14F-4D97-AF65-F5344CB8AC3E}">
        <p14:creationId xmlns:p14="http://schemas.microsoft.com/office/powerpoint/2010/main" val="32666195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9592B151-3641-498D-8D5A-352B81B594F7}"/>
              </a:ext>
            </a:extLst>
          </p:cNvPr>
          <p:cNvSpPr/>
          <p:nvPr/>
        </p:nvSpPr>
        <p:spPr>
          <a:xfrm>
            <a:off x="197710" y="2176670"/>
            <a:ext cx="9495274" cy="1428686"/>
          </a:xfrm>
          <a:prstGeom prst="rect">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kumimoji="1" lang="ja-JP" sz="1200" b="1" dirty="0">
                <a:solidFill>
                  <a:schemeClr val="tx1"/>
                </a:solidFill>
                <a:ea typeface="游ゴシック"/>
              </a:rPr>
              <a:t>①カーボンニュートラル技術の</a:t>
            </a:r>
            <a:r>
              <a:rPr kumimoji="1" lang="ja-JP" sz="1200" b="1" dirty="0">
                <a:solidFill>
                  <a:schemeClr val="tx1"/>
                </a:solidFill>
                <a:latin typeface="游ゴシック"/>
                <a:ea typeface="游ゴシック"/>
              </a:rPr>
              <a:t>ビジネス</a:t>
            </a:r>
            <a:r>
              <a:rPr kumimoji="1" lang="ja-JP" sz="1200" b="1" dirty="0">
                <a:solidFill>
                  <a:schemeClr val="tx1"/>
                </a:solidFill>
                <a:ea typeface="游ゴシック"/>
              </a:rPr>
              <a:t>化・産業化の推進</a:t>
            </a:r>
            <a:endParaRPr lang="en-US" sz="1200" dirty="0">
              <a:solidFill>
                <a:schemeClr val="tx1"/>
              </a:solidFill>
              <a:ea typeface="游ゴシック"/>
              <a:cs typeface="Calibri"/>
            </a:endParaRPr>
          </a:p>
          <a:p>
            <a:pPr>
              <a:spcBef>
                <a:spcPts val="600"/>
              </a:spcBef>
            </a:pPr>
            <a:r>
              <a:rPr kumimoji="1" lang="ja-JP" sz="1200" b="1" dirty="0">
                <a:solidFill>
                  <a:schemeClr val="tx1"/>
                </a:solidFill>
                <a:ea typeface="游ゴシック"/>
              </a:rPr>
              <a:t>　・</a:t>
            </a:r>
            <a:r>
              <a:rPr kumimoji="1" lang="ja-JP" sz="1200" b="1" dirty="0">
                <a:solidFill>
                  <a:schemeClr val="tx1"/>
                </a:solidFill>
                <a:latin typeface="游ゴシック"/>
                <a:ea typeface="游ゴシック"/>
              </a:rPr>
              <a:t>カーボンニュートラル技術</a:t>
            </a:r>
            <a:r>
              <a:rPr kumimoji="1" lang="ja-JP" altLang="en-US" sz="1200" b="1" dirty="0">
                <a:solidFill>
                  <a:schemeClr val="tx1"/>
                </a:solidFill>
                <a:latin typeface="游ゴシック"/>
                <a:ea typeface="游ゴシック"/>
              </a:rPr>
              <a:t>の</a:t>
            </a:r>
            <a:r>
              <a:rPr kumimoji="1" lang="ja-JP" sz="1200" b="1" dirty="0">
                <a:solidFill>
                  <a:schemeClr val="tx1"/>
                </a:solidFill>
                <a:latin typeface="游ゴシック"/>
                <a:ea typeface="游ゴシック"/>
              </a:rPr>
              <a:t>ビジネス化拠点</a:t>
            </a:r>
            <a:endParaRPr lang="en-US" sz="1200" b="1" dirty="0">
              <a:solidFill>
                <a:schemeClr val="tx1"/>
              </a:solidFill>
              <a:latin typeface="游ゴシック"/>
              <a:ea typeface="游ゴシック"/>
            </a:endParaRPr>
          </a:p>
          <a:p>
            <a:r>
              <a:rPr kumimoji="1" lang="ja-JP" sz="1000" dirty="0">
                <a:solidFill>
                  <a:schemeClr val="tx1"/>
                </a:solidFill>
                <a:ea typeface="游ゴシック"/>
              </a:rPr>
              <a:t>　　　⇒　 </a:t>
            </a:r>
            <a:r>
              <a:rPr kumimoji="1" lang="ja-JP" sz="1000" dirty="0">
                <a:solidFill>
                  <a:schemeClr val="tx1"/>
                </a:solidFill>
                <a:latin typeface="游ゴシック"/>
                <a:ea typeface="游ゴシック"/>
              </a:rPr>
              <a:t>府内企業によるビジネス化を加速するため、「ＣＮビジネスベース」におけるオープンイノベーションの促進によるチームビルディングの支援や企業の</a:t>
            </a:r>
            <a:endParaRPr lang="en-US" sz="1000" dirty="0">
              <a:solidFill>
                <a:schemeClr val="tx1"/>
              </a:solidFill>
              <a:latin typeface="游ゴシック"/>
              <a:ea typeface="游ゴシック"/>
            </a:endParaRPr>
          </a:p>
          <a:p>
            <a:r>
              <a:rPr kumimoji="1" lang="ja-JP" sz="1000" dirty="0">
                <a:solidFill>
                  <a:schemeClr val="tx1"/>
                </a:solidFill>
                <a:latin typeface="游ゴシック"/>
                <a:ea typeface="游ゴシック"/>
              </a:rPr>
              <a:t>　　　　　</a:t>
            </a:r>
            <a:r>
              <a:rPr kumimoji="1" lang="ja-JP" altLang="en-US" sz="1000" dirty="0">
                <a:solidFill>
                  <a:schemeClr val="tx1"/>
                </a:solidFill>
                <a:latin typeface="游ゴシック"/>
                <a:ea typeface="游ゴシック"/>
              </a:rPr>
              <a:t> </a:t>
            </a:r>
            <a:r>
              <a:rPr kumimoji="1" lang="ja-JP" sz="1000" dirty="0">
                <a:solidFill>
                  <a:schemeClr val="tx1"/>
                </a:solidFill>
                <a:latin typeface="游ゴシック"/>
                <a:ea typeface="游ゴシック"/>
              </a:rPr>
              <a:t>ニーズに応じたサポートなど</a:t>
            </a:r>
            <a:r>
              <a:rPr kumimoji="1" lang="ja-JP" altLang="en-US" sz="1000" dirty="0">
                <a:solidFill>
                  <a:schemeClr val="tx1"/>
                </a:solidFill>
                <a:latin typeface="游ゴシック"/>
                <a:ea typeface="游ゴシック"/>
              </a:rPr>
              <a:t>を</a:t>
            </a:r>
            <a:r>
              <a:rPr kumimoji="1" lang="ja-JP" sz="1000" dirty="0">
                <a:solidFill>
                  <a:schemeClr val="tx1"/>
                </a:solidFill>
                <a:latin typeface="游ゴシック"/>
                <a:ea typeface="游ゴシック"/>
              </a:rPr>
              <a:t>展開</a:t>
            </a:r>
            <a:endParaRPr lang="en-US" sz="1000" dirty="0">
              <a:solidFill>
                <a:schemeClr val="tx1"/>
              </a:solidFill>
              <a:latin typeface="游ゴシック"/>
              <a:ea typeface="Meiryo UI"/>
            </a:endParaRPr>
          </a:p>
          <a:p>
            <a:pPr>
              <a:spcBef>
                <a:spcPts val="600"/>
              </a:spcBef>
            </a:pPr>
            <a:r>
              <a:rPr kumimoji="1" lang="ja-JP" sz="1200" b="1" dirty="0">
                <a:solidFill>
                  <a:schemeClr val="tx1"/>
                </a:solidFill>
                <a:ea typeface="游ゴシック"/>
              </a:rPr>
              <a:t>　・</a:t>
            </a:r>
            <a:r>
              <a:rPr kumimoji="1" lang="ja-JP" sz="1200" b="1" dirty="0">
                <a:solidFill>
                  <a:schemeClr val="tx1"/>
                </a:solidFill>
                <a:latin typeface="游ゴシック"/>
                <a:ea typeface="游ゴシック"/>
              </a:rPr>
              <a:t>「水素等」「ペロブスカイト太陽電池・蓄電池」「バイオものづくり」分野の産業化の推進</a:t>
            </a:r>
            <a:endParaRPr lang="ja-JP" sz="1200" dirty="0">
              <a:solidFill>
                <a:schemeClr val="tx1"/>
              </a:solidFill>
              <a:latin typeface="游ゴシック"/>
              <a:ea typeface="游ゴシック"/>
            </a:endParaRPr>
          </a:p>
          <a:p>
            <a:r>
              <a:rPr kumimoji="1" lang="ja-JP" sz="1000" dirty="0">
                <a:solidFill>
                  <a:schemeClr val="tx1"/>
                </a:solidFill>
                <a:ea typeface="游ゴシック"/>
              </a:rPr>
              <a:t>　　　⇒　</a:t>
            </a:r>
            <a:r>
              <a:rPr kumimoji="1" lang="ja-JP" sz="1000" dirty="0">
                <a:solidFill>
                  <a:schemeClr val="tx1"/>
                </a:solidFill>
                <a:latin typeface="游ゴシック"/>
                <a:ea typeface="游ゴシック"/>
              </a:rPr>
              <a:t>各分野の関連企業や研究機関等が集積する大阪の強みを活かし、府内企業の参入を促進するとともに、分野ごとの特性も踏まえながら、技術開発や製品</a:t>
            </a:r>
            <a:endParaRPr lang="ja-JP" sz="1000" dirty="0">
              <a:solidFill>
                <a:schemeClr val="tx1"/>
              </a:solidFill>
              <a:latin typeface="游ゴシック"/>
              <a:ea typeface="游ゴシック"/>
            </a:endParaRPr>
          </a:p>
          <a:p>
            <a:r>
              <a:rPr kumimoji="1" lang="ja-JP" sz="1000" dirty="0">
                <a:solidFill>
                  <a:schemeClr val="tx1"/>
                </a:solidFill>
                <a:latin typeface="游ゴシック"/>
                <a:ea typeface="游ゴシック"/>
              </a:rPr>
              <a:t>　　　　　の量産体制構築、市場の拡大に向けた支援などにより産業化を強力に推進</a:t>
            </a:r>
            <a:endParaRPr lang="en-US" dirty="0">
              <a:solidFill>
                <a:schemeClr val="tx1"/>
              </a:solidFill>
              <a:latin typeface="游ゴシック"/>
              <a:ea typeface="游ゴシック"/>
            </a:endParaRPr>
          </a:p>
        </p:txBody>
      </p:sp>
      <p:sp>
        <p:nvSpPr>
          <p:cNvPr id="12" name="テキスト ボックス 11">
            <a:extLst>
              <a:ext uri="{FF2B5EF4-FFF2-40B4-BE49-F238E27FC236}">
                <a16:creationId xmlns:a16="http://schemas.microsoft.com/office/drawing/2014/main" id="{B694C1DC-EE2B-4AC7-A154-197593CA5D98}"/>
              </a:ext>
            </a:extLst>
          </p:cNvPr>
          <p:cNvSpPr txBox="1"/>
          <p:nvPr/>
        </p:nvSpPr>
        <p:spPr>
          <a:xfrm>
            <a:off x="0" y="1268331"/>
            <a:ext cx="5329881" cy="307777"/>
          </a:xfrm>
          <a:prstGeom prst="rect">
            <a:avLst/>
          </a:prstGeom>
          <a:noFill/>
          <a:ln>
            <a:noFill/>
          </a:ln>
        </p:spPr>
        <p:txBody>
          <a:bodyPr wrap="square">
            <a:spAutoFit/>
          </a:bodyPr>
          <a:lstStyle/>
          <a:p>
            <a:pPr marL="0" marR="0" lvl="0" indent="0" algn="l" defTabSz="653156" rtl="0" eaLnBrk="1" fontAlgn="auto" latinLnBrk="0" hangingPunct="1">
              <a:spcBef>
                <a:spcPts val="0"/>
              </a:spcBef>
              <a:spcAft>
                <a:spcPts val="0"/>
              </a:spcAft>
              <a:buClrTx/>
              <a:buSzTx/>
              <a:buFontTx/>
              <a:buNone/>
              <a:tabLst/>
              <a:defRPr/>
            </a:pPr>
            <a:r>
              <a:rPr kumimoji="1" lang="ja-JP" altLang="en-US" sz="1400" b="1">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（２）カーボンニュートラル拠点の形成</a:t>
            </a:r>
            <a:endParaRPr kumimoji="1" lang="en-US" altLang="ja-JP" sz="1400" b="1">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endParaRPr>
          </a:p>
        </p:txBody>
      </p:sp>
      <p:sp>
        <p:nvSpPr>
          <p:cNvPr id="7" name="正方形/長方形 6">
            <a:extLst>
              <a:ext uri="{FF2B5EF4-FFF2-40B4-BE49-F238E27FC236}">
                <a16:creationId xmlns:a16="http://schemas.microsoft.com/office/drawing/2014/main" id="{BCA7C99B-3D73-4E17-92C7-11E3BFBBE014}"/>
              </a:ext>
            </a:extLst>
          </p:cNvPr>
          <p:cNvSpPr/>
          <p:nvPr/>
        </p:nvSpPr>
        <p:spPr>
          <a:xfrm>
            <a:off x="197710" y="3689179"/>
            <a:ext cx="9495274" cy="1971913"/>
          </a:xfrm>
          <a:prstGeom prst="rect">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kumimoji="1" lang="ja-JP" sz="1200" b="1" dirty="0">
                <a:solidFill>
                  <a:schemeClr val="tx1"/>
                </a:solidFill>
              </a:rPr>
              <a:t>②府域の脱炭素化の促進による需要創出</a:t>
            </a:r>
            <a:endParaRPr lang="en-US" sz="1200" dirty="0">
              <a:solidFill>
                <a:schemeClr val="tx1"/>
              </a:solidFill>
              <a:ea typeface="Calibri"/>
              <a:cs typeface="Calibri"/>
            </a:endParaRPr>
          </a:p>
          <a:p>
            <a:pPr>
              <a:spcBef>
                <a:spcPts val="600"/>
              </a:spcBef>
            </a:pPr>
            <a:r>
              <a:rPr kumimoji="1" lang="ja-JP" sz="1200" b="1" dirty="0">
                <a:solidFill>
                  <a:schemeClr val="tx1"/>
                </a:solidFill>
                <a:ea typeface="游ゴシック"/>
              </a:rPr>
              <a:t>　・</a:t>
            </a:r>
            <a:r>
              <a:rPr kumimoji="1" lang="ja-JP" sz="1200" b="1" dirty="0">
                <a:solidFill>
                  <a:schemeClr val="tx1"/>
                </a:solidFill>
                <a:latin typeface="游ゴシック"/>
                <a:ea typeface="游ゴシック"/>
              </a:rPr>
              <a:t>次世代エネルギーのべイエリアにおける供給拠点形成・活用促進</a:t>
            </a:r>
            <a:endParaRPr lang="ja-JP" altLang="en-US" sz="1200" dirty="0">
              <a:solidFill>
                <a:schemeClr val="tx1"/>
              </a:solidFill>
              <a:latin typeface="游ゴシック"/>
              <a:ea typeface="游ゴシック"/>
            </a:endParaRPr>
          </a:p>
          <a:p>
            <a:r>
              <a:rPr kumimoji="1" lang="ja-JP" sz="1000" dirty="0">
                <a:solidFill>
                  <a:schemeClr val="tx1"/>
                </a:solidFill>
                <a:ea typeface="游ゴシック"/>
              </a:rPr>
              <a:t>　　　⇒　</a:t>
            </a:r>
            <a:r>
              <a:rPr kumimoji="1" lang="ja-JP" sz="1000" dirty="0">
                <a:solidFill>
                  <a:schemeClr val="tx1"/>
                </a:solidFill>
                <a:latin typeface="游ゴシック"/>
                <a:ea typeface="游ゴシック"/>
              </a:rPr>
              <a:t>水素等の次世代エネルギーについて、堺・泉北等ベイエリアでの供給拠点形成を支援するとともに、企業等による</a:t>
            </a:r>
            <a:r>
              <a:rPr kumimoji="1" lang="ja-JP" altLang="ja-JP" sz="1000" dirty="0">
                <a:solidFill>
                  <a:schemeClr val="tx1"/>
                </a:solidFill>
                <a:latin typeface="游ゴシック"/>
                <a:ea typeface="游ゴシック"/>
              </a:rPr>
              <a:t>次世代エネルギー</a:t>
            </a:r>
            <a:r>
              <a:rPr kumimoji="1" lang="ja-JP" altLang="en-US" sz="1000" dirty="0">
                <a:solidFill>
                  <a:schemeClr val="tx1"/>
                </a:solidFill>
                <a:latin typeface="游ゴシック"/>
                <a:ea typeface="游ゴシック"/>
              </a:rPr>
              <a:t>の</a:t>
            </a:r>
            <a:r>
              <a:rPr kumimoji="1" lang="ja-JP" sz="1000" dirty="0">
                <a:solidFill>
                  <a:schemeClr val="tx1"/>
                </a:solidFill>
                <a:latin typeface="游ゴシック"/>
                <a:ea typeface="游ゴシック"/>
              </a:rPr>
              <a:t>活用を促進</a:t>
            </a:r>
            <a:endParaRPr lang="en-US" sz="1000" dirty="0">
              <a:solidFill>
                <a:schemeClr val="tx1"/>
              </a:solidFill>
              <a:latin typeface="游ゴシック"/>
              <a:ea typeface="游ゴシック"/>
            </a:endParaRPr>
          </a:p>
          <a:p>
            <a:pPr>
              <a:spcBef>
                <a:spcPts val="600"/>
              </a:spcBef>
            </a:pPr>
            <a:r>
              <a:rPr kumimoji="1" lang="ja-JP" sz="1200" b="1" dirty="0">
                <a:solidFill>
                  <a:schemeClr val="tx1"/>
                </a:solidFill>
                <a:ea typeface="游ゴシック"/>
              </a:rPr>
              <a:t>　・カーボンニュートラル技術の先導的社会実装</a:t>
            </a:r>
            <a:endParaRPr lang="en-US" sz="1200" dirty="0">
              <a:solidFill>
                <a:schemeClr val="tx1"/>
              </a:solidFill>
              <a:ea typeface="游ゴシック"/>
              <a:cs typeface="Calibri"/>
            </a:endParaRPr>
          </a:p>
          <a:p>
            <a:r>
              <a:rPr kumimoji="1" lang="ja-JP" sz="1000" dirty="0">
                <a:solidFill>
                  <a:schemeClr val="tx1"/>
                </a:solidFill>
                <a:ea typeface="游ゴシック"/>
              </a:rPr>
              <a:t>　　　⇒　ＥＶワイヤレス給電技術の実証、ＥＶ・ＦＣ車の導入促進、ペロブスカイト太陽電池の</a:t>
            </a:r>
            <a:r>
              <a:rPr kumimoji="1" lang="ja-JP" sz="1000" dirty="0">
                <a:solidFill>
                  <a:schemeClr val="tx1"/>
                </a:solidFill>
                <a:latin typeface="游ゴシック"/>
                <a:ea typeface="游ゴシック"/>
              </a:rPr>
              <a:t>公共</a:t>
            </a:r>
            <a:r>
              <a:rPr kumimoji="1" lang="ja-JP" sz="1000" dirty="0">
                <a:solidFill>
                  <a:schemeClr val="tx1"/>
                </a:solidFill>
                <a:ea typeface="游ゴシック"/>
              </a:rPr>
              <a:t>施設等への率先導入・民間施設等への導入促進</a:t>
            </a:r>
            <a:r>
              <a:rPr kumimoji="1" lang="ja-JP" sz="1000" dirty="0">
                <a:solidFill>
                  <a:schemeClr val="tx1"/>
                </a:solidFill>
                <a:latin typeface="游ゴシック"/>
                <a:ea typeface="游ゴシック"/>
              </a:rPr>
              <a:t>、下水処理場</a:t>
            </a:r>
            <a:endParaRPr lang="en-US" altLang="ja-JP" sz="1000" dirty="0">
              <a:solidFill>
                <a:schemeClr val="tx1"/>
              </a:solidFill>
              <a:latin typeface="游ゴシック"/>
              <a:ea typeface="Meiryo UI"/>
            </a:endParaRPr>
          </a:p>
          <a:p>
            <a:r>
              <a:rPr kumimoji="1" lang="ja-JP" sz="1000" dirty="0">
                <a:solidFill>
                  <a:schemeClr val="tx1"/>
                </a:solidFill>
                <a:ea typeface="游ゴシック"/>
              </a:rPr>
              <a:t>                      </a:t>
            </a:r>
            <a:r>
              <a:rPr kumimoji="1" lang="ja-JP" sz="1000" dirty="0">
                <a:solidFill>
                  <a:schemeClr val="tx1"/>
                </a:solidFill>
                <a:latin typeface="游ゴシック"/>
                <a:ea typeface="游ゴシック"/>
              </a:rPr>
              <a:t>への革新的技術の導入・地域の資</a:t>
            </a:r>
            <a:r>
              <a:rPr kumimoji="1" lang="ja-JP" altLang="en-US" sz="1000" dirty="0">
                <a:solidFill>
                  <a:schemeClr val="tx1"/>
                </a:solidFill>
                <a:latin typeface="游ゴシック"/>
                <a:ea typeface="游ゴシック"/>
              </a:rPr>
              <a:t>源やエネルギーの循環</a:t>
            </a:r>
            <a:r>
              <a:rPr kumimoji="1" lang="ja-JP" sz="1000" dirty="0">
                <a:solidFill>
                  <a:schemeClr val="tx1"/>
                </a:solidFill>
                <a:latin typeface="游ゴシック"/>
                <a:ea typeface="游ゴシック"/>
              </a:rPr>
              <a:t>拠点化</a:t>
            </a:r>
            <a:r>
              <a:rPr kumimoji="1" lang="ja-JP" sz="1000" dirty="0">
                <a:solidFill>
                  <a:schemeClr val="tx1"/>
                </a:solidFill>
                <a:ea typeface="游ゴシック"/>
              </a:rPr>
              <a:t>などを通じ、カーボンニュートラル技術の普及を加速</a:t>
            </a:r>
            <a:endParaRPr lang="en-US" dirty="0">
              <a:solidFill>
                <a:schemeClr val="tx1"/>
              </a:solidFill>
              <a:ea typeface="游ゴシック"/>
            </a:endParaRPr>
          </a:p>
          <a:p>
            <a:pPr>
              <a:spcBef>
                <a:spcPts val="600"/>
              </a:spcBef>
            </a:pPr>
            <a:r>
              <a:rPr kumimoji="1" lang="ja-JP" altLang="en-US" sz="1200" b="1" dirty="0">
                <a:solidFill>
                  <a:schemeClr val="tx1"/>
                </a:solidFill>
              </a:rPr>
              <a:t>　・府民の脱炭素行動変容及び事業者の脱炭素経営の促進</a:t>
            </a:r>
            <a:endParaRPr kumimoji="1" lang="en-US" altLang="ja-JP" sz="1000" dirty="0">
              <a:solidFill>
                <a:schemeClr val="tx1"/>
              </a:solidFill>
            </a:endParaRPr>
          </a:p>
          <a:p>
            <a:r>
              <a:rPr kumimoji="1" lang="ja-JP" altLang="en-US" sz="1000" dirty="0">
                <a:solidFill>
                  <a:schemeClr val="tx1"/>
                </a:solidFill>
                <a:ea typeface="游ゴシック"/>
              </a:rPr>
              <a:t>　　　⇒　万博で披露されたカーボンニュートラル技術の普及啓発、排出削減量の可視化やカーボンクレジットの活用促進などを通じ、府民の脱炭素行動変容及び</a:t>
            </a:r>
            <a:endParaRPr lang="en-US" altLang="ja-JP" sz="1000" dirty="0">
              <a:solidFill>
                <a:schemeClr val="tx1"/>
              </a:solidFill>
              <a:ea typeface="游ゴシック"/>
              <a:cs typeface="Calibri" panose="020F0502020204030204"/>
            </a:endParaRPr>
          </a:p>
          <a:p>
            <a:r>
              <a:rPr kumimoji="1" lang="ja-JP" sz="1000" dirty="0">
                <a:solidFill>
                  <a:schemeClr val="tx1"/>
                </a:solidFill>
                <a:latin typeface="游ゴシック"/>
                <a:ea typeface="游ゴシック"/>
              </a:rPr>
              <a:t>　　　　　事業者の脱炭素経営</a:t>
            </a:r>
            <a:r>
              <a:rPr kumimoji="1" lang="ja-JP" altLang="en-US" sz="1000" dirty="0">
                <a:solidFill>
                  <a:schemeClr val="tx1"/>
                </a:solidFill>
                <a:latin typeface="游ゴシック"/>
                <a:ea typeface="游ゴシック"/>
              </a:rPr>
              <a:t>を</a:t>
            </a:r>
            <a:r>
              <a:rPr kumimoji="1" lang="ja-JP" sz="1000" dirty="0">
                <a:solidFill>
                  <a:schemeClr val="tx1"/>
                </a:solidFill>
                <a:latin typeface="游ゴシック"/>
                <a:ea typeface="游ゴシック"/>
              </a:rPr>
              <a:t>促進</a:t>
            </a:r>
            <a:endParaRPr lang="ja-JP" dirty="0">
              <a:solidFill>
                <a:schemeClr val="tx1"/>
              </a:solidFill>
              <a:latin typeface="游ゴシック"/>
              <a:ea typeface="游ゴシック"/>
            </a:endParaRPr>
          </a:p>
          <a:p>
            <a:endParaRPr lang="ja-JP" altLang="en-US" sz="1000" dirty="0">
              <a:solidFill>
                <a:schemeClr val="tx1"/>
              </a:solidFill>
              <a:ea typeface="游ゴシック"/>
              <a:cs typeface="Calibri"/>
            </a:endParaRPr>
          </a:p>
        </p:txBody>
      </p:sp>
      <p:sp>
        <p:nvSpPr>
          <p:cNvPr id="11" name="四角形: 角を丸くする 10">
            <a:extLst>
              <a:ext uri="{FF2B5EF4-FFF2-40B4-BE49-F238E27FC236}">
                <a16:creationId xmlns:a16="http://schemas.microsoft.com/office/drawing/2014/main" id="{CA7D7670-07ED-4152-A0A7-52925EB22A1E}"/>
              </a:ext>
            </a:extLst>
          </p:cNvPr>
          <p:cNvSpPr/>
          <p:nvPr/>
        </p:nvSpPr>
        <p:spPr>
          <a:xfrm>
            <a:off x="365413" y="1596455"/>
            <a:ext cx="9327571" cy="434567"/>
          </a:xfrm>
          <a:prstGeom prst="roundRect">
            <a:avLst>
              <a:gd name="adj" fmla="val 0"/>
            </a:avLst>
          </a:prstGeom>
          <a:solidFill>
            <a:schemeClr val="accent6">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lIns="91440" tIns="45720" rIns="91440" bIns="45720" rtlCol="0" anchor="t"/>
          <a:lstStyle/>
          <a:p>
            <a:r>
              <a:rPr kumimoji="1" lang="ja-JP" sz="1000">
                <a:solidFill>
                  <a:schemeClr val="tx1"/>
                </a:solidFill>
                <a:ea typeface="游ゴシック"/>
              </a:rPr>
              <a:t>○「</a:t>
            </a:r>
            <a:r>
              <a:rPr kumimoji="1" lang="ja-JP" sz="1000" b="1">
                <a:solidFill>
                  <a:schemeClr val="tx1"/>
                </a:solidFill>
                <a:ea typeface="游ゴシック"/>
              </a:rPr>
              <a:t>水素</a:t>
            </a:r>
            <a:r>
              <a:rPr kumimoji="1" lang="ja-JP" sz="1000" b="1">
                <a:solidFill>
                  <a:schemeClr val="tx1"/>
                </a:solidFill>
                <a:latin typeface="游ゴシック"/>
                <a:ea typeface="游ゴシック"/>
              </a:rPr>
              <a:t>等</a:t>
            </a:r>
            <a:r>
              <a:rPr kumimoji="1" lang="ja-JP" sz="1000">
                <a:solidFill>
                  <a:schemeClr val="tx1"/>
                </a:solidFill>
                <a:ea typeface="游ゴシック"/>
              </a:rPr>
              <a:t>」「</a:t>
            </a:r>
            <a:r>
              <a:rPr kumimoji="1" lang="ja-JP" sz="1000" b="1">
                <a:solidFill>
                  <a:schemeClr val="tx1"/>
                </a:solidFill>
                <a:ea typeface="游ゴシック"/>
              </a:rPr>
              <a:t>ペロブスカイト太陽電池・蓄電池</a:t>
            </a:r>
            <a:r>
              <a:rPr kumimoji="1" lang="ja-JP" sz="1000">
                <a:solidFill>
                  <a:schemeClr val="tx1"/>
                </a:solidFill>
                <a:ea typeface="游ゴシック"/>
              </a:rPr>
              <a:t>」「</a:t>
            </a:r>
            <a:r>
              <a:rPr kumimoji="1" lang="ja-JP" sz="1000" b="1">
                <a:solidFill>
                  <a:schemeClr val="tx1"/>
                </a:solidFill>
                <a:ea typeface="游ゴシック"/>
              </a:rPr>
              <a:t>バイオものづくり</a:t>
            </a:r>
            <a:r>
              <a:rPr kumimoji="1" lang="ja-JP" sz="1000">
                <a:solidFill>
                  <a:schemeClr val="tx1"/>
                </a:solidFill>
                <a:ea typeface="游ゴシック"/>
              </a:rPr>
              <a:t>」を重点分野として、万博で披露された</a:t>
            </a:r>
            <a:r>
              <a:rPr kumimoji="1" lang="ja-JP" sz="1000" b="1">
                <a:solidFill>
                  <a:schemeClr val="tx1"/>
                </a:solidFill>
                <a:ea typeface="游ゴシック"/>
              </a:rPr>
              <a:t>カーボンニュートラル先進技術</a:t>
            </a:r>
            <a:r>
              <a:rPr kumimoji="1" lang="ja-JP" sz="1000">
                <a:solidFill>
                  <a:schemeClr val="tx1"/>
                </a:solidFill>
                <a:ea typeface="游ゴシック"/>
              </a:rPr>
              <a:t>の産業化を推進</a:t>
            </a:r>
            <a:endParaRPr lang="en-US" sz="1000">
              <a:solidFill>
                <a:schemeClr val="tx1"/>
              </a:solidFill>
              <a:ea typeface="游ゴシック"/>
              <a:cs typeface="Calibri"/>
            </a:endParaRPr>
          </a:p>
          <a:p>
            <a:r>
              <a:rPr kumimoji="1" lang="ja-JP" sz="1000">
                <a:solidFill>
                  <a:schemeClr val="tx1"/>
                </a:solidFill>
                <a:ea typeface="游ゴシック"/>
              </a:rPr>
              <a:t>○また、カーボンニュートラル</a:t>
            </a:r>
            <a:r>
              <a:rPr kumimoji="1" lang="ja-JP" sz="1000">
                <a:solidFill>
                  <a:schemeClr val="tx1"/>
                </a:solidFill>
                <a:latin typeface="游ゴシック"/>
                <a:ea typeface="游ゴシック"/>
              </a:rPr>
              <a:t>の実現と経済成長の両立に向け、</a:t>
            </a:r>
            <a:r>
              <a:rPr kumimoji="1" lang="ja-JP" sz="1000">
                <a:solidFill>
                  <a:schemeClr val="tx1"/>
                </a:solidFill>
                <a:ea typeface="游ゴシック"/>
              </a:rPr>
              <a:t>技術の実証推進や、自治体の率先導入、民間等</a:t>
            </a:r>
            <a:r>
              <a:rPr kumimoji="1" lang="ja-JP" sz="1000">
                <a:solidFill>
                  <a:schemeClr val="tx1"/>
                </a:solidFill>
                <a:latin typeface="游ゴシック"/>
                <a:ea typeface="游ゴシック"/>
              </a:rPr>
              <a:t>の</a:t>
            </a:r>
            <a:r>
              <a:rPr kumimoji="1" lang="ja-JP" sz="1000">
                <a:solidFill>
                  <a:schemeClr val="tx1"/>
                </a:solidFill>
                <a:ea typeface="游ゴシック"/>
              </a:rPr>
              <a:t>導入へのインセンティブなどにより</a:t>
            </a:r>
            <a:r>
              <a:rPr kumimoji="1" lang="ja-JP" sz="1000">
                <a:solidFill>
                  <a:schemeClr val="tx1"/>
                </a:solidFill>
                <a:latin typeface="游ゴシック"/>
                <a:ea typeface="游ゴシック"/>
              </a:rPr>
              <a:t>需要を創出</a:t>
            </a:r>
            <a:endParaRPr lang="ja-JP" altLang="en-US" sz="1000">
              <a:solidFill>
                <a:schemeClr val="tx1"/>
              </a:solidFill>
              <a:latin typeface="游ゴシック"/>
              <a:ea typeface="游ゴシック"/>
              <a:cs typeface="Calibri"/>
            </a:endParaRPr>
          </a:p>
        </p:txBody>
      </p:sp>
      <p:sp>
        <p:nvSpPr>
          <p:cNvPr id="10" name="正方形/長方形 9">
            <a:extLst>
              <a:ext uri="{FF2B5EF4-FFF2-40B4-BE49-F238E27FC236}">
                <a16:creationId xmlns:a16="http://schemas.microsoft.com/office/drawing/2014/main" id="{0038426D-0066-4E4A-830D-574E4FFBFC75}"/>
              </a:ext>
            </a:extLst>
          </p:cNvPr>
          <p:cNvSpPr/>
          <p:nvPr/>
        </p:nvSpPr>
        <p:spPr>
          <a:xfrm>
            <a:off x="197710" y="207914"/>
            <a:ext cx="9495274" cy="888372"/>
          </a:xfrm>
          <a:prstGeom prst="rect">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kumimoji="1" lang="ja-JP" altLang="en-US" sz="1200" b="1">
                <a:solidFill>
                  <a:schemeClr val="tx1"/>
                </a:solidFill>
                <a:ea typeface="游ゴシック"/>
              </a:rPr>
              <a:t>③治験ネットワークを活用した新薬開発等の迅速化・国際共同治験の推進</a:t>
            </a:r>
            <a:endParaRPr lang="en-US" altLang="ja-JP" sz="1200" b="1">
              <a:solidFill>
                <a:schemeClr val="tx1"/>
              </a:solidFill>
              <a:ea typeface="游ゴシック"/>
              <a:cs typeface="Calibri"/>
            </a:endParaRPr>
          </a:p>
          <a:p>
            <a:pPr>
              <a:spcBef>
                <a:spcPts val="600"/>
              </a:spcBef>
            </a:pPr>
            <a:r>
              <a:rPr kumimoji="1" lang="ja-JP" altLang="en-US" sz="1200" b="1">
                <a:solidFill>
                  <a:schemeClr val="tx1"/>
                </a:solidFill>
              </a:rPr>
              <a:t>　・治験ネットワークを活用した治験環境の整備</a:t>
            </a:r>
            <a:endParaRPr kumimoji="1" lang="en-US" altLang="ja-JP" sz="1200" b="1">
              <a:solidFill>
                <a:schemeClr val="tx1"/>
              </a:solidFill>
            </a:endParaRPr>
          </a:p>
          <a:p>
            <a:r>
              <a:rPr kumimoji="1" lang="ja-JP" altLang="en-US" sz="1000">
                <a:solidFill>
                  <a:schemeClr val="tx1"/>
                </a:solidFill>
                <a:ea typeface="游ゴシック"/>
              </a:rPr>
              <a:t>　　　⇒　「治験ネットおおさか」を核に医療機関等と連携し、分散型治験の推進や国際共同治験の誘致、府民の理解促進等により治験実績を積み上げ、新薬の開</a:t>
            </a:r>
            <a:endParaRPr kumimoji="1" lang="en-US" altLang="ja-JP" sz="1000">
              <a:solidFill>
                <a:schemeClr val="tx1"/>
              </a:solidFill>
              <a:ea typeface="游ゴシック"/>
            </a:endParaRPr>
          </a:p>
          <a:p>
            <a:r>
              <a:rPr kumimoji="1" lang="ja-JP" altLang="en-US" sz="1000">
                <a:solidFill>
                  <a:schemeClr val="tx1"/>
                </a:solidFill>
                <a:ea typeface="游ゴシック"/>
              </a:rPr>
              <a:t>　　　　　発等を推進</a:t>
            </a:r>
            <a:endParaRPr lang="en-US" altLang="ja-JP" sz="1000">
              <a:solidFill>
                <a:schemeClr val="tx1"/>
              </a:solidFill>
              <a:ea typeface="游ゴシック"/>
              <a:cs typeface="Calibri" panose="020F0502020204030204"/>
            </a:endParaRPr>
          </a:p>
        </p:txBody>
      </p:sp>
      <p:sp>
        <p:nvSpPr>
          <p:cNvPr id="4" name="スライド番号プレースホルダー 1">
            <a:extLst>
              <a:ext uri="{FF2B5EF4-FFF2-40B4-BE49-F238E27FC236}">
                <a16:creationId xmlns:a16="http://schemas.microsoft.com/office/drawing/2014/main" id="{B020C2F6-774D-5C98-F450-9D19CE3E41C7}"/>
              </a:ext>
            </a:extLst>
          </p:cNvPr>
          <p:cNvSpPr>
            <a:spLocks noGrp="1"/>
          </p:cNvSpPr>
          <p:nvPr>
            <p:ph type="sldNum" sz="quarter" idx="12"/>
          </p:nvPr>
        </p:nvSpPr>
        <p:spPr>
          <a:xfrm>
            <a:off x="9489330" y="6445576"/>
            <a:ext cx="416670" cy="408695"/>
          </a:xfrm>
          <a:solidFill>
            <a:schemeClr val="bg1"/>
          </a:solidFill>
          <a:effectLst/>
        </p:spPr>
        <p:txBody>
          <a:bodyPr/>
          <a:lstStyle/>
          <a:p>
            <a:fld id="{DDF82107-93BA-490C-9453-044014AF67CD}" type="slidenum">
              <a:rPr kumimoji="1" lang="ja-JP" altLang="en-US" smtClean="0"/>
              <a:pPr/>
              <a:t>22</a:t>
            </a:fld>
            <a:endParaRPr kumimoji="1" lang="ja-JP" altLang="en-US"/>
          </a:p>
        </p:txBody>
      </p:sp>
    </p:spTree>
    <p:extLst>
      <p:ext uri="{BB962C8B-B14F-4D97-AF65-F5344CB8AC3E}">
        <p14:creationId xmlns:p14="http://schemas.microsoft.com/office/powerpoint/2010/main" val="2110771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0B89C23D-2373-4CE7-B75A-3A0C4A71A91E}"/>
              </a:ext>
            </a:extLst>
          </p:cNvPr>
          <p:cNvSpPr/>
          <p:nvPr/>
        </p:nvSpPr>
        <p:spPr>
          <a:xfrm>
            <a:off x="197710" y="3265259"/>
            <a:ext cx="9495274" cy="1132281"/>
          </a:xfrm>
          <a:prstGeom prst="rect">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kumimoji="1" lang="ja-JP" altLang="en-US" sz="1200" b="1" dirty="0">
                <a:solidFill>
                  <a:schemeClr val="tx1"/>
                </a:solidFill>
              </a:rPr>
              <a:t>②需要創出及び社会受容性の向上</a:t>
            </a:r>
            <a:endParaRPr kumimoji="1" lang="en-US" altLang="ja-JP" sz="1200" b="1" dirty="0">
              <a:solidFill>
                <a:schemeClr val="tx1"/>
              </a:solidFill>
            </a:endParaRPr>
          </a:p>
          <a:p>
            <a:pPr>
              <a:spcBef>
                <a:spcPts val="600"/>
              </a:spcBef>
            </a:pPr>
            <a:r>
              <a:rPr kumimoji="1" lang="ja-JP" sz="1200" b="1" dirty="0">
                <a:solidFill>
                  <a:schemeClr val="tx1"/>
                </a:solidFill>
                <a:latin typeface="游ゴシック"/>
                <a:ea typeface="游ゴシック"/>
              </a:rPr>
              <a:t>　・需要創出に向けた</a:t>
            </a:r>
            <a:r>
              <a:rPr kumimoji="1" lang="ja-JP" altLang="en-US" sz="1200" b="1" dirty="0">
                <a:solidFill>
                  <a:schemeClr val="tx1"/>
                </a:solidFill>
                <a:latin typeface="游ゴシック"/>
                <a:ea typeface="游ゴシック"/>
              </a:rPr>
              <a:t>取組</a:t>
            </a:r>
            <a:r>
              <a:rPr kumimoji="1" lang="ja-JP" sz="1200" b="1" dirty="0">
                <a:solidFill>
                  <a:schemeClr val="tx1"/>
                </a:solidFill>
                <a:latin typeface="游ゴシック"/>
                <a:ea typeface="游ゴシック"/>
              </a:rPr>
              <a:t>の推進</a:t>
            </a:r>
            <a:endParaRPr lang="ja-JP" altLang="en-US" sz="1200" dirty="0">
              <a:solidFill>
                <a:schemeClr val="tx1"/>
              </a:solidFill>
              <a:latin typeface="游ゴシック"/>
              <a:ea typeface="游ゴシック"/>
            </a:endParaRPr>
          </a:p>
          <a:p>
            <a:r>
              <a:rPr kumimoji="1" lang="ja-JP" sz="1000" dirty="0">
                <a:solidFill>
                  <a:schemeClr val="tx1"/>
                </a:solidFill>
                <a:latin typeface="游ゴシック"/>
                <a:ea typeface="游ゴシック"/>
              </a:rPr>
              <a:t>　　　</a:t>
            </a:r>
            <a:r>
              <a:rPr kumimoji="1" lang="ja-JP" altLang="ja-JP" sz="1000" dirty="0">
                <a:solidFill>
                  <a:schemeClr val="tx1"/>
                </a:solidFill>
                <a:ea typeface="游ゴシック"/>
              </a:rPr>
              <a:t>⇒ </a:t>
            </a:r>
            <a:r>
              <a:rPr kumimoji="1" lang="ja-JP" sz="1000" dirty="0">
                <a:solidFill>
                  <a:schemeClr val="tx1"/>
                </a:solidFill>
                <a:latin typeface="游ゴシック"/>
                <a:ea typeface="游ゴシック"/>
              </a:rPr>
              <a:t>　観光分野における更なる機運醸成を図るとともに、需要創出に向けたプロモーション等の取組を促進</a:t>
            </a:r>
            <a:endParaRPr lang="ja-JP" sz="1000" dirty="0">
              <a:solidFill>
                <a:schemeClr val="tx1"/>
              </a:solidFill>
              <a:latin typeface="游ゴシック"/>
              <a:ea typeface="游ゴシック"/>
            </a:endParaRPr>
          </a:p>
          <a:p>
            <a:pPr>
              <a:spcBef>
                <a:spcPts val="600"/>
              </a:spcBef>
            </a:pPr>
            <a:r>
              <a:rPr kumimoji="1" lang="ja-JP" sz="1200" b="1" dirty="0">
                <a:solidFill>
                  <a:schemeClr val="tx1"/>
                </a:solidFill>
                <a:ea typeface="游ゴシック"/>
              </a:rPr>
              <a:t>　・</a:t>
            </a:r>
            <a:r>
              <a:rPr kumimoji="1" lang="ja-JP" sz="1200" b="1" dirty="0">
                <a:solidFill>
                  <a:schemeClr val="tx1"/>
                </a:solidFill>
                <a:latin typeface="游ゴシック"/>
                <a:ea typeface="游ゴシック"/>
              </a:rPr>
              <a:t>移動手段としての社会受容性の向上</a:t>
            </a:r>
            <a:endParaRPr lang="en-US" altLang="ja-JP" sz="1200" dirty="0">
              <a:solidFill>
                <a:schemeClr val="tx1"/>
              </a:solidFill>
              <a:latin typeface="游ゴシック"/>
              <a:ea typeface="Meiryo UI"/>
            </a:endParaRPr>
          </a:p>
          <a:p>
            <a:r>
              <a:rPr kumimoji="1" lang="ja-JP" sz="1000" dirty="0">
                <a:solidFill>
                  <a:schemeClr val="tx1"/>
                </a:solidFill>
                <a:ea typeface="游ゴシック"/>
              </a:rPr>
              <a:t>　　　⇒　</a:t>
            </a:r>
            <a:r>
              <a:rPr kumimoji="1" lang="ja-JP" sz="1000" dirty="0">
                <a:solidFill>
                  <a:schemeClr val="tx1"/>
                </a:solidFill>
                <a:latin typeface="游ゴシック"/>
                <a:ea typeface="游ゴシック"/>
              </a:rPr>
              <a:t>デモフライトの公開やモックアップへの搭乗体験などのイベントの開催等を通じ、地域における社会受容性向上を推進</a:t>
            </a:r>
            <a:endParaRPr lang="en-US" dirty="0">
              <a:solidFill>
                <a:schemeClr val="tx1"/>
              </a:solidFill>
            </a:endParaRPr>
          </a:p>
          <a:p>
            <a:endParaRPr kumimoji="1" lang="en-US" altLang="ja-JP" sz="1000" dirty="0">
              <a:solidFill>
                <a:schemeClr val="tx1"/>
              </a:solidFill>
            </a:endParaRPr>
          </a:p>
        </p:txBody>
      </p:sp>
      <p:sp>
        <p:nvSpPr>
          <p:cNvPr id="7" name="正方形/長方形 6">
            <a:extLst>
              <a:ext uri="{FF2B5EF4-FFF2-40B4-BE49-F238E27FC236}">
                <a16:creationId xmlns:a16="http://schemas.microsoft.com/office/drawing/2014/main" id="{460CE995-2B7C-49FF-974B-F00AAD3E88D7}"/>
              </a:ext>
            </a:extLst>
          </p:cNvPr>
          <p:cNvSpPr/>
          <p:nvPr/>
        </p:nvSpPr>
        <p:spPr>
          <a:xfrm>
            <a:off x="197710" y="1055969"/>
            <a:ext cx="9495274" cy="2073222"/>
          </a:xfrm>
          <a:prstGeom prst="rect">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kumimoji="1" lang="ja-JP" sz="1200" b="1">
                <a:solidFill>
                  <a:schemeClr val="tx1"/>
                </a:solidFill>
                <a:ea typeface="游ゴシック"/>
              </a:rPr>
              <a:t>①</a:t>
            </a:r>
            <a:r>
              <a:rPr kumimoji="1" lang="ja-JP" sz="1200" b="1">
                <a:solidFill>
                  <a:schemeClr val="tx1"/>
                </a:solidFill>
                <a:latin typeface="游ゴシック"/>
                <a:ea typeface="游ゴシック"/>
              </a:rPr>
              <a:t>運航を</a:t>
            </a:r>
            <a:r>
              <a:rPr kumimoji="1" lang="ja-JP" altLang="en-US" sz="1200" b="1">
                <a:solidFill>
                  <a:schemeClr val="tx1"/>
                </a:solidFill>
                <a:latin typeface="游ゴシック"/>
                <a:ea typeface="游ゴシック"/>
              </a:rPr>
              <a:t>支える基盤となる</a:t>
            </a:r>
            <a:r>
              <a:rPr kumimoji="1" lang="ja-JP" sz="1200" b="1">
                <a:solidFill>
                  <a:schemeClr val="tx1"/>
                </a:solidFill>
                <a:ea typeface="游ゴシック"/>
              </a:rPr>
              <a:t>事業環境の整備</a:t>
            </a:r>
            <a:endParaRPr lang="en-US" sz="1200">
              <a:solidFill>
                <a:schemeClr val="tx1"/>
              </a:solidFill>
              <a:ea typeface="游ゴシック"/>
              <a:cs typeface="Calibri"/>
            </a:endParaRPr>
          </a:p>
          <a:p>
            <a:pPr>
              <a:spcBef>
                <a:spcPts val="600"/>
              </a:spcBef>
            </a:pPr>
            <a:r>
              <a:rPr kumimoji="1" lang="ja-JP" sz="1200" b="1">
                <a:solidFill>
                  <a:schemeClr val="tx1"/>
                </a:solidFill>
              </a:rPr>
              <a:t>　・空飛ぶクルマの社会実装に向けた推進の枠組み構築</a:t>
            </a:r>
            <a:endParaRPr lang="en-US" sz="1200">
              <a:solidFill>
                <a:schemeClr val="tx1"/>
              </a:solidFill>
              <a:ea typeface="Calibri"/>
              <a:cs typeface="Calibri"/>
            </a:endParaRPr>
          </a:p>
          <a:p>
            <a:r>
              <a:rPr kumimoji="1" lang="ja-JP" sz="1000">
                <a:solidFill>
                  <a:schemeClr val="tx1"/>
                </a:solidFill>
                <a:ea typeface="游ゴシック"/>
              </a:rPr>
              <a:t>　　　⇒　国、</a:t>
            </a:r>
            <a:r>
              <a:rPr kumimoji="1" lang="ja-JP" altLang="en-US" sz="1000">
                <a:solidFill>
                  <a:schemeClr val="tx1"/>
                </a:solidFill>
                <a:ea typeface="游ゴシック"/>
              </a:rPr>
              <a:t>近隣自治体</a:t>
            </a:r>
            <a:r>
              <a:rPr kumimoji="1" lang="ja-JP" sz="1000">
                <a:solidFill>
                  <a:schemeClr val="tx1"/>
                </a:solidFill>
                <a:ea typeface="游ゴシック"/>
              </a:rPr>
              <a:t>、経済界等それぞれの推進体制を</a:t>
            </a:r>
            <a:r>
              <a:rPr kumimoji="1" lang="ja-JP" sz="1000">
                <a:solidFill>
                  <a:schemeClr val="tx1"/>
                </a:solidFill>
                <a:latin typeface="游ゴシック"/>
                <a:ea typeface="游ゴシック"/>
              </a:rPr>
              <a:t>統合</a:t>
            </a:r>
            <a:r>
              <a:rPr kumimoji="1" lang="ja-JP" sz="1000">
                <a:solidFill>
                  <a:schemeClr val="tx1"/>
                </a:solidFill>
                <a:ea typeface="游ゴシック"/>
              </a:rPr>
              <a:t>した枠組み</a:t>
            </a:r>
            <a:r>
              <a:rPr kumimoji="1" lang="ja-JP" altLang="en-US" sz="1000">
                <a:solidFill>
                  <a:schemeClr val="tx1"/>
                </a:solidFill>
                <a:ea typeface="游ゴシック"/>
              </a:rPr>
              <a:t>の</a:t>
            </a:r>
            <a:r>
              <a:rPr kumimoji="1" lang="ja-JP" sz="1000">
                <a:solidFill>
                  <a:schemeClr val="tx1"/>
                </a:solidFill>
                <a:ea typeface="游ゴシック"/>
              </a:rPr>
              <a:t>構築</a:t>
            </a:r>
            <a:r>
              <a:rPr kumimoji="1" lang="ja-JP" altLang="en-US" sz="1000">
                <a:solidFill>
                  <a:schemeClr val="tx1"/>
                </a:solidFill>
                <a:ea typeface="游ゴシック"/>
              </a:rPr>
              <a:t>を検討</a:t>
            </a:r>
            <a:r>
              <a:rPr kumimoji="1" lang="ja-JP" sz="1000">
                <a:solidFill>
                  <a:schemeClr val="tx1"/>
                </a:solidFill>
                <a:ea typeface="游ゴシック"/>
              </a:rPr>
              <a:t>し、社会実装を一体的に推進</a:t>
            </a:r>
            <a:endParaRPr lang="en-US" sz="1000">
              <a:solidFill>
                <a:schemeClr val="tx1"/>
              </a:solidFill>
              <a:ea typeface="游ゴシック"/>
              <a:cs typeface="Calibri"/>
            </a:endParaRPr>
          </a:p>
          <a:p>
            <a:pPr>
              <a:spcBef>
                <a:spcPts val="600"/>
              </a:spcBef>
            </a:pPr>
            <a:r>
              <a:rPr kumimoji="1" lang="ja-JP" sz="1200" b="1">
                <a:solidFill>
                  <a:schemeClr val="tx1"/>
                </a:solidFill>
                <a:ea typeface="游ゴシック"/>
              </a:rPr>
              <a:t>　・離着陸場等拠点の整備・拠点設置エリアの拡大</a:t>
            </a:r>
            <a:endParaRPr lang="en-US" sz="1200">
              <a:solidFill>
                <a:schemeClr val="tx1"/>
              </a:solidFill>
              <a:ea typeface="游ゴシック"/>
              <a:cs typeface="Calibri"/>
            </a:endParaRPr>
          </a:p>
          <a:p>
            <a:r>
              <a:rPr kumimoji="1" lang="ja-JP" sz="1000">
                <a:solidFill>
                  <a:schemeClr val="tx1"/>
                </a:solidFill>
                <a:ea typeface="游ゴシック"/>
              </a:rPr>
              <a:t>　　　⇒　</a:t>
            </a:r>
            <a:r>
              <a:rPr kumimoji="1" lang="ja-JP" sz="1000">
                <a:solidFill>
                  <a:schemeClr val="tx1"/>
                </a:solidFill>
                <a:latin typeface="游ゴシック"/>
                <a:ea typeface="游ゴシック"/>
              </a:rPr>
              <a:t>府内の観光地等を結ぶ運航ネットワークの形成に必要な離着陸場や、安定した運航を支える整備・駐機拠点等の整備を促進</a:t>
            </a:r>
            <a:endParaRPr lang="en-US" sz="1000">
              <a:solidFill>
                <a:schemeClr val="tx1"/>
              </a:solidFill>
              <a:latin typeface="游ゴシック"/>
              <a:ea typeface="游ゴシック"/>
            </a:endParaRPr>
          </a:p>
          <a:p>
            <a:pPr>
              <a:spcBef>
                <a:spcPts val="600"/>
              </a:spcBef>
            </a:pPr>
            <a:r>
              <a:rPr kumimoji="1" lang="ja-JP" sz="1200" b="1">
                <a:solidFill>
                  <a:schemeClr val="tx1"/>
                </a:solidFill>
                <a:ea typeface="游ゴシック"/>
              </a:rPr>
              <a:t>　・商用運航に必要な調査・検証</a:t>
            </a:r>
            <a:endParaRPr lang="en-US" sz="1200">
              <a:solidFill>
                <a:schemeClr val="tx1"/>
              </a:solidFill>
              <a:ea typeface="游ゴシック"/>
              <a:cs typeface="Calibri"/>
            </a:endParaRPr>
          </a:p>
          <a:p>
            <a:r>
              <a:rPr kumimoji="1" lang="ja-JP" sz="1000">
                <a:solidFill>
                  <a:schemeClr val="tx1"/>
                </a:solidFill>
                <a:ea typeface="游ゴシック"/>
              </a:rPr>
              <a:t>　　　⇒　大阪での商用運航に向け必要な飛行環境の調査や運航オペレーションの検証等を行う事業者を支援</a:t>
            </a:r>
            <a:endParaRPr lang="en-US" sz="1000">
              <a:solidFill>
                <a:schemeClr val="tx1"/>
              </a:solidFill>
              <a:ea typeface="游ゴシック"/>
              <a:cs typeface="Calibri"/>
            </a:endParaRPr>
          </a:p>
          <a:p>
            <a:pPr>
              <a:spcBef>
                <a:spcPts val="600"/>
              </a:spcBef>
            </a:pPr>
            <a:r>
              <a:rPr kumimoji="1" lang="ja-JP" sz="1200" b="1">
                <a:solidFill>
                  <a:schemeClr val="tx1"/>
                </a:solidFill>
                <a:latin typeface="游ゴシック"/>
                <a:ea typeface="游ゴシック"/>
              </a:rPr>
              <a:t>　・関西圏での運航ネットワークの構築</a:t>
            </a:r>
            <a:endParaRPr lang="ja-JP" sz="1200">
              <a:solidFill>
                <a:schemeClr val="tx1"/>
              </a:solidFill>
              <a:latin typeface="游ゴシック"/>
              <a:ea typeface="游ゴシック"/>
            </a:endParaRPr>
          </a:p>
          <a:p>
            <a:r>
              <a:rPr kumimoji="1" lang="ja-JP" sz="1000">
                <a:solidFill>
                  <a:schemeClr val="tx1"/>
                </a:solidFill>
                <a:latin typeface="游ゴシック"/>
                <a:ea typeface="游ゴシック"/>
              </a:rPr>
              <a:t>　　　</a:t>
            </a:r>
            <a:r>
              <a:rPr kumimoji="1" lang="ja-JP" altLang="ja-JP" sz="1000">
                <a:solidFill>
                  <a:schemeClr val="tx1"/>
                </a:solidFill>
                <a:ea typeface="游ゴシック"/>
              </a:rPr>
              <a:t>⇒</a:t>
            </a:r>
            <a:r>
              <a:rPr kumimoji="1" lang="ja-JP" sz="1000">
                <a:solidFill>
                  <a:schemeClr val="tx1"/>
                </a:solidFill>
                <a:latin typeface="游ゴシック"/>
                <a:ea typeface="游ゴシック"/>
              </a:rPr>
              <a:t>　大阪湾と関西一円の都市や観光地を空飛ぶクルマで結ぶため、空港等における運航ルート形成や</a:t>
            </a:r>
            <a:r>
              <a:rPr kumimoji="1" lang="ja-JP" altLang="en-US" sz="1000">
                <a:solidFill>
                  <a:schemeClr val="tx1"/>
                </a:solidFill>
                <a:latin typeface="游ゴシック"/>
                <a:ea typeface="游ゴシック"/>
              </a:rPr>
              <a:t>国、近隣自治体、経済界</a:t>
            </a:r>
            <a:r>
              <a:rPr kumimoji="1" lang="ja-JP" sz="1000">
                <a:solidFill>
                  <a:schemeClr val="tx1"/>
                </a:solidFill>
                <a:latin typeface="游ゴシック"/>
                <a:ea typeface="游ゴシック"/>
              </a:rPr>
              <a:t>と連携したネットワーク構築に</a:t>
            </a:r>
            <a:endParaRPr kumimoji="1" lang="ja-JP" altLang="en-US" sz="1000">
              <a:solidFill>
                <a:schemeClr val="tx1"/>
              </a:solidFill>
              <a:latin typeface="游ゴシック"/>
              <a:ea typeface="游ゴシック"/>
            </a:endParaRPr>
          </a:p>
          <a:p>
            <a:r>
              <a:rPr kumimoji="1" lang="ja-JP" sz="1000">
                <a:solidFill>
                  <a:schemeClr val="tx1"/>
                </a:solidFill>
                <a:latin typeface="游ゴシック"/>
                <a:ea typeface="游ゴシック"/>
              </a:rPr>
              <a:t>　　　</a:t>
            </a:r>
            <a:r>
              <a:rPr kumimoji="1" lang="ja-JP" altLang="en-US" sz="1000">
                <a:solidFill>
                  <a:schemeClr val="tx1"/>
                </a:solidFill>
                <a:latin typeface="游ゴシック"/>
                <a:ea typeface="游ゴシック"/>
              </a:rPr>
              <a:t>　　</a:t>
            </a:r>
            <a:r>
              <a:rPr kumimoji="1" lang="ja-JP" sz="1000">
                <a:solidFill>
                  <a:schemeClr val="tx1"/>
                </a:solidFill>
                <a:latin typeface="游ゴシック"/>
                <a:ea typeface="游ゴシック"/>
              </a:rPr>
              <a:t>向けた取組を推進</a:t>
            </a:r>
            <a:endParaRPr lang="en-US">
              <a:solidFill>
                <a:schemeClr val="tx1"/>
              </a:solidFill>
            </a:endParaRPr>
          </a:p>
        </p:txBody>
      </p:sp>
      <p:sp>
        <p:nvSpPr>
          <p:cNvPr id="5" name="テキスト ボックス 4">
            <a:extLst>
              <a:ext uri="{FF2B5EF4-FFF2-40B4-BE49-F238E27FC236}">
                <a16:creationId xmlns:a16="http://schemas.microsoft.com/office/drawing/2014/main" id="{1E414274-442A-4DDF-B286-351A818CA49D}"/>
              </a:ext>
            </a:extLst>
          </p:cNvPr>
          <p:cNvSpPr txBox="1"/>
          <p:nvPr/>
        </p:nvSpPr>
        <p:spPr>
          <a:xfrm>
            <a:off x="-1" y="140014"/>
            <a:ext cx="5404023" cy="307777"/>
          </a:xfrm>
          <a:prstGeom prst="rect">
            <a:avLst/>
          </a:prstGeom>
          <a:noFill/>
          <a:ln>
            <a:noFill/>
          </a:ln>
        </p:spPr>
        <p:txBody>
          <a:bodyPr wrap="square">
            <a:spAutoFit/>
          </a:bodyPr>
          <a:lstStyle/>
          <a:p>
            <a:pPr marL="0" marR="0" lvl="0" indent="0" algn="l" defTabSz="653156" rtl="0" eaLnBrk="1" fontAlgn="auto" latinLnBrk="0" hangingPunct="1">
              <a:spcBef>
                <a:spcPts val="0"/>
              </a:spcBef>
              <a:spcAft>
                <a:spcPts val="0"/>
              </a:spcAft>
              <a:buClrTx/>
              <a:buSzTx/>
              <a:buFontTx/>
              <a:buNone/>
              <a:tabLst/>
              <a:defRPr/>
            </a:pPr>
            <a:r>
              <a:rPr kumimoji="1" lang="ja-JP" altLang="en-US" sz="1400" b="1">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（３）空飛ぶクルマの関西圏での運航ネットワーク構築</a:t>
            </a:r>
            <a:endParaRPr kumimoji="1" lang="en-US" altLang="ja-JP" sz="1400" b="1">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endParaRPr>
          </a:p>
        </p:txBody>
      </p:sp>
      <p:sp>
        <p:nvSpPr>
          <p:cNvPr id="6" name="四角形: 角を丸くする 5">
            <a:extLst>
              <a:ext uri="{FF2B5EF4-FFF2-40B4-BE49-F238E27FC236}">
                <a16:creationId xmlns:a16="http://schemas.microsoft.com/office/drawing/2014/main" id="{142EB92E-9E29-4196-A143-C3BEC099F0DA}"/>
              </a:ext>
            </a:extLst>
          </p:cNvPr>
          <p:cNvSpPr/>
          <p:nvPr/>
        </p:nvSpPr>
        <p:spPr>
          <a:xfrm>
            <a:off x="350108" y="447791"/>
            <a:ext cx="9155629" cy="547831"/>
          </a:xfrm>
          <a:prstGeom prst="roundRect">
            <a:avLst>
              <a:gd name="adj" fmla="val 0"/>
            </a:avLst>
          </a:prstGeom>
          <a:solidFill>
            <a:schemeClr val="accent6">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lIns="91440" tIns="45720" rIns="91440" bIns="45720" rtlCol="0" anchor="t"/>
          <a:lstStyle/>
          <a:p>
            <a:r>
              <a:rPr kumimoji="1" lang="ja-JP" sz="1000" dirty="0">
                <a:solidFill>
                  <a:schemeClr val="tx1"/>
                </a:solidFill>
                <a:latin typeface="游ゴシック"/>
                <a:ea typeface="游ゴシック"/>
              </a:rPr>
              <a:t>○</a:t>
            </a:r>
            <a:r>
              <a:rPr kumimoji="1" lang="ja-JP" altLang="en-US" sz="1000" dirty="0">
                <a:solidFill>
                  <a:schemeClr val="tx1"/>
                </a:solidFill>
                <a:latin typeface="游ゴシック"/>
                <a:ea typeface="游ゴシック"/>
              </a:rPr>
              <a:t>大阪から「空の移動革命」を実現するた</a:t>
            </a:r>
            <a:r>
              <a:rPr kumimoji="1" lang="ja-JP" sz="1000" dirty="0">
                <a:solidFill>
                  <a:schemeClr val="tx1"/>
                </a:solidFill>
                <a:latin typeface="游ゴシック"/>
                <a:ea typeface="游ゴシック"/>
              </a:rPr>
              <a:t>め、 </a:t>
            </a:r>
            <a:r>
              <a:rPr kumimoji="1" lang="en-US" sz="1000" dirty="0">
                <a:solidFill>
                  <a:schemeClr val="tx1"/>
                </a:solidFill>
                <a:ea typeface="Meiryo UI"/>
              </a:rPr>
              <a:t>2027</a:t>
            </a:r>
            <a:r>
              <a:rPr kumimoji="1" lang="ja-JP" sz="1000" dirty="0">
                <a:solidFill>
                  <a:schemeClr val="tx1"/>
                </a:solidFill>
                <a:latin typeface="游ゴシック"/>
                <a:ea typeface="游ゴシック"/>
              </a:rPr>
              <a:t>年の全国に先駆けた商用運航開始と大阪を中心に関西各地の観光地等を結ぶ、</a:t>
            </a:r>
            <a:r>
              <a:rPr kumimoji="1" lang="ja-JP" sz="1000" b="1" dirty="0">
                <a:solidFill>
                  <a:schemeClr val="tx1"/>
                </a:solidFill>
                <a:latin typeface="游ゴシック"/>
                <a:ea typeface="游ゴシック"/>
              </a:rPr>
              <a:t>空飛ぶクルマの運航ネット</a:t>
            </a:r>
            <a:endParaRPr kumimoji="1" lang="en-US" altLang="ja-JP" sz="1000" b="1" dirty="0">
              <a:solidFill>
                <a:schemeClr val="tx1"/>
              </a:solidFill>
              <a:latin typeface="游ゴシック"/>
              <a:ea typeface="游ゴシック"/>
            </a:endParaRPr>
          </a:p>
          <a:p>
            <a:r>
              <a:rPr kumimoji="1" lang="ja-JP" altLang="en-US" sz="1000" b="1" dirty="0">
                <a:solidFill>
                  <a:schemeClr val="tx1"/>
                </a:solidFill>
                <a:latin typeface="游ゴシック"/>
                <a:ea typeface="游ゴシック"/>
              </a:rPr>
              <a:t>　</a:t>
            </a:r>
            <a:r>
              <a:rPr kumimoji="1" lang="ja-JP" sz="1000" b="1" dirty="0">
                <a:solidFill>
                  <a:schemeClr val="tx1"/>
                </a:solidFill>
                <a:latin typeface="游ゴシック"/>
                <a:ea typeface="游ゴシック"/>
              </a:rPr>
              <a:t>ワーク</a:t>
            </a:r>
            <a:r>
              <a:rPr kumimoji="1" lang="ja-JP" sz="1000" dirty="0">
                <a:solidFill>
                  <a:schemeClr val="tx1"/>
                </a:solidFill>
                <a:latin typeface="游ゴシック"/>
                <a:ea typeface="游ゴシック"/>
              </a:rPr>
              <a:t>の早期確立に向け、国、近隣自治体や経済界とも連携しながら、必要な</a:t>
            </a:r>
            <a:r>
              <a:rPr kumimoji="1" lang="ja-JP" altLang="en-US" sz="1000" dirty="0">
                <a:solidFill>
                  <a:schemeClr val="tx1"/>
                </a:solidFill>
                <a:latin typeface="游ゴシック"/>
                <a:ea typeface="游ゴシック"/>
              </a:rPr>
              <a:t>取組</a:t>
            </a:r>
            <a:r>
              <a:rPr kumimoji="1" lang="ja-JP" sz="1000" dirty="0">
                <a:solidFill>
                  <a:schemeClr val="tx1"/>
                </a:solidFill>
                <a:latin typeface="游ゴシック"/>
                <a:ea typeface="游ゴシック"/>
              </a:rPr>
              <a:t>を推進</a:t>
            </a:r>
            <a:endParaRPr lang="en-US" sz="1000" dirty="0">
              <a:solidFill>
                <a:schemeClr val="tx1"/>
              </a:solidFill>
              <a:latin typeface="游ゴシック"/>
              <a:ea typeface="游ゴシック"/>
            </a:endParaRPr>
          </a:p>
          <a:p>
            <a:r>
              <a:rPr kumimoji="1" lang="ja-JP" sz="1000" dirty="0">
                <a:solidFill>
                  <a:schemeClr val="tx1"/>
                </a:solidFill>
                <a:latin typeface="游ゴシック"/>
                <a:ea typeface="游ゴシック"/>
              </a:rPr>
              <a:t>○また、観光地への移動や遊覧飛行などを体感する機会を通じて、</a:t>
            </a:r>
            <a:r>
              <a:rPr kumimoji="1" lang="ja-JP" sz="1000" b="1" dirty="0">
                <a:solidFill>
                  <a:schemeClr val="tx1"/>
                </a:solidFill>
                <a:latin typeface="游ゴシック"/>
                <a:ea typeface="游ゴシック"/>
              </a:rPr>
              <a:t>需要の創出・拡大に向けた</a:t>
            </a:r>
            <a:r>
              <a:rPr kumimoji="1" lang="ja-JP" altLang="en-US" sz="1000" b="1" dirty="0">
                <a:solidFill>
                  <a:schemeClr val="tx1"/>
                </a:solidFill>
                <a:latin typeface="游ゴシック"/>
                <a:ea typeface="游ゴシック"/>
              </a:rPr>
              <a:t>取組</a:t>
            </a:r>
            <a:r>
              <a:rPr kumimoji="1" lang="ja-JP" sz="1000" b="1" dirty="0">
                <a:solidFill>
                  <a:schemeClr val="tx1"/>
                </a:solidFill>
                <a:latin typeface="游ゴシック"/>
                <a:ea typeface="游ゴシック"/>
              </a:rPr>
              <a:t>を進める</a:t>
            </a:r>
            <a:r>
              <a:rPr kumimoji="1" lang="ja-JP" sz="1000" dirty="0">
                <a:solidFill>
                  <a:schemeClr val="tx1"/>
                </a:solidFill>
                <a:latin typeface="游ゴシック"/>
                <a:ea typeface="游ゴシック"/>
              </a:rPr>
              <a:t>とともに、</a:t>
            </a:r>
            <a:r>
              <a:rPr kumimoji="1" lang="ja-JP" sz="1000" b="1" dirty="0">
                <a:solidFill>
                  <a:schemeClr val="tx1"/>
                </a:solidFill>
                <a:latin typeface="游ゴシック"/>
                <a:ea typeface="游ゴシック"/>
              </a:rPr>
              <a:t>社会受容性の向上を図る</a:t>
            </a:r>
            <a:endParaRPr lang="ja-JP" altLang="en-US" sz="1000" dirty="0">
              <a:solidFill>
                <a:schemeClr val="tx1"/>
              </a:solidFill>
              <a:latin typeface="游ゴシック"/>
              <a:ea typeface="游ゴシック"/>
              <a:cs typeface="Calibri"/>
            </a:endParaRPr>
          </a:p>
        </p:txBody>
      </p:sp>
      <p:sp>
        <p:nvSpPr>
          <p:cNvPr id="3" name="正方形/長方形 8">
            <a:extLst>
              <a:ext uri="{FF2B5EF4-FFF2-40B4-BE49-F238E27FC236}">
                <a16:creationId xmlns:a16="http://schemas.microsoft.com/office/drawing/2014/main" id="{2BCFF662-1841-7848-7CE1-13DB44B859FB}"/>
              </a:ext>
            </a:extLst>
          </p:cNvPr>
          <p:cNvSpPr/>
          <p:nvPr/>
        </p:nvSpPr>
        <p:spPr>
          <a:xfrm>
            <a:off x="197776" y="4533608"/>
            <a:ext cx="9495274" cy="1293318"/>
          </a:xfrm>
          <a:prstGeom prst="rect">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kumimoji="1" lang="ja-JP" sz="1200" b="1" dirty="0">
                <a:solidFill>
                  <a:schemeClr val="tx1"/>
                </a:solidFill>
                <a:latin typeface="游ゴシック"/>
                <a:ea typeface="游ゴシック"/>
              </a:rPr>
              <a:t>③</a:t>
            </a:r>
            <a:r>
              <a:rPr kumimoji="1" lang="ja-JP" altLang="en-US" sz="1200" b="1" dirty="0">
                <a:solidFill>
                  <a:schemeClr val="tx1"/>
                </a:solidFill>
                <a:latin typeface="游ゴシック"/>
                <a:ea typeface="游ゴシック"/>
                <a:cs typeface="Calibri"/>
              </a:rPr>
              <a:t>空飛ぶクルマを活かし</a:t>
            </a:r>
            <a:r>
              <a:rPr kumimoji="1" lang="ja-JP" sz="1200" b="1" dirty="0">
                <a:solidFill>
                  <a:schemeClr val="tx1"/>
                </a:solidFill>
                <a:latin typeface="游ゴシック"/>
                <a:ea typeface="游ゴシック"/>
                <a:cs typeface="Calibri"/>
              </a:rPr>
              <a:t>た</a:t>
            </a:r>
            <a:r>
              <a:rPr kumimoji="1" lang="ja-JP" altLang="en-US" sz="1200" b="1" dirty="0">
                <a:solidFill>
                  <a:schemeClr val="tx1"/>
                </a:solidFill>
                <a:latin typeface="游ゴシック"/>
                <a:ea typeface="游ゴシック"/>
                <a:cs typeface="Calibri"/>
              </a:rPr>
              <a:t>ビジネス等</a:t>
            </a:r>
            <a:r>
              <a:rPr kumimoji="1" lang="ja-JP" sz="1200" b="1" dirty="0">
                <a:solidFill>
                  <a:schemeClr val="tx1"/>
                </a:solidFill>
                <a:latin typeface="游ゴシック"/>
                <a:ea typeface="游ゴシック"/>
                <a:cs typeface="Calibri"/>
              </a:rPr>
              <a:t>の推進</a:t>
            </a:r>
            <a:endParaRPr lang="en-US" altLang="ja-JP" dirty="0">
              <a:solidFill>
                <a:schemeClr val="tx1"/>
              </a:solidFill>
              <a:ea typeface="游ゴシック"/>
              <a:cs typeface="Calibri"/>
            </a:endParaRPr>
          </a:p>
          <a:p>
            <a:pPr>
              <a:spcBef>
                <a:spcPts val="600"/>
              </a:spcBef>
            </a:pPr>
            <a:r>
              <a:rPr kumimoji="1" lang="ja-JP" sz="1200" b="1" dirty="0">
                <a:solidFill>
                  <a:schemeClr val="tx1"/>
                </a:solidFill>
                <a:latin typeface="游ゴシック"/>
                <a:ea typeface="游ゴシック"/>
                <a:cs typeface="Calibri"/>
              </a:rPr>
              <a:t>　</a:t>
            </a:r>
            <a:r>
              <a:rPr kumimoji="1" lang="ja-JP" altLang="en-US" sz="1200" b="1" dirty="0">
                <a:solidFill>
                  <a:schemeClr val="tx1"/>
                </a:solidFill>
                <a:latin typeface="游ゴシック"/>
                <a:ea typeface="游ゴシック"/>
                <a:cs typeface="Calibri"/>
              </a:rPr>
              <a:t>・新</a:t>
            </a:r>
            <a:r>
              <a:rPr kumimoji="1" lang="ja-JP" sz="1200" b="1" dirty="0">
                <a:solidFill>
                  <a:schemeClr val="tx1"/>
                </a:solidFill>
                <a:latin typeface="游ゴシック"/>
                <a:ea typeface="游ゴシック"/>
                <a:cs typeface="Calibri"/>
              </a:rPr>
              <a:t>た</a:t>
            </a:r>
            <a:r>
              <a:rPr kumimoji="1" lang="ja-JP" altLang="en-US" sz="1200" b="1" dirty="0">
                <a:solidFill>
                  <a:schemeClr val="tx1"/>
                </a:solidFill>
                <a:latin typeface="游ゴシック"/>
                <a:ea typeface="游ゴシック"/>
                <a:cs typeface="Calibri"/>
              </a:rPr>
              <a:t>な飛行体験や移動手段</a:t>
            </a:r>
            <a:r>
              <a:rPr kumimoji="1" lang="ja-JP" sz="1200" b="1" dirty="0">
                <a:solidFill>
                  <a:schemeClr val="tx1"/>
                </a:solidFill>
                <a:latin typeface="游ゴシック"/>
                <a:ea typeface="游ゴシック"/>
                <a:cs typeface="Calibri"/>
              </a:rPr>
              <a:t>の</a:t>
            </a:r>
            <a:r>
              <a:rPr kumimoji="1" lang="ja-JP" altLang="en-US" sz="1200" b="1" dirty="0">
                <a:solidFill>
                  <a:schemeClr val="tx1"/>
                </a:solidFill>
                <a:latin typeface="游ゴシック"/>
                <a:ea typeface="游ゴシック"/>
                <a:cs typeface="Calibri"/>
              </a:rPr>
              <a:t>提供</a:t>
            </a:r>
            <a:endParaRPr lang="ja-JP" altLang="en-US" dirty="0">
              <a:solidFill>
                <a:schemeClr val="tx1"/>
              </a:solidFill>
              <a:ea typeface="游ゴシック"/>
              <a:cs typeface="Calibri" panose="020F0502020204030204"/>
            </a:endParaRPr>
          </a:p>
          <a:p>
            <a:r>
              <a:rPr kumimoji="1" lang="ja-JP" altLang="en-US" sz="1000" dirty="0">
                <a:solidFill>
                  <a:schemeClr val="tx1"/>
                </a:solidFill>
                <a:latin typeface="游ゴシック"/>
                <a:ea typeface="游ゴシック"/>
                <a:cs typeface="Calibri"/>
              </a:rPr>
              <a:t>　　　</a:t>
            </a:r>
            <a:r>
              <a:rPr kumimoji="1" lang="ja-JP" altLang="ja-JP" sz="1000" dirty="0">
                <a:solidFill>
                  <a:schemeClr val="tx1"/>
                </a:solidFill>
                <a:ea typeface="游ゴシック"/>
              </a:rPr>
              <a:t>⇒ </a:t>
            </a:r>
            <a:r>
              <a:rPr kumimoji="1" lang="ja-JP" altLang="en-US" sz="1000" dirty="0">
                <a:solidFill>
                  <a:schemeClr val="tx1"/>
                </a:solidFill>
                <a:latin typeface="游ゴシック"/>
                <a:ea typeface="游ゴシック"/>
                <a:cs typeface="Calibri"/>
              </a:rPr>
              <a:t>　</a:t>
            </a:r>
            <a:r>
              <a:rPr kumimoji="1" lang="ja-JP" sz="1000" dirty="0">
                <a:solidFill>
                  <a:schemeClr val="tx1"/>
                </a:solidFill>
                <a:latin typeface="游ゴシック"/>
                <a:ea typeface="游ゴシック"/>
                <a:cs typeface="Calibri"/>
              </a:rPr>
              <a:t>ベイエリアを中心とした周遊体験</a:t>
            </a:r>
            <a:r>
              <a:rPr kumimoji="1" lang="ja-JP" altLang="en-US" sz="1000" dirty="0">
                <a:solidFill>
                  <a:schemeClr val="tx1"/>
                </a:solidFill>
                <a:latin typeface="游ゴシック"/>
                <a:ea typeface="游ゴシック"/>
                <a:cs typeface="Calibri"/>
              </a:rPr>
              <a:t>の提供や都市や観光地を結ぶ</a:t>
            </a:r>
            <a:r>
              <a:rPr kumimoji="1" lang="ja-JP" sz="1000" dirty="0">
                <a:solidFill>
                  <a:schemeClr val="tx1"/>
                </a:solidFill>
                <a:latin typeface="游ゴシック"/>
                <a:ea typeface="游ゴシック"/>
                <a:cs typeface="Calibri"/>
              </a:rPr>
              <a:t>など</a:t>
            </a:r>
            <a:r>
              <a:rPr kumimoji="1" lang="ja-JP" altLang="en-US" sz="1000" dirty="0">
                <a:solidFill>
                  <a:schemeClr val="tx1"/>
                </a:solidFill>
                <a:latin typeface="游ゴシック"/>
                <a:ea typeface="游ゴシック"/>
                <a:cs typeface="Calibri"/>
              </a:rPr>
              <a:t>、</a:t>
            </a:r>
            <a:r>
              <a:rPr kumimoji="1" lang="ja-JP" sz="1000" dirty="0">
                <a:solidFill>
                  <a:schemeClr val="tx1"/>
                </a:solidFill>
                <a:latin typeface="游ゴシック"/>
                <a:ea typeface="游ゴシック"/>
                <a:cs typeface="Calibri"/>
              </a:rPr>
              <a:t>国内初の飛行体験の</a:t>
            </a:r>
            <a:r>
              <a:rPr kumimoji="1" lang="ja-JP" altLang="en-US" sz="1000" dirty="0">
                <a:solidFill>
                  <a:schemeClr val="tx1"/>
                </a:solidFill>
                <a:latin typeface="游ゴシック"/>
                <a:ea typeface="游ゴシック"/>
                <a:cs typeface="Calibri"/>
              </a:rPr>
              <a:t>実現</a:t>
            </a:r>
            <a:r>
              <a:rPr kumimoji="1" lang="ja-JP" sz="1000" dirty="0">
                <a:solidFill>
                  <a:schemeClr val="tx1"/>
                </a:solidFill>
                <a:latin typeface="游ゴシック"/>
                <a:ea typeface="游ゴシック"/>
                <a:cs typeface="Calibri"/>
              </a:rPr>
              <a:t>や移動手段</a:t>
            </a:r>
            <a:r>
              <a:rPr kumimoji="1" lang="ja-JP" altLang="en-US" sz="1000" dirty="0">
                <a:solidFill>
                  <a:schemeClr val="tx1"/>
                </a:solidFill>
                <a:latin typeface="游ゴシック"/>
                <a:ea typeface="游ゴシック"/>
                <a:cs typeface="Calibri"/>
              </a:rPr>
              <a:t>を</a:t>
            </a:r>
            <a:r>
              <a:rPr kumimoji="1" lang="ja-JP" sz="1000" dirty="0">
                <a:solidFill>
                  <a:schemeClr val="tx1"/>
                </a:solidFill>
                <a:latin typeface="游ゴシック"/>
                <a:ea typeface="游ゴシック"/>
                <a:cs typeface="Calibri"/>
              </a:rPr>
              <a:t>提供</a:t>
            </a:r>
            <a:endParaRPr lang="ja-JP" dirty="0">
              <a:solidFill>
                <a:schemeClr val="tx1"/>
              </a:solidFill>
              <a:ea typeface="游ゴシック"/>
              <a:cs typeface="Calibri"/>
            </a:endParaRPr>
          </a:p>
          <a:p>
            <a:pPr>
              <a:spcBef>
                <a:spcPts val="600"/>
              </a:spcBef>
            </a:pPr>
            <a:r>
              <a:rPr kumimoji="1" lang="ja-JP" sz="1200" b="1" dirty="0">
                <a:solidFill>
                  <a:schemeClr val="tx1"/>
                </a:solidFill>
                <a:latin typeface="游ゴシック"/>
                <a:ea typeface="游ゴシック"/>
              </a:rPr>
              <a:t>　・</a:t>
            </a:r>
            <a:r>
              <a:rPr kumimoji="1" lang="ja-JP" altLang="en-US" sz="1200" b="1" dirty="0">
                <a:solidFill>
                  <a:schemeClr val="tx1"/>
                </a:solidFill>
                <a:latin typeface="游ゴシック"/>
                <a:ea typeface="游ゴシック"/>
              </a:rPr>
              <a:t>空飛ぶクルマを活か</a:t>
            </a:r>
            <a:r>
              <a:rPr kumimoji="1" lang="ja-JP" sz="1200" b="1" dirty="0">
                <a:solidFill>
                  <a:schemeClr val="tx1"/>
                </a:solidFill>
                <a:latin typeface="游ゴシック"/>
                <a:ea typeface="游ゴシック"/>
              </a:rPr>
              <a:t>し</a:t>
            </a:r>
            <a:r>
              <a:rPr kumimoji="1" lang="ja-JP" altLang="en-US" sz="1200" b="1" dirty="0">
                <a:solidFill>
                  <a:schemeClr val="tx1"/>
                </a:solidFill>
                <a:latin typeface="游ゴシック"/>
                <a:ea typeface="游ゴシック"/>
              </a:rPr>
              <a:t>たまちづくり</a:t>
            </a:r>
            <a:endParaRPr lang="en-US" dirty="0">
              <a:solidFill>
                <a:schemeClr val="tx1"/>
              </a:solidFill>
              <a:ea typeface="Calibri" panose="020F0502020204030204"/>
              <a:cs typeface="Calibri" panose="020F0502020204030204"/>
            </a:endParaRPr>
          </a:p>
          <a:p>
            <a:r>
              <a:rPr kumimoji="1" lang="ja-JP" sz="1000" dirty="0">
                <a:solidFill>
                  <a:schemeClr val="tx1"/>
                </a:solidFill>
                <a:latin typeface="游ゴシック"/>
                <a:ea typeface="游ゴシック"/>
              </a:rPr>
              <a:t>　　　</a:t>
            </a:r>
            <a:r>
              <a:rPr kumimoji="1" lang="ja-JP" altLang="ja-JP" sz="1000" dirty="0">
                <a:solidFill>
                  <a:schemeClr val="tx1"/>
                </a:solidFill>
                <a:ea typeface="游ゴシック"/>
              </a:rPr>
              <a:t>⇒</a:t>
            </a:r>
            <a:r>
              <a:rPr kumimoji="1" lang="ja-JP" sz="1000" dirty="0">
                <a:solidFill>
                  <a:schemeClr val="tx1"/>
                </a:solidFill>
                <a:latin typeface="游ゴシック"/>
                <a:ea typeface="游ゴシック"/>
              </a:rPr>
              <a:t>　</a:t>
            </a:r>
            <a:r>
              <a:rPr kumimoji="1" lang="ja-JP" altLang="en-US" sz="1000" dirty="0">
                <a:solidFill>
                  <a:schemeClr val="tx1"/>
                </a:solidFill>
                <a:latin typeface="游ゴシック"/>
                <a:ea typeface="游ゴシック"/>
              </a:rPr>
              <a:t>交通結節点や観光需要が高い主要駅</a:t>
            </a:r>
            <a:r>
              <a:rPr kumimoji="1" lang="ja-JP" sz="1000" dirty="0">
                <a:solidFill>
                  <a:schemeClr val="tx1"/>
                </a:solidFill>
                <a:latin typeface="游ゴシック"/>
                <a:ea typeface="游ゴシック"/>
              </a:rPr>
              <a:t>や</a:t>
            </a:r>
            <a:r>
              <a:rPr kumimoji="1" lang="ja-JP" altLang="en-US" sz="1000" dirty="0">
                <a:solidFill>
                  <a:schemeClr val="tx1"/>
                </a:solidFill>
                <a:latin typeface="游ゴシック"/>
                <a:ea typeface="游ゴシック"/>
              </a:rPr>
              <a:t>ビル</a:t>
            </a:r>
            <a:r>
              <a:rPr kumimoji="1" lang="ja-JP" sz="1000" dirty="0">
                <a:solidFill>
                  <a:schemeClr val="tx1"/>
                </a:solidFill>
                <a:latin typeface="游ゴシック"/>
                <a:ea typeface="游ゴシック"/>
              </a:rPr>
              <a:t>の</a:t>
            </a:r>
            <a:r>
              <a:rPr kumimoji="1" lang="ja-JP" altLang="en-US" sz="1000" dirty="0">
                <a:solidFill>
                  <a:schemeClr val="tx1"/>
                </a:solidFill>
                <a:latin typeface="游ゴシック"/>
                <a:ea typeface="游ゴシック"/>
              </a:rPr>
              <a:t>屋上、商業施設等</a:t>
            </a:r>
            <a:r>
              <a:rPr kumimoji="1" lang="ja-JP" sz="1000" dirty="0">
                <a:solidFill>
                  <a:schemeClr val="tx1"/>
                </a:solidFill>
                <a:latin typeface="游ゴシック"/>
                <a:ea typeface="游ゴシック"/>
              </a:rPr>
              <a:t>の駐車場、ウォーターフロント・リバーフロントなど、</a:t>
            </a:r>
            <a:r>
              <a:rPr kumimoji="1" lang="ja-JP" altLang="en-US" sz="1000" dirty="0">
                <a:solidFill>
                  <a:schemeClr val="tx1"/>
                </a:solidFill>
                <a:latin typeface="游ゴシック"/>
                <a:ea typeface="游ゴシック"/>
              </a:rPr>
              <a:t>空飛ぶクルマが当たり前</a:t>
            </a:r>
            <a:r>
              <a:rPr kumimoji="1" lang="ja-JP" sz="1000" dirty="0">
                <a:solidFill>
                  <a:schemeClr val="tx1"/>
                </a:solidFill>
                <a:latin typeface="游ゴシック"/>
                <a:ea typeface="游ゴシック"/>
              </a:rPr>
              <a:t>に</a:t>
            </a:r>
            <a:r>
              <a:rPr kumimoji="1" lang="ja-JP" altLang="en-US" sz="1000" dirty="0">
                <a:solidFill>
                  <a:schemeClr val="tx1"/>
                </a:solidFill>
                <a:latin typeface="游ゴシック"/>
                <a:ea typeface="游ゴシック"/>
              </a:rPr>
              <a:t>飛ぶ</a:t>
            </a:r>
            <a:r>
              <a:rPr kumimoji="1" lang="ja-JP" sz="1000" dirty="0">
                <a:solidFill>
                  <a:schemeClr val="tx1"/>
                </a:solidFill>
                <a:latin typeface="游ゴシック"/>
                <a:ea typeface="游ゴシック"/>
              </a:rPr>
              <a:t>社</a:t>
            </a:r>
            <a:endParaRPr lang="ja-JP" altLang="en-US" dirty="0">
              <a:solidFill>
                <a:schemeClr val="tx1"/>
              </a:solidFill>
              <a:latin typeface="Calibri" panose="020F0502020204030204"/>
              <a:ea typeface="游ゴシック" panose="020B0400000000000000" pitchFamily="34" charset="-128"/>
              <a:cs typeface="Calibri" panose="020F0502020204030204"/>
            </a:endParaRPr>
          </a:p>
          <a:p>
            <a:r>
              <a:rPr kumimoji="1" lang="ja-JP" sz="1000" dirty="0">
                <a:solidFill>
                  <a:schemeClr val="tx1"/>
                </a:solidFill>
                <a:latin typeface="游ゴシック"/>
                <a:ea typeface="游ゴシック"/>
              </a:rPr>
              <a:t>　　　　</a:t>
            </a:r>
            <a:r>
              <a:rPr kumimoji="1" lang="ja-JP" altLang="en-US" sz="1000" dirty="0">
                <a:solidFill>
                  <a:schemeClr val="tx1"/>
                </a:solidFill>
                <a:latin typeface="游ゴシック"/>
                <a:ea typeface="游ゴシック"/>
              </a:rPr>
              <a:t>　</a:t>
            </a:r>
            <a:r>
              <a:rPr kumimoji="1" lang="ja-JP" sz="1000" dirty="0">
                <a:solidFill>
                  <a:schemeClr val="tx1"/>
                </a:solidFill>
                <a:latin typeface="游ゴシック"/>
                <a:ea typeface="游ゴシック"/>
              </a:rPr>
              <a:t>会を</a:t>
            </a:r>
            <a:r>
              <a:rPr kumimoji="1" lang="ja-JP" altLang="en-US" sz="1000" dirty="0">
                <a:solidFill>
                  <a:schemeClr val="tx1"/>
                </a:solidFill>
                <a:latin typeface="游ゴシック"/>
                <a:ea typeface="游ゴシック"/>
              </a:rPr>
              <a:t>視野に入れた</a:t>
            </a:r>
            <a:r>
              <a:rPr kumimoji="1" lang="ja-JP" sz="1000" dirty="0">
                <a:solidFill>
                  <a:schemeClr val="tx1"/>
                </a:solidFill>
                <a:latin typeface="游ゴシック"/>
                <a:ea typeface="游ゴシック"/>
              </a:rPr>
              <a:t>新たな空の移動を実現する</a:t>
            </a:r>
            <a:r>
              <a:rPr kumimoji="1" lang="ja-JP" altLang="en-US" sz="1000" dirty="0">
                <a:solidFill>
                  <a:schemeClr val="tx1"/>
                </a:solidFill>
                <a:latin typeface="游ゴシック"/>
                <a:ea typeface="游ゴシック"/>
              </a:rPr>
              <a:t>まちづくりの</a:t>
            </a:r>
            <a:r>
              <a:rPr kumimoji="1" lang="ja-JP" sz="1000" dirty="0">
                <a:solidFill>
                  <a:schemeClr val="tx1"/>
                </a:solidFill>
                <a:latin typeface="游ゴシック"/>
                <a:ea typeface="游ゴシック"/>
              </a:rPr>
              <a:t>推進</a:t>
            </a:r>
          </a:p>
        </p:txBody>
      </p:sp>
      <p:sp>
        <p:nvSpPr>
          <p:cNvPr id="8" name="スライド番号プレースホルダー 1">
            <a:extLst>
              <a:ext uri="{FF2B5EF4-FFF2-40B4-BE49-F238E27FC236}">
                <a16:creationId xmlns:a16="http://schemas.microsoft.com/office/drawing/2014/main" id="{C95719FF-FB57-4A3C-213B-F795EB61B4B2}"/>
              </a:ext>
            </a:extLst>
          </p:cNvPr>
          <p:cNvSpPr>
            <a:spLocks noGrp="1"/>
          </p:cNvSpPr>
          <p:nvPr>
            <p:ph type="sldNum" sz="quarter" idx="12"/>
          </p:nvPr>
        </p:nvSpPr>
        <p:spPr>
          <a:xfrm>
            <a:off x="9489330" y="6445576"/>
            <a:ext cx="416670" cy="408695"/>
          </a:xfrm>
          <a:solidFill>
            <a:schemeClr val="bg1"/>
          </a:solidFill>
          <a:effectLst/>
        </p:spPr>
        <p:txBody>
          <a:bodyPr/>
          <a:lstStyle/>
          <a:p>
            <a:fld id="{DDF82107-93BA-490C-9453-044014AF67CD}" type="slidenum">
              <a:rPr kumimoji="1" lang="ja-JP" altLang="en-US" smtClean="0"/>
              <a:pPr/>
              <a:t>23</a:t>
            </a:fld>
            <a:endParaRPr kumimoji="1" lang="ja-JP" altLang="en-US"/>
          </a:p>
        </p:txBody>
      </p:sp>
    </p:spTree>
    <p:extLst>
      <p:ext uri="{BB962C8B-B14F-4D97-AF65-F5344CB8AC3E}">
        <p14:creationId xmlns:p14="http://schemas.microsoft.com/office/powerpoint/2010/main" val="969122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9A318-2CCE-7246-10E2-D5CFAE0D5CC9}"/>
            </a:ext>
          </a:extLst>
        </p:cNvPr>
        <p:cNvGrpSpPr/>
        <p:nvPr/>
      </p:nvGrpSpPr>
      <p:grpSpPr>
        <a:xfrm>
          <a:off x="0" y="0"/>
          <a:ext cx="0" cy="0"/>
          <a:chOff x="0" y="0"/>
          <a:chExt cx="0" cy="0"/>
        </a:xfrm>
      </p:grpSpPr>
      <p:sp>
        <p:nvSpPr>
          <p:cNvPr id="7" name="正方形/長方形 6">
            <a:extLst>
              <a:ext uri="{FF2B5EF4-FFF2-40B4-BE49-F238E27FC236}">
                <a16:creationId xmlns:a16="http://schemas.microsoft.com/office/drawing/2014/main" id="{2268952A-70C8-B25B-4C9A-7B1DDF79390C}"/>
              </a:ext>
            </a:extLst>
          </p:cNvPr>
          <p:cNvSpPr/>
          <p:nvPr/>
        </p:nvSpPr>
        <p:spPr>
          <a:xfrm>
            <a:off x="197710" y="990653"/>
            <a:ext cx="9495274" cy="2348292"/>
          </a:xfrm>
          <a:prstGeom prst="rect">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kumimoji="1" lang="ja-JP" altLang="en-US" sz="1200" b="1" dirty="0">
                <a:solidFill>
                  <a:schemeClr val="tx1"/>
                </a:solidFill>
                <a:latin typeface="游ゴシック"/>
                <a:ea typeface="游ゴシック"/>
              </a:rPr>
              <a:t>①</a:t>
            </a:r>
            <a:r>
              <a:rPr kumimoji="1" lang="ja-JP" sz="1200" b="1" dirty="0">
                <a:solidFill>
                  <a:schemeClr val="tx1"/>
                </a:solidFill>
                <a:latin typeface="游ゴシック"/>
                <a:ea typeface="游ゴシック"/>
              </a:rPr>
              <a:t>次世代産業の</a:t>
            </a:r>
            <a:r>
              <a:rPr kumimoji="1" lang="ja-JP" altLang="en-US" sz="1200" b="1" dirty="0">
                <a:solidFill>
                  <a:schemeClr val="tx1"/>
                </a:solidFill>
                <a:latin typeface="游ゴシック"/>
                <a:ea typeface="游ゴシック"/>
              </a:rPr>
              <a:t>集積</a:t>
            </a:r>
            <a:r>
              <a:rPr kumimoji="1" lang="ja-JP" sz="1200" b="1" dirty="0">
                <a:solidFill>
                  <a:schemeClr val="tx1"/>
                </a:solidFill>
                <a:latin typeface="游ゴシック"/>
                <a:ea typeface="游ゴシック"/>
              </a:rPr>
              <a:t>に向けた事業環境の整備</a:t>
            </a:r>
            <a:endParaRPr lang="en-US" dirty="0">
              <a:solidFill>
                <a:schemeClr val="tx1"/>
              </a:solidFill>
              <a:latin typeface="游ゴシック"/>
              <a:ea typeface="游ゴシック"/>
            </a:endParaRPr>
          </a:p>
          <a:p>
            <a:pPr>
              <a:spcBef>
                <a:spcPts val="600"/>
              </a:spcBef>
            </a:pPr>
            <a:r>
              <a:rPr kumimoji="1" lang="ja-JP" sz="1200" b="1" dirty="0">
                <a:solidFill>
                  <a:schemeClr val="tx1"/>
                </a:solidFill>
                <a:latin typeface="游ゴシック"/>
                <a:ea typeface="游ゴシック"/>
              </a:rPr>
              <a:t>　・ロボット分野でのイノベーション創出</a:t>
            </a:r>
            <a:endParaRPr lang="en-US" dirty="0">
              <a:solidFill>
                <a:schemeClr val="tx1"/>
              </a:solidFill>
              <a:ea typeface="Calibri" panose="020F0502020204030204"/>
              <a:cs typeface="Calibri" panose="020F0502020204030204"/>
            </a:endParaRPr>
          </a:p>
          <a:p>
            <a:r>
              <a:rPr kumimoji="1" lang="ja-JP" sz="1000" dirty="0">
                <a:solidFill>
                  <a:schemeClr val="tx1"/>
                </a:solidFill>
                <a:latin typeface="游ゴシック"/>
                <a:ea typeface="游ゴシック"/>
              </a:rPr>
              <a:t>　　　</a:t>
            </a:r>
            <a:r>
              <a:rPr kumimoji="1" lang="ja-JP" altLang="ja-JP" sz="1000" dirty="0">
                <a:solidFill>
                  <a:schemeClr val="tx1"/>
                </a:solidFill>
                <a:ea typeface="游ゴシック"/>
              </a:rPr>
              <a:t> ⇒ </a:t>
            </a:r>
            <a:r>
              <a:rPr kumimoji="1" lang="ja-JP" sz="1000" dirty="0">
                <a:solidFill>
                  <a:schemeClr val="tx1"/>
                </a:solidFill>
                <a:latin typeface="游ゴシック"/>
                <a:ea typeface="游ゴシック"/>
              </a:rPr>
              <a:t>　サービスロボットなど未活用領域の市場を見据え、技術のオープン化・モジュール化を推進し、新規参入しやすいオープンで協調的な開発環境を構築</a:t>
            </a:r>
            <a:endParaRPr kumimoji="1" lang="en-US" altLang="ja-JP" sz="1000" dirty="0">
              <a:solidFill>
                <a:schemeClr val="tx1"/>
              </a:solidFill>
              <a:latin typeface="游ゴシック"/>
              <a:ea typeface="游ゴシック"/>
            </a:endParaRPr>
          </a:p>
          <a:p>
            <a:r>
              <a:rPr kumimoji="1" lang="ja-JP" altLang="en-US" sz="1000" dirty="0">
                <a:solidFill>
                  <a:schemeClr val="tx1"/>
                </a:solidFill>
                <a:latin typeface="游ゴシック"/>
                <a:ea typeface="游ゴシック"/>
              </a:rPr>
              <a:t>　　　　　  </a:t>
            </a:r>
            <a:r>
              <a:rPr kumimoji="1" lang="ja-JP" sz="1000" dirty="0">
                <a:solidFill>
                  <a:schemeClr val="tx1"/>
                </a:solidFill>
                <a:latin typeface="游ゴシック"/>
                <a:ea typeface="游ゴシック"/>
              </a:rPr>
              <a:t>することで、最先端のロボット技術等の社会実装を促進するとともに、関係機関と連携した専門人材確保等に</a:t>
            </a:r>
            <a:r>
              <a:rPr kumimoji="1" lang="ja-JP" altLang="en-US" sz="1000" dirty="0">
                <a:solidFill>
                  <a:schemeClr val="tx1"/>
                </a:solidFill>
                <a:latin typeface="游ゴシック"/>
                <a:ea typeface="游ゴシック"/>
              </a:rPr>
              <a:t>取り組み、持続的</a:t>
            </a:r>
            <a:r>
              <a:rPr kumimoji="1" lang="ja-JP" sz="1000" dirty="0">
                <a:solidFill>
                  <a:schemeClr val="tx1"/>
                </a:solidFill>
                <a:latin typeface="游ゴシック"/>
                <a:ea typeface="游ゴシック"/>
              </a:rPr>
              <a:t>なロボット</a:t>
            </a:r>
            <a:r>
              <a:rPr kumimoji="1" lang="ja-JP" altLang="en-US" sz="1000" dirty="0">
                <a:solidFill>
                  <a:schemeClr val="tx1"/>
                </a:solidFill>
                <a:latin typeface="游ゴシック"/>
                <a:ea typeface="游ゴシック"/>
              </a:rPr>
              <a:t>産業</a:t>
            </a:r>
            <a:r>
              <a:rPr kumimoji="1" lang="ja-JP" sz="1000" dirty="0">
                <a:solidFill>
                  <a:schemeClr val="tx1"/>
                </a:solidFill>
                <a:latin typeface="游ゴシック"/>
                <a:ea typeface="游ゴシック"/>
              </a:rPr>
              <a:t>の</a:t>
            </a:r>
            <a:r>
              <a:rPr kumimoji="1" lang="ja-JP" altLang="en-US" sz="1000" dirty="0">
                <a:solidFill>
                  <a:schemeClr val="tx1"/>
                </a:solidFill>
                <a:latin typeface="游ゴシック"/>
                <a:ea typeface="游ゴシック"/>
              </a:rPr>
              <a:t>発　</a:t>
            </a:r>
            <a:endParaRPr kumimoji="1" lang="en-US" altLang="ja-JP" sz="1000" dirty="0">
              <a:solidFill>
                <a:schemeClr val="tx1"/>
              </a:solidFill>
              <a:latin typeface="游ゴシック"/>
              <a:ea typeface="游ゴシック"/>
            </a:endParaRPr>
          </a:p>
          <a:p>
            <a:pPr>
              <a:tabLst>
                <a:tab pos="801688" algn="l"/>
              </a:tabLst>
            </a:pPr>
            <a:r>
              <a:rPr kumimoji="1" lang="ja-JP" altLang="en-US" sz="1000" dirty="0">
                <a:solidFill>
                  <a:schemeClr val="tx1"/>
                </a:solidFill>
                <a:latin typeface="游ゴシック"/>
                <a:ea typeface="游ゴシック"/>
              </a:rPr>
              <a:t>　　　　　  展・</a:t>
            </a:r>
            <a:r>
              <a:rPr kumimoji="1" lang="ja-JP" sz="1000" dirty="0">
                <a:solidFill>
                  <a:schemeClr val="tx1"/>
                </a:solidFill>
                <a:latin typeface="游ゴシック"/>
                <a:ea typeface="游ゴシック"/>
              </a:rPr>
              <a:t>成</a:t>
            </a:r>
            <a:r>
              <a:rPr kumimoji="1" lang="ja-JP" altLang="en-US" sz="1000" dirty="0">
                <a:solidFill>
                  <a:schemeClr val="tx1"/>
                </a:solidFill>
                <a:latin typeface="游ゴシック"/>
                <a:ea typeface="游ゴシック"/>
              </a:rPr>
              <a:t>長</a:t>
            </a:r>
            <a:r>
              <a:rPr kumimoji="1" lang="ja-JP" sz="1000" dirty="0">
                <a:solidFill>
                  <a:schemeClr val="tx1"/>
                </a:solidFill>
                <a:latin typeface="游ゴシック"/>
                <a:ea typeface="游ゴシック"/>
              </a:rPr>
              <a:t>に</a:t>
            </a:r>
            <a:r>
              <a:rPr kumimoji="1" lang="ja-JP" altLang="en-US" sz="1000" dirty="0">
                <a:solidFill>
                  <a:schemeClr val="tx1"/>
                </a:solidFill>
                <a:latin typeface="游ゴシック"/>
                <a:ea typeface="游ゴシック"/>
              </a:rPr>
              <a:t>つ</a:t>
            </a:r>
            <a:r>
              <a:rPr kumimoji="1" lang="ja-JP" sz="1000" dirty="0">
                <a:solidFill>
                  <a:schemeClr val="tx1"/>
                </a:solidFill>
                <a:latin typeface="游ゴシック"/>
                <a:ea typeface="游ゴシック"/>
              </a:rPr>
              <a:t>な</a:t>
            </a:r>
            <a:r>
              <a:rPr kumimoji="1" lang="ja-JP" altLang="en-US" sz="1000" dirty="0">
                <a:solidFill>
                  <a:schemeClr val="tx1"/>
                </a:solidFill>
                <a:latin typeface="游ゴシック"/>
                <a:ea typeface="游ゴシック"/>
              </a:rPr>
              <a:t>げ</a:t>
            </a:r>
            <a:r>
              <a:rPr kumimoji="1" lang="ja-JP" sz="1000" dirty="0">
                <a:solidFill>
                  <a:schemeClr val="tx1"/>
                </a:solidFill>
                <a:latin typeface="游ゴシック"/>
                <a:ea typeface="游ゴシック"/>
              </a:rPr>
              <a:t>る</a:t>
            </a:r>
            <a:endParaRPr lang="en-US" dirty="0">
              <a:solidFill>
                <a:schemeClr val="tx1"/>
              </a:solidFill>
              <a:ea typeface="Calibri"/>
              <a:cs typeface="Calibri"/>
            </a:endParaRPr>
          </a:p>
          <a:p>
            <a:pPr>
              <a:spcBef>
                <a:spcPts val="600"/>
              </a:spcBef>
            </a:pPr>
            <a:r>
              <a:rPr kumimoji="1" lang="ja-JP" sz="1200" b="1" dirty="0">
                <a:solidFill>
                  <a:schemeClr val="tx1"/>
                </a:solidFill>
                <a:latin typeface="游ゴシック"/>
                <a:ea typeface="游ゴシック"/>
              </a:rPr>
              <a:t>　・量子技術の活用</a:t>
            </a:r>
            <a:endParaRPr lang="en-US" dirty="0">
              <a:solidFill>
                <a:schemeClr val="tx1"/>
              </a:solidFill>
              <a:latin typeface="游ゴシック"/>
              <a:ea typeface="游ゴシック"/>
            </a:endParaRPr>
          </a:p>
          <a:p>
            <a:r>
              <a:rPr kumimoji="1" lang="ja-JP" sz="1000" dirty="0">
                <a:solidFill>
                  <a:schemeClr val="tx1"/>
                </a:solidFill>
                <a:latin typeface="游ゴシック"/>
                <a:ea typeface="游ゴシック"/>
              </a:rPr>
              <a:t>　　　</a:t>
            </a:r>
            <a:r>
              <a:rPr kumimoji="1" lang="ja-JP" altLang="ja-JP" sz="1000" dirty="0">
                <a:solidFill>
                  <a:schemeClr val="tx1"/>
                </a:solidFill>
                <a:ea typeface="游ゴシック"/>
              </a:rPr>
              <a:t> ⇒ </a:t>
            </a:r>
            <a:r>
              <a:rPr kumimoji="1" lang="ja-JP" sz="1000" dirty="0">
                <a:solidFill>
                  <a:schemeClr val="tx1"/>
                </a:solidFill>
                <a:latin typeface="游ゴシック"/>
                <a:ea typeface="游ゴシック"/>
              </a:rPr>
              <a:t>　量子技術について、人材の集積や企業の参入促進、スタートアップの創出を大阪大学と連携して取り組み、大阪の成長産業としての確立をめざすとと</a:t>
            </a:r>
            <a:endParaRPr kumimoji="1" lang="en-US" altLang="ja-JP" sz="1000" dirty="0">
              <a:solidFill>
                <a:schemeClr val="tx1"/>
              </a:solidFill>
              <a:latin typeface="游ゴシック"/>
              <a:ea typeface="游ゴシック"/>
            </a:endParaRPr>
          </a:p>
          <a:p>
            <a:r>
              <a:rPr kumimoji="1" lang="ja-JP" altLang="en-US" sz="1000" dirty="0">
                <a:solidFill>
                  <a:schemeClr val="tx1"/>
                </a:solidFill>
                <a:latin typeface="游ゴシック"/>
                <a:ea typeface="游ゴシック"/>
              </a:rPr>
              <a:t>　　　　　  </a:t>
            </a:r>
            <a:r>
              <a:rPr kumimoji="1" lang="ja-JP" sz="1000" dirty="0">
                <a:solidFill>
                  <a:schemeClr val="tx1"/>
                </a:solidFill>
                <a:latin typeface="游ゴシック"/>
                <a:ea typeface="游ゴシック"/>
              </a:rPr>
              <a:t>もに、創薬や材料開発など様々な分野でのイノベーションにつなげることで、量子関連のみならず他産業も含めた産業振興を図る</a:t>
            </a:r>
            <a:endParaRPr lang="ja-JP" dirty="0">
              <a:solidFill>
                <a:schemeClr val="tx1"/>
              </a:solidFill>
              <a:ea typeface="游ゴシック"/>
              <a:cs typeface="Calibri"/>
            </a:endParaRPr>
          </a:p>
          <a:p>
            <a:pPr>
              <a:spcBef>
                <a:spcPts val="600"/>
              </a:spcBef>
            </a:pPr>
            <a:r>
              <a:rPr lang="ja-JP" sz="1200" b="1" dirty="0">
                <a:solidFill>
                  <a:schemeClr val="tx1"/>
                </a:solidFill>
                <a:latin typeface="游ゴシック"/>
                <a:ea typeface="游ゴシック"/>
                <a:cs typeface="Calibri"/>
              </a:rPr>
              <a:t>　・特区税制</a:t>
            </a:r>
            <a:r>
              <a:rPr lang="ja-JP" altLang="en-US" sz="1200" b="1" dirty="0">
                <a:solidFill>
                  <a:schemeClr val="tx1"/>
                </a:solidFill>
                <a:latin typeface="游ゴシック"/>
                <a:ea typeface="游ゴシック"/>
                <a:cs typeface="Calibri"/>
              </a:rPr>
              <a:t>等</a:t>
            </a:r>
            <a:r>
              <a:rPr lang="ja-JP" sz="1200" b="1" dirty="0">
                <a:solidFill>
                  <a:schemeClr val="tx1"/>
                </a:solidFill>
                <a:latin typeface="游ゴシック"/>
                <a:ea typeface="游ゴシック"/>
                <a:cs typeface="Calibri"/>
              </a:rPr>
              <a:t>による成長産業集積の促進</a:t>
            </a:r>
            <a:r>
              <a:rPr lang="en-US" altLang="ja-JP" sz="1200" b="1" dirty="0">
                <a:solidFill>
                  <a:schemeClr val="tx1"/>
                </a:solidFill>
                <a:latin typeface="游ゴシック"/>
                <a:ea typeface="游ゴシック"/>
                <a:cs typeface="Calibri"/>
              </a:rPr>
              <a:t>【</a:t>
            </a:r>
            <a:r>
              <a:rPr lang="en-US" altLang="ja-JP" sz="1200" b="1" dirty="0" err="1">
                <a:solidFill>
                  <a:schemeClr val="tx1"/>
                </a:solidFill>
                <a:latin typeface="游ゴシック"/>
                <a:ea typeface="游ゴシック"/>
                <a:cs typeface="Calibri"/>
              </a:rPr>
              <a:t>再掲</a:t>
            </a:r>
            <a:r>
              <a:rPr lang="en-US" altLang="ja-JP" sz="1200" b="1" dirty="0">
                <a:solidFill>
                  <a:schemeClr val="tx1"/>
                </a:solidFill>
                <a:latin typeface="游ゴシック"/>
                <a:ea typeface="游ゴシック"/>
                <a:cs typeface="Calibri"/>
              </a:rPr>
              <a:t>】</a:t>
            </a:r>
            <a:endParaRPr lang="ja-JP" dirty="0">
              <a:solidFill>
                <a:schemeClr val="tx1"/>
              </a:solidFill>
              <a:ea typeface="游ゴシック"/>
              <a:cs typeface="Calibri" panose="020F0502020204030204"/>
            </a:endParaRPr>
          </a:p>
          <a:p>
            <a:r>
              <a:rPr lang="ja-JP" altLang="en-US" sz="1000" dirty="0">
                <a:solidFill>
                  <a:schemeClr val="tx1"/>
                </a:solidFill>
                <a:latin typeface="游ゴシック"/>
                <a:ea typeface="游ゴシック"/>
                <a:cs typeface="Calibri"/>
              </a:rPr>
              <a:t>　　　</a:t>
            </a:r>
            <a:r>
              <a:rPr kumimoji="1" lang="ja-JP" altLang="ja-JP" sz="1000" dirty="0">
                <a:solidFill>
                  <a:schemeClr val="tx1"/>
                </a:solidFill>
                <a:ea typeface="游ゴシック"/>
              </a:rPr>
              <a:t> ⇒ </a:t>
            </a:r>
            <a:r>
              <a:rPr lang="ja-JP" altLang="en-US" sz="1000" dirty="0">
                <a:solidFill>
                  <a:schemeClr val="tx1"/>
                </a:solidFill>
                <a:latin typeface="游ゴシック"/>
                <a:ea typeface="游ゴシック"/>
                <a:cs typeface="Calibri"/>
              </a:rPr>
              <a:t>　成長産業集積を目的とする大阪府成長特区税制及び大阪市特区税制など、成長産業分野の企業が新たな投資を行う際の大阪府・大阪市それぞれの地方</a:t>
            </a:r>
            <a:r>
              <a:rPr lang="en-US" altLang="ja-JP" sz="1000" dirty="0">
                <a:solidFill>
                  <a:schemeClr val="tx1"/>
                </a:solidFill>
                <a:latin typeface="游ゴシック"/>
                <a:ea typeface="游ゴシック"/>
                <a:cs typeface="Calibri"/>
              </a:rPr>
              <a:t>  </a:t>
            </a:r>
          </a:p>
          <a:p>
            <a:r>
              <a:rPr lang="en-US" altLang="ja-JP" sz="1000" dirty="0">
                <a:solidFill>
                  <a:schemeClr val="tx1"/>
                </a:solidFill>
                <a:latin typeface="游ゴシック"/>
                <a:ea typeface="游ゴシック"/>
                <a:cs typeface="Calibri"/>
              </a:rPr>
              <a:t>                   </a:t>
            </a:r>
            <a:r>
              <a:rPr lang="ja-JP" altLang="en-US" sz="1000" dirty="0">
                <a:solidFill>
                  <a:schemeClr val="tx1"/>
                </a:solidFill>
                <a:latin typeface="游ゴシック"/>
                <a:ea typeface="游ゴシック"/>
                <a:cs typeface="Calibri"/>
              </a:rPr>
              <a:t>税の軽減制度において、支援対象にＡＩ・量子技術等を追加するとともに、大阪市内に大規模投資する際の補助制度により、成長産業のさらなる集積 </a:t>
            </a:r>
            <a:endParaRPr lang="en-US" altLang="ja-JP" sz="1000" dirty="0">
              <a:solidFill>
                <a:schemeClr val="tx1"/>
              </a:solidFill>
              <a:latin typeface="游ゴシック"/>
              <a:ea typeface="游ゴシック"/>
              <a:cs typeface="Calibri"/>
            </a:endParaRPr>
          </a:p>
          <a:p>
            <a:r>
              <a:rPr lang="en-US" altLang="ja-JP" sz="1000" dirty="0">
                <a:solidFill>
                  <a:schemeClr val="tx1"/>
                </a:solidFill>
                <a:latin typeface="游ゴシック"/>
                <a:ea typeface="游ゴシック"/>
                <a:cs typeface="Calibri"/>
              </a:rPr>
              <a:t>                   </a:t>
            </a:r>
            <a:r>
              <a:rPr lang="ja-JP" altLang="en-US" sz="1000" dirty="0">
                <a:solidFill>
                  <a:schemeClr val="tx1"/>
                </a:solidFill>
                <a:latin typeface="游ゴシック"/>
                <a:ea typeface="游ゴシック"/>
                <a:cs typeface="Calibri"/>
              </a:rPr>
              <a:t>を促進</a:t>
            </a:r>
          </a:p>
          <a:p>
            <a:endParaRPr lang="ja-JP" altLang="en-US" sz="1200" b="1" dirty="0">
              <a:solidFill>
                <a:schemeClr val="tx1"/>
              </a:solidFill>
              <a:ea typeface="游ゴシック"/>
              <a:cs typeface="Calibri"/>
            </a:endParaRPr>
          </a:p>
        </p:txBody>
      </p:sp>
      <p:sp>
        <p:nvSpPr>
          <p:cNvPr id="5" name="テキスト ボックス 4">
            <a:extLst>
              <a:ext uri="{FF2B5EF4-FFF2-40B4-BE49-F238E27FC236}">
                <a16:creationId xmlns:a16="http://schemas.microsoft.com/office/drawing/2014/main" id="{3D28F70C-CA1D-7489-44F4-9D680FED5C31}"/>
              </a:ext>
            </a:extLst>
          </p:cNvPr>
          <p:cNvSpPr txBox="1"/>
          <p:nvPr/>
        </p:nvSpPr>
        <p:spPr>
          <a:xfrm>
            <a:off x="-1" y="140014"/>
            <a:ext cx="5404023" cy="307777"/>
          </a:xfrm>
          <a:prstGeom prst="rect">
            <a:avLst/>
          </a:prstGeom>
          <a:noFill/>
          <a:ln>
            <a:noFill/>
          </a:ln>
        </p:spPr>
        <p:txBody>
          <a:bodyPr wrap="square" lIns="91440" tIns="45720" rIns="91440" bIns="45720" anchor="t">
            <a:spAutoFit/>
          </a:bodyPr>
          <a:lstStyle/>
          <a:p>
            <a:pPr marL="0" marR="0" lvl="0" indent="0" algn="l" defTabSz="653156">
              <a:spcBef>
                <a:spcPts val="0"/>
              </a:spcBef>
              <a:spcAft>
                <a:spcPts val="0"/>
              </a:spcAft>
              <a:buNone/>
              <a:tabLst/>
              <a:defRPr/>
            </a:pPr>
            <a:r>
              <a:rPr kumimoji="1" lang="ja-JP" sz="1400" b="1">
                <a:latin typeface="BIZ UDゴシック" panose="020B0400000000000000" pitchFamily="49" charset="-128"/>
                <a:ea typeface="BIZ UDゴシック"/>
                <a:cs typeface="HGP創英角ｺﾞｼｯｸUB" panose="020B0900000000000000" pitchFamily="50" charset="-128"/>
              </a:rPr>
              <a:t>（４）新たなリーディング産業の創出・集積の推進</a:t>
            </a:r>
            <a:endParaRPr lang="ja-JP" altLang="en-US" sz="1400" b="1">
              <a:ea typeface="BIZ UDゴシック"/>
            </a:endParaRPr>
          </a:p>
        </p:txBody>
      </p:sp>
      <p:sp>
        <p:nvSpPr>
          <p:cNvPr id="6" name="四角形: 角を丸くする 5">
            <a:extLst>
              <a:ext uri="{FF2B5EF4-FFF2-40B4-BE49-F238E27FC236}">
                <a16:creationId xmlns:a16="http://schemas.microsoft.com/office/drawing/2014/main" id="{04775883-D08C-CDA2-6D31-2520AE1F4A16}"/>
              </a:ext>
            </a:extLst>
          </p:cNvPr>
          <p:cNvSpPr/>
          <p:nvPr/>
        </p:nvSpPr>
        <p:spPr>
          <a:xfrm>
            <a:off x="350108" y="447791"/>
            <a:ext cx="9190478" cy="459744"/>
          </a:xfrm>
          <a:prstGeom prst="roundRect">
            <a:avLst>
              <a:gd name="adj" fmla="val 0"/>
            </a:avLst>
          </a:prstGeom>
          <a:solidFill>
            <a:schemeClr val="accent6">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lIns="91440" tIns="45720" rIns="91440" bIns="45720" rtlCol="0" anchor="t"/>
          <a:lstStyle/>
          <a:p>
            <a:r>
              <a:rPr kumimoji="1" lang="ja-JP" sz="1000">
                <a:solidFill>
                  <a:schemeClr val="tx1"/>
                </a:solidFill>
                <a:latin typeface="游ゴシック"/>
                <a:ea typeface="游ゴシック"/>
              </a:rPr>
              <a:t>○大阪・関西経済の成長をけん引する</a:t>
            </a:r>
            <a:r>
              <a:rPr kumimoji="1" lang="ja-JP" sz="1000" b="1">
                <a:solidFill>
                  <a:schemeClr val="tx1"/>
                </a:solidFill>
                <a:latin typeface="游ゴシック"/>
                <a:ea typeface="游ゴシック"/>
              </a:rPr>
              <a:t>次世</a:t>
            </a:r>
            <a:r>
              <a:rPr kumimoji="1" lang="ja-JP" altLang="en-US" sz="1000" b="1">
                <a:solidFill>
                  <a:schemeClr val="tx1"/>
                </a:solidFill>
                <a:latin typeface="游ゴシック"/>
                <a:ea typeface="游ゴシック"/>
              </a:rPr>
              <a:t>代産業</a:t>
            </a:r>
            <a:r>
              <a:rPr kumimoji="1" lang="ja-JP" sz="1000" b="1">
                <a:solidFill>
                  <a:schemeClr val="tx1"/>
                </a:solidFill>
                <a:latin typeface="游ゴシック"/>
                <a:ea typeface="游ゴシック"/>
              </a:rPr>
              <a:t>の</a:t>
            </a:r>
            <a:r>
              <a:rPr kumimoji="1" lang="ja-JP" altLang="en-US" sz="1000" b="1">
                <a:solidFill>
                  <a:schemeClr val="tx1"/>
                </a:solidFill>
                <a:latin typeface="游ゴシック"/>
                <a:ea typeface="游ゴシック"/>
              </a:rPr>
              <a:t>集積</a:t>
            </a:r>
            <a:r>
              <a:rPr kumimoji="1" lang="ja-JP" sz="1000">
                <a:solidFill>
                  <a:schemeClr val="tx1"/>
                </a:solidFill>
                <a:latin typeface="游ゴシック"/>
                <a:ea typeface="游ゴシック"/>
              </a:rPr>
              <a:t>に</a:t>
            </a:r>
            <a:r>
              <a:rPr kumimoji="1" lang="ja-JP" altLang="en-US" sz="1000">
                <a:solidFill>
                  <a:schemeClr val="tx1"/>
                </a:solidFill>
                <a:latin typeface="游ゴシック"/>
                <a:ea typeface="游ゴシック"/>
              </a:rPr>
              <a:t>向</a:t>
            </a:r>
            <a:r>
              <a:rPr kumimoji="1" lang="ja-JP" sz="1000">
                <a:solidFill>
                  <a:schemeClr val="tx1"/>
                </a:solidFill>
                <a:latin typeface="游ゴシック"/>
                <a:ea typeface="游ゴシック"/>
              </a:rPr>
              <a:t>け</a:t>
            </a:r>
            <a:r>
              <a:rPr kumimoji="1" lang="ja-JP" altLang="en-US" sz="1000">
                <a:solidFill>
                  <a:schemeClr val="tx1"/>
                </a:solidFill>
                <a:latin typeface="游ゴシック"/>
                <a:ea typeface="游ゴシック"/>
              </a:rPr>
              <a:t>て産官学</a:t>
            </a:r>
            <a:r>
              <a:rPr kumimoji="1" lang="ja-JP" sz="1000">
                <a:solidFill>
                  <a:schemeClr val="tx1"/>
                </a:solidFill>
                <a:latin typeface="游ゴシック"/>
                <a:ea typeface="游ゴシック"/>
              </a:rPr>
              <a:t>のネットワーク</a:t>
            </a:r>
            <a:r>
              <a:rPr kumimoji="1" lang="ja-JP" altLang="en-US" sz="1000">
                <a:solidFill>
                  <a:schemeClr val="tx1"/>
                </a:solidFill>
                <a:latin typeface="游ゴシック"/>
                <a:ea typeface="游ゴシック"/>
              </a:rPr>
              <a:t>を形成すると</a:t>
            </a:r>
            <a:r>
              <a:rPr kumimoji="1" lang="ja-JP" sz="1000">
                <a:solidFill>
                  <a:schemeClr val="tx1"/>
                </a:solidFill>
                <a:latin typeface="游ゴシック"/>
                <a:ea typeface="游ゴシック"/>
              </a:rPr>
              <a:t>ともに、</a:t>
            </a:r>
            <a:r>
              <a:rPr kumimoji="1" lang="ja-JP" altLang="en-US" sz="1000">
                <a:solidFill>
                  <a:schemeClr val="tx1"/>
                </a:solidFill>
                <a:latin typeface="游ゴシック"/>
                <a:ea typeface="游ゴシック"/>
              </a:rPr>
              <a:t>事業環境整備</a:t>
            </a:r>
            <a:r>
              <a:rPr kumimoji="1" lang="ja-JP" sz="1000">
                <a:solidFill>
                  <a:schemeClr val="tx1"/>
                </a:solidFill>
                <a:latin typeface="游ゴシック"/>
                <a:ea typeface="游ゴシック"/>
              </a:rPr>
              <a:t>を進め、</a:t>
            </a:r>
            <a:r>
              <a:rPr kumimoji="1" lang="ja-JP" altLang="en-US" sz="1000">
                <a:solidFill>
                  <a:schemeClr val="tx1"/>
                </a:solidFill>
                <a:latin typeface="游ゴシック"/>
                <a:ea typeface="游ゴシック"/>
              </a:rPr>
              <a:t>国内外から</a:t>
            </a:r>
            <a:r>
              <a:rPr kumimoji="1" lang="ja-JP" altLang="en-US" sz="1000" b="1">
                <a:solidFill>
                  <a:schemeClr val="tx1"/>
                </a:solidFill>
                <a:latin typeface="游ゴシック"/>
                <a:ea typeface="游ゴシック"/>
              </a:rPr>
              <a:t>大阪へ</a:t>
            </a:r>
            <a:r>
              <a:rPr kumimoji="1" lang="ja-JP" sz="1000" b="1">
                <a:solidFill>
                  <a:schemeClr val="tx1"/>
                </a:solidFill>
                <a:latin typeface="游ゴシック"/>
                <a:ea typeface="游ゴシック"/>
              </a:rPr>
              <a:t>の</a:t>
            </a:r>
            <a:r>
              <a:rPr kumimoji="1" lang="ja-JP" altLang="en-US" sz="1000" b="1">
                <a:solidFill>
                  <a:schemeClr val="tx1"/>
                </a:solidFill>
                <a:latin typeface="游ゴシック"/>
                <a:ea typeface="游ゴシック"/>
              </a:rPr>
              <a:t>投資</a:t>
            </a:r>
            <a:endParaRPr kumimoji="1" lang="en-US" altLang="ja-JP" sz="1000" b="1">
              <a:solidFill>
                <a:schemeClr val="tx1"/>
              </a:solidFill>
              <a:latin typeface="游ゴシック"/>
              <a:ea typeface="游ゴシック"/>
            </a:endParaRPr>
          </a:p>
          <a:p>
            <a:r>
              <a:rPr kumimoji="1" lang="ja-JP" altLang="en-US" sz="1000" b="1">
                <a:solidFill>
                  <a:schemeClr val="tx1"/>
                </a:solidFill>
                <a:latin typeface="游ゴシック"/>
                <a:ea typeface="游ゴシック"/>
              </a:rPr>
              <a:t>　</a:t>
            </a:r>
            <a:r>
              <a:rPr kumimoji="1" lang="ja-JP" sz="1000">
                <a:solidFill>
                  <a:schemeClr val="tx1"/>
                </a:solidFill>
                <a:latin typeface="游ゴシック"/>
                <a:ea typeface="游ゴシック"/>
              </a:rPr>
              <a:t>を</a:t>
            </a:r>
            <a:r>
              <a:rPr kumimoji="1" lang="ja-JP" altLang="en-US" sz="1000">
                <a:solidFill>
                  <a:schemeClr val="tx1"/>
                </a:solidFill>
                <a:latin typeface="游ゴシック"/>
                <a:ea typeface="游ゴシック"/>
              </a:rPr>
              <a:t>呼び込む</a:t>
            </a:r>
            <a:endParaRPr lang="en-US" altLang="ja-JP">
              <a:solidFill>
                <a:schemeClr val="tx1"/>
              </a:solidFill>
              <a:ea typeface="游ゴシック"/>
              <a:cs typeface="Calibri"/>
            </a:endParaRPr>
          </a:p>
          <a:p>
            <a:endParaRPr lang="ja-JP" altLang="en-US" sz="1000">
              <a:solidFill>
                <a:schemeClr val="tx1"/>
              </a:solidFill>
              <a:latin typeface="游ゴシック"/>
              <a:ea typeface="游ゴシック"/>
            </a:endParaRPr>
          </a:p>
        </p:txBody>
      </p:sp>
      <p:sp>
        <p:nvSpPr>
          <p:cNvPr id="4" name="スライド番号プレースホルダー 1">
            <a:extLst>
              <a:ext uri="{FF2B5EF4-FFF2-40B4-BE49-F238E27FC236}">
                <a16:creationId xmlns:a16="http://schemas.microsoft.com/office/drawing/2014/main" id="{66D20229-312A-04FF-D3D1-ACC58EDE8CEB}"/>
              </a:ext>
            </a:extLst>
          </p:cNvPr>
          <p:cNvSpPr>
            <a:spLocks noGrp="1"/>
          </p:cNvSpPr>
          <p:nvPr>
            <p:ph type="sldNum" sz="quarter" idx="12"/>
          </p:nvPr>
        </p:nvSpPr>
        <p:spPr>
          <a:xfrm>
            <a:off x="9489330" y="6445576"/>
            <a:ext cx="416670" cy="408695"/>
          </a:xfrm>
          <a:solidFill>
            <a:schemeClr val="bg1"/>
          </a:solidFill>
          <a:effectLst/>
        </p:spPr>
        <p:txBody>
          <a:bodyPr/>
          <a:lstStyle/>
          <a:p>
            <a:fld id="{DDF82107-93BA-490C-9453-044014AF67CD}" type="slidenum">
              <a:rPr kumimoji="1" lang="ja-JP" altLang="en-US" smtClean="0"/>
              <a:pPr/>
              <a:t>24</a:t>
            </a:fld>
            <a:endParaRPr kumimoji="1" lang="ja-JP" altLang="en-US"/>
          </a:p>
        </p:txBody>
      </p:sp>
    </p:spTree>
    <p:extLst>
      <p:ext uri="{BB962C8B-B14F-4D97-AF65-F5344CB8AC3E}">
        <p14:creationId xmlns:p14="http://schemas.microsoft.com/office/powerpoint/2010/main" val="79082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0EFFAB91-9092-42F7-9308-59FFA9A7D534}"/>
              </a:ext>
            </a:extLst>
          </p:cNvPr>
          <p:cNvSpPr/>
          <p:nvPr/>
        </p:nvSpPr>
        <p:spPr>
          <a:xfrm>
            <a:off x="0" y="57684"/>
            <a:ext cx="9906000" cy="400110"/>
          </a:xfrm>
          <a:prstGeom prst="rect">
            <a:avLst/>
          </a:prstGeom>
          <a:noFill/>
        </p:spPr>
        <p:txBody>
          <a:bodyPr wrap="square">
            <a:sp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１．大阪独自の強みを活かした次世代産業にチャレンジするイノベーション先進都市</a:t>
            </a:r>
          </a:p>
        </p:txBody>
      </p:sp>
      <p:sp>
        <p:nvSpPr>
          <p:cNvPr id="11" name="テキスト ボックス 10">
            <a:extLst>
              <a:ext uri="{FF2B5EF4-FFF2-40B4-BE49-F238E27FC236}">
                <a16:creationId xmlns:a16="http://schemas.microsoft.com/office/drawing/2014/main" id="{A25C2451-B6FF-473A-933C-6FF43D1A4A41}"/>
              </a:ext>
            </a:extLst>
          </p:cNvPr>
          <p:cNvSpPr txBox="1"/>
          <p:nvPr/>
        </p:nvSpPr>
        <p:spPr>
          <a:xfrm>
            <a:off x="0" y="856617"/>
            <a:ext cx="5165124" cy="307777"/>
          </a:xfrm>
          <a:prstGeom prst="rect">
            <a:avLst/>
          </a:prstGeom>
          <a:noFill/>
          <a:ln>
            <a:noFill/>
          </a:ln>
        </p:spPr>
        <p:txBody>
          <a:bodyPr wrap="square">
            <a:spAutoFit/>
          </a:bodyPr>
          <a:lstStyle/>
          <a:p>
            <a:pPr marL="0" marR="0" lvl="0" indent="0" algn="l" defTabSz="653156" rtl="0" eaLnBrk="1" fontAlgn="auto" latinLnBrk="0" hangingPunct="1">
              <a:spcBef>
                <a:spcPts val="0"/>
              </a:spcBef>
              <a:spcAft>
                <a:spcPts val="0"/>
              </a:spcAft>
              <a:buClrTx/>
              <a:buSzTx/>
              <a:buFontTx/>
              <a:buNone/>
              <a:tabLst/>
              <a:defRPr/>
            </a:pPr>
            <a:r>
              <a:rPr kumimoji="1" lang="ja-JP" altLang="en-US" sz="1400" b="1">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（１）国際的イベントや海外との交流による大阪の魅力発信</a:t>
            </a:r>
            <a:endParaRPr kumimoji="1" lang="en-US" altLang="ja-JP" sz="1400" b="1">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endParaRPr>
          </a:p>
        </p:txBody>
      </p:sp>
      <p:sp>
        <p:nvSpPr>
          <p:cNvPr id="5" name="正方形/長方形 4">
            <a:extLst>
              <a:ext uri="{FF2B5EF4-FFF2-40B4-BE49-F238E27FC236}">
                <a16:creationId xmlns:a16="http://schemas.microsoft.com/office/drawing/2014/main" id="{4E1253E6-5D8E-4606-B162-354993E2B993}"/>
              </a:ext>
            </a:extLst>
          </p:cNvPr>
          <p:cNvSpPr/>
          <p:nvPr/>
        </p:nvSpPr>
        <p:spPr>
          <a:xfrm>
            <a:off x="197710" y="1832002"/>
            <a:ext cx="9495274" cy="2203037"/>
          </a:xfrm>
          <a:prstGeom prst="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kumimoji="1" lang="ja-JP" sz="1200" b="1" dirty="0">
                <a:solidFill>
                  <a:schemeClr val="tx1"/>
                </a:solidFill>
                <a:ea typeface="游ゴシック"/>
              </a:rPr>
              <a:t>①国際</a:t>
            </a:r>
            <a:r>
              <a:rPr kumimoji="1" lang="ja-JP" altLang="en-US" sz="1200" b="1" dirty="0">
                <a:solidFill>
                  <a:schemeClr val="tx1"/>
                </a:solidFill>
                <a:latin typeface="Calibri"/>
                <a:ea typeface="游ゴシック"/>
                <a:cs typeface="Calibri"/>
              </a:rPr>
              <a:t>的な</a:t>
            </a:r>
            <a:r>
              <a:rPr kumimoji="1" lang="ja-JP" sz="1200" b="1" dirty="0">
                <a:solidFill>
                  <a:schemeClr val="tx1"/>
                </a:solidFill>
                <a:latin typeface="游ゴシック"/>
                <a:ea typeface="游ゴシック"/>
              </a:rPr>
              <a:t>見本市</a:t>
            </a:r>
            <a:r>
              <a:rPr kumimoji="1" lang="ja-JP" sz="1200" b="1" dirty="0">
                <a:solidFill>
                  <a:schemeClr val="tx1"/>
                </a:solidFill>
                <a:ea typeface="游ゴシック"/>
              </a:rPr>
              <a:t>・カンファレンス</a:t>
            </a:r>
            <a:r>
              <a:rPr kumimoji="1" lang="ja-JP" altLang="en-US" sz="1200" b="1" dirty="0">
                <a:solidFill>
                  <a:schemeClr val="tx1"/>
                </a:solidFill>
                <a:ea typeface="游ゴシック"/>
              </a:rPr>
              <a:t>等</a:t>
            </a:r>
            <a:r>
              <a:rPr kumimoji="1" lang="ja-JP" sz="1200" b="1" dirty="0">
                <a:solidFill>
                  <a:schemeClr val="tx1"/>
                </a:solidFill>
                <a:ea typeface="游ゴシック"/>
              </a:rPr>
              <a:t>による世界への魅力発信</a:t>
            </a:r>
            <a:endParaRPr lang="en-US" sz="1200" dirty="0">
              <a:solidFill>
                <a:schemeClr val="tx1"/>
              </a:solidFill>
              <a:ea typeface="游ゴシック"/>
              <a:cs typeface="Calibri"/>
            </a:endParaRPr>
          </a:p>
          <a:p>
            <a:pPr>
              <a:spcBef>
                <a:spcPts val="600"/>
              </a:spcBef>
            </a:pPr>
            <a:r>
              <a:rPr kumimoji="1" lang="ja-JP" altLang="ja-JP" sz="1200" b="1" dirty="0">
                <a:solidFill>
                  <a:schemeClr val="tx1"/>
                </a:solidFill>
                <a:ea typeface="游ゴシック"/>
              </a:rPr>
              <a:t>　・「</a:t>
            </a:r>
            <a:r>
              <a:rPr kumimoji="1" lang="en-US" altLang="ja-JP" sz="1200" b="1" dirty="0">
                <a:solidFill>
                  <a:schemeClr val="tx1"/>
                </a:solidFill>
                <a:ea typeface="Meiryo UI"/>
              </a:rPr>
              <a:t>WHX</a:t>
            </a:r>
            <a:r>
              <a:rPr kumimoji="1" lang="ja-JP" altLang="ja-JP" sz="1200" b="1" dirty="0">
                <a:solidFill>
                  <a:schemeClr val="tx1"/>
                </a:solidFill>
                <a:ea typeface="游ゴシック"/>
              </a:rPr>
              <a:t>（</a:t>
            </a:r>
            <a:r>
              <a:rPr kumimoji="1" lang="en-US" altLang="ja-JP" sz="1200" b="1" dirty="0">
                <a:solidFill>
                  <a:schemeClr val="tx1"/>
                </a:solidFill>
                <a:ea typeface="Meiryo UI"/>
              </a:rPr>
              <a:t>World</a:t>
            </a:r>
            <a:r>
              <a:rPr kumimoji="1" lang="ja-JP" altLang="ja-JP" sz="1200" b="1" dirty="0">
                <a:solidFill>
                  <a:schemeClr val="tx1"/>
                </a:solidFill>
                <a:ea typeface="游ゴシック"/>
              </a:rPr>
              <a:t> </a:t>
            </a:r>
            <a:r>
              <a:rPr kumimoji="1" lang="en-US" altLang="ja-JP" sz="1200" b="1" dirty="0">
                <a:solidFill>
                  <a:schemeClr val="tx1"/>
                </a:solidFill>
                <a:ea typeface="Meiryo UI"/>
              </a:rPr>
              <a:t>Health</a:t>
            </a:r>
            <a:r>
              <a:rPr kumimoji="1" lang="ja-JP" altLang="ja-JP" sz="1200" b="1" dirty="0">
                <a:solidFill>
                  <a:schemeClr val="tx1"/>
                </a:solidFill>
                <a:ea typeface="游ゴシック"/>
              </a:rPr>
              <a:t> </a:t>
            </a:r>
            <a:r>
              <a:rPr kumimoji="1" lang="en-US" altLang="ja-JP" sz="1200" b="1" dirty="0">
                <a:solidFill>
                  <a:schemeClr val="tx1"/>
                </a:solidFill>
                <a:ea typeface="Meiryo UI"/>
              </a:rPr>
              <a:t>Expo</a:t>
            </a:r>
            <a:r>
              <a:rPr kumimoji="1" lang="ja-JP" altLang="ja-JP" sz="1200" b="1" dirty="0">
                <a:solidFill>
                  <a:schemeClr val="tx1"/>
                </a:solidFill>
                <a:ea typeface="游ゴシック"/>
              </a:rPr>
              <a:t>）</a:t>
            </a:r>
            <a:r>
              <a:rPr kumimoji="1" lang="en-US" altLang="ja-JP" sz="1200" b="1" dirty="0">
                <a:solidFill>
                  <a:schemeClr val="tx1"/>
                </a:solidFill>
                <a:ea typeface="Meiryo UI"/>
              </a:rPr>
              <a:t>Osaka</a:t>
            </a:r>
            <a:r>
              <a:rPr kumimoji="1" lang="ja-JP" altLang="ja-JP" sz="1200" b="1" dirty="0">
                <a:solidFill>
                  <a:schemeClr val="tx1"/>
                </a:solidFill>
                <a:ea typeface="游ゴシック"/>
              </a:rPr>
              <a:t>」 </a:t>
            </a:r>
            <a:r>
              <a:rPr kumimoji="1" lang="ja-JP" altLang="en-US" sz="1200" b="1" dirty="0">
                <a:solidFill>
                  <a:schemeClr val="tx1"/>
                </a:solidFill>
                <a:ea typeface="游ゴシック"/>
              </a:rPr>
              <a:t>・</a:t>
            </a:r>
            <a:r>
              <a:rPr kumimoji="1" lang="ja-JP" altLang="ja-JP" sz="1200" b="1" dirty="0">
                <a:solidFill>
                  <a:schemeClr val="tx1"/>
                </a:solidFill>
                <a:ea typeface="游ゴシック"/>
              </a:rPr>
              <a:t>「</a:t>
            </a:r>
            <a:r>
              <a:rPr kumimoji="1" lang="en-US" altLang="ja-JP" sz="1200" b="1" dirty="0">
                <a:solidFill>
                  <a:schemeClr val="tx1"/>
                </a:solidFill>
                <a:ea typeface="Meiryo UI"/>
              </a:rPr>
              <a:t>WHX</a:t>
            </a:r>
            <a:r>
              <a:rPr kumimoji="1" lang="ja-JP" altLang="ja-JP" sz="1200" b="1" dirty="0">
                <a:solidFill>
                  <a:schemeClr val="tx1"/>
                </a:solidFill>
                <a:ea typeface="游ゴシック"/>
              </a:rPr>
              <a:t> </a:t>
            </a:r>
            <a:r>
              <a:rPr kumimoji="1" lang="en-US" altLang="ja-JP" sz="1200" b="1" dirty="0">
                <a:solidFill>
                  <a:schemeClr val="tx1"/>
                </a:solidFill>
                <a:ea typeface="Meiryo UI"/>
              </a:rPr>
              <a:t>Leaders</a:t>
            </a:r>
            <a:r>
              <a:rPr kumimoji="1" lang="ja-JP" altLang="ja-JP" sz="1200" b="1" dirty="0">
                <a:solidFill>
                  <a:schemeClr val="tx1"/>
                </a:solidFill>
                <a:ea typeface="游ゴシック"/>
              </a:rPr>
              <a:t> </a:t>
            </a:r>
            <a:r>
              <a:rPr kumimoji="1" lang="en-US" altLang="ja-JP" sz="1200" b="1" dirty="0">
                <a:solidFill>
                  <a:schemeClr val="tx1"/>
                </a:solidFill>
                <a:ea typeface="Meiryo UI"/>
              </a:rPr>
              <a:t>Osaka</a:t>
            </a:r>
            <a:r>
              <a:rPr kumimoji="1" lang="ja-JP" altLang="ja-JP" sz="1200" b="1" dirty="0">
                <a:solidFill>
                  <a:schemeClr val="tx1"/>
                </a:solidFill>
                <a:ea typeface="游ゴシック"/>
              </a:rPr>
              <a:t>」の開催</a:t>
            </a:r>
            <a:endParaRPr lang="en-US" altLang="ja-JP" sz="1200" dirty="0">
              <a:solidFill>
                <a:schemeClr val="tx1"/>
              </a:solidFill>
              <a:ea typeface="Calibri"/>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ja-JP" sz="1000" dirty="0">
                <a:solidFill>
                  <a:schemeClr val="tx1"/>
                </a:solidFill>
                <a:ea typeface="游ゴシック"/>
              </a:rPr>
              <a:t>　　　⇒　万博</a:t>
            </a:r>
            <a:r>
              <a:rPr kumimoji="1" lang="ja-JP" altLang="ja-JP" sz="1000" dirty="0">
                <a:solidFill>
                  <a:schemeClr val="tx1"/>
                </a:solidFill>
                <a:latin typeface="游ゴシック"/>
                <a:ea typeface="游ゴシック"/>
              </a:rPr>
              <a:t>を機に誘致</a:t>
            </a:r>
            <a:r>
              <a:rPr kumimoji="1" lang="ja-JP" altLang="ja-JP" sz="1000" dirty="0">
                <a:solidFill>
                  <a:schemeClr val="tx1"/>
                </a:solidFill>
                <a:ea typeface="游ゴシック"/>
              </a:rPr>
              <a:t>し</a:t>
            </a:r>
            <a:r>
              <a:rPr kumimoji="1" lang="ja-JP" altLang="en-US" sz="1000" dirty="0">
                <a:solidFill>
                  <a:schemeClr val="tx1"/>
                </a:solidFill>
                <a:ea typeface="游ゴシック"/>
              </a:rPr>
              <a:t>、引き続き大阪で開催される</a:t>
            </a:r>
            <a:r>
              <a:rPr kumimoji="1" lang="ja-JP" altLang="ja-JP" sz="1000" dirty="0">
                <a:solidFill>
                  <a:schemeClr val="tx1"/>
                </a:solidFill>
                <a:ea typeface="游ゴシック"/>
              </a:rPr>
              <a:t>医療・ヘルスケア</a:t>
            </a:r>
            <a:r>
              <a:rPr kumimoji="1" lang="ja-JP" altLang="ja-JP" sz="1000" dirty="0">
                <a:solidFill>
                  <a:schemeClr val="tx1"/>
                </a:solidFill>
                <a:latin typeface="游ゴシック"/>
                <a:ea typeface="游ゴシック"/>
              </a:rPr>
              <a:t>分野の国際見本市</a:t>
            </a:r>
            <a:r>
              <a:rPr kumimoji="1" lang="ja-JP" altLang="ja-JP" sz="1000" dirty="0">
                <a:solidFill>
                  <a:schemeClr val="tx1"/>
                </a:solidFill>
                <a:ea typeface="游ゴシック"/>
              </a:rPr>
              <a:t>「</a:t>
            </a:r>
            <a:r>
              <a:rPr kumimoji="1" lang="en-US" altLang="ja-JP" sz="1000" dirty="0">
                <a:solidFill>
                  <a:schemeClr val="tx1"/>
                </a:solidFill>
                <a:ea typeface="Meiryo UI"/>
              </a:rPr>
              <a:t>WHX</a:t>
            </a:r>
            <a:r>
              <a:rPr kumimoji="1" lang="ja-JP" altLang="ja-JP" sz="1000" dirty="0">
                <a:solidFill>
                  <a:schemeClr val="tx1"/>
                </a:solidFill>
                <a:ea typeface="游ゴシック"/>
              </a:rPr>
              <a:t> </a:t>
            </a:r>
            <a:r>
              <a:rPr kumimoji="1" lang="en-US" altLang="ja-JP" sz="1000" dirty="0">
                <a:solidFill>
                  <a:schemeClr val="tx1"/>
                </a:solidFill>
                <a:ea typeface="Meiryo UI"/>
              </a:rPr>
              <a:t>Osaka</a:t>
            </a:r>
            <a:r>
              <a:rPr kumimoji="1" lang="ja-JP" altLang="ja-JP" sz="1000" dirty="0">
                <a:solidFill>
                  <a:schemeClr val="tx1"/>
                </a:solidFill>
                <a:ea typeface="游ゴシック"/>
              </a:rPr>
              <a:t> （旧</a:t>
            </a:r>
            <a:r>
              <a:rPr kumimoji="1" lang="en-US" altLang="ja-JP" sz="1000" dirty="0">
                <a:solidFill>
                  <a:schemeClr val="tx1"/>
                </a:solidFill>
                <a:ea typeface="Meiryo UI"/>
              </a:rPr>
              <a:t>Japan Health</a:t>
            </a:r>
            <a:r>
              <a:rPr kumimoji="1" lang="ja-JP" altLang="ja-JP" sz="1000" dirty="0">
                <a:solidFill>
                  <a:schemeClr val="tx1"/>
                </a:solidFill>
                <a:ea typeface="游ゴシック"/>
              </a:rPr>
              <a:t>） 」</a:t>
            </a:r>
            <a:r>
              <a:rPr kumimoji="1" lang="ja-JP" altLang="en-US" sz="1000" dirty="0">
                <a:solidFill>
                  <a:schemeClr val="tx1"/>
                </a:solidFill>
                <a:ea typeface="游ゴシック"/>
              </a:rPr>
              <a:t>においてブース出展や府内企業</a:t>
            </a:r>
            <a:endParaRPr kumimoji="1" lang="en-US" altLang="ja-JP" sz="1000" dirty="0">
              <a:solidFill>
                <a:schemeClr val="tx1"/>
              </a:solidFill>
              <a:ea typeface="游ゴシック"/>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ea typeface="游ゴシック"/>
              </a:rPr>
              <a:t>　　　　　等の商談機会の提供、交流イベントを実施</a:t>
            </a:r>
            <a:endParaRPr kumimoji="1" lang="en-US" altLang="ja-JP" sz="1000" strike="sngStrike" dirty="0">
              <a:solidFill>
                <a:schemeClr val="tx1"/>
              </a:solidFill>
              <a:ea typeface="游ゴシック"/>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ea typeface="游ゴシック"/>
              </a:rPr>
              <a:t>　　　　　また、「</a:t>
            </a:r>
            <a:r>
              <a:rPr kumimoji="1" lang="en-US" altLang="ja-JP" sz="1000" dirty="0">
                <a:solidFill>
                  <a:schemeClr val="tx1"/>
                </a:solidFill>
                <a:ea typeface="游ゴシック"/>
              </a:rPr>
              <a:t>WHX</a:t>
            </a:r>
            <a:r>
              <a:rPr kumimoji="1" lang="ja-JP" altLang="en-US" sz="1000" dirty="0">
                <a:solidFill>
                  <a:schemeClr val="tx1"/>
                </a:solidFill>
                <a:ea typeface="游ゴシック"/>
              </a:rPr>
              <a:t> </a:t>
            </a:r>
            <a:r>
              <a:rPr kumimoji="1" lang="en-US" altLang="ja-JP" sz="1000" dirty="0">
                <a:solidFill>
                  <a:schemeClr val="tx1"/>
                </a:solidFill>
                <a:ea typeface="游ゴシック"/>
              </a:rPr>
              <a:t>Osaka</a:t>
            </a:r>
            <a:r>
              <a:rPr kumimoji="1" lang="ja-JP" altLang="en-US" sz="1000" dirty="0">
                <a:solidFill>
                  <a:schemeClr val="tx1"/>
                </a:solidFill>
                <a:ea typeface="游ゴシック"/>
              </a:rPr>
              <a:t>」の</a:t>
            </a:r>
            <a:r>
              <a:rPr kumimoji="1" lang="ja-JP" altLang="en-US" sz="1000" b="0" i="0" u="none" kern="1200" cap="none" spc="0" normalizeH="0" baseline="0" noProof="0" dirty="0">
                <a:ln>
                  <a:noFill/>
                </a:ln>
                <a:solidFill>
                  <a:schemeClr val="tx1"/>
                </a:solidFill>
                <a:effectLst/>
                <a:uLnTx/>
                <a:uFillTx/>
                <a:latin typeface="Calibri" panose="020F0502020204030204"/>
                <a:ea typeface="游ゴシック"/>
                <a:cs typeface="+mn-cs"/>
              </a:rPr>
              <a:t>開催に</a:t>
            </a:r>
            <a:r>
              <a:rPr kumimoji="1" lang="ja-JP" altLang="en-US" sz="1000" b="0" i="0" u="none" strike="noStrike" kern="1200" cap="none" spc="0" normalizeH="0" baseline="0" noProof="0" dirty="0">
                <a:ln>
                  <a:noFill/>
                </a:ln>
                <a:solidFill>
                  <a:schemeClr val="tx1"/>
                </a:solidFill>
                <a:effectLst/>
                <a:uLnTx/>
                <a:uFillTx/>
                <a:latin typeface="Calibri" panose="020F0502020204030204"/>
                <a:ea typeface="游ゴシック"/>
                <a:cs typeface="+mn-cs"/>
              </a:rPr>
              <a:t>あわせ、民間事業者と連携して「いのち」をテーマに掲げた万博レガシーと</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して、</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 APAC</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地域を中心とする保健担当大臣、</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游ゴシック" panose="020B0400000000000000" pitchFamily="50" charset="-128"/>
                <a:ea typeface="游ゴシック" panose="020B0400000000000000" pitchFamily="50" charset="-128"/>
              </a:rPr>
              <a:t>　　　　　</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研究者、企業のリーダーなどを集めた</a:t>
            </a:r>
            <a:r>
              <a:rPr kumimoji="1" lang="ja-JP" altLang="en-US" sz="1000" b="0" i="0" u="none" strike="noStrike" kern="1200" cap="none" spc="0" normalizeH="0" baseline="0" noProof="0" dirty="0">
                <a:ln>
                  <a:noFill/>
                </a:ln>
                <a:solidFill>
                  <a:schemeClr val="tx1"/>
                </a:solidFill>
                <a:effectLst/>
                <a:highlight>
                  <a:srgbClr val="FFFFFF"/>
                </a:highlight>
                <a:uLnTx/>
                <a:uFillTx/>
                <a:latin typeface="游ゴシック" panose="020B0400000000000000" pitchFamily="50" charset="-128"/>
                <a:ea typeface="游ゴシック" panose="020B0400000000000000" pitchFamily="50" charset="-128"/>
                <a:cs typeface="+mn-cs"/>
              </a:rPr>
              <a:t>ライフサイエンス・ヘルスケア分野に関する国際会議「</a:t>
            </a:r>
            <a:r>
              <a:rPr kumimoji="1" lang="en-US" altLang="ja-JP" sz="1000" b="0" i="0" u="none" strike="noStrike" kern="1200" cap="none" spc="0" normalizeH="0" baseline="0" noProof="0" dirty="0">
                <a:ln>
                  <a:noFill/>
                </a:ln>
                <a:solidFill>
                  <a:schemeClr val="tx1"/>
                </a:solidFill>
                <a:effectLst/>
                <a:highlight>
                  <a:srgbClr val="FFFFFF"/>
                </a:highlight>
                <a:uLnTx/>
                <a:uFillTx/>
                <a:latin typeface="游ゴシック" panose="020B0400000000000000" pitchFamily="50" charset="-128"/>
                <a:ea typeface="游ゴシック" panose="020B0400000000000000" pitchFamily="50" charset="-128"/>
                <a:cs typeface="+mn-cs"/>
              </a:rPr>
              <a:t>WHX</a:t>
            </a:r>
            <a:r>
              <a:rPr kumimoji="1" lang="ja-JP" altLang="en-US" sz="1000" dirty="0">
                <a:solidFill>
                  <a:schemeClr val="tx1"/>
                </a:solidFill>
                <a:highlight>
                  <a:srgbClr val="FFFFFF"/>
                </a:highlight>
                <a:latin typeface="游ゴシック" panose="020B0400000000000000" pitchFamily="50" charset="-128"/>
                <a:ea typeface="游ゴシック" panose="020B0400000000000000" pitchFamily="50" charset="-128"/>
              </a:rPr>
              <a:t> </a:t>
            </a:r>
            <a:r>
              <a:rPr kumimoji="1" lang="en-US" altLang="ja-JP" sz="1000" b="0" i="0" u="none" strike="noStrike" kern="1200" cap="none" spc="0" normalizeH="0" baseline="0" noProof="0" dirty="0">
                <a:ln>
                  <a:noFill/>
                </a:ln>
                <a:solidFill>
                  <a:schemeClr val="tx1"/>
                </a:solidFill>
                <a:effectLst/>
                <a:highlight>
                  <a:srgbClr val="FFFFFF"/>
                </a:highlight>
                <a:uLnTx/>
                <a:uFillTx/>
                <a:latin typeface="游ゴシック" panose="020B0400000000000000" pitchFamily="50" charset="-128"/>
                <a:ea typeface="游ゴシック" panose="020B0400000000000000" pitchFamily="50" charset="-128"/>
                <a:cs typeface="+mn-cs"/>
              </a:rPr>
              <a:t>Leaders Osaka</a:t>
            </a:r>
            <a:r>
              <a:rPr kumimoji="1" lang="ja-JP" altLang="en-US" sz="1000" b="0" i="0" u="none" strike="noStrike" kern="1200" cap="none" spc="0" normalizeH="0" baseline="0" noProof="0" dirty="0">
                <a:ln>
                  <a:noFill/>
                </a:ln>
                <a:solidFill>
                  <a:schemeClr val="tx1"/>
                </a:solidFill>
                <a:effectLst/>
                <a:highlight>
                  <a:srgbClr val="FFFFFF"/>
                </a:highlight>
                <a:uLnTx/>
                <a:uFillTx/>
                <a:latin typeface="游ゴシック" panose="020B0400000000000000" pitchFamily="50" charset="-128"/>
                <a:ea typeface="游ゴシック" panose="020B0400000000000000" pitchFamily="50" charset="-128"/>
                <a:cs typeface="+mn-cs"/>
              </a:rPr>
              <a:t>」を開催</a:t>
            </a:r>
            <a:endParaRPr kumimoji="1" lang="en-US" altLang="ja-JP" sz="1000" b="0" i="0" u="none" strike="noStrike" kern="1200" cap="none" spc="0" normalizeH="0" baseline="0" noProof="0" dirty="0">
              <a:ln>
                <a:noFill/>
              </a:ln>
              <a:solidFill>
                <a:schemeClr val="tx1"/>
              </a:solidFill>
              <a:effectLst/>
              <a:highlight>
                <a:srgbClr val="FFFFFF"/>
              </a:highligh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highlight>
                  <a:srgbClr val="FFFFFF"/>
                </a:highlight>
                <a:uLnTx/>
                <a:uFillTx/>
                <a:latin typeface="Calibri" panose="020F0502020204030204"/>
                <a:ea typeface="游ゴシック"/>
                <a:cs typeface="+mn-cs"/>
              </a:rPr>
              <a:t>　　　　　大阪のライフサイエンス分野のポテンシャルを世界に発信することで、投資を呼び込む</a:t>
            </a:r>
            <a:endParaRPr kumimoji="1" lang="en-US" altLang="ja-JP" sz="1000" b="0" i="0" u="none" strike="noStrike" kern="1200" cap="none" spc="0" normalizeH="0" baseline="0" noProof="0" dirty="0">
              <a:ln>
                <a:noFill/>
              </a:ln>
              <a:solidFill>
                <a:schemeClr val="tx1"/>
              </a:solidFill>
              <a:effectLst/>
              <a:highlight>
                <a:srgbClr val="FFFFFF"/>
              </a:highlight>
              <a:uLnTx/>
              <a:uFillTx/>
              <a:latin typeface="Calibri" panose="020F0502020204030204"/>
              <a:ea typeface="Meiryo UI"/>
              <a:cs typeface="+mn-cs"/>
            </a:endParaRPr>
          </a:p>
          <a:p>
            <a:pPr>
              <a:spcBef>
                <a:spcPts val="600"/>
              </a:spcBef>
            </a:pPr>
            <a:r>
              <a:rPr kumimoji="1" lang="ja-JP" sz="1200" b="1" dirty="0">
                <a:solidFill>
                  <a:schemeClr val="tx1"/>
                </a:solidFill>
                <a:ea typeface="游ゴシック"/>
              </a:rPr>
              <a:t>　・</a:t>
            </a:r>
            <a:r>
              <a:rPr kumimoji="1" lang="ja-JP" sz="1200" b="1" dirty="0">
                <a:solidFill>
                  <a:schemeClr val="tx1"/>
                </a:solidFill>
                <a:latin typeface="游ゴシック"/>
                <a:ea typeface="游ゴシック"/>
              </a:rPr>
              <a:t>国際的な</a:t>
            </a:r>
            <a:r>
              <a:rPr kumimoji="1" lang="ja-JP" sz="1200" b="1" dirty="0">
                <a:solidFill>
                  <a:schemeClr val="tx1"/>
                </a:solidFill>
                <a:ea typeface="游ゴシック"/>
              </a:rPr>
              <a:t>スタートアップ</a:t>
            </a:r>
            <a:r>
              <a:rPr kumimoji="1" lang="ja-JP" altLang="en-US" sz="1200" b="1" dirty="0">
                <a:solidFill>
                  <a:schemeClr val="tx1"/>
                </a:solidFill>
                <a:latin typeface="游ゴシック"/>
                <a:ea typeface="游ゴシック"/>
              </a:rPr>
              <a:t>イベント</a:t>
            </a:r>
            <a:r>
              <a:rPr kumimoji="1" lang="ja-JP" sz="1200" b="1" dirty="0">
                <a:solidFill>
                  <a:schemeClr val="tx1"/>
                </a:solidFill>
                <a:ea typeface="游ゴシック"/>
              </a:rPr>
              <a:t>の</a:t>
            </a:r>
            <a:r>
              <a:rPr kumimoji="1" lang="ja-JP" sz="1200" b="1" dirty="0">
                <a:solidFill>
                  <a:schemeClr val="tx1"/>
                </a:solidFill>
                <a:latin typeface="游ゴシック"/>
                <a:ea typeface="游ゴシック"/>
              </a:rPr>
              <a:t>継続</a:t>
            </a:r>
            <a:r>
              <a:rPr kumimoji="1" lang="ja-JP" sz="1200" b="1" dirty="0">
                <a:solidFill>
                  <a:schemeClr val="tx1"/>
                </a:solidFill>
                <a:ea typeface="游ゴシック"/>
              </a:rPr>
              <a:t>開催</a:t>
            </a:r>
            <a:endParaRPr lang="en-US" sz="1200" dirty="0">
              <a:solidFill>
                <a:schemeClr val="tx1"/>
              </a:solidFill>
              <a:ea typeface="游ゴシック"/>
              <a:cs typeface="Calibri"/>
            </a:endParaRPr>
          </a:p>
          <a:p>
            <a:r>
              <a:rPr kumimoji="1" lang="ja-JP" sz="1000" dirty="0">
                <a:solidFill>
                  <a:schemeClr val="tx1"/>
                </a:solidFill>
                <a:ea typeface="游ゴシック"/>
              </a:rPr>
              <a:t>　　　⇒　</a:t>
            </a:r>
            <a:r>
              <a:rPr kumimoji="1" lang="ja-JP" sz="1000" dirty="0">
                <a:solidFill>
                  <a:schemeClr val="tx1"/>
                </a:solidFill>
                <a:latin typeface="游ゴシック"/>
                <a:ea typeface="游ゴシック"/>
              </a:rPr>
              <a:t>国が万博で開催した「</a:t>
            </a:r>
            <a:r>
              <a:rPr kumimoji="1" lang="en-US" altLang="ja-JP" sz="1000" dirty="0">
                <a:solidFill>
                  <a:schemeClr val="tx1"/>
                </a:solidFill>
                <a:latin typeface="游ゴシック"/>
                <a:ea typeface="游ゴシック"/>
              </a:rPr>
              <a:t>GSE</a:t>
            </a:r>
            <a:r>
              <a:rPr kumimoji="1" lang="ja-JP" sz="1000" dirty="0">
                <a:solidFill>
                  <a:schemeClr val="tx1"/>
                </a:solidFill>
                <a:latin typeface="游ゴシック"/>
                <a:ea typeface="游ゴシック"/>
              </a:rPr>
              <a:t>（</a:t>
            </a:r>
            <a:r>
              <a:rPr kumimoji="1" lang="en-US" sz="1000" dirty="0">
                <a:solidFill>
                  <a:schemeClr val="tx1"/>
                </a:solidFill>
                <a:latin typeface="游ゴシック"/>
                <a:ea typeface="Meiryo UI"/>
              </a:rPr>
              <a:t>Global</a:t>
            </a:r>
            <a:r>
              <a:rPr kumimoji="1" lang="ja-JP" sz="1000" dirty="0">
                <a:solidFill>
                  <a:schemeClr val="tx1"/>
                </a:solidFill>
                <a:latin typeface="游ゴシック"/>
                <a:ea typeface="游ゴシック"/>
              </a:rPr>
              <a:t> </a:t>
            </a:r>
            <a:r>
              <a:rPr kumimoji="1" lang="en-US" sz="1000" dirty="0">
                <a:solidFill>
                  <a:schemeClr val="tx1"/>
                </a:solidFill>
                <a:latin typeface="游ゴシック"/>
                <a:ea typeface="Meiryo UI"/>
              </a:rPr>
              <a:t>Startup</a:t>
            </a:r>
            <a:r>
              <a:rPr kumimoji="1" lang="ja-JP" sz="1000" dirty="0">
                <a:solidFill>
                  <a:schemeClr val="tx1"/>
                </a:solidFill>
                <a:latin typeface="游ゴシック"/>
                <a:ea typeface="游ゴシック"/>
              </a:rPr>
              <a:t> </a:t>
            </a:r>
            <a:r>
              <a:rPr kumimoji="1" lang="en-US" sz="1000" dirty="0">
                <a:solidFill>
                  <a:schemeClr val="tx1"/>
                </a:solidFill>
                <a:latin typeface="游ゴシック"/>
                <a:ea typeface="Meiryo UI"/>
              </a:rPr>
              <a:t>EXPO</a:t>
            </a:r>
            <a:r>
              <a:rPr kumimoji="1" lang="ja-JP" sz="1000" dirty="0">
                <a:solidFill>
                  <a:schemeClr val="tx1"/>
                </a:solidFill>
                <a:latin typeface="游ゴシック"/>
                <a:ea typeface="游ゴシック"/>
              </a:rPr>
              <a:t> </a:t>
            </a:r>
            <a:r>
              <a:rPr kumimoji="1" lang="en-US" altLang="ja-JP" sz="1000" dirty="0">
                <a:solidFill>
                  <a:schemeClr val="tx1"/>
                </a:solidFill>
                <a:latin typeface="游ゴシック"/>
                <a:ea typeface="游ゴシック"/>
              </a:rPr>
              <a:t>2025</a:t>
            </a:r>
            <a:r>
              <a:rPr kumimoji="1" lang="ja-JP" sz="1000" dirty="0">
                <a:solidFill>
                  <a:schemeClr val="tx1"/>
                </a:solidFill>
                <a:latin typeface="游ゴシック"/>
                <a:ea typeface="游ゴシック"/>
              </a:rPr>
              <a:t>）」の理念を引き継ぎ、我が国を代表するディープテック分野</a:t>
            </a:r>
            <a:r>
              <a:rPr kumimoji="1" lang="ja-JP" altLang="en-US" sz="1000" dirty="0">
                <a:solidFill>
                  <a:schemeClr val="tx1"/>
                </a:solidFill>
                <a:latin typeface="游ゴシック"/>
                <a:ea typeface="游ゴシック"/>
              </a:rPr>
              <a:t>をはじめとした</a:t>
            </a:r>
            <a:r>
              <a:rPr kumimoji="1" lang="ja-JP" sz="1000" dirty="0">
                <a:solidFill>
                  <a:schemeClr val="tx1"/>
                </a:solidFill>
                <a:latin typeface="游ゴシック"/>
                <a:ea typeface="游ゴシック"/>
              </a:rPr>
              <a:t>スタートアップ</a:t>
            </a:r>
            <a:endParaRPr kumimoji="1" lang="en-US" altLang="ja-JP" sz="1000" dirty="0">
              <a:solidFill>
                <a:schemeClr val="tx1"/>
              </a:solidFill>
              <a:latin typeface="游ゴシック"/>
              <a:ea typeface="游ゴシック"/>
            </a:endParaRPr>
          </a:p>
          <a:p>
            <a:r>
              <a:rPr kumimoji="1" lang="ja-JP" altLang="en-US" sz="1000" dirty="0">
                <a:solidFill>
                  <a:schemeClr val="tx1"/>
                </a:solidFill>
                <a:latin typeface="游ゴシック"/>
                <a:ea typeface="游ゴシック"/>
              </a:rPr>
              <a:t>　　　　　カンファレンス</a:t>
            </a:r>
            <a:r>
              <a:rPr kumimoji="1" lang="ja-JP" sz="1000" dirty="0">
                <a:solidFill>
                  <a:schemeClr val="tx1"/>
                </a:solidFill>
                <a:latin typeface="游ゴシック"/>
                <a:ea typeface="游ゴシック"/>
              </a:rPr>
              <a:t>を開催。</a:t>
            </a:r>
            <a:r>
              <a:rPr kumimoji="1" lang="ja-JP" altLang="en-US" sz="1000" dirty="0">
                <a:solidFill>
                  <a:schemeClr val="tx1"/>
                </a:solidFill>
                <a:latin typeface="游ゴシック"/>
                <a:ea typeface="游ゴシック"/>
              </a:rPr>
              <a:t>また、</a:t>
            </a:r>
            <a:r>
              <a:rPr kumimoji="1" lang="ja-JP" sz="1000" dirty="0">
                <a:solidFill>
                  <a:schemeClr val="tx1"/>
                </a:solidFill>
                <a:latin typeface="游ゴシック"/>
                <a:ea typeface="游ゴシック"/>
              </a:rPr>
              <a:t>「</a:t>
            </a:r>
            <a:r>
              <a:rPr kumimoji="1" lang="en-US" sz="1000" dirty="0">
                <a:solidFill>
                  <a:schemeClr val="tx1"/>
                </a:solidFill>
                <a:ea typeface="Meiryo UI"/>
              </a:rPr>
              <a:t>Tech</a:t>
            </a:r>
            <a:r>
              <a:rPr kumimoji="1" lang="ja-JP" sz="1000" dirty="0">
                <a:solidFill>
                  <a:schemeClr val="tx1"/>
                </a:solidFill>
                <a:ea typeface="游ゴシック"/>
              </a:rPr>
              <a:t> </a:t>
            </a:r>
            <a:r>
              <a:rPr kumimoji="1" lang="en-US" sz="1000" dirty="0">
                <a:solidFill>
                  <a:schemeClr val="tx1"/>
                </a:solidFill>
                <a:ea typeface="Meiryo UI"/>
              </a:rPr>
              <a:t>Osaka</a:t>
            </a:r>
            <a:r>
              <a:rPr kumimoji="1" lang="ja-JP" sz="1000" dirty="0">
                <a:solidFill>
                  <a:schemeClr val="tx1"/>
                </a:solidFill>
                <a:ea typeface="游ゴシック"/>
              </a:rPr>
              <a:t> </a:t>
            </a:r>
            <a:r>
              <a:rPr kumimoji="1" lang="en-US" sz="1000" dirty="0">
                <a:solidFill>
                  <a:schemeClr val="tx1"/>
                </a:solidFill>
                <a:ea typeface="Meiryo UI"/>
              </a:rPr>
              <a:t>Summit</a:t>
            </a:r>
            <a:r>
              <a:rPr kumimoji="1" lang="ja-JP" sz="1000" dirty="0">
                <a:solidFill>
                  <a:schemeClr val="tx1"/>
                </a:solidFill>
                <a:latin typeface="游ゴシック"/>
                <a:ea typeface="游ゴシック"/>
              </a:rPr>
              <a:t>」</a:t>
            </a:r>
            <a:r>
              <a:rPr kumimoji="1" lang="ja-JP" altLang="en-US" sz="1000" dirty="0">
                <a:solidFill>
                  <a:schemeClr val="tx1"/>
                </a:solidFill>
                <a:latin typeface="游ゴシック"/>
                <a:ea typeface="游ゴシック"/>
              </a:rPr>
              <a:t>を開催</a:t>
            </a:r>
            <a:r>
              <a:rPr kumimoji="1" lang="ja-JP" sz="1000" dirty="0">
                <a:solidFill>
                  <a:schemeClr val="tx1"/>
                </a:solidFill>
                <a:latin typeface="游ゴシック"/>
                <a:ea typeface="游ゴシック"/>
              </a:rPr>
              <a:t>し、</a:t>
            </a:r>
            <a:r>
              <a:rPr kumimoji="1" lang="ja-JP" altLang="en-US" sz="1000" dirty="0">
                <a:solidFill>
                  <a:schemeClr val="tx1"/>
                </a:solidFill>
                <a:latin typeface="游ゴシック"/>
                <a:ea typeface="游ゴシック"/>
              </a:rPr>
              <a:t>それぞれが連携することで、</a:t>
            </a:r>
            <a:r>
              <a:rPr kumimoji="1" lang="ja-JP" sz="1000" dirty="0">
                <a:solidFill>
                  <a:schemeClr val="tx1"/>
                </a:solidFill>
                <a:latin typeface="游ゴシック"/>
                <a:ea typeface="游ゴシック"/>
              </a:rPr>
              <a:t>国内外スタートアップと投資家等のマッチングなどにより、</a:t>
            </a:r>
            <a:endParaRPr kumimoji="1" lang="en-US" altLang="ja-JP" sz="1000" dirty="0">
              <a:solidFill>
                <a:schemeClr val="tx1"/>
              </a:solidFill>
              <a:latin typeface="游ゴシック"/>
              <a:ea typeface="游ゴシック"/>
            </a:endParaRPr>
          </a:p>
          <a:p>
            <a:r>
              <a:rPr kumimoji="1" lang="ja-JP" altLang="en-US" sz="1000" dirty="0">
                <a:solidFill>
                  <a:schemeClr val="tx1"/>
                </a:solidFill>
                <a:latin typeface="游ゴシック"/>
                <a:ea typeface="游ゴシック"/>
              </a:rPr>
              <a:t>　　　　　</a:t>
            </a:r>
            <a:r>
              <a:rPr kumimoji="1" lang="ja-JP" sz="1000" dirty="0">
                <a:solidFill>
                  <a:schemeClr val="tx1"/>
                </a:solidFill>
                <a:latin typeface="游ゴシック"/>
                <a:ea typeface="游ゴシック"/>
              </a:rPr>
              <a:t>世界から投資を呼び込むとともに、大阪のスタートアップのポテンシャルを発信し、大阪から世界で活躍する有力なスタートアップの輩出に</a:t>
            </a:r>
            <a:r>
              <a:rPr kumimoji="1" lang="ja-JP" altLang="en-US" sz="1000" dirty="0">
                <a:solidFill>
                  <a:schemeClr val="tx1"/>
                </a:solidFill>
                <a:latin typeface="游ゴシック"/>
                <a:ea typeface="游ゴシック"/>
              </a:rPr>
              <a:t>向けて</a:t>
            </a:r>
            <a:r>
              <a:rPr kumimoji="1" lang="ja-JP" sz="1000" dirty="0">
                <a:solidFill>
                  <a:schemeClr val="tx1"/>
                </a:solidFill>
                <a:latin typeface="游ゴシック"/>
                <a:ea typeface="游ゴシック"/>
              </a:rPr>
              <a:t>取り</a:t>
            </a:r>
            <a:endParaRPr kumimoji="1" lang="en-US" altLang="ja-JP" sz="1000" dirty="0">
              <a:solidFill>
                <a:schemeClr val="tx1"/>
              </a:solidFill>
              <a:latin typeface="游ゴシック"/>
              <a:ea typeface="游ゴシック"/>
            </a:endParaRPr>
          </a:p>
          <a:p>
            <a:r>
              <a:rPr kumimoji="1" lang="ja-JP" altLang="en-US" sz="1000" dirty="0">
                <a:solidFill>
                  <a:schemeClr val="tx1"/>
                </a:solidFill>
                <a:latin typeface="游ゴシック"/>
                <a:ea typeface="游ゴシック"/>
              </a:rPr>
              <a:t>　　　　　</a:t>
            </a:r>
            <a:r>
              <a:rPr kumimoji="1" lang="ja-JP" sz="1000" dirty="0">
                <a:solidFill>
                  <a:schemeClr val="tx1"/>
                </a:solidFill>
                <a:latin typeface="游ゴシック"/>
                <a:ea typeface="游ゴシック"/>
              </a:rPr>
              <a:t>組む</a:t>
            </a:r>
            <a:endParaRPr lang="ja-JP" sz="1000" dirty="0">
              <a:solidFill>
                <a:schemeClr val="tx1"/>
              </a:solidFill>
              <a:ea typeface="游ゴシック"/>
              <a:cs typeface="Calibri"/>
            </a:endParaRPr>
          </a:p>
        </p:txBody>
      </p:sp>
      <p:sp>
        <p:nvSpPr>
          <p:cNvPr id="10" name="正方形/長方形 9">
            <a:extLst>
              <a:ext uri="{FF2B5EF4-FFF2-40B4-BE49-F238E27FC236}">
                <a16:creationId xmlns:a16="http://schemas.microsoft.com/office/drawing/2014/main" id="{076AF1A5-DB16-45F9-BA5E-F304E38180D2}"/>
              </a:ext>
            </a:extLst>
          </p:cNvPr>
          <p:cNvSpPr/>
          <p:nvPr/>
        </p:nvSpPr>
        <p:spPr>
          <a:xfrm>
            <a:off x="197710" y="4107789"/>
            <a:ext cx="9495274" cy="2629022"/>
          </a:xfrm>
          <a:prstGeom prst="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spcBef>
                <a:spcPts val="600"/>
              </a:spcBef>
            </a:pPr>
            <a:r>
              <a:rPr kumimoji="1" lang="ja-JP" altLang="en-US" sz="1200" b="1" dirty="0">
                <a:solidFill>
                  <a:schemeClr val="tx1"/>
                </a:solidFill>
              </a:rPr>
              <a:t>②海外との戦略的なビジネス交流の拡大と体制強化</a:t>
            </a:r>
          </a:p>
          <a:p>
            <a:pPr>
              <a:spcBef>
                <a:spcPts val="600"/>
              </a:spcBef>
            </a:pPr>
            <a:r>
              <a:rPr kumimoji="1" lang="ja-JP" altLang="en-US" sz="1200" b="1" dirty="0">
                <a:solidFill>
                  <a:schemeClr val="tx1"/>
                </a:solidFill>
                <a:ea typeface="游ゴシック"/>
              </a:rPr>
              <a:t>　・海外との戦略的なビジネス交流・人材交流などの促進</a:t>
            </a:r>
            <a:endParaRPr kumimoji="1" lang="en-US" altLang="ja-JP" sz="1200" b="1" dirty="0">
              <a:solidFill>
                <a:schemeClr val="tx1"/>
              </a:solidFill>
              <a:ea typeface="游ゴシック"/>
            </a:endParaRPr>
          </a:p>
          <a:p>
            <a:r>
              <a:rPr kumimoji="1" lang="ja-JP" altLang="en-US" sz="1000" dirty="0">
                <a:solidFill>
                  <a:schemeClr val="tx1"/>
                </a:solidFill>
                <a:ea typeface="游ゴシック"/>
              </a:rPr>
              <a:t>　　　⇒　ライフサイエンスやカーボンニュートラルなど大阪の強みを活かせる分野、姉妹都市や友好交流都市等、万博での交流といった視点により、関係の構築</a:t>
            </a:r>
          </a:p>
          <a:p>
            <a:r>
              <a:rPr kumimoji="1" lang="ja-JP" altLang="en-US" sz="1000" dirty="0">
                <a:solidFill>
                  <a:schemeClr val="tx1"/>
                </a:solidFill>
                <a:ea typeface="游ゴシック"/>
              </a:rPr>
              <a:t>　　　　　や強化を図る国・都市を重点化し、トッププロモーションやミッション団の派遣、商談会の開催等を通じ、海外とのビジネス・観光・文化交流などを戦</a:t>
            </a:r>
            <a:endParaRPr kumimoji="1" lang="en-US" altLang="ja-JP" sz="1000" dirty="0">
              <a:solidFill>
                <a:schemeClr val="tx1"/>
              </a:solidFill>
              <a:ea typeface="游ゴシック"/>
            </a:endParaRPr>
          </a:p>
          <a:p>
            <a:r>
              <a:rPr kumimoji="1" lang="ja-JP" altLang="en-US" sz="1000" dirty="0">
                <a:solidFill>
                  <a:schemeClr val="tx1"/>
                </a:solidFill>
                <a:ea typeface="游ゴシック"/>
              </a:rPr>
              <a:t>　　　　　略的に推進</a:t>
            </a:r>
            <a:endParaRPr lang="ja-JP" altLang="en-US" sz="1000" dirty="0">
              <a:solidFill>
                <a:schemeClr val="tx1"/>
              </a:solidFill>
              <a:ea typeface="游ゴシック"/>
              <a:cs typeface="Calibri"/>
            </a:endParaRPr>
          </a:p>
          <a:p>
            <a:pPr>
              <a:spcBef>
                <a:spcPts val="600"/>
              </a:spcBef>
            </a:pPr>
            <a:r>
              <a:rPr kumimoji="1" lang="ja-JP" sz="1200" dirty="0">
                <a:solidFill>
                  <a:schemeClr val="tx1"/>
                </a:solidFill>
                <a:latin typeface="游ゴシック"/>
                <a:ea typeface="游ゴシック"/>
              </a:rPr>
              <a:t>　</a:t>
            </a:r>
            <a:r>
              <a:rPr kumimoji="1" lang="ja-JP" sz="1200" b="1" dirty="0">
                <a:solidFill>
                  <a:schemeClr val="tx1"/>
                </a:solidFill>
                <a:ea typeface="游ゴシック"/>
              </a:rPr>
              <a:t> ・</a:t>
            </a:r>
            <a:r>
              <a:rPr kumimoji="1" lang="ja-JP" altLang="en-US" sz="1200" b="1" dirty="0">
                <a:solidFill>
                  <a:schemeClr val="tx1"/>
                </a:solidFill>
                <a:ea typeface="游ゴシック"/>
              </a:rPr>
              <a:t>中小</a:t>
            </a:r>
            <a:r>
              <a:rPr kumimoji="1" lang="ja-JP" sz="1200" b="1" dirty="0">
                <a:solidFill>
                  <a:schemeClr val="tx1"/>
                </a:solidFill>
                <a:ea typeface="游ゴシック"/>
              </a:rPr>
              <a:t>企業</a:t>
            </a:r>
            <a:r>
              <a:rPr kumimoji="1" lang="ja-JP" altLang="en-US" sz="1200" b="1" dirty="0">
                <a:solidFill>
                  <a:schemeClr val="tx1"/>
                </a:solidFill>
                <a:ea typeface="游ゴシック"/>
              </a:rPr>
              <a:t>等</a:t>
            </a:r>
            <a:r>
              <a:rPr kumimoji="1" lang="ja-JP" sz="1200" b="1" dirty="0">
                <a:solidFill>
                  <a:schemeClr val="tx1"/>
                </a:solidFill>
                <a:ea typeface="游ゴシック"/>
              </a:rPr>
              <a:t>のビジネス交流の拡大</a:t>
            </a:r>
            <a:endParaRPr lang="ja-JP" dirty="0">
              <a:solidFill>
                <a:schemeClr val="tx1"/>
              </a:solidFill>
              <a:ea typeface="游ゴシック"/>
              <a:cs typeface="Calibri" panose="020F0502020204030204"/>
            </a:endParaRPr>
          </a:p>
          <a:p>
            <a:r>
              <a:rPr kumimoji="1" lang="ja-JP" sz="1000" dirty="0">
                <a:solidFill>
                  <a:schemeClr val="tx1"/>
                </a:solidFill>
                <a:latin typeface="游ゴシック"/>
                <a:ea typeface="游ゴシック"/>
              </a:rPr>
              <a:t>　　　</a:t>
            </a:r>
            <a:r>
              <a:rPr kumimoji="1" lang="ja-JP" altLang="en-US" sz="1000" dirty="0">
                <a:solidFill>
                  <a:schemeClr val="tx1"/>
                </a:solidFill>
                <a:ea typeface="游ゴシック"/>
              </a:rPr>
              <a:t>⇒</a:t>
            </a:r>
            <a:r>
              <a:rPr kumimoji="1" lang="ja-JP" altLang="en-US" sz="1000" dirty="0">
                <a:solidFill>
                  <a:schemeClr val="tx1"/>
                </a:solidFill>
                <a:latin typeface="游ゴシック"/>
                <a:ea typeface="游ゴシック"/>
              </a:rPr>
              <a:t>　</a:t>
            </a:r>
            <a:r>
              <a:rPr kumimoji="1" lang="ja-JP" sz="1000" dirty="0">
                <a:solidFill>
                  <a:schemeClr val="tx1"/>
                </a:solidFill>
                <a:latin typeface="游ゴシック"/>
                <a:ea typeface="游ゴシック"/>
              </a:rPr>
              <a:t>国際ビジネスの各種相談対応や現地市場調査、商談機会の提供等の</a:t>
            </a:r>
            <a:r>
              <a:rPr kumimoji="1" lang="ja-JP" altLang="en-US" sz="1000" dirty="0">
                <a:solidFill>
                  <a:schemeClr val="tx1"/>
                </a:solidFill>
                <a:latin typeface="游ゴシック"/>
                <a:ea typeface="游ゴシック"/>
              </a:rPr>
              <a:t>取組</a:t>
            </a:r>
            <a:r>
              <a:rPr kumimoji="1" lang="ja-JP" sz="1000" dirty="0">
                <a:solidFill>
                  <a:schemeClr val="tx1"/>
                </a:solidFill>
                <a:latin typeface="游ゴシック"/>
                <a:ea typeface="游ゴシック"/>
              </a:rPr>
              <a:t>を強化するほか、越境ＥＣ</a:t>
            </a:r>
            <a:r>
              <a:rPr kumimoji="1" lang="ja-JP" altLang="en-US" sz="1000" dirty="0">
                <a:solidFill>
                  <a:schemeClr val="tx1"/>
                </a:solidFill>
                <a:latin typeface="游ゴシック"/>
                <a:ea typeface="游ゴシック"/>
              </a:rPr>
              <a:t>・展示会</a:t>
            </a:r>
            <a:r>
              <a:rPr kumimoji="1" lang="ja-JP" sz="1000" dirty="0">
                <a:solidFill>
                  <a:schemeClr val="tx1"/>
                </a:solidFill>
                <a:latin typeface="游ゴシック"/>
                <a:ea typeface="游ゴシック"/>
              </a:rPr>
              <a:t>や専門商社を活用した国内での海外販路</a:t>
            </a:r>
            <a:endParaRPr kumimoji="1" lang="en-US" altLang="ja-JP" sz="1000" dirty="0">
              <a:solidFill>
                <a:schemeClr val="tx1"/>
              </a:solidFill>
              <a:latin typeface="游ゴシック"/>
              <a:ea typeface="游ゴシック"/>
            </a:endParaRPr>
          </a:p>
          <a:p>
            <a:r>
              <a:rPr kumimoji="1" lang="ja-JP" altLang="en-US" sz="1000" dirty="0">
                <a:solidFill>
                  <a:schemeClr val="tx1"/>
                </a:solidFill>
                <a:latin typeface="游ゴシック"/>
                <a:ea typeface="游ゴシック"/>
              </a:rPr>
              <a:t>　　　　　</a:t>
            </a:r>
            <a:r>
              <a:rPr kumimoji="1" lang="ja-JP" altLang="ja-JP" sz="1000" dirty="0">
                <a:solidFill>
                  <a:schemeClr val="tx1"/>
                </a:solidFill>
                <a:latin typeface="游ゴシック"/>
                <a:ea typeface="游ゴシック"/>
              </a:rPr>
              <a:t>開</a:t>
            </a:r>
            <a:r>
              <a:rPr kumimoji="1" lang="ja-JP" sz="1000" dirty="0">
                <a:solidFill>
                  <a:schemeClr val="tx1"/>
                </a:solidFill>
                <a:latin typeface="游ゴシック"/>
                <a:ea typeface="游ゴシック"/>
              </a:rPr>
              <a:t>拓の挑戦への支援や、万博を機に構築した海外政府機関等とのネットワークの活用等を通じ、万博で披露した技術やサービス等を有する</a:t>
            </a:r>
            <a:r>
              <a:rPr kumimoji="1" lang="ja-JP" altLang="en-US" sz="1000" dirty="0">
                <a:solidFill>
                  <a:schemeClr val="tx1"/>
                </a:solidFill>
                <a:latin typeface="游ゴシック"/>
                <a:ea typeface="游ゴシック"/>
              </a:rPr>
              <a:t>中小</a:t>
            </a:r>
            <a:r>
              <a:rPr kumimoji="1" lang="ja-JP" sz="1000" dirty="0">
                <a:solidFill>
                  <a:schemeClr val="tx1"/>
                </a:solidFill>
                <a:latin typeface="游ゴシック"/>
                <a:ea typeface="游ゴシック"/>
              </a:rPr>
              <a:t>企業</a:t>
            </a:r>
            <a:r>
              <a:rPr kumimoji="1" lang="ja-JP" altLang="en-US" sz="1000" dirty="0">
                <a:solidFill>
                  <a:schemeClr val="tx1"/>
                </a:solidFill>
                <a:latin typeface="游ゴシック"/>
                <a:ea typeface="游ゴシック"/>
              </a:rPr>
              <a:t>等</a:t>
            </a:r>
            <a:r>
              <a:rPr kumimoji="1" lang="ja-JP" sz="1000" dirty="0">
                <a:solidFill>
                  <a:schemeClr val="tx1"/>
                </a:solidFill>
                <a:latin typeface="游ゴシック"/>
                <a:ea typeface="游ゴシック"/>
              </a:rPr>
              <a:t>の</a:t>
            </a:r>
            <a:endParaRPr kumimoji="1" lang="en-US" altLang="ja-JP" sz="1000" dirty="0">
              <a:solidFill>
                <a:schemeClr val="tx1"/>
              </a:solidFill>
              <a:latin typeface="游ゴシック"/>
              <a:ea typeface="游ゴシック"/>
            </a:endParaRPr>
          </a:p>
          <a:p>
            <a:r>
              <a:rPr kumimoji="1" lang="ja-JP" altLang="en-US" sz="1000" dirty="0">
                <a:solidFill>
                  <a:schemeClr val="tx1"/>
                </a:solidFill>
                <a:latin typeface="游ゴシック"/>
                <a:ea typeface="游ゴシック"/>
              </a:rPr>
              <a:t>　　　　　</a:t>
            </a:r>
            <a:r>
              <a:rPr kumimoji="1" lang="ja-JP" sz="1000" dirty="0">
                <a:solidFill>
                  <a:schemeClr val="tx1"/>
                </a:solidFill>
                <a:latin typeface="游ゴシック"/>
                <a:ea typeface="游ゴシック"/>
              </a:rPr>
              <a:t>海外ビジネス展開を後押しする</a:t>
            </a:r>
            <a:endParaRPr lang="ja-JP" dirty="0">
              <a:solidFill>
                <a:schemeClr val="tx1"/>
              </a:solidFill>
              <a:ea typeface="游ゴシック"/>
              <a:cs typeface="Calibri"/>
            </a:endParaRPr>
          </a:p>
          <a:p>
            <a:pPr>
              <a:spcBef>
                <a:spcPts val="600"/>
              </a:spcBef>
            </a:pPr>
            <a:r>
              <a:rPr kumimoji="1" lang="ja-JP" altLang="en-US" sz="1200" b="1" dirty="0">
                <a:solidFill>
                  <a:schemeClr val="tx1"/>
                </a:solidFill>
                <a:ea typeface="游ゴシック"/>
              </a:rPr>
              <a:t>　・ビジネス交流の活性化等による航空路線の拡充</a:t>
            </a:r>
            <a:endParaRPr lang="en-US" altLang="ja-JP" sz="1200" b="1" dirty="0">
              <a:solidFill>
                <a:schemeClr val="tx1"/>
              </a:solidFill>
              <a:ea typeface="游ゴシック"/>
              <a:cs typeface="Calibri"/>
            </a:endParaRPr>
          </a:p>
          <a:p>
            <a:r>
              <a:rPr kumimoji="1" lang="ja-JP" altLang="en-US" sz="1000" dirty="0">
                <a:solidFill>
                  <a:schemeClr val="tx1"/>
                </a:solidFill>
                <a:ea typeface="游ゴシック"/>
              </a:rPr>
              <a:t>　　　⇒　海外とのビジネス交流の活性化や観光誘致を促進することにより、人の往来を加速し、航空路線の拡充を図る</a:t>
            </a:r>
            <a:endParaRPr kumimoji="1" lang="en-US" altLang="ja-JP" sz="1000" dirty="0">
              <a:solidFill>
                <a:schemeClr val="tx1"/>
              </a:solidFill>
              <a:ea typeface="游ゴシック"/>
            </a:endParaRPr>
          </a:p>
          <a:p>
            <a:pPr>
              <a:spcBef>
                <a:spcPts val="600"/>
              </a:spcBef>
            </a:pPr>
            <a:r>
              <a:rPr kumimoji="1" lang="ja-JP" altLang="en-US" sz="1200" b="1" dirty="0">
                <a:solidFill>
                  <a:schemeClr val="tx1"/>
                </a:solidFill>
              </a:rPr>
              <a:t>　・現地活動拠点の確保</a:t>
            </a:r>
            <a:endParaRPr kumimoji="1" lang="en-US" altLang="ja-JP" sz="1200" b="1" dirty="0">
              <a:solidFill>
                <a:schemeClr val="tx1"/>
              </a:solidFill>
            </a:endParaRPr>
          </a:p>
          <a:p>
            <a:r>
              <a:rPr kumimoji="1" lang="ja-JP" altLang="en-US" sz="1000" dirty="0">
                <a:solidFill>
                  <a:schemeClr val="tx1"/>
                </a:solidFill>
                <a:ea typeface="游ゴシック"/>
              </a:rPr>
              <a:t>　　　⇒　海外現地の活動拠点の設置箇所やサービス内容の改善について検討し、</a:t>
            </a:r>
            <a:r>
              <a:rPr kumimoji="1" lang="ja-JP" sz="1000" dirty="0">
                <a:solidFill>
                  <a:schemeClr val="tx1"/>
                </a:solidFill>
                <a:latin typeface="游ゴシック"/>
                <a:ea typeface="游ゴシック"/>
              </a:rPr>
              <a:t>府内企業のビジネス展開を強化</a:t>
            </a:r>
            <a:endParaRPr lang="ja-JP" dirty="0">
              <a:solidFill>
                <a:schemeClr val="tx1"/>
              </a:solidFill>
              <a:latin typeface="游ゴシック"/>
              <a:ea typeface="游ゴシック"/>
            </a:endParaRPr>
          </a:p>
          <a:p>
            <a:endParaRPr lang="ja-JP" altLang="en-US" sz="1000" dirty="0">
              <a:solidFill>
                <a:schemeClr val="tx1"/>
              </a:solidFill>
              <a:ea typeface="游ゴシック"/>
              <a:cs typeface="Calibri"/>
            </a:endParaRPr>
          </a:p>
          <a:p>
            <a:endParaRPr kumimoji="1" lang="en-US" altLang="ja-JP" sz="1200" dirty="0">
              <a:solidFill>
                <a:schemeClr val="tx1"/>
              </a:solidFill>
            </a:endParaRPr>
          </a:p>
        </p:txBody>
      </p:sp>
      <p:sp>
        <p:nvSpPr>
          <p:cNvPr id="12" name="四角形: 角を丸くする 11">
            <a:extLst>
              <a:ext uri="{FF2B5EF4-FFF2-40B4-BE49-F238E27FC236}">
                <a16:creationId xmlns:a16="http://schemas.microsoft.com/office/drawing/2014/main" id="{6A23A85D-0C93-49ED-8378-03EB22B09422}"/>
              </a:ext>
            </a:extLst>
          </p:cNvPr>
          <p:cNvSpPr/>
          <p:nvPr/>
        </p:nvSpPr>
        <p:spPr>
          <a:xfrm>
            <a:off x="365414" y="1190829"/>
            <a:ext cx="9190478" cy="573535"/>
          </a:xfrm>
          <a:prstGeom prst="roundRect">
            <a:avLst>
              <a:gd name="adj" fmla="val 0"/>
            </a:avLst>
          </a:prstGeom>
          <a:solidFill>
            <a:schemeClr val="accent2">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lIns="91440" tIns="45720" rIns="91440" bIns="45720" rtlCol="0" anchor="t"/>
          <a:lstStyle/>
          <a:p>
            <a:r>
              <a:rPr kumimoji="1" lang="ja-JP" sz="1000" dirty="0">
                <a:solidFill>
                  <a:schemeClr val="tx1"/>
                </a:solidFill>
                <a:ea typeface="游ゴシック"/>
              </a:rPr>
              <a:t>○万博期間中、</a:t>
            </a:r>
            <a:r>
              <a:rPr kumimoji="1" lang="en-US" sz="1000" dirty="0">
                <a:solidFill>
                  <a:schemeClr val="tx1"/>
                </a:solidFill>
                <a:ea typeface="Meiryo UI"/>
              </a:rPr>
              <a:t>Japan</a:t>
            </a:r>
            <a:r>
              <a:rPr kumimoji="1" lang="ja-JP" sz="1000" dirty="0">
                <a:solidFill>
                  <a:schemeClr val="tx1"/>
                </a:solidFill>
                <a:ea typeface="游ゴシック"/>
              </a:rPr>
              <a:t> </a:t>
            </a:r>
            <a:r>
              <a:rPr kumimoji="1" lang="en-US" sz="1000" dirty="0">
                <a:solidFill>
                  <a:schemeClr val="tx1"/>
                </a:solidFill>
                <a:ea typeface="Meiryo UI"/>
              </a:rPr>
              <a:t>Health</a:t>
            </a:r>
            <a:r>
              <a:rPr kumimoji="1" lang="ja-JP" sz="1000" dirty="0">
                <a:solidFill>
                  <a:schemeClr val="tx1"/>
                </a:solidFill>
                <a:ea typeface="游ゴシック"/>
              </a:rPr>
              <a:t>や</a:t>
            </a:r>
            <a:r>
              <a:rPr kumimoji="1" lang="en-US" sz="1000" dirty="0">
                <a:solidFill>
                  <a:schemeClr val="tx1"/>
                </a:solidFill>
                <a:ea typeface="Meiryo UI"/>
              </a:rPr>
              <a:t>GSE</a:t>
            </a:r>
            <a:r>
              <a:rPr kumimoji="1" lang="ja-JP" sz="1000" dirty="0">
                <a:solidFill>
                  <a:schemeClr val="tx1"/>
                </a:solidFill>
                <a:ea typeface="游ゴシック"/>
              </a:rPr>
              <a:t>といった</a:t>
            </a:r>
            <a:r>
              <a:rPr kumimoji="1" lang="ja-JP" sz="1000" b="1" dirty="0">
                <a:solidFill>
                  <a:schemeClr val="tx1"/>
                </a:solidFill>
                <a:ea typeface="游ゴシック"/>
              </a:rPr>
              <a:t>国際的な</a:t>
            </a:r>
            <a:r>
              <a:rPr kumimoji="1" lang="ja-JP" sz="1000" b="1" dirty="0">
                <a:solidFill>
                  <a:schemeClr val="tx1"/>
                </a:solidFill>
                <a:latin typeface="游ゴシック"/>
                <a:ea typeface="游ゴシック"/>
              </a:rPr>
              <a:t>見本市</a:t>
            </a:r>
            <a:r>
              <a:rPr kumimoji="1" lang="ja-JP" sz="1000" b="1" dirty="0">
                <a:solidFill>
                  <a:schemeClr val="tx1"/>
                </a:solidFill>
                <a:ea typeface="游ゴシック"/>
              </a:rPr>
              <a:t>・カンファレンス</a:t>
            </a:r>
            <a:r>
              <a:rPr kumimoji="1" lang="ja-JP" altLang="en-US" sz="1000" b="1" dirty="0">
                <a:solidFill>
                  <a:schemeClr val="tx1"/>
                </a:solidFill>
                <a:ea typeface="游ゴシック"/>
              </a:rPr>
              <a:t>等</a:t>
            </a:r>
            <a:r>
              <a:rPr kumimoji="1" lang="ja-JP" sz="1000" dirty="0">
                <a:solidFill>
                  <a:schemeClr val="tx1"/>
                </a:solidFill>
                <a:ea typeface="游ゴシック"/>
              </a:rPr>
              <a:t>が大阪で開催。大阪のポテンシャルを世界に発信</a:t>
            </a:r>
            <a:endParaRPr lang="en-US" sz="1000" dirty="0">
              <a:solidFill>
                <a:schemeClr val="tx1"/>
              </a:solidFill>
              <a:ea typeface="游ゴシック"/>
              <a:cs typeface="Calibri"/>
            </a:endParaRPr>
          </a:p>
          <a:p>
            <a:r>
              <a:rPr kumimoji="1" lang="ja-JP" sz="1000" dirty="0">
                <a:solidFill>
                  <a:schemeClr val="tx1"/>
                </a:solidFill>
                <a:ea typeface="游ゴシック"/>
              </a:rPr>
              <a:t>○海外から関心が高まったこの機をとらえ、万博のレガシーとして大阪での国際的</a:t>
            </a:r>
            <a:r>
              <a:rPr kumimoji="1" lang="ja-JP" sz="1000" dirty="0">
                <a:solidFill>
                  <a:schemeClr val="tx1"/>
                </a:solidFill>
                <a:latin typeface="游ゴシック"/>
                <a:ea typeface="游ゴシック"/>
              </a:rPr>
              <a:t>見本市</a:t>
            </a:r>
            <a:r>
              <a:rPr kumimoji="1" lang="ja-JP" sz="1000" dirty="0">
                <a:solidFill>
                  <a:schemeClr val="tx1"/>
                </a:solidFill>
                <a:ea typeface="游ゴシック"/>
              </a:rPr>
              <a:t>等の開催を継続し、大阪の存在を世界に強力にアピール</a:t>
            </a:r>
            <a:endParaRPr lang="en-US" sz="1000" dirty="0">
              <a:solidFill>
                <a:schemeClr val="tx1"/>
              </a:solidFill>
              <a:ea typeface="游ゴシック"/>
              <a:cs typeface="Calibri"/>
            </a:endParaRPr>
          </a:p>
          <a:p>
            <a:r>
              <a:rPr kumimoji="1" lang="ja-JP" sz="1000" dirty="0">
                <a:solidFill>
                  <a:schemeClr val="tx1"/>
                </a:solidFill>
                <a:ea typeface="游ゴシック"/>
              </a:rPr>
              <a:t>○また、</a:t>
            </a:r>
            <a:r>
              <a:rPr kumimoji="1" lang="ja-JP" sz="1000" dirty="0">
                <a:solidFill>
                  <a:schemeClr val="tx1"/>
                </a:solidFill>
                <a:latin typeface="游ゴシック"/>
                <a:ea typeface="游ゴシック"/>
              </a:rPr>
              <a:t>万博を契機に新たに構築した海外ネットワーク等の活用により、</a:t>
            </a:r>
            <a:r>
              <a:rPr kumimoji="1" lang="ja-JP" sz="1000" dirty="0">
                <a:solidFill>
                  <a:schemeClr val="tx1"/>
                </a:solidFill>
                <a:ea typeface="游ゴシック"/>
              </a:rPr>
              <a:t>戦略的に</a:t>
            </a:r>
            <a:r>
              <a:rPr kumimoji="1" lang="ja-JP" sz="1000" b="1" dirty="0">
                <a:solidFill>
                  <a:schemeClr val="tx1"/>
                </a:solidFill>
                <a:latin typeface="游ゴシック"/>
                <a:ea typeface="游ゴシック"/>
              </a:rPr>
              <a:t>海外</a:t>
            </a:r>
            <a:r>
              <a:rPr kumimoji="1" lang="ja-JP" sz="1000" b="1" dirty="0">
                <a:solidFill>
                  <a:schemeClr val="tx1"/>
                </a:solidFill>
                <a:ea typeface="游ゴシック"/>
              </a:rPr>
              <a:t>とのビジネス交流</a:t>
            </a:r>
            <a:r>
              <a:rPr kumimoji="1" lang="ja-JP" sz="1000" dirty="0">
                <a:solidFill>
                  <a:schemeClr val="tx1"/>
                </a:solidFill>
                <a:ea typeface="游ゴシック"/>
              </a:rPr>
              <a:t>を拡大</a:t>
            </a:r>
            <a:endParaRPr lang="ja-JP" dirty="0">
              <a:solidFill>
                <a:schemeClr val="tx1"/>
              </a:solidFill>
              <a:ea typeface="游ゴシック"/>
              <a:cs typeface="Calibri"/>
            </a:endParaRPr>
          </a:p>
        </p:txBody>
      </p:sp>
      <p:sp>
        <p:nvSpPr>
          <p:cNvPr id="6" name="スライド番号プレースホルダー 1">
            <a:extLst>
              <a:ext uri="{FF2B5EF4-FFF2-40B4-BE49-F238E27FC236}">
                <a16:creationId xmlns:a16="http://schemas.microsoft.com/office/drawing/2014/main" id="{761E5043-DFE9-C639-0C0C-54E2CBE847E2}"/>
              </a:ext>
            </a:extLst>
          </p:cNvPr>
          <p:cNvSpPr>
            <a:spLocks noGrp="1"/>
          </p:cNvSpPr>
          <p:nvPr>
            <p:ph type="sldNum" sz="quarter" idx="12"/>
          </p:nvPr>
        </p:nvSpPr>
        <p:spPr>
          <a:xfrm>
            <a:off x="9489330" y="6445576"/>
            <a:ext cx="416670" cy="408695"/>
          </a:xfrm>
          <a:solidFill>
            <a:schemeClr val="bg1"/>
          </a:solidFill>
          <a:effectLst/>
        </p:spPr>
        <p:txBody>
          <a:bodyPr/>
          <a:lstStyle/>
          <a:p>
            <a:fld id="{DDF82107-93BA-490C-9453-044014AF67CD}" type="slidenum">
              <a:rPr kumimoji="1" lang="ja-JP" altLang="en-US" smtClean="0"/>
              <a:pPr/>
              <a:t>25</a:t>
            </a:fld>
            <a:endParaRPr kumimoji="1" lang="ja-JP" altLang="en-US"/>
          </a:p>
        </p:txBody>
      </p:sp>
      <p:sp>
        <p:nvSpPr>
          <p:cNvPr id="13" name="テキスト ボックス 12">
            <a:extLst>
              <a:ext uri="{FF2B5EF4-FFF2-40B4-BE49-F238E27FC236}">
                <a16:creationId xmlns:a16="http://schemas.microsoft.com/office/drawing/2014/main" id="{9EED00B1-C229-4B9E-82BE-BA57C31FCB72}"/>
              </a:ext>
            </a:extLst>
          </p:cNvPr>
          <p:cNvSpPr txBox="1"/>
          <p:nvPr/>
        </p:nvSpPr>
        <p:spPr>
          <a:xfrm>
            <a:off x="0" y="522087"/>
            <a:ext cx="4953000" cy="338554"/>
          </a:xfrm>
          <a:prstGeom prst="rect">
            <a:avLst/>
          </a:prstGeom>
          <a:noFill/>
          <a:ln>
            <a:noFill/>
          </a:ln>
        </p:spPr>
        <p:txBody>
          <a:bodyPr wrap="square">
            <a:spAutoFit/>
          </a:bodyPr>
          <a:lstStyle/>
          <a:p>
            <a:pPr marL="0" marR="0" lvl="0" indent="0" algn="l" defTabSz="653156" rtl="0" eaLnBrk="1" fontAlgn="auto" latinLnBrk="0" hangingPunct="1">
              <a:spcBef>
                <a:spcPts val="0"/>
              </a:spcBef>
              <a:spcAft>
                <a:spcPts val="0"/>
              </a:spcAft>
              <a:buClrTx/>
              <a:buSzTx/>
              <a:buFontTx/>
              <a:buNone/>
              <a:tabLst/>
              <a:defRPr/>
            </a:pPr>
            <a:r>
              <a:rPr kumimoji="1" lang="en-US" altLang="ja-JP" sz="1600" b="1"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a:t>
            </a:r>
            <a:r>
              <a:rPr kumimoji="1" lang="ja-JP" altLang="en-US" sz="1600" b="1"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施策の方向性</a:t>
            </a:r>
            <a:r>
              <a:rPr kumimoji="1" lang="en-US" altLang="ja-JP" sz="1600" b="1"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a:t>
            </a:r>
            <a:r>
              <a:rPr kumimoji="1" lang="ja-JP" altLang="en-US" sz="1600" b="1"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　</a:t>
            </a:r>
            <a:r>
              <a:rPr kumimoji="1" lang="en-US" altLang="ja-JP" sz="1600" b="1" u="sng" dirty="0">
                <a:latin typeface="BIZ UDゴシック" panose="020B0400000000000000" pitchFamily="49" charset="-128"/>
                <a:ea typeface="BIZ UDゴシック" panose="020B0400000000000000" pitchFamily="49" charset="-128"/>
                <a:cs typeface="HGP創英角ｺﾞｼｯｸUB" panose="020B0900000000000000" pitchFamily="50" charset="-128"/>
              </a:rPr>
              <a:t>【</a:t>
            </a:r>
            <a:r>
              <a:rPr kumimoji="1" lang="ja-JP" altLang="en-US" sz="1600" b="1" u="sng" dirty="0">
                <a:latin typeface="BIZ UDゴシック" panose="020B0400000000000000" pitchFamily="49" charset="-128"/>
                <a:ea typeface="BIZ UDゴシック" panose="020B0400000000000000" pitchFamily="49" charset="-128"/>
                <a:cs typeface="HGP創英角ｺﾞｼｯｸUB" panose="020B0900000000000000" pitchFamily="50" charset="-128"/>
              </a:rPr>
              <a:t>３</a:t>
            </a:r>
            <a:r>
              <a:rPr kumimoji="1" lang="en-US" altLang="ja-JP" sz="1600" b="1" u="sng" dirty="0">
                <a:latin typeface="BIZ UDゴシック" panose="020B0400000000000000" pitchFamily="49" charset="-128"/>
                <a:ea typeface="BIZ UDゴシック" panose="020B0400000000000000" pitchFamily="49" charset="-128"/>
                <a:cs typeface="HGP創英角ｺﾞｼｯｸUB" panose="020B0900000000000000" pitchFamily="50" charset="-128"/>
              </a:rPr>
              <a:t>】</a:t>
            </a:r>
            <a:r>
              <a:rPr kumimoji="1" lang="ja-JP" altLang="en-US" sz="1600" b="1" u="sng"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投資を呼び込み</a:t>
            </a:r>
            <a:endParaRPr kumimoji="1" lang="en-US" altLang="ja-JP" sz="1600" b="1" u="sng"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endParaRPr>
          </a:p>
        </p:txBody>
      </p:sp>
    </p:spTree>
    <p:extLst>
      <p:ext uri="{BB962C8B-B14F-4D97-AF65-F5344CB8AC3E}">
        <p14:creationId xmlns:p14="http://schemas.microsoft.com/office/powerpoint/2010/main" val="8309632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8">
            <a:extLst>
              <a:ext uri="{FF2B5EF4-FFF2-40B4-BE49-F238E27FC236}">
                <a16:creationId xmlns:a16="http://schemas.microsoft.com/office/drawing/2014/main" id="{E9E1D33E-9EA8-16BC-75CA-E152CB129075}"/>
              </a:ext>
            </a:extLst>
          </p:cNvPr>
          <p:cNvSpPr/>
          <p:nvPr/>
        </p:nvSpPr>
        <p:spPr>
          <a:xfrm>
            <a:off x="197800" y="1346288"/>
            <a:ext cx="9495274" cy="1653004"/>
          </a:xfrm>
          <a:prstGeom prst="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kumimoji="1" lang="ja-JP" sz="1200" b="1" dirty="0">
                <a:solidFill>
                  <a:schemeClr val="tx1"/>
                </a:solidFill>
                <a:latin typeface="游ゴシック"/>
                <a:ea typeface="游ゴシック"/>
              </a:rPr>
              <a:t>①国内外からの投資・協業、</a:t>
            </a:r>
            <a:r>
              <a:rPr kumimoji="1" lang="ja-JP" altLang="en-US" sz="1200" b="1" dirty="0">
                <a:solidFill>
                  <a:schemeClr val="tx1"/>
                </a:solidFill>
                <a:latin typeface="游ゴシック"/>
                <a:ea typeface="游ゴシック"/>
              </a:rPr>
              <a:t>金融系企業等</a:t>
            </a:r>
            <a:r>
              <a:rPr kumimoji="1" lang="ja-JP" sz="1200" b="1" dirty="0">
                <a:solidFill>
                  <a:schemeClr val="tx1"/>
                </a:solidFill>
                <a:latin typeface="游ゴシック"/>
                <a:ea typeface="游ゴシック"/>
              </a:rPr>
              <a:t>の集積の促進</a:t>
            </a:r>
            <a:endParaRPr lang="en-US" dirty="0">
              <a:solidFill>
                <a:schemeClr val="tx1"/>
              </a:solidFill>
              <a:latin typeface="游ゴシック"/>
              <a:ea typeface="游ゴシック"/>
            </a:endParaRPr>
          </a:p>
          <a:p>
            <a:pPr>
              <a:spcBef>
                <a:spcPts val="600"/>
              </a:spcBef>
            </a:pPr>
            <a:r>
              <a:rPr kumimoji="1" lang="ja-JP" sz="1200" b="1" dirty="0">
                <a:solidFill>
                  <a:schemeClr val="tx1"/>
                </a:solidFill>
                <a:latin typeface="游ゴシック"/>
                <a:ea typeface="游ゴシック"/>
              </a:rPr>
              <a:t>　・国内外金融系企業から在阪企業への投資・協業促進等</a:t>
            </a:r>
            <a:endParaRPr lang="ja-JP" sz="1200" b="1" dirty="0">
              <a:solidFill>
                <a:schemeClr val="tx1"/>
              </a:solidFill>
              <a:latin typeface="游ゴシック"/>
              <a:ea typeface="游ゴシック"/>
            </a:endParaRPr>
          </a:p>
          <a:p>
            <a:r>
              <a:rPr kumimoji="1" lang="ja-JP" sz="1000" dirty="0">
                <a:solidFill>
                  <a:schemeClr val="tx1"/>
                </a:solidFill>
                <a:latin typeface="游ゴシック"/>
                <a:ea typeface="游ゴシック"/>
              </a:rPr>
              <a:t>　　</a:t>
            </a:r>
            <a:r>
              <a:rPr kumimoji="1" lang="ja-JP" altLang="en-US" sz="1000" dirty="0">
                <a:solidFill>
                  <a:schemeClr val="tx1"/>
                </a:solidFill>
                <a:latin typeface="游ゴシック"/>
                <a:ea typeface="游ゴシック"/>
              </a:rPr>
              <a:t> </a:t>
            </a:r>
            <a:r>
              <a:rPr kumimoji="1" lang="ja-JP" altLang="ja-JP" sz="1000" dirty="0">
                <a:solidFill>
                  <a:schemeClr val="tx1"/>
                </a:solidFill>
                <a:ea typeface="游ゴシック"/>
              </a:rPr>
              <a:t>⇒ </a:t>
            </a:r>
            <a:r>
              <a:rPr kumimoji="1" lang="ja-JP" sz="1000" dirty="0">
                <a:solidFill>
                  <a:schemeClr val="tx1"/>
                </a:solidFill>
                <a:latin typeface="游ゴシック"/>
                <a:ea typeface="游ゴシック"/>
              </a:rPr>
              <a:t>　知事・市長等によるトッププロモーションや国際的な大規模イベントへの出展等により、大阪の</a:t>
            </a:r>
            <a:r>
              <a:rPr kumimoji="1" lang="ja-JP" altLang="en-US" sz="1000" dirty="0">
                <a:solidFill>
                  <a:schemeClr val="tx1"/>
                </a:solidFill>
                <a:latin typeface="游ゴシック"/>
                <a:ea typeface="游ゴシック"/>
              </a:rPr>
              <a:t>ビジネス</a:t>
            </a:r>
            <a:r>
              <a:rPr kumimoji="1" lang="ja-JP" sz="1000" dirty="0">
                <a:solidFill>
                  <a:schemeClr val="tx1"/>
                </a:solidFill>
                <a:latin typeface="游ゴシック"/>
                <a:ea typeface="游ゴシック"/>
              </a:rPr>
              <a:t>魅力のＰＲを強化し、在阪企業への投資・協業</a:t>
            </a:r>
            <a:endParaRPr kumimoji="1" lang="en-US" altLang="ja-JP" sz="1000" dirty="0">
              <a:solidFill>
                <a:schemeClr val="tx1"/>
              </a:solidFill>
              <a:latin typeface="游ゴシック"/>
              <a:ea typeface="游ゴシック"/>
            </a:endParaRPr>
          </a:p>
          <a:p>
            <a:r>
              <a:rPr kumimoji="1" lang="ja-JP" altLang="en-US" sz="1000" dirty="0">
                <a:solidFill>
                  <a:schemeClr val="tx1"/>
                </a:solidFill>
                <a:latin typeface="游ゴシック"/>
                <a:ea typeface="游ゴシック"/>
              </a:rPr>
              <a:t>　　　　  </a:t>
            </a:r>
            <a:r>
              <a:rPr kumimoji="1" lang="ja-JP" sz="1000" dirty="0">
                <a:solidFill>
                  <a:schemeClr val="tx1"/>
                </a:solidFill>
                <a:latin typeface="游ゴシック"/>
                <a:ea typeface="游ゴシック"/>
              </a:rPr>
              <a:t>を促進</a:t>
            </a:r>
            <a:endParaRPr lang="en-US" dirty="0">
              <a:solidFill>
                <a:schemeClr val="tx1"/>
              </a:solidFill>
              <a:latin typeface="游ゴシック"/>
              <a:ea typeface="游ゴシック"/>
            </a:endParaRPr>
          </a:p>
          <a:p>
            <a:pPr>
              <a:spcBef>
                <a:spcPts val="600"/>
              </a:spcBef>
            </a:pPr>
            <a:r>
              <a:rPr kumimoji="1" lang="ja-JP" sz="1200" b="1" dirty="0">
                <a:solidFill>
                  <a:schemeClr val="tx1"/>
                </a:solidFill>
                <a:latin typeface="游ゴシック"/>
                <a:ea typeface="游ゴシック"/>
              </a:rPr>
              <a:t>　・金融系外国企業等の誘致</a:t>
            </a:r>
            <a:endParaRPr lang="ja-JP" dirty="0">
              <a:solidFill>
                <a:schemeClr val="tx1"/>
              </a:solidFill>
              <a:ea typeface="游ゴシック"/>
              <a:cs typeface="Calibri"/>
            </a:endParaRPr>
          </a:p>
          <a:p>
            <a:r>
              <a:rPr kumimoji="1" lang="ja-JP" sz="1000" dirty="0">
                <a:solidFill>
                  <a:schemeClr val="tx1"/>
                </a:solidFill>
                <a:latin typeface="游ゴシック"/>
                <a:ea typeface="游ゴシック"/>
              </a:rPr>
              <a:t>　　</a:t>
            </a:r>
            <a:r>
              <a:rPr kumimoji="1" lang="ja-JP" altLang="en-US" sz="1000" dirty="0">
                <a:solidFill>
                  <a:schemeClr val="tx1"/>
                </a:solidFill>
                <a:latin typeface="游ゴシック"/>
                <a:ea typeface="游ゴシック"/>
              </a:rPr>
              <a:t> </a:t>
            </a:r>
            <a:r>
              <a:rPr kumimoji="1" lang="ja-JP" altLang="ja-JP" sz="1000" dirty="0">
                <a:solidFill>
                  <a:schemeClr val="tx1"/>
                </a:solidFill>
                <a:ea typeface="游ゴシック"/>
              </a:rPr>
              <a:t>⇒ </a:t>
            </a:r>
            <a:r>
              <a:rPr kumimoji="1" lang="ja-JP" sz="1000" dirty="0">
                <a:solidFill>
                  <a:schemeClr val="tx1"/>
                </a:solidFill>
                <a:latin typeface="游ゴシック"/>
                <a:ea typeface="游ゴシック"/>
              </a:rPr>
              <a:t>　補助金や地方税課税</a:t>
            </a:r>
            <a:r>
              <a:rPr kumimoji="1" lang="ja-JP" altLang="en-US" sz="1000" dirty="0">
                <a:solidFill>
                  <a:schemeClr val="tx1"/>
                </a:solidFill>
                <a:latin typeface="游ゴシック"/>
                <a:ea typeface="游ゴシック"/>
              </a:rPr>
              <a:t>に係る</a:t>
            </a:r>
            <a:r>
              <a:rPr kumimoji="1" lang="ja-JP" sz="1000" dirty="0">
                <a:solidFill>
                  <a:schemeClr val="tx1"/>
                </a:solidFill>
                <a:latin typeface="游ゴシック"/>
                <a:ea typeface="游ゴシック"/>
              </a:rPr>
              <a:t>特例</a:t>
            </a:r>
            <a:r>
              <a:rPr kumimoji="1" lang="ja-JP" altLang="en-US" sz="1000" dirty="0">
                <a:solidFill>
                  <a:schemeClr val="tx1"/>
                </a:solidFill>
                <a:latin typeface="游ゴシック"/>
                <a:ea typeface="游ゴシック"/>
              </a:rPr>
              <a:t>の</a:t>
            </a:r>
            <a:r>
              <a:rPr kumimoji="1" lang="ja-JP" sz="1000" dirty="0">
                <a:solidFill>
                  <a:schemeClr val="tx1"/>
                </a:solidFill>
                <a:latin typeface="游ゴシック"/>
                <a:ea typeface="游ゴシック"/>
              </a:rPr>
              <a:t>インセンティブを活用し、金融系外国企業等を誘致</a:t>
            </a:r>
            <a:endParaRPr lang="ja-JP" dirty="0">
              <a:solidFill>
                <a:schemeClr val="tx1"/>
              </a:solidFill>
              <a:ea typeface="游ゴシック"/>
              <a:cs typeface="Calibri"/>
            </a:endParaRPr>
          </a:p>
          <a:p>
            <a:pPr>
              <a:spcBef>
                <a:spcPts val="600"/>
              </a:spcBef>
            </a:pPr>
            <a:r>
              <a:rPr kumimoji="1" lang="ja-JP" altLang="en-US" sz="1200" b="1" dirty="0">
                <a:solidFill>
                  <a:schemeClr val="tx1"/>
                </a:solidFill>
                <a:latin typeface="游ゴシック"/>
                <a:ea typeface="游ゴシック"/>
              </a:rPr>
              <a:t>　・</a:t>
            </a:r>
            <a:r>
              <a:rPr kumimoji="1" lang="ja-JP" sz="1200" b="1" dirty="0">
                <a:solidFill>
                  <a:schemeClr val="tx1"/>
                </a:solidFill>
                <a:latin typeface="游ゴシック"/>
                <a:ea typeface="游ゴシック"/>
              </a:rPr>
              <a:t>官民ファンド組成を含むスタートアップへの資金供給方法の検討</a:t>
            </a:r>
            <a:endParaRPr lang="en-US" dirty="0">
              <a:solidFill>
                <a:schemeClr val="tx1"/>
              </a:solidFill>
              <a:ea typeface="Calibri"/>
              <a:cs typeface="Calibri"/>
            </a:endParaRPr>
          </a:p>
          <a:p>
            <a:r>
              <a:rPr kumimoji="1" lang="ja-JP" sz="1000" dirty="0">
                <a:solidFill>
                  <a:schemeClr val="tx1"/>
                </a:solidFill>
                <a:latin typeface="游ゴシック"/>
                <a:ea typeface="游ゴシック"/>
              </a:rPr>
              <a:t>　　</a:t>
            </a:r>
            <a:r>
              <a:rPr kumimoji="1" lang="ja-JP" altLang="en-US" sz="1000" dirty="0">
                <a:solidFill>
                  <a:schemeClr val="tx1"/>
                </a:solidFill>
                <a:latin typeface="游ゴシック"/>
                <a:ea typeface="游ゴシック"/>
              </a:rPr>
              <a:t> </a:t>
            </a:r>
            <a:r>
              <a:rPr kumimoji="1" lang="ja-JP" sz="1000" dirty="0">
                <a:solidFill>
                  <a:schemeClr val="tx1"/>
                </a:solidFill>
                <a:ea typeface="游ゴシック"/>
              </a:rPr>
              <a:t>⇒　大阪のスタートアップの資金調達状況やニーズ等を調査のうえ、官民連携によるベンチャー</a:t>
            </a:r>
            <a:r>
              <a:rPr kumimoji="1" lang="ja-JP" altLang="en-US" sz="1000" dirty="0">
                <a:solidFill>
                  <a:schemeClr val="tx1"/>
                </a:solidFill>
                <a:ea typeface="游ゴシック"/>
              </a:rPr>
              <a:t>キャピタル</a:t>
            </a:r>
            <a:r>
              <a:rPr kumimoji="1" lang="ja-JP" sz="1000" dirty="0">
                <a:solidFill>
                  <a:schemeClr val="tx1"/>
                </a:solidFill>
                <a:ea typeface="游ゴシック"/>
              </a:rPr>
              <a:t>ファンドを含む多面的な資金供給方法を検討</a:t>
            </a:r>
            <a:endParaRPr lang="ja-JP" dirty="0">
              <a:solidFill>
                <a:schemeClr val="tx1"/>
              </a:solidFill>
              <a:ea typeface="游ゴシック"/>
              <a:cs typeface="Calibri"/>
            </a:endParaRPr>
          </a:p>
          <a:p>
            <a:endParaRPr lang="ja-JP" altLang="en-US" sz="1200" b="1" dirty="0">
              <a:solidFill>
                <a:schemeClr val="tx1"/>
              </a:solidFill>
              <a:ea typeface="游ゴシック"/>
              <a:cs typeface="Calibri"/>
            </a:endParaRPr>
          </a:p>
        </p:txBody>
      </p:sp>
      <p:sp>
        <p:nvSpPr>
          <p:cNvPr id="10" name="正方形/長方形 8">
            <a:extLst>
              <a:ext uri="{FF2B5EF4-FFF2-40B4-BE49-F238E27FC236}">
                <a16:creationId xmlns:a16="http://schemas.microsoft.com/office/drawing/2014/main" id="{25F23D68-B329-93EA-679F-0331D27F3A2E}"/>
              </a:ext>
            </a:extLst>
          </p:cNvPr>
          <p:cNvSpPr/>
          <p:nvPr/>
        </p:nvSpPr>
        <p:spPr>
          <a:xfrm>
            <a:off x="198721" y="3099458"/>
            <a:ext cx="9495274" cy="1314498"/>
          </a:xfrm>
          <a:prstGeom prst="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kumimoji="1" lang="ja-JP" altLang="en-US" sz="1200" b="1" dirty="0">
                <a:solidFill>
                  <a:schemeClr val="tx1"/>
                </a:solidFill>
                <a:latin typeface="游ゴシック"/>
                <a:ea typeface="游ゴシック"/>
              </a:rPr>
              <a:t>②独自の金融市場</a:t>
            </a:r>
            <a:r>
              <a:rPr kumimoji="1" lang="ja-JP" sz="1200" b="1" dirty="0">
                <a:solidFill>
                  <a:schemeClr val="tx1"/>
                </a:solidFill>
                <a:latin typeface="游ゴシック"/>
                <a:ea typeface="游ゴシック"/>
              </a:rPr>
              <a:t>の</a:t>
            </a:r>
            <a:r>
              <a:rPr kumimoji="1" lang="ja-JP" altLang="en-US" sz="1200" b="1" dirty="0">
                <a:solidFill>
                  <a:schemeClr val="tx1"/>
                </a:solidFill>
                <a:latin typeface="游ゴシック"/>
                <a:ea typeface="游ゴシック"/>
              </a:rPr>
              <a:t>形成</a:t>
            </a:r>
            <a:r>
              <a:rPr kumimoji="1" lang="ja-JP" sz="1200" b="1" dirty="0">
                <a:solidFill>
                  <a:schemeClr val="tx1"/>
                </a:solidFill>
                <a:latin typeface="游ゴシック"/>
                <a:ea typeface="游ゴシック"/>
              </a:rPr>
              <a:t>、金融</a:t>
            </a:r>
            <a:r>
              <a:rPr kumimoji="1" lang="ja-JP" altLang="en-US" sz="1200" b="1" dirty="0">
                <a:solidFill>
                  <a:schemeClr val="tx1"/>
                </a:solidFill>
                <a:latin typeface="游ゴシック"/>
                <a:ea typeface="游ゴシック"/>
              </a:rPr>
              <a:t>イノベーション・規制緩和</a:t>
            </a:r>
            <a:r>
              <a:rPr kumimoji="1" lang="ja-JP" sz="1200" b="1" dirty="0">
                <a:solidFill>
                  <a:schemeClr val="tx1"/>
                </a:solidFill>
                <a:latin typeface="游ゴシック"/>
                <a:ea typeface="游ゴシック"/>
              </a:rPr>
              <a:t>の促進</a:t>
            </a:r>
            <a:endParaRPr lang="en-US" dirty="0">
              <a:solidFill>
                <a:schemeClr val="tx1"/>
              </a:solidFill>
              <a:ea typeface="Calibri"/>
              <a:cs typeface="Calibri"/>
            </a:endParaRPr>
          </a:p>
          <a:p>
            <a:pPr>
              <a:spcBef>
                <a:spcPts val="600"/>
              </a:spcBef>
            </a:pPr>
            <a:r>
              <a:rPr kumimoji="1" lang="ja-JP" sz="1200" b="1" dirty="0">
                <a:solidFill>
                  <a:schemeClr val="tx1"/>
                </a:solidFill>
                <a:latin typeface="游ゴシック"/>
                <a:ea typeface="游ゴシック"/>
              </a:rPr>
              <a:t>　・</a:t>
            </a:r>
            <a:r>
              <a:rPr kumimoji="1" lang="ja-JP" altLang="en-US" sz="1200" b="1" dirty="0">
                <a:solidFill>
                  <a:schemeClr val="tx1"/>
                </a:solidFill>
                <a:latin typeface="游ゴシック"/>
                <a:ea typeface="游ゴシック"/>
              </a:rPr>
              <a:t>民間における先駆的な</a:t>
            </a:r>
            <a:r>
              <a:rPr kumimoji="1" lang="ja-JP" sz="1200" b="1" dirty="0">
                <a:solidFill>
                  <a:schemeClr val="tx1"/>
                </a:solidFill>
                <a:latin typeface="游ゴシック"/>
                <a:ea typeface="游ゴシック"/>
              </a:rPr>
              <a:t>金融市</a:t>
            </a:r>
            <a:r>
              <a:rPr kumimoji="1" lang="ja-JP" altLang="en-US" sz="1200" b="1" dirty="0">
                <a:solidFill>
                  <a:schemeClr val="tx1"/>
                </a:solidFill>
                <a:latin typeface="游ゴシック"/>
                <a:ea typeface="游ゴシック"/>
              </a:rPr>
              <a:t>場</a:t>
            </a:r>
            <a:r>
              <a:rPr kumimoji="1" lang="ja-JP" sz="1200" b="1" dirty="0">
                <a:solidFill>
                  <a:schemeClr val="tx1"/>
                </a:solidFill>
                <a:latin typeface="游ゴシック"/>
                <a:ea typeface="游ゴシック"/>
              </a:rPr>
              <a:t>等</a:t>
            </a:r>
            <a:r>
              <a:rPr kumimoji="1" lang="ja-JP" altLang="en-US" sz="1200" b="1" dirty="0">
                <a:solidFill>
                  <a:schemeClr val="tx1"/>
                </a:solidFill>
                <a:latin typeface="游ゴシック"/>
                <a:ea typeface="游ゴシック"/>
              </a:rPr>
              <a:t>の形成</a:t>
            </a:r>
            <a:br>
              <a:rPr lang="ja-JP" altLang="en-US" sz="1200" b="1" dirty="0">
                <a:solidFill>
                  <a:schemeClr val="tx1"/>
                </a:solidFill>
                <a:latin typeface="游ゴシック"/>
                <a:ea typeface="游ゴシック"/>
              </a:rPr>
            </a:br>
            <a:r>
              <a:rPr kumimoji="1" lang="ja-JP" altLang="en-US" sz="1200" b="1" dirty="0">
                <a:solidFill>
                  <a:schemeClr val="tx1"/>
                </a:solidFill>
                <a:latin typeface="游ゴシック"/>
                <a:ea typeface="游ゴシック"/>
              </a:rPr>
              <a:t> </a:t>
            </a:r>
            <a:r>
              <a:rPr kumimoji="1" lang="ja-JP" altLang="en-US" sz="1000" dirty="0">
                <a:solidFill>
                  <a:schemeClr val="tx1"/>
                </a:solidFill>
                <a:latin typeface="游ゴシック"/>
                <a:ea typeface="游ゴシック"/>
              </a:rPr>
              <a:t>　　</a:t>
            </a:r>
            <a:r>
              <a:rPr kumimoji="1" lang="ja-JP" altLang="ja-JP" sz="1000" dirty="0">
                <a:solidFill>
                  <a:schemeClr val="tx1"/>
                </a:solidFill>
                <a:ea typeface="游ゴシック"/>
              </a:rPr>
              <a:t> ⇒</a:t>
            </a:r>
            <a:r>
              <a:rPr kumimoji="1" lang="ja-JP" altLang="en-US" sz="1000" dirty="0">
                <a:solidFill>
                  <a:schemeClr val="tx1"/>
                </a:solidFill>
                <a:ea typeface="游ゴシック"/>
              </a:rPr>
              <a:t>　</a:t>
            </a:r>
            <a:r>
              <a:rPr kumimoji="1" lang="ja-JP" altLang="en-US" sz="1000" dirty="0">
                <a:solidFill>
                  <a:schemeClr val="tx1"/>
                </a:solidFill>
                <a:latin typeface="游ゴシック"/>
                <a:ea typeface="游ゴシック"/>
              </a:rPr>
              <a:t>民間</a:t>
            </a:r>
            <a:r>
              <a:rPr kumimoji="1" lang="ja-JP" sz="1000" dirty="0">
                <a:solidFill>
                  <a:schemeClr val="tx1"/>
                </a:solidFill>
                <a:latin typeface="游ゴシック"/>
                <a:ea typeface="游ゴシック"/>
              </a:rPr>
              <a:t>に</a:t>
            </a:r>
            <a:r>
              <a:rPr kumimoji="1" lang="ja-JP" altLang="en-US" sz="1000" dirty="0">
                <a:solidFill>
                  <a:schemeClr val="tx1"/>
                </a:solidFill>
                <a:latin typeface="游ゴシック"/>
                <a:ea typeface="游ゴシック"/>
              </a:rPr>
              <a:t>おけ</a:t>
            </a:r>
            <a:r>
              <a:rPr kumimoji="1" lang="ja-JP" sz="1000" dirty="0">
                <a:solidFill>
                  <a:schemeClr val="tx1"/>
                </a:solidFill>
                <a:latin typeface="游ゴシック"/>
                <a:ea typeface="游ゴシック"/>
              </a:rPr>
              <a:t>る</a:t>
            </a:r>
            <a:r>
              <a:rPr kumimoji="1" lang="ja-JP" altLang="en-US" sz="1000" dirty="0">
                <a:solidFill>
                  <a:schemeClr val="tx1"/>
                </a:solidFill>
                <a:latin typeface="游ゴシック"/>
                <a:ea typeface="游ゴシック"/>
              </a:rPr>
              <a:t>金融デジタルの進展等を踏まえたデリバティブ商品の検討や、株式のトークン化などセキュリティ</a:t>
            </a:r>
            <a:r>
              <a:rPr kumimoji="1" lang="ja-JP" sz="1000" dirty="0">
                <a:solidFill>
                  <a:schemeClr val="tx1"/>
                </a:solidFill>
                <a:latin typeface="游ゴシック"/>
                <a:ea typeface="游ゴシック"/>
              </a:rPr>
              <a:t>トー</a:t>
            </a:r>
            <a:r>
              <a:rPr kumimoji="1" lang="ja-JP" altLang="en-US" sz="1000" dirty="0">
                <a:solidFill>
                  <a:schemeClr val="tx1"/>
                </a:solidFill>
                <a:latin typeface="游ゴシック"/>
                <a:ea typeface="游ゴシック"/>
              </a:rPr>
              <a:t>ク</a:t>
            </a:r>
            <a:r>
              <a:rPr kumimoji="1" lang="ja-JP" sz="1000" dirty="0">
                <a:solidFill>
                  <a:schemeClr val="tx1"/>
                </a:solidFill>
                <a:latin typeface="游ゴシック"/>
                <a:ea typeface="游ゴシック"/>
              </a:rPr>
              <a:t>ン</a:t>
            </a:r>
            <a:r>
              <a:rPr kumimoji="1" lang="ja-JP" altLang="en-US" sz="1000" dirty="0">
                <a:solidFill>
                  <a:schemeClr val="tx1"/>
                </a:solidFill>
                <a:latin typeface="游ゴシック"/>
                <a:ea typeface="游ゴシック"/>
              </a:rPr>
              <a:t>取扱商品の拡充</a:t>
            </a:r>
            <a:endParaRPr lang="ja-JP" altLang="en-US" dirty="0">
              <a:solidFill>
                <a:schemeClr val="tx1"/>
              </a:solidFill>
              <a:ea typeface="游ゴシック"/>
              <a:cs typeface="Calibri"/>
            </a:endParaRPr>
          </a:p>
          <a:p>
            <a:pPr>
              <a:spcBef>
                <a:spcPts val="600"/>
              </a:spcBef>
            </a:pPr>
            <a:r>
              <a:rPr kumimoji="1" lang="ja-JP" altLang="en-US" sz="1200" b="1" dirty="0">
                <a:solidFill>
                  <a:schemeClr val="tx1"/>
                </a:solidFill>
                <a:latin typeface="游ゴシック"/>
                <a:ea typeface="游ゴシック"/>
              </a:rPr>
              <a:t>　・</a:t>
            </a:r>
            <a:r>
              <a:rPr kumimoji="1" lang="ja-JP" sz="1200" b="1" dirty="0">
                <a:solidFill>
                  <a:schemeClr val="tx1"/>
                </a:solidFill>
                <a:latin typeface="游ゴシック"/>
                <a:ea typeface="游ゴシック"/>
              </a:rPr>
              <a:t>金融</a:t>
            </a:r>
            <a:r>
              <a:rPr kumimoji="1" lang="ja-JP" altLang="en-US" sz="1200" b="1" dirty="0">
                <a:solidFill>
                  <a:schemeClr val="tx1"/>
                </a:solidFill>
                <a:latin typeface="游ゴシック"/>
                <a:ea typeface="游ゴシック"/>
              </a:rPr>
              <a:t>イノベーション</a:t>
            </a:r>
            <a:r>
              <a:rPr kumimoji="1" lang="ja-JP" sz="1200" b="1" dirty="0">
                <a:solidFill>
                  <a:schemeClr val="tx1"/>
                </a:solidFill>
                <a:latin typeface="游ゴシック"/>
                <a:ea typeface="游ゴシック"/>
              </a:rPr>
              <a:t>の</a:t>
            </a:r>
            <a:r>
              <a:rPr kumimoji="1" lang="ja-JP" altLang="en-US" sz="1200" b="1" dirty="0">
                <a:solidFill>
                  <a:schemeClr val="tx1"/>
                </a:solidFill>
                <a:latin typeface="游ゴシック"/>
                <a:ea typeface="游ゴシック"/>
              </a:rPr>
              <a:t>促進</a:t>
            </a:r>
            <a:endParaRPr lang="ja-JP" dirty="0">
              <a:solidFill>
                <a:schemeClr val="tx1"/>
              </a:solidFill>
              <a:ea typeface="游ゴシック"/>
              <a:cs typeface="Calibri"/>
            </a:endParaRPr>
          </a:p>
          <a:p>
            <a:r>
              <a:rPr kumimoji="1" lang="ja-JP" sz="1000" dirty="0">
                <a:solidFill>
                  <a:schemeClr val="tx1"/>
                </a:solidFill>
                <a:latin typeface="游ゴシック"/>
                <a:ea typeface="游ゴシック"/>
              </a:rPr>
              <a:t>　　</a:t>
            </a:r>
            <a:r>
              <a:rPr kumimoji="1" lang="ja-JP" altLang="en-US" sz="1000" dirty="0">
                <a:solidFill>
                  <a:schemeClr val="tx1"/>
                </a:solidFill>
                <a:latin typeface="游ゴシック"/>
                <a:ea typeface="游ゴシック"/>
              </a:rPr>
              <a:t>  </a:t>
            </a:r>
            <a:r>
              <a:rPr kumimoji="1" lang="ja-JP" altLang="ja-JP" sz="1000" dirty="0">
                <a:solidFill>
                  <a:schemeClr val="tx1"/>
                </a:solidFill>
                <a:ea typeface="游ゴシック"/>
              </a:rPr>
              <a:t>⇒ </a:t>
            </a:r>
            <a:r>
              <a:rPr kumimoji="1" lang="ja-JP" altLang="en-US" sz="1000" dirty="0">
                <a:solidFill>
                  <a:schemeClr val="tx1"/>
                </a:solidFill>
                <a:latin typeface="游ゴシック"/>
                <a:ea typeface="游ゴシック"/>
              </a:rPr>
              <a:t>　</a:t>
            </a:r>
            <a:r>
              <a:rPr kumimoji="1" lang="ja-JP" sz="1000" dirty="0">
                <a:solidFill>
                  <a:schemeClr val="tx1"/>
                </a:solidFill>
                <a:latin typeface="游ゴシック"/>
                <a:ea typeface="游ゴシック"/>
              </a:rPr>
              <a:t>ブ</a:t>
            </a:r>
            <a:r>
              <a:rPr kumimoji="1" lang="ja-JP" altLang="en-US" sz="1000" dirty="0">
                <a:solidFill>
                  <a:schemeClr val="tx1"/>
                </a:solidFill>
                <a:latin typeface="游ゴシック"/>
                <a:ea typeface="游ゴシック"/>
              </a:rPr>
              <a:t>ロックチェーン技術</a:t>
            </a:r>
            <a:r>
              <a:rPr kumimoji="1" lang="ja-JP" sz="1000" dirty="0">
                <a:solidFill>
                  <a:schemeClr val="tx1"/>
                </a:solidFill>
                <a:latin typeface="游ゴシック"/>
                <a:ea typeface="游ゴシック"/>
              </a:rPr>
              <a:t>を活用し</a:t>
            </a:r>
            <a:r>
              <a:rPr kumimoji="1" lang="ja-JP" altLang="en-US" sz="1000" dirty="0">
                <a:solidFill>
                  <a:schemeClr val="tx1"/>
                </a:solidFill>
                <a:latin typeface="游ゴシック"/>
                <a:ea typeface="游ゴシック"/>
              </a:rPr>
              <a:t>たネ</a:t>
            </a:r>
            <a:r>
              <a:rPr kumimoji="1" lang="ja-JP" sz="1000" dirty="0">
                <a:solidFill>
                  <a:schemeClr val="tx1"/>
                </a:solidFill>
                <a:latin typeface="游ゴシック"/>
                <a:ea typeface="游ゴシック"/>
              </a:rPr>
              <a:t>ット</a:t>
            </a:r>
            <a:r>
              <a:rPr kumimoji="1" lang="ja-JP" altLang="en-US" sz="1000" dirty="0">
                <a:solidFill>
                  <a:schemeClr val="tx1"/>
                </a:solidFill>
                <a:latin typeface="游ゴシック"/>
                <a:ea typeface="游ゴシック"/>
              </a:rPr>
              <a:t>ワーク（</a:t>
            </a:r>
            <a:r>
              <a:rPr kumimoji="1" lang="en-US" altLang="ja-JP" sz="1000" dirty="0">
                <a:solidFill>
                  <a:schemeClr val="tx1"/>
                </a:solidFill>
                <a:ea typeface="Calibri"/>
              </a:rPr>
              <a:t>Web3.0</a:t>
            </a:r>
            <a:r>
              <a:rPr kumimoji="1" lang="ja-JP" altLang="en-US" sz="1000" dirty="0">
                <a:solidFill>
                  <a:schemeClr val="tx1"/>
                </a:solidFill>
                <a:latin typeface="游ゴシック"/>
                <a:ea typeface="游ゴシック"/>
              </a:rPr>
              <a:t>）</a:t>
            </a:r>
            <a:r>
              <a:rPr kumimoji="1" lang="ja-JP" sz="1000" dirty="0">
                <a:solidFill>
                  <a:schemeClr val="tx1"/>
                </a:solidFill>
                <a:latin typeface="游ゴシック"/>
                <a:ea typeface="游ゴシック"/>
              </a:rPr>
              <a:t>や</a:t>
            </a:r>
            <a:r>
              <a:rPr kumimoji="1" lang="ja-JP" altLang="en-US" sz="1000" dirty="0">
                <a:solidFill>
                  <a:schemeClr val="tx1"/>
                </a:solidFill>
                <a:latin typeface="游ゴシック"/>
                <a:ea typeface="游ゴシック"/>
              </a:rPr>
              <a:t>ステ</a:t>
            </a:r>
            <a:r>
              <a:rPr kumimoji="1" lang="ja-JP" sz="1000" dirty="0">
                <a:solidFill>
                  <a:schemeClr val="tx1"/>
                </a:solidFill>
                <a:latin typeface="游ゴシック"/>
                <a:ea typeface="游ゴシック"/>
              </a:rPr>
              <a:t>ー</a:t>
            </a:r>
            <a:r>
              <a:rPr kumimoji="1" lang="ja-JP" altLang="en-US" sz="1000" dirty="0">
                <a:solidFill>
                  <a:schemeClr val="tx1"/>
                </a:solidFill>
                <a:latin typeface="游ゴシック"/>
                <a:ea typeface="游ゴシック"/>
              </a:rPr>
              <a:t>ブルコイン活用</a:t>
            </a:r>
            <a:r>
              <a:rPr kumimoji="1" lang="ja-JP" sz="1000" dirty="0">
                <a:solidFill>
                  <a:schemeClr val="tx1"/>
                </a:solidFill>
                <a:latin typeface="游ゴシック"/>
                <a:ea typeface="游ゴシック"/>
              </a:rPr>
              <a:t>等による</a:t>
            </a:r>
            <a:r>
              <a:rPr kumimoji="1" lang="ja-JP" altLang="en-US" sz="1000" dirty="0">
                <a:solidFill>
                  <a:schemeClr val="tx1"/>
                </a:solidFill>
                <a:latin typeface="游ゴシック"/>
                <a:ea typeface="游ゴシック"/>
              </a:rPr>
              <a:t>先駆的な金融サービスの実証事業を支援し、大阪を</a:t>
            </a:r>
            <a:endParaRPr kumimoji="1" lang="en-US" altLang="ja-JP" sz="1000" dirty="0">
              <a:solidFill>
                <a:schemeClr val="tx1"/>
              </a:solidFill>
              <a:latin typeface="游ゴシック"/>
              <a:ea typeface="游ゴシック"/>
            </a:endParaRPr>
          </a:p>
          <a:p>
            <a:r>
              <a:rPr kumimoji="1" lang="ja-JP" altLang="en-US" sz="1000" dirty="0">
                <a:solidFill>
                  <a:schemeClr val="tx1"/>
                </a:solidFill>
                <a:latin typeface="游ゴシック"/>
                <a:ea typeface="游ゴシック"/>
              </a:rPr>
              <a:t>　　　　　金融イノ</a:t>
            </a:r>
            <a:r>
              <a:rPr kumimoji="1" lang="ja-JP" sz="1000" dirty="0">
                <a:solidFill>
                  <a:schemeClr val="tx1"/>
                </a:solidFill>
                <a:latin typeface="游ゴシック"/>
                <a:ea typeface="游ゴシック"/>
              </a:rPr>
              <a:t>ベ</a:t>
            </a:r>
            <a:r>
              <a:rPr kumimoji="1" lang="ja-JP" altLang="en-US" sz="1000" dirty="0">
                <a:solidFill>
                  <a:schemeClr val="tx1"/>
                </a:solidFill>
                <a:latin typeface="游ゴシック"/>
                <a:ea typeface="游ゴシック"/>
              </a:rPr>
              <a:t>ーショ</a:t>
            </a:r>
            <a:r>
              <a:rPr kumimoji="1" lang="ja-JP" sz="1000" dirty="0">
                <a:solidFill>
                  <a:schemeClr val="tx1"/>
                </a:solidFill>
                <a:latin typeface="游ゴシック"/>
                <a:ea typeface="游ゴシック"/>
              </a:rPr>
              <a:t>ン</a:t>
            </a:r>
            <a:r>
              <a:rPr kumimoji="1" lang="ja-JP" altLang="en-US" sz="1000" dirty="0">
                <a:solidFill>
                  <a:schemeClr val="tx1"/>
                </a:solidFill>
                <a:latin typeface="游ゴシック"/>
                <a:ea typeface="游ゴシック"/>
              </a:rPr>
              <a:t>に</a:t>
            </a:r>
            <a:r>
              <a:rPr kumimoji="1" lang="ja-JP" sz="1000" dirty="0">
                <a:solidFill>
                  <a:schemeClr val="tx1"/>
                </a:solidFill>
                <a:latin typeface="游ゴシック"/>
                <a:ea typeface="游ゴシック"/>
              </a:rPr>
              <a:t>チャ</a:t>
            </a:r>
            <a:r>
              <a:rPr kumimoji="1" lang="ja-JP" altLang="en-US" sz="1000" dirty="0">
                <a:solidFill>
                  <a:schemeClr val="tx1"/>
                </a:solidFill>
                <a:latin typeface="游ゴシック"/>
                <a:ea typeface="游ゴシック"/>
              </a:rPr>
              <a:t>レンジできる場として世界に広くアピ</a:t>
            </a:r>
            <a:r>
              <a:rPr kumimoji="1" lang="ja-JP" sz="1000" dirty="0">
                <a:solidFill>
                  <a:schemeClr val="tx1"/>
                </a:solidFill>
                <a:latin typeface="游ゴシック"/>
                <a:ea typeface="游ゴシック"/>
              </a:rPr>
              <a:t>ー</a:t>
            </a:r>
            <a:r>
              <a:rPr kumimoji="1" lang="ja-JP" altLang="en-US" sz="1000" dirty="0">
                <a:solidFill>
                  <a:schemeClr val="tx1"/>
                </a:solidFill>
                <a:latin typeface="游ゴシック"/>
                <a:ea typeface="游ゴシック"/>
              </a:rPr>
              <a:t>ル</a:t>
            </a:r>
            <a:endParaRPr lang="ja-JP" dirty="0">
              <a:solidFill>
                <a:schemeClr val="tx1"/>
              </a:solidFill>
              <a:latin typeface="Calibri"/>
              <a:ea typeface="游ゴシック"/>
              <a:cs typeface="Calibri"/>
            </a:endParaRPr>
          </a:p>
        </p:txBody>
      </p:sp>
      <p:sp>
        <p:nvSpPr>
          <p:cNvPr id="11" name="正方形/長方形 8">
            <a:extLst>
              <a:ext uri="{FF2B5EF4-FFF2-40B4-BE49-F238E27FC236}">
                <a16:creationId xmlns:a16="http://schemas.microsoft.com/office/drawing/2014/main" id="{20AE6A1B-30E1-9E7F-BAC8-E4DCA0453D31}"/>
              </a:ext>
            </a:extLst>
          </p:cNvPr>
          <p:cNvSpPr/>
          <p:nvPr/>
        </p:nvSpPr>
        <p:spPr>
          <a:xfrm>
            <a:off x="197980" y="4514123"/>
            <a:ext cx="9495274" cy="1314498"/>
          </a:xfrm>
          <a:prstGeom prst="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kumimoji="1" lang="ja-JP" sz="1200" b="1" dirty="0">
                <a:solidFill>
                  <a:schemeClr val="tx1"/>
                </a:solidFill>
                <a:latin typeface="游ゴシック"/>
                <a:ea typeface="游ゴシック"/>
              </a:rPr>
              <a:t>③国際金融都市を支える基盤となる</a:t>
            </a:r>
            <a:r>
              <a:rPr kumimoji="1" lang="ja-JP" altLang="en-US" sz="1200" b="1" dirty="0">
                <a:solidFill>
                  <a:schemeClr val="tx1"/>
                </a:solidFill>
                <a:latin typeface="游ゴシック"/>
                <a:ea typeface="游ゴシック"/>
              </a:rPr>
              <a:t>取組</a:t>
            </a:r>
            <a:r>
              <a:rPr kumimoji="1" lang="ja-JP" sz="1200" b="1" dirty="0">
                <a:solidFill>
                  <a:schemeClr val="tx1"/>
                </a:solidFill>
                <a:latin typeface="游ゴシック"/>
                <a:ea typeface="游ゴシック"/>
              </a:rPr>
              <a:t>の推進</a:t>
            </a:r>
            <a:endParaRPr lang="en-US" altLang="ja-JP" dirty="0">
              <a:solidFill>
                <a:schemeClr val="tx1"/>
              </a:solidFill>
              <a:ea typeface="游ゴシック"/>
              <a:cs typeface="Calibri"/>
            </a:endParaRPr>
          </a:p>
          <a:p>
            <a:pPr>
              <a:spcBef>
                <a:spcPts val="600"/>
              </a:spcBef>
            </a:pPr>
            <a:r>
              <a:rPr kumimoji="1" lang="ja-JP" sz="1200" b="1" dirty="0">
                <a:solidFill>
                  <a:schemeClr val="tx1"/>
                </a:solidFill>
                <a:latin typeface="游ゴシック"/>
                <a:ea typeface="游ゴシック"/>
              </a:rPr>
              <a:t>　・金融</a:t>
            </a:r>
            <a:r>
              <a:rPr kumimoji="1" lang="ja-JP" altLang="en-US" sz="1200" b="1" dirty="0">
                <a:solidFill>
                  <a:schemeClr val="tx1"/>
                </a:solidFill>
                <a:latin typeface="游ゴシック"/>
                <a:ea typeface="游ゴシック"/>
              </a:rPr>
              <a:t>機関と大学</a:t>
            </a:r>
            <a:r>
              <a:rPr kumimoji="1" lang="ja-JP" sz="1200" b="1" dirty="0">
                <a:solidFill>
                  <a:schemeClr val="tx1"/>
                </a:solidFill>
                <a:latin typeface="游ゴシック"/>
                <a:ea typeface="游ゴシック"/>
              </a:rPr>
              <a:t>等が連携した高度金融人材の育成</a:t>
            </a:r>
            <a:br>
              <a:rPr lang="ja-JP" sz="1200" b="1" dirty="0">
                <a:solidFill>
                  <a:schemeClr val="tx1"/>
                </a:solidFill>
                <a:latin typeface="游ゴシック"/>
                <a:ea typeface="游ゴシック"/>
              </a:rPr>
            </a:br>
            <a:r>
              <a:rPr kumimoji="1" lang="ja-JP" sz="1200" b="1" dirty="0">
                <a:solidFill>
                  <a:schemeClr val="tx1"/>
                </a:solidFill>
                <a:latin typeface="游ゴシック"/>
                <a:ea typeface="游ゴシック"/>
              </a:rPr>
              <a:t> </a:t>
            </a:r>
            <a:r>
              <a:rPr kumimoji="1" lang="ja-JP" sz="1000" dirty="0">
                <a:solidFill>
                  <a:schemeClr val="tx1"/>
                </a:solidFill>
                <a:latin typeface="游ゴシック"/>
                <a:ea typeface="游ゴシック"/>
              </a:rPr>
              <a:t>　　</a:t>
            </a:r>
            <a:r>
              <a:rPr kumimoji="1" lang="en-US" altLang="ja-JP" sz="1000" dirty="0">
                <a:solidFill>
                  <a:schemeClr val="tx1"/>
                </a:solidFill>
                <a:latin typeface="游ゴシック"/>
                <a:ea typeface="游ゴシック"/>
              </a:rPr>
              <a:t> </a:t>
            </a:r>
            <a:r>
              <a:rPr kumimoji="1" lang="ja-JP" altLang="ja-JP" sz="1000" dirty="0">
                <a:solidFill>
                  <a:schemeClr val="tx1"/>
                </a:solidFill>
                <a:ea typeface="游ゴシック"/>
              </a:rPr>
              <a:t>⇒ </a:t>
            </a:r>
            <a:r>
              <a:rPr kumimoji="1" lang="ja-JP" sz="1000" dirty="0">
                <a:solidFill>
                  <a:schemeClr val="tx1"/>
                </a:solidFill>
                <a:latin typeface="游ゴシック"/>
                <a:ea typeface="游ゴシック"/>
              </a:rPr>
              <a:t>　金融機関と連携した大学等における実践的なプログラム等により、フィンテック等に精通した高度金融人材を育成</a:t>
            </a:r>
            <a:endParaRPr lang="ja-JP" dirty="0">
              <a:solidFill>
                <a:schemeClr val="tx1"/>
              </a:solidFill>
              <a:ea typeface="游ゴシック"/>
              <a:cs typeface="Calibri"/>
            </a:endParaRPr>
          </a:p>
          <a:p>
            <a:pPr>
              <a:spcBef>
                <a:spcPts val="600"/>
              </a:spcBef>
            </a:pPr>
            <a:r>
              <a:rPr kumimoji="1" lang="ja-JP" sz="1200" b="1" dirty="0">
                <a:solidFill>
                  <a:schemeClr val="tx1"/>
                </a:solidFill>
                <a:latin typeface="游ゴシック"/>
                <a:ea typeface="游ゴシック"/>
              </a:rPr>
              <a:t>　・インターナショナルスクールの誘致</a:t>
            </a:r>
            <a:endParaRPr lang="ja-JP" sz="1200" b="1" strike="sngStrike" dirty="0">
              <a:solidFill>
                <a:schemeClr val="tx1"/>
              </a:solidFill>
              <a:latin typeface="游ゴシック"/>
              <a:ea typeface="游ゴシック"/>
              <a:cs typeface="Calibri"/>
            </a:endParaRPr>
          </a:p>
          <a:p>
            <a:r>
              <a:rPr kumimoji="1" lang="ja-JP" sz="1000" dirty="0">
                <a:solidFill>
                  <a:schemeClr val="tx1"/>
                </a:solidFill>
                <a:latin typeface="游ゴシック"/>
                <a:ea typeface="游ゴシック"/>
              </a:rPr>
              <a:t>　　</a:t>
            </a:r>
            <a:r>
              <a:rPr kumimoji="1" lang="ja-JP" altLang="ja-JP" sz="1000" dirty="0">
                <a:solidFill>
                  <a:schemeClr val="tx1"/>
                </a:solidFill>
                <a:ea typeface="游ゴシック"/>
              </a:rPr>
              <a:t> </a:t>
            </a:r>
            <a:r>
              <a:rPr kumimoji="1" lang="ja-JP" altLang="en-US" sz="1000" dirty="0">
                <a:solidFill>
                  <a:schemeClr val="tx1"/>
                </a:solidFill>
                <a:ea typeface="游ゴシック"/>
              </a:rPr>
              <a:t>  </a:t>
            </a:r>
            <a:r>
              <a:rPr kumimoji="1" lang="ja-JP" altLang="ja-JP" sz="1000" dirty="0">
                <a:solidFill>
                  <a:schemeClr val="tx1"/>
                </a:solidFill>
                <a:ea typeface="游ゴシック"/>
              </a:rPr>
              <a:t>⇒</a:t>
            </a:r>
            <a:r>
              <a:rPr kumimoji="1" lang="ja-JP" sz="1000" dirty="0">
                <a:solidFill>
                  <a:schemeClr val="tx1"/>
                </a:solidFill>
                <a:latin typeface="游ゴシック"/>
                <a:ea typeface="游ゴシック"/>
                <a:cs typeface="Calibri"/>
              </a:rPr>
              <a:t>　金融系外国企業等</a:t>
            </a:r>
            <a:r>
              <a:rPr kumimoji="1" lang="ja-JP" sz="1000" dirty="0">
                <a:solidFill>
                  <a:schemeClr val="tx1"/>
                </a:solidFill>
                <a:latin typeface="游ゴシック"/>
                <a:ea typeface="游ゴシック"/>
              </a:rPr>
              <a:t>で働く人材の家族の教育環境整備に向け、公有地</a:t>
            </a:r>
            <a:r>
              <a:rPr kumimoji="1" lang="ja-JP" altLang="en-US" sz="1000" dirty="0">
                <a:solidFill>
                  <a:schemeClr val="tx1"/>
                </a:solidFill>
                <a:latin typeface="游ゴシック"/>
                <a:ea typeface="游ゴシック"/>
              </a:rPr>
              <a:t>（</a:t>
            </a:r>
            <a:r>
              <a:rPr kumimoji="1" lang="ja-JP" sz="1000" dirty="0">
                <a:solidFill>
                  <a:schemeClr val="tx1"/>
                </a:solidFill>
                <a:latin typeface="游ゴシック"/>
                <a:ea typeface="游ゴシック"/>
              </a:rPr>
              <a:t>学校跡</a:t>
            </a:r>
            <a:r>
              <a:rPr kumimoji="1" lang="ja-JP" altLang="en-US" sz="1000" dirty="0">
                <a:solidFill>
                  <a:schemeClr val="tx1"/>
                </a:solidFill>
                <a:latin typeface="游ゴシック"/>
                <a:ea typeface="游ゴシック"/>
              </a:rPr>
              <a:t>地等</a:t>
            </a:r>
            <a:r>
              <a:rPr kumimoji="1" lang="ja-JP" sz="1000" dirty="0">
                <a:solidFill>
                  <a:schemeClr val="tx1"/>
                </a:solidFill>
                <a:latin typeface="游ゴシック"/>
                <a:ea typeface="游ゴシック"/>
              </a:rPr>
              <a:t>）</a:t>
            </a:r>
            <a:r>
              <a:rPr kumimoji="1" lang="ja-JP" altLang="en-US" sz="1000" dirty="0">
                <a:solidFill>
                  <a:schemeClr val="tx1"/>
                </a:solidFill>
                <a:latin typeface="游ゴシック"/>
                <a:ea typeface="游ゴシック"/>
              </a:rPr>
              <a:t>の</a:t>
            </a:r>
            <a:r>
              <a:rPr kumimoji="1" lang="ja-JP" sz="1000" dirty="0">
                <a:solidFill>
                  <a:schemeClr val="tx1"/>
                </a:solidFill>
                <a:latin typeface="游ゴシック"/>
                <a:ea typeface="游ゴシック"/>
              </a:rPr>
              <a:t>紹</a:t>
            </a:r>
            <a:r>
              <a:rPr kumimoji="1" lang="ja-JP" altLang="en-US" sz="1000" dirty="0">
                <a:solidFill>
                  <a:schemeClr val="tx1"/>
                </a:solidFill>
                <a:latin typeface="游ゴシック"/>
                <a:ea typeface="游ゴシック"/>
              </a:rPr>
              <a:t>介</a:t>
            </a:r>
            <a:r>
              <a:rPr kumimoji="1" lang="ja-JP" sz="1000" dirty="0">
                <a:solidFill>
                  <a:schemeClr val="tx1"/>
                </a:solidFill>
                <a:latin typeface="游ゴシック"/>
                <a:ea typeface="游ゴシック"/>
              </a:rPr>
              <a:t>等により</a:t>
            </a:r>
            <a:r>
              <a:rPr kumimoji="1" lang="ja-JP" altLang="en-US" sz="1000" dirty="0">
                <a:solidFill>
                  <a:schemeClr val="tx1"/>
                </a:solidFill>
                <a:latin typeface="游ゴシック"/>
                <a:ea typeface="游ゴシック"/>
              </a:rPr>
              <a:t>、高度外国人材のニーズを踏まえた</a:t>
            </a:r>
            <a:r>
              <a:rPr kumimoji="1" lang="ja-JP" sz="1000" dirty="0">
                <a:solidFill>
                  <a:schemeClr val="tx1"/>
                </a:solidFill>
                <a:latin typeface="游ゴシック"/>
                <a:ea typeface="游ゴシック"/>
              </a:rPr>
              <a:t>インターナショ</a:t>
            </a:r>
            <a:r>
              <a:rPr kumimoji="1" lang="ja-JP" altLang="en-US" sz="1000" dirty="0">
                <a:solidFill>
                  <a:schemeClr val="tx1"/>
                </a:solidFill>
                <a:latin typeface="游ゴシック"/>
                <a:ea typeface="游ゴシック"/>
              </a:rPr>
              <a:t>ナ</a:t>
            </a:r>
            <a:endParaRPr kumimoji="1" lang="en-US" altLang="ja-JP" sz="1000" dirty="0">
              <a:solidFill>
                <a:schemeClr val="tx1"/>
              </a:solidFill>
              <a:latin typeface="游ゴシック"/>
              <a:ea typeface="游ゴシック"/>
            </a:endParaRPr>
          </a:p>
          <a:p>
            <a:r>
              <a:rPr kumimoji="1" lang="ja-JP" altLang="en-US" sz="1000" dirty="0">
                <a:solidFill>
                  <a:schemeClr val="tx1"/>
                </a:solidFill>
                <a:latin typeface="游ゴシック"/>
                <a:ea typeface="游ゴシック"/>
              </a:rPr>
              <a:t>　　　　  ル</a:t>
            </a:r>
            <a:r>
              <a:rPr kumimoji="1" lang="ja-JP" sz="1000" dirty="0">
                <a:solidFill>
                  <a:schemeClr val="tx1"/>
                </a:solidFill>
                <a:latin typeface="游ゴシック"/>
                <a:ea typeface="游ゴシック"/>
              </a:rPr>
              <a:t>スクー</a:t>
            </a:r>
            <a:r>
              <a:rPr kumimoji="1" lang="ja-JP" altLang="en-US" sz="1000" dirty="0">
                <a:solidFill>
                  <a:schemeClr val="tx1"/>
                </a:solidFill>
                <a:latin typeface="游ゴシック"/>
                <a:ea typeface="游ゴシック"/>
              </a:rPr>
              <a:t>ル</a:t>
            </a:r>
            <a:r>
              <a:rPr kumimoji="1" lang="ja-JP" sz="1000" dirty="0">
                <a:solidFill>
                  <a:schemeClr val="tx1"/>
                </a:solidFill>
                <a:latin typeface="游ゴシック"/>
                <a:ea typeface="游ゴシック"/>
              </a:rPr>
              <a:t>を誘致</a:t>
            </a:r>
            <a:endParaRPr lang="en-US" dirty="0">
              <a:solidFill>
                <a:schemeClr val="tx1"/>
              </a:solidFill>
            </a:endParaRPr>
          </a:p>
        </p:txBody>
      </p:sp>
      <p:sp>
        <p:nvSpPr>
          <p:cNvPr id="3" name="テキスト ボックス 6">
            <a:extLst>
              <a:ext uri="{FF2B5EF4-FFF2-40B4-BE49-F238E27FC236}">
                <a16:creationId xmlns:a16="http://schemas.microsoft.com/office/drawing/2014/main" id="{7B700DAE-3435-4D77-AEFB-53DBA628E26D}"/>
              </a:ext>
            </a:extLst>
          </p:cNvPr>
          <p:cNvSpPr txBox="1"/>
          <p:nvPr/>
        </p:nvSpPr>
        <p:spPr>
          <a:xfrm>
            <a:off x="0" y="222849"/>
            <a:ext cx="6003266" cy="307777"/>
          </a:xfrm>
          <a:prstGeom prst="rect">
            <a:avLst/>
          </a:prstGeom>
          <a:noFill/>
          <a:ln>
            <a:noFill/>
          </a:ln>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53156">
              <a:defRPr/>
            </a:pPr>
            <a:r>
              <a:rPr kumimoji="1" lang="ja-JP" altLang="en-US" sz="1400" b="1" dirty="0">
                <a:latin typeface="BIZ UDゴシック" panose="020B0400000000000000" pitchFamily="49" charset="-128"/>
                <a:ea typeface="BIZ UDゴシック"/>
                <a:cs typeface="HGP創英角ｺﾞｼｯｸUB" panose="020B0900000000000000" pitchFamily="50" charset="-128"/>
              </a:rPr>
              <a:t>（２）</a:t>
            </a:r>
            <a:r>
              <a:rPr kumimoji="1" lang="ja-JP" sz="1400" b="1" dirty="0">
                <a:ea typeface="BIZ UDゴシック"/>
              </a:rPr>
              <a:t>「</a:t>
            </a:r>
            <a:r>
              <a:rPr kumimoji="1" lang="ja-JP" sz="1400" b="1" dirty="0">
                <a:latin typeface="BIZ UDゴシック" panose="020B0400000000000000" pitchFamily="49" charset="-128"/>
                <a:ea typeface="BIZ UDゴシック"/>
                <a:cs typeface="HGP創英角ｺﾞｼｯｸUB" panose="020B0900000000000000" pitchFamily="50" charset="-128"/>
              </a:rPr>
              <a:t>国際金融都市OSAKA戦略」の</a:t>
            </a:r>
            <a:r>
              <a:rPr kumimoji="1" lang="ja-JP" altLang="en-US" sz="1400" b="1" dirty="0">
                <a:latin typeface="BIZ UDゴシック" panose="020B0400000000000000" pitchFamily="49" charset="-128"/>
                <a:ea typeface="BIZ UDゴシック"/>
                <a:cs typeface="HGP創英角ｺﾞｼｯｸUB" panose="020B0900000000000000" pitchFamily="50" charset="-128"/>
              </a:rPr>
              <a:t>取組</a:t>
            </a:r>
            <a:r>
              <a:rPr kumimoji="1" lang="ja-JP" sz="1400" b="1" dirty="0">
                <a:latin typeface="BIZ UDゴシック" panose="020B0400000000000000" pitchFamily="49" charset="-128"/>
                <a:ea typeface="BIZ UDゴシック"/>
                <a:cs typeface="HGP創英角ｺﾞｼｯｸUB" panose="020B0900000000000000" pitchFamily="50" charset="-128"/>
              </a:rPr>
              <a:t>による投資の促進</a:t>
            </a:r>
            <a:endParaRPr lang="ja-JP" sz="1400" dirty="0">
              <a:latin typeface="BIZ UDゴシック" panose="020B0400000000000000" pitchFamily="49" charset="-128"/>
              <a:ea typeface="BIZ UDゴシック"/>
              <a:cs typeface="HGP創英角ｺﾞｼｯｸUB" panose="020B0900000000000000" pitchFamily="50" charset="-128"/>
            </a:endParaRPr>
          </a:p>
        </p:txBody>
      </p:sp>
      <p:sp>
        <p:nvSpPr>
          <p:cNvPr id="4" name="四角形: 角を丸くする 13">
            <a:extLst>
              <a:ext uri="{FF2B5EF4-FFF2-40B4-BE49-F238E27FC236}">
                <a16:creationId xmlns:a16="http://schemas.microsoft.com/office/drawing/2014/main" id="{16047DCA-2448-4B25-99EA-239FE7E591A7}"/>
              </a:ext>
            </a:extLst>
          </p:cNvPr>
          <p:cNvSpPr/>
          <p:nvPr/>
        </p:nvSpPr>
        <p:spPr>
          <a:xfrm>
            <a:off x="358114" y="534455"/>
            <a:ext cx="9190478" cy="700222"/>
          </a:xfrm>
          <a:prstGeom prst="roundRect">
            <a:avLst>
              <a:gd name="adj" fmla="val 0"/>
            </a:avLst>
          </a:prstGeom>
          <a:solidFill>
            <a:schemeClr val="accent2">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lIns="91440" tIns="45720" rIns="91440" bIns="45720" rtlCol="0" anchor="t"/>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kumimoji="1" lang="ja-JP" altLang="en-US" sz="1000" dirty="0">
                <a:solidFill>
                  <a:schemeClr val="tx1"/>
                </a:solidFill>
                <a:ea typeface="游ゴシック"/>
              </a:rPr>
              <a:t>○</a:t>
            </a:r>
            <a:r>
              <a:rPr kumimoji="1" lang="ja-JP" sz="1000" dirty="0">
                <a:solidFill>
                  <a:schemeClr val="tx1"/>
                </a:solidFill>
                <a:latin typeface="游ゴシック"/>
                <a:ea typeface="游ゴシック"/>
              </a:rPr>
              <a:t>万博レガシーも活かし、「</a:t>
            </a:r>
            <a:r>
              <a:rPr kumimoji="1" lang="ja-JP" sz="1000" dirty="0">
                <a:solidFill>
                  <a:schemeClr val="tx1"/>
                </a:solidFill>
                <a:latin typeface="游ゴシック"/>
                <a:ea typeface="游ゴシック"/>
                <a:cs typeface="Calibri"/>
              </a:rPr>
              <a:t>金融をテコに発展する</a:t>
            </a:r>
            <a:r>
              <a:rPr kumimoji="1" lang="ja-JP" sz="1000" b="1" dirty="0">
                <a:solidFill>
                  <a:schemeClr val="tx1"/>
                </a:solidFill>
                <a:latin typeface="游ゴシック"/>
                <a:ea typeface="游ゴシック"/>
                <a:cs typeface="Calibri"/>
              </a:rPr>
              <a:t>グローバル都市</a:t>
            </a:r>
            <a:r>
              <a:rPr kumimoji="1" lang="ja-JP" sz="1000" dirty="0">
                <a:solidFill>
                  <a:schemeClr val="tx1"/>
                </a:solidFill>
                <a:latin typeface="游ゴシック"/>
                <a:ea typeface="游ゴシック"/>
                <a:cs typeface="Calibri"/>
              </a:rPr>
              <a:t>」と「金融の</a:t>
            </a:r>
            <a:r>
              <a:rPr kumimoji="1" lang="ja-JP" sz="1000" b="1" dirty="0">
                <a:solidFill>
                  <a:schemeClr val="tx1"/>
                </a:solidFill>
                <a:latin typeface="游ゴシック"/>
                <a:ea typeface="游ゴシック"/>
                <a:cs typeface="Calibri"/>
              </a:rPr>
              <a:t>フロントランナー都市</a:t>
            </a:r>
            <a:r>
              <a:rPr kumimoji="1" lang="ja-JP" sz="1000" dirty="0">
                <a:solidFill>
                  <a:schemeClr val="tx1"/>
                </a:solidFill>
                <a:latin typeface="游ゴシック"/>
                <a:ea typeface="游ゴシック"/>
                <a:cs typeface="Calibri"/>
              </a:rPr>
              <a:t>」の２つの都市像の実現をめざす</a:t>
            </a:r>
            <a:r>
              <a:rPr kumimoji="1" lang="ja-JP" altLang="en-US" sz="1000" dirty="0">
                <a:solidFill>
                  <a:schemeClr val="tx1"/>
                </a:solidFill>
                <a:latin typeface="游ゴシック"/>
                <a:ea typeface="游ゴシック"/>
                <a:cs typeface="Calibri"/>
              </a:rPr>
              <a:t>取組</a:t>
            </a:r>
            <a:r>
              <a:rPr kumimoji="1" lang="ja-JP" sz="1000" dirty="0">
                <a:solidFill>
                  <a:schemeClr val="tx1"/>
                </a:solidFill>
                <a:latin typeface="游ゴシック"/>
                <a:ea typeface="游ゴシック"/>
                <a:cs typeface="Calibri"/>
              </a:rPr>
              <a:t>を深化</a:t>
            </a:r>
            <a:endParaRPr lang="en-US" altLang="en-US" sz="1000" dirty="0">
              <a:solidFill>
                <a:schemeClr val="tx1"/>
              </a:solidFill>
              <a:latin typeface="Calibri"/>
              <a:ea typeface="游ゴシック" panose="020B0400000000000000" pitchFamily="34" charset="-128"/>
              <a:cs typeface="Calibri"/>
            </a:endParaRPr>
          </a:p>
          <a:p>
            <a:r>
              <a:rPr lang="ja-JP" sz="1000" dirty="0">
                <a:solidFill>
                  <a:schemeClr val="tx1"/>
                </a:solidFill>
                <a:latin typeface="Calibri"/>
                <a:ea typeface="游ゴシック"/>
                <a:cs typeface="Calibri"/>
              </a:rPr>
              <a:t>○</a:t>
            </a:r>
            <a:r>
              <a:rPr lang="ja-JP" sz="1000" dirty="0">
                <a:solidFill>
                  <a:schemeClr val="tx1"/>
                </a:solidFill>
                <a:latin typeface="游ゴシック"/>
                <a:ea typeface="游ゴシック"/>
              </a:rPr>
              <a:t>大阪の成長産業分野に対する国内外からの投資・協業や、大阪への</a:t>
            </a:r>
            <a:r>
              <a:rPr lang="zh-TW" altLang="en-US" sz="1000" dirty="0">
                <a:solidFill>
                  <a:schemeClr val="tx1"/>
                </a:solidFill>
                <a:latin typeface="游ゴシック"/>
                <a:ea typeface="游ゴシック"/>
              </a:rPr>
              <a:t>金融系企業等</a:t>
            </a:r>
            <a:r>
              <a:rPr lang="ja-JP" sz="1000" dirty="0">
                <a:solidFill>
                  <a:schemeClr val="tx1"/>
                </a:solidFill>
                <a:latin typeface="游ゴシック"/>
                <a:ea typeface="游ゴシック"/>
              </a:rPr>
              <a:t>の集積を促進</a:t>
            </a:r>
            <a:endParaRPr lang="ja-JP" dirty="0">
              <a:solidFill>
                <a:schemeClr val="tx1"/>
              </a:solidFill>
              <a:ea typeface="游ゴシック"/>
              <a:cs typeface="Calibri"/>
            </a:endParaRPr>
          </a:p>
          <a:p>
            <a:r>
              <a:rPr lang="ja-JP" sz="1000" dirty="0">
                <a:solidFill>
                  <a:schemeClr val="tx1"/>
                </a:solidFill>
                <a:latin typeface="Calibri"/>
                <a:ea typeface="游ゴシック"/>
                <a:cs typeface="Calibri"/>
              </a:rPr>
              <a:t>○</a:t>
            </a:r>
            <a:r>
              <a:rPr lang="ja-JP" sz="1000" dirty="0">
                <a:solidFill>
                  <a:schemeClr val="tx1"/>
                </a:solidFill>
                <a:latin typeface="游ゴシック"/>
                <a:ea typeface="游ゴシック"/>
              </a:rPr>
              <a:t>デジタル技術を活用した独自の金融市場の形成や、金融・資産運用特区も活かした金融イノベーション・規制緩和を促進</a:t>
            </a:r>
            <a:endParaRPr lang="ja-JP" dirty="0">
              <a:solidFill>
                <a:schemeClr val="tx1"/>
              </a:solidFill>
              <a:ea typeface="游ゴシック"/>
              <a:cs typeface="Calibri"/>
            </a:endParaRPr>
          </a:p>
          <a:p>
            <a:r>
              <a:rPr kumimoji="1" lang="ja-JP" sz="1000" dirty="0">
                <a:solidFill>
                  <a:schemeClr val="tx1"/>
                </a:solidFill>
                <a:ea typeface="游ゴシック"/>
              </a:rPr>
              <a:t>○</a:t>
            </a:r>
            <a:r>
              <a:rPr lang="ja-JP" altLang="en-US" sz="1000" dirty="0">
                <a:solidFill>
                  <a:schemeClr val="tx1"/>
                </a:solidFill>
                <a:latin typeface="游ゴシック"/>
                <a:ea typeface="游ゴシック"/>
                <a:cs typeface="Calibri"/>
              </a:rPr>
              <a:t>グローバルに通用する金融人材の育成や海外人材の生活環境の整備など、国際金融都市を支える基盤となる取組を推進</a:t>
            </a:r>
            <a:endParaRPr lang="ja-JP" dirty="0">
              <a:solidFill>
                <a:schemeClr val="tx1"/>
              </a:solidFill>
              <a:ea typeface="游ゴシック"/>
              <a:cs typeface="Calibri"/>
            </a:endParaRPr>
          </a:p>
        </p:txBody>
      </p:sp>
      <p:sp>
        <p:nvSpPr>
          <p:cNvPr id="7" name="スライド番号プレースホルダー 1">
            <a:extLst>
              <a:ext uri="{FF2B5EF4-FFF2-40B4-BE49-F238E27FC236}">
                <a16:creationId xmlns:a16="http://schemas.microsoft.com/office/drawing/2014/main" id="{377EBBF3-F7C2-AB3F-B20F-5006865D0060}"/>
              </a:ext>
            </a:extLst>
          </p:cNvPr>
          <p:cNvSpPr>
            <a:spLocks noGrp="1"/>
          </p:cNvSpPr>
          <p:nvPr>
            <p:ph type="sldNum" sz="quarter" idx="12"/>
          </p:nvPr>
        </p:nvSpPr>
        <p:spPr>
          <a:xfrm>
            <a:off x="9489330" y="6445576"/>
            <a:ext cx="416670" cy="408695"/>
          </a:xfrm>
          <a:solidFill>
            <a:schemeClr val="bg1"/>
          </a:solidFill>
          <a:effectLst/>
        </p:spPr>
        <p:txBody>
          <a:bodyPr/>
          <a:lstStyle/>
          <a:p>
            <a:fld id="{DDF82107-93BA-490C-9453-044014AF67CD}" type="slidenum">
              <a:rPr kumimoji="1" lang="ja-JP" altLang="en-US" smtClean="0"/>
              <a:pPr/>
              <a:t>26</a:t>
            </a:fld>
            <a:endParaRPr kumimoji="1" lang="ja-JP" altLang="en-US"/>
          </a:p>
        </p:txBody>
      </p:sp>
    </p:spTree>
    <p:extLst>
      <p:ext uri="{BB962C8B-B14F-4D97-AF65-F5344CB8AC3E}">
        <p14:creationId xmlns:p14="http://schemas.microsoft.com/office/powerpoint/2010/main" val="465553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24A600-1DF7-16AF-7AD9-20654F549D78}"/>
            </a:ext>
          </a:extLst>
        </p:cNvPr>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62BFF284-3DFC-F8A2-19B7-FD009BBECCF1}"/>
              </a:ext>
            </a:extLst>
          </p:cNvPr>
          <p:cNvSpPr txBox="1"/>
          <p:nvPr/>
        </p:nvSpPr>
        <p:spPr>
          <a:xfrm>
            <a:off x="0" y="208734"/>
            <a:ext cx="6928023" cy="307777"/>
          </a:xfrm>
          <a:prstGeom prst="rect">
            <a:avLst/>
          </a:prstGeom>
          <a:noFill/>
          <a:ln>
            <a:noFill/>
          </a:ln>
        </p:spPr>
        <p:txBody>
          <a:bodyPr wrap="square">
            <a:spAutoFit/>
          </a:bodyPr>
          <a:lstStyle/>
          <a:p>
            <a:pPr marL="0" marR="0" lvl="0" indent="0" algn="l" defTabSz="653156" rtl="0" eaLnBrk="1" fontAlgn="auto" latinLnBrk="0" hangingPunct="1">
              <a:spcBef>
                <a:spcPts val="0"/>
              </a:spcBef>
              <a:spcAft>
                <a:spcPts val="0"/>
              </a:spcAft>
              <a:buClrTx/>
              <a:buSzTx/>
              <a:buFontTx/>
              <a:buNone/>
              <a:tabLst/>
              <a:defRPr/>
            </a:pPr>
            <a:r>
              <a:rPr kumimoji="1" lang="ja-JP" altLang="en-US" sz="1400" b="1">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（３）大阪への企業立地や再投資の促進</a:t>
            </a:r>
            <a:endParaRPr kumimoji="1" lang="en-US" altLang="ja-JP" sz="1400" b="1">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endParaRPr>
          </a:p>
        </p:txBody>
      </p:sp>
      <p:sp>
        <p:nvSpPr>
          <p:cNvPr id="9" name="正方形/長方形 8">
            <a:extLst>
              <a:ext uri="{FF2B5EF4-FFF2-40B4-BE49-F238E27FC236}">
                <a16:creationId xmlns:a16="http://schemas.microsoft.com/office/drawing/2014/main" id="{A2D26C55-E6B4-8F50-117A-424BBD738953}"/>
              </a:ext>
            </a:extLst>
          </p:cNvPr>
          <p:cNvSpPr/>
          <p:nvPr/>
        </p:nvSpPr>
        <p:spPr>
          <a:xfrm>
            <a:off x="206423" y="1231750"/>
            <a:ext cx="9495274" cy="1580634"/>
          </a:xfrm>
          <a:prstGeom prst="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kumimoji="1" lang="ja-JP" altLang="en-US" sz="1200" b="1" dirty="0">
                <a:solidFill>
                  <a:schemeClr val="tx1"/>
                </a:solidFill>
              </a:rPr>
              <a:t>①成長産業の集積や再投資のさらなる促進</a:t>
            </a:r>
            <a:endParaRPr kumimoji="1" lang="en-US" altLang="ja-JP" sz="1200" b="1" dirty="0">
              <a:solidFill>
                <a:schemeClr val="tx1"/>
              </a:solidFill>
            </a:endParaRPr>
          </a:p>
          <a:p>
            <a:pPr>
              <a:spcBef>
                <a:spcPts val="600"/>
              </a:spcBef>
            </a:pPr>
            <a:r>
              <a:rPr kumimoji="1" lang="ja-JP" altLang="en-US" sz="1200" b="1" dirty="0">
                <a:solidFill>
                  <a:schemeClr val="tx1"/>
                </a:solidFill>
                <a:ea typeface="游ゴシック"/>
              </a:rPr>
              <a:t>　・特区税制等による成長産業集積の促進</a:t>
            </a:r>
            <a:endParaRPr kumimoji="1" lang="en-US" altLang="ja-JP" sz="1200" b="1" dirty="0">
              <a:solidFill>
                <a:schemeClr val="tx1"/>
              </a:solidFill>
              <a:ea typeface="游ゴシック"/>
            </a:endParaRPr>
          </a:p>
          <a:p>
            <a:r>
              <a:rPr kumimoji="1" lang="ja-JP" altLang="en-US" sz="1000" dirty="0">
                <a:solidFill>
                  <a:schemeClr val="tx1"/>
                </a:solidFill>
                <a:ea typeface="游ゴシック"/>
              </a:rPr>
              <a:t>　　　⇒　成長産業集積を目的とする大阪府成長特区税制及び大阪市特区税制など、成長産業分野の企業が新たな投資を行う際の大阪府・大阪市それぞれの地方税</a:t>
            </a:r>
            <a:endParaRPr kumimoji="1" lang="en-US" altLang="ja-JP" sz="1000" dirty="0">
              <a:solidFill>
                <a:schemeClr val="tx1"/>
              </a:solidFill>
              <a:ea typeface="游ゴシック"/>
            </a:endParaRPr>
          </a:p>
          <a:p>
            <a:r>
              <a:rPr kumimoji="1" lang="ja-JP" altLang="en-US" sz="1000" dirty="0">
                <a:solidFill>
                  <a:schemeClr val="tx1"/>
                </a:solidFill>
                <a:ea typeface="游ゴシック"/>
              </a:rPr>
              <a:t>　　　　　の軽減制度において、支援対象にＡＩ・量子技術等を追加するとともに、大阪市内に大規模投資する際の補助制度により、成長産業のさらなる集積を</a:t>
            </a:r>
            <a:endParaRPr kumimoji="1" lang="en-US" altLang="ja-JP" sz="1000" dirty="0">
              <a:solidFill>
                <a:schemeClr val="tx1"/>
              </a:solidFill>
              <a:ea typeface="游ゴシック"/>
            </a:endParaRPr>
          </a:p>
          <a:p>
            <a:r>
              <a:rPr kumimoji="1" lang="ja-JP" altLang="en-US" sz="1000" dirty="0">
                <a:solidFill>
                  <a:schemeClr val="tx1"/>
                </a:solidFill>
                <a:ea typeface="游ゴシック"/>
              </a:rPr>
              <a:t>　　　　　促進</a:t>
            </a:r>
          </a:p>
          <a:p>
            <a:pPr>
              <a:spcBef>
                <a:spcPts val="600"/>
              </a:spcBef>
            </a:pPr>
            <a:r>
              <a:rPr kumimoji="1" lang="ja-JP" altLang="en-US" sz="1200" b="1" dirty="0">
                <a:solidFill>
                  <a:schemeClr val="tx1"/>
                </a:solidFill>
                <a:ea typeface="游ゴシック"/>
              </a:rPr>
              <a:t>　・産業集積促進税制等の見直しによる再投資の促進</a:t>
            </a:r>
            <a:endParaRPr kumimoji="1" lang="en-US" altLang="ja-JP" sz="1200" b="1" dirty="0">
              <a:solidFill>
                <a:schemeClr val="tx1"/>
              </a:solidFill>
              <a:ea typeface="游ゴシック"/>
            </a:endParaRPr>
          </a:p>
          <a:p>
            <a:r>
              <a:rPr kumimoji="1" lang="ja-JP" altLang="en-US" sz="1000" dirty="0">
                <a:solidFill>
                  <a:schemeClr val="tx1"/>
                </a:solidFill>
                <a:ea typeface="游ゴシック"/>
              </a:rPr>
              <a:t>　　　⇒　産業集積の維持・促進を目的とする大阪府の税制・補助金の見直し（対象企業への中堅企業の追加、地域指定要件の拡充等）により、産業のさらなる集</a:t>
            </a:r>
            <a:endParaRPr lang="ja-JP" altLang="en-US" sz="1000" dirty="0">
              <a:solidFill>
                <a:schemeClr val="tx1"/>
              </a:solidFill>
              <a:ea typeface="游ゴシック"/>
              <a:cs typeface="Calibri"/>
            </a:endParaRPr>
          </a:p>
          <a:p>
            <a:r>
              <a:rPr kumimoji="1" lang="ja-JP" altLang="en-US" sz="1000" dirty="0">
                <a:solidFill>
                  <a:schemeClr val="tx1"/>
                </a:solidFill>
                <a:ea typeface="游ゴシック"/>
              </a:rPr>
              <a:t>　　　　　積・再投資を推進</a:t>
            </a:r>
            <a:endParaRPr lang="ja-JP" altLang="en-US" sz="1000" dirty="0">
              <a:solidFill>
                <a:schemeClr val="tx1"/>
              </a:solidFill>
              <a:ea typeface="游ゴシック"/>
              <a:cs typeface="Calibri"/>
            </a:endParaRPr>
          </a:p>
        </p:txBody>
      </p:sp>
      <p:sp>
        <p:nvSpPr>
          <p:cNvPr id="4" name="スライド番号プレースホルダー 1">
            <a:extLst>
              <a:ext uri="{FF2B5EF4-FFF2-40B4-BE49-F238E27FC236}">
                <a16:creationId xmlns:a16="http://schemas.microsoft.com/office/drawing/2014/main" id="{8AD4EB49-71F9-3FF7-2292-6057737605E8}"/>
              </a:ext>
            </a:extLst>
          </p:cNvPr>
          <p:cNvSpPr>
            <a:spLocks noGrp="1"/>
          </p:cNvSpPr>
          <p:nvPr>
            <p:ph type="sldNum" sz="quarter" idx="12"/>
          </p:nvPr>
        </p:nvSpPr>
        <p:spPr>
          <a:xfrm>
            <a:off x="9489330" y="6445576"/>
            <a:ext cx="416670" cy="408695"/>
          </a:xfrm>
          <a:solidFill>
            <a:schemeClr val="bg1"/>
          </a:solidFill>
          <a:effectLst/>
        </p:spPr>
        <p:txBody>
          <a:bodyPr/>
          <a:lstStyle/>
          <a:p>
            <a:fld id="{DDF82107-93BA-490C-9453-044014AF67CD}" type="slidenum">
              <a:rPr kumimoji="1" lang="ja-JP" altLang="en-US" smtClean="0"/>
              <a:pPr/>
              <a:t>27</a:t>
            </a:fld>
            <a:endParaRPr kumimoji="1" lang="ja-JP" altLang="en-US"/>
          </a:p>
        </p:txBody>
      </p:sp>
      <p:sp>
        <p:nvSpPr>
          <p:cNvPr id="6" name="四角形: 角を丸くする 5">
            <a:extLst>
              <a:ext uri="{FF2B5EF4-FFF2-40B4-BE49-F238E27FC236}">
                <a16:creationId xmlns:a16="http://schemas.microsoft.com/office/drawing/2014/main" id="{059BFFD0-B2BD-4A76-B8D0-A0E2D2C9172D}"/>
              </a:ext>
            </a:extLst>
          </p:cNvPr>
          <p:cNvSpPr/>
          <p:nvPr/>
        </p:nvSpPr>
        <p:spPr>
          <a:xfrm>
            <a:off x="365414" y="516511"/>
            <a:ext cx="9190478" cy="613646"/>
          </a:xfrm>
          <a:prstGeom prst="roundRect">
            <a:avLst>
              <a:gd name="adj" fmla="val 0"/>
            </a:avLst>
          </a:prstGeom>
          <a:solidFill>
            <a:schemeClr val="accent2">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rtlCol="0" anchor="t"/>
          <a:lstStyle/>
          <a:p>
            <a:r>
              <a:rPr kumimoji="1" lang="ja-JP" altLang="en-US" sz="1000" dirty="0"/>
              <a:t>○大阪府、大阪市の税制優遇などの支援により、</a:t>
            </a:r>
            <a:r>
              <a:rPr kumimoji="1" lang="ja-JP" altLang="en-US" sz="1000" b="1" dirty="0"/>
              <a:t>大阪への企業立地や再投資</a:t>
            </a:r>
            <a:r>
              <a:rPr kumimoji="1" lang="ja-JP" altLang="en-US" sz="1000" dirty="0"/>
              <a:t>を促進</a:t>
            </a:r>
            <a:endParaRPr kumimoji="1" lang="en-US" altLang="ja-JP" sz="1000" dirty="0"/>
          </a:p>
          <a:p>
            <a:r>
              <a:rPr kumimoji="1" lang="ja-JP" altLang="en-US" sz="1000" dirty="0"/>
              <a:t>○新たに対象となる成長分野の拡大や、対象企業の拡大等の制度改正により、</a:t>
            </a:r>
            <a:r>
              <a:rPr kumimoji="1" lang="ja-JP" altLang="en-US" sz="1000" b="1" dirty="0"/>
              <a:t>成長産業の集積や再投資</a:t>
            </a:r>
            <a:r>
              <a:rPr kumimoji="1" lang="ja-JP" altLang="en-US" sz="1000" dirty="0"/>
              <a:t>を強力に推進していく</a:t>
            </a:r>
            <a:endParaRPr kumimoji="1" lang="en-US" altLang="ja-JP" sz="1000" dirty="0"/>
          </a:p>
          <a:p>
            <a:r>
              <a:rPr kumimoji="1" lang="ja-JP" altLang="en-US" sz="1000" dirty="0"/>
              <a:t>○</a:t>
            </a:r>
            <a:r>
              <a:rPr kumimoji="1" lang="en-US" altLang="ja-JP" sz="1000" dirty="0">
                <a:solidFill>
                  <a:schemeClr val="tx1"/>
                </a:solidFill>
              </a:rPr>
              <a:t>AI</a:t>
            </a:r>
            <a:r>
              <a:rPr kumimoji="1" lang="ja-JP" altLang="en-US" sz="1000" dirty="0">
                <a:solidFill>
                  <a:schemeClr val="tx1"/>
                </a:solidFill>
              </a:rPr>
              <a:t>を始めとする先端技術の⾶躍的進化に伴い、</a:t>
            </a:r>
            <a:r>
              <a:rPr kumimoji="1" lang="ja-JP" altLang="en-US" sz="1000" b="1" dirty="0">
                <a:solidFill>
                  <a:schemeClr val="tx1"/>
                </a:solidFill>
              </a:rPr>
              <a:t>データセンター</a:t>
            </a:r>
            <a:r>
              <a:rPr kumimoji="1" lang="ja-JP" altLang="en-US" sz="1000" dirty="0">
                <a:solidFill>
                  <a:schemeClr val="tx1"/>
                </a:solidFill>
              </a:rPr>
              <a:t>の更なる</a:t>
            </a:r>
            <a:r>
              <a:rPr kumimoji="1" lang="ja-JP" altLang="en-US" sz="1000" b="1" dirty="0">
                <a:solidFill>
                  <a:schemeClr val="tx1"/>
                </a:solidFill>
              </a:rPr>
              <a:t>集積・促進</a:t>
            </a:r>
            <a:r>
              <a:rPr kumimoji="1" lang="ja-JP" altLang="en-US" sz="1000" dirty="0">
                <a:solidFill>
                  <a:schemeClr val="tx1"/>
                </a:solidFill>
              </a:rPr>
              <a:t>を図る</a:t>
            </a:r>
            <a:endParaRPr kumimoji="1" lang="en-US" altLang="ja-JP" sz="1000" dirty="0">
              <a:solidFill>
                <a:schemeClr val="tx1"/>
              </a:solidFill>
            </a:endParaRPr>
          </a:p>
        </p:txBody>
      </p:sp>
      <p:sp>
        <p:nvSpPr>
          <p:cNvPr id="7" name="正方形/長方形 6">
            <a:extLst>
              <a:ext uri="{FF2B5EF4-FFF2-40B4-BE49-F238E27FC236}">
                <a16:creationId xmlns:a16="http://schemas.microsoft.com/office/drawing/2014/main" id="{45D5F368-C26C-4E26-BB2B-A00E3DF8F48B}"/>
              </a:ext>
            </a:extLst>
          </p:cNvPr>
          <p:cNvSpPr/>
          <p:nvPr/>
        </p:nvSpPr>
        <p:spPr>
          <a:xfrm>
            <a:off x="205363" y="2962704"/>
            <a:ext cx="9495274" cy="982572"/>
          </a:xfrm>
          <a:prstGeom prst="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kumimoji="1" lang="ja-JP" altLang="en-US" sz="1200" b="1" dirty="0">
                <a:solidFill>
                  <a:schemeClr val="tx1"/>
                </a:solidFill>
              </a:rPr>
              <a:t>②ＡＩ・デジタル先端都市に向けたデータセンターの集積促進</a:t>
            </a:r>
            <a:endParaRPr kumimoji="1" lang="en-US" altLang="ja-JP" sz="1200" b="1" dirty="0">
              <a:solidFill>
                <a:schemeClr val="tx1"/>
              </a:solidFill>
            </a:endParaRPr>
          </a:p>
          <a:p>
            <a:pPr>
              <a:spcBef>
                <a:spcPts val="600"/>
              </a:spcBef>
            </a:pPr>
            <a:r>
              <a:rPr kumimoji="1" lang="ja-JP" altLang="en-US" sz="1200" b="1" dirty="0">
                <a:solidFill>
                  <a:schemeClr val="tx1"/>
                </a:solidFill>
                <a:ea typeface="游ゴシック"/>
              </a:rPr>
              <a:t>　・産学官連携によるデジタルインフラの拡充・整備</a:t>
            </a:r>
            <a:endParaRPr kumimoji="1" lang="en-US" altLang="ja-JP" sz="1000" dirty="0">
              <a:solidFill>
                <a:schemeClr val="tx1"/>
              </a:solidFill>
              <a:ea typeface="游ゴシック"/>
            </a:endParaRPr>
          </a:p>
          <a:p>
            <a:r>
              <a:rPr kumimoji="1" lang="ja-JP" altLang="en-US" sz="1000" dirty="0">
                <a:solidFill>
                  <a:schemeClr val="tx1"/>
                </a:solidFill>
                <a:ea typeface="游ゴシック"/>
              </a:rPr>
              <a:t>　　　⇒　電力余力などの大阪のポテンシャルを活かし、ＡＩ・デジタル先端都市の土台となるデジタルインフラの拡充・整備を関係自治体や関連する企業など産</a:t>
            </a:r>
            <a:endParaRPr kumimoji="1" lang="en-US" altLang="ja-JP" sz="1000" dirty="0">
              <a:solidFill>
                <a:schemeClr val="tx1"/>
              </a:solidFill>
              <a:ea typeface="游ゴシック"/>
            </a:endParaRPr>
          </a:p>
          <a:p>
            <a:r>
              <a:rPr kumimoji="1" lang="ja-JP" altLang="en-US" sz="1000" dirty="0">
                <a:solidFill>
                  <a:schemeClr val="tx1"/>
                </a:solidFill>
                <a:ea typeface="游ゴシック"/>
              </a:rPr>
              <a:t>　　　　　学官で連携し、データセンターの集積候補地の条件検討及び企業誘致、データセンターの建設短期化に向けた規制改革、電力需給マッチングなどの取組</a:t>
            </a:r>
            <a:endParaRPr kumimoji="1" lang="en-US" altLang="ja-JP" sz="1000" dirty="0">
              <a:solidFill>
                <a:schemeClr val="tx1"/>
              </a:solidFill>
              <a:ea typeface="游ゴシック"/>
            </a:endParaRPr>
          </a:p>
          <a:p>
            <a:r>
              <a:rPr kumimoji="1" lang="ja-JP" altLang="en-US" sz="1000" dirty="0">
                <a:solidFill>
                  <a:schemeClr val="tx1"/>
                </a:solidFill>
                <a:ea typeface="游ゴシック"/>
              </a:rPr>
              <a:t>　　　　　を行いデータセンターの集積を促進</a:t>
            </a:r>
            <a:endParaRPr kumimoji="1" lang="en-US" altLang="ja-JP" sz="1000" dirty="0">
              <a:solidFill>
                <a:schemeClr val="tx1"/>
              </a:solidFill>
              <a:ea typeface="游ゴシック"/>
            </a:endParaRPr>
          </a:p>
          <a:p>
            <a:endParaRPr kumimoji="1" lang="en-US" altLang="ja-JP" sz="1000" b="1" dirty="0">
              <a:solidFill>
                <a:schemeClr val="tx1"/>
              </a:solidFill>
              <a:highlight>
                <a:srgbClr val="FFFF00"/>
              </a:highlight>
              <a:ea typeface="游ゴシック"/>
            </a:endParaRPr>
          </a:p>
        </p:txBody>
      </p:sp>
    </p:spTree>
    <p:extLst>
      <p:ext uri="{BB962C8B-B14F-4D97-AF65-F5344CB8AC3E}">
        <p14:creationId xmlns:p14="http://schemas.microsoft.com/office/powerpoint/2010/main" val="35203730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C60F2EDD-8684-4C25-9CE7-AADED07C555B}"/>
              </a:ext>
            </a:extLst>
          </p:cNvPr>
          <p:cNvSpPr/>
          <p:nvPr/>
        </p:nvSpPr>
        <p:spPr>
          <a:xfrm>
            <a:off x="445207" y="790501"/>
            <a:ext cx="4242857" cy="35860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457200" rtl="0" eaLnBrk="1" fontAlgn="auto" latinLnBrk="0" hangingPunct="1">
              <a:lnSpc>
                <a:spcPts val="1357"/>
              </a:lnSpc>
              <a:spcBef>
                <a:spcPts val="0"/>
              </a:spcBef>
              <a:spcAft>
                <a:spcPts val="0"/>
              </a:spcAft>
              <a:buClrTx/>
              <a:buSzTx/>
              <a:buFontTx/>
              <a:buNone/>
              <a:tabLst/>
              <a:defRPr/>
            </a:pPr>
            <a:endParaRPr kumimoji="0" lang="ja-JP" altLang="ja-JP" sz="1429" b="1" i="0" u="none" strike="noStrike" kern="1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61" name="正方形/長方形 60">
            <a:extLst>
              <a:ext uri="{FF2B5EF4-FFF2-40B4-BE49-F238E27FC236}">
                <a16:creationId xmlns:a16="http://schemas.microsoft.com/office/drawing/2014/main" id="{646D41AA-6E45-4C16-9D81-72B214BE3021}"/>
              </a:ext>
            </a:extLst>
          </p:cNvPr>
          <p:cNvSpPr/>
          <p:nvPr/>
        </p:nvSpPr>
        <p:spPr>
          <a:xfrm>
            <a:off x="202335" y="916466"/>
            <a:ext cx="9490198" cy="2987014"/>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962"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2" name="正方形/長方形 61">
            <a:extLst>
              <a:ext uri="{FF2B5EF4-FFF2-40B4-BE49-F238E27FC236}">
                <a16:creationId xmlns:a16="http://schemas.microsoft.com/office/drawing/2014/main" id="{E2D7AD00-8701-4257-B71F-73E871B30411}"/>
              </a:ext>
            </a:extLst>
          </p:cNvPr>
          <p:cNvSpPr/>
          <p:nvPr/>
        </p:nvSpPr>
        <p:spPr>
          <a:xfrm>
            <a:off x="202336" y="5014014"/>
            <a:ext cx="9490197" cy="1405975"/>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962"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3" name="円/楕円 72">
            <a:extLst>
              <a:ext uri="{FF2B5EF4-FFF2-40B4-BE49-F238E27FC236}">
                <a16:creationId xmlns:a16="http://schemas.microsoft.com/office/drawing/2014/main" id="{8B67A6CE-6791-4D72-80DD-F5F64DA0B3EC}"/>
              </a:ext>
            </a:extLst>
          </p:cNvPr>
          <p:cNvSpPr/>
          <p:nvPr/>
        </p:nvSpPr>
        <p:spPr>
          <a:xfrm>
            <a:off x="3586212" y="5399646"/>
            <a:ext cx="2700000" cy="9000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14" b="1">
              <a:solidFill>
                <a:prstClr val="black"/>
              </a:solidFill>
              <a:latin typeface="Meiryo UI" panose="020B0604030504040204" pitchFamily="50" charset="-128"/>
              <a:ea typeface="Meiryo UI" panose="020B0604030504040204" pitchFamily="50" charset="-128"/>
            </a:endParaRPr>
          </a:p>
        </p:txBody>
      </p:sp>
      <p:sp>
        <p:nvSpPr>
          <p:cNvPr id="68" name="円/楕円 72">
            <a:extLst>
              <a:ext uri="{FF2B5EF4-FFF2-40B4-BE49-F238E27FC236}">
                <a16:creationId xmlns:a16="http://schemas.microsoft.com/office/drawing/2014/main" id="{27886D24-F378-4AFD-B92E-5C49C5BB425C}"/>
              </a:ext>
            </a:extLst>
          </p:cNvPr>
          <p:cNvSpPr/>
          <p:nvPr/>
        </p:nvSpPr>
        <p:spPr>
          <a:xfrm>
            <a:off x="6673084" y="5420001"/>
            <a:ext cx="2700000" cy="90000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14" b="1">
              <a:solidFill>
                <a:prstClr val="black"/>
              </a:solidFill>
              <a:latin typeface="Meiryo UI" panose="020B0604030504040204" pitchFamily="50" charset="-128"/>
              <a:ea typeface="Meiryo UI" panose="020B0604030504040204" pitchFamily="50" charset="-128"/>
            </a:endParaRPr>
          </a:p>
        </p:txBody>
      </p:sp>
      <p:sp>
        <p:nvSpPr>
          <p:cNvPr id="69" name="二等辺三角形 68">
            <a:extLst>
              <a:ext uri="{FF2B5EF4-FFF2-40B4-BE49-F238E27FC236}">
                <a16:creationId xmlns:a16="http://schemas.microsoft.com/office/drawing/2014/main" id="{C318EA57-BB53-42E1-8074-CD9E6A1084D1}"/>
              </a:ext>
            </a:extLst>
          </p:cNvPr>
          <p:cNvSpPr/>
          <p:nvPr/>
        </p:nvSpPr>
        <p:spPr>
          <a:xfrm rot="10800000">
            <a:off x="4193414" y="4851635"/>
            <a:ext cx="1310074" cy="285793"/>
          </a:xfrm>
          <a:prstGeom prst="triangle">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962"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0" name="テキスト ボックス 69">
            <a:extLst>
              <a:ext uri="{FF2B5EF4-FFF2-40B4-BE49-F238E27FC236}">
                <a16:creationId xmlns:a16="http://schemas.microsoft.com/office/drawing/2014/main" id="{75C302F9-F6F4-45AE-84F1-1A6FBDF210BB}"/>
              </a:ext>
            </a:extLst>
          </p:cNvPr>
          <p:cNvSpPr txBox="1"/>
          <p:nvPr/>
        </p:nvSpPr>
        <p:spPr>
          <a:xfrm>
            <a:off x="198282" y="752160"/>
            <a:ext cx="2145600" cy="338554"/>
          </a:xfrm>
          <a:prstGeom prst="rect">
            <a:avLst/>
          </a:prstGeom>
          <a:solidFill>
            <a:srgbClr val="0070C0"/>
          </a:solidFill>
          <a:ln>
            <a:solidFill>
              <a:srgbClr val="0070C0"/>
            </a:solidFill>
          </a:ln>
        </p:spPr>
        <p:txBody>
          <a:bodyPr wrap="square" rtlCol="0">
            <a:spAutoFit/>
          </a:bodyPr>
          <a:lstStyle>
            <a:defPPr>
              <a:defRPr lang="en-US"/>
            </a:defPPr>
            <a:lvl1pPr marL="128137" marR="0" lvl="0" indent="-128137" algn="ctr" fontAlgn="auto">
              <a:lnSpc>
                <a:spcPct val="100000"/>
              </a:lnSpc>
              <a:spcBef>
                <a:spcPts val="0"/>
              </a:spcBef>
              <a:spcAft>
                <a:spcPts val="0"/>
              </a:spcAft>
              <a:buClrTx/>
              <a:buSzTx/>
              <a:buFontTx/>
              <a:buNone/>
              <a:tabLst/>
              <a:defRPr kumimoji="1" sz="1600" b="1" i="0" u="none" strike="noStrike" cap="none" spc="0" normalizeH="0" baseline="0">
                <a:ln>
                  <a:noFill/>
                </a:ln>
                <a:solidFill>
                  <a:prstClr val="white"/>
                </a:solidFill>
                <a:effectLst/>
                <a:uLnTx/>
                <a:uFillTx/>
                <a:latin typeface="BIZ UDPゴシック" panose="020B0400000000000000" pitchFamily="50" charset="-128"/>
                <a:ea typeface="BIZ UDPゴシック" panose="020B0400000000000000" pitchFamily="50" charset="-128"/>
              </a:defRPr>
            </a:lvl1pPr>
          </a:lstStyle>
          <a:p>
            <a:r>
              <a:rPr lang="ja-JP" altLang="en-US"/>
              <a:t>基本的な考え方</a:t>
            </a:r>
          </a:p>
        </p:txBody>
      </p:sp>
      <p:sp>
        <p:nvSpPr>
          <p:cNvPr id="71" name="正方形/長方形 70">
            <a:extLst>
              <a:ext uri="{FF2B5EF4-FFF2-40B4-BE49-F238E27FC236}">
                <a16:creationId xmlns:a16="http://schemas.microsoft.com/office/drawing/2014/main" id="{E7B93C0E-23CE-44E1-B1B7-FAA8A8F084A2}"/>
              </a:ext>
            </a:extLst>
          </p:cNvPr>
          <p:cNvSpPr/>
          <p:nvPr/>
        </p:nvSpPr>
        <p:spPr>
          <a:xfrm>
            <a:off x="6473936" y="1514942"/>
            <a:ext cx="2880000" cy="221273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457200" rtl="0" eaLnBrk="1" fontAlgn="auto" latinLnBrk="0" hangingPunct="1">
              <a:lnSpc>
                <a:spcPts val="1429"/>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■多くの来阪外国人旅行者など</a:t>
            </a:r>
            <a:endParaRPr kumimoji="1"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3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・来阪外国人旅行者数</a:t>
            </a:r>
            <a:endParaRPr kumimoji="1" lang="en-US" altLang="ja-JP"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3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rPr>
              <a:t>  大阪㉔</a:t>
            </a:r>
            <a:r>
              <a:rPr kumimoji="1" lang="en-US" altLang="ja-JP"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rPr>
              <a:t>1,409</a:t>
            </a:r>
            <a:r>
              <a:rPr kumimoji="1" lang="ja-JP"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rPr>
              <a:t>万人➡ ㉚</a:t>
            </a:r>
            <a:r>
              <a:rPr kumimoji="1" lang="en-US" altLang="ja-JP"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rPr>
              <a:t>2,300</a:t>
            </a:r>
            <a:r>
              <a:rPr kumimoji="1" lang="ja-JP"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rPr>
              <a:t>万人（目標）</a:t>
            </a:r>
            <a:endParaRPr lang="en-US" altLang="ja-JP"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endParaRPr>
          </a:p>
          <a:p>
            <a:pPr marL="0" marR="0" lvl="0" indent="0" algn="l" defTabSz="457200" rtl="0" eaLnBrk="1" fontAlgn="auto" latinLnBrk="0" hangingPunct="1">
              <a:lnSpc>
                <a:spcPct val="13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rPr>
              <a:t>　全国㉔</a:t>
            </a:r>
            <a:r>
              <a:rPr kumimoji="1" lang="en-US" altLang="ja-JP"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rPr>
              <a:t>3,687</a:t>
            </a:r>
            <a:r>
              <a:rPr kumimoji="1" lang="ja-JP"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rPr>
              <a:t>万人➡ ㉚</a:t>
            </a:r>
            <a:r>
              <a:rPr kumimoji="1" lang="en-US" altLang="ja-JP"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rPr>
              <a:t>6,000</a:t>
            </a:r>
            <a:r>
              <a:rPr kumimoji="1" lang="ja-JP"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rPr>
              <a:t>万人（目標）</a:t>
            </a:r>
            <a:endParaRPr kumimoji="1" lang="en-US" altLang="ja-JP"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endParaRPr>
          </a:p>
          <a:p>
            <a:pPr marL="0" marR="0" lvl="0" indent="0" algn="l" defTabSz="457200" rtl="0" eaLnBrk="1" fontAlgn="auto" latinLnBrk="0" hangingPunct="1">
              <a:lnSpc>
                <a:spcPct val="13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3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・延べ宿泊者数（国内・海外）</a:t>
            </a:r>
            <a:endParaRPr kumimoji="1" lang="en-US" altLang="ja-JP"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3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rPr>
              <a:t>　大阪㉔</a:t>
            </a:r>
            <a:r>
              <a:rPr kumimoji="1" lang="en-US" altLang="ja-JP"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rPr>
              <a:t>5,743</a:t>
            </a:r>
            <a:r>
              <a:rPr kumimoji="1" lang="ja-JP"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rPr>
              <a:t>万人➡ ㉚</a:t>
            </a:r>
            <a:r>
              <a:rPr kumimoji="1" lang="en-US" altLang="ja-JP" sz="1000" dirty="0">
                <a:solidFill>
                  <a:schemeClr val="tx1"/>
                </a:solidFill>
                <a:latin typeface="BIZ UDPゴシック" panose="020B0400000000000000" pitchFamily="50" charset="-128"/>
                <a:ea typeface="BIZ UDPゴシック"/>
              </a:rPr>
              <a:t>6,700</a:t>
            </a:r>
            <a:r>
              <a:rPr kumimoji="1" lang="ja-JP"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rPr>
              <a:t>万人（目標）</a:t>
            </a:r>
            <a:endParaRPr lang="en-US" altLang="ja-JP"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endParaRPr>
          </a:p>
          <a:p>
            <a:pPr fontAlgn="ctr"/>
            <a:endParaRPr kumimoji="1" lang="en-US" altLang="ja-JP" sz="1000" i="0" u="none" strike="noStrike" kern="1200" dirty="0">
              <a:solidFill>
                <a:schemeClr val="tx1"/>
              </a:solidFill>
              <a:effectLst/>
              <a:latin typeface="BIZ UDPゴシック" panose="020B0400000000000000" pitchFamily="50" charset="-128"/>
              <a:ea typeface="BIZ UDPゴシック" panose="020B0400000000000000" pitchFamily="50" charset="-128"/>
              <a:cs typeface="Arial" panose="020B0604020202020204" pitchFamily="34" charset="0"/>
            </a:endParaRPr>
          </a:p>
          <a:p>
            <a:pPr fontAlgn="ctr"/>
            <a:r>
              <a:rPr kumimoji="1" lang="ja-JP" altLang="en-US" sz="1000" i="0" u="none" strike="noStrike" kern="1200" dirty="0">
                <a:solidFill>
                  <a:schemeClr val="tx1"/>
                </a:solidFill>
                <a:effectLst/>
                <a:latin typeface="BIZ UDPゴシック" panose="020B0400000000000000" pitchFamily="50" charset="-128"/>
                <a:ea typeface="BIZ UDPゴシック" panose="020B0400000000000000" pitchFamily="50" charset="-128"/>
                <a:cs typeface="Arial" panose="020B0604020202020204" pitchFamily="34" charset="0"/>
              </a:rPr>
              <a:t>・</a:t>
            </a:r>
            <a:r>
              <a:rPr kumimoji="1" lang="ja-JP" altLang="ja-JP" sz="1000" i="0" u="none" strike="noStrike" kern="1200" dirty="0">
                <a:solidFill>
                  <a:schemeClr val="tx1"/>
                </a:solidFill>
                <a:effectLst/>
                <a:latin typeface="BIZ UDPゴシック" panose="020B0400000000000000" pitchFamily="50" charset="-128"/>
                <a:ea typeface="BIZ UDPゴシック" panose="020B0400000000000000" pitchFamily="50" charset="-128"/>
                <a:cs typeface="Arial" panose="020B0604020202020204" pitchFamily="34" charset="0"/>
              </a:rPr>
              <a:t>消費単価</a:t>
            </a:r>
            <a:endParaRPr kumimoji="1" lang="en-US" altLang="ja-JP" sz="1000" i="0" u="none" strike="noStrike" kern="1200" dirty="0">
              <a:solidFill>
                <a:schemeClr val="tx1"/>
              </a:solidFill>
              <a:effectLst/>
              <a:latin typeface="BIZ UDPゴシック" panose="020B0400000000000000" pitchFamily="50" charset="-128"/>
              <a:ea typeface="BIZ UDPゴシック" panose="020B0400000000000000" pitchFamily="50" charset="-128"/>
              <a:cs typeface="Arial" panose="020B0604020202020204" pitchFamily="34" charset="0"/>
            </a:endParaRPr>
          </a:p>
          <a:p>
            <a:pPr marL="0" marR="0" lvl="0" indent="0" algn="l" defTabSz="457200" rtl="0" eaLnBrk="1" fontAlgn="ctr" latinLnBrk="0" hangingPunct="1">
              <a:lnSpc>
                <a:spcPct val="100000"/>
              </a:lnSpc>
              <a:spcBef>
                <a:spcPts val="0"/>
              </a:spcBef>
              <a:spcAft>
                <a:spcPts val="0"/>
              </a:spcAft>
              <a:buClrTx/>
              <a:buSzTx/>
              <a:buFontTx/>
              <a:buNone/>
              <a:tabLst/>
              <a:defRPr/>
            </a:pPr>
            <a:r>
              <a:rPr kumimoji="1" lang="ja-JP" altLang="en-US" sz="1000" b="0" cap="none" spc="0" normalizeH="0" baseline="0" noProof="0" dirty="0">
                <a:ln>
                  <a:noFill/>
                </a:ln>
                <a:solidFill>
                  <a:schemeClr val="tx1"/>
                </a:solidFill>
                <a:uLnTx/>
                <a:uFillTx/>
                <a:latin typeface="BIZ UDPゴシック" panose="020B0400000000000000" pitchFamily="50" charset="-128"/>
                <a:ea typeface="BIZ UDPゴシック"/>
                <a:cs typeface="Arial"/>
              </a:rPr>
              <a:t>　</a:t>
            </a:r>
            <a:r>
              <a:rPr kumimoji="1" lang="ja-JP" altLang="ja-JP" sz="923"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cs typeface="Arial"/>
              </a:rPr>
              <a:t>外国人</a:t>
            </a:r>
            <a:r>
              <a:rPr kumimoji="1" lang="ja-JP" altLang="en-US" sz="923"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cs typeface="+mn-cs"/>
              </a:rPr>
              <a:t>㉔</a:t>
            </a:r>
            <a:r>
              <a:rPr kumimoji="1" lang="en-US" altLang="ja-JP" sz="923"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cs typeface="Arial"/>
              </a:rPr>
              <a:t>9.2</a:t>
            </a:r>
            <a:r>
              <a:rPr kumimoji="1" lang="ja-JP" altLang="en-US" sz="923"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cs typeface="Arial"/>
              </a:rPr>
              <a:t>万円➡ ㉚１０．２万円</a:t>
            </a:r>
            <a:r>
              <a:rPr kumimoji="1" lang="ja-JP" altLang="en-US" sz="923"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Arial"/>
              </a:rPr>
              <a:t>（目標）</a:t>
            </a:r>
            <a:endParaRPr kumimoji="0" lang="en-US" altLang="ja-JP" sz="923"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Arial"/>
            </a:endParaRPr>
          </a:p>
          <a:p>
            <a:pPr marL="0" marR="0" lvl="0" indent="0" algn="ctr" defTabSz="422041" rtl="0" eaLnBrk="1" fontAlgn="ctr" latinLnBrk="0" hangingPunct="1">
              <a:lnSpc>
                <a:spcPct val="100000"/>
              </a:lnSpc>
              <a:spcBef>
                <a:spcPts val="0"/>
              </a:spcBef>
              <a:spcAft>
                <a:spcPts val="0"/>
              </a:spcAft>
              <a:buClrTx/>
              <a:buSzTx/>
              <a:buFontTx/>
              <a:buNone/>
              <a:tabLst/>
              <a:defRPr/>
            </a:pPr>
            <a:endParaRPr kumimoji="0" lang="ja-JP" altLang="en-US" sz="738"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n-cs"/>
            </a:endParaRPr>
          </a:p>
          <a:p>
            <a:pPr marL="0" marR="0" lvl="0" indent="0" algn="l" defTabSz="457200" rtl="0" eaLnBrk="1" fontAlgn="ctr" latinLnBrk="0" hangingPunct="1">
              <a:lnSpc>
                <a:spcPct val="100000"/>
              </a:lnSpc>
              <a:spcBef>
                <a:spcPts val="0"/>
              </a:spcBef>
              <a:spcAft>
                <a:spcPts val="0"/>
              </a:spcAft>
              <a:buClrTx/>
              <a:buSzTx/>
              <a:buFontTx/>
              <a:buNone/>
              <a:tabLst/>
              <a:defRPr/>
            </a:pPr>
            <a:endParaRPr kumimoji="1" lang="en-US" altLang="ja-JP" sz="923"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a:p>
            <a:pPr marL="0" marR="0" lvl="0" indent="0" algn="ctr" defTabSz="457200" rtl="0" eaLnBrk="1" fontAlgn="ctr" latinLnBrk="0" hangingPunct="1">
              <a:lnSpc>
                <a:spcPct val="100000"/>
              </a:lnSpc>
              <a:spcBef>
                <a:spcPts val="0"/>
              </a:spcBef>
              <a:spcAft>
                <a:spcPts val="0"/>
              </a:spcAft>
              <a:buClrTx/>
              <a:buSzTx/>
              <a:buFontTx/>
              <a:buNone/>
              <a:tabLst/>
              <a:defRPr/>
            </a:pPr>
            <a:endParaRPr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a:endParaRPr>
          </a:p>
          <a:p>
            <a:pPr marL="0" rtl="0" eaLnBrk="1" fontAlgn="ctr" latinLnBrk="0" hangingPunct="1">
              <a:spcBef>
                <a:spcPts val="0"/>
              </a:spcBef>
              <a:spcAft>
                <a:spcPts val="0"/>
              </a:spcAft>
            </a:pPr>
            <a:endParaRPr kumimoji="1" lang="en-US" altLang="ja-JP" sz="1000" b="0" i="0" u="none" strike="noStrike" kern="1200" dirty="0">
              <a:solidFill>
                <a:schemeClr val="tx1"/>
              </a:solidFill>
              <a:effectLst/>
              <a:latin typeface="BIZ UDPゴシック" panose="020B0400000000000000" pitchFamily="50" charset="-128"/>
              <a:ea typeface="BIZ UDPゴシック" panose="020B0400000000000000" pitchFamily="50" charset="-128"/>
              <a:cs typeface="Arial" panose="020B0604020202020204" pitchFamily="34" charset="0"/>
            </a:endParaRPr>
          </a:p>
          <a:p>
            <a:pPr marL="0" marR="0" indent="0" rtl="0" eaLnBrk="1" fontAlgn="auto" latinLnBrk="0" hangingPunct="1">
              <a:lnSpc>
                <a:spcPct val="130000"/>
              </a:lnSpc>
              <a:spcBef>
                <a:spcPts val="0"/>
              </a:spcBef>
              <a:spcAft>
                <a:spcPts val="0"/>
              </a:spcAft>
            </a:pPr>
            <a:endParaRPr lang="en-US" altLang="ja-JP" sz="786" b="0" i="0" u="none" strike="noStrike" dirty="0">
              <a:solidFill>
                <a:schemeClr val="tx1"/>
              </a:solidFill>
              <a:effectLst/>
              <a:latin typeface="BIZ UDPゴシック" panose="020B0400000000000000" pitchFamily="50" charset="-128"/>
              <a:ea typeface="BIZ UDPゴシック" panose="020B0400000000000000" pitchFamily="50" charset="-128"/>
            </a:endParaRPr>
          </a:p>
        </p:txBody>
      </p:sp>
      <p:sp>
        <p:nvSpPr>
          <p:cNvPr id="72" name="正方形/長方形 71">
            <a:extLst>
              <a:ext uri="{FF2B5EF4-FFF2-40B4-BE49-F238E27FC236}">
                <a16:creationId xmlns:a16="http://schemas.microsoft.com/office/drawing/2014/main" id="{F9C7C91C-A23F-49DF-9224-291E317628D8}"/>
              </a:ext>
            </a:extLst>
          </p:cNvPr>
          <p:cNvSpPr/>
          <p:nvPr/>
        </p:nvSpPr>
        <p:spPr>
          <a:xfrm>
            <a:off x="3425876" y="1512034"/>
            <a:ext cx="2880000" cy="221564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187960" marR="0" lvl="0" indent="-187960" algn="l" defTabSz="326578" rtl="0" eaLnBrk="1" fontAlgn="auto" latinLnBrk="0" hangingPunct="1">
              <a:lnSpc>
                <a:spcPct val="130000"/>
              </a:lnSpc>
              <a:spcBef>
                <a:spcPts val="0"/>
              </a:spcBef>
              <a:spcAft>
                <a:spcPts val="214"/>
              </a:spcAft>
              <a:buClrTx/>
              <a:buSzTx/>
              <a:buFontTx/>
              <a:buNone/>
              <a:tabLst/>
              <a:defRPr/>
            </a:pPr>
            <a:r>
              <a:rPr kumimoji="0" lang="ja-JP" altLang="en-US" sz="12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■豊富な観光資源と国際インフラ</a:t>
            </a:r>
            <a:endParaRPr lang="en-US" altLang="ja-JP" sz="12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algn="l" defTabSz="326578" rtl="0" eaLnBrk="1" fontAlgn="auto" latinLnBrk="0" hangingPunct="1">
              <a:lnSpc>
                <a:spcPts val="1600"/>
              </a:lnSpc>
              <a:spcBef>
                <a:spcPts val="0"/>
              </a:spcBef>
              <a:buClrTx/>
              <a:buSzTx/>
              <a:buFontTx/>
              <a:buNone/>
              <a:tabLst/>
              <a:defRPr/>
            </a:pPr>
            <a:r>
              <a:rPr kumimoji="0" lang="ja-JP" altLang="en-US" sz="10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大阪には食や歴史、文化、芸術、スポーツ等の</a:t>
            </a:r>
            <a:endParaRPr kumimoji="0" lang="en-US" altLang="ja-JP" sz="10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algn="l" defTabSz="326578" rtl="0" eaLnBrk="1" fontAlgn="auto" latinLnBrk="0" hangingPunct="1">
              <a:lnSpc>
                <a:spcPts val="1600"/>
              </a:lnSpc>
              <a:spcBef>
                <a:spcPts val="0"/>
              </a:spcBef>
              <a:buClrTx/>
              <a:buSzTx/>
              <a:buFontTx/>
              <a:buNone/>
              <a:tabLst/>
              <a:defRPr/>
            </a:pPr>
            <a:r>
              <a:rPr kumimoji="0" lang="ja-JP" altLang="en-US" sz="10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観光資源が豊富</a:t>
            </a:r>
            <a:endParaRPr lang="en-US" altLang="ja-JP" sz="10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marL="187960" marR="0" lvl="0" indent="-187960" algn="l" defTabSz="326578" rtl="0" eaLnBrk="1" fontAlgn="auto" latinLnBrk="0" hangingPunct="1">
              <a:lnSpc>
                <a:spcPts val="1600"/>
              </a:lnSpc>
              <a:spcBef>
                <a:spcPts val="0"/>
              </a:spcBef>
              <a:buClrTx/>
              <a:buSzTx/>
              <a:buFontTx/>
              <a:buNone/>
              <a:tabLst/>
              <a:defRPr/>
            </a:pPr>
            <a:r>
              <a:rPr lang="ja-JP" altLang="en-US" sz="1000" kern="100" dirty="0">
                <a:solidFill>
                  <a:prstClr val="black"/>
                </a:solidFill>
                <a:latin typeface="BIZ UDPゴシック" panose="020B0400000000000000" pitchFamily="50" charset="-128"/>
                <a:ea typeface="BIZ UDPゴシック"/>
                <a:cs typeface="Times New Roman"/>
              </a:rPr>
              <a:t>  　（大阪産（もん）、大阪城や百舌鳥・古市古墳群などの文化・歴史遺産、上方芸能、水都大阪、</a:t>
            </a:r>
            <a:r>
              <a:rPr lang="en-US" altLang="ja-JP" sz="1000" kern="100" dirty="0">
                <a:solidFill>
                  <a:prstClr val="black"/>
                </a:solidFill>
                <a:latin typeface="BIZ UDPゴシック" panose="020B0400000000000000" pitchFamily="50" charset="-128"/>
                <a:ea typeface="BIZ UDPゴシック"/>
                <a:cs typeface="Times New Roman"/>
              </a:rPr>
              <a:t>USJ</a:t>
            </a:r>
            <a:r>
              <a:rPr lang="ja-JP" altLang="en-US" sz="1000" kern="100" dirty="0">
                <a:solidFill>
                  <a:prstClr val="black"/>
                </a:solidFill>
                <a:latin typeface="BIZ UDPゴシック" panose="020B0400000000000000" pitchFamily="50" charset="-128"/>
                <a:ea typeface="BIZ UDPゴシック"/>
                <a:cs typeface="Times New Roman"/>
              </a:rPr>
              <a:t>など）</a:t>
            </a:r>
            <a:endParaRPr lang="en-US" altLang="ja-JP" sz="10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a:cs typeface="Times New Roman"/>
            </a:endParaRPr>
          </a:p>
          <a:p>
            <a:pPr marL="187960" indent="-187960">
              <a:lnSpc>
                <a:spcPts val="1600"/>
              </a:lnSpc>
              <a:defRPr/>
            </a:pPr>
            <a:endParaRPr lang="en-US" altLang="ja-JP" sz="1000" b="0" i="0" u="none" strike="noStrike" kern="100" cap="none" spc="-71"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87960" indent="-187960">
              <a:lnSpc>
                <a:spcPts val="1600"/>
              </a:lnSpc>
              <a:defRPr/>
            </a:pPr>
            <a:r>
              <a:rPr kumimoji="0" lang="ja-JP" altLang="en-US" sz="1000" b="0" i="0" u="none" strike="noStrike" kern="100" cap="none" spc="-71" normalizeH="0" baseline="0" noProof="0" dirty="0">
                <a:ln>
                  <a:noFill/>
                </a:ln>
                <a:solidFill>
                  <a:prstClr val="black"/>
                </a:solidFill>
                <a:effectLst/>
                <a:uLnTx/>
                <a:uFillTx/>
                <a:latin typeface="BIZ UDPゴシック" panose="020B0400000000000000" pitchFamily="50" charset="-128"/>
                <a:ea typeface="BIZ UDPゴシック"/>
                <a:cs typeface="Times New Roman"/>
              </a:rPr>
              <a:t>・ 京都や奈良等の人気観光地が</a:t>
            </a:r>
            <a:r>
              <a:rPr kumimoji="0" lang="en-US" altLang="ja-JP" sz="1000" b="0" i="0" u="none" strike="noStrike" kern="100" cap="none" spc="-71" normalizeH="0" baseline="0" noProof="0" dirty="0">
                <a:ln>
                  <a:noFill/>
                </a:ln>
                <a:solidFill>
                  <a:prstClr val="black"/>
                </a:solidFill>
                <a:effectLst/>
                <a:uLnTx/>
                <a:uFillTx/>
                <a:latin typeface="BIZ UDPゴシック" panose="020B0400000000000000" pitchFamily="50" charset="-128"/>
                <a:ea typeface="BIZ UDPゴシック"/>
                <a:cs typeface="Times New Roman"/>
              </a:rPr>
              <a:t>1</a:t>
            </a:r>
            <a:r>
              <a:rPr kumimoji="0" lang="ja-JP" altLang="en-US" sz="1000" b="0" i="0" u="none" strike="noStrike" kern="100" cap="none" spc="-71" normalizeH="0" baseline="0" noProof="0" dirty="0">
                <a:ln>
                  <a:noFill/>
                </a:ln>
                <a:solidFill>
                  <a:prstClr val="black"/>
                </a:solidFill>
                <a:effectLst/>
                <a:uLnTx/>
                <a:uFillTx/>
                <a:latin typeface="BIZ UDPゴシック" panose="020B0400000000000000" pitchFamily="50" charset="-128"/>
                <a:ea typeface="BIZ UDPゴシック"/>
                <a:cs typeface="Times New Roman"/>
              </a:rPr>
              <a:t>時間圏内</a:t>
            </a:r>
            <a:endParaRPr lang="en-US" altLang="ja-JP" sz="1000" b="0" i="0" u="none" strike="noStrike" kern="100" cap="none" spc="-71" normalizeH="0" baseline="0" noProof="0" dirty="0">
              <a:ln>
                <a:noFill/>
              </a:ln>
              <a:solidFill>
                <a:prstClr val="black"/>
              </a:solidFill>
              <a:effectLst/>
              <a:uLnTx/>
              <a:uFillTx/>
              <a:latin typeface="BIZ UDPゴシック" panose="020B0400000000000000" pitchFamily="50" charset="-128"/>
              <a:ea typeface="BIZ UDPゴシック"/>
              <a:cs typeface="Times New Roman"/>
            </a:endParaRPr>
          </a:p>
          <a:p>
            <a:pPr marL="187960" marR="0" lvl="0" indent="-187960" algn="l" defTabSz="457200" rtl="0" eaLnBrk="1" fontAlgn="auto" latinLnBrk="0" hangingPunct="1">
              <a:lnSpc>
                <a:spcPts val="1600"/>
              </a:lnSpc>
              <a:spcBef>
                <a:spcPts val="0"/>
              </a:spcBef>
              <a:buClrTx/>
              <a:buSzTx/>
              <a:buFontTx/>
              <a:buNone/>
              <a:tabLst/>
              <a:defRPr/>
            </a:pPr>
            <a:endParaRPr lang="en-US" altLang="ja-JP" sz="10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87960" marR="0" lvl="0" indent="-187960" algn="l" defTabSz="457200" rtl="0" eaLnBrk="1" fontAlgn="auto" latinLnBrk="0" hangingPunct="1">
              <a:lnSpc>
                <a:spcPts val="1600"/>
              </a:lnSpc>
              <a:spcBef>
                <a:spcPts val="0"/>
              </a:spcBef>
              <a:buClrTx/>
              <a:buSzTx/>
              <a:buFontTx/>
              <a:buNone/>
              <a:tabLst/>
              <a:defRPr/>
            </a:pPr>
            <a:r>
              <a:rPr kumimoji="0" lang="ja-JP" altLang="en-US" sz="10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西日本の空のゲートウェイである関西国際空港</a:t>
            </a:r>
            <a:endParaRPr lang="en-US" altLang="ja-JP" sz="10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73" name="正方形/長方形 72">
            <a:extLst>
              <a:ext uri="{FF2B5EF4-FFF2-40B4-BE49-F238E27FC236}">
                <a16:creationId xmlns:a16="http://schemas.microsoft.com/office/drawing/2014/main" id="{30E84C81-14F6-4778-8408-4ED42EFB09AF}"/>
              </a:ext>
            </a:extLst>
          </p:cNvPr>
          <p:cNvSpPr/>
          <p:nvPr/>
        </p:nvSpPr>
        <p:spPr>
          <a:xfrm>
            <a:off x="403800" y="1512034"/>
            <a:ext cx="2880000" cy="221564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30000"/>
              </a:lnSpc>
              <a:spcBef>
                <a:spcPts val="0"/>
              </a:spcBef>
              <a:spcAft>
                <a:spcPts val="0"/>
              </a:spcAft>
              <a:buClrTx/>
              <a:buSzTx/>
              <a:buFontTx/>
              <a:buNone/>
              <a:tabLst/>
              <a:defRPr/>
            </a:pPr>
            <a:r>
              <a:rPr kumimoji="1" lang="ja-JP" altLang="en-US" sz="1200" b="1" i="0" u="none" strike="noStrike" kern="1200" cap="none" spc="-71"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■万博レガシーを活かした魅力づくり</a:t>
            </a:r>
            <a:endParaRPr kumimoji="1" lang="en-US" altLang="ja-JP" sz="1200" b="1" i="0" u="none" strike="noStrike" kern="1200" cap="none" spc="-71"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3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万博期間中、会場内外では、様々なイベント</a:t>
            </a:r>
          </a:p>
          <a:p>
            <a:pPr marL="0" marR="0" lvl="0" indent="0" algn="l" defTabSz="457200" rtl="0" eaLnBrk="1" fontAlgn="auto" latinLnBrk="0" hangingPunct="1">
              <a:lnSpc>
                <a:spcPct val="13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が連日行われ、非日常空間を演出</a:t>
            </a:r>
          </a:p>
          <a:p>
            <a:pPr marL="0" marR="0" lvl="0" indent="0" algn="l" defTabSz="457200" rtl="0" eaLnBrk="1" fontAlgn="auto" latinLnBrk="0" hangingPunct="1">
              <a:lnSpc>
                <a:spcPct val="130000"/>
              </a:lnSpc>
              <a:spcBef>
                <a:spcPts val="0"/>
              </a:spcBef>
              <a:spcAft>
                <a:spcPts val="0"/>
              </a:spcAft>
              <a:buClrTx/>
              <a:buSzTx/>
              <a:buFontTx/>
              <a:buNone/>
              <a:tabLst/>
              <a:defRPr/>
            </a:pPr>
            <a:endParaRPr kumimoji="1" lang="en-US" altLang="ja-JP"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3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万博後においても、万博で世界に発信された</a:t>
            </a:r>
          </a:p>
          <a:p>
            <a:pPr marL="0" marR="0" lvl="0" indent="0" algn="l" defTabSz="457200" rtl="0" eaLnBrk="1" fontAlgn="auto" latinLnBrk="0" hangingPunct="1">
              <a:lnSpc>
                <a:spcPct val="13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大阪の魅力、ブランドイメージの継承が必要</a:t>
            </a:r>
          </a:p>
          <a:p>
            <a:pPr marL="0" marR="0" lvl="0" indent="0" algn="l" defTabSz="457200" rtl="0" eaLnBrk="1" fontAlgn="auto" latinLnBrk="0" hangingPunct="1">
              <a:lnSpc>
                <a:spcPct val="130000"/>
              </a:lnSpc>
              <a:spcBef>
                <a:spcPts val="0"/>
              </a:spcBef>
              <a:spcAft>
                <a:spcPts val="0"/>
              </a:spcAft>
              <a:buClrTx/>
              <a:buSzTx/>
              <a:buFontTx/>
              <a:buNone/>
              <a:tabLst/>
              <a:defRPr/>
            </a:pPr>
            <a:endParaRPr kumimoji="1" lang="en-US" altLang="ja-JP" sz="1200" b="1" i="0" u="none" strike="noStrike" kern="1200" cap="none" spc="-71"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30000"/>
              </a:lnSpc>
              <a:spcBef>
                <a:spcPts val="0"/>
              </a:spcBef>
              <a:spcAft>
                <a:spcPts val="0"/>
              </a:spcAft>
              <a:buClrTx/>
              <a:buSzTx/>
              <a:buFontTx/>
              <a:buNone/>
              <a:tabLst/>
              <a:defRPr/>
            </a:pPr>
            <a:r>
              <a:rPr kumimoji="1" lang="ja-JP" altLang="en-US" sz="1200" b="1" i="0" u="none" strike="noStrike" kern="1200" cap="none" spc="-71"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■世界に通じる多彩な魅力の創出</a:t>
            </a:r>
            <a:endParaRPr kumimoji="1" lang="en-US" altLang="ja-JP" sz="1200" b="1" i="0" u="none" strike="noStrike" kern="1200" cap="none" spc="-71"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3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新たな価値や都市魅力の創出が必要</a:t>
            </a:r>
            <a:endParaRPr kumimoji="1" lang="en-US" altLang="ja-JP"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75" name="正方形/長方形 74">
            <a:extLst>
              <a:ext uri="{FF2B5EF4-FFF2-40B4-BE49-F238E27FC236}">
                <a16:creationId xmlns:a16="http://schemas.microsoft.com/office/drawing/2014/main" id="{CA751162-799B-4A30-B5D6-F18775C2059D}"/>
              </a:ext>
            </a:extLst>
          </p:cNvPr>
          <p:cNvSpPr/>
          <p:nvPr/>
        </p:nvSpPr>
        <p:spPr>
          <a:xfrm>
            <a:off x="6473936" y="1270248"/>
            <a:ext cx="2880000" cy="28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spc="-80">
                <a:solidFill>
                  <a:prstClr val="white"/>
                </a:solidFill>
                <a:latin typeface="BIZ UDPゴシック" panose="020B0400000000000000" pitchFamily="50" charset="-128"/>
                <a:ea typeface="BIZ UDPゴシック" panose="020B0400000000000000" pitchFamily="50" charset="-128"/>
              </a:rPr>
              <a:t>増加が見込まれる旅行者　</a:t>
            </a:r>
          </a:p>
        </p:txBody>
      </p:sp>
      <p:sp>
        <p:nvSpPr>
          <p:cNvPr id="76" name="正方形/長方形 75">
            <a:extLst>
              <a:ext uri="{FF2B5EF4-FFF2-40B4-BE49-F238E27FC236}">
                <a16:creationId xmlns:a16="http://schemas.microsoft.com/office/drawing/2014/main" id="{F4A5AB5B-A905-4EF7-BD74-25543748E1E4}"/>
              </a:ext>
            </a:extLst>
          </p:cNvPr>
          <p:cNvSpPr/>
          <p:nvPr/>
        </p:nvSpPr>
        <p:spPr>
          <a:xfrm>
            <a:off x="3425876" y="1270248"/>
            <a:ext cx="2880000" cy="28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a:solidFill>
                  <a:prstClr val="white"/>
                </a:solidFill>
                <a:latin typeface="BIZ UDPゴシック" panose="020B0400000000000000" pitchFamily="50" charset="-128"/>
                <a:ea typeface="BIZ UDPゴシック" panose="020B0400000000000000" pitchFamily="50" charset="-128"/>
              </a:rPr>
              <a:t>日本を代表する広域観光拠点</a:t>
            </a:r>
          </a:p>
        </p:txBody>
      </p:sp>
      <p:sp>
        <p:nvSpPr>
          <p:cNvPr id="77" name="正方形/長方形 76">
            <a:extLst>
              <a:ext uri="{FF2B5EF4-FFF2-40B4-BE49-F238E27FC236}">
                <a16:creationId xmlns:a16="http://schemas.microsoft.com/office/drawing/2014/main" id="{2A6987AC-7F85-47EE-AE58-BAEF05C6F712}"/>
              </a:ext>
            </a:extLst>
          </p:cNvPr>
          <p:cNvSpPr/>
          <p:nvPr/>
        </p:nvSpPr>
        <p:spPr>
          <a:xfrm>
            <a:off x="403800" y="1254129"/>
            <a:ext cx="2880000" cy="28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a:solidFill>
                  <a:prstClr val="white"/>
                </a:solidFill>
                <a:latin typeface="BIZ UDPゴシック" panose="020B0400000000000000" pitchFamily="50" charset="-128"/>
                <a:ea typeface="BIZ UDPゴシック" panose="020B0400000000000000" pitchFamily="50" charset="-128"/>
              </a:rPr>
              <a:t>万博レガシーの継承</a:t>
            </a:r>
          </a:p>
        </p:txBody>
      </p:sp>
      <p:sp>
        <p:nvSpPr>
          <p:cNvPr id="94" name="テキスト ボックス 93">
            <a:extLst>
              <a:ext uri="{FF2B5EF4-FFF2-40B4-BE49-F238E27FC236}">
                <a16:creationId xmlns:a16="http://schemas.microsoft.com/office/drawing/2014/main" id="{DDA32495-1A65-4FAC-90DE-60D8357CE816}"/>
              </a:ext>
            </a:extLst>
          </p:cNvPr>
          <p:cNvSpPr txBox="1"/>
          <p:nvPr/>
        </p:nvSpPr>
        <p:spPr>
          <a:xfrm>
            <a:off x="564537" y="4182605"/>
            <a:ext cx="8753254" cy="630631"/>
          </a:xfrm>
          <a:prstGeom prst="rect">
            <a:avLst/>
          </a:prstGeom>
          <a:solidFill>
            <a:srgbClr val="FFFF00"/>
          </a:solidFill>
          <a:ln>
            <a:noFill/>
          </a:ln>
        </p:spPr>
        <p:txBody>
          <a:bodyPr wrap="square" lIns="104464" tIns="62679" rIns="125357" bIns="62679" rtlCol="0">
            <a:spAutoFit/>
          </a:bodyPr>
          <a:lstStyle/>
          <a:p>
            <a:pPr marL="0" marR="0" lvl="0" indent="0" algn="ctr" defTabSz="457200" rtl="0" eaLnBrk="1" fontAlgn="auto" latinLnBrk="0" hangingPunct="1">
              <a:lnSpc>
                <a:spcPts val="2000"/>
              </a:lnSpc>
              <a:spcBef>
                <a:spcPts val="0"/>
              </a:spcBef>
              <a:spcAft>
                <a:spcPts val="214"/>
              </a:spcAft>
              <a:buClrTx/>
              <a:buSzTx/>
              <a:buFontTx/>
              <a:buNone/>
              <a:tabLst/>
              <a:defRPr/>
            </a:pPr>
            <a:r>
              <a:rPr kumimoji="0" lang="ja-JP" altLang="en-US" sz="1600" b="1" i="0" u="none"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大阪ならではの魅力を一段と高め、世界の中での都市プレゼンスを</a:t>
            </a:r>
            <a:r>
              <a:rPr lang="ja-JP" altLang="en-US" sz="1600" b="1" kern="100" dirty="0">
                <a:latin typeface="BIZ UDPゴシック" panose="020B0400000000000000" pitchFamily="50" charset="-128"/>
                <a:ea typeface="BIZ UDPゴシック" panose="020B0400000000000000" pitchFamily="50" charset="-128"/>
                <a:cs typeface="Times New Roman" panose="02020603050405020304" pitchFamily="18" charset="0"/>
              </a:rPr>
              <a:t>高める</a:t>
            </a:r>
            <a:r>
              <a:rPr kumimoji="0" lang="ja-JP" altLang="en-US" sz="1600" b="1" i="0" u="none"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とともに、</a:t>
            </a:r>
            <a:endParaRPr kumimoji="0" lang="en-US" altLang="ja-JP" sz="1600" b="1" i="0" u="none"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ctr" defTabSz="457200" rtl="0" eaLnBrk="1" fontAlgn="auto" latinLnBrk="0" hangingPunct="1">
              <a:lnSpc>
                <a:spcPts val="2000"/>
              </a:lnSpc>
              <a:spcBef>
                <a:spcPts val="0"/>
              </a:spcBef>
              <a:spcAft>
                <a:spcPts val="214"/>
              </a:spcAft>
              <a:buClrTx/>
              <a:buSzTx/>
              <a:buFontTx/>
              <a:buNone/>
              <a:tabLst/>
              <a:defRPr/>
            </a:pPr>
            <a:r>
              <a:rPr kumimoji="0" lang="ja-JP" altLang="en-US" sz="1600" b="1" i="0" u="none"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観光消費の拡大と地域経済への波及をめざす</a:t>
            </a:r>
            <a:r>
              <a:rPr kumimoji="0" lang="en-US" altLang="ja-JP" sz="1600" b="1" i="0" u="none"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endParaRPr kumimoji="0" lang="ja-JP" altLang="en-US" sz="1600" b="1" i="0" u="none"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95" name="二等辺三角形 94">
            <a:extLst>
              <a:ext uri="{FF2B5EF4-FFF2-40B4-BE49-F238E27FC236}">
                <a16:creationId xmlns:a16="http://schemas.microsoft.com/office/drawing/2014/main" id="{5C926C73-E39D-4253-8181-219247841803}"/>
              </a:ext>
            </a:extLst>
          </p:cNvPr>
          <p:cNvSpPr/>
          <p:nvPr/>
        </p:nvSpPr>
        <p:spPr>
          <a:xfrm rot="10800000">
            <a:off x="4175309" y="3815890"/>
            <a:ext cx="1322614" cy="294519"/>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962"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9" name="円/楕円 72">
            <a:extLst>
              <a:ext uri="{FF2B5EF4-FFF2-40B4-BE49-F238E27FC236}">
                <a16:creationId xmlns:a16="http://schemas.microsoft.com/office/drawing/2014/main" id="{765B8237-A5F9-4596-8A71-6C6D6863784F}"/>
              </a:ext>
            </a:extLst>
          </p:cNvPr>
          <p:cNvSpPr/>
          <p:nvPr/>
        </p:nvSpPr>
        <p:spPr>
          <a:xfrm>
            <a:off x="380184" y="5448818"/>
            <a:ext cx="2700000" cy="90000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14" b="1">
              <a:solidFill>
                <a:prstClr val="black"/>
              </a:solidFill>
              <a:latin typeface="Meiryo UI" panose="020B0604030504040204" pitchFamily="50" charset="-128"/>
              <a:ea typeface="Meiryo UI" panose="020B0604030504040204" pitchFamily="50" charset="-128"/>
            </a:endParaRPr>
          </a:p>
        </p:txBody>
      </p:sp>
      <p:sp>
        <p:nvSpPr>
          <p:cNvPr id="119" name="正方形/長方形 118">
            <a:extLst>
              <a:ext uri="{FF2B5EF4-FFF2-40B4-BE49-F238E27FC236}">
                <a16:creationId xmlns:a16="http://schemas.microsoft.com/office/drawing/2014/main" id="{76E0D0EB-3BAF-4AD6-8E3F-EA25587FACCA}"/>
              </a:ext>
            </a:extLst>
          </p:cNvPr>
          <p:cNvSpPr/>
          <p:nvPr/>
        </p:nvSpPr>
        <p:spPr>
          <a:xfrm>
            <a:off x="0" y="68851"/>
            <a:ext cx="9906000" cy="400110"/>
          </a:xfrm>
          <a:prstGeom prst="rect">
            <a:avLst/>
          </a:prstGeom>
          <a:noFill/>
        </p:spPr>
        <p:txBody>
          <a:bodyPr wrap="square" lIns="91440" tIns="45720" rIns="91440" bIns="45720" anchor="t">
            <a:sp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HGS創英角ｺﾞｼｯｸUB"/>
                <a:ea typeface="HGS創英角ｺﾞｼｯｸUB"/>
              </a:rPr>
              <a:t>２．大阪独自の魅力を発揮したワクワク・オモロいを掻き立てるエンタメ都市</a:t>
            </a:r>
          </a:p>
        </p:txBody>
      </p:sp>
      <p:sp>
        <p:nvSpPr>
          <p:cNvPr id="39" name="テキスト ボックス 38">
            <a:extLst>
              <a:ext uri="{FF2B5EF4-FFF2-40B4-BE49-F238E27FC236}">
                <a16:creationId xmlns:a16="http://schemas.microsoft.com/office/drawing/2014/main" id="{8CE0BE25-C002-453B-8A01-230DF0AE54E9}"/>
              </a:ext>
            </a:extLst>
          </p:cNvPr>
          <p:cNvSpPr txBox="1"/>
          <p:nvPr/>
        </p:nvSpPr>
        <p:spPr>
          <a:xfrm>
            <a:off x="196782" y="4956609"/>
            <a:ext cx="2147100" cy="338554"/>
          </a:xfrm>
          <a:prstGeom prst="rect">
            <a:avLst/>
          </a:prstGeom>
          <a:solidFill>
            <a:srgbClr val="0070C0"/>
          </a:solidFill>
          <a:ln>
            <a:solidFill>
              <a:srgbClr val="0070C0"/>
            </a:solidFill>
          </a:ln>
        </p:spPr>
        <p:txBody>
          <a:bodyPr wrap="square" rtlCol="0">
            <a:spAutoFit/>
          </a:bodyPr>
          <a:lstStyle/>
          <a:p>
            <a:pPr marL="128137" marR="0" lvl="0" indent="-128137"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取組</a:t>
            </a:r>
            <a:r>
              <a:rPr kumimoji="1" lang="ja-JP" altLang="en-US" sz="1600" b="1" dirty="0">
                <a:solidFill>
                  <a:prstClr val="white"/>
                </a:solidFill>
                <a:latin typeface="BIZ UDPゴシック" panose="020B0400000000000000" pitchFamily="50" charset="-128"/>
                <a:ea typeface="BIZ UDPゴシック" panose="020B0400000000000000" pitchFamily="50" charset="-128"/>
              </a:rPr>
              <a:t>の</a:t>
            </a:r>
            <a:r>
              <a:rPr kumimoji="1"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柱</a:t>
            </a:r>
          </a:p>
        </p:txBody>
      </p:sp>
      <p:sp>
        <p:nvSpPr>
          <p:cNvPr id="3" name="スライド番号プレースホルダー 1">
            <a:extLst>
              <a:ext uri="{FF2B5EF4-FFF2-40B4-BE49-F238E27FC236}">
                <a16:creationId xmlns:a16="http://schemas.microsoft.com/office/drawing/2014/main" id="{2879904A-6DEA-26D6-D8D1-B4593E23922F}"/>
              </a:ext>
            </a:extLst>
          </p:cNvPr>
          <p:cNvSpPr>
            <a:spLocks noGrp="1"/>
          </p:cNvSpPr>
          <p:nvPr>
            <p:ph type="sldNum" sz="quarter" idx="12"/>
          </p:nvPr>
        </p:nvSpPr>
        <p:spPr>
          <a:xfrm>
            <a:off x="9489330" y="6445576"/>
            <a:ext cx="416670" cy="408695"/>
          </a:xfrm>
          <a:solidFill>
            <a:schemeClr val="bg1"/>
          </a:solidFill>
          <a:effectLst/>
        </p:spPr>
        <p:txBody>
          <a:bodyPr/>
          <a:lstStyle/>
          <a:p>
            <a:fld id="{DDF82107-93BA-490C-9453-044014AF67CD}" type="slidenum">
              <a:rPr kumimoji="1" lang="ja-JP" altLang="en-US" smtClean="0"/>
              <a:pPr/>
              <a:t>28</a:t>
            </a:fld>
            <a:endParaRPr kumimoji="1" lang="ja-JP" altLang="en-US"/>
          </a:p>
        </p:txBody>
      </p:sp>
      <p:sp>
        <p:nvSpPr>
          <p:cNvPr id="25" name="テキスト ボックス 24">
            <a:extLst>
              <a:ext uri="{FF2B5EF4-FFF2-40B4-BE49-F238E27FC236}">
                <a16:creationId xmlns:a16="http://schemas.microsoft.com/office/drawing/2014/main" id="{8793A182-ACD9-44D7-BE9C-F5A20815A21E}"/>
              </a:ext>
            </a:extLst>
          </p:cNvPr>
          <p:cNvSpPr txBox="1"/>
          <p:nvPr/>
        </p:nvSpPr>
        <p:spPr>
          <a:xfrm>
            <a:off x="350936" y="5469173"/>
            <a:ext cx="2700000" cy="755720"/>
          </a:xfrm>
          <a:prstGeom prst="rect">
            <a:avLst/>
          </a:prstGeom>
          <a:noFill/>
        </p:spPr>
        <p:txBody>
          <a:bodyPr wrap="square" rtlCol="0">
            <a:spAutoFit/>
          </a:bodyPr>
          <a:lstStyle/>
          <a:p>
            <a:pPr marR="0" lvl="0" indent="0" algn="ctr" fontAlgn="auto">
              <a:lnSpc>
                <a:spcPct val="130000"/>
              </a:lnSpc>
              <a:spcBef>
                <a:spcPts val="0"/>
              </a:spcBef>
              <a:spcAft>
                <a:spcPts val="0"/>
              </a:spcAft>
              <a:buClrTx/>
              <a:buSzTx/>
              <a:buFontTx/>
              <a:buNone/>
              <a:tabLst/>
              <a:defRPr/>
            </a:pPr>
            <a:r>
              <a:rPr kumimoji="1" lang="en-US" altLang="ja-JP" b="1" dirty="0">
                <a:solidFill>
                  <a:prstClr val="black"/>
                </a:solidFill>
                <a:latin typeface="BIZ UDPゴシック" panose="020B0400000000000000" pitchFamily="50" charset="-128"/>
                <a:ea typeface="BIZ UDPゴシック" panose="020B0400000000000000" pitchFamily="50" charset="-128"/>
              </a:rPr>
              <a:t>【</a:t>
            </a:r>
            <a:r>
              <a:rPr kumimoji="1" lang="ja-JP" altLang="en-US" b="1" dirty="0">
                <a:solidFill>
                  <a:prstClr val="black"/>
                </a:solidFill>
                <a:latin typeface="BIZ UDPゴシック" panose="020B0400000000000000" pitchFamily="50" charset="-128"/>
                <a:ea typeface="BIZ UDPゴシック" panose="020B0400000000000000" pitchFamily="50" charset="-128"/>
              </a:rPr>
              <a:t>１</a:t>
            </a:r>
            <a:r>
              <a:rPr kumimoji="1" lang="en-US" altLang="ja-JP" b="1" dirty="0">
                <a:solidFill>
                  <a:prstClr val="black"/>
                </a:solidFill>
                <a:latin typeface="BIZ UDPゴシック" panose="020B0400000000000000" pitchFamily="50" charset="-128"/>
                <a:ea typeface="BIZ UDPゴシック" panose="020B0400000000000000" pitchFamily="50" charset="-128"/>
              </a:rPr>
              <a:t>】</a:t>
            </a:r>
            <a:r>
              <a:rPr kumimoji="1" lang="ja-JP" altLang="en-US" dirty="0">
                <a:solidFill>
                  <a:prstClr val="black"/>
                </a:solidFill>
                <a:latin typeface="BIZ UDPゴシック" panose="020B0400000000000000" pitchFamily="50" charset="-128"/>
                <a:ea typeface="BIZ UDPゴシック" panose="020B0400000000000000" pitchFamily="50" charset="-128"/>
              </a:rPr>
              <a:t>　</a:t>
            </a:r>
            <a:r>
              <a:rPr kumimoji="1" lang="ja-JP" altLang="en-US" sz="1200" dirty="0">
                <a:solidFill>
                  <a:prstClr val="black"/>
                </a:solidFill>
                <a:latin typeface="BIZ UDPゴシック" panose="020B0400000000000000" pitchFamily="50" charset="-128"/>
                <a:ea typeface="BIZ UDPゴシック" panose="020B0400000000000000" pitchFamily="50" charset="-128"/>
              </a:rPr>
              <a:t>国際観光都市の実現</a:t>
            </a:r>
            <a:endParaRPr kumimoji="1" lang="en-US" altLang="ja-JP" sz="1200" dirty="0">
              <a:solidFill>
                <a:prstClr val="black"/>
              </a:solidFill>
              <a:latin typeface="BIZ UDPゴシック" panose="020B0400000000000000" pitchFamily="50" charset="-128"/>
              <a:ea typeface="BIZ UDPゴシック" panose="020B0400000000000000" pitchFamily="50" charset="-128"/>
            </a:endParaRPr>
          </a:p>
          <a:p>
            <a:pPr algn="ctr">
              <a:lnSpc>
                <a:spcPct val="130000"/>
              </a:lnSpc>
              <a:defRPr/>
            </a:pPr>
            <a:r>
              <a:rPr lang="ja-JP" altLang="en-US" b="1" dirty="0">
                <a:solidFill>
                  <a:prstClr val="black"/>
                </a:solidFill>
                <a:latin typeface="BIZ UDPゴシック" panose="020B0400000000000000" pitchFamily="50" charset="-128"/>
                <a:ea typeface="BIZ UDPゴシック" panose="020B0400000000000000" pitchFamily="50" charset="-128"/>
              </a:rPr>
              <a:t>都市魅力ブランドの確立</a:t>
            </a:r>
            <a:endParaRPr lang="en-US" altLang="ja-JP" b="1" dirty="0">
              <a:solidFill>
                <a:prstClr val="black"/>
              </a:solidFill>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id="{7B48819B-D38D-4FB6-8B14-F7D6DEFDA60C}"/>
              </a:ext>
            </a:extLst>
          </p:cNvPr>
          <p:cNvSpPr txBox="1"/>
          <p:nvPr/>
        </p:nvSpPr>
        <p:spPr>
          <a:xfrm>
            <a:off x="3749841" y="5420001"/>
            <a:ext cx="2361610" cy="755720"/>
          </a:xfrm>
          <a:prstGeom prst="rect">
            <a:avLst/>
          </a:prstGeom>
          <a:noFill/>
        </p:spPr>
        <p:txBody>
          <a:bodyPr wrap="square" rtlCol="0">
            <a:spAutoFit/>
          </a:bodyPr>
          <a:lstStyle/>
          <a:p>
            <a:pPr marR="0" lvl="0" indent="0" algn="ctr" fontAlgn="auto">
              <a:lnSpc>
                <a:spcPct val="130000"/>
              </a:lnSpc>
              <a:spcBef>
                <a:spcPts val="0"/>
              </a:spcBef>
              <a:spcAft>
                <a:spcPts val="0"/>
              </a:spcAft>
              <a:buClrTx/>
              <a:buSzTx/>
              <a:buFontTx/>
              <a:buNone/>
              <a:tabLst/>
              <a:defRPr/>
            </a:pPr>
            <a:r>
              <a:rPr kumimoji="1" lang="en-US" altLang="ja-JP" b="1" dirty="0">
                <a:latin typeface="BIZ UDPゴシック" panose="020B0400000000000000" pitchFamily="50" charset="-128"/>
                <a:ea typeface="BIZ UDPゴシック" panose="020B0400000000000000" pitchFamily="50" charset="-128"/>
              </a:rPr>
              <a:t>【</a:t>
            </a:r>
            <a:r>
              <a:rPr kumimoji="1" lang="ja-JP" altLang="en-US" b="1" dirty="0">
                <a:latin typeface="BIZ UDPゴシック" panose="020B0400000000000000" pitchFamily="50" charset="-128"/>
                <a:ea typeface="BIZ UDPゴシック" panose="020B0400000000000000" pitchFamily="50" charset="-128"/>
              </a:rPr>
              <a:t>２</a:t>
            </a:r>
            <a:r>
              <a:rPr kumimoji="1" lang="en-US" altLang="ja-JP" b="1" dirty="0">
                <a:latin typeface="BIZ UDPゴシック" panose="020B0400000000000000" pitchFamily="50" charset="-128"/>
                <a:ea typeface="BIZ UDPゴシック" panose="020B0400000000000000" pitchFamily="50" charset="-128"/>
              </a:rPr>
              <a:t>】</a:t>
            </a:r>
            <a:r>
              <a:rPr kumimoji="1" lang="ja-JP" altLang="en-US" b="1" dirty="0">
                <a:latin typeface="BIZ UDPゴシック" panose="020B0400000000000000" pitchFamily="50" charset="-128"/>
                <a:ea typeface="BIZ UDPゴシック" panose="020B0400000000000000" pitchFamily="50" charset="-128"/>
              </a:rPr>
              <a:t>　</a:t>
            </a:r>
            <a:r>
              <a:rPr kumimoji="1" lang="ja-JP" altLang="en-US" sz="1200" dirty="0">
                <a:latin typeface="BIZ UDPゴシック" panose="020B0400000000000000" pitchFamily="50" charset="-128"/>
                <a:ea typeface="BIZ UDPゴシック" panose="020B0400000000000000" pitchFamily="50" charset="-128"/>
              </a:rPr>
              <a:t>新たな都市魅力</a:t>
            </a:r>
            <a:endParaRPr kumimoji="1" lang="en-US" altLang="ja-JP" sz="1200" dirty="0">
              <a:latin typeface="BIZ UDPゴシック" panose="020B0400000000000000" pitchFamily="50" charset="-128"/>
              <a:ea typeface="BIZ UDPゴシック" panose="020B0400000000000000" pitchFamily="50" charset="-128"/>
            </a:endParaRPr>
          </a:p>
          <a:p>
            <a:pPr algn="ctr">
              <a:lnSpc>
                <a:spcPct val="130000"/>
              </a:lnSpc>
              <a:defRPr/>
            </a:pPr>
            <a:r>
              <a:rPr kumimoji="1" lang="ja-JP" altLang="en-US" b="1" dirty="0">
                <a:latin typeface="BIZ UDPゴシック" panose="020B0400000000000000" pitchFamily="50" charset="-128"/>
                <a:ea typeface="BIZ UDPゴシック" panose="020B0400000000000000" pitchFamily="50" charset="-128"/>
              </a:rPr>
              <a:t>観光消費の拡大</a:t>
            </a:r>
            <a:endParaRPr kumimoji="1" lang="en-US" altLang="ja-JP" b="1" dirty="0">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06DA0D14-1D6B-4868-8011-B802029B9DC9}"/>
              </a:ext>
            </a:extLst>
          </p:cNvPr>
          <p:cNvSpPr txBox="1"/>
          <p:nvPr/>
        </p:nvSpPr>
        <p:spPr>
          <a:xfrm>
            <a:off x="6825818" y="5440356"/>
            <a:ext cx="2547266" cy="965649"/>
          </a:xfrm>
          <a:prstGeom prst="rect">
            <a:avLst/>
          </a:prstGeom>
          <a:noFill/>
        </p:spPr>
        <p:txBody>
          <a:bodyPr wrap="square" rtlCol="0">
            <a:spAutoFit/>
          </a:bodyPr>
          <a:lstStyle/>
          <a:p>
            <a:pPr algn="ctr">
              <a:lnSpc>
                <a:spcPct val="130000"/>
              </a:lnSpc>
              <a:defRPr/>
            </a:pPr>
            <a:r>
              <a:rPr kumimoji="1" lang="en-US" altLang="ja-JP" b="1" dirty="0">
                <a:latin typeface="BIZ UDPゴシック" panose="020B0400000000000000" pitchFamily="50" charset="-128"/>
                <a:ea typeface="BIZ UDPゴシック" panose="020B0400000000000000" pitchFamily="50" charset="-128"/>
              </a:rPr>
              <a:t>【</a:t>
            </a:r>
            <a:r>
              <a:rPr kumimoji="1" lang="ja-JP" altLang="en-US" b="1" dirty="0">
                <a:latin typeface="BIZ UDPゴシック" panose="020B0400000000000000" pitchFamily="50" charset="-128"/>
                <a:ea typeface="BIZ UDPゴシック" panose="020B0400000000000000" pitchFamily="50" charset="-128"/>
              </a:rPr>
              <a:t>３</a:t>
            </a:r>
            <a:r>
              <a:rPr kumimoji="1" lang="en-US" altLang="ja-JP" b="1" dirty="0">
                <a:latin typeface="BIZ UDPゴシック" panose="020B0400000000000000" pitchFamily="50" charset="-128"/>
                <a:ea typeface="BIZ UDPゴシック" panose="020B0400000000000000" pitchFamily="50" charset="-128"/>
              </a:rPr>
              <a:t>】</a:t>
            </a:r>
            <a:r>
              <a:rPr kumimoji="1" lang="ja-JP" altLang="en-US" b="1" dirty="0">
                <a:latin typeface="BIZ UDPゴシック" panose="020B0400000000000000" pitchFamily="50" charset="-128"/>
                <a:ea typeface="BIZ UDPゴシック" panose="020B0400000000000000" pitchFamily="50" charset="-128"/>
              </a:rPr>
              <a:t>　</a:t>
            </a:r>
            <a:r>
              <a:rPr kumimoji="1" lang="ja-JP" altLang="en-US" sz="1200" dirty="0">
                <a:latin typeface="BIZ UDPゴシック" panose="020B0400000000000000" pitchFamily="50" charset="-128"/>
                <a:ea typeface="BIZ UDPゴシック" panose="020B0400000000000000" pitchFamily="50" charset="-128"/>
              </a:rPr>
              <a:t>地域経済への波及</a:t>
            </a:r>
            <a:endParaRPr kumimoji="1" lang="en-US" altLang="ja-JP" sz="1200" dirty="0">
              <a:latin typeface="BIZ UDPゴシック" panose="020B0400000000000000" pitchFamily="50" charset="-128"/>
              <a:ea typeface="BIZ UDPゴシック" panose="020B0400000000000000" pitchFamily="50" charset="-128"/>
            </a:endParaRPr>
          </a:p>
          <a:p>
            <a:pPr algn="ctr">
              <a:lnSpc>
                <a:spcPct val="130000"/>
              </a:lnSpc>
              <a:defRPr/>
            </a:pPr>
            <a:r>
              <a:rPr kumimoji="1" lang="ja-JP" altLang="en-US" b="1" dirty="0">
                <a:latin typeface="BIZ UDPゴシック" panose="020B0400000000000000" pitchFamily="50" charset="-128"/>
                <a:ea typeface="BIZ UDPゴシック" panose="020B0400000000000000" pitchFamily="50" charset="-128"/>
              </a:rPr>
              <a:t>府内周遊の促進</a:t>
            </a:r>
          </a:p>
          <a:p>
            <a:pPr marL="0" marR="0" lvl="0" indent="0" algn="l" defTabSz="457200" rtl="0" eaLnBrk="1" fontAlgn="auto" latinLnBrk="0" hangingPunct="1">
              <a:lnSpc>
                <a:spcPts val="1429"/>
              </a:lnSpc>
              <a:spcBef>
                <a:spcPts val="0"/>
              </a:spcBef>
              <a:spcAft>
                <a:spcPts val="0"/>
              </a:spcAft>
              <a:buClrTx/>
              <a:buSzTx/>
              <a:buFontTx/>
              <a:buNone/>
              <a:tabLst/>
              <a:defRPr/>
            </a:pPr>
            <a:endParaRPr kumimoji="1"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24" name="正方形/長方形 23">
            <a:extLst>
              <a:ext uri="{FF2B5EF4-FFF2-40B4-BE49-F238E27FC236}">
                <a16:creationId xmlns:a16="http://schemas.microsoft.com/office/drawing/2014/main" id="{7F46651D-7CE6-475F-9B5A-A50E085615C7}"/>
              </a:ext>
            </a:extLst>
          </p:cNvPr>
          <p:cNvSpPr/>
          <p:nvPr/>
        </p:nvSpPr>
        <p:spPr>
          <a:xfrm>
            <a:off x="6437336" y="3402318"/>
            <a:ext cx="2880455" cy="225020"/>
          </a:xfrm>
          <a:prstGeom prst="rect">
            <a:avLst/>
          </a:prstGeom>
          <a:noFill/>
          <a:ln w="1270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3975" tIns="53975" rIns="53975" bIns="53975" numCol="1" spcCol="0" rtlCol="0" fromWordArt="0" anchor="ctr" anchorCtr="0" forceAA="0" compatLnSpc="1">
            <a:prstTxWarp prst="textNoShape">
              <a:avLst/>
            </a:prstTxWarp>
            <a:noAutofit/>
          </a:bodyPr>
          <a:lstStyle/>
          <a:p>
            <a:pPr algn="r"/>
            <a:r>
              <a:rPr kumimoji="1" lang="en-US" altLang="ja-JP" sz="800" dirty="0">
                <a:solidFill>
                  <a:schemeClr val="tx1"/>
                </a:solidFill>
                <a:latin typeface="BIZ UDPゴシック" panose="020B0400000000000000" pitchFamily="50" charset="-128"/>
                <a:ea typeface="BIZ UDPゴシック" panose="020B0400000000000000" pitchFamily="50" charset="-128"/>
              </a:rPr>
              <a:t>※</a:t>
            </a:r>
            <a:r>
              <a:rPr kumimoji="1" lang="ja-JP" altLang="en-US" sz="800" dirty="0">
                <a:solidFill>
                  <a:schemeClr val="tx1"/>
                </a:solidFill>
                <a:latin typeface="BIZ UDPゴシック" panose="020B0400000000000000" pitchFamily="50" charset="-128"/>
                <a:ea typeface="BIZ UDPゴシック" panose="020B0400000000000000" pitchFamily="50" charset="-128"/>
              </a:rPr>
              <a:t>目標は大阪都市魅力創造戦略</a:t>
            </a:r>
            <a:r>
              <a:rPr kumimoji="1" lang="en-US" altLang="ja-JP" sz="800" dirty="0">
                <a:solidFill>
                  <a:schemeClr val="tx1"/>
                </a:solidFill>
                <a:latin typeface="BIZ UDPゴシック" panose="020B0400000000000000" pitchFamily="50" charset="-128"/>
                <a:ea typeface="BIZ UDPゴシック" panose="020B0400000000000000" pitchFamily="50" charset="-128"/>
              </a:rPr>
              <a:t>2030</a:t>
            </a:r>
            <a:r>
              <a:rPr kumimoji="1" lang="ja-JP" altLang="en-US" sz="800" dirty="0">
                <a:solidFill>
                  <a:schemeClr val="tx1"/>
                </a:solidFill>
                <a:latin typeface="BIZ UDPゴシック" panose="020B0400000000000000" pitchFamily="50" charset="-128"/>
                <a:ea typeface="BIZ UDPゴシック" panose="020B0400000000000000" pitchFamily="50" charset="-128"/>
              </a:rPr>
              <a:t>（案）で検討中の数値</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142466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7D173F5B-FD2F-4B3E-B54D-CD1B02505E39}"/>
              </a:ext>
            </a:extLst>
          </p:cNvPr>
          <p:cNvSpPr txBox="1"/>
          <p:nvPr/>
        </p:nvSpPr>
        <p:spPr>
          <a:xfrm>
            <a:off x="0" y="3105835"/>
            <a:ext cx="9906000" cy="615553"/>
          </a:xfrm>
          <a:prstGeom prst="rect">
            <a:avLst/>
          </a:prstGeom>
          <a:no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1" sz="3200" i="0" u="none" strike="noStrike" cap="none" normalizeH="0">
                <a:ln>
                  <a:noFill/>
                </a:ln>
                <a:solidFill>
                  <a:prstClr val="black"/>
                </a:solidFill>
                <a:effectLst/>
                <a:uLnTx/>
                <a:uFillTx/>
                <a:latin typeface="HGP創英角ｺﾞｼｯｸUB" panose="020B0900000000000000" pitchFamily="50" charset="-128"/>
                <a:ea typeface="HGP創英角ｺﾞｼｯｸUB" panose="020B0900000000000000" pitchFamily="50" charset="-128"/>
              </a:defRPr>
            </a:lvl1pPr>
          </a:lstStyle>
          <a:p>
            <a:r>
              <a:rPr lang="en-US" altLang="ja-JP" sz="3400" dirty="0"/>
              <a:t>Ⅰ</a:t>
            </a:r>
            <a:r>
              <a:rPr lang="ja-JP" altLang="en-US" sz="3400" dirty="0"/>
              <a:t>．</a:t>
            </a:r>
            <a:r>
              <a:rPr lang="ja-JP" altLang="en-US" sz="3400" dirty="0">
                <a:solidFill>
                  <a:schemeClr val="tx1"/>
                </a:solidFill>
              </a:rPr>
              <a:t>はじめに</a:t>
            </a:r>
            <a:endParaRPr lang="ja-JP" altLang="en-US" sz="3400" dirty="0"/>
          </a:p>
        </p:txBody>
      </p:sp>
      <p:sp>
        <p:nvSpPr>
          <p:cNvPr id="4" name="スライド番号プレースホルダー 3">
            <a:extLst>
              <a:ext uri="{FF2B5EF4-FFF2-40B4-BE49-F238E27FC236}">
                <a16:creationId xmlns:a16="http://schemas.microsoft.com/office/drawing/2014/main" id="{66ADC405-C517-4E0F-A766-4B2E8AB93C42}"/>
              </a:ext>
            </a:extLst>
          </p:cNvPr>
          <p:cNvSpPr>
            <a:spLocks noGrp="1"/>
          </p:cNvSpPr>
          <p:nvPr>
            <p:ph type="sldNum" sz="quarter" idx="12"/>
          </p:nvPr>
        </p:nvSpPr>
        <p:spPr>
          <a:xfrm>
            <a:off x="7677150" y="6492875"/>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F82107-93BA-490C-9453-044014AF67CD}" type="slidenum">
              <a:rPr kumimoji="1" lang="ja-JP" altLang="en-US" sz="1200" b="0" i="0" u="none" strike="noStrike" kern="1200" cap="none" spc="0" normalizeH="0" baseline="0" noProof="0" smtClean="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5359878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A25C2451-B6FF-473A-933C-6FF43D1A4A41}"/>
              </a:ext>
            </a:extLst>
          </p:cNvPr>
          <p:cNvSpPr txBox="1"/>
          <p:nvPr/>
        </p:nvSpPr>
        <p:spPr>
          <a:xfrm>
            <a:off x="0" y="818940"/>
            <a:ext cx="5972432" cy="307777"/>
          </a:xfrm>
          <a:prstGeom prst="rect">
            <a:avLst/>
          </a:prstGeom>
          <a:noFill/>
          <a:ln>
            <a:noFill/>
          </a:ln>
        </p:spPr>
        <p:txBody>
          <a:bodyPr wrap="square" lIns="91440" tIns="45720" rIns="91440" bIns="45720" anchor="t">
            <a:spAutoFit/>
          </a:bodyPr>
          <a:lstStyle/>
          <a:p>
            <a:pPr marL="0" marR="0" lvl="0" indent="0" algn="l" defTabSz="653156" rtl="0" eaLnBrk="1" fontAlgn="auto" latinLnBrk="0" hangingPunct="1">
              <a:spcBef>
                <a:spcPts val="0"/>
              </a:spcBef>
              <a:spcAft>
                <a:spcPts val="0"/>
              </a:spcAft>
              <a:buClrTx/>
              <a:buSzTx/>
              <a:buFontTx/>
              <a:buNone/>
              <a:tabLst/>
              <a:defRPr/>
            </a:pPr>
            <a:r>
              <a:rPr kumimoji="1" lang="ja-JP" altLang="en-US" sz="1400" b="1" dirty="0">
                <a:latin typeface="BIZ UDゴシック" panose="020B0400000000000000" pitchFamily="49" charset="-128"/>
                <a:ea typeface="BIZ UDゴシック"/>
                <a:cs typeface="HGP創英角ｺﾞｼｯｸUB" panose="020B0900000000000000" pitchFamily="50" charset="-128"/>
              </a:rPr>
              <a:t>（１）ＩＲを核とした新たな国際観光拠点の形成</a:t>
            </a:r>
            <a:endParaRPr kumimoji="1" lang="en-US" altLang="ja-JP" sz="1400" b="1" dirty="0">
              <a:latin typeface="BIZ UDゴシック" panose="020B0400000000000000" pitchFamily="49" charset="-128"/>
              <a:ea typeface="BIZ UDゴシック"/>
              <a:cs typeface="HGP創英角ｺﾞｼｯｸUB" panose="020B0900000000000000" pitchFamily="50" charset="-128"/>
            </a:endParaRPr>
          </a:p>
        </p:txBody>
      </p:sp>
      <p:sp>
        <p:nvSpPr>
          <p:cNvPr id="13" name="四角形: 角を丸くする 12">
            <a:extLst>
              <a:ext uri="{FF2B5EF4-FFF2-40B4-BE49-F238E27FC236}">
                <a16:creationId xmlns:a16="http://schemas.microsoft.com/office/drawing/2014/main" id="{56AF016C-8035-4982-A926-AB395FBE9669}"/>
              </a:ext>
            </a:extLst>
          </p:cNvPr>
          <p:cNvSpPr/>
          <p:nvPr/>
        </p:nvSpPr>
        <p:spPr>
          <a:xfrm>
            <a:off x="350108" y="1107875"/>
            <a:ext cx="9190478" cy="526037"/>
          </a:xfrm>
          <a:prstGeom prst="roundRect">
            <a:avLst>
              <a:gd name="adj" fmla="val 0"/>
            </a:avLst>
          </a:prstGeom>
          <a:solidFill>
            <a:schemeClr val="accent5">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lIns="91440" tIns="45720" rIns="91440" bIns="4572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Calibri" panose="020F0502020204030204"/>
                <a:ea typeface="游ゴシック"/>
                <a:cs typeface="+mn-cs"/>
              </a:rPr>
              <a:t>○</a:t>
            </a:r>
            <a:r>
              <a:rPr kumimoji="1" lang="ja-JP" altLang="en-US" sz="1000" dirty="0">
                <a:solidFill>
                  <a:schemeClr val="tx1"/>
                </a:solidFill>
                <a:latin typeface="Calibri" panose="020F0502020204030204"/>
                <a:ea typeface="游ゴシック"/>
              </a:rPr>
              <a:t>夢洲に</a:t>
            </a:r>
            <a:r>
              <a:rPr kumimoji="1" lang="ja-JP" altLang="en-US" sz="1000" b="1" dirty="0">
                <a:solidFill>
                  <a:schemeClr val="tx1"/>
                </a:solidFill>
                <a:latin typeface="Calibri" panose="020F0502020204030204"/>
                <a:ea typeface="游ゴシック"/>
              </a:rPr>
              <a:t>世界最高水準の成長型ＩＲ</a:t>
            </a:r>
            <a:r>
              <a:rPr kumimoji="1" lang="ja-JP" altLang="en-US" sz="1000" dirty="0">
                <a:solidFill>
                  <a:schemeClr val="tx1"/>
                </a:solidFill>
                <a:latin typeface="Calibri" panose="020F0502020204030204"/>
                <a:ea typeface="游ゴシック"/>
              </a:rPr>
              <a:t>の実現を図り、このＩＲを核として、アジア各国・地域の活力を取り込み新たな需要を喚起するなど、大阪経済の起爆剤</a:t>
            </a:r>
            <a:endParaRPr kumimoji="1" lang="en-US" altLang="ja-JP" sz="1000" dirty="0">
              <a:solidFill>
                <a:schemeClr val="tx1"/>
              </a:solidFill>
              <a:latin typeface="Calibri" panose="020F0502020204030204"/>
              <a:ea typeface="游ゴシック"/>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Calibri" panose="020F0502020204030204"/>
                <a:ea typeface="游ゴシック"/>
              </a:rPr>
              <a:t>　となる</a:t>
            </a:r>
            <a:r>
              <a:rPr kumimoji="1" lang="ja-JP" altLang="en-US" sz="1000" b="1" dirty="0">
                <a:solidFill>
                  <a:schemeClr val="tx1"/>
                </a:solidFill>
                <a:latin typeface="Calibri" panose="020F0502020204030204"/>
                <a:ea typeface="游ゴシック"/>
              </a:rPr>
              <a:t>新たな国際観光拠点</a:t>
            </a:r>
            <a:r>
              <a:rPr kumimoji="1" lang="ja-JP" altLang="en-US" sz="1000" dirty="0">
                <a:solidFill>
                  <a:schemeClr val="tx1"/>
                </a:solidFill>
                <a:latin typeface="Calibri" panose="020F0502020204030204"/>
                <a:ea typeface="游ゴシック"/>
              </a:rPr>
              <a:t>を形成</a:t>
            </a:r>
          </a:p>
          <a:p>
            <a:pPr>
              <a:defRPr/>
            </a:pPr>
            <a:r>
              <a:rPr lang="ja-JP" altLang="en-US" sz="1000" dirty="0">
                <a:solidFill>
                  <a:schemeClr val="tx1"/>
                </a:solidFill>
                <a:ea typeface="游ゴシック"/>
                <a:cs typeface="Calibri"/>
              </a:rPr>
              <a:t>○大阪の都市魅力ブランドとし、持続的な経済成長や経済活性化の好循環を実現</a:t>
            </a:r>
          </a:p>
        </p:txBody>
      </p:sp>
      <p:sp>
        <p:nvSpPr>
          <p:cNvPr id="12" name="正方形/長方形 11">
            <a:extLst>
              <a:ext uri="{FF2B5EF4-FFF2-40B4-BE49-F238E27FC236}">
                <a16:creationId xmlns:a16="http://schemas.microsoft.com/office/drawing/2014/main" id="{AC7828E7-88A0-417E-B5DB-AB82C323FCD0}"/>
              </a:ext>
            </a:extLst>
          </p:cNvPr>
          <p:cNvSpPr/>
          <p:nvPr/>
        </p:nvSpPr>
        <p:spPr>
          <a:xfrm>
            <a:off x="0" y="68851"/>
            <a:ext cx="9906000" cy="400110"/>
          </a:xfrm>
          <a:prstGeom prst="rect">
            <a:avLst/>
          </a:prstGeom>
          <a:noFill/>
        </p:spPr>
        <p:txBody>
          <a:bodyPr wrap="square" lIns="91440" tIns="45720" rIns="91440" bIns="45720" anchor="t">
            <a:sp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HGS創英角ｺﾞｼｯｸUB"/>
                <a:ea typeface="HGS創英角ｺﾞｼｯｸUB"/>
              </a:rPr>
              <a:t>２．大阪独自の魅力を発揮したワクワク・オモロいを掻き立てるエンタメ都市</a:t>
            </a:r>
          </a:p>
        </p:txBody>
      </p:sp>
      <p:sp>
        <p:nvSpPr>
          <p:cNvPr id="4" name="正方形/長方形 9">
            <a:extLst>
              <a:ext uri="{FF2B5EF4-FFF2-40B4-BE49-F238E27FC236}">
                <a16:creationId xmlns:a16="http://schemas.microsoft.com/office/drawing/2014/main" id="{9DCB2F22-C3C7-C49F-B8B9-1EB4B90B7D6E}"/>
              </a:ext>
            </a:extLst>
          </p:cNvPr>
          <p:cNvSpPr/>
          <p:nvPr/>
        </p:nvSpPr>
        <p:spPr>
          <a:xfrm>
            <a:off x="197776" y="1655163"/>
            <a:ext cx="9495274" cy="1316638"/>
          </a:xfrm>
          <a:prstGeom prst="rect">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kumimoji="1" lang="ja-JP" altLang="en-US" sz="1200" b="1" dirty="0">
                <a:solidFill>
                  <a:schemeClr val="tx1"/>
                </a:solidFill>
                <a:ea typeface="游ゴシック"/>
              </a:rPr>
              <a:t>①夢洲の国際観光拠点化</a:t>
            </a:r>
            <a:endParaRPr lang="en-US" altLang="ja-JP" sz="1200" b="1" dirty="0">
              <a:solidFill>
                <a:schemeClr val="tx1"/>
              </a:solidFill>
              <a:ea typeface="游ゴシック"/>
              <a:cs typeface="Calibri"/>
            </a:endParaRPr>
          </a:p>
          <a:p>
            <a:pPr>
              <a:spcBef>
                <a:spcPts val="400"/>
              </a:spcBef>
            </a:pPr>
            <a:r>
              <a:rPr kumimoji="1" lang="ja-JP" sz="1200" b="1" dirty="0">
                <a:solidFill>
                  <a:schemeClr val="tx1"/>
                </a:solidFill>
                <a:ea typeface="游ゴシック"/>
              </a:rPr>
              <a:t>　・世界最高水準の成長型</a:t>
            </a:r>
            <a:r>
              <a:rPr kumimoji="1" lang="ja-JP" altLang="en-US" sz="1200" b="1" dirty="0">
                <a:solidFill>
                  <a:schemeClr val="tx1"/>
                </a:solidFill>
                <a:ea typeface="游ゴシック"/>
              </a:rPr>
              <a:t>ＩＲの実現（夢洲第１期）</a:t>
            </a:r>
            <a:endParaRPr lang="ja-JP" altLang="en-US" sz="1200" b="1" dirty="0">
              <a:solidFill>
                <a:schemeClr val="tx1"/>
              </a:solidFill>
              <a:ea typeface="游ゴシック"/>
              <a:cs typeface="Calibri"/>
            </a:endParaRPr>
          </a:p>
          <a:p>
            <a:r>
              <a:rPr kumimoji="1" lang="ja-JP" sz="1000" dirty="0">
                <a:solidFill>
                  <a:schemeClr val="tx1"/>
                </a:solidFill>
                <a:ea typeface="游ゴシック"/>
              </a:rPr>
              <a:t>　　</a:t>
            </a:r>
            <a:r>
              <a:rPr kumimoji="1" lang="ja-JP" altLang="en-US" sz="1000" dirty="0">
                <a:solidFill>
                  <a:schemeClr val="tx1"/>
                </a:solidFill>
                <a:ea typeface="游ゴシック"/>
              </a:rPr>
              <a:t>　⇒　国際会議場や展示場、ホテル、レストラン、エンターテイメント施設、カジノ等で構成する世界最高水準の成長型ＩＲの</a:t>
            </a:r>
            <a:r>
              <a:rPr kumimoji="1" lang="en-US" altLang="ja-JP" sz="1000" dirty="0">
                <a:solidFill>
                  <a:schemeClr val="tx1"/>
                </a:solidFill>
                <a:ea typeface="游ゴシック"/>
              </a:rPr>
              <a:t>2030</a:t>
            </a:r>
            <a:r>
              <a:rPr kumimoji="1" lang="ja-JP" altLang="en-US" sz="1000" dirty="0">
                <a:solidFill>
                  <a:schemeClr val="tx1"/>
                </a:solidFill>
                <a:ea typeface="游ゴシック"/>
              </a:rPr>
              <a:t>年秋頃開業をめざす。世界</a:t>
            </a:r>
            <a:endParaRPr kumimoji="1" lang="en-US" altLang="ja-JP" sz="1000" dirty="0">
              <a:solidFill>
                <a:schemeClr val="tx1"/>
              </a:solidFill>
              <a:ea typeface="游ゴシック"/>
            </a:endParaRPr>
          </a:p>
          <a:p>
            <a:r>
              <a:rPr kumimoji="1" lang="ja-JP" altLang="en-US" sz="1000" dirty="0">
                <a:solidFill>
                  <a:schemeClr val="tx1"/>
                </a:solidFill>
                <a:ea typeface="游ゴシック"/>
              </a:rPr>
              <a:t>　　　　　最高水準の成長型ＩＲの実現を図ることで、大阪経済の更なる成長と観光や地域経済の振興を促進</a:t>
            </a:r>
            <a:endParaRPr lang="ja-JP" altLang="en-US" sz="1000" dirty="0">
              <a:solidFill>
                <a:schemeClr val="tx1"/>
              </a:solidFill>
              <a:ea typeface="游ゴシック"/>
              <a:cs typeface="Calibri"/>
            </a:endParaRPr>
          </a:p>
          <a:p>
            <a:pPr>
              <a:spcBef>
                <a:spcPts val="400"/>
              </a:spcBef>
            </a:pPr>
            <a:r>
              <a:rPr lang="ja-JP" altLang="en-US" sz="1200" b="1" dirty="0">
                <a:solidFill>
                  <a:schemeClr val="tx1"/>
                </a:solidFill>
                <a:ea typeface="游ゴシック"/>
                <a:cs typeface="Calibri"/>
              </a:rPr>
              <a:t>　・万博の理念を継承した夢洲第２期開発</a:t>
            </a:r>
            <a:endParaRPr lang="ja-JP" altLang="en-US" sz="1200" dirty="0">
              <a:solidFill>
                <a:schemeClr val="tx1"/>
              </a:solidFill>
              <a:ea typeface="游ゴシック"/>
              <a:cs typeface="Calibri"/>
            </a:endParaRPr>
          </a:p>
          <a:p>
            <a:r>
              <a:rPr lang="ja-JP" altLang="en-US" sz="1000" dirty="0">
                <a:solidFill>
                  <a:schemeClr val="tx1"/>
                </a:solidFill>
                <a:ea typeface="游ゴシック"/>
                <a:cs typeface="Calibri"/>
              </a:rPr>
              <a:t>　　　⇒　第１期区域と連動しながら相乗効果を高めるエンターテインメント機能やレクリエーション機能など多様な機能を有するとともに、万博の理念を継承す　　</a:t>
            </a:r>
            <a:endParaRPr lang="en-US" altLang="ja-JP" sz="1000" dirty="0">
              <a:solidFill>
                <a:schemeClr val="tx1"/>
              </a:solidFill>
              <a:ea typeface="游ゴシック"/>
              <a:cs typeface="Calibri"/>
            </a:endParaRPr>
          </a:p>
          <a:p>
            <a:r>
              <a:rPr lang="ja-JP" altLang="en-US" sz="1000" dirty="0">
                <a:solidFill>
                  <a:schemeClr val="tx1"/>
                </a:solidFill>
                <a:ea typeface="游ゴシック"/>
                <a:cs typeface="Calibri"/>
              </a:rPr>
              <a:t>　　　　　る最先端技術等を体感できる環境整備などにより、国際観光拠点機能を強化</a:t>
            </a:r>
          </a:p>
        </p:txBody>
      </p:sp>
      <p:sp>
        <p:nvSpPr>
          <p:cNvPr id="6" name="正方形/長方形 4">
            <a:extLst>
              <a:ext uri="{FF2B5EF4-FFF2-40B4-BE49-F238E27FC236}">
                <a16:creationId xmlns:a16="http://schemas.microsoft.com/office/drawing/2014/main" id="{9592B151-3641-498D-8D5A-352B81B594F7}"/>
              </a:ext>
            </a:extLst>
          </p:cNvPr>
          <p:cNvSpPr/>
          <p:nvPr/>
        </p:nvSpPr>
        <p:spPr>
          <a:xfrm>
            <a:off x="197713" y="3935944"/>
            <a:ext cx="9495274" cy="1468325"/>
          </a:xfrm>
          <a:prstGeom prst="rect">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kumimoji="1" lang="ja-JP" altLang="en-US" sz="1200" b="1" dirty="0">
                <a:solidFill>
                  <a:schemeClr val="tx1"/>
                </a:solidFill>
                <a:ea typeface="游ゴシック"/>
              </a:rPr>
              <a:t>①ＭＩＣＥ誘致の強化</a:t>
            </a:r>
            <a:endParaRPr kumimoji="1" lang="en-US" altLang="ja-JP" sz="1200" b="1" dirty="0">
              <a:solidFill>
                <a:schemeClr val="tx1"/>
              </a:solidFill>
            </a:endParaRPr>
          </a:p>
          <a:p>
            <a:pPr>
              <a:spcBef>
                <a:spcPts val="400"/>
              </a:spcBef>
            </a:pPr>
            <a:r>
              <a:rPr lang="ja-JP" altLang="en-US" sz="1200" b="1" dirty="0">
                <a:solidFill>
                  <a:schemeClr val="tx1"/>
                </a:solidFill>
                <a:ea typeface="游ゴシック"/>
                <a:cs typeface="Calibri"/>
              </a:rPr>
              <a:t>　・ＭＩＣＥ誘致・開催支援の強化</a:t>
            </a:r>
            <a:endParaRPr lang="en-US" altLang="ja-JP" sz="1200" b="1" dirty="0">
              <a:solidFill>
                <a:schemeClr val="tx1"/>
              </a:solidFill>
              <a:ea typeface="游ゴシック"/>
              <a:cs typeface="Calibri"/>
            </a:endParaRPr>
          </a:p>
          <a:p>
            <a:r>
              <a:rPr kumimoji="1" lang="ja-JP" altLang="en-US" sz="1000" dirty="0">
                <a:solidFill>
                  <a:schemeClr val="tx1"/>
                </a:solidFill>
                <a:ea typeface="游ゴシック"/>
              </a:rPr>
              <a:t>　　　</a:t>
            </a:r>
            <a:r>
              <a:rPr kumimoji="1" lang="ja-JP" altLang="en-US" sz="1000" dirty="0">
                <a:solidFill>
                  <a:schemeClr val="tx1"/>
                </a:solidFill>
                <a:latin typeface="Calibri"/>
                <a:ea typeface="游ゴシック"/>
                <a:cs typeface="Calibri"/>
              </a:rPr>
              <a:t>⇒　</a:t>
            </a:r>
            <a:r>
              <a:rPr kumimoji="1" lang="ja-JP" sz="1000" dirty="0">
                <a:solidFill>
                  <a:schemeClr val="tx1"/>
                </a:solidFill>
                <a:latin typeface="游ゴシック"/>
                <a:ea typeface="游ゴシック"/>
              </a:rPr>
              <a:t>国際会議の開催経費等を対象とした助成制度の拡充等</a:t>
            </a:r>
            <a:r>
              <a:rPr kumimoji="1" lang="ja-JP" altLang="en-US" sz="1000" dirty="0">
                <a:solidFill>
                  <a:schemeClr val="tx1"/>
                </a:solidFill>
                <a:latin typeface="游ゴシック"/>
                <a:ea typeface="游ゴシック"/>
              </a:rPr>
              <a:t>により</a:t>
            </a:r>
            <a:r>
              <a:rPr kumimoji="1" lang="ja-JP" sz="1000" dirty="0">
                <a:solidFill>
                  <a:schemeClr val="tx1"/>
                </a:solidFill>
                <a:latin typeface="游ゴシック"/>
                <a:ea typeface="游ゴシック"/>
              </a:rPr>
              <a:t>、開催支援を強化するなど、産学官連携によるオール大阪体制で、重点分野やＳＤＧｓを</a:t>
            </a:r>
            <a:endParaRPr lang="ja-JP" altLang="en-US" sz="1000" dirty="0">
              <a:solidFill>
                <a:schemeClr val="tx1"/>
              </a:solidFill>
              <a:latin typeface="游ゴシック"/>
              <a:ea typeface="游ゴシック"/>
            </a:endParaRPr>
          </a:p>
          <a:p>
            <a:r>
              <a:rPr kumimoji="1" lang="ja-JP" altLang="en-US" sz="1000" dirty="0">
                <a:solidFill>
                  <a:schemeClr val="tx1"/>
                </a:solidFill>
                <a:latin typeface="游ゴシック"/>
                <a:ea typeface="游ゴシック"/>
              </a:rPr>
              <a:t>　　　　　</a:t>
            </a:r>
            <a:r>
              <a:rPr kumimoji="1" lang="ja-JP" sz="1000" dirty="0">
                <a:solidFill>
                  <a:schemeClr val="tx1"/>
                </a:solidFill>
                <a:latin typeface="游ゴシック"/>
                <a:ea typeface="游ゴシック"/>
              </a:rPr>
              <a:t>テーマとするＭＩＣＥの誘致を促進</a:t>
            </a:r>
            <a:endParaRPr kumimoji="1" lang="en-US" altLang="ja-JP" sz="1000" dirty="0">
              <a:solidFill>
                <a:schemeClr val="tx1"/>
              </a:solidFill>
              <a:latin typeface="游ゴシック"/>
              <a:ea typeface="游ゴシック"/>
            </a:endParaRPr>
          </a:p>
          <a:p>
            <a:r>
              <a:rPr kumimoji="1" lang="ja-JP" altLang="en-US" sz="1000" dirty="0">
                <a:solidFill>
                  <a:schemeClr val="tx1"/>
                </a:solidFill>
                <a:latin typeface="游ゴシック"/>
                <a:ea typeface="游ゴシック"/>
              </a:rPr>
              <a:t>　　　　　万博のレガシーとして国際的な見本市やスタートアップイベントの開催を推進</a:t>
            </a:r>
            <a:endParaRPr lang="ja-JP" altLang="en-US" dirty="0">
              <a:solidFill>
                <a:schemeClr val="tx1"/>
              </a:solidFill>
              <a:ea typeface="游ゴシック"/>
              <a:cs typeface="Calibri"/>
            </a:endParaRPr>
          </a:p>
          <a:p>
            <a:pPr>
              <a:spcBef>
                <a:spcPts val="400"/>
              </a:spcBef>
            </a:pPr>
            <a:r>
              <a:rPr kumimoji="1" lang="ja-JP" altLang="en-US" sz="1200" b="1" dirty="0">
                <a:solidFill>
                  <a:schemeClr val="tx1"/>
                </a:solidFill>
              </a:rPr>
              <a:t>　・マーケティング、プロモーションの推進・強化</a:t>
            </a:r>
            <a:endParaRPr lang="en-US" altLang="ja-JP" sz="1200" b="1" dirty="0">
              <a:solidFill>
                <a:schemeClr val="tx1"/>
              </a:solidFill>
              <a:cs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ea typeface="游ゴシック"/>
              </a:rPr>
              <a:t>　　　⇒　</a:t>
            </a:r>
            <a:r>
              <a:rPr kumimoji="1" lang="ja-JP" altLang="en-US" sz="1000" b="0" i="0" u="none" strike="noStrike" kern="1200" cap="none" spc="0" normalizeH="0" baseline="0" noProof="0" dirty="0">
                <a:ln>
                  <a:noFill/>
                </a:ln>
                <a:solidFill>
                  <a:schemeClr val="tx1"/>
                </a:solidFill>
                <a:effectLst/>
                <a:highlight>
                  <a:srgbClr val="FFFFFF"/>
                </a:highlight>
                <a:uLnTx/>
                <a:uFillTx/>
                <a:latin typeface="Calibri" panose="020F0502020204030204"/>
                <a:ea typeface="游ゴシック" panose="020B0400000000000000" pitchFamily="50" charset="-128"/>
                <a:cs typeface="+mn-cs"/>
              </a:rPr>
              <a:t>ＭＩＣＥの種別、テーマや分野、規模、開催地、大学や関係機関等主催者のニーズ等のマーケティングを通じ、大阪の強みを活かした先進的なユニーク</a:t>
            </a:r>
            <a:endParaRPr kumimoji="1" lang="en-US" altLang="ja-JP" sz="1000" b="0" i="0" u="none" strike="noStrike" kern="1200" cap="none" spc="0" normalizeH="0" baseline="0" noProof="0" dirty="0">
              <a:ln>
                <a:noFill/>
              </a:ln>
              <a:solidFill>
                <a:schemeClr val="tx1"/>
              </a:solidFill>
              <a:effectLst/>
              <a:highlight>
                <a:srgbClr val="FFFFFF"/>
              </a:highligh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highlight>
                  <a:srgbClr val="FFFFFF"/>
                </a:highlight>
                <a:latin typeface="Calibri" panose="020F0502020204030204"/>
                <a:ea typeface="游ゴシック" panose="020B0400000000000000" pitchFamily="50" charset="-128"/>
              </a:rPr>
              <a:t>　　　　　</a:t>
            </a:r>
            <a:r>
              <a:rPr kumimoji="1" lang="ja-JP" altLang="en-US" sz="1000" b="0" i="0" u="none" strike="noStrike" kern="1200" cap="none" spc="0" normalizeH="0" baseline="0" noProof="0" dirty="0">
                <a:ln>
                  <a:noFill/>
                </a:ln>
                <a:solidFill>
                  <a:schemeClr val="tx1"/>
                </a:solidFill>
                <a:effectLst/>
                <a:highlight>
                  <a:srgbClr val="FFFFFF"/>
                </a:highlight>
                <a:uLnTx/>
                <a:uFillTx/>
                <a:latin typeface="Calibri" panose="020F0502020204030204"/>
                <a:ea typeface="游ゴシック" panose="020B0400000000000000" pitchFamily="50" charset="-128"/>
                <a:cs typeface="+mn-cs"/>
              </a:rPr>
              <a:t>ベニューの開発や情報発信などのプロモーションを強化</a:t>
            </a:r>
            <a:endParaRPr kumimoji="1" lang="en-US" altLang="ja-JP" sz="1000" b="0" i="0" u="none" strike="noStrike" kern="1200" cap="none" spc="0" normalizeH="0" baseline="0" noProof="0" dirty="0">
              <a:ln>
                <a:noFill/>
              </a:ln>
              <a:solidFill>
                <a:schemeClr val="tx1"/>
              </a:solidFill>
              <a:effectLst/>
              <a:highlight>
                <a:srgbClr val="FFFFFF"/>
              </a:highlight>
              <a:uLnTx/>
              <a:uFillTx/>
              <a:latin typeface="Calibri" panose="020F0502020204030204"/>
              <a:ea typeface="游ゴシック" panose="020B0400000000000000" pitchFamily="50" charset="-128"/>
              <a:cs typeface="+mn-cs"/>
            </a:endParaRPr>
          </a:p>
        </p:txBody>
      </p:sp>
      <p:sp>
        <p:nvSpPr>
          <p:cNvPr id="7" name="テキスト ボックス 7">
            <a:extLst>
              <a:ext uri="{FF2B5EF4-FFF2-40B4-BE49-F238E27FC236}">
                <a16:creationId xmlns:a16="http://schemas.microsoft.com/office/drawing/2014/main" id="{40FEF322-0335-46E5-9142-FB05D5B609DB}"/>
              </a:ext>
            </a:extLst>
          </p:cNvPr>
          <p:cNvSpPr txBox="1"/>
          <p:nvPr/>
        </p:nvSpPr>
        <p:spPr>
          <a:xfrm>
            <a:off x="-1" y="2964414"/>
            <a:ext cx="5329881" cy="307777"/>
          </a:xfrm>
          <a:prstGeom prst="rect">
            <a:avLst/>
          </a:prstGeom>
          <a:noFill/>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53156" rtl="0" eaLnBrk="1" fontAlgn="auto" latinLnBrk="0" hangingPunct="1">
              <a:spcBef>
                <a:spcPts val="0"/>
              </a:spcBef>
              <a:spcAft>
                <a:spcPts val="0"/>
              </a:spcAft>
              <a:buClrTx/>
              <a:buSzTx/>
              <a:buFontTx/>
              <a:buNone/>
              <a:tabLst/>
              <a:defRPr/>
            </a:pPr>
            <a:r>
              <a:rPr kumimoji="1" lang="ja-JP" altLang="en-US" sz="1400" b="1"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（２）世界水準のＭＩＣＥ都市の形成</a:t>
            </a:r>
            <a:endParaRPr kumimoji="1" lang="en-US" altLang="ja-JP" sz="1400" b="1"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endParaRPr>
          </a:p>
        </p:txBody>
      </p:sp>
      <p:sp>
        <p:nvSpPr>
          <p:cNvPr id="8" name="四角形: 角を丸くする 10">
            <a:extLst>
              <a:ext uri="{FF2B5EF4-FFF2-40B4-BE49-F238E27FC236}">
                <a16:creationId xmlns:a16="http://schemas.microsoft.com/office/drawing/2014/main" id="{1A7FADBF-39DC-4B23-B581-E99BA4B9DDC7}"/>
              </a:ext>
            </a:extLst>
          </p:cNvPr>
          <p:cNvSpPr/>
          <p:nvPr/>
        </p:nvSpPr>
        <p:spPr>
          <a:xfrm>
            <a:off x="346048" y="3263017"/>
            <a:ext cx="9190478" cy="644677"/>
          </a:xfrm>
          <a:prstGeom prst="roundRect">
            <a:avLst>
              <a:gd name="adj" fmla="val 0"/>
            </a:avLst>
          </a:prstGeom>
          <a:solidFill>
            <a:schemeClr val="accent5">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rtlCol="0" anchor="t"/>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○「大阪ＭＩＣＥ誘致戦略」に基づき、「</a:t>
            </a:r>
            <a:r>
              <a:rPr kumimoji="1" lang="ja-JP" altLang="en-US" sz="1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アジア・大洋州地域でトップクラスのＭＩＣＥ都市</a:t>
            </a: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」実現に向けて、戦略的に取組を推進</a:t>
            </a:r>
            <a:endParaRPr kumimoji="1" lang="en-US" altLang="ja-JP"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○「大阪・関西万博」「統合型リゾート（ＩＲ）」のインパクトを最大限に活用するとともに、</a:t>
            </a:r>
            <a:r>
              <a:rPr kumimoji="1" lang="ja-JP" altLang="en-US" sz="1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世界水準のＭＩＣＥ受入環境</a:t>
            </a: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を整備</a:t>
            </a:r>
            <a:endParaRPr kumimoji="1" lang="en-US" altLang="ja-JP"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○大阪が強みとポテンシャルを有する</a:t>
            </a:r>
            <a:r>
              <a:rPr kumimoji="1" lang="en-US" altLang="ja-JP"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5</a:t>
            </a: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つの分野を</a:t>
            </a:r>
            <a:r>
              <a:rPr kumimoji="1" lang="ja-JP" altLang="en-US" sz="1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重点分野</a:t>
            </a: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として、ＭＩＣＥの誘致効果を最大化</a:t>
            </a:r>
            <a:endParaRPr kumimoji="1" lang="en-US" altLang="ja-JP"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（重点分野：ライフサイエンス、ものづくり、環境・エネルギー、国際金融都市、スポーツ・食文化・エンターテインメント）</a:t>
            </a:r>
            <a:endParaRPr kumimoji="1" lang="en-US" altLang="ja-JP"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4" name="正方形/長方形 8">
            <a:extLst>
              <a:ext uri="{FF2B5EF4-FFF2-40B4-BE49-F238E27FC236}">
                <a16:creationId xmlns:a16="http://schemas.microsoft.com/office/drawing/2014/main" id="{C431CB6F-9AB6-5963-EB61-541E352685EA}"/>
              </a:ext>
            </a:extLst>
          </p:cNvPr>
          <p:cNvSpPr/>
          <p:nvPr/>
        </p:nvSpPr>
        <p:spPr>
          <a:xfrm>
            <a:off x="197713" y="5444066"/>
            <a:ext cx="9495274" cy="1345084"/>
          </a:xfrm>
          <a:prstGeom prst="rect">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kumimoji="1" lang="ja-JP" altLang="en-US" sz="1200" b="1" dirty="0">
                <a:solidFill>
                  <a:schemeClr val="tx1"/>
                </a:solidFill>
              </a:rPr>
              <a:t>②ＭＩＣＥ誘致</a:t>
            </a:r>
            <a:r>
              <a:rPr kumimoji="1" lang="ja-JP" altLang="en-US" sz="1200" b="1" i="0" u="none" strike="noStrike" kern="1200" cap="none" spc="0" normalizeH="0" baseline="0" noProof="0" dirty="0">
                <a:ln>
                  <a:noFill/>
                </a:ln>
                <a:solidFill>
                  <a:schemeClr val="tx1"/>
                </a:solidFill>
                <a:effectLst/>
                <a:uLnTx/>
                <a:uFillTx/>
                <a:latin typeface="Calibri" panose="020F0502020204030204"/>
                <a:ea typeface="游ゴシック" panose="020B0400000000000000" pitchFamily="50" charset="-128"/>
                <a:cs typeface="+mn-cs"/>
              </a:rPr>
              <a:t>に向けた</a:t>
            </a:r>
            <a:r>
              <a:rPr kumimoji="1" lang="ja-JP" altLang="en-US" sz="1200" b="1" dirty="0">
                <a:solidFill>
                  <a:schemeClr val="tx1"/>
                </a:solidFill>
              </a:rPr>
              <a:t>環境整備</a:t>
            </a:r>
            <a:endParaRPr kumimoji="1" lang="en-US" altLang="ja-JP" sz="1200" b="1" dirty="0">
              <a:solidFill>
                <a:schemeClr val="tx1"/>
              </a:solidFill>
            </a:endParaRPr>
          </a:p>
          <a:p>
            <a:pPr>
              <a:spcBef>
                <a:spcPts val="400"/>
              </a:spcBef>
            </a:pPr>
            <a:r>
              <a:rPr kumimoji="1" lang="ja-JP" altLang="en-US" sz="1200" b="1" dirty="0">
                <a:solidFill>
                  <a:schemeClr val="tx1"/>
                </a:solidFill>
              </a:rPr>
              <a:t>　・ＭＩＣＥの受入環境整備</a:t>
            </a:r>
            <a:endParaRPr lang="en-US" altLang="ja-JP" sz="1200" b="1" dirty="0">
              <a:solidFill>
                <a:schemeClr val="tx1"/>
              </a:solidFill>
              <a:cs typeface="Calibri" panose="020F0502020204030204"/>
            </a:endParaRPr>
          </a:p>
          <a:p>
            <a:r>
              <a:rPr kumimoji="1" lang="ja-JP" altLang="en-US" sz="1000" dirty="0">
                <a:solidFill>
                  <a:schemeClr val="tx1"/>
                </a:solidFill>
                <a:ea typeface="游ゴシック"/>
              </a:rPr>
              <a:t>　　　⇒　重点分野やＳＤＧｓと連動したＭＩＣＥの誘致・創出に向けエリアＭＩＣＥの連携を促進するとともに、ＩＲを見据えたＭＩＣＥ開催に精通した人材の</a:t>
            </a:r>
            <a:endParaRPr lang="en-US" altLang="ja-JP" sz="1000" dirty="0">
              <a:solidFill>
                <a:schemeClr val="tx1"/>
              </a:solidFill>
              <a:ea typeface="游ゴシック"/>
              <a:cs typeface="Calibri"/>
            </a:endParaRPr>
          </a:p>
          <a:p>
            <a:r>
              <a:rPr kumimoji="1" lang="ja-JP" altLang="en-US" sz="1000" dirty="0">
                <a:solidFill>
                  <a:schemeClr val="tx1"/>
                </a:solidFill>
                <a:ea typeface="游ゴシック"/>
              </a:rPr>
              <a:t>　　　　　確保・育成をするほか、ＭＩＣＥ施設の機能強化など受入環境を整備</a:t>
            </a:r>
            <a:endParaRPr lang="en-US" altLang="ja-JP" sz="1000" dirty="0">
              <a:solidFill>
                <a:schemeClr val="tx1"/>
              </a:solidFill>
              <a:ea typeface="游ゴシック"/>
              <a:cs typeface="Calibri"/>
            </a:endParaRPr>
          </a:p>
          <a:p>
            <a:pPr>
              <a:spcBef>
                <a:spcPts val="400"/>
              </a:spcBef>
            </a:pPr>
            <a:r>
              <a:rPr kumimoji="1" lang="ja-JP" altLang="en-US" sz="1200" b="1" dirty="0">
                <a:solidFill>
                  <a:schemeClr val="tx1"/>
                </a:solidFill>
              </a:rPr>
              <a:t>　・アフターＭＩＣＥの充実</a:t>
            </a:r>
            <a:endParaRPr lang="en-US" altLang="ja-JP" sz="1200" b="1" dirty="0">
              <a:solidFill>
                <a:schemeClr val="tx1"/>
              </a:solidFill>
              <a:cs typeface="Calibri" panose="020F0502020204030204"/>
            </a:endParaRPr>
          </a:p>
          <a:p>
            <a:r>
              <a:rPr kumimoji="1" lang="ja-JP" altLang="en-US" sz="1000" dirty="0">
                <a:solidFill>
                  <a:schemeClr val="tx1"/>
                </a:solidFill>
                <a:ea typeface="游ゴシック"/>
              </a:rPr>
              <a:t>　　　⇒　ＭＩＣＥ参加者への大阪の都市魅力の情報提供の強化、大阪の都市魅力を体感できるナイトツアープログラムや大阪の層の厚い産業・学術を体験でき</a:t>
            </a:r>
            <a:endParaRPr kumimoji="1" lang="en-US" altLang="ja-JP" sz="1000" dirty="0">
              <a:solidFill>
                <a:schemeClr val="tx1"/>
              </a:solidFill>
              <a:ea typeface="游ゴシック"/>
            </a:endParaRPr>
          </a:p>
          <a:p>
            <a:r>
              <a:rPr kumimoji="1" lang="ja-JP" altLang="en-US" sz="1000" dirty="0">
                <a:solidFill>
                  <a:schemeClr val="tx1"/>
                </a:solidFill>
                <a:ea typeface="游ゴシック"/>
              </a:rPr>
              <a:t>　　　　　るテクニカルビジットの提供等、ＭＩＣＥ</a:t>
            </a:r>
            <a:r>
              <a:rPr kumimoji="1" lang="ja-JP" sz="1000" dirty="0">
                <a:solidFill>
                  <a:schemeClr val="tx1"/>
                </a:solidFill>
                <a:latin typeface="游ゴシック"/>
                <a:ea typeface="游ゴシック"/>
              </a:rPr>
              <a:t>開催にあわせた</a:t>
            </a:r>
            <a:r>
              <a:rPr kumimoji="1" lang="ja-JP" altLang="en-US" sz="1000" dirty="0">
                <a:solidFill>
                  <a:schemeClr val="tx1"/>
                </a:solidFill>
                <a:ea typeface="游ゴシック"/>
              </a:rPr>
              <a:t>体験・交流機会の拡大</a:t>
            </a:r>
            <a:endParaRPr lang="en-US" altLang="ja-JP" sz="1000" dirty="0">
              <a:solidFill>
                <a:schemeClr val="tx1"/>
              </a:solidFill>
              <a:ea typeface="游ゴシック"/>
              <a:cs typeface="Calibri"/>
            </a:endParaRPr>
          </a:p>
        </p:txBody>
      </p:sp>
      <p:sp>
        <p:nvSpPr>
          <p:cNvPr id="5" name="スライド番号プレースホルダー 1">
            <a:extLst>
              <a:ext uri="{FF2B5EF4-FFF2-40B4-BE49-F238E27FC236}">
                <a16:creationId xmlns:a16="http://schemas.microsoft.com/office/drawing/2014/main" id="{EEFED036-E076-4546-C7CB-B71CF2A15DA2}"/>
              </a:ext>
            </a:extLst>
          </p:cNvPr>
          <p:cNvSpPr>
            <a:spLocks noGrp="1"/>
          </p:cNvSpPr>
          <p:nvPr>
            <p:ph type="sldNum" sz="quarter" idx="12"/>
          </p:nvPr>
        </p:nvSpPr>
        <p:spPr>
          <a:xfrm>
            <a:off x="9489330" y="6445576"/>
            <a:ext cx="416670" cy="408695"/>
          </a:xfrm>
          <a:solidFill>
            <a:schemeClr val="bg1"/>
          </a:solidFill>
          <a:effectLst/>
        </p:spPr>
        <p:txBody>
          <a:bodyPr/>
          <a:lstStyle/>
          <a:p>
            <a:fld id="{DDF82107-93BA-490C-9453-044014AF67CD}" type="slidenum">
              <a:rPr kumimoji="1" lang="ja-JP" altLang="en-US" smtClean="0"/>
              <a:pPr/>
              <a:t>29</a:t>
            </a:fld>
            <a:endParaRPr kumimoji="1" lang="ja-JP" altLang="en-US"/>
          </a:p>
        </p:txBody>
      </p:sp>
      <p:sp>
        <p:nvSpPr>
          <p:cNvPr id="16" name="テキスト ボックス 15">
            <a:extLst>
              <a:ext uri="{FF2B5EF4-FFF2-40B4-BE49-F238E27FC236}">
                <a16:creationId xmlns:a16="http://schemas.microsoft.com/office/drawing/2014/main" id="{6EC5D6CA-56A1-4BD8-BDB4-F0233DCE1188}"/>
              </a:ext>
            </a:extLst>
          </p:cNvPr>
          <p:cNvSpPr txBox="1"/>
          <p:nvPr/>
        </p:nvSpPr>
        <p:spPr>
          <a:xfrm>
            <a:off x="-1" y="554544"/>
            <a:ext cx="5107459" cy="338554"/>
          </a:xfrm>
          <a:prstGeom prst="rect">
            <a:avLst/>
          </a:prstGeom>
          <a:noFill/>
          <a:ln>
            <a:noFill/>
          </a:ln>
        </p:spPr>
        <p:txBody>
          <a:bodyPr wrap="square">
            <a:spAutoFit/>
          </a:bodyPr>
          <a:lstStyle/>
          <a:p>
            <a:pPr marL="0" marR="0" lvl="0" indent="0" algn="l" defTabSz="653156" rtl="0" eaLnBrk="1" fontAlgn="auto" latinLnBrk="0" hangingPunct="1">
              <a:spcBef>
                <a:spcPts val="0"/>
              </a:spcBef>
              <a:spcAft>
                <a:spcPts val="0"/>
              </a:spcAft>
              <a:buClrTx/>
              <a:buSzTx/>
              <a:buFontTx/>
              <a:buNone/>
              <a:tabLst/>
              <a:defRPr/>
            </a:pPr>
            <a:r>
              <a:rPr kumimoji="1" lang="en-US" altLang="ja-JP" sz="1600" b="1"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a:t>
            </a:r>
            <a:r>
              <a:rPr kumimoji="1" lang="ja-JP" altLang="en-US" sz="1600" b="1"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施策の方向性</a:t>
            </a:r>
            <a:r>
              <a:rPr kumimoji="1" lang="en-US" altLang="ja-JP" sz="1600" b="1"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a:t>
            </a:r>
            <a:r>
              <a:rPr kumimoji="1" lang="ja-JP" altLang="en-US" sz="1600" b="1"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　</a:t>
            </a:r>
            <a:r>
              <a:rPr kumimoji="1" lang="en-US" altLang="ja-JP" sz="1600" b="1" u="sng"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a:t>
            </a:r>
            <a:r>
              <a:rPr kumimoji="1" lang="ja-JP" altLang="en-US" sz="1600" b="1" u="sng"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１</a:t>
            </a:r>
            <a:r>
              <a:rPr kumimoji="1" lang="en-US" altLang="ja-JP" sz="1600" b="1" u="sng"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a:t>
            </a:r>
            <a:r>
              <a:rPr kumimoji="1" lang="ja-JP" altLang="en-US" sz="1600" b="1" u="sng"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都市魅力ブランドの確立</a:t>
            </a:r>
            <a:endParaRPr kumimoji="1" lang="en-US" altLang="ja-JP" sz="1600" b="1" u="sng"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endParaRPr>
          </a:p>
        </p:txBody>
      </p:sp>
    </p:spTree>
    <p:extLst>
      <p:ext uri="{BB962C8B-B14F-4D97-AF65-F5344CB8AC3E}">
        <p14:creationId xmlns:p14="http://schemas.microsoft.com/office/powerpoint/2010/main" val="25419040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a:extLst>
              <a:ext uri="{FF2B5EF4-FFF2-40B4-BE49-F238E27FC236}">
                <a16:creationId xmlns:a16="http://schemas.microsoft.com/office/drawing/2014/main" id="{4393A731-3870-474B-AEC4-A1F0F3296542}"/>
              </a:ext>
            </a:extLst>
          </p:cNvPr>
          <p:cNvSpPr txBox="1"/>
          <p:nvPr/>
        </p:nvSpPr>
        <p:spPr>
          <a:xfrm>
            <a:off x="-1" y="139302"/>
            <a:ext cx="5329881" cy="307777"/>
          </a:xfrm>
          <a:prstGeom prst="rect">
            <a:avLst/>
          </a:prstGeom>
          <a:noFill/>
          <a:ln>
            <a:noFill/>
          </a:ln>
        </p:spPr>
        <p:txBody>
          <a:bodyPr wrap="square">
            <a:spAutoFit/>
          </a:bodyPr>
          <a:lstStyle/>
          <a:p>
            <a:pPr marL="0" marR="0" lvl="0" indent="0" algn="l" defTabSz="653156" rtl="0" eaLnBrk="1" fontAlgn="auto" latinLnBrk="0" hangingPunct="1">
              <a:spcBef>
                <a:spcPts val="0"/>
              </a:spcBef>
              <a:spcAft>
                <a:spcPts val="0"/>
              </a:spcAft>
              <a:buClrTx/>
              <a:buSzTx/>
              <a:buFontTx/>
              <a:buNone/>
              <a:tabLst/>
              <a:defRPr/>
            </a:pPr>
            <a:r>
              <a:rPr kumimoji="1" lang="ja-JP" altLang="en-US" sz="1400" b="1">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a:t>
            </a:r>
            <a:r>
              <a:rPr kumimoji="1" lang="ja-JP" altLang="en-US" sz="1400" b="1">
                <a:latin typeface="BIZ UDゴシック" panose="020B0400000000000000" pitchFamily="49" charset="-128"/>
                <a:ea typeface="BIZ UDゴシック" panose="020B0400000000000000" pitchFamily="49" charset="-128"/>
                <a:cs typeface="HGP創英角ｺﾞｼｯｸUB" panose="020B0900000000000000" pitchFamily="50" charset="-128"/>
              </a:rPr>
              <a:t>３</a:t>
            </a:r>
            <a:r>
              <a:rPr kumimoji="1" lang="ja-JP" altLang="en-US" sz="1400" b="1">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）クリエイティブなまちの形成</a:t>
            </a:r>
            <a:endParaRPr kumimoji="1" lang="en-US" altLang="ja-JP" sz="1400" b="1">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endParaRPr>
          </a:p>
        </p:txBody>
      </p:sp>
      <p:sp>
        <p:nvSpPr>
          <p:cNvPr id="17" name="四角形: 角を丸くする 16">
            <a:extLst>
              <a:ext uri="{FF2B5EF4-FFF2-40B4-BE49-F238E27FC236}">
                <a16:creationId xmlns:a16="http://schemas.microsoft.com/office/drawing/2014/main" id="{AA73C6AB-BC9B-4D8E-81C4-F4203B595985}"/>
              </a:ext>
            </a:extLst>
          </p:cNvPr>
          <p:cNvSpPr/>
          <p:nvPr/>
        </p:nvSpPr>
        <p:spPr>
          <a:xfrm>
            <a:off x="365414" y="447080"/>
            <a:ext cx="9190478" cy="394647"/>
          </a:xfrm>
          <a:prstGeom prst="roundRect">
            <a:avLst>
              <a:gd name="adj" fmla="val 0"/>
            </a:avLst>
          </a:prstGeom>
          <a:solidFill>
            <a:schemeClr val="accent5">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lIns="91440" tIns="45720" rIns="91440" bIns="4572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chemeClr val="tx1"/>
                </a:solidFill>
                <a:effectLst/>
                <a:uLnTx/>
                <a:uFillTx/>
                <a:latin typeface="Calibri" panose="020F0502020204030204"/>
                <a:ea typeface="游ゴシック"/>
                <a:cs typeface="+mn-cs"/>
              </a:rPr>
              <a:t>○多様な文化芸術関連活動や</a:t>
            </a:r>
            <a:r>
              <a:rPr kumimoji="1" lang="en-US" altLang="ja-JP" sz="1000" b="0" i="0" u="none" strike="noStrike" kern="1200" cap="none" spc="0" normalizeH="0" baseline="0" noProof="0">
                <a:ln>
                  <a:noFill/>
                </a:ln>
                <a:solidFill>
                  <a:schemeClr val="tx1"/>
                </a:solidFill>
                <a:effectLst/>
                <a:uLnTx/>
                <a:uFillTx/>
                <a:latin typeface="Calibri" panose="020F0502020204030204"/>
                <a:ea typeface="游ゴシック"/>
                <a:cs typeface="+mn-cs"/>
              </a:rPr>
              <a:t>e</a:t>
            </a:r>
            <a:r>
              <a:rPr kumimoji="1" lang="ja-JP" altLang="en-US" sz="1000" b="0" i="0" u="none" strike="noStrike" kern="1200" cap="none" spc="0" normalizeH="0" baseline="0" noProof="0">
                <a:ln>
                  <a:noFill/>
                </a:ln>
                <a:solidFill>
                  <a:schemeClr val="tx1"/>
                </a:solidFill>
                <a:effectLst/>
                <a:uLnTx/>
                <a:uFillTx/>
                <a:latin typeface="Calibri" panose="020F0502020204030204"/>
                <a:ea typeface="游ゴシック"/>
                <a:cs typeface="+mn-cs"/>
              </a:rPr>
              <a:t>スポーツ等新しいコンテンツなど、大阪における</a:t>
            </a:r>
            <a:r>
              <a:rPr kumimoji="1" lang="ja-JP" altLang="en-US" sz="1000" b="1" i="0" u="none" strike="noStrike" kern="1200" cap="none" spc="0" normalizeH="0" baseline="0" noProof="0">
                <a:ln>
                  <a:noFill/>
                </a:ln>
                <a:solidFill>
                  <a:schemeClr val="tx1"/>
                </a:solidFill>
                <a:effectLst/>
                <a:uLnTx/>
                <a:uFillTx/>
                <a:latin typeface="Calibri" panose="020F0502020204030204"/>
                <a:ea typeface="游ゴシック"/>
                <a:cs typeface="+mn-cs"/>
              </a:rPr>
              <a:t>クリエイティ</a:t>
            </a:r>
            <a:r>
              <a:rPr kumimoji="1" lang="ja-JP" altLang="en-US" sz="1000" b="1">
                <a:solidFill>
                  <a:schemeClr val="tx1"/>
                </a:solidFill>
                <a:latin typeface="Calibri" panose="020F0502020204030204"/>
                <a:ea typeface="游ゴシック"/>
              </a:rPr>
              <a:t>ブな活動を促進</a:t>
            </a:r>
            <a:endParaRPr lang="en-US" altLang="ja-JP" sz="1000" b="0" i="0" u="none" strike="noStrike" kern="1200" cap="none" spc="0" normalizeH="0" baseline="0" noProof="0">
              <a:ln>
                <a:noFill/>
              </a:ln>
              <a:solidFill>
                <a:schemeClr val="tx1"/>
              </a:solidFill>
              <a:effectLst/>
              <a:uLnTx/>
              <a:uFillTx/>
              <a:latin typeface="Calibri" panose="020F0502020204030204"/>
              <a:ea typeface="游ゴシック"/>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chemeClr val="tx1"/>
                </a:solidFill>
                <a:effectLst/>
                <a:uLnTx/>
                <a:uFillTx/>
                <a:latin typeface="Calibri" panose="020F0502020204030204"/>
                <a:ea typeface="游ゴシック"/>
                <a:cs typeface="+mn-cs"/>
              </a:rPr>
              <a:t>○</a:t>
            </a:r>
            <a:r>
              <a:rPr kumimoji="1" lang="ja-JP" altLang="en-US" sz="1000" b="1" i="0" u="none" strike="noStrike" kern="1200" cap="none" spc="0" normalizeH="0" baseline="0" noProof="0">
                <a:ln>
                  <a:noFill/>
                </a:ln>
                <a:solidFill>
                  <a:schemeClr val="tx1"/>
                </a:solidFill>
                <a:effectLst/>
                <a:uLnTx/>
                <a:uFillTx/>
                <a:latin typeface="Calibri" panose="020F0502020204030204"/>
                <a:ea typeface="游ゴシック"/>
                <a:cs typeface="+mn-cs"/>
              </a:rPr>
              <a:t>都市の魅力向上</a:t>
            </a:r>
            <a:r>
              <a:rPr kumimoji="1" lang="ja-JP" altLang="en-US" sz="1000" b="0" i="0" u="none" strike="noStrike" kern="1200" cap="none" spc="0" normalizeH="0" baseline="0" noProof="0">
                <a:ln>
                  <a:noFill/>
                </a:ln>
                <a:solidFill>
                  <a:schemeClr val="tx1"/>
                </a:solidFill>
                <a:effectLst/>
                <a:uLnTx/>
                <a:uFillTx/>
                <a:latin typeface="Calibri" panose="020F0502020204030204"/>
                <a:ea typeface="游ゴシック"/>
                <a:cs typeface="+mn-cs"/>
              </a:rPr>
              <a:t>により、国内外からクリエイティブ人材が集積するとともに、活躍できる環境を整備することにより、クリエイティブなまちを形成</a:t>
            </a:r>
            <a:endParaRPr kumimoji="1" lang="en-US" altLang="ja-JP" sz="1000" b="0" i="0" u="none" strike="noStrike" kern="1200" cap="none" spc="0" normalizeH="0" baseline="0" noProof="0">
              <a:ln>
                <a:noFill/>
              </a:ln>
              <a:solidFill>
                <a:schemeClr val="tx1"/>
              </a:solidFill>
              <a:effectLst/>
              <a:uLnTx/>
              <a:uFillTx/>
              <a:latin typeface="Calibri" panose="020F0502020204030204"/>
              <a:ea typeface="游ゴシック"/>
              <a:cs typeface="+mn-cs"/>
            </a:endParaRPr>
          </a:p>
        </p:txBody>
      </p:sp>
      <p:sp>
        <p:nvSpPr>
          <p:cNvPr id="18" name="正方形/長方形 17">
            <a:extLst>
              <a:ext uri="{FF2B5EF4-FFF2-40B4-BE49-F238E27FC236}">
                <a16:creationId xmlns:a16="http://schemas.microsoft.com/office/drawing/2014/main" id="{AEC6A25A-4CF5-4DB1-A00D-F3A993C5B2C5}"/>
              </a:ext>
            </a:extLst>
          </p:cNvPr>
          <p:cNvSpPr/>
          <p:nvPr/>
        </p:nvSpPr>
        <p:spPr>
          <a:xfrm>
            <a:off x="206422" y="882279"/>
            <a:ext cx="9486562" cy="1460024"/>
          </a:xfrm>
          <a:prstGeom prst="rect">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kumimoji="1" lang="ja-JP" altLang="en-US" sz="1200" b="1" dirty="0">
                <a:solidFill>
                  <a:schemeClr val="tx1"/>
                </a:solidFill>
                <a:ea typeface="游ゴシック"/>
              </a:rPr>
              <a:t>①クリエイティブな活動の促進</a:t>
            </a:r>
            <a:endParaRPr lang="en-US" altLang="ja-JP" sz="1200" b="1" dirty="0">
              <a:solidFill>
                <a:schemeClr val="tx1"/>
              </a:solidFill>
              <a:ea typeface="游ゴシック"/>
              <a:cs typeface="Calibri"/>
            </a:endParaRPr>
          </a:p>
          <a:p>
            <a:pPr>
              <a:spcBef>
                <a:spcPts val="600"/>
              </a:spcBef>
            </a:pPr>
            <a:r>
              <a:rPr kumimoji="1" lang="ja-JP" altLang="en-US" sz="1200" b="1" dirty="0">
                <a:solidFill>
                  <a:schemeClr val="tx1"/>
                </a:solidFill>
                <a:ea typeface="游ゴシック"/>
              </a:rPr>
              <a:t>　</a:t>
            </a:r>
            <a:r>
              <a:rPr kumimoji="1" lang="ja-JP" sz="1200" b="1" dirty="0">
                <a:solidFill>
                  <a:schemeClr val="tx1"/>
                </a:solidFill>
                <a:latin typeface="游ゴシック"/>
                <a:ea typeface="游ゴシック"/>
              </a:rPr>
              <a:t>・多様な文化芸術活動の成長・発展に向けた連携</a:t>
            </a:r>
            <a:endParaRPr lang="en-US" altLang="ja-JP" sz="1200" dirty="0">
              <a:solidFill>
                <a:schemeClr val="tx1"/>
              </a:solidFill>
              <a:latin typeface="游ゴシック"/>
              <a:ea typeface="Meiryo UI"/>
            </a:endParaRPr>
          </a:p>
          <a:p>
            <a:r>
              <a:rPr kumimoji="1" lang="ja-JP" sz="1000" dirty="0">
                <a:solidFill>
                  <a:schemeClr val="tx1"/>
                </a:solidFill>
                <a:ea typeface="游ゴシック"/>
              </a:rPr>
              <a:t>　　　⇒　</a:t>
            </a:r>
            <a:r>
              <a:rPr kumimoji="1" lang="ja-JP" sz="1000" dirty="0">
                <a:solidFill>
                  <a:schemeClr val="tx1"/>
                </a:solidFill>
                <a:latin typeface="游ゴシック"/>
                <a:ea typeface="游ゴシック"/>
              </a:rPr>
              <a:t>文化芸術関係者、地域、アカデミア、ビジネスなど多様な主体の共創の促進や文化芸術活動をビジネスにつなげるアートフェア等を開催することで、</a:t>
            </a:r>
            <a:endParaRPr lang="en-US" sz="1000" dirty="0">
              <a:solidFill>
                <a:schemeClr val="tx1"/>
              </a:solidFill>
              <a:latin typeface="游ゴシック"/>
              <a:ea typeface="游ゴシック"/>
            </a:endParaRPr>
          </a:p>
          <a:p>
            <a:r>
              <a:rPr kumimoji="1" lang="ja-JP" sz="1000" dirty="0">
                <a:solidFill>
                  <a:schemeClr val="tx1"/>
                </a:solidFill>
                <a:latin typeface="游ゴシック"/>
                <a:ea typeface="游ゴシック"/>
              </a:rPr>
              <a:t>　　　　　文化芸術活動の持続可能な成長・発展を推進</a:t>
            </a:r>
            <a:endParaRPr lang="en-US" sz="1000" dirty="0">
              <a:solidFill>
                <a:schemeClr val="tx1"/>
              </a:solidFill>
              <a:latin typeface="游ゴシック"/>
              <a:ea typeface="游ゴシック"/>
            </a:endParaRPr>
          </a:p>
          <a:p>
            <a:pPr>
              <a:spcBef>
                <a:spcPts val="600"/>
              </a:spcBef>
            </a:pPr>
            <a:r>
              <a:rPr kumimoji="1" lang="ja-JP" altLang="en-US" sz="1200" b="1" dirty="0">
                <a:solidFill>
                  <a:schemeClr val="tx1"/>
                </a:solidFill>
                <a:ea typeface="游ゴシック"/>
              </a:rPr>
              <a:t>　・</a:t>
            </a:r>
            <a:r>
              <a:rPr kumimoji="1" lang="en-US" altLang="ja-JP" sz="1200" b="1" dirty="0">
                <a:solidFill>
                  <a:schemeClr val="tx1"/>
                </a:solidFill>
                <a:ea typeface="游ゴシック"/>
              </a:rPr>
              <a:t>e</a:t>
            </a:r>
            <a:r>
              <a:rPr kumimoji="1" lang="ja-JP" altLang="en-US" sz="1200" b="1" dirty="0">
                <a:solidFill>
                  <a:schemeClr val="tx1"/>
                </a:solidFill>
                <a:ea typeface="游ゴシック"/>
              </a:rPr>
              <a:t>スポーツ等の普及促進　</a:t>
            </a:r>
            <a:endParaRPr kumimoji="1" lang="en-US" altLang="ja-JP" sz="1000" dirty="0">
              <a:solidFill>
                <a:schemeClr val="tx1"/>
              </a:solidFill>
              <a:ea typeface="游ゴシック"/>
            </a:endParaRPr>
          </a:p>
          <a:p>
            <a:r>
              <a:rPr kumimoji="1" lang="ja-JP" altLang="en-US" sz="1000" dirty="0">
                <a:solidFill>
                  <a:schemeClr val="tx1"/>
                </a:solidFill>
                <a:ea typeface="游ゴシック"/>
              </a:rPr>
              <a:t>　　　⇒　大会誘致を促進し、主要大会の大阪での定期的な開催、</a:t>
            </a:r>
            <a:r>
              <a:rPr kumimoji="1" lang="ja-JP" sz="1000" dirty="0">
                <a:solidFill>
                  <a:schemeClr val="tx1"/>
                </a:solidFill>
                <a:ea typeface="游ゴシック"/>
              </a:rPr>
              <a:t>関連機器材会社、</a:t>
            </a:r>
            <a:r>
              <a:rPr kumimoji="1" lang="ja-JP" altLang="en-US" sz="1000" dirty="0">
                <a:solidFill>
                  <a:schemeClr val="tx1"/>
                </a:solidFill>
                <a:ea typeface="游ゴシック"/>
              </a:rPr>
              <a:t>配信関連企業、教育機関、鉄道会社などの関連・周辺産業・人材の集積を</a:t>
            </a:r>
            <a:endParaRPr lang="en-US" altLang="ja-JP" sz="1000" dirty="0">
              <a:solidFill>
                <a:schemeClr val="tx1"/>
              </a:solidFill>
              <a:ea typeface="游ゴシック"/>
              <a:cs typeface="Calibri"/>
            </a:endParaRPr>
          </a:p>
          <a:p>
            <a:r>
              <a:rPr kumimoji="1" lang="ja-JP" altLang="en-US" sz="1000" dirty="0">
                <a:solidFill>
                  <a:schemeClr val="tx1"/>
                </a:solidFill>
                <a:ea typeface="游ゴシック"/>
              </a:rPr>
              <a:t>　　　　　めざし、新しいエンターテインメントコンテンツの普及促進</a:t>
            </a:r>
            <a:endParaRPr lang="ja-JP" altLang="en-US" sz="1000" dirty="0">
              <a:solidFill>
                <a:schemeClr val="tx1"/>
              </a:solidFill>
              <a:ea typeface="游ゴシック"/>
              <a:cs typeface="Calibri"/>
            </a:endParaRPr>
          </a:p>
        </p:txBody>
      </p:sp>
      <p:sp>
        <p:nvSpPr>
          <p:cNvPr id="7" name="正方形/長方形 10">
            <a:extLst>
              <a:ext uri="{FF2B5EF4-FFF2-40B4-BE49-F238E27FC236}">
                <a16:creationId xmlns:a16="http://schemas.microsoft.com/office/drawing/2014/main" id="{6539306C-86B4-AA5E-326B-8BEE68A9AF2D}"/>
              </a:ext>
            </a:extLst>
          </p:cNvPr>
          <p:cNvSpPr/>
          <p:nvPr/>
        </p:nvSpPr>
        <p:spPr>
          <a:xfrm>
            <a:off x="206422" y="2368197"/>
            <a:ext cx="9486562" cy="2151420"/>
          </a:xfrm>
          <a:prstGeom prst="rect">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kumimoji="1" lang="ja-JP" altLang="en-US" sz="1200" b="1" dirty="0">
                <a:solidFill>
                  <a:schemeClr val="tx1"/>
                </a:solidFill>
              </a:rPr>
              <a:t>②クリエイティブ人材の集積・育成</a:t>
            </a:r>
            <a:endParaRPr kumimoji="1" lang="en-US" altLang="ja-JP" sz="1200" b="1" dirty="0">
              <a:solidFill>
                <a:schemeClr val="tx1"/>
              </a:solidFill>
            </a:endParaRPr>
          </a:p>
          <a:p>
            <a:pPr>
              <a:spcBef>
                <a:spcPts val="600"/>
              </a:spcBef>
            </a:pPr>
            <a:r>
              <a:rPr kumimoji="1" lang="ja-JP" altLang="en-US" sz="1200" b="1" dirty="0">
                <a:solidFill>
                  <a:schemeClr val="tx1"/>
                </a:solidFill>
                <a:ea typeface="游ゴシック"/>
              </a:rPr>
              <a:t>　・クリエイティブ人材が集積・輩出される環境整備　</a:t>
            </a:r>
            <a:endParaRPr kumimoji="1" lang="en-US" altLang="ja-JP" sz="1200" b="1" dirty="0">
              <a:solidFill>
                <a:schemeClr val="tx1"/>
              </a:solidFill>
              <a:ea typeface="游ゴシック"/>
            </a:endParaRPr>
          </a:p>
          <a:p>
            <a:r>
              <a:rPr kumimoji="1" lang="ja-JP" sz="1000" dirty="0">
                <a:solidFill>
                  <a:schemeClr val="tx1"/>
                </a:solidFill>
                <a:ea typeface="游ゴシック"/>
              </a:rPr>
              <a:t>　　　⇒　</a:t>
            </a:r>
            <a:r>
              <a:rPr kumimoji="1" lang="ja-JP" sz="1000" dirty="0">
                <a:solidFill>
                  <a:schemeClr val="tx1"/>
                </a:solidFill>
                <a:latin typeface="游ゴシック"/>
                <a:ea typeface="游ゴシック"/>
              </a:rPr>
              <a:t>クリエイターの地域での活躍の場を増やし、今後成長するクリエイティブ市場を地域経済の循環の中に取り込むために、既存市場とのコラボレーション</a:t>
            </a:r>
            <a:endParaRPr lang="en-US" altLang="ja-JP" sz="1000" dirty="0">
              <a:solidFill>
                <a:schemeClr val="tx1"/>
              </a:solidFill>
              <a:latin typeface="游ゴシック"/>
              <a:ea typeface="Meiryo UI"/>
            </a:endParaRPr>
          </a:p>
          <a:p>
            <a:r>
              <a:rPr kumimoji="1" lang="ja-JP" sz="1000" dirty="0">
                <a:solidFill>
                  <a:schemeClr val="tx1"/>
                </a:solidFill>
                <a:latin typeface="游ゴシック"/>
                <a:ea typeface="游ゴシック"/>
              </a:rPr>
              <a:t>　　　　　等の促進を実施</a:t>
            </a:r>
            <a:endParaRPr lang="ja-JP" altLang="en-US" sz="1000" strike="sngStrike" dirty="0">
              <a:solidFill>
                <a:schemeClr val="tx1"/>
              </a:solidFill>
              <a:highlight>
                <a:srgbClr val="00FFFF"/>
              </a:highlight>
              <a:ea typeface="游ゴシック"/>
              <a:cs typeface="Calibri"/>
            </a:endParaRPr>
          </a:p>
          <a:p>
            <a:pPr>
              <a:spcBef>
                <a:spcPts val="600"/>
              </a:spcBef>
            </a:pPr>
            <a:r>
              <a:rPr kumimoji="1" lang="ja-JP" altLang="en-US" sz="1200" b="1" dirty="0">
                <a:solidFill>
                  <a:schemeClr val="tx1"/>
                </a:solidFill>
                <a:ea typeface="游ゴシック"/>
              </a:rPr>
              <a:t>　・クリエイティブ産業の集積と活性化</a:t>
            </a:r>
            <a:endParaRPr kumimoji="1" lang="en-US" altLang="ja-JP" sz="1200" b="1" dirty="0">
              <a:solidFill>
                <a:schemeClr val="tx1"/>
              </a:solidFill>
            </a:endParaRPr>
          </a:p>
          <a:p>
            <a:r>
              <a:rPr kumimoji="1" lang="ja-JP" altLang="en-US" sz="1000" dirty="0">
                <a:solidFill>
                  <a:schemeClr val="tx1"/>
                </a:solidFill>
              </a:rPr>
              <a:t>　　　⇒　ＭＥＢＩＣ（クリエイティブネットワークセンター大阪）において、ネットワークづくりによる協働・共創の促進や、クリエイターの情報発信やビジネ</a:t>
            </a:r>
            <a:endParaRPr kumimoji="1" lang="en-US" altLang="ja-JP" sz="1000" dirty="0">
              <a:solidFill>
                <a:schemeClr val="tx1"/>
              </a:solidFill>
            </a:endParaRPr>
          </a:p>
          <a:p>
            <a:r>
              <a:rPr kumimoji="1" lang="ja-JP" altLang="en-US" sz="1000" dirty="0">
                <a:solidFill>
                  <a:schemeClr val="tx1"/>
                </a:solidFill>
                <a:ea typeface="游ゴシック"/>
              </a:rPr>
              <a:t>　　　　　スマッチングによる活躍機会の創出、クリエイターのビジネススキル強化など、大阪のクリエイティブ</a:t>
            </a:r>
            <a:r>
              <a:rPr kumimoji="1" lang="ja-JP" sz="1000" dirty="0">
                <a:solidFill>
                  <a:schemeClr val="tx1"/>
                </a:solidFill>
                <a:latin typeface="游ゴシック"/>
                <a:ea typeface="游ゴシック"/>
              </a:rPr>
              <a:t>ビジネスを支援し、関連人材・企業の集積・活性</a:t>
            </a:r>
            <a:endParaRPr kumimoji="1" lang="en-US" altLang="ja-JP" sz="1000" dirty="0">
              <a:solidFill>
                <a:schemeClr val="tx1"/>
              </a:solidFill>
              <a:latin typeface="游ゴシック"/>
              <a:ea typeface="游ゴシック"/>
            </a:endParaRPr>
          </a:p>
          <a:p>
            <a:r>
              <a:rPr kumimoji="1" lang="ja-JP" altLang="en-US" sz="1000" dirty="0">
                <a:solidFill>
                  <a:schemeClr val="tx1"/>
                </a:solidFill>
                <a:latin typeface="游ゴシック"/>
                <a:ea typeface="游ゴシック"/>
              </a:rPr>
              <a:t>　　　　　</a:t>
            </a:r>
            <a:r>
              <a:rPr kumimoji="1" lang="ja-JP" sz="1000" dirty="0">
                <a:solidFill>
                  <a:schemeClr val="tx1"/>
                </a:solidFill>
                <a:latin typeface="游ゴシック"/>
                <a:ea typeface="游ゴシック"/>
              </a:rPr>
              <a:t>化を図る</a:t>
            </a:r>
            <a:endParaRPr lang="en-US" altLang="ja-JP" sz="1000" dirty="0">
              <a:solidFill>
                <a:schemeClr val="tx1"/>
              </a:solidFill>
              <a:latin typeface="游ゴシック"/>
              <a:ea typeface="Meiryo UI"/>
            </a:endParaRPr>
          </a:p>
          <a:p>
            <a:pPr>
              <a:spcBef>
                <a:spcPts val="600"/>
              </a:spcBef>
            </a:pPr>
            <a:r>
              <a:rPr kumimoji="1" lang="ja-JP" altLang="en-US" sz="1200" b="1" dirty="0">
                <a:solidFill>
                  <a:schemeClr val="tx1"/>
                </a:solidFill>
              </a:rPr>
              <a:t>　・アーティストが活躍できる環境の整備に向けたアートマネジメント人材の育成</a:t>
            </a:r>
            <a:endParaRPr kumimoji="1" lang="en-US" altLang="ja-JP" sz="1200" b="1" dirty="0">
              <a:solidFill>
                <a:schemeClr val="tx1"/>
              </a:solidFill>
            </a:endParaRPr>
          </a:p>
          <a:p>
            <a:r>
              <a:rPr kumimoji="1" lang="ja-JP" altLang="en-US" sz="1000" dirty="0">
                <a:solidFill>
                  <a:schemeClr val="tx1"/>
                </a:solidFill>
                <a:ea typeface="游ゴシック"/>
              </a:rPr>
              <a:t>　　　⇒　</a:t>
            </a:r>
            <a:r>
              <a:rPr kumimoji="1" lang="ja-JP" sz="1000" dirty="0">
                <a:solidFill>
                  <a:schemeClr val="tx1"/>
                </a:solidFill>
                <a:latin typeface="游ゴシック"/>
                <a:ea typeface="游ゴシック"/>
              </a:rPr>
              <a:t>アーティストが大阪に根付き活動できる環境基盤を構築するため、企画や広報、資金調達等の面で支えるアートマネジメント人材を育成し、大阪全体の</a:t>
            </a:r>
            <a:endParaRPr lang="ja-JP" sz="1000" dirty="0">
              <a:solidFill>
                <a:schemeClr val="tx1"/>
              </a:solidFill>
              <a:latin typeface="游ゴシック"/>
              <a:ea typeface="游ゴシック"/>
            </a:endParaRPr>
          </a:p>
          <a:p>
            <a:r>
              <a:rPr kumimoji="1" lang="ja-JP" sz="1000" dirty="0">
                <a:solidFill>
                  <a:schemeClr val="tx1"/>
                </a:solidFill>
                <a:latin typeface="游ゴシック"/>
                <a:ea typeface="游ゴシック"/>
              </a:rPr>
              <a:t>　　　　　文化芸術活動の活性化を推進</a:t>
            </a:r>
            <a:endParaRPr lang="ja-JP" sz="1000" dirty="0">
              <a:solidFill>
                <a:schemeClr val="tx1"/>
              </a:solidFill>
              <a:latin typeface="游ゴシック"/>
              <a:ea typeface="游ゴシック"/>
            </a:endParaRPr>
          </a:p>
          <a:p>
            <a:endParaRPr lang="ja-JP" altLang="en-US" sz="1000" dirty="0">
              <a:solidFill>
                <a:schemeClr val="tx1"/>
              </a:solidFill>
              <a:ea typeface="游ゴシック"/>
              <a:cs typeface="Calibri"/>
            </a:endParaRPr>
          </a:p>
        </p:txBody>
      </p:sp>
      <p:sp>
        <p:nvSpPr>
          <p:cNvPr id="10" name="テキスト ボックス 17">
            <a:extLst>
              <a:ext uri="{FF2B5EF4-FFF2-40B4-BE49-F238E27FC236}">
                <a16:creationId xmlns:a16="http://schemas.microsoft.com/office/drawing/2014/main" id="{9360B2F5-5B39-7CE1-09EE-5821208DCF4B}"/>
              </a:ext>
            </a:extLst>
          </p:cNvPr>
          <p:cNvSpPr txBox="1"/>
          <p:nvPr/>
        </p:nvSpPr>
        <p:spPr>
          <a:xfrm>
            <a:off x="-1" y="4550646"/>
            <a:ext cx="5329881" cy="307777"/>
          </a:xfrm>
          <a:prstGeom prst="rect">
            <a:avLst/>
          </a:prstGeom>
          <a:noFill/>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53156" rtl="0" eaLnBrk="1" fontAlgn="auto" latinLnBrk="0" hangingPunct="1">
              <a:spcBef>
                <a:spcPts val="0"/>
              </a:spcBef>
              <a:spcAft>
                <a:spcPts val="0"/>
              </a:spcAft>
              <a:buClrTx/>
              <a:buSzTx/>
              <a:buFontTx/>
              <a:buNone/>
              <a:tabLst/>
              <a:defRPr/>
            </a:pPr>
            <a:r>
              <a:rPr kumimoji="1" lang="ja-JP" altLang="en-US" sz="1400" b="1">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（４）大阪の個性を活かした世界水準のエンターテインメント</a:t>
            </a:r>
            <a:endParaRPr kumimoji="1" lang="en-US" altLang="ja-JP" sz="1400" b="1">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endParaRPr>
          </a:p>
        </p:txBody>
      </p:sp>
      <p:sp>
        <p:nvSpPr>
          <p:cNvPr id="12" name="四角形: 角を丸くする 18">
            <a:extLst>
              <a:ext uri="{FF2B5EF4-FFF2-40B4-BE49-F238E27FC236}">
                <a16:creationId xmlns:a16="http://schemas.microsoft.com/office/drawing/2014/main" id="{3B590285-597F-715F-5325-D027B7BD67A1}"/>
              </a:ext>
            </a:extLst>
          </p:cNvPr>
          <p:cNvSpPr/>
          <p:nvPr/>
        </p:nvSpPr>
        <p:spPr>
          <a:xfrm>
            <a:off x="365414" y="4863076"/>
            <a:ext cx="9190478" cy="383014"/>
          </a:xfrm>
          <a:prstGeom prst="roundRect">
            <a:avLst>
              <a:gd name="adj" fmla="val 0"/>
            </a:avLst>
          </a:prstGeom>
          <a:solidFill>
            <a:schemeClr val="accent5">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rtlCol="0" anchor="t"/>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a:solidFill>
                  <a:schemeClr val="tx1"/>
                </a:solidFill>
              </a:rPr>
              <a:t>○大規模アリーナの新設を見据え、</a:t>
            </a:r>
            <a:r>
              <a:rPr kumimoji="1" lang="ja-JP" altLang="en-US" sz="1000" b="0" i="0" u="none" strike="noStrike" kern="1200" cap="none" spc="0" normalizeH="0" baseline="0" noProof="0">
                <a:ln>
                  <a:noFill/>
                </a:ln>
                <a:solidFill>
                  <a:schemeClr val="tx1"/>
                </a:solidFill>
                <a:effectLst/>
                <a:uLnTx/>
                <a:uFillTx/>
                <a:latin typeface="Calibri" panose="020F0502020204030204"/>
                <a:ea typeface="游ゴシック" panose="020B0400000000000000" pitchFamily="50" charset="-128"/>
                <a:cs typeface="+mn-cs"/>
              </a:rPr>
              <a:t>大阪を代表する世界水準の</a:t>
            </a:r>
            <a:r>
              <a:rPr kumimoji="1" lang="ja-JP" altLang="en-US" sz="1000" b="1" i="0" u="none" strike="noStrike" kern="1200" cap="none" spc="0" normalizeH="0" baseline="0" noProof="0">
                <a:ln>
                  <a:noFill/>
                </a:ln>
                <a:solidFill>
                  <a:schemeClr val="tx1"/>
                </a:solidFill>
                <a:effectLst/>
                <a:uLnTx/>
                <a:uFillTx/>
                <a:latin typeface="Calibri" panose="020F0502020204030204"/>
                <a:ea typeface="游ゴシック" panose="020B0400000000000000" pitchFamily="50" charset="-128"/>
                <a:cs typeface="+mn-cs"/>
              </a:rPr>
              <a:t>エンターテインメントコンテンツ</a:t>
            </a:r>
            <a:r>
              <a:rPr kumimoji="1" lang="ja-JP" altLang="en-US" sz="1000" b="0" i="0" u="none" strike="noStrike" kern="1200" cap="none" spc="0" normalizeH="0" baseline="0" noProof="0">
                <a:ln>
                  <a:noFill/>
                </a:ln>
                <a:solidFill>
                  <a:schemeClr val="tx1"/>
                </a:solidFill>
                <a:effectLst/>
                <a:uLnTx/>
                <a:uFillTx/>
                <a:latin typeface="Calibri" panose="020F0502020204030204"/>
                <a:ea typeface="游ゴシック" panose="020B0400000000000000" pitchFamily="50" charset="-128"/>
                <a:cs typeface="+mn-cs"/>
              </a:rPr>
              <a:t>を創出し、大阪の都市魅力を世界に発信</a:t>
            </a:r>
            <a:endParaRPr kumimoji="1" lang="en-US" altLang="ja-JP" sz="1000" b="0" i="0" u="none" strike="noStrike" kern="1200" cap="none" spc="0" normalizeH="0" baseline="0" noProof="0">
              <a:ln>
                <a:noFill/>
              </a:ln>
              <a:solidFill>
                <a:schemeClr val="tx1"/>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chemeClr val="tx1"/>
                </a:solidFill>
                <a:effectLst/>
                <a:uLnTx/>
                <a:uFillTx/>
                <a:latin typeface="Calibri" panose="020F0502020204030204"/>
                <a:ea typeface="游ゴシック" panose="020B0400000000000000" pitchFamily="50" charset="-128"/>
                <a:cs typeface="+mn-cs"/>
              </a:rPr>
              <a:t>○</a:t>
            </a:r>
            <a:r>
              <a:rPr kumimoji="1" lang="ja-JP" altLang="en-US" sz="1000" b="1" i="0" u="none" strike="noStrike" kern="1200" cap="none" spc="0" normalizeH="0" baseline="0" noProof="0">
                <a:ln>
                  <a:noFill/>
                </a:ln>
                <a:solidFill>
                  <a:schemeClr val="tx1"/>
                </a:solidFill>
                <a:effectLst/>
                <a:uLnTx/>
                <a:uFillTx/>
                <a:latin typeface="Calibri" panose="020F0502020204030204"/>
                <a:ea typeface="游ゴシック" panose="020B0400000000000000" pitchFamily="50" charset="-128"/>
                <a:cs typeface="+mn-cs"/>
              </a:rPr>
              <a:t>大規模アリーナ</a:t>
            </a:r>
            <a:r>
              <a:rPr kumimoji="1" lang="ja-JP" altLang="en-US" sz="1000" b="0" i="0" u="none" strike="noStrike" kern="1200" cap="none" spc="0" normalizeH="0" baseline="0" noProof="0">
                <a:ln>
                  <a:noFill/>
                </a:ln>
                <a:solidFill>
                  <a:schemeClr val="tx1"/>
                </a:solidFill>
                <a:effectLst/>
                <a:uLnTx/>
                <a:uFillTx/>
                <a:latin typeface="Calibri" panose="020F0502020204030204"/>
                <a:ea typeface="游ゴシック" panose="020B0400000000000000" pitchFamily="50" charset="-128"/>
                <a:cs typeface="+mn-cs"/>
              </a:rPr>
              <a:t>などの魅力ある空間を創出する施設を強化するとともに、これを活用した大規模な音楽やスポーツ等のイベントで記憶に残る空間を提供</a:t>
            </a:r>
            <a:endParaRPr kumimoji="1" lang="en-US" altLang="ja-JP" sz="1000" b="0" i="0" u="none" strike="noStrike" kern="1200" cap="none" spc="0" normalizeH="0" baseline="0" noProof="0">
              <a:ln>
                <a:noFill/>
              </a:ln>
              <a:solidFill>
                <a:schemeClr val="tx1"/>
              </a:solidFill>
              <a:effectLst/>
              <a:uLnTx/>
              <a:uFillTx/>
              <a:latin typeface="Calibri" panose="020F0502020204030204"/>
              <a:ea typeface="游ゴシック" panose="020B0400000000000000" pitchFamily="50" charset="-128"/>
              <a:cs typeface="+mn-cs"/>
            </a:endParaRPr>
          </a:p>
        </p:txBody>
      </p:sp>
      <p:sp>
        <p:nvSpPr>
          <p:cNvPr id="14" name="正方形/長方形 19">
            <a:extLst>
              <a:ext uri="{FF2B5EF4-FFF2-40B4-BE49-F238E27FC236}">
                <a16:creationId xmlns:a16="http://schemas.microsoft.com/office/drawing/2014/main" id="{64DCC889-F670-8B2F-9567-485FE169D28C}"/>
              </a:ext>
            </a:extLst>
          </p:cNvPr>
          <p:cNvSpPr/>
          <p:nvPr/>
        </p:nvSpPr>
        <p:spPr>
          <a:xfrm>
            <a:off x="204304" y="5309373"/>
            <a:ext cx="9486562" cy="1203570"/>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kumimoji="1" lang="ja-JP" altLang="en-US" sz="1200" b="1" dirty="0">
                <a:solidFill>
                  <a:schemeClr val="tx1"/>
                </a:solidFill>
              </a:rPr>
              <a:t>①大阪の個性を活かした世界水準のキラーコンテンツの提供</a:t>
            </a:r>
            <a:endParaRPr kumimoji="1" lang="en-US" altLang="ja-JP" sz="1200" b="1" dirty="0">
              <a:solidFill>
                <a:schemeClr val="tx1"/>
              </a:solidFill>
            </a:endParaRPr>
          </a:p>
          <a:p>
            <a:pPr>
              <a:spcBef>
                <a:spcPts val="600"/>
              </a:spcBef>
            </a:pPr>
            <a:r>
              <a:rPr kumimoji="1" lang="ja-JP" altLang="en-US" sz="1200" b="1" dirty="0">
                <a:solidFill>
                  <a:schemeClr val="tx1"/>
                </a:solidFill>
              </a:rPr>
              <a:t>　・水都大阪の魅力向上</a:t>
            </a:r>
            <a:endParaRPr kumimoji="1" lang="en-US" altLang="ja-JP" sz="1200" b="1" dirty="0">
              <a:solidFill>
                <a:schemeClr val="tx1"/>
              </a:solidFill>
            </a:endParaRPr>
          </a:p>
          <a:p>
            <a:r>
              <a:rPr kumimoji="1" lang="ja-JP" altLang="en-US" sz="1000" dirty="0">
                <a:solidFill>
                  <a:schemeClr val="tx1"/>
                </a:solidFill>
              </a:rPr>
              <a:t>　　　⇒　水の回廊のさらなる活性化とともに、</a:t>
            </a:r>
            <a:r>
              <a:rPr kumimoji="1" lang="ja-JP" altLang="en-US" sz="1000" b="0" i="0" u="none" kern="1200" cap="none" spc="0" normalizeH="0" baseline="0" noProof="0" dirty="0">
                <a:ln>
                  <a:noFill/>
                </a:ln>
                <a:solidFill>
                  <a:schemeClr val="tx1"/>
                </a:solidFill>
                <a:effectLst/>
                <a:uLnTx/>
                <a:uFillTx/>
                <a:latin typeface="Calibri" panose="020F0502020204030204"/>
                <a:ea typeface="游ゴシック" panose="020B0400000000000000" pitchFamily="50" charset="-128"/>
                <a:cs typeface="+mn-cs"/>
              </a:rPr>
              <a:t>水辺空間の魅力向上や</a:t>
            </a:r>
            <a:r>
              <a:rPr kumimoji="1" lang="ja-JP" altLang="en-US" sz="1000" b="0" i="0" u="none" strike="noStrike" kern="1200" cap="none" spc="0" normalizeH="0" baseline="0" noProof="0" dirty="0">
                <a:ln>
                  <a:noFill/>
                </a:ln>
                <a:solidFill>
                  <a:schemeClr val="tx1"/>
                </a:solidFill>
                <a:effectLst/>
                <a:uLnTx/>
                <a:uFillTx/>
                <a:latin typeface="Calibri" panose="020F0502020204030204"/>
                <a:ea typeface="游ゴシック" panose="020B0400000000000000" pitchFamily="50" charset="-128"/>
                <a:cs typeface="+mn-cs"/>
              </a:rPr>
              <a:t>良好な水辺環境の形成など</a:t>
            </a: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により、</a:t>
            </a:r>
            <a:r>
              <a:rPr kumimoji="1" lang="ja-JP" altLang="en-US" sz="1000" dirty="0">
                <a:solidFill>
                  <a:schemeClr val="tx1"/>
                </a:solidFill>
              </a:rPr>
              <a:t>水都大阪の魅力向上を推進</a:t>
            </a:r>
            <a:endParaRPr kumimoji="1" lang="en-US" altLang="ja-JP" sz="1000" dirty="0">
              <a:solidFill>
                <a:schemeClr val="tx1"/>
              </a:solidFill>
            </a:endParaRPr>
          </a:p>
          <a:p>
            <a:pPr>
              <a:spcBef>
                <a:spcPts val="600"/>
              </a:spcBef>
            </a:pPr>
            <a:r>
              <a:rPr kumimoji="1" lang="ja-JP" altLang="en-US" sz="1200" b="1" dirty="0">
                <a:solidFill>
                  <a:schemeClr val="tx1"/>
                </a:solidFill>
                <a:ea typeface="游ゴシック"/>
              </a:rPr>
              <a:t>　・御堂筋を活用した</a:t>
            </a:r>
            <a:r>
              <a:rPr kumimoji="1" lang="ja-JP" sz="1200" b="1" dirty="0">
                <a:solidFill>
                  <a:schemeClr val="tx1"/>
                </a:solidFill>
                <a:latin typeface="游ゴシック"/>
                <a:ea typeface="游ゴシック"/>
              </a:rPr>
              <a:t>国内外への魅力発信</a:t>
            </a:r>
            <a:endParaRPr lang="en-US" altLang="ja-JP" sz="1200" b="1" dirty="0">
              <a:solidFill>
                <a:schemeClr val="tx1"/>
              </a:solidFill>
              <a:ea typeface="游ゴシック"/>
              <a:cs typeface="Calibri"/>
            </a:endParaRPr>
          </a:p>
          <a:p>
            <a:r>
              <a:rPr kumimoji="1" lang="ja-JP" altLang="en-US" sz="1000" dirty="0">
                <a:solidFill>
                  <a:schemeClr val="tx1"/>
                </a:solidFill>
                <a:ea typeface="游ゴシック"/>
              </a:rPr>
              <a:t>　　　</a:t>
            </a:r>
            <a:r>
              <a:rPr kumimoji="1" lang="ja-JP" altLang="en-US" sz="1000" dirty="0">
                <a:solidFill>
                  <a:schemeClr val="tx1"/>
                </a:solidFill>
                <a:latin typeface="Calibri"/>
                <a:ea typeface="游ゴシック"/>
                <a:cs typeface="Calibri"/>
              </a:rPr>
              <a:t>⇒ </a:t>
            </a:r>
            <a:r>
              <a:rPr kumimoji="1" lang="ja-JP" sz="1000" dirty="0">
                <a:solidFill>
                  <a:schemeClr val="tx1"/>
                </a:solidFill>
                <a:latin typeface="游ゴシック"/>
                <a:ea typeface="游ゴシック"/>
              </a:rPr>
              <a:t>　御堂筋</a:t>
            </a:r>
            <a:r>
              <a:rPr kumimoji="1" lang="ja-JP" altLang="en-US" sz="1000" dirty="0">
                <a:solidFill>
                  <a:schemeClr val="tx1"/>
                </a:solidFill>
                <a:latin typeface="游ゴシック"/>
                <a:ea typeface="游ゴシック"/>
              </a:rPr>
              <a:t>において</a:t>
            </a:r>
            <a:r>
              <a:rPr kumimoji="1" lang="ja-JP" sz="1000" dirty="0">
                <a:solidFill>
                  <a:schemeClr val="tx1"/>
                </a:solidFill>
                <a:latin typeface="游ゴシック"/>
                <a:ea typeface="游ゴシック"/>
              </a:rPr>
              <a:t>、インバウンドに対しても発信力のあるプロモーションイベントを実施し、大阪の魅力を国内外に発信</a:t>
            </a:r>
            <a:endParaRPr lang="en-US" sz="1000" dirty="0">
              <a:solidFill>
                <a:schemeClr val="tx1"/>
              </a:solidFill>
              <a:latin typeface="游ゴシック"/>
              <a:ea typeface="游ゴシック"/>
            </a:endParaRPr>
          </a:p>
          <a:p>
            <a:pPr>
              <a:spcBef>
                <a:spcPts val="400"/>
              </a:spcBef>
            </a:pPr>
            <a:r>
              <a:rPr kumimoji="1" lang="ja-JP" altLang="en-US" sz="1200" b="1" dirty="0">
                <a:solidFill>
                  <a:schemeClr val="tx1"/>
                </a:solidFill>
                <a:ea typeface="游ゴシック"/>
              </a:rPr>
              <a:t>　</a:t>
            </a:r>
            <a:endParaRPr lang="en-US" dirty="0">
              <a:solidFill>
                <a:schemeClr val="tx1"/>
              </a:solidFill>
            </a:endParaRPr>
          </a:p>
        </p:txBody>
      </p:sp>
      <p:sp>
        <p:nvSpPr>
          <p:cNvPr id="4" name="スライド番号プレースホルダー 1">
            <a:extLst>
              <a:ext uri="{FF2B5EF4-FFF2-40B4-BE49-F238E27FC236}">
                <a16:creationId xmlns:a16="http://schemas.microsoft.com/office/drawing/2014/main" id="{F90AF52C-DE5E-4183-4988-97E9855BBD6F}"/>
              </a:ext>
            </a:extLst>
          </p:cNvPr>
          <p:cNvSpPr>
            <a:spLocks noGrp="1"/>
          </p:cNvSpPr>
          <p:nvPr>
            <p:ph type="sldNum" sz="quarter" idx="12"/>
          </p:nvPr>
        </p:nvSpPr>
        <p:spPr>
          <a:xfrm>
            <a:off x="9597663" y="6449305"/>
            <a:ext cx="416670" cy="408695"/>
          </a:xfrm>
          <a:solidFill>
            <a:schemeClr val="bg1"/>
          </a:solidFill>
          <a:effectLst/>
        </p:spPr>
        <p:txBody>
          <a:bodyPr/>
          <a:lstStyle/>
          <a:p>
            <a:fld id="{DDF82107-93BA-490C-9453-044014AF67CD}" type="slidenum">
              <a:rPr kumimoji="1" lang="ja-JP" altLang="en-US" smtClean="0"/>
              <a:pPr/>
              <a:t>30</a:t>
            </a:fld>
            <a:endParaRPr kumimoji="1" lang="ja-JP" altLang="en-US"/>
          </a:p>
        </p:txBody>
      </p:sp>
    </p:spTree>
    <p:extLst>
      <p:ext uri="{BB962C8B-B14F-4D97-AF65-F5344CB8AC3E}">
        <p14:creationId xmlns:p14="http://schemas.microsoft.com/office/powerpoint/2010/main" val="25216371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a:extLst>
              <a:ext uri="{FF2B5EF4-FFF2-40B4-BE49-F238E27FC236}">
                <a16:creationId xmlns:a16="http://schemas.microsoft.com/office/drawing/2014/main" id="{B8A8A0E7-EB93-4AA5-A576-71934846A050}"/>
              </a:ext>
            </a:extLst>
          </p:cNvPr>
          <p:cNvSpPr/>
          <p:nvPr/>
        </p:nvSpPr>
        <p:spPr>
          <a:xfrm>
            <a:off x="204304" y="105977"/>
            <a:ext cx="9495274" cy="1597851"/>
          </a:xfrm>
          <a:prstGeom prst="rect">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ja-JP" altLang="en-US" sz="1200" b="1" dirty="0">
                <a:solidFill>
                  <a:schemeClr val="tx1"/>
                </a:solidFill>
                <a:latin typeface="游ゴシック"/>
                <a:ea typeface="游ゴシック"/>
                <a:cs typeface="Calibri"/>
              </a:rPr>
              <a:t>　</a:t>
            </a:r>
            <a:r>
              <a:rPr lang="ja-JP" sz="1200" b="1" dirty="0">
                <a:solidFill>
                  <a:schemeClr val="tx1"/>
                </a:solidFill>
                <a:latin typeface="游ゴシック"/>
                <a:ea typeface="游ゴシック"/>
                <a:cs typeface="Calibri"/>
              </a:rPr>
              <a:t>・多彩な大阪の文化資源を活用した都市魅力の向上</a:t>
            </a:r>
            <a:endParaRPr lang="ja-JP" sz="1200" dirty="0">
              <a:solidFill>
                <a:schemeClr val="tx1"/>
              </a:solidFill>
              <a:latin typeface="游ゴシック"/>
              <a:ea typeface="游ゴシック"/>
              <a:cs typeface="Calibri"/>
            </a:endParaRPr>
          </a:p>
          <a:p>
            <a:r>
              <a:rPr lang="ja-JP" sz="1000" dirty="0">
                <a:solidFill>
                  <a:schemeClr val="tx1"/>
                </a:solidFill>
                <a:latin typeface="游ゴシック"/>
                <a:ea typeface="游ゴシック"/>
                <a:cs typeface="Calibri"/>
              </a:rPr>
              <a:t>　　　</a:t>
            </a:r>
            <a:r>
              <a:rPr lang="ja-JP" sz="1000" dirty="0">
                <a:solidFill>
                  <a:schemeClr val="tx1"/>
                </a:solidFill>
                <a:ea typeface="游ゴシック"/>
                <a:cs typeface="Calibri"/>
              </a:rPr>
              <a:t>⇒　上方伝統芸能や上方演芸をはじめ、府内の様々な文化資源等を活用し、大阪の都市魅力を向上</a:t>
            </a:r>
          </a:p>
          <a:p>
            <a:pPr>
              <a:spcBef>
                <a:spcPts val="400"/>
              </a:spcBef>
            </a:pPr>
            <a:r>
              <a:rPr kumimoji="1" lang="ja-JP" altLang="en-US" sz="1200" b="1" dirty="0">
                <a:solidFill>
                  <a:schemeClr val="tx1"/>
                </a:solidFill>
                <a:ea typeface="游ゴシック"/>
              </a:rPr>
              <a:t>　・大阪マラソンの進化・発展</a:t>
            </a:r>
            <a:endParaRPr lang="en-US" altLang="ja-JP" sz="1200" b="1" dirty="0">
              <a:solidFill>
                <a:schemeClr val="tx1"/>
              </a:solidFill>
              <a:ea typeface="游ゴシック"/>
              <a:cs typeface="Calibri" panose="020F0502020204030204"/>
            </a:endParaRPr>
          </a:p>
          <a:p>
            <a:r>
              <a:rPr kumimoji="1" lang="ja-JP" altLang="en-US" sz="1000" dirty="0">
                <a:solidFill>
                  <a:schemeClr val="tx1"/>
                </a:solidFill>
                <a:ea typeface="游ゴシック"/>
              </a:rPr>
              <a:t>　　　⇒　</a:t>
            </a:r>
            <a:r>
              <a:rPr kumimoji="1" lang="ja-JP" sz="1000" dirty="0">
                <a:solidFill>
                  <a:schemeClr val="tx1"/>
                </a:solidFill>
                <a:latin typeface="游ゴシック"/>
                <a:ea typeface="游ゴシック"/>
              </a:rPr>
              <a:t>国内外のランナーや観客に大阪の賑わいや魅力ある街なみを印象付けるとともに、国際的なスポーツイベントとしての開催を通じ大阪の都市魅力を発信</a:t>
            </a:r>
            <a:endParaRPr lang="ja-JP" sz="1000" dirty="0">
              <a:solidFill>
                <a:schemeClr val="tx1"/>
              </a:solidFill>
              <a:latin typeface="游ゴシック"/>
              <a:ea typeface="游ゴシック"/>
            </a:endParaRPr>
          </a:p>
          <a:p>
            <a:pPr>
              <a:spcBef>
                <a:spcPts val="400"/>
              </a:spcBef>
            </a:pPr>
            <a:r>
              <a:rPr kumimoji="1" lang="ja-JP" altLang="en-US" sz="1200" b="1" dirty="0">
                <a:solidFill>
                  <a:schemeClr val="tx1"/>
                </a:solidFill>
              </a:rPr>
              <a:t>　・エッジの効いた新たなエンターテインメントコンテンツの創出</a:t>
            </a:r>
            <a:endParaRPr lang="en-US" altLang="ja-JP" sz="1200" b="1" dirty="0">
              <a:solidFill>
                <a:schemeClr val="tx1"/>
              </a:solidFill>
              <a:cs typeface="Calibri" panose="020F0502020204030204"/>
            </a:endParaRPr>
          </a:p>
          <a:p>
            <a:r>
              <a:rPr kumimoji="1" lang="ja-JP" altLang="en-US" sz="1000" dirty="0">
                <a:solidFill>
                  <a:schemeClr val="tx1"/>
                </a:solidFill>
              </a:rPr>
              <a:t>　　　⇒　国内外の人を魅了するエッジの効いたエンターテインメントイベントを継続的に開催</a:t>
            </a:r>
          </a:p>
          <a:p>
            <a:pPr>
              <a:spcBef>
                <a:spcPts val="400"/>
              </a:spcBef>
            </a:pPr>
            <a:r>
              <a:rPr lang="ja-JP" sz="1200" b="1" dirty="0">
                <a:solidFill>
                  <a:schemeClr val="tx1"/>
                </a:solidFill>
                <a:latin typeface="游ゴシック"/>
                <a:ea typeface="游ゴシック"/>
                <a:cs typeface="Calibri"/>
              </a:rPr>
              <a:t>　・空飛ぶクルマを活用した新たな飛行体験の提供</a:t>
            </a:r>
            <a:r>
              <a:rPr lang="en-US" altLang="ja-JP" sz="1200" b="1" dirty="0">
                <a:solidFill>
                  <a:schemeClr val="tx1"/>
                </a:solidFill>
                <a:latin typeface="+mn-ea"/>
                <a:cs typeface="Calibri"/>
              </a:rPr>
              <a:t>【</a:t>
            </a:r>
            <a:r>
              <a:rPr lang="ja-JP" altLang="en-US" sz="1200" b="1" dirty="0">
                <a:solidFill>
                  <a:schemeClr val="tx1"/>
                </a:solidFill>
                <a:latin typeface="+mn-ea"/>
                <a:cs typeface="Calibri"/>
              </a:rPr>
              <a:t>再掲</a:t>
            </a:r>
            <a:r>
              <a:rPr lang="en-US" altLang="ja-JP" sz="1200" b="1" dirty="0">
                <a:solidFill>
                  <a:schemeClr val="tx1"/>
                </a:solidFill>
                <a:latin typeface="+mn-ea"/>
                <a:cs typeface="Calibri"/>
              </a:rPr>
              <a:t>】</a:t>
            </a:r>
            <a:endParaRPr lang="en-US" altLang="ja-JP" sz="1200" dirty="0">
              <a:solidFill>
                <a:schemeClr val="tx1"/>
              </a:solidFill>
              <a:latin typeface="+mn-ea"/>
              <a:cs typeface="Calibri"/>
            </a:endParaRPr>
          </a:p>
          <a:p>
            <a:r>
              <a:rPr lang="ja-JP" sz="1000" dirty="0">
                <a:solidFill>
                  <a:schemeClr val="tx1"/>
                </a:solidFill>
                <a:latin typeface="游ゴシック"/>
                <a:ea typeface="游ゴシック"/>
                <a:cs typeface="Calibri"/>
              </a:rPr>
              <a:t>　　　</a:t>
            </a:r>
            <a:r>
              <a:rPr kumimoji="1" lang="ja-JP" altLang="en-US" sz="1000" dirty="0">
                <a:solidFill>
                  <a:schemeClr val="tx1"/>
                </a:solidFill>
              </a:rPr>
              <a:t>⇒ </a:t>
            </a:r>
            <a:r>
              <a:rPr lang="ja-JP" sz="1000" dirty="0">
                <a:solidFill>
                  <a:schemeClr val="tx1"/>
                </a:solidFill>
                <a:latin typeface="游ゴシック"/>
                <a:ea typeface="游ゴシック"/>
                <a:cs typeface="Calibri"/>
              </a:rPr>
              <a:t>　ベイエリアを中心とした周遊体験を提供するなど、国内初の空飛ぶクルマによる飛行体験を実現</a:t>
            </a:r>
            <a:endParaRPr lang="ja-JP" dirty="0">
              <a:solidFill>
                <a:schemeClr val="tx1"/>
              </a:solidFill>
            </a:endParaRPr>
          </a:p>
        </p:txBody>
      </p:sp>
      <p:sp>
        <p:nvSpPr>
          <p:cNvPr id="4" name="正方形/長方形 11">
            <a:extLst>
              <a:ext uri="{FF2B5EF4-FFF2-40B4-BE49-F238E27FC236}">
                <a16:creationId xmlns:a16="http://schemas.microsoft.com/office/drawing/2014/main" id="{9A9471F6-4CB4-634C-3B8A-0D20E5C8F824}"/>
              </a:ext>
            </a:extLst>
          </p:cNvPr>
          <p:cNvSpPr/>
          <p:nvPr/>
        </p:nvSpPr>
        <p:spPr>
          <a:xfrm>
            <a:off x="206422" y="3834775"/>
            <a:ext cx="9495274" cy="1188415"/>
          </a:xfrm>
          <a:prstGeom prst="rect">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kumimoji="1" lang="ja-JP" altLang="en-US" sz="1200" b="1" dirty="0">
                <a:solidFill>
                  <a:schemeClr val="tx1"/>
                </a:solidFill>
                <a:ea typeface="游ゴシック"/>
              </a:rPr>
              <a:t>①大阪の「食」の国際ブランド化</a:t>
            </a:r>
            <a:endParaRPr lang="en-US" altLang="ja-JP" sz="1200" b="1" dirty="0">
              <a:solidFill>
                <a:schemeClr val="tx1"/>
              </a:solidFill>
              <a:ea typeface="游ゴシック"/>
              <a:cs typeface="Calibri"/>
            </a:endParaRPr>
          </a:p>
          <a:p>
            <a:pPr>
              <a:spcBef>
                <a:spcPts val="400"/>
              </a:spcBef>
            </a:pPr>
            <a:r>
              <a:rPr kumimoji="1" lang="ja-JP" altLang="en-US" sz="1200" b="1" dirty="0">
                <a:solidFill>
                  <a:schemeClr val="tx1"/>
                </a:solidFill>
                <a:ea typeface="游ゴシック"/>
              </a:rPr>
              <a:t>　</a:t>
            </a:r>
            <a:r>
              <a:rPr kumimoji="1" lang="ja-JP" sz="1200" b="1" dirty="0">
                <a:solidFill>
                  <a:schemeClr val="tx1"/>
                </a:solidFill>
                <a:latin typeface="游ゴシック"/>
                <a:ea typeface="游ゴシック"/>
              </a:rPr>
              <a:t>・大阪の食の魅力の創出・発信</a:t>
            </a:r>
            <a:endParaRPr lang="en-US" sz="1200" b="1" dirty="0">
              <a:solidFill>
                <a:schemeClr val="tx1"/>
              </a:solidFill>
              <a:latin typeface="游ゴシック"/>
              <a:ea typeface="游ゴシック"/>
              <a:cs typeface="Calibri"/>
            </a:endParaRPr>
          </a:p>
          <a:p>
            <a:r>
              <a:rPr kumimoji="1" lang="ja-JP" sz="1000" dirty="0">
                <a:solidFill>
                  <a:schemeClr val="tx1"/>
                </a:solidFill>
                <a:latin typeface="游ゴシック"/>
                <a:ea typeface="游ゴシック"/>
              </a:rPr>
              <a:t>　　</a:t>
            </a:r>
            <a:r>
              <a:rPr kumimoji="1" lang="ja-JP" altLang="en-US" sz="1000" dirty="0">
                <a:solidFill>
                  <a:schemeClr val="tx1"/>
                </a:solidFill>
                <a:latin typeface="游ゴシック"/>
                <a:ea typeface="游ゴシック"/>
              </a:rPr>
              <a:t>  </a:t>
            </a:r>
            <a:r>
              <a:rPr kumimoji="1" lang="ja-JP" altLang="en-US" sz="1000" dirty="0">
                <a:solidFill>
                  <a:schemeClr val="tx1"/>
                </a:solidFill>
                <a:ea typeface="游ゴシック"/>
              </a:rPr>
              <a:t> ⇒ </a:t>
            </a:r>
            <a:r>
              <a:rPr kumimoji="1" lang="ja-JP" sz="1000" dirty="0">
                <a:solidFill>
                  <a:schemeClr val="tx1"/>
                </a:solidFill>
                <a:latin typeface="游ゴシック"/>
                <a:ea typeface="游ゴシック"/>
              </a:rPr>
              <a:t>　世界から注目を集める食に関するコンテンツを創出し、大阪の「食」の魅力を発信するとともに、大阪の「食」の独自性や強み等の調査検討を通じて、</a:t>
            </a:r>
            <a:endParaRPr kumimoji="1" lang="en-US" altLang="ja-JP" sz="1000" dirty="0">
              <a:solidFill>
                <a:schemeClr val="tx1"/>
              </a:solidFill>
              <a:latin typeface="游ゴシック"/>
              <a:ea typeface="游ゴシック"/>
            </a:endParaRPr>
          </a:p>
          <a:p>
            <a:r>
              <a:rPr kumimoji="1" lang="ja-JP" altLang="en-US" sz="1000" dirty="0">
                <a:solidFill>
                  <a:schemeClr val="tx1"/>
                </a:solidFill>
                <a:latin typeface="游ゴシック"/>
                <a:ea typeface="游ゴシック"/>
              </a:rPr>
              <a:t>　　　　　</a:t>
            </a:r>
            <a:r>
              <a:rPr kumimoji="1" lang="ja-JP" sz="1000" dirty="0">
                <a:solidFill>
                  <a:schemeClr val="tx1"/>
                </a:solidFill>
                <a:latin typeface="游ゴシック"/>
                <a:ea typeface="游ゴシック"/>
              </a:rPr>
              <a:t>大阪の食文化のプレゼンスの向上をめざす</a:t>
            </a:r>
            <a:endParaRPr lang="ja-JP" dirty="0">
              <a:solidFill>
                <a:schemeClr val="tx1"/>
              </a:solidFill>
              <a:ea typeface="游ゴシック"/>
              <a:cs typeface="Calibri"/>
            </a:endParaRPr>
          </a:p>
          <a:p>
            <a:pPr>
              <a:spcBef>
                <a:spcPts val="400"/>
              </a:spcBef>
            </a:pPr>
            <a:r>
              <a:rPr lang="ja-JP" altLang="en-US" sz="1200" b="1" dirty="0">
                <a:solidFill>
                  <a:schemeClr val="tx1"/>
                </a:solidFill>
                <a:ea typeface="游ゴシック"/>
                <a:cs typeface="Calibri"/>
              </a:rPr>
              <a:t>　</a:t>
            </a:r>
            <a:r>
              <a:rPr lang="ja-JP" sz="1200" b="1" dirty="0">
                <a:solidFill>
                  <a:schemeClr val="tx1"/>
                </a:solidFill>
                <a:ea typeface="游ゴシック"/>
                <a:cs typeface="Calibri"/>
              </a:rPr>
              <a:t>・オール大阪での推進</a:t>
            </a:r>
            <a:r>
              <a:rPr lang="ja-JP" altLang="en-US" sz="1200" b="1" dirty="0">
                <a:solidFill>
                  <a:schemeClr val="tx1"/>
                </a:solidFill>
                <a:ea typeface="游ゴシック"/>
                <a:cs typeface="Calibri"/>
              </a:rPr>
              <a:t>体制の構築</a:t>
            </a:r>
            <a:endParaRPr lang="ja-JP" sz="1200" b="1" dirty="0">
              <a:solidFill>
                <a:schemeClr val="tx1"/>
              </a:solidFill>
              <a:ea typeface="游ゴシック"/>
              <a:cs typeface="Calibri"/>
            </a:endParaRPr>
          </a:p>
          <a:p>
            <a:r>
              <a:rPr lang="ja-JP" sz="1000" dirty="0">
                <a:solidFill>
                  <a:schemeClr val="tx1"/>
                </a:solidFill>
                <a:ea typeface="游ゴシック"/>
                <a:cs typeface="Calibri"/>
              </a:rPr>
              <a:t>　　　⇒　</a:t>
            </a:r>
            <a:r>
              <a:rPr lang="ja-JP" altLang="en-US" sz="1000" dirty="0">
                <a:solidFill>
                  <a:schemeClr val="tx1"/>
                </a:solidFill>
                <a:ea typeface="游ゴシック"/>
                <a:cs typeface="Calibri"/>
              </a:rPr>
              <a:t>生産者、料理人、学校、飲食業界など幅広い関係者からなる</a:t>
            </a:r>
            <a:r>
              <a:rPr lang="ja-JP" sz="1000" dirty="0">
                <a:solidFill>
                  <a:schemeClr val="tx1"/>
                </a:solidFill>
                <a:ea typeface="游ゴシック"/>
                <a:cs typeface="Calibri"/>
              </a:rPr>
              <a:t>　</a:t>
            </a:r>
            <a:r>
              <a:rPr lang="ja-JP" altLang="en-US" sz="1000" dirty="0">
                <a:solidFill>
                  <a:schemeClr val="tx1"/>
                </a:solidFill>
                <a:latin typeface="Calibri"/>
                <a:ea typeface="游ゴシック"/>
                <a:cs typeface="Calibri"/>
              </a:rPr>
              <a:t>「</a:t>
            </a:r>
            <a:r>
              <a:rPr lang="ja-JP" sz="1000" dirty="0">
                <a:solidFill>
                  <a:schemeClr val="tx1"/>
                </a:solidFill>
                <a:latin typeface="Calibri"/>
                <a:ea typeface="游ゴシック"/>
                <a:cs typeface="Calibri"/>
              </a:rPr>
              <a:t>大阪 食の</a:t>
            </a:r>
            <a:r>
              <a:rPr lang="ja-JP" altLang="en-US" sz="1000" dirty="0">
                <a:solidFill>
                  <a:schemeClr val="tx1"/>
                </a:solidFill>
                <a:latin typeface="Calibri"/>
                <a:ea typeface="游ゴシック"/>
                <a:cs typeface="Calibri"/>
              </a:rPr>
              <a:t>ラウンドテーブル</a:t>
            </a:r>
            <a:r>
              <a:rPr lang="ja-JP" sz="1000" dirty="0">
                <a:solidFill>
                  <a:schemeClr val="tx1"/>
                </a:solidFill>
                <a:latin typeface="Calibri"/>
                <a:ea typeface="游ゴシック"/>
                <a:cs typeface="Calibri"/>
              </a:rPr>
              <a:t>」</a:t>
            </a:r>
            <a:r>
              <a:rPr lang="ja-JP" sz="1000" dirty="0">
                <a:solidFill>
                  <a:schemeClr val="tx1"/>
                </a:solidFill>
                <a:latin typeface="游ゴシック"/>
                <a:ea typeface="游ゴシック"/>
                <a:cs typeface="Calibri"/>
              </a:rPr>
              <a:t>（仮称）</a:t>
            </a:r>
            <a:r>
              <a:rPr lang="ja-JP" altLang="en-US" sz="1000" dirty="0">
                <a:solidFill>
                  <a:schemeClr val="tx1"/>
                </a:solidFill>
                <a:latin typeface="游ゴシック"/>
                <a:ea typeface="游ゴシック"/>
                <a:cs typeface="Calibri"/>
              </a:rPr>
              <a:t>を</a:t>
            </a:r>
            <a:r>
              <a:rPr lang="ja-JP" sz="1000" dirty="0">
                <a:solidFill>
                  <a:schemeClr val="tx1"/>
                </a:solidFill>
                <a:latin typeface="游ゴシック"/>
                <a:ea typeface="游ゴシック"/>
                <a:cs typeface="Calibri"/>
              </a:rPr>
              <a:t>設置</a:t>
            </a:r>
            <a:r>
              <a:rPr lang="ja-JP" altLang="en-US" sz="1000" dirty="0">
                <a:solidFill>
                  <a:schemeClr val="tx1"/>
                </a:solidFill>
                <a:latin typeface="游ゴシック"/>
                <a:ea typeface="游ゴシック"/>
                <a:cs typeface="Calibri"/>
              </a:rPr>
              <a:t>し、オール大阪での推進体制を構築</a:t>
            </a:r>
            <a:endParaRPr lang="ja-JP" dirty="0">
              <a:solidFill>
                <a:schemeClr val="tx1"/>
              </a:solidFill>
              <a:ea typeface="游ゴシック"/>
              <a:cs typeface="Calibri"/>
            </a:endParaRPr>
          </a:p>
          <a:p>
            <a:endParaRPr lang="ja-JP" altLang="en-US" sz="1000" dirty="0">
              <a:solidFill>
                <a:schemeClr val="tx1"/>
              </a:solidFill>
              <a:latin typeface="游ゴシック"/>
              <a:ea typeface="游ゴシック"/>
              <a:cs typeface="Calibri"/>
            </a:endParaRPr>
          </a:p>
        </p:txBody>
      </p:sp>
      <p:sp>
        <p:nvSpPr>
          <p:cNvPr id="6" name="テキスト ボックス 4">
            <a:extLst>
              <a:ext uri="{FF2B5EF4-FFF2-40B4-BE49-F238E27FC236}">
                <a16:creationId xmlns:a16="http://schemas.microsoft.com/office/drawing/2014/main" id="{D24C97E8-AB73-FADE-C724-92AB7C30EEEE}"/>
              </a:ext>
            </a:extLst>
          </p:cNvPr>
          <p:cNvSpPr txBox="1"/>
          <p:nvPr/>
        </p:nvSpPr>
        <p:spPr>
          <a:xfrm>
            <a:off x="-3387" y="3110660"/>
            <a:ext cx="5329881" cy="307777"/>
          </a:xfrm>
          <a:prstGeom prst="rect">
            <a:avLst/>
          </a:prstGeom>
          <a:noFill/>
          <a:ln>
            <a:noFill/>
          </a:ln>
        </p:spPr>
        <p:txBody>
          <a:bodyPr wrap="square" lIns="91440" tIns="45720" rIns="91440" bIns="45720" anchor="t">
            <a:spAutoFit/>
          </a:bodyPr>
          <a:lstStyle/>
          <a:p>
            <a:pPr defTabSz="653156">
              <a:defRPr/>
            </a:pPr>
            <a:r>
              <a:rPr kumimoji="1" lang="ja-JP" altLang="en-US" sz="1400" b="1">
                <a:latin typeface="BIZ UDゴシック" panose="020B0400000000000000" pitchFamily="49" charset="-128"/>
                <a:ea typeface="BIZ UDゴシック"/>
                <a:cs typeface="HGP創英角ｺﾞｼｯｸUB" panose="020B0900000000000000" pitchFamily="50" charset="-128"/>
              </a:rPr>
              <a:t>（５）</a:t>
            </a:r>
            <a:r>
              <a:rPr kumimoji="1" lang="ja-JP" altLang="en-US" sz="1400" b="1">
                <a:latin typeface="游ゴシック"/>
                <a:ea typeface="BIZ UDゴシック"/>
                <a:cs typeface="HGP創英角ｺﾞｼｯｸUB" panose="020B0900000000000000" pitchFamily="50" charset="-128"/>
              </a:rPr>
              <a:t>大阪の「食」の魅力による都市ブランドの引上げ</a:t>
            </a:r>
            <a:endParaRPr lang="en-US" altLang="ja-JP" sz="1400" b="1">
              <a:latin typeface="游ゴシック"/>
              <a:ea typeface="BIZ UDゴシック"/>
              <a:cs typeface="HGP創英角ｺﾞｼｯｸUB" panose="020B0900000000000000" pitchFamily="50" charset="-128"/>
            </a:endParaRPr>
          </a:p>
        </p:txBody>
      </p:sp>
      <p:sp>
        <p:nvSpPr>
          <p:cNvPr id="8" name="四角形: 角を丸くする 5">
            <a:extLst>
              <a:ext uri="{FF2B5EF4-FFF2-40B4-BE49-F238E27FC236}">
                <a16:creationId xmlns:a16="http://schemas.microsoft.com/office/drawing/2014/main" id="{F5553F54-CED9-BB09-1760-4A032FEBB46F}"/>
              </a:ext>
            </a:extLst>
          </p:cNvPr>
          <p:cNvSpPr/>
          <p:nvPr/>
        </p:nvSpPr>
        <p:spPr>
          <a:xfrm>
            <a:off x="356702" y="3413121"/>
            <a:ext cx="9190478" cy="392759"/>
          </a:xfrm>
          <a:prstGeom prst="roundRect">
            <a:avLst>
              <a:gd name="adj" fmla="val 0"/>
            </a:avLst>
          </a:prstGeom>
          <a:solidFill>
            <a:schemeClr val="accent5">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lIns="91440" tIns="45720" rIns="91440" bIns="45720" rtlCol="0" anchor="t"/>
          <a:lstStyle/>
          <a:p>
            <a:pPr marL="0" marR="0" lvl="0" indent="0" algn="l" defTabSz="457200">
              <a:lnSpc>
                <a:spcPct val="100000"/>
              </a:lnSpc>
              <a:spcBef>
                <a:spcPts val="0"/>
              </a:spcBef>
              <a:spcAft>
                <a:spcPts val="0"/>
              </a:spcAft>
              <a:buNone/>
              <a:tabLst/>
              <a:defRPr/>
            </a:pPr>
            <a:r>
              <a:rPr kumimoji="1" lang="ja-JP" sz="1000" b="0" i="0" u="none" strike="noStrike" kern="1200" cap="none" spc="0" normalizeH="0" baseline="0" noProof="0" dirty="0">
                <a:ln>
                  <a:noFill/>
                </a:ln>
                <a:solidFill>
                  <a:schemeClr val="tx1"/>
                </a:solidFill>
                <a:effectLst/>
                <a:uLnTx/>
                <a:uFillTx/>
                <a:latin typeface="Calibri"/>
                <a:ea typeface="Yu Gothic"/>
                <a:cs typeface="Calibri"/>
              </a:rPr>
              <a:t>○</a:t>
            </a:r>
            <a:r>
              <a:rPr kumimoji="1" lang="ja-JP" sz="1000" dirty="0">
                <a:solidFill>
                  <a:schemeClr val="tx1"/>
                </a:solidFill>
                <a:latin typeface="Yu Gothic"/>
                <a:ea typeface="Yu Gothic"/>
                <a:cs typeface="+mn-lt"/>
              </a:rPr>
              <a:t>大阪の</a:t>
            </a:r>
            <a:r>
              <a:rPr kumimoji="1" lang="ja-JP" altLang="en-US" sz="1000" b="1" dirty="0">
                <a:solidFill>
                  <a:schemeClr val="tx1"/>
                </a:solidFill>
                <a:latin typeface="Yu Gothic"/>
                <a:ea typeface="Yu Gothic"/>
                <a:cs typeface="+mn-lt"/>
              </a:rPr>
              <a:t>「</a:t>
            </a:r>
            <a:r>
              <a:rPr kumimoji="1" lang="ja-JP" sz="1000" b="1" dirty="0">
                <a:solidFill>
                  <a:schemeClr val="tx1"/>
                </a:solidFill>
                <a:latin typeface="Yu Gothic"/>
                <a:ea typeface="Yu Gothic"/>
                <a:cs typeface="+mn-lt"/>
              </a:rPr>
              <a:t>食</a:t>
            </a:r>
            <a:r>
              <a:rPr kumimoji="1" lang="ja-JP" altLang="en-US" sz="1000" b="1" dirty="0">
                <a:solidFill>
                  <a:schemeClr val="tx1"/>
                </a:solidFill>
                <a:latin typeface="Yu Gothic"/>
                <a:ea typeface="Yu Gothic"/>
                <a:cs typeface="+mn-lt"/>
              </a:rPr>
              <a:t>」</a:t>
            </a:r>
            <a:r>
              <a:rPr kumimoji="1" lang="ja-JP" sz="1000" i="0" u="none" strike="noStrike" kern="1200" cap="none" spc="0" normalizeH="0" baseline="0" noProof="0" dirty="0">
                <a:ln>
                  <a:noFill/>
                </a:ln>
                <a:solidFill>
                  <a:schemeClr val="tx1"/>
                </a:solidFill>
                <a:effectLst/>
                <a:uLnTx/>
                <a:uFillTx/>
                <a:latin typeface="Yu Gothic"/>
                <a:ea typeface="Yu Gothic"/>
                <a:cs typeface="+mn-lt"/>
              </a:rPr>
              <a:t>を</a:t>
            </a:r>
            <a:r>
              <a:rPr kumimoji="1" lang="ja-JP" sz="1000" dirty="0">
                <a:solidFill>
                  <a:schemeClr val="tx1"/>
                </a:solidFill>
                <a:latin typeface="Yu Gothic"/>
                <a:ea typeface="Yu Gothic"/>
                <a:cs typeface="+mn-lt"/>
              </a:rPr>
              <a:t>、美味しさや価格だけでなく、独創性・地域性・物語性といった総合的な体験価値として</a:t>
            </a:r>
            <a:r>
              <a:rPr kumimoji="1" lang="ja-JP" altLang="en-US" sz="1000" b="1" dirty="0">
                <a:solidFill>
                  <a:schemeClr val="tx1"/>
                </a:solidFill>
                <a:latin typeface="Yu Gothic"/>
                <a:ea typeface="Yu Gothic"/>
                <a:cs typeface="+mn-lt"/>
              </a:rPr>
              <a:t>海外に</a:t>
            </a:r>
            <a:r>
              <a:rPr kumimoji="1" lang="ja-JP" sz="1000" b="1" dirty="0">
                <a:solidFill>
                  <a:schemeClr val="tx1"/>
                </a:solidFill>
                <a:latin typeface="Yu Gothic"/>
                <a:ea typeface="Yu Gothic"/>
                <a:cs typeface="+mn-lt"/>
              </a:rPr>
              <a:t>発信</a:t>
            </a:r>
            <a:r>
              <a:rPr kumimoji="1" lang="ja-JP" sz="1000" dirty="0">
                <a:solidFill>
                  <a:schemeClr val="tx1"/>
                </a:solidFill>
                <a:latin typeface="Yu Gothic"/>
                <a:ea typeface="Yu Gothic"/>
                <a:cs typeface="+mn-lt"/>
              </a:rPr>
              <a:t>し、訪日客の誘致</a:t>
            </a:r>
            <a:r>
              <a:rPr kumimoji="1" lang="ja-JP" sz="1000" b="0" i="0" u="none" strike="noStrike" kern="1200" cap="none" spc="0" normalizeH="0" baseline="0" noProof="0" dirty="0">
                <a:ln>
                  <a:noFill/>
                </a:ln>
                <a:solidFill>
                  <a:schemeClr val="tx1"/>
                </a:solidFill>
                <a:effectLst/>
                <a:uLnTx/>
                <a:uFillTx/>
                <a:latin typeface="Yu Gothic"/>
                <a:ea typeface="Yu Gothic"/>
                <a:cs typeface="+mn-lt"/>
              </a:rPr>
              <a:t>を</a:t>
            </a:r>
            <a:r>
              <a:rPr kumimoji="1" lang="ja-JP" sz="1000" dirty="0">
                <a:solidFill>
                  <a:schemeClr val="tx1"/>
                </a:solidFill>
                <a:latin typeface="Yu Gothic"/>
                <a:ea typeface="Yu Gothic"/>
                <a:cs typeface="+mn-lt"/>
              </a:rPr>
              <a:t>強化</a:t>
            </a:r>
            <a:endParaRPr lang="en-US" altLang="ja-JP" sz="1000" b="0" i="0" u="none" strike="noStrike" kern="1200" cap="none" spc="0" normalizeH="0" baseline="0" noProof="0" dirty="0">
              <a:ln>
                <a:noFill/>
              </a:ln>
              <a:solidFill>
                <a:schemeClr val="tx1"/>
              </a:solidFill>
              <a:effectLst/>
              <a:uLnTx/>
              <a:uFillTx/>
              <a:latin typeface="Yu Gothic"/>
              <a:ea typeface="Yu Gothic"/>
            </a:endParaRPr>
          </a:p>
          <a:p>
            <a:pPr>
              <a:defRPr/>
            </a:pPr>
            <a:r>
              <a:rPr kumimoji="1" lang="ja-JP" altLang="en-US" sz="1000" b="0" i="0" u="none" strike="noStrike" kern="1200" cap="none" spc="0" normalizeH="0" baseline="0" noProof="0" dirty="0">
                <a:ln>
                  <a:noFill/>
                </a:ln>
                <a:solidFill>
                  <a:schemeClr val="tx1"/>
                </a:solidFill>
                <a:effectLst/>
                <a:uLnTx/>
                <a:uFillTx/>
                <a:latin typeface="Calibri" panose="020F0502020204030204"/>
                <a:ea typeface="游ゴシック"/>
                <a:cs typeface="+mn-cs"/>
              </a:rPr>
              <a:t>○</a:t>
            </a:r>
            <a:r>
              <a:rPr kumimoji="1" lang="ja-JP" sz="1000" dirty="0">
                <a:solidFill>
                  <a:schemeClr val="tx1"/>
                </a:solidFill>
                <a:latin typeface="游ゴシック"/>
                <a:ea typeface="游ゴシック"/>
              </a:rPr>
              <a:t>観光資源としての大阪産</a:t>
            </a:r>
            <a:r>
              <a:rPr kumimoji="1" lang="ja-JP" sz="1000" dirty="0">
                <a:solidFill>
                  <a:schemeClr val="tx1"/>
                </a:solidFill>
                <a:latin typeface="Calibri" panose="020F0502020204030204"/>
                <a:ea typeface="游ゴシック"/>
              </a:rPr>
              <a:t>(</a:t>
            </a:r>
            <a:r>
              <a:rPr kumimoji="1" lang="ja-JP" sz="1000" dirty="0">
                <a:solidFill>
                  <a:schemeClr val="tx1"/>
                </a:solidFill>
                <a:latin typeface="游ゴシック"/>
                <a:ea typeface="游ゴシック"/>
              </a:rPr>
              <a:t>もん</a:t>
            </a:r>
            <a:r>
              <a:rPr kumimoji="1" lang="ja-JP" sz="1000" dirty="0">
                <a:solidFill>
                  <a:schemeClr val="tx1"/>
                </a:solidFill>
                <a:latin typeface="Calibri" panose="020F0502020204030204"/>
                <a:ea typeface="游ゴシック"/>
              </a:rPr>
              <a:t>)</a:t>
            </a:r>
            <a:r>
              <a:rPr kumimoji="1" lang="ja-JP" sz="1000" dirty="0">
                <a:solidFill>
                  <a:schemeClr val="tx1"/>
                </a:solidFill>
                <a:latin typeface="游ゴシック"/>
                <a:ea typeface="游ゴシック"/>
              </a:rPr>
              <a:t>の魅力を向上させ、国内外の観光客の府内各地への周遊</a:t>
            </a:r>
            <a:r>
              <a:rPr kumimoji="1" lang="ja-JP" sz="1000" b="0" i="0" u="none" strike="noStrike" kern="1200" cap="none" spc="0" normalizeH="0" baseline="0" noProof="0" dirty="0">
                <a:ln>
                  <a:noFill/>
                </a:ln>
                <a:solidFill>
                  <a:schemeClr val="tx1"/>
                </a:solidFill>
                <a:effectLst/>
                <a:uLnTx/>
                <a:uFillTx/>
                <a:latin typeface="游ゴシック"/>
                <a:ea typeface="游ゴシック"/>
              </a:rPr>
              <a:t>を</a:t>
            </a:r>
            <a:r>
              <a:rPr kumimoji="1" lang="ja-JP" sz="1000" dirty="0">
                <a:solidFill>
                  <a:schemeClr val="tx1"/>
                </a:solidFill>
                <a:latin typeface="游ゴシック"/>
                <a:ea typeface="游ゴシック"/>
              </a:rPr>
              <a:t>促進</a:t>
            </a:r>
            <a:endParaRPr lang="ja-JP" sz="1000" dirty="0">
              <a:solidFill>
                <a:schemeClr val="tx1"/>
              </a:solidFill>
              <a:latin typeface="游ゴシック"/>
              <a:ea typeface="游ゴシック" panose="020B0400000000000000" pitchFamily="50" charset="-128"/>
            </a:endParaRPr>
          </a:p>
          <a:p>
            <a:pPr marL="0" marR="0" lvl="0" indent="0" algn="l" defTabSz="457200">
              <a:lnSpc>
                <a:spcPct val="100000"/>
              </a:lnSpc>
              <a:spcBef>
                <a:spcPts val="0"/>
              </a:spcBef>
              <a:spcAft>
                <a:spcPts val="0"/>
              </a:spcAft>
              <a:buClrTx/>
              <a:buSzTx/>
              <a:buFontTx/>
              <a:buNone/>
              <a:tabLst/>
              <a:defRPr/>
            </a:pPr>
            <a:endParaRPr lang="ja-JP" altLang="en-US" sz="1000" b="0" i="0" u="none" strike="noStrike" kern="1200" cap="none" spc="0" normalizeH="0" baseline="0" noProof="0" dirty="0">
              <a:ln>
                <a:noFill/>
              </a:ln>
              <a:solidFill>
                <a:schemeClr val="tx1"/>
              </a:solidFill>
              <a:effectLst/>
              <a:uLnTx/>
              <a:uFillTx/>
              <a:latin typeface="Calibri" panose="020F0502020204030204"/>
              <a:ea typeface="游ゴシック" panose="020B0400000000000000" pitchFamily="50" charset="-128"/>
              <a:cs typeface="Calibri"/>
            </a:endParaRPr>
          </a:p>
        </p:txBody>
      </p:sp>
      <p:sp>
        <p:nvSpPr>
          <p:cNvPr id="10" name="正方形/長方形 7">
            <a:extLst>
              <a:ext uri="{FF2B5EF4-FFF2-40B4-BE49-F238E27FC236}">
                <a16:creationId xmlns:a16="http://schemas.microsoft.com/office/drawing/2014/main" id="{FDCC6C06-59AF-41CD-0FFF-B0B9C92C30CC}"/>
              </a:ext>
            </a:extLst>
          </p:cNvPr>
          <p:cNvSpPr/>
          <p:nvPr/>
        </p:nvSpPr>
        <p:spPr>
          <a:xfrm>
            <a:off x="202391" y="1747139"/>
            <a:ext cx="9495274" cy="1348367"/>
          </a:xfrm>
          <a:prstGeom prst="rect">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kumimoji="1" lang="ja-JP" altLang="en-US" sz="1200" b="1" dirty="0">
                <a:solidFill>
                  <a:schemeClr val="tx1"/>
                </a:solidFill>
              </a:rPr>
              <a:t>②大規模アリーナ等を活かした記憶に残る魅力空間の創出</a:t>
            </a:r>
            <a:endParaRPr kumimoji="1" lang="en-US" altLang="ja-JP" sz="1200" b="1" dirty="0">
              <a:solidFill>
                <a:schemeClr val="tx1"/>
              </a:solidFill>
            </a:endParaRPr>
          </a:p>
          <a:p>
            <a:pPr>
              <a:spcBef>
                <a:spcPts val="400"/>
              </a:spcBef>
            </a:pPr>
            <a:r>
              <a:rPr kumimoji="1" lang="ja-JP" altLang="en-US" sz="1200" b="1" dirty="0">
                <a:solidFill>
                  <a:schemeClr val="tx1"/>
                </a:solidFill>
              </a:rPr>
              <a:t>　・新たなスポーツ・文化の拠点づくり</a:t>
            </a:r>
            <a:endParaRPr lang="en-US" altLang="ja-JP" sz="1200" b="1" dirty="0">
              <a:solidFill>
                <a:schemeClr val="tx1"/>
              </a:solidFill>
              <a:cs typeface="Calibri" panose="020F0502020204030204"/>
            </a:endParaRPr>
          </a:p>
          <a:p>
            <a:r>
              <a:rPr kumimoji="1" lang="ja-JP" altLang="en-US" sz="1000" dirty="0">
                <a:solidFill>
                  <a:schemeClr val="tx1"/>
                </a:solidFill>
                <a:ea typeface="游ゴシック"/>
              </a:rPr>
              <a:t>　　　⇒　大阪城ホールなど既存の施設や、万博記念公園駅前周辺地区及び大阪城東部地区等に開発が予定・構想されている大規模アリーナ等を活かした新たな</a:t>
            </a:r>
            <a:br>
              <a:rPr kumimoji="1" lang="en-US" altLang="ja-JP" sz="1000" dirty="0">
                <a:solidFill>
                  <a:schemeClr val="tx1"/>
                </a:solidFill>
                <a:ea typeface="游ゴシック"/>
              </a:rPr>
            </a:br>
            <a:r>
              <a:rPr kumimoji="1" lang="ja-JP" altLang="en-US" sz="1000" dirty="0">
                <a:solidFill>
                  <a:schemeClr val="tx1"/>
                </a:solidFill>
                <a:ea typeface="游ゴシック"/>
              </a:rPr>
              <a:t>　　　　　スポーツ・文化の拠点づくり</a:t>
            </a:r>
            <a:endParaRPr kumimoji="1" lang="en-US" altLang="ja-JP" sz="1000" dirty="0">
              <a:solidFill>
                <a:schemeClr val="tx1"/>
              </a:solidFill>
              <a:ea typeface="游ゴシック"/>
            </a:endParaRPr>
          </a:p>
          <a:p>
            <a:pPr>
              <a:spcBef>
                <a:spcPts val="400"/>
              </a:spcBef>
            </a:pPr>
            <a:r>
              <a:rPr kumimoji="1" lang="ja-JP" altLang="en-US" sz="1200" b="1" dirty="0">
                <a:solidFill>
                  <a:schemeClr val="tx1"/>
                </a:solidFill>
              </a:rPr>
              <a:t>　・記憶に残るコンテンツの創出</a:t>
            </a:r>
            <a:endParaRPr lang="en-US" altLang="ja-JP" sz="1200" b="1" dirty="0">
              <a:solidFill>
                <a:schemeClr val="tx1"/>
              </a:solidFill>
              <a:cs typeface="Calibri" panose="020F0502020204030204"/>
            </a:endParaRPr>
          </a:p>
          <a:p>
            <a:r>
              <a:rPr kumimoji="1" lang="ja-JP" altLang="en-US" sz="1000" dirty="0">
                <a:solidFill>
                  <a:schemeClr val="tx1"/>
                </a:solidFill>
                <a:ea typeface="游ゴシック"/>
              </a:rPr>
              <a:t>　　　⇒　世界に通じるアーティスト等も出演する音楽フェス、アーバンスポーツや</a:t>
            </a:r>
            <a:r>
              <a:rPr kumimoji="1" lang="en-US" altLang="ja-JP" sz="1000" dirty="0">
                <a:solidFill>
                  <a:schemeClr val="tx1"/>
                </a:solidFill>
                <a:ea typeface="游ゴシック"/>
              </a:rPr>
              <a:t>e</a:t>
            </a:r>
            <a:r>
              <a:rPr kumimoji="1" lang="ja-JP" altLang="en-US" sz="1000" dirty="0">
                <a:solidFill>
                  <a:schemeClr val="tx1"/>
                </a:solidFill>
                <a:ea typeface="游ゴシック"/>
              </a:rPr>
              <a:t>スポーツなど新分野のイベント、大規模スポーツ大会の誘致など、記憶に残</a:t>
            </a:r>
            <a:endParaRPr kumimoji="1" lang="en-US" altLang="ja-JP" sz="1000" dirty="0">
              <a:solidFill>
                <a:schemeClr val="tx1"/>
              </a:solidFill>
              <a:ea typeface="游ゴシック"/>
            </a:endParaRPr>
          </a:p>
          <a:p>
            <a:r>
              <a:rPr kumimoji="1" lang="ja-JP" altLang="en-US" sz="1000" dirty="0">
                <a:solidFill>
                  <a:schemeClr val="tx1"/>
                </a:solidFill>
                <a:ea typeface="游ゴシック"/>
              </a:rPr>
              <a:t>　　　　　るコンテ</a:t>
            </a:r>
            <a:r>
              <a:rPr kumimoji="1" lang="ja-JP" altLang="en-US" sz="1000" dirty="0">
                <a:solidFill>
                  <a:schemeClr val="tx1"/>
                </a:solidFill>
              </a:rPr>
              <a:t>ンツを創出</a:t>
            </a:r>
            <a:endParaRPr kumimoji="1" lang="en-US" altLang="ja-JP" sz="1000" dirty="0">
              <a:solidFill>
                <a:schemeClr val="tx1"/>
              </a:solidFill>
            </a:endParaRPr>
          </a:p>
        </p:txBody>
      </p:sp>
      <p:sp>
        <p:nvSpPr>
          <p:cNvPr id="5" name="正方形/長方形 11">
            <a:extLst>
              <a:ext uri="{FF2B5EF4-FFF2-40B4-BE49-F238E27FC236}">
                <a16:creationId xmlns:a16="http://schemas.microsoft.com/office/drawing/2014/main" id="{990DBBB2-EC67-C775-F924-A29C6CA56A92}"/>
              </a:ext>
            </a:extLst>
          </p:cNvPr>
          <p:cNvSpPr/>
          <p:nvPr/>
        </p:nvSpPr>
        <p:spPr>
          <a:xfrm>
            <a:off x="206489" y="5053898"/>
            <a:ext cx="9495274" cy="1524702"/>
          </a:xfrm>
          <a:prstGeom prst="rect">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ja-JP" sz="1200" b="1" dirty="0">
                <a:solidFill>
                  <a:schemeClr val="tx1"/>
                </a:solidFill>
                <a:latin typeface="游ゴシック"/>
                <a:ea typeface="游ゴシック"/>
                <a:cs typeface="Calibri" panose="020F0502020204030204"/>
              </a:rPr>
              <a:t>②</a:t>
            </a:r>
            <a:r>
              <a:rPr lang="ja-JP" altLang="en-US" sz="1200" b="1" dirty="0">
                <a:solidFill>
                  <a:schemeClr val="tx1"/>
                </a:solidFill>
                <a:latin typeface="游ゴシック"/>
                <a:ea typeface="游ゴシック"/>
                <a:cs typeface="Calibri" panose="020F0502020204030204"/>
              </a:rPr>
              <a:t>観光資源としての大阪産</a:t>
            </a:r>
            <a:r>
              <a:rPr lang="en-US" altLang="ja-JP" sz="1200" b="1" dirty="0">
                <a:solidFill>
                  <a:schemeClr val="tx1"/>
                </a:solidFill>
                <a:latin typeface="游ゴシック"/>
                <a:ea typeface="游ゴシック"/>
                <a:cs typeface="Calibri" panose="020F0502020204030204"/>
              </a:rPr>
              <a:t>(</a:t>
            </a:r>
            <a:r>
              <a:rPr lang="ja-JP" altLang="en-US" sz="1200" b="1" dirty="0">
                <a:solidFill>
                  <a:schemeClr val="tx1"/>
                </a:solidFill>
                <a:latin typeface="游ゴシック"/>
                <a:ea typeface="游ゴシック"/>
                <a:cs typeface="Calibri" panose="020F0502020204030204"/>
              </a:rPr>
              <a:t>もん</a:t>
            </a:r>
            <a:r>
              <a:rPr lang="en-US" altLang="ja-JP" sz="1200" b="1" dirty="0">
                <a:solidFill>
                  <a:schemeClr val="tx1"/>
                </a:solidFill>
                <a:latin typeface="游ゴシック"/>
                <a:ea typeface="游ゴシック"/>
                <a:cs typeface="Calibri" panose="020F0502020204030204"/>
              </a:rPr>
              <a:t>)</a:t>
            </a:r>
            <a:r>
              <a:rPr lang="ja-JP" altLang="en-US" sz="1200" b="1" dirty="0">
                <a:solidFill>
                  <a:schemeClr val="tx1"/>
                </a:solidFill>
                <a:latin typeface="游ゴシック"/>
                <a:ea typeface="游ゴシック"/>
                <a:cs typeface="Calibri" panose="020F0502020204030204"/>
              </a:rPr>
              <a:t>の魅力向上と周遊促進 </a:t>
            </a:r>
            <a:endParaRPr lang="en-US" altLang="ja-JP" dirty="0">
              <a:solidFill>
                <a:schemeClr val="tx1"/>
              </a:solidFill>
              <a:latin typeface="Calibri" panose="020F0502020204030204"/>
              <a:ea typeface="Calibri" panose="020F0502020204030204"/>
              <a:cs typeface="Calibri" panose="020F0502020204030204"/>
            </a:endParaRPr>
          </a:p>
          <a:p>
            <a:pPr>
              <a:spcBef>
                <a:spcPts val="400"/>
              </a:spcBef>
            </a:pPr>
            <a:r>
              <a:rPr lang="ja-JP" sz="1200" b="1" dirty="0">
                <a:solidFill>
                  <a:schemeClr val="tx1"/>
                </a:solidFill>
                <a:latin typeface="游ゴシック"/>
                <a:ea typeface="游ゴシック"/>
                <a:cs typeface="Calibri" panose="020F0502020204030204"/>
              </a:rPr>
              <a:t>　・ガストロノミーを活かした</a:t>
            </a:r>
            <a:r>
              <a:rPr lang="ja-JP" altLang="en-US" sz="1200" b="1" dirty="0">
                <a:solidFill>
                  <a:schemeClr val="tx1"/>
                </a:solidFill>
                <a:latin typeface="游ゴシック"/>
                <a:ea typeface="游ゴシック"/>
                <a:cs typeface="Calibri" panose="020F0502020204030204"/>
              </a:rPr>
              <a:t>観光資源としての大阪産</a:t>
            </a:r>
            <a:r>
              <a:rPr lang="en-US" altLang="ja-JP" sz="1200" b="1" dirty="0">
                <a:solidFill>
                  <a:schemeClr val="tx1"/>
                </a:solidFill>
                <a:latin typeface="Calibri"/>
                <a:ea typeface="Calibri"/>
                <a:cs typeface="Calibri" panose="020F0502020204030204"/>
              </a:rPr>
              <a:t>(</a:t>
            </a:r>
            <a:r>
              <a:rPr lang="ja-JP" altLang="en-US" sz="1200" b="1" dirty="0">
                <a:solidFill>
                  <a:schemeClr val="tx1"/>
                </a:solidFill>
                <a:latin typeface="游ゴシック"/>
                <a:ea typeface="游ゴシック"/>
                <a:cs typeface="Calibri" panose="020F0502020204030204"/>
              </a:rPr>
              <a:t>もん</a:t>
            </a:r>
            <a:r>
              <a:rPr lang="en-US" altLang="ja-JP" sz="1200" b="1" dirty="0">
                <a:solidFill>
                  <a:schemeClr val="tx1"/>
                </a:solidFill>
                <a:latin typeface="Calibri"/>
                <a:ea typeface="Calibri"/>
                <a:cs typeface="Calibri" panose="020F0502020204030204"/>
              </a:rPr>
              <a:t>)</a:t>
            </a:r>
            <a:r>
              <a:rPr lang="ja-JP" sz="1200" b="1" dirty="0">
                <a:solidFill>
                  <a:schemeClr val="tx1"/>
                </a:solidFill>
                <a:latin typeface="游ゴシック"/>
                <a:ea typeface="游ゴシック"/>
                <a:cs typeface="Calibri" panose="020F0502020204030204"/>
              </a:rPr>
              <a:t>の</a:t>
            </a:r>
            <a:r>
              <a:rPr lang="ja-JP" altLang="en-US" sz="1200" b="1" dirty="0">
                <a:solidFill>
                  <a:schemeClr val="tx1"/>
                </a:solidFill>
                <a:latin typeface="游ゴシック"/>
                <a:ea typeface="游ゴシック"/>
                <a:cs typeface="Calibri" panose="020F0502020204030204"/>
              </a:rPr>
              <a:t>魅力向上</a:t>
            </a:r>
            <a:r>
              <a:rPr lang="ja-JP" sz="1200" b="1" dirty="0">
                <a:solidFill>
                  <a:schemeClr val="tx1"/>
                </a:solidFill>
                <a:latin typeface="游ゴシック"/>
                <a:ea typeface="游ゴシック"/>
                <a:cs typeface="Calibri" panose="020F0502020204030204"/>
              </a:rPr>
              <a:t>と周遊促進</a:t>
            </a:r>
            <a:endParaRPr lang="en-US" dirty="0">
              <a:solidFill>
                <a:schemeClr val="tx1"/>
              </a:solidFill>
              <a:ea typeface="Calibri"/>
              <a:cs typeface="Calibri"/>
            </a:endParaRPr>
          </a:p>
          <a:p>
            <a:r>
              <a:rPr lang="ja-JP" sz="1000" dirty="0">
                <a:solidFill>
                  <a:schemeClr val="tx1"/>
                </a:solidFill>
                <a:latin typeface="游ゴシック"/>
                <a:ea typeface="游ゴシック"/>
                <a:cs typeface="Calibri" panose="020F0502020204030204"/>
              </a:rPr>
              <a:t>　　　</a:t>
            </a:r>
            <a:r>
              <a:rPr kumimoji="1" lang="ja-JP" altLang="en-US" sz="1000" dirty="0">
                <a:solidFill>
                  <a:schemeClr val="tx1"/>
                </a:solidFill>
                <a:ea typeface="游ゴシック"/>
              </a:rPr>
              <a:t>⇒ </a:t>
            </a:r>
            <a:r>
              <a:rPr lang="ja-JP" sz="1000" dirty="0">
                <a:solidFill>
                  <a:schemeClr val="tx1"/>
                </a:solidFill>
                <a:latin typeface="游ゴシック"/>
                <a:ea typeface="游ゴシック"/>
                <a:cs typeface="Calibri" panose="020F0502020204030204"/>
              </a:rPr>
              <a:t>　</a:t>
            </a:r>
            <a:r>
              <a:rPr lang="ja-JP" altLang="en-US" sz="1000" dirty="0">
                <a:solidFill>
                  <a:schemeClr val="tx1"/>
                </a:solidFill>
                <a:latin typeface="游ゴシック"/>
                <a:ea typeface="游ゴシック"/>
                <a:cs typeface="Calibri" panose="020F0502020204030204"/>
              </a:rPr>
              <a:t>推し食材の発掘、産地の</a:t>
            </a:r>
            <a:r>
              <a:rPr lang="ja-JP" sz="1000" dirty="0">
                <a:solidFill>
                  <a:schemeClr val="tx1"/>
                </a:solidFill>
                <a:latin typeface="游ゴシック"/>
                <a:ea typeface="游ゴシック"/>
                <a:cs typeface="Calibri" panose="020F0502020204030204"/>
              </a:rPr>
              <a:t>歴史や文化等</a:t>
            </a:r>
            <a:r>
              <a:rPr lang="ja-JP" altLang="en-US" sz="1000" dirty="0">
                <a:solidFill>
                  <a:schemeClr val="tx1"/>
                </a:solidFill>
                <a:latin typeface="游ゴシック"/>
                <a:ea typeface="游ゴシック"/>
                <a:cs typeface="Calibri" panose="020F0502020204030204"/>
              </a:rPr>
              <a:t>も含めた</a:t>
            </a:r>
            <a:r>
              <a:rPr lang="ja-JP" sz="1000" dirty="0">
                <a:solidFill>
                  <a:schemeClr val="tx1"/>
                </a:solidFill>
                <a:latin typeface="游ゴシック"/>
                <a:ea typeface="游ゴシック"/>
                <a:cs typeface="Calibri" panose="020F0502020204030204"/>
              </a:rPr>
              <a:t>大阪産</a:t>
            </a:r>
            <a:r>
              <a:rPr lang="en-US" altLang="ja-JP" sz="1000" dirty="0">
                <a:solidFill>
                  <a:schemeClr val="tx1"/>
                </a:solidFill>
                <a:latin typeface="Calibri"/>
                <a:ea typeface="Calibri"/>
                <a:cs typeface="Calibri" panose="020F0502020204030204"/>
              </a:rPr>
              <a:t>(</a:t>
            </a:r>
            <a:r>
              <a:rPr lang="ja-JP" sz="1000" dirty="0">
                <a:solidFill>
                  <a:schemeClr val="tx1"/>
                </a:solidFill>
                <a:latin typeface="游ゴシック"/>
                <a:ea typeface="游ゴシック"/>
                <a:cs typeface="Calibri" panose="020F0502020204030204"/>
              </a:rPr>
              <a:t>もん</a:t>
            </a:r>
            <a:r>
              <a:rPr lang="en-US" altLang="ja-JP" sz="1000" dirty="0">
                <a:solidFill>
                  <a:schemeClr val="tx1"/>
                </a:solidFill>
                <a:latin typeface="Calibri"/>
                <a:ea typeface="Calibri"/>
                <a:cs typeface="Calibri" panose="020F0502020204030204"/>
              </a:rPr>
              <a:t>)</a:t>
            </a:r>
            <a:r>
              <a:rPr lang="ja-JP" altLang="en-US" sz="1000" dirty="0">
                <a:solidFill>
                  <a:schemeClr val="tx1"/>
                </a:solidFill>
                <a:latin typeface="游ゴシック"/>
                <a:ea typeface="游ゴシック"/>
                <a:cs typeface="Calibri" panose="020F0502020204030204"/>
              </a:rPr>
              <a:t>の魅力向上。</a:t>
            </a:r>
            <a:r>
              <a:rPr lang="ja-JP" sz="1000" dirty="0">
                <a:solidFill>
                  <a:schemeClr val="tx1"/>
                </a:solidFill>
                <a:latin typeface="游ゴシック"/>
                <a:ea typeface="游ゴシック"/>
                <a:cs typeface="Calibri" panose="020F0502020204030204"/>
              </a:rPr>
              <a:t>旅行業者等</a:t>
            </a:r>
            <a:r>
              <a:rPr lang="ja-JP" altLang="en-US" sz="1000" dirty="0">
                <a:solidFill>
                  <a:schemeClr val="tx1"/>
                </a:solidFill>
                <a:latin typeface="游ゴシック"/>
                <a:ea typeface="游ゴシック"/>
                <a:cs typeface="Calibri" panose="020F0502020204030204"/>
              </a:rPr>
              <a:t>への</a:t>
            </a:r>
            <a:r>
              <a:rPr lang="ja-JP" sz="1000" dirty="0">
                <a:solidFill>
                  <a:schemeClr val="tx1"/>
                </a:solidFill>
                <a:latin typeface="游ゴシック"/>
                <a:ea typeface="游ゴシック"/>
                <a:cs typeface="Calibri" panose="020F0502020204030204"/>
              </a:rPr>
              <a:t>プロモーション</a:t>
            </a:r>
            <a:r>
              <a:rPr lang="ja-JP" altLang="en-US" sz="1000" dirty="0">
                <a:solidFill>
                  <a:schemeClr val="tx1"/>
                </a:solidFill>
                <a:latin typeface="游ゴシック"/>
                <a:ea typeface="游ゴシック"/>
                <a:cs typeface="Calibri" panose="020F0502020204030204"/>
              </a:rPr>
              <a:t>の</a:t>
            </a:r>
            <a:r>
              <a:rPr lang="ja-JP" sz="1000" dirty="0">
                <a:solidFill>
                  <a:schemeClr val="tx1"/>
                </a:solidFill>
                <a:latin typeface="游ゴシック"/>
                <a:ea typeface="游ゴシック"/>
                <a:cs typeface="Calibri" panose="020F0502020204030204"/>
              </a:rPr>
              <a:t>実施により</a:t>
            </a:r>
            <a:r>
              <a:rPr lang="ja-JP" altLang="en-US" sz="1000" dirty="0">
                <a:solidFill>
                  <a:schemeClr val="tx1"/>
                </a:solidFill>
                <a:latin typeface="游ゴシック"/>
                <a:ea typeface="游ゴシック"/>
                <a:cs typeface="Calibri" panose="020F0502020204030204"/>
              </a:rPr>
              <a:t>大阪産</a:t>
            </a:r>
            <a:r>
              <a:rPr lang="en-US" altLang="ja-JP" sz="1000" dirty="0">
                <a:solidFill>
                  <a:schemeClr val="tx1"/>
                </a:solidFill>
                <a:latin typeface="Calibri"/>
                <a:ea typeface="Calibri"/>
                <a:cs typeface="Calibri" panose="020F0502020204030204"/>
              </a:rPr>
              <a:t>(</a:t>
            </a:r>
            <a:r>
              <a:rPr lang="ja-JP" altLang="en-US" sz="1000" dirty="0">
                <a:solidFill>
                  <a:schemeClr val="tx1"/>
                </a:solidFill>
                <a:latin typeface="游ゴシック"/>
                <a:ea typeface="游ゴシック"/>
                <a:cs typeface="Calibri" panose="020F0502020204030204"/>
              </a:rPr>
              <a:t>もん</a:t>
            </a:r>
            <a:r>
              <a:rPr lang="en-US" altLang="ja-JP" sz="1000" dirty="0">
                <a:solidFill>
                  <a:schemeClr val="tx1"/>
                </a:solidFill>
                <a:latin typeface="Calibri"/>
                <a:ea typeface="Calibri"/>
                <a:cs typeface="Calibri" panose="020F0502020204030204"/>
              </a:rPr>
              <a:t>)</a:t>
            </a:r>
            <a:r>
              <a:rPr lang="ja-JP" altLang="en-US" sz="1000" dirty="0">
                <a:solidFill>
                  <a:schemeClr val="tx1"/>
                </a:solidFill>
                <a:latin typeface="游ゴシック"/>
                <a:ea typeface="游ゴシック"/>
                <a:cs typeface="Calibri" panose="020F0502020204030204"/>
              </a:rPr>
              <a:t>産地へ</a:t>
            </a:r>
            <a:r>
              <a:rPr lang="ja-JP" sz="1000" dirty="0">
                <a:solidFill>
                  <a:schemeClr val="tx1"/>
                </a:solidFill>
                <a:latin typeface="游ゴシック"/>
                <a:ea typeface="游ゴシック"/>
                <a:cs typeface="Calibri" panose="020F0502020204030204"/>
              </a:rPr>
              <a:t>の周遊を促進</a:t>
            </a:r>
            <a:r>
              <a:rPr lang="ja-JP" altLang="en-US" sz="1000" dirty="0">
                <a:solidFill>
                  <a:schemeClr val="tx1"/>
                </a:solidFill>
                <a:latin typeface="游ゴシック"/>
                <a:ea typeface="游ゴシック"/>
                <a:cs typeface="Calibri" panose="020F0502020204030204"/>
              </a:rPr>
              <a:t>　　　　　</a:t>
            </a:r>
            <a:endParaRPr lang="ja-JP" dirty="0">
              <a:solidFill>
                <a:schemeClr val="tx1"/>
              </a:solidFill>
              <a:ea typeface="游ゴシック"/>
              <a:cs typeface="Calibri"/>
            </a:endParaRPr>
          </a:p>
          <a:p>
            <a:pPr marL="0" marR="0" lvl="0" indent="0" algn="l" defTabSz="457200" rtl="0" eaLnBrk="1" fontAlgn="auto" latinLnBrk="0" hangingPunct="1">
              <a:lnSpc>
                <a:spcPct val="100000"/>
              </a:lnSpc>
              <a:spcBef>
                <a:spcPts val="600"/>
              </a:spcBef>
              <a:spcAft>
                <a:spcPts val="0"/>
              </a:spcAft>
              <a:buClrTx/>
              <a:buSzTx/>
              <a:buFontTx/>
              <a:buNone/>
              <a:tabLst/>
              <a:defRPr/>
            </a:pPr>
            <a:r>
              <a:rPr lang="ja-JP" sz="1200" b="1" dirty="0">
                <a:solidFill>
                  <a:schemeClr val="tx1"/>
                </a:solidFill>
                <a:latin typeface="游ゴシック"/>
                <a:ea typeface="游ゴシック"/>
                <a:cs typeface="Calibri" panose="020F0502020204030204"/>
              </a:rPr>
              <a:t>　</a:t>
            </a:r>
            <a:r>
              <a:rPr kumimoji="0" lang="ja-JP" altLang="en-US" sz="1200" b="1" i="0" u="none" strike="noStrike" kern="1200" cap="none" spc="0" normalizeH="0" baseline="0" noProof="0" dirty="0">
                <a:ln>
                  <a:noFill/>
                </a:ln>
                <a:solidFill>
                  <a:schemeClr val="tx1"/>
                </a:solidFill>
                <a:effectLst/>
                <a:uLnTx/>
                <a:uFillTx/>
                <a:latin typeface="Calibri"/>
                <a:ea typeface="游ゴシック"/>
                <a:cs typeface="Calibri" panose="020F0502020204030204"/>
              </a:rPr>
              <a:t>・大阪産</a:t>
            </a:r>
            <a:r>
              <a:rPr kumimoji="0" lang="en-US" altLang="ja-JP" sz="1200" b="1" i="0" u="none" strike="noStrike" kern="1200" cap="none" spc="0" normalizeH="0" baseline="0" noProof="0" dirty="0">
                <a:ln>
                  <a:noFill/>
                </a:ln>
                <a:solidFill>
                  <a:schemeClr val="tx1"/>
                </a:solidFill>
                <a:effectLst/>
                <a:uLnTx/>
                <a:uFillTx/>
                <a:latin typeface="Calibri"/>
                <a:ea typeface="游ゴシック"/>
                <a:cs typeface="Calibri" panose="020F0502020204030204"/>
              </a:rPr>
              <a:t>(</a:t>
            </a:r>
            <a:r>
              <a:rPr kumimoji="0" lang="ja-JP" altLang="en-US" sz="1200" b="1" i="0" u="none" strike="noStrike" kern="1200" cap="none" spc="0" normalizeH="0" baseline="0" noProof="0" dirty="0">
                <a:ln>
                  <a:noFill/>
                </a:ln>
                <a:solidFill>
                  <a:schemeClr val="tx1"/>
                </a:solidFill>
                <a:effectLst/>
                <a:uLnTx/>
                <a:uFillTx/>
                <a:latin typeface="Calibri"/>
                <a:ea typeface="游ゴシック"/>
                <a:cs typeface="Calibri" panose="020F0502020204030204"/>
              </a:rPr>
              <a:t>もん</a:t>
            </a:r>
            <a:r>
              <a:rPr kumimoji="0" lang="en-US" altLang="ja-JP" sz="1200" b="1" i="0" u="none" strike="noStrike" kern="1200" cap="none" spc="0" normalizeH="0" baseline="0" noProof="0" dirty="0">
                <a:ln>
                  <a:noFill/>
                </a:ln>
                <a:solidFill>
                  <a:schemeClr val="tx1"/>
                </a:solidFill>
                <a:effectLst/>
                <a:uLnTx/>
                <a:uFillTx/>
                <a:latin typeface="Calibri"/>
                <a:ea typeface="游ゴシック"/>
                <a:cs typeface="Calibri" panose="020F0502020204030204"/>
              </a:rPr>
              <a:t>)</a:t>
            </a:r>
            <a:r>
              <a:rPr kumimoji="0" lang="ja-JP" altLang="en-US" sz="1200" b="1" i="0" u="none" strike="noStrike" kern="1200" cap="none" spc="0" normalizeH="0" baseline="0" noProof="0" dirty="0">
                <a:ln>
                  <a:noFill/>
                </a:ln>
                <a:solidFill>
                  <a:schemeClr val="tx1"/>
                </a:solidFill>
                <a:effectLst/>
                <a:uLnTx/>
                <a:uFillTx/>
                <a:latin typeface="Calibri"/>
                <a:ea typeface="游ゴシック"/>
                <a:cs typeface="Calibri" panose="020F0502020204030204"/>
              </a:rPr>
              <a:t>プロモーション</a:t>
            </a:r>
            <a:endParaRPr kumimoji="0" lang="en-US" altLang="ja-JP" sz="1200" b="0" i="0" u="none" strike="noStrike" kern="1200" cap="none" spc="0" normalizeH="0" baseline="0" noProof="0" dirty="0">
              <a:ln>
                <a:noFill/>
              </a:ln>
              <a:solidFill>
                <a:schemeClr val="tx1"/>
              </a:solidFill>
              <a:effectLst/>
              <a:uLnTx/>
              <a:uFillTx/>
              <a:latin typeface="Calibri"/>
              <a:ea typeface="Meiryo UI"/>
              <a:cs typeface="Calibri" panose="020F0502020204030204"/>
            </a:endParaRPr>
          </a:p>
          <a:p>
            <a:r>
              <a:rPr lang="ja-JP" sz="1000" dirty="0">
                <a:solidFill>
                  <a:schemeClr val="tx1"/>
                </a:solidFill>
                <a:latin typeface="游ゴシック"/>
                <a:ea typeface="游ゴシック"/>
                <a:cs typeface="Calibri" panose="020F0502020204030204"/>
              </a:rPr>
              <a:t>　　　</a:t>
            </a:r>
            <a:r>
              <a:rPr kumimoji="1" lang="ja-JP" altLang="en-US" sz="1000" dirty="0">
                <a:solidFill>
                  <a:schemeClr val="tx1"/>
                </a:solidFill>
                <a:ea typeface="游ゴシック"/>
              </a:rPr>
              <a:t>⇒ </a:t>
            </a:r>
            <a:r>
              <a:rPr lang="ja-JP" sz="1000" dirty="0">
                <a:solidFill>
                  <a:schemeClr val="tx1"/>
                </a:solidFill>
                <a:latin typeface="游ゴシック"/>
                <a:ea typeface="游ゴシック"/>
                <a:cs typeface="Calibri" panose="020F0502020204030204"/>
              </a:rPr>
              <a:t>　年間を通じて、</a:t>
            </a:r>
            <a:r>
              <a:rPr kumimoji="0" lang="ja-JP" altLang="en-US" sz="1000" b="0" i="0" u="none" strike="noStrike" kern="1200" cap="none" spc="0" normalizeH="0" baseline="0" noProof="0" dirty="0">
                <a:ln>
                  <a:noFill/>
                </a:ln>
                <a:solidFill>
                  <a:schemeClr val="tx1"/>
                </a:solidFill>
                <a:effectLst/>
                <a:uLnTx/>
                <a:uFillTx/>
                <a:latin typeface="Calibri"/>
                <a:ea typeface="游ゴシック"/>
                <a:cs typeface="Calibri" panose="020F0502020204030204"/>
              </a:rPr>
              <a:t>大阪産</a:t>
            </a:r>
            <a:r>
              <a:rPr kumimoji="0" lang="en-US" altLang="ja-JP" sz="1000" b="0" i="0" u="none" strike="noStrike" kern="1200" cap="none" spc="0" normalizeH="0" baseline="0" noProof="0" dirty="0">
                <a:ln>
                  <a:noFill/>
                </a:ln>
                <a:solidFill>
                  <a:schemeClr val="tx1"/>
                </a:solidFill>
                <a:effectLst/>
                <a:uLnTx/>
                <a:uFillTx/>
                <a:latin typeface="Calibri"/>
                <a:ea typeface="游ゴシック"/>
                <a:cs typeface="Calibri" panose="020F0502020204030204"/>
              </a:rPr>
              <a:t>(</a:t>
            </a:r>
            <a:r>
              <a:rPr kumimoji="0" lang="ja-JP" altLang="en-US" sz="1000" b="0" i="0" u="none" strike="noStrike" kern="1200" cap="none" spc="0" normalizeH="0" baseline="0" noProof="0" dirty="0">
                <a:ln>
                  <a:noFill/>
                </a:ln>
                <a:solidFill>
                  <a:schemeClr val="tx1"/>
                </a:solidFill>
                <a:effectLst/>
                <a:uLnTx/>
                <a:uFillTx/>
                <a:latin typeface="Calibri"/>
                <a:ea typeface="游ゴシック"/>
                <a:cs typeface="Calibri" panose="020F0502020204030204"/>
              </a:rPr>
              <a:t>もん</a:t>
            </a:r>
            <a:r>
              <a:rPr kumimoji="0" lang="en-US" altLang="ja-JP" sz="1000" b="0" i="0" u="none" strike="noStrike" kern="1200" cap="none" spc="0" normalizeH="0" baseline="0" noProof="0" dirty="0">
                <a:ln>
                  <a:noFill/>
                </a:ln>
                <a:solidFill>
                  <a:schemeClr val="tx1"/>
                </a:solidFill>
                <a:effectLst/>
                <a:uLnTx/>
                <a:uFillTx/>
                <a:latin typeface="Calibri"/>
                <a:ea typeface="游ゴシック"/>
                <a:cs typeface="Calibri" panose="020F0502020204030204"/>
              </a:rPr>
              <a:t>)</a:t>
            </a:r>
            <a:r>
              <a:rPr kumimoji="0" lang="ja-JP" altLang="en-US" sz="1000" b="0" i="0" u="none" strike="noStrike" kern="1200" cap="none" spc="0" normalizeH="0" baseline="0" noProof="0" dirty="0">
                <a:ln>
                  <a:noFill/>
                </a:ln>
                <a:solidFill>
                  <a:schemeClr val="tx1"/>
                </a:solidFill>
                <a:effectLst/>
                <a:uLnTx/>
                <a:uFillTx/>
                <a:latin typeface="Calibri"/>
                <a:ea typeface="游ゴシック"/>
                <a:cs typeface="Calibri" panose="020F0502020204030204"/>
              </a:rPr>
              <a:t>の</a:t>
            </a:r>
            <a:r>
              <a:rPr lang="ja-JP" sz="1000" dirty="0">
                <a:solidFill>
                  <a:schemeClr val="tx1"/>
                </a:solidFill>
                <a:latin typeface="游ゴシック"/>
                <a:ea typeface="游ゴシック"/>
                <a:cs typeface="Calibri" panose="020F0502020204030204"/>
              </a:rPr>
              <a:t>「大阪に来ないと食べられない、完熟・採れたて」の強みをアピールし、国内外の観光客の来阪意欲を促進</a:t>
            </a:r>
            <a:endParaRPr lang="ja-JP" dirty="0">
              <a:solidFill>
                <a:schemeClr val="tx1"/>
              </a:solidFill>
              <a:latin typeface="游ゴシック"/>
              <a:ea typeface="游ゴシック"/>
            </a:endParaRPr>
          </a:p>
          <a:p>
            <a:pPr>
              <a:spcBef>
                <a:spcPts val="400"/>
              </a:spcBef>
            </a:pPr>
            <a:r>
              <a:rPr lang="ja-JP" sz="1200" b="1" dirty="0">
                <a:solidFill>
                  <a:schemeClr val="tx1"/>
                </a:solidFill>
                <a:latin typeface="游ゴシック"/>
                <a:ea typeface="游ゴシック"/>
                <a:cs typeface="Calibri" panose="020F0502020204030204"/>
              </a:rPr>
              <a:t>　・農空間等における地域資源を活用した観光拠点の創出　</a:t>
            </a:r>
            <a:endParaRPr lang="en-US" dirty="0">
              <a:solidFill>
                <a:schemeClr val="tx1"/>
              </a:solidFill>
              <a:ea typeface="Calibri"/>
              <a:cs typeface="Calibri"/>
            </a:endParaRPr>
          </a:p>
          <a:p>
            <a:r>
              <a:rPr lang="ja-JP" sz="1000" dirty="0">
                <a:solidFill>
                  <a:schemeClr val="tx1"/>
                </a:solidFill>
                <a:latin typeface="游ゴシック"/>
                <a:ea typeface="游ゴシック"/>
                <a:cs typeface="Calibri" panose="020F0502020204030204"/>
              </a:rPr>
              <a:t>　　　</a:t>
            </a:r>
            <a:r>
              <a:rPr kumimoji="1" lang="ja-JP" altLang="en-US" sz="1000" dirty="0">
                <a:solidFill>
                  <a:schemeClr val="tx1"/>
                </a:solidFill>
                <a:ea typeface="游ゴシック"/>
              </a:rPr>
              <a:t>⇒ </a:t>
            </a:r>
            <a:r>
              <a:rPr lang="ja-JP" sz="1000" dirty="0">
                <a:solidFill>
                  <a:schemeClr val="tx1"/>
                </a:solidFill>
                <a:latin typeface="游ゴシック"/>
                <a:ea typeface="游ゴシック"/>
                <a:cs typeface="Calibri" panose="020F0502020204030204"/>
              </a:rPr>
              <a:t>　</a:t>
            </a:r>
            <a:r>
              <a:rPr lang="ja-JP" altLang="en-US" sz="1000" dirty="0">
                <a:solidFill>
                  <a:schemeClr val="tx1"/>
                </a:solidFill>
                <a:latin typeface="游ゴシック"/>
                <a:ea typeface="游ゴシック"/>
                <a:cs typeface="Calibri" panose="020F0502020204030204"/>
              </a:rPr>
              <a:t>新たな観光拠点の創出に向け、古民家などの活用を促進するほか、</a:t>
            </a:r>
            <a:r>
              <a:rPr lang="ja-JP" sz="1000" dirty="0">
                <a:solidFill>
                  <a:schemeClr val="tx1"/>
                </a:solidFill>
                <a:latin typeface="游ゴシック"/>
                <a:ea typeface="游ゴシック"/>
                <a:cs typeface="Calibri" panose="020F0502020204030204"/>
              </a:rPr>
              <a:t>観光農園や直売所など農空間等における地域資源を活用した「滞在型観光」を推進</a:t>
            </a:r>
            <a:endParaRPr lang="ja-JP" dirty="0">
              <a:solidFill>
                <a:schemeClr val="tx1"/>
              </a:solidFill>
            </a:endParaRPr>
          </a:p>
          <a:p>
            <a:pPr>
              <a:spcBef>
                <a:spcPts val="600"/>
              </a:spcBef>
            </a:pPr>
            <a:endParaRPr lang="ja-JP" altLang="en-US" sz="1200" b="1" dirty="0">
              <a:solidFill>
                <a:schemeClr val="tx1"/>
              </a:solidFill>
              <a:latin typeface="游ゴシック"/>
              <a:ea typeface="游ゴシック"/>
              <a:cs typeface="Calibri" panose="020F0502020204030204"/>
            </a:endParaRPr>
          </a:p>
          <a:p>
            <a:pPr>
              <a:spcBef>
                <a:spcPts val="600"/>
              </a:spcBef>
            </a:pPr>
            <a:endParaRPr lang="ja-JP" altLang="en-US" sz="1200" dirty="0">
              <a:solidFill>
                <a:schemeClr val="tx1"/>
              </a:solidFill>
              <a:latin typeface="Calibri" panose="020F0502020204030204"/>
              <a:ea typeface="游ゴシック" panose="020B0400000000000000" pitchFamily="34" charset="-128"/>
              <a:cs typeface="Calibri" panose="020F0502020204030204"/>
            </a:endParaRPr>
          </a:p>
        </p:txBody>
      </p:sp>
      <p:sp>
        <p:nvSpPr>
          <p:cNvPr id="7" name="スライド番号プレースホルダー 1">
            <a:extLst>
              <a:ext uri="{FF2B5EF4-FFF2-40B4-BE49-F238E27FC236}">
                <a16:creationId xmlns:a16="http://schemas.microsoft.com/office/drawing/2014/main" id="{641E7276-1C79-9706-D72D-D1A8F8B5086C}"/>
              </a:ext>
            </a:extLst>
          </p:cNvPr>
          <p:cNvSpPr>
            <a:spLocks noGrp="1"/>
          </p:cNvSpPr>
          <p:nvPr>
            <p:ph type="sldNum" sz="quarter" idx="12"/>
          </p:nvPr>
        </p:nvSpPr>
        <p:spPr>
          <a:xfrm>
            <a:off x="9489330" y="6445576"/>
            <a:ext cx="416670" cy="408695"/>
          </a:xfrm>
          <a:solidFill>
            <a:schemeClr val="bg1"/>
          </a:solidFill>
          <a:effectLst/>
        </p:spPr>
        <p:txBody>
          <a:bodyPr/>
          <a:lstStyle/>
          <a:p>
            <a:fld id="{DDF82107-93BA-490C-9453-044014AF67CD}" type="slidenum">
              <a:rPr kumimoji="1" lang="ja-JP" altLang="en-US" smtClean="0"/>
              <a:pPr/>
              <a:t>31</a:t>
            </a:fld>
            <a:endParaRPr kumimoji="1" lang="ja-JP" altLang="en-US"/>
          </a:p>
        </p:txBody>
      </p:sp>
    </p:spTree>
    <p:extLst>
      <p:ext uri="{BB962C8B-B14F-4D97-AF65-F5344CB8AC3E}">
        <p14:creationId xmlns:p14="http://schemas.microsoft.com/office/powerpoint/2010/main" val="28730580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18E5CF-5B49-B080-7DB5-A18D7DD81915}"/>
            </a:ext>
          </a:extLst>
        </p:cNvPr>
        <p:cNvGrpSpPr/>
        <p:nvPr/>
      </p:nvGrpSpPr>
      <p:grpSpPr>
        <a:xfrm>
          <a:off x="0" y="0"/>
          <a:ext cx="0" cy="0"/>
          <a:chOff x="0" y="0"/>
          <a:chExt cx="0" cy="0"/>
        </a:xfrm>
      </p:grpSpPr>
      <p:sp>
        <p:nvSpPr>
          <p:cNvPr id="4" name="正方形/長方形 11">
            <a:extLst>
              <a:ext uri="{FF2B5EF4-FFF2-40B4-BE49-F238E27FC236}">
                <a16:creationId xmlns:a16="http://schemas.microsoft.com/office/drawing/2014/main" id="{54127093-E362-CA92-D821-77EDF637A30B}"/>
              </a:ext>
            </a:extLst>
          </p:cNvPr>
          <p:cNvSpPr/>
          <p:nvPr/>
        </p:nvSpPr>
        <p:spPr>
          <a:xfrm>
            <a:off x="206422" y="1039780"/>
            <a:ext cx="9495274" cy="2486817"/>
          </a:xfrm>
          <a:prstGeom prst="rect">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kumimoji="1" lang="ja-JP" altLang="en-US" sz="1200" b="1" dirty="0">
                <a:solidFill>
                  <a:schemeClr val="tx1"/>
                </a:solidFill>
              </a:rPr>
              <a:t>①国際的観光拠点としての受入体制の充実</a:t>
            </a:r>
            <a:endParaRPr kumimoji="1" lang="en-US" altLang="ja-JP" sz="1200" b="1" dirty="0">
              <a:solidFill>
                <a:schemeClr val="tx1"/>
              </a:solidFill>
            </a:endParaRPr>
          </a:p>
          <a:p>
            <a:pPr>
              <a:spcBef>
                <a:spcPts val="600"/>
              </a:spcBef>
            </a:pPr>
            <a:r>
              <a:rPr kumimoji="1" lang="ja-JP" altLang="en-US" sz="1200" b="1" dirty="0">
                <a:solidFill>
                  <a:schemeClr val="tx1"/>
                </a:solidFill>
              </a:rPr>
              <a:t>　・来阪者の安全・安心の確保</a:t>
            </a:r>
            <a:endParaRPr kumimoji="1" lang="en-US" altLang="ja-JP" sz="1200" b="1" dirty="0">
              <a:solidFill>
                <a:schemeClr val="tx1"/>
              </a:solidFill>
            </a:endParaRPr>
          </a:p>
          <a:p>
            <a:r>
              <a:rPr kumimoji="1" lang="ja-JP" altLang="en-US" sz="1000" dirty="0">
                <a:solidFill>
                  <a:schemeClr val="tx1"/>
                </a:solidFill>
                <a:ea typeface="游ゴシック"/>
              </a:rPr>
              <a:t>　　　⇒　災害等に関する情報発信、観光施設・宿泊施設等におけるバリアフリー化、医療体制の充実や利便性向上に向けた取組を推進</a:t>
            </a:r>
            <a:endParaRPr kumimoji="1" lang="en-US" altLang="ja-JP" sz="1000" dirty="0">
              <a:solidFill>
                <a:schemeClr val="tx1"/>
              </a:solidFill>
              <a:ea typeface="游ゴシック"/>
            </a:endParaRPr>
          </a:p>
          <a:p>
            <a:pPr>
              <a:spcBef>
                <a:spcPts val="600"/>
              </a:spcBef>
            </a:pPr>
            <a:r>
              <a:rPr kumimoji="1" lang="ja-JP" altLang="en-US" sz="1200" b="1" dirty="0">
                <a:solidFill>
                  <a:schemeClr val="tx1"/>
                </a:solidFill>
              </a:rPr>
              <a:t>　・観光客受入環境の充実、ＤＸの推進</a:t>
            </a:r>
            <a:endParaRPr kumimoji="1" lang="en-US" altLang="ja-JP" sz="1200" b="1" dirty="0">
              <a:solidFill>
                <a:schemeClr val="tx1"/>
              </a:solidFill>
            </a:endParaRPr>
          </a:p>
          <a:p>
            <a:r>
              <a:rPr kumimoji="1" lang="ja-JP" altLang="en-US" sz="1000" dirty="0">
                <a:solidFill>
                  <a:schemeClr val="tx1"/>
                </a:solidFill>
              </a:rPr>
              <a:t>　　　⇒　ＩＣＴの活用・強化（スマートモビリティ・ＭａａＳ、キャッシュレス推進等）や観光等案内機能の充実・多言語対応強化、都市公園の魅力向上、宿泊</a:t>
            </a:r>
            <a:endParaRPr kumimoji="1" lang="en-US" altLang="ja-JP" sz="1000" dirty="0">
              <a:solidFill>
                <a:schemeClr val="tx1"/>
              </a:solidFill>
            </a:endParaRPr>
          </a:p>
          <a:p>
            <a:r>
              <a:rPr kumimoji="1" lang="ja-JP" altLang="en-US" sz="1000" dirty="0">
                <a:solidFill>
                  <a:schemeClr val="tx1"/>
                </a:solidFill>
              </a:rPr>
              <a:t>　　　　　施設・観光施設等の受入環境の充実、生活習慣や文化の違い等に配慮した受入環境整備等を推進</a:t>
            </a:r>
            <a:endParaRPr kumimoji="1" lang="en-US" altLang="ja-JP" sz="1000" dirty="0">
              <a:solidFill>
                <a:schemeClr val="tx1"/>
              </a:solidFill>
            </a:endParaRPr>
          </a:p>
          <a:p>
            <a:pPr>
              <a:spcBef>
                <a:spcPts val="600"/>
              </a:spcBef>
            </a:pPr>
            <a:r>
              <a:rPr kumimoji="1" lang="ja-JP" altLang="en-US" sz="1200" b="1" dirty="0">
                <a:solidFill>
                  <a:schemeClr val="tx1"/>
                </a:solidFill>
              </a:rPr>
              <a:t>　・持続可能な観光都市の推進</a:t>
            </a:r>
            <a:endParaRPr kumimoji="1" lang="en-US" altLang="ja-JP" sz="1200" b="1" dirty="0">
              <a:solidFill>
                <a:schemeClr val="tx1"/>
              </a:solidFill>
            </a:endParaRPr>
          </a:p>
          <a:p>
            <a:r>
              <a:rPr kumimoji="1" lang="ja-JP" altLang="en-US" sz="1000" dirty="0">
                <a:solidFill>
                  <a:schemeClr val="tx1"/>
                </a:solidFill>
                <a:ea typeface="游ゴシック"/>
              </a:rPr>
              <a:t>　　　⇒　観光客の増加に伴い発生するごみの投棄やトイレ不足等の問題に対応するオーバーツーリズムの未然防止策を進めるとともに、企業等と一体となった</a:t>
            </a:r>
            <a:endParaRPr kumimoji="1" lang="en-US" altLang="ja-JP" sz="1000" dirty="0">
              <a:solidFill>
                <a:schemeClr val="tx1"/>
              </a:solidFill>
              <a:ea typeface="游ゴシック"/>
            </a:endParaRPr>
          </a:p>
          <a:p>
            <a:r>
              <a:rPr kumimoji="1" lang="ja-JP" altLang="en-US" sz="1000" dirty="0">
                <a:solidFill>
                  <a:schemeClr val="tx1"/>
                </a:solidFill>
                <a:ea typeface="游ゴシック"/>
              </a:rPr>
              <a:t>　　　　　おもてなし機運醸成</a:t>
            </a:r>
            <a:r>
              <a:rPr kumimoji="1" lang="ja-JP" altLang="en-US" sz="1000" dirty="0">
                <a:solidFill>
                  <a:schemeClr val="tx1"/>
                </a:solidFill>
                <a:latin typeface="游ゴシック"/>
                <a:ea typeface="游ゴシック"/>
              </a:rPr>
              <a:t>、観光事業者や観光客による環境配慮行動の促進など、持続可能な観光の環境整備を図る</a:t>
            </a:r>
            <a:endParaRPr lang="en-US" altLang="ja-JP" sz="1000" dirty="0">
              <a:solidFill>
                <a:schemeClr val="tx1"/>
              </a:solidFill>
              <a:latin typeface="游ゴシック"/>
              <a:ea typeface="游ゴシック"/>
            </a:endParaRPr>
          </a:p>
          <a:p>
            <a:pPr>
              <a:spcBef>
                <a:spcPts val="600"/>
              </a:spcBef>
            </a:pPr>
            <a:r>
              <a:rPr kumimoji="1" lang="ja-JP" altLang="en-US" sz="1200" b="1" dirty="0">
                <a:solidFill>
                  <a:schemeClr val="tx1"/>
                </a:solidFill>
                <a:latin typeface="游ゴシック"/>
                <a:ea typeface="游ゴシック"/>
              </a:rPr>
              <a:t>　・今後の観光を支える人材等の育成</a:t>
            </a:r>
            <a:endParaRPr lang="en-US" altLang="ja-JP" sz="1200" b="1" dirty="0">
              <a:solidFill>
                <a:schemeClr val="tx1"/>
              </a:solidFill>
              <a:latin typeface="游ゴシック"/>
              <a:ea typeface="游ゴシック"/>
            </a:endParaRPr>
          </a:p>
          <a:p>
            <a:r>
              <a:rPr kumimoji="1" lang="ja-JP" altLang="en-US" sz="1000" dirty="0">
                <a:solidFill>
                  <a:schemeClr val="tx1"/>
                </a:solidFill>
                <a:ea typeface="游ゴシック"/>
              </a:rPr>
              <a:t>　　　⇒　</a:t>
            </a:r>
            <a:r>
              <a:rPr kumimoji="1" lang="ja-JP" sz="1000" dirty="0">
                <a:solidFill>
                  <a:schemeClr val="tx1"/>
                </a:solidFill>
                <a:latin typeface="游ゴシック"/>
                <a:ea typeface="游ゴシック"/>
              </a:rPr>
              <a:t>観光地域づくり法人（ＤＭＯ）の推進、専門人材の育成・活用、ホスピタリティあふれる人材の育成など</a:t>
            </a:r>
            <a:endParaRPr kumimoji="1" lang="en-US" sz="1100" dirty="0">
              <a:solidFill>
                <a:schemeClr val="tx1"/>
              </a:solidFill>
              <a:latin typeface="游ゴシック"/>
              <a:ea typeface="游ゴシック"/>
            </a:endParaRPr>
          </a:p>
        </p:txBody>
      </p:sp>
      <p:sp>
        <p:nvSpPr>
          <p:cNvPr id="6" name="テキスト ボックス 4">
            <a:extLst>
              <a:ext uri="{FF2B5EF4-FFF2-40B4-BE49-F238E27FC236}">
                <a16:creationId xmlns:a16="http://schemas.microsoft.com/office/drawing/2014/main" id="{7F6E5C37-9894-C9CB-66A4-E8DEFE24C199}"/>
              </a:ext>
            </a:extLst>
          </p:cNvPr>
          <p:cNvSpPr txBox="1"/>
          <p:nvPr/>
        </p:nvSpPr>
        <p:spPr>
          <a:xfrm>
            <a:off x="-1" y="240637"/>
            <a:ext cx="5329881" cy="307777"/>
          </a:xfrm>
          <a:prstGeom prst="rect">
            <a:avLst/>
          </a:prstGeom>
          <a:noFill/>
          <a:ln>
            <a:noFill/>
          </a:ln>
        </p:spPr>
        <p:txBody>
          <a:bodyPr wrap="square" lIns="91440" tIns="45720" rIns="91440" bIns="45720" anchor="t">
            <a:spAutoFit/>
          </a:bodyPr>
          <a:lstStyle/>
          <a:p>
            <a:pPr marL="0" marR="0" lvl="0" indent="0" algn="l" defTabSz="653156" rtl="0" eaLnBrk="1" fontAlgn="auto" latinLnBrk="0" hangingPunct="1">
              <a:spcBef>
                <a:spcPts val="0"/>
              </a:spcBef>
              <a:spcAft>
                <a:spcPts val="0"/>
              </a:spcAft>
              <a:buClrTx/>
              <a:buSzTx/>
              <a:buFontTx/>
              <a:buNone/>
              <a:tabLst/>
              <a:defRPr/>
            </a:pPr>
            <a:r>
              <a:rPr kumimoji="1" lang="ja-JP" altLang="en-US" sz="1400" b="1">
                <a:latin typeface="BIZ UDゴシック" panose="020B0400000000000000" pitchFamily="49" charset="-128"/>
                <a:ea typeface="BIZ UDゴシック"/>
                <a:cs typeface="HGP創英角ｺﾞｼｯｸUB" panose="020B0900000000000000" pitchFamily="50" charset="-128"/>
              </a:rPr>
              <a:t>（６）国際都市にふさわしいおもてなし力の充実</a:t>
            </a:r>
            <a:endParaRPr kumimoji="1" lang="en-US" altLang="ja-JP" sz="1400" b="1">
              <a:latin typeface="BIZ UDゴシック" panose="020B0400000000000000" pitchFamily="49" charset="-128"/>
              <a:ea typeface="BIZ UDゴシック"/>
              <a:cs typeface="HGP創英角ｺﾞｼｯｸUB" panose="020B0900000000000000" pitchFamily="50" charset="-128"/>
            </a:endParaRPr>
          </a:p>
        </p:txBody>
      </p:sp>
      <p:sp>
        <p:nvSpPr>
          <p:cNvPr id="8" name="四角形: 角を丸くする 5">
            <a:extLst>
              <a:ext uri="{FF2B5EF4-FFF2-40B4-BE49-F238E27FC236}">
                <a16:creationId xmlns:a16="http://schemas.microsoft.com/office/drawing/2014/main" id="{23BE80EC-764E-34C4-CF97-70BBC710D144}"/>
              </a:ext>
            </a:extLst>
          </p:cNvPr>
          <p:cNvSpPr/>
          <p:nvPr/>
        </p:nvSpPr>
        <p:spPr>
          <a:xfrm>
            <a:off x="356702" y="548414"/>
            <a:ext cx="9190478" cy="392759"/>
          </a:xfrm>
          <a:prstGeom prst="roundRect">
            <a:avLst>
              <a:gd name="adj" fmla="val 0"/>
            </a:avLst>
          </a:prstGeom>
          <a:solidFill>
            <a:schemeClr val="accent5">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lIns="91440" tIns="45720" rIns="91440" bIns="4572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chemeClr val="tx1"/>
                </a:solidFill>
                <a:effectLst/>
                <a:uLnTx/>
                <a:uFillTx/>
                <a:latin typeface="Calibri" panose="020F0502020204030204"/>
                <a:ea typeface="游ゴシック" panose="020B0400000000000000" pitchFamily="50" charset="-128"/>
                <a:cs typeface="+mn-cs"/>
              </a:rPr>
              <a:t>○来阪者の安全・安心を確保するとともに、ＩＣＴの活用や観光案内・多言語対応などにより観光客を受け入れる環境を充実</a:t>
            </a:r>
            <a:endParaRPr kumimoji="1" lang="en-US" altLang="ja-JP" sz="1000" b="0" i="0" u="none" strike="noStrike" kern="1200" cap="none" spc="0" normalizeH="0" baseline="0" noProof="0">
              <a:ln>
                <a:noFill/>
              </a:ln>
              <a:solidFill>
                <a:schemeClr val="tx1"/>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chemeClr val="tx1"/>
                </a:solidFill>
                <a:effectLst/>
                <a:uLnTx/>
                <a:uFillTx/>
                <a:latin typeface="Calibri" panose="020F0502020204030204"/>
                <a:ea typeface="游ゴシック"/>
                <a:cs typeface="+mn-cs"/>
              </a:rPr>
              <a:t>○また、</a:t>
            </a:r>
            <a:r>
              <a:rPr kumimoji="1" lang="ja-JP" altLang="en-US" sz="1000" b="1" i="0" u="none" strike="noStrike" kern="1200" cap="none" spc="0" normalizeH="0" baseline="0" noProof="0">
                <a:ln>
                  <a:noFill/>
                </a:ln>
                <a:solidFill>
                  <a:schemeClr val="tx1"/>
                </a:solidFill>
                <a:effectLst/>
                <a:uLnTx/>
                <a:uFillTx/>
                <a:latin typeface="Calibri" panose="020F0502020204030204"/>
                <a:ea typeface="游ゴシック"/>
                <a:cs typeface="+mn-cs"/>
              </a:rPr>
              <a:t>オーバーツーリズムの</a:t>
            </a:r>
            <a:r>
              <a:rPr kumimoji="1" lang="ja-JP" altLang="en-US" sz="1000" b="1">
                <a:solidFill>
                  <a:schemeClr val="tx1"/>
                </a:solidFill>
                <a:latin typeface="Calibri" panose="020F0502020204030204"/>
                <a:ea typeface="游ゴシック"/>
              </a:rPr>
              <a:t>未然防止</a:t>
            </a:r>
            <a:r>
              <a:rPr kumimoji="1" lang="ja-JP" altLang="en-US" sz="1000" b="0" i="0" u="none" strike="noStrike" kern="1200" cap="none" spc="0" normalizeH="0" baseline="0" noProof="0">
                <a:ln>
                  <a:noFill/>
                </a:ln>
                <a:solidFill>
                  <a:schemeClr val="tx1"/>
                </a:solidFill>
                <a:effectLst/>
                <a:uLnTx/>
                <a:uFillTx/>
                <a:latin typeface="Calibri" panose="020F0502020204030204"/>
                <a:ea typeface="游ゴシック"/>
                <a:cs typeface="+mn-cs"/>
              </a:rPr>
              <a:t>を図るとともに、観光を支える</a:t>
            </a:r>
            <a:r>
              <a:rPr kumimoji="1" lang="ja-JP" altLang="en-US" sz="1000" b="1" i="0" u="none" strike="noStrike" kern="1200" cap="none" spc="0" normalizeH="0" baseline="0" noProof="0">
                <a:ln>
                  <a:noFill/>
                </a:ln>
                <a:solidFill>
                  <a:schemeClr val="tx1"/>
                </a:solidFill>
                <a:effectLst/>
                <a:uLnTx/>
                <a:uFillTx/>
                <a:latin typeface="Calibri" panose="020F0502020204030204"/>
                <a:ea typeface="游ゴシック"/>
                <a:cs typeface="+mn-cs"/>
              </a:rPr>
              <a:t>人材等を育成</a:t>
            </a:r>
            <a:r>
              <a:rPr kumimoji="1" lang="ja-JP" altLang="en-US" sz="1000" b="0" i="0" u="none" strike="noStrike" kern="1200" cap="none" spc="0" normalizeH="0" baseline="0" noProof="0">
                <a:ln>
                  <a:noFill/>
                </a:ln>
                <a:solidFill>
                  <a:schemeClr val="tx1"/>
                </a:solidFill>
                <a:effectLst/>
                <a:uLnTx/>
                <a:uFillTx/>
                <a:latin typeface="Calibri" panose="020F0502020204030204"/>
                <a:ea typeface="游ゴシック"/>
                <a:cs typeface="+mn-cs"/>
              </a:rPr>
              <a:t>し、国際的にふさわしい</a:t>
            </a:r>
            <a:r>
              <a:rPr kumimoji="1" lang="ja-JP" altLang="en-US" sz="1000" b="1" i="0" u="none" strike="noStrike" kern="1200" cap="none" spc="0" normalizeH="0" baseline="0" noProof="0">
                <a:ln>
                  <a:noFill/>
                </a:ln>
                <a:solidFill>
                  <a:schemeClr val="tx1"/>
                </a:solidFill>
                <a:effectLst/>
                <a:uLnTx/>
                <a:uFillTx/>
                <a:latin typeface="Calibri" panose="020F0502020204030204"/>
                <a:ea typeface="游ゴシック"/>
                <a:cs typeface="+mn-cs"/>
              </a:rPr>
              <a:t>おもてなし力の充実</a:t>
            </a:r>
            <a:r>
              <a:rPr kumimoji="1" lang="ja-JP" altLang="en-US" sz="1000" b="0" i="0" u="none" strike="noStrike" kern="1200" cap="none" spc="0" normalizeH="0" baseline="0" noProof="0">
                <a:ln>
                  <a:noFill/>
                </a:ln>
                <a:solidFill>
                  <a:schemeClr val="tx1"/>
                </a:solidFill>
                <a:effectLst/>
                <a:uLnTx/>
                <a:uFillTx/>
                <a:latin typeface="Calibri" panose="020F0502020204030204"/>
                <a:ea typeface="游ゴシック"/>
                <a:cs typeface="+mn-cs"/>
              </a:rPr>
              <a:t>を図る</a:t>
            </a:r>
            <a:endParaRPr kumimoji="1" lang="en-US" altLang="ja-JP" sz="1000" b="0" i="0" u="none" strike="noStrike" kern="1200" cap="none" spc="0" normalizeH="0" baseline="0" noProof="0">
              <a:ln>
                <a:noFill/>
              </a:ln>
              <a:solidFill>
                <a:schemeClr val="tx1"/>
              </a:solidFill>
              <a:effectLst/>
              <a:uLnTx/>
              <a:uFillTx/>
              <a:latin typeface="Calibri" panose="020F0502020204030204"/>
              <a:ea typeface="游ゴシック"/>
              <a:cs typeface="+mn-cs"/>
            </a:endParaRPr>
          </a:p>
        </p:txBody>
      </p:sp>
      <p:sp>
        <p:nvSpPr>
          <p:cNvPr id="5" name="スライド番号プレースホルダー 1">
            <a:extLst>
              <a:ext uri="{FF2B5EF4-FFF2-40B4-BE49-F238E27FC236}">
                <a16:creationId xmlns:a16="http://schemas.microsoft.com/office/drawing/2014/main" id="{C1AC9CF1-71AF-1FD5-7D01-35B3DB9EF0A4}"/>
              </a:ext>
            </a:extLst>
          </p:cNvPr>
          <p:cNvSpPr>
            <a:spLocks noGrp="1"/>
          </p:cNvSpPr>
          <p:nvPr>
            <p:ph type="sldNum" sz="quarter" idx="12"/>
          </p:nvPr>
        </p:nvSpPr>
        <p:spPr>
          <a:xfrm>
            <a:off x="9489330" y="6445576"/>
            <a:ext cx="416670" cy="408695"/>
          </a:xfrm>
          <a:solidFill>
            <a:schemeClr val="bg1"/>
          </a:solidFill>
          <a:effectLst/>
        </p:spPr>
        <p:txBody>
          <a:bodyPr/>
          <a:lstStyle/>
          <a:p>
            <a:fld id="{DDF82107-93BA-490C-9453-044014AF67CD}" type="slidenum">
              <a:rPr kumimoji="1" lang="ja-JP" altLang="en-US" smtClean="0"/>
              <a:pPr/>
              <a:t>32</a:t>
            </a:fld>
            <a:endParaRPr kumimoji="1" lang="ja-JP" altLang="en-US"/>
          </a:p>
        </p:txBody>
      </p:sp>
    </p:spTree>
    <p:extLst>
      <p:ext uri="{BB962C8B-B14F-4D97-AF65-F5344CB8AC3E}">
        <p14:creationId xmlns:p14="http://schemas.microsoft.com/office/powerpoint/2010/main" val="35503550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DF6FA1DD-71B2-46D4-B5CD-45F769590116}"/>
              </a:ext>
            </a:extLst>
          </p:cNvPr>
          <p:cNvSpPr/>
          <p:nvPr/>
        </p:nvSpPr>
        <p:spPr>
          <a:xfrm>
            <a:off x="0" y="68851"/>
            <a:ext cx="9906000" cy="400110"/>
          </a:xfrm>
          <a:prstGeom prst="rect">
            <a:avLst/>
          </a:prstGeom>
          <a:noFill/>
        </p:spPr>
        <p:txBody>
          <a:bodyPr wrap="square" lIns="91440" tIns="45720" rIns="91440" bIns="45720" anchor="t">
            <a:sp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HGS創英角ｺﾞｼｯｸUB"/>
                <a:ea typeface="HGS創英角ｺﾞｼｯｸUB"/>
              </a:rPr>
              <a:t>２．大阪独自の魅力を発揮したワクワク・オモロいを掻き立てるエンタメ都市</a:t>
            </a:r>
          </a:p>
        </p:txBody>
      </p:sp>
      <p:sp>
        <p:nvSpPr>
          <p:cNvPr id="13" name="正方形/長方形 12">
            <a:extLst>
              <a:ext uri="{FF2B5EF4-FFF2-40B4-BE49-F238E27FC236}">
                <a16:creationId xmlns:a16="http://schemas.microsoft.com/office/drawing/2014/main" id="{107CFA34-7ADE-487E-8D68-81330E927D88}"/>
              </a:ext>
            </a:extLst>
          </p:cNvPr>
          <p:cNvSpPr/>
          <p:nvPr/>
        </p:nvSpPr>
        <p:spPr>
          <a:xfrm>
            <a:off x="197710" y="1878948"/>
            <a:ext cx="9495274" cy="2464452"/>
          </a:xfrm>
          <a:prstGeom prst="rect">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kumimoji="1" lang="ja-JP" altLang="en-US" sz="1200" b="1" dirty="0">
                <a:solidFill>
                  <a:schemeClr val="tx1"/>
                </a:solidFill>
              </a:rPr>
              <a:t>①ナイトコンテンツの充実・定着化</a:t>
            </a:r>
            <a:endParaRPr kumimoji="1" lang="en-US" altLang="ja-JP" sz="1200" b="1" dirty="0">
              <a:solidFill>
                <a:schemeClr val="tx1"/>
              </a:solidFill>
            </a:endParaRPr>
          </a:p>
          <a:p>
            <a:pPr>
              <a:spcBef>
                <a:spcPts val="600"/>
              </a:spcBef>
            </a:pPr>
            <a:r>
              <a:rPr kumimoji="1" lang="ja-JP" altLang="en-US" sz="1200" b="1" dirty="0">
                <a:solidFill>
                  <a:schemeClr val="tx1"/>
                </a:solidFill>
              </a:rPr>
              <a:t>　・エッジの効いた大阪を代表するナイトコンテンツの創出</a:t>
            </a:r>
            <a:endParaRPr kumimoji="1" lang="en-US" altLang="ja-JP" sz="1200" b="1" dirty="0">
              <a:solidFill>
                <a:schemeClr val="tx1"/>
              </a:solidFill>
            </a:endParaRPr>
          </a:p>
          <a:p>
            <a:r>
              <a:rPr kumimoji="1" lang="ja-JP" altLang="en-US" sz="1000" dirty="0">
                <a:solidFill>
                  <a:schemeClr val="tx1"/>
                </a:solidFill>
              </a:rPr>
              <a:t>　　　⇒　圧倒的スケールのドローンショーやプロジェクションマッピングなど、エッジの効いたナイトコンテンツを創出</a:t>
            </a:r>
            <a:endParaRPr kumimoji="1" lang="en-US" altLang="ja-JP" sz="1000" dirty="0">
              <a:solidFill>
                <a:schemeClr val="tx1"/>
              </a:solidFill>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1" lang="ja-JP" altLang="en-US" sz="1200" b="1" dirty="0">
                <a:solidFill>
                  <a:schemeClr val="tx1"/>
                </a:solidFill>
              </a:rPr>
              <a:t>　</a:t>
            </a: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・ナイトカルチャーの充実・強化</a:t>
            </a:r>
            <a:endParaRPr kumimoji="1" lang="en-US" altLang="ja-JP"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　</a:t>
            </a:r>
            <a:r>
              <a:rPr kumimoji="1" lang="ja-JP" altLang="en-US" sz="1000" b="0" i="0" u="none" strike="noStrike" kern="1200" cap="none" spc="0" normalizeH="0" baseline="0" noProof="0" dirty="0">
                <a:ln>
                  <a:noFill/>
                </a:ln>
                <a:solidFill>
                  <a:schemeClr val="tx1"/>
                </a:solidFill>
                <a:effectLst/>
                <a:highlight>
                  <a:srgbClr val="FFFFFF"/>
                </a:highlight>
                <a:uLnTx/>
                <a:uFillTx/>
                <a:latin typeface="Calibri" panose="020F0502020204030204"/>
                <a:ea typeface="游ゴシック" panose="020B0400000000000000" pitchFamily="50" charset="-128"/>
                <a:cs typeface="+mn-cs"/>
              </a:rPr>
              <a:t>「御堂筋イルミネーション」、「ＯＳＡＫＡ光のルネサンス」をコアプログラムとする「大阪・光の饗宴」を実施。イルミネーションの点灯時間延長</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highlight>
                  <a:srgbClr val="FFFFFF"/>
                </a:highlight>
                <a:uLnTx/>
                <a:uFillTx/>
                <a:latin typeface="Calibri" panose="020F0502020204030204"/>
                <a:ea typeface="游ゴシック" panose="020B0400000000000000" pitchFamily="50" charset="-128"/>
                <a:cs typeface="+mn-cs"/>
              </a:rPr>
              <a:t>　　　　　を継続するなど、大阪の冬の風物詩をさらに充実させ、来阪者を圧倒的な光でおもてなしする</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highlight>
                  <a:srgbClr val="FFFFFF"/>
                </a:highlight>
                <a:uLnTx/>
                <a:uFillTx/>
                <a:latin typeface="Calibri" panose="020F0502020204030204"/>
                <a:ea typeface="游ゴシック" panose="020B0400000000000000" pitchFamily="50" charset="-128"/>
                <a:cs typeface="+mn-cs"/>
              </a:rPr>
              <a:t>　　　　　また、</a:t>
            </a:r>
            <a:r>
              <a:rPr kumimoji="1" lang="ja-JP" altLang="en-US" sz="1000" b="0" i="0" u="none" strike="noStrike" kern="1200" cap="none" spc="0" normalizeH="0" baseline="0" noProof="0" dirty="0">
                <a:ln>
                  <a:noFill/>
                </a:ln>
                <a:solidFill>
                  <a:schemeClr val="tx1"/>
                </a:solidFill>
                <a:effectLst/>
                <a:uLnTx/>
                <a:uFillTx/>
                <a:latin typeface="Calibri" panose="020F0502020204030204"/>
                <a:ea typeface="游ゴシック" panose="020B0400000000000000" pitchFamily="50" charset="-128"/>
                <a:cs typeface="+mn-cs"/>
              </a:rPr>
              <a:t>事業者等の夜間公演等のナイトカルチャー実施を促進し、大阪のナイトカルチャーを発掘・充実</a:t>
            </a:r>
            <a:endParaRPr kumimoji="1" lang="en-US" altLang="ja-JP" sz="1000" b="0" i="0" u="none" strike="noStrike" kern="1200" cap="none" spc="0" normalizeH="0" baseline="0" noProof="0" dirty="0">
              <a:ln>
                <a:noFill/>
              </a:ln>
              <a:solidFill>
                <a:schemeClr val="tx1"/>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schemeClr val="tx1"/>
                </a:solidFill>
                <a:effectLst/>
                <a:uLnTx/>
                <a:uFillTx/>
                <a:latin typeface="Calibri" panose="020F0502020204030204"/>
                <a:ea typeface="游ゴシック"/>
                <a:cs typeface="Calibri"/>
              </a:rPr>
              <a:t>　　　　</a:t>
            </a:r>
            <a:endParaRPr kumimoji="0" lang="en-US" altLang="ja-JP" sz="1000" b="0" i="0" u="none" strike="noStrike" kern="1200" cap="none" spc="0" normalizeH="0" baseline="0" noProof="0" dirty="0">
              <a:ln>
                <a:noFill/>
              </a:ln>
              <a:solidFill>
                <a:schemeClr val="tx1"/>
              </a:solidFill>
              <a:effectLst/>
              <a:uLnTx/>
              <a:uFillTx/>
              <a:latin typeface="Calibri" panose="020F0502020204030204"/>
              <a:ea typeface="游ゴシック"/>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rPr>
              <a:t>　・水都大阪の特性を活かしたナイトコンテンツの充実</a:t>
            </a:r>
            <a:endParaRPr lang="en-US" altLang="ja-JP" sz="1200" b="1" dirty="0">
              <a:solidFill>
                <a:schemeClr val="tx1"/>
              </a:solidFill>
              <a:ea typeface="游ゴシック"/>
              <a:cs typeface="Calibri"/>
            </a:endParaRPr>
          </a:p>
          <a:p>
            <a:r>
              <a:rPr kumimoji="1" lang="ja-JP" altLang="en-US" sz="1000" dirty="0">
                <a:solidFill>
                  <a:schemeClr val="tx1"/>
                </a:solidFill>
                <a:ea typeface="游ゴシック"/>
              </a:rPr>
              <a:t>　　　⇒　</a:t>
            </a:r>
            <a:r>
              <a:rPr kumimoji="1" lang="ja-JP" sz="1000" dirty="0">
                <a:solidFill>
                  <a:schemeClr val="tx1"/>
                </a:solidFill>
                <a:latin typeface="游ゴシック"/>
                <a:ea typeface="游ゴシック"/>
              </a:rPr>
              <a:t>中之島周辺</a:t>
            </a:r>
            <a:r>
              <a:rPr kumimoji="1" lang="ja-JP" altLang="en-US" sz="1000" dirty="0">
                <a:solidFill>
                  <a:schemeClr val="tx1"/>
                </a:solidFill>
                <a:latin typeface="游ゴシック"/>
                <a:ea typeface="游ゴシック"/>
              </a:rPr>
              <a:t>等</a:t>
            </a:r>
            <a:r>
              <a:rPr kumimoji="1" lang="ja-JP" sz="1000" dirty="0">
                <a:solidFill>
                  <a:schemeClr val="tx1"/>
                </a:solidFill>
                <a:latin typeface="游ゴシック"/>
                <a:ea typeface="游ゴシック"/>
              </a:rPr>
              <a:t>の護岸・</a:t>
            </a:r>
            <a:r>
              <a:rPr kumimoji="1" lang="ja-JP" altLang="en-US" sz="1000" dirty="0">
                <a:solidFill>
                  <a:schemeClr val="tx1"/>
                </a:solidFill>
                <a:latin typeface="游ゴシック"/>
                <a:ea typeface="游ゴシック"/>
              </a:rPr>
              <a:t>橋梁・</a:t>
            </a:r>
            <a:r>
              <a:rPr kumimoji="1" lang="ja-JP" sz="1000" dirty="0">
                <a:solidFill>
                  <a:schemeClr val="tx1"/>
                </a:solidFill>
                <a:latin typeface="游ゴシック"/>
                <a:ea typeface="游ゴシック"/>
              </a:rPr>
              <a:t>シンボルツリーのライトアップやウォーターショー</a:t>
            </a:r>
            <a:r>
              <a:rPr kumimoji="1" lang="ja-JP" altLang="en-US" sz="1000" dirty="0">
                <a:solidFill>
                  <a:schemeClr val="tx1"/>
                </a:solidFill>
                <a:latin typeface="游ゴシック"/>
                <a:ea typeface="游ゴシック"/>
              </a:rPr>
              <a:t>等</a:t>
            </a:r>
            <a:r>
              <a:rPr kumimoji="1" lang="ja-JP" sz="1000" dirty="0">
                <a:solidFill>
                  <a:schemeClr val="tx1"/>
                </a:solidFill>
                <a:latin typeface="游ゴシック"/>
                <a:ea typeface="游ゴシック"/>
              </a:rPr>
              <a:t>の実施とともに、ナイトクルーズの充実・活性化を図る</a:t>
            </a:r>
            <a:endParaRPr lang="ja-JP" sz="1000" dirty="0">
              <a:solidFill>
                <a:schemeClr val="tx1"/>
              </a:solidFill>
              <a:latin typeface="游ゴシック"/>
              <a:ea typeface="游ゴシック"/>
            </a:endParaRPr>
          </a:p>
          <a:p>
            <a:pPr>
              <a:spcBef>
                <a:spcPts val="600"/>
              </a:spcBef>
            </a:pPr>
            <a:r>
              <a:rPr kumimoji="1" lang="ja-JP" altLang="en-US" sz="1200" b="1" dirty="0">
                <a:solidFill>
                  <a:schemeClr val="tx1"/>
                </a:solidFill>
                <a:ea typeface="游ゴシック"/>
              </a:rPr>
              <a:t>　・水族館</a:t>
            </a:r>
            <a:r>
              <a:rPr kumimoji="1" lang="ja-JP" sz="1200" b="1" dirty="0">
                <a:solidFill>
                  <a:schemeClr val="tx1"/>
                </a:solidFill>
                <a:ea typeface="游ゴシック"/>
              </a:rPr>
              <a:t>、美術館、</a:t>
            </a:r>
            <a:r>
              <a:rPr kumimoji="1" lang="ja-JP" altLang="en-US" sz="1200" b="1" dirty="0">
                <a:solidFill>
                  <a:schemeClr val="tx1"/>
                </a:solidFill>
                <a:ea typeface="游ゴシック"/>
              </a:rPr>
              <a:t>博物館等の開館時間の延長など</a:t>
            </a:r>
            <a:endParaRPr kumimoji="1" lang="en-US" altLang="ja-JP" sz="1200" b="1" dirty="0">
              <a:solidFill>
                <a:schemeClr val="tx1"/>
              </a:solidFill>
              <a:ea typeface="游ゴシック"/>
            </a:endParaRPr>
          </a:p>
          <a:p>
            <a:r>
              <a:rPr kumimoji="1" lang="ja-JP" altLang="en-US" sz="1000" dirty="0">
                <a:solidFill>
                  <a:schemeClr val="tx1"/>
                </a:solidFill>
                <a:ea typeface="游ゴシック"/>
              </a:rPr>
              <a:t>　　　⇒　水族館、美術館、博物館等の集客施設において夜間開館・夜間イベントを実施し、ナイトタイムエコノミーの活性化を推進</a:t>
            </a:r>
            <a:endParaRPr kumimoji="1" lang="en-US" altLang="ja-JP" sz="1000" dirty="0">
              <a:solidFill>
                <a:schemeClr val="tx1"/>
              </a:solidFill>
              <a:ea typeface="游ゴシック"/>
            </a:endParaRPr>
          </a:p>
        </p:txBody>
      </p:sp>
      <p:sp>
        <p:nvSpPr>
          <p:cNvPr id="16" name="テキスト ボックス 15">
            <a:extLst>
              <a:ext uri="{FF2B5EF4-FFF2-40B4-BE49-F238E27FC236}">
                <a16:creationId xmlns:a16="http://schemas.microsoft.com/office/drawing/2014/main" id="{725AD9E5-A57E-499B-85F3-DF5DF7BAF073}"/>
              </a:ext>
            </a:extLst>
          </p:cNvPr>
          <p:cNvSpPr txBox="1"/>
          <p:nvPr/>
        </p:nvSpPr>
        <p:spPr>
          <a:xfrm>
            <a:off x="0" y="919713"/>
            <a:ext cx="5329881" cy="307777"/>
          </a:xfrm>
          <a:prstGeom prst="rect">
            <a:avLst/>
          </a:prstGeom>
          <a:noFill/>
          <a:ln>
            <a:noFill/>
          </a:ln>
        </p:spPr>
        <p:txBody>
          <a:bodyPr wrap="square">
            <a:spAutoFit/>
          </a:bodyPr>
          <a:lstStyle/>
          <a:p>
            <a:pPr marL="0" marR="0" lvl="0" indent="0" algn="l" defTabSz="653156" rtl="0" eaLnBrk="1" fontAlgn="auto" latinLnBrk="0" hangingPunct="1">
              <a:spcBef>
                <a:spcPts val="0"/>
              </a:spcBef>
              <a:spcAft>
                <a:spcPts val="0"/>
              </a:spcAft>
              <a:buClrTx/>
              <a:buSzTx/>
              <a:buFontTx/>
              <a:buNone/>
              <a:tabLst/>
              <a:defRPr/>
            </a:pPr>
            <a:r>
              <a:rPr kumimoji="1" lang="ja-JP" altLang="en-US" sz="1400" b="1">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（１）エッジの効いた大阪ならではのナイトコンテンツ</a:t>
            </a:r>
            <a:endParaRPr kumimoji="1" lang="en-US" altLang="ja-JP" sz="1400" b="1">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endParaRPr>
          </a:p>
        </p:txBody>
      </p:sp>
      <p:sp>
        <p:nvSpPr>
          <p:cNvPr id="18" name="四角形: 角を丸くする 17">
            <a:extLst>
              <a:ext uri="{FF2B5EF4-FFF2-40B4-BE49-F238E27FC236}">
                <a16:creationId xmlns:a16="http://schemas.microsoft.com/office/drawing/2014/main" id="{4A4D5EBD-307A-4B4F-BF77-5E98AF561688}"/>
              </a:ext>
            </a:extLst>
          </p:cNvPr>
          <p:cNvSpPr/>
          <p:nvPr/>
        </p:nvSpPr>
        <p:spPr>
          <a:xfrm>
            <a:off x="365414" y="1236597"/>
            <a:ext cx="9190478" cy="522233"/>
          </a:xfrm>
          <a:prstGeom prst="roundRect">
            <a:avLst>
              <a:gd name="adj" fmla="val 0"/>
            </a:avLst>
          </a:prstGeom>
          <a:solidFill>
            <a:schemeClr val="accent6">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○大阪の</a:t>
            </a:r>
            <a:r>
              <a:rPr kumimoji="1" lang="ja-JP" altLang="en-US" sz="1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ナイトコンテンツ</a:t>
            </a: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を充実し、来阪する観光客が夜間の様々な活動によって大阪の魅力を感じてもらう</a:t>
            </a:r>
            <a:endParaRPr kumimoji="1" lang="en-US" altLang="ja-JP"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○また、ナイトコンテンツを楽しんでいただくための環境として、交通機関の運行時間やライドシェア・タクシーの利用など</a:t>
            </a:r>
            <a:r>
              <a:rPr kumimoji="1" lang="ja-JP" altLang="en-US" sz="1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夜間の移動手段</a:t>
            </a: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を確保。観光消</a:t>
            </a:r>
            <a:endParaRPr kumimoji="1" lang="en-US" altLang="ja-JP"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費の拡大につなげる</a:t>
            </a:r>
            <a:endParaRPr kumimoji="1" lang="en-US" altLang="ja-JP"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9" name="正方形/長方形 18">
            <a:extLst>
              <a:ext uri="{FF2B5EF4-FFF2-40B4-BE49-F238E27FC236}">
                <a16:creationId xmlns:a16="http://schemas.microsoft.com/office/drawing/2014/main" id="{71ABEF0D-AE38-4C14-9959-A095689013F4}"/>
              </a:ext>
            </a:extLst>
          </p:cNvPr>
          <p:cNvSpPr/>
          <p:nvPr/>
        </p:nvSpPr>
        <p:spPr>
          <a:xfrm>
            <a:off x="205363" y="4541252"/>
            <a:ext cx="9495274" cy="1283496"/>
          </a:xfrm>
          <a:prstGeom prst="rect">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kumimoji="1" lang="ja-JP" altLang="en-US" sz="1200" b="1" dirty="0">
                <a:solidFill>
                  <a:schemeClr val="tx1"/>
                </a:solidFill>
              </a:rPr>
              <a:t>②ナイトコンテンツの充実に向けた環境整備</a:t>
            </a:r>
            <a:endParaRPr kumimoji="1" lang="en-US" altLang="ja-JP" sz="1200" b="1" dirty="0">
              <a:solidFill>
                <a:schemeClr val="tx1"/>
              </a:solidFill>
            </a:endParaRPr>
          </a:p>
          <a:p>
            <a:pPr>
              <a:spcBef>
                <a:spcPts val="600"/>
              </a:spcBef>
            </a:pPr>
            <a:r>
              <a:rPr kumimoji="1" lang="ja-JP" altLang="en-US" sz="1200" b="1" dirty="0">
                <a:solidFill>
                  <a:schemeClr val="tx1"/>
                </a:solidFill>
                <a:ea typeface="游ゴシック"/>
              </a:rPr>
              <a:t>　・交通機関の運行時間延長</a:t>
            </a:r>
            <a:endParaRPr kumimoji="1" lang="en-US" altLang="ja-JP" sz="1200" b="1" dirty="0">
              <a:solidFill>
                <a:schemeClr val="tx1"/>
              </a:solidFill>
              <a:ea typeface="游ゴシック"/>
            </a:endParaRPr>
          </a:p>
          <a:p>
            <a:r>
              <a:rPr kumimoji="1" lang="ja-JP" altLang="en-US" sz="1000" dirty="0">
                <a:solidFill>
                  <a:schemeClr val="tx1"/>
                </a:solidFill>
              </a:rPr>
              <a:t>　　　⇒　大阪メトロなど主要鉄道の運行時間延長に向けた働きかけ等を行い、ナイトコンテンツ充実に向けた環境づくりを推進　</a:t>
            </a:r>
            <a:endParaRPr kumimoji="1" lang="en-US" altLang="ja-JP" sz="1000" dirty="0">
              <a:solidFill>
                <a:schemeClr val="tx1"/>
              </a:solidFill>
            </a:endParaRPr>
          </a:p>
          <a:p>
            <a:pPr>
              <a:spcBef>
                <a:spcPts val="600"/>
              </a:spcBef>
            </a:pPr>
            <a:r>
              <a:rPr kumimoji="1" lang="ja-JP" altLang="en-US" sz="1200" b="1" dirty="0">
                <a:solidFill>
                  <a:schemeClr val="tx1"/>
                </a:solidFill>
                <a:ea typeface="游ゴシック"/>
              </a:rPr>
              <a:t>　・</a:t>
            </a:r>
            <a:r>
              <a:rPr kumimoji="1" lang="ja-JP" sz="1200" b="1" dirty="0">
                <a:solidFill>
                  <a:schemeClr val="tx1"/>
                </a:solidFill>
                <a:ea typeface="游ゴシック"/>
              </a:rPr>
              <a:t>ライドシェアやタクシーの</a:t>
            </a:r>
            <a:r>
              <a:rPr kumimoji="1" lang="ja-JP" sz="1200" b="1" dirty="0">
                <a:solidFill>
                  <a:schemeClr val="tx1"/>
                </a:solidFill>
                <a:latin typeface="游ゴシック"/>
                <a:ea typeface="游ゴシック"/>
              </a:rPr>
              <a:t>利便性向上</a:t>
            </a:r>
            <a:r>
              <a:rPr kumimoji="1" lang="ja-JP" sz="1200" b="1" dirty="0">
                <a:solidFill>
                  <a:schemeClr val="tx1"/>
                </a:solidFill>
                <a:ea typeface="游ゴシック"/>
              </a:rPr>
              <a:t>に向けた</a:t>
            </a:r>
            <a:r>
              <a:rPr kumimoji="1" lang="ja-JP" altLang="en-US" sz="1200" b="1" dirty="0">
                <a:solidFill>
                  <a:schemeClr val="tx1"/>
                </a:solidFill>
                <a:ea typeface="游ゴシック"/>
              </a:rPr>
              <a:t>取組</a:t>
            </a:r>
            <a:endParaRPr kumimoji="1" lang="en-US" sz="1200" b="1" dirty="0">
              <a:solidFill>
                <a:schemeClr val="tx1"/>
              </a:solidFill>
              <a:ea typeface="游ゴシック"/>
            </a:endParaRPr>
          </a:p>
          <a:p>
            <a:r>
              <a:rPr kumimoji="1" lang="ja-JP" altLang="en-US" sz="1000" dirty="0">
                <a:solidFill>
                  <a:schemeClr val="tx1"/>
                </a:solidFill>
                <a:ea typeface="游ゴシック"/>
              </a:rPr>
              <a:t>　　　⇒　</a:t>
            </a:r>
            <a:r>
              <a:rPr kumimoji="1" lang="ja-JP" sz="1000" dirty="0">
                <a:solidFill>
                  <a:schemeClr val="tx1"/>
                </a:solidFill>
                <a:latin typeface="游ゴシック"/>
                <a:ea typeface="游ゴシック"/>
              </a:rPr>
              <a:t>運行区域・時間弾力化やダイナミックプライシング導入など、既に世界標準となっている本格的なライドシェアの実現に向けた</a:t>
            </a:r>
            <a:r>
              <a:rPr kumimoji="1" lang="ja-JP" altLang="en-US" sz="1000" dirty="0">
                <a:solidFill>
                  <a:schemeClr val="tx1"/>
                </a:solidFill>
                <a:latin typeface="游ゴシック"/>
                <a:ea typeface="游ゴシック"/>
              </a:rPr>
              <a:t>取組</a:t>
            </a:r>
            <a:r>
              <a:rPr kumimoji="1" lang="ja-JP" sz="1000" dirty="0">
                <a:solidFill>
                  <a:schemeClr val="tx1"/>
                </a:solidFill>
                <a:latin typeface="游ゴシック"/>
                <a:ea typeface="游ゴシック"/>
              </a:rPr>
              <a:t>や</a:t>
            </a:r>
            <a:r>
              <a:rPr kumimoji="1" lang="ja-JP" altLang="en-US" sz="1000" dirty="0">
                <a:solidFill>
                  <a:schemeClr val="tx1"/>
                </a:solidFill>
                <a:latin typeface="游ゴシック"/>
                <a:ea typeface="游ゴシック"/>
              </a:rPr>
              <a:t>タクシーの</a:t>
            </a:r>
            <a:r>
              <a:rPr kumimoji="1" lang="ja-JP" sz="1000" dirty="0">
                <a:solidFill>
                  <a:schemeClr val="tx1"/>
                </a:solidFill>
                <a:latin typeface="游ゴシック"/>
                <a:ea typeface="游ゴシック"/>
              </a:rPr>
              <a:t>多言</a:t>
            </a:r>
            <a:endParaRPr kumimoji="1" lang="en-US" altLang="ja-JP" sz="1000" dirty="0">
              <a:solidFill>
                <a:schemeClr val="tx1"/>
              </a:solidFill>
              <a:latin typeface="游ゴシック"/>
              <a:ea typeface="游ゴシック"/>
            </a:endParaRPr>
          </a:p>
          <a:p>
            <a:r>
              <a:rPr kumimoji="1" lang="ja-JP" altLang="en-US" sz="1000" dirty="0">
                <a:solidFill>
                  <a:schemeClr val="tx1"/>
                </a:solidFill>
                <a:latin typeface="游ゴシック"/>
                <a:ea typeface="游ゴシック"/>
              </a:rPr>
              <a:t>　　　　　</a:t>
            </a:r>
            <a:r>
              <a:rPr kumimoji="1" lang="ja-JP" sz="1000" dirty="0">
                <a:solidFill>
                  <a:schemeClr val="tx1"/>
                </a:solidFill>
                <a:latin typeface="游ゴシック"/>
                <a:ea typeface="游ゴシック"/>
              </a:rPr>
              <a:t>語対応などによる利便性向上により、夜間の移動手段を確保・充実</a:t>
            </a:r>
            <a:endParaRPr lang="en-US" sz="1000" dirty="0">
              <a:solidFill>
                <a:schemeClr val="tx1"/>
              </a:solidFill>
              <a:latin typeface="游ゴシック"/>
              <a:ea typeface="游ゴシック"/>
            </a:endParaRPr>
          </a:p>
        </p:txBody>
      </p:sp>
      <p:sp>
        <p:nvSpPr>
          <p:cNvPr id="4" name="スライド番号プレースホルダー 1">
            <a:extLst>
              <a:ext uri="{FF2B5EF4-FFF2-40B4-BE49-F238E27FC236}">
                <a16:creationId xmlns:a16="http://schemas.microsoft.com/office/drawing/2014/main" id="{6697C6A1-F27A-C5A5-6E39-8CB1D0326A54}"/>
              </a:ext>
            </a:extLst>
          </p:cNvPr>
          <p:cNvSpPr>
            <a:spLocks noGrp="1"/>
          </p:cNvSpPr>
          <p:nvPr>
            <p:ph type="sldNum" sz="quarter" idx="12"/>
          </p:nvPr>
        </p:nvSpPr>
        <p:spPr>
          <a:xfrm>
            <a:off x="9489330" y="6445576"/>
            <a:ext cx="416670" cy="408695"/>
          </a:xfrm>
          <a:solidFill>
            <a:schemeClr val="bg1"/>
          </a:solidFill>
          <a:effectLst/>
        </p:spPr>
        <p:txBody>
          <a:bodyPr/>
          <a:lstStyle/>
          <a:p>
            <a:fld id="{DDF82107-93BA-490C-9453-044014AF67CD}" type="slidenum">
              <a:rPr kumimoji="1" lang="ja-JP" altLang="en-US" smtClean="0"/>
              <a:pPr/>
              <a:t>33</a:t>
            </a:fld>
            <a:endParaRPr kumimoji="1" lang="ja-JP" altLang="en-US"/>
          </a:p>
        </p:txBody>
      </p:sp>
      <p:sp>
        <p:nvSpPr>
          <p:cNvPr id="9" name="テキスト ボックス 8">
            <a:extLst>
              <a:ext uri="{FF2B5EF4-FFF2-40B4-BE49-F238E27FC236}">
                <a16:creationId xmlns:a16="http://schemas.microsoft.com/office/drawing/2014/main" id="{1919335B-A413-409E-B9C5-74DB7616330C}"/>
              </a:ext>
            </a:extLst>
          </p:cNvPr>
          <p:cNvSpPr txBox="1"/>
          <p:nvPr/>
        </p:nvSpPr>
        <p:spPr>
          <a:xfrm>
            <a:off x="0" y="572053"/>
            <a:ext cx="4953000" cy="338554"/>
          </a:xfrm>
          <a:prstGeom prst="rect">
            <a:avLst/>
          </a:prstGeom>
          <a:noFill/>
          <a:ln>
            <a:noFill/>
          </a:ln>
        </p:spPr>
        <p:txBody>
          <a:bodyPr wrap="square">
            <a:spAutoFit/>
          </a:bodyPr>
          <a:lstStyle/>
          <a:p>
            <a:pPr marL="0" marR="0" lvl="0" indent="0" algn="l" defTabSz="653156" rtl="0" eaLnBrk="1" fontAlgn="auto" latinLnBrk="0" hangingPunct="1">
              <a:spcBef>
                <a:spcPts val="0"/>
              </a:spcBef>
              <a:spcAft>
                <a:spcPts val="0"/>
              </a:spcAft>
              <a:buClrTx/>
              <a:buSzTx/>
              <a:buFontTx/>
              <a:buNone/>
              <a:tabLst/>
              <a:defRPr/>
            </a:pPr>
            <a:r>
              <a:rPr kumimoji="1" lang="en-US" altLang="ja-JP" sz="1600" b="1"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a:t>
            </a:r>
            <a:r>
              <a:rPr kumimoji="1" lang="ja-JP" altLang="en-US" sz="1600" b="1"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施策の方向性</a:t>
            </a:r>
            <a:r>
              <a:rPr kumimoji="1" lang="en-US" altLang="ja-JP" sz="1600" b="1"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a:t>
            </a:r>
            <a:r>
              <a:rPr kumimoji="1" lang="ja-JP" altLang="en-US" sz="1600" b="1"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　</a:t>
            </a:r>
            <a:r>
              <a:rPr kumimoji="1" lang="en-US" altLang="ja-JP" sz="1600" b="1" u="sng"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a:t>
            </a:r>
            <a:r>
              <a:rPr kumimoji="1" lang="ja-JP" altLang="en-US" sz="1600" b="1" u="sng"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２</a:t>
            </a:r>
            <a:r>
              <a:rPr kumimoji="1" lang="en-US" altLang="ja-JP" sz="1600" b="1" u="sng"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a:t>
            </a:r>
            <a:r>
              <a:rPr kumimoji="1" lang="ja-JP" altLang="en-US" sz="1600" b="1" u="sng"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観光消費の拡大</a:t>
            </a:r>
            <a:endParaRPr kumimoji="1" lang="en-US" altLang="ja-JP" sz="1600" b="1" u="sng"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endParaRPr>
          </a:p>
        </p:txBody>
      </p:sp>
    </p:spTree>
    <p:extLst>
      <p:ext uri="{BB962C8B-B14F-4D97-AF65-F5344CB8AC3E}">
        <p14:creationId xmlns:p14="http://schemas.microsoft.com/office/powerpoint/2010/main" val="23981865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0B89C23D-2373-4CE7-B75A-3A0C4A71A91E}"/>
              </a:ext>
            </a:extLst>
          </p:cNvPr>
          <p:cNvSpPr/>
          <p:nvPr/>
        </p:nvSpPr>
        <p:spPr>
          <a:xfrm>
            <a:off x="197711" y="1233834"/>
            <a:ext cx="9495910" cy="1778132"/>
          </a:xfrm>
          <a:prstGeom prst="rect">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kumimoji="1" lang="ja-JP" altLang="en-US" sz="1200" b="1" dirty="0">
                <a:solidFill>
                  <a:schemeClr val="tx1"/>
                </a:solidFill>
              </a:rPr>
              <a:t>①富裕層等に響く大阪ならではのコンテンツ創出及び知名度向上</a:t>
            </a:r>
            <a:endParaRPr kumimoji="1" lang="en-US" altLang="ja-JP" sz="1200" b="1" dirty="0">
              <a:solidFill>
                <a:schemeClr val="tx1"/>
              </a:solidFill>
            </a:endParaRPr>
          </a:p>
          <a:p>
            <a:pPr>
              <a:spcBef>
                <a:spcPts val="600"/>
              </a:spcBef>
            </a:pPr>
            <a:r>
              <a:rPr kumimoji="1" lang="ja-JP" altLang="en-US" sz="1200" b="1" dirty="0">
                <a:solidFill>
                  <a:schemeClr val="tx1"/>
                </a:solidFill>
                <a:ea typeface="游ゴシック"/>
              </a:rPr>
              <a:t>　</a:t>
            </a:r>
            <a:r>
              <a:rPr kumimoji="1" lang="ja-JP" sz="1200" b="1" dirty="0">
                <a:solidFill>
                  <a:schemeClr val="tx1"/>
                </a:solidFill>
                <a:latin typeface="游ゴシック"/>
                <a:ea typeface="游ゴシック"/>
              </a:rPr>
              <a:t>・高付加価値観光の推進</a:t>
            </a:r>
            <a:endParaRPr lang="ja-JP" sz="1200" dirty="0">
              <a:solidFill>
                <a:schemeClr val="tx1"/>
              </a:solidFill>
              <a:latin typeface="游ゴシック"/>
              <a:ea typeface="游ゴシック"/>
            </a:endParaRPr>
          </a:p>
          <a:p>
            <a:r>
              <a:rPr kumimoji="1" lang="ja-JP" sz="1200" dirty="0">
                <a:solidFill>
                  <a:schemeClr val="tx1"/>
                </a:solidFill>
                <a:latin typeface="游ゴシック"/>
                <a:ea typeface="游ゴシック"/>
              </a:rPr>
              <a:t>　　  </a:t>
            </a:r>
            <a:r>
              <a:rPr kumimoji="1" lang="ja-JP" sz="1000" dirty="0">
                <a:solidFill>
                  <a:schemeClr val="tx1"/>
                </a:solidFill>
                <a:ea typeface="游ゴシック"/>
              </a:rPr>
              <a:t>⇒   </a:t>
            </a:r>
            <a:r>
              <a:rPr kumimoji="1" lang="ja-JP" sz="1000" dirty="0">
                <a:solidFill>
                  <a:schemeClr val="tx1"/>
                </a:solidFill>
                <a:latin typeface="游ゴシック"/>
                <a:ea typeface="游ゴシック"/>
              </a:rPr>
              <a:t>富裕層市場とのネットワーク強化、富裕層観光市場の情報提供による観光事業者への市場参入促進、高付加価値コンテンツの造成</a:t>
            </a:r>
            <a:endParaRPr lang="ja-JP" dirty="0">
              <a:solidFill>
                <a:schemeClr val="tx1"/>
              </a:solidFill>
              <a:ea typeface="游ゴシック"/>
              <a:cs typeface="Calibri"/>
            </a:endParaRPr>
          </a:p>
          <a:p>
            <a:pPr>
              <a:spcBef>
                <a:spcPts val="600"/>
              </a:spcBef>
            </a:pPr>
            <a:r>
              <a:rPr kumimoji="1" lang="ja-JP" altLang="en-US" sz="1200" b="1" dirty="0">
                <a:solidFill>
                  <a:schemeClr val="tx1"/>
                </a:solidFill>
                <a:ea typeface="游ゴシック"/>
              </a:rPr>
              <a:t>　・富裕層等向けコンテンツの</a:t>
            </a:r>
            <a:r>
              <a:rPr kumimoji="1" lang="ja-JP" sz="1200" b="1" dirty="0">
                <a:solidFill>
                  <a:schemeClr val="tx1"/>
                </a:solidFill>
                <a:latin typeface="游ゴシック"/>
                <a:ea typeface="游ゴシック"/>
              </a:rPr>
              <a:t>充実・情報発信</a:t>
            </a:r>
            <a:endParaRPr lang="ja-JP" sz="1200" dirty="0">
              <a:solidFill>
                <a:schemeClr val="tx1"/>
              </a:solidFill>
              <a:latin typeface="游ゴシック"/>
              <a:ea typeface="游ゴシック"/>
            </a:endParaRPr>
          </a:p>
          <a:p>
            <a:r>
              <a:rPr kumimoji="1" lang="ja-JP" altLang="en-US" sz="1000" dirty="0">
                <a:solidFill>
                  <a:schemeClr val="tx1"/>
                </a:solidFill>
                <a:ea typeface="游ゴシック"/>
              </a:rPr>
              <a:t>　　　</a:t>
            </a:r>
            <a:r>
              <a:rPr kumimoji="1" lang="ja-JP" sz="1000" dirty="0">
                <a:solidFill>
                  <a:schemeClr val="tx1"/>
                </a:solidFill>
                <a:ea typeface="游ゴシック"/>
              </a:rPr>
              <a:t>⇒　国内外の富裕層向け旅行商品を取り扱う事業者を迎えて開催する商談イベントの大阪での開催、海外のバイヤー等に対するファムトリップ実施により、</a:t>
            </a:r>
            <a:endParaRPr kumimoji="1" lang="ja-JP" altLang="en-US" sz="1000" dirty="0">
              <a:solidFill>
                <a:schemeClr val="tx1"/>
              </a:solidFill>
              <a:ea typeface="游ゴシック"/>
            </a:endParaRPr>
          </a:p>
          <a:p>
            <a:r>
              <a:rPr kumimoji="1" lang="ja-JP" altLang="en-US" sz="1000" dirty="0">
                <a:solidFill>
                  <a:schemeClr val="tx1"/>
                </a:solidFill>
                <a:ea typeface="游ゴシック"/>
              </a:rPr>
              <a:t>　　　　　</a:t>
            </a:r>
            <a:r>
              <a:rPr kumimoji="1" lang="ja-JP" sz="1000" dirty="0">
                <a:solidFill>
                  <a:schemeClr val="tx1"/>
                </a:solidFill>
                <a:ea typeface="游ゴシック"/>
              </a:rPr>
              <a:t>富裕層</a:t>
            </a:r>
            <a:r>
              <a:rPr kumimoji="1" lang="ja-JP" altLang="en-US" sz="1000" dirty="0">
                <a:solidFill>
                  <a:schemeClr val="tx1"/>
                </a:solidFill>
                <a:ea typeface="游ゴシック"/>
              </a:rPr>
              <a:t>の旅行先としての知名度を向上する。</a:t>
            </a:r>
            <a:endParaRPr lang="ja-JP" sz="1000" dirty="0">
              <a:solidFill>
                <a:schemeClr val="tx1"/>
              </a:solidFill>
              <a:latin typeface="Calibri"/>
              <a:ea typeface="游ゴシック"/>
              <a:cs typeface="Calibri"/>
            </a:endParaRPr>
          </a:p>
          <a:p>
            <a:pPr>
              <a:spcBef>
                <a:spcPts val="600"/>
              </a:spcBef>
            </a:pPr>
            <a:r>
              <a:rPr lang="ja-JP" altLang="en-US" sz="1200" dirty="0">
                <a:solidFill>
                  <a:schemeClr val="tx1"/>
                </a:solidFill>
                <a:latin typeface="游ゴシック"/>
                <a:ea typeface="游ゴシック"/>
                <a:cs typeface="Calibri"/>
              </a:rPr>
              <a:t>　</a:t>
            </a:r>
            <a:r>
              <a:rPr lang="ja-JP" altLang="en-US" sz="1200" b="1" dirty="0">
                <a:solidFill>
                  <a:schemeClr val="tx1"/>
                </a:solidFill>
                <a:latin typeface="游ゴシック"/>
                <a:ea typeface="游ゴシック"/>
                <a:cs typeface="Calibri"/>
              </a:rPr>
              <a:t>・空飛ぶクルマを活用した新たな移動手段の提供</a:t>
            </a:r>
            <a:r>
              <a:rPr lang="en-US" altLang="ja-JP" sz="1200" b="1" dirty="0">
                <a:solidFill>
                  <a:schemeClr val="tx1"/>
                </a:solidFill>
                <a:latin typeface="Meiryo UI"/>
                <a:ea typeface="Meiryo UI"/>
                <a:cs typeface="Calibri"/>
              </a:rPr>
              <a:t>【</a:t>
            </a:r>
            <a:r>
              <a:rPr lang="ja-JP" altLang="en-US" sz="1200" b="1" dirty="0">
                <a:solidFill>
                  <a:schemeClr val="tx1"/>
                </a:solidFill>
                <a:latin typeface="游ゴシック"/>
                <a:ea typeface="游ゴシック"/>
                <a:cs typeface="Calibri"/>
              </a:rPr>
              <a:t>再掲</a:t>
            </a:r>
            <a:r>
              <a:rPr lang="en-US" altLang="ja-JP" sz="1200" b="1" dirty="0">
                <a:solidFill>
                  <a:schemeClr val="tx1"/>
                </a:solidFill>
                <a:latin typeface="Meiryo UI"/>
                <a:ea typeface="Meiryo UI"/>
                <a:cs typeface="Calibri"/>
              </a:rPr>
              <a:t>】</a:t>
            </a:r>
          </a:p>
          <a:p>
            <a:r>
              <a:rPr lang="ja-JP" altLang="en-US" sz="1000" dirty="0">
                <a:solidFill>
                  <a:schemeClr val="tx1"/>
                </a:solidFill>
                <a:latin typeface="游ゴシック"/>
                <a:ea typeface="游ゴシック"/>
                <a:cs typeface="Calibri"/>
              </a:rPr>
              <a:t>　　　</a:t>
            </a:r>
            <a:r>
              <a:rPr kumimoji="1" lang="ja-JP" altLang="ja-JP" sz="1000" dirty="0">
                <a:solidFill>
                  <a:schemeClr val="tx1"/>
                </a:solidFill>
                <a:ea typeface="游ゴシック"/>
              </a:rPr>
              <a:t>⇒ </a:t>
            </a:r>
            <a:r>
              <a:rPr lang="ja-JP" altLang="en-US" sz="1000" dirty="0">
                <a:solidFill>
                  <a:schemeClr val="tx1"/>
                </a:solidFill>
                <a:latin typeface="游ゴシック"/>
                <a:ea typeface="游ゴシック"/>
                <a:cs typeface="Calibri"/>
              </a:rPr>
              <a:t>　大阪湾と関西一円の都市や観光地を結ぶ、国内初の空飛ぶクルマによる移動手段を提供</a:t>
            </a:r>
          </a:p>
          <a:p>
            <a:endParaRPr lang="ja-JP" sz="1000" dirty="0">
              <a:solidFill>
                <a:schemeClr val="tx1"/>
              </a:solidFill>
              <a:latin typeface="游ゴシック"/>
              <a:ea typeface="游ゴシック"/>
              <a:cs typeface="Calibri"/>
            </a:endParaRPr>
          </a:p>
        </p:txBody>
      </p:sp>
      <p:sp>
        <p:nvSpPr>
          <p:cNvPr id="4" name="スライド番号プレースホルダー 1">
            <a:extLst>
              <a:ext uri="{FF2B5EF4-FFF2-40B4-BE49-F238E27FC236}">
                <a16:creationId xmlns:a16="http://schemas.microsoft.com/office/drawing/2014/main" id="{7D2E5F41-62E6-FB94-0CFA-F9F1081A9375}"/>
              </a:ext>
            </a:extLst>
          </p:cNvPr>
          <p:cNvSpPr>
            <a:spLocks noGrp="1"/>
          </p:cNvSpPr>
          <p:nvPr>
            <p:ph type="sldNum" sz="quarter" idx="12"/>
          </p:nvPr>
        </p:nvSpPr>
        <p:spPr>
          <a:xfrm>
            <a:off x="9489330" y="6445576"/>
            <a:ext cx="416670" cy="408695"/>
          </a:xfrm>
          <a:solidFill>
            <a:schemeClr val="bg1"/>
          </a:solidFill>
          <a:effectLst/>
        </p:spPr>
        <p:txBody>
          <a:bodyPr/>
          <a:lstStyle/>
          <a:p>
            <a:fld id="{DDF82107-93BA-490C-9453-044014AF67CD}" type="slidenum">
              <a:rPr kumimoji="1" lang="ja-JP" altLang="en-US" smtClean="0"/>
              <a:pPr/>
              <a:t>34</a:t>
            </a:fld>
            <a:endParaRPr kumimoji="1" lang="ja-JP" altLang="en-US"/>
          </a:p>
        </p:txBody>
      </p:sp>
      <p:sp>
        <p:nvSpPr>
          <p:cNvPr id="5" name="テキスト ボックス 8">
            <a:extLst>
              <a:ext uri="{FF2B5EF4-FFF2-40B4-BE49-F238E27FC236}">
                <a16:creationId xmlns:a16="http://schemas.microsoft.com/office/drawing/2014/main" id="{824FC929-2C32-437F-92ED-51F0B6E2F398}"/>
              </a:ext>
            </a:extLst>
          </p:cNvPr>
          <p:cNvSpPr txBox="1"/>
          <p:nvPr/>
        </p:nvSpPr>
        <p:spPr>
          <a:xfrm>
            <a:off x="0" y="209178"/>
            <a:ext cx="5404023" cy="307777"/>
          </a:xfrm>
          <a:prstGeom prst="rect">
            <a:avLst/>
          </a:prstGeom>
          <a:noFill/>
          <a:ln>
            <a:noFill/>
          </a:ln>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53156" rtl="0" eaLnBrk="1" fontAlgn="auto" latinLnBrk="0" hangingPunct="1">
              <a:spcBef>
                <a:spcPts val="0"/>
              </a:spcBef>
              <a:spcAft>
                <a:spcPts val="0"/>
              </a:spcAft>
              <a:buClrTx/>
              <a:buSzTx/>
              <a:buFontTx/>
              <a:buNone/>
              <a:tabLst/>
              <a:defRPr/>
            </a:pPr>
            <a:r>
              <a:rPr kumimoji="1" lang="ja-JP" altLang="en-US" sz="1400" b="1">
                <a:latin typeface="BIZ UDゴシック" panose="020B0400000000000000" pitchFamily="49" charset="-128"/>
                <a:ea typeface="BIZ UDゴシック"/>
                <a:cs typeface="HGP創英角ｺﾞｼｯｸUB" panose="020B0900000000000000" pitchFamily="50" charset="-128"/>
              </a:rPr>
              <a:t>（２）</a:t>
            </a:r>
            <a:r>
              <a:rPr kumimoji="1" lang="ja-JP" sz="1400" b="1">
                <a:latin typeface="BIZ UDゴシック" panose="020B0400000000000000" pitchFamily="49" charset="-128"/>
                <a:ea typeface="BIZ UDゴシック"/>
                <a:cs typeface="HGP創英角ｺﾞｼｯｸUB" panose="020B0900000000000000" pitchFamily="50" charset="-128"/>
              </a:rPr>
              <a:t>ラグジュアリーツーリズムの推進</a:t>
            </a:r>
            <a:endParaRPr lang="en-US" sz="1400" b="1">
              <a:latin typeface="BIZ UDゴシック" panose="020B0400000000000000" pitchFamily="49" charset="-128"/>
              <a:ea typeface="BIZ UDゴシック"/>
              <a:cs typeface="HGP創英角ｺﾞｼｯｸUB" panose="020B0900000000000000" pitchFamily="50" charset="-128"/>
            </a:endParaRPr>
          </a:p>
        </p:txBody>
      </p:sp>
      <p:sp>
        <p:nvSpPr>
          <p:cNvPr id="6" name="四角形: 角を丸くする 9">
            <a:extLst>
              <a:ext uri="{FF2B5EF4-FFF2-40B4-BE49-F238E27FC236}">
                <a16:creationId xmlns:a16="http://schemas.microsoft.com/office/drawing/2014/main" id="{13386D4F-0000-49ED-8DAE-3599A663D7F7}"/>
              </a:ext>
            </a:extLst>
          </p:cNvPr>
          <p:cNvSpPr/>
          <p:nvPr/>
        </p:nvSpPr>
        <p:spPr>
          <a:xfrm>
            <a:off x="359120" y="516955"/>
            <a:ext cx="9190478" cy="529636"/>
          </a:xfrm>
          <a:prstGeom prst="roundRect">
            <a:avLst>
              <a:gd name="adj" fmla="val 0"/>
            </a:avLst>
          </a:prstGeom>
          <a:solidFill>
            <a:schemeClr val="accent6">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lIns="91440" tIns="45720" rIns="91440" bIns="45720" rtlCol="0" anchor="t"/>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defRPr/>
            </a:pPr>
            <a:r>
              <a:rPr kumimoji="1" lang="ja-JP" sz="1000">
                <a:solidFill>
                  <a:schemeClr val="tx1"/>
                </a:solidFill>
                <a:latin typeface="游ゴシック"/>
                <a:ea typeface="游ゴシック"/>
              </a:rPr>
              <a:t>〇富裕層市場とのネットワーク強化、富裕層観光市場の情報提供による観光事業者への市場参入促進、高付加価値コンテンツの造成などによるラグジュア</a:t>
            </a:r>
            <a:endParaRPr kumimoji="1" lang="en-US" altLang="ja-JP" sz="1000">
              <a:solidFill>
                <a:schemeClr val="tx1"/>
              </a:solidFill>
              <a:latin typeface="游ゴシック"/>
              <a:ea typeface="游ゴシック"/>
            </a:endParaRPr>
          </a:p>
          <a:p>
            <a:pPr>
              <a:defRPr/>
            </a:pPr>
            <a:r>
              <a:rPr kumimoji="1" lang="ja-JP" altLang="en-US" sz="1000">
                <a:solidFill>
                  <a:schemeClr val="tx1"/>
                </a:solidFill>
                <a:latin typeface="游ゴシック"/>
                <a:ea typeface="游ゴシック"/>
              </a:rPr>
              <a:t>　</a:t>
            </a:r>
            <a:r>
              <a:rPr kumimoji="1" lang="ja-JP" sz="1000">
                <a:solidFill>
                  <a:schemeClr val="tx1"/>
                </a:solidFill>
                <a:latin typeface="游ゴシック"/>
                <a:ea typeface="游ゴシック"/>
              </a:rPr>
              <a:t>リーツーリズムの推進</a:t>
            </a:r>
            <a:endParaRPr kumimoji="1" lang="en-US" altLang="ja-JP">
              <a:solidFill>
                <a:schemeClr val="tx1"/>
              </a:solidFill>
            </a:endParaRPr>
          </a:p>
          <a:p>
            <a:pPr lvl="0" algn="l" defTabSz="457200">
              <a:lnSpc>
                <a:spcPct val="100000"/>
              </a:lnSpc>
              <a:spcBef>
                <a:spcPts val="0"/>
              </a:spcBef>
              <a:spcAft>
                <a:spcPts val="0"/>
              </a:spcAft>
              <a:buNone/>
              <a:tabLst/>
              <a:defRPr/>
            </a:pPr>
            <a:r>
              <a:rPr kumimoji="1" lang="ja-JP" sz="1000" b="0" i="0" u="none" strike="noStrike" kern="1200" cap="none" spc="0" normalizeH="0" baseline="0" noProof="0">
                <a:ln>
                  <a:noFill/>
                </a:ln>
                <a:solidFill>
                  <a:schemeClr val="tx1"/>
                </a:solidFill>
                <a:effectLst/>
                <a:uLnTx/>
                <a:uFillTx/>
                <a:latin typeface="游ゴシック"/>
                <a:ea typeface="游ゴシック"/>
              </a:rPr>
              <a:t>○</a:t>
            </a:r>
            <a:r>
              <a:rPr kumimoji="1" lang="ja-JP" sz="1000" b="1" i="0" u="none" strike="noStrike" kern="1200" cap="none" spc="0" normalizeH="0" baseline="0" noProof="0">
                <a:ln>
                  <a:noFill/>
                </a:ln>
                <a:solidFill>
                  <a:schemeClr val="tx1"/>
                </a:solidFill>
                <a:effectLst/>
                <a:uLnTx/>
                <a:uFillTx/>
                <a:latin typeface="游ゴシック"/>
                <a:ea typeface="游ゴシック"/>
              </a:rPr>
              <a:t>知的好奇心や体験を重視する富裕者層</a:t>
            </a:r>
            <a:r>
              <a:rPr kumimoji="1" lang="ja-JP" sz="1000" b="0" i="0" u="none" strike="noStrike" kern="1200" cap="none" spc="0" normalizeH="0" baseline="0" noProof="0">
                <a:ln>
                  <a:noFill/>
                </a:ln>
                <a:solidFill>
                  <a:schemeClr val="tx1"/>
                </a:solidFill>
                <a:effectLst/>
                <a:uLnTx/>
                <a:uFillTx/>
                <a:latin typeface="游ゴシック"/>
                <a:ea typeface="游ゴシック"/>
              </a:rPr>
              <a:t>に対し、文化や芸術、食などストーリー性を持った体験を提供</a:t>
            </a:r>
            <a:endParaRPr lang="en-US">
              <a:solidFill>
                <a:schemeClr val="tx1"/>
              </a:solidFill>
              <a:latin typeface="游ゴシック"/>
              <a:ea typeface="游ゴシック"/>
            </a:endParaRPr>
          </a:p>
          <a:p>
            <a:pPr lvl="0" algn="l" defTabSz="457200">
              <a:lnSpc>
                <a:spcPct val="100000"/>
              </a:lnSpc>
              <a:spcBef>
                <a:spcPts val="0"/>
              </a:spcBef>
              <a:spcAft>
                <a:spcPts val="0"/>
              </a:spcAft>
              <a:buNone/>
              <a:tabLst/>
              <a:defRPr/>
            </a:pPr>
            <a:endParaRPr lang="ja-JP" altLang="en-US" sz="1000" b="0" i="0" u="none" strike="noStrike" kern="1200" cap="none" spc="0" normalizeH="0" baseline="0" noProof="0">
              <a:ln>
                <a:noFill/>
              </a:ln>
              <a:solidFill>
                <a:schemeClr val="tx1"/>
              </a:solidFill>
              <a:effectLst/>
              <a:uLnTx/>
              <a:uFillTx/>
              <a:latin typeface="Calibri" panose="020F0502020204030204"/>
              <a:ea typeface="游ゴシック"/>
              <a:cs typeface="Calibri"/>
            </a:endParaRPr>
          </a:p>
        </p:txBody>
      </p:sp>
    </p:spTree>
    <p:extLst>
      <p:ext uri="{BB962C8B-B14F-4D97-AF65-F5344CB8AC3E}">
        <p14:creationId xmlns:p14="http://schemas.microsoft.com/office/powerpoint/2010/main" val="42265854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A25C2451-B6FF-473A-933C-6FF43D1A4A41}"/>
              </a:ext>
            </a:extLst>
          </p:cNvPr>
          <p:cNvSpPr txBox="1"/>
          <p:nvPr/>
        </p:nvSpPr>
        <p:spPr>
          <a:xfrm>
            <a:off x="0" y="856617"/>
            <a:ext cx="5165124" cy="307777"/>
          </a:xfrm>
          <a:prstGeom prst="rect">
            <a:avLst/>
          </a:prstGeom>
          <a:noFill/>
          <a:ln>
            <a:noFill/>
          </a:ln>
        </p:spPr>
        <p:txBody>
          <a:bodyPr wrap="square">
            <a:spAutoFit/>
          </a:bodyPr>
          <a:lstStyle/>
          <a:p>
            <a:pPr marL="0" marR="0" lvl="0" indent="0" algn="l" defTabSz="653156" rtl="0" eaLnBrk="1" fontAlgn="auto" latinLnBrk="0" hangingPunct="1">
              <a:spcBef>
                <a:spcPts val="0"/>
              </a:spcBef>
              <a:spcAft>
                <a:spcPts val="0"/>
              </a:spcAft>
              <a:buClrTx/>
              <a:buSzTx/>
              <a:buFontTx/>
              <a:buNone/>
              <a:tabLst/>
              <a:defRPr/>
            </a:pPr>
            <a:r>
              <a:rPr kumimoji="1" lang="ja-JP" altLang="en-US" sz="1400" b="1">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（１）多彩なコンテンツを活かした府内周遊の促進</a:t>
            </a:r>
            <a:endParaRPr kumimoji="1" lang="en-US" altLang="ja-JP" sz="1400" b="1">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endParaRPr>
          </a:p>
        </p:txBody>
      </p:sp>
      <p:sp>
        <p:nvSpPr>
          <p:cNvPr id="5" name="正方形/長方形 4">
            <a:extLst>
              <a:ext uri="{FF2B5EF4-FFF2-40B4-BE49-F238E27FC236}">
                <a16:creationId xmlns:a16="http://schemas.microsoft.com/office/drawing/2014/main" id="{4E1253E6-5D8E-4606-B162-354993E2B993}"/>
              </a:ext>
            </a:extLst>
          </p:cNvPr>
          <p:cNvSpPr/>
          <p:nvPr/>
        </p:nvSpPr>
        <p:spPr>
          <a:xfrm>
            <a:off x="205363" y="1960108"/>
            <a:ext cx="9495274" cy="3778730"/>
          </a:xfrm>
          <a:prstGeom prst="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kumimoji="1" lang="ja-JP" altLang="en-US" sz="1200" b="1" dirty="0">
                <a:solidFill>
                  <a:schemeClr val="tx1"/>
                </a:solidFill>
                <a:ea typeface="游ゴシック"/>
              </a:rPr>
              <a:t>①豊富な地域資源を活用した周遊性の向上</a:t>
            </a:r>
            <a:endParaRPr kumimoji="1" lang="en-US" altLang="ja-JP" sz="1200" b="1" dirty="0">
              <a:solidFill>
                <a:schemeClr val="tx1"/>
              </a:solidFill>
              <a:ea typeface="游ゴシック"/>
            </a:endParaRPr>
          </a:p>
          <a:p>
            <a:pPr marL="0" marR="0" lvl="0" indent="0" algn="l" defTabSz="457200" rtl="0" eaLnBrk="1" fontAlgn="auto" latinLnBrk="0" hangingPunct="1">
              <a:lnSpc>
                <a:spcPct val="100000"/>
              </a:lnSpc>
              <a:spcBef>
                <a:spcPts val="500"/>
              </a:spcBef>
              <a:spcAft>
                <a:spcPts val="0"/>
              </a:spcAft>
              <a:buClrTx/>
              <a:buSzTx/>
              <a:buFontTx/>
              <a:buNone/>
              <a:tabLst/>
              <a:defRPr/>
            </a:pPr>
            <a:r>
              <a:rPr kumimoji="1" lang="ja-JP" altLang="en-US" sz="1200" b="1" dirty="0">
                <a:solidFill>
                  <a:schemeClr val="tx1"/>
                </a:solidFill>
                <a:ea typeface="游ゴシック"/>
              </a:rPr>
              <a:t>　</a:t>
            </a:r>
            <a:r>
              <a:rPr kumimoji="1" lang="ja-JP" altLang="en-US" sz="1200" b="1" i="0" u="none" strike="noStrike" kern="1200" cap="none" spc="0" normalizeH="0" baseline="0" noProof="0" dirty="0">
                <a:ln>
                  <a:noFill/>
                </a:ln>
                <a:solidFill>
                  <a:schemeClr val="tx1"/>
                </a:solidFill>
                <a:effectLst/>
                <a:uLnTx/>
                <a:uFillTx/>
                <a:latin typeface="Calibri" panose="020F0502020204030204"/>
                <a:ea typeface="游ゴシック"/>
                <a:cs typeface="+mn-cs"/>
              </a:rPr>
              <a:t>・地域資源を活用した</a:t>
            </a:r>
            <a:r>
              <a:rPr kumimoji="1" lang="ja-JP" sz="1200" b="1" dirty="0">
                <a:solidFill>
                  <a:schemeClr val="tx1"/>
                </a:solidFill>
                <a:latin typeface="游ゴシック"/>
                <a:ea typeface="游ゴシック"/>
              </a:rPr>
              <a:t>魅力の発信</a:t>
            </a:r>
            <a:endParaRPr lang="en-US" altLang="ja-JP" sz="1200" b="1" i="0" u="none" strike="noStrike" kern="1200" cap="none" spc="0" normalizeH="0" baseline="0" noProof="0" dirty="0">
              <a:ln>
                <a:noFill/>
              </a:ln>
              <a:solidFill>
                <a:schemeClr val="tx1"/>
              </a:solidFill>
              <a:effectLst/>
              <a:uLnTx/>
              <a:uFillTx/>
              <a:latin typeface="Calibri" panose="020F0502020204030204"/>
              <a:ea typeface="游ゴシック" panose="020B0400000000000000" pitchFamily="50" charset="-128"/>
              <a:cs typeface="Calibri"/>
            </a:endParaRPr>
          </a:p>
          <a:p>
            <a:pPr>
              <a:defRPr/>
            </a:pPr>
            <a:r>
              <a:rPr kumimoji="1" lang="ja-JP" altLang="en-US" sz="1000" b="0" i="0" u="none" strike="noStrike" kern="1200" cap="none" spc="0" normalizeH="0" baseline="0" noProof="0" dirty="0">
                <a:ln>
                  <a:noFill/>
                </a:ln>
                <a:solidFill>
                  <a:schemeClr val="tx1"/>
                </a:solidFill>
                <a:effectLst/>
                <a:uLnTx/>
                <a:uFillTx/>
                <a:latin typeface="Calibri" panose="020F0502020204030204"/>
                <a:ea typeface="游ゴシック"/>
                <a:cs typeface="+mn-cs"/>
              </a:rPr>
              <a:t>　　　⇒　</a:t>
            </a:r>
            <a:r>
              <a:rPr kumimoji="1" lang="ja-JP" altLang="en-US" sz="1000" dirty="0">
                <a:solidFill>
                  <a:schemeClr val="tx1"/>
                </a:solidFill>
                <a:latin typeface="游ゴシック"/>
                <a:ea typeface="游ゴシック"/>
              </a:rPr>
              <a:t>府内各地の</a:t>
            </a:r>
            <a:r>
              <a:rPr kumimoji="1" lang="ja-JP" sz="1000" b="0" i="0" u="none" strike="noStrike" kern="1200" cap="none" spc="0" normalizeH="0" baseline="0" noProof="0" dirty="0">
                <a:ln>
                  <a:noFill/>
                </a:ln>
                <a:solidFill>
                  <a:schemeClr val="tx1"/>
                </a:solidFill>
                <a:effectLst/>
                <a:uLnTx/>
                <a:uFillTx/>
                <a:latin typeface="游ゴシック"/>
                <a:ea typeface="游ゴシック"/>
              </a:rPr>
              <a:t>地域</a:t>
            </a:r>
            <a:r>
              <a:rPr kumimoji="1" lang="ja-JP" sz="1000" dirty="0">
                <a:solidFill>
                  <a:schemeClr val="tx1"/>
                </a:solidFill>
                <a:latin typeface="游ゴシック"/>
                <a:ea typeface="游ゴシック"/>
              </a:rPr>
              <a:t>資源</a:t>
            </a:r>
            <a:r>
              <a:rPr kumimoji="1" lang="ja-JP" altLang="en-US" sz="1000" dirty="0">
                <a:solidFill>
                  <a:schemeClr val="tx1"/>
                </a:solidFill>
                <a:latin typeface="游ゴシック"/>
                <a:ea typeface="游ゴシック"/>
              </a:rPr>
              <a:t>の魅力を向上・発信するとともに</a:t>
            </a:r>
            <a:r>
              <a:rPr kumimoji="1" lang="ja-JP" sz="1000" dirty="0">
                <a:solidFill>
                  <a:schemeClr val="tx1"/>
                </a:solidFill>
                <a:latin typeface="游ゴシック"/>
                <a:ea typeface="游ゴシック"/>
              </a:rPr>
              <a:t>、これらを</a:t>
            </a:r>
            <a:r>
              <a:rPr kumimoji="1" lang="ja-JP" sz="1000" b="0" i="0" u="none" strike="noStrike" kern="1200" cap="none" spc="0" normalizeH="0" baseline="0" noProof="0" dirty="0">
                <a:ln>
                  <a:noFill/>
                </a:ln>
                <a:solidFill>
                  <a:schemeClr val="tx1"/>
                </a:solidFill>
                <a:effectLst/>
                <a:uLnTx/>
                <a:uFillTx/>
                <a:latin typeface="游ゴシック"/>
                <a:ea typeface="游ゴシック"/>
              </a:rPr>
              <a:t>活用した</a:t>
            </a:r>
            <a:r>
              <a:rPr kumimoji="1" lang="ja-JP" sz="1000" dirty="0">
                <a:solidFill>
                  <a:schemeClr val="tx1"/>
                </a:solidFill>
                <a:latin typeface="游ゴシック"/>
                <a:ea typeface="游ゴシック"/>
              </a:rPr>
              <a:t>文化・</a:t>
            </a:r>
            <a:r>
              <a:rPr kumimoji="1" lang="ja-JP" sz="1000" b="0" i="0" u="none" strike="noStrike" kern="1200" cap="none" spc="0" normalizeH="0" baseline="0" noProof="0" dirty="0">
                <a:ln>
                  <a:noFill/>
                </a:ln>
                <a:solidFill>
                  <a:schemeClr val="tx1"/>
                </a:solidFill>
                <a:effectLst/>
                <a:uLnTx/>
                <a:uFillTx/>
                <a:latin typeface="游ゴシック"/>
                <a:ea typeface="游ゴシック"/>
              </a:rPr>
              <a:t>芸術・スポーツ等イベント</a:t>
            </a:r>
            <a:r>
              <a:rPr kumimoji="1" lang="ja-JP" sz="1000" dirty="0">
                <a:solidFill>
                  <a:schemeClr val="tx1"/>
                </a:solidFill>
                <a:latin typeface="游ゴシック"/>
                <a:ea typeface="游ゴシック"/>
              </a:rPr>
              <a:t>や周遊ツアーの充実により地域へ周遊を促進</a:t>
            </a:r>
            <a:endParaRPr lang="en-US" altLang="ja-JP" sz="1000" dirty="0">
              <a:solidFill>
                <a:schemeClr val="tx1"/>
              </a:solidFill>
              <a:latin typeface="游ゴシック"/>
              <a:ea typeface="Meiryo UI"/>
            </a:endParaRPr>
          </a:p>
          <a:p>
            <a:pPr>
              <a:defRPr/>
            </a:pPr>
            <a:r>
              <a:rPr kumimoji="1" lang="ja-JP" sz="1000" dirty="0">
                <a:solidFill>
                  <a:schemeClr val="tx1"/>
                </a:solidFill>
                <a:latin typeface="游ゴシック"/>
                <a:ea typeface="游ゴシック"/>
              </a:rPr>
              <a:t>　　　　　</a:t>
            </a:r>
            <a:r>
              <a:rPr kumimoji="1" lang="ja-JP" altLang="en-US" sz="1000" dirty="0">
                <a:solidFill>
                  <a:schemeClr val="tx1"/>
                </a:solidFill>
                <a:latin typeface="游ゴシック"/>
                <a:ea typeface="游ゴシック"/>
              </a:rPr>
              <a:t>（府内各エリアの特性を活かしたコンテンツを造成・充実　等）</a:t>
            </a:r>
            <a:endParaRPr lang="ja-JP" altLang="en-US" sz="1000" dirty="0">
              <a:solidFill>
                <a:schemeClr val="tx1"/>
              </a:solidFill>
              <a:latin typeface="游ゴシック"/>
              <a:ea typeface="游ゴシック"/>
            </a:endParaRPr>
          </a:p>
          <a:p>
            <a:pPr marL="0" marR="0" lvl="0" indent="0" algn="l" defTabSz="457200" rtl="0" eaLnBrk="1" fontAlgn="auto" latinLnBrk="0" hangingPunct="1">
              <a:lnSpc>
                <a:spcPct val="100000"/>
              </a:lnSpc>
              <a:spcBef>
                <a:spcPts val="500"/>
              </a:spcBef>
              <a:spcAft>
                <a:spcPts val="0"/>
              </a:spcAft>
              <a:buClrTx/>
              <a:buSzTx/>
              <a:buFontTx/>
              <a:buNone/>
              <a:tabLst/>
              <a:defRPr/>
            </a:pPr>
            <a:r>
              <a:rPr kumimoji="1" lang="ja-JP" altLang="en-US" sz="1200" b="1" dirty="0">
                <a:solidFill>
                  <a:schemeClr val="tx1"/>
                </a:solidFill>
                <a:latin typeface="Calibri" panose="020F0502020204030204"/>
                <a:ea typeface="游ゴシック"/>
              </a:rPr>
              <a:t>　</a:t>
            </a:r>
            <a:r>
              <a:rPr kumimoji="1" lang="ja-JP" altLang="en-US" sz="1200" b="1" i="0" u="none" strike="noStrike" kern="1200" cap="none" spc="0" normalizeH="0" baseline="0" noProof="0" dirty="0">
                <a:ln>
                  <a:noFill/>
                </a:ln>
                <a:solidFill>
                  <a:schemeClr val="tx1"/>
                </a:solidFill>
                <a:effectLst/>
                <a:uLnTx/>
                <a:uFillTx/>
                <a:latin typeface="Calibri" panose="020F0502020204030204"/>
                <a:ea typeface="游ゴシック"/>
                <a:cs typeface="+mn-cs"/>
              </a:rPr>
              <a:t>・世界遺産百舌鳥・古市古墳群エリア</a:t>
            </a:r>
            <a:r>
              <a:rPr kumimoji="1" lang="ja-JP" sz="1200" b="1" i="0" u="none" strike="noStrike" kern="1200" cap="none" spc="0" normalizeH="0" baseline="0" noProof="0" dirty="0">
                <a:ln>
                  <a:noFill/>
                </a:ln>
                <a:solidFill>
                  <a:schemeClr val="tx1"/>
                </a:solidFill>
                <a:effectLst/>
                <a:uLnTx/>
                <a:uFillTx/>
                <a:latin typeface="游ゴシック"/>
                <a:ea typeface="游ゴシック"/>
              </a:rPr>
              <a:t>の</a:t>
            </a:r>
            <a:r>
              <a:rPr kumimoji="1" lang="ja-JP" sz="1200" b="1" dirty="0">
                <a:solidFill>
                  <a:schemeClr val="tx1"/>
                </a:solidFill>
                <a:latin typeface="游ゴシック"/>
                <a:ea typeface="游ゴシック"/>
              </a:rPr>
              <a:t>価値・魅力の発信</a:t>
            </a:r>
            <a:endParaRPr lang="en-US" altLang="ja-JP" sz="1200" b="1" i="0" u="none" strike="noStrike" kern="1200" cap="none" spc="0" normalizeH="0" baseline="0" noProof="0" dirty="0">
              <a:ln>
                <a:noFill/>
              </a:ln>
              <a:solidFill>
                <a:schemeClr val="tx1"/>
              </a:solidFill>
              <a:effectLst/>
              <a:uLnTx/>
              <a:uFillTx/>
              <a:latin typeface="Calibri" panose="020F0502020204030204"/>
              <a:ea typeface="游ゴシック" panose="020B0400000000000000" pitchFamily="50" charset="-128"/>
              <a:cs typeface="Calibri"/>
            </a:endParaRPr>
          </a:p>
          <a:p>
            <a:pPr>
              <a:defRPr/>
            </a:pPr>
            <a:r>
              <a:rPr kumimoji="1" lang="ja-JP" altLang="en-US" sz="1000" b="0" i="0" u="none" strike="noStrike" kern="1200" cap="none" spc="0" normalizeH="0" baseline="0" noProof="0" dirty="0">
                <a:ln>
                  <a:noFill/>
                </a:ln>
                <a:solidFill>
                  <a:schemeClr val="tx1"/>
                </a:solidFill>
                <a:effectLst/>
                <a:uLnTx/>
                <a:uFillTx/>
                <a:latin typeface="Calibri" panose="020F0502020204030204"/>
                <a:ea typeface="游ゴシック"/>
                <a:cs typeface="+mn-cs"/>
              </a:rPr>
              <a:t>　　　</a:t>
            </a:r>
            <a:r>
              <a:rPr kumimoji="1" lang="ja-JP" sz="1000" b="0" i="0" u="none" strike="noStrike" kern="1200" cap="none" spc="0" normalizeH="0" baseline="0" noProof="0" dirty="0">
                <a:ln>
                  <a:noFill/>
                </a:ln>
                <a:solidFill>
                  <a:schemeClr val="tx1"/>
                </a:solidFill>
                <a:effectLst/>
                <a:uLnTx/>
                <a:uFillTx/>
                <a:latin typeface="Calibri" panose="020F0502020204030204"/>
                <a:ea typeface="游ゴシック"/>
                <a:cs typeface="+mn-cs"/>
              </a:rPr>
              <a:t>⇒　大阪府・堺市・羽曳野市・藤井寺市が一体となり、</a:t>
            </a:r>
            <a:r>
              <a:rPr kumimoji="1" lang="ja-JP" sz="1000" dirty="0">
                <a:solidFill>
                  <a:schemeClr val="tx1"/>
                </a:solidFill>
                <a:latin typeface="游ゴシック"/>
                <a:ea typeface="游ゴシック"/>
              </a:rPr>
              <a:t>古墳群の価値や魅力を発信し、</a:t>
            </a:r>
            <a:r>
              <a:rPr kumimoji="1" lang="ja-JP" altLang="ja-JP" sz="1000" b="0" i="0" u="none" strike="noStrike" kern="1200" cap="none" spc="0" normalizeH="0" baseline="0" noProof="0" dirty="0">
                <a:ln>
                  <a:noFill/>
                </a:ln>
                <a:solidFill>
                  <a:schemeClr val="tx1"/>
                </a:solidFill>
                <a:effectLst/>
                <a:uLnTx/>
                <a:uFillTx/>
                <a:latin typeface="Calibri" panose="020F0502020204030204"/>
                <a:ea typeface="游ゴシック"/>
                <a:cs typeface="+mn-cs"/>
              </a:rPr>
              <a:t>気球の活用などに</a:t>
            </a:r>
            <a:r>
              <a:rPr kumimoji="1" lang="ja-JP" altLang="ja-JP" sz="1000" b="0" i="0" u="none" strike="noStrike" kern="1200" cap="none" spc="0" normalizeH="0" baseline="0" noProof="0" dirty="0">
                <a:ln>
                  <a:noFill/>
                </a:ln>
                <a:solidFill>
                  <a:schemeClr val="tx1"/>
                </a:solidFill>
                <a:effectLst/>
                <a:uLnTx/>
                <a:uFillTx/>
                <a:latin typeface="游ゴシック"/>
                <a:ea typeface="游ゴシック"/>
              </a:rPr>
              <a:t>よ</a:t>
            </a:r>
            <a:r>
              <a:rPr kumimoji="1" lang="ja-JP" altLang="ja-JP" sz="1000" dirty="0">
                <a:solidFill>
                  <a:schemeClr val="tx1"/>
                </a:solidFill>
                <a:latin typeface="游ゴシック"/>
                <a:ea typeface="游ゴシック"/>
              </a:rPr>
              <a:t>り、</a:t>
            </a:r>
            <a:r>
              <a:rPr kumimoji="1" lang="ja-JP" sz="1000" dirty="0">
                <a:solidFill>
                  <a:schemeClr val="tx1"/>
                </a:solidFill>
                <a:latin typeface="游ゴシック"/>
                <a:ea typeface="游ゴシック"/>
              </a:rPr>
              <a:t>古墳群エリアへの来訪</a:t>
            </a:r>
            <a:r>
              <a:rPr kumimoji="1" lang="ja-JP" sz="1000" b="0" i="0" u="none" strike="noStrike" kern="1200" cap="none" spc="0" normalizeH="0" baseline="0" noProof="0" dirty="0">
                <a:ln>
                  <a:noFill/>
                </a:ln>
                <a:solidFill>
                  <a:schemeClr val="tx1"/>
                </a:solidFill>
                <a:effectLst/>
                <a:uLnTx/>
                <a:uFillTx/>
                <a:latin typeface="游ゴシック"/>
                <a:ea typeface="游ゴシック"/>
              </a:rPr>
              <a:t>につなげる</a:t>
            </a:r>
            <a:endParaRPr kumimoji="1" lang="en-US" sz="1000" dirty="0">
              <a:solidFill>
                <a:schemeClr val="tx1"/>
              </a:solidFill>
              <a:latin typeface="游ゴシック"/>
              <a:ea typeface="游ゴシック"/>
            </a:endParaRPr>
          </a:p>
          <a:p>
            <a:pPr>
              <a:spcBef>
                <a:spcPts val="500"/>
              </a:spcBef>
            </a:pPr>
            <a:r>
              <a:rPr lang="ja-JP" sz="1200" b="1" dirty="0">
                <a:solidFill>
                  <a:schemeClr val="tx1"/>
                </a:solidFill>
                <a:ea typeface="游ゴシック"/>
                <a:cs typeface="Calibri"/>
              </a:rPr>
              <a:t>　・</a:t>
            </a:r>
            <a:r>
              <a:rPr lang="ja-JP" sz="1200" b="1" dirty="0">
                <a:solidFill>
                  <a:schemeClr val="tx1"/>
                </a:solidFill>
                <a:latin typeface="游ゴシック"/>
                <a:ea typeface="游ゴシック"/>
                <a:cs typeface="Calibri"/>
              </a:rPr>
              <a:t>万博</a:t>
            </a:r>
            <a:r>
              <a:rPr lang="ja-JP" altLang="en-US" sz="1200" b="1" dirty="0">
                <a:solidFill>
                  <a:schemeClr val="tx1"/>
                </a:solidFill>
                <a:latin typeface="游ゴシック"/>
                <a:ea typeface="游ゴシック"/>
                <a:cs typeface="Calibri"/>
              </a:rPr>
              <a:t>レガシーを活用した集</a:t>
            </a:r>
            <a:r>
              <a:rPr lang="ja-JP" sz="1200" b="1" dirty="0">
                <a:solidFill>
                  <a:schemeClr val="tx1"/>
                </a:solidFill>
                <a:latin typeface="游ゴシック"/>
                <a:ea typeface="游ゴシック"/>
                <a:cs typeface="Calibri"/>
              </a:rPr>
              <a:t>客</a:t>
            </a:r>
            <a:endParaRPr lang="en-US" altLang="ja-JP" sz="1200" dirty="0">
              <a:solidFill>
                <a:schemeClr val="tx1"/>
              </a:solidFill>
              <a:latin typeface="游ゴシック"/>
              <a:ea typeface="Meiryo UI"/>
              <a:cs typeface="Calibri"/>
            </a:endParaRPr>
          </a:p>
          <a:p>
            <a:r>
              <a:rPr lang="ja-JP" sz="1000" dirty="0">
                <a:solidFill>
                  <a:schemeClr val="tx1"/>
                </a:solidFill>
                <a:ea typeface="游ゴシック"/>
                <a:cs typeface="Calibri"/>
              </a:rPr>
              <a:t>　　　⇒　</a:t>
            </a:r>
            <a:r>
              <a:rPr lang="ja-JP" sz="1000" dirty="0">
                <a:solidFill>
                  <a:schemeClr val="tx1"/>
                </a:solidFill>
                <a:latin typeface="游ゴシック"/>
                <a:ea typeface="游ゴシック"/>
                <a:cs typeface="Calibri"/>
              </a:rPr>
              <a:t>万博で人気を集めた公式キャラクター「ミャクミャク」</a:t>
            </a:r>
            <a:r>
              <a:rPr lang="ja-JP" altLang="en-US" sz="1000" dirty="0">
                <a:solidFill>
                  <a:schemeClr val="tx1"/>
                </a:solidFill>
                <a:latin typeface="游ゴシック"/>
                <a:ea typeface="游ゴシック"/>
                <a:cs typeface="Calibri"/>
              </a:rPr>
              <a:t>のモニュメント等</a:t>
            </a:r>
            <a:r>
              <a:rPr lang="ja-JP" sz="1000" dirty="0">
                <a:solidFill>
                  <a:schemeClr val="tx1"/>
                </a:solidFill>
                <a:latin typeface="游ゴシック"/>
                <a:ea typeface="游ゴシック"/>
                <a:cs typeface="Calibri"/>
              </a:rPr>
              <a:t>を活用し、</a:t>
            </a:r>
            <a:r>
              <a:rPr lang="ja-JP" altLang="en-US" sz="1000" dirty="0">
                <a:solidFill>
                  <a:schemeClr val="tx1"/>
                </a:solidFill>
                <a:latin typeface="游ゴシック"/>
                <a:ea typeface="游ゴシック"/>
                <a:cs typeface="Calibri"/>
              </a:rPr>
              <a:t>府</a:t>
            </a:r>
            <a:r>
              <a:rPr lang="ja-JP" sz="1000" dirty="0">
                <a:solidFill>
                  <a:schemeClr val="tx1"/>
                </a:solidFill>
                <a:latin typeface="游ゴシック"/>
                <a:ea typeface="游ゴシック"/>
                <a:cs typeface="Calibri"/>
              </a:rPr>
              <a:t>域</a:t>
            </a:r>
            <a:r>
              <a:rPr lang="ja-JP" altLang="en-US" sz="1000" dirty="0">
                <a:solidFill>
                  <a:schemeClr val="tx1"/>
                </a:solidFill>
                <a:latin typeface="游ゴシック"/>
                <a:ea typeface="游ゴシック"/>
                <a:cs typeface="Calibri"/>
              </a:rPr>
              <a:t>全体</a:t>
            </a:r>
            <a:r>
              <a:rPr lang="ja-JP" sz="1000" dirty="0">
                <a:solidFill>
                  <a:schemeClr val="tx1"/>
                </a:solidFill>
                <a:latin typeface="游ゴシック"/>
                <a:ea typeface="游ゴシック"/>
                <a:cs typeface="Calibri"/>
              </a:rPr>
              <a:t>の</a:t>
            </a:r>
            <a:r>
              <a:rPr lang="ja-JP" altLang="en-US" sz="1000" dirty="0">
                <a:solidFill>
                  <a:schemeClr val="tx1"/>
                </a:solidFill>
                <a:latin typeface="游ゴシック"/>
                <a:ea typeface="游ゴシック"/>
                <a:cs typeface="Calibri"/>
              </a:rPr>
              <a:t>魅力向上による</a:t>
            </a:r>
            <a:r>
              <a:rPr lang="ja-JP" sz="1000" dirty="0">
                <a:solidFill>
                  <a:schemeClr val="tx1"/>
                </a:solidFill>
                <a:latin typeface="游ゴシック"/>
                <a:ea typeface="游ゴシック"/>
                <a:cs typeface="Calibri"/>
              </a:rPr>
              <a:t>誘客促進</a:t>
            </a:r>
            <a:endParaRPr lang="ja-JP" altLang="en-US" sz="1000" dirty="0">
              <a:solidFill>
                <a:schemeClr val="tx1"/>
              </a:solidFill>
              <a:latin typeface="游ゴシック"/>
              <a:ea typeface="游ゴシック"/>
              <a:cs typeface="Calibri"/>
            </a:endParaRPr>
          </a:p>
          <a:p>
            <a:pPr>
              <a:spcBef>
                <a:spcPts val="600"/>
              </a:spcBef>
              <a:defRPr/>
            </a:pPr>
            <a:r>
              <a:rPr lang="ja-JP" altLang="en-US" sz="1200" b="1" dirty="0">
                <a:solidFill>
                  <a:schemeClr val="tx1"/>
                </a:solidFill>
                <a:latin typeface="Calibri" panose="020F0502020204030204"/>
                <a:ea typeface="游ゴシック"/>
                <a:cs typeface="Calibri"/>
              </a:rPr>
              <a:t>　・万博記念公園駅前周辺地区の魅力向上</a:t>
            </a:r>
            <a:endParaRPr lang="en-US" altLang="ja-JP" sz="1200" dirty="0">
              <a:solidFill>
                <a:schemeClr val="tx1"/>
              </a:solidFill>
              <a:latin typeface="Calibri" panose="020F0502020204030204"/>
              <a:ea typeface="Meiryo UI"/>
              <a:cs typeface="Calibri"/>
            </a:endParaRPr>
          </a:p>
          <a:p>
            <a:pPr>
              <a:defRPr/>
            </a:pPr>
            <a:r>
              <a:rPr lang="ja-JP" altLang="en-US" sz="1000" dirty="0">
                <a:solidFill>
                  <a:schemeClr val="tx1"/>
                </a:solidFill>
                <a:latin typeface="Calibri" panose="020F0502020204030204"/>
                <a:ea typeface="游ゴシック"/>
                <a:cs typeface="Calibri"/>
              </a:rPr>
              <a:t>　　　⇒　万博記念公園駅前周辺地区において、「大規模アリーナを中核とした大阪・関西を代表する新たなスポーツ・文化の拠点づくり」を推進</a:t>
            </a:r>
            <a:endParaRPr lang="ja-JP" dirty="0">
              <a:solidFill>
                <a:schemeClr val="tx1"/>
              </a:solidFill>
              <a:ea typeface="游ゴシック"/>
              <a:cs typeface="Calibri"/>
            </a:endParaRPr>
          </a:p>
          <a:p>
            <a:pPr marL="0" marR="0" lvl="0" indent="0" algn="l" defTabSz="457200" rtl="0" eaLnBrk="1" fontAlgn="auto" latinLnBrk="0" hangingPunct="1">
              <a:lnSpc>
                <a:spcPct val="100000"/>
              </a:lnSpc>
              <a:spcBef>
                <a:spcPts val="50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Calibri" panose="020F0502020204030204"/>
                <a:ea typeface="游ゴシック"/>
                <a:cs typeface="+mn-cs"/>
              </a:rPr>
              <a:t>　</a:t>
            </a:r>
            <a:r>
              <a:rPr kumimoji="1" lang="ja-JP" altLang="en-US" sz="1200" b="1" i="0" u="none" kern="1200" cap="none" spc="0" normalizeH="0" baseline="0" noProof="0" dirty="0">
                <a:ln>
                  <a:noFill/>
                </a:ln>
                <a:solidFill>
                  <a:schemeClr val="tx1"/>
                </a:solidFill>
                <a:effectLst/>
                <a:uLnTx/>
                <a:uFillTx/>
                <a:latin typeface="Calibri" panose="020F0502020204030204"/>
                <a:ea typeface="游ゴシック"/>
                <a:cs typeface="+mn-cs"/>
              </a:rPr>
              <a:t>・広域周遊・誘客</a:t>
            </a:r>
            <a:r>
              <a:rPr kumimoji="1" lang="ja-JP" altLang="en-US" sz="1200" b="1" dirty="0">
                <a:solidFill>
                  <a:schemeClr val="tx1"/>
                </a:solidFill>
                <a:latin typeface="Calibri" panose="020F0502020204030204"/>
                <a:ea typeface="游ゴシック"/>
              </a:rPr>
              <a:t>の</a:t>
            </a:r>
            <a:r>
              <a:rPr kumimoji="1" lang="ja-JP" altLang="en-US" sz="1200" b="1" i="0" u="none" kern="1200" cap="none" spc="0" normalizeH="0" baseline="0" noProof="0" dirty="0">
                <a:ln>
                  <a:noFill/>
                </a:ln>
                <a:solidFill>
                  <a:schemeClr val="tx1"/>
                </a:solidFill>
                <a:effectLst/>
                <a:uLnTx/>
                <a:uFillTx/>
                <a:latin typeface="Calibri" panose="020F0502020204030204"/>
                <a:ea typeface="游ゴシック"/>
                <a:cs typeface="+mn-cs"/>
              </a:rPr>
              <a:t>促進</a:t>
            </a:r>
            <a:endParaRPr lang="en-US" altLang="ja-JP" sz="1200" b="1" i="0" u="none" kern="1200" cap="none" spc="0" normalizeH="0" baseline="0" noProof="0" dirty="0">
              <a:ln>
                <a:noFill/>
              </a:ln>
              <a:solidFill>
                <a:schemeClr val="tx1"/>
              </a:solidFill>
              <a:effectLst/>
              <a:uLnTx/>
              <a:uFillTx/>
              <a:latin typeface="Calibri" panose="020F0502020204030204"/>
              <a:ea typeface="游ゴシック"/>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kern="1200" cap="none" spc="0" normalizeH="0" baseline="0" noProof="0" dirty="0">
                <a:ln>
                  <a:noFill/>
                </a:ln>
                <a:solidFill>
                  <a:schemeClr val="tx1"/>
                </a:solidFill>
                <a:effectLst/>
                <a:uLnTx/>
                <a:uFillTx/>
                <a:latin typeface="Calibri" panose="020F0502020204030204"/>
                <a:ea typeface="游ゴシック"/>
                <a:cs typeface="+mn-cs"/>
              </a:rPr>
              <a:t>　　　⇒　万博を契機に構築した鉄道会社・関係団体等の連携関係など、周遊促進の事業展開に活かせる組織体制を構築。継続的な大阪への誘客・周遊をさらに</a:t>
            </a:r>
            <a:endParaRPr lang="en-US" altLang="ja-JP" sz="1000" b="0" i="0" u="none" kern="1200" cap="none" spc="0" normalizeH="0" baseline="0" noProof="0" dirty="0">
              <a:ln>
                <a:noFill/>
              </a:ln>
              <a:solidFill>
                <a:schemeClr val="tx1"/>
              </a:solidFill>
              <a:effectLst/>
              <a:uLnTx/>
              <a:uFillTx/>
              <a:latin typeface="Calibri" panose="020F0502020204030204"/>
              <a:ea typeface="游ゴシック"/>
              <a:cs typeface="Calibri"/>
            </a:endParaRPr>
          </a:p>
          <a:p>
            <a:pPr>
              <a:defRPr/>
            </a:pPr>
            <a:r>
              <a:rPr kumimoji="1" lang="ja-JP" altLang="en-US" sz="1000" b="0" i="0" u="none" kern="1200" cap="none" spc="0" normalizeH="0" baseline="0" noProof="0" dirty="0">
                <a:ln>
                  <a:noFill/>
                </a:ln>
                <a:solidFill>
                  <a:schemeClr val="tx1"/>
                </a:solidFill>
                <a:effectLst/>
                <a:uLnTx/>
                <a:uFillTx/>
                <a:latin typeface="Calibri" panose="020F0502020204030204"/>
                <a:ea typeface="游ゴシック"/>
                <a:cs typeface="+mn-cs"/>
              </a:rPr>
              <a:t>　　　　　促進</a:t>
            </a:r>
            <a:endParaRPr lang="en-US" altLang="ja-JP" sz="1200" b="1" dirty="0">
              <a:solidFill>
                <a:schemeClr val="tx1"/>
              </a:solidFill>
              <a:ea typeface="游ゴシック"/>
              <a:cs typeface="Calibri"/>
            </a:endParaRPr>
          </a:p>
          <a:p>
            <a:pPr>
              <a:spcBef>
                <a:spcPts val="500"/>
              </a:spcBef>
            </a:pPr>
            <a:r>
              <a:rPr lang="ja-JP" altLang="en-US" sz="1200" b="1" dirty="0">
                <a:solidFill>
                  <a:schemeClr val="tx1"/>
                </a:solidFill>
                <a:ea typeface="游ゴシック"/>
                <a:cs typeface="Calibri"/>
              </a:rPr>
              <a:t>　</a:t>
            </a:r>
            <a:r>
              <a:rPr lang="ja-JP" sz="1200" b="1" dirty="0">
                <a:solidFill>
                  <a:schemeClr val="tx1"/>
                </a:solidFill>
                <a:ea typeface="游ゴシック"/>
                <a:cs typeface="Calibri"/>
              </a:rPr>
              <a:t>・サイクル</a:t>
            </a:r>
            <a:r>
              <a:rPr lang="ja-JP" altLang="en-US" sz="1200" b="1" dirty="0">
                <a:solidFill>
                  <a:schemeClr val="tx1"/>
                </a:solidFill>
                <a:latin typeface="游ゴシック"/>
                <a:ea typeface="游ゴシック"/>
                <a:cs typeface="Calibri"/>
              </a:rPr>
              <a:t>ライン</a:t>
            </a:r>
            <a:r>
              <a:rPr lang="ja-JP" sz="1200" b="1" dirty="0">
                <a:solidFill>
                  <a:schemeClr val="tx1"/>
                </a:solidFill>
                <a:ea typeface="游ゴシック"/>
                <a:cs typeface="Calibri"/>
              </a:rPr>
              <a:t>の整備・活用、広域的サイクルイベントによる周遊</a:t>
            </a:r>
            <a:endParaRPr lang="en-US" altLang="ja-JP" sz="1200" dirty="0">
              <a:solidFill>
                <a:schemeClr val="tx1"/>
              </a:solidFill>
              <a:ea typeface="Calibri"/>
              <a:cs typeface="Calibri"/>
            </a:endParaRPr>
          </a:p>
          <a:p>
            <a:r>
              <a:rPr lang="ja-JP" sz="1000" dirty="0">
                <a:solidFill>
                  <a:schemeClr val="tx1"/>
                </a:solidFill>
                <a:ea typeface="游ゴシック"/>
                <a:cs typeface="Calibri"/>
              </a:rPr>
              <a:t>　　　⇒　国内外からの多くの来訪者が安全、快適に府内各地を周遊できるサイクル</a:t>
            </a:r>
            <a:r>
              <a:rPr lang="ja-JP" altLang="en-US" sz="1000" dirty="0">
                <a:solidFill>
                  <a:schemeClr val="tx1"/>
                </a:solidFill>
                <a:latin typeface="游ゴシック"/>
                <a:ea typeface="游ゴシック"/>
                <a:cs typeface="Calibri"/>
              </a:rPr>
              <a:t>ライン</a:t>
            </a:r>
            <a:r>
              <a:rPr lang="ja-JP" sz="1000" dirty="0">
                <a:solidFill>
                  <a:schemeClr val="tx1"/>
                </a:solidFill>
                <a:ea typeface="游ゴシック"/>
                <a:cs typeface="Calibri"/>
              </a:rPr>
              <a:t>（淀川リバーサイド、大和川リバーサイド、石川リバーサイド、大阪ベ</a:t>
            </a:r>
            <a:endParaRPr lang="en-US" sz="1000" dirty="0">
              <a:solidFill>
                <a:schemeClr val="tx1"/>
              </a:solidFill>
              <a:ea typeface="Calibri"/>
              <a:cs typeface="Calibri"/>
            </a:endParaRPr>
          </a:p>
          <a:p>
            <a:r>
              <a:rPr lang="ja-JP" sz="1000" dirty="0">
                <a:solidFill>
                  <a:schemeClr val="tx1"/>
                </a:solidFill>
                <a:ea typeface="游ゴシック"/>
                <a:cs typeface="Calibri"/>
              </a:rPr>
              <a:t>　　　　　イサイド）の整備を進めるとともに、近隣自治体や民間等と連携した広域的なサイクルイベントにより地域への周遊を促進</a:t>
            </a:r>
            <a:endParaRPr lang="en-US" altLang="ja-JP" sz="1000" dirty="0">
              <a:solidFill>
                <a:schemeClr val="tx1"/>
              </a:solidFill>
              <a:ea typeface="Calibri"/>
              <a:cs typeface="Calibri"/>
            </a:endParaRPr>
          </a:p>
          <a:p>
            <a:pPr>
              <a:spcBef>
                <a:spcPts val="600"/>
              </a:spcBef>
            </a:pPr>
            <a:r>
              <a:rPr lang="ja-JP" sz="1200" b="1" dirty="0">
                <a:solidFill>
                  <a:schemeClr val="tx1"/>
                </a:solidFill>
                <a:ea typeface="游ゴシック" panose="020B0400000000000000" pitchFamily="34" charset="-128"/>
                <a:cs typeface="Calibri"/>
              </a:rPr>
              <a:t>　・ビュースポットの魅力発信</a:t>
            </a:r>
            <a:endParaRPr lang="en-US" altLang="ja-JP" sz="1200" dirty="0">
              <a:solidFill>
                <a:schemeClr val="tx1"/>
              </a:solidFill>
              <a:ea typeface="Meiryo UI"/>
              <a:cs typeface="Calibri"/>
            </a:endParaRPr>
          </a:p>
          <a:p>
            <a:r>
              <a:rPr lang="ja-JP" sz="1000" dirty="0">
                <a:solidFill>
                  <a:schemeClr val="tx1"/>
                </a:solidFill>
                <a:ea typeface="游ゴシック" panose="020B0400000000000000" pitchFamily="34" charset="-128"/>
                <a:cs typeface="Calibri"/>
              </a:rPr>
              <a:t>　　　⇒　</a:t>
            </a:r>
            <a:r>
              <a:rPr lang="ja-JP" sz="1000" dirty="0">
                <a:solidFill>
                  <a:schemeClr val="tx1"/>
                </a:solidFill>
                <a:latin typeface="游ゴシック"/>
                <a:ea typeface="游ゴシック" panose="020B0400000000000000" pitchFamily="34" charset="-128"/>
                <a:cs typeface="Calibri"/>
              </a:rPr>
              <a:t>美しい景観</a:t>
            </a:r>
            <a:r>
              <a:rPr lang="ja-JP" sz="1000" dirty="0">
                <a:solidFill>
                  <a:schemeClr val="tx1"/>
                </a:solidFill>
                <a:ea typeface="游ゴシック" panose="020B0400000000000000" pitchFamily="34" charset="-128"/>
                <a:cs typeface="Calibri"/>
              </a:rPr>
              <a:t>100</a:t>
            </a:r>
            <a:r>
              <a:rPr lang="ja-JP" sz="1000" dirty="0">
                <a:solidFill>
                  <a:schemeClr val="tx1"/>
                </a:solidFill>
                <a:latin typeface="游ゴシック"/>
                <a:ea typeface="游ゴシック" panose="020B0400000000000000" pitchFamily="34" charset="-128"/>
                <a:cs typeface="Calibri"/>
              </a:rPr>
              <a:t>選</a:t>
            </a:r>
            <a:r>
              <a:rPr lang="ja-JP" sz="1000" dirty="0">
                <a:solidFill>
                  <a:schemeClr val="tx1"/>
                </a:solidFill>
                <a:ea typeface="游ゴシック" panose="020B0400000000000000" pitchFamily="34" charset="-128"/>
                <a:cs typeface="Calibri"/>
              </a:rPr>
              <a:t>「ビュースポットおおさか」を活用</a:t>
            </a:r>
            <a:r>
              <a:rPr lang="ja-JP" sz="1000" dirty="0">
                <a:solidFill>
                  <a:schemeClr val="tx1"/>
                </a:solidFill>
                <a:latin typeface="游ゴシック"/>
                <a:ea typeface="游ゴシック" panose="020B0400000000000000" pitchFamily="34" charset="-128"/>
                <a:cs typeface="Calibri"/>
              </a:rPr>
              <a:t>・発信し、自然やまちなみ、歴史的建築物など大阪の魅力ある景観資源への誘客・周遊を促進</a:t>
            </a:r>
            <a:endParaRPr lang="ja-JP" dirty="0">
              <a:solidFill>
                <a:schemeClr val="tx1"/>
              </a:solidFill>
            </a:endParaRPr>
          </a:p>
          <a:p>
            <a:endParaRPr kumimoji="1" lang="en-US" altLang="ja-JP" sz="1000" dirty="0">
              <a:solidFill>
                <a:schemeClr val="tx1"/>
              </a:solidFill>
            </a:endParaRPr>
          </a:p>
          <a:p>
            <a:endParaRPr lang="en-US" altLang="ja-JP" sz="1000" dirty="0">
              <a:solidFill>
                <a:schemeClr val="tx1"/>
              </a:solidFill>
              <a:cs typeface="Calibri"/>
            </a:endParaRPr>
          </a:p>
        </p:txBody>
      </p:sp>
      <p:sp>
        <p:nvSpPr>
          <p:cNvPr id="12" name="四角形: 角を丸くする 11">
            <a:extLst>
              <a:ext uri="{FF2B5EF4-FFF2-40B4-BE49-F238E27FC236}">
                <a16:creationId xmlns:a16="http://schemas.microsoft.com/office/drawing/2014/main" id="{6A23A85D-0C93-49ED-8378-03EB22B09422}"/>
              </a:ext>
            </a:extLst>
          </p:cNvPr>
          <p:cNvSpPr/>
          <p:nvPr/>
        </p:nvSpPr>
        <p:spPr>
          <a:xfrm>
            <a:off x="365414" y="1190829"/>
            <a:ext cx="9190478" cy="680304"/>
          </a:xfrm>
          <a:prstGeom prst="roundRect">
            <a:avLst>
              <a:gd name="adj" fmla="val 0"/>
            </a:avLst>
          </a:prstGeom>
          <a:solidFill>
            <a:schemeClr val="accent2">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lIns="91440" tIns="45720" rIns="91440" bIns="45720" rtlCol="0" anchor="t"/>
          <a:lstStyle/>
          <a:p>
            <a:r>
              <a:rPr kumimoji="1" lang="ja-JP" altLang="en-US" sz="1000"/>
              <a:t>○地域に豊富にある</a:t>
            </a:r>
            <a:r>
              <a:rPr kumimoji="1" lang="ja-JP" altLang="en-US" sz="1000" b="1"/>
              <a:t>文化や歴史遺産</a:t>
            </a:r>
            <a:r>
              <a:rPr kumimoji="1" lang="ja-JP" altLang="en-US" sz="1000"/>
              <a:t>等の資源を有効に活用し、観光客を地域に誘導</a:t>
            </a:r>
            <a:endParaRPr kumimoji="1" lang="en-US" altLang="ja-JP" sz="1000"/>
          </a:p>
          <a:p>
            <a:r>
              <a:rPr kumimoji="1" lang="ja-JP" altLang="en-US" sz="1000"/>
              <a:t>○市街地から近距離にある豊かな自然や食を活かした</a:t>
            </a:r>
            <a:r>
              <a:rPr kumimoji="1" lang="ja-JP" altLang="en-US" sz="1000" b="1"/>
              <a:t>山や里での周遊</a:t>
            </a:r>
            <a:r>
              <a:rPr kumimoji="1" lang="ja-JP" altLang="en-US" sz="1000"/>
              <a:t>に向けたモデルエリア設定・周遊促進とともに、ベイエリアの活性化・にぎわい創出に</a:t>
            </a:r>
            <a:endParaRPr kumimoji="1" lang="en-US" altLang="ja-JP" sz="1000"/>
          </a:p>
          <a:p>
            <a:r>
              <a:rPr kumimoji="1" lang="ja-JP" altLang="en-US" sz="1000"/>
              <a:t>　より</a:t>
            </a:r>
            <a:r>
              <a:rPr kumimoji="1" lang="ja-JP" altLang="en-US" sz="1000" b="1"/>
              <a:t>海への周遊性</a:t>
            </a:r>
            <a:r>
              <a:rPr kumimoji="1" lang="ja-JP" altLang="en-US" sz="1000"/>
              <a:t>も向上</a:t>
            </a:r>
            <a:endParaRPr kumimoji="1" lang="en-US" altLang="ja-JP" sz="1000"/>
          </a:p>
          <a:p>
            <a:r>
              <a:rPr kumimoji="1" lang="ja-JP" altLang="en-US" sz="1000">
                <a:ea typeface="游ゴシック"/>
              </a:rPr>
              <a:t>○観光客を都心での観光だけでなく</a:t>
            </a:r>
            <a:r>
              <a:rPr kumimoji="1" lang="ja-JP" altLang="en-US" sz="1000" b="1">
                <a:ea typeface="游ゴシック"/>
              </a:rPr>
              <a:t>地域へ分散化</a:t>
            </a:r>
            <a:r>
              <a:rPr kumimoji="1" lang="ja-JP" altLang="en-US" sz="1000">
                <a:ea typeface="游ゴシック"/>
              </a:rPr>
              <a:t>し、</a:t>
            </a:r>
            <a:r>
              <a:rPr kumimoji="1" lang="ja-JP" altLang="en-US" sz="1000" b="1">
                <a:ea typeface="游ゴシック"/>
              </a:rPr>
              <a:t>オーバーツーリズムの未然防止</a:t>
            </a:r>
            <a:r>
              <a:rPr kumimoji="1" lang="ja-JP" altLang="en-US" sz="1000">
                <a:ea typeface="游ゴシック"/>
              </a:rPr>
              <a:t>を図るとともに、経済効果を地域へ波及</a:t>
            </a:r>
            <a:endParaRPr lang="ja-JP" altLang="en-US" sz="1000">
              <a:ea typeface="游ゴシック"/>
              <a:cs typeface="Calibri"/>
            </a:endParaRPr>
          </a:p>
        </p:txBody>
      </p:sp>
      <p:sp>
        <p:nvSpPr>
          <p:cNvPr id="13" name="正方形/長方形 12">
            <a:extLst>
              <a:ext uri="{FF2B5EF4-FFF2-40B4-BE49-F238E27FC236}">
                <a16:creationId xmlns:a16="http://schemas.microsoft.com/office/drawing/2014/main" id="{5B7582CF-0EF3-47B8-B231-EFAF90061B8D}"/>
              </a:ext>
            </a:extLst>
          </p:cNvPr>
          <p:cNvSpPr/>
          <p:nvPr/>
        </p:nvSpPr>
        <p:spPr>
          <a:xfrm>
            <a:off x="0" y="68851"/>
            <a:ext cx="9906000" cy="400110"/>
          </a:xfrm>
          <a:prstGeom prst="rect">
            <a:avLst/>
          </a:prstGeom>
          <a:noFill/>
        </p:spPr>
        <p:txBody>
          <a:bodyPr wrap="square" lIns="91440" tIns="45720" rIns="91440" bIns="45720" anchor="t">
            <a:sp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HGS創英角ｺﾞｼｯｸUB"/>
                <a:ea typeface="HGS創英角ｺﾞｼｯｸUB"/>
              </a:rPr>
              <a:t>２．大阪独自の魅力を発揮したワクワク・オモロいを掻き立てるエンタメ都市</a:t>
            </a:r>
          </a:p>
        </p:txBody>
      </p:sp>
      <p:sp>
        <p:nvSpPr>
          <p:cNvPr id="4" name="スライド番号プレースホルダー 1">
            <a:extLst>
              <a:ext uri="{FF2B5EF4-FFF2-40B4-BE49-F238E27FC236}">
                <a16:creationId xmlns:a16="http://schemas.microsoft.com/office/drawing/2014/main" id="{0D1ED9FB-61AB-4D3B-FDD7-ED5240E557FC}"/>
              </a:ext>
            </a:extLst>
          </p:cNvPr>
          <p:cNvSpPr>
            <a:spLocks noGrp="1"/>
          </p:cNvSpPr>
          <p:nvPr>
            <p:ph type="sldNum" sz="quarter" idx="12"/>
          </p:nvPr>
        </p:nvSpPr>
        <p:spPr>
          <a:xfrm>
            <a:off x="9489330" y="6445576"/>
            <a:ext cx="416670" cy="408695"/>
          </a:xfrm>
          <a:solidFill>
            <a:schemeClr val="bg1"/>
          </a:solidFill>
          <a:effectLst/>
        </p:spPr>
        <p:txBody>
          <a:bodyPr/>
          <a:lstStyle/>
          <a:p>
            <a:fld id="{DDF82107-93BA-490C-9453-044014AF67CD}" type="slidenum">
              <a:rPr kumimoji="1" lang="ja-JP" altLang="en-US" smtClean="0"/>
              <a:pPr/>
              <a:t>35</a:t>
            </a:fld>
            <a:endParaRPr kumimoji="1" lang="ja-JP" altLang="en-US"/>
          </a:p>
        </p:txBody>
      </p:sp>
      <p:sp>
        <p:nvSpPr>
          <p:cNvPr id="8" name="テキスト ボックス 7">
            <a:extLst>
              <a:ext uri="{FF2B5EF4-FFF2-40B4-BE49-F238E27FC236}">
                <a16:creationId xmlns:a16="http://schemas.microsoft.com/office/drawing/2014/main" id="{0D2FF31C-8A1B-46CD-9B45-4D3BBA5EF028}"/>
              </a:ext>
            </a:extLst>
          </p:cNvPr>
          <p:cNvSpPr txBox="1"/>
          <p:nvPr/>
        </p:nvSpPr>
        <p:spPr>
          <a:xfrm>
            <a:off x="0" y="522087"/>
            <a:ext cx="4953000" cy="338554"/>
          </a:xfrm>
          <a:prstGeom prst="rect">
            <a:avLst/>
          </a:prstGeom>
          <a:noFill/>
          <a:ln>
            <a:noFill/>
          </a:ln>
        </p:spPr>
        <p:txBody>
          <a:bodyPr wrap="square">
            <a:spAutoFit/>
          </a:bodyPr>
          <a:lstStyle/>
          <a:p>
            <a:pPr marL="0" marR="0" lvl="0" indent="0" algn="l" defTabSz="653156" rtl="0" eaLnBrk="1" fontAlgn="auto" latinLnBrk="0" hangingPunct="1">
              <a:spcBef>
                <a:spcPts val="0"/>
              </a:spcBef>
              <a:spcAft>
                <a:spcPts val="0"/>
              </a:spcAft>
              <a:buClrTx/>
              <a:buSzTx/>
              <a:buFontTx/>
              <a:buNone/>
              <a:tabLst/>
              <a:defRPr/>
            </a:pPr>
            <a:r>
              <a:rPr kumimoji="1" lang="en-US" altLang="ja-JP" sz="1600" b="1"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a:t>
            </a:r>
            <a:r>
              <a:rPr kumimoji="1" lang="ja-JP" altLang="en-US" sz="1600" b="1"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施策の方向性</a:t>
            </a:r>
            <a:r>
              <a:rPr kumimoji="1" lang="en-US" altLang="ja-JP" sz="1600" b="1"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a:t>
            </a:r>
            <a:r>
              <a:rPr kumimoji="1" lang="ja-JP" altLang="en-US" sz="1600" b="1"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　</a:t>
            </a:r>
            <a:r>
              <a:rPr kumimoji="1" lang="en-US" altLang="ja-JP" sz="1600" b="1" u="sng" dirty="0">
                <a:latin typeface="BIZ UDゴシック" panose="020B0400000000000000" pitchFamily="49" charset="-128"/>
                <a:ea typeface="BIZ UDゴシック" panose="020B0400000000000000" pitchFamily="49" charset="-128"/>
                <a:cs typeface="HGP創英角ｺﾞｼｯｸUB" panose="020B0900000000000000" pitchFamily="50" charset="-128"/>
              </a:rPr>
              <a:t>【</a:t>
            </a:r>
            <a:r>
              <a:rPr kumimoji="1" lang="ja-JP" altLang="en-US" sz="1600" b="1" u="sng" dirty="0">
                <a:latin typeface="BIZ UDゴシック" panose="020B0400000000000000" pitchFamily="49" charset="-128"/>
                <a:ea typeface="BIZ UDゴシック" panose="020B0400000000000000" pitchFamily="49" charset="-128"/>
                <a:cs typeface="HGP創英角ｺﾞｼｯｸUB" panose="020B0900000000000000" pitchFamily="50" charset="-128"/>
              </a:rPr>
              <a:t>３</a:t>
            </a:r>
            <a:r>
              <a:rPr kumimoji="1" lang="en-US" altLang="ja-JP" sz="1600" b="1" u="sng" dirty="0">
                <a:latin typeface="BIZ UDゴシック" panose="020B0400000000000000" pitchFamily="49" charset="-128"/>
                <a:ea typeface="BIZ UDゴシック" panose="020B0400000000000000" pitchFamily="49" charset="-128"/>
                <a:cs typeface="HGP創英角ｺﾞｼｯｸUB" panose="020B0900000000000000" pitchFamily="50" charset="-128"/>
              </a:rPr>
              <a:t>】</a:t>
            </a:r>
            <a:r>
              <a:rPr kumimoji="1" lang="ja-JP" altLang="en-US" sz="1600" b="1" u="sng"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府内周遊の促進</a:t>
            </a:r>
            <a:endParaRPr kumimoji="1" lang="en-US" altLang="ja-JP" sz="1600" b="1" u="sng"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endParaRPr>
          </a:p>
        </p:txBody>
      </p:sp>
    </p:spTree>
    <p:extLst>
      <p:ext uri="{BB962C8B-B14F-4D97-AF65-F5344CB8AC3E}">
        <p14:creationId xmlns:p14="http://schemas.microsoft.com/office/powerpoint/2010/main" val="6012742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72D41DC7-3CE9-40D3-9AAF-C8A177946879}"/>
              </a:ext>
            </a:extLst>
          </p:cNvPr>
          <p:cNvSpPr/>
          <p:nvPr/>
        </p:nvSpPr>
        <p:spPr>
          <a:xfrm>
            <a:off x="197710" y="2924667"/>
            <a:ext cx="9495274" cy="1289169"/>
          </a:xfrm>
          <a:prstGeom prst="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457200">
              <a:lnSpc>
                <a:spcPct val="100000"/>
              </a:lnSpc>
              <a:spcBef>
                <a:spcPts val="600"/>
              </a:spcBef>
              <a:spcAft>
                <a:spcPts val="0"/>
              </a:spcAft>
              <a:buNone/>
              <a:tabLst/>
              <a:defRPr/>
            </a:pPr>
            <a:r>
              <a:rPr kumimoji="1" lang="ja-JP" altLang="en-US" sz="1200" b="1" dirty="0">
                <a:solidFill>
                  <a:schemeClr val="tx1"/>
                </a:solidFill>
                <a:ea typeface="游ゴシック"/>
              </a:rPr>
              <a:t>③</a:t>
            </a:r>
            <a:r>
              <a:rPr kumimoji="1" lang="ja-JP" altLang="en-US" sz="1200" b="1" i="0" u="none" strike="noStrike" kern="1200" cap="none" spc="0" normalizeH="0" baseline="0" noProof="0" dirty="0">
                <a:ln>
                  <a:noFill/>
                </a:ln>
                <a:solidFill>
                  <a:schemeClr val="tx1"/>
                </a:solidFill>
                <a:effectLst/>
                <a:uLnTx/>
                <a:uFillTx/>
                <a:latin typeface="Calibri" panose="020F0502020204030204"/>
                <a:ea typeface="游ゴシック"/>
                <a:cs typeface="+mn-cs"/>
              </a:rPr>
              <a:t>「</a:t>
            </a:r>
            <a:r>
              <a:rPr kumimoji="1" lang="ja-JP" altLang="en-US" sz="1200" b="1" dirty="0">
                <a:solidFill>
                  <a:schemeClr val="tx1"/>
                </a:solidFill>
                <a:latin typeface="Calibri" panose="020F0502020204030204"/>
                <a:ea typeface="游ゴシック"/>
              </a:rPr>
              <a:t>海</a:t>
            </a:r>
            <a:r>
              <a:rPr kumimoji="1" lang="ja-JP" altLang="en-US" sz="1200" b="1" i="0" u="none" strike="noStrike" kern="1200" cap="none" spc="0" normalizeH="0" baseline="0" noProof="0" dirty="0">
                <a:ln>
                  <a:noFill/>
                </a:ln>
                <a:solidFill>
                  <a:schemeClr val="tx1"/>
                </a:solidFill>
                <a:effectLst/>
                <a:uLnTx/>
                <a:uFillTx/>
                <a:latin typeface="Calibri" panose="020F0502020204030204"/>
                <a:ea typeface="游ゴシック"/>
                <a:cs typeface="+mn-cs"/>
              </a:rPr>
              <a:t>のおもてなし」による誘客</a:t>
            </a:r>
            <a:endParaRPr lang="en-US" altLang="en-US" dirty="0">
              <a:solidFill>
                <a:schemeClr val="tx1"/>
              </a:solidFill>
              <a:ea typeface="游ゴシック"/>
              <a:cs typeface="Calibri"/>
            </a:endParaRPr>
          </a:p>
          <a:p>
            <a:pPr>
              <a:spcBef>
                <a:spcPts val="600"/>
              </a:spcBef>
            </a:pPr>
            <a:r>
              <a:rPr kumimoji="1" lang="ja-JP" sz="1200" b="1" dirty="0">
                <a:solidFill>
                  <a:schemeClr val="tx1"/>
                </a:solidFill>
              </a:rPr>
              <a:t>　・ベイエリアのさらなる活性化</a:t>
            </a:r>
            <a:endParaRPr kumimoji="1" lang="en-US" altLang="ja-JP" sz="1200" dirty="0">
              <a:solidFill>
                <a:schemeClr val="tx1"/>
              </a:solidFill>
              <a:ea typeface="Meiryo UI"/>
            </a:endParaRPr>
          </a:p>
          <a:p>
            <a:r>
              <a:rPr kumimoji="1" lang="ja-JP" sz="1000" dirty="0">
                <a:solidFill>
                  <a:schemeClr val="tx1"/>
                </a:solidFill>
                <a:ea typeface="游ゴシック"/>
              </a:rPr>
              <a:t>　　　⇒　府と関係市町が連携し、</a:t>
            </a:r>
            <a:r>
              <a:rPr kumimoji="1" lang="ja-JP" sz="1000" dirty="0">
                <a:solidFill>
                  <a:schemeClr val="tx1"/>
                </a:solidFill>
                <a:latin typeface="游ゴシック"/>
                <a:ea typeface="游ゴシック"/>
              </a:rPr>
              <a:t>浜寺水路周辺地区の旧市民会館・図書館跡地の活用や、りんくうタウン周辺をはじめ臨海部の拠点をつな</a:t>
            </a:r>
            <a:r>
              <a:rPr kumimoji="1" lang="ja-JP" altLang="en-US" sz="1000" dirty="0">
                <a:solidFill>
                  <a:schemeClr val="tx1"/>
                </a:solidFill>
                <a:latin typeface="游ゴシック"/>
                <a:ea typeface="游ゴシック"/>
              </a:rPr>
              <a:t>ぎ、回遊性を高める取</a:t>
            </a:r>
            <a:endParaRPr kumimoji="1" lang="en-US" altLang="ja-JP" sz="1000" dirty="0">
              <a:solidFill>
                <a:schemeClr val="tx1"/>
              </a:solidFill>
              <a:latin typeface="游ゴシック"/>
              <a:ea typeface="游ゴシック"/>
            </a:endParaRPr>
          </a:p>
          <a:p>
            <a:r>
              <a:rPr kumimoji="1" lang="ja-JP" altLang="en-US" sz="1000" dirty="0">
                <a:solidFill>
                  <a:schemeClr val="tx1"/>
                </a:solidFill>
                <a:latin typeface="游ゴシック"/>
                <a:ea typeface="游ゴシック"/>
              </a:rPr>
              <a:t>　　　　　組み（新たなモビリティの活用等の検討）</a:t>
            </a:r>
            <a:r>
              <a:rPr kumimoji="1" lang="ja-JP" sz="1000" dirty="0">
                <a:solidFill>
                  <a:schemeClr val="tx1"/>
                </a:solidFill>
                <a:latin typeface="游ゴシック"/>
                <a:ea typeface="游ゴシック"/>
              </a:rPr>
              <a:t>など、集客交流拠点の形成やにぎわい創出、拠点間のネットワーク形成等により、ベイエリアの活性化を促進</a:t>
            </a:r>
            <a:endParaRPr lang="en-US" altLang="ja-JP" sz="1200" b="1" dirty="0">
              <a:solidFill>
                <a:schemeClr val="tx1"/>
              </a:solidFill>
              <a:latin typeface="Calibri"/>
              <a:ea typeface="游ゴシック"/>
              <a:cs typeface="Calibri"/>
            </a:endParaRPr>
          </a:p>
          <a:p>
            <a:pPr>
              <a:spcBef>
                <a:spcPts val="600"/>
              </a:spcBef>
            </a:pPr>
            <a:r>
              <a:rPr kumimoji="1" lang="ja-JP" altLang="en-US" sz="1200" b="1" dirty="0">
                <a:solidFill>
                  <a:schemeClr val="tx1"/>
                </a:solidFill>
                <a:ea typeface="游ゴシック"/>
              </a:rPr>
              <a:t>　・</a:t>
            </a:r>
            <a:r>
              <a:rPr kumimoji="1" lang="ja-JP" sz="1200" b="1" dirty="0">
                <a:solidFill>
                  <a:schemeClr val="tx1"/>
                </a:solidFill>
                <a:latin typeface="游ゴシック"/>
                <a:ea typeface="游ゴシック"/>
              </a:rPr>
              <a:t>淡輪・箱作</a:t>
            </a:r>
            <a:r>
              <a:rPr kumimoji="1" lang="ja-JP" sz="1200" b="1" dirty="0">
                <a:solidFill>
                  <a:schemeClr val="tx1"/>
                </a:solidFill>
                <a:ea typeface="游ゴシック"/>
              </a:rPr>
              <a:t>周辺地域の活性化</a:t>
            </a:r>
            <a:endParaRPr lang="en-US" sz="1200" b="1" dirty="0">
              <a:solidFill>
                <a:schemeClr val="tx1"/>
              </a:solidFill>
              <a:ea typeface="Calibri"/>
              <a:cs typeface="Calibri"/>
            </a:endParaRPr>
          </a:p>
          <a:p>
            <a:r>
              <a:rPr kumimoji="1" lang="ja-JP" altLang="en-US" sz="1000" dirty="0">
                <a:solidFill>
                  <a:schemeClr val="tx1"/>
                </a:solidFill>
                <a:ea typeface="游ゴシック"/>
              </a:rPr>
              <a:t>　　　⇒　</a:t>
            </a:r>
            <a:r>
              <a:rPr kumimoji="1" lang="ja-JP" altLang="ja-JP" sz="1000" dirty="0">
                <a:solidFill>
                  <a:schemeClr val="tx1"/>
                </a:solidFill>
                <a:ea typeface="游ゴシック"/>
              </a:rPr>
              <a:t>青少年海洋センター</a:t>
            </a:r>
            <a:r>
              <a:rPr kumimoji="1" lang="ja-JP" altLang="en-US" sz="1000" dirty="0">
                <a:solidFill>
                  <a:schemeClr val="tx1"/>
                </a:solidFill>
                <a:ea typeface="游ゴシック"/>
              </a:rPr>
              <a:t>やせ</a:t>
            </a:r>
            <a:r>
              <a:rPr kumimoji="1" lang="ja-JP" altLang="ja-JP" sz="1000" dirty="0">
                <a:solidFill>
                  <a:schemeClr val="tx1"/>
                </a:solidFill>
                <a:ea typeface="游ゴシック"/>
              </a:rPr>
              <a:t>んなん里海公園を含む</a:t>
            </a:r>
            <a:r>
              <a:rPr kumimoji="1" lang="ja-JP" altLang="en-US" sz="1000" dirty="0">
                <a:solidFill>
                  <a:schemeClr val="tx1"/>
                </a:solidFill>
                <a:ea typeface="游ゴシック"/>
              </a:rPr>
              <a:t>淡輪・箱作周辺</a:t>
            </a:r>
            <a:r>
              <a:rPr kumimoji="1" lang="ja-JP" altLang="ja-JP" sz="1000" dirty="0">
                <a:solidFill>
                  <a:schemeClr val="tx1"/>
                </a:solidFill>
                <a:ea typeface="游ゴシック"/>
              </a:rPr>
              <a:t>地域の一体的な活性化に向けた検討</a:t>
            </a:r>
            <a:endParaRPr lang="ja-JP" sz="1000" dirty="0">
              <a:solidFill>
                <a:schemeClr val="tx1"/>
              </a:solidFill>
              <a:ea typeface="游ゴシック"/>
              <a:cs typeface="Calibri"/>
            </a:endParaRPr>
          </a:p>
        </p:txBody>
      </p:sp>
      <p:sp>
        <p:nvSpPr>
          <p:cNvPr id="9" name="正方形/長方形 8">
            <a:extLst>
              <a:ext uri="{FF2B5EF4-FFF2-40B4-BE49-F238E27FC236}">
                <a16:creationId xmlns:a16="http://schemas.microsoft.com/office/drawing/2014/main" id="{4A5E6FA8-084B-4738-A9E9-0864CEB0CD10}"/>
              </a:ext>
            </a:extLst>
          </p:cNvPr>
          <p:cNvSpPr/>
          <p:nvPr/>
        </p:nvSpPr>
        <p:spPr>
          <a:xfrm>
            <a:off x="197710" y="246827"/>
            <a:ext cx="9495274" cy="2589506"/>
          </a:xfrm>
          <a:prstGeom prst="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1" lang="ja-JP" altLang="en-US" sz="1200" b="1" dirty="0">
                <a:solidFill>
                  <a:schemeClr val="tx1"/>
                </a:solidFill>
                <a:ea typeface="游ゴシック"/>
              </a:rPr>
              <a:t>②</a:t>
            </a:r>
            <a:r>
              <a:rPr kumimoji="1" lang="ja-JP" sz="1200" b="1" i="0" u="none" strike="noStrike" kern="1200" cap="none" spc="0" normalizeH="0" baseline="0" noProof="0" dirty="0">
                <a:ln>
                  <a:noFill/>
                </a:ln>
                <a:solidFill>
                  <a:schemeClr val="tx1"/>
                </a:solidFill>
                <a:effectLst/>
                <a:uLnTx/>
                <a:uFillTx/>
                <a:latin typeface="Calibri" panose="020F0502020204030204"/>
                <a:ea typeface="游ゴシック" panose="020B0400000000000000" pitchFamily="50" charset="-128"/>
                <a:cs typeface="+mn-cs"/>
              </a:rPr>
              <a:t>「山と里のおもてなし」による誘客</a:t>
            </a:r>
            <a:endParaRPr lang="ja-JP" sz="1200" dirty="0">
              <a:solidFill>
                <a:schemeClr val="tx1"/>
              </a:solidFill>
              <a:cs typeface="Calibri"/>
            </a:endParaRPr>
          </a:p>
          <a:p>
            <a:pPr>
              <a:spcBef>
                <a:spcPts val="600"/>
              </a:spcBef>
            </a:pPr>
            <a:r>
              <a:rPr kumimoji="1" lang="ja-JP" sz="1200" b="1" dirty="0">
                <a:solidFill>
                  <a:schemeClr val="tx1"/>
                </a:solidFill>
                <a:ea typeface="游ゴシック"/>
              </a:rPr>
              <a:t>　</a:t>
            </a:r>
            <a:r>
              <a:rPr kumimoji="1" lang="ja-JP" sz="1200" b="1" dirty="0">
                <a:solidFill>
                  <a:schemeClr val="tx1"/>
                </a:solidFill>
                <a:latin typeface="游ゴシック"/>
                <a:ea typeface="游ゴシック"/>
              </a:rPr>
              <a:t>・周辺山系での賑わいづくり（山のおもてなし）</a:t>
            </a:r>
            <a:endParaRPr lang="en-US" sz="1200" dirty="0">
              <a:solidFill>
                <a:schemeClr val="tx1"/>
              </a:solidFill>
              <a:latin typeface="游ゴシック"/>
              <a:ea typeface="游ゴシック"/>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sz="1000" dirty="0">
                <a:solidFill>
                  <a:schemeClr val="tx1"/>
                </a:solidFill>
                <a:latin typeface="游ゴシック"/>
                <a:ea typeface="游ゴシック"/>
              </a:rPr>
              <a:t>　　　</a:t>
            </a:r>
            <a:r>
              <a:rPr kumimoji="1" lang="ja-JP" altLang="en-US" sz="1000" b="0" i="0" u="none" strike="noStrike" kern="1200" cap="none" spc="0" normalizeH="0" baseline="0" noProof="0" dirty="0">
                <a:ln>
                  <a:noFill/>
                </a:ln>
                <a:solidFill>
                  <a:schemeClr val="tx1"/>
                </a:solidFill>
                <a:effectLst/>
                <a:uLnTx/>
                <a:uFillTx/>
                <a:latin typeface="Calibri" panose="020F0502020204030204"/>
                <a:ea typeface="游ゴシック" panose="020B0400000000000000" pitchFamily="50" charset="-128"/>
                <a:cs typeface="+mn-cs"/>
              </a:rPr>
              <a:t>⇒　明治の森箕面国定</a:t>
            </a:r>
            <a:r>
              <a:rPr kumimoji="1" lang="ja-JP" altLang="en-US" sz="1000" b="0" i="0" u="none" strike="noStrike" kern="1200" cap="none" spc="0" normalizeH="0" baseline="0" noProof="0" dirty="0">
                <a:ln>
                  <a:noFill/>
                </a:ln>
                <a:solidFill>
                  <a:schemeClr val="tx1"/>
                </a:solidFill>
                <a:effectLst/>
                <a:highlight>
                  <a:srgbClr val="FFFFFF"/>
                </a:highlight>
                <a:uLnTx/>
                <a:uFillTx/>
                <a:latin typeface="Calibri" panose="020F0502020204030204"/>
                <a:ea typeface="游ゴシック" panose="020B0400000000000000" pitchFamily="50" charset="-128"/>
                <a:cs typeface="+mn-cs"/>
              </a:rPr>
              <a:t>公園や、金剛生駒紀泉国定公園等の自然公園施設の</a:t>
            </a:r>
            <a:r>
              <a:rPr kumimoji="1" lang="ja-JP" altLang="en-US" sz="1000" b="0" i="0" u="none" strike="noStrike" kern="1200" cap="none" spc="0" normalizeH="0" baseline="0" noProof="0" dirty="0">
                <a:ln>
                  <a:noFill/>
                </a:ln>
                <a:solidFill>
                  <a:prstClr val="black"/>
                </a:solidFill>
                <a:effectLst/>
                <a:highlight>
                  <a:srgbClr val="FFFFFF"/>
                </a:highlight>
                <a:uLnTx/>
                <a:uFillTx/>
                <a:latin typeface="Calibri" panose="020F0502020204030204"/>
                <a:ea typeface="游ゴシック" panose="020B0400000000000000" pitchFamily="50" charset="-128"/>
                <a:cs typeface="+mn-cs"/>
              </a:rPr>
              <a:t>魅力や</a:t>
            </a: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利便性の向上、安全性の確保、モデルコース設定等により、周辺山系への</a:t>
            </a:r>
            <a:endParaRPr kumimoji="1" lang="en-US" altLang="ja-JP"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dirty="0">
                <a:solidFill>
                  <a:prstClr val="black"/>
                </a:solidFill>
                <a:latin typeface="Calibri" panose="020F0502020204030204"/>
                <a:ea typeface="游ゴシック" panose="020B0400000000000000" pitchFamily="50" charset="-128"/>
              </a:rPr>
              <a:t>　　　　　</a:t>
            </a: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周遊を促進</a:t>
            </a:r>
            <a:endParaRPr lang="en-US" sz="1000" dirty="0">
              <a:solidFill>
                <a:schemeClr val="tx1"/>
              </a:solidFill>
              <a:latin typeface="游ゴシック"/>
              <a:ea typeface="游ゴシック"/>
            </a:endParaRPr>
          </a:p>
          <a:p>
            <a:pPr>
              <a:spcBef>
                <a:spcPts val="600"/>
              </a:spcBef>
            </a:pPr>
            <a:r>
              <a:rPr kumimoji="1" lang="ja-JP" sz="1200" b="1" dirty="0">
                <a:solidFill>
                  <a:schemeClr val="tx1"/>
                </a:solidFill>
                <a:latin typeface="游ゴシック"/>
                <a:ea typeface="游ゴシック"/>
              </a:rPr>
              <a:t>　・府民の森の魅力発信</a:t>
            </a:r>
            <a:endParaRPr lang="en-US" sz="1200" dirty="0">
              <a:solidFill>
                <a:schemeClr val="tx1"/>
              </a:solidFill>
              <a:latin typeface="游ゴシック"/>
              <a:ea typeface="游ゴシック"/>
            </a:endParaRPr>
          </a:p>
          <a:p>
            <a:r>
              <a:rPr kumimoji="1" lang="ja-JP" sz="1000" dirty="0">
                <a:solidFill>
                  <a:schemeClr val="tx1"/>
                </a:solidFill>
                <a:latin typeface="游ゴシック"/>
                <a:ea typeface="游ゴシック"/>
              </a:rPr>
              <a:t>　　　</a:t>
            </a:r>
            <a:r>
              <a:rPr kumimoji="1" lang="ja-JP" altLang="ja-JP" sz="1000" dirty="0">
                <a:solidFill>
                  <a:schemeClr val="tx1"/>
                </a:solidFill>
                <a:ea typeface="游ゴシック"/>
              </a:rPr>
              <a:t>⇒ </a:t>
            </a:r>
            <a:r>
              <a:rPr kumimoji="1" lang="ja-JP" sz="1000" dirty="0">
                <a:solidFill>
                  <a:schemeClr val="tx1"/>
                </a:solidFill>
                <a:latin typeface="游ゴシック"/>
                <a:ea typeface="游ゴシック"/>
              </a:rPr>
              <a:t>　府民の森の特徴を活かした周遊モデルコース創出等により、府民の森の魅力を発信</a:t>
            </a:r>
            <a:endParaRPr lang="en-US" sz="1000" dirty="0">
              <a:solidFill>
                <a:schemeClr val="tx1"/>
              </a:solidFill>
              <a:latin typeface="游ゴシック"/>
              <a:ea typeface="游ゴシック"/>
            </a:endParaRPr>
          </a:p>
          <a:p>
            <a:pPr>
              <a:spcBef>
                <a:spcPts val="600"/>
              </a:spcBef>
            </a:pPr>
            <a:r>
              <a:rPr kumimoji="1" lang="ja-JP" sz="1200" b="1" dirty="0">
                <a:solidFill>
                  <a:schemeClr val="tx1"/>
                </a:solidFill>
                <a:latin typeface="游ゴシック"/>
                <a:ea typeface="游ゴシック"/>
              </a:rPr>
              <a:t>　・農空間等における地域資源を活用した観光拠点の創出</a:t>
            </a:r>
            <a:r>
              <a:rPr kumimoji="1" lang="en-US" altLang="ja-JP" sz="1200" b="1" dirty="0">
                <a:solidFill>
                  <a:schemeClr val="tx1"/>
                </a:solidFill>
                <a:latin typeface="游ゴシック"/>
                <a:ea typeface="游ゴシック"/>
              </a:rPr>
              <a:t>【</a:t>
            </a:r>
            <a:r>
              <a:rPr kumimoji="1" lang="en-US" altLang="ja-JP" sz="1200" b="1" dirty="0" err="1">
                <a:solidFill>
                  <a:schemeClr val="tx1"/>
                </a:solidFill>
                <a:latin typeface="游ゴシック"/>
                <a:ea typeface="游ゴシック"/>
              </a:rPr>
              <a:t>再掲</a:t>
            </a:r>
            <a:r>
              <a:rPr kumimoji="1" lang="en-US" altLang="ja-JP" sz="1200" b="1" dirty="0">
                <a:solidFill>
                  <a:schemeClr val="tx1"/>
                </a:solidFill>
                <a:latin typeface="游ゴシック"/>
                <a:ea typeface="游ゴシック"/>
              </a:rPr>
              <a:t>】</a:t>
            </a:r>
            <a:r>
              <a:rPr kumimoji="1" lang="ja-JP" sz="1200" b="1" dirty="0">
                <a:solidFill>
                  <a:schemeClr val="tx1"/>
                </a:solidFill>
                <a:latin typeface="游ゴシック"/>
                <a:ea typeface="游ゴシック"/>
              </a:rPr>
              <a:t>　</a:t>
            </a:r>
            <a:endParaRPr lang="ja-JP" sz="1200" dirty="0">
              <a:solidFill>
                <a:schemeClr val="tx1"/>
              </a:solidFill>
              <a:latin typeface="游ゴシック"/>
              <a:ea typeface="游ゴシック"/>
            </a:endParaRPr>
          </a:p>
          <a:p>
            <a:r>
              <a:rPr kumimoji="1" lang="ja-JP" sz="1000" dirty="0">
                <a:solidFill>
                  <a:schemeClr val="tx1"/>
                </a:solidFill>
                <a:latin typeface="游ゴシック"/>
                <a:ea typeface="游ゴシック"/>
              </a:rPr>
              <a:t>　　　</a:t>
            </a:r>
            <a:r>
              <a:rPr kumimoji="1" lang="ja-JP" altLang="ja-JP" sz="1000" dirty="0">
                <a:solidFill>
                  <a:schemeClr val="tx1"/>
                </a:solidFill>
                <a:ea typeface="游ゴシック"/>
              </a:rPr>
              <a:t>⇒ </a:t>
            </a:r>
            <a:r>
              <a:rPr kumimoji="1" lang="ja-JP" sz="1000" dirty="0">
                <a:solidFill>
                  <a:schemeClr val="tx1"/>
                </a:solidFill>
                <a:latin typeface="游ゴシック"/>
                <a:ea typeface="游ゴシック"/>
              </a:rPr>
              <a:t>　新たな観光拠点の創出に向け、古民家</a:t>
            </a:r>
            <a:r>
              <a:rPr kumimoji="1" lang="ja-JP" altLang="en-US" sz="1000" dirty="0">
                <a:solidFill>
                  <a:schemeClr val="tx1"/>
                </a:solidFill>
                <a:latin typeface="游ゴシック"/>
                <a:ea typeface="游ゴシック"/>
              </a:rPr>
              <a:t>など</a:t>
            </a:r>
            <a:r>
              <a:rPr kumimoji="1" lang="ja-JP" sz="1000" dirty="0">
                <a:solidFill>
                  <a:schemeClr val="tx1"/>
                </a:solidFill>
                <a:latin typeface="游ゴシック"/>
                <a:ea typeface="游ゴシック"/>
              </a:rPr>
              <a:t>の活用を促進するほか、観光農園や直売所など農空間等における地域資源を活用した「滞在型観光」を推進</a:t>
            </a:r>
            <a:endParaRPr lang="ja-JP" sz="1000" dirty="0">
              <a:solidFill>
                <a:schemeClr val="tx1"/>
              </a:solidFill>
              <a:latin typeface="游ゴシック"/>
              <a:ea typeface="游ゴシック"/>
            </a:endParaRPr>
          </a:p>
          <a:p>
            <a:pPr>
              <a:spcBef>
                <a:spcPts val="600"/>
              </a:spcBef>
            </a:pPr>
            <a:r>
              <a:rPr kumimoji="1" lang="ja-JP" sz="1000" dirty="0">
                <a:solidFill>
                  <a:schemeClr val="tx1"/>
                </a:solidFill>
                <a:highlight>
                  <a:srgbClr val="FFFFFF"/>
                </a:highlight>
                <a:latin typeface="游ゴシック"/>
                <a:ea typeface="游ゴシック"/>
              </a:rPr>
              <a:t>　</a:t>
            </a:r>
            <a:r>
              <a:rPr kumimoji="1" lang="ja-JP" altLang="en-US" sz="1200" b="1" i="0" u="none" strike="noStrike" kern="1200" cap="none" spc="0" normalizeH="0" baseline="0" noProof="0" dirty="0">
                <a:ln>
                  <a:noFill/>
                </a:ln>
                <a:solidFill>
                  <a:schemeClr val="tx1"/>
                </a:solidFill>
                <a:effectLst/>
                <a:highlight>
                  <a:srgbClr val="FFFFFF"/>
                </a:highlight>
                <a:uLnTx/>
                <a:uFillTx/>
                <a:latin typeface="Calibri" panose="020F0502020204030204"/>
                <a:ea typeface="游ゴシック" panose="020B0400000000000000" pitchFamily="50" charset="-128"/>
                <a:cs typeface="+mn-cs"/>
              </a:rPr>
              <a:t>・府民の森ちはや園地・金剛山周辺地域の農と緑の活性化</a:t>
            </a:r>
            <a:endParaRPr lang="en-US" sz="1200" dirty="0">
              <a:solidFill>
                <a:schemeClr val="tx1"/>
              </a:solidFill>
              <a:highlight>
                <a:srgbClr val="FFFFFF"/>
              </a:highlight>
              <a:latin typeface="游ゴシック"/>
              <a:ea typeface="游ゴシック"/>
            </a:endParaRPr>
          </a:p>
          <a:p>
            <a:r>
              <a:rPr kumimoji="1" lang="ja-JP" sz="1000" dirty="0">
                <a:solidFill>
                  <a:schemeClr val="tx1"/>
                </a:solidFill>
                <a:latin typeface="游ゴシック"/>
                <a:ea typeface="游ゴシック"/>
              </a:rPr>
              <a:t>　　　</a:t>
            </a:r>
            <a:r>
              <a:rPr kumimoji="1" lang="ja-JP" altLang="ja-JP" sz="1000" dirty="0">
                <a:solidFill>
                  <a:schemeClr val="tx1"/>
                </a:solidFill>
                <a:ea typeface="游ゴシック"/>
              </a:rPr>
              <a:t>⇒ </a:t>
            </a:r>
            <a:r>
              <a:rPr kumimoji="1" lang="ja-JP" sz="1000" dirty="0">
                <a:solidFill>
                  <a:schemeClr val="tx1"/>
                </a:solidFill>
                <a:latin typeface="游ゴシック"/>
                <a:ea typeface="游ゴシック"/>
              </a:rPr>
              <a:t>　府と村が連携し、にぎわいづくりと農林業の振興の</a:t>
            </a:r>
            <a:r>
              <a:rPr kumimoji="1" lang="ja-JP" altLang="en-US" sz="1000" dirty="0">
                <a:solidFill>
                  <a:schemeClr val="tx1"/>
                </a:solidFill>
                <a:latin typeface="游ゴシック"/>
                <a:ea typeface="游ゴシック"/>
              </a:rPr>
              <a:t>取組</a:t>
            </a:r>
            <a:r>
              <a:rPr kumimoji="1" lang="ja-JP" sz="1000" dirty="0">
                <a:solidFill>
                  <a:schemeClr val="tx1"/>
                </a:solidFill>
                <a:latin typeface="游ゴシック"/>
                <a:ea typeface="游ゴシック"/>
              </a:rPr>
              <a:t>を進め、</a:t>
            </a:r>
            <a:r>
              <a:rPr kumimoji="1" lang="ja-JP" altLang="en-US" sz="1000" dirty="0">
                <a:solidFill>
                  <a:schemeClr val="tx1"/>
                </a:solidFill>
                <a:latin typeface="游ゴシック"/>
                <a:ea typeface="游ゴシック"/>
              </a:rPr>
              <a:t>府民の森</a:t>
            </a:r>
            <a:r>
              <a:rPr kumimoji="1" lang="ja-JP" altLang="ja-JP" sz="1000" dirty="0">
                <a:solidFill>
                  <a:schemeClr val="tx1"/>
                </a:solidFill>
                <a:latin typeface="游ゴシック"/>
                <a:ea typeface="游ゴシック"/>
              </a:rPr>
              <a:t>ちはや園地・</a:t>
            </a:r>
            <a:r>
              <a:rPr kumimoji="1" lang="ja-JP" altLang="en-US" sz="1000" dirty="0">
                <a:solidFill>
                  <a:schemeClr val="tx1"/>
                </a:solidFill>
                <a:latin typeface="游ゴシック"/>
                <a:ea typeface="游ゴシック"/>
              </a:rPr>
              <a:t>金剛山</a:t>
            </a:r>
            <a:r>
              <a:rPr kumimoji="1" lang="ja-JP" altLang="ja-JP" sz="1000" dirty="0">
                <a:solidFill>
                  <a:schemeClr val="tx1"/>
                </a:solidFill>
                <a:latin typeface="游ゴシック"/>
                <a:ea typeface="游ゴシック"/>
              </a:rPr>
              <a:t>周辺地域の活性化を推進</a:t>
            </a:r>
            <a:endParaRPr lang="en-US" sz="1000" dirty="0">
              <a:solidFill>
                <a:schemeClr val="tx1"/>
              </a:solidFill>
              <a:latin typeface="游ゴシック"/>
              <a:ea typeface="游ゴシック"/>
            </a:endParaRPr>
          </a:p>
          <a:p>
            <a:pPr>
              <a:spcBef>
                <a:spcPts val="600"/>
              </a:spcBef>
            </a:pPr>
            <a:r>
              <a:rPr kumimoji="1" lang="ja-JP" sz="1200" b="1" dirty="0">
                <a:solidFill>
                  <a:schemeClr val="tx1"/>
                </a:solidFill>
                <a:latin typeface="游ゴシック"/>
                <a:ea typeface="游ゴシック"/>
              </a:rPr>
              <a:t>　・ガストロノミーを活かした観光資源としての大阪産</a:t>
            </a:r>
            <a:r>
              <a:rPr kumimoji="1" lang="en-US" altLang="ja-JP" sz="1200" b="1" dirty="0">
                <a:solidFill>
                  <a:schemeClr val="tx1"/>
                </a:solidFill>
                <a:ea typeface="Meiryo UI"/>
              </a:rPr>
              <a:t>(</a:t>
            </a:r>
            <a:r>
              <a:rPr kumimoji="1" lang="ja-JP" sz="1200" b="1" dirty="0">
                <a:solidFill>
                  <a:schemeClr val="tx1"/>
                </a:solidFill>
                <a:latin typeface="游ゴシック"/>
                <a:ea typeface="游ゴシック"/>
              </a:rPr>
              <a:t>もん</a:t>
            </a:r>
            <a:r>
              <a:rPr kumimoji="1" lang="en-US" altLang="ja-JP" sz="1200" b="1" dirty="0">
                <a:solidFill>
                  <a:schemeClr val="tx1"/>
                </a:solidFill>
                <a:ea typeface="Meiryo UI"/>
              </a:rPr>
              <a:t>)</a:t>
            </a:r>
            <a:r>
              <a:rPr kumimoji="1" lang="ja-JP" sz="1200" b="1" dirty="0">
                <a:solidFill>
                  <a:schemeClr val="tx1"/>
                </a:solidFill>
                <a:latin typeface="游ゴシック"/>
                <a:ea typeface="游ゴシック"/>
              </a:rPr>
              <a:t>の魅力向上と周遊促進</a:t>
            </a:r>
            <a:r>
              <a:rPr kumimoji="1" lang="en-US" altLang="ja-JP" sz="1200" b="1" dirty="0">
                <a:solidFill>
                  <a:schemeClr val="tx1"/>
                </a:solidFill>
                <a:latin typeface="游ゴシック"/>
                <a:ea typeface="游ゴシック"/>
              </a:rPr>
              <a:t>【</a:t>
            </a:r>
            <a:r>
              <a:rPr kumimoji="1" lang="en-US" altLang="ja-JP" sz="1200" b="1" dirty="0" err="1">
                <a:solidFill>
                  <a:schemeClr val="tx1"/>
                </a:solidFill>
                <a:latin typeface="游ゴシック"/>
                <a:ea typeface="游ゴシック"/>
              </a:rPr>
              <a:t>再掲</a:t>
            </a:r>
            <a:r>
              <a:rPr kumimoji="1" lang="en-US" altLang="ja-JP" sz="1200" b="1" dirty="0">
                <a:solidFill>
                  <a:schemeClr val="tx1"/>
                </a:solidFill>
                <a:latin typeface="游ゴシック"/>
                <a:ea typeface="游ゴシック"/>
              </a:rPr>
              <a:t>】</a:t>
            </a:r>
            <a:endParaRPr lang="en-US" sz="1200" dirty="0">
              <a:solidFill>
                <a:schemeClr val="tx1"/>
              </a:solidFill>
              <a:latin typeface="游ゴシック"/>
              <a:ea typeface="游ゴシック"/>
            </a:endParaRPr>
          </a:p>
          <a:p>
            <a:pPr>
              <a:tabLst>
                <a:tab pos="452438" algn="l"/>
              </a:tabLst>
            </a:pPr>
            <a:r>
              <a:rPr kumimoji="1" lang="ja-JP" sz="1000" dirty="0">
                <a:solidFill>
                  <a:schemeClr val="tx1"/>
                </a:solidFill>
                <a:latin typeface="游ゴシック"/>
                <a:ea typeface="游ゴシック"/>
              </a:rPr>
              <a:t>　　　</a:t>
            </a:r>
            <a:r>
              <a:rPr kumimoji="1" lang="ja-JP" altLang="ja-JP" sz="1000" dirty="0">
                <a:solidFill>
                  <a:schemeClr val="tx1"/>
                </a:solidFill>
                <a:ea typeface="游ゴシック"/>
              </a:rPr>
              <a:t>⇒ </a:t>
            </a:r>
            <a:r>
              <a:rPr kumimoji="1" lang="ja-JP" sz="1000" dirty="0">
                <a:solidFill>
                  <a:schemeClr val="tx1"/>
                </a:solidFill>
                <a:latin typeface="游ゴシック"/>
                <a:ea typeface="游ゴシック"/>
              </a:rPr>
              <a:t>　推し食材の発掘、産地の歴史や文化等も含めた大阪産</a:t>
            </a:r>
            <a:r>
              <a:rPr kumimoji="1" lang="en-US" altLang="ja-JP" sz="1000" dirty="0">
                <a:solidFill>
                  <a:schemeClr val="tx1"/>
                </a:solidFill>
                <a:ea typeface="Meiryo UI"/>
              </a:rPr>
              <a:t>(</a:t>
            </a:r>
            <a:r>
              <a:rPr kumimoji="1" lang="ja-JP" sz="1000" dirty="0">
                <a:solidFill>
                  <a:schemeClr val="tx1"/>
                </a:solidFill>
                <a:latin typeface="游ゴシック"/>
                <a:ea typeface="游ゴシック"/>
              </a:rPr>
              <a:t>もん</a:t>
            </a:r>
            <a:r>
              <a:rPr kumimoji="1" lang="en-US" altLang="ja-JP" sz="1000" dirty="0">
                <a:solidFill>
                  <a:schemeClr val="tx1"/>
                </a:solidFill>
                <a:ea typeface="Meiryo UI"/>
              </a:rPr>
              <a:t>)</a:t>
            </a:r>
            <a:r>
              <a:rPr kumimoji="1" lang="ja-JP" sz="1000" dirty="0">
                <a:solidFill>
                  <a:schemeClr val="tx1"/>
                </a:solidFill>
                <a:latin typeface="游ゴシック"/>
                <a:ea typeface="游ゴシック"/>
              </a:rPr>
              <a:t>の魅力向上。旅行業者等へのプロモーションの実施により大阪産</a:t>
            </a:r>
            <a:r>
              <a:rPr kumimoji="1" lang="ja-JP" sz="1000" dirty="0">
                <a:solidFill>
                  <a:schemeClr val="tx1"/>
                </a:solidFill>
                <a:ea typeface="游ゴシック"/>
              </a:rPr>
              <a:t>(</a:t>
            </a:r>
            <a:r>
              <a:rPr kumimoji="1" lang="ja-JP" sz="1000" dirty="0">
                <a:solidFill>
                  <a:schemeClr val="tx1"/>
                </a:solidFill>
                <a:latin typeface="游ゴシック"/>
                <a:ea typeface="游ゴシック"/>
              </a:rPr>
              <a:t>もん</a:t>
            </a:r>
            <a:r>
              <a:rPr kumimoji="1" lang="ja-JP" sz="1000" dirty="0">
                <a:solidFill>
                  <a:schemeClr val="tx1"/>
                </a:solidFill>
                <a:ea typeface="游ゴシック"/>
              </a:rPr>
              <a:t>)</a:t>
            </a:r>
            <a:r>
              <a:rPr kumimoji="1" lang="ja-JP" sz="1000" dirty="0">
                <a:solidFill>
                  <a:schemeClr val="tx1"/>
                </a:solidFill>
                <a:latin typeface="游ゴシック"/>
                <a:ea typeface="游ゴシック"/>
              </a:rPr>
              <a:t>産地への周遊を促進</a:t>
            </a:r>
            <a:endParaRPr lang="en-US" dirty="0">
              <a:solidFill>
                <a:schemeClr val="tx1"/>
              </a:solidFill>
              <a:latin typeface="游ゴシック"/>
              <a:ea typeface="游ゴシック"/>
            </a:endParaRPr>
          </a:p>
        </p:txBody>
      </p:sp>
      <p:sp>
        <p:nvSpPr>
          <p:cNvPr id="3" name="正方形/長方形 11">
            <a:extLst>
              <a:ext uri="{FF2B5EF4-FFF2-40B4-BE49-F238E27FC236}">
                <a16:creationId xmlns:a16="http://schemas.microsoft.com/office/drawing/2014/main" id="{9A46D43E-A363-2E47-2947-8EC86A0D55BC}"/>
              </a:ext>
            </a:extLst>
          </p:cNvPr>
          <p:cNvSpPr/>
          <p:nvPr/>
        </p:nvSpPr>
        <p:spPr>
          <a:xfrm>
            <a:off x="205363" y="4377099"/>
            <a:ext cx="9495274" cy="1420217"/>
          </a:xfrm>
          <a:prstGeom prst="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kumimoji="1" lang="ja-JP" altLang="en-US" sz="1200" b="1" dirty="0">
                <a:solidFill>
                  <a:schemeClr val="tx1"/>
                </a:solidFill>
                <a:latin typeface="游ゴシック"/>
                <a:ea typeface="游ゴシック"/>
              </a:rPr>
              <a:t>④</a:t>
            </a:r>
            <a:r>
              <a:rPr kumimoji="1" lang="ja-JP" sz="1200" b="1" dirty="0">
                <a:solidFill>
                  <a:schemeClr val="tx1"/>
                </a:solidFill>
                <a:latin typeface="游ゴシック"/>
                <a:ea typeface="游ゴシック"/>
              </a:rPr>
              <a:t>地域における</a:t>
            </a:r>
            <a:r>
              <a:rPr kumimoji="1" lang="ja-JP" altLang="en-US" sz="1200" b="1" dirty="0">
                <a:solidFill>
                  <a:schemeClr val="tx1"/>
                </a:solidFill>
                <a:latin typeface="游ゴシック"/>
                <a:ea typeface="游ゴシック"/>
              </a:rPr>
              <a:t>取組</a:t>
            </a:r>
            <a:r>
              <a:rPr kumimoji="1" lang="ja-JP" sz="1200" b="1" dirty="0">
                <a:solidFill>
                  <a:schemeClr val="tx1"/>
                </a:solidFill>
                <a:latin typeface="游ゴシック"/>
                <a:ea typeface="游ゴシック"/>
              </a:rPr>
              <a:t>への支援</a:t>
            </a:r>
            <a:r>
              <a:rPr kumimoji="1" lang="en-US" altLang="ja-JP" sz="1200" b="1" dirty="0">
                <a:solidFill>
                  <a:schemeClr val="tx1"/>
                </a:solidFill>
                <a:latin typeface="+mn-ea"/>
              </a:rPr>
              <a:t>【</a:t>
            </a:r>
            <a:r>
              <a:rPr kumimoji="1" lang="ja-JP" altLang="en-US" sz="1200" b="1" dirty="0">
                <a:solidFill>
                  <a:schemeClr val="tx1"/>
                </a:solidFill>
                <a:latin typeface="+mn-ea"/>
              </a:rPr>
              <a:t>再掲</a:t>
            </a:r>
            <a:r>
              <a:rPr kumimoji="1" lang="en-US" altLang="ja-JP" sz="1200" b="1" dirty="0">
                <a:solidFill>
                  <a:schemeClr val="tx1"/>
                </a:solidFill>
                <a:latin typeface="+mn-ea"/>
              </a:rPr>
              <a:t>】</a:t>
            </a:r>
            <a:endParaRPr lang="en-US" altLang="ja-JP" sz="1200" dirty="0">
              <a:solidFill>
                <a:schemeClr val="tx1"/>
              </a:solidFill>
              <a:latin typeface="+mn-ea"/>
            </a:endParaRPr>
          </a:p>
          <a:p>
            <a:pPr>
              <a:spcBef>
                <a:spcPts val="600"/>
              </a:spcBef>
            </a:pPr>
            <a:r>
              <a:rPr kumimoji="1" lang="ja-JP" sz="1000" dirty="0">
                <a:solidFill>
                  <a:schemeClr val="tx1"/>
                </a:solidFill>
                <a:latin typeface="游ゴシック"/>
                <a:ea typeface="游ゴシック"/>
              </a:rPr>
              <a:t>　</a:t>
            </a:r>
            <a:r>
              <a:rPr kumimoji="1" lang="ja-JP" sz="1200" b="1" dirty="0">
                <a:solidFill>
                  <a:schemeClr val="tx1"/>
                </a:solidFill>
                <a:latin typeface="游ゴシック"/>
                <a:ea typeface="游ゴシック"/>
              </a:rPr>
              <a:t>・市町村における観光施策への支援</a:t>
            </a:r>
            <a:endParaRPr lang="ja-JP" sz="1200" dirty="0">
              <a:solidFill>
                <a:schemeClr val="tx1"/>
              </a:solidFill>
              <a:latin typeface="游ゴシック"/>
              <a:ea typeface="游ゴシック"/>
            </a:endParaRPr>
          </a:p>
          <a:p>
            <a:r>
              <a:rPr kumimoji="1" lang="ja-JP" sz="1000" dirty="0">
                <a:solidFill>
                  <a:schemeClr val="tx1"/>
                </a:solidFill>
                <a:latin typeface="游ゴシック"/>
                <a:ea typeface="游ゴシック"/>
              </a:rPr>
              <a:t>　　</a:t>
            </a:r>
            <a:r>
              <a:rPr kumimoji="1" lang="ja-JP" altLang="en-US" sz="1000" dirty="0">
                <a:solidFill>
                  <a:schemeClr val="tx1"/>
                </a:solidFill>
                <a:latin typeface="游ゴシック"/>
                <a:ea typeface="游ゴシック"/>
              </a:rPr>
              <a:t>  </a:t>
            </a:r>
            <a:r>
              <a:rPr kumimoji="1" lang="ja-JP" altLang="ja-JP" sz="1000" dirty="0">
                <a:solidFill>
                  <a:schemeClr val="tx1"/>
                </a:solidFill>
                <a:ea typeface="游ゴシック"/>
              </a:rPr>
              <a:t> ⇒</a:t>
            </a:r>
            <a:r>
              <a:rPr kumimoji="1" lang="ja-JP" altLang="en-US" sz="1000" dirty="0">
                <a:solidFill>
                  <a:schemeClr val="tx1"/>
                </a:solidFill>
                <a:ea typeface="游ゴシック"/>
              </a:rPr>
              <a:t>　</a:t>
            </a:r>
            <a:r>
              <a:rPr kumimoji="1" lang="ja-JP" sz="1000" dirty="0">
                <a:solidFill>
                  <a:schemeClr val="tx1"/>
                </a:solidFill>
                <a:latin typeface="游ゴシック"/>
                <a:ea typeface="游ゴシック"/>
              </a:rPr>
              <a:t>観光客の受入れ環境の向上や観光拠点の魅力向上、誘客促進に係る事業への支援、来阪旅行者の滞在データなど、データ</a:t>
            </a:r>
            <a:r>
              <a:rPr kumimoji="1" lang="ja-JP" altLang="en-US" sz="1000" dirty="0">
                <a:solidFill>
                  <a:schemeClr val="tx1"/>
                </a:solidFill>
                <a:latin typeface="游ゴシック"/>
                <a:ea typeface="游ゴシック"/>
              </a:rPr>
              <a:t>に</a:t>
            </a:r>
            <a:r>
              <a:rPr kumimoji="1" lang="ja-JP" sz="1000" dirty="0">
                <a:solidFill>
                  <a:schemeClr val="tx1"/>
                </a:solidFill>
                <a:latin typeface="游ゴシック"/>
                <a:ea typeface="游ゴシック"/>
              </a:rPr>
              <a:t>基づいた適切な観光施策の</a:t>
            </a:r>
            <a:endParaRPr lang="ja-JP" sz="1000" dirty="0">
              <a:solidFill>
                <a:schemeClr val="tx1"/>
              </a:solidFill>
              <a:latin typeface="游ゴシック"/>
              <a:ea typeface="游ゴシック" panose="020B0400000000000000" pitchFamily="34" charset="-128"/>
            </a:endParaRPr>
          </a:p>
          <a:p>
            <a:r>
              <a:rPr kumimoji="1" lang="ja-JP" sz="1000" dirty="0">
                <a:solidFill>
                  <a:schemeClr val="tx1"/>
                </a:solidFill>
                <a:latin typeface="游ゴシック"/>
                <a:ea typeface="游ゴシック"/>
              </a:rPr>
              <a:t>　　　 </a:t>
            </a:r>
            <a:r>
              <a:rPr kumimoji="1" lang="ja-JP" altLang="en-US" sz="1000" dirty="0">
                <a:solidFill>
                  <a:schemeClr val="tx1"/>
                </a:solidFill>
                <a:latin typeface="游ゴシック"/>
                <a:ea typeface="游ゴシック"/>
              </a:rPr>
              <a:t>　  </a:t>
            </a:r>
            <a:r>
              <a:rPr kumimoji="1" lang="ja-JP" sz="1000" dirty="0">
                <a:solidFill>
                  <a:schemeClr val="tx1"/>
                </a:solidFill>
                <a:latin typeface="游ゴシック"/>
                <a:ea typeface="游ゴシック"/>
              </a:rPr>
              <a:t>企画立案に対する伴走支援を展開</a:t>
            </a:r>
            <a:endParaRPr lang="ja-JP" altLang="en-US" sz="1000" dirty="0">
              <a:solidFill>
                <a:schemeClr val="tx1"/>
              </a:solidFill>
              <a:latin typeface="游ゴシック"/>
              <a:ea typeface="游ゴシック"/>
              <a:cs typeface="Calibri"/>
            </a:endParaRPr>
          </a:p>
          <a:p>
            <a:pPr>
              <a:spcBef>
                <a:spcPts val="600"/>
              </a:spcBef>
            </a:pPr>
            <a:r>
              <a:rPr kumimoji="1" lang="ja-JP" sz="1000" dirty="0">
                <a:solidFill>
                  <a:schemeClr val="tx1"/>
                </a:solidFill>
                <a:latin typeface="游ゴシック"/>
                <a:ea typeface="游ゴシック"/>
              </a:rPr>
              <a:t>　</a:t>
            </a:r>
            <a:r>
              <a:rPr kumimoji="1" lang="ja-JP" sz="1200" b="1" dirty="0">
                <a:solidFill>
                  <a:schemeClr val="tx1"/>
                </a:solidFill>
                <a:latin typeface="游ゴシック"/>
                <a:ea typeface="游ゴシック"/>
              </a:rPr>
              <a:t>・観光コンテンツによるビジネス化及び地域活性</a:t>
            </a:r>
            <a:r>
              <a:rPr kumimoji="1" lang="ja-JP" altLang="en-US" sz="1200" b="1" dirty="0">
                <a:solidFill>
                  <a:schemeClr val="tx1"/>
                </a:solidFill>
                <a:latin typeface="游ゴシック"/>
                <a:ea typeface="游ゴシック"/>
              </a:rPr>
              <a:t>化</a:t>
            </a:r>
            <a:r>
              <a:rPr kumimoji="1" lang="ja-JP" sz="1200" b="1" dirty="0">
                <a:solidFill>
                  <a:schemeClr val="tx1"/>
                </a:solidFill>
                <a:latin typeface="游ゴシック"/>
                <a:ea typeface="游ゴシック"/>
              </a:rPr>
              <a:t>の促進</a:t>
            </a:r>
            <a:endParaRPr lang="ja-JP" altLang="en-US" sz="1200" dirty="0">
              <a:solidFill>
                <a:schemeClr val="tx1"/>
              </a:solidFill>
              <a:latin typeface="游ゴシック"/>
              <a:ea typeface="游ゴシック"/>
            </a:endParaRPr>
          </a:p>
          <a:p>
            <a:r>
              <a:rPr kumimoji="1" lang="ja-JP" sz="1000" dirty="0">
                <a:solidFill>
                  <a:schemeClr val="tx1"/>
                </a:solidFill>
                <a:latin typeface="游ゴシック"/>
                <a:ea typeface="游ゴシック"/>
              </a:rPr>
              <a:t>　　</a:t>
            </a:r>
            <a:r>
              <a:rPr kumimoji="1" lang="en-US" altLang="ja-JP" sz="1000" dirty="0">
                <a:solidFill>
                  <a:schemeClr val="tx1"/>
                </a:solidFill>
                <a:latin typeface="游ゴシック"/>
                <a:ea typeface="游ゴシック"/>
              </a:rPr>
              <a:t>  </a:t>
            </a:r>
            <a:r>
              <a:rPr kumimoji="1" lang="ja-JP" altLang="ja-JP" sz="1000" dirty="0">
                <a:solidFill>
                  <a:schemeClr val="tx1"/>
                </a:solidFill>
                <a:ea typeface="游ゴシック"/>
              </a:rPr>
              <a:t> ⇒</a:t>
            </a:r>
            <a:r>
              <a:rPr kumimoji="1" lang="ja-JP" altLang="en-US" sz="1000" dirty="0">
                <a:solidFill>
                  <a:schemeClr val="tx1"/>
                </a:solidFill>
                <a:ea typeface="游ゴシック"/>
              </a:rPr>
              <a:t>　</a:t>
            </a:r>
            <a:r>
              <a:rPr kumimoji="1" lang="ja-JP" sz="1000" dirty="0">
                <a:solidFill>
                  <a:schemeClr val="tx1"/>
                </a:solidFill>
                <a:latin typeface="游ゴシック"/>
                <a:ea typeface="游ゴシック"/>
              </a:rPr>
              <a:t>市町村や観光</a:t>
            </a:r>
            <a:r>
              <a:rPr kumimoji="1" lang="ja-JP" altLang="en-US" sz="1000" dirty="0">
                <a:solidFill>
                  <a:schemeClr val="tx1"/>
                </a:solidFill>
                <a:latin typeface="游ゴシック"/>
                <a:ea typeface="游ゴシック"/>
              </a:rPr>
              <a:t>施設</a:t>
            </a:r>
            <a:r>
              <a:rPr kumimoji="1" lang="ja-JP" sz="1000" dirty="0">
                <a:solidFill>
                  <a:schemeClr val="tx1"/>
                </a:solidFill>
                <a:latin typeface="游ゴシック"/>
                <a:ea typeface="游ゴシック"/>
              </a:rPr>
              <a:t>のPR、観光関連企業とのマッチングをおこなう商談会の実施などを通じて、各地域の周遊コンテンツによる地域活性化の商品化、</a:t>
            </a:r>
            <a:endParaRPr lang="ja-JP" sz="1000" dirty="0">
              <a:solidFill>
                <a:schemeClr val="tx1"/>
              </a:solidFill>
              <a:latin typeface="游ゴシック"/>
              <a:ea typeface="游ゴシック"/>
            </a:endParaRPr>
          </a:p>
          <a:p>
            <a:r>
              <a:rPr kumimoji="1" lang="ja-JP" sz="1000" dirty="0">
                <a:solidFill>
                  <a:schemeClr val="tx1"/>
                </a:solidFill>
                <a:latin typeface="游ゴシック"/>
                <a:ea typeface="游ゴシック"/>
              </a:rPr>
              <a:t>　　　</a:t>
            </a:r>
            <a:r>
              <a:rPr kumimoji="1" lang="ja-JP" altLang="en-US" sz="1000" dirty="0">
                <a:solidFill>
                  <a:schemeClr val="tx1"/>
                </a:solidFill>
                <a:latin typeface="游ゴシック"/>
                <a:ea typeface="游ゴシック"/>
              </a:rPr>
              <a:t>　   </a:t>
            </a:r>
            <a:r>
              <a:rPr kumimoji="1" lang="ja-JP" sz="1000" dirty="0">
                <a:solidFill>
                  <a:schemeClr val="tx1"/>
                </a:solidFill>
                <a:latin typeface="游ゴシック"/>
                <a:ea typeface="游ゴシック"/>
              </a:rPr>
              <a:t>ビジネス化を促進</a:t>
            </a:r>
            <a:endParaRPr lang="ja-JP" sz="1000" dirty="0">
              <a:solidFill>
                <a:schemeClr val="tx1"/>
              </a:solidFill>
              <a:latin typeface="游ゴシック"/>
              <a:ea typeface="游ゴシック"/>
            </a:endParaRPr>
          </a:p>
        </p:txBody>
      </p:sp>
      <p:sp>
        <p:nvSpPr>
          <p:cNvPr id="5" name="スライド番号プレースホルダー 1">
            <a:extLst>
              <a:ext uri="{FF2B5EF4-FFF2-40B4-BE49-F238E27FC236}">
                <a16:creationId xmlns:a16="http://schemas.microsoft.com/office/drawing/2014/main" id="{3C5F7201-4AFF-0B1C-2D8D-A73086BFC773}"/>
              </a:ext>
            </a:extLst>
          </p:cNvPr>
          <p:cNvSpPr>
            <a:spLocks noGrp="1"/>
          </p:cNvSpPr>
          <p:nvPr>
            <p:ph type="sldNum" sz="quarter" idx="12"/>
          </p:nvPr>
        </p:nvSpPr>
        <p:spPr>
          <a:xfrm>
            <a:off x="9489330" y="6445576"/>
            <a:ext cx="416670" cy="408695"/>
          </a:xfrm>
          <a:solidFill>
            <a:schemeClr val="bg1"/>
          </a:solidFill>
          <a:effectLst/>
        </p:spPr>
        <p:txBody>
          <a:bodyPr/>
          <a:lstStyle/>
          <a:p>
            <a:fld id="{DDF82107-93BA-490C-9453-044014AF67CD}" type="slidenum">
              <a:rPr kumimoji="1" lang="ja-JP" altLang="en-US" smtClean="0"/>
              <a:pPr/>
              <a:t>36</a:t>
            </a:fld>
            <a:endParaRPr kumimoji="1" lang="ja-JP" altLang="en-US"/>
          </a:p>
        </p:txBody>
      </p:sp>
    </p:spTree>
    <p:extLst>
      <p:ext uri="{BB962C8B-B14F-4D97-AF65-F5344CB8AC3E}">
        <p14:creationId xmlns:p14="http://schemas.microsoft.com/office/powerpoint/2010/main" val="30893254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1CDB4DBF-87D8-4D45-B153-B6FD32020BF0}"/>
              </a:ext>
            </a:extLst>
          </p:cNvPr>
          <p:cNvSpPr txBox="1"/>
          <p:nvPr/>
        </p:nvSpPr>
        <p:spPr>
          <a:xfrm>
            <a:off x="71695" y="117256"/>
            <a:ext cx="6928023" cy="307777"/>
          </a:xfrm>
          <a:prstGeom prst="rect">
            <a:avLst/>
          </a:prstGeom>
          <a:noFill/>
          <a:ln>
            <a:noFill/>
          </a:ln>
        </p:spPr>
        <p:txBody>
          <a:bodyPr wrap="square" lIns="91440" tIns="45720" rIns="91440" bIns="45720" anchor="t">
            <a:spAutoFit/>
          </a:bodyPr>
          <a:lstStyle/>
          <a:p>
            <a:pPr marL="0" marR="0" lvl="0" indent="0" algn="l" defTabSz="653156" rtl="0" eaLnBrk="1" fontAlgn="auto" latinLnBrk="0" hangingPunct="1">
              <a:spcBef>
                <a:spcPts val="0"/>
              </a:spcBef>
              <a:spcAft>
                <a:spcPts val="0"/>
              </a:spcAft>
              <a:buClrTx/>
              <a:buSzTx/>
              <a:buFontTx/>
              <a:buNone/>
              <a:tabLst/>
              <a:defRPr/>
            </a:pPr>
            <a:r>
              <a:rPr kumimoji="1" lang="ja-JP" altLang="en-US" sz="1400" b="1" dirty="0">
                <a:latin typeface="BIZ UDゴシック" panose="020B0400000000000000" pitchFamily="49" charset="-128"/>
                <a:ea typeface="BIZ UDゴシック"/>
                <a:cs typeface="HGP創英角ｺﾞｼｯｸUB" panose="020B0900000000000000" pitchFamily="50" charset="-128"/>
              </a:rPr>
              <a:t>（２）関西・西日本との連携強化と交通ネットワークの充実</a:t>
            </a:r>
            <a:endParaRPr kumimoji="1" lang="en-US" altLang="ja-JP" sz="1400" b="1" dirty="0">
              <a:latin typeface="BIZ UDゴシック" panose="020B0400000000000000" pitchFamily="49" charset="-128"/>
              <a:ea typeface="BIZ UDゴシック"/>
              <a:cs typeface="HGP創英角ｺﾞｼｯｸUB" panose="020B0900000000000000" pitchFamily="50" charset="-128"/>
            </a:endParaRPr>
          </a:p>
        </p:txBody>
      </p:sp>
      <p:sp>
        <p:nvSpPr>
          <p:cNvPr id="9" name="正方形/長方形 8">
            <a:extLst>
              <a:ext uri="{FF2B5EF4-FFF2-40B4-BE49-F238E27FC236}">
                <a16:creationId xmlns:a16="http://schemas.microsoft.com/office/drawing/2014/main" id="{0B89C23D-2373-4CE7-B75A-3A0C4A71A91E}"/>
              </a:ext>
            </a:extLst>
          </p:cNvPr>
          <p:cNvSpPr/>
          <p:nvPr/>
        </p:nvSpPr>
        <p:spPr>
          <a:xfrm>
            <a:off x="237450" y="1213939"/>
            <a:ext cx="9495274" cy="727499"/>
          </a:xfrm>
          <a:prstGeom prst="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kumimoji="1" lang="ja-JP" altLang="en-US" sz="1200" b="1">
                <a:solidFill>
                  <a:schemeClr val="tx1"/>
                </a:solidFill>
              </a:rPr>
              <a:t>①広域での観光連携の推進</a:t>
            </a:r>
            <a:endParaRPr kumimoji="1" lang="en-US" altLang="ja-JP" sz="1200" b="1">
              <a:solidFill>
                <a:schemeClr val="tx1"/>
              </a:solidFill>
            </a:endParaRPr>
          </a:p>
          <a:p>
            <a:pPr>
              <a:spcBef>
                <a:spcPts val="600"/>
              </a:spcBef>
            </a:pPr>
            <a:r>
              <a:rPr kumimoji="1" lang="ja-JP" altLang="en-US" sz="1200" b="1">
                <a:solidFill>
                  <a:schemeClr val="tx1"/>
                </a:solidFill>
                <a:ea typeface="游ゴシック"/>
              </a:rPr>
              <a:t>　・関西・西日本との連携強化</a:t>
            </a:r>
            <a:endParaRPr lang="en-US" altLang="ja-JP" sz="1200" b="1">
              <a:solidFill>
                <a:schemeClr val="tx1"/>
              </a:solidFill>
              <a:ea typeface="游ゴシック"/>
              <a:cs typeface="Calibri"/>
            </a:endParaRPr>
          </a:p>
          <a:p>
            <a:r>
              <a:rPr kumimoji="1" lang="ja-JP" altLang="en-US" sz="1000">
                <a:solidFill>
                  <a:schemeClr val="tx1"/>
                </a:solidFill>
                <a:ea typeface="游ゴシック"/>
              </a:rPr>
              <a:t>　　　⇒　関西観光本部や中四国の観光機関など、関西・西日本との連携を強化し、広域での相互の誘客を促進</a:t>
            </a:r>
            <a:endParaRPr lang="en-US" altLang="ja-JP" sz="1000">
              <a:solidFill>
                <a:schemeClr val="tx1"/>
              </a:solidFill>
              <a:ea typeface="游ゴシック"/>
              <a:cs typeface="Calibri"/>
            </a:endParaRPr>
          </a:p>
        </p:txBody>
      </p:sp>
      <p:sp>
        <p:nvSpPr>
          <p:cNvPr id="14" name="四角形: 角を丸くする 13">
            <a:extLst>
              <a:ext uri="{FF2B5EF4-FFF2-40B4-BE49-F238E27FC236}">
                <a16:creationId xmlns:a16="http://schemas.microsoft.com/office/drawing/2014/main" id="{A045DB05-6F7F-4E94-BD01-31B5D2C06DCC}"/>
              </a:ext>
            </a:extLst>
          </p:cNvPr>
          <p:cNvSpPr/>
          <p:nvPr/>
        </p:nvSpPr>
        <p:spPr>
          <a:xfrm>
            <a:off x="373198" y="468993"/>
            <a:ext cx="9190478" cy="524532"/>
          </a:xfrm>
          <a:prstGeom prst="roundRect">
            <a:avLst>
              <a:gd name="adj" fmla="val 0"/>
            </a:avLst>
          </a:prstGeom>
          <a:solidFill>
            <a:schemeClr val="accent2">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lIns="91440" tIns="45720" rIns="91440" bIns="4572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Calibri" panose="020F0502020204030204"/>
                <a:ea typeface="游ゴシック" panose="020B0400000000000000" pitchFamily="50" charset="-128"/>
                <a:cs typeface="+mn-cs"/>
              </a:rPr>
              <a:t>○</a:t>
            </a:r>
            <a:r>
              <a:rPr kumimoji="1" lang="ja-JP" altLang="en-US" sz="1000" b="1" i="0" u="none" strike="noStrike" kern="1200" cap="none" spc="0" normalizeH="0" baseline="0" noProof="0" dirty="0">
                <a:ln>
                  <a:noFill/>
                </a:ln>
                <a:solidFill>
                  <a:schemeClr val="tx1"/>
                </a:solidFill>
                <a:effectLst/>
                <a:uLnTx/>
                <a:uFillTx/>
                <a:latin typeface="Calibri" panose="020F0502020204030204"/>
                <a:ea typeface="游ゴシック" panose="020B0400000000000000" pitchFamily="50" charset="-128"/>
                <a:cs typeface="+mn-cs"/>
              </a:rPr>
              <a:t>関西や西日本との連携</a:t>
            </a:r>
            <a:r>
              <a:rPr kumimoji="1" lang="ja-JP" altLang="en-US" sz="1000" b="0" i="0" u="none" strike="noStrike" kern="1200" cap="none" spc="0" normalizeH="0" baseline="0" noProof="0" dirty="0">
                <a:ln>
                  <a:noFill/>
                </a:ln>
                <a:solidFill>
                  <a:schemeClr val="tx1"/>
                </a:solidFill>
                <a:effectLst/>
                <a:uLnTx/>
                <a:uFillTx/>
                <a:latin typeface="Calibri" panose="020F0502020204030204"/>
                <a:ea typeface="游ゴシック" panose="020B0400000000000000" pitchFamily="50" charset="-128"/>
                <a:cs typeface="+mn-cs"/>
              </a:rPr>
              <a:t>を強化し、観光資源の相互補完や一体的な観光ブランド確立などによる相乗効果を生み、大阪への誘客を促進</a:t>
            </a:r>
            <a:endParaRPr kumimoji="1" lang="en-US" altLang="ja-JP" sz="1000" b="0" i="0" u="none" strike="noStrike" kern="1200" cap="none" spc="0" normalizeH="0" baseline="0" noProof="0" dirty="0">
              <a:ln>
                <a:noFill/>
              </a:ln>
              <a:solidFill>
                <a:schemeClr val="tx1"/>
              </a:solidFill>
              <a:effectLst/>
              <a:uLnTx/>
              <a:uFillTx/>
              <a:latin typeface="Calibri" panose="020F0502020204030204"/>
              <a:ea typeface="游ゴシック" panose="020B0400000000000000" pitchFamily="50" charset="-128"/>
              <a:cs typeface="+mn-cs"/>
            </a:endParaRPr>
          </a:p>
          <a:p>
            <a:pPr>
              <a:defRPr/>
            </a:pPr>
            <a:r>
              <a:rPr kumimoji="1" lang="ja-JP" altLang="en-US" sz="1000" b="0" i="0" u="none" strike="noStrike" kern="1200" cap="none" spc="0" normalizeH="0" baseline="0" noProof="0" dirty="0">
                <a:ln>
                  <a:noFill/>
                </a:ln>
                <a:solidFill>
                  <a:schemeClr val="tx1"/>
                </a:solidFill>
                <a:effectLst/>
                <a:uLnTx/>
                <a:uFillTx/>
                <a:latin typeface="Calibri" panose="020F0502020204030204"/>
                <a:ea typeface="游ゴシック"/>
                <a:cs typeface="+mn-cs"/>
              </a:rPr>
              <a:t>○大阪の</a:t>
            </a:r>
            <a:r>
              <a:rPr kumimoji="1" lang="ja-JP" altLang="en-US" sz="1000" b="1" i="0" u="none" strike="noStrike" kern="1200" cap="none" spc="0" normalizeH="0" baseline="0" noProof="0" dirty="0">
                <a:ln>
                  <a:noFill/>
                </a:ln>
                <a:solidFill>
                  <a:schemeClr val="tx1"/>
                </a:solidFill>
                <a:effectLst/>
                <a:uLnTx/>
                <a:uFillTx/>
                <a:latin typeface="Calibri" panose="020F0502020204030204"/>
                <a:ea typeface="游ゴシック"/>
                <a:cs typeface="+mn-cs"/>
              </a:rPr>
              <a:t>ゲートウェイ機能</a:t>
            </a:r>
            <a:r>
              <a:rPr kumimoji="1" lang="ja-JP" altLang="en-US" sz="1000" b="0" i="0" u="none" strike="noStrike" kern="1200" cap="none" spc="0" normalizeH="0" baseline="0" noProof="0" dirty="0">
                <a:ln>
                  <a:noFill/>
                </a:ln>
                <a:solidFill>
                  <a:schemeClr val="tx1"/>
                </a:solidFill>
                <a:effectLst/>
                <a:uLnTx/>
                <a:uFillTx/>
                <a:latin typeface="Calibri" panose="020F0502020204030204"/>
                <a:ea typeface="游ゴシック"/>
                <a:cs typeface="+mn-cs"/>
              </a:rPr>
              <a:t>を発揮し、既存の交通ネットワークを積極的に活用するとともに、新たな海上交通ルート</a:t>
            </a:r>
            <a:r>
              <a:rPr kumimoji="1" lang="ja-JP" sz="1000" dirty="0">
                <a:solidFill>
                  <a:schemeClr val="tx1"/>
                </a:solidFill>
                <a:latin typeface="游ゴシック"/>
                <a:ea typeface="游ゴシック"/>
              </a:rPr>
              <a:t>や空飛ぶクルマを活用した運航ルート</a:t>
            </a:r>
            <a:r>
              <a:rPr kumimoji="1" lang="ja-JP" altLang="en-US" sz="1000" b="0" i="0" u="none" strike="noStrike" kern="1200" cap="none" spc="0" normalizeH="0" baseline="0" noProof="0" dirty="0">
                <a:ln>
                  <a:noFill/>
                </a:ln>
                <a:solidFill>
                  <a:schemeClr val="tx1"/>
                </a:solidFill>
                <a:effectLst/>
                <a:uLnTx/>
                <a:uFillTx/>
                <a:latin typeface="Calibri" panose="020F0502020204030204"/>
                <a:ea typeface="游ゴシック"/>
                <a:cs typeface="+mn-cs"/>
              </a:rPr>
              <a:t>の</a:t>
            </a:r>
            <a:endParaRPr kumimoji="1" lang="en-US" altLang="ja-JP" sz="1000" dirty="0">
              <a:solidFill>
                <a:schemeClr val="tx1"/>
              </a:solidFill>
              <a:latin typeface="Calibri" panose="020F0502020204030204"/>
              <a:ea typeface="游ゴシック"/>
            </a:endParaRPr>
          </a:p>
          <a:p>
            <a:pPr>
              <a:defRPr/>
            </a:pPr>
            <a:r>
              <a:rPr kumimoji="1" lang="ja-JP" altLang="en-US" sz="1000" b="0" i="0" u="none" strike="noStrike" kern="1200" cap="none" spc="0" normalizeH="0" baseline="0" noProof="0" dirty="0">
                <a:ln>
                  <a:noFill/>
                </a:ln>
                <a:solidFill>
                  <a:schemeClr val="tx1"/>
                </a:solidFill>
                <a:effectLst/>
                <a:uLnTx/>
                <a:uFillTx/>
                <a:latin typeface="Calibri" panose="020F0502020204030204"/>
                <a:ea typeface="游ゴシック"/>
                <a:cs typeface="+mn-cs"/>
              </a:rPr>
              <a:t>　創出など、日本各地との結びつきを強化。</a:t>
            </a:r>
            <a:r>
              <a:rPr kumimoji="1" lang="ja-JP" altLang="en-US" sz="1000" b="1" i="0" u="none" strike="noStrike" kern="1200" cap="none" spc="0" normalizeH="0" baseline="0" noProof="0" dirty="0">
                <a:ln>
                  <a:noFill/>
                </a:ln>
                <a:solidFill>
                  <a:schemeClr val="tx1"/>
                </a:solidFill>
                <a:effectLst/>
                <a:uLnTx/>
                <a:uFillTx/>
                <a:latin typeface="Calibri" panose="020F0502020204030204"/>
                <a:ea typeface="游ゴシック"/>
                <a:cs typeface="+mn-cs"/>
              </a:rPr>
              <a:t>広域的な周遊環境</a:t>
            </a:r>
            <a:r>
              <a:rPr kumimoji="1" lang="ja-JP" altLang="en-US" sz="1000" b="0" i="0" u="none" strike="noStrike" kern="1200" cap="none" spc="0" normalizeH="0" baseline="0" noProof="0" dirty="0">
                <a:ln>
                  <a:noFill/>
                </a:ln>
                <a:solidFill>
                  <a:schemeClr val="tx1"/>
                </a:solidFill>
                <a:effectLst/>
                <a:uLnTx/>
                <a:uFillTx/>
                <a:latin typeface="Calibri" panose="020F0502020204030204"/>
                <a:ea typeface="游ゴシック"/>
                <a:cs typeface="+mn-cs"/>
              </a:rPr>
              <a:t>を充実</a:t>
            </a:r>
            <a:endParaRPr lang="en-US" altLang="ja-JP" sz="1000" b="0" i="0" u="none" strike="noStrike" kern="1200" cap="none" spc="0" normalizeH="0" baseline="0" noProof="0" dirty="0">
              <a:ln>
                <a:noFill/>
              </a:ln>
              <a:solidFill>
                <a:schemeClr val="tx1"/>
              </a:solidFill>
              <a:effectLst/>
              <a:uLnTx/>
              <a:uFillTx/>
              <a:latin typeface="Calibri" panose="020F0502020204030204"/>
              <a:ea typeface="游ゴシック"/>
              <a:cs typeface="Calibri"/>
            </a:endParaRPr>
          </a:p>
        </p:txBody>
      </p:sp>
      <p:sp>
        <p:nvSpPr>
          <p:cNvPr id="6" name="正方形/長方形 5">
            <a:extLst>
              <a:ext uri="{FF2B5EF4-FFF2-40B4-BE49-F238E27FC236}">
                <a16:creationId xmlns:a16="http://schemas.microsoft.com/office/drawing/2014/main" id="{EE504417-C80D-46C7-8C8B-221C1E996059}"/>
              </a:ext>
            </a:extLst>
          </p:cNvPr>
          <p:cNvSpPr/>
          <p:nvPr/>
        </p:nvSpPr>
        <p:spPr>
          <a:xfrm>
            <a:off x="216147" y="2123078"/>
            <a:ext cx="9505925" cy="1662495"/>
          </a:xfrm>
          <a:prstGeom prst="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kumimoji="1" lang="ja-JP" altLang="en-US" sz="1200" b="1" dirty="0">
                <a:solidFill>
                  <a:schemeClr val="tx1"/>
                </a:solidFill>
              </a:rPr>
              <a:t>②ゲートウェイ機能を発揮した広域交通ネットワーク</a:t>
            </a:r>
            <a:endParaRPr kumimoji="1" lang="en-US" altLang="ja-JP" sz="1200" b="1" dirty="0">
              <a:solidFill>
                <a:schemeClr val="tx1"/>
              </a:solidFill>
            </a:endParaRPr>
          </a:p>
          <a:p>
            <a:pPr>
              <a:spcBef>
                <a:spcPts val="600"/>
              </a:spcBef>
            </a:pPr>
            <a:r>
              <a:rPr kumimoji="1" lang="ja-JP" altLang="en-US" sz="1200" b="1" dirty="0">
                <a:solidFill>
                  <a:schemeClr val="tx1"/>
                </a:solidFill>
              </a:rPr>
              <a:t>　・交通ネットワークの充実</a:t>
            </a:r>
            <a:endParaRPr kumimoji="1" lang="en-US" altLang="ja-JP" sz="1200" b="1" dirty="0">
              <a:solidFill>
                <a:schemeClr val="tx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ea typeface="游ゴシック"/>
              </a:rPr>
              <a:t>　　　⇒　</a:t>
            </a: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a:cs typeface="+mn-cs"/>
              </a:rPr>
              <a:t>ＩＲにおける日本各地への送客機能や大阪中心部のバスターミナル機能の充実を図るとともに、国内航空路線や新幹線など日本各地との交通ネットワー</a:t>
            </a:r>
            <a:endParaRPr kumimoji="0" lang="en-US" altLang="ja-JP" sz="1000" b="0" i="0" u="none" strike="noStrike" kern="1200" cap="none" spc="0" normalizeH="0" baseline="0" noProof="0" dirty="0">
              <a:ln>
                <a:noFill/>
              </a:ln>
              <a:solidFill>
                <a:prstClr val="black"/>
              </a:solidFill>
              <a:effectLst/>
              <a:uLnTx/>
              <a:uFillTx/>
              <a:latin typeface="Calibri" panose="020F0502020204030204"/>
              <a:ea typeface="游ゴシック"/>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a:cs typeface="+mn-cs"/>
              </a:rPr>
              <a:t>　　　　　クの活用を促進</a:t>
            </a:r>
            <a:endParaRPr kumimoji="0" lang="en-US" altLang="ja-JP" sz="1000" b="0" i="0" u="none" strike="sngStrike" kern="1200" cap="none" spc="0" normalizeH="0" baseline="0" noProof="0" dirty="0">
              <a:ln>
                <a:noFill/>
              </a:ln>
              <a:solidFill>
                <a:srgbClr val="FF0000"/>
              </a:solidFill>
              <a:effectLst/>
              <a:highlight>
                <a:srgbClr val="FFFF00"/>
              </a:highlight>
              <a:uLnTx/>
              <a:uFillTx/>
              <a:latin typeface="Calibri" panose="020F0502020204030204"/>
              <a:ea typeface="游ゴシック"/>
              <a:cs typeface="Calibri"/>
            </a:endParaRPr>
          </a:p>
          <a:p>
            <a:pPr>
              <a:spcBef>
                <a:spcPts val="600"/>
              </a:spcBef>
            </a:pPr>
            <a:r>
              <a:rPr kumimoji="1" lang="ja-JP" altLang="en-US" sz="1200" b="1" dirty="0">
                <a:solidFill>
                  <a:schemeClr val="tx1"/>
                </a:solidFill>
                <a:ea typeface="游ゴシック"/>
              </a:rPr>
              <a:t>　・水上交通を活用した広域周遊の実現</a:t>
            </a:r>
            <a:endParaRPr lang="en-US" altLang="ja-JP" sz="1200" dirty="0">
              <a:solidFill>
                <a:schemeClr val="tx1"/>
              </a:solidFill>
              <a:ea typeface="游ゴシック"/>
              <a:cs typeface="Calibri"/>
            </a:endParaRPr>
          </a:p>
          <a:p>
            <a:r>
              <a:rPr kumimoji="1" lang="ja-JP" altLang="en-US" sz="1000" dirty="0">
                <a:solidFill>
                  <a:schemeClr val="tx1"/>
                </a:solidFill>
                <a:ea typeface="游ゴシック"/>
              </a:rPr>
              <a:t>　　　⇒　</a:t>
            </a:r>
            <a:r>
              <a:rPr lang="ja-JP" altLang="en-US" sz="1000" dirty="0">
                <a:solidFill>
                  <a:schemeClr val="tx1"/>
                </a:solidFill>
                <a:ea typeface="游ゴシック"/>
                <a:cs typeface="Calibri"/>
              </a:rPr>
              <a:t>大阪湾と瀬⼾内・⻄日本等を結ぶネットワーク、水都大阪（水の回廊）や淀川舟運と連携したネットワークなどの充実</a:t>
            </a:r>
          </a:p>
          <a:p>
            <a:pPr>
              <a:spcBef>
                <a:spcPts val="600"/>
              </a:spcBef>
            </a:pPr>
            <a:r>
              <a:rPr lang="ja-JP" sz="1200" b="1" dirty="0">
                <a:solidFill>
                  <a:schemeClr val="tx1"/>
                </a:solidFill>
                <a:latin typeface="游ゴシック"/>
                <a:ea typeface="游ゴシック"/>
                <a:cs typeface="Calibri"/>
              </a:rPr>
              <a:t>　・空飛ぶクルマを活用した関西圏での運航ネットワークの構築</a:t>
            </a:r>
            <a:r>
              <a:rPr lang="en-US" altLang="ja-JP" sz="1200" b="1" dirty="0">
                <a:solidFill>
                  <a:schemeClr val="tx1"/>
                </a:solidFill>
                <a:latin typeface="游ゴシック"/>
                <a:ea typeface="Meiryo UI"/>
                <a:cs typeface="Calibri"/>
              </a:rPr>
              <a:t>【</a:t>
            </a:r>
            <a:r>
              <a:rPr lang="ja-JP" sz="1200" b="1" dirty="0">
                <a:solidFill>
                  <a:schemeClr val="tx1"/>
                </a:solidFill>
                <a:latin typeface="游ゴシック"/>
                <a:ea typeface="游ゴシック"/>
                <a:cs typeface="Calibri"/>
              </a:rPr>
              <a:t>再掲</a:t>
            </a:r>
            <a:r>
              <a:rPr lang="en-US" altLang="ja-JP" sz="1200" b="1" dirty="0">
                <a:solidFill>
                  <a:schemeClr val="tx1"/>
                </a:solidFill>
                <a:latin typeface="游ゴシック"/>
                <a:ea typeface="Meiryo UI"/>
                <a:cs typeface="Calibri"/>
              </a:rPr>
              <a:t>】</a:t>
            </a:r>
            <a:endParaRPr lang="en-US" altLang="ja-JP" sz="1200" dirty="0">
              <a:solidFill>
                <a:schemeClr val="tx1"/>
              </a:solidFill>
              <a:latin typeface="游ゴシック"/>
              <a:ea typeface="Meiryo UI"/>
              <a:cs typeface="Calibri"/>
            </a:endParaRPr>
          </a:p>
          <a:p>
            <a:r>
              <a:rPr lang="ja-JP" sz="1000" dirty="0">
                <a:solidFill>
                  <a:schemeClr val="tx1"/>
                </a:solidFill>
                <a:latin typeface="游ゴシック"/>
                <a:ea typeface="游ゴシック"/>
                <a:cs typeface="Calibri"/>
              </a:rPr>
              <a:t>　　　</a:t>
            </a:r>
            <a:r>
              <a:rPr kumimoji="1" lang="ja-JP" altLang="en-US" sz="1000" dirty="0">
                <a:solidFill>
                  <a:schemeClr val="tx1"/>
                </a:solidFill>
                <a:ea typeface="游ゴシック"/>
              </a:rPr>
              <a:t>⇒ </a:t>
            </a:r>
            <a:r>
              <a:rPr lang="ja-JP" sz="1000" dirty="0">
                <a:solidFill>
                  <a:schemeClr val="tx1"/>
                </a:solidFill>
                <a:latin typeface="游ゴシック"/>
                <a:ea typeface="游ゴシック"/>
                <a:cs typeface="Calibri"/>
              </a:rPr>
              <a:t>　大阪湾と関西一円の都心や観光地とを空飛ぶクルマで結ぶネットワーク構築の推進</a:t>
            </a:r>
          </a:p>
          <a:p>
            <a:endParaRPr lang="ja-JP" altLang="en-US" sz="1000" dirty="0">
              <a:solidFill>
                <a:schemeClr val="tx1"/>
              </a:solidFill>
              <a:ea typeface="游ゴシック"/>
              <a:cs typeface="Calibri"/>
            </a:endParaRPr>
          </a:p>
        </p:txBody>
      </p:sp>
      <p:sp>
        <p:nvSpPr>
          <p:cNvPr id="10" name="スライド番号プレースホルダー 1">
            <a:extLst>
              <a:ext uri="{FF2B5EF4-FFF2-40B4-BE49-F238E27FC236}">
                <a16:creationId xmlns:a16="http://schemas.microsoft.com/office/drawing/2014/main" id="{58617DDF-EC50-2F62-8F20-8A1117F25AC4}"/>
              </a:ext>
            </a:extLst>
          </p:cNvPr>
          <p:cNvSpPr>
            <a:spLocks noGrp="1"/>
          </p:cNvSpPr>
          <p:nvPr>
            <p:ph type="sldNum" sz="quarter" idx="12"/>
          </p:nvPr>
        </p:nvSpPr>
        <p:spPr>
          <a:xfrm>
            <a:off x="9489330" y="6445576"/>
            <a:ext cx="416670" cy="408695"/>
          </a:xfrm>
          <a:solidFill>
            <a:schemeClr val="bg1"/>
          </a:solidFill>
          <a:effectLst/>
        </p:spPr>
        <p:txBody>
          <a:bodyPr/>
          <a:lstStyle/>
          <a:p>
            <a:fld id="{DDF82107-93BA-490C-9453-044014AF67CD}" type="slidenum">
              <a:rPr kumimoji="1" lang="ja-JP" altLang="en-US" smtClean="0"/>
              <a:pPr/>
              <a:t>37</a:t>
            </a:fld>
            <a:endParaRPr kumimoji="1" lang="ja-JP" altLang="en-US"/>
          </a:p>
        </p:txBody>
      </p:sp>
    </p:spTree>
    <p:extLst>
      <p:ext uri="{BB962C8B-B14F-4D97-AF65-F5344CB8AC3E}">
        <p14:creationId xmlns:p14="http://schemas.microsoft.com/office/powerpoint/2010/main" val="36521546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C60F2EDD-8684-4C25-9CE7-AADED07C555B}"/>
              </a:ext>
            </a:extLst>
          </p:cNvPr>
          <p:cNvSpPr/>
          <p:nvPr/>
        </p:nvSpPr>
        <p:spPr>
          <a:xfrm>
            <a:off x="445207" y="828601"/>
            <a:ext cx="4242857" cy="35860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457200" rtl="0" eaLnBrk="1" fontAlgn="auto" latinLnBrk="0" hangingPunct="1">
              <a:lnSpc>
                <a:spcPts val="1357"/>
              </a:lnSpc>
              <a:spcBef>
                <a:spcPts val="0"/>
              </a:spcBef>
              <a:spcAft>
                <a:spcPts val="0"/>
              </a:spcAft>
              <a:buClrTx/>
              <a:buSzTx/>
              <a:buFontTx/>
              <a:buNone/>
              <a:tabLst/>
              <a:defRPr/>
            </a:pPr>
            <a:endParaRPr kumimoji="0" lang="ja-JP" altLang="ja-JP" sz="1429" b="1" i="0" u="none" strike="noStrike" kern="1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 name="正方形/長方形 1">
            <a:extLst>
              <a:ext uri="{FF2B5EF4-FFF2-40B4-BE49-F238E27FC236}">
                <a16:creationId xmlns:a16="http://schemas.microsoft.com/office/drawing/2014/main" id="{E74CAE12-5E41-4196-B2E2-6EB04A535240}"/>
              </a:ext>
            </a:extLst>
          </p:cNvPr>
          <p:cNvSpPr/>
          <p:nvPr/>
        </p:nvSpPr>
        <p:spPr>
          <a:xfrm>
            <a:off x="208800" y="894034"/>
            <a:ext cx="9495600" cy="3189411"/>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962"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6" name="テキスト ボックス 35">
            <a:extLst>
              <a:ext uri="{FF2B5EF4-FFF2-40B4-BE49-F238E27FC236}">
                <a16:creationId xmlns:a16="http://schemas.microsoft.com/office/drawing/2014/main" id="{F2CB7EF2-50CF-4CC1-95E3-95DF3D64C840}"/>
              </a:ext>
            </a:extLst>
          </p:cNvPr>
          <p:cNvSpPr txBox="1"/>
          <p:nvPr/>
        </p:nvSpPr>
        <p:spPr>
          <a:xfrm>
            <a:off x="201600" y="746640"/>
            <a:ext cx="2160000" cy="338554"/>
          </a:xfrm>
          <a:prstGeom prst="rect">
            <a:avLst/>
          </a:prstGeom>
          <a:solidFill>
            <a:srgbClr val="0070C0"/>
          </a:solidFill>
          <a:ln>
            <a:solidFill>
              <a:srgbClr val="0070C0"/>
            </a:solidFill>
          </a:ln>
        </p:spPr>
        <p:txBody>
          <a:bodyPr wrap="square" rtlCol="0">
            <a:spAutoFit/>
          </a:bodyPr>
          <a:lstStyle>
            <a:defPPr>
              <a:defRPr lang="en-US"/>
            </a:defPPr>
            <a:lvl1pPr marL="128137" marR="0" lvl="0" indent="-128137" algn="ctr" fontAlgn="auto">
              <a:lnSpc>
                <a:spcPct val="100000"/>
              </a:lnSpc>
              <a:spcBef>
                <a:spcPts val="0"/>
              </a:spcBef>
              <a:spcAft>
                <a:spcPts val="0"/>
              </a:spcAft>
              <a:buClrTx/>
              <a:buSzTx/>
              <a:buFontTx/>
              <a:buNone/>
              <a:tabLst/>
              <a:defRPr kumimoji="1" sz="1600" b="1" i="0" u="none" strike="noStrike" cap="none" spc="0" normalizeH="0" baseline="0">
                <a:ln>
                  <a:noFill/>
                </a:ln>
                <a:solidFill>
                  <a:prstClr val="white"/>
                </a:solidFill>
                <a:effectLst/>
                <a:uLnTx/>
                <a:uFillTx/>
                <a:latin typeface="BIZ UDPゴシック" panose="020B0400000000000000" pitchFamily="50" charset="-128"/>
                <a:ea typeface="BIZ UDPゴシック" panose="020B0400000000000000" pitchFamily="50" charset="-128"/>
              </a:defRPr>
            </a:lvl1pPr>
          </a:lstStyle>
          <a:p>
            <a:r>
              <a:rPr lang="ja-JP" altLang="en-US"/>
              <a:t>基本的な考え方</a:t>
            </a:r>
          </a:p>
        </p:txBody>
      </p:sp>
      <p:sp>
        <p:nvSpPr>
          <p:cNvPr id="49" name="テキスト ボックス 48">
            <a:extLst>
              <a:ext uri="{FF2B5EF4-FFF2-40B4-BE49-F238E27FC236}">
                <a16:creationId xmlns:a16="http://schemas.microsoft.com/office/drawing/2014/main" id="{F42987FD-ADDA-4E8F-8C1D-1EB8B6FC6A0B}"/>
              </a:ext>
            </a:extLst>
          </p:cNvPr>
          <p:cNvSpPr txBox="1"/>
          <p:nvPr/>
        </p:nvSpPr>
        <p:spPr>
          <a:xfrm>
            <a:off x="298450" y="4463134"/>
            <a:ext cx="9313849" cy="377356"/>
          </a:xfrm>
          <a:prstGeom prst="rect">
            <a:avLst/>
          </a:prstGeom>
          <a:solidFill>
            <a:srgbClr val="FFFF00"/>
          </a:solidFill>
          <a:ln w="9525">
            <a:noFill/>
          </a:ln>
        </p:spPr>
        <p:txBody>
          <a:bodyPr wrap="square" lIns="104464" tIns="62679" rIns="125357" bIns="62679" rtlCol="0" anchor="ctr" anchorCtr="0">
            <a:spAutoFit/>
          </a:bodyPr>
          <a:lstStyle/>
          <a:p>
            <a:pPr marL="0" marR="0" lvl="0" indent="0" algn="ctr" defTabSz="326578" rtl="0" eaLnBrk="1" fontAlgn="auto" latinLnBrk="0" hangingPunct="1">
              <a:lnSpc>
                <a:spcPts val="2286"/>
              </a:lnSpc>
              <a:spcBef>
                <a:spcPts val="0"/>
              </a:spcBef>
              <a:spcAft>
                <a:spcPts val="214"/>
              </a:spcAft>
              <a:buClrTx/>
              <a:buSzTx/>
              <a:buFontTx/>
              <a:buNone/>
              <a:tabLst/>
              <a:defRPr/>
            </a:pPr>
            <a:r>
              <a:rPr lang="ja-JP" altLang="en-US" sz="1600" b="1" kern="100">
                <a:latin typeface="BIZ UDPゴシック" panose="020B0400000000000000" pitchFamily="50" charset="-128"/>
                <a:ea typeface="BIZ UDPゴシック" panose="020B0400000000000000" pitchFamily="50" charset="-128"/>
                <a:cs typeface="Times New Roman" panose="02020603050405020304" pitchFamily="18" charset="0"/>
              </a:rPr>
              <a:t>労働力不足</a:t>
            </a:r>
            <a:r>
              <a:rPr kumimoji="0" lang="ja-JP" altLang="en-US" sz="1600" b="1" i="0" u="none" strike="noStrike" kern="100" cap="none" spc="0" normalizeH="0" baseline="0" noProof="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や技術革新に対応するため、国内外からの新しい人材確保と次世代の人づくりを推進</a:t>
            </a:r>
          </a:p>
        </p:txBody>
      </p:sp>
      <p:sp>
        <p:nvSpPr>
          <p:cNvPr id="35" name="二等辺三角形 34">
            <a:extLst>
              <a:ext uri="{FF2B5EF4-FFF2-40B4-BE49-F238E27FC236}">
                <a16:creationId xmlns:a16="http://schemas.microsoft.com/office/drawing/2014/main" id="{05B51D67-EC1C-4952-AF78-BA57282E590D}"/>
              </a:ext>
            </a:extLst>
          </p:cNvPr>
          <p:cNvSpPr/>
          <p:nvPr/>
        </p:nvSpPr>
        <p:spPr>
          <a:xfrm rot="10800000">
            <a:off x="4326481" y="4081424"/>
            <a:ext cx="1322614" cy="294519"/>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962"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4" name="正方形/長方形 43">
            <a:extLst>
              <a:ext uri="{FF2B5EF4-FFF2-40B4-BE49-F238E27FC236}">
                <a16:creationId xmlns:a16="http://schemas.microsoft.com/office/drawing/2014/main" id="{9922A80A-CD39-4901-9468-697FF2863C38}"/>
              </a:ext>
            </a:extLst>
          </p:cNvPr>
          <p:cNvSpPr/>
          <p:nvPr/>
        </p:nvSpPr>
        <p:spPr>
          <a:xfrm>
            <a:off x="0" y="68851"/>
            <a:ext cx="9906000" cy="400110"/>
          </a:xfrm>
          <a:prstGeom prst="rect">
            <a:avLst/>
          </a:prstGeom>
          <a:noFill/>
        </p:spPr>
        <p:txBody>
          <a:bodyPr wrap="square" lIns="91440" tIns="45720" rIns="91440" bIns="45720" anchor="t">
            <a:sp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３．グローバル人材が集積・輩出するエネルギッシュな拠点都市</a:t>
            </a:r>
          </a:p>
        </p:txBody>
      </p:sp>
      <p:sp>
        <p:nvSpPr>
          <p:cNvPr id="31" name="正方形/長方形 30">
            <a:extLst>
              <a:ext uri="{FF2B5EF4-FFF2-40B4-BE49-F238E27FC236}">
                <a16:creationId xmlns:a16="http://schemas.microsoft.com/office/drawing/2014/main" id="{7990DA9F-0D99-4914-9CD9-0BCD23393ABC}"/>
              </a:ext>
            </a:extLst>
          </p:cNvPr>
          <p:cNvSpPr/>
          <p:nvPr/>
        </p:nvSpPr>
        <p:spPr>
          <a:xfrm>
            <a:off x="154108" y="5331686"/>
            <a:ext cx="9551445" cy="1100121"/>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962"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9" name="円/楕円 72">
            <a:extLst>
              <a:ext uri="{FF2B5EF4-FFF2-40B4-BE49-F238E27FC236}">
                <a16:creationId xmlns:a16="http://schemas.microsoft.com/office/drawing/2014/main" id="{1C2BFE23-5D77-4916-81C1-97514D375235}"/>
              </a:ext>
            </a:extLst>
          </p:cNvPr>
          <p:cNvSpPr/>
          <p:nvPr/>
        </p:nvSpPr>
        <p:spPr>
          <a:xfrm>
            <a:off x="1626480" y="5466498"/>
            <a:ext cx="2700000" cy="90000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714"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円/楕円 72">
            <a:extLst>
              <a:ext uri="{FF2B5EF4-FFF2-40B4-BE49-F238E27FC236}">
                <a16:creationId xmlns:a16="http://schemas.microsoft.com/office/drawing/2014/main" id="{88D1D02D-54D9-47B3-97E9-A08C9435F007}"/>
              </a:ext>
            </a:extLst>
          </p:cNvPr>
          <p:cNvSpPr/>
          <p:nvPr/>
        </p:nvSpPr>
        <p:spPr>
          <a:xfrm>
            <a:off x="5828976" y="5466498"/>
            <a:ext cx="2700000" cy="9000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14" b="1">
              <a:solidFill>
                <a:prstClr val="black"/>
              </a:solidFill>
              <a:latin typeface="Meiryo UI" panose="020B0604030504040204" pitchFamily="50" charset="-128"/>
              <a:ea typeface="Meiryo UI" panose="020B0604030504040204" pitchFamily="50" charset="-128"/>
            </a:endParaRPr>
          </a:p>
        </p:txBody>
      </p:sp>
      <p:sp>
        <p:nvSpPr>
          <p:cNvPr id="45" name="二等辺三角形 44">
            <a:extLst>
              <a:ext uri="{FF2B5EF4-FFF2-40B4-BE49-F238E27FC236}">
                <a16:creationId xmlns:a16="http://schemas.microsoft.com/office/drawing/2014/main" id="{0FADCB9D-583D-446A-B2B2-B2ADA8F74F54}"/>
              </a:ext>
            </a:extLst>
          </p:cNvPr>
          <p:cNvSpPr/>
          <p:nvPr/>
        </p:nvSpPr>
        <p:spPr>
          <a:xfrm rot="10800000">
            <a:off x="4326482" y="4940415"/>
            <a:ext cx="1322614" cy="317046"/>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962"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3" name="正方形/長方形 52">
            <a:extLst>
              <a:ext uri="{FF2B5EF4-FFF2-40B4-BE49-F238E27FC236}">
                <a16:creationId xmlns:a16="http://schemas.microsoft.com/office/drawing/2014/main" id="{25D12E63-D438-4675-BD4B-C04D1F56664D}"/>
              </a:ext>
            </a:extLst>
          </p:cNvPr>
          <p:cNvSpPr/>
          <p:nvPr/>
        </p:nvSpPr>
        <p:spPr>
          <a:xfrm>
            <a:off x="386791" y="1182585"/>
            <a:ext cx="2880000" cy="28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a:solidFill>
                  <a:schemeClr val="bg1"/>
                </a:solidFill>
                <a:latin typeface="BIZ UDPゴシック" panose="020B0400000000000000" pitchFamily="50" charset="-128"/>
                <a:ea typeface="BIZ UDPゴシック" panose="020B0400000000000000" pitchFamily="50" charset="-128"/>
              </a:rPr>
              <a:t>労働人口の</a:t>
            </a:r>
            <a:r>
              <a:rPr kumimoji="1" lang="ja-JP" altLang="en-US" sz="1400" b="1" i="0" u="none" strike="noStrike" kern="1200" cap="none" spc="0" normalizeH="0" baseline="0" noProof="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減少と外国人材の増加</a:t>
            </a:r>
          </a:p>
        </p:txBody>
      </p:sp>
      <p:sp>
        <p:nvSpPr>
          <p:cNvPr id="54" name="正方形/長方形 53">
            <a:extLst>
              <a:ext uri="{FF2B5EF4-FFF2-40B4-BE49-F238E27FC236}">
                <a16:creationId xmlns:a16="http://schemas.microsoft.com/office/drawing/2014/main" id="{C06B4A80-A7F9-43AA-9807-D0D942B63CC8}"/>
              </a:ext>
            </a:extLst>
          </p:cNvPr>
          <p:cNvSpPr/>
          <p:nvPr/>
        </p:nvSpPr>
        <p:spPr>
          <a:xfrm>
            <a:off x="3507517" y="1475752"/>
            <a:ext cx="2880000" cy="238863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nSpc>
                <a:spcPct val="150000"/>
              </a:lnSpc>
              <a:defRPr/>
            </a:pPr>
            <a:r>
              <a:rPr kumimoji="1" lang="ja-JP" altLang="en-US" sz="1200" b="1" spc="-71">
                <a:solidFill>
                  <a:prstClr val="black"/>
                </a:solidFill>
                <a:latin typeface="BIZ UDPゴシック" panose="020B0400000000000000" pitchFamily="50" charset="-128"/>
                <a:ea typeface="BIZ UDPゴシック" panose="020B0400000000000000" pitchFamily="50" charset="-128"/>
              </a:rPr>
              <a:t>■　仕事に必要なスキルの変化</a:t>
            </a:r>
            <a:endParaRPr kumimoji="1" lang="en-US" altLang="ja-JP" sz="1200" b="1" spc="-71">
              <a:solidFill>
                <a:prstClr val="black"/>
              </a:solidFill>
              <a:latin typeface="BIZ UDPゴシック" panose="020B0400000000000000" pitchFamily="50" charset="-128"/>
              <a:ea typeface="BIZ UDPゴシック" panose="020B0400000000000000" pitchFamily="50" charset="-128"/>
            </a:endParaRPr>
          </a:p>
          <a:p>
            <a:pPr marL="92075" marR="0" lvl="0" indent="-92075" algn="l" defTabSz="457200" rtl="0" eaLnBrk="1" fontAlgn="auto" latinLnBrk="0" hangingPunct="1">
              <a:spcBef>
                <a:spcPts val="0"/>
              </a:spcBef>
              <a:spcAft>
                <a:spcPts val="0"/>
              </a:spcAft>
              <a:buClrTx/>
              <a:buSzTx/>
              <a:buFontTx/>
              <a:buNone/>
              <a:tabLst/>
              <a:defRPr/>
            </a:pPr>
            <a:r>
              <a:rPr kumimoji="1" lang="ja-JP" altLang="en-US" sz="1000">
                <a:solidFill>
                  <a:prstClr val="black"/>
                </a:solidFill>
                <a:latin typeface="BIZ UDPゴシック" panose="020B0400000000000000" pitchFamily="50" charset="-128"/>
                <a:ea typeface="BIZ UDPゴシック"/>
              </a:rPr>
              <a:t> </a:t>
            </a:r>
            <a:r>
              <a:rPr kumimoji="1" lang="ja-JP" altLang="en-US" sz="100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a:rPr>
              <a:t>・</a:t>
            </a:r>
            <a:r>
              <a:rPr kumimoji="1" lang="en-US" altLang="ja-JP" sz="100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a:rPr>
              <a:t>AI</a:t>
            </a:r>
            <a:r>
              <a:rPr kumimoji="1" lang="ja-JP" altLang="en-US" sz="100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a:rPr>
              <a:t>、ロボットなどの</a:t>
            </a:r>
            <a:r>
              <a:rPr kumimoji="1" lang="ja-JP" altLang="en-US" sz="1000">
                <a:solidFill>
                  <a:prstClr val="black"/>
                </a:solidFill>
                <a:latin typeface="BIZ UDPゴシック" panose="020B0400000000000000" pitchFamily="50" charset="-128"/>
                <a:ea typeface="BIZ UDPゴシック"/>
              </a:rPr>
              <a:t>技術が急速に進化。</a:t>
            </a:r>
            <a:endParaRPr lang="en-US" altLang="ja-JP" sz="1000">
              <a:solidFill>
                <a:prstClr val="black"/>
              </a:solidFill>
              <a:latin typeface="BIZ UDPゴシック" panose="020B0400000000000000" pitchFamily="50" charset="-128"/>
              <a:ea typeface="BIZ UDPゴシック"/>
            </a:endParaRPr>
          </a:p>
          <a:p>
            <a:pPr marL="92075" marR="0" lvl="0" indent="-92075" algn="l" defTabSz="457200" rtl="0" eaLnBrk="1" fontAlgn="auto" latinLnBrk="0" hangingPunct="1">
              <a:spcBef>
                <a:spcPts val="0"/>
              </a:spcBef>
              <a:spcAft>
                <a:spcPts val="0"/>
              </a:spcAft>
              <a:buClrTx/>
              <a:buSzTx/>
              <a:buFontTx/>
              <a:buNone/>
              <a:tabLst/>
              <a:defRPr/>
            </a:pPr>
            <a:r>
              <a:rPr kumimoji="1" lang="ja-JP" altLang="en-US" sz="1000">
                <a:solidFill>
                  <a:prstClr val="black"/>
                </a:solidFill>
                <a:latin typeface="BIZ UDPゴシック" panose="020B0400000000000000" pitchFamily="50" charset="-128"/>
                <a:ea typeface="BIZ UDPゴシック"/>
              </a:rPr>
              <a:t>　人が対応する仕事は、「新たな価値を創造する仕事」などにシフト</a:t>
            </a:r>
            <a:endParaRPr lang="en-US" altLang="ja-JP" sz="1000">
              <a:solidFill>
                <a:prstClr val="black"/>
              </a:solidFill>
              <a:latin typeface="BIZ UDPゴシック" panose="020B0400000000000000" pitchFamily="50" charset="-128"/>
              <a:ea typeface="BIZ UDPゴシック"/>
            </a:endParaRPr>
          </a:p>
          <a:p>
            <a:pPr marL="92075" marR="0" lvl="0" indent="-92075" algn="l" defTabSz="457200" rtl="0" eaLnBrk="1" fontAlgn="auto" latinLnBrk="0" hangingPunct="1">
              <a:lnSpc>
                <a:spcPct val="120000"/>
              </a:lnSpc>
              <a:spcBef>
                <a:spcPts val="0"/>
              </a:spcBef>
              <a:spcAft>
                <a:spcPts val="0"/>
              </a:spcAft>
              <a:buClrTx/>
              <a:buSzTx/>
              <a:buFontTx/>
              <a:buNone/>
              <a:tabLst/>
              <a:defRPr/>
            </a:pPr>
            <a:endParaRPr kumimoji="1" lang="en-US" altLang="ja-JP" sz="1200">
              <a:solidFill>
                <a:prstClr val="black"/>
              </a:solidFill>
              <a:latin typeface="BIZ UDPゴシック" panose="020B0400000000000000" pitchFamily="50" charset="-128"/>
              <a:ea typeface="BIZ UDPゴシック" panose="020B0400000000000000" pitchFamily="50" charset="-128"/>
            </a:endParaRPr>
          </a:p>
          <a:p>
            <a:pPr marL="92075" marR="0" lvl="0" indent="-92075" algn="l" defTabSz="457200" rtl="0" eaLnBrk="1" fontAlgn="auto" latinLnBrk="0" hangingPunct="1">
              <a:spcBef>
                <a:spcPts val="0"/>
              </a:spcBef>
              <a:spcAft>
                <a:spcPts val="0"/>
              </a:spcAft>
              <a:buClrTx/>
              <a:buSzTx/>
              <a:buFontTx/>
              <a:buNone/>
              <a:tabLst/>
              <a:defRPr/>
            </a:pPr>
            <a:r>
              <a:rPr kumimoji="1" lang="ja-JP" altLang="en-US" sz="100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a:rPr>
              <a:t>・新たな時代に不可欠な一人ひとりのキャリ</a:t>
            </a:r>
            <a:r>
              <a:rPr kumimoji="1" lang="ja-JP" altLang="en-US" sz="1000">
                <a:solidFill>
                  <a:prstClr val="black"/>
                </a:solidFill>
                <a:latin typeface="BIZ UDPゴシック" panose="020B0400000000000000" pitchFamily="50" charset="-128"/>
                <a:ea typeface="BIZ UDPゴシック"/>
              </a:rPr>
              <a:t>ア</a:t>
            </a:r>
            <a:r>
              <a:rPr kumimoji="1" lang="ja-JP" altLang="en-US" sz="100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a:rPr>
              <a:t>アップが必要</a:t>
            </a:r>
            <a:endParaRPr lang="en-US" altLang="ja-JP" sz="100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a:endParaRPr>
          </a:p>
        </p:txBody>
      </p:sp>
      <p:sp>
        <p:nvSpPr>
          <p:cNvPr id="55" name="正方形/長方形 54">
            <a:extLst>
              <a:ext uri="{FF2B5EF4-FFF2-40B4-BE49-F238E27FC236}">
                <a16:creationId xmlns:a16="http://schemas.microsoft.com/office/drawing/2014/main" id="{B2E00681-9278-4DFB-B35C-59C375283BB4}"/>
              </a:ext>
            </a:extLst>
          </p:cNvPr>
          <p:cNvSpPr/>
          <p:nvPr/>
        </p:nvSpPr>
        <p:spPr>
          <a:xfrm>
            <a:off x="3507517" y="1195861"/>
            <a:ext cx="2880000" cy="28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技術革新の進展</a:t>
            </a:r>
          </a:p>
        </p:txBody>
      </p:sp>
      <p:sp>
        <p:nvSpPr>
          <p:cNvPr id="56" name="正方形/長方形 55">
            <a:extLst>
              <a:ext uri="{FF2B5EF4-FFF2-40B4-BE49-F238E27FC236}">
                <a16:creationId xmlns:a16="http://schemas.microsoft.com/office/drawing/2014/main" id="{3067D3DE-1610-48D3-A17A-500D72530FFF}"/>
              </a:ext>
            </a:extLst>
          </p:cNvPr>
          <p:cNvSpPr/>
          <p:nvPr/>
        </p:nvSpPr>
        <p:spPr>
          <a:xfrm>
            <a:off x="6638699" y="1475751"/>
            <a:ext cx="2880000" cy="238863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nSpc>
                <a:spcPct val="150000"/>
              </a:lnSpc>
              <a:defRPr/>
            </a:pPr>
            <a:r>
              <a:rPr kumimoji="1" lang="ja-JP" altLang="en-US" sz="1200" b="1" spc="-71" dirty="0">
                <a:solidFill>
                  <a:schemeClr val="tx1"/>
                </a:solidFill>
                <a:latin typeface="BIZ UDPゴシック" panose="020B0400000000000000" pitchFamily="50" charset="-128"/>
                <a:ea typeface="BIZ UDPゴシック" panose="020B0400000000000000" pitchFamily="50" charset="-128"/>
              </a:rPr>
              <a:t>■　グローバル人材の育成</a:t>
            </a:r>
            <a:endParaRPr kumimoji="1" lang="en-US" altLang="ja-JP" sz="1200" b="1" spc="-71"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spcBef>
                <a:spcPts val="0"/>
              </a:spcBef>
              <a:spcAft>
                <a:spcPts val="0"/>
              </a:spcAft>
              <a:buClrTx/>
              <a:buSzTx/>
              <a:buFontTx/>
              <a:buNone/>
              <a:tabLst/>
              <a:defRPr/>
            </a:pPr>
            <a:r>
              <a:rPr kumimoji="1" lang="ja-JP" altLang="en-US" sz="10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rPr>
              <a:t> ・グローバル化が進む中、国際社会で</a:t>
            </a:r>
            <a:r>
              <a:rPr kumimoji="1" lang="ja-JP" altLang="en-US" sz="1000" dirty="0">
                <a:solidFill>
                  <a:schemeClr val="tx1"/>
                </a:solidFill>
                <a:latin typeface="BIZ UDPゴシック" panose="020B0400000000000000" pitchFamily="50" charset="-128"/>
                <a:ea typeface="BIZ UDPゴシック"/>
              </a:rPr>
              <a:t>活躍できる</a:t>
            </a:r>
            <a:endParaRPr lang="en-US" altLang="ja-JP" sz="10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endParaRPr>
          </a:p>
          <a:p>
            <a:pPr marL="0" marR="0" lvl="0" indent="0" algn="l" defTabSz="457200" rtl="0" eaLnBrk="1" fontAlgn="auto" latinLnBrk="0" hangingPunct="1">
              <a:spcBef>
                <a:spcPts val="0"/>
              </a:spcBef>
              <a:spcAft>
                <a:spcPts val="0"/>
              </a:spcAft>
              <a:buClrTx/>
              <a:buSzTx/>
              <a:buFontTx/>
              <a:buNone/>
              <a:tabLst/>
              <a:defRPr/>
            </a:pPr>
            <a:r>
              <a:rPr kumimoji="1" lang="ja-JP" altLang="en-US" sz="1000" dirty="0">
                <a:solidFill>
                  <a:schemeClr val="tx1"/>
                </a:solidFill>
                <a:latin typeface="BIZ UDPゴシック" panose="020B0400000000000000" pitchFamily="50" charset="-128"/>
                <a:ea typeface="BIZ UDPゴシック"/>
              </a:rPr>
              <a:t>　</a:t>
            </a:r>
            <a:r>
              <a:rPr kumimoji="1" lang="ja-JP" altLang="en-US" sz="10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rPr>
              <a:t>人材育成が必要</a:t>
            </a:r>
            <a:endParaRPr lang="en-US" altLang="ja-JP" sz="10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endParaRPr>
          </a:p>
          <a:p>
            <a:pPr>
              <a:defRPr/>
            </a:pPr>
            <a:endParaRPr kumimoji="1" lang="ja-JP" altLang="en-US" sz="1000" dirty="0">
              <a:solidFill>
                <a:schemeClr val="tx1"/>
              </a:solidFill>
              <a:latin typeface="BIZ UDPゴシック" panose="020B0400000000000000" pitchFamily="50" charset="-128"/>
              <a:ea typeface="BIZ UDPゴシック"/>
            </a:endParaRPr>
          </a:p>
          <a:p>
            <a:pPr>
              <a:lnSpc>
                <a:spcPct val="150000"/>
              </a:lnSpc>
              <a:defRPr/>
            </a:pPr>
            <a:r>
              <a:rPr kumimoji="1" lang="ja-JP" altLang="en-US" sz="1200" b="1" spc="-71" dirty="0">
                <a:solidFill>
                  <a:schemeClr val="tx1"/>
                </a:solidFill>
                <a:latin typeface="BIZ UDPゴシック" panose="020B0400000000000000" pitchFamily="50" charset="-128"/>
                <a:ea typeface="BIZ UDPゴシック" panose="020B0400000000000000" pitchFamily="50" charset="-128"/>
              </a:rPr>
              <a:t>■　産業人材の育成</a:t>
            </a:r>
            <a:endParaRPr kumimoji="1" lang="en-US" altLang="ja-JP" sz="1200" b="1" spc="-71"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spcBef>
                <a:spcPts val="0"/>
              </a:spcBef>
              <a:spcAft>
                <a:spcPts val="0"/>
              </a:spcAft>
              <a:buClrTx/>
              <a:buSzTx/>
              <a:buFontTx/>
              <a:buNone/>
              <a:tabLst/>
              <a:defRPr/>
            </a:pPr>
            <a:r>
              <a:rPr kumimoji="1" lang="ja-JP" altLang="en-US" sz="10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rPr>
              <a:t> ・産業構造の変化に柔軟に対応し、成長</a:t>
            </a:r>
            <a:r>
              <a:rPr kumimoji="1" lang="ja-JP" altLang="en-US" sz="1000" dirty="0">
                <a:solidFill>
                  <a:schemeClr val="tx1"/>
                </a:solidFill>
                <a:latin typeface="BIZ UDPゴシック" panose="020B0400000000000000" pitchFamily="50" charset="-128"/>
                <a:ea typeface="BIZ UDPゴシック"/>
              </a:rPr>
              <a:t>分野に</a:t>
            </a:r>
            <a:endParaRPr lang="en-US" altLang="ja-JP" sz="10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endParaRPr>
          </a:p>
          <a:p>
            <a:pPr marL="0" marR="0" lvl="0" indent="0" algn="l" defTabSz="457200" rtl="0" eaLnBrk="1" fontAlgn="auto" latinLnBrk="0" hangingPunct="1">
              <a:spcBef>
                <a:spcPts val="0"/>
              </a:spcBef>
              <a:spcAft>
                <a:spcPts val="0"/>
              </a:spcAft>
              <a:buClrTx/>
              <a:buSzTx/>
              <a:buFontTx/>
              <a:buNone/>
              <a:tabLst/>
              <a:defRPr/>
            </a:pPr>
            <a:r>
              <a:rPr kumimoji="1" lang="ja-JP" altLang="en-US" sz="10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rPr>
              <a:t>　応じた産業人材の育成が必要</a:t>
            </a:r>
            <a:endParaRPr lang="en-US" altLang="ja-JP" sz="10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endParaRPr>
          </a:p>
          <a:p>
            <a:pPr>
              <a:defRPr/>
            </a:pPr>
            <a:endParaRPr kumimoji="1" lang="ja-JP" altLang="en-US" sz="1000" dirty="0">
              <a:solidFill>
                <a:schemeClr val="tx1"/>
              </a:solidFill>
              <a:latin typeface="BIZ UDPゴシック" panose="020B0400000000000000" pitchFamily="50" charset="-128"/>
              <a:ea typeface="BIZ UDPゴシック"/>
            </a:endParaRP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200" b="1" spc="-71" dirty="0">
                <a:solidFill>
                  <a:schemeClr val="tx1"/>
                </a:solidFill>
                <a:latin typeface="BIZ UDPゴシック" panose="020B0400000000000000" pitchFamily="50" charset="-128"/>
                <a:ea typeface="BIZ UDPゴシック" panose="020B0400000000000000" pitchFamily="50" charset="-128"/>
              </a:rPr>
              <a:t>■　選択できる教育環境の充実</a:t>
            </a:r>
            <a:endParaRPr kumimoji="1" lang="en-US" altLang="ja-JP" sz="1200" b="1" spc="-71"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spcBef>
                <a:spcPts val="0"/>
              </a:spcBef>
              <a:spcAft>
                <a:spcPts val="0"/>
              </a:spcAft>
              <a:buClrTx/>
              <a:buSzTx/>
              <a:buFontTx/>
              <a:buNone/>
              <a:tabLst/>
              <a:defRPr/>
            </a:pPr>
            <a:r>
              <a:rPr kumimoji="1" lang="ja-JP" altLang="en-US" sz="10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rPr>
              <a:t>・ 家庭環境等にかかわらず、子どもたち</a:t>
            </a:r>
            <a:r>
              <a:rPr kumimoji="1" lang="ja-JP" altLang="en-US" sz="1000" dirty="0">
                <a:solidFill>
                  <a:schemeClr val="tx1"/>
                </a:solidFill>
                <a:latin typeface="BIZ UDPゴシック" panose="020B0400000000000000" pitchFamily="50" charset="-128"/>
                <a:ea typeface="BIZ UDPゴシック"/>
              </a:rPr>
              <a:t>が進み</a:t>
            </a:r>
            <a:endParaRPr lang="en-US" altLang="ja-JP" sz="10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endParaRPr>
          </a:p>
          <a:p>
            <a:pPr marL="0" marR="0" lvl="0" indent="0" algn="l" defTabSz="457200" rtl="0" eaLnBrk="1" fontAlgn="auto" latinLnBrk="0" hangingPunct="1">
              <a:spcBef>
                <a:spcPts val="0"/>
              </a:spcBef>
              <a:spcAft>
                <a:spcPts val="0"/>
              </a:spcAft>
              <a:buClrTx/>
              <a:buSzTx/>
              <a:buFontTx/>
              <a:buNone/>
              <a:tabLst/>
              <a:defRPr/>
            </a:pPr>
            <a:r>
              <a:rPr kumimoji="1" lang="en-US" altLang="ja-JP" sz="1000" dirty="0">
                <a:solidFill>
                  <a:schemeClr val="tx1"/>
                </a:solidFill>
                <a:latin typeface="BIZ UDPゴシック" panose="020B0400000000000000" pitchFamily="50" charset="-128"/>
                <a:ea typeface="BIZ UDPゴシック"/>
              </a:rPr>
              <a:t>  </a:t>
            </a:r>
            <a:r>
              <a:rPr kumimoji="1" lang="ja-JP" altLang="en-US" sz="10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rPr>
              <a:t>たい道を選択できる教育環境の充実が重要</a:t>
            </a:r>
            <a:endParaRPr lang="ja-JP" altLang="en-US" sz="10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endParaRPr>
          </a:p>
        </p:txBody>
      </p:sp>
      <p:sp>
        <p:nvSpPr>
          <p:cNvPr id="57" name="正方形/長方形 56">
            <a:extLst>
              <a:ext uri="{FF2B5EF4-FFF2-40B4-BE49-F238E27FC236}">
                <a16:creationId xmlns:a16="http://schemas.microsoft.com/office/drawing/2014/main" id="{468FC497-0C7E-4A15-9F16-CB018A0D3BCB}"/>
              </a:ext>
            </a:extLst>
          </p:cNvPr>
          <p:cNvSpPr/>
          <p:nvPr/>
        </p:nvSpPr>
        <p:spPr>
          <a:xfrm>
            <a:off x="6638699" y="1195861"/>
            <a:ext cx="2880000" cy="28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a:solidFill>
                  <a:prstClr val="white"/>
                </a:solidFill>
                <a:latin typeface="BIZ UDPゴシック" panose="020B0400000000000000" pitchFamily="50" charset="-128"/>
                <a:ea typeface="BIZ UDPゴシック" panose="020B0400000000000000" pitchFamily="50" charset="-128"/>
              </a:rPr>
              <a:t>次世代の育成</a:t>
            </a:r>
            <a:endParaRPr kumimoji="1" lang="ja-JP" altLang="en-US" sz="16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2" name="正方形/長方形 21">
            <a:extLst>
              <a:ext uri="{FF2B5EF4-FFF2-40B4-BE49-F238E27FC236}">
                <a16:creationId xmlns:a16="http://schemas.microsoft.com/office/drawing/2014/main" id="{5935C823-A7D8-4419-B2C2-C677F54B7F7A}"/>
              </a:ext>
            </a:extLst>
          </p:cNvPr>
          <p:cNvSpPr/>
          <p:nvPr/>
        </p:nvSpPr>
        <p:spPr>
          <a:xfrm>
            <a:off x="386791" y="1475750"/>
            <a:ext cx="2880000" cy="238863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nSpc>
                <a:spcPct val="150000"/>
              </a:lnSpc>
              <a:defRPr/>
            </a:pPr>
            <a:r>
              <a:rPr kumimoji="1" lang="ja-JP" altLang="en-US" sz="1200" b="1" spc="-71">
                <a:solidFill>
                  <a:schemeClr val="tx1"/>
                </a:solidFill>
                <a:latin typeface="BIZ UDPゴシック" panose="020B0400000000000000" pitchFamily="50" charset="-128"/>
                <a:ea typeface="BIZ UDPゴシック" panose="020B0400000000000000" pitchFamily="50" charset="-128"/>
              </a:rPr>
              <a:t>■　労働人口の不足</a:t>
            </a:r>
          </a:p>
          <a:p>
            <a:pPr>
              <a:defRPr/>
            </a:pPr>
            <a:r>
              <a:rPr kumimoji="1" lang="ja-JP" altLang="en-US" sz="1200" spc="-71">
                <a:solidFill>
                  <a:schemeClr val="tx1"/>
                </a:solidFill>
                <a:latin typeface="BIZ UDPゴシック" panose="020B0400000000000000" pitchFamily="50" charset="-128"/>
                <a:ea typeface="BIZ UDPゴシック"/>
              </a:rPr>
              <a:t> </a:t>
            </a:r>
            <a:r>
              <a:rPr kumimoji="1" lang="ja-JP" altLang="en-US" sz="1000" spc="-71">
                <a:solidFill>
                  <a:schemeClr val="tx1"/>
                </a:solidFill>
                <a:latin typeface="BIZ UDPゴシック" panose="020B0400000000000000" pitchFamily="50" charset="-128"/>
                <a:ea typeface="BIZ UDPゴシック"/>
              </a:rPr>
              <a:t>・ 労働力不足が顕在化し、２０４０年に全国で</a:t>
            </a:r>
          </a:p>
          <a:p>
            <a:pPr>
              <a:defRPr/>
            </a:pPr>
            <a:r>
              <a:rPr kumimoji="1" lang="en-US" altLang="ja-JP" sz="1000" spc="-71">
                <a:solidFill>
                  <a:schemeClr val="tx1"/>
                </a:solidFill>
                <a:latin typeface="BIZ UDPゴシック" panose="020B0400000000000000" pitchFamily="50" charset="-128"/>
                <a:ea typeface="BIZ UDPゴシック"/>
              </a:rPr>
              <a:t>　　1,100</a:t>
            </a:r>
            <a:r>
              <a:rPr kumimoji="1" lang="ja-JP" altLang="en-US" sz="1000" spc="-71">
                <a:solidFill>
                  <a:schemeClr val="tx1"/>
                </a:solidFill>
                <a:latin typeface="BIZ UDPゴシック" panose="020B0400000000000000" pitchFamily="50" charset="-128"/>
                <a:ea typeface="BIZ UDPゴシック"/>
              </a:rPr>
              <a:t>万人が不足</a:t>
            </a:r>
            <a:endParaRPr lang="ja-JP" altLang="en-US" sz="1000" spc="-71">
              <a:solidFill>
                <a:schemeClr val="tx1"/>
              </a:solidFill>
              <a:latin typeface="BIZ UDPゴシック" panose="020B0400000000000000" pitchFamily="50" charset="-128"/>
              <a:ea typeface="BIZ UDPゴシック"/>
            </a:endParaRPr>
          </a:p>
          <a:p>
            <a:pPr>
              <a:defRPr/>
            </a:pPr>
            <a:r>
              <a:rPr kumimoji="1" lang="ja-JP" altLang="en-US" sz="1000" spc="-71">
                <a:solidFill>
                  <a:schemeClr val="tx1"/>
                </a:solidFill>
                <a:latin typeface="BIZ UDPゴシック" panose="020B0400000000000000" pitchFamily="50" charset="-128"/>
                <a:ea typeface="BIZ UDPゴシック"/>
              </a:rPr>
              <a:t>    新たな労働力の確保が必要</a:t>
            </a:r>
            <a:endParaRPr lang="ja-JP" altLang="en-US" sz="1000" spc="-71">
              <a:solidFill>
                <a:schemeClr val="tx1"/>
              </a:solidFill>
              <a:latin typeface="BIZ UDPゴシック" panose="020B0400000000000000" pitchFamily="50" charset="-128"/>
              <a:ea typeface="BIZ UDPゴシック"/>
            </a:endParaRPr>
          </a:p>
          <a:p>
            <a:pPr>
              <a:defRPr/>
            </a:pPr>
            <a:endParaRPr kumimoji="1" lang="ja-JP" altLang="en-US" sz="1000" spc="-71">
              <a:solidFill>
                <a:schemeClr val="tx1"/>
              </a:solidFill>
              <a:latin typeface="BIZ UDPゴシック" panose="020B0400000000000000" pitchFamily="50" charset="-128"/>
              <a:ea typeface="BIZ UDPゴシック"/>
            </a:endParaRPr>
          </a:p>
          <a:p>
            <a:pPr>
              <a:lnSpc>
                <a:spcPct val="150000"/>
              </a:lnSpc>
              <a:defRPr/>
            </a:pPr>
            <a:r>
              <a:rPr kumimoji="1" lang="ja-JP" altLang="en-US" sz="1200" b="1" spc="-71">
                <a:solidFill>
                  <a:schemeClr val="tx1"/>
                </a:solidFill>
                <a:latin typeface="BIZ UDPゴシック" panose="020B0400000000000000" pitchFamily="50" charset="-128"/>
                <a:ea typeface="BIZ UDPゴシック" panose="020B0400000000000000" pitchFamily="50" charset="-128"/>
              </a:rPr>
              <a:t>■　外国人労働者の増加</a:t>
            </a:r>
          </a:p>
          <a:p>
            <a:pPr>
              <a:defRPr/>
            </a:pPr>
            <a:r>
              <a:rPr kumimoji="1" lang="ja-JP" altLang="en-US" sz="1000" spc="-71">
                <a:solidFill>
                  <a:schemeClr val="tx1"/>
                </a:solidFill>
                <a:latin typeface="BIZ UDPゴシック" panose="020B0400000000000000" pitchFamily="50" charset="-128"/>
                <a:ea typeface="BIZ UDPゴシック"/>
              </a:rPr>
              <a:t> ・ 外国人労働者は貴重な働き手になっており、近年</a:t>
            </a:r>
            <a:endParaRPr lang="en-US" altLang="ja-JP" sz="1000" spc="-71">
              <a:solidFill>
                <a:schemeClr val="tx1"/>
              </a:solidFill>
              <a:latin typeface="BIZ UDPゴシック" panose="020B0400000000000000" pitchFamily="50" charset="-128"/>
              <a:ea typeface="BIZ UDPゴシック"/>
            </a:endParaRPr>
          </a:p>
          <a:p>
            <a:pPr>
              <a:defRPr/>
            </a:pPr>
            <a:r>
              <a:rPr kumimoji="1" lang="en-US" altLang="ja-JP" sz="1000" spc="-71">
                <a:solidFill>
                  <a:schemeClr val="tx1"/>
                </a:solidFill>
                <a:latin typeface="BIZ UDPゴシック" panose="020B0400000000000000" pitchFamily="50" charset="-128"/>
                <a:ea typeface="BIZ UDPゴシック"/>
              </a:rPr>
              <a:t> </a:t>
            </a:r>
            <a:r>
              <a:rPr kumimoji="1" lang="ja-JP" altLang="en-US" sz="1000" spc="-71">
                <a:solidFill>
                  <a:schemeClr val="tx1"/>
                </a:solidFill>
                <a:latin typeface="BIZ UDPゴシック" panose="020B0400000000000000" pitchFamily="50" charset="-128"/>
                <a:ea typeface="BIZ UDPゴシック"/>
              </a:rPr>
              <a:t>　増加傾向</a:t>
            </a:r>
            <a:endParaRPr lang="ja-JP" altLang="en-US" sz="1000" spc="-71">
              <a:solidFill>
                <a:schemeClr val="tx1"/>
              </a:solidFill>
              <a:latin typeface="BIZ UDPゴシック" panose="020B0400000000000000" pitchFamily="50" charset="-128"/>
              <a:ea typeface="BIZ UDPゴシック"/>
            </a:endParaRPr>
          </a:p>
          <a:p>
            <a:pPr>
              <a:defRPr/>
            </a:pPr>
            <a:r>
              <a:rPr kumimoji="1" lang="ja-JP" altLang="en-US" sz="1000" spc="-71">
                <a:solidFill>
                  <a:schemeClr val="tx1"/>
                </a:solidFill>
                <a:latin typeface="BIZ UDPゴシック" panose="020B0400000000000000" pitchFamily="50" charset="-128"/>
                <a:ea typeface="BIZ UDPゴシック"/>
              </a:rPr>
              <a:t>　 大阪：⑰</a:t>
            </a:r>
            <a:r>
              <a:rPr kumimoji="1" lang="en-US" altLang="ja-JP" sz="1000" spc="-71">
                <a:solidFill>
                  <a:schemeClr val="tx1"/>
                </a:solidFill>
                <a:latin typeface="BIZ UDPゴシック" panose="020B0400000000000000" pitchFamily="50" charset="-128"/>
                <a:ea typeface="BIZ UDPゴシック"/>
              </a:rPr>
              <a:t>7.2</a:t>
            </a:r>
            <a:r>
              <a:rPr kumimoji="1" lang="ja-JP" altLang="en-US" sz="1000" spc="-71">
                <a:solidFill>
                  <a:schemeClr val="tx1"/>
                </a:solidFill>
                <a:latin typeface="BIZ UDPゴシック" panose="020B0400000000000000" pitchFamily="50" charset="-128"/>
                <a:ea typeface="BIZ UDPゴシック"/>
              </a:rPr>
              <a:t>万人→㉔１７．５万人</a:t>
            </a:r>
            <a:endParaRPr lang="ja-JP" altLang="en-US" sz="1000" spc="-71">
              <a:solidFill>
                <a:schemeClr val="tx1"/>
              </a:solidFill>
              <a:latin typeface="BIZ UDPゴシック" panose="020B0400000000000000" pitchFamily="50" charset="-128"/>
              <a:ea typeface="BIZ UDPゴシック"/>
            </a:endParaRPr>
          </a:p>
        </p:txBody>
      </p:sp>
      <p:sp>
        <p:nvSpPr>
          <p:cNvPr id="24" name="テキスト ボックス 23">
            <a:extLst>
              <a:ext uri="{FF2B5EF4-FFF2-40B4-BE49-F238E27FC236}">
                <a16:creationId xmlns:a16="http://schemas.microsoft.com/office/drawing/2014/main" id="{C06B1D56-3164-4175-8970-4EBBCA6BB29D}"/>
              </a:ext>
            </a:extLst>
          </p:cNvPr>
          <p:cNvSpPr txBox="1"/>
          <p:nvPr/>
        </p:nvSpPr>
        <p:spPr>
          <a:xfrm>
            <a:off x="149542" y="5126138"/>
            <a:ext cx="2147100" cy="338554"/>
          </a:xfrm>
          <a:prstGeom prst="rect">
            <a:avLst/>
          </a:prstGeom>
          <a:solidFill>
            <a:srgbClr val="0070C0"/>
          </a:solidFill>
          <a:ln>
            <a:solidFill>
              <a:srgbClr val="0070C0"/>
            </a:solidFill>
          </a:ln>
        </p:spPr>
        <p:txBody>
          <a:bodyPr wrap="square" rtlCol="0">
            <a:spAutoFit/>
          </a:bodyPr>
          <a:lstStyle/>
          <a:p>
            <a:pPr marL="128137" marR="0" lvl="0" indent="-128137"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取組</a:t>
            </a:r>
            <a:r>
              <a:rPr kumimoji="1" lang="ja-JP" altLang="en-US" sz="1600" b="1" dirty="0">
                <a:solidFill>
                  <a:prstClr val="white"/>
                </a:solidFill>
                <a:latin typeface="BIZ UDPゴシック" panose="020B0400000000000000" pitchFamily="50" charset="-128"/>
                <a:ea typeface="BIZ UDPゴシック" panose="020B0400000000000000" pitchFamily="50" charset="-128"/>
              </a:rPr>
              <a:t>の</a:t>
            </a:r>
            <a:r>
              <a:rPr kumimoji="1"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柱</a:t>
            </a:r>
          </a:p>
        </p:txBody>
      </p:sp>
      <p:sp>
        <p:nvSpPr>
          <p:cNvPr id="4" name="スライド番号プレースホルダー 1">
            <a:extLst>
              <a:ext uri="{FF2B5EF4-FFF2-40B4-BE49-F238E27FC236}">
                <a16:creationId xmlns:a16="http://schemas.microsoft.com/office/drawing/2014/main" id="{A9D58DC1-3341-C64C-153D-12630BF72C5C}"/>
              </a:ext>
            </a:extLst>
          </p:cNvPr>
          <p:cNvSpPr>
            <a:spLocks noGrp="1"/>
          </p:cNvSpPr>
          <p:nvPr>
            <p:ph type="sldNum" sz="quarter" idx="12"/>
          </p:nvPr>
        </p:nvSpPr>
        <p:spPr>
          <a:xfrm>
            <a:off x="9489330" y="6445576"/>
            <a:ext cx="416670" cy="408695"/>
          </a:xfrm>
          <a:solidFill>
            <a:schemeClr val="bg1"/>
          </a:solidFill>
          <a:effectLst/>
        </p:spPr>
        <p:txBody>
          <a:bodyPr/>
          <a:lstStyle/>
          <a:p>
            <a:fld id="{DDF82107-93BA-490C-9453-044014AF67CD}" type="slidenum">
              <a:rPr kumimoji="1" lang="ja-JP" altLang="en-US" smtClean="0"/>
              <a:pPr/>
              <a:t>38</a:t>
            </a:fld>
            <a:endParaRPr kumimoji="1" lang="ja-JP" altLang="en-US"/>
          </a:p>
        </p:txBody>
      </p:sp>
      <p:sp>
        <p:nvSpPr>
          <p:cNvPr id="23" name="円/楕円 72">
            <a:extLst>
              <a:ext uri="{FF2B5EF4-FFF2-40B4-BE49-F238E27FC236}">
                <a16:creationId xmlns:a16="http://schemas.microsoft.com/office/drawing/2014/main" id="{160BF108-DD95-4119-B6AA-CAFE35F23279}"/>
              </a:ext>
            </a:extLst>
          </p:cNvPr>
          <p:cNvSpPr/>
          <p:nvPr/>
        </p:nvSpPr>
        <p:spPr>
          <a:xfrm>
            <a:off x="1491457" y="5546653"/>
            <a:ext cx="2786237"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defRPr/>
            </a:pPr>
            <a:r>
              <a:rPr lang="en-US" altLang="ja-JP"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１</a:t>
            </a:r>
            <a:r>
              <a:rPr lang="en-US" altLang="ja-JP"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国内外からの　</a:t>
            </a: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algn="ctr">
              <a:lnSpc>
                <a:spcPct val="130000"/>
              </a:lnSpc>
              <a:defRPr/>
            </a:pPr>
            <a:r>
              <a:rPr lang="ja-JP" altLang="en-US"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　　人</a:t>
            </a:r>
            <a:r>
              <a:rPr kumimoji="0" lang="ja-JP" altLang="en-US"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材確保</a:t>
            </a:r>
          </a:p>
        </p:txBody>
      </p:sp>
      <p:sp>
        <p:nvSpPr>
          <p:cNvPr id="25" name="円/楕円 72">
            <a:extLst>
              <a:ext uri="{FF2B5EF4-FFF2-40B4-BE49-F238E27FC236}">
                <a16:creationId xmlns:a16="http://schemas.microsoft.com/office/drawing/2014/main" id="{1AF90119-AAB6-461C-8D48-6FF888415F52}"/>
              </a:ext>
            </a:extLst>
          </p:cNvPr>
          <p:cNvSpPr/>
          <p:nvPr/>
        </p:nvSpPr>
        <p:spPr>
          <a:xfrm>
            <a:off x="5416851" y="5533953"/>
            <a:ext cx="352425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kumimoji="1" lang="en-US" altLang="ja-JP" b="1" dirty="0">
                <a:solidFill>
                  <a:prstClr val="black"/>
                </a:solidFill>
                <a:latin typeface="BIZ UDPゴシック" panose="020B0400000000000000" pitchFamily="50" charset="-128"/>
                <a:ea typeface="BIZ UDPゴシック" panose="020B0400000000000000" pitchFamily="50" charset="-128"/>
              </a:rPr>
              <a:t>【</a:t>
            </a:r>
            <a:r>
              <a:rPr kumimoji="1" lang="ja-JP" altLang="en-US" b="1" dirty="0">
                <a:solidFill>
                  <a:prstClr val="black"/>
                </a:solidFill>
                <a:latin typeface="BIZ UDPゴシック" panose="020B0400000000000000" pitchFamily="50" charset="-128"/>
                <a:ea typeface="BIZ UDPゴシック" panose="020B0400000000000000" pitchFamily="50" charset="-128"/>
              </a:rPr>
              <a:t>２</a:t>
            </a:r>
            <a:r>
              <a:rPr kumimoji="1" lang="en-US" altLang="ja-JP" b="1" dirty="0">
                <a:solidFill>
                  <a:prstClr val="black"/>
                </a:solidFill>
                <a:latin typeface="BIZ UDPゴシック" panose="020B0400000000000000" pitchFamily="50" charset="-128"/>
                <a:ea typeface="BIZ UDPゴシック" panose="020B0400000000000000" pitchFamily="50" charset="-128"/>
              </a:rPr>
              <a:t>】</a:t>
            </a:r>
            <a:r>
              <a:rPr kumimoji="1" lang="ja-JP" altLang="en-US" b="1" dirty="0">
                <a:solidFill>
                  <a:prstClr val="black"/>
                </a:solidFill>
                <a:latin typeface="BIZ UDPゴシック" panose="020B0400000000000000" pitchFamily="50" charset="-128"/>
                <a:ea typeface="BIZ UDPゴシック" panose="020B0400000000000000" pitchFamily="50" charset="-128"/>
              </a:rPr>
              <a:t> </a:t>
            </a:r>
            <a:r>
              <a:rPr kumimoji="1" lang="ja-JP" altLang="en-US" sz="1200" dirty="0">
                <a:solidFill>
                  <a:prstClr val="black"/>
                </a:solidFill>
                <a:latin typeface="BIZ UDPゴシック" panose="020B0400000000000000" pitchFamily="50" charset="-128"/>
                <a:ea typeface="BIZ UDPゴシック" panose="020B0400000000000000" pitchFamily="50" charset="-128"/>
              </a:rPr>
              <a:t>大阪から世界に羽ばたき、大阪を支える</a:t>
            </a:r>
            <a:endParaRPr kumimoji="1" lang="en-US" altLang="ja-JP" sz="1200" dirty="0">
              <a:solidFill>
                <a:prstClr val="black"/>
              </a:solidFill>
              <a:latin typeface="BIZ UDPゴシック" panose="020B0400000000000000" pitchFamily="50" charset="-128"/>
              <a:ea typeface="BIZ UDPゴシック" panose="020B0400000000000000" pitchFamily="50" charset="-128"/>
            </a:endParaRPr>
          </a:p>
          <a:p>
            <a:pPr algn="ctr">
              <a:lnSpc>
                <a:spcPct val="130000"/>
              </a:lnSpc>
            </a:pPr>
            <a:r>
              <a:rPr kumimoji="1" lang="ja-JP" altLang="en-US" b="1" dirty="0">
                <a:solidFill>
                  <a:prstClr val="black"/>
                </a:solidFill>
                <a:latin typeface="BIZ UDPゴシック" panose="020B0400000000000000" pitchFamily="50" charset="-128"/>
                <a:ea typeface="BIZ UDPゴシック" panose="020B0400000000000000" pitchFamily="50" charset="-128"/>
              </a:rPr>
              <a:t>人材育成</a:t>
            </a:r>
          </a:p>
        </p:txBody>
      </p:sp>
    </p:spTree>
    <p:extLst>
      <p:ext uri="{BB962C8B-B14F-4D97-AF65-F5344CB8AC3E}">
        <p14:creationId xmlns:p14="http://schemas.microsoft.com/office/powerpoint/2010/main" val="1957940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66ADC405-C517-4E0F-A766-4B2E8AB93C4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F82107-93BA-490C-9453-044014AF67CD}" type="slidenum">
              <a:rPr kumimoji="1" lang="ja-JP" altLang="en-US" sz="1200" b="0" i="0" u="none" strike="noStrike" kern="1200" cap="none" spc="0" normalizeH="0" baseline="0" noProof="0" smtClean="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id="{9516FAA4-58CC-44F1-81F5-A7FBA9B7D231}"/>
              </a:ext>
            </a:extLst>
          </p:cNvPr>
          <p:cNvSpPr txBox="1"/>
          <p:nvPr/>
        </p:nvSpPr>
        <p:spPr>
          <a:xfrm>
            <a:off x="0" y="61186"/>
            <a:ext cx="9906000" cy="400110"/>
          </a:xfrm>
          <a:prstGeom prst="rect">
            <a:avLst/>
          </a:prstGeom>
          <a:noFill/>
        </p:spPr>
        <p:txBody>
          <a:bodyPr wrap="square">
            <a:spAutoFit/>
          </a:bodyPr>
          <a:lstStyle/>
          <a:p>
            <a:pPr defTabSz="742950">
              <a:defRPr/>
            </a:pPr>
            <a:r>
              <a:rPr kumimoji="1" lang="ja-JP" altLang="en-US" sz="2000" dirty="0">
                <a:solidFill>
                  <a:prstClr val="white"/>
                </a:solidFill>
                <a:latin typeface="HGS創英角ｺﾞｼｯｸUB" panose="020B0900000000000000" pitchFamily="50" charset="-128"/>
                <a:ea typeface="HGS創英角ｺﾞｼｯｸUB" panose="020B0900000000000000" pitchFamily="50" charset="-128"/>
              </a:rPr>
              <a:t> １</a:t>
            </a:r>
            <a:r>
              <a:rPr kumimoji="1" lang="en-US" altLang="ja-JP" sz="2000" dirty="0">
                <a:solidFill>
                  <a:prstClr val="white"/>
                </a:solidFill>
                <a:latin typeface="HGS創英角ｺﾞｼｯｸUB" panose="020B0900000000000000" pitchFamily="50" charset="-128"/>
                <a:ea typeface="HGS創英角ｺﾞｼｯｸUB" panose="020B0900000000000000" pitchFamily="50" charset="-128"/>
              </a:rPr>
              <a:t>. Beyond</a:t>
            </a:r>
            <a:r>
              <a:rPr kumimoji="1" lang="ja-JP" altLang="en-US" sz="2000" dirty="0">
                <a:solidFill>
                  <a:prstClr val="white"/>
                </a:solidFill>
                <a:latin typeface="HGS創英角ｺﾞｼｯｸUB" panose="020B0900000000000000" pitchFamily="50" charset="-128"/>
                <a:ea typeface="HGS創英角ｺﾞｼｯｸUB" panose="020B0900000000000000" pitchFamily="50" charset="-128"/>
              </a:rPr>
              <a:t> </a:t>
            </a:r>
            <a:r>
              <a:rPr kumimoji="1" lang="en-US" altLang="ja-JP" sz="2000" dirty="0">
                <a:solidFill>
                  <a:prstClr val="white"/>
                </a:solidFill>
                <a:latin typeface="HGS創英角ｺﾞｼｯｸUB" panose="020B0900000000000000" pitchFamily="50" charset="-128"/>
                <a:ea typeface="HGS創英角ｺﾞｼｯｸUB" panose="020B0900000000000000" pitchFamily="50" charset="-128"/>
              </a:rPr>
              <a:t>EXPO 2025</a:t>
            </a:r>
            <a:r>
              <a:rPr kumimoji="1" lang="ja-JP" altLang="en-US" sz="2000" dirty="0">
                <a:solidFill>
                  <a:prstClr val="white"/>
                </a:solidFill>
                <a:latin typeface="HGS創英角ｺﾞｼｯｸUB" panose="020B0900000000000000" pitchFamily="50" charset="-128"/>
                <a:ea typeface="HGS創英角ｺﾞｼｯｸUB" panose="020B0900000000000000" pitchFamily="50" charset="-128"/>
              </a:rPr>
              <a:t>の策定趣旨</a:t>
            </a:r>
            <a:endParaRPr kumimoji="1" lang="en-US" altLang="ja-JP" sz="1600" i="1" dirty="0">
              <a:solidFill>
                <a:prstClr val="white"/>
              </a:solidFill>
              <a:latin typeface="HGS創英角ｺﾞｼｯｸUB" panose="020B0900000000000000" pitchFamily="50" charset="-128"/>
              <a:ea typeface="HGS創英角ｺﾞｼｯｸUB" panose="020B0900000000000000" pitchFamily="50" charset="-128"/>
            </a:endParaRPr>
          </a:p>
        </p:txBody>
      </p:sp>
      <p:sp>
        <p:nvSpPr>
          <p:cNvPr id="7" name="正方形/長方形 6">
            <a:extLst>
              <a:ext uri="{FF2B5EF4-FFF2-40B4-BE49-F238E27FC236}">
                <a16:creationId xmlns:a16="http://schemas.microsoft.com/office/drawing/2014/main" id="{78E8F260-866B-4162-BBAF-3073E22FC230}"/>
              </a:ext>
            </a:extLst>
          </p:cNvPr>
          <p:cNvSpPr/>
          <p:nvPr/>
        </p:nvSpPr>
        <p:spPr>
          <a:xfrm>
            <a:off x="273000" y="657690"/>
            <a:ext cx="9360000" cy="5291047"/>
          </a:xfrm>
          <a:prstGeom prst="rect">
            <a:avLst/>
          </a:prstGeom>
          <a:solidFill>
            <a:schemeClr val="bg1">
              <a:lumMod val="85000"/>
            </a:schemeClr>
          </a:solidFill>
          <a:ln>
            <a:noFill/>
          </a:ln>
        </p:spPr>
        <p:style>
          <a:lnRef idx="2">
            <a:schemeClr val="accent2"/>
          </a:lnRef>
          <a:fillRef idx="1">
            <a:schemeClr val="lt1"/>
          </a:fillRef>
          <a:effectRef idx="0">
            <a:schemeClr val="accent2"/>
          </a:effectRef>
          <a:fontRef idx="minor">
            <a:schemeClr val="dk1"/>
          </a:fontRef>
        </p:style>
        <p:txBody>
          <a:bodyPr lIns="108000" tIns="72000" rIns="108000" bIns="72000" anchor="t" anchorCtr="0"/>
          <a:lstStyle>
            <a:lvl1pPr indent="-285750">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285750">
              <a:lnSpc>
                <a:spcPts val="3300"/>
              </a:lnSpc>
              <a:spcAft>
                <a:spcPts val="1200"/>
              </a:spcAft>
              <a:buFont typeface="Wingdings" panose="05000000000000000000" pitchFamily="2" charset="2"/>
              <a:buChar char="n"/>
            </a:pPr>
            <a:r>
              <a:rPr lang="en-US" altLang="ja-JP" b="1" dirty="0">
                <a:latin typeface="BIZ UDPゴシック" panose="020B0400000000000000" pitchFamily="50" charset="-128"/>
                <a:ea typeface="BIZ UDPゴシック" panose="020B0400000000000000" pitchFamily="50" charset="-128"/>
                <a:cs typeface="Meiryo UI" pitchFamily="50" charset="-128"/>
              </a:rPr>
              <a:t>Beyond EXPO 2025</a:t>
            </a:r>
            <a:r>
              <a:rPr lang="ja-JP" altLang="en-US" b="1" dirty="0">
                <a:latin typeface="BIZ UDPゴシック" panose="020B0400000000000000" pitchFamily="50" charset="-128"/>
                <a:ea typeface="BIZ UDPゴシック" panose="020B0400000000000000" pitchFamily="50" charset="-128"/>
                <a:cs typeface="Meiryo UI" pitchFamily="50" charset="-128"/>
              </a:rPr>
              <a:t>は、万博後の持続的な成長・発展と、府民の暮らしの向上に向け、大阪が進むべき道を示す指針（成長戦略）として策定</a:t>
            </a:r>
            <a:endParaRPr lang="en-US" altLang="ja-JP" b="1" dirty="0">
              <a:latin typeface="BIZ UDPゴシック" panose="020B0400000000000000" pitchFamily="50" charset="-128"/>
              <a:ea typeface="BIZ UDPゴシック" panose="020B0400000000000000" pitchFamily="50" charset="-128"/>
              <a:cs typeface="Meiryo UI" pitchFamily="50" charset="-128"/>
            </a:endParaRPr>
          </a:p>
          <a:p>
            <a:pPr marL="285750">
              <a:lnSpc>
                <a:spcPts val="3300"/>
              </a:lnSpc>
              <a:spcAft>
                <a:spcPts val="1200"/>
              </a:spcAft>
              <a:buFont typeface="Wingdings" panose="05000000000000000000" pitchFamily="2" charset="2"/>
              <a:buChar char="n"/>
            </a:pPr>
            <a:r>
              <a:rPr lang="ja-JP" altLang="en-US" b="1" dirty="0">
                <a:latin typeface="BIZ UDPゴシック" panose="020B0400000000000000" pitchFamily="50" charset="-128"/>
                <a:ea typeface="BIZ UDPゴシック" panose="020B0400000000000000" pitchFamily="50" charset="-128"/>
                <a:cs typeface="Meiryo UI" pitchFamily="50" charset="-128"/>
              </a:rPr>
              <a:t>万博後の大阪の成長・発展の実現に向けては、万博のレガシーを継承したうえで、これまで以上に経済力・都市力・人材力を高め、世界に伍する大阪を創り上げていく必要</a:t>
            </a:r>
            <a:endParaRPr lang="en-US" altLang="ja-JP" b="1" dirty="0">
              <a:latin typeface="BIZ UDPゴシック" panose="020B0400000000000000" pitchFamily="50" charset="-128"/>
              <a:ea typeface="BIZ UDPゴシック" panose="020B0400000000000000" pitchFamily="50" charset="-128"/>
              <a:cs typeface="Meiryo UI" pitchFamily="50" charset="-128"/>
            </a:endParaRPr>
          </a:p>
          <a:p>
            <a:pPr marL="285750">
              <a:lnSpc>
                <a:spcPts val="3300"/>
              </a:lnSpc>
              <a:spcAft>
                <a:spcPts val="1200"/>
              </a:spcAft>
              <a:buFont typeface="Wingdings" panose="05000000000000000000" pitchFamily="2" charset="2"/>
              <a:buChar char="n"/>
            </a:pPr>
            <a:r>
              <a:rPr lang="ja-JP" altLang="en-US" b="1" dirty="0">
                <a:latin typeface="BIZ UDPゴシック" panose="020B0400000000000000" pitchFamily="50" charset="-128"/>
                <a:ea typeface="BIZ UDPゴシック" panose="020B0400000000000000" pitchFamily="50" charset="-128"/>
                <a:cs typeface="Meiryo UI" pitchFamily="50" charset="-128"/>
              </a:rPr>
              <a:t>さらに、現在法案化の議論など副首都に向けた動きが進む中、副首都・大阪の実現を見据え、我が国の経済のけん引機能を担う一極として成長していくことが必要</a:t>
            </a:r>
            <a:endParaRPr lang="en-US" altLang="ja-JP" b="1" dirty="0">
              <a:latin typeface="BIZ UDPゴシック" panose="020B0400000000000000" pitchFamily="50" charset="-128"/>
              <a:ea typeface="BIZ UDPゴシック" panose="020B0400000000000000" pitchFamily="50" charset="-128"/>
              <a:cs typeface="Meiryo UI" pitchFamily="50" charset="-128"/>
            </a:endParaRPr>
          </a:p>
          <a:p>
            <a:pPr marL="285750">
              <a:lnSpc>
                <a:spcPts val="3300"/>
              </a:lnSpc>
              <a:spcAft>
                <a:spcPts val="1200"/>
              </a:spcAft>
              <a:buFont typeface="Wingdings" panose="05000000000000000000" pitchFamily="2" charset="2"/>
              <a:buChar char="n"/>
            </a:pPr>
            <a:r>
              <a:rPr lang="ja-JP" altLang="en-US" b="1" dirty="0">
                <a:latin typeface="BIZ UDPゴシック" panose="020B0400000000000000" pitchFamily="50" charset="-128"/>
                <a:ea typeface="BIZ UDPゴシック" panose="020B0400000000000000" pitchFamily="50" charset="-128"/>
                <a:cs typeface="Meiryo UI" pitchFamily="50" charset="-128"/>
              </a:rPr>
              <a:t>こうした認識のもと、本戦略では、大阪の成長に向けた基本的な考え方や施策の方向性を示すものとして取りまとめた</a:t>
            </a:r>
            <a:endParaRPr lang="en-US" altLang="ja-JP" b="1" dirty="0">
              <a:latin typeface="BIZ UDPゴシック" panose="020B0400000000000000" pitchFamily="50" charset="-128"/>
              <a:ea typeface="BIZ UDPゴシック" panose="020B0400000000000000" pitchFamily="50" charset="-128"/>
              <a:cs typeface="Meiryo UI" pitchFamily="50" charset="-128"/>
            </a:endParaRPr>
          </a:p>
          <a:p>
            <a:pPr marL="285750">
              <a:lnSpc>
                <a:spcPts val="3300"/>
              </a:lnSpc>
              <a:spcAft>
                <a:spcPts val="1200"/>
              </a:spcAft>
              <a:buFont typeface="Wingdings" panose="05000000000000000000" pitchFamily="2" charset="2"/>
              <a:buChar char="n"/>
            </a:pPr>
            <a:r>
              <a:rPr lang="ja-JP" altLang="en-US" b="1" dirty="0">
                <a:latin typeface="BIZ UDPゴシック" panose="020B0400000000000000" pitchFamily="50" charset="-128"/>
                <a:ea typeface="BIZ UDPゴシック" panose="020B0400000000000000" pitchFamily="50" charset="-128"/>
                <a:cs typeface="Meiryo UI" pitchFamily="50" charset="-128"/>
              </a:rPr>
              <a:t>なお、本戦略の「基本的な考え方（基本方針、めざす都市像、目標等）」については策定後　　５年ごとに検証を行い、「施策の方向性（具体的な取組）」については毎年度更新してバージョンアップをはかっていく</a:t>
            </a:r>
            <a:endParaRPr lang="en-US" altLang="ja-JP" b="1" dirty="0">
              <a:latin typeface="BIZ UDPゴシック" panose="020B0400000000000000" pitchFamily="50" charset="-128"/>
              <a:ea typeface="BIZ UDPゴシック" panose="020B0400000000000000" pitchFamily="50" charset="-128"/>
              <a:cs typeface="Meiryo UI" pitchFamily="50" charset="-128"/>
            </a:endParaRPr>
          </a:p>
        </p:txBody>
      </p:sp>
      <p:sp>
        <p:nvSpPr>
          <p:cNvPr id="5" name="テキスト ボックス 4">
            <a:extLst>
              <a:ext uri="{FF2B5EF4-FFF2-40B4-BE49-F238E27FC236}">
                <a16:creationId xmlns:a16="http://schemas.microsoft.com/office/drawing/2014/main" id="{49DCF4BF-489E-4B5D-BFEF-E6F701B44984}"/>
              </a:ext>
            </a:extLst>
          </p:cNvPr>
          <p:cNvSpPr txBox="1"/>
          <p:nvPr/>
        </p:nvSpPr>
        <p:spPr>
          <a:xfrm>
            <a:off x="183158" y="6088359"/>
            <a:ext cx="9605078" cy="780443"/>
          </a:xfrm>
          <a:prstGeom prst="rect">
            <a:avLst/>
          </a:prstGeom>
          <a:noFill/>
        </p:spPr>
        <p:txBody>
          <a:bodyPr wrap="square" rtlCol="0">
            <a:noAutofit/>
          </a:bodyPr>
          <a:lstStyle>
            <a:defPPr>
              <a:defRPr lang="en-US"/>
            </a:defPPr>
            <a:lvl1pPr marL="285750" marR="0" lvl="0" indent="-285750" fontAlgn="auto">
              <a:lnSpc>
                <a:spcPct val="120000"/>
              </a:lnSpc>
              <a:spcBef>
                <a:spcPts val="0"/>
              </a:spcBef>
              <a:spcAft>
                <a:spcPts val="0"/>
              </a:spcAft>
              <a:buClrTx/>
              <a:buSzTx/>
              <a:buFont typeface="Arial" panose="020B0604020202020204" pitchFamily="34" charset="0"/>
              <a:buChar char="•"/>
              <a:tabLst/>
              <a:defRPr kumimoji="1" sz="1200" b="1" i="0" u="none" strike="noStrike" cap="none" spc="0" normalizeH="0" baseline="0">
                <a:ln>
                  <a:noFill/>
                </a:ln>
                <a:solidFill>
                  <a:prstClr val="black"/>
                </a:solidFill>
                <a:effectLst/>
                <a:uLnTx/>
                <a:uFillTx/>
                <a:latin typeface="BIZ UDPゴシック" panose="020B0400000000000000" pitchFamily="50" charset="-128"/>
                <a:ea typeface="BIZ UDPゴシック" panose="020B0400000000000000" pitchFamily="50" charset="-128"/>
              </a:defRPr>
            </a:lvl1pPr>
          </a:lstStyle>
          <a:p>
            <a:pPr>
              <a:buFont typeface="BIZ UDPゴシック" panose="020B0400000000000000" pitchFamily="50" charset="-128"/>
              <a:buChar char="※"/>
            </a:pPr>
            <a:r>
              <a:rPr lang="en-US" altLang="ja-JP" b="0" dirty="0"/>
              <a:t>Beyond</a:t>
            </a:r>
            <a:r>
              <a:rPr lang="ja-JP" altLang="en-US" b="0" dirty="0"/>
              <a:t> </a:t>
            </a:r>
            <a:r>
              <a:rPr lang="en-US" altLang="ja-JP" b="0" dirty="0"/>
              <a:t>EXPO</a:t>
            </a:r>
            <a:r>
              <a:rPr lang="ja-JP" altLang="en-US" b="0" dirty="0"/>
              <a:t> </a:t>
            </a:r>
            <a:r>
              <a:rPr lang="en-US" altLang="ja-JP" b="0" dirty="0"/>
              <a:t>2025</a:t>
            </a:r>
            <a:r>
              <a:rPr lang="ja-JP" altLang="en-US" b="0" dirty="0"/>
              <a:t>は、「大阪府及び大阪市における一体的な行政運営の推進に関する条例（２０２１年４月施行）」に基づき、大阪府が大阪市から事務委託を受けて策定</a:t>
            </a:r>
            <a:endParaRPr lang="en-US" altLang="ja-JP" b="0" dirty="0"/>
          </a:p>
          <a:p>
            <a:pPr>
              <a:buFont typeface="BIZ UDPゴシック" panose="020B0400000000000000" pitchFamily="50" charset="-128"/>
              <a:buChar char="※"/>
            </a:pPr>
            <a:r>
              <a:rPr lang="ja-JP" altLang="en-US" b="0" dirty="0"/>
              <a:t>策定された戦略は、今後おおむね</a:t>
            </a:r>
            <a:r>
              <a:rPr lang="en-US" altLang="ja-JP" b="0" dirty="0"/>
              <a:t>10</a:t>
            </a:r>
            <a:r>
              <a:rPr lang="ja-JP" altLang="en-US" b="0" dirty="0"/>
              <a:t>年間の府市共通のビジョンとして位置付け、府市それぞれにおいて、具体的な施策を検討し、実施する</a:t>
            </a:r>
            <a:endParaRPr lang="en-US" altLang="ja-JP" b="0" dirty="0"/>
          </a:p>
        </p:txBody>
      </p:sp>
    </p:spTree>
    <p:extLst>
      <p:ext uri="{BB962C8B-B14F-4D97-AF65-F5344CB8AC3E}">
        <p14:creationId xmlns:p14="http://schemas.microsoft.com/office/powerpoint/2010/main" val="37737709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384171DB-D2F7-426E-A475-2B8A1D01DEAA}"/>
              </a:ext>
            </a:extLst>
          </p:cNvPr>
          <p:cNvSpPr/>
          <p:nvPr/>
        </p:nvSpPr>
        <p:spPr>
          <a:xfrm>
            <a:off x="0" y="68851"/>
            <a:ext cx="9906000" cy="400110"/>
          </a:xfrm>
          <a:prstGeom prst="rect">
            <a:avLst/>
          </a:prstGeom>
          <a:noFill/>
        </p:spPr>
        <p:txBody>
          <a:bodyPr wrap="square" lIns="91440" tIns="45720" rIns="91440" bIns="45720" anchor="t">
            <a:sp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３．グローバル人材が集積・輩出するエネルギッシュな拠点都市</a:t>
            </a:r>
          </a:p>
        </p:txBody>
      </p:sp>
      <p:sp>
        <p:nvSpPr>
          <p:cNvPr id="12" name="テキスト ボックス 11">
            <a:extLst>
              <a:ext uri="{FF2B5EF4-FFF2-40B4-BE49-F238E27FC236}">
                <a16:creationId xmlns:a16="http://schemas.microsoft.com/office/drawing/2014/main" id="{A39FC5CE-FC8E-45F4-86ED-46421BBC61D5}"/>
              </a:ext>
            </a:extLst>
          </p:cNvPr>
          <p:cNvSpPr txBox="1"/>
          <p:nvPr/>
        </p:nvSpPr>
        <p:spPr>
          <a:xfrm>
            <a:off x="-1" y="893098"/>
            <a:ext cx="5329881" cy="307777"/>
          </a:xfrm>
          <a:prstGeom prst="rect">
            <a:avLst/>
          </a:prstGeom>
          <a:noFill/>
          <a:ln>
            <a:noFill/>
          </a:ln>
        </p:spPr>
        <p:txBody>
          <a:bodyPr wrap="square" lIns="91440" tIns="45720" rIns="91440" bIns="45720" anchor="t">
            <a:spAutoFit/>
          </a:bodyPr>
          <a:lstStyle/>
          <a:p>
            <a:pPr defTabSz="653156">
              <a:defRPr/>
            </a:pPr>
            <a:r>
              <a:rPr kumimoji="1" lang="ja-JP" altLang="en-US" sz="1400" b="1">
                <a:latin typeface="BIZ UDゴシック" panose="020B0400000000000000" pitchFamily="49" charset="-128"/>
                <a:ea typeface="BIZ UDゴシック"/>
                <a:cs typeface="HGP創英角ｺﾞｼｯｸUB" panose="020B0900000000000000" pitchFamily="50" charset="-128"/>
              </a:rPr>
              <a:t>（１）グローバル人材や海外企業の進出を促す環境整備</a:t>
            </a:r>
            <a:endParaRPr lang="en-US" altLang="ja-JP" sz="1400" b="1">
              <a:latin typeface="BIZ UDゴシック" panose="020B0400000000000000" pitchFamily="49" charset="-128"/>
              <a:ea typeface="BIZ UDゴシック" panose="020B0400000000000000" pitchFamily="49" charset="-128"/>
              <a:cs typeface="HGP創英角ｺﾞｼｯｸUB" panose="020B0900000000000000" pitchFamily="50" charset="-128"/>
            </a:endParaRPr>
          </a:p>
        </p:txBody>
      </p:sp>
      <p:sp>
        <p:nvSpPr>
          <p:cNvPr id="16" name="四角形: 角を丸くする 15">
            <a:extLst>
              <a:ext uri="{FF2B5EF4-FFF2-40B4-BE49-F238E27FC236}">
                <a16:creationId xmlns:a16="http://schemas.microsoft.com/office/drawing/2014/main" id="{70170C0B-87DF-4BDE-96F6-279C217B9D96}"/>
              </a:ext>
            </a:extLst>
          </p:cNvPr>
          <p:cNvSpPr/>
          <p:nvPr/>
        </p:nvSpPr>
        <p:spPr>
          <a:xfrm>
            <a:off x="365414" y="1210610"/>
            <a:ext cx="9190478" cy="514242"/>
          </a:xfrm>
          <a:prstGeom prst="roundRect">
            <a:avLst>
              <a:gd name="adj" fmla="val 0"/>
            </a:avLst>
          </a:prstGeom>
          <a:solidFill>
            <a:schemeClr val="accent5">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lIns="91440" tIns="45720" rIns="91440" bIns="45720" rtlCol="0" anchor="t"/>
          <a:lstStyle/>
          <a:p>
            <a:r>
              <a:rPr kumimoji="1" lang="ja-JP" altLang="en-US" sz="1000">
                <a:solidFill>
                  <a:schemeClr val="tx1"/>
                </a:solidFill>
                <a:ea typeface="游ゴシック"/>
              </a:rPr>
              <a:t>○大阪の成長に向け、グローバル人材を呼び込むため、</a:t>
            </a:r>
            <a:r>
              <a:rPr kumimoji="1" lang="ja-JP" altLang="en-US" sz="1000" b="1">
                <a:solidFill>
                  <a:schemeClr val="tx1"/>
                </a:solidFill>
                <a:ea typeface="游ゴシック"/>
              </a:rPr>
              <a:t>就業支援</a:t>
            </a:r>
            <a:r>
              <a:rPr kumimoji="1" lang="ja-JP" altLang="en-US" sz="1000">
                <a:solidFill>
                  <a:schemeClr val="tx1"/>
                </a:solidFill>
                <a:ea typeface="游ゴシック"/>
              </a:rPr>
              <a:t>だけでなく衣・食・住など</a:t>
            </a:r>
            <a:r>
              <a:rPr kumimoji="1" lang="ja-JP" altLang="en-US" sz="1000" b="1">
                <a:solidFill>
                  <a:schemeClr val="tx1"/>
                </a:solidFill>
                <a:ea typeface="游ゴシック"/>
              </a:rPr>
              <a:t>生活環境の整備</a:t>
            </a:r>
            <a:r>
              <a:rPr kumimoji="1" lang="ja-JP" altLang="en-US" sz="1000">
                <a:solidFill>
                  <a:schemeClr val="tx1"/>
                </a:solidFill>
                <a:ea typeface="游ゴシック"/>
              </a:rPr>
              <a:t>、情報発信や相談対応など、グローバル人材の</a:t>
            </a:r>
            <a:endParaRPr kumimoji="1" lang="en-US" altLang="ja-JP" sz="1000">
              <a:solidFill>
                <a:schemeClr val="tx1"/>
              </a:solidFill>
              <a:ea typeface="游ゴシック"/>
            </a:endParaRPr>
          </a:p>
          <a:p>
            <a:r>
              <a:rPr kumimoji="1" lang="ja-JP" altLang="en-US" sz="1000">
                <a:solidFill>
                  <a:schemeClr val="tx1"/>
                </a:solidFill>
                <a:ea typeface="游ゴシック"/>
              </a:rPr>
              <a:t>　ニーズに応じた支援を充実</a:t>
            </a:r>
            <a:endParaRPr lang="en-US" altLang="ja-JP" sz="1000">
              <a:solidFill>
                <a:schemeClr val="tx1"/>
              </a:solidFill>
              <a:ea typeface="游ゴシック"/>
              <a:cs typeface="Calibri"/>
            </a:endParaRPr>
          </a:p>
          <a:p>
            <a:r>
              <a:rPr kumimoji="1" lang="ja-JP" altLang="en-US" sz="1000">
                <a:solidFill>
                  <a:schemeClr val="tx1"/>
                </a:solidFill>
              </a:rPr>
              <a:t>○併せて、手続きの円滑化や在留資格の柔軟化、優遇に向けた</a:t>
            </a:r>
            <a:r>
              <a:rPr kumimoji="1" lang="ja-JP" altLang="en-US" sz="1000" b="1">
                <a:solidFill>
                  <a:schemeClr val="tx1"/>
                </a:solidFill>
              </a:rPr>
              <a:t>規制緩和</a:t>
            </a:r>
            <a:r>
              <a:rPr kumimoji="1" lang="ja-JP" altLang="en-US" sz="1000">
                <a:solidFill>
                  <a:schemeClr val="tx1"/>
                </a:solidFill>
              </a:rPr>
              <a:t>を求めるなど、</a:t>
            </a:r>
            <a:r>
              <a:rPr kumimoji="1" lang="ja-JP" altLang="en-US" sz="1000" b="1">
                <a:solidFill>
                  <a:schemeClr val="tx1"/>
                </a:solidFill>
              </a:rPr>
              <a:t>海外企業の進出を促進</a:t>
            </a:r>
            <a:r>
              <a:rPr kumimoji="1" lang="ja-JP" altLang="en-US" sz="1000">
                <a:solidFill>
                  <a:schemeClr val="tx1"/>
                </a:solidFill>
              </a:rPr>
              <a:t>するための環境を整備</a:t>
            </a:r>
            <a:endParaRPr kumimoji="1" lang="en-US" altLang="ja-JP" sz="1000">
              <a:solidFill>
                <a:schemeClr val="tx1"/>
              </a:solidFill>
            </a:endParaRPr>
          </a:p>
        </p:txBody>
      </p:sp>
      <p:sp>
        <p:nvSpPr>
          <p:cNvPr id="18" name="正方形/長方形 17">
            <a:extLst>
              <a:ext uri="{FF2B5EF4-FFF2-40B4-BE49-F238E27FC236}">
                <a16:creationId xmlns:a16="http://schemas.microsoft.com/office/drawing/2014/main" id="{5039AA93-3F86-473C-A146-8AF21B853A55}"/>
              </a:ext>
            </a:extLst>
          </p:cNvPr>
          <p:cNvSpPr/>
          <p:nvPr/>
        </p:nvSpPr>
        <p:spPr>
          <a:xfrm>
            <a:off x="215134" y="1805883"/>
            <a:ext cx="9495274" cy="1826347"/>
          </a:xfrm>
          <a:prstGeom prst="rect">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kumimoji="1" lang="ja-JP" altLang="en-US" sz="1200" b="1" dirty="0">
                <a:solidFill>
                  <a:schemeClr val="tx1"/>
                </a:solidFill>
              </a:rPr>
              <a:t>①グローバル人材にとって魅力的な生活環境の整備</a:t>
            </a:r>
            <a:endParaRPr kumimoji="1" lang="en-US" altLang="ja-JP" sz="1200" b="1" dirty="0">
              <a:solidFill>
                <a:schemeClr val="tx1"/>
              </a:solidFill>
            </a:endParaRPr>
          </a:p>
          <a:p>
            <a:pPr>
              <a:spcBef>
                <a:spcPts val="600"/>
              </a:spcBef>
            </a:pPr>
            <a:r>
              <a:rPr kumimoji="1" lang="ja-JP" altLang="en-US" sz="1200" b="1" dirty="0">
                <a:solidFill>
                  <a:schemeClr val="tx1"/>
                </a:solidFill>
                <a:ea typeface="游ゴシック"/>
              </a:rPr>
              <a:t>　・インターナショナルスクールの誘致</a:t>
            </a:r>
            <a:endParaRPr kumimoji="1" lang="ja-JP" sz="1200" dirty="0">
              <a:solidFill>
                <a:schemeClr val="tx1"/>
              </a:solidFill>
              <a:latin typeface="游ゴシック"/>
              <a:ea typeface="游ゴシック"/>
            </a:endParaRPr>
          </a:p>
          <a:p>
            <a:r>
              <a:rPr kumimoji="1" lang="ja-JP" altLang="en-US" sz="1000" dirty="0">
                <a:solidFill>
                  <a:schemeClr val="tx1"/>
                </a:solidFill>
                <a:ea typeface="游ゴシック"/>
              </a:rPr>
              <a:t>　　　⇒　グローバル企業の立地や</a:t>
            </a:r>
            <a:r>
              <a:rPr kumimoji="1" lang="ja-JP" altLang="en-US" sz="1000" dirty="0">
                <a:solidFill>
                  <a:schemeClr val="tx1"/>
                </a:solidFill>
              </a:rPr>
              <a:t>高度外国人材</a:t>
            </a:r>
            <a:r>
              <a:rPr kumimoji="1" lang="ja-JP" altLang="en-US" sz="1000" dirty="0">
                <a:solidFill>
                  <a:schemeClr val="tx1"/>
                </a:solidFill>
                <a:ea typeface="游ゴシック"/>
              </a:rPr>
              <a:t>の確保、あるいは世界で活躍できる人材の育成などをめざし、公有地（学校跡地等）の紹介等により、教育の質が</a:t>
            </a:r>
            <a:endParaRPr kumimoji="1" lang="en-US" altLang="ja-JP" sz="1000" dirty="0">
              <a:solidFill>
                <a:schemeClr val="tx1"/>
              </a:solidFill>
              <a:ea typeface="游ゴシック"/>
            </a:endParaRPr>
          </a:p>
          <a:p>
            <a:r>
              <a:rPr kumimoji="1" lang="ja-JP" altLang="en-US" sz="1000" dirty="0">
                <a:solidFill>
                  <a:schemeClr val="tx1"/>
                </a:solidFill>
                <a:ea typeface="游ゴシック"/>
              </a:rPr>
              <a:t>　　　　　高いなどニーズに合致したインターナショナルスクールの誘致を推進</a:t>
            </a:r>
            <a:endParaRPr lang="ja-JP" sz="1000" dirty="0">
              <a:solidFill>
                <a:schemeClr val="tx1"/>
              </a:solidFill>
              <a:latin typeface="游ゴシック"/>
              <a:ea typeface="游ゴシック"/>
              <a:cs typeface="Calibri"/>
            </a:endParaRPr>
          </a:p>
          <a:p>
            <a:pPr>
              <a:spcBef>
                <a:spcPts val="600"/>
              </a:spcBef>
              <a:defRPr/>
            </a:pPr>
            <a:r>
              <a:rPr kumimoji="1" lang="ja-JP" altLang="en-US" sz="1200" b="1" dirty="0">
                <a:solidFill>
                  <a:schemeClr val="tx1"/>
                </a:solidFill>
                <a:ea typeface="游ゴシック"/>
              </a:rPr>
              <a:t>　 ・外国人患者受入れ医療機関の拡充</a:t>
            </a:r>
            <a:r>
              <a:rPr kumimoji="1" lang="ja-JP" sz="1200" b="1" dirty="0">
                <a:solidFill>
                  <a:schemeClr val="tx1"/>
                </a:solidFill>
                <a:latin typeface="游ゴシック"/>
                <a:ea typeface="游ゴシック"/>
              </a:rPr>
              <a:t>【再掲】</a:t>
            </a:r>
            <a:endParaRPr kumimoji="1" lang="en-US" altLang="ja-JP" sz="1200" b="1" dirty="0">
              <a:solidFill>
                <a:schemeClr val="tx1"/>
              </a:solidFill>
              <a:ea typeface="游ゴシック"/>
            </a:endParaRPr>
          </a:p>
          <a:p>
            <a:r>
              <a:rPr kumimoji="1" lang="ja-JP" altLang="en-US" sz="1000" dirty="0">
                <a:solidFill>
                  <a:schemeClr val="tx1"/>
                </a:solidFill>
                <a:ea typeface="游ゴシック"/>
              </a:rPr>
              <a:t>　　　</a:t>
            </a:r>
            <a:r>
              <a:rPr kumimoji="1" lang="ja-JP" sz="1000" dirty="0">
                <a:solidFill>
                  <a:schemeClr val="tx1"/>
                </a:solidFill>
                <a:ea typeface="游ゴシック"/>
              </a:rPr>
              <a:t>⇒　</a:t>
            </a:r>
            <a:r>
              <a:rPr kumimoji="1" lang="ja-JP" altLang="ja-JP" sz="1000" dirty="0">
                <a:solidFill>
                  <a:schemeClr val="tx1"/>
                </a:solidFill>
                <a:latin typeface="游ゴシック"/>
                <a:ea typeface="游ゴシック"/>
              </a:rPr>
              <a:t>外国人</a:t>
            </a:r>
            <a:r>
              <a:rPr kumimoji="1" lang="ja-JP" altLang="en-US" sz="1000" dirty="0">
                <a:solidFill>
                  <a:schemeClr val="tx1"/>
                </a:solidFill>
                <a:latin typeface="游ゴシック"/>
                <a:ea typeface="游ゴシック"/>
              </a:rPr>
              <a:t>材の</a:t>
            </a:r>
            <a:r>
              <a:rPr kumimoji="1" lang="ja-JP" altLang="ja-JP" sz="1000" dirty="0">
                <a:solidFill>
                  <a:schemeClr val="tx1"/>
                </a:solidFill>
                <a:latin typeface="游ゴシック"/>
                <a:ea typeface="游ゴシック"/>
              </a:rPr>
              <a:t>居住が進む地域において、</a:t>
            </a:r>
            <a:r>
              <a:rPr kumimoji="1" lang="ja-JP" altLang="en-US" sz="1000" dirty="0">
                <a:solidFill>
                  <a:schemeClr val="tx1"/>
                </a:solidFill>
                <a:latin typeface="游ゴシック"/>
                <a:ea typeface="游ゴシック"/>
              </a:rPr>
              <a:t>医療機関スタッフ向けの研修等を通じ、</a:t>
            </a:r>
            <a:r>
              <a:rPr kumimoji="1" lang="ja-JP" altLang="ja-JP" sz="1000" dirty="0">
                <a:solidFill>
                  <a:schemeClr val="tx1"/>
                </a:solidFill>
                <a:latin typeface="游ゴシック"/>
                <a:ea typeface="游ゴシック"/>
              </a:rPr>
              <a:t>外国人患者の受入可能な</a:t>
            </a:r>
            <a:r>
              <a:rPr kumimoji="1" lang="ja-JP" altLang="en-US" sz="1000" dirty="0">
                <a:solidFill>
                  <a:schemeClr val="tx1"/>
                </a:solidFill>
                <a:latin typeface="游ゴシック"/>
                <a:ea typeface="游ゴシック"/>
              </a:rPr>
              <a:t>医療機関</a:t>
            </a:r>
            <a:r>
              <a:rPr kumimoji="1" lang="ja-JP" altLang="ja-JP" sz="1000" dirty="0">
                <a:solidFill>
                  <a:schemeClr val="tx1"/>
                </a:solidFill>
                <a:latin typeface="游ゴシック"/>
                <a:ea typeface="游ゴシック"/>
              </a:rPr>
              <a:t>を拡充。また、外国人患者が安心して医</a:t>
            </a:r>
            <a:r>
              <a:rPr kumimoji="1" lang="ja-JP" altLang="en-US" sz="1000" dirty="0">
                <a:solidFill>
                  <a:schemeClr val="tx1"/>
                </a:solidFill>
                <a:latin typeface="游ゴシック"/>
                <a:ea typeface="游ゴシック"/>
              </a:rPr>
              <a:t>　 </a:t>
            </a:r>
            <a:endParaRPr kumimoji="1" lang="en-US" altLang="ja-JP" sz="1000" dirty="0">
              <a:solidFill>
                <a:schemeClr val="tx1"/>
              </a:solidFill>
              <a:latin typeface="游ゴシック"/>
              <a:ea typeface="游ゴシック"/>
            </a:endParaRPr>
          </a:p>
          <a:p>
            <a:r>
              <a:rPr kumimoji="1" lang="ja-JP" altLang="en-US" sz="1000" dirty="0">
                <a:solidFill>
                  <a:schemeClr val="tx1"/>
                </a:solidFill>
                <a:latin typeface="游ゴシック"/>
                <a:ea typeface="游ゴシック"/>
              </a:rPr>
              <a:t>　　　　　</a:t>
            </a:r>
            <a:r>
              <a:rPr kumimoji="1" lang="ja-JP" altLang="ja-JP" sz="1000" dirty="0">
                <a:solidFill>
                  <a:schemeClr val="tx1"/>
                </a:solidFill>
                <a:latin typeface="游ゴシック"/>
                <a:ea typeface="游ゴシック"/>
              </a:rPr>
              <a:t>療を受けられるよう</a:t>
            </a:r>
            <a:r>
              <a:rPr kumimoji="1" lang="ja-JP" altLang="en-US" sz="1000" dirty="0">
                <a:solidFill>
                  <a:schemeClr val="tx1"/>
                </a:solidFill>
                <a:latin typeface="游ゴシック"/>
                <a:ea typeface="游ゴシック"/>
              </a:rPr>
              <a:t>、</a:t>
            </a:r>
            <a:r>
              <a:rPr kumimoji="1" lang="ja-JP" altLang="ja-JP" sz="1000" dirty="0">
                <a:solidFill>
                  <a:schemeClr val="tx1"/>
                </a:solidFill>
                <a:latin typeface="游ゴシック"/>
                <a:ea typeface="游ゴシック"/>
              </a:rPr>
              <a:t>多言語遠隔医療通訳サービスを</a:t>
            </a:r>
            <a:r>
              <a:rPr kumimoji="1" lang="ja-JP" altLang="en-US" sz="1000" dirty="0">
                <a:solidFill>
                  <a:schemeClr val="tx1"/>
                </a:solidFill>
                <a:latin typeface="游ゴシック"/>
                <a:ea typeface="游ゴシック"/>
              </a:rPr>
              <a:t>展開</a:t>
            </a:r>
            <a:r>
              <a:rPr kumimoji="1" lang="ja-JP" altLang="ja-JP" sz="1000" dirty="0">
                <a:solidFill>
                  <a:schemeClr val="tx1"/>
                </a:solidFill>
                <a:latin typeface="游ゴシック"/>
                <a:ea typeface="游ゴシック"/>
              </a:rPr>
              <a:t>するとともに、コミュニケーション・文化の違い等によるトラブルに対応する相談窓口を設置</a:t>
            </a:r>
            <a:endParaRPr lang="en-US" sz="1000" dirty="0">
              <a:solidFill>
                <a:schemeClr val="tx1"/>
              </a:solidFill>
              <a:latin typeface="游ゴシック"/>
              <a:ea typeface="游ゴシック"/>
            </a:endParaRPr>
          </a:p>
          <a:p>
            <a:pPr>
              <a:spcBef>
                <a:spcPts val="600"/>
              </a:spcBef>
            </a:pPr>
            <a:r>
              <a:rPr kumimoji="1" lang="ja-JP" altLang="en-US" sz="1200" b="1" dirty="0">
                <a:solidFill>
                  <a:schemeClr val="tx1"/>
                </a:solidFill>
              </a:rPr>
              <a:t>　・都心における高質な住機能の確保</a:t>
            </a:r>
            <a:endParaRPr kumimoji="1" lang="en-US" altLang="ja-JP" sz="1200" b="1" dirty="0">
              <a:solidFill>
                <a:schemeClr val="tx1"/>
              </a:solidFill>
            </a:endParaRPr>
          </a:p>
          <a:p>
            <a:r>
              <a:rPr kumimoji="1" lang="ja-JP" altLang="en-US" sz="1000" dirty="0">
                <a:solidFill>
                  <a:schemeClr val="tx1"/>
                </a:solidFill>
                <a:ea typeface="游ゴシック"/>
              </a:rPr>
              <a:t>　　　⇒　グローバル人材のニーズに対応できるよう、都市再生制度などを活用した新たなまちづくり</a:t>
            </a:r>
            <a:r>
              <a:rPr kumimoji="1" lang="ja-JP" sz="1000" dirty="0">
                <a:solidFill>
                  <a:schemeClr val="tx1"/>
                </a:solidFill>
                <a:latin typeface="游ゴシック"/>
                <a:ea typeface="游ゴシック"/>
              </a:rPr>
              <a:t>の展開に合わせて</a:t>
            </a:r>
            <a:r>
              <a:rPr kumimoji="1" lang="ja-JP" altLang="en-US" sz="1000" dirty="0">
                <a:solidFill>
                  <a:schemeClr val="tx1"/>
                </a:solidFill>
                <a:ea typeface="游ゴシック"/>
              </a:rPr>
              <a:t>、高質な住機能の確保を促進</a:t>
            </a:r>
            <a:endParaRPr kumimoji="1" lang="en-US" altLang="ja-JP" sz="1000" dirty="0">
              <a:solidFill>
                <a:schemeClr val="tx1"/>
              </a:solidFill>
              <a:ea typeface="游ゴシック"/>
            </a:endParaRPr>
          </a:p>
        </p:txBody>
      </p:sp>
      <p:sp>
        <p:nvSpPr>
          <p:cNvPr id="19" name="正方形/長方形 18">
            <a:extLst>
              <a:ext uri="{FF2B5EF4-FFF2-40B4-BE49-F238E27FC236}">
                <a16:creationId xmlns:a16="http://schemas.microsoft.com/office/drawing/2014/main" id="{6B8D4CCF-DF67-40FD-A054-5B5E59598496}"/>
              </a:ext>
            </a:extLst>
          </p:cNvPr>
          <p:cNvSpPr/>
          <p:nvPr/>
        </p:nvSpPr>
        <p:spPr>
          <a:xfrm>
            <a:off x="213016" y="4993707"/>
            <a:ext cx="9495274" cy="1691906"/>
          </a:xfrm>
          <a:prstGeom prst="rect">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kumimoji="1" lang="ja-JP" altLang="en-US" sz="1200" b="1" dirty="0">
                <a:solidFill>
                  <a:schemeClr val="tx1"/>
                </a:solidFill>
              </a:rPr>
              <a:t>③海外企業の大阪進出の円滑化</a:t>
            </a:r>
            <a:endParaRPr kumimoji="1" lang="en-US" altLang="ja-JP" sz="1200" b="1" dirty="0">
              <a:solidFill>
                <a:schemeClr val="tx1"/>
              </a:solidFill>
            </a:endParaRPr>
          </a:p>
          <a:p>
            <a:pPr>
              <a:spcBef>
                <a:spcPts val="600"/>
              </a:spcBef>
            </a:pPr>
            <a:r>
              <a:rPr kumimoji="1" lang="ja-JP" altLang="en-US" sz="1200" b="1" dirty="0">
                <a:solidFill>
                  <a:schemeClr val="tx1"/>
                </a:solidFill>
              </a:rPr>
              <a:t>　・大阪への進出を希望する海外企業等への総合的支援</a:t>
            </a:r>
            <a:endParaRPr kumimoji="1" lang="en-US" altLang="ja-JP" sz="1200" b="1" dirty="0">
              <a:solidFill>
                <a:schemeClr val="tx1"/>
              </a:solidFill>
            </a:endParaRPr>
          </a:p>
          <a:p>
            <a:r>
              <a:rPr kumimoji="1" lang="ja-JP" sz="1000" dirty="0">
                <a:solidFill>
                  <a:schemeClr val="tx1"/>
                </a:solidFill>
                <a:ea typeface="游ゴシック"/>
              </a:rPr>
              <a:t>　　　⇒　大阪外国企業誘致センター（Ｏ－ＢＩＣ）において、大阪のビジネス情報や優遇制度の情報提供や、法人設立・在留資格など</a:t>
            </a:r>
            <a:r>
              <a:rPr kumimoji="1" lang="ja-JP" sz="1000" dirty="0">
                <a:solidFill>
                  <a:schemeClr val="tx1"/>
                </a:solidFill>
                <a:latin typeface="游ゴシック"/>
                <a:ea typeface="游ゴシック"/>
              </a:rPr>
              <a:t>の</a:t>
            </a:r>
            <a:r>
              <a:rPr kumimoji="1" lang="ja-JP" sz="1000" dirty="0">
                <a:solidFill>
                  <a:schemeClr val="tx1"/>
                </a:solidFill>
                <a:ea typeface="游ゴシック"/>
              </a:rPr>
              <a:t>手続きのアドバイス提</a:t>
            </a:r>
            <a:endParaRPr lang="en-US" sz="1000" dirty="0">
              <a:solidFill>
                <a:schemeClr val="tx1"/>
              </a:solidFill>
              <a:ea typeface="游ゴシック"/>
              <a:cs typeface="Calibri"/>
            </a:endParaRPr>
          </a:p>
          <a:p>
            <a:r>
              <a:rPr kumimoji="1" lang="ja-JP" sz="1000" dirty="0">
                <a:solidFill>
                  <a:schemeClr val="tx1"/>
                </a:solidFill>
                <a:ea typeface="游ゴシック"/>
              </a:rPr>
              <a:t>　　　　　供、大阪でビジネス展開するための専門家</a:t>
            </a:r>
            <a:r>
              <a:rPr kumimoji="1" lang="ja-JP" sz="1000" dirty="0">
                <a:solidFill>
                  <a:schemeClr val="tx1"/>
                </a:solidFill>
                <a:latin typeface="游ゴシック"/>
                <a:ea typeface="游ゴシック"/>
              </a:rPr>
              <a:t>の</a:t>
            </a:r>
            <a:r>
              <a:rPr kumimoji="1" lang="ja-JP" sz="1000" dirty="0">
                <a:solidFill>
                  <a:schemeClr val="tx1"/>
                </a:solidFill>
                <a:ea typeface="游ゴシック"/>
              </a:rPr>
              <a:t>紹介など</a:t>
            </a:r>
            <a:r>
              <a:rPr kumimoji="1" lang="ja-JP" altLang="en-US" sz="1000" dirty="0">
                <a:solidFill>
                  <a:schemeClr val="tx1"/>
                </a:solidFill>
                <a:ea typeface="游ゴシック"/>
              </a:rPr>
              <a:t>、</a:t>
            </a:r>
            <a:r>
              <a:rPr kumimoji="1" lang="ja-JP" sz="1000" dirty="0">
                <a:solidFill>
                  <a:schemeClr val="tx1"/>
                </a:solidFill>
                <a:ea typeface="游ゴシック"/>
              </a:rPr>
              <a:t>海外企業への総合的な支援により、大阪進出を促進</a:t>
            </a:r>
            <a:r>
              <a:rPr kumimoji="1" lang="en-US" sz="1000" dirty="0">
                <a:solidFill>
                  <a:schemeClr val="tx1"/>
                </a:solidFill>
                <a:ea typeface="Meiryo UI"/>
              </a:rPr>
              <a:t> </a:t>
            </a:r>
            <a:endParaRPr lang="en-US" dirty="0">
              <a:solidFill>
                <a:schemeClr val="tx1"/>
              </a:solidFill>
            </a:endParaRPr>
          </a:p>
          <a:p>
            <a:pPr>
              <a:spcBef>
                <a:spcPts val="600"/>
              </a:spcBef>
            </a:pPr>
            <a:r>
              <a:rPr kumimoji="1" lang="ja-JP" altLang="en-US" sz="1200" b="1" dirty="0">
                <a:solidFill>
                  <a:schemeClr val="tx1"/>
                </a:solidFill>
                <a:ea typeface="游ゴシック"/>
              </a:rPr>
              <a:t>　・国際金融ワンストップサポートセンターでの支援</a:t>
            </a:r>
            <a:endParaRPr kumimoji="1" lang="en-US" altLang="ja-JP" sz="1000" dirty="0">
              <a:solidFill>
                <a:schemeClr val="tx1"/>
              </a:solidFill>
              <a:ea typeface="游ゴシック"/>
            </a:endParaRPr>
          </a:p>
          <a:p>
            <a:r>
              <a:rPr kumimoji="1" lang="ja-JP" altLang="en-US" sz="1000" dirty="0">
                <a:solidFill>
                  <a:schemeClr val="tx1"/>
                </a:solidFill>
                <a:ea typeface="游ゴシック"/>
              </a:rPr>
              <a:t>　　　⇒　金融庁等と連携したライセンス手続支援や生活支援も含めた総合的な支援により、金融系外国企業等が大阪に円滑に進出できる環境を整備</a:t>
            </a:r>
            <a:endParaRPr lang="en-US" altLang="ja-JP" sz="1000" dirty="0">
              <a:solidFill>
                <a:schemeClr val="tx1"/>
              </a:solidFill>
              <a:ea typeface="游ゴシック"/>
              <a:cs typeface="Calibri"/>
            </a:endParaRPr>
          </a:p>
          <a:p>
            <a:pPr>
              <a:spcBef>
                <a:spcPts val="600"/>
              </a:spcBef>
            </a:pPr>
            <a:r>
              <a:rPr kumimoji="1" lang="ja-JP" altLang="en-US" sz="1200" b="1" dirty="0">
                <a:solidFill>
                  <a:schemeClr val="tx1"/>
                </a:solidFill>
              </a:rPr>
              <a:t>　・海外企業の進出を円滑にする規制緩和</a:t>
            </a:r>
            <a:endParaRPr kumimoji="1" lang="en-US" altLang="ja-JP" sz="1200" b="1" dirty="0">
              <a:solidFill>
                <a:schemeClr val="tx1"/>
              </a:solidFill>
            </a:endParaRPr>
          </a:p>
          <a:p>
            <a:r>
              <a:rPr kumimoji="1" lang="ja-JP" altLang="en-US" sz="1000" dirty="0">
                <a:solidFill>
                  <a:schemeClr val="tx1"/>
                </a:solidFill>
                <a:ea typeface="游ゴシック"/>
              </a:rPr>
              <a:t>　　　⇒　金融・資産運用特区の中で認められた法人設立手続きの英語対応や在留資格の優遇制度等の</a:t>
            </a:r>
            <a:r>
              <a:rPr kumimoji="1" lang="ja-JP" sz="1000" dirty="0">
                <a:solidFill>
                  <a:schemeClr val="tx1"/>
                </a:solidFill>
                <a:latin typeface="游ゴシック"/>
                <a:ea typeface="游ゴシック"/>
              </a:rPr>
              <a:t>拡充</a:t>
            </a:r>
            <a:r>
              <a:rPr kumimoji="1" lang="ja-JP" altLang="en-US" sz="1000" dirty="0">
                <a:solidFill>
                  <a:schemeClr val="tx1"/>
                </a:solidFill>
                <a:ea typeface="游ゴシック"/>
              </a:rPr>
              <a:t>を推進</a:t>
            </a:r>
            <a:endParaRPr kumimoji="1" lang="en-US" altLang="ja-JP" sz="1000" dirty="0">
              <a:solidFill>
                <a:schemeClr val="tx1"/>
              </a:solidFill>
              <a:ea typeface="游ゴシック"/>
            </a:endParaRPr>
          </a:p>
          <a:p>
            <a:endParaRPr kumimoji="1" lang="ja-JP" altLang="en-US" sz="1000" dirty="0">
              <a:solidFill>
                <a:schemeClr val="tx1"/>
              </a:solidFill>
            </a:endParaRPr>
          </a:p>
        </p:txBody>
      </p:sp>
      <p:sp>
        <p:nvSpPr>
          <p:cNvPr id="10" name="正方形/長方形 9">
            <a:extLst>
              <a:ext uri="{FF2B5EF4-FFF2-40B4-BE49-F238E27FC236}">
                <a16:creationId xmlns:a16="http://schemas.microsoft.com/office/drawing/2014/main" id="{2596CF29-228C-493C-9EF7-8964DCA2F7ED}"/>
              </a:ext>
            </a:extLst>
          </p:cNvPr>
          <p:cNvSpPr/>
          <p:nvPr/>
        </p:nvSpPr>
        <p:spPr>
          <a:xfrm>
            <a:off x="215134" y="3686649"/>
            <a:ext cx="9495274" cy="1252686"/>
          </a:xfrm>
          <a:prstGeom prst="rect">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kumimoji="1" lang="ja-JP" altLang="en-US" sz="1200" b="1" dirty="0">
                <a:solidFill>
                  <a:schemeClr val="tx1"/>
                </a:solidFill>
              </a:rPr>
              <a:t>②留学生受入れによる人材確保</a:t>
            </a:r>
            <a:endParaRPr kumimoji="1" lang="en-US" altLang="ja-JP" sz="1200" b="1" dirty="0">
              <a:solidFill>
                <a:schemeClr val="tx1"/>
              </a:solidFill>
            </a:endParaRPr>
          </a:p>
          <a:p>
            <a:pPr>
              <a:spcBef>
                <a:spcPts val="600"/>
              </a:spcBef>
            </a:pPr>
            <a:r>
              <a:rPr kumimoji="1" lang="ja-JP" altLang="en-US" sz="1200" b="1" dirty="0">
                <a:solidFill>
                  <a:schemeClr val="tx1"/>
                </a:solidFill>
              </a:rPr>
              <a:t>　・大阪公立大学の外国人研究者・留学生の受入体制整備　</a:t>
            </a:r>
            <a:endParaRPr kumimoji="1" lang="en-US" altLang="ja-JP" sz="1200" b="1" dirty="0">
              <a:solidFill>
                <a:schemeClr val="tx1"/>
              </a:solidFill>
            </a:endParaRPr>
          </a:p>
          <a:p>
            <a:r>
              <a:rPr kumimoji="1" lang="ja-JP" altLang="en-US" sz="1000" dirty="0">
                <a:solidFill>
                  <a:schemeClr val="tx1"/>
                </a:solidFill>
                <a:ea typeface="游ゴシック"/>
              </a:rPr>
              <a:t>　　　⇒　</a:t>
            </a:r>
            <a:r>
              <a:rPr kumimoji="1" lang="ja-JP" sz="1000" dirty="0">
                <a:solidFill>
                  <a:schemeClr val="tx1"/>
                </a:solidFill>
                <a:latin typeface="游ゴシック"/>
                <a:ea typeface="游ゴシック"/>
              </a:rPr>
              <a:t>秋入学制度の導入、外国語による教育・研究指導体制の充実、留学生宿舎の整備などの</a:t>
            </a:r>
            <a:r>
              <a:rPr kumimoji="1" lang="ja-JP" altLang="en-US" sz="1000" dirty="0">
                <a:solidFill>
                  <a:schemeClr val="tx1"/>
                </a:solidFill>
                <a:latin typeface="游ゴシック"/>
                <a:ea typeface="游ゴシック"/>
              </a:rPr>
              <a:t>取組</a:t>
            </a:r>
            <a:r>
              <a:rPr kumimoji="1" lang="ja-JP" sz="1000" dirty="0">
                <a:solidFill>
                  <a:schemeClr val="tx1"/>
                </a:solidFill>
                <a:latin typeface="游ゴシック"/>
                <a:ea typeface="游ゴシック"/>
              </a:rPr>
              <a:t>を推進</a:t>
            </a:r>
            <a:endParaRPr lang="ja-JP" altLang="en-US" sz="1000" dirty="0">
              <a:solidFill>
                <a:schemeClr val="tx1"/>
              </a:solidFill>
              <a:latin typeface="游ゴシック"/>
              <a:ea typeface="游ゴシック"/>
            </a:endParaRPr>
          </a:p>
          <a:p>
            <a:pPr>
              <a:spcBef>
                <a:spcPts val="600"/>
              </a:spcBef>
            </a:pPr>
            <a:r>
              <a:rPr lang="ja-JP" sz="1200" b="1" dirty="0">
                <a:solidFill>
                  <a:schemeClr val="tx1"/>
                </a:solidFill>
                <a:latin typeface="Calibri"/>
                <a:ea typeface="游ゴシック"/>
                <a:cs typeface="Calibri"/>
              </a:rPr>
              <a:t>　</a:t>
            </a:r>
            <a:r>
              <a:rPr kumimoji="1" lang="ja-JP" altLang="en-US" sz="1200" b="1" dirty="0">
                <a:solidFill>
                  <a:schemeClr val="tx1"/>
                </a:solidFill>
                <a:ea typeface="游ゴシック"/>
              </a:rPr>
              <a:t>・留学生の就職支援</a:t>
            </a:r>
            <a:endParaRPr lang="en-US" altLang="ja-JP" sz="1200" b="1" dirty="0">
              <a:solidFill>
                <a:schemeClr val="tx1"/>
              </a:solidFill>
              <a:ea typeface="游ゴシック"/>
              <a:cs typeface="Calibri" panose="020F0502020204030204"/>
            </a:endParaRPr>
          </a:p>
          <a:p>
            <a:r>
              <a:rPr kumimoji="1" lang="ja-JP" altLang="en-US" sz="1000" dirty="0">
                <a:solidFill>
                  <a:schemeClr val="tx1"/>
                </a:solidFill>
                <a:ea typeface="游ゴシック"/>
              </a:rPr>
              <a:t>　　　⇒　留学生向けのビジネス日本語講座、就職活動やインターンシップなどに関する就職セミナー、企業見学会等を実施し、留学生の府内企業への就職と定着</a:t>
            </a:r>
            <a:endParaRPr kumimoji="1" lang="en-US" altLang="ja-JP" sz="1000" dirty="0">
              <a:solidFill>
                <a:schemeClr val="tx1"/>
              </a:solidFill>
              <a:ea typeface="游ゴシック"/>
            </a:endParaRPr>
          </a:p>
          <a:p>
            <a:r>
              <a:rPr kumimoji="1" lang="ja-JP" altLang="en-US" sz="1000" dirty="0">
                <a:solidFill>
                  <a:schemeClr val="tx1"/>
                </a:solidFill>
                <a:ea typeface="游ゴシック"/>
              </a:rPr>
              <a:t>　　　　　を支援</a:t>
            </a:r>
            <a:endParaRPr kumimoji="1" lang="en-US" altLang="ja-JP" sz="1000" dirty="0">
              <a:solidFill>
                <a:schemeClr val="tx1"/>
              </a:solidFill>
              <a:ea typeface="游ゴシック"/>
            </a:endParaRPr>
          </a:p>
          <a:p>
            <a:endParaRPr kumimoji="1" lang="en-US" altLang="ja-JP" sz="1000" dirty="0">
              <a:solidFill>
                <a:schemeClr val="tx1"/>
              </a:solidFill>
              <a:ea typeface="游ゴシック"/>
            </a:endParaRPr>
          </a:p>
        </p:txBody>
      </p:sp>
      <p:sp>
        <p:nvSpPr>
          <p:cNvPr id="4" name="スライド番号プレースホルダー 1">
            <a:extLst>
              <a:ext uri="{FF2B5EF4-FFF2-40B4-BE49-F238E27FC236}">
                <a16:creationId xmlns:a16="http://schemas.microsoft.com/office/drawing/2014/main" id="{0A31E408-9E03-E08B-8A73-447B281CE881}"/>
              </a:ext>
            </a:extLst>
          </p:cNvPr>
          <p:cNvSpPr>
            <a:spLocks noGrp="1"/>
          </p:cNvSpPr>
          <p:nvPr>
            <p:ph type="sldNum" sz="quarter" idx="12"/>
          </p:nvPr>
        </p:nvSpPr>
        <p:spPr>
          <a:xfrm>
            <a:off x="9489330" y="6445576"/>
            <a:ext cx="416670" cy="408695"/>
          </a:xfrm>
          <a:solidFill>
            <a:schemeClr val="bg1"/>
          </a:solidFill>
          <a:effectLst/>
        </p:spPr>
        <p:txBody>
          <a:bodyPr/>
          <a:lstStyle/>
          <a:p>
            <a:fld id="{DDF82107-93BA-490C-9453-044014AF67CD}" type="slidenum">
              <a:rPr kumimoji="1" lang="ja-JP" altLang="en-US" smtClean="0"/>
              <a:pPr/>
              <a:t>39</a:t>
            </a:fld>
            <a:endParaRPr kumimoji="1" lang="ja-JP" altLang="en-US"/>
          </a:p>
        </p:txBody>
      </p:sp>
      <p:sp>
        <p:nvSpPr>
          <p:cNvPr id="11" name="テキスト ボックス 10">
            <a:extLst>
              <a:ext uri="{FF2B5EF4-FFF2-40B4-BE49-F238E27FC236}">
                <a16:creationId xmlns:a16="http://schemas.microsoft.com/office/drawing/2014/main" id="{D686AB7E-6E99-45D3-86C5-BF498F928EA2}"/>
              </a:ext>
            </a:extLst>
          </p:cNvPr>
          <p:cNvSpPr txBox="1"/>
          <p:nvPr/>
        </p:nvSpPr>
        <p:spPr>
          <a:xfrm>
            <a:off x="-1" y="554544"/>
            <a:ext cx="5107459" cy="338554"/>
          </a:xfrm>
          <a:prstGeom prst="rect">
            <a:avLst/>
          </a:prstGeom>
          <a:noFill/>
          <a:ln>
            <a:noFill/>
          </a:ln>
        </p:spPr>
        <p:txBody>
          <a:bodyPr wrap="square">
            <a:spAutoFit/>
          </a:bodyPr>
          <a:lstStyle/>
          <a:p>
            <a:pPr marL="0" marR="0" lvl="0" indent="0" algn="l" defTabSz="653156" rtl="0" eaLnBrk="1" fontAlgn="auto" latinLnBrk="0" hangingPunct="1">
              <a:spcBef>
                <a:spcPts val="0"/>
              </a:spcBef>
              <a:spcAft>
                <a:spcPts val="0"/>
              </a:spcAft>
              <a:buClrTx/>
              <a:buSzTx/>
              <a:buFontTx/>
              <a:buNone/>
              <a:tabLst/>
              <a:defRPr/>
            </a:pPr>
            <a:r>
              <a:rPr kumimoji="1" lang="en-US" altLang="ja-JP" sz="1600" b="1"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a:t>
            </a:r>
            <a:r>
              <a:rPr kumimoji="1" lang="ja-JP" altLang="en-US" sz="1600" b="1"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施策の方向性</a:t>
            </a:r>
            <a:r>
              <a:rPr kumimoji="1" lang="en-US" altLang="ja-JP" sz="1600" b="1"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a:t>
            </a:r>
            <a:r>
              <a:rPr kumimoji="1" lang="ja-JP" altLang="en-US" sz="1600" b="1"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　</a:t>
            </a:r>
            <a:r>
              <a:rPr kumimoji="1" lang="en-US" altLang="ja-JP" sz="1600" b="1" u="sng"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a:t>
            </a:r>
            <a:r>
              <a:rPr kumimoji="1" lang="ja-JP" altLang="en-US" sz="1600" b="1" u="sng"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１</a:t>
            </a:r>
            <a:r>
              <a:rPr kumimoji="1" lang="en-US" altLang="ja-JP" sz="1600" b="1" u="sng"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a:t>
            </a:r>
            <a:r>
              <a:rPr kumimoji="1" lang="ja-JP" altLang="en-US" sz="1600" b="1" u="sng"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人材確保</a:t>
            </a:r>
            <a:endParaRPr kumimoji="1" lang="en-US" altLang="ja-JP" sz="1600" b="1" u="sng"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endParaRPr>
          </a:p>
        </p:txBody>
      </p:sp>
    </p:spTree>
    <p:extLst>
      <p:ext uri="{BB962C8B-B14F-4D97-AF65-F5344CB8AC3E}">
        <p14:creationId xmlns:p14="http://schemas.microsoft.com/office/powerpoint/2010/main" val="15878426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684A71E0-45DC-4CC3-A464-DED4A197CBA5}"/>
              </a:ext>
            </a:extLst>
          </p:cNvPr>
          <p:cNvSpPr/>
          <p:nvPr/>
        </p:nvSpPr>
        <p:spPr>
          <a:xfrm>
            <a:off x="197710" y="1396575"/>
            <a:ext cx="9495274" cy="1952393"/>
          </a:xfrm>
          <a:prstGeom prst="rect">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kumimoji="1" lang="ja-JP" altLang="en-US" sz="1200" b="1" dirty="0">
                <a:solidFill>
                  <a:schemeClr val="tx1"/>
                </a:solidFill>
                <a:ea typeface="游ゴシック"/>
              </a:rPr>
              <a:t>①外国人材の採用から育成・定着まで切れ目ないキャリアサポート</a:t>
            </a:r>
            <a:endParaRPr lang="en-US" altLang="ja-JP" sz="1200" b="1" dirty="0">
              <a:solidFill>
                <a:schemeClr val="tx1"/>
              </a:solidFill>
              <a:ea typeface="游ゴシック"/>
              <a:cs typeface="Calibri"/>
            </a:endParaRPr>
          </a:p>
          <a:p>
            <a:pPr>
              <a:spcBef>
                <a:spcPts val="600"/>
              </a:spcBef>
            </a:pPr>
            <a:r>
              <a:rPr kumimoji="1" lang="ja-JP" altLang="en-US" sz="1200" b="1" dirty="0">
                <a:solidFill>
                  <a:schemeClr val="tx1"/>
                </a:solidFill>
                <a:ea typeface="游ゴシック"/>
              </a:rPr>
              <a:t>　・海外からの直接的な人材確保</a:t>
            </a:r>
            <a:endParaRPr lang="en-US" altLang="ja-JP" sz="1200" b="1" dirty="0">
              <a:solidFill>
                <a:schemeClr val="tx1"/>
              </a:solidFill>
              <a:ea typeface="游ゴシック"/>
              <a:cs typeface="Calibri"/>
            </a:endParaRPr>
          </a:p>
          <a:p>
            <a:r>
              <a:rPr kumimoji="1" lang="ja-JP" altLang="en-US" sz="1000" dirty="0">
                <a:solidFill>
                  <a:schemeClr val="tx1"/>
                </a:solidFill>
                <a:ea typeface="游ゴシック"/>
              </a:rPr>
              <a:t>　　　⇒　インド等の協定締結国をはじめとした海外の人材と府内企業を直接結ぶスキーム構築などにより、海外からの人材確保を推進</a:t>
            </a:r>
            <a:endParaRPr lang="en-US" altLang="ja-JP" sz="1000" dirty="0">
              <a:solidFill>
                <a:schemeClr val="tx1"/>
              </a:solidFill>
              <a:ea typeface="游ゴシック"/>
              <a:cs typeface="Calibri"/>
            </a:endParaRPr>
          </a:p>
          <a:p>
            <a:pPr>
              <a:spcBef>
                <a:spcPts val="600"/>
              </a:spcBef>
            </a:pPr>
            <a:r>
              <a:rPr kumimoji="1" lang="ja-JP" altLang="en-US" sz="1200" b="1" dirty="0">
                <a:solidFill>
                  <a:schemeClr val="tx1"/>
                </a:solidFill>
                <a:ea typeface="游ゴシック"/>
              </a:rPr>
              <a:t>　・人材の育成・定着を図る受入れ企業への支援強化</a:t>
            </a:r>
            <a:endParaRPr lang="en-US" altLang="ja-JP" sz="1200" b="1" dirty="0">
              <a:solidFill>
                <a:schemeClr val="tx1"/>
              </a:solidFill>
              <a:ea typeface="游ゴシック"/>
              <a:cs typeface="Calibri"/>
            </a:endParaRPr>
          </a:p>
          <a:p>
            <a:r>
              <a:rPr kumimoji="1" lang="ja-JP" sz="1000" dirty="0">
                <a:solidFill>
                  <a:schemeClr val="tx1"/>
                </a:solidFill>
                <a:ea typeface="游ゴシック"/>
              </a:rPr>
              <a:t>　　　⇒　外国人材</a:t>
            </a:r>
            <a:r>
              <a:rPr kumimoji="1" lang="ja-JP" sz="1000" dirty="0">
                <a:solidFill>
                  <a:schemeClr val="tx1"/>
                </a:solidFill>
                <a:latin typeface="游ゴシック"/>
                <a:ea typeface="游ゴシック"/>
              </a:rPr>
              <a:t>の</a:t>
            </a:r>
            <a:r>
              <a:rPr kumimoji="1" lang="ja-JP" sz="1000" dirty="0">
                <a:solidFill>
                  <a:schemeClr val="tx1"/>
                </a:solidFill>
                <a:ea typeface="游ゴシック"/>
              </a:rPr>
              <a:t>受入れ</a:t>
            </a:r>
            <a:r>
              <a:rPr kumimoji="1" lang="ja-JP" sz="1000" dirty="0">
                <a:solidFill>
                  <a:schemeClr val="tx1"/>
                </a:solidFill>
                <a:latin typeface="游ゴシック"/>
                <a:ea typeface="游ゴシック"/>
              </a:rPr>
              <a:t>を図</a:t>
            </a:r>
            <a:r>
              <a:rPr kumimoji="1" lang="ja-JP" sz="1000" dirty="0">
                <a:solidFill>
                  <a:schemeClr val="tx1"/>
                </a:solidFill>
                <a:ea typeface="游ゴシック"/>
              </a:rPr>
              <a:t>る企業に対し、</a:t>
            </a:r>
            <a:r>
              <a:rPr kumimoji="1" lang="ja-JP" sz="1000" dirty="0">
                <a:solidFill>
                  <a:schemeClr val="tx1"/>
                </a:solidFill>
                <a:latin typeface="游ゴシック"/>
                <a:ea typeface="游ゴシック"/>
              </a:rPr>
              <a:t>採</a:t>
            </a:r>
            <a:r>
              <a:rPr kumimoji="1" lang="ja-JP" altLang="en-US" sz="1000" dirty="0">
                <a:solidFill>
                  <a:schemeClr val="tx1"/>
                </a:solidFill>
                <a:latin typeface="游ゴシック"/>
                <a:ea typeface="游ゴシック"/>
              </a:rPr>
              <a:t>用</a:t>
            </a:r>
            <a:r>
              <a:rPr kumimoji="1" lang="ja-JP" sz="1000" dirty="0">
                <a:solidFill>
                  <a:schemeClr val="tx1"/>
                </a:solidFill>
                <a:latin typeface="游ゴシック"/>
                <a:ea typeface="游ゴシック"/>
              </a:rPr>
              <a:t>に</a:t>
            </a:r>
            <a:r>
              <a:rPr kumimoji="1" lang="ja-JP" altLang="en-US" sz="1000" dirty="0">
                <a:solidFill>
                  <a:schemeClr val="tx1"/>
                </a:solidFill>
                <a:latin typeface="游ゴシック"/>
                <a:ea typeface="游ゴシック"/>
              </a:rPr>
              <a:t>関</a:t>
            </a:r>
            <a:r>
              <a:rPr kumimoji="1" lang="ja-JP" sz="1000" dirty="0">
                <a:solidFill>
                  <a:schemeClr val="tx1"/>
                </a:solidFill>
                <a:latin typeface="游ゴシック"/>
                <a:ea typeface="游ゴシック"/>
              </a:rPr>
              <a:t>する専門家相談・課題解決支援等や</a:t>
            </a:r>
            <a:r>
              <a:rPr kumimoji="1" lang="ja-JP" sz="1000" b="1" dirty="0">
                <a:solidFill>
                  <a:schemeClr val="tx1"/>
                </a:solidFill>
                <a:latin typeface="游ゴシック"/>
                <a:ea typeface="游ゴシック"/>
              </a:rPr>
              <a:t> </a:t>
            </a:r>
            <a:r>
              <a:rPr kumimoji="1" lang="en-US" sz="1000" dirty="0">
                <a:solidFill>
                  <a:schemeClr val="tx1"/>
                </a:solidFill>
                <a:ea typeface="Meiryo UI"/>
              </a:rPr>
              <a:t>2027</a:t>
            </a:r>
            <a:r>
              <a:rPr kumimoji="1" lang="ja-JP" sz="1000" dirty="0">
                <a:solidFill>
                  <a:schemeClr val="tx1"/>
                </a:solidFill>
                <a:ea typeface="游ゴシック"/>
              </a:rPr>
              <a:t>年</a:t>
            </a:r>
            <a:r>
              <a:rPr kumimoji="1" lang="en-US" sz="1000" dirty="0">
                <a:solidFill>
                  <a:schemeClr val="tx1"/>
                </a:solidFill>
                <a:ea typeface="Meiryo UI"/>
              </a:rPr>
              <a:t>4</a:t>
            </a:r>
            <a:r>
              <a:rPr kumimoji="1" lang="ja-JP" sz="1000" dirty="0">
                <a:solidFill>
                  <a:schemeClr val="tx1"/>
                </a:solidFill>
                <a:ea typeface="游ゴシック"/>
              </a:rPr>
              <a:t>月</a:t>
            </a:r>
            <a:r>
              <a:rPr kumimoji="1" lang="en-US" sz="1000" dirty="0">
                <a:solidFill>
                  <a:schemeClr val="tx1"/>
                </a:solidFill>
                <a:ea typeface="Meiryo UI"/>
              </a:rPr>
              <a:t>1</a:t>
            </a:r>
            <a:r>
              <a:rPr kumimoji="1" lang="ja-JP" sz="1000" dirty="0">
                <a:solidFill>
                  <a:schemeClr val="tx1"/>
                </a:solidFill>
                <a:ea typeface="游ゴシック"/>
              </a:rPr>
              <a:t>日施行予定の育成就労制度を踏まえ</a:t>
            </a:r>
            <a:r>
              <a:rPr kumimoji="1" lang="ja-JP" altLang="en-US" sz="1000" dirty="0">
                <a:solidFill>
                  <a:schemeClr val="tx1"/>
                </a:solidFill>
                <a:latin typeface="Calibri"/>
                <a:ea typeface="游ゴシック"/>
                <a:cs typeface="Calibri"/>
              </a:rPr>
              <a:t>た</a:t>
            </a:r>
            <a:r>
              <a:rPr kumimoji="1" lang="ja-JP" sz="1000" dirty="0">
                <a:solidFill>
                  <a:schemeClr val="tx1"/>
                </a:solidFill>
                <a:latin typeface="游ゴシック"/>
                <a:ea typeface="游ゴシック"/>
              </a:rPr>
              <a:t>相談体制の充実を</a:t>
            </a:r>
            <a:endParaRPr kumimoji="1" lang="en-US" altLang="ja-JP" sz="1000" dirty="0">
              <a:solidFill>
                <a:schemeClr val="tx1"/>
              </a:solidFill>
              <a:latin typeface="游ゴシック"/>
              <a:ea typeface="游ゴシック"/>
            </a:endParaRPr>
          </a:p>
          <a:p>
            <a:r>
              <a:rPr kumimoji="1" lang="ja-JP" altLang="en-US" sz="1000" dirty="0">
                <a:solidFill>
                  <a:schemeClr val="tx1"/>
                </a:solidFill>
                <a:latin typeface="游ゴシック"/>
                <a:ea typeface="游ゴシック"/>
              </a:rPr>
              <a:t>　　　　　</a:t>
            </a:r>
            <a:r>
              <a:rPr kumimoji="1" lang="ja-JP" sz="1000" dirty="0">
                <a:solidFill>
                  <a:schemeClr val="tx1"/>
                </a:solidFill>
                <a:latin typeface="游ゴシック"/>
                <a:ea typeface="游ゴシック"/>
              </a:rPr>
              <a:t>図るとともに、外国人材の受入環境整備やマッチングを支援することで採用・育成・定着を図り、大阪への人材のさらなる呼び込みにつながる好循環を</a:t>
            </a:r>
            <a:endParaRPr kumimoji="1" lang="en-US" altLang="ja-JP" sz="1000" dirty="0">
              <a:solidFill>
                <a:schemeClr val="tx1"/>
              </a:solidFill>
              <a:latin typeface="游ゴシック"/>
              <a:ea typeface="游ゴシック"/>
            </a:endParaRPr>
          </a:p>
          <a:p>
            <a:r>
              <a:rPr kumimoji="1" lang="ja-JP" altLang="en-US" sz="1000" dirty="0">
                <a:solidFill>
                  <a:schemeClr val="tx1"/>
                </a:solidFill>
                <a:latin typeface="游ゴシック"/>
                <a:ea typeface="游ゴシック"/>
              </a:rPr>
              <a:t>　　　　　</a:t>
            </a:r>
            <a:r>
              <a:rPr kumimoji="1" lang="ja-JP" sz="1000" dirty="0">
                <a:solidFill>
                  <a:schemeClr val="tx1"/>
                </a:solidFill>
                <a:latin typeface="游ゴシック"/>
                <a:ea typeface="游ゴシック"/>
              </a:rPr>
              <a:t>めざす</a:t>
            </a:r>
            <a:endParaRPr lang="en-US" sz="1000" dirty="0">
              <a:solidFill>
                <a:schemeClr val="tx1"/>
              </a:solidFill>
              <a:latin typeface="游ゴシック"/>
              <a:ea typeface="游ゴシック"/>
            </a:endParaRPr>
          </a:p>
          <a:p>
            <a:pPr>
              <a:spcBef>
                <a:spcPts val="600"/>
              </a:spcBef>
            </a:pPr>
            <a:r>
              <a:rPr kumimoji="1" lang="ja-JP" sz="1200" b="1" dirty="0">
                <a:solidFill>
                  <a:schemeClr val="tx1"/>
                </a:solidFill>
                <a:ea typeface="游ゴシック"/>
              </a:rPr>
              <a:t>　・多言語での労働相談の拡充</a:t>
            </a:r>
            <a:endParaRPr lang="en-US" sz="1200" dirty="0">
              <a:solidFill>
                <a:schemeClr val="tx1"/>
              </a:solidFill>
              <a:ea typeface="游ゴシック"/>
              <a:cs typeface="Calibri"/>
            </a:endParaRPr>
          </a:p>
          <a:p>
            <a:r>
              <a:rPr kumimoji="1" lang="ja-JP" sz="1000" dirty="0">
                <a:solidFill>
                  <a:schemeClr val="tx1"/>
                </a:solidFill>
                <a:ea typeface="游ゴシック"/>
              </a:rPr>
              <a:t>　　　⇒　外国人材が大阪で安心して働けるよう、ＡＩやチャットボット等を活用して多言語での相談受付など労働相談センターの機能を強化し、府内企業への定</a:t>
            </a:r>
            <a:endParaRPr lang="en-US" sz="1000" dirty="0">
              <a:solidFill>
                <a:schemeClr val="tx1"/>
              </a:solidFill>
              <a:ea typeface="游ゴシック"/>
              <a:cs typeface="Calibri"/>
            </a:endParaRPr>
          </a:p>
          <a:p>
            <a:r>
              <a:rPr kumimoji="1" lang="ja-JP" sz="1000" dirty="0">
                <a:solidFill>
                  <a:schemeClr val="tx1"/>
                </a:solidFill>
                <a:ea typeface="游ゴシック"/>
              </a:rPr>
              <a:t>　　　　　着・活躍を促進</a:t>
            </a:r>
            <a:endParaRPr lang="ja-JP" dirty="0">
              <a:solidFill>
                <a:schemeClr val="tx1"/>
              </a:solidFill>
              <a:ea typeface="游ゴシック"/>
              <a:cs typeface="Calibri"/>
            </a:endParaRPr>
          </a:p>
        </p:txBody>
      </p:sp>
      <p:sp>
        <p:nvSpPr>
          <p:cNvPr id="11" name="正方形/長方形 10">
            <a:extLst>
              <a:ext uri="{FF2B5EF4-FFF2-40B4-BE49-F238E27FC236}">
                <a16:creationId xmlns:a16="http://schemas.microsoft.com/office/drawing/2014/main" id="{F3FDB30F-9350-45E0-89E2-C628E6FABCDC}"/>
              </a:ext>
            </a:extLst>
          </p:cNvPr>
          <p:cNvSpPr/>
          <p:nvPr/>
        </p:nvSpPr>
        <p:spPr>
          <a:xfrm>
            <a:off x="197710" y="3463543"/>
            <a:ext cx="9495274" cy="2593376"/>
          </a:xfrm>
          <a:prstGeom prst="rect">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kumimoji="1" lang="ja-JP" altLang="en-US" sz="1200" b="1" dirty="0">
                <a:solidFill>
                  <a:schemeClr val="tx1"/>
                </a:solidFill>
                <a:ea typeface="游ゴシック"/>
              </a:rPr>
              <a:t>②外国人材との共生に向けた環境整備</a:t>
            </a:r>
            <a:endParaRPr lang="en-US" altLang="ja-JP" sz="1200" b="1" dirty="0">
              <a:solidFill>
                <a:schemeClr val="tx1"/>
              </a:solidFill>
              <a:ea typeface="游ゴシック"/>
              <a:cs typeface="Calibri"/>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Calibri" panose="020F0502020204030204"/>
                <a:ea typeface="游ゴシック"/>
                <a:cs typeface="+mn-cs"/>
              </a:rPr>
              <a:t>　</a:t>
            </a:r>
            <a:r>
              <a:rPr kumimoji="1" lang="ja-JP" sz="1200" b="1" i="0" u="none" strike="noStrike" kern="1200" cap="none" spc="0" normalizeH="0" baseline="0" noProof="0" dirty="0">
                <a:ln>
                  <a:noFill/>
                </a:ln>
                <a:solidFill>
                  <a:schemeClr val="tx1"/>
                </a:solidFill>
                <a:effectLst/>
                <a:uLnTx/>
                <a:uFillTx/>
                <a:latin typeface="Calibri" panose="020F0502020204030204"/>
                <a:ea typeface="游ゴシック"/>
                <a:cs typeface="+mn-cs"/>
              </a:rPr>
              <a:t>・外国人</a:t>
            </a:r>
            <a:r>
              <a:rPr kumimoji="1" lang="ja-JP" sz="1200" b="1" dirty="0">
                <a:solidFill>
                  <a:schemeClr val="tx1"/>
                </a:solidFill>
                <a:latin typeface="游ゴシック"/>
                <a:ea typeface="游ゴシック"/>
              </a:rPr>
              <a:t>と</a:t>
            </a:r>
            <a:r>
              <a:rPr kumimoji="1" lang="ja-JP" sz="1200" b="1" i="0" u="none" strike="noStrike" kern="1200" cap="none" spc="0" normalizeH="0" baseline="0" noProof="0" dirty="0">
                <a:ln>
                  <a:noFill/>
                </a:ln>
                <a:solidFill>
                  <a:schemeClr val="tx1"/>
                </a:solidFill>
                <a:effectLst/>
                <a:uLnTx/>
                <a:uFillTx/>
                <a:latin typeface="Calibri" panose="020F0502020204030204"/>
                <a:ea typeface="游ゴシック"/>
                <a:cs typeface="+mn-cs"/>
              </a:rPr>
              <a:t>の</a:t>
            </a:r>
            <a:r>
              <a:rPr kumimoji="1" lang="ja-JP" sz="1200" b="1" dirty="0">
                <a:solidFill>
                  <a:schemeClr val="tx1"/>
                </a:solidFill>
                <a:latin typeface="游ゴシック"/>
                <a:ea typeface="游ゴシック"/>
              </a:rPr>
              <a:t>共生推</a:t>
            </a:r>
            <a:r>
              <a:rPr kumimoji="1" lang="ja-JP" sz="1200" b="1" i="0" u="none" strike="noStrike" kern="1200" cap="none" spc="0" normalizeH="0" baseline="0" noProof="0" dirty="0">
                <a:ln>
                  <a:noFill/>
                </a:ln>
                <a:solidFill>
                  <a:schemeClr val="tx1"/>
                </a:solidFill>
                <a:effectLst/>
                <a:uLnTx/>
                <a:uFillTx/>
                <a:latin typeface="游ゴシック"/>
                <a:ea typeface="游ゴシック"/>
              </a:rPr>
              <a:t>進</a:t>
            </a:r>
            <a:r>
              <a:rPr kumimoji="1" lang="ja-JP" sz="1200" b="1" i="0" u="none" strike="noStrike" kern="1200" cap="none" spc="0" normalizeH="0" baseline="0" noProof="0" dirty="0">
                <a:ln>
                  <a:noFill/>
                </a:ln>
                <a:solidFill>
                  <a:schemeClr val="tx1"/>
                </a:solidFill>
                <a:effectLst/>
                <a:uLnTx/>
                <a:uFillTx/>
                <a:latin typeface="Calibri" panose="020F0502020204030204"/>
                <a:ea typeface="游ゴシック"/>
                <a:cs typeface="+mn-cs"/>
              </a:rPr>
              <a:t>、活動環境の整備</a:t>
            </a:r>
            <a:endParaRPr kumimoji="1" lang="en-US" sz="1200" b="1" i="0" u="none" strike="noStrike" kern="1200" cap="none" spc="0" normalizeH="0" baseline="0" noProof="0" dirty="0">
              <a:ln>
                <a:noFill/>
              </a:ln>
              <a:solidFill>
                <a:schemeClr val="tx1"/>
              </a:solidFill>
              <a:effectLst/>
              <a:uLnTx/>
              <a:uFillTx/>
              <a:latin typeface="游ゴシック"/>
              <a:ea typeface="游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Calibri" panose="020F0502020204030204"/>
                <a:ea typeface="游ゴシック"/>
                <a:cs typeface="+mn-cs"/>
              </a:rPr>
              <a:t>　　　⇒　</a:t>
            </a:r>
            <a:r>
              <a:rPr kumimoji="1" lang="zh-TW" altLang="en-US" sz="1000" b="0" i="0" u="none" strike="noStrike" kern="1200" cap="none" spc="0" normalizeH="0" baseline="0" noProof="0" dirty="0">
                <a:ln>
                  <a:noFill/>
                </a:ln>
                <a:solidFill>
                  <a:schemeClr val="tx1"/>
                </a:solidFill>
                <a:effectLst/>
                <a:uLnTx/>
                <a:uFillTx/>
                <a:latin typeface="Calibri" panose="020F0502020204030204"/>
                <a:ea typeface="游ゴシック"/>
                <a:cs typeface="+mn-cs"/>
              </a:rPr>
              <a:t>大阪府国際交流財団</a:t>
            </a:r>
            <a:r>
              <a:rPr kumimoji="1" lang="ja-JP" altLang="en-US" sz="1000" b="0" i="0" u="none" strike="noStrike" kern="1200" cap="none" spc="0" normalizeH="0" baseline="0" noProof="0" dirty="0">
                <a:ln>
                  <a:noFill/>
                </a:ln>
                <a:solidFill>
                  <a:schemeClr val="tx1"/>
                </a:solidFill>
                <a:effectLst/>
                <a:uLnTx/>
                <a:uFillTx/>
                <a:latin typeface="Calibri" panose="020F0502020204030204"/>
                <a:ea typeface="游ゴシック"/>
                <a:cs typeface="+mn-cs"/>
              </a:rPr>
              <a:t>（ＯＦＩＸ）</a:t>
            </a:r>
            <a:r>
              <a:rPr kumimoji="1" lang="ja-JP" altLang="en-US" sz="1000" dirty="0">
                <a:solidFill>
                  <a:schemeClr val="tx1"/>
                </a:solidFill>
                <a:latin typeface="Calibri" panose="020F0502020204030204"/>
                <a:ea typeface="游ゴシック"/>
              </a:rPr>
              <a:t>による</a:t>
            </a:r>
            <a:r>
              <a:rPr kumimoji="1" lang="ja-JP" altLang="en-US" sz="1000" b="0" i="0" u="none" strike="noStrike" kern="1200" cap="none" spc="0" normalizeH="0" baseline="0" noProof="0" dirty="0">
                <a:ln>
                  <a:noFill/>
                </a:ln>
                <a:solidFill>
                  <a:schemeClr val="tx1"/>
                </a:solidFill>
                <a:effectLst/>
                <a:uLnTx/>
                <a:uFillTx/>
                <a:latin typeface="Calibri" panose="020F0502020204030204"/>
                <a:ea typeface="游ゴシック"/>
                <a:cs typeface="+mn-cs"/>
              </a:rPr>
              <a:t>外国人への情報提供及び相談や、通訳・翻訳ボランティアの育成・派遣等、外国人への多言語支援事業を推進</a:t>
            </a:r>
            <a:endParaRPr kumimoji="1" lang="en-US" altLang="ja-JP" sz="1000" b="0" i="0" u="none" strike="noStrike" kern="1200" cap="none" spc="0" normalizeH="0" baseline="0" noProof="0" dirty="0">
              <a:ln>
                <a:noFill/>
              </a:ln>
              <a:solidFill>
                <a:schemeClr val="tx1"/>
              </a:solidFill>
              <a:effectLst/>
              <a:uLnTx/>
              <a:uFillTx/>
              <a:latin typeface="Calibri" panose="020F0502020204030204"/>
              <a:ea typeface="游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Calibri" panose="020F0502020204030204"/>
                <a:ea typeface="游ゴシック" panose="020B0400000000000000" pitchFamily="50" charset="-128"/>
              </a:rPr>
              <a:t>　　　　　</a:t>
            </a:r>
            <a:r>
              <a:rPr kumimoji="1" lang="ja-JP" altLang="en-US" sz="1000" b="0" i="0" u="none" strike="noStrike" kern="1200" cap="none" spc="0" normalizeH="0" baseline="0" noProof="0" dirty="0">
                <a:ln>
                  <a:noFill/>
                </a:ln>
                <a:solidFill>
                  <a:schemeClr val="tx1"/>
                </a:solidFill>
                <a:effectLst/>
                <a:uLnTx/>
                <a:uFillTx/>
                <a:latin typeface="Calibri" panose="020F0502020204030204"/>
                <a:ea typeface="游ゴシック" panose="020B0400000000000000" pitchFamily="50" charset="-128"/>
                <a:cs typeface="+mn-cs"/>
              </a:rPr>
              <a:t>また、災害時において、府内市町村や国際交流団体と連携し、多言語情報提供の相互支援の体制整備を推進</a:t>
            </a:r>
            <a:endParaRPr kumimoji="1" lang="en-US" altLang="ja-JP" sz="1000" b="0" i="0" u="none" strike="noStrike" kern="1200" cap="none" spc="0" normalizeH="0" baseline="0" noProof="0" dirty="0">
              <a:ln>
                <a:noFill/>
              </a:ln>
              <a:solidFill>
                <a:schemeClr val="tx1"/>
              </a:solidFill>
              <a:effectLst/>
              <a:uLnTx/>
              <a:uFillTx/>
              <a:latin typeface="Calibri" panose="020F0502020204030204"/>
              <a:ea typeface="游ゴシック" panose="020B0400000000000000" pitchFamily="50" charset="-128"/>
              <a:cs typeface="+mn-cs"/>
            </a:endParaRPr>
          </a:p>
          <a:p>
            <a:pPr>
              <a:spcBef>
                <a:spcPts val="600"/>
              </a:spcBef>
              <a:defRPr/>
            </a:pPr>
            <a:r>
              <a:rPr kumimoji="1" lang="ja-JP" altLang="en-US" sz="1200" b="1" dirty="0">
                <a:solidFill>
                  <a:schemeClr val="tx1"/>
                </a:solidFill>
                <a:ea typeface="游ゴシック"/>
              </a:rPr>
              <a:t>　・外国人患者受入れ医療機関の拡充</a:t>
            </a:r>
            <a:endParaRPr lang="ja-JP" altLang="en-US" sz="1200" b="1" dirty="0">
              <a:solidFill>
                <a:schemeClr val="tx1"/>
              </a:solidFill>
              <a:ea typeface="游ゴシック"/>
              <a:cs typeface="Calibri"/>
            </a:endParaRPr>
          </a:p>
          <a:p>
            <a:r>
              <a:rPr kumimoji="1" lang="ja-JP" altLang="en-US" sz="1000" dirty="0">
                <a:solidFill>
                  <a:schemeClr val="tx1"/>
                </a:solidFill>
                <a:ea typeface="游ゴシック"/>
              </a:rPr>
              <a:t>　　　</a:t>
            </a:r>
            <a:r>
              <a:rPr kumimoji="1" lang="ja-JP" sz="1000" dirty="0">
                <a:solidFill>
                  <a:schemeClr val="tx1"/>
                </a:solidFill>
                <a:ea typeface="游ゴシック"/>
              </a:rPr>
              <a:t>⇒　</a:t>
            </a:r>
            <a:r>
              <a:rPr kumimoji="1" lang="ja-JP" altLang="ja-JP" sz="1000" dirty="0">
                <a:solidFill>
                  <a:schemeClr val="tx1"/>
                </a:solidFill>
                <a:latin typeface="游ゴシック"/>
                <a:ea typeface="游ゴシック"/>
              </a:rPr>
              <a:t>外国人</a:t>
            </a:r>
            <a:r>
              <a:rPr kumimoji="1" lang="ja-JP" altLang="en-US" sz="1000" dirty="0">
                <a:solidFill>
                  <a:schemeClr val="tx1"/>
                </a:solidFill>
                <a:latin typeface="游ゴシック"/>
                <a:ea typeface="游ゴシック"/>
              </a:rPr>
              <a:t>材の</a:t>
            </a:r>
            <a:r>
              <a:rPr kumimoji="1" lang="ja-JP" altLang="ja-JP" sz="1000" dirty="0">
                <a:solidFill>
                  <a:schemeClr val="tx1"/>
                </a:solidFill>
                <a:latin typeface="游ゴシック"/>
                <a:ea typeface="游ゴシック"/>
              </a:rPr>
              <a:t>居住が進む地域において、</a:t>
            </a:r>
            <a:r>
              <a:rPr kumimoji="1" lang="ja-JP" altLang="en-US" sz="1000" dirty="0">
                <a:solidFill>
                  <a:schemeClr val="tx1"/>
                </a:solidFill>
                <a:latin typeface="游ゴシック"/>
                <a:ea typeface="游ゴシック"/>
              </a:rPr>
              <a:t>医療機関スタッフ向けの研修等を通じ、</a:t>
            </a:r>
            <a:r>
              <a:rPr kumimoji="1" lang="ja-JP" altLang="ja-JP" sz="1000" dirty="0">
                <a:solidFill>
                  <a:schemeClr val="tx1"/>
                </a:solidFill>
                <a:latin typeface="游ゴシック"/>
                <a:ea typeface="游ゴシック"/>
              </a:rPr>
              <a:t>外国人患者の受入可能な</a:t>
            </a:r>
            <a:r>
              <a:rPr kumimoji="1" lang="ja-JP" altLang="en-US" sz="1000" dirty="0">
                <a:solidFill>
                  <a:schemeClr val="tx1"/>
                </a:solidFill>
                <a:latin typeface="游ゴシック"/>
                <a:ea typeface="游ゴシック"/>
              </a:rPr>
              <a:t>医療機関</a:t>
            </a:r>
            <a:r>
              <a:rPr kumimoji="1" lang="ja-JP" altLang="ja-JP" sz="1000" dirty="0">
                <a:solidFill>
                  <a:schemeClr val="tx1"/>
                </a:solidFill>
                <a:latin typeface="游ゴシック"/>
                <a:ea typeface="游ゴシック"/>
              </a:rPr>
              <a:t>を拡充。また、外国人患者が安心して医</a:t>
            </a:r>
            <a:r>
              <a:rPr kumimoji="1" lang="ja-JP" altLang="en-US" sz="1000" dirty="0">
                <a:solidFill>
                  <a:schemeClr val="tx1"/>
                </a:solidFill>
                <a:latin typeface="游ゴシック"/>
                <a:ea typeface="游ゴシック"/>
              </a:rPr>
              <a:t>　 </a:t>
            </a:r>
            <a:endParaRPr kumimoji="1" lang="en-US" altLang="ja-JP" sz="1000" dirty="0">
              <a:solidFill>
                <a:schemeClr val="tx1"/>
              </a:solidFill>
              <a:latin typeface="游ゴシック"/>
              <a:ea typeface="游ゴシック"/>
            </a:endParaRPr>
          </a:p>
          <a:p>
            <a:r>
              <a:rPr kumimoji="1" lang="ja-JP" altLang="en-US" sz="1000" dirty="0">
                <a:solidFill>
                  <a:schemeClr val="tx1"/>
                </a:solidFill>
                <a:latin typeface="游ゴシック"/>
                <a:ea typeface="游ゴシック"/>
              </a:rPr>
              <a:t>　　　　　</a:t>
            </a:r>
            <a:r>
              <a:rPr kumimoji="1" lang="ja-JP" altLang="ja-JP" sz="1000" dirty="0">
                <a:solidFill>
                  <a:schemeClr val="tx1"/>
                </a:solidFill>
                <a:latin typeface="游ゴシック"/>
                <a:ea typeface="游ゴシック"/>
              </a:rPr>
              <a:t>療を受けられるよう</a:t>
            </a:r>
            <a:r>
              <a:rPr kumimoji="1" lang="ja-JP" altLang="en-US" sz="1000" dirty="0">
                <a:solidFill>
                  <a:schemeClr val="tx1"/>
                </a:solidFill>
                <a:latin typeface="游ゴシック"/>
                <a:ea typeface="游ゴシック"/>
              </a:rPr>
              <a:t>、</a:t>
            </a:r>
            <a:r>
              <a:rPr kumimoji="1" lang="ja-JP" altLang="ja-JP" sz="1000" dirty="0">
                <a:solidFill>
                  <a:schemeClr val="tx1"/>
                </a:solidFill>
                <a:latin typeface="游ゴシック"/>
                <a:ea typeface="游ゴシック"/>
              </a:rPr>
              <a:t>多言語遠隔医療通訳サービスを</a:t>
            </a:r>
            <a:r>
              <a:rPr kumimoji="1" lang="ja-JP" altLang="en-US" sz="1000" dirty="0">
                <a:solidFill>
                  <a:schemeClr val="tx1"/>
                </a:solidFill>
                <a:latin typeface="游ゴシック"/>
                <a:ea typeface="游ゴシック"/>
              </a:rPr>
              <a:t>展開</a:t>
            </a:r>
            <a:r>
              <a:rPr kumimoji="1" lang="ja-JP" altLang="ja-JP" sz="1000" dirty="0">
                <a:solidFill>
                  <a:schemeClr val="tx1"/>
                </a:solidFill>
                <a:latin typeface="游ゴシック"/>
                <a:ea typeface="游ゴシック"/>
              </a:rPr>
              <a:t>するとともに、コミュニケーション・文化の違い等によるトラブルに対応する相談窓口を設置</a:t>
            </a:r>
            <a:endParaRPr kumimoji="1" lang="en-US" altLang="ja-JP" sz="1000" dirty="0">
              <a:solidFill>
                <a:schemeClr val="tx1"/>
              </a:solidFill>
              <a:latin typeface="游ゴシック"/>
              <a:ea typeface="游ゴシック"/>
            </a:endParaRPr>
          </a:p>
          <a:p>
            <a:endParaRPr kumimoji="1" lang="en-US" altLang="ja-JP" sz="1000" b="1" dirty="0">
              <a:solidFill>
                <a:schemeClr val="tx1"/>
              </a:solidFill>
              <a:latin typeface="游ゴシック"/>
              <a:ea typeface="游ゴシック"/>
            </a:endParaRPr>
          </a:p>
          <a:p>
            <a:r>
              <a:rPr kumimoji="1" lang="ja-JP" altLang="en-US" sz="1200" b="1" dirty="0">
                <a:solidFill>
                  <a:schemeClr val="tx1"/>
                </a:solidFill>
              </a:rPr>
              <a:t>　・日本語指導が必要な生徒の学習機会の確保</a:t>
            </a:r>
            <a:endParaRPr kumimoji="1" lang="en-US" altLang="ja-JP" sz="1200" b="1" dirty="0">
              <a:solidFill>
                <a:schemeClr val="tx1"/>
              </a:solidFill>
            </a:endParaRPr>
          </a:p>
          <a:p>
            <a:r>
              <a:rPr kumimoji="1" lang="ja-JP" altLang="en-US" sz="1000" dirty="0">
                <a:solidFill>
                  <a:schemeClr val="tx1"/>
                </a:solidFill>
                <a:ea typeface="游ゴシック"/>
              </a:rPr>
              <a:t>　　　⇒　</a:t>
            </a:r>
            <a:r>
              <a:rPr kumimoji="1" lang="ja-JP" sz="1000" dirty="0">
                <a:solidFill>
                  <a:schemeClr val="tx1"/>
                </a:solidFill>
                <a:latin typeface="游ゴシック"/>
                <a:ea typeface="游ゴシック"/>
              </a:rPr>
              <a:t>大阪わかば高校を、府立高校に在籍する日本語指導が必要な生徒を支援するための「拠点校」として整備し、同校を拠点とした、世界から府立高校に集</a:t>
            </a:r>
            <a:endParaRPr lang="en-US" sz="1000" dirty="0">
              <a:solidFill>
                <a:schemeClr val="tx1"/>
              </a:solidFill>
              <a:latin typeface="游ゴシック"/>
              <a:ea typeface="Meiryo UI"/>
            </a:endParaRPr>
          </a:p>
          <a:p>
            <a:r>
              <a:rPr kumimoji="1" lang="ja-JP" sz="1000" dirty="0">
                <a:solidFill>
                  <a:schemeClr val="tx1"/>
                </a:solidFill>
                <a:latin typeface="游ゴシック"/>
                <a:ea typeface="游ゴシック"/>
              </a:rPr>
              <a:t>　　　　　まる高校生の協働的な学びの充実を図る</a:t>
            </a:r>
            <a:endParaRPr lang="en-US" altLang="ja-JP" sz="1000" dirty="0">
              <a:solidFill>
                <a:schemeClr val="tx1"/>
              </a:solidFill>
              <a:latin typeface="游ゴシック"/>
              <a:ea typeface="Meiryo UI"/>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1" lang="ja-JP" sz="1200" b="1" dirty="0">
                <a:solidFill>
                  <a:schemeClr val="tx1"/>
                </a:solidFill>
                <a:ea typeface="游ゴシック"/>
              </a:rPr>
              <a:t>　・</a:t>
            </a: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游ゴシック"/>
                <a:cs typeface="+mn-cs"/>
              </a:rPr>
              <a:t>関西国際空港における外国人材と地域社会との共生</a:t>
            </a:r>
            <a:endParaRPr kumimoji="0" lang="en-US" altLang="ja-JP" sz="1200" b="0" i="0" u="none" strike="noStrike" kern="1200" cap="none" spc="0" normalizeH="0" baseline="0" noProof="0" dirty="0">
              <a:ln>
                <a:noFill/>
              </a:ln>
              <a:solidFill>
                <a:prstClr val="black"/>
              </a:solidFill>
              <a:effectLst/>
              <a:uLnTx/>
              <a:uFillTx/>
              <a:latin typeface="Calibri" panose="020F0502020204030204"/>
              <a:ea typeface="游ゴシック"/>
              <a:cs typeface="Calibri"/>
            </a:endParaRPr>
          </a:p>
          <a:p>
            <a:r>
              <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a:cs typeface="+mn-cs"/>
              </a:rPr>
              <a:t>　　　⇒　</a:t>
            </a:r>
            <a:r>
              <a:rPr kumimoji="1" lang="ja-JP" altLang="ja-JP" sz="1000" dirty="0">
                <a:solidFill>
                  <a:schemeClr val="tx1"/>
                </a:solidFill>
                <a:ea typeface="游ゴシック"/>
              </a:rPr>
              <a:t>国・地元市町村・空港会社・民間企業と</a:t>
            </a:r>
            <a:r>
              <a:rPr kumimoji="1" lang="ja-JP" altLang="en-US" sz="1000" dirty="0">
                <a:solidFill>
                  <a:schemeClr val="tx1"/>
                </a:solidFill>
                <a:ea typeface="游ゴシック"/>
              </a:rPr>
              <a:t>連携し、</a:t>
            </a:r>
            <a:r>
              <a:rPr kumimoji="1" lang="ja-JP" altLang="ja-JP" sz="1000" dirty="0">
                <a:solidFill>
                  <a:schemeClr val="tx1"/>
                </a:solidFill>
                <a:ea typeface="游ゴシック"/>
              </a:rPr>
              <a:t>関西国際空港における外国人材</a:t>
            </a:r>
            <a:r>
              <a:rPr kumimoji="1" lang="ja-JP" altLang="en-US" sz="1000" dirty="0">
                <a:solidFill>
                  <a:schemeClr val="tx1"/>
                </a:solidFill>
                <a:ea typeface="游ゴシック"/>
              </a:rPr>
              <a:t>と</a:t>
            </a:r>
            <a:r>
              <a:rPr kumimoji="1" lang="ja-JP" altLang="ja-JP" sz="1000" dirty="0">
                <a:solidFill>
                  <a:schemeClr val="tx1"/>
                </a:solidFill>
                <a:ea typeface="游ゴシック"/>
              </a:rPr>
              <a:t>地域社会との円滑な共生を図るため</a:t>
            </a:r>
            <a:r>
              <a:rPr kumimoji="1" lang="ja-JP" altLang="en-US" sz="1000" dirty="0">
                <a:solidFill>
                  <a:schemeClr val="tx1"/>
                </a:solidFill>
                <a:ea typeface="游ゴシック"/>
              </a:rPr>
              <a:t>の取組みについて</a:t>
            </a:r>
            <a:r>
              <a:rPr kumimoji="1" lang="ja-JP" altLang="ja-JP" sz="1000" dirty="0">
                <a:solidFill>
                  <a:schemeClr val="tx1"/>
                </a:solidFill>
                <a:ea typeface="游ゴシック"/>
              </a:rPr>
              <a:t>、検討・調整を</a:t>
            </a:r>
            <a:endParaRPr kumimoji="1" lang="en-US" altLang="ja-JP" sz="1000" dirty="0">
              <a:solidFill>
                <a:schemeClr val="tx1"/>
              </a:solidFill>
              <a:ea typeface="游ゴシック"/>
            </a:endParaRPr>
          </a:p>
          <a:p>
            <a:r>
              <a:rPr kumimoji="1" lang="ja-JP" altLang="en-US" sz="1000" dirty="0">
                <a:solidFill>
                  <a:schemeClr val="tx1"/>
                </a:solidFill>
                <a:ea typeface="游ゴシック"/>
              </a:rPr>
              <a:t>　　　　　</a:t>
            </a:r>
            <a:r>
              <a:rPr kumimoji="1" lang="ja-JP" altLang="ja-JP" sz="1000" dirty="0">
                <a:solidFill>
                  <a:schemeClr val="tx1"/>
                </a:solidFill>
                <a:ea typeface="游ゴシック"/>
              </a:rPr>
              <a:t>進める</a:t>
            </a:r>
            <a:endParaRPr lang="en-US" altLang="ja-JP" sz="1000" dirty="0">
              <a:solidFill>
                <a:schemeClr val="tx1"/>
              </a:solidFill>
              <a:ea typeface="Calibri"/>
            </a:endParaRPr>
          </a:p>
        </p:txBody>
      </p:sp>
      <p:sp>
        <p:nvSpPr>
          <p:cNvPr id="8" name="テキスト ボックス 7">
            <a:extLst>
              <a:ext uri="{FF2B5EF4-FFF2-40B4-BE49-F238E27FC236}">
                <a16:creationId xmlns:a16="http://schemas.microsoft.com/office/drawing/2014/main" id="{70911578-2675-402F-9D0A-3521129F4BF6}"/>
              </a:ext>
            </a:extLst>
          </p:cNvPr>
          <p:cNvSpPr txBox="1"/>
          <p:nvPr/>
        </p:nvSpPr>
        <p:spPr>
          <a:xfrm>
            <a:off x="0" y="117576"/>
            <a:ext cx="5972432" cy="307777"/>
          </a:xfrm>
          <a:prstGeom prst="rect">
            <a:avLst/>
          </a:prstGeom>
          <a:noFill/>
          <a:ln>
            <a:noFill/>
          </a:ln>
        </p:spPr>
        <p:txBody>
          <a:bodyPr wrap="square">
            <a:spAutoFit/>
          </a:bodyPr>
          <a:lstStyle/>
          <a:p>
            <a:pPr marL="0" marR="0" lvl="0" indent="0" algn="l" defTabSz="653156" rtl="0" eaLnBrk="1" fontAlgn="auto" latinLnBrk="0" hangingPunct="1">
              <a:spcBef>
                <a:spcPts val="0"/>
              </a:spcBef>
              <a:spcAft>
                <a:spcPts val="0"/>
              </a:spcAft>
              <a:buClrTx/>
              <a:buSzTx/>
              <a:buFontTx/>
              <a:buNone/>
              <a:tabLst/>
              <a:defRPr/>
            </a:pPr>
            <a:r>
              <a:rPr kumimoji="1" lang="ja-JP" altLang="en-US" sz="1400" b="1">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（２）労働力不足に対応し、多様な人材が共生・活躍できる仕組み</a:t>
            </a:r>
            <a:endParaRPr kumimoji="1" lang="en-US" altLang="ja-JP" sz="1400" b="1">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endParaRPr>
          </a:p>
        </p:txBody>
      </p:sp>
      <p:sp>
        <p:nvSpPr>
          <p:cNvPr id="9" name="四角形: 角を丸くする 8">
            <a:extLst>
              <a:ext uri="{FF2B5EF4-FFF2-40B4-BE49-F238E27FC236}">
                <a16:creationId xmlns:a16="http://schemas.microsoft.com/office/drawing/2014/main" id="{BEDD4188-E332-473B-A263-113140D5753B}"/>
              </a:ext>
            </a:extLst>
          </p:cNvPr>
          <p:cNvSpPr/>
          <p:nvPr/>
        </p:nvSpPr>
        <p:spPr>
          <a:xfrm>
            <a:off x="350108" y="425354"/>
            <a:ext cx="9190478" cy="870646"/>
          </a:xfrm>
          <a:prstGeom prst="roundRect">
            <a:avLst>
              <a:gd name="adj" fmla="val 0"/>
            </a:avLst>
          </a:prstGeom>
          <a:solidFill>
            <a:schemeClr val="accent5">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lIns="91440" tIns="45720" rIns="91440" bIns="45720" rtlCol="0" anchor="t"/>
          <a:lstStyle/>
          <a:p>
            <a:r>
              <a:rPr kumimoji="1" lang="ja-JP" altLang="en-US" sz="1000" dirty="0"/>
              <a:t>○少子高齢化・生産年齢人口の減少による労働力不足への対応や、万博を契機とした府内企業のさらなる成長につなげるため、</a:t>
            </a:r>
            <a:r>
              <a:rPr kumimoji="1" lang="ja-JP" altLang="en-US" sz="1000" b="1" dirty="0"/>
              <a:t>外国人材</a:t>
            </a:r>
            <a:r>
              <a:rPr kumimoji="1" lang="ja-JP" altLang="en-US" sz="1000" dirty="0"/>
              <a:t>をはじめ、性別、年</a:t>
            </a:r>
            <a:endParaRPr kumimoji="1" lang="en-US" altLang="ja-JP" sz="1000" dirty="0"/>
          </a:p>
          <a:p>
            <a:r>
              <a:rPr kumimoji="1" lang="ja-JP" altLang="en-US" sz="1000" dirty="0"/>
              <a:t>　齢、障がいの有無などに関わらず</a:t>
            </a:r>
            <a:r>
              <a:rPr kumimoji="1" lang="ja-JP" altLang="en-US" sz="1000" b="1" dirty="0"/>
              <a:t>多様な人材</a:t>
            </a:r>
            <a:r>
              <a:rPr kumimoji="1" lang="ja-JP" altLang="en-US" sz="1000" dirty="0"/>
              <a:t>が活躍できる社会づくりをめざす</a:t>
            </a:r>
            <a:endParaRPr kumimoji="1" lang="en-US" altLang="ja-JP" sz="1000" dirty="0"/>
          </a:p>
          <a:p>
            <a:r>
              <a:rPr kumimoji="1" lang="ja-JP" altLang="en-US" sz="1000" dirty="0"/>
              <a:t>○外国人材について、万博で交流の深まった国等からの人材確保に取り組むとともに、外国人材を受け入れる企業の受入体制整備、受け入れた外国人材の育</a:t>
            </a:r>
            <a:endParaRPr kumimoji="1" lang="en-US" altLang="ja-JP" sz="1000" dirty="0"/>
          </a:p>
          <a:p>
            <a:r>
              <a:rPr kumimoji="1" lang="ja-JP" altLang="en-US" sz="1000" dirty="0"/>
              <a:t>　成や定着するための取組等の支援を実施</a:t>
            </a:r>
            <a:endParaRPr kumimoji="1" lang="en-US" altLang="ja-JP" sz="1000" dirty="0"/>
          </a:p>
          <a:p>
            <a:r>
              <a:rPr kumimoji="1" lang="ja-JP" altLang="en-US" sz="1000" dirty="0">
                <a:ea typeface="游ゴシック"/>
              </a:rPr>
              <a:t>○また、外国人を含む多様な人材の就業促進や、全ての人が互いを尊重し、それぞれの</a:t>
            </a:r>
            <a:r>
              <a:rPr kumimoji="1" lang="ja-JP" altLang="en-US" sz="1000" b="1" dirty="0">
                <a:ea typeface="游ゴシック"/>
              </a:rPr>
              <a:t>能力を最大限に発揮できる社会づくり</a:t>
            </a:r>
            <a:r>
              <a:rPr kumimoji="1" lang="ja-JP" altLang="en-US" sz="1000" dirty="0">
                <a:ea typeface="游ゴシック"/>
              </a:rPr>
              <a:t>を推進</a:t>
            </a:r>
            <a:endParaRPr kumimoji="1" lang="en-US" altLang="ja-JP" sz="1000" dirty="0">
              <a:ea typeface="游ゴシック"/>
            </a:endParaRPr>
          </a:p>
        </p:txBody>
      </p:sp>
      <p:sp>
        <p:nvSpPr>
          <p:cNvPr id="4" name="スライド番号プレースホルダー 1">
            <a:extLst>
              <a:ext uri="{FF2B5EF4-FFF2-40B4-BE49-F238E27FC236}">
                <a16:creationId xmlns:a16="http://schemas.microsoft.com/office/drawing/2014/main" id="{C31B12C5-FA24-09F5-187B-F28E9311F858}"/>
              </a:ext>
            </a:extLst>
          </p:cNvPr>
          <p:cNvSpPr>
            <a:spLocks noGrp="1"/>
          </p:cNvSpPr>
          <p:nvPr>
            <p:ph type="sldNum" sz="quarter" idx="12"/>
          </p:nvPr>
        </p:nvSpPr>
        <p:spPr>
          <a:xfrm>
            <a:off x="9489330" y="6445576"/>
            <a:ext cx="416670" cy="408695"/>
          </a:xfrm>
          <a:solidFill>
            <a:schemeClr val="bg1"/>
          </a:solidFill>
          <a:effectLst/>
        </p:spPr>
        <p:txBody>
          <a:bodyPr/>
          <a:lstStyle/>
          <a:p>
            <a:fld id="{DDF82107-93BA-490C-9453-044014AF67CD}" type="slidenum">
              <a:rPr kumimoji="1" lang="ja-JP" altLang="en-US" smtClean="0"/>
              <a:pPr/>
              <a:t>40</a:t>
            </a:fld>
            <a:endParaRPr kumimoji="1" lang="ja-JP" altLang="en-US"/>
          </a:p>
        </p:txBody>
      </p:sp>
    </p:spTree>
    <p:extLst>
      <p:ext uri="{BB962C8B-B14F-4D97-AF65-F5344CB8AC3E}">
        <p14:creationId xmlns:p14="http://schemas.microsoft.com/office/powerpoint/2010/main" val="1109703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35324653-1F4C-45D1-B43B-20BE1F37752A}"/>
              </a:ext>
            </a:extLst>
          </p:cNvPr>
          <p:cNvSpPr/>
          <p:nvPr/>
        </p:nvSpPr>
        <p:spPr>
          <a:xfrm>
            <a:off x="197710" y="188197"/>
            <a:ext cx="9495274" cy="2446904"/>
          </a:xfrm>
          <a:prstGeom prst="rect">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kumimoji="1" lang="ja-JP" altLang="en-US" sz="1200" b="1" dirty="0">
                <a:solidFill>
                  <a:schemeClr val="tx1"/>
                </a:solidFill>
                <a:ea typeface="游ゴシック"/>
              </a:rPr>
              <a:t>③多様な人材の活躍促進</a:t>
            </a:r>
            <a:endParaRPr lang="en-US" altLang="ja-JP" sz="1200" b="1" dirty="0">
              <a:solidFill>
                <a:schemeClr val="tx1"/>
              </a:solidFill>
              <a:ea typeface="游ゴシック"/>
              <a:cs typeface="Calibri"/>
            </a:endParaRPr>
          </a:p>
          <a:p>
            <a:pPr>
              <a:spcBef>
                <a:spcPts val="600"/>
              </a:spcBef>
            </a:pPr>
            <a:r>
              <a:rPr kumimoji="1" lang="ja-JP" sz="1200" b="1" dirty="0">
                <a:solidFill>
                  <a:schemeClr val="tx1"/>
                </a:solidFill>
                <a:ea typeface="游ゴシック"/>
              </a:rPr>
              <a:t>　・</a:t>
            </a:r>
            <a:r>
              <a:rPr kumimoji="1" lang="ja-JP" sz="1200" b="1" dirty="0">
                <a:solidFill>
                  <a:schemeClr val="tx1"/>
                </a:solidFill>
                <a:latin typeface="游ゴシック"/>
                <a:ea typeface="游ゴシック"/>
              </a:rPr>
              <a:t>ＯＳＡＫＡしごとフィールドを拠点とした</a:t>
            </a:r>
            <a:r>
              <a:rPr kumimoji="1" lang="ja-JP" sz="1200" b="1" dirty="0">
                <a:solidFill>
                  <a:schemeClr val="tx1"/>
                </a:solidFill>
                <a:ea typeface="游ゴシック"/>
              </a:rPr>
              <a:t>多様な人材への就業支援</a:t>
            </a:r>
            <a:endParaRPr lang="en-US" sz="1200" dirty="0">
              <a:solidFill>
                <a:schemeClr val="tx1"/>
              </a:solidFill>
              <a:ea typeface="Calibri"/>
              <a:cs typeface="Calibri"/>
            </a:endParaRPr>
          </a:p>
          <a:p>
            <a:r>
              <a:rPr kumimoji="1" lang="ja-JP" sz="1000" dirty="0">
                <a:solidFill>
                  <a:schemeClr val="tx1"/>
                </a:solidFill>
                <a:ea typeface="游ゴシック"/>
              </a:rPr>
              <a:t>　　　⇒　年齢や性別、障がいの有無に関わらず、働きたいと思っている方ひとり一人に合わせた就職活動に関する情報提供</a:t>
            </a:r>
            <a:r>
              <a:rPr kumimoji="1" lang="ja-JP" altLang="en-US" sz="1000" dirty="0">
                <a:solidFill>
                  <a:schemeClr val="tx1"/>
                </a:solidFill>
                <a:latin typeface="游ゴシック"/>
                <a:ea typeface="游ゴシック"/>
              </a:rPr>
              <a:t>をはじめ、マッチング等</a:t>
            </a:r>
            <a:r>
              <a:rPr kumimoji="1" lang="ja-JP" sz="1000" dirty="0">
                <a:solidFill>
                  <a:schemeClr val="tx1"/>
                </a:solidFill>
                <a:ea typeface="游ゴシック"/>
              </a:rPr>
              <a:t>きめ細やかな</a:t>
            </a:r>
            <a:endParaRPr lang="en-US" altLang="ja-JP" sz="1000" dirty="0">
              <a:solidFill>
                <a:schemeClr val="tx1"/>
              </a:solidFill>
              <a:ea typeface="Calibri"/>
              <a:cs typeface="Calibri"/>
            </a:endParaRPr>
          </a:p>
          <a:p>
            <a:r>
              <a:rPr kumimoji="1" lang="ja-JP" altLang="en-US" sz="1000" dirty="0">
                <a:solidFill>
                  <a:schemeClr val="tx1"/>
                </a:solidFill>
                <a:ea typeface="游ゴシック"/>
              </a:rPr>
              <a:t>　　　　　</a:t>
            </a:r>
            <a:r>
              <a:rPr kumimoji="1" lang="ja-JP" sz="1000" dirty="0">
                <a:solidFill>
                  <a:schemeClr val="tx1"/>
                </a:solidFill>
                <a:ea typeface="游ゴシック"/>
              </a:rPr>
              <a:t>支援を実施</a:t>
            </a:r>
            <a:endParaRPr lang="ja-JP" altLang="en-US" sz="1000" dirty="0">
              <a:solidFill>
                <a:schemeClr val="tx1"/>
              </a:solidFill>
              <a:ea typeface="游ゴシック"/>
              <a:cs typeface="Calibri"/>
            </a:endParaRPr>
          </a:p>
          <a:p>
            <a:pPr>
              <a:spcBef>
                <a:spcPts val="600"/>
              </a:spcBef>
            </a:pPr>
            <a:r>
              <a:rPr kumimoji="1" lang="ja-JP" sz="1200" b="1" dirty="0">
                <a:solidFill>
                  <a:schemeClr val="tx1"/>
                </a:solidFill>
                <a:ea typeface="游ゴシック"/>
              </a:rPr>
              <a:t>　・ＯＳＡＫＡ女性活躍推進会議</a:t>
            </a:r>
            <a:endParaRPr lang="en-US" sz="1200" dirty="0">
              <a:solidFill>
                <a:schemeClr val="tx1"/>
              </a:solidFill>
              <a:ea typeface="游ゴシック"/>
              <a:cs typeface="Calibri"/>
            </a:endParaRPr>
          </a:p>
          <a:p>
            <a:r>
              <a:rPr kumimoji="1" lang="ja-JP" sz="1000" dirty="0">
                <a:solidFill>
                  <a:schemeClr val="tx1"/>
                </a:solidFill>
                <a:ea typeface="游ゴシック"/>
              </a:rPr>
              <a:t>　　　⇒　女性が持てる能力を発揮し、あらゆる分野で活躍できる社会の実現に向け、オール大阪で女性の活躍推進の機運を盛り上げ</a:t>
            </a:r>
            <a:endParaRPr lang="en-US" sz="1000" dirty="0">
              <a:solidFill>
                <a:schemeClr val="tx1"/>
              </a:solidFill>
              <a:ea typeface="Meiryo UI"/>
              <a:cs typeface="Calibri"/>
            </a:endParaRPr>
          </a:p>
          <a:p>
            <a:pPr>
              <a:spcBef>
                <a:spcPts val="600"/>
              </a:spcBef>
            </a:pPr>
            <a:r>
              <a:rPr lang="ja-JP" sz="1200" b="1" dirty="0">
                <a:solidFill>
                  <a:schemeClr val="tx1"/>
                </a:solidFill>
                <a:ea typeface="游ゴシック"/>
                <a:cs typeface="Calibri"/>
              </a:rPr>
              <a:t>　・</a:t>
            </a:r>
            <a:r>
              <a:rPr lang="ja-JP" sz="1200" b="1" dirty="0">
                <a:solidFill>
                  <a:schemeClr val="tx1"/>
                </a:solidFill>
                <a:latin typeface="游ゴシック"/>
                <a:ea typeface="游ゴシック"/>
                <a:cs typeface="Calibri"/>
              </a:rPr>
              <a:t>新労働施設（新あいりん労働センター）の整備</a:t>
            </a:r>
            <a:endParaRPr lang="en-US" sz="1200" dirty="0">
              <a:solidFill>
                <a:schemeClr val="tx1"/>
              </a:solidFill>
              <a:latin typeface="游ゴシック"/>
              <a:ea typeface="Meiryo UI"/>
              <a:cs typeface="Calibri"/>
            </a:endParaRPr>
          </a:p>
          <a:p>
            <a:r>
              <a:rPr lang="ja-JP" sz="1000" dirty="0">
                <a:solidFill>
                  <a:schemeClr val="tx1"/>
                </a:solidFill>
                <a:ea typeface="游ゴシック"/>
                <a:cs typeface="Calibri"/>
              </a:rPr>
              <a:t>　　　⇒　</a:t>
            </a:r>
            <a:r>
              <a:rPr lang="ja-JP" sz="1000" dirty="0">
                <a:solidFill>
                  <a:schemeClr val="tx1"/>
                </a:solidFill>
                <a:latin typeface="游ゴシック"/>
                <a:ea typeface="游ゴシック"/>
                <a:cs typeface="Calibri"/>
              </a:rPr>
              <a:t>西成区で建替え予定のあいりん労働センターに、日雇い労働者の就労支援に加え、地域の生活困窮者や外国人等、多様な人材が安心して就業し、活躍を</a:t>
            </a:r>
            <a:endParaRPr lang="en-US" altLang="ja-JP" sz="1000" dirty="0">
              <a:solidFill>
                <a:schemeClr val="tx1"/>
              </a:solidFill>
              <a:latin typeface="游ゴシック"/>
              <a:ea typeface="Meiryo UI"/>
              <a:cs typeface="Calibri"/>
            </a:endParaRPr>
          </a:p>
          <a:p>
            <a:r>
              <a:rPr lang="ja-JP" sz="1000" dirty="0">
                <a:solidFill>
                  <a:schemeClr val="tx1"/>
                </a:solidFill>
                <a:latin typeface="游ゴシック"/>
                <a:ea typeface="游ゴシック"/>
                <a:cs typeface="Calibri"/>
              </a:rPr>
              <a:t>　　　　　支援する機能を検討</a:t>
            </a:r>
            <a:endParaRPr lang="en-US" altLang="ja-JP" sz="1000" dirty="0">
              <a:solidFill>
                <a:schemeClr val="tx1"/>
              </a:solidFill>
              <a:latin typeface="游ゴシック"/>
              <a:ea typeface="Meiryo UI"/>
              <a:cs typeface="Calibri"/>
            </a:endParaRPr>
          </a:p>
          <a:p>
            <a:pPr>
              <a:spcBef>
                <a:spcPts val="600"/>
              </a:spcBef>
            </a:pPr>
            <a:r>
              <a:rPr lang="ja-JP" altLang="en-US" sz="1200" b="1" dirty="0">
                <a:solidFill>
                  <a:schemeClr val="tx1"/>
                </a:solidFill>
                <a:latin typeface="游ゴシック"/>
                <a:ea typeface="游ゴシック"/>
                <a:cs typeface="Calibri"/>
              </a:rPr>
              <a:t>　・労働環境の整備</a:t>
            </a:r>
            <a:endParaRPr lang="en-US" altLang="ja-JP" sz="1200" dirty="0">
              <a:solidFill>
                <a:schemeClr val="tx1"/>
              </a:solidFill>
              <a:latin typeface="Meiryo UI"/>
              <a:ea typeface="Meiryo UI"/>
              <a:cs typeface="Calibri"/>
            </a:endParaRPr>
          </a:p>
          <a:p>
            <a:r>
              <a:rPr lang="ja-JP" altLang="en-US" sz="1000" dirty="0">
                <a:solidFill>
                  <a:schemeClr val="tx1"/>
                </a:solidFill>
                <a:latin typeface="游ゴシック"/>
                <a:ea typeface="Meiryo UI"/>
                <a:cs typeface="Calibri"/>
              </a:rPr>
              <a:t>　　　   </a:t>
            </a:r>
            <a:r>
              <a:rPr lang="ja-JP" altLang="ja-JP" sz="1000" dirty="0">
                <a:solidFill>
                  <a:schemeClr val="tx1"/>
                </a:solidFill>
                <a:ea typeface="游ゴシック"/>
                <a:cs typeface="Calibri"/>
              </a:rPr>
              <a:t> ⇒ </a:t>
            </a:r>
            <a:r>
              <a:rPr lang="ja-JP" altLang="en-US" sz="1000" dirty="0">
                <a:solidFill>
                  <a:schemeClr val="tx1"/>
                </a:solidFill>
                <a:latin typeface="游ゴシック"/>
                <a:ea typeface="Meiryo UI"/>
                <a:cs typeface="Calibri"/>
              </a:rPr>
              <a:t>　</a:t>
            </a:r>
            <a:r>
              <a:rPr lang="ja-JP" altLang="en-US" sz="1000" dirty="0">
                <a:solidFill>
                  <a:schemeClr val="tx1"/>
                </a:solidFill>
                <a:latin typeface="Yu Gothic"/>
                <a:ea typeface="Yu Gothic"/>
                <a:cs typeface="Calibri"/>
              </a:rPr>
              <a:t>賃金や労働時間など適正な労働条件の確保を推進するとともに、職場のハラスメント撲滅に向けた機運を醸成するなど、外国人を含め、誰もが大阪で安</a:t>
            </a:r>
            <a:endParaRPr lang="en-US" altLang="ja-JP" sz="1000" dirty="0">
              <a:solidFill>
                <a:schemeClr val="tx1"/>
              </a:solidFill>
              <a:latin typeface="Yu Gothic"/>
              <a:ea typeface="Yu Gothic"/>
              <a:cs typeface="Calibri"/>
            </a:endParaRPr>
          </a:p>
          <a:p>
            <a:r>
              <a:rPr lang="ja-JP" altLang="en-US" sz="1000" dirty="0">
                <a:solidFill>
                  <a:schemeClr val="tx1"/>
                </a:solidFill>
                <a:latin typeface="Yu Gothic"/>
                <a:ea typeface="Yu Gothic"/>
                <a:cs typeface="Calibri"/>
              </a:rPr>
              <a:t>　　　　　心して働ける労働環境を整備</a:t>
            </a:r>
            <a:endParaRPr lang="en-US" altLang="en-US" sz="1000" dirty="0">
              <a:solidFill>
                <a:schemeClr val="tx1"/>
              </a:solidFill>
              <a:latin typeface="Yu Gothic"/>
              <a:ea typeface="Yu Gothic"/>
              <a:cs typeface="Calibri"/>
            </a:endParaRPr>
          </a:p>
          <a:p>
            <a:endParaRPr lang="ja-JP" altLang="en-US" sz="1000" dirty="0">
              <a:solidFill>
                <a:schemeClr val="tx1"/>
              </a:solidFill>
              <a:latin typeface="游ゴシック"/>
              <a:ea typeface="Meiryo UI"/>
              <a:cs typeface="Calibri"/>
            </a:endParaRPr>
          </a:p>
        </p:txBody>
      </p:sp>
      <p:sp>
        <p:nvSpPr>
          <p:cNvPr id="4" name="スライド番号プレースホルダー 1">
            <a:extLst>
              <a:ext uri="{FF2B5EF4-FFF2-40B4-BE49-F238E27FC236}">
                <a16:creationId xmlns:a16="http://schemas.microsoft.com/office/drawing/2014/main" id="{5C27B1AA-3D3A-1D71-0123-4A2ADB893A84}"/>
              </a:ext>
            </a:extLst>
          </p:cNvPr>
          <p:cNvSpPr>
            <a:spLocks noGrp="1"/>
          </p:cNvSpPr>
          <p:nvPr>
            <p:ph type="sldNum" sz="quarter" idx="12"/>
          </p:nvPr>
        </p:nvSpPr>
        <p:spPr>
          <a:xfrm>
            <a:off x="9489330" y="6445576"/>
            <a:ext cx="416670" cy="408695"/>
          </a:xfrm>
          <a:solidFill>
            <a:schemeClr val="bg1"/>
          </a:solidFill>
          <a:effectLst/>
        </p:spPr>
        <p:txBody>
          <a:bodyPr/>
          <a:lstStyle/>
          <a:p>
            <a:fld id="{DDF82107-93BA-490C-9453-044014AF67CD}" type="slidenum">
              <a:rPr kumimoji="1" lang="ja-JP" altLang="en-US" smtClean="0"/>
              <a:pPr/>
              <a:t>41</a:t>
            </a:fld>
            <a:endParaRPr kumimoji="1" lang="ja-JP" altLang="en-US"/>
          </a:p>
        </p:txBody>
      </p:sp>
    </p:spTree>
    <p:extLst>
      <p:ext uri="{BB962C8B-B14F-4D97-AF65-F5344CB8AC3E}">
        <p14:creationId xmlns:p14="http://schemas.microsoft.com/office/powerpoint/2010/main" val="30533519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107CFA34-7ADE-487E-8D68-81330E927D88}"/>
              </a:ext>
            </a:extLst>
          </p:cNvPr>
          <p:cNvSpPr/>
          <p:nvPr/>
        </p:nvSpPr>
        <p:spPr>
          <a:xfrm>
            <a:off x="197710" y="1587586"/>
            <a:ext cx="9495274" cy="1956730"/>
          </a:xfrm>
          <a:prstGeom prst="rect">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kumimoji="1" lang="ja-JP" altLang="en-US" sz="1200" b="1" dirty="0">
                <a:solidFill>
                  <a:schemeClr val="tx1"/>
                </a:solidFill>
                <a:ea typeface="游ゴシック"/>
              </a:rPr>
              <a:t>①実業高校における観光・ＩＴ分野など産業人材の育成</a:t>
            </a:r>
            <a:endParaRPr kumimoji="1" lang="en-US" altLang="ja-JP" sz="1200" b="1" dirty="0">
              <a:solidFill>
                <a:schemeClr val="tx1"/>
              </a:solidFill>
              <a:ea typeface="游ゴシック"/>
            </a:endParaRPr>
          </a:p>
          <a:p>
            <a:pPr>
              <a:spcBef>
                <a:spcPts val="600"/>
              </a:spcBef>
            </a:pPr>
            <a:r>
              <a:rPr kumimoji="1" lang="ja-JP" altLang="en-US" sz="1200" b="1" dirty="0">
                <a:solidFill>
                  <a:schemeClr val="tx1"/>
                </a:solidFill>
              </a:rPr>
              <a:t>　・工業系高校</a:t>
            </a:r>
            <a:endParaRPr kumimoji="1" lang="en-US" altLang="ja-JP" sz="1200" b="1" dirty="0">
              <a:solidFill>
                <a:schemeClr val="tx1"/>
              </a:solidFill>
            </a:endParaRPr>
          </a:p>
          <a:p>
            <a:r>
              <a:rPr kumimoji="1" lang="ja-JP" altLang="en-US" sz="1000" dirty="0">
                <a:solidFill>
                  <a:schemeClr val="tx1"/>
                </a:solidFill>
                <a:ea typeface="游ゴシック"/>
              </a:rPr>
              <a:t>　　　⇒　ＩＴ人材・サイバー人材等の育成に向けたカリキュラム改編・実習機器の導入等や、先端技術の教育に取り組む新しい工業系高校を開校（</a:t>
            </a:r>
            <a:r>
              <a:rPr kumimoji="1" lang="en-US" altLang="ja-JP" sz="1000" dirty="0">
                <a:solidFill>
                  <a:schemeClr val="tx1"/>
                </a:solidFill>
                <a:ea typeface="游ゴシック"/>
              </a:rPr>
              <a:t>2028</a:t>
            </a:r>
            <a:r>
              <a:rPr kumimoji="1" lang="ja-JP" altLang="en-US" sz="1000" dirty="0">
                <a:solidFill>
                  <a:schemeClr val="tx1"/>
                </a:solidFill>
                <a:ea typeface="游ゴシック"/>
              </a:rPr>
              <a:t>年度</a:t>
            </a:r>
            <a:endParaRPr kumimoji="1" lang="en-US" altLang="ja-JP" sz="1000" dirty="0">
              <a:solidFill>
                <a:schemeClr val="tx1"/>
              </a:solidFill>
              <a:ea typeface="游ゴシック"/>
            </a:endParaRPr>
          </a:p>
          <a:p>
            <a:r>
              <a:rPr kumimoji="1" lang="ja-JP" altLang="en-US" sz="1000" dirty="0">
                <a:solidFill>
                  <a:schemeClr val="tx1"/>
                </a:solidFill>
              </a:rPr>
              <a:t>　　　　　予定）</a:t>
            </a:r>
            <a:endParaRPr kumimoji="1" lang="en-US" altLang="ja-JP" sz="1000" dirty="0">
              <a:solidFill>
                <a:schemeClr val="tx1"/>
              </a:solidFill>
            </a:endParaRPr>
          </a:p>
          <a:p>
            <a:pPr>
              <a:spcBef>
                <a:spcPts val="600"/>
              </a:spcBef>
            </a:pPr>
            <a:r>
              <a:rPr kumimoji="1" lang="ja-JP" altLang="en-US" sz="1200" b="1" dirty="0">
                <a:solidFill>
                  <a:schemeClr val="tx1"/>
                </a:solidFill>
              </a:rPr>
              <a:t>　・商業系高校</a:t>
            </a:r>
            <a:endParaRPr lang="en-US" altLang="ja-JP" sz="1200" b="1" dirty="0">
              <a:solidFill>
                <a:schemeClr val="tx1"/>
              </a:solidFill>
              <a:ea typeface="游ゴシック"/>
              <a:cs typeface="Calibri"/>
            </a:endParaRPr>
          </a:p>
          <a:p>
            <a:r>
              <a:rPr kumimoji="1" lang="ja-JP" altLang="en-US" sz="1000" dirty="0">
                <a:solidFill>
                  <a:schemeClr val="tx1"/>
                </a:solidFill>
                <a:ea typeface="游ゴシック"/>
              </a:rPr>
              <a:t>　　　⇒　</a:t>
            </a:r>
            <a:r>
              <a:rPr kumimoji="1" lang="ja-JP" sz="1000" dirty="0">
                <a:solidFill>
                  <a:schemeClr val="tx1"/>
                </a:solidFill>
                <a:latin typeface="游ゴシック"/>
                <a:ea typeface="游ゴシック"/>
              </a:rPr>
              <a:t>大阪の発展を担う観光人材や起業家等の人材育成など時代の変化に即した今後の商業教育のあり方について、学校教育審議会の商業部会での審議を</a:t>
            </a:r>
            <a:r>
              <a:rPr kumimoji="1" lang="ja-JP" altLang="en-US" sz="1000" dirty="0">
                <a:solidFill>
                  <a:schemeClr val="tx1"/>
                </a:solidFill>
                <a:latin typeface="游ゴシック"/>
                <a:ea typeface="游ゴシック"/>
              </a:rPr>
              <a:t>踏ま</a:t>
            </a:r>
            <a:endParaRPr lang="en-US" altLang="ja-JP" sz="1000" dirty="0">
              <a:solidFill>
                <a:schemeClr val="tx1"/>
              </a:solidFill>
              <a:latin typeface="游ゴシック"/>
              <a:ea typeface="Meiryo UI"/>
            </a:endParaRPr>
          </a:p>
          <a:p>
            <a:r>
              <a:rPr kumimoji="1" lang="ja-JP" sz="1000" dirty="0">
                <a:solidFill>
                  <a:schemeClr val="tx1"/>
                </a:solidFill>
                <a:latin typeface="游ゴシック"/>
                <a:ea typeface="游ゴシック"/>
              </a:rPr>
              <a:t>　　　　　えた検討を</a:t>
            </a:r>
            <a:r>
              <a:rPr kumimoji="1" lang="ja-JP" altLang="en-US" sz="1000" dirty="0">
                <a:solidFill>
                  <a:schemeClr val="tx1"/>
                </a:solidFill>
                <a:latin typeface="游ゴシック"/>
                <a:ea typeface="游ゴシック"/>
              </a:rPr>
              <a:t>進め</a:t>
            </a:r>
            <a:r>
              <a:rPr kumimoji="1" lang="ja-JP" sz="1000" dirty="0">
                <a:solidFill>
                  <a:schemeClr val="tx1"/>
                </a:solidFill>
                <a:latin typeface="游ゴシック"/>
                <a:ea typeface="游ゴシック"/>
              </a:rPr>
              <a:t>、カリキュラム改編や教育環境の整備等を行う。</a:t>
            </a:r>
            <a:endParaRPr kumimoji="1" lang="en-US" altLang="ja-JP" sz="1000" dirty="0">
              <a:solidFill>
                <a:schemeClr val="tx1"/>
              </a:solidFill>
              <a:latin typeface="游ゴシック"/>
              <a:ea typeface="Meiryo UI"/>
            </a:endParaRPr>
          </a:p>
          <a:p>
            <a:pPr>
              <a:spcBef>
                <a:spcPts val="600"/>
              </a:spcBef>
            </a:pPr>
            <a:r>
              <a:rPr kumimoji="1" lang="ja-JP" altLang="en-US" sz="1200" b="1" dirty="0">
                <a:solidFill>
                  <a:schemeClr val="tx1"/>
                </a:solidFill>
              </a:rPr>
              <a:t>　・農業系高校</a:t>
            </a:r>
            <a:endParaRPr kumimoji="1" lang="en-US" altLang="ja-JP" sz="1200" b="1" dirty="0">
              <a:solidFill>
                <a:schemeClr val="tx1"/>
              </a:solidFill>
            </a:endParaRPr>
          </a:p>
          <a:p>
            <a:r>
              <a:rPr kumimoji="1" lang="ja-JP" altLang="en-US" sz="1000" dirty="0">
                <a:solidFill>
                  <a:schemeClr val="tx1"/>
                </a:solidFill>
                <a:ea typeface="游ゴシック"/>
              </a:rPr>
              <a:t>　　　⇒　</a:t>
            </a:r>
            <a:r>
              <a:rPr kumimoji="1" lang="ja-JP" sz="1000" dirty="0">
                <a:solidFill>
                  <a:schemeClr val="tx1"/>
                </a:solidFill>
                <a:latin typeface="游ゴシック"/>
                <a:ea typeface="游ゴシック"/>
              </a:rPr>
              <a:t>スマート農業やカーボンニュートラルなど技術革新に対応する農業教育に向けて、農業に関する各分野の有識者から意見を聴取し、農業教育のあり方に</a:t>
            </a:r>
            <a:endParaRPr kumimoji="1" lang="en-US" altLang="ja-JP" sz="1000" dirty="0">
              <a:solidFill>
                <a:schemeClr val="tx1"/>
              </a:solidFill>
              <a:latin typeface="游ゴシック"/>
              <a:ea typeface="Meiryo UI"/>
            </a:endParaRPr>
          </a:p>
          <a:p>
            <a:r>
              <a:rPr kumimoji="1" lang="ja-JP" sz="1000" dirty="0">
                <a:solidFill>
                  <a:schemeClr val="tx1"/>
                </a:solidFill>
                <a:latin typeface="游ゴシック"/>
                <a:ea typeface="游ゴシック"/>
              </a:rPr>
              <a:t>　　</a:t>
            </a:r>
            <a:r>
              <a:rPr kumimoji="1" lang="ja-JP" altLang="en-US" sz="1000" dirty="0">
                <a:solidFill>
                  <a:schemeClr val="tx1"/>
                </a:solidFill>
                <a:latin typeface="游ゴシック"/>
                <a:ea typeface="游ゴシック"/>
              </a:rPr>
              <a:t>　　</a:t>
            </a:r>
            <a:r>
              <a:rPr kumimoji="1" lang="ja-JP" sz="1000" dirty="0">
                <a:solidFill>
                  <a:schemeClr val="tx1"/>
                </a:solidFill>
                <a:latin typeface="游ゴシック"/>
                <a:ea typeface="游ゴシック"/>
              </a:rPr>
              <a:t>　ついて検討を行い、カリキュラム改編をめざす</a:t>
            </a:r>
            <a:endParaRPr kumimoji="1" lang="en-US" sz="1000" dirty="0">
              <a:solidFill>
                <a:schemeClr val="tx1"/>
              </a:solidFill>
              <a:latin typeface="游ゴシック"/>
              <a:ea typeface="游ゴシック"/>
            </a:endParaRPr>
          </a:p>
        </p:txBody>
      </p:sp>
      <p:sp>
        <p:nvSpPr>
          <p:cNvPr id="16" name="テキスト ボックス 15">
            <a:extLst>
              <a:ext uri="{FF2B5EF4-FFF2-40B4-BE49-F238E27FC236}">
                <a16:creationId xmlns:a16="http://schemas.microsoft.com/office/drawing/2014/main" id="{725AD9E5-A57E-499B-85F3-DF5DF7BAF073}"/>
              </a:ext>
            </a:extLst>
          </p:cNvPr>
          <p:cNvSpPr txBox="1"/>
          <p:nvPr/>
        </p:nvSpPr>
        <p:spPr>
          <a:xfrm>
            <a:off x="0" y="850000"/>
            <a:ext cx="5329881" cy="307777"/>
          </a:xfrm>
          <a:prstGeom prst="rect">
            <a:avLst/>
          </a:prstGeom>
          <a:noFill/>
          <a:ln>
            <a:noFill/>
          </a:ln>
        </p:spPr>
        <p:txBody>
          <a:bodyPr wrap="square">
            <a:spAutoFit/>
          </a:bodyPr>
          <a:lstStyle/>
          <a:p>
            <a:pPr marL="0" marR="0" lvl="0" indent="0" algn="l" defTabSz="653156" rtl="0" eaLnBrk="1" fontAlgn="auto" latinLnBrk="0" hangingPunct="1">
              <a:spcBef>
                <a:spcPts val="0"/>
              </a:spcBef>
              <a:spcAft>
                <a:spcPts val="0"/>
              </a:spcAft>
              <a:buClrTx/>
              <a:buSzTx/>
              <a:buFontTx/>
              <a:buNone/>
              <a:tabLst/>
              <a:defRPr/>
            </a:pPr>
            <a:r>
              <a:rPr kumimoji="1" lang="ja-JP" altLang="en-US" sz="1400" b="1">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（１）成長分野の発展を支える産業人材の育成</a:t>
            </a:r>
            <a:endParaRPr kumimoji="1" lang="en-US" altLang="ja-JP" sz="1400" b="1">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endParaRPr>
          </a:p>
        </p:txBody>
      </p:sp>
      <p:sp>
        <p:nvSpPr>
          <p:cNvPr id="18" name="四角形: 角を丸くする 17">
            <a:extLst>
              <a:ext uri="{FF2B5EF4-FFF2-40B4-BE49-F238E27FC236}">
                <a16:creationId xmlns:a16="http://schemas.microsoft.com/office/drawing/2014/main" id="{4A4D5EBD-307A-4B4F-BF77-5E98AF561688}"/>
              </a:ext>
            </a:extLst>
          </p:cNvPr>
          <p:cNvSpPr/>
          <p:nvPr/>
        </p:nvSpPr>
        <p:spPr>
          <a:xfrm>
            <a:off x="365414" y="1158171"/>
            <a:ext cx="9190478" cy="394096"/>
          </a:xfrm>
          <a:prstGeom prst="roundRect">
            <a:avLst>
              <a:gd name="adj" fmla="val 0"/>
            </a:avLst>
          </a:prstGeom>
          <a:solidFill>
            <a:schemeClr val="accent6">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rtlCol="0" anchor="t"/>
          <a:lstStyle/>
          <a:p>
            <a:r>
              <a:rPr kumimoji="1" lang="ja-JP" altLang="en-US" sz="1000" dirty="0"/>
              <a:t>○ライフサイエンス、カーボンニュートラルなど</a:t>
            </a:r>
            <a:r>
              <a:rPr kumimoji="1" lang="ja-JP" altLang="en-US" sz="1000" b="1" dirty="0"/>
              <a:t>成長産業分野</a:t>
            </a:r>
            <a:r>
              <a:rPr kumimoji="1" lang="ja-JP" altLang="en-US" sz="1000" dirty="0"/>
              <a:t>の発展に向け、それを支える</a:t>
            </a:r>
            <a:r>
              <a:rPr kumimoji="1" lang="ja-JP" altLang="en-US" sz="1000" b="1" dirty="0"/>
              <a:t>産業人材の育成</a:t>
            </a:r>
            <a:r>
              <a:rPr kumimoji="1" lang="ja-JP" altLang="en-US" sz="1000" dirty="0"/>
              <a:t>が急務</a:t>
            </a:r>
            <a:endParaRPr kumimoji="1" lang="en-US" altLang="ja-JP" sz="1000" dirty="0"/>
          </a:p>
          <a:p>
            <a:r>
              <a:rPr kumimoji="1" lang="ja-JP" altLang="en-US" sz="1000" dirty="0"/>
              <a:t>○大阪が持つ、</a:t>
            </a:r>
            <a:r>
              <a:rPr kumimoji="1" lang="ja-JP" altLang="en-US" sz="1000" b="1" dirty="0"/>
              <a:t>高等学校、専門学校、大学</a:t>
            </a:r>
            <a:r>
              <a:rPr kumimoji="1" lang="ja-JP" altLang="en-US" sz="1000" dirty="0"/>
              <a:t>といった資源を活用し、高度な技術を持った人材等の育成を強力に推進し、成長産業の発展を加速</a:t>
            </a:r>
            <a:endParaRPr kumimoji="1" lang="en-US" altLang="ja-JP" sz="1000" dirty="0"/>
          </a:p>
        </p:txBody>
      </p:sp>
      <p:sp>
        <p:nvSpPr>
          <p:cNvPr id="10" name="正方形/長方形 9">
            <a:extLst>
              <a:ext uri="{FF2B5EF4-FFF2-40B4-BE49-F238E27FC236}">
                <a16:creationId xmlns:a16="http://schemas.microsoft.com/office/drawing/2014/main" id="{1DD7FD8C-22CF-4E5A-B35F-9F4086112216}"/>
              </a:ext>
            </a:extLst>
          </p:cNvPr>
          <p:cNvSpPr/>
          <p:nvPr/>
        </p:nvSpPr>
        <p:spPr>
          <a:xfrm>
            <a:off x="0" y="68851"/>
            <a:ext cx="9906000" cy="400110"/>
          </a:xfrm>
          <a:prstGeom prst="rect">
            <a:avLst/>
          </a:prstGeom>
          <a:noFill/>
        </p:spPr>
        <p:txBody>
          <a:bodyPr wrap="square" lIns="91440" tIns="45720" rIns="91440" bIns="45720" anchor="t">
            <a:sp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３．グローバル人材が集積・輩出するエネルギッシュな拠点都市</a:t>
            </a:r>
          </a:p>
        </p:txBody>
      </p:sp>
      <p:sp>
        <p:nvSpPr>
          <p:cNvPr id="9" name="正方形/長方形 8">
            <a:extLst>
              <a:ext uri="{FF2B5EF4-FFF2-40B4-BE49-F238E27FC236}">
                <a16:creationId xmlns:a16="http://schemas.microsoft.com/office/drawing/2014/main" id="{75982A6F-AD9E-4E51-B640-A46F05E1EF25}"/>
              </a:ext>
            </a:extLst>
          </p:cNvPr>
          <p:cNvSpPr/>
          <p:nvPr/>
        </p:nvSpPr>
        <p:spPr>
          <a:xfrm>
            <a:off x="197710" y="4547508"/>
            <a:ext cx="9495274" cy="1445811"/>
          </a:xfrm>
          <a:prstGeom prst="rect">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kumimoji="1" lang="ja-JP" altLang="en-US" sz="1200" b="1" dirty="0">
                <a:solidFill>
                  <a:schemeClr val="tx1"/>
                </a:solidFill>
                <a:ea typeface="游ゴシック"/>
              </a:rPr>
              <a:t>③大阪公立大学・同大学工業高等専門学校における人材育成</a:t>
            </a:r>
            <a:endParaRPr lang="en-US" altLang="ja-JP" sz="1200" b="1" dirty="0">
              <a:solidFill>
                <a:schemeClr val="tx1"/>
              </a:solidFill>
              <a:ea typeface="游ゴシック"/>
              <a:cs typeface="Calibri"/>
            </a:endParaRPr>
          </a:p>
          <a:p>
            <a:pPr>
              <a:spcBef>
                <a:spcPts val="600"/>
              </a:spcBef>
            </a:pPr>
            <a:r>
              <a:rPr kumimoji="1" lang="ja-JP" altLang="en-US" sz="1200" b="1" dirty="0">
                <a:solidFill>
                  <a:schemeClr val="tx1"/>
                </a:solidFill>
                <a:latin typeface="游ゴシック"/>
                <a:ea typeface="游ゴシック"/>
              </a:rPr>
              <a:t>　</a:t>
            </a:r>
            <a:r>
              <a:rPr kumimoji="1" lang="ja-JP" sz="1200" b="1" dirty="0">
                <a:solidFill>
                  <a:schemeClr val="tx1"/>
                </a:solidFill>
                <a:latin typeface="游ゴシック"/>
                <a:ea typeface="游ゴシック"/>
              </a:rPr>
              <a:t>・企業等との連携による人材育成の促進</a:t>
            </a:r>
            <a:endParaRPr kumimoji="1" lang="en-US" altLang="ja-JP" sz="1200" dirty="0">
              <a:solidFill>
                <a:schemeClr val="tx1"/>
              </a:solidFill>
              <a:latin typeface="游ゴシック"/>
              <a:ea typeface="Meiryo UI"/>
            </a:endParaRPr>
          </a:p>
          <a:p>
            <a:r>
              <a:rPr kumimoji="1" lang="ja-JP" sz="1000" dirty="0">
                <a:solidFill>
                  <a:schemeClr val="tx1"/>
                </a:solidFill>
                <a:latin typeface="游ゴシック"/>
                <a:ea typeface="游ゴシック"/>
              </a:rPr>
              <a:t>　　　</a:t>
            </a:r>
            <a:r>
              <a:rPr kumimoji="1" lang="ja-JP" altLang="en-US" sz="1000" dirty="0">
                <a:solidFill>
                  <a:schemeClr val="tx1"/>
                </a:solidFill>
                <a:ea typeface="游ゴシック"/>
              </a:rPr>
              <a:t>⇒ </a:t>
            </a:r>
            <a:r>
              <a:rPr kumimoji="1" lang="ja-JP" sz="1000" dirty="0">
                <a:solidFill>
                  <a:schemeClr val="tx1"/>
                </a:solidFill>
                <a:latin typeface="游ゴシック"/>
                <a:ea typeface="游ゴシック"/>
              </a:rPr>
              <a:t>　大阪公立大学の研究者と企業等が連携し、カーボンニュートラルや半導体、ＡＩ</a:t>
            </a:r>
            <a:r>
              <a:rPr kumimoji="1" lang="en-US" altLang="ja-JP" sz="1000" dirty="0">
                <a:solidFill>
                  <a:schemeClr val="tx1"/>
                </a:solidFill>
                <a:ea typeface="Meiryo UI"/>
              </a:rPr>
              <a:t>/</a:t>
            </a:r>
            <a:r>
              <a:rPr kumimoji="1" lang="ja-JP" sz="1000" dirty="0">
                <a:solidFill>
                  <a:schemeClr val="tx1"/>
                </a:solidFill>
                <a:latin typeface="游ゴシック"/>
                <a:ea typeface="游ゴシック"/>
              </a:rPr>
              <a:t>データサイエンス等の成長分野における産業人材を育成</a:t>
            </a:r>
            <a:endParaRPr kumimoji="1" lang="en-US" altLang="ja-JP" sz="1000" dirty="0">
              <a:solidFill>
                <a:schemeClr val="tx1"/>
              </a:solidFill>
              <a:latin typeface="游ゴシック"/>
              <a:ea typeface="Meiryo UI"/>
            </a:endParaRPr>
          </a:p>
          <a:p>
            <a:pPr>
              <a:spcBef>
                <a:spcPts val="600"/>
              </a:spcBef>
            </a:pPr>
            <a:r>
              <a:rPr kumimoji="1" lang="ja-JP" altLang="en-US" sz="1200" b="1" dirty="0">
                <a:solidFill>
                  <a:schemeClr val="tx1"/>
                </a:solidFill>
                <a:ea typeface="游ゴシック"/>
              </a:rPr>
              <a:t>　・大阪公立大学工業高等専門学校における実践的な産業人材・技術者養成の促進</a:t>
            </a:r>
            <a:endParaRPr lang="en-US" altLang="ja-JP" sz="1200" b="1" dirty="0">
              <a:solidFill>
                <a:schemeClr val="tx1"/>
              </a:solidFill>
              <a:ea typeface="游ゴシック"/>
              <a:cs typeface="Calibri"/>
            </a:endParaRPr>
          </a:p>
          <a:p>
            <a:r>
              <a:rPr kumimoji="1" lang="ja-JP" altLang="en-US" sz="1000" dirty="0">
                <a:solidFill>
                  <a:schemeClr val="tx1"/>
                </a:solidFill>
                <a:ea typeface="游ゴシック"/>
              </a:rPr>
              <a:t>　　　⇒　</a:t>
            </a:r>
            <a:r>
              <a:rPr kumimoji="1" lang="ja-JP" sz="1000" dirty="0">
                <a:solidFill>
                  <a:schemeClr val="tx1"/>
                </a:solidFill>
                <a:latin typeface="游ゴシック"/>
                <a:ea typeface="游ゴシック"/>
              </a:rPr>
              <a:t>グローバル社会で活躍できる、高度な実践的技術者を育成する</a:t>
            </a:r>
            <a:r>
              <a:rPr kumimoji="1" lang="ja-JP" altLang="en-US" sz="1000" dirty="0">
                <a:solidFill>
                  <a:schemeClr val="tx1"/>
                </a:solidFill>
                <a:latin typeface="游ゴシック"/>
                <a:ea typeface="游ゴシック"/>
              </a:rPr>
              <a:t>ため、社会・時代のニーズに沿ったカリキュラムを展開す</a:t>
            </a:r>
            <a:r>
              <a:rPr kumimoji="1" lang="ja-JP" sz="1000" dirty="0">
                <a:solidFill>
                  <a:schemeClr val="tx1"/>
                </a:solidFill>
                <a:latin typeface="游ゴシック"/>
                <a:ea typeface="游ゴシック"/>
              </a:rPr>
              <a:t>るとともに、中百舌鳥キャンパ</a:t>
            </a:r>
            <a:endParaRPr kumimoji="1" lang="en-US" altLang="ja-JP" sz="1000" dirty="0">
              <a:solidFill>
                <a:schemeClr val="tx1"/>
              </a:solidFill>
              <a:latin typeface="游ゴシック"/>
              <a:ea typeface="游ゴシック"/>
            </a:endParaRPr>
          </a:p>
          <a:p>
            <a:r>
              <a:rPr kumimoji="1" lang="ja-JP" altLang="en-US" sz="1000" dirty="0">
                <a:solidFill>
                  <a:schemeClr val="tx1"/>
                </a:solidFill>
                <a:latin typeface="游ゴシック"/>
                <a:ea typeface="游ゴシック"/>
              </a:rPr>
              <a:t>　　　　　</a:t>
            </a:r>
            <a:r>
              <a:rPr kumimoji="1" lang="ja-JP" sz="1000" dirty="0">
                <a:solidFill>
                  <a:schemeClr val="tx1"/>
                </a:solidFill>
                <a:latin typeface="游ゴシック"/>
                <a:ea typeface="游ゴシック"/>
              </a:rPr>
              <a:t>スへの移転を機に、大阪公立大学（工学部等）との更なる連携を図る。また、「３Ｄプリンターセンター（仮称）」を設置するなど、実践的技術者の養</a:t>
            </a:r>
            <a:endParaRPr lang="ja-JP" sz="1000" dirty="0">
              <a:solidFill>
                <a:schemeClr val="tx1"/>
              </a:solidFill>
              <a:latin typeface="游ゴシック"/>
              <a:ea typeface="游ゴシック"/>
            </a:endParaRPr>
          </a:p>
          <a:p>
            <a:r>
              <a:rPr kumimoji="1" lang="ja-JP" sz="1000" dirty="0">
                <a:solidFill>
                  <a:schemeClr val="tx1"/>
                </a:solidFill>
                <a:latin typeface="游ゴシック"/>
                <a:ea typeface="游ゴシック"/>
              </a:rPr>
              <a:t>　　　　</a:t>
            </a:r>
            <a:r>
              <a:rPr kumimoji="1" lang="ja-JP" altLang="en-US" sz="1000" dirty="0">
                <a:solidFill>
                  <a:schemeClr val="tx1"/>
                </a:solidFill>
                <a:latin typeface="游ゴシック"/>
                <a:ea typeface="游ゴシック"/>
              </a:rPr>
              <a:t>　</a:t>
            </a:r>
            <a:r>
              <a:rPr kumimoji="1" lang="ja-JP" sz="1000" dirty="0">
                <a:solidFill>
                  <a:schemeClr val="tx1"/>
                </a:solidFill>
                <a:latin typeface="游ゴシック"/>
                <a:ea typeface="游ゴシック"/>
              </a:rPr>
              <a:t>成に向けた環境整備を進める</a:t>
            </a:r>
            <a:endParaRPr lang="ja-JP" dirty="0">
              <a:solidFill>
                <a:schemeClr val="tx1"/>
              </a:solidFill>
              <a:latin typeface="游ゴシック"/>
              <a:ea typeface="游ゴシック"/>
            </a:endParaRPr>
          </a:p>
          <a:p>
            <a:pPr>
              <a:spcBef>
                <a:spcPts val="600"/>
              </a:spcBef>
            </a:pPr>
            <a:r>
              <a:rPr lang="ja-JP" altLang="en-US" sz="1200" b="1" dirty="0">
                <a:solidFill>
                  <a:schemeClr val="tx1"/>
                </a:solidFill>
                <a:latin typeface="游ゴシック"/>
                <a:ea typeface="游ゴシック"/>
                <a:cs typeface="Calibri"/>
              </a:rPr>
              <a:t>　</a:t>
            </a:r>
          </a:p>
        </p:txBody>
      </p:sp>
      <p:sp>
        <p:nvSpPr>
          <p:cNvPr id="12" name="正方形/長方形 11">
            <a:extLst>
              <a:ext uri="{FF2B5EF4-FFF2-40B4-BE49-F238E27FC236}">
                <a16:creationId xmlns:a16="http://schemas.microsoft.com/office/drawing/2014/main" id="{D87D5EEB-CF4E-4FDE-978D-8571EB861353}"/>
              </a:ext>
            </a:extLst>
          </p:cNvPr>
          <p:cNvSpPr/>
          <p:nvPr/>
        </p:nvSpPr>
        <p:spPr>
          <a:xfrm>
            <a:off x="197710" y="3603255"/>
            <a:ext cx="9495274" cy="850271"/>
          </a:xfrm>
          <a:prstGeom prst="rect">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b="1" dirty="0">
                <a:solidFill>
                  <a:schemeClr val="tx1"/>
                </a:solidFill>
              </a:rPr>
              <a:t>②専門学校における職業人材等の育成</a:t>
            </a:r>
            <a:endParaRPr kumimoji="1" lang="en-US" altLang="ja-JP" sz="1200" b="1" dirty="0">
              <a:solidFill>
                <a:schemeClr val="tx1"/>
              </a:solidFill>
            </a:endParaRPr>
          </a:p>
          <a:p>
            <a:pPr>
              <a:spcBef>
                <a:spcPts val="600"/>
              </a:spcBef>
            </a:pPr>
            <a:r>
              <a:rPr kumimoji="1" lang="ja-JP" altLang="en-US" sz="1200" b="1" dirty="0">
                <a:solidFill>
                  <a:schemeClr val="tx1"/>
                </a:solidFill>
              </a:rPr>
              <a:t>　・企業との産学連携等による</a:t>
            </a:r>
            <a:r>
              <a:rPr kumimoji="1" lang="ja-JP" altLang="en-US" sz="1200" b="1">
                <a:solidFill>
                  <a:schemeClr val="tx1"/>
                </a:solidFill>
              </a:rPr>
              <a:t>職業人材等の育成</a:t>
            </a:r>
            <a:r>
              <a:rPr kumimoji="1" lang="ja-JP" altLang="en-US" sz="1200" b="1" dirty="0">
                <a:solidFill>
                  <a:schemeClr val="tx1"/>
                </a:solidFill>
              </a:rPr>
              <a:t>の推進</a:t>
            </a:r>
            <a:endParaRPr kumimoji="1" lang="en-US" altLang="ja-JP" sz="1200" b="1" dirty="0">
              <a:solidFill>
                <a:schemeClr val="tx1"/>
              </a:solidFill>
            </a:endParaRPr>
          </a:p>
          <a:p>
            <a:r>
              <a:rPr kumimoji="1" lang="ja-JP" altLang="en-US" sz="1000" dirty="0">
                <a:solidFill>
                  <a:schemeClr val="tx1"/>
                </a:solidFill>
              </a:rPr>
              <a:t>　　　⇒　企業等との連携や教員の資質向上に資する取組み等を行う専門学校を支援し、府内の産業を即戦力として支える職業人を育成するとともに、</a:t>
            </a:r>
          </a:p>
          <a:p>
            <a:r>
              <a:rPr kumimoji="1" lang="ja-JP" altLang="en-US" sz="1000" dirty="0">
                <a:solidFill>
                  <a:schemeClr val="tx1"/>
                </a:solidFill>
              </a:rPr>
              <a:t>　　　　　次世代産業を支える専門的な人材を育成する</a:t>
            </a:r>
          </a:p>
          <a:p>
            <a:endParaRPr kumimoji="1" lang="en-US" altLang="ja-JP" sz="1000" dirty="0">
              <a:solidFill>
                <a:schemeClr val="tx1"/>
              </a:solidFill>
            </a:endParaRPr>
          </a:p>
        </p:txBody>
      </p:sp>
      <p:sp>
        <p:nvSpPr>
          <p:cNvPr id="4" name="スライド番号プレースホルダー 1">
            <a:extLst>
              <a:ext uri="{FF2B5EF4-FFF2-40B4-BE49-F238E27FC236}">
                <a16:creationId xmlns:a16="http://schemas.microsoft.com/office/drawing/2014/main" id="{B9F19186-EB28-F57D-E14E-D6EBEDB14ADF}"/>
              </a:ext>
            </a:extLst>
          </p:cNvPr>
          <p:cNvSpPr>
            <a:spLocks noGrp="1"/>
          </p:cNvSpPr>
          <p:nvPr>
            <p:ph type="sldNum" sz="quarter" idx="12"/>
          </p:nvPr>
        </p:nvSpPr>
        <p:spPr>
          <a:xfrm>
            <a:off x="9489330" y="6445576"/>
            <a:ext cx="416670" cy="408695"/>
          </a:xfrm>
          <a:solidFill>
            <a:schemeClr val="bg1"/>
          </a:solidFill>
          <a:effectLst/>
        </p:spPr>
        <p:txBody>
          <a:bodyPr/>
          <a:lstStyle/>
          <a:p>
            <a:fld id="{DDF82107-93BA-490C-9453-044014AF67CD}" type="slidenum">
              <a:rPr kumimoji="1" lang="ja-JP" altLang="en-US" smtClean="0"/>
              <a:pPr/>
              <a:t>42</a:t>
            </a:fld>
            <a:endParaRPr kumimoji="1" lang="ja-JP" altLang="en-US"/>
          </a:p>
        </p:txBody>
      </p:sp>
      <p:sp>
        <p:nvSpPr>
          <p:cNvPr id="11" name="テキスト ボックス 10">
            <a:extLst>
              <a:ext uri="{FF2B5EF4-FFF2-40B4-BE49-F238E27FC236}">
                <a16:creationId xmlns:a16="http://schemas.microsoft.com/office/drawing/2014/main" id="{8C82A52B-5A4D-4809-9252-EFA41D7B20AB}"/>
              </a:ext>
            </a:extLst>
          </p:cNvPr>
          <p:cNvSpPr txBox="1"/>
          <p:nvPr/>
        </p:nvSpPr>
        <p:spPr>
          <a:xfrm>
            <a:off x="0" y="572053"/>
            <a:ext cx="4953000" cy="338554"/>
          </a:xfrm>
          <a:prstGeom prst="rect">
            <a:avLst/>
          </a:prstGeom>
          <a:noFill/>
          <a:ln>
            <a:noFill/>
          </a:ln>
        </p:spPr>
        <p:txBody>
          <a:bodyPr wrap="square">
            <a:spAutoFit/>
          </a:bodyPr>
          <a:lstStyle/>
          <a:p>
            <a:pPr marL="0" marR="0" lvl="0" indent="0" algn="l" defTabSz="653156" rtl="0" eaLnBrk="1" fontAlgn="auto" latinLnBrk="0" hangingPunct="1">
              <a:spcBef>
                <a:spcPts val="0"/>
              </a:spcBef>
              <a:spcAft>
                <a:spcPts val="0"/>
              </a:spcAft>
              <a:buClrTx/>
              <a:buSzTx/>
              <a:buFontTx/>
              <a:buNone/>
              <a:tabLst/>
              <a:defRPr/>
            </a:pPr>
            <a:r>
              <a:rPr kumimoji="1" lang="en-US" altLang="ja-JP" sz="1600" b="1"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a:t>
            </a:r>
            <a:r>
              <a:rPr kumimoji="1" lang="ja-JP" altLang="en-US" sz="1600" b="1"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施策の方向性</a:t>
            </a:r>
            <a:r>
              <a:rPr kumimoji="1" lang="en-US" altLang="ja-JP" sz="1600" b="1"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a:t>
            </a:r>
            <a:r>
              <a:rPr kumimoji="1" lang="ja-JP" altLang="en-US" sz="1600" b="1"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　</a:t>
            </a:r>
            <a:r>
              <a:rPr kumimoji="1" lang="en-US" altLang="ja-JP" sz="1600" b="1" u="sng"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a:t>
            </a:r>
            <a:r>
              <a:rPr kumimoji="1" lang="ja-JP" altLang="en-US" sz="1600" b="1" u="sng"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２</a:t>
            </a:r>
            <a:r>
              <a:rPr kumimoji="1" lang="en-US" altLang="ja-JP" sz="1600" b="1" u="sng"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a:t>
            </a:r>
            <a:r>
              <a:rPr kumimoji="1" lang="ja-JP" altLang="en-US" sz="1600" b="1" u="sng"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人材育成</a:t>
            </a:r>
            <a:endParaRPr kumimoji="1" lang="en-US" altLang="ja-JP" sz="1600" b="1" u="sng"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endParaRPr>
          </a:p>
        </p:txBody>
      </p:sp>
    </p:spTree>
    <p:extLst>
      <p:ext uri="{BB962C8B-B14F-4D97-AF65-F5344CB8AC3E}">
        <p14:creationId xmlns:p14="http://schemas.microsoft.com/office/powerpoint/2010/main" val="28291865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57AFF189-BD16-4B78-A3FD-E14D288DDF83}"/>
              </a:ext>
            </a:extLst>
          </p:cNvPr>
          <p:cNvSpPr/>
          <p:nvPr/>
        </p:nvSpPr>
        <p:spPr>
          <a:xfrm>
            <a:off x="196651" y="196791"/>
            <a:ext cx="9503986" cy="1380645"/>
          </a:xfrm>
          <a:prstGeom prst="rect">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kumimoji="1" lang="ja-JP" altLang="en-US" sz="1200" b="1" dirty="0">
                <a:solidFill>
                  <a:schemeClr val="tx1"/>
                </a:solidFill>
                <a:latin typeface="游ゴシック"/>
                <a:ea typeface="游ゴシック"/>
              </a:rPr>
              <a:t>④</a:t>
            </a:r>
            <a:r>
              <a:rPr kumimoji="1" lang="ja-JP" sz="1200" b="1" dirty="0">
                <a:solidFill>
                  <a:schemeClr val="tx1"/>
                </a:solidFill>
                <a:latin typeface="游ゴシック"/>
                <a:ea typeface="游ゴシック"/>
              </a:rPr>
              <a:t>大阪府立高等職業技術専門校等における産業人材の育成</a:t>
            </a:r>
            <a:endParaRPr kumimoji="1" lang="en-US" altLang="ja-JP" sz="1200" dirty="0">
              <a:solidFill>
                <a:schemeClr val="tx1"/>
              </a:solidFill>
              <a:latin typeface="游ゴシック"/>
              <a:ea typeface="Meiryo UI"/>
            </a:endParaRPr>
          </a:p>
          <a:p>
            <a:pPr>
              <a:spcBef>
                <a:spcPts val="600"/>
              </a:spcBef>
            </a:pPr>
            <a:r>
              <a:rPr kumimoji="1" lang="ja-JP" sz="1200" b="1" dirty="0">
                <a:solidFill>
                  <a:schemeClr val="tx1"/>
                </a:solidFill>
              </a:rPr>
              <a:t>　・在職者訓練の機能強化</a:t>
            </a:r>
            <a:endParaRPr lang="en-US" sz="1200" dirty="0">
              <a:solidFill>
                <a:schemeClr val="tx1"/>
              </a:solidFill>
              <a:ea typeface="Calibri"/>
              <a:cs typeface="Calibri"/>
            </a:endParaRPr>
          </a:p>
          <a:p>
            <a:r>
              <a:rPr kumimoji="1" lang="ja-JP" sz="1000" dirty="0">
                <a:solidFill>
                  <a:schemeClr val="tx1"/>
                </a:solidFill>
                <a:ea typeface="游ゴシック"/>
              </a:rPr>
              <a:t>　　　⇒　産業構造の転換やＤＸ、人材不足が進む中、重要性</a:t>
            </a:r>
            <a:r>
              <a:rPr kumimoji="1" lang="ja-JP" sz="1000" dirty="0">
                <a:solidFill>
                  <a:schemeClr val="tx1"/>
                </a:solidFill>
                <a:latin typeface="游ゴシック"/>
                <a:ea typeface="游ゴシック"/>
              </a:rPr>
              <a:t>が高まっている企業における人材育成を支援するため</a:t>
            </a:r>
            <a:r>
              <a:rPr kumimoji="1" lang="ja-JP" altLang="en-US" sz="1000" dirty="0">
                <a:solidFill>
                  <a:schemeClr val="tx1"/>
                </a:solidFill>
                <a:latin typeface="游ゴシック"/>
                <a:ea typeface="游ゴシック"/>
              </a:rPr>
              <a:t>、</a:t>
            </a:r>
            <a:r>
              <a:rPr kumimoji="1" lang="ja-JP" sz="1000" dirty="0">
                <a:solidFill>
                  <a:schemeClr val="tx1"/>
                </a:solidFill>
                <a:ea typeface="游ゴシック"/>
              </a:rPr>
              <a:t>在職者訓練を</a:t>
            </a:r>
            <a:r>
              <a:rPr kumimoji="1" lang="ja-JP" altLang="en-US" sz="1000" dirty="0">
                <a:solidFill>
                  <a:schemeClr val="tx1"/>
                </a:solidFill>
                <a:ea typeface="游ゴシック"/>
              </a:rPr>
              <a:t>一層</a:t>
            </a:r>
            <a:r>
              <a:rPr kumimoji="1" lang="ja-JP" sz="1000" dirty="0">
                <a:solidFill>
                  <a:schemeClr val="tx1"/>
                </a:solidFill>
                <a:ea typeface="游ゴシック"/>
              </a:rPr>
              <a:t>強化</a:t>
            </a:r>
            <a:endParaRPr lang="ja-JP" altLang="en-US" sz="1000" strike="sngStrike" dirty="0">
              <a:solidFill>
                <a:schemeClr val="tx1"/>
              </a:solidFill>
              <a:highlight>
                <a:srgbClr val="00FFFF"/>
              </a:highlight>
              <a:latin typeface="游ゴシック"/>
              <a:ea typeface="游ゴシック"/>
            </a:endParaRPr>
          </a:p>
          <a:p>
            <a:pPr>
              <a:spcBef>
                <a:spcPts val="600"/>
              </a:spcBef>
            </a:pPr>
            <a:r>
              <a:rPr kumimoji="1" lang="ja-JP" sz="1200" b="1" dirty="0">
                <a:solidFill>
                  <a:schemeClr val="tx1"/>
                </a:solidFill>
                <a:latin typeface="游ゴシック"/>
                <a:ea typeface="游ゴシック"/>
              </a:rPr>
              <a:t>　・未来のものづくりを支える人材の育成</a:t>
            </a:r>
            <a:endParaRPr lang="ja-JP" sz="1200" dirty="0">
              <a:solidFill>
                <a:schemeClr val="tx1"/>
              </a:solidFill>
              <a:latin typeface="游ゴシック"/>
              <a:ea typeface="游ゴシック"/>
            </a:endParaRPr>
          </a:p>
          <a:p>
            <a:r>
              <a:rPr kumimoji="1" lang="ja-JP" sz="1000" b="1" dirty="0">
                <a:solidFill>
                  <a:schemeClr val="tx1"/>
                </a:solidFill>
                <a:latin typeface="游ゴシック"/>
                <a:ea typeface="游ゴシック"/>
              </a:rPr>
              <a:t>　　</a:t>
            </a:r>
            <a:r>
              <a:rPr kumimoji="1" lang="ja-JP" altLang="en-US" sz="1000" b="1" dirty="0">
                <a:solidFill>
                  <a:schemeClr val="tx1"/>
                </a:solidFill>
                <a:latin typeface="游ゴシック"/>
                <a:ea typeface="游ゴシック"/>
              </a:rPr>
              <a:t>　</a:t>
            </a:r>
            <a:r>
              <a:rPr kumimoji="1" lang="ja-JP" sz="1000" dirty="0">
                <a:solidFill>
                  <a:schemeClr val="tx1"/>
                </a:solidFill>
                <a:ea typeface="游ゴシック"/>
              </a:rPr>
              <a:t>⇒　子どもたちにものづくりへの興味・関心をもってもらい、将来のなりたい職業につながるよう、ものづくり企業等と連携して、小中学校になにわの名工</a:t>
            </a:r>
            <a:endParaRPr lang="ja-JP" sz="1000" dirty="0">
              <a:solidFill>
                <a:schemeClr val="tx1"/>
              </a:solidFill>
              <a:ea typeface="游ゴシック"/>
              <a:cs typeface="Calibri"/>
            </a:endParaRPr>
          </a:p>
          <a:p>
            <a:r>
              <a:rPr kumimoji="1" lang="ja-JP" sz="1000" dirty="0">
                <a:solidFill>
                  <a:schemeClr val="tx1"/>
                </a:solidFill>
                <a:ea typeface="游ゴシック"/>
              </a:rPr>
              <a:t>　　　　</a:t>
            </a:r>
            <a:r>
              <a:rPr kumimoji="1" lang="ja-JP" altLang="en-US" sz="1000" dirty="0">
                <a:solidFill>
                  <a:schemeClr val="tx1"/>
                </a:solidFill>
                <a:ea typeface="游ゴシック"/>
              </a:rPr>
              <a:t>　</a:t>
            </a:r>
            <a:r>
              <a:rPr kumimoji="1" lang="ja-JP" sz="1000" dirty="0">
                <a:solidFill>
                  <a:schemeClr val="tx1"/>
                </a:solidFill>
                <a:ea typeface="游ゴシック"/>
              </a:rPr>
              <a:t>等、</a:t>
            </a:r>
            <a:r>
              <a:rPr kumimoji="1" lang="ja-JP" sz="1000" dirty="0">
                <a:solidFill>
                  <a:schemeClr val="tx1"/>
                </a:solidFill>
                <a:latin typeface="游ゴシック"/>
                <a:ea typeface="游ゴシック"/>
              </a:rPr>
              <a:t>熟練技能者を派遣し、出前授業等を行うことにより、未来のものづくりを担う人材を育成</a:t>
            </a:r>
            <a:endParaRPr lang="ja-JP" dirty="0">
              <a:solidFill>
                <a:schemeClr val="tx1"/>
              </a:solidFill>
            </a:endParaRPr>
          </a:p>
        </p:txBody>
      </p:sp>
      <p:sp>
        <p:nvSpPr>
          <p:cNvPr id="3" name="テキスト ボックス 6">
            <a:extLst>
              <a:ext uri="{FF2B5EF4-FFF2-40B4-BE49-F238E27FC236}">
                <a16:creationId xmlns:a16="http://schemas.microsoft.com/office/drawing/2014/main" id="{A3118BB5-CFBF-4815-8E83-57EAB2CD6AFD}"/>
              </a:ext>
            </a:extLst>
          </p:cNvPr>
          <p:cNvSpPr txBox="1"/>
          <p:nvPr/>
        </p:nvSpPr>
        <p:spPr>
          <a:xfrm>
            <a:off x="0" y="1750863"/>
            <a:ext cx="5404023" cy="307777"/>
          </a:xfrm>
          <a:prstGeom prst="rect">
            <a:avLst/>
          </a:prstGeom>
          <a:noFill/>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53156" rtl="0" eaLnBrk="1" fontAlgn="auto" latinLnBrk="0" hangingPunct="1">
              <a:spcBef>
                <a:spcPts val="0"/>
              </a:spcBef>
              <a:spcAft>
                <a:spcPts val="0"/>
              </a:spcAft>
              <a:buClrTx/>
              <a:buSzTx/>
              <a:buFontTx/>
              <a:buNone/>
              <a:tabLst/>
              <a:defRPr/>
            </a:pPr>
            <a:r>
              <a:rPr kumimoji="1" lang="ja-JP" altLang="en-US" sz="1400" b="1"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（２）次代におけるグローバル人材の育成</a:t>
            </a:r>
            <a:endParaRPr kumimoji="1" lang="en-US" altLang="ja-JP" sz="1400" b="1"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endParaRPr>
          </a:p>
        </p:txBody>
      </p:sp>
      <p:sp>
        <p:nvSpPr>
          <p:cNvPr id="5" name="四角形: 角を丸くする 7">
            <a:extLst>
              <a:ext uri="{FF2B5EF4-FFF2-40B4-BE49-F238E27FC236}">
                <a16:creationId xmlns:a16="http://schemas.microsoft.com/office/drawing/2014/main" id="{5E1D5528-5595-4F3D-9F32-11989633D60B}"/>
              </a:ext>
            </a:extLst>
          </p:cNvPr>
          <p:cNvSpPr/>
          <p:nvPr/>
        </p:nvSpPr>
        <p:spPr>
          <a:xfrm>
            <a:off x="350108" y="2058640"/>
            <a:ext cx="9155629" cy="556080"/>
          </a:xfrm>
          <a:prstGeom prst="roundRect">
            <a:avLst>
              <a:gd name="adj" fmla="val 0"/>
            </a:avLst>
          </a:prstGeom>
          <a:solidFill>
            <a:schemeClr val="accent6">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rtlCol="0" anchor="t"/>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kumimoji="1" lang="ja-JP" altLang="en-US" sz="1000" dirty="0"/>
              <a:t>○大阪が今後、国際競争力の激化に対応し、持続的に成長していくためには、</a:t>
            </a:r>
            <a:r>
              <a:rPr kumimoji="1" lang="ja-JP" altLang="en-US" sz="1000" b="1" dirty="0"/>
              <a:t>グローバル人材の育成</a:t>
            </a:r>
            <a:r>
              <a:rPr kumimoji="1" lang="ja-JP" altLang="en-US" sz="1000" dirty="0"/>
              <a:t>が不可欠</a:t>
            </a:r>
            <a:endParaRPr kumimoji="1" lang="en-US" altLang="ja-JP" sz="1000" dirty="0"/>
          </a:p>
          <a:p>
            <a:r>
              <a:rPr kumimoji="1" lang="ja-JP" altLang="en-US" sz="1000" dirty="0"/>
              <a:t>○このため、高等学校や大学等において、生徒・学生が</a:t>
            </a:r>
            <a:r>
              <a:rPr kumimoji="1" lang="ja-JP" altLang="en-US" sz="1000" b="1" dirty="0"/>
              <a:t>異文化への理解</a:t>
            </a:r>
            <a:r>
              <a:rPr kumimoji="1" lang="ja-JP" altLang="en-US" sz="1000" dirty="0"/>
              <a:t>や</a:t>
            </a:r>
            <a:r>
              <a:rPr kumimoji="1" lang="ja-JP" altLang="en-US" sz="1000" b="1" dirty="0"/>
              <a:t>必要な語学力</a:t>
            </a:r>
            <a:r>
              <a:rPr kumimoji="1" lang="ja-JP" altLang="en-US" sz="1000" dirty="0"/>
              <a:t>を身につけるとともに、</a:t>
            </a:r>
            <a:r>
              <a:rPr kumimoji="1" lang="ja-JP" altLang="en-US" sz="1000" b="1" dirty="0"/>
              <a:t>自ら考え行動できる主体性</a:t>
            </a:r>
            <a:r>
              <a:rPr kumimoji="1" lang="ja-JP" altLang="en-US" sz="1000" dirty="0"/>
              <a:t>をもった人材に成</a:t>
            </a:r>
            <a:endParaRPr kumimoji="1" lang="en-US" altLang="ja-JP" sz="1000" dirty="0"/>
          </a:p>
          <a:p>
            <a:r>
              <a:rPr kumimoji="1" lang="ja-JP" altLang="en-US" sz="1000" dirty="0"/>
              <a:t>　長するための取組を促進</a:t>
            </a:r>
            <a:endParaRPr kumimoji="1" lang="en-US" altLang="ja-JP" sz="1000" dirty="0"/>
          </a:p>
        </p:txBody>
      </p:sp>
      <p:sp>
        <p:nvSpPr>
          <p:cNvPr id="6" name="正方形/長方形 8">
            <a:extLst>
              <a:ext uri="{FF2B5EF4-FFF2-40B4-BE49-F238E27FC236}">
                <a16:creationId xmlns:a16="http://schemas.microsoft.com/office/drawing/2014/main" id="{050C4072-097C-4D21-AF3F-5669D7E3AA1A}"/>
              </a:ext>
            </a:extLst>
          </p:cNvPr>
          <p:cNvSpPr/>
          <p:nvPr/>
        </p:nvSpPr>
        <p:spPr>
          <a:xfrm>
            <a:off x="197710" y="2660149"/>
            <a:ext cx="9497729" cy="3898912"/>
          </a:xfrm>
          <a:prstGeom prst="rect">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kumimoji="1" lang="ja-JP" altLang="en-US" sz="1200" b="1" dirty="0">
                <a:solidFill>
                  <a:schemeClr val="tx1"/>
                </a:solidFill>
              </a:rPr>
              <a:t>①府立高校改革等によるグローバル人材の育成</a:t>
            </a:r>
            <a:endParaRPr kumimoji="1" lang="en-US" altLang="ja-JP" sz="1200" b="1" dirty="0">
              <a:solidFill>
                <a:schemeClr val="tx1"/>
              </a:solidFill>
            </a:endParaRPr>
          </a:p>
          <a:p>
            <a:pPr>
              <a:spcBef>
                <a:spcPts val="600"/>
              </a:spcBef>
            </a:pPr>
            <a:r>
              <a:rPr lang="ja-JP" altLang="en-US" sz="1200" b="1" dirty="0">
                <a:solidFill>
                  <a:schemeClr val="tx1"/>
                </a:solidFill>
                <a:ea typeface="游ゴシック"/>
                <a:cs typeface="Calibri"/>
              </a:rPr>
              <a:t>　</a:t>
            </a:r>
            <a:r>
              <a:rPr lang="ja-JP" sz="1200" b="1" dirty="0">
                <a:solidFill>
                  <a:schemeClr val="tx1"/>
                </a:solidFill>
                <a:ea typeface="游ゴシック"/>
                <a:cs typeface="Calibri"/>
              </a:rPr>
              <a:t>・グローバル社会をリードする人材の育成</a:t>
            </a:r>
            <a:endParaRPr lang="en-US" altLang="ja-JP" sz="1200" dirty="0">
              <a:solidFill>
                <a:schemeClr val="tx1"/>
              </a:solidFill>
              <a:ea typeface="Meiryo UI"/>
              <a:cs typeface="Calibri"/>
            </a:endParaRPr>
          </a:p>
          <a:p>
            <a:r>
              <a:rPr lang="ja-JP" sz="1000" dirty="0">
                <a:solidFill>
                  <a:schemeClr val="tx1"/>
                </a:solidFill>
                <a:ea typeface="游ゴシック"/>
                <a:cs typeface="Calibri"/>
              </a:rPr>
              <a:t>　　　⇒　大阪府が指定する「グローバルリーダーズハイスクール」の</a:t>
            </a:r>
            <a:r>
              <a:rPr lang="ja-JP" altLang="en-US" sz="1000" dirty="0">
                <a:solidFill>
                  <a:schemeClr val="tx1"/>
                </a:solidFill>
                <a:ea typeface="游ゴシック"/>
                <a:cs typeface="Calibri"/>
              </a:rPr>
              <a:t>取組</a:t>
            </a:r>
            <a:r>
              <a:rPr lang="ja-JP" sz="1000" dirty="0">
                <a:solidFill>
                  <a:schemeClr val="tx1"/>
                </a:solidFill>
                <a:ea typeface="游ゴシック"/>
                <a:cs typeface="Calibri"/>
              </a:rPr>
              <a:t>により、豊かな感性と幅広い教養を身に付け社会に貢献する志を持つ、知識を基盤と</a:t>
            </a:r>
            <a:endParaRPr lang="en-US" altLang="ja-JP" sz="1000" dirty="0">
              <a:solidFill>
                <a:schemeClr val="tx1"/>
              </a:solidFill>
              <a:ea typeface="Meiryo UI"/>
              <a:cs typeface="Calibri"/>
            </a:endParaRPr>
          </a:p>
          <a:p>
            <a:r>
              <a:rPr lang="ja-JP" sz="1000" dirty="0">
                <a:solidFill>
                  <a:schemeClr val="tx1"/>
                </a:solidFill>
                <a:ea typeface="游ゴシック"/>
                <a:cs typeface="Calibri"/>
              </a:rPr>
              <a:t>　　　　　するこれからのグローバル社会をリードする人材を育成</a:t>
            </a:r>
            <a:endParaRPr lang="en-US" altLang="ja-JP" sz="1000" dirty="0">
              <a:solidFill>
                <a:schemeClr val="tx1"/>
              </a:solidFill>
              <a:ea typeface="Meiryo UI"/>
              <a:cs typeface="Calibri"/>
            </a:endParaRPr>
          </a:p>
          <a:p>
            <a:pPr>
              <a:spcBef>
                <a:spcPts val="600"/>
              </a:spcBef>
            </a:pPr>
            <a:r>
              <a:rPr lang="ja-JP" altLang="en-US" sz="1200" b="1" dirty="0">
                <a:solidFill>
                  <a:schemeClr val="tx1"/>
                </a:solidFill>
                <a:ea typeface="游ゴシック"/>
                <a:cs typeface="Calibri"/>
              </a:rPr>
              <a:t>　・理数系教育の充実による科学技術人材の育成</a:t>
            </a:r>
            <a:endParaRPr lang="en-US" altLang="ja-JP" sz="1200" dirty="0">
              <a:solidFill>
                <a:schemeClr val="tx1"/>
              </a:solidFill>
              <a:ea typeface="Meiryo UI"/>
              <a:cs typeface="Calibri"/>
            </a:endParaRPr>
          </a:p>
          <a:p>
            <a:r>
              <a:rPr lang="ja-JP" altLang="en-US" sz="1000" dirty="0">
                <a:solidFill>
                  <a:schemeClr val="tx1"/>
                </a:solidFill>
                <a:ea typeface="游ゴシック"/>
                <a:cs typeface="Calibri"/>
              </a:rPr>
              <a:t>　　　⇒　文部科学省が指定する「スーパーサイエンスハイスクール」制度</a:t>
            </a:r>
            <a:r>
              <a:rPr lang="ja-JP" altLang="en-US" sz="1000" dirty="0">
                <a:solidFill>
                  <a:schemeClr val="tx1"/>
                </a:solidFill>
                <a:latin typeface="游ゴシック"/>
                <a:ea typeface="游ゴシック"/>
              </a:rPr>
              <a:t>等</a:t>
            </a:r>
            <a:r>
              <a:rPr lang="ja-JP" altLang="en-US" sz="1000" dirty="0">
                <a:solidFill>
                  <a:schemeClr val="tx1"/>
                </a:solidFill>
                <a:ea typeface="游ゴシック"/>
                <a:cs typeface="Calibri"/>
              </a:rPr>
              <a:t>を活用し、先進的な科学技術、理科・数学教育を通じて、生徒の科学的な探究能力等</a:t>
            </a:r>
            <a:endParaRPr lang="en-US" altLang="ja-JP" sz="1000" dirty="0">
              <a:solidFill>
                <a:schemeClr val="tx1"/>
              </a:solidFill>
              <a:ea typeface="Meiryo UI"/>
              <a:cs typeface="Calibri"/>
            </a:endParaRPr>
          </a:p>
          <a:p>
            <a:r>
              <a:rPr lang="ja-JP" altLang="en-US" sz="1000" dirty="0">
                <a:solidFill>
                  <a:schemeClr val="tx1"/>
                </a:solidFill>
                <a:latin typeface="游ゴシック"/>
                <a:ea typeface="游ゴシック"/>
              </a:rPr>
              <a:t>　　　　　</a:t>
            </a:r>
            <a:r>
              <a:rPr lang="ja-JP" altLang="en-US" sz="1000" dirty="0">
                <a:solidFill>
                  <a:schemeClr val="tx1"/>
                </a:solidFill>
                <a:ea typeface="游ゴシック"/>
                <a:cs typeface="Calibri"/>
              </a:rPr>
              <a:t>を培い、将来社会を牽引する科学技術人材を育成</a:t>
            </a:r>
            <a:endParaRPr lang="ja-JP" dirty="0">
              <a:solidFill>
                <a:schemeClr val="tx1"/>
              </a:solidFill>
            </a:endParaRPr>
          </a:p>
          <a:p>
            <a:pPr>
              <a:spcBef>
                <a:spcPts val="600"/>
              </a:spcBef>
            </a:pPr>
            <a:r>
              <a:rPr kumimoji="1" lang="ja-JP" altLang="en-US" sz="1200" b="1" dirty="0">
                <a:solidFill>
                  <a:schemeClr val="tx1"/>
                </a:solidFill>
                <a:ea typeface="游ゴシック"/>
              </a:rPr>
              <a:t>　</a:t>
            </a:r>
            <a:r>
              <a:rPr kumimoji="1" lang="ja-JP" sz="1200" b="1" dirty="0">
                <a:solidFill>
                  <a:schemeClr val="tx1"/>
                </a:solidFill>
                <a:ea typeface="游ゴシック"/>
              </a:rPr>
              <a:t>・現代的な社会課題解決に対応できる探究的な学習の充実</a:t>
            </a:r>
            <a:endParaRPr kumimoji="1" lang="en-US" altLang="ja-JP" sz="1200" dirty="0">
              <a:solidFill>
                <a:schemeClr val="tx1"/>
              </a:solidFill>
              <a:ea typeface="Meiryo UI"/>
            </a:endParaRPr>
          </a:p>
          <a:p>
            <a:r>
              <a:rPr kumimoji="1" lang="ja-JP" sz="1000" dirty="0">
                <a:solidFill>
                  <a:schemeClr val="tx1"/>
                </a:solidFill>
                <a:ea typeface="游ゴシック"/>
              </a:rPr>
              <a:t>　　　⇒　</a:t>
            </a:r>
            <a:r>
              <a:rPr kumimoji="1" lang="ja-JP" sz="1000" dirty="0">
                <a:solidFill>
                  <a:schemeClr val="tx1"/>
                </a:solidFill>
                <a:latin typeface="游ゴシック"/>
                <a:ea typeface="游ゴシック"/>
              </a:rPr>
              <a:t>学校の魅力化による子どもたちの良さや可能性が社会で最大限に発揮できる教育環境づくりや、府立高校生の生成ＡＩを活用する能力を向上させるため</a:t>
            </a:r>
            <a:endParaRPr kumimoji="1" lang="en-US" altLang="ja-JP" sz="1000" dirty="0">
              <a:solidFill>
                <a:schemeClr val="tx1"/>
              </a:solidFill>
              <a:latin typeface="游ゴシック"/>
              <a:ea typeface="Meiryo UI"/>
            </a:endParaRPr>
          </a:p>
          <a:p>
            <a:r>
              <a:rPr kumimoji="1" lang="ja-JP" sz="1000" dirty="0">
                <a:solidFill>
                  <a:schemeClr val="tx1"/>
                </a:solidFill>
                <a:latin typeface="游ゴシック"/>
                <a:ea typeface="游ゴシック"/>
              </a:rPr>
              <a:t>　　　　　の環境整備などにより、現代的な社会課題解決に対応できる人材を育成</a:t>
            </a:r>
            <a:r>
              <a:rPr kumimoji="1" lang="ja-JP" altLang="en-US" sz="1200" b="1" dirty="0">
                <a:solidFill>
                  <a:schemeClr val="tx1"/>
                </a:solidFill>
                <a:ea typeface="游ゴシック"/>
              </a:rPr>
              <a:t>　</a:t>
            </a:r>
            <a:endParaRPr lang="en-US" altLang="ja-JP" sz="1200" b="1" dirty="0">
              <a:solidFill>
                <a:schemeClr val="tx1"/>
              </a:solidFill>
              <a:ea typeface="游ゴシック"/>
              <a:cs typeface="Calibri"/>
            </a:endParaRPr>
          </a:p>
          <a:p>
            <a:pPr>
              <a:spcBef>
                <a:spcPts val="600"/>
              </a:spcBef>
            </a:pPr>
            <a:r>
              <a:rPr kumimoji="1" lang="ja-JP" altLang="en-US" sz="1200" b="1" dirty="0">
                <a:solidFill>
                  <a:schemeClr val="tx1"/>
                </a:solidFill>
                <a:ea typeface="游ゴシック"/>
              </a:rPr>
              <a:t>　・国際関係学科の教育内容の充実</a:t>
            </a:r>
            <a:endParaRPr lang="en-US" altLang="ja-JP" sz="1200" b="1" dirty="0">
              <a:solidFill>
                <a:schemeClr val="tx1"/>
              </a:solidFill>
              <a:ea typeface="游ゴシック"/>
              <a:cs typeface="Calibri"/>
            </a:endParaRPr>
          </a:p>
          <a:p>
            <a:r>
              <a:rPr kumimoji="1" lang="ja-JP" altLang="en-US" sz="1000" dirty="0">
                <a:solidFill>
                  <a:schemeClr val="tx1"/>
                </a:solidFill>
              </a:rPr>
              <a:t>　　　⇒　国際関係学科において、姉妹校の生徒や留学生との国際交流やネイティブ講師等専門人材の配置により、少人数の外国語指導を強化</a:t>
            </a:r>
            <a:endParaRPr kumimoji="1" lang="en-US" altLang="ja-JP" sz="1000" dirty="0">
              <a:solidFill>
                <a:schemeClr val="tx1"/>
              </a:solidFill>
            </a:endParaRPr>
          </a:p>
          <a:p>
            <a:pPr>
              <a:spcBef>
                <a:spcPts val="600"/>
              </a:spcBef>
            </a:pPr>
            <a:r>
              <a:rPr kumimoji="1" lang="ja-JP" altLang="en-US" sz="1200" b="1" dirty="0">
                <a:solidFill>
                  <a:schemeClr val="tx1"/>
                </a:solidFill>
              </a:rPr>
              <a:t>　・水都国際高校における国際バカロレア教育の充実</a:t>
            </a:r>
            <a:endParaRPr kumimoji="1" lang="en-US" altLang="ja-JP" sz="1200" b="1" dirty="0">
              <a:solidFill>
                <a:schemeClr val="tx1"/>
              </a:solidFill>
            </a:endParaRPr>
          </a:p>
          <a:p>
            <a:r>
              <a:rPr kumimoji="1" lang="ja-JP" altLang="en-US" sz="1000" dirty="0">
                <a:solidFill>
                  <a:schemeClr val="tx1"/>
                </a:solidFill>
                <a:ea typeface="游ゴシック"/>
              </a:rPr>
              <a:t>　　</a:t>
            </a:r>
            <a:r>
              <a:rPr kumimoji="1" lang="ja-JP" sz="1000" dirty="0">
                <a:solidFill>
                  <a:schemeClr val="tx1"/>
                </a:solidFill>
                <a:ea typeface="游ゴシック"/>
              </a:rPr>
              <a:t>　⇒　水都国際高校において、</a:t>
            </a:r>
            <a:r>
              <a:rPr kumimoji="1" lang="en-US" altLang="ja-JP" sz="1000" dirty="0">
                <a:solidFill>
                  <a:schemeClr val="tx1"/>
                </a:solidFill>
                <a:latin typeface="游ゴシック"/>
                <a:ea typeface="游ゴシック"/>
              </a:rPr>
              <a:t>2029</a:t>
            </a:r>
            <a:r>
              <a:rPr kumimoji="1" lang="ja-JP" sz="1000" dirty="0">
                <a:solidFill>
                  <a:schemeClr val="tx1"/>
                </a:solidFill>
                <a:latin typeface="游ゴシック"/>
                <a:ea typeface="游ゴシック"/>
              </a:rPr>
              <a:t>年度からの次期運営に向け、</a:t>
            </a:r>
            <a:r>
              <a:rPr kumimoji="1" lang="ja-JP" sz="1000" dirty="0">
                <a:solidFill>
                  <a:schemeClr val="tx1"/>
                </a:solidFill>
                <a:ea typeface="游ゴシック"/>
              </a:rPr>
              <a:t>国際バカロレア認定校としてのさらなる</a:t>
            </a:r>
            <a:r>
              <a:rPr kumimoji="1" lang="ja-JP" altLang="en-US" sz="1000" dirty="0">
                <a:solidFill>
                  <a:schemeClr val="tx1"/>
                </a:solidFill>
                <a:ea typeface="游ゴシック"/>
              </a:rPr>
              <a:t>取組</a:t>
            </a:r>
            <a:r>
              <a:rPr kumimoji="1" lang="ja-JP" sz="1000" dirty="0">
                <a:solidFill>
                  <a:schemeClr val="tx1"/>
                </a:solidFill>
                <a:ea typeface="游ゴシック"/>
              </a:rPr>
              <a:t>を推進</a:t>
            </a:r>
            <a:endParaRPr lang="ja-JP" sz="1000" dirty="0">
              <a:solidFill>
                <a:schemeClr val="tx1"/>
              </a:solidFill>
              <a:ea typeface="游ゴシック"/>
              <a:cs typeface="Calibri"/>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1" lang="ja-JP" altLang="en-US" sz="1200" b="1" dirty="0">
                <a:solidFill>
                  <a:schemeClr val="tx1"/>
                </a:solidFill>
                <a:ea typeface="游ゴシック"/>
              </a:rPr>
              <a:t>　</a:t>
            </a:r>
            <a:r>
              <a:rPr kumimoji="1" lang="ja-JP" altLang="en-US" sz="1200" b="1" i="0" u="none" strike="noStrike" kern="1200" cap="none" spc="0" normalizeH="0" baseline="0" noProof="0" dirty="0">
                <a:ln>
                  <a:noFill/>
                </a:ln>
                <a:solidFill>
                  <a:schemeClr val="tx1"/>
                </a:solidFill>
                <a:effectLst/>
                <a:uLnTx/>
                <a:uFillTx/>
                <a:latin typeface="Calibri" panose="020F0502020204030204"/>
                <a:ea typeface="游ゴシック"/>
                <a:cs typeface="+mn-cs"/>
              </a:rPr>
              <a:t>・府立高校等における海外姉妹校との交流</a:t>
            </a:r>
            <a:r>
              <a:rPr kumimoji="1" lang="ja-JP" altLang="en-US" sz="1200" b="1" i="0" u="none" strike="noStrike" kern="1200" cap="none" spc="0" normalizeH="0" baseline="0" noProof="0" dirty="0">
                <a:ln>
                  <a:noFill/>
                </a:ln>
                <a:solidFill>
                  <a:schemeClr val="tx1"/>
                </a:solidFill>
                <a:effectLst/>
                <a:uLnTx/>
                <a:uFillTx/>
                <a:latin typeface="Calibri"/>
                <a:ea typeface="游ゴシック"/>
                <a:cs typeface="Calibri"/>
              </a:rPr>
              <a:t>の推進</a:t>
            </a:r>
            <a:endParaRPr kumimoji="0" lang="ja-JP" altLang="en-US" sz="1200" b="1" i="0" u="none" strike="noStrike" kern="1200" cap="none" spc="0" normalizeH="0" baseline="0" noProof="0" dirty="0">
              <a:ln>
                <a:noFill/>
              </a:ln>
              <a:solidFill>
                <a:schemeClr val="tx1"/>
              </a:solidFill>
              <a:effectLst/>
              <a:uLnTx/>
              <a:uFillTx/>
              <a:latin typeface="Calibri"/>
              <a:ea typeface="游ゴシック"/>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Calibri"/>
                <a:ea typeface="游ゴシック"/>
                <a:cs typeface="Calibri"/>
              </a:rPr>
              <a:t>　</a:t>
            </a:r>
            <a:r>
              <a:rPr kumimoji="1" lang="ja-JP" altLang="en-US" sz="1000" b="0" i="0" u="none" strike="noStrike" kern="1200" cap="none" spc="0" normalizeH="0" baseline="0" noProof="0" dirty="0">
                <a:ln>
                  <a:noFill/>
                </a:ln>
                <a:solidFill>
                  <a:schemeClr val="tx1"/>
                </a:solidFill>
                <a:effectLst/>
                <a:uLnTx/>
                <a:uFillTx/>
                <a:latin typeface="Calibri" panose="020F0502020204030204"/>
                <a:ea typeface="游ゴシック"/>
                <a:cs typeface="+mn-cs"/>
              </a:rPr>
              <a:t>　　⇒　姉妹校提携を行った学校と相互の学校訪問による異なる文化・生活習慣を持つ同年代の若者との交流活動を通して、実践的な英語力の向上に加え、豊か</a:t>
            </a:r>
            <a:endParaRPr kumimoji="1" lang="en-US" altLang="ja-JP" sz="1000" b="0" i="0" u="none" strike="noStrike" kern="1200" cap="none" spc="0" normalizeH="0" baseline="0" noProof="0" dirty="0">
              <a:ln>
                <a:noFill/>
              </a:ln>
              <a:solidFill>
                <a:schemeClr val="tx1"/>
              </a:solidFill>
              <a:effectLst/>
              <a:uLnTx/>
              <a:uFillTx/>
              <a:latin typeface="Calibri" panose="020F0502020204030204"/>
              <a:ea typeface="游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Calibri" panose="020F0502020204030204"/>
                <a:ea typeface="游ゴシック"/>
              </a:rPr>
              <a:t>　　　　　</a:t>
            </a:r>
            <a:r>
              <a:rPr kumimoji="1" lang="ja-JP" altLang="en-US" sz="1000" b="0" i="0" u="none" strike="noStrike" kern="1200" cap="none" spc="0" normalizeH="0" baseline="0" noProof="0" dirty="0">
                <a:ln>
                  <a:noFill/>
                </a:ln>
                <a:solidFill>
                  <a:schemeClr val="tx1"/>
                </a:solidFill>
                <a:effectLst/>
                <a:uLnTx/>
                <a:uFillTx/>
                <a:latin typeface="Calibri" panose="020F0502020204030204"/>
                <a:ea typeface="游ゴシック"/>
                <a:cs typeface="+mn-cs"/>
              </a:rPr>
              <a:t>な国際感覚や多様性を受け入れる態度を醸成</a:t>
            </a:r>
            <a:endParaRPr kumimoji="0" lang="en-US" altLang="ja-JP" sz="1000" b="0" i="0" u="none" strike="noStrike" kern="1200" cap="none" spc="0" normalizeH="0" baseline="0" noProof="0" dirty="0">
              <a:ln>
                <a:noFill/>
              </a:ln>
              <a:solidFill>
                <a:schemeClr val="tx1"/>
              </a:solidFill>
              <a:effectLst/>
              <a:uLnTx/>
              <a:uFillTx/>
              <a:latin typeface="Calibri" panose="020F0502020204030204"/>
              <a:ea typeface="游ゴシック"/>
              <a:cs typeface="Calibri"/>
            </a:endParaRPr>
          </a:p>
          <a:p>
            <a:pPr>
              <a:spcBef>
                <a:spcPts val="600"/>
              </a:spcBef>
            </a:pPr>
            <a:r>
              <a:rPr kumimoji="1" lang="ja-JP" altLang="en-US" sz="1200" b="1" dirty="0">
                <a:solidFill>
                  <a:schemeClr val="tx1"/>
                </a:solidFill>
                <a:ea typeface="游ゴシック"/>
              </a:rPr>
              <a:t>　</a:t>
            </a:r>
            <a:r>
              <a:rPr lang="ja-JP" sz="1200" b="1" dirty="0">
                <a:solidFill>
                  <a:schemeClr val="tx1"/>
                </a:solidFill>
                <a:latin typeface="游ゴシック"/>
                <a:ea typeface="游ゴシック"/>
              </a:rPr>
              <a:t>・高校生等の海外での体験や海外大学への進学に向けた総合支援</a:t>
            </a:r>
            <a:endParaRPr lang="ja-JP" dirty="0">
              <a:solidFill>
                <a:schemeClr val="tx1"/>
              </a:solidFill>
              <a:ea typeface="游ゴシック"/>
              <a:cs typeface="Calibri"/>
            </a:endParaRPr>
          </a:p>
          <a:p>
            <a:r>
              <a:rPr lang="ja-JP" sz="1000" dirty="0">
                <a:solidFill>
                  <a:schemeClr val="tx1"/>
                </a:solidFill>
                <a:latin typeface="游ゴシック"/>
                <a:ea typeface="游ゴシック"/>
              </a:rPr>
              <a:t>　　　</a:t>
            </a: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a:cs typeface="+mn-cs"/>
              </a:rPr>
              <a:t>⇒ </a:t>
            </a:r>
            <a:r>
              <a:rPr lang="ja-JP" sz="1000" dirty="0">
                <a:solidFill>
                  <a:schemeClr val="tx1"/>
                </a:solidFill>
                <a:latin typeface="游ゴシック"/>
                <a:ea typeface="游ゴシック"/>
              </a:rPr>
              <a:t>　海外体験や海外大学進学に向けた総合支援により、若者の視野を広げるとともに、国際感覚や自立心・向上心を磨き、大阪の成長を支えるグローバル人</a:t>
            </a:r>
            <a:endParaRPr lang="ja-JP" altLang="en-US" dirty="0">
              <a:solidFill>
                <a:schemeClr val="tx1"/>
              </a:solidFill>
              <a:latin typeface="Calibri" panose="020F0502020204030204"/>
              <a:ea typeface="游ゴシック"/>
              <a:cs typeface="Calibri"/>
            </a:endParaRPr>
          </a:p>
          <a:p>
            <a:r>
              <a:rPr lang="ja-JP" sz="1000" dirty="0">
                <a:solidFill>
                  <a:schemeClr val="tx1"/>
                </a:solidFill>
                <a:latin typeface="游ゴシック"/>
                <a:ea typeface="游ゴシック"/>
              </a:rPr>
              <a:t>　　　　</a:t>
            </a:r>
            <a:r>
              <a:rPr lang="ja-JP" altLang="en-US" sz="1000" dirty="0">
                <a:solidFill>
                  <a:schemeClr val="tx1"/>
                </a:solidFill>
                <a:latin typeface="游ゴシック"/>
                <a:ea typeface="游ゴシック"/>
              </a:rPr>
              <a:t>　 </a:t>
            </a:r>
            <a:r>
              <a:rPr lang="ja-JP" sz="1000" dirty="0">
                <a:solidFill>
                  <a:schemeClr val="tx1"/>
                </a:solidFill>
                <a:latin typeface="游ゴシック"/>
                <a:ea typeface="游ゴシック"/>
              </a:rPr>
              <a:t>材を育成</a:t>
            </a:r>
            <a:endParaRPr lang="ja-JP" dirty="0">
              <a:solidFill>
                <a:schemeClr val="tx1"/>
              </a:solidFill>
              <a:ea typeface="游ゴシック"/>
              <a:cs typeface="Calibri"/>
            </a:endParaRPr>
          </a:p>
          <a:p>
            <a:pPr>
              <a:spcBef>
                <a:spcPts val="600"/>
              </a:spcBef>
            </a:pPr>
            <a:r>
              <a:rPr lang="ja-JP" altLang="en-US" sz="1200" b="1" dirty="0">
                <a:solidFill>
                  <a:schemeClr val="tx1"/>
                </a:solidFill>
                <a:latin typeface="Calibri"/>
                <a:ea typeface="游ゴシック"/>
                <a:cs typeface="Calibri"/>
              </a:rPr>
              <a:t>　</a:t>
            </a:r>
            <a:r>
              <a:rPr lang="ja-JP" altLang="en-US" sz="1200" b="1" dirty="0">
                <a:solidFill>
                  <a:schemeClr val="tx1"/>
                </a:solidFill>
                <a:ea typeface="游ゴシック"/>
                <a:cs typeface="Calibri"/>
              </a:rPr>
              <a:t>　</a:t>
            </a:r>
            <a:endParaRPr lang="en-US" altLang="ja-JP" sz="1200" dirty="0">
              <a:solidFill>
                <a:schemeClr val="tx1"/>
              </a:solidFill>
              <a:ea typeface="Meiryo UI"/>
              <a:cs typeface="Calibri"/>
            </a:endParaRPr>
          </a:p>
          <a:p>
            <a:endParaRPr lang="ja-JP" altLang="en-US" sz="1000" dirty="0">
              <a:solidFill>
                <a:schemeClr val="tx1"/>
              </a:solidFill>
              <a:ea typeface="游ゴシック"/>
              <a:cs typeface="Calibri"/>
            </a:endParaRPr>
          </a:p>
          <a:p>
            <a:pPr>
              <a:spcBef>
                <a:spcPts val="600"/>
              </a:spcBef>
            </a:pPr>
            <a:r>
              <a:rPr kumimoji="1" lang="ja-JP" altLang="en-US" sz="1000" b="1" dirty="0">
                <a:solidFill>
                  <a:schemeClr val="tx1"/>
                </a:solidFill>
                <a:ea typeface="游ゴシック"/>
              </a:rPr>
              <a:t>　</a:t>
            </a:r>
            <a:endParaRPr kumimoji="1" lang="en-US" altLang="ja-JP" sz="1000" dirty="0">
              <a:solidFill>
                <a:schemeClr val="tx1"/>
              </a:solidFill>
              <a:highlight>
                <a:srgbClr val="FFFF00"/>
              </a:highlight>
              <a:ea typeface="游ゴシック"/>
            </a:endParaRPr>
          </a:p>
        </p:txBody>
      </p:sp>
      <p:sp>
        <p:nvSpPr>
          <p:cNvPr id="8" name="スライド番号プレースホルダー 1">
            <a:extLst>
              <a:ext uri="{FF2B5EF4-FFF2-40B4-BE49-F238E27FC236}">
                <a16:creationId xmlns:a16="http://schemas.microsoft.com/office/drawing/2014/main" id="{61B86CF7-BD5E-5E48-169C-DC34AF6228FF}"/>
              </a:ext>
            </a:extLst>
          </p:cNvPr>
          <p:cNvSpPr>
            <a:spLocks noGrp="1"/>
          </p:cNvSpPr>
          <p:nvPr>
            <p:ph type="sldNum" sz="quarter" idx="12"/>
          </p:nvPr>
        </p:nvSpPr>
        <p:spPr>
          <a:xfrm>
            <a:off x="9489330" y="6445576"/>
            <a:ext cx="416670" cy="408695"/>
          </a:xfrm>
          <a:solidFill>
            <a:schemeClr val="bg1"/>
          </a:solidFill>
          <a:effectLst/>
        </p:spPr>
        <p:txBody>
          <a:bodyPr/>
          <a:lstStyle/>
          <a:p>
            <a:fld id="{DDF82107-93BA-490C-9453-044014AF67CD}" type="slidenum">
              <a:rPr kumimoji="1" lang="ja-JP" altLang="en-US" smtClean="0"/>
              <a:pPr/>
              <a:t>43</a:t>
            </a:fld>
            <a:endParaRPr kumimoji="1" lang="ja-JP" altLang="en-US"/>
          </a:p>
        </p:txBody>
      </p:sp>
    </p:spTree>
    <p:extLst>
      <p:ext uri="{BB962C8B-B14F-4D97-AF65-F5344CB8AC3E}">
        <p14:creationId xmlns:p14="http://schemas.microsoft.com/office/powerpoint/2010/main" val="36345706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3D051059-77BB-4C9B-9ADC-F658A4B2F01C}"/>
              </a:ext>
            </a:extLst>
          </p:cNvPr>
          <p:cNvSpPr/>
          <p:nvPr/>
        </p:nvSpPr>
        <p:spPr>
          <a:xfrm>
            <a:off x="206422" y="222039"/>
            <a:ext cx="9495274" cy="2402174"/>
          </a:xfrm>
          <a:prstGeom prst="rect">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kumimoji="1" lang="ja-JP" altLang="en-US" sz="1200" b="1" dirty="0">
                <a:solidFill>
                  <a:schemeClr val="tx1"/>
                </a:solidFill>
              </a:rPr>
              <a:t>②大阪公立大学の国際化推進</a:t>
            </a:r>
            <a:endParaRPr kumimoji="1" lang="en-US" altLang="ja-JP" sz="1200" b="1" dirty="0">
              <a:solidFill>
                <a:schemeClr val="tx1"/>
              </a:solidFill>
            </a:endParaRPr>
          </a:p>
          <a:p>
            <a:pPr>
              <a:spcBef>
                <a:spcPts val="600"/>
              </a:spcBef>
            </a:pPr>
            <a:r>
              <a:rPr kumimoji="1" lang="ja-JP" altLang="en-US" sz="1200" b="1" dirty="0">
                <a:solidFill>
                  <a:schemeClr val="tx1"/>
                </a:solidFill>
                <a:ea typeface="游ゴシック"/>
              </a:rPr>
              <a:t>　・学士課程秋入学制度の導入</a:t>
            </a:r>
            <a:endParaRPr kumimoji="1" lang="en-US" altLang="ja-JP" sz="1200" b="1" dirty="0">
              <a:solidFill>
                <a:schemeClr val="tx1"/>
              </a:solidFill>
              <a:ea typeface="游ゴシック"/>
            </a:endParaRPr>
          </a:p>
          <a:p>
            <a:r>
              <a:rPr kumimoji="1" lang="ja-JP" altLang="en-US" sz="1000" dirty="0">
                <a:solidFill>
                  <a:schemeClr val="tx1"/>
                </a:solidFill>
                <a:ea typeface="游ゴシック"/>
              </a:rPr>
              <a:t>　　　</a:t>
            </a:r>
            <a:r>
              <a:rPr kumimoji="1" lang="ja-JP" sz="1000" dirty="0">
                <a:solidFill>
                  <a:schemeClr val="tx1"/>
                </a:solidFill>
                <a:ea typeface="游ゴシック"/>
              </a:rPr>
              <a:t>⇒　</a:t>
            </a:r>
            <a:r>
              <a:rPr kumimoji="1" lang="ja-JP" altLang="en-US" sz="1000" dirty="0">
                <a:solidFill>
                  <a:schemeClr val="tx1"/>
                </a:solidFill>
                <a:ea typeface="游ゴシック"/>
              </a:rPr>
              <a:t>国内外から多様な人材を受け入れ、大学の国際化を推進するとともに、</a:t>
            </a:r>
            <a:r>
              <a:rPr kumimoji="1" lang="ja-JP" sz="1000" dirty="0">
                <a:solidFill>
                  <a:schemeClr val="tx1"/>
                </a:solidFill>
                <a:ea typeface="游ゴシック"/>
              </a:rPr>
              <a:t>グローバルな視野と実践力を備えた人材を育成するため、</a:t>
            </a:r>
            <a:r>
              <a:rPr kumimoji="1" lang="ja-JP" sz="1000" dirty="0">
                <a:solidFill>
                  <a:schemeClr val="tx1"/>
                </a:solidFill>
                <a:latin typeface="游ゴシック"/>
                <a:ea typeface="游ゴシック"/>
              </a:rPr>
              <a:t>学士課程において秋入</a:t>
            </a:r>
            <a:endParaRPr lang="ja-JP" altLang="en-US" sz="1000" dirty="0">
              <a:solidFill>
                <a:schemeClr val="tx1"/>
              </a:solidFill>
              <a:latin typeface="游ゴシック"/>
              <a:ea typeface="游ゴシック"/>
            </a:endParaRPr>
          </a:p>
          <a:p>
            <a:r>
              <a:rPr kumimoji="1" lang="ja-JP" altLang="en-US" sz="1000" dirty="0">
                <a:solidFill>
                  <a:schemeClr val="tx1"/>
                </a:solidFill>
                <a:latin typeface="游ゴシック"/>
                <a:ea typeface="游ゴシック"/>
              </a:rPr>
              <a:t>　　　　　</a:t>
            </a:r>
            <a:r>
              <a:rPr kumimoji="1" lang="ja-JP" sz="1000" dirty="0">
                <a:solidFill>
                  <a:schemeClr val="tx1"/>
                </a:solidFill>
                <a:latin typeface="游ゴシック"/>
                <a:ea typeface="游ゴシック"/>
              </a:rPr>
              <a:t>学制度の導入をめざす</a:t>
            </a:r>
            <a:endParaRPr lang="ja-JP" altLang="en-US" sz="1000" strike="sngStrike" dirty="0">
              <a:solidFill>
                <a:schemeClr val="tx1"/>
              </a:solidFill>
              <a:latin typeface="游ゴシック"/>
              <a:ea typeface="游ゴシック"/>
              <a:cs typeface="Calibri"/>
            </a:endParaRPr>
          </a:p>
          <a:p>
            <a:pPr>
              <a:spcBef>
                <a:spcPts val="600"/>
              </a:spcBef>
            </a:pPr>
            <a:r>
              <a:rPr kumimoji="1" lang="ja-JP" altLang="en-US" sz="1200" b="1" dirty="0">
                <a:solidFill>
                  <a:schemeClr val="tx1"/>
                </a:solidFill>
                <a:ea typeface="游ゴシック"/>
              </a:rPr>
              <a:t>　・グローバル教育の充実</a:t>
            </a:r>
            <a:endParaRPr kumimoji="1" lang="en-US" altLang="ja-JP" sz="1200" b="1" dirty="0">
              <a:solidFill>
                <a:schemeClr val="tx1"/>
              </a:solidFill>
              <a:ea typeface="游ゴシック"/>
            </a:endParaRPr>
          </a:p>
          <a:p>
            <a:r>
              <a:rPr kumimoji="1" lang="ja-JP" altLang="en-US" sz="1000" dirty="0">
                <a:solidFill>
                  <a:schemeClr val="tx1"/>
                </a:solidFill>
                <a:ea typeface="游ゴシック"/>
              </a:rPr>
              <a:t>　　　</a:t>
            </a:r>
            <a:r>
              <a:rPr kumimoji="1" lang="ja-JP" sz="1000" dirty="0">
                <a:solidFill>
                  <a:schemeClr val="tx1"/>
                </a:solidFill>
                <a:ea typeface="游ゴシック"/>
              </a:rPr>
              <a:t>⇒　</a:t>
            </a:r>
            <a:r>
              <a:rPr kumimoji="1" lang="ja-JP" altLang="en-US" sz="1000" dirty="0">
                <a:solidFill>
                  <a:schemeClr val="tx1"/>
                </a:solidFill>
                <a:latin typeface="游ゴシック"/>
                <a:ea typeface="游ゴシック"/>
                <a:cs typeface="Calibri"/>
              </a:rPr>
              <a:t>優秀な留学生の受入や学生の海外派遣を拡充するとともに、英語による授業科目の拡充や交換留学プログラムなどを整備し、多</a:t>
            </a:r>
            <a:r>
              <a:rPr kumimoji="1" lang="ja-JP" sz="1000" dirty="0">
                <a:solidFill>
                  <a:schemeClr val="tx1"/>
                </a:solidFill>
                <a:latin typeface="游ゴシック"/>
                <a:ea typeface="游ゴシック"/>
                <a:cs typeface="Calibri"/>
              </a:rPr>
              <a:t>様なコミュニケーショ</a:t>
            </a:r>
            <a:endParaRPr kumimoji="1" lang="ja-JP" altLang="en-US" sz="1000" dirty="0">
              <a:solidFill>
                <a:schemeClr val="tx1"/>
              </a:solidFill>
              <a:latin typeface="游ゴシック"/>
              <a:ea typeface="游ゴシック"/>
              <a:cs typeface="Calibri"/>
            </a:endParaRPr>
          </a:p>
          <a:p>
            <a:r>
              <a:rPr kumimoji="1" lang="ja-JP" altLang="en-US" sz="1000" dirty="0">
                <a:solidFill>
                  <a:schemeClr val="tx1"/>
                </a:solidFill>
                <a:latin typeface="游ゴシック"/>
                <a:ea typeface="游ゴシック"/>
                <a:cs typeface="Calibri"/>
              </a:rPr>
              <a:t>　　　　　</a:t>
            </a:r>
            <a:r>
              <a:rPr kumimoji="1" lang="ja-JP" sz="1000" dirty="0">
                <a:solidFill>
                  <a:schemeClr val="tx1"/>
                </a:solidFill>
                <a:latin typeface="游ゴシック"/>
                <a:ea typeface="游ゴシック"/>
                <a:cs typeface="Calibri"/>
              </a:rPr>
              <a:t>ン能力や国際感覚を身に着け</a:t>
            </a:r>
            <a:r>
              <a:rPr kumimoji="1" lang="ja-JP" sz="1000" dirty="0">
                <a:solidFill>
                  <a:schemeClr val="tx1"/>
                </a:solidFill>
                <a:latin typeface="游ゴシック"/>
                <a:ea typeface="游ゴシック"/>
              </a:rPr>
              <a:t>た</a:t>
            </a:r>
            <a:r>
              <a:rPr kumimoji="1" lang="ja-JP" sz="1000" dirty="0">
                <a:solidFill>
                  <a:schemeClr val="tx1"/>
                </a:solidFill>
                <a:latin typeface="游ゴシック"/>
                <a:ea typeface="游ゴシック"/>
                <a:cs typeface="Calibri"/>
              </a:rPr>
              <a:t>、国際的な相互理解を深めることのできるグローバルリーダーを育成</a:t>
            </a:r>
            <a:endParaRPr lang="ja-JP" altLang="en-US" sz="1000" dirty="0">
              <a:solidFill>
                <a:schemeClr val="tx1"/>
              </a:solidFill>
              <a:latin typeface="游ゴシック"/>
              <a:ea typeface="游ゴシック"/>
              <a:cs typeface="Calibri"/>
            </a:endParaRPr>
          </a:p>
          <a:p>
            <a:pPr>
              <a:spcBef>
                <a:spcPts val="600"/>
              </a:spcBef>
            </a:pPr>
            <a:r>
              <a:rPr kumimoji="1" lang="ja-JP" altLang="en-US" sz="1200" b="1" dirty="0">
                <a:solidFill>
                  <a:schemeClr val="tx1"/>
                </a:solidFill>
                <a:latin typeface="Calibri"/>
                <a:ea typeface="游ゴシック"/>
                <a:cs typeface="Calibri"/>
              </a:rPr>
              <a:t>　</a:t>
            </a:r>
            <a:r>
              <a:rPr kumimoji="1" lang="ja-JP" altLang="en-US" sz="1200" b="1" dirty="0">
                <a:solidFill>
                  <a:schemeClr val="tx1"/>
                </a:solidFill>
                <a:ea typeface="游ゴシック"/>
              </a:rPr>
              <a:t>・国際的研究拠点の構築</a:t>
            </a:r>
            <a:endParaRPr lang="en-US" altLang="ja-JP" sz="1200" b="1" dirty="0">
              <a:solidFill>
                <a:schemeClr val="tx1"/>
              </a:solidFill>
              <a:ea typeface="游ゴシック"/>
              <a:cs typeface="Calibri"/>
            </a:endParaRPr>
          </a:p>
          <a:p>
            <a:r>
              <a:rPr kumimoji="1" lang="ja-JP" altLang="en-US" sz="1000" dirty="0">
                <a:solidFill>
                  <a:schemeClr val="tx1"/>
                </a:solidFill>
                <a:ea typeface="游ゴシック"/>
              </a:rPr>
              <a:t>　　　⇒　</a:t>
            </a:r>
            <a:r>
              <a:rPr kumimoji="1" lang="ja-JP" sz="1000" dirty="0">
                <a:solidFill>
                  <a:schemeClr val="tx1"/>
                </a:solidFill>
                <a:latin typeface="Calibri"/>
                <a:ea typeface="游ゴシック"/>
                <a:cs typeface="Calibri"/>
              </a:rPr>
              <a:t>国際共同研究</a:t>
            </a:r>
            <a:r>
              <a:rPr kumimoji="1" lang="ja-JP" altLang="en-US" sz="1000" dirty="0">
                <a:solidFill>
                  <a:schemeClr val="tx1"/>
                </a:solidFill>
                <a:latin typeface="Calibri"/>
                <a:ea typeface="游ゴシック"/>
                <a:cs typeface="Calibri"/>
              </a:rPr>
              <a:t>の</a:t>
            </a:r>
            <a:r>
              <a:rPr kumimoji="1" lang="ja-JP" sz="1000" dirty="0">
                <a:solidFill>
                  <a:schemeClr val="tx1"/>
                </a:solidFill>
                <a:latin typeface="游ゴシック"/>
                <a:ea typeface="游ゴシック"/>
              </a:rPr>
              <a:t>ネットワークの強化</a:t>
            </a:r>
            <a:r>
              <a:rPr kumimoji="1" lang="ja-JP" sz="1000" dirty="0">
                <a:solidFill>
                  <a:schemeClr val="tx1"/>
                </a:solidFill>
                <a:latin typeface="Calibri"/>
                <a:ea typeface="游ゴシック"/>
                <a:cs typeface="Calibri"/>
              </a:rPr>
              <a:t>や海外との連携事業等への支援強化、若手研究者の海外における研究活動に対する支援の充実、海外研究拠点の増加</a:t>
            </a:r>
            <a:endParaRPr kumimoji="1" lang="en-US" altLang="ja-JP" sz="1000" dirty="0">
              <a:solidFill>
                <a:schemeClr val="tx1"/>
              </a:solidFill>
              <a:latin typeface="Calibri"/>
              <a:ea typeface="游ゴシック"/>
              <a:cs typeface="Calibri"/>
            </a:endParaRPr>
          </a:p>
          <a:p>
            <a:r>
              <a:rPr kumimoji="1" lang="ja-JP" altLang="en-US" sz="1000" dirty="0">
                <a:solidFill>
                  <a:schemeClr val="tx1"/>
                </a:solidFill>
                <a:latin typeface="Calibri"/>
                <a:ea typeface="游ゴシック"/>
                <a:cs typeface="Calibri"/>
              </a:rPr>
              <a:t>　　　　　</a:t>
            </a:r>
            <a:r>
              <a:rPr kumimoji="1" lang="ja-JP" sz="1000" dirty="0">
                <a:solidFill>
                  <a:schemeClr val="tx1"/>
                </a:solidFill>
                <a:latin typeface="Calibri"/>
                <a:ea typeface="游ゴシック"/>
                <a:cs typeface="Calibri"/>
              </a:rPr>
              <a:t>等を図り、研究分野における国際力を強化</a:t>
            </a:r>
            <a:endParaRPr lang="en-US" altLang="ja-JP" sz="1000" dirty="0">
              <a:solidFill>
                <a:schemeClr val="tx1"/>
              </a:solidFill>
              <a:latin typeface="Calibri"/>
              <a:ea typeface="Calibri"/>
              <a:cs typeface="Calibri"/>
            </a:endParaRPr>
          </a:p>
          <a:p>
            <a:pPr>
              <a:spcBef>
                <a:spcPts val="600"/>
              </a:spcBef>
            </a:pPr>
            <a:r>
              <a:rPr kumimoji="1" lang="ja-JP" altLang="en-US" sz="1200" b="1" dirty="0">
                <a:solidFill>
                  <a:schemeClr val="tx1"/>
                </a:solidFill>
              </a:rPr>
              <a:t>　・キャンパスの国際化</a:t>
            </a:r>
            <a:endParaRPr kumimoji="1" lang="en-US" altLang="ja-JP" sz="1200" b="1" dirty="0">
              <a:solidFill>
                <a:schemeClr val="tx1"/>
              </a:solidFill>
            </a:endParaRPr>
          </a:p>
          <a:p>
            <a:r>
              <a:rPr kumimoji="1" lang="ja-JP" altLang="en-US" sz="1000" dirty="0">
                <a:solidFill>
                  <a:schemeClr val="tx1"/>
                </a:solidFill>
                <a:ea typeface="游ゴシック"/>
              </a:rPr>
              <a:t>　　　⇒　</a:t>
            </a:r>
            <a:r>
              <a:rPr kumimoji="1" lang="ja-JP" sz="1000" dirty="0">
                <a:solidFill>
                  <a:schemeClr val="tx1"/>
                </a:solidFill>
                <a:ea typeface="游ゴシック"/>
              </a:rPr>
              <a:t>キャンパス内案内の二言語表示化や新たな留学生宿舎の</a:t>
            </a:r>
            <a:r>
              <a:rPr kumimoji="1" lang="ja-JP" sz="1000" dirty="0">
                <a:solidFill>
                  <a:schemeClr val="tx1"/>
                </a:solidFill>
                <a:latin typeface="游ゴシック"/>
                <a:ea typeface="游ゴシック"/>
              </a:rPr>
              <a:t>供</a:t>
            </a:r>
            <a:r>
              <a:rPr kumimoji="1" lang="ja-JP" sz="1000" dirty="0">
                <a:solidFill>
                  <a:schemeClr val="tx1"/>
                </a:solidFill>
                <a:ea typeface="游ゴシック"/>
              </a:rPr>
              <a:t>用など、外国人学生や教職員にとって障壁のないキャンパス</a:t>
            </a:r>
            <a:r>
              <a:rPr kumimoji="1" lang="ja-JP" sz="1000" dirty="0">
                <a:solidFill>
                  <a:schemeClr val="tx1"/>
                </a:solidFill>
                <a:latin typeface="游ゴシック"/>
                <a:ea typeface="游ゴシック"/>
              </a:rPr>
              <a:t>を実現</a:t>
            </a:r>
            <a:endParaRPr lang="en-US" sz="1000" dirty="0">
              <a:solidFill>
                <a:schemeClr val="tx1"/>
              </a:solidFill>
              <a:latin typeface="游ゴシック"/>
              <a:ea typeface="游ゴシック"/>
            </a:endParaRPr>
          </a:p>
        </p:txBody>
      </p:sp>
      <p:sp>
        <p:nvSpPr>
          <p:cNvPr id="3" name="正方形/長方形 3">
            <a:extLst>
              <a:ext uri="{FF2B5EF4-FFF2-40B4-BE49-F238E27FC236}">
                <a16:creationId xmlns:a16="http://schemas.microsoft.com/office/drawing/2014/main" id="{4175B021-2515-4D1F-8670-A29E649FE0BE}"/>
              </a:ext>
            </a:extLst>
          </p:cNvPr>
          <p:cNvSpPr/>
          <p:nvPr/>
        </p:nvSpPr>
        <p:spPr>
          <a:xfrm>
            <a:off x="197710" y="5014537"/>
            <a:ext cx="9495274" cy="1177249"/>
          </a:xfrm>
          <a:prstGeom prst="rect">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kumimoji="1" lang="ja-JP" altLang="en-US" sz="1200" b="1" dirty="0">
                <a:solidFill>
                  <a:schemeClr val="tx1"/>
                </a:solidFill>
                <a:ea typeface="游ゴシック"/>
              </a:rPr>
              <a:t>②</a:t>
            </a:r>
            <a:r>
              <a:rPr kumimoji="1" lang="ja-JP" sz="1200" b="1" dirty="0">
                <a:solidFill>
                  <a:schemeClr val="tx1"/>
                </a:solidFill>
                <a:ea typeface="游ゴシック"/>
              </a:rPr>
              <a:t>府立</a:t>
            </a:r>
            <a:r>
              <a:rPr kumimoji="1" lang="ja-JP" sz="1200" b="1" dirty="0">
                <a:solidFill>
                  <a:schemeClr val="tx1"/>
                </a:solidFill>
                <a:latin typeface="游ゴシック"/>
                <a:ea typeface="游ゴシック"/>
              </a:rPr>
              <a:t>学校</a:t>
            </a:r>
            <a:r>
              <a:rPr kumimoji="1" lang="ja-JP" altLang="en-US" sz="1200" b="1" dirty="0">
                <a:solidFill>
                  <a:schemeClr val="tx1"/>
                </a:solidFill>
                <a:ea typeface="游ゴシック"/>
              </a:rPr>
              <a:t>の建替え、大規模改修等の実施</a:t>
            </a:r>
            <a:endParaRPr kumimoji="1" lang="en-US" altLang="ja-JP" sz="1200" b="1" dirty="0">
              <a:solidFill>
                <a:schemeClr val="tx1"/>
              </a:solidFill>
              <a:ea typeface="游ゴシック"/>
            </a:endParaRPr>
          </a:p>
          <a:p>
            <a:pPr>
              <a:spcBef>
                <a:spcPts val="600"/>
              </a:spcBef>
            </a:pPr>
            <a:r>
              <a:rPr kumimoji="1" lang="ja-JP" altLang="en-US" sz="1200" b="1" dirty="0">
                <a:solidFill>
                  <a:schemeClr val="tx1"/>
                </a:solidFill>
              </a:rPr>
              <a:t>　・学校の老朽化対策や長寿命化整備</a:t>
            </a:r>
            <a:endParaRPr kumimoji="1" lang="en-US" altLang="ja-JP" sz="1200" b="1" dirty="0">
              <a:solidFill>
                <a:schemeClr val="tx1"/>
              </a:solidFill>
            </a:endParaRPr>
          </a:p>
          <a:p>
            <a:r>
              <a:rPr kumimoji="1" lang="ja-JP" altLang="en-US" sz="1000" dirty="0">
                <a:solidFill>
                  <a:schemeClr val="tx1"/>
                </a:solidFill>
                <a:ea typeface="游ゴシック"/>
              </a:rPr>
              <a:t>　　　⇒　老朽化した学校（築</a:t>
            </a:r>
            <a:r>
              <a:rPr kumimoji="1" lang="en-US" altLang="ja-JP" sz="1000" dirty="0">
                <a:solidFill>
                  <a:schemeClr val="tx1"/>
                </a:solidFill>
                <a:ea typeface="游ゴシック"/>
              </a:rPr>
              <a:t>70</a:t>
            </a:r>
            <a:r>
              <a:rPr kumimoji="1" lang="ja-JP" altLang="en-US" sz="1000" dirty="0">
                <a:solidFill>
                  <a:schemeClr val="tx1"/>
                </a:solidFill>
                <a:ea typeface="游ゴシック"/>
              </a:rPr>
              <a:t>年超）の建替えや屋上防水改修、外壁の劣化対策など大規模改修を実施し、安心して学べる環境を整備</a:t>
            </a:r>
            <a:endParaRPr kumimoji="1" lang="en-US" altLang="ja-JP" sz="1000" dirty="0">
              <a:solidFill>
                <a:schemeClr val="tx1"/>
              </a:solidFill>
              <a:ea typeface="游ゴシック"/>
            </a:endParaRPr>
          </a:p>
          <a:p>
            <a:pPr>
              <a:spcBef>
                <a:spcPts val="600"/>
              </a:spcBef>
            </a:pPr>
            <a:r>
              <a:rPr kumimoji="1" lang="ja-JP" altLang="en-US" sz="1200" b="1" dirty="0">
                <a:solidFill>
                  <a:schemeClr val="tx1"/>
                </a:solidFill>
              </a:rPr>
              <a:t>　・学校の内装リニューアルによる学習環境の改善</a:t>
            </a:r>
            <a:endParaRPr kumimoji="1" lang="en-US" altLang="ja-JP" sz="1200" b="1" dirty="0">
              <a:solidFill>
                <a:schemeClr val="tx1"/>
              </a:solidFill>
            </a:endParaRPr>
          </a:p>
          <a:p>
            <a:r>
              <a:rPr kumimoji="1" lang="ja-JP" altLang="en-US" sz="1000" dirty="0">
                <a:solidFill>
                  <a:schemeClr val="tx1"/>
                </a:solidFill>
                <a:ea typeface="游ゴシック"/>
              </a:rPr>
              <a:t>　　　⇒　老朽化した学校（築</a:t>
            </a:r>
            <a:r>
              <a:rPr kumimoji="1" lang="en-US" altLang="ja-JP" sz="1000" dirty="0">
                <a:solidFill>
                  <a:schemeClr val="tx1"/>
                </a:solidFill>
                <a:ea typeface="游ゴシック"/>
              </a:rPr>
              <a:t>30</a:t>
            </a:r>
            <a:r>
              <a:rPr kumimoji="1" lang="ja-JP" altLang="en-US" sz="1000" dirty="0">
                <a:solidFill>
                  <a:schemeClr val="tx1"/>
                </a:solidFill>
                <a:ea typeface="游ゴシック"/>
              </a:rPr>
              <a:t>～</a:t>
            </a:r>
            <a:r>
              <a:rPr kumimoji="1" lang="en-US" altLang="ja-JP" sz="1000" dirty="0">
                <a:solidFill>
                  <a:schemeClr val="tx1"/>
                </a:solidFill>
                <a:ea typeface="游ゴシック"/>
              </a:rPr>
              <a:t>60</a:t>
            </a:r>
            <a:r>
              <a:rPr kumimoji="1" lang="ja-JP" altLang="en-US" sz="1000" dirty="0">
                <a:solidFill>
                  <a:schemeClr val="tx1"/>
                </a:solidFill>
                <a:ea typeface="游ゴシック"/>
              </a:rPr>
              <a:t>年）の普通教室等の内装リニューアル（美装化）を進め、学習環境の改善・学校の魅力向上を図る</a:t>
            </a:r>
            <a:endParaRPr kumimoji="1" lang="en-US" altLang="ja-JP" sz="1000" dirty="0">
              <a:solidFill>
                <a:schemeClr val="tx1"/>
              </a:solidFill>
              <a:ea typeface="游ゴシック"/>
            </a:endParaRPr>
          </a:p>
        </p:txBody>
      </p:sp>
      <p:sp>
        <p:nvSpPr>
          <p:cNvPr id="4" name="正方形/長方形 4">
            <a:extLst>
              <a:ext uri="{FF2B5EF4-FFF2-40B4-BE49-F238E27FC236}">
                <a16:creationId xmlns:a16="http://schemas.microsoft.com/office/drawing/2014/main" id="{CA030007-1410-4911-9F42-92A7B9CFA6CC}"/>
              </a:ext>
            </a:extLst>
          </p:cNvPr>
          <p:cNvSpPr/>
          <p:nvPr/>
        </p:nvSpPr>
        <p:spPr>
          <a:xfrm>
            <a:off x="197710" y="3706139"/>
            <a:ext cx="9495274" cy="1238836"/>
          </a:xfrm>
          <a:prstGeom prst="rect">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kumimoji="1" lang="ja-JP" altLang="en-US" sz="1200" b="1" dirty="0">
                <a:solidFill>
                  <a:schemeClr val="tx1"/>
                </a:solidFill>
              </a:rPr>
              <a:t>①教育無償化に向けた継続的な取組</a:t>
            </a:r>
            <a:endParaRPr kumimoji="1" lang="en-US" altLang="ja-JP" sz="1200" b="1" dirty="0">
              <a:solidFill>
                <a:schemeClr val="tx1"/>
              </a:solidFill>
            </a:endParaRPr>
          </a:p>
          <a:p>
            <a:pPr>
              <a:spcBef>
                <a:spcPts val="600"/>
              </a:spcBef>
            </a:pPr>
            <a:r>
              <a:rPr kumimoji="1" lang="ja-JP" altLang="en-US" sz="1200" b="1" dirty="0">
                <a:solidFill>
                  <a:schemeClr val="tx1"/>
                </a:solidFill>
              </a:rPr>
              <a:t>　・高校、大阪公立大学等の授業料等完全無償化</a:t>
            </a:r>
            <a:endParaRPr kumimoji="1" lang="en-US" altLang="ja-JP" sz="1200" b="1" dirty="0">
              <a:solidFill>
                <a:schemeClr val="tx1"/>
              </a:solidFill>
            </a:endParaRPr>
          </a:p>
          <a:p>
            <a:r>
              <a:rPr kumimoji="1" lang="ja-JP" altLang="en-US" sz="1000" dirty="0">
                <a:solidFill>
                  <a:schemeClr val="tx1"/>
                </a:solidFill>
                <a:ea typeface="游ゴシック"/>
              </a:rPr>
              <a:t>　　　⇒　子どもたちが家庭の経済的理由により就学や進学を諦めることのないよう、大阪で子育てをしている</a:t>
            </a:r>
            <a:r>
              <a:rPr kumimoji="1" lang="ja-JP" sz="1000" dirty="0">
                <a:solidFill>
                  <a:schemeClr val="tx1"/>
                </a:solidFill>
                <a:ea typeface="游ゴシック"/>
              </a:rPr>
              <a:t>世帯</a:t>
            </a:r>
            <a:r>
              <a:rPr kumimoji="1" lang="ja-JP" sz="1000" dirty="0">
                <a:solidFill>
                  <a:schemeClr val="tx1"/>
                </a:solidFill>
                <a:latin typeface="游ゴシック"/>
                <a:ea typeface="游ゴシック"/>
              </a:rPr>
              <a:t>の</a:t>
            </a:r>
            <a:r>
              <a:rPr kumimoji="1" lang="ja-JP" sz="1000" dirty="0">
                <a:solidFill>
                  <a:schemeClr val="tx1"/>
                </a:solidFill>
                <a:ea typeface="游ゴシック"/>
              </a:rPr>
              <a:t>教育費負担</a:t>
            </a:r>
            <a:r>
              <a:rPr kumimoji="1" lang="ja-JP" altLang="en-US" sz="1000" dirty="0">
                <a:solidFill>
                  <a:schemeClr val="tx1"/>
                </a:solidFill>
                <a:ea typeface="游ゴシック"/>
              </a:rPr>
              <a:t>を軽減</a:t>
            </a:r>
            <a:endParaRPr kumimoji="1" lang="en-US" altLang="ja-JP" sz="1000" dirty="0">
              <a:solidFill>
                <a:schemeClr val="tx1"/>
              </a:solidFill>
              <a:ea typeface="游ゴシック"/>
            </a:endParaRPr>
          </a:p>
          <a:p>
            <a:pPr>
              <a:spcBef>
                <a:spcPts val="600"/>
              </a:spcBef>
            </a:pPr>
            <a:r>
              <a:rPr kumimoji="1" lang="ja-JP" altLang="en-US" sz="1200" b="1" dirty="0">
                <a:solidFill>
                  <a:schemeClr val="tx1"/>
                </a:solidFill>
                <a:ea typeface="游ゴシック"/>
              </a:rPr>
              <a:t>　・</a:t>
            </a:r>
            <a:r>
              <a:rPr kumimoji="1" lang="ja-JP" sz="1200" b="1" dirty="0">
                <a:solidFill>
                  <a:schemeClr val="tx1"/>
                </a:solidFill>
                <a:ea typeface="游ゴシック"/>
              </a:rPr>
              <a:t>高校、大学等の教育無償化に向けた国への</a:t>
            </a:r>
            <a:r>
              <a:rPr kumimoji="1" lang="ja-JP" sz="1200" b="1" dirty="0">
                <a:solidFill>
                  <a:schemeClr val="tx1"/>
                </a:solidFill>
                <a:latin typeface="游ゴシック"/>
                <a:ea typeface="游ゴシック"/>
              </a:rPr>
              <a:t>要望</a:t>
            </a:r>
            <a:endParaRPr lang="en-US" altLang="ja-JP" sz="1200" dirty="0">
              <a:solidFill>
                <a:schemeClr val="tx1"/>
              </a:solidFill>
              <a:latin typeface="游ゴシック"/>
              <a:ea typeface="Meiryo UI"/>
            </a:endParaRPr>
          </a:p>
          <a:p>
            <a:r>
              <a:rPr kumimoji="1" lang="ja-JP" sz="1000" dirty="0">
                <a:solidFill>
                  <a:schemeClr val="tx1"/>
                </a:solidFill>
                <a:ea typeface="游ゴシック"/>
              </a:rPr>
              <a:t>　　　⇒　次代を担う子どもたちへ投資し、持続的な成長を実現するため、経済的</a:t>
            </a:r>
            <a:r>
              <a:rPr kumimoji="1" lang="ja-JP" sz="1000" dirty="0">
                <a:solidFill>
                  <a:schemeClr val="tx1"/>
                </a:solidFill>
                <a:latin typeface="游ゴシック"/>
                <a:ea typeface="游ゴシック"/>
              </a:rPr>
              <a:t>状況に関わらず、自らの希望に応じた教育を受けることのできる環境を整備</a:t>
            </a:r>
            <a:r>
              <a:rPr kumimoji="1" lang="ja-JP" sz="1000" dirty="0">
                <a:solidFill>
                  <a:schemeClr val="tx1"/>
                </a:solidFill>
                <a:ea typeface="游ゴシック"/>
              </a:rPr>
              <a:t>する</a:t>
            </a:r>
            <a:endParaRPr lang="en-US" sz="1000" dirty="0">
              <a:solidFill>
                <a:schemeClr val="tx1"/>
              </a:solidFill>
              <a:ea typeface="游ゴシック"/>
              <a:cs typeface="Calibri"/>
            </a:endParaRPr>
          </a:p>
          <a:p>
            <a:r>
              <a:rPr kumimoji="1" lang="ja-JP" sz="1000" dirty="0">
                <a:solidFill>
                  <a:schemeClr val="tx1"/>
                </a:solidFill>
                <a:ea typeface="游ゴシック"/>
              </a:rPr>
              <a:t>　　　　　観点から、</a:t>
            </a:r>
            <a:r>
              <a:rPr kumimoji="1" lang="ja-JP" sz="1000" dirty="0">
                <a:solidFill>
                  <a:schemeClr val="tx1"/>
                </a:solidFill>
                <a:latin typeface="游ゴシック"/>
                <a:ea typeface="游ゴシック"/>
              </a:rPr>
              <a:t>国の責任のもとで</a:t>
            </a:r>
            <a:r>
              <a:rPr kumimoji="1" lang="ja-JP" altLang="en-US" sz="1000" dirty="0">
                <a:solidFill>
                  <a:schemeClr val="tx1"/>
                </a:solidFill>
                <a:latin typeface="游ゴシック"/>
                <a:ea typeface="游ゴシック"/>
              </a:rPr>
              <a:t>の</a:t>
            </a:r>
            <a:r>
              <a:rPr kumimoji="1" lang="ja-JP" sz="1000" dirty="0">
                <a:solidFill>
                  <a:schemeClr val="tx1"/>
                </a:solidFill>
                <a:latin typeface="游ゴシック"/>
                <a:ea typeface="游ゴシック"/>
              </a:rPr>
              <a:t>高校・大学等の授業料等無償化実現について国へ要望</a:t>
            </a:r>
            <a:endParaRPr lang="ja-JP" sz="1000" dirty="0">
              <a:solidFill>
                <a:schemeClr val="tx1"/>
              </a:solidFill>
              <a:latin typeface="游ゴシック"/>
              <a:ea typeface="游ゴシック"/>
            </a:endParaRPr>
          </a:p>
          <a:p>
            <a:pPr>
              <a:spcBef>
                <a:spcPts val="600"/>
              </a:spcBef>
            </a:pPr>
            <a:endParaRPr lang="ja-JP" altLang="en-US" sz="1200" b="1" dirty="0">
              <a:solidFill>
                <a:schemeClr val="tx1"/>
              </a:solidFill>
              <a:ea typeface="游ゴシック"/>
              <a:cs typeface="Calibri"/>
            </a:endParaRPr>
          </a:p>
        </p:txBody>
      </p:sp>
      <p:sp>
        <p:nvSpPr>
          <p:cNvPr id="5" name="テキスト ボックス 5">
            <a:extLst>
              <a:ext uri="{FF2B5EF4-FFF2-40B4-BE49-F238E27FC236}">
                <a16:creationId xmlns:a16="http://schemas.microsoft.com/office/drawing/2014/main" id="{CEE19EAC-06F5-4F99-92A8-92D1331DA61A}"/>
              </a:ext>
            </a:extLst>
          </p:cNvPr>
          <p:cNvSpPr txBox="1"/>
          <p:nvPr/>
        </p:nvSpPr>
        <p:spPr>
          <a:xfrm>
            <a:off x="0" y="2792885"/>
            <a:ext cx="5329881" cy="307777"/>
          </a:xfrm>
          <a:prstGeom prst="rect">
            <a:avLst/>
          </a:prstGeom>
          <a:noFill/>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53156" rtl="0" eaLnBrk="1" fontAlgn="auto" latinLnBrk="0" hangingPunct="1">
              <a:spcBef>
                <a:spcPts val="0"/>
              </a:spcBef>
              <a:spcAft>
                <a:spcPts val="0"/>
              </a:spcAft>
              <a:buClrTx/>
              <a:buSzTx/>
              <a:buFontTx/>
              <a:buNone/>
              <a:tabLst/>
              <a:defRPr/>
            </a:pPr>
            <a:r>
              <a:rPr kumimoji="1" lang="ja-JP" altLang="en-US" sz="1400" b="1">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（３）子どもたちが進みたい道を選択できる教育環境の整備</a:t>
            </a:r>
            <a:endParaRPr kumimoji="1" lang="en-US" altLang="ja-JP" sz="1400" b="1">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endParaRPr>
          </a:p>
        </p:txBody>
      </p:sp>
      <p:sp>
        <p:nvSpPr>
          <p:cNvPr id="6" name="四角形: 角を丸くする 6">
            <a:extLst>
              <a:ext uri="{FF2B5EF4-FFF2-40B4-BE49-F238E27FC236}">
                <a16:creationId xmlns:a16="http://schemas.microsoft.com/office/drawing/2014/main" id="{9558EEC7-D273-467E-AFAA-974082596ABA}"/>
              </a:ext>
            </a:extLst>
          </p:cNvPr>
          <p:cNvSpPr/>
          <p:nvPr/>
        </p:nvSpPr>
        <p:spPr>
          <a:xfrm>
            <a:off x="365414" y="3109769"/>
            <a:ext cx="9190478" cy="522233"/>
          </a:xfrm>
          <a:prstGeom prst="roundRect">
            <a:avLst>
              <a:gd name="adj" fmla="val 0"/>
            </a:avLst>
          </a:prstGeom>
          <a:solidFill>
            <a:schemeClr val="accent6">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lIns="91440" tIns="45720" rIns="91440" bIns="45720" rtlCol="0" anchor="t"/>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kumimoji="1" lang="ja-JP" altLang="en-US" sz="1000">
                <a:solidFill>
                  <a:schemeClr val="tx1"/>
                </a:solidFill>
                <a:ea typeface="游ゴシック"/>
              </a:rPr>
              <a:t>○将来の大阪の成長を担う子どもたちが、所得や子どもの人数等によって制限を受けることなく、</a:t>
            </a:r>
            <a:r>
              <a:rPr kumimoji="1" lang="ja-JP" sz="1000">
                <a:solidFill>
                  <a:schemeClr val="tx1"/>
                </a:solidFill>
                <a:latin typeface="游ゴシック"/>
                <a:ea typeface="游ゴシック"/>
              </a:rPr>
              <a:t>自由に学校選択できる機会を保証するため、</a:t>
            </a:r>
            <a:r>
              <a:rPr kumimoji="1" lang="ja-JP" sz="1000">
                <a:solidFill>
                  <a:schemeClr val="tx1"/>
                </a:solidFill>
                <a:ea typeface="游ゴシック"/>
              </a:rPr>
              <a:t>高等学校等の</a:t>
            </a:r>
            <a:endParaRPr kumimoji="1" lang="en-US" sz="1000" dirty="0">
              <a:solidFill>
                <a:schemeClr val="tx1"/>
              </a:solidFill>
              <a:ea typeface="游ゴシック"/>
            </a:endParaRPr>
          </a:p>
          <a:p>
            <a:r>
              <a:rPr kumimoji="1" lang="ja-JP" altLang="en-US" sz="1000" b="1" dirty="0">
                <a:solidFill>
                  <a:schemeClr val="tx1"/>
                </a:solidFill>
                <a:ea typeface="游ゴシック"/>
              </a:rPr>
              <a:t> 　</a:t>
            </a:r>
            <a:r>
              <a:rPr kumimoji="1" lang="ja-JP" sz="1000" b="1" dirty="0">
                <a:solidFill>
                  <a:schemeClr val="tx1"/>
                </a:solidFill>
                <a:ea typeface="游ゴシック"/>
              </a:rPr>
              <a:t>授業料完全無償化</a:t>
            </a:r>
            <a:r>
              <a:rPr kumimoji="1" lang="ja-JP" sz="1000" dirty="0">
                <a:solidFill>
                  <a:schemeClr val="tx1"/>
                </a:solidFill>
                <a:ea typeface="游ゴシック"/>
              </a:rPr>
              <a:t>を図る</a:t>
            </a:r>
            <a:endParaRPr lang="en-US" sz="1000" dirty="0">
              <a:solidFill>
                <a:schemeClr val="tx1"/>
              </a:solidFill>
              <a:ea typeface="游ゴシック"/>
              <a:cs typeface="Calibri"/>
            </a:endParaRPr>
          </a:p>
          <a:p>
            <a:r>
              <a:rPr kumimoji="1" lang="ja-JP" altLang="en-US" sz="1000" dirty="0">
                <a:solidFill>
                  <a:schemeClr val="tx1"/>
                </a:solidFill>
              </a:rPr>
              <a:t>○また、子どもたちが魅力的な環境で安心して学習に取り組めるよう、</a:t>
            </a:r>
            <a:r>
              <a:rPr kumimoji="1" lang="ja-JP" altLang="en-US" sz="1000" b="1" dirty="0">
                <a:solidFill>
                  <a:schemeClr val="tx1"/>
                </a:solidFill>
              </a:rPr>
              <a:t>高校等の老朽化対策</a:t>
            </a:r>
            <a:r>
              <a:rPr kumimoji="1" lang="ja-JP" altLang="en-US" sz="1000" dirty="0">
                <a:solidFill>
                  <a:schemeClr val="tx1"/>
                </a:solidFill>
              </a:rPr>
              <a:t>等の整備を進める</a:t>
            </a:r>
            <a:endParaRPr kumimoji="1" lang="en-US" altLang="ja-JP" sz="1000" dirty="0">
              <a:solidFill>
                <a:schemeClr val="tx1"/>
              </a:solidFill>
            </a:endParaRPr>
          </a:p>
        </p:txBody>
      </p:sp>
      <p:sp>
        <p:nvSpPr>
          <p:cNvPr id="8" name="スライド番号プレースホルダー 1">
            <a:extLst>
              <a:ext uri="{FF2B5EF4-FFF2-40B4-BE49-F238E27FC236}">
                <a16:creationId xmlns:a16="http://schemas.microsoft.com/office/drawing/2014/main" id="{EE166A0A-3AA8-B499-E17E-23B9C09E024C}"/>
              </a:ext>
            </a:extLst>
          </p:cNvPr>
          <p:cNvSpPr>
            <a:spLocks noGrp="1"/>
          </p:cNvSpPr>
          <p:nvPr>
            <p:ph type="sldNum" sz="quarter" idx="12"/>
          </p:nvPr>
        </p:nvSpPr>
        <p:spPr>
          <a:xfrm>
            <a:off x="9489330" y="6445576"/>
            <a:ext cx="416670" cy="408695"/>
          </a:xfrm>
          <a:solidFill>
            <a:schemeClr val="bg1"/>
          </a:solidFill>
          <a:effectLst/>
        </p:spPr>
        <p:txBody>
          <a:bodyPr/>
          <a:lstStyle/>
          <a:p>
            <a:fld id="{DDF82107-93BA-490C-9453-044014AF67CD}" type="slidenum">
              <a:rPr kumimoji="1" lang="ja-JP" altLang="en-US" smtClean="0"/>
              <a:pPr/>
              <a:t>44</a:t>
            </a:fld>
            <a:endParaRPr kumimoji="1" lang="ja-JP" altLang="en-US"/>
          </a:p>
        </p:txBody>
      </p:sp>
    </p:spTree>
    <p:extLst>
      <p:ext uri="{BB962C8B-B14F-4D97-AF65-F5344CB8AC3E}">
        <p14:creationId xmlns:p14="http://schemas.microsoft.com/office/powerpoint/2010/main" val="15830755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D78BA-4BF3-DEC5-64FC-7DB21483927E}"/>
            </a:ext>
          </a:extLst>
        </p:cNvPr>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59F887E6-4154-224E-8B24-53E3A9738E11}"/>
              </a:ext>
            </a:extLst>
          </p:cNvPr>
          <p:cNvSpPr/>
          <p:nvPr/>
        </p:nvSpPr>
        <p:spPr>
          <a:xfrm>
            <a:off x="445207" y="300060"/>
            <a:ext cx="4242857" cy="35860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457200" rtl="0" eaLnBrk="1" fontAlgn="auto" latinLnBrk="0" hangingPunct="1">
              <a:lnSpc>
                <a:spcPts val="1357"/>
              </a:lnSpc>
              <a:spcBef>
                <a:spcPts val="0"/>
              </a:spcBef>
              <a:spcAft>
                <a:spcPts val="0"/>
              </a:spcAft>
              <a:buClrTx/>
              <a:buSzTx/>
              <a:buFontTx/>
              <a:buNone/>
              <a:tabLst/>
              <a:defRPr/>
            </a:pPr>
            <a:endParaRPr kumimoji="0" lang="ja-JP" altLang="ja-JP" sz="1429" b="1" i="0" u="none" strike="noStrike" kern="1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 name="正方形/長方形 1">
            <a:extLst>
              <a:ext uri="{FF2B5EF4-FFF2-40B4-BE49-F238E27FC236}">
                <a16:creationId xmlns:a16="http://schemas.microsoft.com/office/drawing/2014/main" id="{561F1602-8DC6-BD0A-A48C-85E2FABBA860}"/>
              </a:ext>
            </a:extLst>
          </p:cNvPr>
          <p:cNvSpPr/>
          <p:nvPr/>
        </p:nvSpPr>
        <p:spPr>
          <a:xfrm>
            <a:off x="208786" y="944778"/>
            <a:ext cx="9490857" cy="2727243"/>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962"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5" name="正方形/長方形 24">
            <a:extLst>
              <a:ext uri="{FF2B5EF4-FFF2-40B4-BE49-F238E27FC236}">
                <a16:creationId xmlns:a16="http://schemas.microsoft.com/office/drawing/2014/main" id="{F79B700A-31BA-D95C-5338-B0A7E7C5BA73}"/>
              </a:ext>
            </a:extLst>
          </p:cNvPr>
          <p:cNvSpPr/>
          <p:nvPr/>
        </p:nvSpPr>
        <p:spPr>
          <a:xfrm>
            <a:off x="208787" y="4978867"/>
            <a:ext cx="9534417" cy="1435072"/>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962"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3" name="円/楕円 72">
            <a:extLst>
              <a:ext uri="{FF2B5EF4-FFF2-40B4-BE49-F238E27FC236}">
                <a16:creationId xmlns:a16="http://schemas.microsoft.com/office/drawing/2014/main" id="{D24428A7-BFE9-A480-77F7-E445919A14A7}"/>
              </a:ext>
            </a:extLst>
          </p:cNvPr>
          <p:cNvSpPr/>
          <p:nvPr/>
        </p:nvSpPr>
        <p:spPr>
          <a:xfrm>
            <a:off x="396353" y="5294799"/>
            <a:ext cx="2880000" cy="1037378"/>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714"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円/楕円 72">
            <a:extLst>
              <a:ext uri="{FF2B5EF4-FFF2-40B4-BE49-F238E27FC236}">
                <a16:creationId xmlns:a16="http://schemas.microsoft.com/office/drawing/2014/main" id="{D3921D7F-4471-9FFE-8E6E-A56AF7F86A2E}"/>
              </a:ext>
            </a:extLst>
          </p:cNvPr>
          <p:cNvSpPr/>
          <p:nvPr/>
        </p:nvSpPr>
        <p:spPr>
          <a:xfrm>
            <a:off x="3513000" y="5294799"/>
            <a:ext cx="2880000" cy="103737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defRPr/>
            </a:pPr>
            <a:endParaRPr lang="ja-JP" altLang="en-US" sz="2000" b="1">
              <a:solidFill>
                <a:prstClr val="black"/>
              </a:solidFill>
              <a:latin typeface="BIZ UDPゴシック" panose="020B0400000000000000" pitchFamily="50" charset="-128"/>
              <a:ea typeface="BIZ UDPゴシック" panose="020B0400000000000000" pitchFamily="50" charset="-128"/>
            </a:endParaRPr>
          </a:p>
        </p:txBody>
      </p:sp>
      <p:sp>
        <p:nvSpPr>
          <p:cNvPr id="5" name="二等辺三角形 4">
            <a:extLst>
              <a:ext uri="{FF2B5EF4-FFF2-40B4-BE49-F238E27FC236}">
                <a16:creationId xmlns:a16="http://schemas.microsoft.com/office/drawing/2014/main" id="{CE26FE8B-E6C7-940C-31F9-83883F1433F6}"/>
              </a:ext>
            </a:extLst>
          </p:cNvPr>
          <p:cNvSpPr/>
          <p:nvPr/>
        </p:nvSpPr>
        <p:spPr>
          <a:xfrm rot="10800000">
            <a:off x="4291694" y="4682039"/>
            <a:ext cx="1322614" cy="294519"/>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962"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6" name="テキスト ボックス 35">
            <a:extLst>
              <a:ext uri="{FF2B5EF4-FFF2-40B4-BE49-F238E27FC236}">
                <a16:creationId xmlns:a16="http://schemas.microsoft.com/office/drawing/2014/main" id="{0BCF25A3-8586-D505-A6FD-E2D94B66C88D}"/>
              </a:ext>
            </a:extLst>
          </p:cNvPr>
          <p:cNvSpPr txBox="1"/>
          <p:nvPr/>
        </p:nvSpPr>
        <p:spPr>
          <a:xfrm>
            <a:off x="204584" y="773053"/>
            <a:ext cx="2160000" cy="338554"/>
          </a:xfrm>
          <a:prstGeom prst="rect">
            <a:avLst/>
          </a:prstGeom>
          <a:solidFill>
            <a:srgbClr val="0070C0"/>
          </a:solidFill>
          <a:ln>
            <a:solidFill>
              <a:srgbClr val="0070C0"/>
            </a:solidFill>
          </a:ln>
        </p:spPr>
        <p:txBody>
          <a:bodyPr wrap="square" rtlCol="0">
            <a:spAutoFit/>
          </a:bodyPr>
          <a:lstStyle>
            <a:defPPr>
              <a:defRPr lang="en-US"/>
            </a:defPPr>
            <a:lvl1pPr marL="128137" marR="0" lvl="0" indent="-128137" algn="ctr" fontAlgn="auto">
              <a:lnSpc>
                <a:spcPct val="100000"/>
              </a:lnSpc>
              <a:spcBef>
                <a:spcPts val="0"/>
              </a:spcBef>
              <a:spcAft>
                <a:spcPts val="0"/>
              </a:spcAft>
              <a:buClrTx/>
              <a:buSzTx/>
              <a:buFontTx/>
              <a:buNone/>
              <a:tabLst/>
              <a:defRPr kumimoji="1" sz="1600" b="1" i="0" u="none" strike="noStrike" cap="none" spc="0" normalizeH="0" baseline="0">
                <a:ln>
                  <a:noFill/>
                </a:ln>
                <a:solidFill>
                  <a:prstClr val="white"/>
                </a:solidFill>
                <a:effectLst/>
                <a:uLnTx/>
                <a:uFillTx/>
                <a:latin typeface="BIZ UDPゴシック" panose="020B0400000000000000" pitchFamily="50" charset="-128"/>
                <a:ea typeface="BIZ UDPゴシック" panose="020B0400000000000000" pitchFamily="50" charset="-128"/>
              </a:defRPr>
            </a:lvl1pPr>
          </a:lstStyle>
          <a:p>
            <a:r>
              <a:rPr lang="ja-JP" altLang="en-US"/>
              <a:t>基本的な考え方</a:t>
            </a:r>
          </a:p>
        </p:txBody>
      </p:sp>
      <p:sp>
        <p:nvSpPr>
          <p:cNvPr id="40" name="正方形/長方形 39">
            <a:extLst>
              <a:ext uri="{FF2B5EF4-FFF2-40B4-BE49-F238E27FC236}">
                <a16:creationId xmlns:a16="http://schemas.microsoft.com/office/drawing/2014/main" id="{FE6C5D06-71B3-9A59-C8C8-956FE4717A49}"/>
              </a:ext>
            </a:extLst>
          </p:cNvPr>
          <p:cNvSpPr/>
          <p:nvPr/>
        </p:nvSpPr>
        <p:spPr>
          <a:xfrm>
            <a:off x="370492" y="1718523"/>
            <a:ext cx="2995424" cy="175955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nSpc>
                <a:spcPct val="150000"/>
              </a:lnSpc>
            </a:pPr>
            <a:r>
              <a:rPr kumimoji="1" lang="ja-JP" altLang="en-US" sz="1200" b="1" spc="-71" dirty="0">
                <a:solidFill>
                  <a:schemeClr val="tx1"/>
                </a:solidFill>
                <a:latin typeface="BIZ UDPゴシック" panose="020B0400000000000000" pitchFamily="50" charset="-128"/>
                <a:ea typeface="BIZ UDPゴシック" panose="020B0400000000000000" pitchFamily="50" charset="-128"/>
              </a:rPr>
              <a:t> ■ 万博での最先端技術を活かす</a:t>
            </a:r>
            <a:endParaRPr kumimoji="1" lang="en-US" altLang="ja-JP" sz="1200" b="1" spc="-71" dirty="0">
              <a:solidFill>
                <a:schemeClr val="tx1"/>
              </a:solidFill>
              <a:latin typeface="BIZ UDPゴシック" panose="020B0400000000000000" pitchFamily="50" charset="-128"/>
              <a:ea typeface="BIZ UDPゴシック" panose="020B0400000000000000" pitchFamily="50" charset="-128"/>
            </a:endParaRPr>
          </a:p>
          <a:p>
            <a:pPr>
              <a:lnSpc>
                <a:spcPct val="120000"/>
              </a:lnSpc>
              <a:defRPr/>
            </a:pPr>
            <a:r>
              <a:rPr kumimoji="1" lang="ja-JP" altLang="en-US" sz="1000" dirty="0">
                <a:solidFill>
                  <a:schemeClr val="tx1"/>
                </a:solidFill>
                <a:latin typeface="BIZ UDPゴシック" panose="020B0400000000000000" pitchFamily="50" charset="-128"/>
                <a:ea typeface="BIZ UDPゴシック" panose="020B0400000000000000" pitchFamily="50" charset="-128"/>
              </a:rPr>
              <a:t>　　・ 空飛ぶクルマ</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a:lnSpc>
                <a:spcPct val="120000"/>
              </a:lnSpc>
              <a:defRPr/>
            </a:pPr>
            <a:r>
              <a:rPr kumimoji="1" lang="ja-JP" altLang="en-US" sz="1000" dirty="0">
                <a:solidFill>
                  <a:schemeClr val="tx1"/>
                </a:solidFill>
                <a:latin typeface="BIZ UDPゴシック" panose="020B0400000000000000" pitchFamily="50" charset="-128"/>
                <a:ea typeface="BIZ UDPゴシック" panose="020B0400000000000000" pitchFamily="50" charset="-128"/>
              </a:rPr>
              <a:t>　　・ 自動運転技術</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a:lnSpc>
                <a:spcPct val="120000"/>
              </a:lnSpc>
              <a:defRPr/>
            </a:pPr>
            <a:r>
              <a:rPr kumimoji="1" lang="ja-JP" altLang="en-US" sz="1000" dirty="0">
                <a:solidFill>
                  <a:schemeClr val="tx1"/>
                </a:solidFill>
                <a:latin typeface="BIZ UDPゴシック" panose="020B0400000000000000" pitchFamily="50" charset="-128"/>
                <a:ea typeface="BIZ UDPゴシック" panose="020B0400000000000000" pitchFamily="50" charset="-128"/>
              </a:rPr>
              <a:t>　　・ 介護テクノロジー　など</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kumimoji="1" lang="ja-JP" altLang="en-US" sz="1600" b="1" spc="-71" dirty="0">
                <a:solidFill>
                  <a:schemeClr val="tx1"/>
                </a:solidFill>
                <a:latin typeface="BIZ UDPゴシック" panose="020B0400000000000000" pitchFamily="50" charset="-128"/>
                <a:ea typeface="BIZ UDPゴシック"/>
              </a:rPr>
              <a:t> </a:t>
            </a:r>
            <a:r>
              <a:rPr kumimoji="1" lang="ja-JP" altLang="en-US" sz="1200" b="1" spc="-71" dirty="0">
                <a:solidFill>
                  <a:schemeClr val="tx1"/>
                </a:solidFill>
                <a:latin typeface="BIZ UDPゴシック" panose="020B0400000000000000" pitchFamily="50" charset="-128"/>
                <a:ea typeface="BIZ UDPゴシック"/>
              </a:rPr>
              <a:t>■ アカデミアの研究成果を活かす</a:t>
            </a:r>
            <a:endParaRPr kumimoji="1" lang="en-US" altLang="ja-JP" sz="1200" b="1" spc="-71" dirty="0">
              <a:solidFill>
                <a:schemeClr val="tx1"/>
              </a:solidFill>
              <a:latin typeface="BIZ UDPゴシック" panose="020B0400000000000000" pitchFamily="50" charset="-128"/>
              <a:ea typeface="BIZ UDPゴシック"/>
            </a:endParaRPr>
          </a:p>
          <a:p>
            <a:r>
              <a:rPr kumimoji="1" lang="ja-JP" altLang="en-US" sz="1000" spc="-71" dirty="0">
                <a:solidFill>
                  <a:schemeClr val="tx1"/>
                </a:solidFill>
                <a:latin typeface="BIZ UDPゴシック" panose="020B0400000000000000" pitchFamily="50" charset="-128"/>
                <a:ea typeface="BIZ UDPゴシック"/>
              </a:rPr>
              <a:t>　　・　研究所や大学の研究成果を活かした</a:t>
            </a:r>
            <a:endParaRPr lang="ja-JP" altLang="en-US" sz="1000" spc="-71" dirty="0">
              <a:solidFill>
                <a:schemeClr val="tx1"/>
              </a:solidFill>
              <a:latin typeface="BIZ UDPゴシック" panose="020B0400000000000000" pitchFamily="50" charset="-128"/>
              <a:ea typeface="BIZ UDPゴシック"/>
            </a:endParaRPr>
          </a:p>
          <a:p>
            <a:r>
              <a:rPr kumimoji="1" lang="ja-JP" sz="1000" spc="-71" dirty="0">
                <a:solidFill>
                  <a:schemeClr val="tx1"/>
                </a:solidFill>
                <a:latin typeface="BIZ UDPゴシック" panose="020B0400000000000000" pitchFamily="50" charset="-128"/>
                <a:ea typeface="BIZ UDPゴシック"/>
              </a:rPr>
              <a:t>　　　 </a:t>
            </a:r>
            <a:r>
              <a:rPr kumimoji="1" lang="ja-JP" altLang="en-US" sz="1000" spc="-71" dirty="0">
                <a:solidFill>
                  <a:schemeClr val="tx1"/>
                </a:solidFill>
                <a:latin typeface="BIZ UDPゴシック" panose="020B0400000000000000" pitchFamily="50" charset="-128"/>
                <a:ea typeface="BIZ UDPゴシック"/>
              </a:rPr>
              <a:t>感染症対策　など</a:t>
            </a:r>
            <a:endParaRPr lang="en-US" altLang="ja-JP" sz="1000" spc="-71" dirty="0">
              <a:solidFill>
                <a:schemeClr val="tx1"/>
              </a:solidFill>
              <a:latin typeface="BIZ UDPゴシック" panose="020B0400000000000000" pitchFamily="50" charset="-128"/>
              <a:ea typeface="BIZ UDPゴシック"/>
            </a:endParaRPr>
          </a:p>
        </p:txBody>
      </p:sp>
      <p:sp>
        <p:nvSpPr>
          <p:cNvPr id="41" name="正方形/長方形 40">
            <a:extLst>
              <a:ext uri="{FF2B5EF4-FFF2-40B4-BE49-F238E27FC236}">
                <a16:creationId xmlns:a16="http://schemas.microsoft.com/office/drawing/2014/main" id="{670BF860-807D-61B8-00AB-5F193C1AD8B8}"/>
              </a:ext>
            </a:extLst>
          </p:cNvPr>
          <p:cNvSpPr/>
          <p:nvPr/>
        </p:nvSpPr>
        <p:spPr>
          <a:xfrm>
            <a:off x="3474130" y="1718523"/>
            <a:ext cx="2995424" cy="175955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kumimoji="1" lang="ja-JP" altLang="en-US" sz="1200" b="1" spc="-71" dirty="0">
                <a:solidFill>
                  <a:schemeClr val="tx1"/>
                </a:solidFill>
                <a:latin typeface="BIZ UDPゴシック" panose="020B0400000000000000" pitchFamily="50" charset="-128"/>
                <a:ea typeface="BIZ UDPゴシック" panose="020B0400000000000000" pitchFamily="50" charset="-128"/>
              </a:rPr>
              <a:t>■ 多様性と自分らしさの尊重</a:t>
            </a:r>
            <a:endParaRPr kumimoji="1" lang="en-US" altLang="ja-JP" sz="1200" b="1" spc="-71" dirty="0">
              <a:solidFill>
                <a:schemeClr val="tx1"/>
              </a:solidFill>
              <a:latin typeface="BIZ UDPゴシック" panose="020B0400000000000000" pitchFamily="50" charset="-128"/>
              <a:ea typeface="BIZ UDPゴシック" panose="020B0400000000000000" pitchFamily="50" charset="-128"/>
            </a:endParaRPr>
          </a:p>
          <a:p>
            <a:pPr>
              <a:defRPr/>
            </a:pPr>
            <a:r>
              <a:rPr kumimoji="1" lang="ja-JP" altLang="en-US" sz="1000" dirty="0">
                <a:solidFill>
                  <a:schemeClr val="tx1"/>
                </a:solidFill>
                <a:latin typeface="BIZ UDPゴシック" panose="020B0400000000000000" pitchFamily="50" charset="-128"/>
                <a:ea typeface="BIZ UDPゴシック" panose="020B0400000000000000" pitchFamily="50" charset="-128"/>
              </a:rPr>
              <a:t>　・ 世界で重視されるダイバーシティの概念</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a:defRPr/>
            </a:pPr>
            <a:r>
              <a:rPr kumimoji="1" lang="ja-JP" altLang="en-US" sz="1000" dirty="0">
                <a:solidFill>
                  <a:schemeClr val="tx1"/>
                </a:solidFill>
                <a:latin typeface="BIZ UDPゴシック" panose="020B0400000000000000" pitchFamily="50" charset="-128"/>
                <a:ea typeface="BIZ UDPゴシック" panose="020B0400000000000000" pitchFamily="50" charset="-128"/>
              </a:rPr>
              <a:t>　・ すべての人々が尊重しあい、自分らしくいき</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a:defRPr/>
            </a:pPr>
            <a:r>
              <a:rPr kumimoji="1" lang="ja-JP" altLang="en-US" sz="1000" dirty="0">
                <a:solidFill>
                  <a:schemeClr val="tx1"/>
                </a:solidFill>
                <a:latin typeface="BIZ UDPゴシック" panose="020B0400000000000000" pitchFamily="50" charset="-128"/>
                <a:ea typeface="BIZ UDPゴシック" panose="020B0400000000000000" pitchFamily="50" charset="-128"/>
              </a:rPr>
              <a:t>　　いきと過ごせることは、Ｗｅｌｌ</a:t>
            </a:r>
            <a:r>
              <a:rPr kumimoji="1" lang="en-US" altLang="ja-JP" sz="1000" dirty="0">
                <a:solidFill>
                  <a:schemeClr val="tx1"/>
                </a:solidFill>
                <a:latin typeface="BIZ UDPゴシック" panose="020B0400000000000000" pitchFamily="50" charset="-128"/>
                <a:ea typeface="BIZ UDPゴシック" panose="020B0400000000000000" pitchFamily="50" charset="-128"/>
              </a:rPr>
              <a:t>-</a:t>
            </a:r>
            <a:r>
              <a:rPr kumimoji="1" lang="ja-JP" altLang="en-US" sz="1000" dirty="0">
                <a:solidFill>
                  <a:schemeClr val="tx1"/>
                </a:solidFill>
                <a:latin typeface="BIZ UDPゴシック" panose="020B0400000000000000" pitchFamily="50" charset="-128"/>
                <a:ea typeface="BIZ UDPゴシック" panose="020B0400000000000000" pitchFamily="50" charset="-128"/>
              </a:rPr>
              <a:t>Ｂｅｉｎｇの基本</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a:defRPr/>
            </a:pP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kumimoji="1" lang="ja-JP" altLang="en-US" sz="1200" b="1" spc="-71" dirty="0">
                <a:solidFill>
                  <a:schemeClr val="tx1"/>
                </a:solidFill>
                <a:latin typeface="BIZ UDPゴシック" panose="020B0400000000000000" pitchFamily="50" charset="-128"/>
                <a:ea typeface="BIZ UDPゴシック" panose="020B0400000000000000" pitchFamily="50" charset="-128"/>
              </a:rPr>
              <a:t>■ 大阪人らしく、地域で人々が支えあう</a:t>
            </a:r>
            <a:endParaRPr kumimoji="1" lang="en-US" altLang="ja-JP" sz="1200" b="1" spc="-71"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kumimoji="1" lang="ja-JP" altLang="en-US" sz="1000" spc="-71" dirty="0">
                <a:solidFill>
                  <a:schemeClr val="tx1"/>
                </a:solidFill>
                <a:latin typeface="BIZ UDPゴシック" panose="020B0400000000000000" pitchFamily="50" charset="-128"/>
                <a:ea typeface="BIZ UDPゴシック" panose="020B0400000000000000" pitchFamily="50" charset="-128"/>
              </a:rPr>
              <a:t>　・　万博ボランティアには延べ３万人が登録</a:t>
            </a:r>
            <a:endParaRPr kumimoji="1" lang="en-US" altLang="ja-JP" sz="1000" spc="-71" dirty="0">
              <a:solidFill>
                <a:schemeClr val="tx1"/>
              </a:solidFill>
              <a:latin typeface="BIZ UDPゴシック" panose="020B0400000000000000" pitchFamily="50" charset="-128"/>
              <a:ea typeface="BIZ UDPゴシック" panose="020B0400000000000000" pitchFamily="50" charset="-128"/>
            </a:endParaRPr>
          </a:p>
        </p:txBody>
      </p:sp>
      <p:sp>
        <p:nvSpPr>
          <p:cNvPr id="38" name="正方形/長方形 37">
            <a:extLst>
              <a:ext uri="{FF2B5EF4-FFF2-40B4-BE49-F238E27FC236}">
                <a16:creationId xmlns:a16="http://schemas.microsoft.com/office/drawing/2014/main" id="{F0ED4AF9-D3C3-5B21-AEEC-0954747873D1}"/>
              </a:ext>
            </a:extLst>
          </p:cNvPr>
          <p:cNvSpPr/>
          <p:nvPr/>
        </p:nvSpPr>
        <p:spPr>
          <a:xfrm>
            <a:off x="369370" y="1230577"/>
            <a:ext cx="2995424" cy="51445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先端技術を活かした</a:t>
            </a:r>
            <a:endParaRPr kumimoji="1" lang="en-US" altLang="ja-JP" sz="1600" b="1"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Ｑ</a:t>
            </a:r>
            <a:r>
              <a:rPr kumimoji="1" lang="en-US" altLang="ja-JP" sz="1600" b="1" dirty="0">
                <a:solidFill>
                  <a:schemeClr val="bg1"/>
                </a:solidFill>
                <a:latin typeface="BIZ UDPゴシック" panose="020B0400000000000000" pitchFamily="50" charset="-128"/>
                <a:ea typeface="BIZ UDPゴシック" panose="020B0400000000000000" pitchFamily="50" charset="-128"/>
              </a:rPr>
              <a:t>o</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Ｌの向上</a:t>
            </a:r>
          </a:p>
        </p:txBody>
      </p:sp>
      <p:sp>
        <p:nvSpPr>
          <p:cNvPr id="55" name="正方形/長方形 54">
            <a:extLst>
              <a:ext uri="{FF2B5EF4-FFF2-40B4-BE49-F238E27FC236}">
                <a16:creationId xmlns:a16="http://schemas.microsoft.com/office/drawing/2014/main" id="{83451B23-5631-3A5C-7EB6-62A9DAE24089}"/>
              </a:ext>
            </a:extLst>
          </p:cNvPr>
          <p:cNvSpPr/>
          <p:nvPr/>
        </p:nvSpPr>
        <p:spPr>
          <a:xfrm>
            <a:off x="3474130" y="1230577"/>
            <a:ext cx="2995424" cy="51445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kumimoji="1" lang="ja-JP" altLang="en-US" sz="1600" b="1">
                <a:solidFill>
                  <a:schemeClr val="bg1"/>
                </a:solidFill>
                <a:latin typeface="BIZ UDPゴシック" panose="020B0400000000000000" pitchFamily="50" charset="-128"/>
                <a:ea typeface="BIZ UDPゴシック"/>
              </a:rPr>
              <a:t>多様な人々が共生する</a:t>
            </a:r>
            <a:endParaRPr kumimoji="1" lang="en-US" altLang="ja-JP" sz="1600" b="1">
              <a:solidFill>
                <a:schemeClr val="bg1"/>
              </a:solidFill>
              <a:latin typeface="BIZ UDPゴシック" panose="020B0400000000000000" pitchFamily="50" charset="-128"/>
              <a:ea typeface="BIZ UDPゴシック"/>
            </a:endParaRPr>
          </a:p>
          <a:p>
            <a:pPr algn="ctr"/>
            <a:r>
              <a:rPr kumimoji="1" lang="ja-JP" altLang="en-US" sz="1600" b="1">
                <a:solidFill>
                  <a:schemeClr val="bg1"/>
                </a:solidFill>
                <a:latin typeface="BIZ UDPゴシック" panose="020B0400000000000000" pitchFamily="50" charset="-128"/>
                <a:ea typeface="BIZ UDPゴシック" panose="020B0400000000000000" pitchFamily="50" charset="-128"/>
              </a:rPr>
              <a:t>フレンドリーな社会</a:t>
            </a:r>
          </a:p>
        </p:txBody>
      </p:sp>
      <p:sp>
        <p:nvSpPr>
          <p:cNvPr id="29" name="テキスト ボックス 28">
            <a:extLst>
              <a:ext uri="{FF2B5EF4-FFF2-40B4-BE49-F238E27FC236}">
                <a16:creationId xmlns:a16="http://schemas.microsoft.com/office/drawing/2014/main" id="{350574D7-2DF9-07E1-0AF2-B0853AC5B772}"/>
              </a:ext>
            </a:extLst>
          </p:cNvPr>
          <p:cNvSpPr txBox="1"/>
          <p:nvPr/>
        </p:nvSpPr>
        <p:spPr>
          <a:xfrm>
            <a:off x="594970" y="3907857"/>
            <a:ext cx="8716060" cy="694815"/>
          </a:xfrm>
          <a:prstGeom prst="rect">
            <a:avLst/>
          </a:prstGeom>
          <a:solidFill>
            <a:srgbClr val="FFFF00"/>
          </a:solidFill>
          <a:ln w="9525">
            <a:noFill/>
          </a:ln>
        </p:spPr>
        <p:txBody>
          <a:bodyPr wrap="square" lIns="104464" tIns="62679" rIns="125357" bIns="62679" rtlCol="0">
            <a:spAutoFit/>
          </a:bodyPr>
          <a:lstStyle>
            <a:defPPr>
              <a:defRPr lang="en-US"/>
            </a:defPPr>
            <a:lvl1pPr marR="0" lvl="0" indent="0" algn="ctr" defTabSz="326578" fontAlgn="auto">
              <a:lnSpc>
                <a:spcPts val="2286"/>
              </a:lnSpc>
              <a:spcBef>
                <a:spcPts val="0"/>
              </a:spcBef>
              <a:spcAft>
                <a:spcPts val="214"/>
              </a:spcAft>
              <a:buClrTx/>
              <a:buSzTx/>
              <a:buFontTx/>
              <a:buNone/>
              <a:tabLst/>
              <a:defRPr kumimoji="0" sz="1600" b="1" i="0" u="none" strike="noStrike" kern="100" cap="none" spc="0" normalizeH="0" baseline="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defRPr>
            </a:lvl1pPr>
          </a:lstStyle>
          <a:p>
            <a:r>
              <a:rPr lang="ja-JP" altLang="en-US">
                <a:solidFill>
                  <a:schemeClr val="tx1"/>
                </a:solidFill>
              </a:rPr>
              <a:t>「</a:t>
            </a:r>
            <a:r>
              <a:rPr lang="en-US" altLang="ja-JP">
                <a:solidFill>
                  <a:schemeClr val="tx1"/>
                </a:solidFill>
              </a:rPr>
              <a:t>Well-Being</a:t>
            </a:r>
            <a:r>
              <a:rPr lang="ja-JP" altLang="en-US">
                <a:solidFill>
                  <a:schemeClr val="tx1"/>
                </a:solidFill>
              </a:rPr>
              <a:t>」の観点から</a:t>
            </a:r>
            <a:endParaRPr lang="en-US" altLang="ja-JP">
              <a:solidFill>
                <a:schemeClr val="tx1"/>
              </a:solidFill>
            </a:endParaRPr>
          </a:p>
          <a:p>
            <a:r>
              <a:rPr lang="ja-JP" altLang="en-US">
                <a:solidFill>
                  <a:schemeClr val="tx1"/>
                </a:solidFill>
              </a:rPr>
              <a:t>誰もが、「住んでよし、働いてよし、訪れてよし」の三方良しの大阪を実現</a:t>
            </a:r>
          </a:p>
        </p:txBody>
      </p:sp>
      <p:sp>
        <p:nvSpPr>
          <p:cNvPr id="32" name="二等辺三角形 31">
            <a:extLst>
              <a:ext uri="{FF2B5EF4-FFF2-40B4-BE49-F238E27FC236}">
                <a16:creationId xmlns:a16="http://schemas.microsoft.com/office/drawing/2014/main" id="{0C9FAD1D-0986-4435-4568-5615A59BAA57}"/>
              </a:ext>
            </a:extLst>
          </p:cNvPr>
          <p:cNvSpPr/>
          <p:nvPr/>
        </p:nvSpPr>
        <p:spPr>
          <a:xfrm rot="10800000">
            <a:off x="4293110" y="3543012"/>
            <a:ext cx="1322614" cy="294519"/>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962"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0" name="正方形/長方形 29">
            <a:extLst>
              <a:ext uri="{FF2B5EF4-FFF2-40B4-BE49-F238E27FC236}">
                <a16:creationId xmlns:a16="http://schemas.microsoft.com/office/drawing/2014/main" id="{1053B44E-C032-35F4-0025-13F6C07EB32C}"/>
              </a:ext>
            </a:extLst>
          </p:cNvPr>
          <p:cNvSpPr/>
          <p:nvPr/>
        </p:nvSpPr>
        <p:spPr>
          <a:xfrm>
            <a:off x="0" y="68851"/>
            <a:ext cx="9906000" cy="369332"/>
          </a:xfrm>
          <a:prstGeom prst="rect">
            <a:avLst/>
          </a:prstGeom>
          <a:noFill/>
        </p:spPr>
        <p:txBody>
          <a:bodyPr wrap="square" lIns="91440" tIns="45720" rIns="91440" bIns="45720" anchor="t">
            <a:spAutoFit/>
          </a:bodyPr>
          <a:lstStyle/>
          <a:p>
            <a:pPr defTabSz="742950">
              <a:defRPr/>
            </a:pPr>
            <a:r>
              <a:rPr kumimoji="1" lang="ja-JP" altLang="en-US" b="0" i="0" u="none" strike="noStrike" kern="1200" cap="none" spc="0" normalizeH="0" baseline="0" noProof="0" dirty="0">
                <a:ln>
                  <a:noFill/>
                </a:ln>
                <a:solidFill>
                  <a:prstClr val="white"/>
                </a:solidFill>
                <a:effectLst/>
                <a:uLnTx/>
                <a:uFillTx/>
                <a:latin typeface="HGS創英角ｺﾞｼｯｸUB"/>
                <a:ea typeface="HGS創英角ｺﾞｼｯｸUB"/>
              </a:rPr>
              <a:t>４．「ほっとかれへん」「やってみなはれ」気質を活かしたフレンドリーな都市</a:t>
            </a:r>
            <a:endParaRPr lang="ja-JP" altLang="ja-JP" dirty="0">
              <a:solidFill>
                <a:prstClr val="white"/>
              </a:solidFill>
              <a:latin typeface="HGSSoeiKakugothicUB"/>
              <a:ea typeface="HGSSoeiKakugothicUB"/>
              <a:cs typeface="+mn-lt"/>
            </a:endParaRPr>
          </a:p>
        </p:txBody>
      </p:sp>
      <p:sp>
        <p:nvSpPr>
          <p:cNvPr id="21" name="テキスト ボックス 20">
            <a:extLst>
              <a:ext uri="{FF2B5EF4-FFF2-40B4-BE49-F238E27FC236}">
                <a16:creationId xmlns:a16="http://schemas.microsoft.com/office/drawing/2014/main" id="{9F332D82-12E5-4F7D-942B-AD6902D56DFF}"/>
              </a:ext>
            </a:extLst>
          </p:cNvPr>
          <p:cNvSpPr txBox="1"/>
          <p:nvPr/>
        </p:nvSpPr>
        <p:spPr>
          <a:xfrm>
            <a:off x="200446" y="4740926"/>
            <a:ext cx="2147100" cy="338554"/>
          </a:xfrm>
          <a:prstGeom prst="rect">
            <a:avLst/>
          </a:prstGeom>
          <a:solidFill>
            <a:srgbClr val="0070C0"/>
          </a:solidFill>
          <a:ln>
            <a:solidFill>
              <a:srgbClr val="0070C0"/>
            </a:solidFill>
          </a:ln>
        </p:spPr>
        <p:txBody>
          <a:bodyPr wrap="square" rtlCol="0">
            <a:spAutoFit/>
          </a:bodyPr>
          <a:lstStyle/>
          <a:p>
            <a:pPr marL="128137" marR="0" lvl="0" indent="-128137"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取組</a:t>
            </a:r>
            <a:r>
              <a:rPr kumimoji="1" lang="ja-JP" altLang="en-US" sz="1600" b="1" dirty="0">
                <a:solidFill>
                  <a:prstClr val="white"/>
                </a:solidFill>
                <a:latin typeface="BIZ UDPゴシック" panose="020B0400000000000000" pitchFamily="50" charset="-128"/>
                <a:ea typeface="BIZ UDPゴシック" panose="020B0400000000000000" pitchFamily="50" charset="-128"/>
              </a:rPr>
              <a:t>の</a:t>
            </a:r>
            <a:r>
              <a:rPr kumimoji="1"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柱</a:t>
            </a:r>
          </a:p>
        </p:txBody>
      </p:sp>
      <p:sp>
        <p:nvSpPr>
          <p:cNvPr id="23" name="円/楕円 72">
            <a:extLst>
              <a:ext uri="{FF2B5EF4-FFF2-40B4-BE49-F238E27FC236}">
                <a16:creationId xmlns:a16="http://schemas.microsoft.com/office/drawing/2014/main" id="{74D766A2-94F4-41D5-BA59-CEFE16F3A6AA}"/>
              </a:ext>
            </a:extLst>
          </p:cNvPr>
          <p:cNvSpPr/>
          <p:nvPr/>
        </p:nvSpPr>
        <p:spPr>
          <a:xfrm>
            <a:off x="6629649" y="5294799"/>
            <a:ext cx="2880000" cy="1037378"/>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defRPr/>
            </a:pPr>
            <a:endParaRPr lang="ja-JP" altLang="en-US" sz="2000" b="1">
              <a:solidFill>
                <a:prstClr val="black"/>
              </a:solidFill>
              <a:latin typeface="BIZ UDPゴシック" panose="020B0400000000000000" pitchFamily="50" charset="-128"/>
              <a:ea typeface="BIZ UDPゴシック" panose="020B0400000000000000" pitchFamily="50" charset="-128"/>
            </a:endParaRPr>
          </a:p>
        </p:txBody>
      </p:sp>
      <p:sp>
        <p:nvSpPr>
          <p:cNvPr id="27" name="正方形/長方形 26">
            <a:extLst>
              <a:ext uri="{FF2B5EF4-FFF2-40B4-BE49-F238E27FC236}">
                <a16:creationId xmlns:a16="http://schemas.microsoft.com/office/drawing/2014/main" id="{F9942F8E-9421-4CA5-9A7A-E13D0A9129C4}"/>
              </a:ext>
            </a:extLst>
          </p:cNvPr>
          <p:cNvSpPr/>
          <p:nvPr/>
        </p:nvSpPr>
        <p:spPr>
          <a:xfrm>
            <a:off x="6577768" y="1230577"/>
            <a:ext cx="2995424" cy="51445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a:solidFill>
                  <a:schemeClr val="bg1"/>
                </a:solidFill>
                <a:latin typeface="BIZ UDPゴシック" panose="020B0400000000000000" pitchFamily="50" charset="-128"/>
                <a:ea typeface="BIZ UDPゴシック" panose="020B0400000000000000" pitchFamily="50" charset="-128"/>
              </a:rPr>
              <a:t>地域の魅力・活力の</a:t>
            </a:r>
            <a:endParaRPr kumimoji="1" lang="en-US" altLang="ja-JP" sz="1600" b="1">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b="1">
                <a:solidFill>
                  <a:schemeClr val="bg1"/>
                </a:solidFill>
                <a:latin typeface="BIZ UDPゴシック" panose="020B0400000000000000" pitchFamily="50" charset="-128"/>
                <a:ea typeface="BIZ UDPゴシック" panose="020B0400000000000000" pitchFamily="50" charset="-128"/>
              </a:rPr>
              <a:t>最大限発揮</a:t>
            </a:r>
          </a:p>
        </p:txBody>
      </p:sp>
      <p:sp>
        <p:nvSpPr>
          <p:cNvPr id="4" name="スライド番号プレースホルダー 1">
            <a:extLst>
              <a:ext uri="{FF2B5EF4-FFF2-40B4-BE49-F238E27FC236}">
                <a16:creationId xmlns:a16="http://schemas.microsoft.com/office/drawing/2014/main" id="{53B50505-2F9A-88EE-C15C-DD22A676EE9D}"/>
              </a:ext>
            </a:extLst>
          </p:cNvPr>
          <p:cNvSpPr>
            <a:spLocks noGrp="1"/>
          </p:cNvSpPr>
          <p:nvPr>
            <p:ph type="sldNum" sz="quarter" idx="12"/>
          </p:nvPr>
        </p:nvSpPr>
        <p:spPr>
          <a:xfrm>
            <a:off x="9489330" y="6445576"/>
            <a:ext cx="416670" cy="408695"/>
          </a:xfrm>
          <a:solidFill>
            <a:schemeClr val="bg1"/>
          </a:solidFill>
          <a:effectLst/>
        </p:spPr>
        <p:txBody>
          <a:bodyPr/>
          <a:lstStyle/>
          <a:p>
            <a:fld id="{DDF82107-93BA-490C-9453-044014AF67CD}" type="slidenum">
              <a:rPr kumimoji="1" lang="ja-JP" altLang="en-US" smtClean="0"/>
              <a:pPr/>
              <a:t>45</a:t>
            </a:fld>
            <a:endParaRPr kumimoji="1" lang="ja-JP" altLang="en-US"/>
          </a:p>
        </p:txBody>
      </p:sp>
      <p:sp>
        <p:nvSpPr>
          <p:cNvPr id="24" name="テキスト ボックス 23">
            <a:extLst>
              <a:ext uri="{FF2B5EF4-FFF2-40B4-BE49-F238E27FC236}">
                <a16:creationId xmlns:a16="http://schemas.microsoft.com/office/drawing/2014/main" id="{91AE10C6-89EA-40A7-9259-951F2A88FCC0}"/>
              </a:ext>
            </a:extLst>
          </p:cNvPr>
          <p:cNvSpPr txBox="1"/>
          <p:nvPr/>
        </p:nvSpPr>
        <p:spPr>
          <a:xfrm>
            <a:off x="198575" y="5356056"/>
            <a:ext cx="3275555" cy="755720"/>
          </a:xfrm>
          <a:prstGeom prst="rect">
            <a:avLst/>
          </a:prstGeom>
          <a:noFill/>
          <a:ln>
            <a:noFill/>
          </a:ln>
        </p:spPr>
        <p:txBody>
          <a:bodyPr wrap="square">
            <a:spAutoFit/>
          </a:bodyPr>
          <a:lstStyle/>
          <a:p>
            <a:pPr algn="ctr">
              <a:lnSpc>
                <a:spcPct val="130000"/>
              </a:lnSpc>
              <a:defRPr/>
            </a:pPr>
            <a:r>
              <a:rPr lang="en-US" altLang="ja-JP" b="1" dirty="0">
                <a:solidFill>
                  <a:schemeClr val="tx1"/>
                </a:solidFill>
                <a:latin typeface="BIZ UDPゴシック" panose="020B0400000000000000" pitchFamily="50" charset="-128"/>
                <a:ea typeface="BIZ UDPゴシック" panose="020B0400000000000000" pitchFamily="50" charset="-128"/>
              </a:rPr>
              <a:t>【</a:t>
            </a:r>
            <a:r>
              <a:rPr lang="ja-JP" altLang="en-US" b="1" dirty="0">
                <a:solidFill>
                  <a:schemeClr val="tx1"/>
                </a:solidFill>
                <a:latin typeface="BIZ UDPゴシック" panose="020B0400000000000000" pitchFamily="50" charset="-128"/>
                <a:ea typeface="BIZ UDPゴシック" panose="020B0400000000000000" pitchFamily="50" charset="-128"/>
              </a:rPr>
              <a:t>１</a:t>
            </a:r>
            <a:r>
              <a:rPr lang="en-US" altLang="ja-JP" b="1" dirty="0">
                <a:solidFill>
                  <a:schemeClr val="tx1"/>
                </a:solidFill>
                <a:latin typeface="BIZ UDPゴシック" panose="020B0400000000000000" pitchFamily="50" charset="-128"/>
                <a:ea typeface="BIZ UDPゴシック" panose="020B0400000000000000" pitchFamily="50" charset="-128"/>
              </a:rPr>
              <a:t>】</a:t>
            </a:r>
            <a:r>
              <a:rPr lang="ja-JP" altLang="en-US" b="1" dirty="0">
                <a:solidFill>
                  <a:schemeClr val="tx1"/>
                </a:solidFill>
                <a:latin typeface="BIZ UDPゴシック" panose="020B0400000000000000" pitchFamily="50" charset="-128"/>
                <a:ea typeface="BIZ UDPゴシック" panose="020B0400000000000000" pitchFamily="50" charset="-128"/>
              </a:rPr>
              <a:t>　</a:t>
            </a:r>
            <a:r>
              <a:rPr lang="en-US" altLang="ja-JP" sz="1400" dirty="0">
                <a:solidFill>
                  <a:schemeClr val="tx1"/>
                </a:solidFill>
                <a:latin typeface="BIZ UDPゴシック" panose="020B0400000000000000" pitchFamily="50" charset="-128"/>
                <a:ea typeface="BIZ UDPゴシック" panose="020B0400000000000000" pitchFamily="50" charset="-128"/>
              </a:rPr>
              <a:t>QoL</a:t>
            </a:r>
            <a:r>
              <a:rPr lang="ja-JP" altLang="en-US" sz="1400" dirty="0">
                <a:solidFill>
                  <a:prstClr val="black"/>
                </a:solidFill>
                <a:latin typeface="BIZ UDPゴシック" panose="020B0400000000000000" pitchFamily="50" charset="-128"/>
                <a:ea typeface="BIZ UDPゴシック" panose="020B0400000000000000" pitchFamily="50" charset="-128"/>
              </a:rPr>
              <a:t>を高める</a:t>
            </a:r>
            <a:endParaRPr lang="en-US" altLang="ja-JP" sz="1400" dirty="0">
              <a:solidFill>
                <a:prstClr val="black"/>
              </a:solidFill>
              <a:latin typeface="BIZ UDPゴシック" panose="020B0400000000000000" pitchFamily="50" charset="-128"/>
              <a:ea typeface="BIZ UDPゴシック" panose="020B0400000000000000" pitchFamily="50" charset="-128"/>
            </a:endParaRPr>
          </a:p>
          <a:p>
            <a:pPr algn="ctr">
              <a:lnSpc>
                <a:spcPct val="130000"/>
              </a:lnSpc>
              <a:defRPr/>
            </a:pPr>
            <a:r>
              <a:rPr lang="ja-JP" altLang="en-US" b="1" dirty="0">
                <a:solidFill>
                  <a:prstClr val="black"/>
                </a:solidFill>
                <a:latin typeface="BIZ UDPゴシック" panose="020B0400000000000000" pitchFamily="50" charset="-128"/>
                <a:ea typeface="BIZ UDPゴシック" panose="020B0400000000000000" pitchFamily="50" charset="-128"/>
              </a:rPr>
              <a:t>最先端技術のくらしへの実装</a:t>
            </a:r>
          </a:p>
        </p:txBody>
      </p:sp>
      <p:sp>
        <p:nvSpPr>
          <p:cNvPr id="28" name="テキスト ボックス 27">
            <a:extLst>
              <a:ext uri="{FF2B5EF4-FFF2-40B4-BE49-F238E27FC236}">
                <a16:creationId xmlns:a16="http://schemas.microsoft.com/office/drawing/2014/main" id="{ADC07221-B19B-4F59-93D4-C2FFED0F0CF6}"/>
              </a:ext>
            </a:extLst>
          </p:cNvPr>
          <p:cNvSpPr txBox="1"/>
          <p:nvPr/>
        </p:nvSpPr>
        <p:spPr>
          <a:xfrm>
            <a:off x="3697623" y="5398078"/>
            <a:ext cx="2450178" cy="755720"/>
          </a:xfrm>
          <a:prstGeom prst="rect">
            <a:avLst/>
          </a:prstGeom>
          <a:noFill/>
        </p:spPr>
        <p:txBody>
          <a:bodyPr wrap="square">
            <a:spAutoFit/>
          </a:bodyPr>
          <a:lstStyle/>
          <a:p>
            <a:pPr marL="0" marR="0" lvl="0" indent="0" algn="ctr" defTabSz="457200" rtl="0" eaLnBrk="1" fontAlgn="auto" latinLnBrk="0" hangingPunct="1">
              <a:lnSpc>
                <a:spcPct val="130000"/>
              </a:lnSpc>
              <a:spcBef>
                <a:spcPts val="0"/>
              </a:spcBef>
              <a:spcAft>
                <a:spcPts val="0"/>
              </a:spcAft>
              <a:buClrTx/>
              <a:buSzTx/>
              <a:buFontTx/>
              <a:buNone/>
              <a:tabLst/>
              <a:defRPr/>
            </a:pPr>
            <a:r>
              <a:rPr kumimoji="0" lang="en-US" altLang="ja-JP"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ja-JP" altLang="en-US"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２</a:t>
            </a:r>
            <a:r>
              <a:rPr kumimoji="0" lang="en-US" altLang="ja-JP"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ja-JP" altLang="en-US"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kumimoji="0" lang="ja-JP" altLang="en-US" sz="14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フレンドリーな</a:t>
            </a:r>
            <a:endParaRPr kumimoji="0" lang="en-US" altLang="ja-JP" sz="14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30000"/>
              </a:lnSpc>
              <a:spcBef>
                <a:spcPts val="0"/>
              </a:spcBef>
              <a:spcAft>
                <a:spcPts val="0"/>
              </a:spcAft>
              <a:buClrTx/>
              <a:buSzTx/>
              <a:buFontTx/>
              <a:buNone/>
              <a:tabLst/>
              <a:defRPr/>
            </a:pPr>
            <a:r>
              <a:rPr kumimoji="0" lang="ja-JP" altLang="en-US"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共生社会の構築</a:t>
            </a:r>
          </a:p>
        </p:txBody>
      </p:sp>
      <p:sp>
        <p:nvSpPr>
          <p:cNvPr id="31" name="テキスト ボックス 30">
            <a:extLst>
              <a:ext uri="{FF2B5EF4-FFF2-40B4-BE49-F238E27FC236}">
                <a16:creationId xmlns:a16="http://schemas.microsoft.com/office/drawing/2014/main" id="{84DB503B-EBCD-4115-85BC-BDE525E11CBC}"/>
              </a:ext>
            </a:extLst>
          </p:cNvPr>
          <p:cNvSpPr txBox="1"/>
          <p:nvPr/>
        </p:nvSpPr>
        <p:spPr>
          <a:xfrm>
            <a:off x="6469553" y="5398078"/>
            <a:ext cx="3281991" cy="755720"/>
          </a:xfrm>
          <a:prstGeom prst="rect">
            <a:avLst/>
          </a:prstGeom>
          <a:noFill/>
        </p:spPr>
        <p:txBody>
          <a:bodyPr wrap="square" lIns="91440" tIns="45720" rIns="91440" bIns="45720" anchor="t">
            <a:spAutoFit/>
          </a:bodyPr>
          <a:lstStyle/>
          <a:p>
            <a:pPr algn="ctr">
              <a:lnSpc>
                <a:spcPct val="130000"/>
              </a:lnSpc>
              <a:defRPr/>
            </a:pPr>
            <a:r>
              <a:rPr kumimoji="0" lang="en-US" altLang="ja-JP"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lang="ja-JP" altLang="en-US" b="1" dirty="0">
                <a:latin typeface="BIZ UDPゴシック" panose="020B0400000000000000" pitchFamily="50" charset="-128"/>
                <a:ea typeface="BIZ UDPゴシック" panose="020B0400000000000000" pitchFamily="50" charset="-128"/>
              </a:rPr>
              <a:t>３</a:t>
            </a:r>
            <a:r>
              <a:rPr kumimoji="0" lang="en-US" altLang="ja-JP"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kumimoji="0" lang="ja-JP" altLang="en-US" b="1" i="0" u="none" strike="noStrike" kern="1200" cap="none" spc="0" normalizeH="0" baseline="0" noProof="0" dirty="0">
                <a:ln>
                  <a:noFill/>
                </a:ln>
                <a:effectLst/>
                <a:uLnTx/>
                <a:uFillTx/>
                <a:latin typeface="BIZ UDPゴシック" panose="020B0400000000000000" pitchFamily="50" charset="-128"/>
                <a:ea typeface="BIZ UDPゴシック"/>
              </a:rPr>
              <a:t>　地域の活性化</a:t>
            </a:r>
            <a:r>
              <a:rPr kumimoji="0" lang="ja-JP" altLang="en-US" sz="1400" i="0" u="none" strike="noStrike" kern="1200" cap="none" spc="0" normalizeH="0" baseline="0" noProof="0" dirty="0">
                <a:ln>
                  <a:noFill/>
                </a:ln>
                <a:effectLst/>
                <a:uLnTx/>
                <a:uFillTx/>
                <a:latin typeface="BIZ UDPゴシック" panose="020B0400000000000000" pitchFamily="50" charset="-128"/>
                <a:ea typeface="BIZ UDPゴシック"/>
              </a:rPr>
              <a:t>と</a:t>
            </a:r>
            <a:endParaRPr kumimoji="0" lang="en-US" altLang="ja-JP" sz="1400" i="0" u="none" strike="noStrike" kern="1200" cap="none" spc="0" normalizeH="0" baseline="0" noProof="0" dirty="0">
              <a:ln>
                <a:noFill/>
              </a:ln>
              <a:effectLst/>
              <a:uLnTx/>
              <a:uFillTx/>
              <a:latin typeface="BIZ UDPゴシック" panose="020B0400000000000000" pitchFamily="50" charset="-128"/>
              <a:ea typeface="BIZ UDPゴシック"/>
            </a:endParaRPr>
          </a:p>
          <a:p>
            <a:pPr algn="ctr">
              <a:lnSpc>
                <a:spcPct val="130000"/>
              </a:lnSpc>
              <a:defRPr/>
            </a:pPr>
            <a:r>
              <a:rPr kumimoji="0" lang="ja-JP" altLang="en-US"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基礎自治機能</a:t>
            </a:r>
            <a:r>
              <a:rPr kumimoji="0" lang="ja-JP" altLang="en-US" sz="14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の充実・強化</a:t>
            </a:r>
            <a:endParaRPr kumimoji="0" lang="en-US" altLang="ja-JP" sz="16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37" name="正方形/長方形 36">
            <a:extLst>
              <a:ext uri="{FF2B5EF4-FFF2-40B4-BE49-F238E27FC236}">
                <a16:creationId xmlns:a16="http://schemas.microsoft.com/office/drawing/2014/main" id="{7A88543B-F1C5-4C1C-80C2-C8728E5F4408}"/>
              </a:ext>
            </a:extLst>
          </p:cNvPr>
          <p:cNvSpPr/>
          <p:nvPr/>
        </p:nvSpPr>
        <p:spPr>
          <a:xfrm>
            <a:off x="6577768" y="1718523"/>
            <a:ext cx="2995424" cy="175955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nSpc>
                <a:spcPct val="150000"/>
              </a:lnSpc>
            </a:pPr>
            <a:r>
              <a:rPr kumimoji="1" lang="ja-JP" altLang="en-US" sz="1200" b="1" spc="-71" dirty="0">
                <a:solidFill>
                  <a:schemeClr val="tx1"/>
                </a:solidFill>
                <a:latin typeface="BIZ UDPゴシック" panose="020B0400000000000000" pitchFamily="50" charset="-128"/>
                <a:ea typeface="BIZ UDPゴシック" panose="020B0400000000000000" pitchFamily="50" charset="-128"/>
              </a:rPr>
              <a:t>■ 府域トータルでの魅力向上</a:t>
            </a:r>
            <a:endParaRPr kumimoji="1" lang="en-US" altLang="ja-JP" sz="1200" b="1" spc="-71" dirty="0">
              <a:solidFill>
                <a:schemeClr val="tx1"/>
              </a:solidFill>
              <a:latin typeface="BIZ UDPゴシック" panose="020B0400000000000000" pitchFamily="50" charset="-128"/>
              <a:ea typeface="BIZ UDPゴシック" panose="020B0400000000000000" pitchFamily="50" charset="-128"/>
            </a:endParaRPr>
          </a:p>
          <a:p>
            <a:pPr>
              <a:defRPr/>
            </a:pPr>
            <a:r>
              <a:rPr kumimoji="1" lang="ja-JP" altLang="en-US" sz="1000" dirty="0">
                <a:solidFill>
                  <a:schemeClr val="tx1"/>
                </a:solidFill>
                <a:latin typeface="BIZ UDPゴシック" panose="020B0400000000000000" pitchFamily="50" charset="-128"/>
                <a:ea typeface="BIZ UDPゴシック"/>
              </a:rPr>
              <a:t>　・ 万博で披露した地域魅力の継続的な発信</a:t>
            </a:r>
            <a:br>
              <a:rPr lang="ja-JP" altLang="en-US" sz="1000" dirty="0">
                <a:latin typeface="BIZ UDPゴシック" panose="020B0400000000000000" pitchFamily="50" charset="-128"/>
                <a:ea typeface="BIZ UDPゴシック"/>
              </a:rPr>
            </a:br>
            <a:r>
              <a:rPr kumimoji="1" lang="ja-JP" altLang="en-US" sz="1000" dirty="0">
                <a:solidFill>
                  <a:schemeClr val="tx1"/>
                </a:solidFill>
                <a:latin typeface="BIZ UDPゴシック" panose="020B0400000000000000" pitchFamily="50" charset="-128"/>
                <a:ea typeface="BIZ UDPゴシック"/>
              </a:rPr>
              <a:t>　・ 地域資源を活かした周遊性の向上</a:t>
            </a:r>
            <a:br>
              <a:rPr kumimoji="1" lang="ja-JP" altLang="en-US" sz="1000" dirty="0">
                <a:solidFill>
                  <a:schemeClr val="tx1"/>
                </a:solidFill>
                <a:latin typeface="BIZ UDPゴシック" panose="020B0400000000000000" pitchFamily="50" charset="-128"/>
                <a:ea typeface="BIZ UDPゴシック"/>
              </a:rPr>
            </a:br>
            <a:r>
              <a:rPr kumimoji="1" lang="ja-JP" altLang="en-US" sz="1000" dirty="0">
                <a:solidFill>
                  <a:schemeClr val="tx1"/>
                </a:solidFill>
                <a:latin typeface="BIZ UDPゴシック" panose="020B0400000000000000" pitchFamily="50" charset="-128"/>
                <a:ea typeface="BIZ UDPゴシック"/>
              </a:rPr>
              <a:t>　・ 先端技術を活用した産業振興</a:t>
            </a:r>
            <a:endParaRPr lang="en-US" altLang="ja-JP" sz="1000" dirty="0">
              <a:solidFill>
                <a:schemeClr val="tx1"/>
              </a:solidFill>
              <a:latin typeface="BIZ UDPゴシック" panose="020B0400000000000000" pitchFamily="50" charset="-128"/>
              <a:ea typeface="BIZ UDPゴシック"/>
            </a:endParaRPr>
          </a:p>
          <a:p>
            <a:endParaRPr kumimoji="1" lang="ja-JP" altLang="en-US" sz="1000" dirty="0">
              <a:solidFill>
                <a:schemeClr val="tx1"/>
              </a:solidFill>
              <a:latin typeface="BIZ UDPゴシック" panose="020B0400000000000000" pitchFamily="50" charset="-128"/>
              <a:ea typeface="BIZ UDPゴシック"/>
            </a:endParaRPr>
          </a:p>
          <a:p>
            <a:pPr>
              <a:spcBef>
                <a:spcPts val="600"/>
              </a:spcBef>
            </a:pPr>
            <a:r>
              <a:rPr kumimoji="1" lang="ja-JP" altLang="en-US" sz="1200" b="1" spc="-71" dirty="0">
                <a:solidFill>
                  <a:schemeClr val="tx1"/>
                </a:solidFill>
                <a:latin typeface="BIZ UDPゴシック" panose="020B0400000000000000" pitchFamily="50" charset="-128"/>
                <a:ea typeface="BIZ UDPゴシック"/>
              </a:rPr>
              <a:t>■ 地域活性化の基盤を整える</a:t>
            </a:r>
            <a:endParaRPr lang="en-US" altLang="ja-JP" sz="1200" b="1" spc="-71" dirty="0">
              <a:solidFill>
                <a:schemeClr val="tx1"/>
              </a:solidFill>
              <a:latin typeface="BIZ UDPゴシック" panose="020B0400000000000000" pitchFamily="50" charset="-128"/>
              <a:ea typeface="BIZ UDPゴシック"/>
            </a:endParaRPr>
          </a:p>
          <a:p>
            <a:r>
              <a:rPr kumimoji="1" lang="ja-JP" altLang="en-US" sz="1000" spc="-71" dirty="0">
                <a:solidFill>
                  <a:schemeClr val="tx1"/>
                </a:solidFill>
                <a:latin typeface="BIZ UDPゴシック" panose="020B0400000000000000" pitchFamily="50" charset="-128"/>
                <a:ea typeface="BIZ UDPゴシック"/>
              </a:rPr>
              <a:t>　・　</a:t>
            </a:r>
            <a:r>
              <a:rPr kumimoji="1" lang="en-US" altLang="ja-JP" sz="1000" spc="-71" dirty="0">
                <a:solidFill>
                  <a:schemeClr val="tx1"/>
                </a:solidFill>
                <a:latin typeface="BIZ UDPゴシック" panose="020B0400000000000000" pitchFamily="50" charset="-128"/>
                <a:ea typeface="BIZ UDPゴシック"/>
              </a:rPr>
              <a:t> </a:t>
            </a:r>
            <a:r>
              <a:rPr kumimoji="1" lang="ja-JP" altLang="en-US" sz="1000" spc="-71" dirty="0">
                <a:solidFill>
                  <a:schemeClr val="tx1"/>
                </a:solidFill>
                <a:latin typeface="BIZ UDPゴシック" panose="020B0400000000000000" pitchFamily="50" charset="-128"/>
                <a:ea typeface="BIZ UDPゴシック"/>
              </a:rPr>
              <a:t>基礎自治機能の充実・強化</a:t>
            </a:r>
            <a:endParaRPr kumimoji="1" lang="en-US" altLang="ja-JP" sz="1000" spc="-71" dirty="0">
              <a:solidFill>
                <a:schemeClr val="tx1"/>
              </a:solidFill>
              <a:latin typeface="BIZ UDPゴシック" panose="020B0400000000000000" pitchFamily="50" charset="-128"/>
              <a:ea typeface="BIZ UDPゴシック"/>
            </a:endParaRPr>
          </a:p>
          <a:p>
            <a:r>
              <a:rPr kumimoji="1" lang="ja-JP" altLang="en-US" sz="1000" spc="-71" dirty="0">
                <a:solidFill>
                  <a:schemeClr val="tx1"/>
                </a:solidFill>
                <a:latin typeface="BIZ UDPゴシック" panose="020B0400000000000000" pitchFamily="50" charset="-128"/>
                <a:ea typeface="BIZ UDPゴシック"/>
              </a:rPr>
              <a:t>　・　 </a:t>
            </a:r>
            <a:r>
              <a:rPr kumimoji="1" lang="en-US" altLang="ja-JP" sz="1000" spc="-71" dirty="0">
                <a:solidFill>
                  <a:schemeClr val="tx1"/>
                </a:solidFill>
                <a:latin typeface="BIZ UDPゴシック" panose="020B0400000000000000" pitchFamily="50" charset="-128"/>
                <a:ea typeface="BIZ UDPゴシック"/>
              </a:rPr>
              <a:t>DX</a:t>
            </a:r>
            <a:r>
              <a:rPr kumimoji="1" lang="ja-JP" altLang="en-US" sz="1000" spc="-71" dirty="0">
                <a:solidFill>
                  <a:schemeClr val="tx1"/>
                </a:solidFill>
                <a:latin typeface="BIZ UDPゴシック" panose="020B0400000000000000" pitchFamily="50" charset="-128"/>
                <a:ea typeface="BIZ UDPゴシック"/>
              </a:rPr>
              <a:t>推進、広域で連携したまちづくり、社会インフラ</a:t>
            </a:r>
            <a:endParaRPr lang="en-US" altLang="ja-JP" sz="1000" spc="-71" dirty="0">
              <a:solidFill>
                <a:schemeClr val="tx1"/>
              </a:solidFill>
              <a:latin typeface="BIZ UDPゴシック" panose="020B0400000000000000" pitchFamily="50" charset="-128"/>
              <a:ea typeface="BIZ UDPゴシック"/>
            </a:endParaRPr>
          </a:p>
          <a:p>
            <a:r>
              <a:rPr kumimoji="1" lang="ja-JP" altLang="en-US" sz="1000" spc="-71" dirty="0">
                <a:solidFill>
                  <a:schemeClr val="tx1"/>
                </a:solidFill>
                <a:latin typeface="BIZ UDPゴシック" panose="020B0400000000000000" pitchFamily="50" charset="-128"/>
                <a:ea typeface="BIZ UDPゴシック"/>
              </a:rPr>
              <a:t>　　　老朽化などへの対応</a:t>
            </a:r>
            <a:endParaRPr lang="en-US" altLang="ja-JP" sz="1000" spc="-71" dirty="0">
              <a:solidFill>
                <a:schemeClr val="tx1"/>
              </a:solidFill>
              <a:latin typeface="BIZ UDPゴシック" panose="020B0400000000000000" pitchFamily="50" charset="-128"/>
              <a:ea typeface="BIZ UDPゴシック"/>
            </a:endParaRPr>
          </a:p>
          <a:p>
            <a:pPr>
              <a:lnSpc>
                <a:spcPct val="150000"/>
              </a:lnSpc>
            </a:pPr>
            <a:endParaRPr kumimoji="1" lang="en-US" altLang="ja-JP" sz="1000" spc="-71"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6940731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107CFA34-7ADE-487E-8D68-81330E927D88}"/>
              </a:ext>
            </a:extLst>
          </p:cNvPr>
          <p:cNvSpPr/>
          <p:nvPr/>
        </p:nvSpPr>
        <p:spPr>
          <a:xfrm>
            <a:off x="197710" y="2025903"/>
            <a:ext cx="9495274" cy="868215"/>
          </a:xfrm>
          <a:prstGeom prst="rect">
            <a:avLst/>
          </a:prstGeom>
          <a:solidFill>
            <a:schemeClr val="bg1"/>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kumimoji="1" lang="ja-JP" sz="1200" b="1">
                <a:solidFill>
                  <a:schemeClr val="tx1"/>
                </a:solidFill>
                <a:ea typeface="游ゴシック"/>
              </a:rPr>
              <a:t>①</a:t>
            </a:r>
            <a:r>
              <a:rPr kumimoji="1" lang="ja-JP" sz="1200" b="1">
                <a:solidFill>
                  <a:schemeClr val="tx1"/>
                </a:solidFill>
                <a:latin typeface="游ゴシック"/>
                <a:ea typeface="游ゴシック"/>
              </a:rPr>
              <a:t>身近な空の移動を実現</a:t>
            </a:r>
            <a:endParaRPr lang="en-US" altLang="ja-JP" sz="1200">
              <a:solidFill>
                <a:schemeClr val="tx1"/>
              </a:solidFill>
              <a:latin typeface="游ゴシック"/>
              <a:ea typeface="Meiryo UI"/>
            </a:endParaRPr>
          </a:p>
          <a:p>
            <a:pPr>
              <a:spcBef>
                <a:spcPts val="600"/>
              </a:spcBef>
            </a:pPr>
            <a:r>
              <a:rPr kumimoji="1" lang="ja-JP" sz="1200" b="1">
                <a:solidFill>
                  <a:schemeClr val="tx1"/>
                </a:solidFill>
                <a:ea typeface="游ゴシック"/>
              </a:rPr>
              <a:t>　・</a:t>
            </a:r>
            <a:r>
              <a:rPr kumimoji="1" lang="ja-JP" sz="1200" b="1">
                <a:solidFill>
                  <a:schemeClr val="tx1"/>
                </a:solidFill>
                <a:latin typeface="游ゴシック"/>
                <a:ea typeface="游ゴシック"/>
              </a:rPr>
              <a:t>空飛ぶクルマの社会実装</a:t>
            </a:r>
            <a:endParaRPr lang="en-US" sz="1200">
              <a:solidFill>
                <a:schemeClr val="tx1"/>
              </a:solidFill>
              <a:latin typeface="游ゴシック"/>
              <a:ea typeface="游ゴシック"/>
            </a:endParaRPr>
          </a:p>
          <a:p>
            <a:r>
              <a:rPr kumimoji="1" lang="ja-JP" sz="1000">
                <a:solidFill>
                  <a:schemeClr val="tx1"/>
                </a:solidFill>
                <a:ea typeface="游ゴシック"/>
              </a:rPr>
              <a:t>　</a:t>
            </a:r>
            <a:r>
              <a:rPr kumimoji="1" lang="ja-JP" altLang="en-US" sz="1000">
                <a:solidFill>
                  <a:schemeClr val="tx1"/>
                </a:solidFill>
                <a:ea typeface="游ゴシック"/>
              </a:rPr>
              <a:t>　</a:t>
            </a:r>
            <a:r>
              <a:rPr kumimoji="1" lang="ja-JP" sz="1000">
                <a:solidFill>
                  <a:schemeClr val="tx1"/>
                </a:solidFill>
                <a:ea typeface="游ゴシック"/>
              </a:rPr>
              <a:t>　⇒　</a:t>
            </a:r>
            <a:r>
              <a:rPr kumimoji="1" lang="ja-JP" sz="1000">
                <a:solidFill>
                  <a:schemeClr val="tx1"/>
                </a:solidFill>
                <a:latin typeface="游ゴシック"/>
                <a:ea typeface="游ゴシック"/>
              </a:rPr>
              <a:t>既存の航空機と比べ、環境性、静穏性、利便性、コストなどの面で、より日常・近距離の移動ニーズに即した特徴を備えており、より身近な空の移動手</a:t>
            </a:r>
            <a:endParaRPr lang="ja-JP" sz="1000">
              <a:solidFill>
                <a:schemeClr val="tx1"/>
              </a:solidFill>
              <a:latin typeface="游ゴシック"/>
              <a:ea typeface="游ゴシック"/>
            </a:endParaRPr>
          </a:p>
          <a:p>
            <a:r>
              <a:rPr kumimoji="1" lang="ja-JP" sz="1000">
                <a:solidFill>
                  <a:schemeClr val="tx1"/>
                </a:solidFill>
                <a:latin typeface="游ゴシック"/>
                <a:ea typeface="游ゴシック"/>
              </a:rPr>
              <a:t>　　　　　段としての実装と、将来的な救急医療や災害対応等での活用をめざす</a:t>
            </a:r>
            <a:endParaRPr lang="en-US">
              <a:solidFill>
                <a:schemeClr val="tx1"/>
              </a:solidFill>
              <a:latin typeface="游ゴシック"/>
              <a:ea typeface="游ゴシック"/>
            </a:endParaRPr>
          </a:p>
        </p:txBody>
      </p:sp>
      <p:sp>
        <p:nvSpPr>
          <p:cNvPr id="16" name="テキスト ボックス 15">
            <a:extLst>
              <a:ext uri="{FF2B5EF4-FFF2-40B4-BE49-F238E27FC236}">
                <a16:creationId xmlns:a16="http://schemas.microsoft.com/office/drawing/2014/main" id="{725AD9E5-A57E-499B-85F3-DF5DF7BAF073}"/>
              </a:ext>
            </a:extLst>
          </p:cNvPr>
          <p:cNvSpPr txBox="1"/>
          <p:nvPr/>
        </p:nvSpPr>
        <p:spPr>
          <a:xfrm>
            <a:off x="0" y="919713"/>
            <a:ext cx="5329881" cy="307777"/>
          </a:xfrm>
          <a:prstGeom prst="rect">
            <a:avLst/>
          </a:prstGeom>
          <a:noFill/>
          <a:ln>
            <a:noFill/>
          </a:ln>
        </p:spPr>
        <p:txBody>
          <a:bodyPr wrap="square">
            <a:spAutoFit/>
          </a:bodyPr>
          <a:lstStyle/>
          <a:p>
            <a:pPr marL="0" marR="0" lvl="0" indent="0" algn="l" defTabSz="653156" rtl="0" eaLnBrk="1" fontAlgn="auto" latinLnBrk="0" hangingPunct="1">
              <a:spcBef>
                <a:spcPts val="0"/>
              </a:spcBef>
              <a:spcAft>
                <a:spcPts val="0"/>
              </a:spcAft>
              <a:buClrTx/>
              <a:buSzTx/>
              <a:buFontTx/>
              <a:buNone/>
              <a:tabLst/>
              <a:defRPr/>
            </a:pPr>
            <a:r>
              <a:rPr kumimoji="1" lang="ja-JP" altLang="en-US" sz="1400" b="1">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（１）効率的で、ストレスのない新しい交通サービス</a:t>
            </a:r>
            <a:endParaRPr kumimoji="1" lang="en-US" altLang="ja-JP" sz="1400" b="1">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endParaRPr>
          </a:p>
        </p:txBody>
      </p:sp>
      <p:sp>
        <p:nvSpPr>
          <p:cNvPr id="18" name="四角形: 角を丸くする 17">
            <a:extLst>
              <a:ext uri="{FF2B5EF4-FFF2-40B4-BE49-F238E27FC236}">
                <a16:creationId xmlns:a16="http://schemas.microsoft.com/office/drawing/2014/main" id="{4A4D5EBD-307A-4B4F-BF77-5E98AF561688}"/>
              </a:ext>
            </a:extLst>
          </p:cNvPr>
          <p:cNvSpPr/>
          <p:nvPr/>
        </p:nvSpPr>
        <p:spPr>
          <a:xfrm>
            <a:off x="365414" y="1236597"/>
            <a:ext cx="9190478" cy="688198"/>
          </a:xfrm>
          <a:prstGeom prst="roundRect">
            <a:avLst>
              <a:gd name="adj" fmla="val 0"/>
            </a:avLst>
          </a:prstGeom>
          <a:solidFill>
            <a:schemeClr val="accent5">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lIns="91440" tIns="45720" rIns="91440" bIns="45720" rtlCol="0" anchor="t"/>
          <a:lstStyle/>
          <a:p>
            <a:r>
              <a:rPr kumimoji="1" lang="ja-JP" sz="1000" dirty="0">
                <a:solidFill>
                  <a:schemeClr val="tx1"/>
                </a:solidFill>
                <a:ea typeface="游ゴシック"/>
              </a:rPr>
              <a:t>○都市の混雑や高齢化に対応するため、効率的でストレスのない</a:t>
            </a:r>
            <a:r>
              <a:rPr kumimoji="1" lang="ja-JP" sz="1000" b="1" dirty="0">
                <a:solidFill>
                  <a:schemeClr val="tx1"/>
                </a:solidFill>
                <a:ea typeface="游ゴシック"/>
              </a:rPr>
              <a:t>最先端技術を使った交通サービス</a:t>
            </a:r>
            <a:r>
              <a:rPr kumimoji="1" lang="ja-JP" sz="1000" dirty="0">
                <a:solidFill>
                  <a:schemeClr val="tx1"/>
                </a:solidFill>
                <a:ea typeface="游ゴシック"/>
              </a:rPr>
              <a:t>の必要性の高まり</a:t>
            </a:r>
            <a:endParaRPr lang="en-US" sz="1000" dirty="0">
              <a:solidFill>
                <a:schemeClr val="tx1"/>
              </a:solidFill>
              <a:ea typeface="游ゴシック"/>
              <a:cs typeface="Calibri"/>
            </a:endParaRPr>
          </a:p>
          <a:p>
            <a:r>
              <a:rPr kumimoji="1" lang="ja-JP" sz="1000" dirty="0">
                <a:solidFill>
                  <a:schemeClr val="tx1"/>
                </a:solidFill>
                <a:ea typeface="游ゴシック"/>
              </a:rPr>
              <a:t>○</a:t>
            </a:r>
            <a:r>
              <a:rPr kumimoji="1" lang="ja-JP" sz="1000" b="1" dirty="0">
                <a:solidFill>
                  <a:schemeClr val="tx1"/>
                </a:solidFill>
                <a:ea typeface="游ゴシック"/>
              </a:rPr>
              <a:t>空飛ぶクルマ</a:t>
            </a:r>
            <a:r>
              <a:rPr kumimoji="1" lang="ja-JP" sz="1000" dirty="0">
                <a:solidFill>
                  <a:schemeClr val="tx1"/>
                </a:solidFill>
                <a:ea typeface="游ゴシック"/>
              </a:rPr>
              <a:t>は都市間や都市内の</a:t>
            </a:r>
            <a:r>
              <a:rPr kumimoji="1" lang="ja-JP" sz="1000" dirty="0">
                <a:solidFill>
                  <a:schemeClr val="tx1"/>
                </a:solidFill>
                <a:latin typeface="游ゴシック"/>
                <a:ea typeface="游ゴシック"/>
              </a:rPr>
              <a:t>新たな</a:t>
            </a:r>
            <a:r>
              <a:rPr kumimoji="1" lang="ja-JP" altLang="en-US" sz="1000" dirty="0">
                <a:solidFill>
                  <a:schemeClr val="tx1"/>
                </a:solidFill>
                <a:latin typeface="游ゴシック"/>
                <a:ea typeface="游ゴシック"/>
              </a:rPr>
              <a:t>移動</a:t>
            </a:r>
            <a:r>
              <a:rPr kumimoji="1" lang="ja-JP" sz="1000" dirty="0">
                <a:solidFill>
                  <a:schemeClr val="tx1"/>
                </a:solidFill>
                <a:latin typeface="游ゴシック"/>
                <a:ea typeface="游ゴシック"/>
              </a:rPr>
              <a:t>サービスを提供</a:t>
            </a:r>
            <a:r>
              <a:rPr kumimoji="1" lang="ja-JP" altLang="en-US" sz="1000" dirty="0">
                <a:solidFill>
                  <a:schemeClr val="tx1"/>
                </a:solidFill>
                <a:latin typeface="游ゴシック"/>
                <a:ea typeface="游ゴシック"/>
              </a:rPr>
              <a:t>。</a:t>
            </a:r>
            <a:r>
              <a:rPr kumimoji="1" lang="ja-JP" sz="1000" b="1" dirty="0">
                <a:solidFill>
                  <a:schemeClr val="tx1"/>
                </a:solidFill>
                <a:ea typeface="游ゴシック"/>
              </a:rPr>
              <a:t>自動運転サービス</a:t>
            </a:r>
            <a:r>
              <a:rPr kumimoji="1" lang="ja-JP" sz="1000" dirty="0">
                <a:solidFill>
                  <a:schemeClr val="tx1"/>
                </a:solidFill>
                <a:ea typeface="游ゴシック"/>
              </a:rPr>
              <a:t>は安全性と利便性を高め、人材不足や過疎地域への対応</a:t>
            </a:r>
            <a:r>
              <a:rPr kumimoji="1" lang="ja-JP" sz="1000" dirty="0">
                <a:solidFill>
                  <a:schemeClr val="tx1"/>
                </a:solidFill>
                <a:latin typeface="游ゴシック"/>
                <a:ea typeface="游ゴシック"/>
              </a:rPr>
              <a:t>につなげる</a:t>
            </a:r>
            <a:endParaRPr lang="en-US" altLang="ja-JP" sz="1000" dirty="0">
              <a:solidFill>
                <a:schemeClr val="tx1"/>
              </a:solidFill>
              <a:ea typeface="Calibri"/>
              <a:cs typeface="Calibri"/>
            </a:endParaRPr>
          </a:p>
          <a:p>
            <a:r>
              <a:rPr kumimoji="1" lang="ja-JP" sz="1000" dirty="0">
                <a:solidFill>
                  <a:schemeClr val="tx1"/>
                </a:solidFill>
                <a:ea typeface="游ゴシック"/>
              </a:rPr>
              <a:t>○</a:t>
            </a:r>
            <a:r>
              <a:rPr kumimoji="1" lang="ja-JP" sz="1000" b="1" dirty="0">
                <a:solidFill>
                  <a:schemeClr val="tx1"/>
                </a:solidFill>
                <a:ea typeface="游ゴシック"/>
              </a:rPr>
              <a:t>ＭａａＳ</a:t>
            </a:r>
            <a:r>
              <a:rPr kumimoji="1" lang="ja-JP" sz="1000" dirty="0">
                <a:solidFill>
                  <a:schemeClr val="tx1"/>
                </a:solidFill>
                <a:ea typeface="游ゴシック"/>
              </a:rPr>
              <a:t>（</a:t>
            </a:r>
            <a:r>
              <a:rPr kumimoji="1" lang="en-US" sz="1000" dirty="0">
                <a:solidFill>
                  <a:schemeClr val="tx1"/>
                </a:solidFill>
                <a:ea typeface="Meiryo UI"/>
              </a:rPr>
              <a:t>Mobility as a Service</a:t>
            </a:r>
            <a:r>
              <a:rPr kumimoji="1" lang="ja-JP" sz="1000" dirty="0">
                <a:solidFill>
                  <a:schemeClr val="tx1"/>
                </a:solidFill>
                <a:ea typeface="游ゴシック"/>
              </a:rPr>
              <a:t>）は、利用者が一つのプラットフォームで最適な移動手段を選択できる仕組みを提供し、効率的な移動を可能に</a:t>
            </a:r>
            <a:endParaRPr lang="en-US" sz="1000" dirty="0">
              <a:solidFill>
                <a:schemeClr val="tx1"/>
              </a:solidFill>
              <a:ea typeface="Calibri"/>
              <a:cs typeface="Calibri"/>
            </a:endParaRPr>
          </a:p>
          <a:p>
            <a:r>
              <a:rPr kumimoji="1" lang="ja-JP" sz="1000" dirty="0">
                <a:solidFill>
                  <a:schemeClr val="tx1"/>
                </a:solidFill>
                <a:ea typeface="游ゴシック"/>
              </a:rPr>
              <a:t>○こうした最先端技術の社会実装や普及を進め、持続可能で快適な都市の実現をめざす</a:t>
            </a:r>
            <a:endParaRPr lang="en-US" dirty="0">
              <a:solidFill>
                <a:schemeClr val="tx1"/>
              </a:solidFill>
              <a:ea typeface="游ゴシック"/>
            </a:endParaRPr>
          </a:p>
        </p:txBody>
      </p:sp>
      <p:sp>
        <p:nvSpPr>
          <p:cNvPr id="9" name="正方形/長方形 8">
            <a:extLst>
              <a:ext uri="{FF2B5EF4-FFF2-40B4-BE49-F238E27FC236}">
                <a16:creationId xmlns:a16="http://schemas.microsoft.com/office/drawing/2014/main" id="{75982A6F-AD9E-4E51-B640-A46F05E1EF25}"/>
              </a:ext>
            </a:extLst>
          </p:cNvPr>
          <p:cNvSpPr/>
          <p:nvPr/>
        </p:nvSpPr>
        <p:spPr>
          <a:xfrm>
            <a:off x="197710" y="2991280"/>
            <a:ext cx="9495274" cy="1400719"/>
          </a:xfrm>
          <a:prstGeom prst="rect">
            <a:avLst/>
          </a:prstGeom>
          <a:solidFill>
            <a:schemeClr val="bg1"/>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kumimoji="1" lang="ja-JP" altLang="en-US" sz="1200" b="1" dirty="0">
                <a:solidFill>
                  <a:schemeClr val="tx1"/>
                </a:solidFill>
              </a:rPr>
              <a:t>②自動運転サービスの実現</a:t>
            </a:r>
            <a:endParaRPr kumimoji="1" lang="en-US" altLang="ja-JP" sz="1200" b="1" dirty="0">
              <a:solidFill>
                <a:schemeClr val="tx1"/>
              </a:solidFill>
            </a:endParaRPr>
          </a:p>
          <a:p>
            <a:pPr>
              <a:spcBef>
                <a:spcPts val="600"/>
              </a:spcBef>
            </a:pPr>
            <a:r>
              <a:rPr kumimoji="1" lang="ja-JP" altLang="en-US" sz="1200" b="1" dirty="0">
                <a:solidFill>
                  <a:schemeClr val="tx1"/>
                </a:solidFill>
              </a:rPr>
              <a:t>　・自動運転バスの社会実装</a:t>
            </a:r>
            <a:endParaRPr kumimoji="1" lang="en-US" altLang="ja-JP" sz="1200" b="1" dirty="0">
              <a:solidFill>
                <a:schemeClr val="tx1"/>
              </a:solidFill>
            </a:endParaRPr>
          </a:p>
          <a:p>
            <a:r>
              <a:rPr kumimoji="1" lang="ja-JP" altLang="en-US" sz="1000" dirty="0">
                <a:solidFill>
                  <a:schemeClr val="tx1"/>
                </a:solidFill>
                <a:ea typeface="游ゴシック"/>
              </a:rPr>
              <a:t>　　　⇒　</a:t>
            </a:r>
            <a:r>
              <a:rPr kumimoji="1" lang="ja-JP" sz="1000" dirty="0">
                <a:solidFill>
                  <a:schemeClr val="tx1"/>
                </a:solidFill>
                <a:ea typeface="游ゴシック"/>
              </a:rPr>
              <a:t>万博で培われた技術を継承・活用し、</a:t>
            </a:r>
            <a:r>
              <a:rPr kumimoji="1" lang="ja-JP" sz="1000" dirty="0">
                <a:solidFill>
                  <a:schemeClr val="tx1"/>
                </a:solidFill>
                <a:latin typeface="游ゴシック"/>
                <a:ea typeface="游ゴシック"/>
              </a:rPr>
              <a:t>国際競争力強化につながる移動サービスの提供や持続可能な地域公共交通の確保に向けて、</a:t>
            </a:r>
            <a:r>
              <a:rPr kumimoji="1" lang="ja-JP" sz="1000" dirty="0">
                <a:solidFill>
                  <a:schemeClr val="tx1"/>
                </a:solidFill>
                <a:ea typeface="游ゴシック"/>
              </a:rPr>
              <a:t>乗客乗車の実証実験を</a:t>
            </a:r>
            <a:endParaRPr kumimoji="1" lang="en-US" altLang="ja-JP" sz="1000" dirty="0">
              <a:solidFill>
                <a:schemeClr val="tx1"/>
              </a:solidFill>
              <a:ea typeface="游ゴシック"/>
            </a:endParaRPr>
          </a:p>
          <a:p>
            <a:r>
              <a:rPr kumimoji="1" lang="ja-JP" altLang="en-US" sz="1000" dirty="0">
                <a:solidFill>
                  <a:schemeClr val="tx1"/>
                </a:solidFill>
                <a:latin typeface="游ゴシック"/>
                <a:ea typeface="游ゴシック"/>
              </a:rPr>
              <a:t>　　　　　</a:t>
            </a:r>
            <a:r>
              <a:rPr kumimoji="1" lang="ja-JP" sz="1000" dirty="0">
                <a:solidFill>
                  <a:schemeClr val="tx1"/>
                </a:solidFill>
                <a:latin typeface="游ゴシック"/>
                <a:ea typeface="游ゴシック"/>
              </a:rPr>
              <a:t>行い、自動運転レベル４</a:t>
            </a:r>
            <a:r>
              <a:rPr kumimoji="1" lang="ja-JP" altLang="en-US" sz="1000" dirty="0">
                <a:solidFill>
                  <a:schemeClr val="tx1"/>
                </a:solidFill>
                <a:latin typeface="游ゴシック"/>
                <a:ea typeface="游ゴシック"/>
              </a:rPr>
              <a:t>の実現</a:t>
            </a:r>
            <a:r>
              <a:rPr kumimoji="1" lang="ja-JP" sz="1000" dirty="0">
                <a:solidFill>
                  <a:schemeClr val="tx1"/>
                </a:solidFill>
                <a:latin typeface="游ゴシック"/>
                <a:ea typeface="游ゴシック"/>
              </a:rPr>
              <a:t>をめざす。</a:t>
            </a:r>
            <a:r>
              <a:rPr kumimoji="1" lang="ja-JP" altLang="en-US" sz="1000" dirty="0">
                <a:solidFill>
                  <a:schemeClr val="tx1"/>
                </a:solidFill>
                <a:latin typeface="游ゴシック"/>
                <a:ea typeface="游ゴシック"/>
              </a:rPr>
              <a:t>南河内地域での実証実験で得た</a:t>
            </a:r>
            <a:r>
              <a:rPr kumimoji="1" lang="ja-JP" sz="1000" dirty="0">
                <a:solidFill>
                  <a:schemeClr val="tx1"/>
                </a:solidFill>
                <a:latin typeface="游ゴシック"/>
                <a:ea typeface="游ゴシック"/>
              </a:rPr>
              <a:t>ノウハウを府内市町村にフィードバックし、自動運転バスの社会実装を</a:t>
            </a:r>
            <a:r>
              <a:rPr kumimoji="1" lang="ja-JP" altLang="en-US" sz="1000" dirty="0">
                <a:solidFill>
                  <a:schemeClr val="tx1"/>
                </a:solidFill>
                <a:latin typeface="游ゴシック"/>
                <a:ea typeface="游ゴシック"/>
              </a:rPr>
              <a:t>支援</a:t>
            </a:r>
            <a:endParaRPr lang="en-US" dirty="0">
              <a:solidFill>
                <a:schemeClr val="tx1"/>
              </a:solidFill>
              <a:latin typeface="游ゴシック"/>
              <a:ea typeface="游ゴシック"/>
            </a:endParaRPr>
          </a:p>
          <a:p>
            <a:pPr>
              <a:spcBef>
                <a:spcPts val="600"/>
              </a:spcBef>
            </a:pPr>
            <a:r>
              <a:rPr kumimoji="1" lang="ja-JP" altLang="en-US" sz="1200" b="1" dirty="0">
                <a:solidFill>
                  <a:schemeClr val="tx1"/>
                </a:solidFill>
              </a:rPr>
              <a:t>　・自動運転タクシーの導入促進</a:t>
            </a:r>
            <a:endParaRPr kumimoji="1" lang="en-US" altLang="ja-JP" sz="1200" b="1" dirty="0">
              <a:solidFill>
                <a:schemeClr val="tx1"/>
              </a:solidFill>
            </a:endParaRPr>
          </a:p>
          <a:p>
            <a:r>
              <a:rPr kumimoji="1" lang="ja-JP" altLang="en-US" sz="1000" dirty="0">
                <a:solidFill>
                  <a:schemeClr val="tx1"/>
                </a:solidFill>
                <a:ea typeface="游ゴシック"/>
              </a:rPr>
              <a:t>　　　⇒　</a:t>
            </a:r>
            <a:r>
              <a:rPr kumimoji="1" lang="ja-JP" sz="1000" dirty="0">
                <a:solidFill>
                  <a:schemeClr val="tx1"/>
                </a:solidFill>
                <a:latin typeface="游ゴシック"/>
                <a:ea typeface="游ゴシック"/>
              </a:rPr>
              <a:t>渋滞緩和や移動時間短縮とともに、運転手不足や地域交通の維持への貢献が期待される</a:t>
            </a:r>
            <a:r>
              <a:rPr kumimoji="1" lang="ja-JP" altLang="en-US" sz="1000" dirty="0">
                <a:solidFill>
                  <a:schemeClr val="tx1"/>
                </a:solidFill>
                <a:latin typeface="游ゴシック"/>
                <a:ea typeface="游ゴシック"/>
              </a:rPr>
              <a:t>自動運転タクシーの導入</a:t>
            </a:r>
            <a:r>
              <a:rPr kumimoji="1" lang="ja-JP" sz="1000" dirty="0">
                <a:solidFill>
                  <a:schemeClr val="tx1"/>
                </a:solidFill>
                <a:latin typeface="游ゴシック"/>
                <a:ea typeface="游ゴシック"/>
              </a:rPr>
              <a:t>促進に向けた調査・検討を実施</a:t>
            </a:r>
            <a:endParaRPr lang="ja-JP" altLang="en-US" sz="1000" strike="sngStrike" dirty="0">
              <a:solidFill>
                <a:schemeClr val="tx1"/>
              </a:solidFill>
              <a:latin typeface="游ゴシック"/>
              <a:ea typeface="游ゴシック" panose="020B0400000000000000" pitchFamily="34" charset="-128"/>
              <a:cs typeface="Calibri" panose="020F0502020204030204"/>
            </a:endParaRPr>
          </a:p>
        </p:txBody>
      </p:sp>
      <p:sp>
        <p:nvSpPr>
          <p:cNvPr id="11" name="正方形/長方形 10">
            <a:extLst>
              <a:ext uri="{FF2B5EF4-FFF2-40B4-BE49-F238E27FC236}">
                <a16:creationId xmlns:a16="http://schemas.microsoft.com/office/drawing/2014/main" id="{88DA6158-0BB4-44E6-B9D4-78B5C2B6129B}"/>
              </a:ext>
            </a:extLst>
          </p:cNvPr>
          <p:cNvSpPr/>
          <p:nvPr/>
        </p:nvSpPr>
        <p:spPr>
          <a:xfrm>
            <a:off x="0" y="68851"/>
            <a:ext cx="9906000" cy="369332"/>
          </a:xfrm>
          <a:prstGeom prst="rect">
            <a:avLst/>
          </a:prstGeom>
          <a:noFill/>
        </p:spPr>
        <p:txBody>
          <a:bodyPr wrap="square" lIns="91440" tIns="45720" rIns="91440" bIns="45720" anchor="t">
            <a:spAutoFit/>
          </a:bodyPr>
          <a:lstStyle/>
          <a:p>
            <a:pPr defTabSz="742950">
              <a:defRPr/>
            </a:pPr>
            <a:r>
              <a:rPr kumimoji="1" lang="ja-JP" altLang="en-US" b="0" i="0" u="none" strike="noStrike" kern="1200" cap="none" spc="0" normalizeH="0" baseline="0" noProof="0" dirty="0">
                <a:ln>
                  <a:noFill/>
                </a:ln>
                <a:solidFill>
                  <a:prstClr val="white"/>
                </a:solidFill>
                <a:effectLst/>
                <a:uLnTx/>
                <a:uFillTx/>
                <a:latin typeface="HGS創英角ｺﾞｼｯｸUB"/>
                <a:ea typeface="HGS創英角ｺﾞｼｯｸUB"/>
              </a:rPr>
              <a:t>４．「ほっとかれへん」「やってみなはれ」気質を活かしたフレンドリーな都市</a:t>
            </a:r>
            <a:endParaRPr lang="ja-JP" altLang="ja-JP" dirty="0">
              <a:solidFill>
                <a:prstClr val="white"/>
              </a:solidFill>
              <a:latin typeface="HGSSoeiKakugothicUB"/>
              <a:ea typeface="HGSSoeiKakugothicUB"/>
              <a:cs typeface="+mn-lt"/>
            </a:endParaRPr>
          </a:p>
        </p:txBody>
      </p:sp>
      <p:sp>
        <p:nvSpPr>
          <p:cNvPr id="10" name="正方形/長方形 9">
            <a:extLst>
              <a:ext uri="{FF2B5EF4-FFF2-40B4-BE49-F238E27FC236}">
                <a16:creationId xmlns:a16="http://schemas.microsoft.com/office/drawing/2014/main" id="{370F93E8-8CF2-42EB-9140-E4AA802FA8C4}"/>
              </a:ext>
            </a:extLst>
          </p:cNvPr>
          <p:cNvSpPr/>
          <p:nvPr/>
        </p:nvSpPr>
        <p:spPr>
          <a:xfrm>
            <a:off x="197710" y="4468673"/>
            <a:ext cx="9495274" cy="1900228"/>
          </a:xfrm>
          <a:prstGeom prst="rect">
            <a:avLst/>
          </a:prstGeom>
          <a:solidFill>
            <a:schemeClr val="bg1"/>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kumimoji="1" lang="ja-JP" altLang="en-US" sz="1200" b="1" dirty="0">
                <a:solidFill>
                  <a:schemeClr val="tx1"/>
                </a:solidFill>
              </a:rPr>
              <a:t>③ＭａａＳの拡充など交通サービスの多様化</a:t>
            </a:r>
            <a:endParaRPr kumimoji="1" lang="en-US" altLang="ja-JP" sz="1200" b="1" dirty="0">
              <a:solidFill>
                <a:schemeClr val="tx1"/>
              </a:solidFill>
            </a:endParaRPr>
          </a:p>
          <a:p>
            <a:pPr>
              <a:spcBef>
                <a:spcPts val="600"/>
              </a:spcBef>
            </a:pPr>
            <a:r>
              <a:rPr kumimoji="1" lang="ja-JP" altLang="en-US" sz="1200" b="1" dirty="0">
                <a:solidFill>
                  <a:schemeClr val="tx1"/>
                </a:solidFill>
              </a:rPr>
              <a:t>　・万博で導入されたＭａａＳの一段の拡充</a:t>
            </a:r>
            <a:endParaRPr kumimoji="1" lang="en-US" altLang="ja-JP" sz="1200" b="1" dirty="0">
              <a:solidFill>
                <a:schemeClr val="tx1"/>
              </a:solidFill>
            </a:endParaRPr>
          </a:p>
          <a:p>
            <a:r>
              <a:rPr kumimoji="1" lang="ja-JP" altLang="en-US" sz="1000" dirty="0">
                <a:solidFill>
                  <a:schemeClr val="tx1"/>
                </a:solidFill>
                <a:ea typeface="游ゴシック"/>
              </a:rPr>
              <a:t>　　　⇒　</a:t>
            </a:r>
            <a:r>
              <a:rPr kumimoji="1" lang="ja-JP" sz="1000" dirty="0">
                <a:solidFill>
                  <a:schemeClr val="tx1"/>
                </a:solidFill>
                <a:ea typeface="游ゴシック"/>
              </a:rPr>
              <a:t>日常の移動ストレスを減らし、高齢者や観光客の移動支援や地域交通の維持に向け、</a:t>
            </a:r>
            <a:r>
              <a:rPr kumimoji="1" lang="ja-JP" altLang="en-US" sz="1000" dirty="0">
                <a:solidFill>
                  <a:schemeClr val="tx1"/>
                </a:solidFill>
                <a:ea typeface="游ゴシック"/>
              </a:rPr>
              <a:t>万博で実装された「ＫＡＮＳＡＩ ＭａａＳ」（シャトルバスの予</a:t>
            </a:r>
            <a:endParaRPr kumimoji="1" lang="en-US" altLang="ja-JP" sz="1000" dirty="0">
              <a:solidFill>
                <a:schemeClr val="tx1"/>
              </a:solidFill>
              <a:ea typeface="游ゴシック"/>
            </a:endParaRPr>
          </a:p>
          <a:p>
            <a:r>
              <a:rPr kumimoji="1" lang="ja-JP" altLang="en-US" sz="1000" dirty="0">
                <a:solidFill>
                  <a:schemeClr val="tx1"/>
                </a:solidFill>
                <a:ea typeface="游ゴシック"/>
              </a:rPr>
              <a:t>　　　　　約・決済、デジタル乗車券の販売など）の取組みを拡大するなど、交通・観光分野をはじめとする幅広い業種間での連携を促進</a:t>
            </a:r>
            <a:endParaRPr lang="en-US" altLang="ja-JP" sz="1000" dirty="0">
              <a:solidFill>
                <a:schemeClr val="tx1"/>
              </a:solidFill>
              <a:ea typeface="游ゴシック"/>
              <a:cs typeface="Calibri"/>
            </a:endParaRPr>
          </a:p>
          <a:p>
            <a:pPr>
              <a:spcBef>
                <a:spcPts val="600"/>
              </a:spcBef>
            </a:pPr>
            <a:r>
              <a:rPr kumimoji="1" lang="ja-JP" altLang="en-US" sz="1200" b="1" dirty="0">
                <a:solidFill>
                  <a:schemeClr val="tx1"/>
                </a:solidFill>
              </a:rPr>
              <a:t>　・万博で実証導入された電動モビリティ技術の普及促進</a:t>
            </a:r>
            <a:endParaRPr kumimoji="1" lang="en-US" altLang="ja-JP" sz="1200" b="1" dirty="0">
              <a:solidFill>
                <a:schemeClr val="tx1"/>
              </a:solidFill>
            </a:endParaRPr>
          </a:p>
          <a:p>
            <a:r>
              <a:rPr kumimoji="1" lang="ja-JP" altLang="en-US" sz="1000" dirty="0">
                <a:solidFill>
                  <a:schemeClr val="tx1"/>
                </a:solidFill>
                <a:ea typeface="游ゴシック"/>
              </a:rPr>
              <a:t>　　　⇒　</a:t>
            </a:r>
            <a:r>
              <a:rPr kumimoji="1" lang="en-US" altLang="ja-JP" sz="1000" dirty="0">
                <a:solidFill>
                  <a:schemeClr val="tx1"/>
                </a:solidFill>
                <a:ea typeface="+mn-lt"/>
              </a:rPr>
              <a:t>2050</a:t>
            </a:r>
            <a:r>
              <a:rPr kumimoji="1" lang="ja-JP" sz="1000" dirty="0">
                <a:solidFill>
                  <a:schemeClr val="tx1"/>
                </a:solidFill>
                <a:ea typeface="游ゴシック"/>
              </a:rPr>
              <a:t>年までのカーボンニュートラル実現に向け、</a:t>
            </a:r>
            <a:r>
              <a:rPr kumimoji="1" lang="ja-JP" altLang="en-US" sz="1000" b="0" i="0" u="none" strike="noStrike" kern="1200" cap="none" spc="0" normalizeH="0" baseline="0" noProof="0" dirty="0">
                <a:ln>
                  <a:noFill/>
                </a:ln>
                <a:solidFill>
                  <a:schemeClr val="tx1"/>
                </a:solidFill>
                <a:effectLst/>
                <a:uLnTx/>
                <a:uFillTx/>
                <a:latin typeface="Calibri" panose="020F0502020204030204"/>
                <a:ea typeface="游ゴシック" panose="020B0400000000000000" pitchFamily="50" charset="-128"/>
                <a:cs typeface="+mn-cs"/>
              </a:rPr>
              <a:t>万博で披露された走行中ＥＶワイヤレス給電技術の実証や商用トラック等の</a:t>
            </a:r>
            <a:r>
              <a:rPr kumimoji="1" lang="ja-JP" altLang="en-US" sz="1000" dirty="0">
                <a:solidFill>
                  <a:schemeClr val="tx1"/>
                </a:solidFill>
              </a:rPr>
              <a:t>電動モビリティの導入支援</a:t>
            </a:r>
            <a:endParaRPr kumimoji="1" lang="en-US" altLang="ja-JP" sz="1000" dirty="0">
              <a:solidFill>
                <a:schemeClr val="tx1"/>
              </a:solidFill>
            </a:endParaRPr>
          </a:p>
          <a:p>
            <a:r>
              <a:rPr kumimoji="1" lang="ja-JP" altLang="en-US" sz="1000" dirty="0">
                <a:solidFill>
                  <a:schemeClr val="tx1"/>
                </a:solidFill>
              </a:rPr>
              <a:t>　　　　　等により、ＥＶ・ＦＣ車の普及を促進し、モビリティからの二酸化炭素排出を削減する</a:t>
            </a:r>
            <a:endParaRPr kumimoji="1" lang="en-US" altLang="ja-JP" sz="1000" b="1" i="0" u="none" strike="noStrike" kern="1200" cap="none" spc="0" normalizeH="0" baseline="0" noProof="0" dirty="0">
              <a:ln>
                <a:noFill/>
              </a:ln>
              <a:solidFill>
                <a:schemeClr val="tx1"/>
              </a:solidFill>
              <a:effectLst/>
              <a:uLnTx/>
              <a:uFillTx/>
              <a:latin typeface="Calibri" panose="020F0502020204030204"/>
              <a:ea typeface="游ゴシック"/>
              <a:cs typeface="+mn-cs"/>
            </a:endParaRPr>
          </a:p>
          <a:p>
            <a:pPr>
              <a:spcBef>
                <a:spcPts val="600"/>
              </a:spcBef>
            </a:pPr>
            <a:r>
              <a:rPr kumimoji="1" lang="ja-JP" altLang="en-US" sz="1000" b="1" dirty="0">
                <a:solidFill>
                  <a:schemeClr val="tx1"/>
                </a:solidFill>
                <a:latin typeface="Calibri" panose="020F0502020204030204"/>
                <a:ea typeface="游ゴシック"/>
              </a:rPr>
              <a:t>　</a:t>
            </a:r>
            <a:r>
              <a:rPr kumimoji="1" lang="ja-JP" altLang="en-US" sz="1200" b="1" i="0" u="none" strike="noStrike" kern="1200" cap="none" spc="0" normalizeH="0" baseline="0" noProof="0" dirty="0">
                <a:ln>
                  <a:noFill/>
                </a:ln>
                <a:solidFill>
                  <a:schemeClr val="tx1"/>
                </a:solidFill>
                <a:effectLst/>
                <a:uLnTx/>
                <a:uFillTx/>
                <a:latin typeface="Calibri" panose="020F0502020204030204"/>
                <a:ea typeface="游ゴシック"/>
                <a:cs typeface="+mn-cs"/>
              </a:rPr>
              <a:t>・ＡＩオンデマンド交通の</a:t>
            </a:r>
            <a:r>
              <a:rPr kumimoji="1" lang="ja-JP" altLang="en-US" sz="1200" b="1" dirty="0">
                <a:solidFill>
                  <a:schemeClr val="tx1"/>
                </a:solidFill>
                <a:latin typeface="Calibri" panose="020F0502020204030204"/>
                <a:ea typeface="游ゴシック"/>
              </a:rPr>
              <a:t>拡充</a:t>
            </a:r>
            <a:endParaRPr lang="en-US" altLang="ja-JP" sz="1200" b="1" i="0" u="none" strike="noStrike" kern="1200" cap="none" spc="0" normalizeH="0" baseline="0" noProof="0" dirty="0">
              <a:ln>
                <a:noFill/>
              </a:ln>
              <a:solidFill>
                <a:schemeClr val="tx1"/>
              </a:solidFill>
              <a:effectLst/>
              <a:uLnTx/>
              <a:uFillTx/>
              <a:latin typeface="Calibri" panose="020F0502020204030204"/>
              <a:ea typeface="游ゴシック"/>
              <a:cs typeface="Calibri"/>
            </a:endParaRPr>
          </a:p>
          <a:p>
            <a:pPr>
              <a:defRPr/>
            </a:pPr>
            <a:r>
              <a:rPr kumimoji="1" lang="ja-JP" altLang="en-US" sz="1000" b="0" i="0" u="none" strike="noStrike" kern="1200" cap="none" spc="0" normalizeH="0" baseline="0" noProof="0" dirty="0">
                <a:ln>
                  <a:noFill/>
                </a:ln>
                <a:solidFill>
                  <a:schemeClr val="tx1"/>
                </a:solidFill>
                <a:effectLst/>
                <a:uLnTx/>
                <a:uFillTx/>
                <a:latin typeface="Calibri" panose="020F0502020204030204"/>
                <a:ea typeface="游ゴシック"/>
                <a:cs typeface="+mn-cs"/>
              </a:rPr>
              <a:t>　　　⇒　</a:t>
            </a:r>
            <a:r>
              <a:rPr kumimoji="1" lang="ja-JP" sz="1000" dirty="0">
                <a:solidFill>
                  <a:schemeClr val="tx1"/>
                </a:solidFill>
                <a:latin typeface="Calibri" panose="020F0502020204030204"/>
                <a:ea typeface="游ゴシック"/>
              </a:rPr>
              <a:t>新たな技術を活用したＡＩオンデマンド交通を導入し、</a:t>
            </a:r>
            <a:r>
              <a:rPr kumimoji="1" lang="ja-JP" sz="1000" b="0" i="0" u="none" strike="noStrike" kern="1200" cap="none" spc="0" normalizeH="0" baseline="0" noProof="0" dirty="0">
                <a:ln>
                  <a:noFill/>
                </a:ln>
                <a:solidFill>
                  <a:schemeClr val="tx1"/>
                </a:solidFill>
                <a:effectLst/>
                <a:uLnTx/>
                <a:uFillTx/>
                <a:latin typeface="Calibri" panose="020F0502020204030204"/>
                <a:ea typeface="游ゴシック"/>
                <a:cs typeface="+mn-cs"/>
              </a:rPr>
              <a:t>人口減少や高齢化の進展などによ</a:t>
            </a:r>
            <a:r>
              <a:rPr kumimoji="1" lang="ja-JP" sz="1000" dirty="0">
                <a:solidFill>
                  <a:schemeClr val="tx1"/>
                </a:solidFill>
                <a:latin typeface="Calibri" panose="020F0502020204030204"/>
                <a:ea typeface="游ゴシック"/>
              </a:rPr>
              <a:t>る</a:t>
            </a:r>
            <a:r>
              <a:rPr kumimoji="1" lang="ja-JP" sz="1000" b="0" i="0" u="none" strike="noStrike" kern="1200" cap="none" spc="0" normalizeH="0" baseline="0" noProof="0" dirty="0">
                <a:ln>
                  <a:noFill/>
                </a:ln>
                <a:solidFill>
                  <a:schemeClr val="tx1"/>
                </a:solidFill>
                <a:effectLst/>
                <a:uLnTx/>
                <a:uFillTx/>
                <a:latin typeface="Calibri" panose="020F0502020204030204"/>
                <a:ea typeface="游ゴシック"/>
                <a:cs typeface="+mn-cs"/>
              </a:rPr>
              <a:t>今後の地域交通をめぐる環境変化に対応</a:t>
            </a:r>
            <a:endParaRPr lang="en-US" sz="1000" dirty="0">
              <a:solidFill>
                <a:schemeClr val="tx1"/>
              </a:solidFill>
              <a:latin typeface="Calibri"/>
              <a:ea typeface="Calibri"/>
              <a:cs typeface="Calibri"/>
            </a:endParaRPr>
          </a:p>
        </p:txBody>
      </p:sp>
      <p:sp>
        <p:nvSpPr>
          <p:cNvPr id="4" name="スライド番号プレースホルダー 1">
            <a:extLst>
              <a:ext uri="{FF2B5EF4-FFF2-40B4-BE49-F238E27FC236}">
                <a16:creationId xmlns:a16="http://schemas.microsoft.com/office/drawing/2014/main" id="{2CCE545D-F05D-5554-FB6B-32B88C9E7874}"/>
              </a:ext>
            </a:extLst>
          </p:cNvPr>
          <p:cNvSpPr>
            <a:spLocks noGrp="1"/>
          </p:cNvSpPr>
          <p:nvPr>
            <p:ph type="sldNum" sz="quarter" idx="12"/>
          </p:nvPr>
        </p:nvSpPr>
        <p:spPr>
          <a:xfrm>
            <a:off x="9489330" y="6445576"/>
            <a:ext cx="416670" cy="408695"/>
          </a:xfrm>
          <a:solidFill>
            <a:schemeClr val="bg1"/>
          </a:solidFill>
          <a:effectLst/>
        </p:spPr>
        <p:txBody>
          <a:bodyPr/>
          <a:lstStyle/>
          <a:p>
            <a:fld id="{DDF82107-93BA-490C-9453-044014AF67CD}" type="slidenum">
              <a:rPr kumimoji="1" lang="ja-JP" altLang="en-US" smtClean="0"/>
              <a:pPr/>
              <a:t>46</a:t>
            </a:fld>
            <a:endParaRPr kumimoji="1" lang="ja-JP" altLang="en-US"/>
          </a:p>
        </p:txBody>
      </p:sp>
      <p:sp>
        <p:nvSpPr>
          <p:cNvPr id="12" name="テキスト ボックス 11">
            <a:extLst>
              <a:ext uri="{FF2B5EF4-FFF2-40B4-BE49-F238E27FC236}">
                <a16:creationId xmlns:a16="http://schemas.microsoft.com/office/drawing/2014/main" id="{EC44C088-B66E-4830-9C04-1567949869C8}"/>
              </a:ext>
            </a:extLst>
          </p:cNvPr>
          <p:cNvSpPr txBox="1"/>
          <p:nvPr/>
        </p:nvSpPr>
        <p:spPr>
          <a:xfrm>
            <a:off x="0" y="572053"/>
            <a:ext cx="5608800" cy="338554"/>
          </a:xfrm>
          <a:prstGeom prst="rect">
            <a:avLst/>
          </a:prstGeom>
          <a:noFill/>
          <a:ln>
            <a:noFill/>
          </a:ln>
        </p:spPr>
        <p:txBody>
          <a:bodyPr wrap="square">
            <a:spAutoFit/>
          </a:bodyPr>
          <a:lstStyle/>
          <a:p>
            <a:pPr marL="0" marR="0" lvl="0" indent="0" algn="l" defTabSz="653156" rtl="0" eaLnBrk="1" fontAlgn="auto" latinLnBrk="0" hangingPunct="1">
              <a:spcBef>
                <a:spcPts val="0"/>
              </a:spcBef>
              <a:spcAft>
                <a:spcPts val="0"/>
              </a:spcAft>
              <a:buClrTx/>
              <a:buSzTx/>
              <a:buFontTx/>
              <a:buNone/>
              <a:tabLst/>
              <a:defRPr/>
            </a:pPr>
            <a:r>
              <a:rPr kumimoji="1" lang="en-US" altLang="ja-JP" sz="1600" b="1"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a:t>
            </a:r>
            <a:r>
              <a:rPr kumimoji="1" lang="ja-JP" altLang="en-US" sz="1600" b="1"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施策の方向性</a:t>
            </a:r>
            <a:r>
              <a:rPr kumimoji="1" lang="en-US" altLang="ja-JP" sz="1600" b="1"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a:t>
            </a:r>
            <a:r>
              <a:rPr kumimoji="1" lang="ja-JP" altLang="en-US" sz="1600" b="1"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　</a:t>
            </a:r>
            <a:r>
              <a:rPr kumimoji="1" lang="en-US" altLang="ja-JP" sz="1600" b="1" u="sng"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a:t>
            </a:r>
            <a:r>
              <a:rPr kumimoji="1" lang="ja-JP" altLang="en-US" sz="1600" b="1" u="sng"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１</a:t>
            </a:r>
            <a:r>
              <a:rPr kumimoji="1" lang="en-US" altLang="ja-JP" sz="1600" b="1" u="sng"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a:t>
            </a:r>
            <a:r>
              <a:rPr kumimoji="1" lang="ja-JP" altLang="en-US" sz="1600" b="1" u="sng"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最先端技術のくらしへの実装</a:t>
            </a:r>
            <a:endParaRPr kumimoji="1" lang="en-US" altLang="ja-JP" sz="1600" b="1" u="sng"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endParaRPr>
          </a:p>
        </p:txBody>
      </p:sp>
    </p:spTree>
    <p:extLst>
      <p:ext uri="{BB962C8B-B14F-4D97-AF65-F5344CB8AC3E}">
        <p14:creationId xmlns:p14="http://schemas.microsoft.com/office/powerpoint/2010/main" val="1066190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A5A36FCE-3578-4B7D-A0FE-E6DAC31E58FB}"/>
              </a:ext>
            </a:extLst>
          </p:cNvPr>
          <p:cNvSpPr txBox="1"/>
          <p:nvPr/>
        </p:nvSpPr>
        <p:spPr>
          <a:xfrm>
            <a:off x="0" y="42549"/>
            <a:ext cx="9521308" cy="307777"/>
          </a:xfrm>
          <a:prstGeom prst="rect">
            <a:avLst/>
          </a:prstGeom>
          <a:noFill/>
          <a:ln>
            <a:noFill/>
          </a:ln>
        </p:spPr>
        <p:txBody>
          <a:bodyPr wrap="square" lIns="91440" tIns="45720" rIns="91440" bIns="45720" anchor="t">
            <a:spAutoFit/>
          </a:bodyPr>
          <a:lstStyle/>
          <a:p>
            <a:pPr marL="0" marR="0" lvl="0" indent="0" algn="l" defTabSz="653156" rtl="0" eaLnBrk="1" fontAlgn="auto" latinLnBrk="0" hangingPunct="1">
              <a:spcBef>
                <a:spcPts val="0"/>
              </a:spcBef>
              <a:spcAft>
                <a:spcPts val="0"/>
              </a:spcAft>
              <a:buClrTx/>
              <a:buSzTx/>
              <a:buFontTx/>
              <a:buNone/>
              <a:tabLst/>
              <a:defRPr/>
            </a:pPr>
            <a:r>
              <a:rPr kumimoji="1" lang="ja-JP" altLang="en-US" sz="1400" b="1">
                <a:latin typeface="BIZ UDゴシック" panose="020B0400000000000000" pitchFamily="49" charset="-128"/>
                <a:ea typeface="BIZ UDゴシック"/>
                <a:cs typeface="HGP創英角ｺﾞｼｯｸUB" panose="020B0900000000000000" pitchFamily="50" charset="-128"/>
              </a:rPr>
              <a:t>（２）</a:t>
            </a:r>
            <a:r>
              <a:rPr kumimoji="1" lang="ja-JP" sz="1400" b="1">
                <a:latin typeface="BIZ UDゴシック" panose="020B0400000000000000" pitchFamily="49" charset="-128"/>
                <a:ea typeface="BIZ UDゴシック"/>
                <a:cs typeface="HGP創英角ｺﾞｼｯｸUB" panose="020B0900000000000000" pitchFamily="50" charset="-128"/>
              </a:rPr>
              <a:t>多様化・加速化する社会課題に対応した次世代型スマートシティの実</a:t>
            </a:r>
            <a:r>
              <a:rPr kumimoji="1" lang="ja-JP" altLang="en-US" sz="1400" b="1">
                <a:latin typeface="BIZ UDゴシック" panose="020B0400000000000000" pitchFamily="49" charset="-128"/>
                <a:ea typeface="BIZ UDゴシック"/>
                <a:cs typeface="HGP創英角ｺﾞｼｯｸUB" panose="020B0900000000000000" pitchFamily="50" charset="-128"/>
              </a:rPr>
              <a:t>現</a:t>
            </a:r>
            <a:endParaRPr kumimoji="1" lang="en-US" altLang="ja-JP" sz="1400" b="1">
              <a:latin typeface="BIZ UDゴシック" panose="020B0400000000000000" pitchFamily="49" charset="-128"/>
              <a:ea typeface="BIZ UDゴシック" panose="020B0400000000000000" pitchFamily="49" charset="-128"/>
              <a:cs typeface="HGP創英角ｺﾞｼｯｸUB" panose="020B0900000000000000" pitchFamily="50" charset="-128"/>
            </a:endParaRPr>
          </a:p>
        </p:txBody>
      </p:sp>
      <p:sp>
        <p:nvSpPr>
          <p:cNvPr id="14" name="四角形: 角を丸くする 13">
            <a:extLst>
              <a:ext uri="{FF2B5EF4-FFF2-40B4-BE49-F238E27FC236}">
                <a16:creationId xmlns:a16="http://schemas.microsoft.com/office/drawing/2014/main" id="{83DA433D-E427-42DE-8CB5-0994AA02446F}"/>
              </a:ext>
            </a:extLst>
          </p:cNvPr>
          <p:cNvSpPr/>
          <p:nvPr/>
        </p:nvSpPr>
        <p:spPr>
          <a:xfrm>
            <a:off x="381608" y="350750"/>
            <a:ext cx="9153281" cy="894305"/>
          </a:xfrm>
          <a:prstGeom prst="roundRect">
            <a:avLst>
              <a:gd name="adj" fmla="val 0"/>
            </a:avLst>
          </a:prstGeom>
          <a:solidFill>
            <a:schemeClr val="accent5">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lIns="91440" tIns="45720" rIns="91440" bIns="45720" rtlCol="0" anchor="t"/>
          <a:lstStyle/>
          <a:p>
            <a:r>
              <a:rPr kumimoji="1" lang="ja-JP" altLang="ja-JP" sz="1000" dirty="0">
                <a:solidFill>
                  <a:schemeClr val="tx1"/>
                </a:solidFill>
                <a:latin typeface="游ゴシック"/>
                <a:ea typeface="游ゴシック"/>
              </a:rPr>
              <a:t>○</a:t>
            </a:r>
            <a:r>
              <a:rPr kumimoji="1" lang="en-US" altLang="ja-JP" sz="1000" dirty="0">
                <a:solidFill>
                  <a:schemeClr val="tx1"/>
                </a:solidFill>
                <a:ea typeface="Calibri"/>
              </a:rPr>
              <a:t>AI</a:t>
            </a:r>
            <a:r>
              <a:rPr kumimoji="1" lang="ja-JP" altLang="ja-JP" sz="1000" dirty="0">
                <a:solidFill>
                  <a:schemeClr val="tx1"/>
                </a:solidFill>
                <a:latin typeface="游ゴシック"/>
                <a:ea typeface="游ゴシック"/>
              </a:rPr>
              <a:t>をはじめとするデジタル技術の飛躍的進化を踏まえ、人口減少や超高齢化など多様化・加速化する社会課題に対応し、万博後の未来社会を実現するた</a:t>
            </a:r>
            <a:endParaRPr kumimoji="1" lang="ja-JP" altLang="en-US" sz="1000" dirty="0">
              <a:solidFill>
                <a:schemeClr val="tx1"/>
              </a:solidFill>
              <a:latin typeface="游ゴシック"/>
              <a:ea typeface="游ゴシック"/>
            </a:endParaRPr>
          </a:p>
          <a:p>
            <a:r>
              <a:rPr kumimoji="1" lang="ja-JP" altLang="en-US" sz="1000" dirty="0">
                <a:solidFill>
                  <a:schemeClr val="tx1"/>
                </a:solidFill>
                <a:latin typeface="游ゴシック"/>
                <a:ea typeface="游ゴシック"/>
              </a:rPr>
              <a:t>　</a:t>
            </a:r>
            <a:r>
              <a:rPr kumimoji="1" lang="ja-JP" altLang="ja-JP" sz="1000" dirty="0">
                <a:solidFill>
                  <a:schemeClr val="tx1"/>
                </a:solidFill>
                <a:latin typeface="游ゴシック"/>
                <a:ea typeface="游ゴシック"/>
              </a:rPr>
              <a:t>め、目標年次を2030年とする</a:t>
            </a:r>
            <a:r>
              <a:rPr kumimoji="1" lang="en-US" altLang="ja-JP" sz="1000" b="1" dirty="0">
                <a:solidFill>
                  <a:schemeClr val="tx1"/>
                </a:solidFill>
                <a:latin typeface="游ゴシック"/>
                <a:ea typeface="游ゴシック"/>
              </a:rPr>
              <a:t>『</a:t>
            </a:r>
            <a:r>
              <a:rPr kumimoji="1" lang="ja-JP" altLang="ja-JP" sz="1000" b="1" dirty="0">
                <a:solidFill>
                  <a:schemeClr val="tx1"/>
                </a:solidFill>
                <a:latin typeface="游ゴシック"/>
                <a:ea typeface="游ゴシック"/>
              </a:rPr>
              <a:t>次世代型スマートシティ</a:t>
            </a:r>
            <a:r>
              <a:rPr kumimoji="1" lang="en-US" altLang="ja-JP" sz="1000" b="1" dirty="0">
                <a:solidFill>
                  <a:schemeClr val="tx1"/>
                </a:solidFill>
                <a:latin typeface="游ゴシック"/>
                <a:ea typeface="游ゴシック"/>
              </a:rPr>
              <a:t>OSAKA』</a:t>
            </a:r>
            <a:r>
              <a:rPr kumimoji="1" lang="ja-JP" altLang="en-US" sz="1000" dirty="0">
                <a:solidFill>
                  <a:schemeClr val="tx1"/>
                </a:solidFill>
                <a:latin typeface="游ゴシック"/>
                <a:ea typeface="游ゴシック"/>
              </a:rPr>
              <a:t>の</a:t>
            </a:r>
            <a:r>
              <a:rPr kumimoji="1" lang="ja-JP" altLang="ja-JP" sz="1000" dirty="0">
                <a:solidFill>
                  <a:schemeClr val="tx1"/>
                </a:solidFill>
                <a:latin typeface="游ゴシック"/>
                <a:ea typeface="游ゴシック"/>
              </a:rPr>
              <a:t>実現をめざす</a:t>
            </a:r>
            <a:endParaRPr lang="ja-JP" altLang="ja-JP" sz="1000" dirty="0">
              <a:solidFill>
                <a:schemeClr val="tx1"/>
              </a:solidFill>
              <a:latin typeface="游ゴシック"/>
              <a:ea typeface="游ゴシック"/>
            </a:endParaRPr>
          </a:p>
          <a:p>
            <a:r>
              <a:rPr kumimoji="1" lang="ja-JP" altLang="ja-JP" sz="1000" dirty="0">
                <a:solidFill>
                  <a:schemeClr val="tx1"/>
                </a:solidFill>
                <a:latin typeface="游ゴシック"/>
                <a:ea typeface="游ゴシック"/>
              </a:rPr>
              <a:t>〇最先端技術を暮らしに実装し、大阪に住む、訪れる人々が、豊かな暮らしや、便利なサービスを享受できるウェルビーイングな社会を創る「住民</a:t>
            </a:r>
            <a:r>
              <a:rPr kumimoji="1" lang="ja-JP" altLang="en-US" sz="1000" dirty="0">
                <a:solidFill>
                  <a:schemeClr val="tx1"/>
                </a:solidFill>
                <a:ea typeface="游ゴシック"/>
              </a:rPr>
              <a:t>Q</a:t>
            </a:r>
            <a:r>
              <a:rPr kumimoji="1" lang="en-US" altLang="ja-JP" sz="1000" dirty="0">
                <a:solidFill>
                  <a:schemeClr val="tx1"/>
                </a:solidFill>
                <a:ea typeface="游ゴシック"/>
              </a:rPr>
              <a:t>O</a:t>
            </a:r>
            <a:r>
              <a:rPr kumimoji="1" lang="ja-JP" altLang="en-US" sz="1000" dirty="0">
                <a:solidFill>
                  <a:schemeClr val="tx1"/>
                </a:solidFill>
                <a:ea typeface="游ゴシック"/>
              </a:rPr>
              <a:t>L</a:t>
            </a:r>
            <a:r>
              <a:rPr kumimoji="1" lang="ja-JP" altLang="ja-JP" sz="1000" dirty="0">
                <a:solidFill>
                  <a:schemeClr val="tx1"/>
                </a:solidFill>
                <a:latin typeface="游ゴシック"/>
                <a:ea typeface="游ゴシック"/>
              </a:rPr>
              <a:t>の向</a:t>
            </a:r>
            <a:endParaRPr kumimoji="1" lang="ja-JP" altLang="en-US" sz="1000" dirty="0">
              <a:solidFill>
                <a:schemeClr val="tx1"/>
              </a:solidFill>
              <a:latin typeface="Calibri" panose="020F0502020204030204"/>
              <a:ea typeface="游ゴシック" panose="020B0400000000000000" pitchFamily="34" charset="-128"/>
              <a:cs typeface="Calibri" panose="020F0502020204030204"/>
            </a:endParaRPr>
          </a:p>
          <a:p>
            <a:r>
              <a:rPr kumimoji="1" lang="ja-JP" altLang="en-US" sz="1000" dirty="0">
                <a:solidFill>
                  <a:schemeClr val="tx1"/>
                </a:solidFill>
                <a:latin typeface="游ゴシック"/>
                <a:ea typeface="游ゴシック"/>
              </a:rPr>
              <a:t>　</a:t>
            </a:r>
            <a:r>
              <a:rPr kumimoji="1" lang="ja-JP" altLang="ja-JP" sz="1000" dirty="0">
                <a:solidFill>
                  <a:schemeClr val="tx1"/>
                </a:solidFill>
                <a:latin typeface="游ゴシック"/>
                <a:ea typeface="游ゴシック"/>
              </a:rPr>
              <a:t>上」と、万博レガシーを受け継ぎ、副首都に相応しい都市機能を備えるため、</a:t>
            </a:r>
            <a:r>
              <a:rPr kumimoji="1" lang="ja-JP" altLang="ja-JP" sz="1000" dirty="0">
                <a:solidFill>
                  <a:schemeClr val="tx1"/>
                </a:solidFill>
                <a:ea typeface="游ゴシック"/>
              </a:rPr>
              <a:t>AI</a:t>
            </a:r>
            <a:r>
              <a:rPr kumimoji="1" lang="ja-JP" altLang="ja-JP" sz="1000" dirty="0">
                <a:solidFill>
                  <a:schemeClr val="tx1"/>
                </a:solidFill>
                <a:latin typeface="游ゴシック"/>
                <a:ea typeface="游ゴシック"/>
              </a:rPr>
              <a:t>など最先端技術を活用し、</a:t>
            </a:r>
            <a:r>
              <a:rPr kumimoji="1" lang="ja-JP" altLang="en-US" sz="1000" dirty="0">
                <a:solidFill>
                  <a:schemeClr val="tx1"/>
                </a:solidFill>
                <a:latin typeface="游ゴシック"/>
                <a:ea typeface="游ゴシック"/>
              </a:rPr>
              <a:t>産業創出力や行政効率に優れ、新サービスを　</a:t>
            </a:r>
            <a:endParaRPr kumimoji="1" lang="en-US" altLang="ja-JP" sz="1000" dirty="0">
              <a:solidFill>
                <a:schemeClr val="tx1"/>
              </a:solidFill>
              <a:latin typeface="游ゴシック"/>
              <a:ea typeface="游ゴシック"/>
            </a:endParaRPr>
          </a:p>
          <a:p>
            <a:r>
              <a:rPr kumimoji="1" lang="ja-JP" altLang="en-US" sz="1000" dirty="0">
                <a:solidFill>
                  <a:schemeClr val="tx1"/>
                </a:solidFill>
                <a:latin typeface="游ゴシック"/>
                <a:ea typeface="游ゴシック"/>
              </a:rPr>
              <a:t>　次々と生み出す都市を創る</a:t>
            </a:r>
            <a:endParaRPr lang="ja-JP" altLang="ja-JP" sz="1000" strike="sngStrike" dirty="0">
              <a:solidFill>
                <a:schemeClr val="tx1"/>
              </a:solidFill>
              <a:ea typeface="游ゴシック"/>
              <a:cs typeface="Calibri"/>
            </a:endParaRPr>
          </a:p>
        </p:txBody>
      </p:sp>
      <p:sp>
        <p:nvSpPr>
          <p:cNvPr id="6" name="正方形/長方形 5">
            <a:extLst>
              <a:ext uri="{FF2B5EF4-FFF2-40B4-BE49-F238E27FC236}">
                <a16:creationId xmlns:a16="http://schemas.microsoft.com/office/drawing/2014/main" id="{7F38DFE3-CB13-4359-A73A-249504CB62BD}"/>
              </a:ext>
            </a:extLst>
          </p:cNvPr>
          <p:cNvSpPr/>
          <p:nvPr/>
        </p:nvSpPr>
        <p:spPr>
          <a:xfrm>
            <a:off x="199139" y="3210243"/>
            <a:ext cx="9500522" cy="1653809"/>
          </a:xfrm>
          <a:prstGeom prst="rect">
            <a:avLst/>
          </a:prstGeom>
          <a:solidFill>
            <a:schemeClr val="bg1"/>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kumimoji="1" lang="ja-JP" sz="1200" b="1" dirty="0">
                <a:solidFill>
                  <a:schemeClr val="tx1"/>
                </a:solidFill>
                <a:latin typeface="游ゴシック"/>
                <a:ea typeface="游ゴシック"/>
              </a:rPr>
              <a:t>②都市競争力の強化</a:t>
            </a:r>
            <a:endParaRPr lang="en-US" dirty="0">
              <a:solidFill>
                <a:schemeClr val="tx1"/>
              </a:solidFill>
              <a:latin typeface="游ゴシック"/>
              <a:ea typeface="游ゴシック"/>
            </a:endParaRPr>
          </a:p>
          <a:p>
            <a:pPr>
              <a:spcBef>
                <a:spcPts val="600"/>
              </a:spcBef>
              <a:defRPr/>
            </a:pPr>
            <a:r>
              <a:rPr kumimoji="1" lang="ja-JP" sz="1200" b="1" dirty="0">
                <a:solidFill>
                  <a:schemeClr val="tx1"/>
                </a:solidFill>
                <a:latin typeface="游ゴシック"/>
                <a:ea typeface="游ゴシック"/>
              </a:rPr>
              <a:t>　</a:t>
            </a:r>
            <a:r>
              <a:rPr kumimoji="1" lang="ja-JP" sz="1200" b="1" i="0" u="none" strike="noStrike" kern="1200" cap="none" spc="0" normalizeH="0" baseline="0" noProof="0" dirty="0">
                <a:ln>
                  <a:noFill/>
                </a:ln>
                <a:solidFill>
                  <a:schemeClr val="tx1"/>
                </a:solidFill>
                <a:effectLst/>
                <a:uLnTx/>
                <a:uFillTx/>
                <a:latin typeface="游ゴシック"/>
                <a:ea typeface="游ゴシック"/>
              </a:rPr>
              <a:t>・</a:t>
            </a:r>
            <a:r>
              <a:rPr kumimoji="1" lang="ja-JP" sz="1200" b="1" dirty="0">
                <a:solidFill>
                  <a:schemeClr val="tx1"/>
                </a:solidFill>
                <a:latin typeface="Calibri" panose="020F0502020204030204"/>
                <a:ea typeface="游ゴシック"/>
              </a:rPr>
              <a:t>AI</a:t>
            </a:r>
            <a:r>
              <a:rPr kumimoji="1" lang="ja-JP" sz="1200" b="1" dirty="0">
                <a:solidFill>
                  <a:schemeClr val="tx1"/>
                </a:solidFill>
                <a:latin typeface="游ゴシック"/>
                <a:ea typeface="游ゴシック"/>
              </a:rPr>
              <a:t>とデータの最大活用による次世代</a:t>
            </a:r>
            <a:r>
              <a:rPr kumimoji="1" lang="ja-JP" sz="1200" b="1" i="0" u="none" strike="noStrike" kern="1200" cap="none" spc="0" normalizeH="0" baseline="0" noProof="0" dirty="0">
                <a:ln>
                  <a:noFill/>
                </a:ln>
                <a:solidFill>
                  <a:schemeClr val="tx1"/>
                </a:solidFill>
                <a:effectLst/>
                <a:uLnTx/>
                <a:uFillTx/>
                <a:latin typeface="游ゴシック"/>
                <a:ea typeface="游ゴシック"/>
              </a:rPr>
              <a:t>デジタル</a:t>
            </a:r>
            <a:r>
              <a:rPr kumimoji="1" lang="ja-JP" sz="1200" b="1" dirty="0">
                <a:solidFill>
                  <a:schemeClr val="tx1"/>
                </a:solidFill>
                <a:latin typeface="游ゴシック"/>
                <a:ea typeface="游ゴシック"/>
              </a:rPr>
              <a:t>サービス</a:t>
            </a:r>
            <a:r>
              <a:rPr kumimoji="1" lang="ja-JP" altLang="en-US" sz="1200" b="1" dirty="0">
                <a:solidFill>
                  <a:schemeClr val="tx1"/>
                </a:solidFill>
                <a:latin typeface="游ゴシック"/>
                <a:ea typeface="游ゴシック"/>
              </a:rPr>
              <a:t>の</a:t>
            </a:r>
            <a:r>
              <a:rPr kumimoji="1" lang="ja-JP" sz="1200" b="1" dirty="0">
                <a:solidFill>
                  <a:schemeClr val="tx1"/>
                </a:solidFill>
                <a:latin typeface="游ゴシック"/>
                <a:ea typeface="游ゴシック"/>
              </a:rPr>
              <a:t>展開</a:t>
            </a:r>
            <a:endParaRPr lang="en-US" dirty="0">
              <a:solidFill>
                <a:schemeClr val="tx1"/>
              </a:solidFill>
              <a:ea typeface="Calibri" panose="020F0502020204030204"/>
              <a:cs typeface="Calibri" panose="020F0502020204030204"/>
            </a:endParaRPr>
          </a:p>
          <a:p>
            <a:pPr>
              <a:defRPr/>
            </a:pPr>
            <a:r>
              <a:rPr kumimoji="1" lang="ja-JP" sz="1000" b="0" i="0" u="none" strike="noStrike" kern="1200" cap="none" spc="0" normalizeH="0" baseline="0" noProof="0" dirty="0">
                <a:ln>
                  <a:noFill/>
                </a:ln>
                <a:solidFill>
                  <a:schemeClr val="tx1"/>
                </a:solidFill>
                <a:effectLst/>
                <a:uLnTx/>
                <a:uFillTx/>
                <a:latin typeface="游ゴシック"/>
                <a:ea typeface="游ゴシック"/>
              </a:rPr>
              <a:t>　　　</a:t>
            </a:r>
            <a:r>
              <a:rPr kumimoji="1" lang="ja-JP" altLang="en-US" sz="1000" dirty="0">
                <a:solidFill>
                  <a:schemeClr val="tx1"/>
                </a:solidFill>
                <a:ea typeface="游ゴシック"/>
              </a:rPr>
              <a:t>⇒ </a:t>
            </a:r>
            <a:r>
              <a:rPr kumimoji="1" lang="ja-JP" sz="1000" b="0" i="0" u="none" strike="noStrike" kern="1200" cap="none" spc="0" normalizeH="0" baseline="0" noProof="0" dirty="0">
                <a:ln>
                  <a:noFill/>
                </a:ln>
                <a:solidFill>
                  <a:schemeClr val="tx1"/>
                </a:solidFill>
                <a:effectLst/>
                <a:uLnTx/>
                <a:uFillTx/>
                <a:latin typeface="游ゴシック"/>
                <a:ea typeface="游ゴシック"/>
              </a:rPr>
              <a:t>　</a:t>
            </a:r>
            <a:r>
              <a:rPr kumimoji="1" lang="ja-JP" altLang="en-US" sz="1000" b="0" i="0" u="none" strike="noStrike" kern="1200" cap="none" spc="0" normalizeH="0" baseline="0" noProof="0" dirty="0">
                <a:ln>
                  <a:noFill/>
                </a:ln>
                <a:solidFill>
                  <a:schemeClr val="tx1"/>
                </a:solidFill>
                <a:effectLst/>
                <a:uLnTx/>
                <a:uFillTx/>
                <a:latin typeface="游ゴシック"/>
                <a:ea typeface="游ゴシック"/>
              </a:rPr>
              <a:t>電力余力などの大阪のポテンシャルを活かし、</a:t>
            </a:r>
            <a:r>
              <a:rPr kumimoji="1" lang="ja-JP" sz="1000" dirty="0">
                <a:solidFill>
                  <a:schemeClr val="tx1"/>
                </a:solidFill>
                <a:ea typeface="游ゴシック"/>
              </a:rPr>
              <a:t>AI</a:t>
            </a:r>
            <a:r>
              <a:rPr kumimoji="1" lang="ja-JP" sz="1000" dirty="0">
                <a:solidFill>
                  <a:schemeClr val="tx1"/>
                </a:solidFill>
                <a:latin typeface="游ゴシック"/>
                <a:ea typeface="游ゴシック"/>
              </a:rPr>
              <a:t>産業・サービス（</a:t>
            </a:r>
            <a:r>
              <a:rPr kumimoji="1" lang="ja-JP" sz="1000" dirty="0">
                <a:solidFill>
                  <a:schemeClr val="tx1"/>
                </a:solidFill>
                <a:ea typeface="游ゴシック"/>
              </a:rPr>
              <a:t>AI</a:t>
            </a:r>
            <a:r>
              <a:rPr kumimoji="1" lang="ja-JP" sz="1000" dirty="0">
                <a:solidFill>
                  <a:schemeClr val="tx1"/>
                </a:solidFill>
                <a:latin typeface="游ゴシック"/>
                <a:ea typeface="游ゴシック"/>
              </a:rPr>
              <a:t>ロボティクス</a:t>
            </a:r>
            <a:r>
              <a:rPr kumimoji="1" lang="ja-JP" altLang="en-US" sz="1000" dirty="0">
                <a:solidFill>
                  <a:schemeClr val="tx1"/>
                </a:solidFill>
                <a:latin typeface="游ゴシック"/>
                <a:ea typeface="游ゴシック"/>
              </a:rPr>
              <a:t>、人工知能</a:t>
            </a:r>
            <a:r>
              <a:rPr kumimoji="1" lang="ja-JP" sz="1000" dirty="0">
                <a:solidFill>
                  <a:schemeClr val="tx1"/>
                </a:solidFill>
                <a:latin typeface="游ゴシック"/>
                <a:ea typeface="游ゴシック"/>
              </a:rPr>
              <a:t>等）</a:t>
            </a:r>
            <a:r>
              <a:rPr kumimoji="1" lang="ja-JP" sz="1000" b="0" i="0" u="none" strike="noStrike" kern="1200" cap="none" spc="0" normalizeH="0" baseline="0" noProof="0" dirty="0">
                <a:ln>
                  <a:noFill/>
                </a:ln>
                <a:solidFill>
                  <a:schemeClr val="tx1"/>
                </a:solidFill>
                <a:effectLst/>
                <a:uLnTx/>
                <a:uFillTx/>
                <a:latin typeface="游ゴシック"/>
                <a:ea typeface="游ゴシック"/>
              </a:rPr>
              <a:t>や</a:t>
            </a:r>
            <a:r>
              <a:rPr kumimoji="1" lang="ja-JP" sz="1000" dirty="0">
                <a:solidFill>
                  <a:schemeClr val="tx1"/>
                </a:solidFill>
                <a:latin typeface="游ゴシック"/>
                <a:ea typeface="游ゴシック"/>
              </a:rPr>
              <a:t>次世代都市型産業・サービス（自動運転</a:t>
            </a:r>
            <a:r>
              <a:rPr kumimoji="1" lang="ja-JP" sz="1000" b="0" i="0" u="none" strike="noStrike" kern="1200" cap="none" spc="0" normalizeH="0" baseline="0" noProof="0" dirty="0">
                <a:ln>
                  <a:noFill/>
                </a:ln>
                <a:solidFill>
                  <a:schemeClr val="tx1"/>
                </a:solidFill>
                <a:effectLst/>
                <a:uLnTx/>
                <a:uFillTx/>
                <a:latin typeface="游ゴシック"/>
                <a:ea typeface="游ゴシック"/>
              </a:rPr>
              <a:t>等</a:t>
            </a:r>
            <a:r>
              <a:rPr kumimoji="1" lang="ja-JP" sz="1000" dirty="0">
                <a:solidFill>
                  <a:schemeClr val="tx1"/>
                </a:solidFill>
                <a:latin typeface="游ゴシック"/>
                <a:ea typeface="游ゴシック"/>
              </a:rPr>
              <a:t>）</a:t>
            </a:r>
            <a:r>
              <a:rPr kumimoji="1" lang="ja-JP" sz="1000" b="0" i="0" u="none" strike="noStrike" kern="1200" cap="none" spc="0" normalizeH="0" baseline="0" noProof="0" dirty="0">
                <a:ln>
                  <a:noFill/>
                </a:ln>
                <a:solidFill>
                  <a:schemeClr val="tx1"/>
                </a:solidFill>
                <a:effectLst/>
                <a:uLnTx/>
                <a:uFillTx/>
                <a:latin typeface="游ゴシック"/>
                <a:ea typeface="游ゴシック"/>
              </a:rPr>
              <a:t>の</a:t>
            </a:r>
            <a:endParaRPr kumimoji="1" lang="en-US" altLang="ja-JP" sz="1000" b="0" i="0" u="none" strike="noStrike" kern="1200" cap="none" spc="0" normalizeH="0" baseline="0" noProof="0" dirty="0">
              <a:ln>
                <a:noFill/>
              </a:ln>
              <a:solidFill>
                <a:schemeClr val="tx1"/>
              </a:solidFill>
              <a:effectLst/>
              <a:uLnTx/>
              <a:uFillTx/>
              <a:latin typeface="游ゴシック"/>
              <a:ea typeface="游ゴシック"/>
            </a:endParaRPr>
          </a:p>
          <a:p>
            <a:pPr>
              <a:defRPr/>
            </a:pPr>
            <a:r>
              <a:rPr kumimoji="1" lang="ja-JP" altLang="en-US" sz="1000" dirty="0">
                <a:solidFill>
                  <a:schemeClr val="tx1"/>
                </a:solidFill>
                <a:latin typeface="游ゴシック"/>
                <a:ea typeface="游ゴシック"/>
              </a:rPr>
              <a:t>　　　　　 </a:t>
            </a:r>
            <a:r>
              <a:rPr kumimoji="1" lang="ja-JP" sz="1000" dirty="0">
                <a:solidFill>
                  <a:schemeClr val="tx1"/>
                </a:solidFill>
                <a:latin typeface="游ゴシック"/>
                <a:ea typeface="游ゴシック"/>
              </a:rPr>
              <a:t>集積</a:t>
            </a:r>
            <a:r>
              <a:rPr kumimoji="1" lang="ja-JP" sz="1000" b="0" i="0" u="none" strike="noStrike" kern="1200" cap="none" spc="0" normalizeH="0" baseline="0" noProof="0" dirty="0">
                <a:ln>
                  <a:noFill/>
                </a:ln>
                <a:solidFill>
                  <a:schemeClr val="tx1"/>
                </a:solidFill>
                <a:effectLst/>
                <a:uLnTx/>
                <a:uFillTx/>
                <a:latin typeface="游ゴシック"/>
                <a:ea typeface="游ゴシック"/>
              </a:rPr>
              <a:t>を</a:t>
            </a:r>
            <a:r>
              <a:rPr kumimoji="1" lang="ja-JP" sz="1000" dirty="0">
                <a:solidFill>
                  <a:schemeClr val="tx1"/>
                </a:solidFill>
                <a:latin typeface="游ゴシック"/>
                <a:ea typeface="游ゴシック"/>
              </a:rPr>
              <a:t>図る</a:t>
            </a:r>
            <a:endParaRPr kumimoji="1" lang="ja-JP" dirty="0">
              <a:solidFill>
                <a:schemeClr val="tx1"/>
              </a:solidFill>
            </a:endParaRPr>
          </a:p>
          <a:p>
            <a:pPr>
              <a:spcBef>
                <a:spcPts val="600"/>
              </a:spcBef>
              <a:defRPr/>
            </a:pPr>
            <a:r>
              <a:rPr kumimoji="1" lang="ja-JP" sz="1200" b="1" dirty="0">
                <a:solidFill>
                  <a:schemeClr val="tx1"/>
                </a:solidFill>
                <a:latin typeface="游ゴシック"/>
                <a:ea typeface="游ゴシック"/>
              </a:rPr>
              <a:t>　・</a:t>
            </a:r>
            <a:r>
              <a:rPr kumimoji="1" lang="ja-JP" sz="1200" b="1" i="0" u="none" strike="noStrike" kern="1200" cap="none" spc="0" normalizeH="0" baseline="0" noProof="0" dirty="0">
                <a:ln>
                  <a:noFill/>
                </a:ln>
                <a:solidFill>
                  <a:schemeClr val="tx1"/>
                </a:solidFill>
                <a:effectLst/>
                <a:uLnTx/>
                <a:uFillTx/>
                <a:latin typeface="游ゴシック"/>
                <a:ea typeface="游ゴシック"/>
              </a:rPr>
              <a:t>次世代</a:t>
            </a:r>
            <a:r>
              <a:rPr kumimoji="1" lang="ja-JP" sz="1200" b="1" dirty="0">
                <a:solidFill>
                  <a:schemeClr val="tx1"/>
                </a:solidFill>
                <a:latin typeface="游ゴシック"/>
                <a:ea typeface="游ゴシック"/>
              </a:rPr>
              <a:t>デジタル産業・サービ</a:t>
            </a:r>
            <a:r>
              <a:rPr kumimoji="1" lang="ja-JP" sz="1200" b="1" i="0" u="none" strike="noStrike" kern="1200" cap="none" spc="0" normalizeH="0" baseline="0" noProof="0" dirty="0">
                <a:ln>
                  <a:noFill/>
                </a:ln>
                <a:solidFill>
                  <a:schemeClr val="tx1"/>
                </a:solidFill>
                <a:effectLst/>
                <a:uLnTx/>
                <a:uFillTx/>
                <a:latin typeface="游ゴシック"/>
                <a:ea typeface="游ゴシック"/>
              </a:rPr>
              <a:t>スの</a:t>
            </a:r>
            <a:r>
              <a:rPr kumimoji="1" lang="ja-JP" sz="1200" b="1" dirty="0">
                <a:solidFill>
                  <a:schemeClr val="tx1"/>
                </a:solidFill>
                <a:latin typeface="游ゴシック"/>
                <a:ea typeface="游ゴシック"/>
              </a:rPr>
              <a:t>発展に向けたデジタルインフラ</a:t>
            </a:r>
            <a:r>
              <a:rPr kumimoji="1" lang="ja-JP" altLang="en-US" sz="1200" b="1" dirty="0">
                <a:solidFill>
                  <a:schemeClr val="tx1"/>
                </a:solidFill>
                <a:latin typeface="游ゴシック"/>
                <a:ea typeface="游ゴシック"/>
              </a:rPr>
              <a:t>の</a:t>
            </a:r>
            <a:r>
              <a:rPr kumimoji="1" lang="ja-JP" sz="1200" b="1" dirty="0">
                <a:solidFill>
                  <a:schemeClr val="tx1"/>
                </a:solidFill>
                <a:latin typeface="游ゴシック"/>
                <a:ea typeface="游ゴシック"/>
              </a:rPr>
              <a:t>充実</a:t>
            </a:r>
            <a:r>
              <a:rPr kumimoji="1" lang="en-US" altLang="ja-JP" sz="1200" b="1" dirty="0">
                <a:solidFill>
                  <a:schemeClr val="tx1"/>
                </a:solidFill>
                <a:latin typeface="游ゴシック"/>
                <a:ea typeface="游ゴシック"/>
              </a:rPr>
              <a:t>【</a:t>
            </a:r>
            <a:r>
              <a:rPr kumimoji="1" lang="en-US" altLang="ja-JP" sz="1200" b="1" dirty="0" err="1">
                <a:solidFill>
                  <a:schemeClr val="tx1"/>
                </a:solidFill>
                <a:latin typeface="游ゴシック"/>
                <a:ea typeface="游ゴシック"/>
              </a:rPr>
              <a:t>再掲</a:t>
            </a:r>
            <a:r>
              <a:rPr kumimoji="1" lang="en-US" altLang="ja-JP" sz="1200" b="1" dirty="0">
                <a:solidFill>
                  <a:schemeClr val="tx1"/>
                </a:solidFill>
                <a:latin typeface="游ゴシック"/>
                <a:ea typeface="游ゴシック"/>
              </a:rPr>
              <a:t>】</a:t>
            </a:r>
            <a:endParaRPr lang="ja-JP" dirty="0">
              <a:solidFill>
                <a:schemeClr val="tx1"/>
              </a:solidFill>
              <a:cs typeface="Calibri" panose="020F0502020204030204"/>
            </a:endParaRPr>
          </a:p>
          <a:p>
            <a:pPr>
              <a:defRPr/>
            </a:pPr>
            <a:r>
              <a:rPr kumimoji="1" lang="ja-JP" sz="1000" dirty="0">
                <a:solidFill>
                  <a:schemeClr val="tx1"/>
                </a:solidFill>
                <a:latin typeface="游ゴシック"/>
                <a:ea typeface="游ゴシック"/>
              </a:rPr>
              <a:t>　　　</a:t>
            </a:r>
            <a:r>
              <a:rPr kumimoji="1" lang="ja-JP" altLang="en-US" sz="1000" dirty="0">
                <a:solidFill>
                  <a:schemeClr val="tx1"/>
                </a:solidFill>
                <a:ea typeface="游ゴシック"/>
              </a:rPr>
              <a:t>⇒ </a:t>
            </a:r>
            <a:r>
              <a:rPr kumimoji="1" lang="ja-JP" sz="1000" dirty="0">
                <a:solidFill>
                  <a:schemeClr val="tx1"/>
                </a:solidFill>
                <a:latin typeface="游ゴシック"/>
                <a:ea typeface="游ゴシック"/>
              </a:rPr>
              <a:t>　デジタル</a:t>
            </a:r>
            <a:r>
              <a:rPr kumimoji="1" lang="ja-JP" sz="1000" b="0" i="0" u="none" strike="noStrike" kern="1200" cap="none" spc="0" normalizeH="0" baseline="0" noProof="0" dirty="0">
                <a:ln>
                  <a:noFill/>
                </a:ln>
                <a:solidFill>
                  <a:schemeClr val="tx1"/>
                </a:solidFill>
                <a:effectLst/>
                <a:uLnTx/>
                <a:uFillTx/>
                <a:latin typeface="游ゴシック"/>
                <a:ea typeface="游ゴシック"/>
              </a:rPr>
              <a:t>インフラ</a:t>
            </a:r>
            <a:r>
              <a:rPr kumimoji="1" lang="ja-JP" sz="1000" dirty="0">
                <a:solidFill>
                  <a:schemeClr val="tx1"/>
                </a:solidFill>
                <a:latin typeface="游ゴシック"/>
                <a:ea typeface="游ゴシック"/>
              </a:rPr>
              <a:t>（</a:t>
            </a:r>
            <a:r>
              <a:rPr kumimoji="1" lang="ja-JP" altLang="ja-JP" sz="1000" dirty="0">
                <a:solidFill>
                  <a:schemeClr val="tx1"/>
                </a:solidFill>
                <a:latin typeface="游ゴシック"/>
                <a:ea typeface="游ゴシック"/>
              </a:rPr>
              <a:t>通信、</a:t>
            </a:r>
            <a:r>
              <a:rPr kumimoji="1" lang="ja-JP" sz="1000" b="0" i="0" u="none" strike="noStrike" kern="1200" cap="none" spc="0" normalizeH="0" baseline="0" noProof="0" dirty="0">
                <a:ln>
                  <a:noFill/>
                </a:ln>
                <a:solidFill>
                  <a:schemeClr val="tx1"/>
                </a:solidFill>
                <a:effectLst/>
                <a:uLnTx/>
                <a:uFillTx/>
                <a:latin typeface="游ゴシック"/>
                <a:ea typeface="游ゴシック"/>
              </a:rPr>
              <a:t>データセンター、電力</a:t>
            </a:r>
            <a:r>
              <a:rPr kumimoji="1" lang="ja-JP" sz="1000" dirty="0">
                <a:solidFill>
                  <a:schemeClr val="tx1"/>
                </a:solidFill>
                <a:latin typeface="游ゴシック"/>
                <a:ea typeface="游ゴシック"/>
              </a:rPr>
              <a:t>等）</a:t>
            </a:r>
            <a:r>
              <a:rPr kumimoji="1" lang="ja-JP" sz="1000" b="0" i="0" u="none" strike="noStrike" kern="1200" cap="none" spc="0" normalizeH="0" baseline="0" noProof="0" dirty="0">
                <a:ln>
                  <a:noFill/>
                </a:ln>
                <a:solidFill>
                  <a:schemeClr val="tx1"/>
                </a:solidFill>
                <a:effectLst/>
                <a:uLnTx/>
                <a:uFillTx/>
                <a:latin typeface="游ゴシック"/>
                <a:ea typeface="游ゴシック"/>
              </a:rPr>
              <a:t>の充実・強化</a:t>
            </a:r>
            <a:r>
              <a:rPr kumimoji="1" lang="ja-JP" sz="1000" dirty="0">
                <a:solidFill>
                  <a:schemeClr val="tx1"/>
                </a:solidFill>
                <a:latin typeface="游ゴシック"/>
                <a:ea typeface="游ゴシック"/>
              </a:rPr>
              <a:t>を図る</a:t>
            </a:r>
            <a:endParaRPr lang="en-US" dirty="0">
              <a:solidFill>
                <a:schemeClr val="tx1"/>
              </a:solidFill>
              <a:cs typeface="+mn-cs"/>
            </a:endParaRPr>
          </a:p>
          <a:p>
            <a:pPr>
              <a:spcBef>
                <a:spcPts val="600"/>
              </a:spcBef>
            </a:pPr>
            <a:r>
              <a:rPr kumimoji="1" lang="ja-JP" sz="1200" b="1" dirty="0">
                <a:solidFill>
                  <a:schemeClr val="tx1"/>
                </a:solidFill>
                <a:latin typeface="游ゴシック"/>
                <a:ea typeface="游ゴシック"/>
              </a:rPr>
              <a:t>　・持続可能なデジタル社会を支える</a:t>
            </a:r>
            <a:r>
              <a:rPr kumimoji="1" lang="ja-JP" altLang="en-US" sz="1200" b="1" dirty="0">
                <a:solidFill>
                  <a:schemeClr val="tx1"/>
                </a:solidFill>
                <a:latin typeface="游ゴシック"/>
                <a:ea typeface="游ゴシック"/>
              </a:rPr>
              <a:t>レジリエンスの強化</a:t>
            </a:r>
            <a:endParaRPr lang="en-US" dirty="0">
              <a:solidFill>
                <a:schemeClr val="tx1"/>
              </a:solidFill>
              <a:ea typeface="Calibri" panose="020F0502020204030204"/>
              <a:cs typeface="Calibri" panose="020F0502020204030204"/>
            </a:endParaRPr>
          </a:p>
          <a:p>
            <a:r>
              <a:rPr kumimoji="1" lang="ja-JP" sz="1000" dirty="0">
                <a:solidFill>
                  <a:schemeClr val="tx1"/>
                </a:solidFill>
                <a:latin typeface="游ゴシック"/>
                <a:ea typeface="游ゴシック"/>
              </a:rPr>
              <a:t>　　　</a:t>
            </a:r>
            <a:r>
              <a:rPr kumimoji="1" lang="ja-JP" altLang="en-US" sz="1000" dirty="0">
                <a:solidFill>
                  <a:schemeClr val="tx1"/>
                </a:solidFill>
                <a:ea typeface="游ゴシック"/>
              </a:rPr>
              <a:t>⇒ </a:t>
            </a:r>
            <a:r>
              <a:rPr kumimoji="1" lang="ja-JP" sz="1000" dirty="0">
                <a:solidFill>
                  <a:schemeClr val="tx1"/>
                </a:solidFill>
                <a:latin typeface="游ゴシック"/>
                <a:ea typeface="游ゴシック"/>
              </a:rPr>
              <a:t>　サイバーセキュリティ、デジタル専門人材（獲得・育成）、首都機能バックアップ（デジタル面）の充実・強化を図る</a:t>
            </a:r>
            <a:endParaRPr lang="en-US" sz="1000" dirty="0">
              <a:solidFill>
                <a:schemeClr val="tx1"/>
              </a:solidFill>
              <a:latin typeface="游ゴシック"/>
            </a:endParaRPr>
          </a:p>
          <a:p>
            <a:endParaRPr lang="ja-JP" altLang="en-US" sz="1200" b="1" dirty="0">
              <a:solidFill>
                <a:schemeClr val="tx1"/>
              </a:solidFill>
              <a:latin typeface="游ゴシック"/>
              <a:ea typeface="游ゴシック"/>
            </a:endParaRPr>
          </a:p>
          <a:p>
            <a:endParaRPr kumimoji="1" lang="en-US" altLang="ja-JP" sz="1200" b="1" dirty="0">
              <a:solidFill>
                <a:schemeClr val="tx1"/>
              </a:solidFill>
            </a:endParaRPr>
          </a:p>
        </p:txBody>
      </p:sp>
      <p:sp>
        <p:nvSpPr>
          <p:cNvPr id="7" name="正方形/長方形 6">
            <a:extLst>
              <a:ext uri="{FF2B5EF4-FFF2-40B4-BE49-F238E27FC236}">
                <a16:creationId xmlns:a16="http://schemas.microsoft.com/office/drawing/2014/main" id="{28B074A7-AAFD-4BB9-9A66-5D00A95DA4B0}"/>
              </a:ext>
            </a:extLst>
          </p:cNvPr>
          <p:cNvSpPr/>
          <p:nvPr/>
        </p:nvSpPr>
        <p:spPr>
          <a:xfrm>
            <a:off x="197710" y="4915422"/>
            <a:ext cx="9503380" cy="1653809"/>
          </a:xfrm>
          <a:prstGeom prst="rect">
            <a:avLst/>
          </a:prstGeom>
          <a:solidFill>
            <a:schemeClr val="bg1"/>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kumimoji="1" lang="ja-JP" sz="1200" b="1" dirty="0">
                <a:solidFill>
                  <a:schemeClr val="tx1"/>
                </a:solidFill>
                <a:latin typeface="游ゴシック"/>
                <a:ea typeface="游ゴシック"/>
              </a:rPr>
              <a:t>③共創による次世代型スマート社会への加速</a:t>
            </a:r>
            <a:endParaRPr lang="en-US" dirty="0">
              <a:solidFill>
                <a:schemeClr val="tx1"/>
              </a:solidFill>
              <a:latin typeface="游ゴシック"/>
              <a:ea typeface="游ゴシック"/>
            </a:endParaRPr>
          </a:p>
          <a:p>
            <a:r>
              <a:rPr kumimoji="1" lang="ja-JP" sz="1200" b="1" dirty="0">
                <a:solidFill>
                  <a:schemeClr val="tx1"/>
                </a:solidFill>
                <a:latin typeface="游ゴシック"/>
                <a:ea typeface="游ゴシック"/>
              </a:rPr>
              <a:t>　</a:t>
            </a:r>
            <a:r>
              <a:rPr kumimoji="1" lang="ja-JP" altLang="en-US" sz="1200" b="1" dirty="0">
                <a:solidFill>
                  <a:schemeClr val="tx1"/>
                </a:solidFill>
                <a:latin typeface="游ゴシック"/>
                <a:ea typeface="游ゴシック"/>
                <a:cs typeface="Calibri"/>
              </a:rPr>
              <a:t>・産学官共創によるスマート社会への加速</a:t>
            </a:r>
            <a:r>
              <a:rPr kumimoji="1" lang="en-US" dirty="0">
                <a:solidFill>
                  <a:schemeClr val="tx1"/>
                </a:solidFill>
                <a:latin typeface="Calibri"/>
                <a:ea typeface="Calibri"/>
                <a:cs typeface="Calibri"/>
              </a:rPr>
              <a:t> </a:t>
            </a:r>
            <a:endParaRPr lang="en-US" dirty="0">
              <a:solidFill>
                <a:schemeClr val="tx1"/>
              </a:solidFill>
            </a:endParaRPr>
          </a:p>
          <a:p>
            <a:r>
              <a:rPr kumimoji="1" lang="ja-JP" sz="1000" dirty="0">
                <a:solidFill>
                  <a:schemeClr val="tx1"/>
                </a:solidFill>
                <a:latin typeface="游ゴシック"/>
                <a:ea typeface="游ゴシック"/>
              </a:rPr>
              <a:t>　　　</a:t>
            </a:r>
            <a:r>
              <a:rPr kumimoji="1" lang="ja-JP" altLang="en-US" sz="1000" dirty="0">
                <a:solidFill>
                  <a:schemeClr val="tx1"/>
                </a:solidFill>
                <a:ea typeface="游ゴシック"/>
              </a:rPr>
              <a:t>⇒ </a:t>
            </a:r>
            <a:r>
              <a:rPr kumimoji="1" lang="ja-JP" sz="1000" dirty="0">
                <a:solidFill>
                  <a:schemeClr val="tx1"/>
                </a:solidFill>
                <a:latin typeface="游ゴシック"/>
                <a:ea typeface="游ゴシック"/>
              </a:rPr>
              <a:t>　OSPF（大阪スマートシティパートナーズフォーラム）、</a:t>
            </a:r>
            <a:r>
              <a:rPr kumimoji="1" lang="ja-JP" altLang="en-US" sz="1000" dirty="0">
                <a:solidFill>
                  <a:schemeClr val="tx1"/>
                </a:solidFill>
                <a:latin typeface="游ゴシック"/>
                <a:ea typeface="游ゴシック"/>
              </a:rPr>
              <a:t>大阪府</a:t>
            </a:r>
            <a:r>
              <a:rPr kumimoji="1" lang="ja-JP" sz="1000" dirty="0">
                <a:solidFill>
                  <a:schemeClr val="tx1"/>
                </a:solidFill>
                <a:latin typeface="游ゴシック"/>
                <a:ea typeface="游ゴシック"/>
              </a:rPr>
              <a:t>行政AIエージェントコンソーシアム、</a:t>
            </a:r>
            <a:r>
              <a:rPr kumimoji="1" lang="ja-JP" altLang="en-US" sz="1000" dirty="0">
                <a:solidFill>
                  <a:schemeClr val="tx1"/>
                </a:solidFill>
                <a:latin typeface="游ゴシック"/>
                <a:ea typeface="游ゴシック"/>
              </a:rPr>
              <a:t>大阪デジタルインフラ協議会</a:t>
            </a:r>
            <a:r>
              <a:rPr kumimoji="1" lang="ja-JP" sz="1000" dirty="0">
                <a:solidFill>
                  <a:schemeClr val="tx1"/>
                </a:solidFill>
                <a:latin typeface="游ゴシック"/>
                <a:ea typeface="游ゴシック"/>
              </a:rPr>
              <a:t>、</a:t>
            </a:r>
            <a:endParaRPr lang="en-US" dirty="0">
              <a:solidFill>
                <a:schemeClr val="tx1"/>
              </a:solidFill>
            </a:endParaRPr>
          </a:p>
          <a:p>
            <a:r>
              <a:rPr kumimoji="1" lang="ja-JP" sz="1000" dirty="0">
                <a:solidFill>
                  <a:schemeClr val="tx1"/>
                </a:solidFill>
                <a:latin typeface="游ゴシック"/>
                <a:ea typeface="游ゴシック"/>
              </a:rPr>
              <a:t>　　　　　</a:t>
            </a:r>
            <a:r>
              <a:rPr kumimoji="1" lang="ja-JP" altLang="en-US" sz="1000" dirty="0">
                <a:solidFill>
                  <a:schemeClr val="tx1"/>
                </a:solidFill>
                <a:latin typeface="游ゴシック"/>
                <a:ea typeface="游ゴシック"/>
              </a:rPr>
              <a:t>スーパーシティ型国家戦略特区など、</a:t>
            </a:r>
            <a:r>
              <a:rPr kumimoji="1" lang="ja-JP" sz="1000" dirty="0">
                <a:solidFill>
                  <a:schemeClr val="tx1"/>
                </a:solidFill>
                <a:latin typeface="游ゴシック"/>
                <a:ea typeface="游ゴシック"/>
              </a:rPr>
              <a:t>産学官共創により、スマート社会の実現につなげる</a:t>
            </a:r>
            <a:endParaRPr lang="en-US" dirty="0">
              <a:solidFill>
                <a:schemeClr val="tx1"/>
              </a:solidFill>
              <a:latin typeface="游ゴシック"/>
              <a:ea typeface="游ゴシック"/>
            </a:endParaRPr>
          </a:p>
          <a:p>
            <a:pPr>
              <a:spcBef>
                <a:spcPts val="600"/>
              </a:spcBef>
            </a:pPr>
            <a:r>
              <a:rPr kumimoji="1" lang="ja-JP" sz="1200" b="1" dirty="0">
                <a:solidFill>
                  <a:schemeClr val="tx1"/>
                </a:solidFill>
                <a:latin typeface="游ゴシック"/>
                <a:ea typeface="游ゴシック"/>
              </a:rPr>
              <a:t>　・国・自治体共創によるスマート社会への加速</a:t>
            </a:r>
            <a:endParaRPr lang="ja-JP" dirty="0">
              <a:solidFill>
                <a:schemeClr val="tx1"/>
              </a:solidFill>
              <a:cs typeface="Calibri" panose="020F0502020204030204"/>
            </a:endParaRPr>
          </a:p>
          <a:p>
            <a:r>
              <a:rPr kumimoji="1" lang="ja-JP" sz="1000" dirty="0">
                <a:solidFill>
                  <a:schemeClr val="tx1"/>
                </a:solidFill>
                <a:latin typeface="游ゴシック"/>
                <a:ea typeface="游ゴシック"/>
              </a:rPr>
              <a:t>　　　</a:t>
            </a:r>
            <a:r>
              <a:rPr kumimoji="1" lang="ja-JP" altLang="en-US" sz="1000" dirty="0">
                <a:solidFill>
                  <a:schemeClr val="tx1"/>
                </a:solidFill>
                <a:ea typeface="游ゴシック"/>
              </a:rPr>
              <a:t>⇒ </a:t>
            </a:r>
            <a:r>
              <a:rPr kumimoji="1" lang="ja-JP" sz="1000" dirty="0">
                <a:solidFill>
                  <a:schemeClr val="tx1"/>
                </a:solidFill>
                <a:latin typeface="游ゴシック"/>
                <a:ea typeface="游ゴシック"/>
              </a:rPr>
              <a:t>　GovTech大阪、自治体データ連携基盤共用化研究会など、市町村、国・他府県連携によりスマート社会の実現につなげる</a:t>
            </a:r>
            <a:endParaRPr kumimoji="1" lang="ja-JP" dirty="0">
              <a:solidFill>
                <a:schemeClr val="tx1"/>
              </a:solidFill>
            </a:endParaRPr>
          </a:p>
          <a:p>
            <a:pPr>
              <a:spcBef>
                <a:spcPts val="600"/>
              </a:spcBef>
            </a:pPr>
            <a:r>
              <a:rPr kumimoji="1" lang="ja-JP" sz="1200" b="1" dirty="0">
                <a:solidFill>
                  <a:schemeClr val="tx1"/>
                </a:solidFill>
                <a:latin typeface="游ゴシック"/>
                <a:ea typeface="游ゴシック"/>
              </a:rPr>
              <a:t>　・住民との共創（住民参加）によるスマート社会の実現</a:t>
            </a:r>
            <a:endParaRPr lang="en-US" dirty="0">
              <a:solidFill>
                <a:schemeClr val="tx1"/>
              </a:solidFill>
              <a:ea typeface="Calibri" panose="020F0502020204030204"/>
              <a:cs typeface="Calibri" panose="020F0502020204030204"/>
            </a:endParaRPr>
          </a:p>
          <a:p>
            <a:r>
              <a:rPr kumimoji="1" lang="ja-JP" sz="1000" dirty="0">
                <a:solidFill>
                  <a:schemeClr val="tx1"/>
                </a:solidFill>
                <a:latin typeface="游ゴシック"/>
                <a:ea typeface="游ゴシック"/>
              </a:rPr>
              <a:t>　　　</a:t>
            </a:r>
            <a:r>
              <a:rPr kumimoji="1" lang="ja-JP" altLang="en-US" sz="1000" dirty="0">
                <a:solidFill>
                  <a:schemeClr val="tx1"/>
                </a:solidFill>
                <a:ea typeface="游ゴシック"/>
              </a:rPr>
              <a:t>⇒ </a:t>
            </a:r>
            <a:r>
              <a:rPr kumimoji="1" lang="ja-JP" sz="1000" dirty="0">
                <a:solidFill>
                  <a:schemeClr val="tx1"/>
                </a:solidFill>
                <a:latin typeface="游ゴシック"/>
                <a:ea typeface="游ゴシック"/>
              </a:rPr>
              <a:t>　ブロードリスニングの活用など、新たな仕組みを活用し、住民参加型で</a:t>
            </a:r>
            <a:r>
              <a:rPr kumimoji="1" lang="ja-JP" altLang="en-US" sz="1000" dirty="0">
                <a:solidFill>
                  <a:schemeClr val="tx1"/>
                </a:solidFill>
                <a:latin typeface="游ゴシック"/>
                <a:ea typeface="游ゴシック"/>
              </a:rPr>
              <a:t>の</a:t>
            </a:r>
            <a:r>
              <a:rPr kumimoji="1" lang="ja-JP" sz="1000" dirty="0">
                <a:solidFill>
                  <a:schemeClr val="tx1"/>
                </a:solidFill>
                <a:latin typeface="游ゴシック"/>
                <a:ea typeface="游ゴシック"/>
              </a:rPr>
              <a:t>スマート社会の実現につなげる</a:t>
            </a:r>
            <a:endParaRPr kumimoji="1" lang="ja-JP" dirty="0">
              <a:solidFill>
                <a:schemeClr val="tx1"/>
              </a:solidFill>
            </a:endParaRPr>
          </a:p>
        </p:txBody>
      </p:sp>
      <p:sp>
        <p:nvSpPr>
          <p:cNvPr id="4" name="スライド番号プレースホルダー 1">
            <a:extLst>
              <a:ext uri="{FF2B5EF4-FFF2-40B4-BE49-F238E27FC236}">
                <a16:creationId xmlns:a16="http://schemas.microsoft.com/office/drawing/2014/main" id="{1287F4C5-732C-4F74-C339-51FA08E25C20}"/>
              </a:ext>
            </a:extLst>
          </p:cNvPr>
          <p:cNvSpPr>
            <a:spLocks noGrp="1"/>
          </p:cNvSpPr>
          <p:nvPr>
            <p:ph type="sldNum" sz="quarter" idx="12"/>
          </p:nvPr>
        </p:nvSpPr>
        <p:spPr>
          <a:xfrm>
            <a:off x="9489330" y="6445576"/>
            <a:ext cx="416670" cy="408695"/>
          </a:xfrm>
          <a:solidFill>
            <a:schemeClr val="bg1"/>
          </a:solidFill>
          <a:effectLst/>
        </p:spPr>
        <p:txBody>
          <a:bodyPr/>
          <a:lstStyle/>
          <a:p>
            <a:fld id="{DDF82107-93BA-490C-9453-044014AF67CD}" type="slidenum">
              <a:rPr kumimoji="1" lang="ja-JP" altLang="en-US" smtClean="0"/>
              <a:pPr/>
              <a:t>47</a:t>
            </a:fld>
            <a:endParaRPr kumimoji="1" lang="ja-JP" altLang="en-US"/>
          </a:p>
        </p:txBody>
      </p:sp>
      <p:sp>
        <p:nvSpPr>
          <p:cNvPr id="8" name="正方形/長方形 7">
            <a:extLst>
              <a:ext uri="{FF2B5EF4-FFF2-40B4-BE49-F238E27FC236}">
                <a16:creationId xmlns:a16="http://schemas.microsoft.com/office/drawing/2014/main" id="{91EB6E2A-0F9A-4F89-8A37-17D31B853A35}"/>
              </a:ext>
            </a:extLst>
          </p:cNvPr>
          <p:cNvSpPr/>
          <p:nvPr/>
        </p:nvSpPr>
        <p:spPr>
          <a:xfrm>
            <a:off x="205363" y="1300330"/>
            <a:ext cx="9495274" cy="1842036"/>
          </a:xfrm>
          <a:prstGeom prst="rect">
            <a:avLst/>
          </a:prstGeom>
          <a:solidFill>
            <a:schemeClr val="bg1"/>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200"/>
              </a:lnSpc>
            </a:pPr>
            <a:r>
              <a:rPr kumimoji="1" lang="ja-JP" altLang="en-US" sz="1200" b="1" dirty="0">
                <a:solidFill>
                  <a:schemeClr val="tx1"/>
                </a:solidFill>
              </a:rPr>
              <a:t>①</a:t>
            </a:r>
            <a:r>
              <a:rPr kumimoji="1" lang="ja-JP" altLang="en-US" sz="1200" b="1" dirty="0">
                <a:solidFill>
                  <a:schemeClr val="tx1"/>
                </a:solidFill>
                <a:latin typeface="游ゴシック" panose="020B0400000000000000" pitchFamily="50" charset="-128"/>
                <a:ea typeface="游ゴシック" panose="020B0400000000000000" pitchFamily="50" charset="-128"/>
              </a:rPr>
              <a:t>住民</a:t>
            </a:r>
            <a:r>
              <a:rPr kumimoji="1" lang="en-US" altLang="ja-JP" sz="1200" b="1" dirty="0">
                <a:solidFill>
                  <a:schemeClr val="tx1"/>
                </a:solidFill>
                <a:latin typeface="游ゴシック" panose="020B0400000000000000" pitchFamily="50" charset="-128"/>
                <a:ea typeface="游ゴシック" panose="020B0400000000000000" pitchFamily="50" charset="-128"/>
              </a:rPr>
              <a:t>QOL</a:t>
            </a:r>
            <a:r>
              <a:rPr kumimoji="1" lang="ja-JP" altLang="en-US" sz="1200" b="1" dirty="0">
                <a:solidFill>
                  <a:schemeClr val="tx1"/>
                </a:solidFill>
                <a:latin typeface="游ゴシック" panose="020B0400000000000000" pitchFamily="50" charset="-128"/>
                <a:ea typeface="游ゴシック" panose="020B0400000000000000" pitchFamily="50" charset="-128"/>
              </a:rPr>
              <a:t>の向上</a:t>
            </a:r>
            <a:endParaRPr kumimoji="1" lang="en-US" altLang="ja-JP" sz="1200" b="1" dirty="0">
              <a:solidFill>
                <a:schemeClr val="tx1"/>
              </a:solidFill>
              <a:latin typeface="游ゴシック" panose="020B0400000000000000" pitchFamily="50" charset="-128"/>
              <a:ea typeface="游ゴシック" panose="020B0400000000000000" pitchFamily="50" charset="-128"/>
            </a:endParaRPr>
          </a:p>
          <a:p>
            <a:pPr>
              <a:lnSpc>
                <a:spcPts val="1200"/>
              </a:lnSpc>
              <a:spcBef>
                <a:spcPts val="600"/>
              </a:spcBef>
            </a:pPr>
            <a:r>
              <a:rPr kumimoji="1" lang="ja-JP" altLang="en-US" sz="1200" b="1" dirty="0">
                <a:solidFill>
                  <a:schemeClr val="tx1"/>
                </a:solidFill>
                <a:latin typeface="+mn-ea"/>
              </a:rPr>
              <a:t>　・</a:t>
            </a:r>
            <a:r>
              <a:rPr kumimoji="1" lang="ja-JP" altLang="en-US" sz="1200" b="1" i="0" u="none" strike="noStrike" kern="1200" cap="none" spc="0" normalizeH="0" baseline="0" noProof="0" dirty="0">
                <a:ln>
                  <a:noFill/>
                </a:ln>
                <a:solidFill>
                  <a:schemeClr val="tx1"/>
                </a:solidFill>
                <a:effectLst/>
                <a:uLnTx/>
                <a:uFillTx/>
                <a:latin typeface="+mn-ea"/>
                <a:cs typeface="+mn-cs"/>
              </a:rPr>
              <a:t>健康で豊かな”いのち輝く未来社会“</a:t>
            </a:r>
            <a:endParaRPr kumimoji="1" lang="en-US" altLang="ja-JP" sz="1200" b="1" dirty="0">
              <a:solidFill>
                <a:schemeClr val="tx1"/>
              </a:solidFill>
              <a:latin typeface="+mn-ea"/>
            </a:endParaRPr>
          </a:p>
          <a:p>
            <a:pPr>
              <a:lnSpc>
                <a:spcPts val="1200"/>
              </a:lnSpc>
            </a:pPr>
            <a:r>
              <a:rPr kumimoji="1" lang="ja-JP" altLang="en-US" sz="1000" dirty="0">
                <a:solidFill>
                  <a:schemeClr val="tx1"/>
                </a:solidFill>
                <a:latin typeface="+mn-ea"/>
              </a:rPr>
              <a:t>　　　</a:t>
            </a:r>
            <a:r>
              <a:rPr kumimoji="1" lang="ja-JP" altLang="en-US" sz="1000" dirty="0">
                <a:solidFill>
                  <a:schemeClr val="tx1"/>
                </a:solidFill>
                <a:ea typeface="游ゴシック"/>
              </a:rPr>
              <a:t>⇒ </a:t>
            </a:r>
            <a:r>
              <a:rPr kumimoji="1" lang="ja-JP" altLang="en-US" sz="1000" dirty="0">
                <a:solidFill>
                  <a:schemeClr val="tx1"/>
                </a:solidFill>
                <a:latin typeface="+mn-ea"/>
              </a:rPr>
              <a:t>　介護分野におけるロボット等のテクノロジーの導入や、</a:t>
            </a:r>
            <a:r>
              <a:rPr kumimoji="1" lang="ja-JP" altLang="en-US" sz="1000" b="0" i="0" u="none" kern="1200" cap="none" spc="0" normalizeH="0" baseline="0" noProof="0" dirty="0">
                <a:ln>
                  <a:noFill/>
                </a:ln>
                <a:solidFill>
                  <a:schemeClr val="tx1"/>
                </a:solidFill>
                <a:effectLst/>
                <a:uLnTx/>
                <a:uFillTx/>
                <a:latin typeface="Calibri" panose="020F0502020204030204"/>
                <a:ea typeface="游ゴシック" panose="020B0400000000000000" pitchFamily="50" charset="-128"/>
                <a:cs typeface="+mn-cs"/>
              </a:rPr>
              <a:t>ＰＨＲ等のヘルスケアデータの活用による健康・福祉の充実</a:t>
            </a:r>
            <a:br>
              <a:rPr kumimoji="1" lang="en-US" altLang="ja-JP" sz="1000" b="0" i="0" u="none" kern="1200" cap="none" spc="0" normalizeH="0" baseline="0" noProof="0" dirty="0">
                <a:ln>
                  <a:noFill/>
                </a:ln>
                <a:solidFill>
                  <a:schemeClr val="tx1"/>
                </a:solidFill>
                <a:effectLst/>
                <a:uLnTx/>
                <a:uFillTx/>
                <a:latin typeface="Calibri" panose="020F0502020204030204"/>
                <a:ea typeface="游ゴシック" panose="020B0400000000000000" pitchFamily="50" charset="-128"/>
                <a:cs typeface="+mn-cs"/>
              </a:rPr>
            </a:br>
            <a:r>
              <a:rPr kumimoji="1" lang="ja-JP" altLang="en-US" sz="1000" dirty="0">
                <a:solidFill>
                  <a:schemeClr val="tx1"/>
                </a:solidFill>
                <a:latin typeface="Calibri" panose="020F0502020204030204"/>
                <a:ea typeface="游ゴシック" panose="020B0400000000000000" pitchFamily="50" charset="-128"/>
              </a:rPr>
              <a:t>　　　　　 府立学校におけるデジタルコンテンツや生成</a:t>
            </a:r>
            <a:r>
              <a:rPr kumimoji="1" lang="en-US" altLang="ja-JP" sz="1000" dirty="0">
                <a:solidFill>
                  <a:schemeClr val="tx1"/>
                </a:solidFill>
                <a:latin typeface="Calibri" panose="020F0502020204030204"/>
                <a:ea typeface="游ゴシック" panose="020B0400000000000000" pitchFamily="50" charset="-128"/>
              </a:rPr>
              <a:t>AI</a:t>
            </a:r>
            <a:r>
              <a:rPr kumimoji="1" lang="ja-JP" altLang="en-US" sz="1000" dirty="0">
                <a:solidFill>
                  <a:schemeClr val="tx1"/>
                </a:solidFill>
                <a:latin typeface="Calibri" panose="020F0502020204030204"/>
                <a:ea typeface="游ゴシック" panose="020B0400000000000000" pitchFamily="50" charset="-128"/>
              </a:rPr>
              <a:t>等を活用した学びの質の向上、</a:t>
            </a:r>
            <a:r>
              <a:rPr kumimoji="1" lang="en-US" altLang="ja-JP" sz="1000" dirty="0">
                <a:solidFill>
                  <a:schemeClr val="tx1"/>
                </a:solidFill>
                <a:latin typeface="Calibri" panose="020F0502020204030204"/>
                <a:ea typeface="游ゴシック" panose="020B0400000000000000" pitchFamily="50" charset="-128"/>
              </a:rPr>
              <a:t>AI</a:t>
            </a:r>
            <a:r>
              <a:rPr kumimoji="1" lang="ja-JP" altLang="en-US" sz="1000" dirty="0">
                <a:solidFill>
                  <a:schemeClr val="tx1"/>
                </a:solidFill>
                <a:latin typeface="Calibri" panose="020F0502020204030204"/>
                <a:ea typeface="游ゴシック" panose="020B0400000000000000" pitchFamily="50" charset="-128"/>
              </a:rPr>
              <a:t>エージェントによる教職員向け業務支援</a:t>
            </a:r>
            <a:endParaRPr kumimoji="1" lang="en-US" altLang="ja-JP" sz="1000" dirty="0">
              <a:solidFill>
                <a:schemeClr val="tx1"/>
              </a:solidFill>
              <a:latin typeface="+mn-ea"/>
            </a:endParaRPr>
          </a:p>
          <a:p>
            <a:pPr>
              <a:lnSpc>
                <a:spcPts val="1200"/>
              </a:lnSpc>
              <a:spcBef>
                <a:spcPts val="600"/>
              </a:spcBef>
            </a:pPr>
            <a:r>
              <a:rPr kumimoji="1" lang="ja-JP" altLang="en-US" sz="1200" b="1" dirty="0">
                <a:solidFill>
                  <a:schemeClr val="tx1"/>
                </a:solidFill>
                <a:latin typeface="+mn-ea"/>
              </a:rPr>
              <a:t>　・</a:t>
            </a:r>
            <a:r>
              <a:rPr kumimoji="1" lang="ja-JP" altLang="en-US" sz="1200" b="1" i="0" u="none" strike="noStrike" kern="1200" cap="none" spc="0" normalizeH="0" baseline="0" noProof="0" dirty="0">
                <a:ln>
                  <a:noFill/>
                </a:ln>
                <a:solidFill>
                  <a:schemeClr val="tx1"/>
                </a:solidFill>
                <a:effectLst/>
                <a:uLnTx/>
                <a:uFillTx/>
                <a:latin typeface="+mn-ea"/>
                <a:cs typeface="+mn-cs"/>
              </a:rPr>
              <a:t>誰もが安全で安心な暮らしができる“セーフティ社会”</a:t>
            </a:r>
            <a:endParaRPr kumimoji="1" lang="en-US" altLang="ja-JP" sz="1200" b="1" dirty="0">
              <a:solidFill>
                <a:schemeClr val="tx1"/>
              </a:solidFill>
              <a:latin typeface="+mn-ea"/>
            </a:endParaRPr>
          </a:p>
          <a:p>
            <a:pPr>
              <a:lnSpc>
                <a:spcPts val="1200"/>
              </a:lnSpc>
            </a:pPr>
            <a:r>
              <a:rPr kumimoji="1" lang="ja-JP" altLang="en-US" sz="1000" dirty="0">
                <a:solidFill>
                  <a:schemeClr val="tx1"/>
                </a:solidFill>
                <a:latin typeface="+mn-ea"/>
              </a:rPr>
              <a:t>　　　</a:t>
            </a:r>
            <a:r>
              <a:rPr kumimoji="1" lang="ja-JP" altLang="en-US" sz="1000" dirty="0">
                <a:solidFill>
                  <a:schemeClr val="tx1"/>
                </a:solidFill>
                <a:ea typeface="游ゴシック"/>
              </a:rPr>
              <a:t>⇒ </a:t>
            </a:r>
            <a:r>
              <a:rPr kumimoji="1" lang="ja-JP" altLang="en-US" sz="1000" dirty="0">
                <a:solidFill>
                  <a:schemeClr val="tx1"/>
                </a:solidFill>
                <a:latin typeface="+mn-ea"/>
              </a:rPr>
              <a:t>　地震・津波情報や防災マップなどを取得できる大阪防災アプリの活用促進や、避難者情報等の一元化を図るシステムの整備による安全の確保</a:t>
            </a:r>
            <a:endParaRPr kumimoji="1" lang="en-US" altLang="ja-JP" sz="1000" dirty="0">
              <a:solidFill>
                <a:schemeClr val="tx1"/>
              </a:solidFill>
              <a:latin typeface="+mn-ea"/>
            </a:endParaRPr>
          </a:p>
          <a:p>
            <a:pPr>
              <a:lnSpc>
                <a:spcPts val="1200"/>
              </a:lnSpc>
            </a:pPr>
            <a:r>
              <a:rPr kumimoji="1" lang="ja-JP" altLang="en-US" sz="1000" dirty="0">
                <a:solidFill>
                  <a:schemeClr val="tx1"/>
                </a:solidFill>
                <a:latin typeface="+mn-ea"/>
              </a:rPr>
              <a:t>　　　　　 ＡＩの活用による多言語対応の充実により、外国人材をはじめ誰もが安心して暮らせる都市大阪の実現</a:t>
            </a:r>
            <a:endParaRPr kumimoji="1" lang="en-US" altLang="ja-JP" sz="1000" dirty="0">
              <a:solidFill>
                <a:schemeClr val="tx1"/>
              </a:solidFill>
              <a:latin typeface="+mn-ea"/>
            </a:endParaRPr>
          </a:p>
          <a:p>
            <a:pPr>
              <a:lnSpc>
                <a:spcPts val="1200"/>
              </a:lnSpc>
              <a:spcBef>
                <a:spcPts val="600"/>
              </a:spcBef>
            </a:pPr>
            <a:r>
              <a:rPr kumimoji="1" lang="ja-JP" altLang="en-US" sz="1200" b="1" dirty="0">
                <a:solidFill>
                  <a:schemeClr val="tx1"/>
                </a:solidFill>
                <a:latin typeface="+mn-ea"/>
              </a:rPr>
              <a:t>　・</a:t>
            </a:r>
            <a:r>
              <a:rPr kumimoji="1" lang="ja-JP" altLang="en-US" sz="1200" b="1" i="0" u="none" strike="noStrike" kern="1200" cap="none" spc="0" normalizeH="0" baseline="0" noProof="0" dirty="0">
                <a:ln>
                  <a:noFill/>
                </a:ln>
                <a:solidFill>
                  <a:schemeClr val="tx1"/>
                </a:solidFill>
                <a:effectLst/>
                <a:uLnTx/>
                <a:uFillTx/>
                <a:latin typeface="+mn-ea"/>
                <a:cs typeface="+mn-cs"/>
              </a:rPr>
              <a:t>行政サービスが便利な“住民ファースト社会”</a:t>
            </a:r>
            <a:endParaRPr kumimoji="1" lang="en-US" altLang="ja-JP" sz="1200" b="1" dirty="0">
              <a:solidFill>
                <a:schemeClr val="tx1"/>
              </a:solidFill>
              <a:latin typeface="+mn-ea"/>
            </a:endParaRPr>
          </a:p>
          <a:p>
            <a:pPr>
              <a:lnSpc>
                <a:spcPts val="1200"/>
              </a:lnSpc>
            </a:pPr>
            <a:r>
              <a:rPr kumimoji="1" lang="ja-JP" altLang="en-US" sz="1000" dirty="0">
                <a:solidFill>
                  <a:schemeClr val="tx1"/>
                </a:solidFill>
                <a:latin typeface="+mn-ea"/>
              </a:rPr>
              <a:t>　　　</a:t>
            </a:r>
            <a:r>
              <a:rPr kumimoji="1" lang="ja-JP" altLang="en-US" sz="1000" dirty="0">
                <a:solidFill>
                  <a:schemeClr val="tx1"/>
                </a:solidFill>
                <a:ea typeface="游ゴシック"/>
              </a:rPr>
              <a:t>⇒ </a:t>
            </a:r>
            <a:r>
              <a:rPr kumimoji="1" lang="ja-JP" altLang="en-US" sz="1000" dirty="0">
                <a:solidFill>
                  <a:schemeClr val="tx1"/>
                </a:solidFill>
                <a:latin typeface="+mn-ea"/>
              </a:rPr>
              <a:t>　誰もが行政サービスをスマートフォン等で手軽に利用できるよう、行政ポータル</a:t>
            </a:r>
            <a:r>
              <a:rPr kumimoji="1" lang="en-US" altLang="ja-JP" sz="1000" dirty="0">
                <a:solidFill>
                  <a:schemeClr val="tx1"/>
                </a:solidFill>
                <a:latin typeface="+mn-ea"/>
              </a:rPr>
              <a:t>my door OSAKA</a:t>
            </a:r>
            <a:r>
              <a:rPr kumimoji="1" lang="ja-JP" altLang="en-US" sz="1000" dirty="0">
                <a:solidFill>
                  <a:schemeClr val="tx1"/>
                </a:solidFill>
                <a:latin typeface="+mn-ea"/>
              </a:rPr>
              <a:t>の機能充実による住民利便性の向上</a:t>
            </a:r>
            <a:endParaRPr kumimoji="1" lang="en-US" altLang="ja-JP" sz="1000" dirty="0">
              <a:solidFill>
                <a:schemeClr val="tx1"/>
              </a:solidFill>
              <a:latin typeface="+mn-ea"/>
            </a:endParaRPr>
          </a:p>
          <a:p>
            <a:pPr>
              <a:lnSpc>
                <a:spcPts val="1200"/>
              </a:lnSpc>
            </a:pPr>
            <a:r>
              <a:rPr kumimoji="1" lang="ja-JP" altLang="en-US" sz="1000" dirty="0">
                <a:solidFill>
                  <a:schemeClr val="tx1"/>
                </a:solidFill>
                <a:latin typeface="+mn-ea"/>
              </a:rPr>
              <a:t>　　　　　 飛躍的進化を遂げるＡＩの活用やブロードリスニング手法の導入等による住民のニーズに即した行政サービスの高度化</a:t>
            </a:r>
            <a:endParaRPr kumimoji="1" lang="en-US" altLang="ja-JP" sz="1000" dirty="0">
              <a:solidFill>
                <a:schemeClr val="tx1"/>
              </a:solidFill>
              <a:latin typeface="+mn-ea"/>
            </a:endParaRPr>
          </a:p>
          <a:p>
            <a:pPr>
              <a:spcBef>
                <a:spcPts val="600"/>
              </a:spcBef>
            </a:pPr>
            <a:endParaRPr kumimoji="1" lang="en-US" altLang="ja-JP" sz="1000" dirty="0">
              <a:solidFill>
                <a:schemeClr val="tx1"/>
              </a:solidFill>
            </a:endParaRPr>
          </a:p>
        </p:txBody>
      </p:sp>
    </p:spTree>
    <p:extLst>
      <p:ext uri="{BB962C8B-B14F-4D97-AF65-F5344CB8AC3E}">
        <p14:creationId xmlns:p14="http://schemas.microsoft.com/office/powerpoint/2010/main" val="34885868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FAF1D682-4B5F-4D83-80B9-B1D22C739C81}"/>
              </a:ext>
            </a:extLst>
          </p:cNvPr>
          <p:cNvSpPr/>
          <p:nvPr/>
        </p:nvSpPr>
        <p:spPr>
          <a:xfrm>
            <a:off x="208727" y="3075104"/>
            <a:ext cx="9495274" cy="1399705"/>
          </a:xfrm>
          <a:prstGeom prst="rect">
            <a:avLst/>
          </a:prstGeom>
          <a:solidFill>
            <a:schemeClr val="bg1"/>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kumimoji="1" lang="ja-JP" altLang="en-US" sz="1200" b="1" dirty="0">
                <a:solidFill>
                  <a:schemeClr val="tx1"/>
                </a:solidFill>
              </a:rPr>
              <a:t>③先端技術を活用した健康医療サービスの展開</a:t>
            </a:r>
            <a:endParaRPr kumimoji="1" lang="en-US" altLang="ja-JP" sz="1200" b="1" dirty="0">
              <a:solidFill>
                <a:schemeClr val="tx1"/>
              </a:solidFill>
            </a:endParaRPr>
          </a:p>
          <a:p>
            <a:pPr>
              <a:spcBef>
                <a:spcPts val="600"/>
              </a:spcBef>
            </a:pPr>
            <a:r>
              <a:rPr kumimoji="1" lang="ja-JP" altLang="en-US" sz="1200" b="1" dirty="0">
                <a:solidFill>
                  <a:schemeClr val="tx1"/>
                </a:solidFill>
                <a:ea typeface="游ゴシック"/>
              </a:rPr>
              <a:t>　・ＡＩホスピタルの推進</a:t>
            </a:r>
            <a:endParaRPr kumimoji="1" lang="en-US" altLang="ja-JP" sz="1200" b="1" dirty="0">
              <a:solidFill>
                <a:schemeClr val="tx1"/>
              </a:solidFill>
              <a:ea typeface="游ゴシック"/>
            </a:endParaRPr>
          </a:p>
          <a:p>
            <a:r>
              <a:rPr kumimoji="1" lang="ja-JP" altLang="en-US" sz="1000" dirty="0">
                <a:solidFill>
                  <a:schemeClr val="tx1"/>
                </a:solidFill>
              </a:rPr>
              <a:t>　　　⇒　生成ＡＩを活用したシステムの開発や、府内医療機関におけるＡＩ技術の導入など先端技術の活用により、より質の高い医療サービスを提供</a:t>
            </a:r>
            <a:endParaRPr kumimoji="1" lang="en-US" altLang="ja-JP" sz="1000" dirty="0">
              <a:solidFill>
                <a:schemeClr val="tx1"/>
              </a:solidFill>
            </a:endParaRPr>
          </a:p>
          <a:p>
            <a:pPr>
              <a:spcBef>
                <a:spcPts val="600"/>
              </a:spcBef>
            </a:pPr>
            <a:r>
              <a:rPr kumimoji="1" lang="ja-JP" altLang="en-US" sz="1200" b="1" dirty="0">
                <a:solidFill>
                  <a:schemeClr val="tx1"/>
                </a:solidFill>
              </a:rPr>
              <a:t>　・データヘルス分野における産学官の共創による未病・予防施策の展開</a:t>
            </a:r>
            <a:endParaRPr kumimoji="1" lang="en-US" altLang="ja-JP" sz="1200" b="1" dirty="0">
              <a:solidFill>
                <a:schemeClr val="tx1"/>
              </a:solidFill>
            </a:endParaRPr>
          </a:p>
          <a:p>
            <a:pPr marL="625475" indent="-625475">
              <a:tabLst>
                <a:tab pos="625475" algn="l"/>
              </a:tabLst>
            </a:pPr>
            <a:r>
              <a:rPr kumimoji="1" lang="ja-JP" altLang="en-US" sz="1000" dirty="0">
                <a:solidFill>
                  <a:schemeClr val="tx1"/>
                </a:solidFill>
                <a:ea typeface="游ゴシック"/>
              </a:rPr>
              <a:t>　　　⇒　地域における健康課題を可視化し、市町村と企業との共創による健康寿命延伸にかかる事業の促進や健康課題に</a:t>
            </a:r>
            <a:r>
              <a:rPr kumimoji="1" lang="ja-JP" altLang="ja-JP" sz="1000" dirty="0">
                <a:solidFill>
                  <a:schemeClr val="tx1"/>
                </a:solidFill>
                <a:latin typeface="游ゴシック"/>
                <a:ea typeface="游ゴシック"/>
              </a:rPr>
              <a:t>基づく</a:t>
            </a:r>
            <a:r>
              <a:rPr kumimoji="1" lang="ja-JP" altLang="en-US" sz="1000" dirty="0">
                <a:solidFill>
                  <a:schemeClr val="tx1"/>
                </a:solidFill>
                <a:ea typeface="游ゴシック"/>
              </a:rPr>
              <a:t>啓発活動等を実施。また、健康アプリ「アスマイル」を活用し、府民の自発的な行動を促進するとともに、健康記録の可視化等により行動変容を促し、府民の</a:t>
            </a:r>
            <a:r>
              <a:rPr kumimoji="1" lang="ja-JP" altLang="en-US" sz="1000" dirty="0">
                <a:solidFill>
                  <a:schemeClr val="tx1"/>
                </a:solidFill>
              </a:rPr>
              <a:t>より一層の健康的な生活を実現</a:t>
            </a:r>
            <a:endParaRPr kumimoji="1" lang="en-US" altLang="ja-JP" sz="1000" dirty="0">
              <a:solidFill>
                <a:schemeClr val="tx1"/>
              </a:solidFill>
            </a:endParaRPr>
          </a:p>
        </p:txBody>
      </p:sp>
      <p:sp>
        <p:nvSpPr>
          <p:cNvPr id="15" name="正方形/長方形 14">
            <a:extLst>
              <a:ext uri="{FF2B5EF4-FFF2-40B4-BE49-F238E27FC236}">
                <a16:creationId xmlns:a16="http://schemas.microsoft.com/office/drawing/2014/main" id="{5FB20ACC-5A60-48CC-96F0-71A93A2F5EC2}"/>
              </a:ext>
            </a:extLst>
          </p:cNvPr>
          <p:cNvSpPr/>
          <p:nvPr/>
        </p:nvSpPr>
        <p:spPr>
          <a:xfrm>
            <a:off x="208727" y="4617518"/>
            <a:ext cx="9495274" cy="869402"/>
          </a:xfrm>
          <a:prstGeom prst="rect">
            <a:avLst/>
          </a:prstGeom>
          <a:solidFill>
            <a:schemeClr val="bg1"/>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kumimoji="1" lang="ja-JP" altLang="en-US" sz="1200" b="1" dirty="0">
                <a:solidFill>
                  <a:schemeClr val="tx1"/>
                </a:solidFill>
                <a:ea typeface="游ゴシック"/>
              </a:rPr>
              <a:t>④</a:t>
            </a:r>
            <a:r>
              <a:rPr kumimoji="1" lang="ja-JP" sz="1200" b="1" dirty="0">
                <a:solidFill>
                  <a:schemeClr val="tx1"/>
                </a:solidFill>
                <a:latin typeface="游ゴシック (太字)"/>
                <a:ea typeface="Yu Gothic"/>
              </a:rPr>
              <a:t>介護</a:t>
            </a:r>
            <a:r>
              <a:rPr kumimoji="1" lang="ja-JP" sz="1200" b="1" dirty="0">
                <a:solidFill>
                  <a:schemeClr val="tx1"/>
                </a:solidFill>
                <a:latin typeface="游ゴシック (太字)"/>
                <a:ea typeface="Yu Gothic"/>
                <a:cs typeface="+mn-lt"/>
              </a:rPr>
              <a:t>分野におけるロボット・人間洗濯機などの社会実装</a:t>
            </a:r>
            <a:endParaRPr lang="en-US" altLang="ja-JP" sz="1200" b="1" dirty="0">
              <a:solidFill>
                <a:schemeClr val="tx1"/>
              </a:solidFill>
              <a:latin typeface="游ゴシック (太字)"/>
              <a:ea typeface="Yu Gothic"/>
            </a:endParaRPr>
          </a:p>
          <a:p>
            <a:pPr>
              <a:spcBef>
                <a:spcPts val="600"/>
              </a:spcBef>
            </a:pPr>
            <a:r>
              <a:rPr kumimoji="1" lang="ja-JP" altLang="en-US" sz="1200" b="1" dirty="0">
                <a:solidFill>
                  <a:schemeClr val="tx1"/>
                </a:solidFill>
                <a:ea typeface="游ゴシック"/>
              </a:rPr>
              <a:t>　</a:t>
            </a:r>
            <a:r>
              <a:rPr kumimoji="1" lang="ja-JP" sz="1200" b="1" dirty="0">
                <a:solidFill>
                  <a:schemeClr val="tx1"/>
                </a:solidFill>
                <a:latin typeface="游ゴシック"/>
                <a:ea typeface="游ゴシック"/>
              </a:rPr>
              <a:t>・人間洗濯機など万博で披露された先端的な介護分野におけるテクノロジーの社会実装の推進</a:t>
            </a:r>
            <a:endParaRPr lang="en-US" altLang="ja-JP" sz="1200" dirty="0">
              <a:solidFill>
                <a:schemeClr val="tx1"/>
              </a:solidFill>
              <a:latin typeface="游ゴシック"/>
              <a:ea typeface="Meiryo UI"/>
            </a:endParaRPr>
          </a:p>
          <a:p>
            <a:r>
              <a:rPr kumimoji="1" lang="ja-JP" sz="1000" dirty="0">
                <a:solidFill>
                  <a:schemeClr val="tx1"/>
                </a:solidFill>
                <a:latin typeface="游ゴシック"/>
                <a:ea typeface="游ゴシック"/>
              </a:rPr>
              <a:t>　　　</a:t>
            </a:r>
            <a:r>
              <a:rPr kumimoji="1" lang="ja-JP" altLang="en-US" sz="1000" dirty="0">
                <a:solidFill>
                  <a:schemeClr val="tx1"/>
                </a:solidFill>
                <a:ea typeface="游ゴシック"/>
              </a:rPr>
              <a:t>⇒ </a:t>
            </a:r>
            <a:r>
              <a:rPr kumimoji="1" lang="ja-JP" sz="1000" dirty="0">
                <a:solidFill>
                  <a:schemeClr val="tx1"/>
                </a:solidFill>
                <a:latin typeface="游ゴシック"/>
                <a:ea typeface="游ゴシック"/>
              </a:rPr>
              <a:t>　大阪府介護生産性向上支援センターでの支援や導入経費の補助を行うことで、テクノロジーの導入を促進し、職場環境の改善を図り、介護分野における</a:t>
            </a:r>
            <a:endParaRPr lang="ja-JP" sz="1000" dirty="0">
              <a:solidFill>
                <a:schemeClr val="tx1"/>
              </a:solidFill>
              <a:latin typeface="游ゴシック"/>
              <a:ea typeface="游ゴシック"/>
            </a:endParaRPr>
          </a:p>
          <a:p>
            <a:r>
              <a:rPr kumimoji="1" lang="ja-JP" sz="1000" dirty="0">
                <a:solidFill>
                  <a:schemeClr val="tx1"/>
                </a:solidFill>
                <a:latin typeface="游ゴシック"/>
                <a:ea typeface="游ゴシック"/>
              </a:rPr>
              <a:t>　　　　　生産性向上と人材確保の</a:t>
            </a:r>
            <a:r>
              <a:rPr kumimoji="1" lang="ja-JP" altLang="en-US" sz="1000" dirty="0">
                <a:solidFill>
                  <a:schemeClr val="tx1"/>
                </a:solidFill>
                <a:latin typeface="游ゴシック"/>
                <a:ea typeface="游ゴシック"/>
              </a:rPr>
              <a:t>取組</a:t>
            </a:r>
            <a:r>
              <a:rPr kumimoji="1" lang="ja-JP" sz="1000" dirty="0">
                <a:solidFill>
                  <a:schemeClr val="tx1"/>
                </a:solidFill>
                <a:latin typeface="游ゴシック"/>
                <a:ea typeface="游ゴシック"/>
              </a:rPr>
              <a:t>を推進</a:t>
            </a:r>
            <a:endParaRPr lang="ja-JP" sz="1000" dirty="0">
              <a:solidFill>
                <a:schemeClr val="tx1"/>
              </a:solidFill>
              <a:latin typeface="游ゴシック"/>
              <a:ea typeface="游ゴシック"/>
            </a:endParaRPr>
          </a:p>
          <a:p>
            <a:endParaRPr kumimoji="1" lang="ja-JP" sz="1200" dirty="0">
              <a:solidFill>
                <a:schemeClr val="tx1"/>
              </a:solidFill>
            </a:endParaRPr>
          </a:p>
        </p:txBody>
      </p:sp>
      <p:sp>
        <p:nvSpPr>
          <p:cNvPr id="6" name="正方形/長方形 5">
            <a:extLst>
              <a:ext uri="{FF2B5EF4-FFF2-40B4-BE49-F238E27FC236}">
                <a16:creationId xmlns:a16="http://schemas.microsoft.com/office/drawing/2014/main" id="{2D48ADC5-9E1A-4477-8BC7-20F83F826926}"/>
              </a:ext>
            </a:extLst>
          </p:cNvPr>
          <p:cNvSpPr/>
          <p:nvPr/>
        </p:nvSpPr>
        <p:spPr>
          <a:xfrm>
            <a:off x="208727" y="2124636"/>
            <a:ext cx="9495274" cy="815376"/>
          </a:xfrm>
          <a:prstGeom prst="rect">
            <a:avLst/>
          </a:prstGeom>
          <a:solidFill>
            <a:schemeClr val="bg1"/>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kumimoji="1" lang="ja-JP" altLang="en-US" sz="1200" b="1">
                <a:solidFill>
                  <a:schemeClr val="tx1"/>
                </a:solidFill>
              </a:rPr>
              <a:t>②次のパンデミックに備えた感染症総合対策</a:t>
            </a:r>
            <a:endParaRPr kumimoji="1" lang="en-US" altLang="ja-JP" sz="1200" b="1">
              <a:solidFill>
                <a:schemeClr val="tx1"/>
              </a:solidFill>
            </a:endParaRPr>
          </a:p>
          <a:p>
            <a:pPr>
              <a:spcBef>
                <a:spcPts val="600"/>
              </a:spcBef>
            </a:pPr>
            <a:r>
              <a:rPr kumimoji="1" lang="ja-JP" altLang="en-US" sz="1200" b="1">
                <a:solidFill>
                  <a:schemeClr val="tx1"/>
                </a:solidFill>
              </a:rPr>
              <a:t>　・研究所や大学の研究成果を活かした総合対策の推進</a:t>
            </a:r>
            <a:endParaRPr kumimoji="1" lang="en-US" altLang="ja-JP" sz="1200" b="1">
              <a:solidFill>
                <a:schemeClr val="tx1"/>
              </a:solidFill>
            </a:endParaRPr>
          </a:p>
          <a:p>
            <a:r>
              <a:rPr kumimoji="1" lang="ja-JP" altLang="en-US" sz="1000">
                <a:solidFill>
                  <a:schemeClr val="tx1"/>
                </a:solidFill>
                <a:ea typeface="游ゴシック"/>
              </a:rPr>
              <a:t>　　　⇒　</a:t>
            </a:r>
            <a:r>
              <a:rPr kumimoji="1" lang="ja-JP" sz="1000">
                <a:solidFill>
                  <a:schemeClr val="tx1"/>
                </a:solidFill>
                <a:ea typeface="游ゴシック"/>
              </a:rPr>
              <a:t>感染症にかかるリスク評価ネットワーク体制を構築し、大阪健康安全基盤研究所や</a:t>
            </a:r>
            <a:r>
              <a:rPr kumimoji="1" lang="ja-JP" sz="1000">
                <a:solidFill>
                  <a:schemeClr val="tx1"/>
                </a:solidFill>
                <a:latin typeface="游ゴシック"/>
                <a:ea typeface="游ゴシック"/>
              </a:rPr>
              <a:t>大阪</a:t>
            </a:r>
            <a:r>
              <a:rPr kumimoji="1" lang="ja-JP" sz="1000">
                <a:solidFill>
                  <a:schemeClr val="tx1"/>
                </a:solidFill>
                <a:ea typeface="游ゴシック"/>
              </a:rPr>
              <a:t>公立大学における研究成果を活かした感染症動向の早期探知・分</a:t>
            </a:r>
            <a:endParaRPr lang="en-US" sz="1000">
              <a:solidFill>
                <a:schemeClr val="tx1"/>
              </a:solidFill>
              <a:ea typeface="游ゴシック"/>
              <a:cs typeface="Calibri"/>
            </a:endParaRPr>
          </a:p>
          <a:p>
            <a:r>
              <a:rPr kumimoji="1" lang="ja-JP" sz="1000">
                <a:solidFill>
                  <a:schemeClr val="tx1"/>
                </a:solidFill>
              </a:rPr>
              <a:t>　　　　　析・発信の総合対策を推進</a:t>
            </a:r>
            <a:endParaRPr lang="en-US">
              <a:solidFill>
                <a:schemeClr val="tx1"/>
              </a:solidFill>
              <a:ea typeface="Calibri"/>
            </a:endParaRPr>
          </a:p>
        </p:txBody>
      </p:sp>
      <p:sp>
        <p:nvSpPr>
          <p:cNvPr id="7" name="テキスト ボックス 6">
            <a:extLst>
              <a:ext uri="{FF2B5EF4-FFF2-40B4-BE49-F238E27FC236}">
                <a16:creationId xmlns:a16="http://schemas.microsoft.com/office/drawing/2014/main" id="{BBBDEFE2-F6AA-4514-9DA4-D09E970721DD}"/>
              </a:ext>
            </a:extLst>
          </p:cNvPr>
          <p:cNvSpPr txBox="1"/>
          <p:nvPr/>
        </p:nvSpPr>
        <p:spPr>
          <a:xfrm>
            <a:off x="0" y="108896"/>
            <a:ext cx="5990400" cy="307777"/>
          </a:xfrm>
          <a:prstGeom prst="rect">
            <a:avLst/>
          </a:prstGeom>
          <a:noFill/>
          <a:ln>
            <a:noFill/>
          </a:ln>
        </p:spPr>
        <p:txBody>
          <a:bodyPr wrap="square">
            <a:spAutoFit/>
          </a:bodyPr>
          <a:lstStyle/>
          <a:p>
            <a:pPr marL="0" marR="0" lvl="0" indent="0" algn="l" defTabSz="653156" rtl="0" eaLnBrk="1" fontAlgn="auto" latinLnBrk="0" hangingPunct="1">
              <a:spcBef>
                <a:spcPts val="0"/>
              </a:spcBef>
              <a:spcAft>
                <a:spcPts val="0"/>
              </a:spcAft>
              <a:buClrTx/>
              <a:buSzTx/>
              <a:buFontTx/>
              <a:buNone/>
              <a:tabLst/>
              <a:defRPr/>
            </a:pPr>
            <a:r>
              <a:rPr kumimoji="1" lang="ja-JP" altLang="en-US" sz="1400" b="1"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（３）アカデミアなどの叡智を活かした医療・福祉課題への挑戦</a:t>
            </a:r>
            <a:endParaRPr kumimoji="1" lang="en-US" altLang="ja-JP" sz="1400" b="1"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endParaRPr>
          </a:p>
        </p:txBody>
      </p:sp>
      <p:sp>
        <p:nvSpPr>
          <p:cNvPr id="8" name="正方形/長方形 7">
            <a:extLst>
              <a:ext uri="{FF2B5EF4-FFF2-40B4-BE49-F238E27FC236}">
                <a16:creationId xmlns:a16="http://schemas.microsoft.com/office/drawing/2014/main" id="{5E93B61A-8ED2-4741-9878-5CF8F62E02A6}"/>
              </a:ext>
            </a:extLst>
          </p:cNvPr>
          <p:cNvSpPr/>
          <p:nvPr/>
        </p:nvSpPr>
        <p:spPr>
          <a:xfrm>
            <a:off x="208727" y="1126696"/>
            <a:ext cx="9495274" cy="862848"/>
          </a:xfrm>
          <a:prstGeom prst="rect">
            <a:avLst/>
          </a:prstGeom>
          <a:solidFill>
            <a:schemeClr val="bg1"/>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kumimoji="1" lang="ja-JP" altLang="en-US" sz="1200" b="1" dirty="0">
                <a:solidFill>
                  <a:schemeClr val="tx1"/>
                </a:solidFill>
              </a:rPr>
              <a:t>①健康・福祉課題の解決をめざした研究</a:t>
            </a:r>
            <a:endParaRPr kumimoji="1" lang="en-US" altLang="ja-JP" sz="1200" b="1" dirty="0">
              <a:solidFill>
                <a:schemeClr val="tx1"/>
              </a:solidFill>
            </a:endParaRPr>
          </a:p>
          <a:p>
            <a:pPr>
              <a:spcBef>
                <a:spcPts val="600"/>
              </a:spcBef>
            </a:pPr>
            <a:r>
              <a:rPr kumimoji="1" lang="ja-JP" altLang="en-US" sz="1200" b="1" dirty="0">
                <a:solidFill>
                  <a:schemeClr val="tx1"/>
                </a:solidFill>
              </a:rPr>
              <a:t>　・大阪公立大学における研究開発の推進</a:t>
            </a:r>
            <a:endParaRPr kumimoji="1" lang="en-US" altLang="ja-JP" sz="1200" b="1" dirty="0">
              <a:solidFill>
                <a:schemeClr val="tx1"/>
              </a:solidFill>
            </a:endParaRPr>
          </a:p>
          <a:p>
            <a:r>
              <a:rPr kumimoji="1" lang="ja-JP" altLang="en-US" sz="1000" dirty="0">
                <a:solidFill>
                  <a:schemeClr val="tx1"/>
                </a:solidFill>
                <a:ea typeface="游ゴシック"/>
              </a:rPr>
              <a:t>　　　⇒　地域の健康・福祉課題の解決を図るため、自治体・病院・企業などと連携し、ＩＣＴを活用した次世代の住まい方の研究（遠隔リハビリ、ウェアラブル</a:t>
            </a:r>
            <a:endParaRPr kumimoji="1" lang="en-US" altLang="ja-JP" sz="1000" dirty="0">
              <a:solidFill>
                <a:schemeClr val="tx1"/>
              </a:solidFill>
              <a:ea typeface="游ゴシック"/>
            </a:endParaRPr>
          </a:p>
          <a:p>
            <a:r>
              <a:rPr kumimoji="1" lang="ja-JP" altLang="en-US" sz="1000" dirty="0">
                <a:solidFill>
                  <a:schemeClr val="tx1"/>
                </a:solidFill>
              </a:rPr>
              <a:t>　　　　　端末のデータ解析など）を推進</a:t>
            </a:r>
            <a:endParaRPr kumimoji="1" lang="en-US" altLang="ja-JP" sz="1000" dirty="0">
              <a:solidFill>
                <a:schemeClr val="tx1"/>
              </a:solidFill>
            </a:endParaRPr>
          </a:p>
        </p:txBody>
      </p:sp>
      <p:sp>
        <p:nvSpPr>
          <p:cNvPr id="9" name="四角形: 角を丸くする 8">
            <a:extLst>
              <a:ext uri="{FF2B5EF4-FFF2-40B4-BE49-F238E27FC236}">
                <a16:creationId xmlns:a16="http://schemas.microsoft.com/office/drawing/2014/main" id="{1C1315F0-137C-4383-9310-0E6F58619CA6}"/>
              </a:ext>
            </a:extLst>
          </p:cNvPr>
          <p:cNvSpPr/>
          <p:nvPr/>
        </p:nvSpPr>
        <p:spPr>
          <a:xfrm>
            <a:off x="365414" y="447012"/>
            <a:ext cx="9190478" cy="522233"/>
          </a:xfrm>
          <a:prstGeom prst="roundRect">
            <a:avLst>
              <a:gd name="adj" fmla="val 0"/>
            </a:avLst>
          </a:prstGeom>
          <a:solidFill>
            <a:schemeClr val="accent5">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rtlCol="0" anchor="t"/>
          <a:lstStyle/>
          <a:p>
            <a:r>
              <a:rPr kumimoji="1" lang="ja-JP" altLang="en-US" sz="1000" dirty="0">
                <a:latin typeface="+mn-ea"/>
              </a:rPr>
              <a:t>○少子高齢化や人材不足により複雑化する</a:t>
            </a:r>
            <a:r>
              <a:rPr kumimoji="1" lang="ja-JP" altLang="en-US" sz="1000" b="1" dirty="0">
                <a:latin typeface="+mn-ea"/>
              </a:rPr>
              <a:t>医療・福祉分野</a:t>
            </a:r>
            <a:r>
              <a:rPr kumimoji="1" lang="ja-JP" altLang="en-US" sz="1000" dirty="0">
                <a:latin typeface="+mn-ea"/>
              </a:rPr>
              <a:t>の課題に対応するには、大学や研究機関といった</a:t>
            </a:r>
            <a:r>
              <a:rPr kumimoji="1" lang="ja-JP" altLang="en-US" sz="1000" b="1" dirty="0">
                <a:latin typeface="+mn-ea"/>
              </a:rPr>
              <a:t>アカデミアの叡智</a:t>
            </a:r>
            <a:r>
              <a:rPr kumimoji="1" lang="ja-JP" altLang="en-US" sz="1000" dirty="0">
                <a:latin typeface="+mn-ea"/>
              </a:rPr>
              <a:t>を活かすことが不可欠</a:t>
            </a:r>
            <a:endParaRPr kumimoji="1" lang="en-US" altLang="ja-JP" sz="1000" dirty="0">
              <a:latin typeface="+mn-ea"/>
            </a:endParaRPr>
          </a:p>
          <a:p>
            <a:r>
              <a:rPr kumimoji="1" lang="ja-JP" altLang="en-US" sz="1000" dirty="0">
                <a:latin typeface="+mn-ea"/>
              </a:rPr>
              <a:t>○大学や研究機関の知見を臨床現場や地域福祉に結びつけ、</a:t>
            </a:r>
            <a:r>
              <a:rPr kumimoji="1" lang="ja-JP" altLang="en-US" sz="1000" b="1" dirty="0">
                <a:latin typeface="+mn-ea"/>
              </a:rPr>
              <a:t>感染症</a:t>
            </a:r>
            <a:r>
              <a:rPr kumimoji="1" lang="ja-JP" altLang="en-US" sz="1000" dirty="0">
                <a:latin typeface="+mn-ea"/>
              </a:rPr>
              <a:t>等に関する研究から対策方法の開発、医療・介護サービスへの先端技術の導入促進</a:t>
            </a:r>
            <a:endParaRPr kumimoji="1" lang="en-US" altLang="ja-JP" sz="1000" dirty="0">
              <a:latin typeface="+mn-ea"/>
            </a:endParaRPr>
          </a:p>
          <a:p>
            <a:r>
              <a:rPr kumimoji="1" lang="ja-JP" altLang="en-US" sz="1000" dirty="0">
                <a:latin typeface="+mn-ea"/>
              </a:rPr>
              <a:t>　等に産学官で連携して取り組み、持続可能で質の高い医療・福祉体制の構築、誰もが安心して暮らせる社会の実現に挑戦</a:t>
            </a:r>
            <a:endParaRPr kumimoji="1" lang="en-US" altLang="ja-JP" sz="1000" dirty="0">
              <a:latin typeface="+mn-ea"/>
            </a:endParaRPr>
          </a:p>
        </p:txBody>
      </p:sp>
      <p:sp>
        <p:nvSpPr>
          <p:cNvPr id="4" name="スライド番号プレースホルダー 1">
            <a:extLst>
              <a:ext uri="{FF2B5EF4-FFF2-40B4-BE49-F238E27FC236}">
                <a16:creationId xmlns:a16="http://schemas.microsoft.com/office/drawing/2014/main" id="{768C7476-01FA-6F97-63E6-CA0B8A3FA6A4}"/>
              </a:ext>
            </a:extLst>
          </p:cNvPr>
          <p:cNvSpPr>
            <a:spLocks noGrp="1"/>
          </p:cNvSpPr>
          <p:nvPr>
            <p:ph type="sldNum" sz="quarter" idx="12"/>
          </p:nvPr>
        </p:nvSpPr>
        <p:spPr>
          <a:xfrm>
            <a:off x="9489330" y="6445576"/>
            <a:ext cx="416670" cy="408695"/>
          </a:xfrm>
          <a:solidFill>
            <a:schemeClr val="bg1"/>
          </a:solidFill>
          <a:effectLst/>
        </p:spPr>
        <p:txBody>
          <a:bodyPr/>
          <a:lstStyle/>
          <a:p>
            <a:fld id="{DDF82107-93BA-490C-9453-044014AF67CD}" type="slidenum">
              <a:rPr kumimoji="1" lang="ja-JP" altLang="en-US" smtClean="0"/>
              <a:pPr/>
              <a:t>48</a:t>
            </a:fld>
            <a:endParaRPr kumimoji="1" lang="ja-JP" altLang="en-US"/>
          </a:p>
        </p:txBody>
      </p:sp>
    </p:spTree>
    <p:extLst>
      <p:ext uri="{BB962C8B-B14F-4D97-AF65-F5344CB8AC3E}">
        <p14:creationId xmlns:p14="http://schemas.microsoft.com/office/powerpoint/2010/main" val="3470774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858C37B9-9BAA-4D76-8547-EA74492107FD}"/>
              </a:ext>
            </a:extLst>
          </p:cNvPr>
          <p:cNvSpPr txBox="1"/>
          <p:nvPr/>
        </p:nvSpPr>
        <p:spPr>
          <a:xfrm>
            <a:off x="69433" y="580981"/>
            <a:ext cx="9692084" cy="1141757"/>
          </a:xfrm>
          <a:prstGeom prst="rect">
            <a:avLst/>
          </a:prstGeom>
          <a:solidFill>
            <a:schemeClr val="bg1">
              <a:lumMod val="85000"/>
            </a:schemeClr>
          </a:solidFill>
        </p:spPr>
        <p:txBody>
          <a:bodyPr wrap="square" rtlCol="0">
            <a:noAutofit/>
          </a:bodyPr>
          <a:lstStyle>
            <a:defPPr>
              <a:defRPr lang="en-US"/>
            </a:defPPr>
            <a:lvl1pPr marL="285750" marR="0" lvl="0" indent="-285750" fontAlgn="auto">
              <a:lnSpc>
                <a:spcPct val="120000"/>
              </a:lnSpc>
              <a:spcBef>
                <a:spcPts val="0"/>
              </a:spcBef>
              <a:spcAft>
                <a:spcPts val="0"/>
              </a:spcAft>
              <a:buClrTx/>
              <a:buSzTx/>
              <a:buFont typeface="Arial" panose="020B0604020202020204" pitchFamily="34" charset="0"/>
              <a:buChar char="•"/>
              <a:tabLst/>
              <a:defRPr kumimoji="1" sz="1200" b="1" i="0" u="none" strike="noStrike" cap="none" spc="0" normalizeH="0" baseline="0">
                <a:ln>
                  <a:noFill/>
                </a:ln>
                <a:solidFill>
                  <a:prstClr val="black"/>
                </a:solidFill>
                <a:effectLst/>
                <a:uLnTx/>
                <a:uFillTx/>
                <a:latin typeface="BIZ UDPゴシック" panose="020B0400000000000000" pitchFamily="50" charset="-128"/>
                <a:ea typeface="BIZ UDPゴシック" panose="020B0400000000000000" pitchFamily="50" charset="-128"/>
              </a:defRPr>
            </a:lvl1pPr>
          </a:lstStyle>
          <a:p>
            <a:pPr>
              <a:buFont typeface="BIZ UDPゴシック" panose="020B0400000000000000" pitchFamily="50" charset="-128"/>
              <a:buChar char="○"/>
            </a:pPr>
            <a:r>
              <a:rPr lang="ja-JP" altLang="en-US" dirty="0">
                <a:solidFill>
                  <a:schemeClr val="tx1"/>
                </a:solidFill>
              </a:rPr>
              <a:t>大阪府・大阪市は、</a:t>
            </a:r>
            <a:r>
              <a:rPr lang="en-US" altLang="ja-JP" dirty="0">
                <a:solidFill>
                  <a:schemeClr val="tx1"/>
                </a:solidFill>
              </a:rPr>
              <a:t>2017</a:t>
            </a:r>
            <a:r>
              <a:rPr lang="ja-JP" altLang="en-US" dirty="0">
                <a:solidFill>
                  <a:schemeClr val="tx1"/>
                </a:solidFill>
              </a:rPr>
              <a:t>年、東京とは異なる個性・新たな価値観をもって、世界で存在感を発揮する「東西二極の一極」として、平時にも非常時にも日本の未来を支え、けん引する成長エンジンの役割を果たす「副首都・大阪」の実現をめざし、「副首都ビジョン」を策定</a:t>
            </a:r>
          </a:p>
          <a:p>
            <a:pPr>
              <a:buFont typeface="BIZ UDPゴシック" panose="020B0400000000000000" pitchFamily="50" charset="-128"/>
              <a:buChar char="○"/>
            </a:pPr>
            <a:r>
              <a:rPr lang="ja-JP" altLang="en-US" dirty="0">
                <a:solidFill>
                  <a:schemeClr val="tx1"/>
                </a:solidFill>
              </a:rPr>
              <a:t>この間、大阪・関西万博の開催や</a:t>
            </a:r>
            <a:r>
              <a:rPr lang="en-US" altLang="ja-JP" dirty="0">
                <a:solidFill>
                  <a:schemeClr val="tx1"/>
                </a:solidFill>
              </a:rPr>
              <a:t>IR</a:t>
            </a:r>
            <a:r>
              <a:rPr lang="ja-JP" altLang="en-US" dirty="0">
                <a:solidFill>
                  <a:schemeClr val="tx1"/>
                </a:solidFill>
              </a:rPr>
              <a:t>の具体化、まちづくり・都市インフラの進展、さらには大阪の成長を支える機関の統合が進むとともに、国において法案化の議論が始まるなど、副首都に向けた動きが大きく進展</a:t>
            </a:r>
            <a:endParaRPr lang="en-US" altLang="ja-JP" dirty="0">
              <a:solidFill>
                <a:schemeClr val="tx1"/>
              </a:solidFill>
            </a:endParaRPr>
          </a:p>
          <a:p>
            <a:pPr>
              <a:buFont typeface="BIZ UDPゴシック" panose="020B0400000000000000" pitchFamily="50" charset="-128"/>
              <a:buChar char="○"/>
            </a:pPr>
            <a:r>
              <a:rPr lang="ja-JP" altLang="en-US" dirty="0">
                <a:solidFill>
                  <a:schemeClr val="tx1"/>
                </a:solidFill>
              </a:rPr>
              <a:t>このため、</a:t>
            </a:r>
            <a:r>
              <a:rPr lang="en-US" altLang="ja-JP" dirty="0">
                <a:solidFill>
                  <a:schemeClr val="tx1"/>
                </a:solidFill>
              </a:rPr>
              <a:t>2025</a:t>
            </a:r>
            <a:r>
              <a:rPr lang="ja-JP" altLang="en-US" dirty="0">
                <a:solidFill>
                  <a:schemeClr val="tx1"/>
                </a:solidFill>
              </a:rPr>
              <a:t>年</a:t>
            </a:r>
            <a:r>
              <a:rPr lang="en-US" altLang="ja-JP" dirty="0">
                <a:solidFill>
                  <a:schemeClr val="tx1"/>
                </a:solidFill>
              </a:rPr>
              <a:t>12</a:t>
            </a:r>
            <a:r>
              <a:rPr lang="ja-JP" altLang="en-US" dirty="0">
                <a:solidFill>
                  <a:schemeClr val="tx1"/>
                </a:solidFill>
              </a:rPr>
              <a:t>月、副首都推進本部会議において「副首都構想について」を新たに提示し、現在議論を行っている</a:t>
            </a:r>
          </a:p>
        </p:txBody>
      </p:sp>
      <p:sp>
        <p:nvSpPr>
          <p:cNvPr id="9" name="テキスト ボックス 8">
            <a:extLst>
              <a:ext uri="{FF2B5EF4-FFF2-40B4-BE49-F238E27FC236}">
                <a16:creationId xmlns:a16="http://schemas.microsoft.com/office/drawing/2014/main" id="{A10F54D6-C6B5-4DBA-8FFF-82BEF110BDF0}"/>
              </a:ext>
            </a:extLst>
          </p:cNvPr>
          <p:cNvSpPr txBox="1"/>
          <p:nvPr/>
        </p:nvSpPr>
        <p:spPr>
          <a:xfrm>
            <a:off x="0" y="61186"/>
            <a:ext cx="9906000" cy="400110"/>
          </a:xfrm>
          <a:prstGeom prst="rect">
            <a:avLst/>
          </a:prstGeom>
          <a:noFill/>
        </p:spPr>
        <p:txBody>
          <a:bodyPr wrap="square">
            <a:spAutoFit/>
          </a:bodyPr>
          <a:lstStyle/>
          <a:p>
            <a:pPr defTabSz="742950">
              <a:defRPr/>
            </a:pPr>
            <a:r>
              <a:rPr kumimoji="1" lang="ja-JP" altLang="en-US" sz="2000" dirty="0">
                <a:solidFill>
                  <a:prstClr val="white"/>
                </a:solidFill>
                <a:latin typeface="HGS創英角ｺﾞｼｯｸUB" panose="020B0900000000000000" pitchFamily="50" charset="-128"/>
                <a:ea typeface="HGS創英角ｺﾞｼｯｸUB" panose="020B0900000000000000" pitchFamily="50" charset="-128"/>
              </a:rPr>
              <a:t>２．大阪がめざす「副首都」　</a:t>
            </a:r>
            <a:endParaRPr kumimoji="1" lang="en-US" altLang="ja-JP" sz="2000" i="1" dirty="0">
              <a:solidFill>
                <a:prstClr val="white"/>
              </a:solidFill>
              <a:latin typeface="HGS創英角ｺﾞｼｯｸUB" panose="020B0900000000000000" pitchFamily="50" charset="-128"/>
              <a:ea typeface="HGS創英角ｺﾞｼｯｸUB" panose="020B0900000000000000" pitchFamily="50" charset="-128"/>
            </a:endParaRPr>
          </a:p>
        </p:txBody>
      </p:sp>
      <p:sp>
        <p:nvSpPr>
          <p:cNvPr id="26" name="スライド番号プレースホルダー 3">
            <a:extLst>
              <a:ext uri="{FF2B5EF4-FFF2-40B4-BE49-F238E27FC236}">
                <a16:creationId xmlns:a16="http://schemas.microsoft.com/office/drawing/2014/main" id="{CB1EE0E5-EEE3-48F1-BF42-CB6380C1855F}"/>
              </a:ext>
            </a:extLst>
          </p:cNvPr>
          <p:cNvSpPr>
            <a:spLocks noGrp="1"/>
          </p:cNvSpPr>
          <p:nvPr>
            <p:ph type="sldNum" sz="quarter" idx="12"/>
          </p:nvPr>
        </p:nvSpPr>
        <p:spPr>
          <a:xfrm>
            <a:off x="7677150" y="6548719"/>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F82107-93BA-490C-9453-044014AF67CD}" type="slidenum">
              <a:rPr kumimoji="1" lang="ja-JP" altLang="en-US" sz="1200" b="0" i="0" u="none" strike="noStrike" kern="1200" cap="none" spc="0" normalizeH="0" baseline="0" noProof="0" smtClean="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dirty="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endParaRPr>
          </a:p>
        </p:txBody>
      </p:sp>
      <p:sp>
        <p:nvSpPr>
          <p:cNvPr id="54" name="テキスト ボックス 53">
            <a:extLst>
              <a:ext uri="{FF2B5EF4-FFF2-40B4-BE49-F238E27FC236}">
                <a16:creationId xmlns:a16="http://schemas.microsoft.com/office/drawing/2014/main" id="{FA8A1506-4719-4774-B0D7-451776A06650}"/>
              </a:ext>
            </a:extLst>
          </p:cNvPr>
          <p:cNvSpPr txBox="1"/>
          <p:nvPr/>
        </p:nvSpPr>
        <p:spPr>
          <a:xfrm>
            <a:off x="5929745" y="6634795"/>
            <a:ext cx="3647784" cy="246394"/>
          </a:xfrm>
          <a:prstGeom prst="rect">
            <a:avLst/>
          </a:prstGeom>
          <a:noFill/>
        </p:spPr>
        <p:txBody>
          <a:bodyPr wrap="square" rtlCol="0">
            <a:noAutofit/>
          </a:bodyPr>
          <a:lstStyle>
            <a:defPPr>
              <a:defRPr lang="en-US"/>
            </a:defPPr>
            <a:lvl1pPr marL="285750" marR="0" lvl="0" indent="-285750" fontAlgn="auto">
              <a:lnSpc>
                <a:spcPct val="120000"/>
              </a:lnSpc>
              <a:spcBef>
                <a:spcPts val="0"/>
              </a:spcBef>
              <a:spcAft>
                <a:spcPts val="0"/>
              </a:spcAft>
              <a:buClrTx/>
              <a:buSzTx/>
              <a:buFont typeface="Arial" panose="020B0604020202020204" pitchFamily="34" charset="0"/>
              <a:buChar char="•"/>
              <a:tabLst/>
              <a:defRPr kumimoji="1" sz="1200" b="1" i="0" u="none" strike="noStrike" cap="none" spc="0" normalizeH="0" baseline="0">
                <a:ln>
                  <a:noFill/>
                </a:ln>
                <a:solidFill>
                  <a:prstClr val="black"/>
                </a:solidFill>
                <a:effectLst/>
                <a:uLnTx/>
                <a:uFillTx/>
                <a:latin typeface="BIZ UDPゴシック" panose="020B0400000000000000" pitchFamily="50" charset="-128"/>
                <a:ea typeface="BIZ UDPゴシック" panose="020B0400000000000000" pitchFamily="50" charset="-128"/>
              </a:defRPr>
            </a:lvl1pPr>
          </a:lstStyle>
          <a:p>
            <a:pPr marL="0" indent="0">
              <a:buNone/>
            </a:pPr>
            <a:r>
              <a:rPr lang="ja-JP" altLang="en-US" sz="900" b="0" dirty="0"/>
              <a:t>出典：大阪府・大阪市「副首都構想について」（２０２５年１２月）より作成</a:t>
            </a:r>
            <a:endParaRPr lang="en-US" altLang="ja-JP" sz="900" b="0" dirty="0"/>
          </a:p>
        </p:txBody>
      </p:sp>
      <p:sp>
        <p:nvSpPr>
          <p:cNvPr id="16" name="二等辺三角形 15">
            <a:extLst>
              <a:ext uri="{FF2B5EF4-FFF2-40B4-BE49-F238E27FC236}">
                <a16:creationId xmlns:a16="http://schemas.microsoft.com/office/drawing/2014/main" id="{FCABBD7F-E05E-4001-9F24-18445943BCA7}"/>
              </a:ext>
            </a:extLst>
          </p:cNvPr>
          <p:cNvSpPr/>
          <p:nvPr/>
        </p:nvSpPr>
        <p:spPr>
          <a:xfrm rot="10800000">
            <a:off x="4115030" y="3699578"/>
            <a:ext cx="1666240" cy="17145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a:extLst>
              <a:ext uri="{FF2B5EF4-FFF2-40B4-BE49-F238E27FC236}">
                <a16:creationId xmlns:a16="http://schemas.microsoft.com/office/drawing/2014/main" id="{B5CB177C-1AD0-439B-8456-43660D6426A6}"/>
              </a:ext>
            </a:extLst>
          </p:cNvPr>
          <p:cNvSpPr/>
          <p:nvPr/>
        </p:nvSpPr>
        <p:spPr>
          <a:xfrm>
            <a:off x="203652" y="4806942"/>
            <a:ext cx="4993155" cy="1864745"/>
          </a:xfrm>
          <a:prstGeom prst="rect">
            <a:avLst/>
          </a:prstGeom>
          <a:solidFill>
            <a:schemeClr val="accent4">
              <a:lumMod val="60000"/>
              <a:lumOff val="40000"/>
              <a:alpha val="5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C4F6D188-F95C-4CE6-A3A5-07DD93F18D59}"/>
              </a:ext>
            </a:extLst>
          </p:cNvPr>
          <p:cNvSpPr txBox="1"/>
          <p:nvPr/>
        </p:nvSpPr>
        <p:spPr>
          <a:xfrm>
            <a:off x="213811" y="4815179"/>
            <a:ext cx="3661827" cy="1805431"/>
          </a:xfrm>
          <a:prstGeom prst="rect">
            <a:avLst/>
          </a:prstGeom>
          <a:noFill/>
        </p:spPr>
        <p:txBody>
          <a:bodyPr wrap="square" rtlCol="0">
            <a:spAutoFit/>
          </a:bodyPr>
          <a:lstStyle/>
          <a:p>
            <a:pPr marL="108000" indent="-108000">
              <a:lnSpc>
                <a:spcPts val="1600"/>
              </a:lnSpc>
              <a:spcAft>
                <a:spcPts val="600"/>
              </a:spcAft>
              <a:buFont typeface="BIZ UDPゴシック" panose="020B0400000000000000" pitchFamily="50" charset="-128"/>
              <a:buChar char="○"/>
            </a:pPr>
            <a:r>
              <a:rPr kumimoji="1" lang="ja-JP" altLang="en-US" sz="1100" b="1" dirty="0">
                <a:latin typeface="BIZ UDPゴシック" panose="020B0400000000000000" pitchFamily="50" charset="-128"/>
                <a:ea typeface="BIZ UDPゴシック" panose="020B0400000000000000" pitchFamily="50" charset="-128"/>
              </a:rPr>
              <a:t>成長をけん引する高い域内</a:t>
            </a:r>
            <a:r>
              <a:rPr kumimoji="1" lang="en-US" altLang="ja-JP" sz="1100" b="1" dirty="0">
                <a:latin typeface="BIZ UDPゴシック" panose="020B0400000000000000" pitchFamily="50" charset="-128"/>
                <a:ea typeface="BIZ UDPゴシック" panose="020B0400000000000000" pitchFamily="50" charset="-128"/>
              </a:rPr>
              <a:t>GDP</a:t>
            </a:r>
            <a:endParaRPr lang="en-US" altLang="ja-JP" sz="1100" b="1" dirty="0">
              <a:latin typeface="BIZ UDPゴシック" panose="020B0400000000000000" pitchFamily="50" charset="-128"/>
              <a:ea typeface="BIZ UDPゴシック" panose="020B0400000000000000" pitchFamily="50" charset="-128"/>
            </a:endParaRPr>
          </a:p>
          <a:p>
            <a:pPr marL="108000" indent="-108000">
              <a:lnSpc>
                <a:spcPts val="1600"/>
              </a:lnSpc>
              <a:spcAft>
                <a:spcPts val="600"/>
              </a:spcAft>
              <a:buFont typeface="BIZ UDPゴシック" panose="020B0400000000000000" pitchFamily="50" charset="-128"/>
              <a:buChar char="○"/>
            </a:pPr>
            <a:r>
              <a:rPr kumimoji="1" lang="ja-JP" altLang="en-US" sz="1100" b="1" dirty="0">
                <a:latin typeface="BIZ UDPゴシック" panose="020B0400000000000000" pitchFamily="50" charset="-128"/>
                <a:ea typeface="BIZ UDPゴシック" panose="020B0400000000000000" pitchFamily="50" charset="-128"/>
              </a:rPr>
              <a:t>チャレンジを促す経済政策</a:t>
            </a:r>
            <a:r>
              <a:rPr kumimoji="1" lang="ja-JP" altLang="en-US" sz="1100" dirty="0">
                <a:latin typeface="BIZ UDPゴシック" panose="020B0400000000000000" pitchFamily="50" charset="-128"/>
                <a:ea typeface="BIZ UDPゴシック" panose="020B0400000000000000" pitchFamily="50" charset="-128"/>
              </a:rPr>
              <a:t>（経済特区、規制改革等）</a:t>
            </a:r>
            <a:endParaRPr kumimoji="1" lang="en-US" altLang="ja-JP" sz="1100" b="1" dirty="0">
              <a:latin typeface="BIZ UDPゴシック" panose="020B0400000000000000" pitchFamily="50" charset="-128"/>
              <a:ea typeface="BIZ UDPゴシック" panose="020B0400000000000000" pitchFamily="50" charset="-128"/>
            </a:endParaRPr>
          </a:p>
          <a:p>
            <a:pPr marL="108000" indent="-108000">
              <a:lnSpc>
                <a:spcPts val="1600"/>
              </a:lnSpc>
              <a:spcAft>
                <a:spcPts val="600"/>
              </a:spcAft>
              <a:buFont typeface="BIZ UDPゴシック" panose="020B0400000000000000" pitchFamily="50" charset="-128"/>
              <a:buChar char="○"/>
            </a:pPr>
            <a:r>
              <a:rPr kumimoji="1" lang="ja-JP" altLang="en-US" sz="1100" b="1" dirty="0">
                <a:latin typeface="BIZ UDPゴシック" panose="020B0400000000000000" pitchFamily="50" charset="-128"/>
                <a:ea typeface="BIZ UDPゴシック" panose="020B0400000000000000" pitchFamily="50" charset="-128"/>
              </a:rPr>
              <a:t>成長を支える</a:t>
            </a:r>
            <a:r>
              <a:rPr lang="ja-JP" altLang="en-US" sz="1100" b="1" dirty="0">
                <a:latin typeface="BIZ UDPゴシック" panose="020B0400000000000000" pitchFamily="50" charset="-128"/>
                <a:ea typeface="BIZ UDPゴシック" panose="020B0400000000000000" pitchFamily="50" charset="-128"/>
              </a:rPr>
              <a:t>インフラ</a:t>
            </a:r>
            <a:r>
              <a:rPr kumimoji="1" lang="ja-JP" altLang="en-US" sz="1100" dirty="0">
                <a:latin typeface="BIZ UDPゴシック" panose="020B0400000000000000" pitchFamily="50" charset="-128"/>
                <a:ea typeface="BIZ UDPゴシック" panose="020B0400000000000000" pitchFamily="50" charset="-128"/>
              </a:rPr>
              <a:t>（交通ネットワーク、まちづくり、金融機能、ライフライン、データセンター</a:t>
            </a:r>
            <a:r>
              <a:rPr lang="ja-JP" altLang="en-US" sz="1100" dirty="0">
                <a:latin typeface="BIZ UDPゴシック" panose="020B0400000000000000" pitchFamily="50" charset="-128"/>
                <a:ea typeface="BIZ UDPゴシック" panose="020B0400000000000000" pitchFamily="50" charset="-128"/>
              </a:rPr>
              <a:t>等）</a:t>
            </a:r>
            <a:endParaRPr lang="en-US" altLang="ja-JP" sz="1100" dirty="0">
              <a:latin typeface="BIZ UDPゴシック" panose="020B0400000000000000" pitchFamily="50" charset="-128"/>
              <a:ea typeface="BIZ UDPゴシック" panose="020B0400000000000000" pitchFamily="50" charset="-128"/>
            </a:endParaRPr>
          </a:p>
          <a:p>
            <a:pPr marL="108000" indent="-108000">
              <a:lnSpc>
                <a:spcPts val="1600"/>
              </a:lnSpc>
              <a:spcAft>
                <a:spcPts val="600"/>
              </a:spcAft>
              <a:buFont typeface="BIZ UDPゴシック" panose="020B0400000000000000" pitchFamily="50" charset="-128"/>
              <a:buChar char="○"/>
            </a:pPr>
            <a:r>
              <a:rPr lang="ja-JP" altLang="en-US" sz="1100" b="1" dirty="0">
                <a:latin typeface="BIZ UDPゴシック" panose="020B0400000000000000" pitchFamily="50" charset="-128"/>
                <a:ea typeface="BIZ UDPゴシック" panose="020B0400000000000000" pitchFamily="50" charset="-128"/>
              </a:rPr>
              <a:t>企業のバックアップ体制整備</a:t>
            </a:r>
            <a:r>
              <a:rPr lang="ja-JP" altLang="en-US" sz="1100" dirty="0">
                <a:latin typeface="BIZ UDPゴシック" panose="020B0400000000000000" pitchFamily="50" charset="-128"/>
                <a:ea typeface="BIZ UDPゴシック" panose="020B0400000000000000" pitchFamily="50" charset="-128"/>
              </a:rPr>
              <a:t>（第二本社機能、主要システムのバックアップ等）</a:t>
            </a:r>
            <a:endParaRPr lang="en-US" altLang="ja-JP" sz="1100" dirty="0">
              <a:latin typeface="BIZ UDPゴシック" panose="020B0400000000000000" pitchFamily="50" charset="-128"/>
              <a:ea typeface="BIZ UDPゴシック" panose="020B0400000000000000" pitchFamily="50" charset="-128"/>
            </a:endParaRPr>
          </a:p>
          <a:p>
            <a:pPr marL="108000" indent="-108000">
              <a:lnSpc>
                <a:spcPts val="1600"/>
              </a:lnSpc>
              <a:spcAft>
                <a:spcPts val="600"/>
              </a:spcAft>
              <a:buFont typeface="BIZ UDPゴシック" panose="020B0400000000000000" pitchFamily="50" charset="-128"/>
              <a:buChar char="○"/>
            </a:pPr>
            <a:r>
              <a:rPr lang="en-US" altLang="ja-JP" sz="1100" b="1" dirty="0">
                <a:latin typeface="BIZ UDPゴシック" panose="020B0400000000000000" pitchFamily="50" charset="-128"/>
                <a:ea typeface="BIZ UDPゴシック" panose="020B0400000000000000" pitchFamily="50" charset="-128"/>
              </a:rPr>
              <a:t>NHK</a:t>
            </a:r>
            <a:r>
              <a:rPr lang="ja-JP" altLang="en-US" sz="1100" b="1" dirty="0">
                <a:latin typeface="BIZ UDPゴシック" panose="020B0400000000000000" pitchFamily="50" charset="-128"/>
                <a:ea typeface="BIZ UDPゴシック" panose="020B0400000000000000" pitchFamily="50" charset="-128"/>
              </a:rPr>
              <a:t>バックアップ放送、民放テレビ局、出版</a:t>
            </a:r>
            <a:endParaRPr kumimoji="1" lang="en-US" altLang="ja-JP" sz="1100" b="1" dirty="0">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2EDC13E1-1D0F-4D13-9AA0-632A5A8EDA1B}"/>
              </a:ext>
            </a:extLst>
          </p:cNvPr>
          <p:cNvSpPr txBox="1"/>
          <p:nvPr/>
        </p:nvSpPr>
        <p:spPr>
          <a:xfrm>
            <a:off x="203652" y="4505439"/>
            <a:ext cx="2762630" cy="276999"/>
          </a:xfrm>
          <a:prstGeom prst="rect">
            <a:avLst/>
          </a:prstGeom>
          <a:solidFill>
            <a:srgbClr val="FF9900"/>
          </a:solidFill>
        </p:spPr>
        <p:txBody>
          <a:bodyPr wrap="square" rtlCol="0">
            <a:spAutoFit/>
          </a:bodyPr>
          <a:lstStyle/>
          <a:p>
            <a:r>
              <a:rPr lang="ja-JP" altLang="en-US" sz="1200" b="1" dirty="0">
                <a:solidFill>
                  <a:schemeClr val="bg1"/>
                </a:solidFill>
                <a:latin typeface="BIZ UDPゴシック" panose="020B0400000000000000" pitchFamily="50" charset="-128"/>
                <a:ea typeface="BIZ UDPゴシック" panose="020B0400000000000000" pitchFamily="50" charset="-128"/>
              </a:rPr>
              <a:t>経済のけん引（バックアップ含む）</a:t>
            </a:r>
            <a:endParaRPr kumimoji="1" lang="ja-JP" altLang="en-US" sz="1200" b="1" dirty="0">
              <a:solidFill>
                <a:schemeClr val="bg1"/>
              </a:solidFill>
              <a:latin typeface="BIZ UDPゴシック" panose="020B0400000000000000" pitchFamily="50" charset="-128"/>
              <a:ea typeface="BIZ UDPゴシック" panose="020B0400000000000000" pitchFamily="50" charset="-128"/>
            </a:endParaRPr>
          </a:p>
        </p:txBody>
      </p:sp>
      <p:sp>
        <p:nvSpPr>
          <p:cNvPr id="14" name="四角形: 角を丸くする 13">
            <a:extLst>
              <a:ext uri="{FF2B5EF4-FFF2-40B4-BE49-F238E27FC236}">
                <a16:creationId xmlns:a16="http://schemas.microsoft.com/office/drawing/2014/main" id="{54558FB0-1AB3-4F70-ABEB-E102805D9757}"/>
              </a:ext>
            </a:extLst>
          </p:cNvPr>
          <p:cNvSpPr/>
          <p:nvPr/>
        </p:nvSpPr>
        <p:spPr>
          <a:xfrm>
            <a:off x="3855909" y="4848731"/>
            <a:ext cx="1151500" cy="1764346"/>
          </a:xfrm>
          <a:prstGeom prst="roundRect">
            <a:avLst/>
          </a:prstGeom>
          <a:solidFill>
            <a:schemeClr val="bg1"/>
          </a:solid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9B17E3DC-AF63-4037-A722-14DB1E3BD406}"/>
              </a:ext>
            </a:extLst>
          </p:cNvPr>
          <p:cNvSpPr txBox="1"/>
          <p:nvPr/>
        </p:nvSpPr>
        <p:spPr>
          <a:xfrm>
            <a:off x="3809225" y="5202958"/>
            <a:ext cx="1263616" cy="9387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日本の成長を</a:t>
            </a:r>
            <a:endParaRPr kumimoji="1"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けん引し、</a:t>
            </a:r>
            <a:endParaRPr kumimoji="1"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非常時には</a:t>
            </a:r>
            <a:endParaRPr kumimoji="1"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日本経済を</a:t>
            </a:r>
            <a:endParaRPr kumimoji="1"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停滞させない</a:t>
            </a:r>
            <a:endParaRPr kumimoji="1"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0" name="正方形/長方形 19">
            <a:extLst>
              <a:ext uri="{FF2B5EF4-FFF2-40B4-BE49-F238E27FC236}">
                <a16:creationId xmlns:a16="http://schemas.microsoft.com/office/drawing/2014/main" id="{27BD32E7-4AA9-4116-9DEE-DF647A211DE2}"/>
              </a:ext>
            </a:extLst>
          </p:cNvPr>
          <p:cNvSpPr/>
          <p:nvPr/>
        </p:nvSpPr>
        <p:spPr>
          <a:xfrm>
            <a:off x="5380900" y="4702149"/>
            <a:ext cx="4465826" cy="612000"/>
          </a:xfrm>
          <a:prstGeom prst="rect">
            <a:avLst/>
          </a:prstGeom>
          <a:solidFill>
            <a:schemeClr val="accent6">
              <a:lumMod val="60000"/>
              <a:lumOff val="4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8FCED277-4612-46C2-9A28-D3963022BE4B}"/>
              </a:ext>
            </a:extLst>
          </p:cNvPr>
          <p:cNvSpPr txBox="1"/>
          <p:nvPr/>
        </p:nvSpPr>
        <p:spPr>
          <a:xfrm>
            <a:off x="5720040" y="4864692"/>
            <a:ext cx="3226311" cy="261610"/>
          </a:xfrm>
          <a:prstGeom prst="rect">
            <a:avLst/>
          </a:prstGeom>
          <a:noFill/>
        </p:spPr>
        <p:txBody>
          <a:bodyPr wrap="square" rtlCol="0">
            <a:spAutoFit/>
          </a:bodyPr>
          <a:lstStyle/>
          <a:p>
            <a:r>
              <a:rPr kumimoji="1" lang="ja-JP" altLang="en-US" sz="1100" b="1" dirty="0">
                <a:latin typeface="BIZ UDPゴシック" panose="020B0400000000000000" pitchFamily="50" charset="-128"/>
                <a:ea typeface="BIZ UDPゴシック" panose="020B0400000000000000" pitchFamily="50" charset="-128"/>
              </a:rPr>
              <a:t>国会が開催できる施設・体制</a:t>
            </a:r>
            <a:endParaRPr kumimoji="1" lang="en-US" altLang="ja-JP" sz="1100" b="1" dirty="0">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8E8D57A3-1469-4C08-A0C7-2ACA14D274E2}"/>
              </a:ext>
            </a:extLst>
          </p:cNvPr>
          <p:cNvSpPr/>
          <p:nvPr/>
        </p:nvSpPr>
        <p:spPr>
          <a:xfrm>
            <a:off x="5380900" y="5395960"/>
            <a:ext cx="4465826" cy="612000"/>
          </a:xfrm>
          <a:prstGeom prst="rect">
            <a:avLst/>
          </a:prstGeom>
          <a:solidFill>
            <a:schemeClr val="accent6">
              <a:lumMod val="60000"/>
              <a:lumOff val="4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tx1"/>
              </a:solidFill>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D8214C6E-D2AD-4209-98EA-7CA105149E1F}"/>
              </a:ext>
            </a:extLst>
          </p:cNvPr>
          <p:cNvSpPr txBox="1"/>
          <p:nvPr/>
        </p:nvSpPr>
        <p:spPr>
          <a:xfrm>
            <a:off x="5720245" y="5468078"/>
            <a:ext cx="4158429" cy="430887"/>
          </a:xfrm>
          <a:prstGeom prst="rect">
            <a:avLst/>
          </a:prstGeom>
          <a:noFill/>
        </p:spPr>
        <p:txBody>
          <a:bodyPr wrap="square" rtlCol="0">
            <a:spAutoFit/>
          </a:bodyPr>
          <a:lstStyle/>
          <a:p>
            <a:r>
              <a:rPr lang="ja-JP" altLang="en-US" sz="1100" b="1" dirty="0">
                <a:latin typeface="BIZ UDPゴシック" panose="020B0400000000000000" pitchFamily="50" charset="-128"/>
                <a:ea typeface="BIZ UDPゴシック" panose="020B0400000000000000" pitchFamily="50" charset="-128"/>
              </a:rPr>
              <a:t>閣議や災害対策本部が開催できる施設・体制</a:t>
            </a:r>
            <a:endParaRPr lang="en-US" altLang="ja-JP" sz="1100" b="1" dirty="0">
              <a:latin typeface="BIZ UDPゴシック" panose="020B0400000000000000" pitchFamily="50" charset="-128"/>
              <a:ea typeface="BIZ UDPゴシック" panose="020B0400000000000000" pitchFamily="50" charset="-128"/>
            </a:endParaRPr>
          </a:p>
          <a:p>
            <a:r>
              <a:rPr kumimoji="1" lang="ja-JP" altLang="en-US" sz="1100" b="1" dirty="0">
                <a:latin typeface="BIZ UDPゴシック" panose="020B0400000000000000" pitchFamily="50" charset="-128"/>
                <a:ea typeface="BIZ UDPゴシック" panose="020B0400000000000000" pitchFamily="50" charset="-128"/>
              </a:rPr>
              <a:t>地方支分</a:t>
            </a:r>
            <a:r>
              <a:rPr lang="ja-JP" altLang="en-US" sz="1100" b="1" dirty="0">
                <a:latin typeface="BIZ UDPゴシック" panose="020B0400000000000000" pitchFamily="50" charset="-128"/>
                <a:ea typeface="BIZ UDPゴシック" panose="020B0400000000000000" pitchFamily="50" charset="-128"/>
              </a:rPr>
              <a:t>部</a:t>
            </a:r>
            <a:r>
              <a:rPr kumimoji="1" lang="ja-JP" altLang="en-US" sz="1100" b="1" dirty="0">
                <a:latin typeface="BIZ UDPゴシック" panose="020B0400000000000000" pitchFamily="50" charset="-128"/>
                <a:ea typeface="BIZ UDPゴシック" panose="020B0400000000000000" pitchFamily="50" charset="-128"/>
              </a:rPr>
              <a:t>局の機能強化</a:t>
            </a:r>
            <a:endParaRPr kumimoji="1" lang="en-US" altLang="ja-JP" sz="1100" b="1" dirty="0">
              <a:latin typeface="BIZ UDPゴシック" panose="020B0400000000000000" pitchFamily="50" charset="-128"/>
              <a:ea typeface="BIZ UDPゴシック" panose="020B0400000000000000" pitchFamily="50" charset="-128"/>
            </a:endParaRPr>
          </a:p>
        </p:txBody>
      </p:sp>
      <p:sp>
        <p:nvSpPr>
          <p:cNvPr id="24" name="正方形/長方形 23">
            <a:extLst>
              <a:ext uri="{FF2B5EF4-FFF2-40B4-BE49-F238E27FC236}">
                <a16:creationId xmlns:a16="http://schemas.microsoft.com/office/drawing/2014/main" id="{945CC1CA-DFC2-41AC-9569-7A9277A59AEE}"/>
              </a:ext>
            </a:extLst>
          </p:cNvPr>
          <p:cNvSpPr/>
          <p:nvPr/>
        </p:nvSpPr>
        <p:spPr>
          <a:xfrm>
            <a:off x="5380900" y="6066051"/>
            <a:ext cx="4465826" cy="612000"/>
          </a:xfrm>
          <a:prstGeom prst="rect">
            <a:avLst/>
          </a:prstGeom>
          <a:solidFill>
            <a:schemeClr val="accent6">
              <a:lumMod val="60000"/>
              <a:lumOff val="4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tx1"/>
              </a:solidFill>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EBCC85F0-4489-4CD7-B5EF-0B828363A5FE}"/>
              </a:ext>
            </a:extLst>
          </p:cNvPr>
          <p:cNvSpPr txBox="1"/>
          <p:nvPr/>
        </p:nvSpPr>
        <p:spPr>
          <a:xfrm>
            <a:off x="5720040" y="6215825"/>
            <a:ext cx="5553760" cy="261610"/>
          </a:xfrm>
          <a:prstGeom prst="rect">
            <a:avLst/>
          </a:prstGeom>
          <a:noFill/>
        </p:spPr>
        <p:txBody>
          <a:bodyPr wrap="square" rtlCol="0">
            <a:spAutoFit/>
          </a:bodyPr>
          <a:lstStyle/>
          <a:p>
            <a:r>
              <a:rPr kumimoji="1" lang="ja-JP" altLang="en-US" sz="1100" b="1" dirty="0">
                <a:latin typeface="BIZ UDPゴシック" panose="020B0400000000000000" pitchFamily="50" charset="-128"/>
                <a:ea typeface="BIZ UDPゴシック" panose="020B0400000000000000" pitchFamily="50" charset="-128"/>
              </a:rPr>
              <a:t>最高裁判所の</a:t>
            </a:r>
            <a:r>
              <a:rPr lang="ja-JP" altLang="en-US" sz="1100" b="1" dirty="0">
                <a:latin typeface="BIZ UDPゴシック" panose="020B0400000000000000" pitchFamily="50" charset="-128"/>
                <a:ea typeface="BIZ UDPゴシック" panose="020B0400000000000000" pitchFamily="50" charset="-128"/>
              </a:rPr>
              <a:t>業務を担える施設・体制</a:t>
            </a:r>
            <a:endParaRPr kumimoji="1" lang="en-US" altLang="ja-JP" sz="1100" b="1" dirty="0">
              <a:latin typeface="BIZ UDPゴシック" panose="020B0400000000000000" pitchFamily="50" charset="-128"/>
              <a:ea typeface="BIZ UDPゴシック" panose="020B0400000000000000" pitchFamily="50" charset="-128"/>
            </a:endParaRPr>
          </a:p>
        </p:txBody>
      </p:sp>
      <p:sp>
        <p:nvSpPr>
          <p:cNvPr id="27" name="四角形: 角を丸くする 26">
            <a:extLst>
              <a:ext uri="{FF2B5EF4-FFF2-40B4-BE49-F238E27FC236}">
                <a16:creationId xmlns:a16="http://schemas.microsoft.com/office/drawing/2014/main" id="{DF7909B4-B952-40B9-A875-E042C149E7D3}"/>
              </a:ext>
            </a:extLst>
          </p:cNvPr>
          <p:cNvSpPr/>
          <p:nvPr/>
        </p:nvSpPr>
        <p:spPr>
          <a:xfrm>
            <a:off x="8623263" y="4822093"/>
            <a:ext cx="1169392" cy="1764824"/>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200" b="1" dirty="0">
              <a:solidFill>
                <a:schemeClr val="bg1"/>
              </a:solidFill>
              <a:latin typeface="BIZ UDPゴシック" panose="020B0400000000000000" pitchFamily="50" charset="-128"/>
              <a:ea typeface="BIZ UDPゴシック" panose="020B0400000000000000" pitchFamily="50" charset="-128"/>
            </a:endParaRPr>
          </a:p>
        </p:txBody>
      </p:sp>
      <p:sp>
        <p:nvSpPr>
          <p:cNvPr id="28" name="四角形: 角を丸くする 27">
            <a:extLst>
              <a:ext uri="{FF2B5EF4-FFF2-40B4-BE49-F238E27FC236}">
                <a16:creationId xmlns:a16="http://schemas.microsoft.com/office/drawing/2014/main" id="{60E1034E-3C17-40C4-BA48-9D6203644375}"/>
              </a:ext>
            </a:extLst>
          </p:cNvPr>
          <p:cNvSpPr/>
          <p:nvPr/>
        </p:nvSpPr>
        <p:spPr>
          <a:xfrm>
            <a:off x="8586506" y="4837317"/>
            <a:ext cx="1249960" cy="17648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solidFill>
                <a:latin typeface="BIZ UDPゴシック" panose="020B0400000000000000" pitchFamily="50" charset="-128"/>
                <a:ea typeface="BIZ UDPゴシック" panose="020B0400000000000000" pitchFamily="50" charset="-128"/>
              </a:rPr>
              <a:t>国会、省庁等の移転は</a:t>
            </a:r>
            <a:endParaRPr lang="en-US" altLang="ja-JP" sz="11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前提としない</a:t>
            </a:r>
          </a:p>
        </p:txBody>
      </p:sp>
      <p:sp>
        <p:nvSpPr>
          <p:cNvPr id="29" name="正方形/長方形 28">
            <a:extLst>
              <a:ext uri="{FF2B5EF4-FFF2-40B4-BE49-F238E27FC236}">
                <a16:creationId xmlns:a16="http://schemas.microsoft.com/office/drawing/2014/main" id="{41175113-5ED2-42BF-BB58-ED8CEE3E3EC9}"/>
              </a:ext>
            </a:extLst>
          </p:cNvPr>
          <p:cNvSpPr/>
          <p:nvPr/>
        </p:nvSpPr>
        <p:spPr>
          <a:xfrm>
            <a:off x="5385536" y="4686704"/>
            <a:ext cx="304215" cy="19614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200" b="1" dirty="0">
                <a:solidFill>
                  <a:schemeClr val="bg1"/>
                </a:solidFill>
                <a:latin typeface="BIZ UDPゴシック" panose="020B0400000000000000" pitchFamily="50" charset="-128"/>
                <a:ea typeface="BIZ UDPゴシック" panose="020B0400000000000000" pitchFamily="50" charset="-128"/>
              </a:rPr>
              <a:t>バックアップ</a:t>
            </a:r>
            <a:endParaRPr kumimoji="1" lang="ja-JP" altLang="en-US" sz="1200" b="1" dirty="0">
              <a:solidFill>
                <a:schemeClr val="bg1"/>
              </a:solidFill>
              <a:latin typeface="BIZ UDPゴシック" panose="020B0400000000000000" pitchFamily="50" charset="-128"/>
              <a:ea typeface="BIZ UDPゴシック" panose="020B0400000000000000" pitchFamily="50" charset="-128"/>
            </a:endParaRPr>
          </a:p>
        </p:txBody>
      </p:sp>
      <p:sp>
        <p:nvSpPr>
          <p:cNvPr id="30" name="正方形/長方形 29">
            <a:extLst>
              <a:ext uri="{FF2B5EF4-FFF2-40B4-BE49-F238E27FC236}">
                <a16:creationId xmlns:a16="http://schemas.microsoft.com/office/drawing/2014/main" id="{D8A51696-FAC0-4F5F-BB0D-5FCE03D961D8}"/>
              </a:ext>
            </a:extLst>
          </p:cNvPr>
          <p:cNvSpPr/>
          <p:nvPr/>
        </p:nvSpPr>
        <p:spPr>
          <a:xfrm>
            <a:off x="46316" y="4447047"/>
            <a:ext cx="5275310" cy="23291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31" name="楕円 30">
            <a:extLst>
              <a:ext uri="{FF2B5EF4-FFF2-40B4-BE49-F238E27FC236}">
                <a16:creationId xmlns:a16="http://schemas.microsoft.com/office/drawing/2014/main" id="{C65D307D-B0BB-40F8-A5CD-59BDC54831DC}"/>
              </a:ext>
            </a:extLst>
          </p:cNvPr>
          <p:cNvSpPr/>
          <p:nvPr/>
        </p:nvSpPr>
        <p:spPr>
          <a:xfrm>
            <a:off x="3279894" y="3876215"/>
            <a:ext cx="3346212" cy="474684"/>
          </a:xfrm>
          <a:prstGeom prst="ellipse">
            <a:avLst/>
          </a:prstGeom>
          <a:gradFill flip="none" rotWithShape="1">
            <a:gsLst>
              <a:gs pos="0">
                <a:schemeClr val="accent5">
                  <a:lumMod val="0"/>
                  <a:lumOff val="100000"/>
                </a:schemeClr>
              </a:gs>
              <a:gs pos="31000">
                <a:schemeClr val="accent5">
                  <a:alpha val="20000"/>
                </a:schemeClr>
              </a:gs>
              <a:gs pos="100000">
                <a:schemeClr val="accent5"/>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9B9E5BCA-13DD-46BA-B1FB-412FF9ED8E13}"/>
              </a:ext>
            </a:extLst>
          </p:cNvPr>
          <p:cNvSpPr txBox="1"/>
          <p:nvPr/>
        </p:nvSpPr>
        <p:spPr>
          <a:xfrm>
            <a:off x="3583075" y="3850208"/>
            <a:ext cx="2587473" cy="307777"/>
          </a:xfrm>
          <a:prstGeom prst="rect">
            <a:avLst/>
          </a:prstGeom>
          <a:noFill/>
        </p:spPr>
        <p:txBody>
          <a:bodyPr wrap="square" rtlCol="0">
            <a:spAutoFit/>
          </a:bodyPr>
          <a:lstStyle/>
          <a:p>
            <a:pPr algn="ctr"/>
            <a:r>
              <a:rPr lang="en-US" altLang="ja-JP" sz="1400" b="1" dirty="0">
                <a:latin typeface="BIZ UDゴシック" panose="020B0400000000000000" pitchFamily="49" charset="-128"/>
                <a:ea typeface="BIZ UDゴシック" panose="020B0400000000000000" pitchFamily="49" charset="-128"/>
              </a:rPr>
              <a:t>【</a:t>
            </a:r>
            <a:r>
              <a:rPr lang="ja-JP" altLang="en-US" sz="1400" b="1" dirty="0">
                <a:latin typeface="BIZ UDゴシック" panose="020B0400000000000000" pitchFamily="49" charset="-128"/>
                <a:ea typeface="BIZ UDゴシック" panose="020B0400000000000000" pitchFamily="49" charset="-128"/>
              </a:rPr>
              <a:t>副首都機能</a:t>
            </a:r>
            <a:r>
              <a:rPr lang="en-US" altLang="ja-JP" sz="1400" b="1" dirty="0">
                <a:latin typeface="BIZ UDゴシック" panose="020B0400000000000000" pitchFamily="49" charset="-128"/>
                <a:ea typeface="BIZ UDゴシック" panose="020B0400000000000000" pitchFamily="49" charset="-128"/>
              </a:rPr>
              <a:t>】</a:t>
            </a:r>
            <a:endParaRPr lang="ja-JP" altLang="en-US" sz="1400" dirty="0">
              <a:latin typeface="BIZ UDゴシック" panose="020B0400000000000000" pitchFamily="49" charset="-128"/>
              <a:ea typeface="BIZ UDゴシック" panose="020B0400000000000000" pitchFamily="49" charset="-128"/>
            </a:endParaRPr>
          </a:p>
        </p:txBody>
      </p:sp>
      <p:sp>
        <p:nvSpPr>
          <p:cNvPr id="33" name="正方形/長方形 32">
            <a:extLst>
              <a:ext uri="{FF2B5EF4-FFF2-40B4-BE49-F238E27FC236}">
                <a16:creationId xmlns:a16="http://schemas.microsoft.com/office/drawing/2014/main" id="{98BB9B31-1289-4463-A75F-8611478DDAAD}"/>
              </a:ext>
            </a:extLst>
          </p:cNvPr>
          <p:cNvSpPr/>
          <p:nvPr/>
        </p:nvSpPr>
        <p:spPr>
          <a:xfrm>
            <a:off x="3451404" y="3988392"/>
            <a:ext cx="3059052" cy="456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solidFill>
                <a:latin typeface="BIZ UDゴシック" panose="020B0400000000000000" pitchFamily="49" charset="-128"/>
                <a:ea typeface="BIZ UDゴシック" panose="020B0400000000000000" pitchFamily="49" charset="-128"/>
              </a:rPr>
              <a:t>経済のけん引機能＋首都機能のバックアップ</a:t>
            </a:r>
            <a:endParaRPr kumimoji="1" lang="en-US" altLang="ja-JP" sz="1100" b="1" dirty="0">
              <a:solidFill>
                <a:schemeClr val="tx1"/>
              </a:solidFill>
              <a:latin typeface="BIZ UDゴシック" panose="020B0400000000000000" pitchFamily="49" charset="-128"/>
              <a:ea typeface="BIZ UDゴシック" panose="020B0400000000000000" pitchFamily="49" charset="-128"/>
            </a:endParaRPr>
          </a:p>
        </p:txBody>
      </p:sp>
      <p:grpSp>
        <p:nvGrpSpPr>
          <p:cNvPr id="34" name="グループ化 33">
            <a:extLst>
              <a:ext uri="{FF2B5EF4-FFF2-40B4-BE49-F238E27FC236}">
                <a16:creationId xmlns:a16="http://schemas.microsoft.com/office/drawing/2014/main" id="{7B093C7E-5DE7-4176-9C6D-72C1BEC032F9}"/>
              </a:ext>
            </a:extLst>
          </p:cNvPr>
          <p:cNvGrpSpPr/>
          <p:nvPr/>
        </p:nvGrpSpPr>
        <p:grpSpPr>
          <a:xfrm>
            <a:off x="396025" y="2676450"/>
            <a:ext cx="9934446" cy="663805"/>
            <a:chOff x="2035595" y="2273352"/>
            <a:chExt cx="7863413" cy="514456"/>
          </a:xfrm>
        </p:grpSpPr>
        <p:sp>
          <p:nvSpPr>
            <p:cNvPr id="35" name="四角形: 角を丸くする 34">
              <a:extLst>
                <a:ext uri="{FF2B5EF4-FFF2-40B4-BE49-F238E27FC236}">
                  <a16:creationId xmlns:a16="http://schemas.microsoft.com/office/drawing/2014/main" id="{EE7161A2-10DA-47DB-9E31-9A9E500F8524}"/>
                </a:ext>
              </a:extLst>
            </p:cNvPr>
            <p:cNvSpPr/>
            <p:nvPr/>
          </p:nvSpPr>
          <p:spPr>
            <a:xfrm>
              <a:off x="5322970" y="2273352"/>
              <a:ext cx="3980062" cy="512741"/>
            </a:xfrm>
            <a:prstGeom prst="roundRect">
              <a:avLst>
                <a:gd name="adj" fmla="val 50000"/>
              </a:avLst>
            </a:prstGeom>
            <a:solidFill>
              <a:schemeClr val="accent6">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四角形: 角を丸くする 35">
              <a:extLst>
                <a:ext uri="{FF2B5EF4-FFF2-40B4-BE49-F238E27FC236}">
                  <a16:creationId xmlns:a16="http://schemas.microsoft.com/office/drawing/2014/main" id="{A34DCB9E-B566-4173-B011-DE829083FCEE}"/>
                </a:ext>
              </a:extLst>
            </p:cNvPr>
            <p:cNvSpPr/>
            <p:nvPr/>
          </p:nvSpPr>
          <p:spPr>
            <a:xfrm>
              <a:off x="2114047" y="2275068"/>
              <a:ext cx="3860266" cy="512740"/>
            </a:xfrm>
            <a:prstGeom prst="roundRect">
              <a:avLst>
                <a:gd name="adj" fmla="val 50000"/>
              </a:avLst>
            </a:prstGeom>
            <a:solidFill>
              <a:srgbClr val="FFC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テキスト ボックス 36">
              <a:extLst>
                <a:ext uri="{FF2B5EF4-FFF2-40B4-BE49-F238E27FC236}">
                  <a16:creationId xmlns:a16="http://schemas.microsoft.com/office/drawing/2014/main" id="{FD13FD15-E13A-4E44-BFB9-E5C8F8DC040A}"/>
                </a:ext>
              </a:extLst>
            </p:cNvPr>
            <p:cNvSpPr txBox="1"/>
            <p:nvPr/>
          </p:nvSpPr>
          <p:spPr>
            <a:xfrm>
              <a:off x="2035595" y="2376285"/>
              <a:ext cx="3650049" cy="310089"/>
            </a:xfrm>
            <a:prstGeom prst="rect">
              <a:avLst/>
            </a:prstGeom>
            <a:noFill/>
          </p:spPr>
          <p:txBody>
            <a:bodyPr wrap="square" anchor="ctr">
              <a:spAutoFit/>
            </a:bodyPr>
            <a:lstStyle/>
            <a:p>
              <a:pPr algn="ctr"/>
              <a:r>
                <a:rPr kumimoji="0" lang="ja-JP" altLang="en-US" sz="2000" i="0" strike="noStrike" kern="1200" cap="none" normalizeH="0" noProof="0" dirty="0">
                  <a:ln>
                    <a:noFill/>
                  </a:ln>
                  <a:effectLst/>
                  <a:uLnTx/>
                  <a:uFillTx/>
                  <a:latin typeface="HGS創英角ｺﾞｼｯｸUB" panose="020B0900000000000000" pitchFamily="50" charset="-128"/>
                  <a:ea typeface="HGS創英角ｺﾞｼｯｸUB" panose="020B0900000000000000" pitchFamily="50" charset="-128"/>
                </a:rPr>
                <a:t>平時の日本の成長エンジン</a:t>
              </a:r>
              <a:endParaRPr lang="ja-JP" altLang="en-US" sz="2000" dirty="0">
                <a:latin typeface="HGS創英角ｺﾞｼｯｸUB" panose="020B0900000000000000" pitchFamily="50" charset="-128"/>
                <a:ea typeface="HGS創英角ｺﾞｼｯｸUB" panose="020B0900000000000000" pitchFamily="50" charset="-128"/>
              </a:endParaRPr>
            </a:p>
          </p:txBody>
        </p:sp>
        <p:sp>
          <p:nvSpPr>
            <p:cNvPr id="38" name="テキスト ボックス 37">
              <a:extLst>
                <a:ext uri="{FF2B5EF4-FFF2-40B4-BE49-F238E27FC236}">
                  <a16:creationId xmlns:a16="http://schemas.microsoft.com/office/drawing/2014/main" id="{C073D939-3688-46E7-9138-B4CF6F348E16}"/>
                </a:ext>
              </a:extLst>
            </p:cNvPr>
            <p:cNvSpPr txBox="1"/>
            <p:nvPr/>
          </p:nvSpPr>
          <p:spPr>
            <a:xfrm>
              <a:off x="5174245" y="2371461"/>
              <a:ext cx="4724763" cy="310089"/>
            </a:xfrm>
            <a:prstGeom prst="rect">
              <a:avLst/>
            </a:prstGeom>
            <a:noFill/>
          </p:spPr>
          <p:txBody>
            <a:bodyPr wrap="square" anchor="ctr">
              <a:spAutoFit/>
            </a:bodyPr>
            <a:lstStyle>
              <a:defPPr>
                <a:defRPr lang="en-US"/>
              </a:defPPr>
              <a:lvl1pPr>
                <a:defRPr kumimoji="0" sz="1400" b="1" i="0" strike="noStrike" cap="none" spc="-30" normalizeH="0" baseline="0">
                  <a:ln>
                    <a:noFill/>
                  </a:ln>
                  <a:solidFill>
                    <a:srgbClr val="FF0000"/>
                  </a:solidFill>
                  <a:effectLst/>
                  <a:uLnTx/>
                  <a:uFillTx/>
                  <a:latin typeface="BIZ UDPゴシック" panose="020B0400000000000000" pitchFamily="50" charset="-128"/>
                  <a:ea typeface="BIZ UDPゴシック" panose="020B0400000000000000" pitchFamily="50" charset="-128"/>
                </a:defRPr>
              </a:lvl1pPr>
            </a:lstStyle>
            <a:p>
              <a:pPr algn="ctr"/>
              <a:r>
                <a:rPr lang="ja-JP" altLang="en-US" sz="2000" b="0" spc="-100" dirty="0">
                  <a:solidFill>
                    <a:schemeClr val="tx1"/>
                  </a:solidFill>
                  <a:latin typeface="HGS創英角ｺﾞｼｯｸUB" panose="020B0900000000000000" pitchFamily="50" charset="-128"/>
                  <a:ea typeface="HGS創英角ｺﾞｼｯｸUB" panose="020B0900000000000000" pitchFamily="50" charset="-128"/>
                </a:rPr>
                <a:t>非常時の首都機能のバックアップ</a:t>
              </a:r>
            </a:p>
          </p:txBody>
        </p:sp>
      </p:grpSp>
      <p:sp>
        <p:nvSpPr>
          <p:cNvPr id="39" name="正方形/長方形 38">
            <a:extLst>
              <a:ext uri="{FF2B5EF4-FFF2-40B4-BE49-F238E27FC236}">
                <a16:creationId xmlns:a16="http://schemas.microsoft.com/office/drawing/2014/main" id="{20C58569-340C-4630-8889-79900066010D}"/>
              </a:ext>
            </a:extLst>
          </p:cNvPr>
          <p:cNvSpPr/>
          <p:nvPr/>
        </p:nvSpPr>
        <p:spPr>
          <a:xfrm>
            <a:off x="682704" y="1918093"/>
            <a:ext cx="8780274" cy="613572"/>
          </a:xfrm>
          <a:prstGeom prst="rect">
            <a:avLst/>
          </a:prstGeom>
          <a:noFill/>
          <a:ln>
            <a:noFill/>
          </a:ln>
        </p:spPr>
        <p:style>
          <a:lnRef idx="0">
            <a:scrgbClr r="0" g="0" b="0"/>
          </a:lnRef>
          <a:fillRef idx="0">
            <a:scrgbClr r="0" g="0" b="0"/>
          </a:fillRef>
          <a:effectRef idx="0">
            <a:scrgbClr r="0" g="0" b="0"/>
          </a:effectRef>
          <a:fontRef idx="minor">
            <a:schemeClr val="lt1"/>
          </a:fontRef>
        </p:style>
        <p:txBody>
          <a:bodyPr lIns="180000" tIns="180000" rIns="180000" bIns="180000" rtlCol="0" anchor="t" anchorCtr="0"/>
          <a:lstStyle/>
          <a:p>
            <a:pPr marL="3175" indent="-3175" algn="ctr">
              <a:lnSpc>
                <a:spcPts val="3200"/>
              </a:lnSpc>
            </a:pPr>
            <a:r>
              <a:rPr lang="ja-JP" altLang="en-US" sz="14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日本における多極の一極として、平時の日本の成長、非常時の首都機能のバックアップを担う</a:t>
            </a:r>
          </a:p>
        </p:txBody>
      </p:sp>
      <p:sp>
        <p:nvSpPr>
          <p:cNvPr id="40" name="正方形/長方形 39">
            <a:extLst>
              <a:ext uri="{FF2B5EF4-FFF2-40B4-BE49-F238E27FC236}">
                <a16:creationId xmlns:a16="http://schemas.microsoft.com/office/drawing/2014/main" id="{B57E3C3E-1DA8-4A47-B3D0-1792D52E0067}"/>
              </a:ext>
            </a:extLst>
          </p:cNvPr>
          <p:cNvSpPr/>
          <p:nvPr/>
        </p:nvSpPr>
        <p:spPr>
          <a:xfrm>
            <a:off x="46316" y="2045886"/>
            <a:ext cx="9800410" cy="16114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a:extLst>
              <a:ext uri="{FF2B5EF4-FFF2-40B4-BE49-F238E27FC236}">
                <a16:creationId xmlns:a16="http://schemas.microsoft.com/office/drawing/2014/main" id="{2B099C6C-AB06-4B29-B050-846040F5966F}"/>
              </a:ext>
            </a:extLst>
          </p:cNvPr>
          <p:cNvSpPr/>
          <p:nvPr/>
        </p:nvSpPr>
        <p:spPr>
          <a:xfrm>
            <a:off x="161329" y="1930789"/>
            <a:ext cx="1906766" cy="82443"/>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FB9FB199-D269-4F05-A179-BA48858833E9}"/>
              </a:ext>
            </a:extLst>
          </p:cNvPr>
          <p:cNvSpPr/>
          <p:nvPr/>
        </p:nvSpPr>
        <p:spPr>
          <a:xfrm>
            <a:off x="94245" y="1747923"/>
            <a:ext cx="5748889" cy="276999"/>
          </a:xfrm>
          <a:prstGeom prst="rect">
            <a:avLst/>
          </a:prstGeom>
        </p:spPr>
        <p:txBody>
          <a:bodyPr wrap="square">
            <a:spAutoFit/>
          </a:bodyPr>
          <a:lstStyle/>
          <a:p>
            <a:pPr marL="285750" indent="-285750">
              <a:buFont typeface="Wingdings" panose="05000000000000000000" pitchFamily="2" charset="2"/>
              <a:buChar char="n"/>
            </a:pPr>
            <a:r>
              <a:rPr lang="ja-JP" altLang="en-US" sz="1200" b="1" dirty="0">
                <a:latin typeface="BIZ UDPゴシック" panose="020B0400000000000000" pitchFamily="50" charset="-128"/>
                <a:ea typeface="BIZ UDPゴシック" panose="020B0400000000000000" pitchFamily="50" charset="-128"/>
              </a:rPr>
              <a:t>めざすべき副首都の姿</a:t>
            </a:r>
            <a:endParaRPr lang="en-US" altLang="ja-JP" sz="12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7217490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a:extLst>
              <a:ext uri="{FF2B5EF4-FFF2-40B4-BE49-F238E27FC236}">
                <a16:creationId xmlns:a16="http://schemas.microsoft.com/office/drawing/2014/main" id="{725AD9E5-A57E-499B-85F3-DF5DF7BAF073}"/>
              </a:ext>
            </a:extLst>
          </p:cNvPr>
          <p:cNvSpPr txBox="1"/>
          <p:nvPr/>
        </p:nvSpPr>
        <p:spPr>
          <a:xfrm>
            <a:off x="0" y="919713"/>
            <a:ext cx="5329881" cy="307777"/>
          </a:xfrm>
          <a:prstGeom prst="rect">
            <a:avLst/>
          </a:prstGeom>
          <a:noFill/>
          <a:ln>
            <a:noFill/>
          </a:ln>
        </p:spPr>
        <p:txBody>
          <a:bodyPr wrap="square">
            <a:spAutoFit/>
          </a:bodyPr>
          <a:lstStyle/>
          <a:p>
            <a:pPr marL="0" marR="0" lvl="0" indent="0" algn="l" defTabSz="653156" rtl="0" eaLnBrk="1" fontAlgn="auto" latinLnBrk="0" hangingPunct="1">
              <a:spcBef>
                <a:spcPts val="0"/>
              </a:spcBef>
              <a:spcAft>
                <a:spcPts val="0"/>
              </a:spcAft>
              <a:buClrTx/>
              <a:buSzTx/>
              <a:buFontTx/>
              <a:buNone/>
              <a:tabLst/>
              <a:defRPr/>
            </a:pPr>
            <a:r>
              <a:rPr kumimoji="1" lang="ja-JP" altLang="en-US" sz="1400" b="1">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（１）誰もが自分らしく暮らせる社会</a:t>
            </a:r>
            <a:endParaRPr kumimoji="1" lang="en-US" altLang="ja-JP" sz="1400" b="1">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endParaRPr>
          </a:p>
        </p:txBody>
      </p:sp>
      <p:sp>
        <p:nvSpPr>
          <p:cNvPr id="18" name="四角形: 角を丸くする 17">
            <a:extLst>
              <a:ext uri="{FF2B5EF4-FFF2-40B4-BE49-F238E27FC236}">
                <a16:creationId xmlns:a16="http://schemas.microsoft.com/office/drawing/2014/main" id="{4A4D5EBD-307A-4B4F-BF77-5E98AF561688}"/>
              </a:ext>
            </a:extLst>
          </p:cNvPr>
          <p:cNvSpPr/>
          <p:nvPr/>
        </p:nvSpPr>
        <p:spPr>
          <a:xfrm>
            <a:off x="365414" y="1236597"/>
            <a:ext cx="9190478" cy="716431"/>
          </a:xfrm>
          <a:prstGeom prst="roundRect">
            <a:avLst>
              <a:gd name="adj" fmla="val 0"/>
            </a:avLst>
          </a:prstGeom>
          <a:solidFill>
            <a:schemeClr val="accent6">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rtlCol="0" anchor="t"/>
          <a:lstStyle/>
          <a:p>
            <a:r>
              <a:rPr kumimoji="1" lang="ja-JP" altLang="en-US" sz="1000" dirty="0"/>
              <a:t>○</a:t>
            </a:r>
            <a:r>
              <a:rPr kumimoji="1" lang="ja-JP" altLang="en-US" sz="1000" b="1" dirty="0"/>
              <a:t>誰もが自分らしく暮らせる社会の構築</a:t>
            </a:r>
            <a:r>
              <a:rPr kumimoji="1" lang="ja-JP" altLang="en-US" sz="1000" dirty="0"/>
              <a:t>に向け、性別、年齢、国籍、障がいの有無にかかわらず、一人ひとりが尊重され、安心して生活できる環境を整える</a:t>
            </a:r>
            <a:endParaRPr kumimoji="1" lang="en-US" altLang="ja-JP" sz="1000" dirty="0"/>
          </a:p>
          <a:p>
            <a:r>
              <a:rPr kumimoji="1" lang="ja-JP" altLang="en-US" sz="1000" dirty="0"/>
              <a:t>　ことが重要</a:t>
            </a:r>
            <a:endParaRPr kumimoji="1" lang="en-US" altLang="ja-JP" sz="1000" dirty="0"/>
          </a:p>
          <a:p>
            <a:r>
              <a:rPr kumimoji="1" lang="ja-JP" altLang="en-US" sz="1000" dirty="0"/>
              <a:t>○このため、差別や偏見をなくす意識改革や、</a:t>
            </a:r>
            <a:r>
              <a:rPr kumimoji="1" lang="ja-JP" altLang="en-US" sz="1000" b="1" dirty="0"/>
              <a:t>多様性の理解促進</a:t>
            </a:r>
            <a:r>
              <a:rPr kumimoji="1" lang="ja-JP" altLang="en-US" sz="1000" dirty="0"/>
              <a:t>に取り組むとともに、観光分野では</a:t>
            </a:r>
            <a:r>
              <a:rPr kumimoji="1" lang="ja-JP" altLang="en-US" sz="1000" b="1" dirty="0"/>
              <a:t>ユニバーサルツーリズム</a:t>
            </a:r>
            <a:r>
              <a:rPr kumimoji="1" lang="ja-JP" altLang="en-US" sz="1000" dirty="0"/>
              <a:t>を推進し、</a:t>
            </a:r>
            <a:r>
              <a:rPr kumimoji="1" lang="ja-JP" altLang="en-US" sz="1000" b="1" dirty="0"/>
              <a:t>バリアフリー施設</a:t>
            </a:r>
            <a:r>
              <a:rPr kumimoji="1" lang="ja-JP" altLang="en-US" sz="1000" dirty="0"/>
              <a:t>や</a:t>
            </a:r>
            <a:endParaRPr kumimoji="1" lang="en-US" altLang="ja-JP" sz="1000" dirty="0"/>
          </a:p>
          <a:p>
            <a:r>
              <a:rPr kumimoji="1" lang="ja-JP" altLang="en-US" sz="1000" dirty="0"/>
              <a:t>　</a:t>
            </a:r>
            <a:r>
              <a:rPr kumimoji="1" lang="ja-JP" altLang="en-US" sz="1000" b="1" dirty="0"/>
              <a:t>多言語対応</a:t>
            </a:r>
            <a:r>
              <a:rPr kumimoji="1" lang="ja-JP" altLang="en-US" sz="1000" dirty="0"/>
              <a:t>、</a:t>
            </a:r>
            <a:r>
              <a:rPr kumimoji="1" lang="ja-JP" altLang="en-US" sz="1000" b="1" dirty="0"/>
              <a:t>情報アクセシビリティ</a:t>
            </a:r>
            <a:r>
              <a:rPr kumimoji="1" lang="ja-JP" altLang="en-US" sz="1000" dirty="0"/>
              <a:t>を充実させることで、来阪する全ての方が楽しめる環境整備を促進</a:t>
            </a:r>
            <a:endParaRPr kumimoji="1" lang="en-US" altLang="ja-JP" sz="1000" dirty="0"/>
          </a:p>
        </p:txBody>
      </p:sp>
      <p:sp>
        <p:nvSpPr>
          <p:cNvPr id="11" name="正方形/長方形 10">
            <a:extLst>
              <a:ext uri="{FF2B5EF4-FFF2-40B4-BE49-F238E27FC236}">
                <a16:creationId xmlns:a16="http://schemas.microsoft.com/office/drawing/2014/main" id="{88DA6158-0BB4-44E6-B9D4-78B5C2B6129B}"/>
              </a:ext>
            </a:extLst>
          </p:cNvPr>
          <p:cNvSpPr/>
          <p:nvPr/>
        </p:nvSpPr>
        <p:spPr>
          <a:xfrm>
            <a:off x="0" y="68851"/>
            <a:ext cx="9906000" cy="369332"/>
          </a:xfrm>
          <a:prstGeom prst="rect">
            <a:avLst/>
          </a:prstGeom>
          <a:noFill/>
        </p:spPr>
        <p:txBody>
          <a:bodyPr wrap="square" lIns="91440" tIns="45720" rIns="91440" bIns="45720" anchor="t">
            <a:spAutoFit/>
          </a:bodyPr>
          <a:lstStyle/>
          <a:p>
            <a:pPr defTabSz="742950">
              <a:defRPr/>
            </a:pPr>
            <a:r>
              <a:rPr kumimoji="1" lang="ja-JP" altLang="en-US" b="0" i="0" u="none" strike="noStrike" kern="1200" cap="none" spc="0" normalizeH="0" baseline="0" noProof="0" dirty="0">
                <a:ln>
                  <a:noFill/>
                </a:ln>
                <a:solidFill>
                  <a:prstClr val="white"/>
                </a:solidFill>
                <a:effectLst/>
                <a:uLnTx/>
                <a:uFillTx/>
                <a:latin typeface="HGS創英角ｺﾞｼｯｸUB"/>
                <a:ea typeface="HGS創英角ｺﾞｼｯｸUB"/>
              </a:rPr>
              <a:t>４．「ほっとかれへん」「やってみなはれ」気質を活かしたフレンドリーな都市</a:t>
            </a:r>
            <a:endParaRPr lang="ja-JP" altLang="ja-JP" dirty="0">
              <a:solidFill>
                <a:prstClr val="white"/>
              </a:solidFill>
              <a:latin typeface="HGSSoeiKakugothicUB"/>
              <a:ea typeface="HGSSoeiKakugothicUB"/>
              <a:cs typeface="+mn-lt"/>
            </a:endParaRPr>
          </a:p>
        </p:txBody>
      </p:sp>
      <p:sp>
        <p:nvSpPr>
          <p:cNvPr id="10" name="正方形/長方形 9">
            <a:extLst>
              <a:ext uri="{FF2B5EF4-FFF2-40B4-BE49-F238E27FC236}">
                <a16:creationId xmlns:a16="http://schemas.microsoft.com/office/drawing/2014/main" id="{283FAB03-11F1-4CD5-BA2B-77B0E81F5F7A}"/>
              </a:ext>
            </a:extLst>
          </p:cNvPr>
          <p:cNvSpPr/>
          <p:nvPr/>
        </p:nvSpPr>
        <p:spPr>
          <a:xfrm>
            <a:off x="197710" y="2051685"/>
            <a:ext cx="9495274" cy="895468"/>
          </a:xfrm>
          <a:prstGeom prst="rect">
            <a:avLst/>
          </a:prstGeom>
          <a:solidFill>
            <a:schemeClr val="bg1"/>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kumimoji="1" lang="ja-JP" altLang="en-US" sz="1200" b="1" dirty="0">
                <a:solidFill>
                  <a:schemeClr val="tx1"/>
                </a:solidFill>
              </a:rPr>
              <a:t>①万博を契機とするユニバーサルサービスの普及拡大</a:t>
            </a:r>
            <a:endParaRPr kumimoji="1" lang="en-US" altLang="ja-JP" sz="1200" b="1" dirty="0">
              <a:solidFill>
                <a:schemeClr val="tx1"/>
              </a:solidFill>
            </a:endParaRPr>
          </a:p>
          <a:p>
            <a:pPr>
              <a:spcBef>
                <a:spcPts val="600"/>
              </a:spcBef>
            </a:pPr>
            <a:r>
              <a:rPr kumimoji="1" lang="ja-JP" altLang="en-US" sz="1200" b="1" dirty="0">
                <a:solidFill>
                  <a:schemeClr val="tx1"/>
                </a:solidFill>
                <a:ea typeface="游ゴシック"/>
              </a:rPr>
              <a:t>　・万博で取り組まれたユニバーサルツーリズムの府内展開</a:t>
            </a:r>
            <a:endParaRPr kumimoji="1" lang="en-US" altLang="ja-JP" sz="1200" b="1" dirty="0">
              <a:solidFill>
                <a:schemeClr val="tx1"/>
              </a:solidFill>
              <a:ea typeface="游ゴシック"/>
            </a:endParaRPr>
          </a:p>
          <a:p>
            <a:r>
              <a:rPr kumimoji="1" lang="ja-JP" altLang="en-US" sz="1000" dirty="0">
                <a:solidFill>
                  <a:schemeClr val="tx1"/>
                </a:solidFill>
                <a:ea typeface="游ゴシック"/>
              </a:rPr>
              <a:t>　　　⇒　ＵＤタクシー</a:t>
            </a:r>
            <a:r>
              <a:rPr kumimoji="1" lang="ja-JP" sz="1000" dirty="0">
                <a:solidFill>
                  <a:schemeClr val="tx1"/>
                </a:solidFill>
                <a:latin typeface="游ゴシック"/>
                <a:ea typeface="游ゴシック"/>
              </a:rPr>
              <a:t>のさらなる</a:t>
            </a:r>
            <a:r>
              <a:rPr kumimoji="1" lang="ja-JP" altLang="en-US" sz="1000" dirty="0">
                <a:solidFill>
                  <a:schemeClr val="tx1"/>
                </a:solidFill>
                <a:latin typeface="游ゴシック"/>
                <a:ea typeface="游ゴシック"/>
              </a:rPr>
              <a:t>普及促進</a:t>
            </a:r>
            <a:r>
              <a:rPr kumimoji="1" lang="ja-JP" altLang="en-US" sz="1000" dirty="0">
                <a:solidFill>
                  <a:schemeClr val="tx1"/>
                </a:solidFill>
                <a:ea typeface="游ゴシック"/>
              </a:rPr>
              <a:t>や先導的なバリアフリー設備（フラッシュライト、大人</a:t>
            </a:r>
            <a:r>
              <a:rPr kumimoji="1" lang="ja-JP" sz="1000" dirty="0">
                <a:solidFill>
                  <a:schemeClr val="tx1"/>
                </a:solidFill>
                <a:latin typeface="游ゴシック"/>
                <a:ea typeface="游ゴシック"/>
              </a:rPr>
              <a:t>用</a:t>
            </a:r>
            <a:r>
              <a:rPr kumimoji="1" lang="ja-JP" altLang="en-US" sz="1000" dirty="0">
                <a:solidFill>
                  <a:schemeClr val="tx1"/>
                </a:solidFill>
                <a:ea typeface="游ゴシック"/>
              </a:rPr>
              <a:t>介護ベッド等）の実装化、こどもファスト・トラックなど、</a:t>
            </a:r>
            <a:endParaRPr kumimoji="1" lang="en-US" altLang="ja-JP" sz="1000" dirty="0">
              <a:solidFill>
                <a:schemeClr val="tx1"/>
              </a:solidFill>
              <a:ea typeface="游ゴシック"/>
            </a:endParaRPr>
          </a:p>
          <a:p>
            <a:r>
              <a:rPr kumimoji="1" lang="ja-JP" altLang="en-US" sz="1000" dirty="0">
                <a:solidFill>
                  <a:schemeClr val="tx1"/>
                </a:solidFill>
                <a:ea typeface="游ゴシック"/>
              </a:rPr>
              <a:t>　　　　　万博の取組を継承し、ユニバーサルツーリズムを広く府内に展開</a:t>
            </a:r>
            <a:endParaRPr lang="en-US" altLang="ja-JP" sz="1000" dirty="0">
              <a:solidFill>
                <a:schemeClr val="tx1"/>
              </a:solidFill>
              <a:ea typeface="游ゴシック"/>
              <a:cs typeface="Calibri"/>
            </a:endParaRPr>
          </a:p>
        </p:txBody>
      </p:sp>
      <p:sp>
        <p:nvSpPr>
          <p:cNvPr id="14" name="正方形/長方形 13">
            <a:extLst>
              <a:ext uri="{FF2B5EF4-FFF2-40B4-BE49-F238E27FC236}">
                <a16:creationId xmlns:a16="http://schemas.microsoft.com/office/drawing/2014/main" id="{1E24D6F6-D73C-4E26-B1BD-D1EB6F2241CC}"/>
              </a:ext>
            </a:extLst>
          </p:cNvPr>
          <p:cNvSpPr/>
          <p:nvPr/>
        </p:nvSpPr>
        <p:spPr>
          <a:xfrm>
            <a:off x="197710" y="3082044"/>
            <a:ext cx="9495274" cy="2744336"/>
          </a:xfrm>
          <a:prstGeom prst="rect">
            <a:avLst/>
          </a:prstGeom>
          <a:solidFill>
            <a:schemeClr val="bg1"/>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kumimoji="1" lang="ja-JP" altLang="en-US" sz="1200" b="1" dirty="0">
                <a:solidFill>
                  <a:schemeClr val="tx1"/>
                </a:solidFill>
                <a:ea typeface="游ゴシック"/>
              </a:rPr>
              <a:t>②外国人材との共生に向けた環境整備</a:t>
            </a:r>
            <a:r>
              <a:rPr kumimoji="1" lang="en-US" altLang="ja-JP" sz="1200" b="1" dirty="0">
                <a:solidFill>
                  <a:schemeClr val="tx1"/>
                </a:solidFill>
                <a:ea typeface="游ゴシック"/>
              </a:rPr>
              <a:t>【</a:t>
            </a:r>
            <a:r>
              <a:rPr kumimoji="1" lang="ja-JP" altLang="en-US" sz="1200" b="1" dirty="0">
                <a:solidFill>
                  <a:schemeClr val="tx1"/>
                </a:solidFill>
                <a:ea typeface="游ゴシック"/>
              </a:rPr>
              <a:t>再掲</a:t>
            </a:r>
            <a:r>
              <a:rPr kumimoji="1" lang="en-US" altLang="ja-JP" sz="1200" b="1" dirty="0">
                <a:solidFill>
                  <a:schemeClr val="tx1"/>
                </a:solidFill>
                <a:ea typeface="游ゴシック"/>
              </a:rPr>
              <a:t>】</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Calibri" panose="020F0502020204030204"/>
                <a:ea typeface="游ゴシック"/>
                <a:cs typeface="+mn-cs"/>
              </a:rPr>
              <a:t>　・外国人</a:t>
            </a:r>
            <a:r>
              <a:rPr kumimoji="1" lang="ja-JP" altLang="en-US" sz="1200" b="1" dirty="0">
                <a:solidFill>
                  <a:schemeClr val="tx1"/>
                </a:solidFill>
                <a:latin typeface="Calibri" panose="020F0502020204030204"/>
                <a:ea typeface="游ゴシック"/>
              </a:rPr>
              <a:t>と</a:t>
            </a:r>
            <a:r>
              <a:rPr kumimoji="1" lang="ja-JP" altLang="en-US" sz="1200" b="1" i="0" u="none" strike="noStrike" kern="1200" cap="none" spc="0" normalizeH="0" baseline="0" noProof="0" dirty="0">
                <a:ln>
                  <a:noFill/>
                </a:ln>
                <a:solidFill>
                  <a:schemeClr val="tx1"/>
                </a:solidFill>
                <a:effectLst/>
                <a:uLnTx/>
                <a:uFillTx/>
                <a:latin typeface="Calibri" panose="020F0502020204030204"/>
                <a:ea typeface="游ゴシック"/>
                <a:cs typeface="+mn-cs"/>
              </a:rPr>
              <a:t>の</a:t>
            </a:r>
            <a:r>
              <a:rPr kumimoji="1" lang="ja-JP" altLang="en-US" sz="1200" b="1" dirty="0">
                <a:solidFill>
                  <a:schemeClr val="tx1"/>
                </a:solidFill>
                <a:latin typeface="Calibri" panose="020F0502020204030204"/>
                <a:ea typeface="游ゴシック"/>
              </a:rPr>
              <a:t>共生推進</a:t>
            </a:r>
            <a:r>
              <a:rPr kumimoji="1" lang="ja-JP" altLang="en-US" sz="1200" b="1" i="0" u="none" strike="noStrike" kern="1200" cap="none" spc="0" normalizeH="0" baseline="0" noProof="0" dirty="0">
                <a:ln>
                  <a:noFill/>
                </a:ln>
                <a:solidFill>
                  <a:schemeClr val="tx1"/>
                </a:solidFill>
                <a:effectLst/>
                <a:uLnTx/>
                <a:uFillTx/>
                <a:latin typeface="Calibri" panose="020F0502020204030204"/>
                <a:ea typeface="游ゴシック"/>
                <a:cs typeface="+mn-cs"/>
              </a:rPr>
              <a:t>、活動環境の整備</a:t>
            </a:r>
            <a:endParaRPr kumimoji="1" lang="en-US" altLang="ja-JP" sz="1200" b="1" i="0" u="none" strike="noStrike" kern="1200" cap="none" spc="0" normalizeH="0" baseline="0" noProof="0" dirty="0">
              <a:ln>
                <a:noFill/>
              </a:ln>
              <a:solidFill>
                <a:schemeClr val="tx1"/>
              </a:solidFill>
              <a:effectLst/>
              <a:uLnTx/>
              <a:uFillTx/>
              <a:latin typeface="Calibri" panose="020F0502020204030204"/>
              <a:ea typeface="游ゴシック"/>
              <a:cs typeface="+mn-cs"/>
            </a:endParaRPr>
          </a:p>
          <a:p>
            <a:pPr>
              <a:defRPr/>
            </a:pPr>
            <a:r>
              <a:rPr kumimoji="1" lang="ja-JP" altLang="en-US" sz="1000" b="0" i="0" u="none" strike="noStrike" kern="1200" cap="none" spc="0" normalizeH="0" baseline="0" noProof="0" dirty="0">
                <a:ln>
                  <a:noFill/>
                </a:ln>
                <a:solidFill>
                  <a:schemeClr val="tx1"/>
                </a:solidFill>
                <a:effectLst/>
                <a:uLnTx/>
                <a:uFillTx/>
                <a:latin typeface="Calibri" panose="020F0502020204030204"/>
                <a:ea typeface="游ゴシック"/>
                <a:cs typeface="+mn-cs"/>
              </a:rPr>
              <a:t>　　　⇒　</a:t>
            </a:r>
            <a:r>
              <a:rPr kumimoji="1" lang="zh-TW" altLang="en-US" sz="1000" b="0" i="0" u="none" strike="noStrike" kern="1200" cap="none" spc="0" normalizeH="0" baseline="0" noProof="0" dirty="0">
                <a:ln>
                  <a:noFill/>
                </a:ln>
                <a:solidFill>
                  <a:schemeClr val="tx1"/>
                </a:solidFill>
                <a:effectLst/>
                <a:uLnTx/>
                <a:uFillTx/>
                <a:latin typeface="Calibri" panose="020F0502020204030204"/>
                <a:ea typeface="游ゴシック"/>
                <a:cs typeface="+mn-cs"/>
              </a:rPr>
              <a:t>大阪府国際交流財団</a:t>
            </a:r>
            <a:r>
              <a:rPr kumimoji="1" lang="ja-JP" altLang="en-US" sz="1000" b="0" i="0" u="none" strike="noStrike" kern="1200" cap="none" spc="0" normalizeH="0" baseline="0" noProof="0" dirty="0">
                <a:ln>
                  <a:noFill/>
                </a:ln>
                <a:solidFill>
                  <a:schemeClr val="tx1"/>
                </a:solidFill>
                <a:effectLst/>
                <a:uLnTx/>
                <a:uFillTx/>
                <a:latin typeface="Calibri" panose="020F0502020204030204"/>
                <a:ea typeface="游ゴシック"/>
                <a:cs typeface="+mn-cs"/>
              </a:rPr>
              <a:t>（ＯＦＩＸ）</a:t>
            </a:r>
            <a:r>
              <a:rPr kumimoji="1" lang="ja-JP" altLang="en-US" sz="1000" dirty="0">
                <a:solidFill>
                  <a:schemeClr val="tx1"/>
                </a:solidFill>
                <a:latin typeface="Calibri" panose="020F0502020204030204"/>
                <a:ea typeface="游ゴシック"/>
              </a:rPr>
              <a:t>による</a:t>
            </a:r>
            <a:r>
              <a:rPr kumimoji="1" lang="ja-JP" altLang="en-US" sz="1000" b="0" i="0" u="none" strike="noStrike" kern="1200" cap="none" spc="0" normalizeH="0" baseline="0" noProof="0" dirty="0">
                <a:ln>
                  <a:noFill/>
                </a:ln>
                <a:solidFill>
                  <a:schemeClr val="tx1"/>
                </a:solidFill>
                <a:effectLst/>
                <a:uLnTx/>
                <a:uFillTx/>
                <a:latin typeface="Calibri" panose="020F0502020204030204"/>
                <a:ea typeface="游ゴシック"/>
                <a:cs typeface="+mn-cs"/>
              </a:rPr>
              <a:t>外国人への情報提供及び相談や、通訳・翻訳ボランティアの育成・派遣等、外国人への多言語支援事業</a:t>
            </a:r>
            <a:endParaRPr kumimoji="1" lang="en-US" altLang="ja-JP" sz="1000" dirty="0">
              <a:solidFill>
                <a:schemeClr val="tx1"/>
              </a:solidFill>
              <a:latin typeface="Calibri" panose="020F0502020204030204"/>
              <a:ea typeface="游ゴシック"/>
            </a:endParaRPr>
          </a:p>
          <a:p>
            <a:pPr>
              <a:defRPr/>
            </a:pPr>
            <a:r>
              <a:rPr kumimoji="1" lang="ja-JP" altLang="en-US" sz="1000" dirty="0">
                <a:solidFill>
                  <a:schemeClr val="tx1"/>
                </a:solidFill>
                <a:latin typeface="Calibri" panose="020F0502020204030204"/>
                <a:ea typeface="游ゴシック"/>
              </a:rPr>
              <a:t>　　　　　</a:t>
            </a:r>
            <a:r>
              <a:rPr kumimoji="1" lang="ja-JP" altLang="en-US" sz="1000" b="0" i="0" u="none" strike="noStrike" kern="1200" cap="none" spc="0" normalizeH="0" baseline="0" noProof="0" dirty="0">
                <a:ln>
                  <a:noFill/>
                </a:ln>
                <a:solidFill>
                  <a:schemeClr val="tx1"/>
                </a:solidFill>
                <a:effectLst/>
                <a:uLnTx/>
                <a:uFillTx/>
                <a:latin typeface="Calibri" panose="020F0502020204030204"/>
                <a:ea typeface="游ゴシック"/>
                <a:cs typeface="+mn-cs"/>
              </a:rPr>
              <a:t>を推進</a:t>
            </a:r>
            <a:endParaRPr lang="en-US" altLang="ja-JP" sz="1000" b="0" i="0" u="none" strike="noStrike" kern="1200" cap="none" spc="0" normalizeH="0" baseline="0" noProof="0" dirty="0">
              <a:ln>
                <a:noFill/>
              </a:ln>
              <a:solidFill>
                <a:schemeClr val="tx1"/>
              </a:solidFill>
              <a:effectLst/>
              <a:uLnTx/>
              <a:uFillTx/>
              <a:latin typeface="Calibri" panose="020F0502020204030204"/>
              <a:ea typeface="游ゴシック"/>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Calibri" panose="020F0502020204030204"/>
                <a:ea typeface="游ゴシック" panose="020B0400000000000000" pitchFamily="50" charset="-128"/>
              </a:rPr>
              <a:t>　　　　　</a:t>
            </a:r>
            <a:r>
              <a:rPr kumimoji="1" lang="ja-JP" altLang="en-US" sz="1000" b="0" i="0" u="none" strike="noStrike" kern="1200" cap="none" spc="0" normalizeH="0" baseline="0" noProof="0" dirty="0">
                <a:ln>
                  <a:noFill/>
                </a:ln>
                <a:solidFill>
                  <a:schemeClr val="tx1"/>
                </a:solidFill>
                <a:effectLst/>
                <a:uLnTx/>
                <a:uFillTx/>
                <a:latin typeface="Calibri" panose="020F0502020204030204"/>
                <a:ea typeface="游ゴシック" panose="020B0400000000000000" pitchFamily="50" charset="-128"/>
                <a:cs typeface="+mn-cs"/>
              </a:rPr>
              <a:t>また、災害時において、府内市町村や国際交流団体と連携し、多言語情報提供の相互支援の体制整備を推進</a:t>
            </a:r>
            <a:endParaRPr kumimoji="1" lang="en-US" altLang="ja-JP" sz="1000" b="0" i="0" u="none" strike="noStrike" kern="1200" cap="none" spc="0" normalizeH="0" baseline="0" noProof="0" dirty="0">
              <a:ln>
                <a:noFill/>
              </a:ln>
              <a:solidFill>
                <a:schemeClr val="tx1"/>
              </a:solidFill>
              <a:effectLst/>
              <a:uLnTx/>
              <a:uFillTx/>
              <a:latin typeface="Calibri" panose="020F0502020204030204"/>
              <a:ea typeface="游ゴシック" panose="020B0400000000000000" pitchFamily="50" charset="-128"/>
              <a:cs typeface="+mn-cs"/>
            </a:endParaRPr>
          </a:p>
          <a:p>
            <a:pPr>
              <a:spcBef>
                <a:spcPts val="600"/>
              </a:spcBef>
              <a:defRPr/>
            </a:pPr>
            <a:r>
              <a:rPr kumimoji="1" lang="ja-JP" altLang="en-US" sz="1200" b="1" dirty="0">
                <a:solidFill>
                  <a:schemeClr val="tx1"/>
                </a:solidFill>
                <a:ea typeface="新細明體"/>
              </a:rPr>
              <a:t>　</a:t>
            </a:r>
            <a:r>
              <a:rPr kumimoji="1" lang="ja-JP" altLang="en-US" sz="1200" b="1" dirty="0">
                <a:solidFill>
                  <a:schemeClr val="tx1"/>
                </a:solidFill>
                <a:ea typeface="游ゴシック"/>
              </a:rPr>
              <a:t>・外国人患者受入れ医療機関の拡充</a:t>
            </a:r>
            <a:endParaRPr kumimoji="1" lang="en-US" altLang="ja-JP" sz="1200" b="1" dirty="0">
              <a:solidFill>
                <a:schemeClr val="tx1"/>
              </a:solidFill>
              <a:ea typeface="游ゴシック"/>
            </a:endParaRPr>
          </a:p>
          <a:p>
            <a:r>
              <a:rPr kumimoji="1" lang="ja-JP" altLang="en-US" sz="1000" dirty="0">
                <a:solidFill>
                  <a:schemeClr val="tx1"/>
                </a:solidFill>
                <a:ea typeface="游ゴシック"/>
              </a:rPr>
              <a:t>　　　</a:t>
            </a:r>
            <a:r>
              <a:rPr kumimoji="1" lang="ja-JP" sz="1000" dirty="0">
                <a:solidFill>
                  <a:schemeClr val="tx1"/>
                </a:solidFill>
                <a:ea typeface="游ゴシック"/>
              </a:rPr>
              <a:t>⇒　</a:t>
            </a:r>
            <a:r>
              <a:rPr kumimoji="1" lang="ja-JP" altLang="ja-JP" sz="1000" dirty="0">
                <a:solidFill>
                  <a:schemeClr val="tx1"/>
                </a:solidFill>
                <a:latin typeface="游ゴシック"/>
                <a:ea typeface="游ゴシック"/>
              </a:rPr>
              <a:t>外国人</a:t>
            </a:r>
            <a:r>
              <a:rPr kumimoji="1" lang="ja-JP" altLang="en-US" sz="1000" dirty="0">
                <a:solidFill>
                  <a:schemeClr val="tx1"/>
                </a:solidFill>
                <a:latin typeface="游ゴシック"/>
                <a:ea typeface="游ゴシック"/>
              </a:rPr>
              <a:t>材の</a:t>
            </a:r>
            <a:r>
              <a:rPr kumimoji="1" lang="ja-JP" altLang="ja-JP" sz="1000" dirty="0">
                <a:solidFill>
                  <a:schemeClr val="tx1"/>
                </a:solidFill>
                <a:latin typeface="游ゴシック"/>
                <a:ea typeface="游ゴシック"/>
              </a:rPr>
              <a:t>居住が進む地域において、</a:t>
            </a:r>
            <a:r>
              <a:rPr kumimoji="1" lang="ja-JP" altLang="en-US" sz="1000" dirty="0">
                <a:solidFill>
                  <a:schemeClr val="tx1"/>
                </a:solidFill>
                <a:latin typeface="游ゴシック"/>
                <a:ea typeface="游ゴシック"/>
              </a:rPr>
              <a:t>医療機関スタッフ向けの研修等を通じ、</a:t>
            </a:r>
            <a:r>
              <a:rPr kumimoji="1" lang="ja-JP" altLang="ja-JP" sz="1000" dirty="0">
                <a:solidFill>
                  <a:schemeClr val="tx1"/>
                </a:solidFill>
                <a:latin typeface="游ゴシック"/>
                <a:ea typeface="游ゴシック"/>
              </a:rPr>
              <a:t>外国人患者の受入可能な</a:t>
            </a:r>
            <a:r>
              <a:rPr kumimoji="1" lang="ja-JP" altLang="en-US" sz="1000" dirty="0">
                <a:solidFill>
                  <a:schemeClr val="tx1"/>
                </a:solidFill>
                <a:latin typeface="游ゴシック"/>
                <a:ea typeface="游ゴシック"/>
              </a:rPr>
              <a:t>医療機関</a:t>
            </a:r>
            <a:r>
              <a:rPr kumimoji="1" lang="ja-JP" altLang="ja-JP" sz="1000" dirty="0">
                <a:solidFill>
                  <a:schemeClr val="tx1"/>
                </a:solidFill>
                <a:latin typeface="游ゴシック"/>
                <a:ea typeface="游ゴシック"/>
              </a:rPr>
              <a:t>を拡充。また、外国人患者が安心して医</a:t>
            </a:r>
            <a:r>
              <a:rPr kumimoji="1" lang="ja-JP" altLang="en-US" sz="1000" dirty="0">
                <a:solidFill>
                  <a:schemeClr val="tx1"/>
                </a:solidFill>
                <a:latin typeface="游ゴシック"/>
                <a:ea typeface="游ゴシック"/>
              </a:rPr>
              <a:t>　 </a:t>
            </a:r>
            <a:endParaRPr kumimoji="1" lang="en-US" altLang="ja-JP" sz="1000" dirty="0">
              <a:solidFill>
                <a:schemeClr val="tx1"/>
              </a:solidFill>
              <a:latin typeface="游ゴシック"/>
              <a:ea typeface="游ゴシック"/>
            </a:endParaRPr>
          </a:p>
          <a:p>
            <a:r>
              <a:rPr kumimoji="1" lang="ja-JP" altLang="en-US" sz="1000" dirty="0">
                <a:solidFill>
                  <a:schemeClr val="tx1"/>
                </a:solidFill>
                <a:latin typeface="游ゴシック"/>
                <a:ea typeface="游ゴシック"/>
              </a:rPr>
              <a:t>　　　　　</a:t>
            </a:r>
            <a:r>
              <a:rPr kumimoji="1" lang="ja-JP" altLang="ja-JP" sz="1000" dirty="0">
                <a:solidFill>
                  <a:schemeClr val="tx1"/>
                </a:solidFill>
                <a:latin typeface="游ゴシック"/>
                <a:ea typeface="游ゴシック"/>
              </a:rPr>
              <a:t>療を受けられるよう</a:t>
            </a:r>
            <a:r>
              <a:rPr kumimoji="1" lang="ja-JP" altLang="en-US" sz="1000" dirty="0">
                <a:solidFill>
                  <a:schemeClr val="tx1"/>
                </a:solidFill>
                <a:latin typeface="游ゴシック"/>
                <a:ea typeface="游ゴシック"/>
              </a:rPr>
              <a:t>、</a:t>
            </a:r>
            <a:r>
              <a:rPr kumimoji="1" lang="ja-JP" altLang="ja-JP" sz="1000" dirty="0">
                <a:solidFill>
                  <a:schemeClr val="tx1"/>
                </a:solidFill>
                <a:latin typeface="游ゴシック"/>
                <a:ea typeface="游ゴシック"/>
              </a:rPr>
              <a:t>多言語遠隔医療通訳サービスを</a:t>
            </a:r>
            <a:r>
              <a:rPr kumimoji="1" lang="ja-JP" altLang="en-US" sz="1000" dirty="0">
                <a:solidFill>
                  <a:schemeClr val="tx1"/>
                </a:solidFill>
                <a:latin typeface="游ゴシック"/>
                <a:ea typeface="游ゴシック"/>
              </a:rPr>
              <a:t>展開</a:t>
            </a:r>
            <a:r>
              <a:rPr kumimoji="1" lang="ja-JP" altLang="ja-JP" sz="1000" dirty="0">
                <a:solidFill>
                  <a:schemeClr val="tx1"/>
                </a:solidFill>
                <a:latin typeface="游ゴシック"/>
                <a:ea typeface="游ゴシック"/>
              </a:rPr>
              <a:t>するとともに、コミュニケーション・文化の違い等によるトラブルに対応する相談窓口を設置</a:t>
            </a:r>
            <a:endParaRPr lang="en-US" altLang="ja-JP" sz="1000" dirty="0">
              <a:solidFill>
                <a:schemeClr val="tx1"/>
              </a:solidFill>
              <a:latin typeface="游ゴシック"/>
              <a:ea typeface="游ゴシック"/>
            </a:endParaRPr>
          </a:p>
          <a:p>
            <a:pPr>
              <a:spcBef>
                <a:spcPts val="600"/>
              </a:spcBef>
            </a:pPr>
            <a:r>
              <a:rPr kumimoji="1" lang="ja-JP" altLang="en-US" sz="1200" b="1" dirty="0">
                <a:solidFill>
                  <a:schemeClr val="tx1"/>
                </a:solidFill>
                <a:ea typeface="游ゴシック"/>
              </a:rPr>
              <a:t>　・</a:t>
            </a:r>
            <a:r>
              <a:rPr kumimoji="1" lang="ja-JP" sz="1200" b="1" dirty="0">
                <a:solidFill>
                  <a:schemeClr val="tx1"/>
                </a:solidFill>
                <a:ea typeface="游ゴシック"/>
              </a:rPr>
              <a:t>日本語指導が必要な生徒の学習機会の確保</a:t>
            </a:r>
            <a:endParaRPr lang="en-US" altLang="ja-JP" sz="1200" b="1" dirty="0">
              <a:solidFill>
                <a:schemeClr val="tx1"/>
              </a:solidFill>
              <a:latin typeface="Meiryo UI"/>
              <a:ea typeface="Meiryo UI"/>
            </a:endParaRPr>
          </a:p>
          <a:p>
            <a:r>
              <a:rPr kumimoji="1" lang="ja-JP" sz="1000" dirty="0">
                <a:solidFill>
                  <a:schemeClr val="tx1"/>
                </a:solidFill>
                <a:ea typeface="游ゴシック"/>
              </a:rPr>
              <a:t>　　　⇒　</a:t>
            </a:r>
            <a:r>
              <a:rPr kumimoji="1" lang="ja-JP" sz="1000" dirty="0">
                <a:solidFill>
                  <a:schemeClr val="tx1"/>
                </a:solidFill>
                <a:latin typeface="游ゴシック"/>
                <a:ea typeface="游ゴシック"/>
              </a:rPr>
              <a:t>大阪わかば高校を、府立高校に在籍する日本語指導が必要な生徒を支援するための「拠点校」として整備し、同校を拠点とした、世界から府立高校に集</a:t>
            </a:r>
            <a:endParaRPr lang="en-US" sz="1000" dirty="0">
              <a:solidFill>
                <a:schemeClr val="tx1"/>
              </a:solidFill>
              <a:latin typeface="游ゴシック"/>
              <a:ea typeface="Meiryo UI"/>
            </a:endParaRPr>
          </a:p>
          <a:p>
            <a:r>
              <a:rPr kumimoji="1" lang="ja-JP" sz="1000" dirty="0">
                <a:solidFill>
                  <a:schemeClr val="tx1"/>
                </a:solidFill>
                <a:ea typeface="游ゴシック"/>
              </a:rPr>
              <a:t>　　　　　</a:t>
            </a:r>
            <a:r>
              <a:rPr kumimoji="1" lang="ja-JP" sz="1000" dirty="0">
                <a:solidFill>
                  <a:schemeClr val="tx1"/>
                </a:solidFill>
                <a:latin typeface="游ゴシック"/>
                <a:ea typeface="游ゴシック"/>
              </a:rPr>
              <a:t>まる高校生の協働的な学びの充実を図る</a:t>
            </a:r>
            <a:endParaRPr kumimoji="1" lang="en-US" altLang="ja-JP" sz="1000" dirty="0">
              <a:solidFill>
                <a:schemeClr val="tx1"/>
              </a:solidFill>
              <a:latin typeface="游ゴシック"/>
              <a:ea typeface="Meiryo UI"/>
            </a:endParaRPr>
          </a:p>
          <a:p>
            <a:pPr>
              <a:spcBef>
                <a:spcPts val="600"/>
              </a:spcBef>
            </a:pPr>
            <a:r>
              <a:rPr kumimoji="1" lang="ja-JP" sz="1200" b="1" dirty="0">
                <a:solidFill>
                  <a:schemeClr val="tx1"/>
                </a:solidFill>
                <a:ea typeface="游ゴシック"/>
              </a:rPr>
              <a:t>　・</a:t>
            </a: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游ゴシック"/>
                <a:cs typeface="+mn-cs"/>
              </a:rPr>
              <a:t>関西国際空港における外国人材</a:t>
            </a:r>
            <a:r>
              <a:rPr kumimoji="1" lang="ja-JP" altLang="en-US" sz="1200" b="1" i="0" u="none" kern="1200" cap="none" spc="0" normalizeH="0" baseline="0" noProof="0" dirty="0">
                <a:ln>
                  <a:noFill/>
                </a:ln>
                <a:solidFill>
                  <a:schemeClr val="tx1"/>
                </a:solidFill>
                <a:effectLst/>
                <a:uLnTx/>
                <a:uFillTx/>
                <a:latin typeface="Calibri" panose="020F0502020204030204"/>
                <a:ea typeface="游ゴシック"/>
                <a:cs typeface="+mn-cs"/>
              </a:rPr>
              <a:t>と</a:t>
            </a: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游ゴシック"/>
                <a:cs typeface="+mn-cs"/>
              </a:rPr>
              <a:t>地域社会との共生</a:t>
            </a:r>
            <a:endParaRPr lang="en-US" sz="1200" dirty="0">
              <a:solidFill>
                <a:schemeClr val="tx1"/>
              </a:solidFill>
              <a:ea typeface="游ゴシック"/>
              <a:cs typeface="Calibri"/>
            </a:endParaRPr>
          </a:p>
          <a:p>
            <a:r>
              <a:rPr kumimoji="1" lang="ja-JP" sz="1000" dirty="0">
                <a:solidFill>
                  <a:schemeClr val="tx1"/>
                </a:solidFill>
                <a:ea typeface="游ゴシック"/>
              </a:rPr>
              <a:t>　　　⇒　</a:t>
            </a:r>
            <a:r>
              <a:rPr kumimoji="1" lang="ja-JP" altLang="ja-JP" sz="1000" dirty="0">
                <a:solidFill>
                  <a:schemeClr val="tx1"/>
                </a:solidFill>
                <a:ea typeface="游ゴシック"/>
              </a:rPr>
              <a:t>国・地元市町村・空港会社・民間企業と</a:t>
            </a:r>
            <a:r>
              <a:rPr kumimoji="1" lang="ja-JP" altLang="en-US" sz="1000" dirty="0">
                <a:solidFill>
                  <a:schemeClr val="tx1"/>
                </a:solidFill>
                <a:ea typeface="游ゴシック"/>
              </a:rPr>
              <a:t>連携し、</a:t>
            </a:r>
            <a:r>
              <a:rPr kumimoji="1" lang="ja-JP" altLang="ja-JP" sz="1000" dirty="0">
                <a:solidFill>
                  <a:schemeClr val="tx1"/>
                </a:solidFill>
                <a:ea typeface="游ゴシック"/>
              </a:rPr>
              <a:t>関西国際空港における外国人材</a:t>
            </a:r>
            <a:r>
              <a:rPr kumimoji="1" lang="ja-JP" altLang="en-US" sz="1000" dirty="0">
                <a:solidFill>
                  <a:schemeClr val="tx1"/>
                </a:solidFill>
                <a:ea typeface="游ゴシック"/>
              </a:rPr>
              <a:t>と</a:t>
            </a:r>
            <a:r>
              <a:rPr kumimoji="1" lang="ja-JP" altLang="ja-JP" sz="1000" dirty="0">
                <a:solidFill>
                  <a:schemeClr val="tx1"/>
                </a:solidFill>
                <a:ea typeface="游ゴシック"/>
              </a:rPr>
              <a:t>地域社会との円滑な共生を図るため</a:t>
            </a:r>
            <a:r>
              <a:rPr kumimoji="1" lang="ja-JP" altLang="en-US" sz="1000" dirty="0">
                <a:solidFill>
                  <a:schemeClr val="tx1"/>
                </a:solidFill>
                <a:ea typeface="游ゴシック"/>
              </a:rPr>
              <a:t>の取組みについて</a:t>
            </a:r>
            <a:r>
              <a:rPr kumimoji="1" lang="ja-JP" altLang="ja-JP" sz="1000" dirty="0">
                <a:solidFill>
                  <a:schemeClr val="tx1"/>
                </a:solidFill>
                <a:ea typeface="游ゴシック"/>
              </a:rPr>
              <a:t>、検討・調整を</a:t>
            </a:r>
            <a:endParaRPr kumimoji="1" lang="en-US" altLang="ja-JP" sz="1000" dirty="0">
              <a:solidFill>
                <a:schemeClr val="tx1"/>
              </a:solidFill>
              <a:ea typeface="游ゴシック"/>
            </a:endParaRPr>
          </a:p>
          <a:p>
            <a:r>
              <a:rPr kumimoji="1" lang="ja-JP" altLang="en-US" sz="1000" dirty="0">
                <a:solidFill>
                  <a:schemeClr val="tx1"/>
                </a:solidFill>
                <a:ea typeface="游ゴシック"/>
              </a:rPr>
              <a:t>　　　　　</a:t>
            </a:r>
            <a:r>
              <a:rPr kumimoji="1" lang="ja-JP" altLang="ja-JP" sz="1000" dirty="0">
                <a:solidFill>
                  <a:schemeClr val="tx1"/>
                </a:solidFill>
                <a:ea typeface="游ゴシック"/>
              </a:rPr>
              <a:t>進める</a:t>
            </a:r>
            <a:endParaRPr lang="en-US" altLang="ja-JP" sz="1000" dirty="0">
              <a:solidFill>
                <a:schemeClr val="tx1"/>
              </a:solidFill>
              <a:ea typeface="Calibri"/>
            </a:endParaRPr>
          </a:p>
          <a:p>
            <a:endParaRPr lang="ja-JP" sz="1000" dirty="0">
              <a:solidFill>
                <a:schemeClr val="tx1"/>
              </a:solidFill>
              <a:ea typeface="游ゴシック"/>
              <a:cs typeface="Calibri"/>
            </a:endParaRPr>
          </a:p>
        </p:txBody>
      </p:sp>
      <p:sp>
        <p:nvSpPr>
          <p:cNvPr id="4" name="スライド番号プレースホルダー 1">
            <a:extLst>
              <a:ext uri="{FF2B5EF4-FFF2-40B4-BE49-F238E27FC236}">
                <a16:creationId xmlns:a16="http://schemas.microsoft.com/office/drawing/2014/main" id="{AD36E17B-578C-2854-D64A-0E03120AB954}"/>
              </a:ext>
            </a:extLst>
          </p:cNvPr>
          <p:cNvSpPr>
            <a:spLocks noGrp="1"/>
          </p:cNvSpPr>
          <p:nvPr>
            <p:ph type="sldNum" sz="quarter" idx="12"/>
          </p:nvPr>
        </p:nvSpPr>
        <p:spPr>
          <a:xfrm>
            <a:off x="9489330" y="6445576"/>
            <a:ext cx="416670" cy="408695"/>
          </a:xfrm>
          <a:solidFill>
            <a:schemeClr val="bg1"/>
          </a:solidFill>
          <a:effectLst/>
        </p:spPr>
        <p:txBody>
          <a:bodyPr/>
          <a:lstStyle/>
          <a:p>
            <a:fld id="{DDF82107-93BA-490C-9453-044014AF67CD}" type="slidenum">
              <a:rPr kumimoji="1" lang="ja-JP" altLang="en-US" smtClean="0"/>
              <a:pPr/>
              <a:t>49</a:t>
            </a:fld>
            <a:endParaRPr kumimoji="1" lang="ja-JP" altLang="en-US"/>
          </a:p>
        </p:txBody>
      </p:sp>
      <p:sp>
        <p:nvSpPr>
          <p:cNvPr id="9" name="テキスト ボックス 8">
            <a:extLst>
              <a:ext uri="{FF2B5EF4-FFF2-40B4-BE49-F238E27FC236}">
                <a16:creationId xmlns:a16="http://schemas.microsoft.com/office/drawing/2014/main" id="{A4277CE2-EFFC-48EF-8D2E-99418C1EB1FD}"/>
              </a:ext>
            </a:extLst>
          </p:cNvPr>
          <p:cNvSpPr txBox="1"/>
          <p:nvPr/>
        </p:nvSpPr>
        <p:spPr>
          <a:xfrm>
            <a:off x="0" y="572053"/>
            <a:ext cx="5608800" cy="338554"/>
          </a:xfrm>
          <a:prstGeom prst="rect">
            <a:avLst/>
          </a:prstGeom>
          <a:noFill/>
          <a:ln>
            <a:noFill/>
          </a:ln>
        </p:spPr>
        <p:txBody>
          <a:bodyPr wrap="square">
            <a:spAutoFit/>
          </a:bodyPr>
          <a:lstStyle/>
          <a:p>
            <a:pPr marL="0" marR="0" lvl="0" indent="0" algn="l" defTabSz="653156" rtl="0" eaLnBrk="1" fontAlgn="auto" latinLnBrk="0" hangingPunct="1">
              <a:spcBef>
                <a:spcPts val="0"/>
              </a:spcBef>
              <a:spcAft>
                <a:spcPts val="0"/>
              </a:spcAft>
              <a:buClrTx/>
              <a:buSzTx/>
              <a:buFontTx/>
              <a:buNone/>
              <a:tabLst/>
              <a:defRPr/>
            </a:pPr>
            <a:r>
              <a:rPr kumimoji="1" lang="en-US" altLang="ja-JP" sz="1600" b="1"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a:t>
            </a:r>
            <a:r>
              <a:rPr kumimoji="1" lang="ja-JP" altLang="en-US" sz="1600" b="1"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施策の方向性</a:t>
            </a:r>
            <a:r>
              <a:rPr kumimoji="1" lang="en-US" altLang="ja-JP" sz="1600" b="1"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a:t>
            </a:r>
            <a:r>
              <a:rPr kumimoji="1" lang="ja-JP" altLang="en-US" sz="1600" b="1"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　</a:t>
            </a:r>
            <a:r>
              <a:rPr kumimoji="1" lang="en-US" altLang="ja-JP" sz="1600" b="1" u="sng"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a:t>
            </a:r>
            <a:r>
              <a:rPr kumimoji="1" lang="ja-JP" altLang="en-US" sz="1600" b="1" u="sng" dirty="0">
                <a:latin typeface="BIZ UDゴシック" panose="020B0400000000000000" pitchFamily="49" charset="-128"/>
                <a:ea typeface="BIZ UDゴシック" panose="020B0400000000000000" pitchFamily="49" charset="-128"/>
                <a:cs typeface="HGP創英角ｺﾞｼｯｸUB" panose="020B0900000000000000" pitchFamily="50" charset="-128"/>
              </a:rPr>
              <a:t>２</a:t>
            </a:r>
            <a:r>
              <a:rPr kumimoji="1" lang="en-US" altLang="ja-JP" sz="1600" b="1" u="sng"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a:t>
            </a:r>
            <a:r>
              <a:rPr kumimoji="1" lang="ja-JP" altLang="en-US" sz="1600" b="1" u="sng"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共生社会の構築</a:t>
            </a:r>
            <a:endParaRPr kumimoji="1" lang="en-US" altLang="ja-JP" sz="1600" b="1" u="sng"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endParaRPr>
          </a:p>
        </p:txBody>
      </p:sp>
    </p:spTree>
    <p:extLst>
      <p:ext uri="{BB962C8B-B14F-4D97-AF65-F5344CB8AC3E}">
        <p14:creationId xmlns:p14="http://schemas.microsoft.com/office/powerpoint/2010/main" val="34723481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FAF1D682-4B5F-4D83-80B9-B1D22C739C81}"/>
              </a:ext>
            </a:extLst>
          </p:cNvPr>
          <p:cNvSpPr/>
          <p:nvPr/>
        </p:nvSpPr>
        <p:spPr>
          <a:xfrm>
            <a:off x="197710" y="3851430"/>
            <a:ext cx="9495274" cy="1308188"/>
          </a:xfrm>
          <a:prstGeom prst="rect">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kumimoji="1" lang="ja-JP" altLang="en-US" sz="1200" b="1">
                <a:solidFill>
                  <a:schemeClr val="tx1"/>
                </a:solidFill>
              </a:rPr>
              <a:t>①万博ボランティアの活躍の場とリーダー養成</a:t>
            </a:r>
            <a:endParaRPr kumimoji="1" lang="en-US" altLang="ja-JP" sz="1200" b="1">
              <a:solidFill>
                <a:schemeClr val="tx1"/>
              </a:solidFill>
            </a:endParaRPr>
          </a:p>
          <a:p>
            <a:pPr>
              <a:spcBef>
                <a:spcPts val="600"/>
              </a:spcBef>
            </a:pPr>
            <a:r>
              <a:rPr kumimoji="1" lang="ja-JP" altLang="en-US" sz="1200" b="1">
                <a:solidFill>
                  <a:schemeClr val="tx1"/>
                </a:solidFill>
                <a:ea typeface="游ゴシック"/>
              </a:rPr>
              <a:t>　・万博ボランティアへの活躍機会の提供</a:t>
            </a:r>
            <a:endParaRPr lang="en-US" altLang="ja-JP" sz="1200" b="1">
              <a:solidFill>
                <a:schemeClr val="tx1"/>
              </a:solidFill>
              <a:ea typeface="游ゴシック"/>
              <a:cs typeface="Calibri"/>
            </a:endParaRPr>
          </a:p>
          <a:p>
            <a:r>
              <a:rPr kumimoji="1" lang="ja-JP" altLang="en-US" sz="1000">
                <a:solidFill>
                  <a:schemeClr val="tx1"/>
                </a:solidFill>
                <a:ea typeface="游ゴシック"/>
              </a:rPr>
              <a:t>　　　⇒　</a:t>
            </a:r>
            <a:r>
              <a:rPr kumimoji="1" lang="ja-JP" sz="1000">
                <a:solidFill>
                  <a:schemeClr val="tx1"/>
                </a:solidFill>
                <a:latin typeface="游ゴシック"/>
                <a:ea typeface="游ゴシック"/>
              </a:rPr>
              <a:t>万博開催を契機に育まれたボランティア文化を大阪の財産として継承し、主要な観光地において観光ボランティア事業を展開し、外国人旅行者を</a:t>
            </a:r>
            <a:endParaRPr kumimoji="1" lang="en-US" altLang="ja-JP" sz="1000">
              <a:solidFill>
                <a:schemeClr val="tx1"/>
              </a:solidFill>
              <a:highlight>
                <a:srgbClr val="00FFFF"/>
              </a:highlight>
              <a:latin typeface="Calibri" panose="020F0502020204030204"/>
              <a:ea typeface="游ゴシック"/>
              <a:cs typeface="Calibri" panose="020F0502020204030204"/>
            </a:endParaRPr>
          </a:p>
          <a:p>
            <a:r>
              <a:rPr kumimoji="1" lang="ja-JP" altLang="en-US" sz="1000">
                <a:solidFill>
                  <a:schemeClr val="tx1"/>
                </a:solidFill>
                <a:latin typeface="游ゴシック"/>
                <a:ea typeface="游ゴシック"/>
              </a:rPr>
              <a:t>　　　　　</a:t>
            </a:r>
            <a:r>
              <a:rPr kumimoji="1" lang="ja-JP" sz="1000">
                <a:solidFill>
                  <a:schemeClr val="tx1"/>
                </a:solidFill>
                <a:latin typeface="游ゴシック"/>
                <a:ea typeface="游ゴシック"/>
              </a:rPr>
              <a:t>はじめ、大阪を訪れる観光客の日常的なお困りごとの解消や観光案内の充実を図る。</a:t>
            </a:r>
            <a:endParaRPr lang="ja-JP">
              <a:solidFill>
                <a:schemeClr val="tx1"/>
              </a:solidFill>
              <a:ea typeface="游ゴシック"/>
              <a:cs typeface="Calibri"/>
            </a:endParaRPr>
          </a:p>
          <a:p>
            <a:pPr>
              <a:spcBef>
                <a:spcPts val="600"/>
              </a:spcBef>
            </a:pPr>
            <a:r>
              <a:rPr kumimoji="1" lang="ja-JP" altLang="en-US" sz="1200" b="1">
                <a:solidFill>
                  <a:schemeClr val="tx1"/>
                </a:solidFill>
              </a:rPr>
              <a:t>　・大阪公立大学におけるボランティアリーダーの養成</a:t>
            </a:r>
            <a:endParaRPr kumimoji="1" lang="en-US" altLang="ja-JP" sz="1200" b="1">
              <a:solidFill>
                <a:schemeClr val="tx1"/>
              </a:solidFill>
            </a:endParaRPr>
          </a:p>
          <a:p>
            <a:r>
              <a:rPr kumimoji="1" lang="ja-JP" altLang="en-US" sz="1000">
                <a:solidFill>
                  <a:schemeClr val="tx1"/>
                </a:solidFill>
                <a:ea typeface="游ゴシック"/>
              </a:rPr>
              <a:t>　　　⇒</a:t>
            </a:r>
            <a:r>
              <a:rPr kumimoji="1" lang="ja-JP" altLang="en-US" sz="1000">
                <a:solidFill>
                  <a:schemeClr val="tx1"/>
                </a:solidFill>
                <a:latin typeface="游ゴシック"/>
                <a:ea typeface="游ゴシック"/>
              </a:rPr>
              <a:t>　大阪公立大学において、</a:t>
            </a:r>
            <a:r>
              <a:rPr kumimoji="1" lang="ja-JP" sz="1000">
                <a:solidFill>
                  <a:schemeClr val="tx1"/>
                </a:solidFill>
                <a:latin typeface="游ゴシック"/>
                <a:ea typeface="游ゴシック"/>
              </a:rPr>
              <a:t>大学生や一般市民を対象に、授業やフィールドワークを通して、地域課題に主体的に取り組むボランティアリーダーを養成</a:t>
            </a:r>
            <a:endParaRPr lang="ja-JP" altLang="en-US" sz="1000">
              <a:solidFill>
                <a:schemeClr val="tx1"/>
              </a:solidFill>
              <a:latin typeface="游ゴシック"/>
              <a:ea typeface="游ゴシック"/>
              <a:cs typeface="Calibri"/>
            </a:endParaRPr>
          </a:p>
          <a:p>
            <a:pPr>
              <a:spcBef>
                <a:spcPts val="600"/>
              </a:spcBef>
            </a:pPr>
            <a:endParaRPr kumimoji="1" lang="en-US" altLang="ja-JP" sz="1000">
              <a:solidFill>
                <a:schemeClr val="tx1"/>
              </a:solidFill>
            </a:endParaRPr>
          </a:p>
        </p:txBody>
      </p:sp>
      <p:sp>
        <p:nvSpPr>
          <p:cNvPr id="13" name="テキスト ボックス 12">
            <a:extLst>
              <a:ext uri="{FF2B5EF4-FFF2-40B4-BE49-F238E27FC236}">
                <a16:creationId xmlns:a16="http://schemas.microsoft.com/office/drawing/2014/main" id="{A5A36FCE-3578-4B7D-A0FE-E6DAC31E58FB}"/>
              </a:ext>
            </a:extLst>
          </p:cNvPr>
          <p:cNvSpPr txBox="1"/>
          <p:nvPr/>
        </p:nvSpPr>
        <p:spPr>
          <a:xfrm>
            <a:off x="0" y="2930295"/>
            <a:ext cx="6105600" cy="307777"/>
          </a:xfrm>
          <a:prstGeom prst="rect">
            <a:avLst/>
          </a:prstGeom>
          <a:noFill/>
          <a:ln>
            <a:noFill/>
          </a:ln>
        </p:spPr>
        <p:txBody>
          <a:bodyPr wrap="square">
            <a:spAutoFit/>
          </a:bodyPr>
          <a:lstStyle/>
          <a:p>
            <a:pPr marL="0" marR="0" lvl="0" indent="0" algn="l" defTabSz="653156" rtl="0" eaLnBrk="1" fontAlgn="auto" latinLnBrk="0" hangingPunct="1">
              <a:spcBef>
                <a:spcPts val="0"/>
              </a:spcBef>
              <a:spcAft>
                <a:spcPts val="0"/>
              </a:spcAft>
              <a:buClrTx/>
              <a:buSzTx/>
              <a:buFontTx/>
              <a:buNone/>
              <a:tabLst/>
              <a:defRPr/>
            </a:pPr>
            <a:r>
              <a:rPr kumimoji="1" lang="ja-JP" altLang="en-US" sz="1400" b="1">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（２）開放的でフレンドリーな大阪人気質を活かした支えあう社会</a:t>
            </a:r>
            <a:endParaRPr kumimoji="1" lang="en-US" altLang="ja-JP" sz="1400" b="1">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endParaRPr>
          </a:p>
        </p:txBody>
      </p:sp>
      <p:sp>
        <p:nvSpPr>
          <p:cNvPr id="14" name="四角形: 角を丸くする 13">
            <a:extLst>
              <a:ext uri="{FF2B5EF4-FFF2-40B4-BE49-F238E27FC236}">
                <a16:creationId xmlns:a16="http://schemas.microsoft.com/office/drawing/2014/main" id="{83DA433D-E427-42DE-8CB5-0994AA02446F}"/>
              </a:ext>
            </a:extLst>
          </p:cNvPr>
          <p:cNvSpPr/>
          <p:nvPr/>
        </p:nvSpPr>
        <p:spPr>
          <a:xfrm>
            <a:off x="365414" y="3247179"/>
            <a:ext cx="9190478" cy="522233"/>
          </a:xfrm>
          <a:prstGeom prst="roundRect">
            <a:avLst>
              <a:gd name="adj" fmla="val 0"/>
            </a:avLst>
          </a:prstGeom>
          <a:solidFill>
            <a:schemeClr val="accent6">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lIns="91440" tIns="45720" rIns="91440" bIns="45720" rtlCol="0" anchor="t"/>
          <a:lstStyle/>
          <a:p>
            <a:r>
              <a:rPr kumimoji="1" lang="ja-JP" altLang="en-US" sz="1000" b="1" dirty="0">
                <a:solidFill>
                  <a:schemeClr val="tx1"/>
                </a:solidFill>
              </a:rPr>
              <a:t>○人と人とのつながり</a:t>
            </a:r>
            <a:r>
              <a:rPr kumimoji="1" lang="ja-JP" altLang="en-US" sz="1000" dirty="0">
                <a:solidFill>
                  <a:schemeClr val="tx1"/>
                </a:solidFill>
              </a:rPr>
              <a:t>を大切にし、</a:t>
            </a:r>
            <a:r>
              <a:rPr kumimoji="1" lang="ja-JP" altLang="en-US" sz="1000" b="1" dirty="0">
                <a:solidFill>
                  <a:schemeClr val="tx1"/>
                </a:solidFill>
              </a:rPr>
              <a:t>互いに助け合う文化</a:t>
            </a:r>
            <a:r>
              <a:rPr kumimoji="1" lang="ja-JP" altLang="en-US" sz="1000" dirty="0">
                <a:solidFill>
                  <a:schemeClr val="tx1"/>
                </a:solidFill>
              </a:rPr>
              <a:t>を広げることで、孤立や不安を抱える人々を支える社会の構築をめざす</a:t>
            </a:r>
            <a:endParaRPr kumimoji="1" lang="en-US" altLang="ja-JP" sz="1000" dirty="0">
              <a:solidFill>
                <a:schemeClr val="tx1"/>
              </a:solidFill>
            </a:endParaRPr>
          </a:p>
          <a:p>
            <a:r>
              <a:rPr kumimoji="1" lang="ja-JP" altLang="en-US" sz="1000" dirty="0">
                <a:solidFill>
                  <a:schemeClr val="tx1"/>
                </a:solidFill>
                <a:ea typeface="游ゴシック"/>
              </a:rPr>
              <a:t>○観光や地域でのボランティア活動を推進し、誰もが参加しやすい仕組みづくりを行うとともに、</a:t>
            </a:r>
            <a:r>
              <a:rPr kumimoji="1" lang="ja-JP" sz="1000" dirty="0">
                <a:solidFill>
                  <a:schemeClr val="tx1"/>
                </a:solidFill>
                <a:latin typeface="游ゴシック"/>
                <a:ea typeface="游ゴシック"/>
              </a:rPr>
              <a:t>子どもや高齢者などが</a:t>
            </a:r>
            <a:r>
              <a:rPr kumimoji="1" lang="ja-JP" sz="1000" dirty="0">
                <a:solidFill>
                  <a:schemeClr val="tx1"/>
                </a:solidFill>
                <a:ea typeface="游ゴシック"/>
              </a:rPr>
              <a:t>地域で安心して集える居場所</a:t>
            </a:r>
            <a:r>
              <a:rPr kumimoji="1" lang="ja-JP" altLang="en-US" sz="1000" dirty="0">
                <a:solidFill>
                  <a:schemeClr val="tx1"/>
                </a:solidFill>
                <a:ea typeface="游ゴシック"/>
              </a:rPr>
              <a:t>づくり</a:t>
            </a:r>
          </a:p>
          <a:p>
            <a:r>
              <a:rPr kumimoji="1" lang="ja-JP" altLang="en-US" sz="1000" dirty="0">
                <a:solidFill>
                  <a:schemeClr val="tx1"/>
                </a:solidFill>
                <a:ea typeface="游ゴシック"/>
              </a:rPr>
              <a:t>   を進める</a:t>
            </a:r>
            <a:endParaRPr lang="ja-JP" altLang="en-US" sz="1000" dirty="0">
              <a:solidFill>
                <a:schemeClr val="tx1"/>
              </a:solidFill>
              <a:ea typeface="游ゴシック"/>
              <a:cs typeface="Calibri"/>
            </a:endParaRPr>
          </a:p>
        </p:txBody>
      </p:sp>
      <p:sp>
        <p:nvSpPr>
          <p:cNvPr id="8" name="正方形/長方形 7">
            <a:extLst>
              <a:ext uri="{FF2B5EF4-FFF2-40B4-BE49-F238E27FC236}">
                <a16:creationId xmlns:a16="http://schemas.microsoft.com/office/drawing/2014/main" id="{A2439830-8F97-4855-8070-964C58A752BB}"/>
              </a:ext>
            </a:extLst>
          </p:cNvPr>
          <p:cNvSpPr/>
          <p:nvPr/>
        </p:nvSpPr>
        <p:spPr>
          <a:xfrm>
            <a:off x="197710" y="5241636"/>
            <a:ext cx="9495274" cy="944374"/>
          </a:xfrm>
          <a:prstGeom prst="rect">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kumimoji="1" lang="ja-JP" altLang="en-US" sz="1200" b="1" dirty="0">
                <a:solidFill>
                  <a:schemeClr val="tx1"/>
                </a:solidFill>
              </a:rPr>
              <a:t>②民の力を活用した子どもや高齢者等の居場所づくり</a:t>
            </a:r>
            <a:endParaRPr kumimoji="1" lang="en-US" altLang="ja-JP" sz="1200" b="1" dirty="0">
              <a:solidFill>
                <a:schemeClr val="tx1"/>
              </a:solidFill>
            </a:endParaRPr>
          </a:p>
          <a:p>
            <a:pPr>
              <a:spcBef>
                <a:spcPts val="600"/>
              </a:spcBef>
            </a:pPr>
            <a:r>
              <a:rPr kumimoji="1" lang="ja-JP" altLang="en-US" sz="1200" b="1" dirty="0">
                <a:solidFill>
                  <a:schemeClr val="tx1"/>
                </a:solidFill>
              </a:rPr>
              <a:t>　・子どもや高齢者等が活き活きできる居場所の普及拡大</a:t>
            </a:r>
            <a:endParaRPr kumimoji="1" lang="en-US" altLang="ja-JP" sz="1200" b="1" dirty="0">
              <a:solidFill>
                <a:schemeClr val="tx1"/>
              </a:solidFill>
            </a:endParaRPr>
          </a:p>
          <a:p>
            <a:r>
              <a:rPr kumimoji="1" lang="ja-JP" altLang="en-US" sz="1000" dirty="0">
                <a:solidFill>
                  <a:schemeClr val="tx1"/>
                </a:solidFill>
                <a:ea typeface="游ゴシック"/>
              </a:rPr>
              <a:t>　　　⇒　万博で紹介された公民連携による「子ども食堂」や</a:t>
            </a:r>
            <a:r>
              <a:rPr lang="ja-JP" altLang="en-US" sz="1000" b="0" i="0" dirty="0">
                <a:solidFill>
                  <a:schemeClr val="tx1"/>
                </a:solidFill>
                <a:effectLst/>
                <a:latin typeface="游ゴシック"/>
                <a:ea typeface="游ゴシック"/>
              </a:rPr>
              <a:t>「大阪ええまちプロジェクト」などの取組を通じ</a:t>
            </a:r>
            <a:r>
              <a:rPr kumimoji="1" lang="ja-JP" altLang="en-US" sz="1000" dirty="0">
                <a:solidFill>
                  <a:schemeClr val="tx1"/>
                </a:solidFill>
                <a:ea typeface="游ゴシック"/>
              </a:rPr>
              <a:t>、子どもや高齢者など</a:t>
            </a:r>
            <a:r>
              <a:rPr kumimoji="1" lang="ja-JP" sz="1000" dirty="0">
                <a:solidFill>
                  <a:schemeClr val="tx1"/>
                </a:solidFill>
                <a:latin typeface="游ゴシック"/>
                <a:ea typeface="游ゴシック"/>
              </a:rPr>
              <a:t>が安心して集える</a:t>
            </a:r>
            <a:r>
              <a:rPr kumimoji="1" lang="ja-JP" altLang="en-US" sz="1000" dirty="0">
                <a:solidFill>
                  <a:schemeClr val="tx1"/>
                </a:solidFill>
                <a:ea typeface="游ゴシック"/>
              </a:rPr>
              <a:t>地域にお</a:t>
            </a:r>
            <a:endParaRPr kumimoji="1" lang="en-US" altLang="ja-JP" sz="1000" dirty="0">
              <a:solidFill>
                <a:schemeClr val="tx1"/>
              </a:solidFill>
              <a:ea typeface="游ゴシック"/>
            </a:endParaRPr>
          </a:p>
          <a:p>
            <a:r>
              <a:rPr kumimoji="1" lang="ja-JP" altLang="en-US" sz="1000" dirty="0">
                <a:solidFill>
                  <a:schemeClr val="tx1"/>
                </a:solidFill>
                <a:ea typeface="游ゴシック"/>
              </a:rPr>
              <a:t>　　　　　ける居場所づくりを支援</a:t>
            </a:r>
            <a:endParaRPr lang="en-US" altLang="ja-JP" sz="1000" dirty="0">
              <a:solidFill>
                <a:schemeClr val="tx1"/>
              </a:solidFill>
              <a:ea typeface="游ゴシック"/>
              <a:cs typeface="Calibri"/>
            </a:endParaRPr>
          </a:p>
        </p:txBody>
      </p:sp>
      <p:sp>
        <p:nvSpPr>
          <p:cNvPr id="7" name="正方形/長方形 6">
            <a:extLst>
              <a:ext uri="{FF2B5EF4-FFF2-40B4-BE49-F238E27FC236}">
                <a16:creationId xmlns:a16="http://schemas.microsoft.com/office/drawing/2014/main" id="{E333DD2B-53AD-43E6-954A-019467EF6B4C}"/>
              </a:ext>
            </a:extLst>
          </p:cNvPr>
          <p:cNvSpPr/>
          <p:nvPr/>
        </p:nvSpPr>
        <p:spPr>
          <a:xfrm>
            <a:off x="197710" y="251857"/>
            <a:ext cx="9495274" cy="2403207"/>
          </a:xfrm>
          <a:prstGeom prst="rect">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kumimoji="1" lang="ja-JP" altLang="en-US" sz="1200" b="1" dirty="0">
                <a:solidFill>
                  <a:schemeClr val="tx1"/>
                </a:solidFill>
                <a:ea typeface="游ゴシック"/>
              </a:rPr>
              <a:t>③多様性の理解促進</a:t>
            </a:r>
            <a:endParaRPr kumimoji="1" lang="en-US" altLang="ja-JP" sz="1200" b="1" dirty="0">
              <a:solidFill>
                <a:schemeClr val="tx1"/>
              </a:solidFill>
              <a:ea typeface="游ゴシック"/>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1" lang="ja-JP" altLang="en-US" sz="1200" b="1" dirty="0">
                <a:solidFill>
                  <a:schemeClr val="tx1"/>
                </a:solidFill>
              </a:rPr>
              <a:t>　</a:t>
            </a:r>
            <a:r>
              <a:rPr kumimoji="1" lang="ja-JP" altLang="en-US" sz="1200" b="1" i="0" u="none" strike="noStrike" kern="1200" cap="none" spc="0" normalizeH="0" baseline="0" noProof="0" dirty="0">
                <a:ln>
                  <a:noFill/>
                </a:ln>
                <a:solidFill>
                  <a:schemeClr val="tx1"/>
                </a:solidFill>
                <a:effectLst/>
                <a:uLnTx/>
                <a:uFillTx/>
                <a:latin typeface="Calibri" panose="020F0502020204030204"/>
                <a:ea typeface="游ゴシック" panose="020B0400000000000000" pitchFamily="50" charset="-128"/>
                <a:cs typeface="+mn-cs"/>
              </a:rPr>
              <a:t>・人権施策の推進による誰もが自分らしく暮らせる社会づくり</a:t>
            </a:r>
            <a:endParaRPr kumimoji="1" lang="en-US" altLang="ja-JP" sz="1200" b="1" i="0" u="none" strike="noStrike" kern="1200" cap="none" spc="0" normalizeH="0" baseline="0" noProof="0" dirty="0">
              <a:ln>
                <a:noFill/>
              </a:ln>
              <a:solidFill>
                <a:schemeClr val="tx1"/>
              </a:solidFill>
              <a:effectLst/>
              <a:uLnTx/>
              <a:uFillTx/>
              <a:latin typeface="Calibri" panose="020F0502020204030204"/>
              <a:ea typeface="游ゴシック" panose="020B0400000000000000" pitchFamily="50" charset="-128"/>
              <a:cs typeface="+mn-cs"/>
            </a:endParaRPr>
          </a:p>
          <a:p>
            <a:pPr>
              <a:defRPr/>
            </a:pPr>
            <a:r>
              <a:rPr kumimoji="1" lang="ja-JP" altLang="en-US" sz="1000" b="0" i="0" u="none" strike="noStrike" kern="1200" cap="none" spc="0" normalizeH="0" baseline="0" noProof="0" dirty="0">
                <a:ln>
                  <a:noFill/>
                </a:ln>
                <a:solidFill>
                  <a:schemeClr val="tx1"/>
                </a:solidFill>
                <a:effectLst/>
                <a:uLnTx/>
                <a:uFillTx/>
                <a:latin typeface="Calibri" panose="020F0502020204030204"/>
                <a:ea typeface="游ゴシック"/>
                <a:cs typeface="+mn-cs"/>
              </a:rPr>
              <a:t>　　　⇒　</a:t>
            </a:r>
            <a:r>
              <a:rPr kumimoji="1" lang="ja-JP" sz="1000" dirty="0">
                <a:solidFill>
                  <a:schemeClr val="tx1"/>
                </a:solidFill>
                <a:latin typeface="游ゴシック"/>
                <a:ea typeface="游ゴシック"/>
              </a:rPr>
              <a:t>一人ひとりがかけ</a:t>
            </a:r>
            <a:r>
              <a:rPr kumimoji="1" lang="ja-JP" sz="1000" b="0" i="0" u="none" strike="noStrike" kern="1200" cap="none" spc="0" normalizeH="0" baseline="0" noProof="0" dirty="0">
                <a:ln>
                  <a:noFill/>
                </a:ln>
                <a:solidFill>
                  <a:schemeClr val="tx1"/>
                </a:solidFill>
                <a:effectLst/>
                <a:uLnTx/>
                <a:uFillTx/>
                <a:latin typeface="游ゴシック"/>
                <a:ea typeface="游ゴシック"/>
              </a:rPr>
              <a:t>がい</a:t>
            </a:r>
            <a:r>
              <a:rPr kumimoji="1" lang="ja-JP" sz="1000" dirty="0">
                <a:solidFill>
                  <a:schemeClr val="tx1"/>
                </a:solidFill>
                <a:latin typeface="游ゴシック"/>
                <a:ea typeface="游ゴシック"/>
              </a:rPr>
              <a:t>のない存在として</a:t>
            </a:r>
            <a:r>
              <a:rPr kumimoji="1" lang="ja-JP" sz="1000" b="0" i="0" u="none" strike="noStrike" kern="1200" cap="none" spc="0" normalizeH="0" baseline="0" noProof="0" dirty="0">
                <a:ln>
                  <a:noFill/>
                </a:ln>
                <a:solidFill>
                  <a:schemeClr val="tx1"/>
                </a:solidFill>
                <a:effectLst/>
                <a:uLnTx/>
                <a:uFillTx/>
                <a:latin typeface="游ゴシック"/>
                <a:ea typeface="游ゴシック"/>
              </a:rPr>
              <a:t>、</a:t>
            </a:r>
            <a:r>
              <a:rPr kumimoji="1" lang="ja-JP" sz="1000" dirty="0">
                <a:solidFill>
                  <a:schemeClr val="tx1"/>
                </a:solidFill>
                <a:latin typeface="游ゴシック"/>
                <a:ea typeface="游ゴシック"/>
              </a:rPr>
              <a:t>それぞれの自分らしさやお互いを認め合い</a:t>
            </a:r>
            <a:r>
              <a:rPr kumimoji="1" lang="ja-JP" sz="1000" b="0" i="0" u="none" strike="noStrike" kern="1200" cap="none" spc="0" normalizeH="0" baseline="0" noProof="0" dirty="0">
                <a:ln>
                  <a:noFill/>
                </a:ln>
                <a:solidFill>
                  <a:schemeClr val="tx1"/>
                </a:solidFill>
                <a:effectLst/>
                <a:uLnTx/>
                <a:uFillTx/>
                <a:latin typeface="游ゴシック"/>
                <a:ea typeface="游ゴシック"/>
              </a:rPr>
              <a:t>、</a:t>
            </a:r>
            <a:r>
              <a:rPr kumimoji="1" lang="ja-JP" sz="1000" dirty="0">
                <a:solidFill>
                  <a:schemeClr val="tx1"/>
                </a:solidFill>
                <a:latin typeface="游ゴシック"/>
                <a:ea typeface="游ゴシック"/>
              </a:rPr>
              <a:t>違いが大切にされるよう</a:t>
            </a:r>
            <a:r>
              <a:rPr kumimoji="1" lang="ja-JP" sz="1000" b="0" i="0" u="none" strike="noStrike" kern="1200" cap="none" spc="0" normalizeH="0" baseline="0" noProof="0" dirty="0">
                <a:ln>
                  <a:noFill/>
                </a:ln>
                <a:solidFill>
                  <a:schemeClr val="tx1"/>
                </a:solidFill>
                <a:effectLst/>
                <a:uLnTx/>
                <a:uFillTx/>
                <a:latin typeface="游ゴシック"/>
                <a:ea typeface="游ゴシック"/>
              </a:rPr>
              <a:t>、人権意識の高揚や人権擁護のための</a:t>
            </a:r>
            <a:endParaRPr lang="en-US" sz="1000" dirty="0">
              <a:solidFill>
                <a:schemeClr val="tx1"/>
              </a:solidFill>
              <a:latin typeface="游ゴシック"/>
              <a:ea typeface="Meiryo UI"/>
            </a:endParaRPr>
          </a:p>
          <a:p>
            <a:pPr>
              <a:defRPr/>
            </a:pPr>
            <a:r>
              <a:rPr kumimoji="1" lang="ja-JP" sz="1000" dirty="0">
                <a:solidFill>
                  <a:schemeClr val="tx1"/>
                </a:solidFill>
                <a:latin typeface="游ゴシック"/>
                <a:ea typeface="游ゴシック"/>
              </a:rPr>
              <a:t>　　　　　</a:t>
            </a:r>
            <a:r>
              <a:rPr kumimoji="1" lang="ja-JP" sz="1000" b="0" i="0" u="none" strike="noStrike" kern="1200" cap="none" spc="0" normalizeH="0" baseline="0" noProof="0" dirty="0">
                <a:ln>
                  <a:noFill/>
                </a:ln>
                <a:solidFill>
                  <a:schemeClr val="tx1"/>
                </a:solidFill>
                <a:effectLst/>
                <a:uLnTx/>
                <a:uFillTx/>
                <a:latin typeface="游ゴシック"/>
                <a:ea typeface="游ゴシック"/>
              </a:rPr>
              <a:t>施策を推進し、</a:t>
            </a:r>
            <a:r>
              <a:rPr kumimoji="1" lang="ja-JP" sz="1000" dirty="0">
                <a:solidFill>
                  <a:schemeClr val="tx1"/>
                </a:solidFill>
                <a:latin typeface="游ゴシック"/>
                <a:ea typeface="游ゴシック"/>
              </a:rPr>
              <a:t>すべての人</a:t>
            </a:r>
            <a:r>
              <a:rPr kumimoji="1" lang="ja-JP" sz="1000" b="0" i="0" u="none" strike="noStrike" kern="1200" cap="none" spc="0" normalizeH="0" baseline="0" noProof="0" dirty="0">
                <a:ln>
                  <a:noFill/>
                </a:ln>
                <a:solidFill>
                  <a:schemeClr val="tx1"/>
                </a:solidFill>
                <a:effectLst/>
                <a:uLnTx/>
                <a:uFillTx/>
                <a:latin typeface="游ゴシック"/>
                <a:ea typeface="游ゴシック"/>
              </a:rPr>
              <a:t>の人</a:t>
            </a:r>
            <a:r>
              <a:rPr kumimoji="1" lang="ja-JP" sz="1000" dirty="0">
                <a:solidFill>
                  <a:schemeClr val="tx1"/>
                </a:solidFill>
                <a:latin typeface="游ゴシック"/>
                <a:ea typeface="游ゴシック"/>
              </a:rPr>
              <a:t>権</a:t>
            </a:r>
            <a:r>
              <a:rPr kumimoji="1" lang="ja-JP" sz="1000" b="0" i="0" u="none" strike="noStrike" kern="1200" cap="none" spc="0" normalizeH="0" baseline="0" noProof="0" dirty="0">
                <a:ln>
                  <a:noFill/>
                </a:ln>
                <a:solidFill>
                  <a:schemeClr val="tx1"/>
                </a:solidFill>
                <a:effectLst/>
                <a:uLnTx/>
                <a:uFillTx/>
                <a:latin typeface="游ゴシック"/>
                <a:ea typeface="游ゴシック"/>
              </a:rPr>
              <a:t>が</a:t>
            </a:r>
            <a:r>
              <a:rPr kumimoji="1" lang="ja-JP" sz="1000" dirty="0">
                <a:solidFill>
                  <a:schemeClr val="tx1"/>
                </a:solidFill>
                <a:latin typeface="游ゴシック"/>
                <a:ea typeface="游ゴシック"/>
              </a:rPr>
              <a:t>尊重され</a:t>
            </a:r>
            <a:r>
              <a:rPr kumimoji="1" lang="ja-JP" sz="1000" b="0" i="0" u="none" strike="noStrike" kern="1200" cap="none" spc="0" normalizeH="0" baseline="0" noProof="0" dirty="0">
                <a:ln>
                  <a:noFill/>
                </a:ln>
                <a:solidFill>
                  <a:schemeClr val="tx1"/>
                </a:solidFill>
                <a:effectLst/>
                <a:uLnTx/>
                <a:uFillTx/>
                <a:latin typeface="游ゴシック"/>
                <a:ea typeface="游ゴシック"/>
              </a:rPr>
              <a:t>る</a:t>
            </a:r>
            <a:r>
              <a:rPr kumimoji="1" lang="ja-JP" sz="1000" dirty="0">
                <a:solidFill>
                  <a:schemeClr val="tx1"/>
                </a:solidFill>
                <a:latin typeface="游ゴシック"/>
                <a:ea typeface="游ゴシック"/>
              </a:rPr>
              <a:t>社会の実現をめざす</a:t>
            </a:r>
            <a:endParaRPr kumimoji="1" lang="en-US" altLang="ja-JP" sz="1000" dirty="0">
              <a:solidFill>
                <a:schemeClr val="tx1"/>
              </a:solidFill>
              <a:latin typeface="游ゴシック"/>
              <a:ea typeface="Meiryo UI"/>
            </a:endParaRPr>
          </a:p>
          <a:p>
            <a:pPr>
              <a:spcBef>
                <a:spcPts val="600"/>
              </a:spcBef>
            </a:pPr>
            <a:r>
              <a:rPr kumimoji="1" lang="ja-JP" altLang="en-US" sz="1200" b="1" dirty="0">
                <a:solidFill>
                  <a:schemeClr val="tx1"/>
                </a:solidFill>
                <a:ea typeface="游ゴシック"/>
              </a:rPr>
              <a:t>　・</a:t>
            </a:r>
            <a:r>
              <a:rPr kumimoji="1" lang="ja-JP" sz="1200" b="1" dirty="0">
                <a:solidFill>
                  <a:schemeClr val="tx1"/>
                </a:solidFill>
                <a:latin typeface="游ゴシック"/>
                <a:ea typeface="游ゴシック"/>
              </a:rPr>
              <a:t>男女共同参画社会の推進</a:t>
            </a:r>
            <a:endParaRPr lang="en-US" altLang="ja-JP" sz="1200" b="1" dirty="0">
              <a:solidFill>
                <a:schemeClr val="tx1"/>
              </a:solidFill>
              <a:ea typeface="游ゴシック"/>
              <a:cs typeface="Calibri"/>
            </a:endParaRPr>
          </a:p>
          <a:p>
            <a:r>
              <a:rPr kumimoji="1" lang="ja-JP" altLang="en-US" sz="1000" dirty="0">
                <a:solidFill>
                  <a:schemeClr val="tx1"/>
                </a:solidFill>
                <a:ea typeface="游ゴシック"/>
              </a:rPr>
              <a:t>　　　⇒　</a:t>
            </a:r>
            <a:r>
              <a:rPr kumimoji="1" lang="ja-JP" sz="1000" dirty="0">
                <a:solidFill>
                  <a:schemeClr val="tx1"/>
                </a:solidFill>
                <a:latin typeface="游ゴシック"/>
                <a:ea typeface="游ゴシック"/>
              </a:rPr>
              <a:t>産学官等で構成する「ＯＳＡＫＡ女性活躍推進会議」との連携のもと、様々な関係機関と若年層をつなぐことで幅広い分野での</a:t>
            </a:r>
            <a:r>
              <a:rPr kumimoji="1" lang="ja-JP" altLang="en-US" sz="1000" dirty="0">
                <a:solidFill>
                  <a:schemeClr val="tx1"/>
                </a:solidFill>
                <a:latin typeface="游ゴシック"/>
                <a:ea typeface="游ゴシック"/>
              </a:rPr>
              <a:t>取組</a:t>
            </a:r>
            <a:r>
              <a:rPr kumimoji="1" lang="ja-JP" sz="1000" dirty="0">
                <a:solidFill>
                  <a:schemeClr val="tx1"/>
                </a:solidFill>
                <a:latin typeface="游ゴシック"/>
                <a:ea typeface="游ゴシック"/>
              </a:rPr>
              <a:t>を促進し、</a:t>
            </a:r>
            <a:endParaRPr lang="en-US" sz="1000" dirty="0">
              <a:solidFill>
                <a:schemeClr val="tx1"/>
              </a:solidFill>
              <a:latin typeface="游ゴシック"/>
              <a:ea typeface="游ゴシック"/>
            </a:endParaRPr>
          </a:p>
          <a:p>
            <a:r>
              <a:rPr kumimoji="1" lang="ja-JP" sz="1000" dirty="0">
                <a:solidFill>
                  <a:schemeClr val="tx1"/>
                </a:solidFill>
                <a:latin typeface="游ゴシック"/>
                <a:ea typeface="游ゴシック"/>
              </a:rPr>
              <a:t>　　　　　女性が輝く大阪の実現を図る</a:t>
            </a:r>
            <a:endParaRPr lang="en-US" sz="1000" dirty="0">
              <a:solidFill>
                <a:schemeClr val="tx1"/>
              </a:solidFill>
              <a:latin typeface="游ゴシック"/>
              <a:ea typeface="游ゴシック"/>
            </a:endParaRPr>
          </a:p>
          <a:p>
            <a:pPr>
              <a:spcBef>
                <a:spcPts val="600"/>
              </a:spcBef>
            </a:pPr>
            <a:r>
              <a:rPr kumimoji="1" lang="ja-JP" altLang="en-US" sz="1200" b="1" dirty="0">
                <a:solidFill>
                  <a:schemeClr val="tx1"/>
                </a:solidFill>
                <a:ea typeface="游ゴシック"/>
              </a:rPr>
              <a:t>　・</a:t>
            </a:r>
            <a:r>
              <a:rPr kumimoji="1" lang="ja-JP" sz="1200" b="1" dirty="0">
                <a:solidFill>
                  <a:schemeClr val="tx1"/>
                </a:solidFill>
                <a:ea typeface="游ゴシック"/>
              </a:rPr>
              <a:t>高齢者や</a:t>
            </a:r>
            <a:r>
              <a:rPr kumimoji="1" lang="ja-JP" altLang="en-US" sz="1200" b="1" dirty="0">
                <a:solidFill>
                  <a:schemeClr val="tx1"/>
                </a:solidFill>
                <a:ea typeface="游ゴシック"/>
              </a:rPr>
              <a:t>障がい者の社会参加の促進　</a:t>
            </a:r>
            <a:endParaRPr lang="en-US" altLang="ja-JP" sz="1200" b="1" dirty="0">
              <a:solidFill>
                <a:schemeClr val="tx1"/>
              </a:solidFill>
              <a:ea typeface="游ゴシック"/>
              <a:cs typeface="Calibri"/>
            </a:endParaRPr>
          </a:p>
          <a:p>
            <a:r>
              <a:rPr kumimoji="1" lang="ja-JP" altLang="en-US" sz="1000" dirty="0">
                <a:solidFill>
                  <a:schemeClr val="tx1"/>
                </a:solidFill>
                <a:ea typeface="游ゴシック"/>
              </a:rPr>
              <a:t>　　　⇒　高齢者や</a:t>
            </a:r>
            <a:r>
              <a:rPr kumimoji="1" lang="ja-JP" sz="1000" dirty="0">
                <a:solidFill>
                  <a:schemeClr val="tx1"/>
                </a:solidFill>
                <a:ea typeface="游ゴシック"/>
              </a:rPr>
              <a:t>障がい者</a:t>
            </a:r>
            <a:r>
              <a:rPr kumimoji="1" lang="ja-JP" altLang="en-US" sz="1000" dirty="0">
                <a:solidFill>
                  <a:schemeClr val="tx1"/>
                </a:solidFill>
                <a:ea typeface="游ゴシック"/>
              </a:rPr>
              <a:t>が生き生きと暮らすことができるよう、福祉サービスの充実や社会参加を促進する取組を推進</a:t>
            </a:r>
            <a:endParaRPr lang="en-US" altLang="ja-JP" sz="1000" dirty="0">
              <a:solidFill>
                <a:schemeClr val="tx1"/>
              </a:solidFill>
              <a:ea typeface="游ゴシック"/>
              <a:cs typeface="Calibri"/>
            </a:endParaRPr>
          </a:p>
          <a:p>
            <a:pPr>
              <a:spcBef>
                <a:spcPts val="600"/>
              </a:spcBef>
            </a:pPr>
            <a:r>
              <a:rPr kumimoji="1" lang="ja-JP" altLang="en-US" sz="1200" b="1" dirty="0">
                <a:solidFill>
                  <a:schemeClr val="tx1"/>
                </a:solidFill>
                <a:ea typeface="游ゴシック"/>
              </a:rPr>
              <a:t>　</a:t>
            </a:r>
            <a:r>
              <a:rPr kumimoji="1" lang="ja-JP" sz="1200" b="1" dirty="0">
                <a:solidFill>
                  <a:schemeClr val="tx1"/>
                </a:solidFill>
                <a:ea typeface="游ゴシック"/>
              </a:rPr>
              <a:t>・性の多様性の理解</a:t>
            </a:r>
            <a:r>
              <a:rPr kumimoji="1" lang="ja-JP" altLang="en-US" sz="1200" b="1" dirty="0">
                <a:solidFill>
                  <a:schemeClr val="tx1"/>
                </a:solidFill>
                <a:latin typeface="游ゴシック"/>
                <a:ea typeface="游ゴシック"/>
              </a:rPr>
              <a:t>増進</a:t>
            </a:r>
            <a:endParaRPr lang="ja-JP" altLang="en-US" sz="1200" dirty="0">
              <a:solidFill>
                <a:schemeClr val="tx1"/>
              </a:solidFill>
              <a:latin typeface="游ゴシック"/>
              <a:ea typeface="游ゴシック"/>
            </a:endParaRPr>
          </a:p>
          <a:p>
            <a:r>
              <a:rPr kumimoji="1" lang="ja-JP" altLang="en-US" sz="1000" dirty="0">
                <a:solidFill>
                  <a:schemeClr val="tx1"/>
                </a:solidFill>
                <a:latin typeface="游ゴシック"/>
                <a:ea typeface="游ゴシック"/>
              </a:rPr>
              <a:t>　　</a:t>
            </a:r>
            <a:r>
              <a:rPr kumimoji="1" lang="ja-JP" altLang="en-US" sz="1000" dirty="0">
                <a:solidFill>
                  <a:schemeClr val="tx1"/>
                </a:solidFill>
                <a:ea typeface="游ゴシック"/>
              </a:rPr>
              <a:t>    ⇒ </a:t>
            </a:r>
            <a:r>
              <a:rPr kumimoji="1" lang="ja-JP" sz="1000" dirty="0">
                <a:solidFill>
                  <a:schemeClr val="tx1"/>
                </a:solidFill>
                <a:latin typeface="游ゴシック"/>
                <a:ea typeface="游ゴシック"/>
              </a:rPr>
              <a:t>　性的マイノリティの</a:t>
            </a:r>
            <a:r>
              <a:rPr kumimoji="1" lang="ja-JP" altLang="en-US" sz="1000" dirty="0">
                <a:solidFill>
                  <a:schemeClr val="tx1"/>
                </a:solidFill>
                <a:latin typeface="游ゴシック"/>
                <a:ea typeface="游ゴシック"/>
              </a:rPr>
              <a:t>人々に対</a:t>
            </a:r>
            <a:r>
              <a:rPr kumimoji="1" lang="ja-JP" sz="1000" dirty="0">
                <a:solidFill>
                  <a:schemeClr val="tx1"/>
                </a:solidFill>
                <a:latin typeface="游ゴシック"/>
                <a:ea typeface="游ゴシック"/>
              </a:rPr>
              <a:t>する</a:t>
            </a:r>
            <a:r>
              <a:rPr kumimoji="1" lang="ja-JP" altLang="en-US" sz="1000" dirty="0">
                <a:solidFill>
                  <a:schemeClr val="tx1"/>
                </a:solidFill>
                <a:latin typeface="游ゴシック"/>
                <a:ea typeface="游ゴシック"/>
              </a:rPr>
              <a:t>誤解や偏見をなくし、誰もが自分らしく生きる</a:t>
            </a:r>
            <a:r>
              <a:rPr kumimoji="1" lang="ja-JP" sz="1000" dirty="0">
                <a:solidFill>
                  <a:schemeClr val="tx1"/>
                </a:solidFill>
                <a:latin typeface="游ゴシック"/>
                <a:ea typeface="游ゴシック"/>
              </a:rPr>
              <a:t>こと</a:t>
            </a:r>
            <a:r>
              <a:rPr kumimoji="1" lang="ja-JP" altLang="en-US" sz="1000" dirty="0">
                <a:solidFill>
                  <a:schemeClr val="tx1"/>
                </a:solidFill>
                <a:latin typeface="游ゴシック"/>
                <a:ea typeface="游ゴシック"/>
              </a:rPr>
              <a:t>ができる社会</a:t>
            </a:r>
            <a:r>
              <a:rPr kumimoji="1" lang="ja-JP" sz="1000" dirty="0">
                <a:solidFill>
                  <a:schemeClr val="tx1"/>
                </a:solidFill>
                <a:latin typeface="游ゴシック"/>
                <a:ea typeface="游ゴシック"/>
              </a:rPr>
              <a:t>を実</a:t>
            </a:r>
            <a:r>
              <a:rPr kumimoji="1" lang="ja-JP" altLang="en-US" sz="1000" dirty="0">
                <a:solidFill>
                  <a:schemeClr val="tx1"/>
                </a:solidFill>
                <a:latin typeface="游ゴシック"/>
                <a:ea typeface="游ゴシック"/>
              </a:rPr>
              <a:t>現</a:t>
            </a:r>
            <a:r>
              <a:rPr kumimoji="1" lang="ja-JP" sz="1000" dirty="0">
                <a:solidFill>
                  <a:schemeClr val="tx1"/>
                </a:solidFill>
                <a:latin typeface="游ゴシック"/>
                <a:ea typeface="游ゴシック"/>
              </a:rPr>
              <a:t>する</a:t>
            </a:r>
            <a:r>
              <a:rPr kumimoji="1" lang="ja-JP" altLang="en-US" sz="1000" dirty="0">
                <a:solidFill>
                  <a:schemeClr val="tx1"/>
                </a:solidFill>
                <a:latin typeface="游ゴシック"/>
                <a:ea typeface="游ゴシック"/>
              </a:rPr>
              <a:t>ため、性の多様性についての理解増進や</a:t>
            </a:r>
            <a:endParaRPr lang="ja-JP" altLang="en-US" sz="1000" dirty="0">
              <a:solidFill>
                <a:schemeClr val="tx1"/>
              </a:solidFill>
              <a:latin typeface="游ゴシック"/>
              <a:ea typeface="游ゴシック"/>
            </a:endParaRPr>
          </a:p>
          <a:p>
            <a:pPr>
              <a:tabLst>
                <a:tab pos="452438" algn="l"/>
                <a:tab pos="627063" algn="l"/>
              </a:tabLst>
            </a:pPr>
            <a:r>
              <a:rPr kumimoji="1" lang="ja-JP" altLang="en-US" sz="1000" dirty="0">
                <a:solidFill>
                  <a:schemeClr val="tx1"/>
                </a:solidFill>
                <a:latin typeface="游ゴシック"/>
                <a:ea typeface="游ゴシック"/>
              </a:rPr>
              <a:t>　　　　　</a:t>
            </a:r>
            <a:r>
              <a:rPr kumimoji="1" lang="ja-JP" sz="1000" dirty="0">
                <a:solidFill>
                  <a:schemeClr val="tx1"/>
                </a:solidFill>
                <a:latin typeface="游ゴシック"/>
                <a:ea typeface="游ゴシック"/>
              </a:rPr>
              <a:t>パートナーシップ宣誓証明制度</a:t>
            </a:r>
            <a:r>
              <a:rPr kumimoji="1" lang="ja-JP" altLang="en-US" sz="1000" dirty="0">
                <a:solidFill>
                  <a:schemeClr val="tx1"/>
                </a:solidFill>
                <a:latin typeface="游ゴシック"/>
                <a:ea typeface="游ゴシック"/>
              </a:rPr>
              <a:t>等による当事者</a:t>
            </a:r>
            <a:r>
              <a:rPr kumimoji="1" lang="ja-JP" sz="1000" dirty="0">
                <a:solidFill>
                  <a:schemeClr val="tx1"/>
                </a:solidFill>
                <a:latin typeface="游ゴシック"/>
                <a:ea typeface="游ゴシック"/>
              </a:rPr>
              <a:t>の</a:t>
            </a:r>
            <a:r>
              <a:rPr kumimoji="1" lang="ja-JP" altLang="en-US" sz="1000" dirty="0">
                <a:solidFill>
                  <a:schemeClr val="tx1"/>
                </a:solidFill>
                <a:latin typeface="游ゴシック"/>
                <a:ea typeface="游ゴシック"/>
              </a:rPr>
              <a:t>課題解決に向けた施策を推進</a:t>
            </a:r>
            <a:endParaRPr lang="ja-JP" altLang="en-US" sz="1000" dirty="0">
              <a:solidFill>
                <a:schemeClr val="tx1"/>
              </a:solidFill>
              <a:latin typeface="游ゴシック"/>
              <a:ea typeface="游ゴシック"/>
            </a:endParaRPr>
          </a:p>
        </p:txBody>
      </p:sp>
      <p:sp>
        <p:nvSpPr>
          <p:cNvPr id="4" name="スライド番号プレースホルダー 1">
            <a:extLst>
              <a:ext uri="{FF2B5EF4-FFF2-40B4-BE49-F238E27FC236}">
                <a16:creationId xmlns:a16="http://schemas.microsoft.com/office/drawing/2014/main" id="{7148E8D9-35CD-6FB9-DA0F-D89546158183}"/>
              </a:ext>
            </a:extLst>
          </p:cNvPr>
          <p:cNvSpPr>
            <a:spLocks noGrp="1"/>
          </p:cNvSpPr>
          <p:nvPr>
            <p:ph type="sldNum" sz="quarter" idx="12"/>
          </p:nvPr>
        </p:nvSpPr>
        <p:spPr>
          <a:xfrm>
            <a:off x="9489330" y="6445576"/>
            <a:ext cx="416670" cy="408695"/>
          </a:xfrm>
          <a:solidFill>
            <a:schemeClr val="bg1"/>
          </a:solidFill>
          <a:effectLst/>
        </p:spPr>
        <p:txBody>
          <a:bodyPr/>
          <a:lstStyle/>
          <a:p>
            <a:fld id="{DDF82107-93BA-490C-9453-044014AF67CD}" type="slidenum">
              <a:rPr kumimoji="1" lang="ja-JP" altLang="en-US" smtClean="0"/>
              <a:pPr/>
              <a:t>50</a:t>
            </a:fld>
            <a:endParaRPr kumimoji="1" lang="ja-JP" altLang="en-US"/>
          </a:p>
        </p:txBody>
      </p:sp>
    </p:spTree>
    <p:extLst>
      <p:ext uri="{BB962C8B-B14F-4D97-AF65-F5344CB8AC3E}">
        <p14:creationId xmlns:p14="http://schemas.microsoft.com/office/powerpoint/2010/main" val="3831757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88DA6158-0BB4-44E6-B9D4-78B5C2B6129B}"/>
              </a:ext>
            </a:extLst>
          </p:cNvPr>
          <p:cNvSpPr/>
          <p:nvPr/>
        </p:nvSpPr>
        <p:spPr>
          <a:xfrm>
            <a:off x="0" y="68851"/>
            <a:ext cx="9906000" cy="369332"/>
          </a:xfrm>
          <a:prstGeom prst="rect">
            <a:avLst/>
          </a:prstGeom>
          <a:noFill/>
        </p:spPr>
        <p:txBody>
          <a:bodyPr wrap="square" lIns="91440" tIns="45720" rIns="91440" bIns="45720" anchor="t">
            <a:spAutoFit/>
          </a:bodyPr>
          <a:lstStyle/>
          <a:p>
            <a:pPr defTabSz="742950">
              <a:defRPr/>
            </a:pPr>
            <a:r>
              <a:rPr kumimoji="1" lang="ja-JP" altLang="en-US" b="0" i="0" u="none" strike="noStrike" kern="1200" cap="none" spc="0" normalizeH="0" baseline="0" noProof="0" dirty="0">
                <a:ln>
                  <a:noFill/>
                </a:ln>
                <a:solidFill>
                  <a:prstClr val="white"/>
                </a:solidFill>
                <a:effectLst/>
                <a:uLnTx/>
                <a:uFillTx/>
                <a:latin typeface="HGS創英角ｺﾞｼｯｸUB"/>
                <a:ea typeface="HGS創英角ｺﾞｼｯｸUB"/>
              </a:rPr>
              <a:t>４．「ほっとかれへん」「やってみなはれ」気質を活かしたフレンドリーな都市</a:t>
            </a:r>
            <a:endParaRPr lang="ja-JP" altLang="ja-JP" dirty="0">
              <a:solidFill>
                <a:prstClr val="white"/>
              </a:solidFill>
              <a:latin typeface="HGSSoeiKakugothicUB"/>
              <a:ea typeface="HGSSoeiKakugothicUB"/>
              <a:cs typeface="+mn-lt"/>
            </a:endParaRPr>
          </a:p>
        </p:txBody>
      </p:sp>
      <p:sp>
        <p:nvSpPr>
          <p:cNvPr id="14" name="テキスト ボックス 13">
            <a:extLst>
              <a:ext uri="{FF2B5EF4-FFF2-40B4-BE49-F238E27FC236}">
                <a16:creationId xmlns:a16="http://schemas.microsoft.com/office/drawing/2014/main" id="{8084C2FF-EE6B-4926-A0FE-9389B8CE431B}"/>
              </a:ext>
            </a:extLst>
          </p:cNvPr>
          <p:cNvSpPr txBox="1"/>
          <p:nvPr/>
        </p:nvSpPr>
        <p:spPr>
          <a:xfrm>
            <a:off x="0" y="850070"/>
            <a:ext cx="5329881" cy="307777"/>
          </a:xfrm>
          <a:prstGeom prst="rect">
            <a:avLst/>
          </a:prstGeom>
          <a:noFill/>
          <a:ln>
            <a:noFill/>
          </a:ln>
        </p:spPr>
        <p:txBody>
          <a:bodyPr wrap="square">
            <a:spAutoFit/>
          </a:bodyPr>
          <a:lstStyle/>
          <a:p>
            <a:pPr marL="0" marR="0" lvl="0" indent="0" algn="l" defTabSz="653156" rtl="0" eaLnBrk="1" fontAlgn="auto" latinLnBrk="0" hangingPunct="1">
              <a:spcBef>
                <a:spcPts val="0"/>
              </a:spcBef>
              <a:spcAft>
                <a:spcPts val="0"/>
              </a:spcAft>
              <a:buClrTx/>
              <a:buSzTx/>
              <a:buFontTx/>
              <a:buNone/>
              <a:tabLst/>
              <a:defRPr/>
            </a:pPr>
            <a:r>
              <a:rPr kumimoji="1" lang="ja-JP" altLang="en-US" sz="1400" b="1">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（１）産業の振興による地域経済の活性化</a:t>
            </a:r>
            <a:endParaRPr kumimoji="1" lang="en-US" altLang="ja-JP" sz="1400" b="1">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endParaRPr>
          </a:p>
        </p:txBody>
      </p:sp>
      <p:sp>
        <p:nvSpPr>
          <p:cNvPr id="9" name="四角形: 角を丸くする 8">
            <a:extLst>
              <a:ext uri="{FF2B5EF4-FFF2-40B4-BE49-F238E27FC236}">
                <a16:creationId xmlns:a16="http://schemas.microsoft.com/office/drawing/2014/main" id="{0FFCFC7A-42D4-4EDE-B246-92E74F3FE1C2}"/>
              </a:ext>
            </a:extLst>
          </p:cNvPr>
          <p:cNvSpPr/>
          <p:nvPr/>
        </p:nvSpPr>
        <p:spPr>
          <a:xfrm>
            <a:off x="365414" y="1157848"/>
            <a:ext cx="9190478" cy="369332"/>
          </a:xfrm>
          <a:prstGeom prst="roundRect">
            <a:avLst>
              <a:gd name="adj" fmla="val 0"/>
            </a:avLst>
          </a:prstGeom>
          <a:solidFill>
            <a:schemeClr val="accent2">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rtlCol="0" anchor="t"/>
          <a:lstStyle/>
          <a:p>
            <a:r>
              <a:rPr kumimoji="1" lang="ja-JP" altLang="en-US" sz="1000"/>
              <a:t>○地域における</a:t>
            </a:r>
            <a:r>
              <a:rPr kumimoji="1" lang="ja-JP" altLang="en-US" sz="1000" b="1"/>
              <a:t>企業立地や創業の促進</a:t>
            </a:r>
            <a:r>
              <a:rPr kumimoji="1" lang="ja-JP" altLang="en-US" sz="1000"/>
              <a:t>、</a:t>
            </a:r>
            <a:r>
              <a:rPr kumimoji="1" lang="ja-JP" altLang="en-US" sz="1000" b="1"/>
              <a:t>中小企業の競争力の強化</a:t>
            </a:r>
            <a:r>
              <a:rPr kumimoji="1" lang="ja-JP" altLang="en-US" sz="1000"/>
              <a:t>などにより、地域経済を活性化</a:t>
            </a:r>
            <a:endParaRPr kumimoji="1" lang="en-US" altLang="ja-JP" sz="1000"/>
          </a:p>
          <a:p>
            <a:r>
              <a:rPr kumimoji="1" lang="ja-JP" altLang="en-US" sz="1000"/>
              <a:t>○</a:t>
            </a:r>
            <a:r>
              <a:rPr lang="ja-JP" altLang="en-US" sz="1000"/>
              <a:t>最新技術等を活用した</a:t>
            </a:r>
            <a:r>
              <a:rPr lang="ja-JP" altLang="en-US" sz="1000" b="1"/>
              <a:t>第一次産業（農業・漁業）の高付加価値化</a:t>
            </a:r>
            <a:r>
              <a:rPr lang="ja-JP" altLang="en-US" sz="1000"/>
              <a:t>などにより、地域の資源を活かした産業の成長産業化を促進</a:t>
            </a:r>
          </a:p>
        </p:txBody>
      </p:sp>
      <p:sp>
        <p:nvSpPr>
          <p:cNvPr id="10" name="正方形/長方形 9">
            <a:extLst>
              <a:ext uri="{FF2B5EF4-FFF2-40B4-BE49-F238E27FC236}">
                <a16:creationId xmlns:a16="http://schemas.microsoft.com/office/drawing/2014/main" id="{C1B11172-8DA1-464F-B113-976DA1523159}"/>
              </a:ext>
            </a:extLst>
          </p:cNvPr>
          <p:cNvSpPr/>
          <p:nvPr/>
        </p:nvSpPr>
        <p:spPr>
          <a:xfrm>
            <a:off x="197710" y="1551845"/>
            <a:ext cx="9551090" cy="1901302"/>
          </a:xfrm>
          <a:prstGeom prst="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kumimoji="1" lang="ja-JP" altLang="en-US" sz="1200" b="1" dirty="0">
                <a:solidFill>
                  <a:schemeClr val="tx1"/>
                </a:solidFill>
              </a:rPr>
              <a:t>①企業の立地促進と育成</a:t>
            </a:r>
            <a:endParaRPr kumimoji="1" lang="en-US" altLang="ja-JP" sz="1200" b="1" dirty="0">
              <a:solidFill>
                <a:schemeClr val="tx1"/>
              </a:solidFill>
            </a:endParaRPr>
          </a:p>
          <a:p>
            <a:pPr>
              <a:spcBef>
                <a:spcPts val="400"/>
              </a:spcBef>
            </a:pPr>
            <a:r>
              <a:rPr kumimoji="1" lang="ja-JP" altLang="en-US" sz="1200" b="1" dirty="0">
                <a:solidFill>
                  <a:schemeClr val="tx1"/>
                </a:solidFill>
                <a:ea typeface="游ゴシック"/>
              </a:rPr>
              <a:t>　・企業立地の促進【再掲】</a:t>
            </a:r>
            <a:endParaRPr lang="en-US" altLang="ja-JP" sz="1200" b="1" dirty="0">
              <a:solidFill>
                <a:schemeClr val="tx1"/>
              </a:solidFill>
              <a:cs typeface="Calibri" panose="020F0502020204030204"/>
            </a:endParaRPr>
          </a:p>
          <a:p>
            <a:r>
              <a:rPr kumimoji="1" lang="ja-JP" altLang="en-US" sz="1000" dirty="0">
                <a:solidFill>
                  <a:schemeClr val="tx1"/>
                </a:solidFill>
                <a:ea typeface="游ゴシック"/>
              </a:rPr>
              <a:t>　　　⇒　</a:t>
            </a:r>
            <a:r>
              <a:rPr kumimoji="1" lang="ja-JP" altLang="en-US" sz="1000" dirty="0">
                <a:solidFill>
                  <a:schemeClr val="tx1"/>
                </a:solidFill>
                <a:latin typeface="游ゴシック"/>
                <a:ea typeface="游ゴシック"/>
              </a:rPr>
              <a:t>新たな産業用地の創出に向けて市町村のまちづくり施策との連携を行うとともに、府の成長特区税制や産業集積促進税制といった支援制度などにより、</a:t>
            </a:r>
            <a:endParaRPr kumimoji="1" lang="en-US" altLang="ja-JP" sz="1000" dirty="0">
              <a:solidFill>
                <a:schemeClr val="tx1"/>
              </a:solidFill>
              <a:latin typeface="游ゴシック"/>
              <a:ea typeface="游ゴシック"/>
            </a:endParaRPr>
          </a:p>
          <a:p>
            <a:r>
              <a:rPr kumimoji="1" lang="ja-JP" altLang="en-US" sz="1000" dirty="0">
                <a:solidFill>
                  <a:schemeClr val="tx1"/>
                </a:solidFill>
                <a:latin typeface="游ゴシック"/>
                <a:ea typeface="游ゴシック"/>
              </a:rPr>
              <a:t>　　　　　企業立地を促進</a:t>
            </a:r>
            <a:endParaRPr lang="en-US" altLang="ja-JP" sz="1000" dirty="0">
              <a:solidFill>
                <a:schemeClr val="tx1"/>
              </a:solidFill>
              <a:latin typeface="游ゴシック"/>
              <a:ea typeface="游ゴシック"/>
              <a:cs typeface="Calibri" panose="020F0502020204030204"/>
            </a:endParaRPr>
          </a:p>
          <a:p>
            <a:pPr>
              <a:spcBef>
                <a:spcPts val="400"/>
              </a:spcBef>
            </a:pPr>
            <a:r>
              <a:rPr kumimoji="1" lang="ja-JP" altLang="en-US" sz="1200" b="1" dirty="0">
                <a:solidFill>
                  <a:schemeClr val="tx1"/>
                </a:solidFill>
                <a:ea typeface="游ゴシック"/>
              </a:rPr>
              <a:t>　・中枢エリア等におけるイノベーション創出拠点の形成</a:t>
            </a:r>
            <a:endParaRPr lang="en-US" altLang="ja-JP" sz="1200" b="1" dirty="0">
              <a:solidFill>
                <a:schemeClr val="tx1"/>
              </a:solidFill>
              <a:ea typeface="游ゴシック"/>
              <a:cs typeface="Calibri" panose="020F0502020204030204"/>
            </a:endParaRPr>
          </a:p>
          <a:p>
            <a:r>
              <a:rPr kumimoji="1" lang="ja-JP" altLang="en-US" sz="1000" dirty="0">
                <a:solidFill>
                  <a:schemeClr val="tx1"/>
                </a:solidFill>
                <a:ea typeface="游ゴシック"/>
              </a:rPr>
              <a:t>　　　⇒　中百舌鳥駅周辺、東大阪、八尾などにおいては、交通利便性の高い立地条件を活かして、地元企業や大学・産業支援機関などと連携した新たなイノベー</a:t>
            </a:r>
            <a:endParaRPr kumimoji="1" lang="en-US" altLang="ja-JP" sz="1000" dirty="0">
              <a:solidFill>
                <a:schemeClr val="tx1"/>
              </a:solidFill>
              <a:ea typeface="游ゴシック"/>
            </a:endParaRPr>
          </a:p>
          <a:p>
            <a:r>
              <a:rPr kumimoji="1" lang="ja-JP" altLang="en-US" sz="1000" dirty="0">
                <a:solidFill>
                  <a:schemeClr val="tx1"/>
                </a:solidFill>
                <a:ea typeface="游ゴシック"/>
              </a:rPr>
              <a:t>　　　　　ション創出拠点を形成</a:t>
            </a:r>
            <a:endParaRPr lang="en-US" altLang="ja-JP" sz="1000" dirty="0">
              <a:solidFill>
                <a:schemeClr val="tx1"/>
              </a:solidFill>
              <a:ea typeface="游ゴシック"/>
              <a:cs typeface="Calibri"/>
            </a:endParaRPr>
          </a:p>
          <a:p>
            <a:pPr>
              <a:spcBef>
                <a:spcPts val="400"/>
              </a:spcBef>
            </a:pPr>
            <a:r>
              <a:rPr kumimoji="1" lang="ja-JP" altLang="en-US" sz="1200" b="1" dirty="0">
                <a:solidFill>
                  <a:schemeClr val="tx1"/>
                </a:solidFill>
                <a:ea typeface="游ゴシック"/>
              </a:rPr>
              <a:t>　・企業の創業促進と育成</a:t>
            </a:r>
            <a:endParaRPr lang="en-US" altLang="ja-JP" sz="1200" b="1" dirty="0">
              <a:solidFill>
                <a:schemeClr val="tx1"/>
              </a:solidFill>
              <a:ea typeface="游ゴシック"/>
              <a:cs typeface="Calibri"/>
            </a:endParaRPr>
          </a:p>
          <a:p>
            <a:r>
              <a:rPr kumimoji="1" lang="ja-JP" sz="1000" dirty="0">
                <a:solidFill>
                  <a:schemeClr val="tx1"/>
                </a:solidFill>
                <a:ea typeface="游ゴシック"/>
              </a:rPr>
              <a:t>　　　⇒</a:t>
            </a:r>
            <a:r>
              <a:rPr kumimoji="1" lang="ja-JP" altLang="en-US" sz="1000" dirty="0">
                <a:solidFill>
                  <a:schemeClr val="tx1"/>
                </a:solidFill>
                <a:ea typeface="游ゴシック"/>
              </a:rPr>
              <a:t>　</a:t>
            </a:r>
            <a:r>
              <a:rPr kumimoji="1" lang="ja-JP" sz="1000" dirty="0">
                <a:solidFill>
                  <a:schemeClr val="tx1"/>
                </a:solidFill>
                <a:latin typeface="游ゴシック"/>
                <a:ea typeface="游ゴシック"/>
              </a:rPr>
              <a:t>地域における創業を支援するため、市町村や商工会・商工会議所、</a:t>
            </a:r>
            <a:r>
              <a:rPr kumimoji="1" lang="ja-JP" sz="1000" dirty="0">
                <a:solidFill>
                  <a:schemeClr val="tx1"/>
                </a:solidFill>
                <a:ea typeface="游ゴシック"/>
              </a:rPr>
              <a:t>大阪産業局など</a:t>
            </a:r>
            <a:r>
              <a:rPr kumimoji="1" lang="ja-JP" sz="1000" dirty="0">
                <a:solidFill>
                  <a:schemeClr val="tx1"/>
                </a:solidFill>
                <a:latin typeface="游ゴシック"/>
                <a:ea typeface="游ゴシック"/>
              </a:rPr>
              <a:t>の支援機関等の支援力を強化。</a:t>
            </a:r>
            <a:r>
              <a:rPr kumimoji="1" lang="ja-JP" sz="1000" dirty="0">
                <a:solidFill>
                  <a:schemeClr val="tx1"/>
                </a:solidFill>
                <a:ea typeface="游ゴシック"/>
              </a:rPr>
              <a:t>リボーンチャレンジ出展企業</a:t>
            </a:r>
            <a:r>
              <a:rPr kumimoji="1" lang="ja-JP" altLang="en-US" sz="1000" dirty="0">
                <a:solidFill>
                  <a:schemeClr val="tx1"/>
                </a:solidFill>
                <a:ea typeface="游ゴシック"/>
              </a:rPr>
              <a:t>等</a:t>
            </a:r>
            <a:r>
              <a:rPr kumimoji="1" lang="ja-JP" sz="1000" dirty="0">
                <a:solidFill>
                  <a:schemeClr val="tx1"/>
                </a:solidFill>
                <a:ea typeface="游ゴシック"/>
              </a:rPr>
              <a:t>をはじ</a:t>
            </a:r>
            <a:endParaRPr kumimoji="1" lang="en-US" altLang="ja-JP" dirty="0">
              <a:solidFill>
                <a:schemeClr val="tx1"/>
              </a:solidFill>
              <a:ea typeface="游ゴシック"/>
            </a:endParaRPr>
          </a:p>
          <a:p>
            <a:r>
              <a:rPr kumimoji="1" lang="ja-JP" sz="1000" dirty="0">
                <a:solidFill>
                  <a:schemeClr val="tx1"/>
                </a:solidFill>
                <a:ea typeface="游ゴシック"/>
              </a:rPr>
              <a:t>　</a:t>
            </a:r>
            <a:r>
              <a:rPr kumimoji="1" lang="ja-JP" altLang="en-US" sz="1000" dirty="0">
                <a:solidFill>
                  <a:schemeClr val="tx1"/>
                </a:solidFill>
                <a:ea typeface="游ゴシック"/>
              </a:rPr>
              <a:t>　　　　</a:t>
            </a:r>
            <a:r>
              <a:rPr kumimoji="1" lang="ja-JP" altLang="ja-JP" sz="1000" dirty="0">
                <a:solidFill>
                  <a:schemeClr val="tx1"/>
                </a:solidFill>
                <a:ea typeface="游ゴシック"/>
              </a:rPr>
              <a:t>め、</a:t>
            </a:r>
            <a:r>
              <a:rPr kumimoji="1" lang="ja-JP" sz="1000" dirty="0">
                <a:solidFill>
                  <a:schemeClr val="tx1"/>
                </a:solidFill>
                <a:ea typeface="游ゴシック"/>
              </a:rPr>
              <a:t>高いポテンシャルを有するスタートアップや中小企業に対する技術実装化を支援し育成</a:t>
            </a:r>
            <a:endParaRPr lang="en-US" dirty="0">
              <a:solidFill>
                <a:schemeClr val="tx1"/>
              </a:solidFill>
              <a:ea typeface="游ゴシック"/>
              <a:cs typeface="Calibri"/>
            </a:endParaRPr>
          </a:p>
        </p:txBody>
      </p:sp>
      <p:sp>
        <p:nvSpPr>
          <p:cNvPr id="12" name="正方形/長方形 11">
            <a:extLst>
              <a:ext uri="{FF2B5EF4-FFF2-40B4-BE49-F238E27FC236}">
                <a16:creationId xmlns:a16="http://schemas.microsoft.com/office/drawing/2014/main" id="{D9C875C0-08C7-428D-A460-F46C0417E075}"/>
              </a:ext>
            </a:extLst>
          </p:cNvPr>
          <p:cNvSpPr/>
          <p:nvPr/>
        </p:nvSpPr>
        <p:spPr>
          <a:xfrm>
            <a:off x="197710" y="3469516"/>
            <a:ext cx="9551090" cy="1862060"/>
          </a:xfrm>
          <a:prstGeom prst="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kumimoji="1" lang="ja-JP" altLang="en-US" sz="1200" b="1" dirty="0">
                <a:solidFill>
                  <a:schemeClr val="tx1"/>
                </a:solidFill>
              </a:rPr>
              <a:t>②中小企業の経営基盤の強化と技術の高度化</a:t>
            </a:r>
            <a:endParaRPr kumimoji="1" lang="en-US" altLang="ja-JP" sz="1200" b="1" dirty="0">
              <a:solidFill>
                <a:schemeClr val="tx1"/>
              </a:solidFill>
            </a:endParaRPr>
          </a:p>
          <a:p>
            <a:r>
              <a:rPr kumimoji="1" lang="ja-JP" sz="1200" b="1" dirty="0">
                <a:solidFill>
                  <a:schemeClr val="tx1"/>
                </a:solidFill>
                <a:ea typeface="游ゴシック"/>
              </a:rPr>
              <a:t>　・ＡＩ・ロボット技術の活用等による生産性向上や事業拡大などの経営基盤強化</a:t>
            </a:r>
            <a:r>
              <a:rPr kumimoji="1" lang="en-US" sz="1200" b="1" dirty="0">
                <a:solidFill>
                  <a:schemeClr val="tx1"/>
                </a:solidFill>
                <a:ea typeface="Calibri"/>
              </a:rPr>
              <a:t>【</a:t>
            </a:r>
            <a:r>
              <a:rPr kumimoji="1" lang="ja-JP" sz="1200" b="1" dirty="0">
                <a:solidFill>
                  <a:schemeClr val="tx1"/>
                </a:solidFill>
                <a:ea typeface="游ゴシック"/>
              </a:rPr>
              <a:t>再掲</a:t>
            </a:r>
            <a:r>
              <a:rPr kumimoji="1" lang="en-US" sz="1200" b="1" dirty="0">
                <a:solidFill>
                  <a:schemeClr val="tx1"/>
                </a:solidFill>
                <a:ea typeface="Calibri"/>
              </a:rPr>
              <a:t>】</a:t>
            </a:r>
            <a:endParaRPr lang="en-US" sz="1200" dirty="0">
              <a:solidFill>
                <a:schemeClr val="tx1"/>
              </a:solidFill>
              <a:ea typeface="Calibri"/>
              <a:cs typeface="Calibri" panose="020F0502020204030204"/>
            </a:endParaRPr>
          </a:p>
          <a:p>
            <a:r>
              <a:rPr kumimoji="1" lang="ja-JP" sz="1000" dirty="0">
                <a:solidFill>
                  <a:schemeClr val="tx1"/>
                </a:solidFill>
                <a:ea typeface="游ゴシック"/>
              </a:rPr>
              <a:t>　　　⇒</a:t>
            </a:r>
            <a:r>
              <a:rPr kumimoji="1" lang="ja-JP" altLang="en-US" sz="1000" dirty="0">
                <a:solidFill>
                  <a:schemeClr val="tx1"/>
                </a:solidFill>
                <a:ea typeface="游ゴシック"/>
              </a:rPr>
              <a:t>　</a:t>
            </a:r>
            <a:r>
              <a:rPr kumimoji="1" lang="ja-JP" sz="1000" dirty="0">
                <a:solidFill>
                  <a:schemeClr val="tx1"/>
                </a:solidFill>
                <a:ea typeface="游ゴシック"/>
              </a:rPr>
              <a:t>中小企業に対し、ＡＩやロボット等の先進技術を活用した省人化や省力化の取組推進や、設備投資など</a:t>
            </a:r>
            <a:r>
              <a:rPr kumimoji="1" lang="ja-JP" sz="1000" dirty="0">
                <a:solidFill>
                  <a:schemeClr val="tx1"/>
                </a:solidFill>
                <a:latin typeface="游ゴシック"/>
                <a:ea typeface="游ゴシック"/>
              </a:rPr>
              <a:t>への財政支援や専門家によるコンサルティング等</a:t>
            </a:r>
            <a:endParaRPr kumimoji="1" lang="en-US" altLang="ja-JP" sz="1000" dirty="0">
              <a:solidFill>
                <a:schemeClr val="tx1"/>
              </a:solidFill>
              <a:latin typeface="游ゴシック"/>
              <a:ea typeface="游ゴシック"/>
            </a:endParaRPr>
          </a:p>
          <a:p>
            <a:r>
              <a:rPr kumimoji="1" lang="ja-JP" altLang="en-US" sz="1000" dirty="0">
                <a:solidFill>
                  <a:schemeClr val="tx1"/>
                </a:solidFill>
                <a:latin typeface="游ゴシック"/>
                <a:ea typeface="游ゴシック"/>
              </a:rPr>
              <a:t>　　　　　を</a:t>
            </a:r>
            <a:r>
              <a:rPr kumimoji="1" lang="ja-JP" sz="1000" dirty="0">
                <a:solidFill>
                  <a:schemeClr val="tx1"/>
                </a:solidFill>
                <a:latin typeface="游ゴシック"/>
                <a:ea typeface="游ゴシック"/>
              </a:rPr>
              <a:t>通じた生産性の向上、販路開拓等による売上拡大等を図ることにより、地域の中小企業の経営基盤を強化</a:t>
            </a:r>
            <a:endParaRPr lang="en-US" sz="1000" dirty="0">
              <a:solidFill>
                <a:schemeClr val="tx1"/>
              </a:solidFill>
              <a:latin typeface="游ゴシック"/>
              <a:ea typeface="游ゴシック"/>
            </a:endParaRPr>
          </a:p>
          <a:p>
            <a:pPr>
              <a:spcBef>
                <a:spcPts val="400"/>
              </a:spcBef>
            </a:pPr>
            <a:r>
              <a:rPr kumimoji="1" lang="ja-JP" sz="1200" b="1" dirty="0">
                <a:solidFill>
                  <a:schemeClr val="tx1"/>
                </a:solidFill>
                <a:ea typeface="游ゴシック"/>
              </a:rPr>
              <a:t>　・技術支援等を通じた、技術の高度化</a:t>
            </a:r>
            <a:r>
              <a:rPr kumimoji="1" lang="en-US" sz="1200" b="1" dirty="0">
                <a:solidFill>
                  <a:schemeClr val="tx1"/>
                </a:solidFill>
                <a:ea typeface="Calibri"/>
              </a:rPr>
              <a:t>【</a:t>
            </a:r>
            <a:r>
              <a:rPr kumimoji="1" lang="ja-JP" sz="1200" b="1" dirty="0">
                <a:solidFill>
                  <a:schemeClr val="tx1"/>
                </a:solidFill>
                <a:ea typeface="游ゴシック"/>
              </a:rPr>
              <a:t>再掲</a:t>
            </a:r>
            <a:r>
              <a:rPr kumimoji="1" lang="en-US" sz="1200" b="1" dirty="0">
                <a:solidFill>
                  <a:schemeClr val="tx1"/>
                </a:solidFill>
                <a:ea typeface="Calibri"/>
              </a:rPr>
              <a:t>】</a:t>
            </a:r>
            <a:endParaRPr lang="en-US" sz="1200" dirty="0">
              <a:solidFill>
                <a:schemeClr val="tx1"/>
              </a:solidFill>
              <a:ea typeface="Calibri"/>
              <a:cs typeface="Calibri"/>
            </a:endParaRPr>
          </a:p>
          <a:p>
            <a:r>
              <a:rPr kumimoji="1" lang="ja-JP" sz="1000" dirty="0">
                <a:solidFill>
                  <a:schemeClr val="tx1"/>
                </a:solidFill>
                <a:ea typeface="游ゴシック"/>
              </a:rPr>
              <a:t>　　　⇒</a:t>
            </a:r>
            <a:r>
              <a:rPr kumimoji="1" lang="ja-JP" altLang="en-US" sz="1000" dirty="0">
                <a:solidFill>
                  <a:schemeClr val="tx1"/>
                </a:solidFill>
                <a:ea typeface="游ゴシック"/>
              </a:rPr>
              <a:t>　</a:t>
            </a:r>
            <a:r>
              <a:rPr kumimoji="1" lang="ja-JP" sz="1000" dirty="0">
                <a:solidFill>
                  <a:schemeClr val="tx1"/>
                </a:solidFill>
                <a:ea typeface="游ゴシック"/>
              </a:rPr>
              <a:t>大阪産業技術研究所の技術相談や共同研究</a:t>
            </a:r>
            <a:r>
              <a:rPr kumimoji="1" lang="ja-JP" altLang="en-US" sz="1000" dirty="0">
                <a:solidFill>
                  <a:schemeClr val="tx1"/>
                </a:solidFill>
                <a:ea typeface="游ゴシック"/>
              </a:rPr>
              <a:t>等</a:t>
            </a:r>
            <a:r>
              <a:rPr kumimoji="1" lang="ja-JP" sz="1000" dirty="0">
                <a:solidFill>
                  <a:schemeClr val="tx1"/>
                </a:solidFill>
                <a:latin typeface="游ゴシック"/>
                <a:ea typeface="游ゴシック"/>
              </a:rPr>
              <a:t>をはじめとする</a:t>
            </a:r>
            <a:r>
              <a:rPr kumimoji="1" lang="ja-JP" sz="1000" dirty="0">
                <a:solidFill>
                  <a:schemeClr val="tx1"/>
                </a:solidFill>
                <a:ea typeface="游ゴシック"/>
              </a:rPr>
              <a:t>技術支援</a:t>
            </a:r>
            <a:r>
              <a:rPr kumimoji="1" lang="ja-JP" sz="1000" dirty="0">
                <a:solidFill>
                  <a:schemeClr val="tx1"/>
                </a:solidFill>
                <a:latin typeface="游ゴシック"/>
                <a:ea typeface="游ゴシック"/>
              </a:rPr>
              <a:t>等を通じ</a:t>
            </a:r>
            <a:r>
              <a:rPr kumimoji="1" lang="ja-JP" sz="1000" dirty="0">
                <a:solidFill>
                  <a:schemeClr val="tx1"/>
                </a:solidFill>
                <a:ea typeface="游ゴシック"/>
              </a:rPr>
              <a:t>、中小企業の持つ技術</a:t>
            </a:r>
            <a:r>
              <a:rPr kumimoji="1" lang="ja-JP" sz="1000" dirty="0">
                <a:solidFill>
                  <a:schemeClr val="tx1"/>
                </a:solidFill>
                <a:latin typeface="游ゴシック"/>
                <a:ea typeface="游ゴシック"/>
              </a:rPr>
              <a:t>の</a:t>
            </a:r>
            <a:r>
              <a:rPr kumimoji="1" lang="ja-JP" sz="1000" dirty="0">
                <a:solidFill>
                  <a:schemeClr val="tx1"/>
                </a:solidFill>
                <a:ea typeface="游ゴシック"/>
              </a:rPr>
              <a:t>高度化を推進し、中小企業の競争力強化や生産性</a:t>
            </a:r>
            <a:endParaRPr lang="en-US" sz="1000" dirty="0">
              <a:solidFill>
                <a:schemeClr val="tx1"/>
              </a:solidFill>
              <a:ea typeface="游ゴシック"/>
              <a:cs typeface="Calibri"/>
            </a:endParaRPr>
          </a:p>
          <a:p>
            <a:r>
              <a:rPr kumimoji="1" lang="ja-JP" sz="1000" dirty="0">
                <a:solidFill>
                  <a:schemeClr val="tx1"/>
                </a:solidFill>
                <a:ea typeface="游ゴシック"/>
              </a:rPr>
              <a:t>　　　　</a:t>
            </a:r>
            <a:r>
              <a:rPr kumimoji="1" lang="ja-JP" altLang="en-US" sz="1000" dirty="0">
                <a:solidFill>
                  <a:schemeClr val="tx1"/>
                </a:solidFill>
                <a:ea typeface="游ゴシック"/>
              </a:rPr>
              <a:t>　向上</a:t>
            </a:r>
            <a:r>
              <a:rPr kumimoji="1" lang="ja-JP" sz="1000" dirty="0">
                <a:solidFill>
                  <a:schemeClr val="tx1"/>
                </a:solidFill>
                <a:ea typeface="游ゴシック"/>
              </a:rPr>
              <a:t>を促進</a:t>
            </a:r>
            <a:endParaRPr lang="en-US" sz="1000" dirty="0">
              <a:solidFill>
                <a:schemeClr val="tx1"/>
              </a:solidFill>
              <a:ea typeface="游ゴシック"/>
              <a:cs typeface="Calibri"/>
            </a:endParaRPr>
          </a:p>
          <a:p>
            <a:pPr>
              <a:spcBef>
                <a:spcPts val="400"/>
              </a:spcBef>
            </a:pPr>
            <a:r>
              <a:rPr kumimoji="1" lang="ja-JP" sz="1200" b="1" dirty="0">
                <a:solidFill>
                  <a:schemeClr val="tx1"/>
                </a:solidFill>
                <a:ea typeface="游ゴシック"/>
              </a:rPr>
              <a:t>　・商店街</a:t>
            </a:r>
            <a:r>
              <a:rPr kumimoji="1" lang="ja-JP" sz="1200" b="1" dirty="0">
                <a:solidFill>
                  <a:schemeClr val="tx1"/>
                </a:solidFill>
                <a:latin typeface="游ゴシック"/>
                <a:ea typeface="游ゴシック"/>
              </a:rPr>
              <a:t>機能の充実強化</a:t>
            </a:r>
            <a:endParaRPr lang="en-US" sz="1200" dirty="0">
              <a:solidFill>
                <a:schemeClr val="tx1"/>
              </a:solidFill>
              <a:latin typeface="游ゴシック"/>
              <a:ea typeface="游ゴシック"/>
            </a:endParaRPr>
          </a:p>
          <a:p>
            <a:r>
              <a:rPr kumimoji="1" lang="ja-JP" sz="1000" dirty="0">
                <a:solidFill>
                  <a:schemeClr val="tx1"/>
                </a:solidFill>
                <a:ea typeface="游ゴシック"/>
              </a:rPr>
              <a:t>　　　⇒</a:t>
            </a:r>
            <a:r>
              <a:rPr kumimoji="1" lang="ja-JP" altLang="en-US" sz="1000" dirty="0">
                <a:solidFill>
                  <a:schemeClr val="tx1"/>
                </a:solidFill>
                <a:ea typeface="游ゴシック"/>
              </a:rPr>
              <a:t>　</a:t>
            </a:r>
            <a:r>
              <a:rPr kumimoji="1" lang="ja-JP" sz="1000" dirty="0">
                <a:solidFill>
                  <a:schemeClr val="tx1"/>
                </a:solidFill>
                <a:ea typeface="游ゴシック"/>
              </a:rPr>
              <a:t>府内各地にある商店街</a:t>
            </a:r>
            <a:r>
              <a:rPr kumimoji="1" lang="ja-JP" sz="1000" dirty="0">
                <a:solidFill>
                  <a:schemeClr val="tx1"/>
                </a:solidFill>
                <a:latin typeface="游ゴシック"/>
                <a:ea typeface="游ゴシック"/>
              </a:rPr>
              <a:t>機能の充実強化に向けて、各地域のニーズに対応した地域商業や地域コミュニティの機能の推進に資する先進的事例を創出させる</a:t>
            </a:r>
            <a:r>
              <a:rPr kumimoji="1" lang="ja-JP" altLang="en-US" sz="1000" dirty="0">
                <a:solidFill>
                  <a:schemeClr val="tx1"/>
                </a:solidFill>
                <a:latin typeface="游ゴシック"/>
                <a:ea typeface="游ゴシック"/>
              </a:rPr>
              <a:t>　</a:t>
            </a:r>
            <a:endParaRPr kumimoji="1" lang="en-US" altLang="ja-JP" sz="1000" dirty="0">
              <a:solidFill>
                <a:schemeClr val="tx1"/>
              </a:solidFill>
              <a:latin typeface="游ゴシック"/>
              <a:ea typeface="游ゴシック"/>
            </a:endParaRPr>
          </a:p>
          <a:p>
            <a:r>
              <a:rPr kumimoji="1" lang="ja-JP" altLang="en-US" sz="1000" dirty="0">
                <a:solidFill>
                  <a:schemeClr val="tx1"/>
                </a:solidFill>
                <a:latin typeface="游ゴシック"/>
                <a:ea typeface="游ゴシック"/>
              </a:rPr>
              <a:t>　　　　　</a:t>
            </a:r>
            <a:r>
              <a:rPr kumimoji="1" lang="ja-JP" sz="1000" dirty="0">
                <a:solidFill>
                  <a:schemeClr val="tx1"/>
                </a:solidFill>
                <a:latin typeface="游ゴシック"/>
                <a:ea typeface="游ゴシック"/>
              </a:rPr>
              <a:t>とともに、商店街の観光資源化を通じて、地域への集客と活性化を促進</a:t>
            </a:r>
            <a:endParaRPr lang="en-US" dirty="0">
              <a:solidFill>
                <a:schemeClr val="tx1"/>
              </a:solidFill>
              <a:latin typeface="游ゴシック"/>
              <a:ea typeface="游ゴシック"/>
            </a:endParaRPr>
          </a:p>
        </p:txBody>
      </p:sp>
      <p:sp>
        <p:nvSpPr>
          <p:cNvPr id="19" name="正方形/長方形 18">
            <a:extLst>
              <a:ext uri="{FF2B5EF4-FFF2-40B4-BE49-F238E27FC236}">
                <a16:creationId xmlns:a16="http://schemas.microsoft.com/office/drawing/2014/main" id="{B83742FC-E8F9-401A-87B2-962AA4D59CE0}"/>
              </a:ext>
            </a:extLst>
          </p:cNvPr>
          <p:cNvSpPr/>
          <p:nvPr/>
        </p:nvSpPr>
        <p:spPr>
          <a:xfrm>
            <a:off x="197710" y="5368494"/>
            <a:ext cx="9551090" cy="1342549"/>
          </a:xfrm>
          <a:prstGeom prst="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kumimoji="1" lang="ja-JP" altLang="en-US" sz="1200" b="1" dirty="0">
                <a:solidFill>
                  <a:schemeClr val="tx1"/>
                </a:solidFill>
              </a:rPr>
              <a:t>③第一次産業（農業）の成長産業化</a:t>
            </a:r>
          </a:p>
          <a:p>
            <a:pPr>
              <a:spcBef>
                <a:spcPts val="400"/>
              </a:spcBef>
            </a:pPr>
            <a:r>
              <a:rPr kumimoji="1" lang="ja-JP" altLang="en-US" sz="1200" b="1" dirty="0">
                <a:solidFill>
                  <a:schemeClr val="tx1"/>
                </a:solidFill>
                <a:ea typeface="游ゴシック"/>
              </a:rPr>
              <a:t>　・大阪産農産物の輸出促進</a:t>
            </a:r>
            <a:r>
              <a:rPr kumimoji="1" lang="en-US" altLang="ja-JP" sz="1200" b="1" dirty="0">
                <a:solidFill>
                  <a:schemeClr val="tx1"/>
                </a:solidFill>
                <a:ea typeface="游ゴシック"/>
              </a:rPr>
              <a:t>【</a:t>
            </a:r>
            <a:r>
              <a:rPr kumimoji="1" lang="ja-JP" altLang="en-US" sz="1200" b="1" dirty="0">
                <a:solidFill>
                  <a:schemeClr val="tx1"/>
                </a:solidFill>
                <a:ea typeface="游ゴシック"/>
              </a:rPr>
              <a:t>再掲</a:t>
            </a:r>
            <a:r>
              <a:rPr kumimoji="1" lang="en-US" altLang="ja-JP" sz="1200" b="1" dirty="0">
                <a:solidFill>
                  <a:schemeClr val="tx1"/>
                </a:solidFill>
                <a:ea typeface="游ゴシック"/>
              </a:rPr>
              <a:t>】</a:t>
            </a:r>
            <a:endParaRPr lang="en-US" altLang="ja-JP" sz="1200" b="1" dirty="0">
              <a:solidFill>
                <a:schemeClr val="tx1"/>
              </a:solidFill>
              <a:ea typeface="游ゴシック"/>
              <a:cs typeface="Calibri"/>
            </a:endParaRPr>
          </a:p>
          <a:p>
            <a:r>
              <a:rPr kumimoji="1" lang="ja-JP" altLang="en-US" sz="1000" dirty="0">
                <a:solidFill>
                  <a:schemeClr val="tx1"/>
                </a:solidFill>
                <a:ea typeface="游ゴシック"/>
              </a:rPr>
              <a:t>　　　⇒　海外へのサンプル輸送や展示会への出展等を通じて大阪産農産物の海外展開を促進。冷蔵・冷凍技術等の新技術を活用し、これまで輸出が難しかった</a:t>
            </a:r>
            <a:endParaRPr kumimoji="1" lang="en-US" altLang="ja-JP" sz="1000" dirty="0">
              <a:solidFill>
                <a:schemeClr val="tx1"/>
              </a:solidFill>
              <a:ea typeface="游ゴシック"/>
            </a:endParaRPr>
          </a:p>
          <a:p>
            <a:r>
              <a:rPr kumimoji="1" lang="ja-JP" altLang="en-US" sz="1000" dirty="0">
                <a:solidFill>
                  <a:schemeClr val="tx1"/>
                </a:solidFill>
                <a:ea typeface="游ゴシック"/>
              </a:rPr>
              <a:t>　　　　　農産物の輸出や、輸出国を拡大させることで、農産物の海外販路を開拓</a:t>
            </a:r>
            <a:endParaRPr lang="ja-JP" altLang="en-US" sz="1000" dirty="0">
              <a:solidFill>
                <a:schemeClr val="tx1"/>
              </a:solidFill>
              <a:ea typeface="游ゴシック"/>
              <a:cs typeface="Calibri"/>
            </a:endParaRPr>
          </a:p>
          <a:p>
            <a:pPr>
              <a:spcBef>
                <a:spcPts val="400"/>
              </a:spcBef>
            </a:pPr>
            <a:r>
              <a:rPr kumimoji="1" lang="ja-JP" altLang="en-US" sz="1200" b="1" dirty="0">
                <a:solidFill>
                  <a:schemeClr val="tx1"/>
                </a:solidFill>
              </a:rPr>
              <a:t>　・農産物のブランド化・次世代フルーツ創出</a:t>
            </a:r>
            <a:endParaRPr kumimoji="1" lang="en-US" altLang="ja-JP" sz="1200" b="1" dirty="0">
              <a:solidFill>
                <a:schemeClr val="tx1"/>
              </a:solidFill>
            </a:endParaRPr>
          </a:p>
          <a:p>
            <a:r>
              <a:rPr kumimoji="1" lang="ja-JP" altLang="en-US" sz="1000" dirty="0">
                <a:solidFill>
                  <a:schemeClr val="tx1"/>
                </a:solidFill>
                <a:ea typeface="游ゴシック"/>
              </a:rPr>
              <a:t>　　　⇒</a:t>
            </a:r>
            <a:r>
              <a:rPr kumimoji="1" lang="ja-JP" sz="1000" dirty="0">
                <a:solidFill>
                  <a:schemeClr val="tx1"/>
                </a:solidFill>
                <a:latin typeface="游ゴシック"/>
                <a:ea typeface="游ゴシック"/>
              </a:rPr>
              <a:t> </a:t>
            </a:r>
            <a:r>
              <a:rPr kumimoji="1" lang="ja-JP" altLang="en-US" sz="1000" dirty="0">
                <a:solidFill>
                  <a:schemeClr val="tx1"/>
                </a:solidFill>
                <a:latin typeface="游ゴシック"/>
                <a:ea typeface="游ゴシック"/>
              </a:rPr>
              <a:t>　</a:t>
            </a:r>
            <a:r>
              <a:rPr kumimoji="1" lang="ja-JP" altLang="en-US" sz="1000" dirty="0">
                <a:solidFill>
                  <a:schemeClr val="tx1"/>
                </a:solidFill>
                <a:ea typeface="游ゴシック"/>
              </a:rPr>
              <a:t>ＩＲ</a:t>
            </a:r>
            <a:r>
              <a:rPr kumimoji="1" lang="ja-JP" sz="1000" dirty="0">
                <a:solidFill>
                  <a:schemeClr val="tx1"/>
                </a:solidFill>
                <a:latin typeface="游ゴシック"/>
                <a:ea typeface="游ゴシック"/>
              </a:rPr>
              <a:t>開業を見据え、インバウンドを含めた富裕層等の需要創出に向け、商談会や量販店等で</a:t>
            </a:r>
            <a:r>
              <a:rPr kumimoji="1" lang="ja-JP" altLang="en-US" sz="1000" dirty="0">
                <a:solidFill>
                  <a:schemeClr val="tx1"/>
                </a:solidFill>
                <a:latin typeface="游ゴシック"/>
                <a:ea typeface="游ゴシック"/>
              </a:rPr>
              <a:t>の</a:t>
            </a:r>
            <a:r>
              <a:rPr kumimoji="1" lang="en-US" altLang="ja-JP" sz="1000" dirty="0">
                <a:solidFill>
                  <a:schemeClr val="tx1"/>
                </a:solidFill>
                <a:latin typeface="游ゴシック"/>
                <a:ea typeface="游ゴシック"/>
              </a:rPr>
              <a:t>PR</a:t>
            </a:r>
            <a:r>
              <a:rPr kumimoji="1" lang="ja-JP" sz="1000" dirty="0">
                <a:solidFill>
                  <a:schemeClr val="tx1"/>
                </a:solidFill>
                <a:latin typeface="游ゴシック"/>
                <a:ea typeface="游ゴシック"/>
              </a:rPr>
              <a:t>など大阪産</a:t>
            </a:r>
            <a:r>
              <a:rPr kumimoji="1" lang="ja-JP" sz="1000" dirty="0">
                <a:solidFill>
                  <a:schemeClr val="tx1"/>
                </a:solidFill>
                <a:ea typeface="游ゴシック"/>
              </a:rPr>
              <a:t>(</a:t>
            </a:r>
            <a:r>
              <a:rPr kumimoji="1" lang="ja-JP" sz="1000" dirty="0">
                <a:solidFill>
                  <a:schemeClr val="tx1"/>
                </a:solidFill>
                <a:latin typeface="游ゴシック"/>
                <a:ea typeface="游ゴシック"/>
              </a:rPr>
              <a:t>もん</a:t>
            </a:r>
            <a:r>
              <a:rPr kumimoji="1" lang="ja-JP" sz="1000" dirty="0">
                <a:solidFill>
                  <a:schemeClr val="tx1"/>
                </a:solidFill>
                <a:ea typeface="游ゴシック"/>
              </a:rPr>
              <a:t>)</a:t>
            </a:r>
            <a:r>
              <a:rPr kumimoji="1" lang="ja-JP" sz="1000" dirty="0">
                <a:solidFill>
                  <a:schemeClr val="tx1"/>
                </a:solidFill>
                <a:latin typeface="游ゴシック"/>
                <a:ea typeface="游ゴシック"/>
              </a:rPr>
              <a:t>農産物のブランド化を推進。研究</a:t>
            </a:r>
            <a:r>
              <a:rPr kumimoji="1" lang="ja-JP" altLang="en-US" sz="1000" dirty="0">
                <a:solidFill>
                  <a:schemeClr val="tx1"/>
                </a:solidFill>
                <a:latin typeface="游ゴシック"/>
                <a:ea typeface="游ゴシック"/>
              </a:rPr>
              <a:t>機関</a:t>
            </a:r>
            <a:endParaRPr kumimoji="1" lang="en-US" altLang="ja-JP" sz="1000" dirty="0">
              <a:solidFill>
                <a:schemeClr val="tx1"/>
              </a:solidFill>
              <a:latin typeface="游ゴシック"/>
              <a:ea typeface="游ゴシック"/>
            </a:endParaRPr>
          </a:p>
          <a:p>
            <a:r>
              <a:rPr kumimoji="1" lang="ja-JP" altLang="en-US" sz="1000" dirty="0">
                <a:solidFill>
                  <a:schemeClr val="tx1"/>
                </a:solidFill>
                <a:latin typeface="游ゴシック"/>
                <a:ea typeface="游ゴシック"/>
              </a:rPr>
              <a:t>　　　　　 等</a:t>
            </a:r>
            <a:r>
              <a:rPr kumimoji="1" lang="ja-JP" sz="1000" dirty="0">
                <a:solidFill>
                  <a:schemeClr val="tx1"/>
                </a:solidFill>
                <a:latin typeface="游ゴシック"/>
                <a:ea typeface="游ゴシック"/>
              </a:rPr>
              <a:t>と連携し高価格帯の果樹など新たな品目の検討と産地の創出を図り、｢新鮮｣｢完熟｣など独自性ある大阪産</a:t>
            </a:r>
            <a:r>
              <a:rPr kumimoji="1" lang="ja-JP" sz="1000" dirty="0">
                <a:solidFill>
                  <a:schemeClr val="tx1"/>
                </a:solidFill>
                <a:ea typeface="游ゴシック"/>
              </a:rPr>
              <a:t>(</a:t>
            </a:r>
            <a:r>
              <a:rPr kumimoji="1" lang="ja-JP" sz="1000" dirty="0">
                <a:solidFill>
                  <a:schemeClr val="tx1"/>
                </a:solidFill>
                <a:latin typeface="游ゴシック"/>
                <a:ea typeface="游ゴシック"/>
              </a:rPr>
              <a:t>もん</a:t>
            </a:r>
            <a:r>
              <a:rPr kumimoji="1" lang="ja-JP" sz="1000" dirty="0">
                <a:solidFill>
                  <a:schemeClr val="tx1"/>
                </a:solidFill>
                <a:ea typeface="游ゴシック"/>
              </a:rPr>
              <a:t>)</a:t>
            </a:r>
            <a:r>
              <a:rPr kumimoji="1" lang="ja-JP" sz="1000" dirty="0">
                <a:solidFill>
                  <a:schemeClr val="tx1"/>
                </a:solidFill>
                <a:latin typeface="游ゴシック"/>
                <a:ea typeface="游ゴシック"/>
              </a:rPr>
              <a:t>農産物を供給</a:t>
            </a:r>
            <a:endParaRPr lang="ja-JP" sz="1000" dirty="0">
              <a:solidFill>
                <a:schemeClr val="tx1"/>
              </a:solidFill>
              <a:latin typeface="游ゴシック"/>
              <a:ea typeface="游ゴシック"/>
            </a:endParaRPr>
          </a:p>
        </p:txBody>
      </p:sp>
      <p:sp>
        <p:nvSpPr>
          <p:cNvPr id="4" name="スライド番号プレースホルダー 1">
            <a:extLst>
              <a:ext uri="{FF2B5EF4-FFF2-40B4-BE49-F238E27FC236}">
                <a16:creationId xmlns:a16="http://schemas.microsoft.com/office/drawing/2014/main" id="{95FE996D-1E87-8992-F1B2-9ACEA4D77716}"/>
              </a:ext>
            </a:extLst>
          </p:cNvPr>
          <p:cNvSpPr>
            <a:spLocks noGrp="1"/>
          </p:cNvSpPr>
          <p:nvPr>
            <p:ph type="sldNum" sz="quarter" idx="12"/>
          </p:nvPr>
        </p:nvSpPr>
        <p:spPr>
          <a:xfrm>
            <a:off x="9555892" y="6543717"/>
            <a:ext cx="416670" cy="369332"/>
          </a:xfrm>
          <a:solidFill>
            <a:schemeClr val="bg1"/>
          </a:solidFill>
          <a:effectLst/>
        </p:spPr>
        <p:txBody>
          <a:bodyPr/>
          <a:lstStyle/>
          <a:p>
            <a:fld id="{DDF82107-93BA-490C-9453-044014AF67CD}" type="slidenum">
              <a:rPr kumimoji="1" lang="ja-JP" altLang="en-US" smtClean="0"/>
              <a:pPr/>
              <a:t>51</a:t>
            </a:fld>
            <a:endParaRPr kumimoji="1" lang="ja-JP" altLang="en-US" dirty="0"/>
          </a:p>
        </p:txBody>
      </p:sp>
      <p:sp>
        <p:nvSpPr>
          <p:cNvPr id="13" name="テキスト ボックス 12">
            <a:extLst>
              <a:ext uri="{FF2B5EF4-FFF2-40B4-BE49-F238E27FC236}">
                <a16:creationId xmlns:a16="http://schemas.microsoft.com/office/drawing/2014/main" id="{633F5D81-4EA9-418F-B314-F425C03B5682}"/>
              </a:ext>
            </a:extLst>
          </p:cNvPr>
          <p:cNvSpPr txBox="1"/>
          <p:nvPr/>
        </p:nvSpPr>
        <p:spPr>
          <a:xfrm>
            <a:off x="0" y="572053"/>
            <a:ext cx="7674796" cy="338554"/>
          </a:xfrm>
          <a:prstGeom prst="rect">
            <a:avLst/>
          </a:prstGeom>
          <a:noFill/>
          <a:ln>
            <a:noFill/>
          </a:ln>
        </p:spPr>
        <p:txBody>
          <a:bodyPr wrap="square">
            <a:spAutoFit/>
          </a:bodyPr>
          <a:lstStyle/>
          <a:p>
            <a:pPr marL="0" marR="0" lvl="0" indent="0" algn="l" defTabSz="653156" rtl="0" eaLnBrk="1" fontAlgn="auto" latinLnBrk="0" hangingPunct="1">
              <a:spcBef>
                <a:spcPts val="0"/>
              </a:spcBef>
              <a:spcAft>
                <a:spcPts val="0"/>
              </a:spcAft>
              <a:buClrTx/>
              <a:buSzTx/>
              <a:buFontTx/>
              <a:buNone/>
              <a:tabLst/>
              <a:defRPr/>
            </a:pPr>
            <a:r>
              <a:rPr kumimoji="1" lang="en-US" altLang="ja-JP" sz="1600" b="1"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a:t>
            </a:r>
            <a:r>
              <a:rPr kumimoji="1" lang="ja-JP" altLang="en-US" sz="1600" b="1"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施策の方向性</a:t>
            </a:r>
            <a:r>
              <a:rPr kumimoji="1" lang="en-US" altLang="ja-JP" sz="1600" b="1"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a:t>
            </a:r>
            <a:r>
              <a:rPr kumimoji="1" lang="ja-JP" altLang="en-US" sz="1600" b="1"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　</a:t>
            </a:r>
            <a:r>
              <a:rPr kumimoji="1" lang="en-US" altLang="ja-JP" sz="1600" b="1" u="sng"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a:t>
            </a:r>
            <a:r>
              <a:rPr kumimoji="1" lang="ja-JP" altLang="en-US" sz="1600" b="1" u="sng" dirty="0">
                <a:latin typeface="BIZ UDゴシック" panose="020B0400000000000000" pitchFamily="49" charset="-128"/>
                <a:ea typeface="BIZ UDゴシック" panose="020B0400000000000000" pitchFamily="49" charset="-128"/>
                <a:cs typeface="HGP創英角ｺﾞｼｯｸUB" panose="020B0900000000000000" pitchFamily="50" charset="-128"/>
              </a:rPr>
              <a:t>３</a:t>
            </a:r>
            <a:r>
              <a:rPr kumimoji="1" lang="en-US" altLang="ja-JP" sz="1600" b="1" u="sng"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a:t>
            </a:r>
            <a:r>
              <a:rPr kumimoji="1" lang="ja-JP" altLang="en-US" sz="1600" b="1" u="sng" dirty="0">
                <a:latin typeface="BIZ UDゴシック" panose="020B0400000000000000" pitchFamily="49" charset="-128"/>
                <a:ea typeface="BIZ UDゴシック" panose="020B0400000000000000" pitchFamily="49" charset="-128"/>
                <a:cs typeface="HGP創英角ｺﾞｼｯｸUB" panose="020B0900000000000000" pitchFamily="50" charset="-128"/>
              </a:rPr>
              <a:t>地域の活性化と基礎自治機能の充実・強化</a:t>
            </a:r>
            <a:endParaRPr kumimoji="1" lang="en-US" altLang="ja-JP" sz="1600" b="1" u="sng"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endParaRPr>
          </a:p>
        </p:txBody>
      </p:sp>
    </p:spTree>
    <p:extLst>
      <p:ext uri="{BB962C8B-B14F-4D97-AF65-F5344CB8AC3E}">
        <p14:creationId xmlns:p14="http://schemas.microsoft.com/office/powerpoint/2010/main" val="10110777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a:extLst>
              <a:ext uri="{FF2B5EF4-FFF2-40B4-BE49-F238E27FC236}">
                <a16:creationId xmlns:a16="http://schemas.microsoft.com/office/drawing/2014/main" id="{224D3DEB-2567-4B15-9956-9DEBE79FB3C4}"/>
              </a:ext>
            </a:extLst>
          </p:cNvPr>
          <p:cNvSpPr/>
          <p:nvPr/>
        </p:nvSpPr>
        <p:spPr>
          <a:xfrm>
            <a:off x="197711" y="1329827"/>
            <a:ext cx="9551090" cy="977981"/>
          </a:xfrm>
          <a:prstGeom prst="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kumimoji="1" lang="ja-JP" sz="1200" b="1" dirty="0">
                <a:solidFill>
                  <a:schemeClr val="tx1"/>
                </a:solidFill>
                <a:ea typeface="游ゴシック"/>
              </a:rPr>
              <a:t>④</a:t>
            </a:r>
            <a:r>
              <a:rPr kumimoji="1" lang="ja-JP" sz="1200" b="1" dirty="0">
                <a:solidFill>
                  <a:schemeClr val="tx1"/>
                </a:solidFill>
                <a:latin typeface="游ゴシック"/>
                <a:ea typeface="游ゴシック"/>
              </a:rPr>
              <a:t>第一次産業（水産業）の成長産業化</a:t>
            </a:r>
            <a:endParaRPr lang="en-US" sz="1200" dirty="0">
              <a:solidFill>
                <a:schemeClr val="tx1"/>
              </a:solidFill>
              <a:latin typeface="游ゴシック"/>
              <a:ea typeface="游ゴシック"/>
            </a:endParaRPr>
          </a:p>
          <a:p>
            <a:r>
              <a:rPr kumimoji="1" lang="ja-JP" sz="1200" b="1" dirty="0">
                <a:solidFill>
                  <a:schemeClr val="tx1"/>
                </a:solidFill>
                <a:latin typeface="游ゴシック"/>
                <a:ea typeface="游ゴシック"/>
              </a:rPr>
              <a:t>　・養殖ビジネスの拡大</a:t>
            </a:r>
            <a:endParaRPr lang="en-US" sz="1200" dirty="0">
              <a:solidFill>
                <a:schemeClr val="tx1"/>
              </a:solidFill>
              <a:latin typeface="游ゴシック"/>
              <a:ea typeface="游ゴシック"/>
            </a:endParaRPr>
          </a:p>
          <a:p>
            <a:r>
              <a:rPr kumimoji="1" lang="ja-JP" sz="1000" dirty="0">
                <a:solidFill>
                  <a:schemeClr val="tx1"/>
                </a:solidFill>
                <a:latin typeface="游ゴシック"/>
                <a:ea typeface="游ゴシック"/>
              </a:rPr>
              <a:t>　　　</a:t>
            </a:r>
            <a:r>
              <a:rPr kumimoji="1" lang="ja-JP" altLang="en-US" sz="1000" dirty="0">
                <a:solidFill>
                  <a:schemeClr val="tx1"/>
                </a:solidFill>
                <a:ea typeface="游ゴシック"/>
              </a:rPr>
              <a:t>⇒　</a:t>
            </a:r>
            <a:r>
              <a:rPr kumimoji="1" lang="ja-JP" sz="1000" dirty="0">
                <a:solidFill>
                  <a:schemeClr val="tx1"/>
                </a:solidFill>
                <a:latin typeface="游ゴシック"/>
                <a:ea typeface="游ゴシック"/>
              </a:rPr>
              <a:t>産学官連携による販路拡大やビジネスマッチング、参入促進等を通じ、養殖ビジネスを育成、成長化</a:t>
            </a:r>
            <a:endParaRPr lang="ja-JP" sz="1000" dirty="0">
              <a:solidFill>
                <a:schemeClr val="tx1"/>
              </a:solidFill>
              <a:latin typeface="游ゴシック"/>
              <a:ea typeface="游ゴシック"/>
            </a:endParaRPr>
          </a:p>
          <a:p>
            <a:pPr>
              <a:spcBef>
                <a:spcPts val="400"/>
              </a:spcBef>
            </a:pPr>
            <a:r>
              <a:rPr kumimoji="1" lang="ja-JP" sz="1200" b="1" dirty="0">
                <a:solidFill>
                  <a:schemeClr val="tx1"/>
                </a:solidFill>
                <a:ea typeface="游ゴシック"/>
              </a:rPr>
              <a:t>　・海業の振興と港の賑わい創出</a:t>
            </a:r>
            <a:endParaRPr lang="en-US" sz="1200" dirty="0">
              <a:solidFill>
                <a:schemeClr val="tx1"/>
              </a:solidFill>
              <a:ea typeface="游ゴシック"/>
              <a:cs typeface="Calibri"/>
            </a:endParaRPr>
          </a:p>
          <a:p>
            <a:r>
              <a:rPr kumimoji="1" lang="ja-JP" sz="1000" dirty="0">
                <a:solidFill>
                  <a:schemeClr val="tx1"/>
                </a:solidFill>
                <a:ea typeface="游ゴシック"/>
              </a:rPr>
              <a:t>　　　⇒</a:t>
            </a:r>
            <a:r>
              <a:rPr kumimoji="1" lang="ja-JP" altLang="en-US" sz="1000" dirty="0">
                <a:solidFill>
                  <a:schemeClr val="tx1"/>
                </a:solidFill>
                <a:ea typeface="游ゴシック"/>
              </a:rPr>
              <a:t>　</a:t>
            </a:r>
            <a:r>
              <a:rPr kumimoji="1" lang="ja-JP" sz="1000" dirty="0">
                <a:solidFill>
                  <a:schemeClr val="tx1"/>
                </a:solidFill>
                <a:ea typeface="游ゴシック"/>
              </a:rPr>
              <a:t>漁港の遊休地などの地域資源を活用し、漁業体験や滞在型観光、水産物や加工物の販売などの地域ビジネス（海業）を振興</a:t>
            </a:r>
            <a:endParaRPr lang="en-US" sz="1000" dirty="0">
              <a:solidFill>
                <a:schemeClr val="tx1"/>
              </a:solidFill>
              <a:ea typeface="游ゴシック"/>
              <a:cs typeface="Calibri"/>
            </a:endParaRPr>
          </a:p>
        </p:txBody>
      </p:sp>
      <p:sp>
        <p:nvSpPr>
          <p:cNvPr id="16" name="正方形/長方形 15">
            <a:extLst>
              <a:ext uri="{FF2B5EF4-FFF2-40B4-BE49-F238E27FC236}">
                <a16:creationId xmlns:a16="http://schemas.microsoft.com/office/drawing/2014/main" id="{0BBB2745-DCE1-44FF-BB16-50F097A9003D}"/>
              </a:ext>
            </a:extLst>
          </p:cNvPr>
          <p:cNvSpPr/>
          <p:nvPr/>
        </p:nvSpPr>
        <p:spPr>
          <a:xfrm>
            <a:off x="197710" y="172554"/>
            <a:ext cx="9551090" cy="1065569"/>
          </a:xfrm>
          <a:prstGeom prst="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spcBef>
                <a:spcPts val="400"/>
              </a:spcBef>
              <a:defRPr/>
            </a:pPr>
            <a:endParaRPr lang="ja-JP" altLang="en-US" sz="600" b="1" dirty="0">
              <a:solidFill>
                <a:schemeClr val="tx1"/>
              </a:solidFill>
              <a:ea typeface="游ゴシック"/>
              <a:cs typeface="Calibri"/>
            </a:endParaRPr>
          </a:p>
          <a:p>
            <a:pPr marL="0" marR="0" lvl="0" indent="0" algn="l" defTabSz="457200" rtl="0" eaLnBrk="1" fontAlgn="auto" latinLnBrk="0" hangingPunct="1">
              <a:lnSpc>
                <a:spcPct val="100000"/>
              </a:lnSpc>
              <a:spcBef>
                <a:spcPts val="400"/>
              </a:spcBef>
              <a:spcAft>
                <a:spcPts val="0"/>
              </a:spcAft>
              <a:buClrTx/>
              <a:buSzTx/>
              <a:buFontTx/>
              <a:buNone/>
              <a:tabLst/>
              <a:defRPr/>
            </a:pPr>
            <a:r>
              <a:rPr kumimoji="1" lang="ja-JP" altLang="en-US" sz="1200" b="1" dirty="0">
                <a:solidFill>
                  <a:schemeClr val="tx1"/>
                </a:solidFill>
                <a:ea typeface="游ゴシック"/>
              </a:rPr>
              <a:t>　</a:t>
            </a: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・生産技術の高度化・ＤＸ化</a:t>
            </a:r>
            <a:endParaRPr kumimoji="1" lang="en-US" altLang="ja-JP"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542925" marR="0" lvl="0" indent="-542925"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ja-JP" altLang="en-US" sz="1000" b="0" i="0" u="none" strike="noStrike" kern="1200" cap="none" spc="0" normalizeH="0" baseline="0" noProof="0" dirty="0">
                <a:ln>
                  <a:noFill/>
                </a:ln>
                <a:solidFill>
                  <a:schemeClr val="tx1"/>
                </a:solidFill>
                <a:effectLst/>
                <a:highlight>
                  <a:srgbClr val="FFFFFF"/>
                </a:highlight>
                <a:uLnTx/>
                <a:uFillTx/>
                <a:latin typeface="Calibri" panose="020F0502020204030204"/>
                <a:ea typeface="游ゴシック" panose="020B0400000000000000" pitchFamily="50" charset="-128"/>
                <a:cs typeface="+mn-cs"/>
              </a:rPr>
              <a:t>ＡＩ等を活用した高度環境制御・自動化技術等の先進技術を導入し、収量安定・向上と効率化並びに担い手の確保を図る。また、熟練者の生産手法を映像化などの取組により、新規就農者等への継承を促進</a:t>
            </a:r>
            <a:endParaRPr kumimoji="1" lang="en-US" altLang="ja-JP" sz="1000" b="0" i="0" u="none" strike="noStrike" kern="1200" cap="none" spc="0" normalizeH="0" baseline="0" noProof="0" dirty="0">
              <a:ln>
                <a:noFill/>
              </a:ln>
              <a:solidFill>
                <a:schemeClr val="tx1"/>
              </a:solidFill>
              <a:effectLst/>
              <a:highlight>
                <a:srgbClr val="FFFFFF"/>
              </a:highligh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40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Calibri" panose="020F0502020204030204"/>
                <a:ea typeface="游ゴシック" panose="020B0400000000000000" pitchFamily="50" charset="-128"/>
                <a:cs typeface="+mn-cs"/>
              </a:rPr>
              <a:t>　・農地の高度利用化・食品等関連企業の誘致</a:t>
            </a:r>
            <a:endParaRPr kumimoji="1" lang="en-US" altLang="ja-JP" sz="1200" b="1" i="0" u="none" strike="noStrike" kern="1200" cap="none" spc="0" normalizeH="0" baseline="0" noProof="0" dirty="0">
              <a:ln>
                <a:noFill/>
              </a:ln>
              <a:solidFill>
                <a:schemeClr val="tx1"/>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Calibri" panose="020F0502020204030204"/>
                <a:ea typeface="游ゴシック" panose="020B0400000000000000" pitchFamily="50" charset="-128"/>
                <a:cs typeface="+mn-cs"/>
              </a:rPr>
              <a:t>　　　⇒農地転用規制等の規制緩和を受け、周辺の農産物を使用する食品・農業関連企業の誘致を促進</a:t>
            </a:r>
            <a:endParaRPr kumimoji="1" lang="en-US" altLang="ja-JP" sz="1000" b="0" i="0" u="none" strike="noStrike" kern="1200" cap="none" spc="0" normalizeH="0" baseline="0" noProof="0" dirty="0">
              <a:ln>
                <a:noFill/>
              </a:ln>
              <a:solidFill>
                <a:schemeClr val="tx1"/>
              </a:solidFill>
              <a:effectLst/>
              <a:uLnTx/>
              <a:uFillTx/>
              <a:latin typeface="Calibri" panose="020F0502020204030204"/>
              <a:ea typeface="游ゴシック" panose="020B0400000000000000" pitchFamily="50" charset="-128"/>
              <a:cs typeface="+mn-cs"/>
            </a:endParaRPr>
          </a:p>
        </p:txBody>
      </p:sp>
      <p:sp>
        <p:nvSpPr>
          <p:cNvPr id="8" name="テキスト ボックス 7">
            <a:extLst>
              <a:ext uri="{FF2B5EF4-FFF2-40B4-BE49-F238E27FC236}">
                <a16:creationId xmlns:a16="http://schemas.microsoft.com/office/drawing/2014/main" id="{0149119F-7E61-4806-BE0A-D632055DC8CD}"/>
              </a:ext>
            </a:extLst>
          </p:cNvPr>
          <p:cNvSpPr txBox="1"/>
          <p:nvPr/>
        </p:nvSpPr>
        <p:spPr>
          <a:xfrm>
            <a:off x="0" y="2339781"/>
            <a:ext cx="5329881" cy="307777"/>
          </a:xfrm>
          <a:prstGeom prst="rect">
            <a:avLst/>
          </a:prstGeom>
          <a:noFill/>
          <a:ln>
            <a:noFill/>
          </a:ln>
        </p:spPr>
        <p:txBody>
          <a:bodyPr wrap="square">
            <a:spAutoFit/>
          </a:bodyPr>
          <a:lstStyle/>
          <a:p>
            <a:pPr marL="0" marR="0" lvl="0" indent="0" algn="l" defTabSz="653156" rtl="0" eaLnBrk="1" fontAlgn="auto" latinLnBrk="0" hangingPunct="1">
              <a:spcBef>
                <a:spcPts val="0"/>
              </a:spcBef>
              <a:spcAft>
                <a:spcPts val="0"/>
              </a:spcAft>
              <a:buClrTx/>
              <a:buSzTx/>
              <a:buFontTx/>
              <a:buNone/>
              <a:tabLst/>
              <a:defRPr/>
            </a:pPr>
            <a:r>
              <a:rPr kumimoji="1" lang="ja-JP" altLang="en-US" sz="1400" b="1">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（２）国内外からの誘客による賑わいの創出</a:t>
            </a:r>
            <a:endParaRPr kumimoji="1" lang="en-US" altLang="ja-JP" sz="1400" b="1">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endParaRPr>
          </a:p>
        </p:txBody>
      </p:sp>
      <p:sp>
        <p:nvSpPr>
          <p:cNvPr id="9" name="正方形/長方形 8">
            <a:extLst>
              <a:ext uri="{FF2B5EF4-FFF2-40B4-BE49-F238E27FC236}">
                <a16:creationId xmlns:a16="http://schemas.microsoft.com/office/drawing/2014/main" id="{BED1D6CC-F73B-44D9-BF33-F1D271CF9D4A}"/>
              </a:ext>
            </a:extLst>
          </p:cNvPr>
          <p:cNvSpPr/>
          <p:nvPr/>
        </p:nvSpPr>
        <p:spPr>
          <a:xfrm>
            <a:off x="206423" y="4171839"/>
            <a:ext cx="9551090" cy="2528509"/>
          </a:xfrm>
          <a:prstGeom prst="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kumimoji="1" lang="ja-JP" altLang="en-US" sz="1200" b="1" dirty="0">
                <a:solidFill>
                  <a:schemeClr val="tx1"/>
                </a:solidFill>
                <a:ea typeface="游ゴシック"/>
              </a:rPr>
              <a:t>②府内全域における新たな魅力づくり</a:t>
            </a:r>
            <a:r>
              <a:rPr kumimoji="1" lang="en-US" altLang="ja-JP" sz="1200" b="1" dirty="0">
                <a:solidFill>
                  <a:schemeClr val="tx1"/>
                </a:solidFill>
                <a:ea typeface="游ゴシック"/>
              </a:rPr>
              <a:t>【</a:t>
            </a:r>
            <a:r>
              <a:rPr kumimoji="1" lang="ja-JP" altLang="en-US" sz="1200" b="1" dirty="0">
                <a:solidFill>
                  <a:schemeClr val="tx1"/>
                </a:solidFill>
                <a:ea typeface="游ゴシック"/>
              </a:rPr>
              <a:t>再掲</a:t>
            </a:r>
            <a:r>
              <a:rPr kumimoji="1" lang="en-US" altLang="ja-JP" sz="1200" b="1" dirty="0">
                <a:solidFill>
                  <a:schemeClr val="tx1"/>
                </a:solidFill>
                <a:ea typeface="游ゴシック"/>
              </a:rPr>
              <a:t>】</a:t>
            </a:r>
          </a:p>
          <a:p>
            <a:pPr>
              <a:spcBef>
                <a:spcPts val="400"/>
              </a:spcBef>
            </a:pPr>
            <a:r>
              <a:rPr kumimoji="1" lang="ja-JP" altLang="en-US" sz="1200" b="1" dirty="0">
                <a:solidFill>
                  <a:schemeClr val="tx1"/>
                </a:solidFill>
                <a:ea typeface="游ゴシック"/>
              </a:rPr>
              <a:t>　</a:t>
            </a:r>
            <a:r>
              <a:rPr kumimoji="1" lang="ja-JP" sz="1200" b="1" dirty="0">
                <a:solidFill>
                  <a:schemeClr val="tx1"/>
                </a:solidFill>
                <a:latin typeface="游ゴシック"/>
                <a:ea typeface="游ゴシック"/>
              </a:rPr>
              <a:t>・「山と里のおもてなし」による誘客</a:t>
            </a:r>
            <a:endParaRPr lang="en-US" sz="1200" dirty="0">
              <a:solidFill>
                <a:schemeClr val="tx1"/>
              </a:solidFill>
              <a:latin typeface="游ゴシック"/>
              <a:ea typeface="游ゴシック"/>
            </a:endParaRPr>
          </a:p>
          <a:p>
            <a:r>
              <a:rPr kumimoji="1" lang="ja-JP" sz="1000" dirty="0">
                <a:solidFill>
                  <a:schemeClr val="tx1"/>
                </a:solidFill>
                <a:latin typeface="游ゴシック"/>
                <a:ea typeface="游ゴシック"/>
              </a:rPr>
              <a:t>　　　</a:t>
            </a:r>
            <a:r>
              <a:rPr kumimoji="1" lang="ja-JP" altLang="en-US" sz="1000" dirty="0">
                <a:solidFill>
                  <a:schemeClr val="tx1"/>
                </a:solidFill>
                <a:ea typeface="游ゴシック"/>
              </a:rPr>
              <a:t>⇒　</a:t>
            </a:r>
            <a:r>
              <a:rPr kumimoji="1" lang="ja-JP" sz="1000" dirty="0">
                <a:solidFill>
                  <a:schemeClr val="tx1"/>
                </a:solidFill>
                <a:latin typeface="游ゴシック"/>
                <a:ea typeface="游ゴシック"/>
              </a:rPr>
              <a:t>府内各地域が有する豊かな自然、歴史・文化などの資源の魅力を向上し、新たな観光魅力として都心部に集まる観光客を誘引</a:t>
            </a:r>
            <a:endParaRPr lang="en-US" sz="1000" dirty="0">
              <a:solidFill>
                <a:schemeClr val="tx1"/>
              </a:solidFill>
              <a:latin typeface="游ゴシック"/>
              <a:ea typeface="游ゴシック"/>
            </a:endParaRPr>
          </a:p>
          <a:p>
            <a:r>
              <a:rPr kumimoji="1" lang="ja-JP" sz="1000" dirty="0">
                <a:solidFill>
                  <a:schemeClr val="tx1"/>
                </a:solidFill>
                <a:latin typeface="游ゴシック"/>
                <a:ea typeface="游ゴシック"/>
              </a:rPr>
              <a:t>　　　　</a:t>
            </a:r>
            <a:r>
              <a:rPr kumimoji="1" lang="ja-JP" altLang="en-US" sz="1000" dirty="0">
                <a:solidFill>
                  <a:schemeClr val="tx1"/>
                </a:solidFill>
                <a:latin typeface="游ゴシック"/>
                <a:ea typeface="游ゴシック"/>
              </a:rPr>
              <a:t>　</a:t>
            </a:r>
            <a:r>
              <a:rPr kumimoji="1" lang="ja-JP" altLang="en-US" sz="1000" b="0" i="0" u="none" strike="noStrike" kern="1200" cap="none" spc="0" normalizeH="0" baseline="0" noProof="0" dirty="0">
                <a:ln>
                  <a:noFill/>
                </a:ln>
                <a:solidFill>
                  <a:schemeClr val="tx1"/>
                </a:solidFill>
                <a:effectLst/>
                <a:uLnTx/>
                <a:uFillTx/>
                <a:latin typeface="Calibri" panose="020F0502020204030204"/>
                <a:ea typeface="游ゴシック" panose="020B0400000000000000" pitchFamily="50" charset="-128"/>
                <a:cs typeface="+mn-cs"/>
              </a:rPr>
              <a:t>明治の森箕面</a:t>
            </a:r>
            <a:r>
              <a:rPr kumimoji="1" lang="ja-JP" altLang="en-US" sz="1000" b="0" i="0" u="none" strike="noStrike" kern="1200" cap="none" spc="0" normalizeH="0" baseline="0" noProof="0" dirty="0">
                <a:ln>
                  <a:noFill/>
                </a:ln>
                <a:solidFill>
                  <a:schemeClr val="tx1"/>
                </a:solidFill>
                <a:effectLst/>
                <a:highlight>
                  <a:srgbClr val="FFFFFF"/>
                </a:highlight>
                <a:uLnTx/>
                <a:uFillTx/>
                <a:latin typeface="Calibri" panose="020F0502020204030204"/>
                <a:ea typeface="游ゴシック" panose="020B0400000000000000" pitchFamily="50" charset="-128"/>
                <a:cs typeface="+mn-cs"/>
              </a:rPr>
              <a:t>国定公園</a:t>
            </a:r>
            <a:r>
              <a:rPr kumimoji="1" lang="ja-JP" altLang="en-US" sz="1000" dirty="0">
                <a:solidFill>
                  <a:schemeClr val="tx1"/>
                </a:solidFill>
                <a:highlight>
                  <a:srgbClr val="FFFFFF"/>
                </a:highlight>
                <a:latin typeface="Calibri" panose="020F0502020204030204"/>
                <a:ea typeface="游ゴシック" panose="020B0400000000000000" pitchFamily="50" charset="-128"/>
              </a:rPr>
              <a:t>・</a:t>
            </a:r>
            <a:r>
              <a:rPr kumimoji="1" lang="ja-JP" altLang="en-US" sz="1000" b="0" i="0" u="none" strike="noStrike" kern="1200" cap="none" spc="0" normalizeH="0" baseline="0" noProof="0" dirty="0">
                <a:ln>
                  <a:noFill/>
                </a:ln>
                <a:solidFill>
                  <a:schemeClr val="tx1"/>
                </a:solidFill>
                <a:effectLst/>
                <a:highlight>
                  <a:srgbClr val="FFFFFF"/>
                </a:highlight>
                <a:uLnTx/>
                <a:uFillTx/>
                <a:latin typeface="Calibri" panose="020F0502020204030204"/>
                <a:ea typeface="游ゴシック" panose="020B0400000000000000" pitchFamily="50" charset="-128"/>
                <a:cs typeface="+mn-cs"/>
              </a:rPr>
              <a:t>金剛生駒紀泉国定公園等の自然公園施設（箕面、ほしだ、ほりごの３重点拠点及び金剛山などの</a:t>
            </a:r>
            <a:r>
              <a:rPr kumimoji="1" lang="ja-JP" altLang="en-US" sz="1000" dirty="0">
                <a:solidFill>
                  <a:schemeClr val="tx1"/>
                </a:solidFill>
                <a:latin typeface="游ゴシック"/>
                <a:ea typeface="游ゴシック"/>
              </a:rPr>
              <a:t>拠点</a:t>
            </a:r>
            <a:r>
              <a:rPr kumimoji="1" lang="ja-JP" altLang="en-US" sz="1000" b="0" i="0" u="none" strike="noStrike" kern="1200" cap="none" spc="0" normalizeH="0" baseline="0" noProof="0" dirty="0">
                <a:ln>
                  <a:noFill/>
                </a:ln>
                <a:solidFill>
                  <a:schemeClr val="tx1"/>
                </a:solidFill>
                <a:effectLst/>
                <a:highlight>
                  <a:srgbClr val="FFFFFF"/>
                </a:highlight>
                <a:uLnTx/>
                <a:uFillTx/>
                <a:latin typeface="Calibri" panose="020F0502020204030204"/>
                <a:ea typeface="游ゴシック" panose="020B0400000000000000" pitchFamily="50" charset="-128"/>
                <a:cs typeface="+mn-cs"/>
              </a:rPr>
              <a:t>エリア）の魅力や利便性　　</a:t>
            </a:r>
            <a:endParaRPr kumimoji="1" lang="en-US" altLang="ja-JP" sz="1000" b="0" i="0" u="none" strike="noStrike" kern="1200" cap="none" spc="0" normalizeH="0" baseline="0" noProof="0" dirty="0">
              <a:ln>
                <a:noFill/>
              </a:ln>
              <a:solidFill>
                <a:schemeClr val="tx1"/>
              </a:solidFill>
              <a:effectLst/>
              <a:highlight>
                <a:srgbClr val="FFFFFF"/>
              </a:highlight>
              <a:uLnTx/>
              <a:uFillTx/>
              <a:latin typeface="Calibri" panose="020F0502020204030204"/>
              <a:ea typeface="游ゴシック" panose="020B0400000000000000" pitchFamily="50" charset="-128"/>
              <a:cs typeface="+mn-cs"/>
            </a:endParaRPr>
          </a:p>
          <a:p>
            <a:r>
              <a:rPr kumimoji="1" lang="ja-JP" altLang="en-US" sz="1000" dirty="0">
                <a:solidFill>
                  <a:schemeClr val="tx1"/>
                </a:solidFill>
                <a:highlight>
                  <a:srgbClr val="FFFFFF"/>
                </a:highlight>
                <a:latin typeface="Calibri" panose="020F0502020204030204"/>
                <a:ea typeface="游ゴシック" panose="020B0400000000000000" pitchFamily="50" charset="-128"/>
              </a:rPr>
              <a:t>　　　　　</a:t>
            </a:r>
            <a:r>
              <a:rPr kumimoji="1" lang="ja-JP" altLang="en-US" sz="1000" b="0" i="0" u="none" strike="noStrike" kern="1200" cap="none" spc="0" normalizeH="0" baseline="0" noProof="0" dirty="0">
                <a:ln>
                  <a:noFill/>
                </a:ln>
                <a:solidFill>
                  <a:schemeClr val="tx1"/>
                </a:solidFill>
                <a:effectLst/>
                <a:highlight>
                  <a:srgbClr val="FFFFFF"/>
                </a:highlight>
                <a:uLnTx/>
                <a:uFillTx/>
                <a:latin typeface="Calibri" panose="020F0502020204030204"/>
                <a:ea typeface="游ゴシック" panose="020B0400000000000000" pitchFamily="50" charset="-128"/>
                <a:cs typeface="+mn-cs"/>
              </a:rPr>
              <a:t>の向上。歴史や文化等のストーリーを有する大阪産</a:t>
            </a:r>
            <a:r>
              <a:rPr kumimoji="1" lang="en-US" altLang="ja-JP" sz="1000" b="0" i="0" u="none" strike="noStrike" kern="1200" cap="none" spc="0" normalizeH="0" baseline="0" noProof="0" dirty="0">
                <a:ln>
                  <a:noFill/>
                </a:ln>
                <a:solidFill>
                  <a:schemeClr val="tx1"/>
                </a:solidFill>
                <a:effectLst/>
                <a:highlight>
                  <a:srgbClr val="FFFFFF"/>
                </a:highlight>
                <a:uLnTx/>
                <a:uFillTx/>
                <a:latin typeface="Calibri" panose="020F0502020204030204"/>
                <a:ea typeface="游ゴシック" panose="020B0400000000000000" pitchFamily="50" charset="-128"/>
                <a:cs typeface="+mn-cs"/>
              </a:rPr>
              <a:t>(</a:t>
            </a:r>
            <a:r>
              <a:rPr kumimoji="1" lang="ja-JP" altLang="en-US" sz="1000" b="0" i="0" u="none" strike="noStrike" kern="1200" cap="none" spc="0" normalizeH="0" baseline="0" noProof="0" dirty="0">
                <a:ln>
                  <a:noFill/>
                </a:ln>
                <a:solidFill>
                  <a:schemeClr val="tx1"/>
                </a:solidFill>
                <a:effectLst/>
                <a:highlight>
                  <a:srgbClr val="FFFFFF"/>
                </a:highlight>
                <a:uLnTx/>
                <a:uFillTx/>
                <a:latin typeface="Calibri" panose="020F0502020204030204"/>
                <a:ea typeface="游ゴシック" panose="020B0400000000000000" pitchFamily="50" charset="-128"/>
                <a:cs typeface="+mn-cs"/>
              </a:rPr>
              <a:t>もん</a:t>
            </a:r>
            <a:r>
              <a:rPr kumimoji="1" lang="en-US" altLang="ja-JP" sz="1000" b="0" i="0" u="none" strike="noStrike" kern="1200" cap="none" spc="0" normalizeH="0" baseline="0" noProof="0" dirty="0">
                <a:ln>
                  <a:noFill/>
                </a:ln>
                <a:solidFill>
                  <a:schemeClr val="tx1"/>
                </a:solidFill>
                <a:effectLst/>
                <a:highlight>
                  <a:srgbClr val="FFFFFF"/>
                </a:highlight>
                <a:uLnTx/>
                <a:uFillTx/>
                <a:latin typeface="Calibri" panose="020F0502020204030204"/>
                <a:ea typeface="游ゴシック" panose="020B0400000000000000" pitchFamily="50" charset="-128"/>
                <a:cs typeface="+mn-cs"/>
              </a:rPr>
              <a:t>)</a:t>
            </a:r>
            <a:r>
              <a:rPr kumimoji="1" lang="ja-JP" altLang="en-US" sz="1000" b="0" i="0" u="none" strike="noStrike" kern="1200" cap="none" spc="0" normalizeH="0" baseline="0" noProof="0" dirty="0">
                <a:ln>
                  <a:noFill/>
                </a:ln>
                <a:solidFill>
                  <a:schemeClr val="tx1"/>
                </a:solidFill>
                <a:effectLst/>
                <a:highlight>
                  <a:srgbClr val="FFFFFF"/>
                </a:highlight>
                <a:uLnTx/>
                <a:uFillTx/>
                <a:latin typeface="Calibri" panose="020F0502020204030204"/>
                <a:ea typeface="游ゴシック" panose="020B0400000000000000" pitchFamily="50" charset="-128"/>
                <a:cs typeface="+mn-cs"/>
              </a:rPr>
              <a:t>を観光コンテンツとして強化、府民の森ちはや園地・金剛山周辺地域の農と緑の活性化、古民家</a:t>
            </a:r>
            <a:endParaRPr kumimoji="1" lang="en-US" altLang="ja-JP" sz="1000" b="0" i="0" u="none" strike="noStrike" kern="1200" cap="none" spc="0" normalizeH="0" baseline="0" noProof="0" dirty="0">
              <a:ln>
                <a:noFill/>
              </a:ln>
              <a:solidFill>
                <a:schemeClr val="tx1"/>
              </a:solidFill>
              <a:effectLst/>
              <a:highlight>
                <a:srgbClr val="FFFFFF"/>
              </a:highlight>
              <a:uLnTx/>
              <a:uFillTx/>
              <a:latin typeface="Calibri" panose="020F0502020204030204"/>
              <a:ea typeface="游ゴシック" panose="020B0400000000000000" pitchFamily="50" charset="-128"/>
              <a:cs typeface="+mn-cs"/>
            </a:endParaRPr>
          </a:p>
          <a:p>
            <a:r>
              <a:rPr kumimoji="1" lang="ja-JP" altLang="en-US" sz="1000" dirty="0">
                <a:solidFill>
                  <a:schemeClr val="tx1"/>
                </a:solidFill>
                <a:highlight>
                  <a:srgbClr val="FFFFFF"/>
                </a:highlight>
                <a:latin typeface="Calibri" panose="020F0502020204030204"/>
                <a:ea typeface="游ゴシック" panose="020B0400000000000000" pitchFamily="50" charset="-128"/>
              </a:rPr>
              <a:t>　　　　　</a:t>
            </a:r>
            <a:r>
              <a:rPr kumimoji="1" lang="ja-JP" altLang="en-US" sz="1000" b="0" i="0" u="none" strike="noStrike" kern="1200" cap="none" spc="0" normalizeH="0" baseline="0" noProof="0" dirty="0">
                <a:ln>
                  <a:noFill/>
                </a:ln>
                <a:solidFill>
                  <a:schemeClr val="tx1"/>
                </a:solidFill>
                <a:effectLst/>
                <a:highlight>
                  <a:srgbClr val="FFFFFF"/>
                </a:highlight>
                <a:uLnTx/>
                <a:uFillTx/>
                <a:latin typeface="Calibri" panose="020F0502020204030204"/>
                <a:ea typeface="游ゴシック" panose="020B0400000000000000" pitchFamily="50" charset="-128"/>
                <a:cs typeface="+mn-cs"/>
              </a:rPr>
              <a:t>や観光農園、直売所など地域資源を活用した「滞在型観光」を推進</a:t>
            </a:r>
            <a:endParaRPr kumimoji="1" lang="en-US" altLang="ja-JP" sz="1000" strike="sngStrike" dirty="0">
              <a:solidFill>
                <a:schemeClr val="tx1"/>
              </a:solidFill>
              <a:highlight>
                <a:srgbClr val="FFFFFF"/>
              </a:highlight>
              <a:latin typeface="Calibri" panose="020F0502020204030204"/>
              <a:ea typeface="游ゴシック" panose="020B0400000000000000" pitchFamily="50" charset="-128"/>
            </a:endParaRPr>
          </a:p>
          <a:p>
            <a:r>
              <a:rPr kumimoji="1" lang="ja-JP" sz="1200" b="1" dirty="0">
                <a:solidFill>
                  <a:schemeClr val="tx1"/>
                </a:solidFill>
                <a:ea typeface="游ゴシック"/>
              </a:rPr>
              <a:t>　・「海のおもてなし」による誘客</a:t>
            </a:r>
            <a:endParaRPr lang="ja-JP" altLang="en-US" sz="1200" b="1" dirty="0">
              <a:solidFill>
                <a:schemeClr val="tx1"/>
              </a:solidFill>
              <a:latin typeface="游ゴシック"/>
              <a:ea typeface="游ゴシック"/>
            </a:endParaRPr>
          </a:p>
          <a:p>
            <a:r>
              <a:rPr kumimoji="1" lang="ja-JP" sz="1000" dirty="0">
                <a:solidFill>
                  <a:schemeClr val="tx1"/>
                </a:solidFill>
                <a:ea typeface="游ゴシック"/>
              </a:rPr>
              <a:t>　　　⇒</a:t>
            </a:r>
            <a:r>
              <a:rPr kumimoji="1" lang="ja-JP" altLang="en-US" sz="1000" dirty="0">
                <a:solidFill>
                  <a:schemeClr val="tx1"/>
                </a:solidFill>
                <a:ea typeface="游ゴシック"/>
              </a:rPr>
              <a:t>　</a:t>
            </a:r>
            <a:r>
              <a:rPr kumimoji="1" lang="ja-JP" sz="1000" dirty="0">
                <a:solidFill>
                  <a:schemeClr val="tx1"/>
                </a:solidFill>
                <a:latin typeface="游ゴシック"/>
                <a:ea typeface="游ゴシック"/>
              </a:rPr>
              <a:t>ベイエリアにおける地域特性を活かした集客交流拠点の形成により、賑わい創出を行うとともに、</a:t>
            </a:r>
            <a:r>
              <a:rPr kumimoji="1" lang="ja-JP" altLang="ja-JP" sz="1000" dirty="0">
                <a:solidFill>
                  <a:schemeClr val="tx1"/>
                </a:solidFill>
                <a:latin typeface="游ゴシック"/>
                <a:ea typeface="游ゴシック"/>
              </a:rPr>
              <a:t>青少年海洋センターやせんなん里海公園を含む</a:t>
            </a:r>
            <a:r>
              <a:rPr kumimoji="1" lang="ja-JP" altLang="en-US" sz="1000" dirty="0">
                <a:solidFill>
                  <a:schemeClr val="tx1"/>
                </a:solidFill>
                <a:latin typeface="游ゴシック"/>
                <a:ea typeface="游ゴシック"/>
              </a:rPr>
              <a:t>淡輪・</a:t>
            </a:r>
          </a:p>
          <a:p>
            <a:r>
              <a:rPr kumimoji="1" lang="ja-JP" altLang="en-US" sz="1000" dirty="0">
                <a:solidFill>
                  <a:schemeClr val="tx1"/>
                </a:solidFill>
                <a:latin typeface="游ゴシック"/>
                <a:ea typeface="游ゴシック"/>
              </a:rPr>
              <a:t>　　　　　箱作周辺</a:t>
            </a:r>
            <a:r>
              <a:rPr kumimoji="1" lang="ja-JP" altLang="ja-JP" sz="1000" dirty="0">
                <a:solidFill>
                  <a:schemeClr val="tx1"/>
                </a:solidFill>
                <a:latin typeface="游ゴシック"/>
                <a:ea typeface="游ゴシック"/>
              </a:rPr>
              <a:t>地域の一体的な活性化</a:t>
            </a:r>
            <a:r>
              <a:rPr kumimoji="1" lang="ja-JP" altLang="en-US" sz="1000" dirty="0">
                <a:solidFill>
                  <a:schemeClr val="tx1"/>
                </a:solidFill>
                <a:latin typeface="游ゴシック"/>
                <a:ea typeface="游ゴシック"/>
              </a:rPr>
              <a:t>に向けた検討</a:t>
            </a:r>
            <a:endParaRPr lang="ja-JP" altLang="ja-JP" sz="1000" dirty="0">
              <a:solidFill>
                <a:schemeClr val="tx1"/>
              </a:solidFill>
              <a:latin typeface="游ゴシック"/>
              <a:ea typeface="游ゴシック"/>
            </a:endParaRPr>
          </a:p>
          <a:p>
            <a:pPr>
              <a:spcBef>
                <a:spcPts val="400"/>
              </a:spcBef>
            </a:pPr>
            <a:r>
              <a:rPr kumimoji="1" lang="ja-JP" sz="1200" b="1" dirty="0">
                <a:solidFill>
                  <a:schemeClr val="tx1"/>
                </a:solidFill>
                <a:ea typeface="游ゴシック"/>
              </a:rPr>
              <a:t>　</a:t>
            </a:r>
            <a:r>
              <a:rPr kumimoji="1" lang="ja-JP" sz="1200" b="1" dirty="0">
                <a:solidFill>
                  <a:schemeClr val="tx1"/>
                </a:solidFill>
                <a:latin typeface="游ゴシック"/>
                <a:ea typeface="游ゴシック"/>
              </a:rPr>
              <a:t>・地域資源を活用した周遊性の向上</a:t>
            </a:r>
            <a:endParaRPr lang="en-US" sz="1200" dirty="0">
              <a:solidFill>
                <a:schemeClr val="tx1"/>
              </a:solidFill>
              <a:latin typeface="游ゴシック"/>
              <a:ea typeface="游ゴシック"/>
            </a:endParaRPr>
          </a:p>
          <a:p>
            <a:r>
              <a:rPr kumimoji="1" lang="ja-JP" sz="1000" dirty="0">
                <a:solidFill>
                  <a:schemeClr val="tx1"/>
                </a:solidFill>
                <a:latin typeface="游ゴシック"/>
                <a:ea typeface="游ゴシック"/>
              </a:rPr>
              <a:t>　　　</a:t>
            </a:r>
            <a:r>
              <a:rPr kumimoji="1" lang="ja-JP" altLang="en-US" sz="1000" dirty="0">
                <a:solidFill>
                  <a:schemeClr val="tx1"/>
                </a:solidFill>
                <a:ea typeface="游ゴシック"/>
              </a:rPr>
              <a:t>⇒　</a:t>
            </a:r>
            <a:r>
              <a:rPr kumimoji="1" lang="ja-JP" sz="1000" dirty="0">
                <a:solidFill>
                  <a:schemeClr val="tx1"/>
                </a:solidFill>
                <a:latin typeface="游ゴシック"/>
                <a:ea typeface="游ゴシック"/>
              </a:rPr>
              <a:t>地域資源を活用した文化・芸術・スポーツ等イベントの充実ほか、万博で人気を集めた公式キャラクター「ミャクミャク」のモニュメント等を活用し、　　　　</a:t>
            </a:r>
            <a:endParaRPr kumimoji="1" lang="en-US" altLang="ja-JP" sz="1000" dirty="0">
              <a:solidFill>
                <a:schemeClr val="tx1"/>
              </a:solidFill>
              <a:latin typeface="游ゴシック"/>
              <a:ea typeface="游ゴシック"/>
            </a:endParaRPr>
          </a:p>
          <a:p>
            <a:r>
              <a:rPr kumimoji="1" lang="ja-JP" altLang="en-US" sz="1000" dirty="0">
                <a:solidFill>
                  <a:schemeClr val="tx1"/>
                </a:solidFill>
                <a:latin typeface="游ゴシック"/>
                <a:ea typeface="游ゴシック"/>
              </a:rPr>
              <a:t>　　　　　</a:t>
            </a:r>
            <a:r>
              <a:rPr kumimoji="1" lang="ja-JP" sz="1000" dirty="0">
                <a:solidFill>
                  <a:schemeClr val="tx1"/>
                </a:solidFill>
                <a:latin typeface="游ゴシック"/>
                <a:ea typeface="游ゴシック"/>
              </a:rPr>
              <a:t>府域全体の魅力向上による誘客促進</a:t>
            </a:r>
            <a:endParaRPr lang="en-US" sz="1000" dirty="0">
              <a:solidFill>
                <a:schemeClr val="tx1"/>
              </a:solidFill>
              <a:latin typeface="游ゴシック"/>
              <a:ea typeface="游ゴシック"/>
            </a:endParaRPr>
          </a:p>
          <a:p>
            <a:pPr>
              <a:spcBef>
                <a:spcPts val="400"/>
              </a:spcBef>
            </a:pPr>
            <a:r>
              <a:rPr kumimoji="1" lang="ja-JP" sz="1200" b="1" dirty="0">
                <a:solidFill>
                  <a:schemeClr val="tx1"/>
                </a:solidFill>
                <a:latin typeface="游ゴシック"/>
                <a:ea typeface="游ゴシック"/>
              </a:rPr>
              <a:t>　・文化・歴史遺産等豊富な資源の組み合わせなど複数地域での周遊</a:t>
            </a:r>
            <a:endParaRPr lang="en-US" sz="1200" dirty="0">
              <a:solidFill>
                <a:schemeClr val="tx1"/>
              </a:solidFill>
              <a:latin typeface="游ゴシック"/>
              <a:ea typeface="游ゴシック"/>
            </a:endParaRPr>
          </a:p>
          <a:p>
            <a:r>
              <a:rPr kumimoji="1" lang="ja-JP" sz="1000" dirty="0">
                <a:solidFill>
                  <a:schemeClr val="tx1"/>
                </a:solidFill>
                <a:latin typeface="游ゴシック"/>
                <a:ea typeface="游ゴシック"/>
              </a:rPr>
              <a:t>　　　</a:t>
            </a:r>
            <a:r>
              <a:rPr kumimoji="1" lang="ja-JP" altLang="en-US" sz="1000" dirty="0">
                <a:solidFill>
                  <a:schemeClr val="tx1"/>
                </a:solidFill>
                <a:ea typeface="游ゴシック"/>
              </a:rPr>
              <a:t> ⇒　</a:t>
            </a:r>
            <a:r>
              <a:rPr kumimoji="1" lang="ja-JP" sz="1000" dirty="0">
                <a:solidFill>
                  <a:schemeClr val="tx1"/>
                </a:solidFill>
                <a:latin typeface="游ゴシック"/>
                <a:ea typeface="游ゴシック"/>
              </a:rPr>
              <a:t>世界遺産百舌鳥・古市古墳群</a:t>
            </a:r>
            <a:r>
              <a:rPr kumimoji="1" lang="ja-JP" altLang="en-US" sz="1000" dirty="0">
                <a:solidFill>
                  <a:schemeClr val="tx1"/>
                </a:solidFill>
                <a:latin typeface="游ゴシック"/>
                <a:ea typeface="游ゴシック"/>
              </a:rPr>
              <a:t>をはじめとした、文化・歴史遺産等の</a:t>
            </a:r>
            <a:r>
              <a:rPr kumimoji="1" lang="ja-JP" sz="1000" dirty="0">
                <a:solidFill>
                  <a:schemeClr val="tx1"/>
                </a:solidFill>
                <a:latin typeface="游ゴシック"/>
                <a:ea typeface="游ゴシック"/>
              </a:rPr>
              <a:t>地域資源やその特色を活かした周遊ツアーなどを推進</a:t>
            </a:r>
            <a:endParaRPr lang="ja-JP" sz="1000" dirty="0">
              <a:solidFill>
                <a:schemeClr val="tx1"/>
              </a:solidFill>
              <a:latin typeface="游ゴシック"/>
              <a:ea typeface="游ゴシック"/>
            </a:endParaRPr>
          </a:p>
          <a:p>
            <a:endParaRPr lang="ja-JP" sz="1200" dirty="0">
              <a:solidFill>
                <a:schemeClr val="tx1"/>
              </a:solidFill>
              <a:ea typeface="游ゴシック"/>
              <a:cs typeface="Calibri"/>
            </a:endParaRPr>
          </a:p>
        </p:txBody>
      </p:sp>
      <p:sp>
        <p:nvSpPr>
          <p:cNvPr id="10" name="正方形/長方形 9">
            <a:extLst>
              <a:ext uri="{FF2B5EF4-FFF2-40B4-BE49-F238E27FC236}">
                <a16:creationId xmlns:a16="http://schemas.microsoft.com/office/drawing/2014/main" id="{F0E6C6AD-3977-49E2-9DAF-88B220AF6550}"/>
              </a:ext>
            </a:extLst>
          </p:cNvPr>
          <p:cNvSpPr/>
          <p:nvPr/>
        </p:nvSpPr>
        <p:spPr>
          <a:xfrm>
            <a:off x="197710" y="3051395"/>
            <a:ext cx="9551090" cy="1091501"/>
          </a:xfrm>
          <a:prstGeom prst="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kumimoji="1" lang="ja-JP" altLang="en-US" sz="1200" b="1" dirty="0">
                <a:solidFill>
                  <a:schemeClr val="tx1"/>
                </a:solidFill>
                <a:ea typeface="游ゴシック"/>
              </a:rPr>
              <a:t>①地域における取組への支援</a:t>
            </a:r>
            <a:endParaRPr lang="ja-JP" altLang="en-US" sz="1200" b="1" dirty="0">
              <a:solidFill>
                <a:schemeClr val="tx1"/>
              </a:solidFill>
              <a:latin typeface="游ゴシック"/>
              <a:ea typeface="游ゴシック"/>
            </a:endParaRPr>
          </a:p>
          <a:p>
            <a:r>
              <a:rPr kumimoji="1" lang="ja-JP" sz="1200" b="1" dirty="0">
                <a:solidFill>
                  <a:schemeClr val="tx1"/>
                </a:solidFill>
                <a:latin typeface="游ゴシック"/>
                <a:ea typeface="游ゴシック"/>
              </a:rPr>
              <a:t>　・市町村における観光施策への支援</a:t>
            </a:r>
            <a:endParaRPr lang="en-US" altLang="ja-JP" sz="1200" dirty="0">
              <a:solidFill>
                <a:schemeClr val="tx1"/>
              </a:solidFill>
              <a:latin typeface="游ゴシック"/>
              <a:ea typeface="Meiryo UI"/>
            </a:endParaRPr>
          </a:p>
          <a:p>
            <a:r>
              <a:rPr kumimoji="1" lang="ja-JP" sz="1000" dirty="0">
                <a:solidFill>
                  <a:schemeClr val="tx1"/>
                </a:solidFill>
                <a:latin typeface="游ゴシック"/>
                <a:ea typeface="游ゴシック"/>
              </a:rPr>
              <a:t>　　　</a:t>
            </a:r>
            <a:r>
              <a:rPr kumimoji="1" lang="ja-JP" altLang="en-US" sz="1000" dirty="0">
                <a:solidFill>
                  <a:schemeClr val="tx1"/>
                </a:solidFill>
                <a:ea typeface="游ゴシック"/>
              </a:rPr>
              <a:t>⇒　</a:t>
            </a:r>
            <a:r>
              <a:rPr kumimoji="1" lang="ja-JP" sz="1000" dirty="0">
                <a:solidFill>
                  <a:schemeClr val="tx1"/>
                </a:solidFill>
                <a:latin typeface="游ゴシック"/>
                <a:ea typeface="游ゴシック"/>
              </a:rPr>
              <a:t>観光客の受入れ環境の向上や観光拠点の魅力向上、誘客促進に係る事業への支援、来阪旅行者の滞在データなど、データ</a:t>
            </a:r>
            <a:r>
              <a:rPr kumimoji="1" lang="ja-JP" altLang="en-US" sz="1000" dirty="0">
                <a:solidFill>
                  <a:schemeClr val="tx1"/>
                </a:solidFill>
                <a:latin typeface="游ゴシック"/>
                <a:ea typeface="游ゴシック"/>
              </a:rPr>
              <a:t>に</a:t>
            </a:r>
            <a:r>
              <a:rPr kumimoji="1" lang="ja-JP" sz="1000" dirty="0">
                <a:solidFill>
                  <a:schemeClr val="tx1"/>
                </a:solidFill>
                <a:latin typeface="游ゴシック"/>
                <a:ea typeface="游ゴシック"/>
              </a:rPr>
              <a:t>基づいた適切な観光施策の</a:t>
            </a:r>
            <a:endParaRPr lang="en-US" altLang="ja-JP" sz="1000" dirty="0">
              <a:solidFill>
                <a:schemeClr val="tx1"/>
              </a:solidFill>
              <a:latin typeface="游ゴシック"/>
              <a:ea typeface="Meiryo UI"/>
            </a:endParaRPr>
          </a:p>
          <a:p>
            <a:r>
              <a:rPr kumimoji="1" lang="ja-JP" sz="1000" dirty="0">
                <a:solidFill>
                  <a:schemeClr val="tx1"/>
                </a:solidFill>
                <a:latin typeface="游ゴシック"/>
                <a:ea typeface="游ゴシック"/>
              </a:rPr>
              <a:t>　　　　</a:t>
            </a:r>
            <a:r>
              <a:rPr kumimoji="1" lang="ja-JP" altLang="en-US" sz="1000" dirty="0">
                <a:solidFill>
                  <a:schemeClr val="tx1"/>
                </a:solidFill>
                <a:latin typeface="游ゴシック"/>
                <a:ea typeface="游ゴシック"/>
              </a:rPr>
              <a:t>　</a:t>
            </a:r>
            <a:r>
              <a:rPr kumimoji="1" lang="ja-JP" sz="1000" dirty="0">
                <a:solidFill>
                  <a:schemeClr val="tx1"/>
                </a:solidFill>
                <a:latin typeface="游ゴシック"/>
                <a:ea typeface="游ゴシック"/>
              </a:rPr>
              <a:t>企画立案に対する伴走支援を展開</a:t>
            </a:r>
            <a:endParaRPr lang="en-US" altLang="ja-JP" sz="1000" dirty="0">
              <a:solidFill>
                <a:schemeClr val="tx1"/>
              </a:solidFill>
              <a:latin typeface="游ゴシック"/>
              <a:ea typeface="Meiryo UI"/>
            </a:endParaRPr>
          </a:p>
          <a:p>
            <a:r>
              <a:rPr kumimoji="1" lang="ja-JP" sz="1200" b="1" dirty="0">
                <a:solidFill>
                  <a:schemeClr val="tx1"/>
                </a:solidFill>
                <a:latin typeface="游ゴシック"/>
                <a:ea typeface="游ゴシック"/>
              </a:rPr>
              <a:t>　・観光コンテンツによるビジネス化</a:t>
            </a:r>
            <a:r>
              <a:rPr kumimoji="1" lang="ja-JP" altLang="en-US" sz="1200" b="1" dirty="0">
                <a:solidFill>
                  <a:schemeClr val="tx1"/>
                </a:solidFill>
                <a:latin typeface="游ゴシック"/>
                <a:ea typeface="游ゴシック"/>
              </a:rPr>
              <a:t>・</a:t>
            </a:r>
            <a:r>
              <a:rPr kumimoji="1" lang="ja-JP" sz="1200" b="1" dirty="0">
                <a:solidFill>
                  <a:schemeClr val="tx1"/>
                </a:solidFill>
                <a:latin typeface="游ゴシック"/>
                <a:ea typeface="游ゴシック"/>
              </a:rPr>
              <a:t>地域活性</a:t>
            </a:r>
            <a:r>
              <a:rPr kumimoji="1" lang="ja-JP" altLang="en-US" sz="1200" b="1" dirty="0">
                <a:solidFill>
                  <a:schemeClr val="tx1"/>
                </a:solidFill>
                <a:latin typeface="游ゴシック"/>
                <a:ea typeface="游ゴシック"/>
              </a:rPr>
              <a:t>化</a:t>
            </a:r>
            <a:r>
              <a:rPr kumimoji="1" lang="ja-JP" sz="1200" b="1" dirty="0">
                <a:solidFill>
                  <a:schemeClr val="tx1"/>
                </a:solidFill>
                <a:latin typeface="游ゴシック"/>
                <a:ea typeface="游ゴシック"/>
              </a:rPr>
              <a:t>の促進</a:t>
            </a:r>
            <a:endParaRPr lang="en-US" altLang="ja-JP" sz="1200" dirty="0">
              <a:solidFill>
                <a:schemeClr val="tx1"/>
              </a:solidFill>
              <a:latin typeface="游ゴシック"/>
              <a:ea typeface="Meiryo UI"/>
            </a:endParaRPr>
          </a:p>
          <a:p>
            <a:r>
              <a:rPr kumimoji="1" lang="ja-JP" sz="1000" dirty="0">
                <a:solidFill>
                  <a:schemeClr val="tx1"/>
                </a:solidFill>
                <a:latin typeface="游ゴシック"/>
                <a:ea typeface="游ゴシック"/>
              </a:rPr>
              <a:t>　　　</a:t>
            </a:r>
            <a:r>
              <a:rPr kumimoji="1" lang="ja-JP" altLang="en-US" sz="1000" dirty="0">
                <a:solidFill>
                  <a:schemeClr val="tx1"/>
                </a:solidFill>
                <a:ea typeface="游ゴシック"/>
              </a:rPr>
              <a:t>⇒　</a:t>
            </a:r>
            <a:r>
              <a:rPr kumimoji="1" lang="ja-JP" sz="1000" dirty="0">
                <a:solidFill>
                  <a:schemeClr val="tx1"/>
                </a:solidFill>
                <a:latin typeface="游ゴシック"/>
                <a:ea typeface="游ゴシック"/>
              </a:rPr>
              <a:t>市町村や</a:t>
            </a:r>
            <a:r>
              <a:rPr kumimoji="1" lang="ja-JP" altLang="en-US" sz="1000" dirty="0">
                <a:solidFill>
                  <a:schemeClr val="tx1"/>
                </a:solidFill>
                <a:latin typeface="游ゴシック"/>
                <a:ea typeface="游ゴシック"/>
              </a:rPr>
              <a:t>観光施設</a:t>
            </a:r>
            <a:r>
              <a:rPr kumimoji="1" lang="ja-JP" sz="1000" dirty="0">
                <a:solidFill>
                  <a:schemeClr val="tx1"/>
                </a:solidFill>
                <a:latin typeface="游ゴシック"/>
                <a:ea typeface="游ゴシック"/>
              </a:rPr>
              <a:t>の</a:t>
            </a:r>
            <a:r>
              <a:rPr kumimoji="1" lang="en-US" altLang="ja-JP" sz="1000" dirty="0">
                <a:solidFill>
                  <a:schemeClr val="tx1"/>
                </a:solidFill>
                <a:ea typeface="Meiryo UI"/>
              </a:rPr>
              <a:t>PR</a:t>
            </a:r>
            <a:r>
              <a:rPr kumimoji="1" lang="ja-JP" sz="1000" dirty="0">
                <a:solidFill>
                  <a:schemeClr val="tx1"/>
                </a:solidFill>
                <a:latin typeface="游ゴシック"/>
                <a:ea typeface="游ゴシック"/>
              </a:rPr>
              <a:t>、観光関連企業とのマッチングをおこなう商談会の実施などを通じて、各地域の周遊コンテンツによる地域活性化を促進</a:t>
            </a:r>
            <a:endParaRPr lang="ja-JP" altLang="en-US" sz="1000" dirty="0">
              <a:solidFill>
                <a:schemeClr val="tx1"/>
              </a:solidFill>
              <a:ea typeface="游ゴシック"/>
              <a:cs typeface="Calibri"/>
            </a:endParaRPr>
          </a:p>
        </p:txBody>
      </p:sp>
      <p:sp>
        <p:nvSpPr>
          <p:cNvPr id="12" name="四角形: 角を丸くする 11">
            <a:extLst>
              <a:ext uri="{FF2B5EF4-FFF2-40B4-BE49-F238E27FC236}">
                <a16:creationId xmlns:a16="http://schemas.microsoft.com/office/drawing/2014/main" id="{225EE9CC-9C09-4725-A889-1EB1E07FB1CF}"/>
              </a:ext>
            </a:extLst>
          </p:cNvPr>
          <p:cNvSpPr/>
          <p:nvPr/>
        </p:nvSpPr>
        <p:spPr>
          <a:xfrm>
            <a:off x="365414" y="2647558"/>
            <a:ext cx="9190478" cy="374894"/>
          </a:xfrm>
          <a:prstGeom prst="roundRect">
            <a:avLst>
              <a:gd name="adj" fmla="val 0"/>
            </a:avLst>
          </a:prstGeom>
          <a:solidFill>
            <a:schemeClr val="accent2">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rtlCol="0" anchor="t"/>
          <a:lstStyle/>
          <a:p>
            <a:r>
              <a:rPr kumimoji="1" lang="ja-JP" altLang="en-US" sz="1000" dirty="0"/>
              <a:t>○府内各地域に潜在する</a:t>
            </a:r>
            <a:r>
              <a:rPr lang="ja-JP" altLang="en-US" sz="1000" dirty="0"/>
              <a:t>魅力的な</a:t>
            </a:r>
            <a:r>
              <a:rPr lang="ja-JP" altLang="en-US" sz="1000" b="1" dirty="0">
                <a:effectLst/>
              </a:rPr>
              <a:t>地域資源</a:t>
            </a:r>
            <a:r>
              <a:rPr lang="ja-JP" altLang="en-US" sz="1000" dirty="0"/>
              <a:t>に磨きをかけ、コンテンツ化を促進、魅力を発信することで国内外からの来訪者を地域に呼び込む。</a:t>
            </a:r>
            <a:endParaRPr lang="en-US" altLang="ja-JP" sz="1000" dirty="0"/>
          </a:p>
          <a:p>
            <a:r>
              <a:rPr lang="ja-JP" altLang="en-US" sz="1000" dirty="0"/>
              <a:t>○複数の地域の拠点をつなぐ仕組みを整えるなど、</a:t>
            </a:r>
            <a:r>
              <a:rPr lang="ja-JP" altLang="en-US" sz="1000" dirty="0">
                <a:effectLst/>
              </a:rPr>
              <a:t>周遊促進</a:t>
            </a:r>
            <a:r>
              <a:rPr lang="ja-JP" altLang="en-US" sz="1000" dirty="0"/>
              <a:t>を図ることで、府域全体に賑わいを波及させ、地域経済の活性化につなげる。</a:t>
            </a:r>
            <a:endParaRPr kumimoji="1" lang="en-US" altLang="ja-JP" sz="1000" dirty="0"/>
          </a:p>
        </p:txBody>
      </p:sp>
      <p:sp>
        <p:nvSpPr>
          <p:cNvPr id="6" name="スライド番号プレースホルダー 1">
            <a:extLst>
              <a:ext uri="{FF2B5EF4-FFF2-40B4-BE49-F238E27FC236}">
                <a16:creationId xmlns:a16="http://schemas.microsoft.com/office/drawing/2014/main" id="{6B2484D8-F645-2FBF-A5B0-15095EEF24E8}"/>
              </a:ext>
            </a:extLst>
          </p:cNvPr>
          <p:cNvSpPr>
            <a:spLocks noGrp="1"/>
          </p:cNvSpPr>
          <p:nvPr>
            <p:ph type="sldNum" sz="quarter" idx="12"/>
          </p:nvPr>
        </p:nvSpPr>
        <p:spPr>
          <a:xfrm>
            <a:off x="9489330" y="6445576"/>
            <a:ext cx="416670" cy="408695"/>
          </a:xfrm>
          <a:solidFill>
            <a:schemeClr val="bg1"/>
          </a:solidFill>
          <a:effectLst/>
        </p:spPr>
        <p:txBody>
          <a:bodyPr/>
          <a:lstStyle/>
          <a:p>
            <a:fld id="{DDF82107-93BA-490C-9453-044014AF67CD}" type="slidenum">
              <a:rPr kumimoji="1" lang="ja-JP" altLang="en-US" smtClean="0"/>
              <a:pPr/>
              <a:t>52</a:t>
            </a:fld>
            <a:endParaRPr kumimoji="1" lang="ja-JP" altLang="en-US"/>
          </a:p>
        </p:txBody>
      </p:sp>
    </p:spTree>
    <p:extLst>
      <p:ext uri="{BB962C8B-B14F-4D97-AF65-F5344CB8AC3E}">
        <p14:creationId xmlns:p14="http://schemas.microsoft.com/office/powerpoint/2010/main" val="33096074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1FE75876-7934-449D-BCCB-4878A4DB9E37}"/>
              </a:ext>
            </a:extLst>
          </p:cNvPr>
          <p:cNvSpPr/>
          <p:nvPr/>
        </p:nvSpPr>
        <p:spPr>
          <a:xfrm>
            <a:off x="197710" y="151596"/>
            <a:ext cx="9551090" cy="701257"/>
          </a:xfrm>
          <a:prstGeom prst="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endParaRPr lang="ja-JP" altLang="en-US" sz="600" b="1">
              <a:solidFill>
                <a:schemeClr val="tx1"/>
              </a:solidFill>
              <a:ea typeface="游ゴシック"/>
              <a:cs typeface="Calibri"/>
            </a:endParaRPr>
          </a:p>
          <a:p>
            <a:r>
              <a:rPr kumimoji="1" lang="ja-JP" altLang="en-US" sz="1200" b="1">
                <a:solidFill>
                  <a:schemeClr val="tx1"/>
                </a:solidFill>
                <a:ea typeface="游ゴシック"/>
              </a:rPr>
              <a:t>　・</a:t>
            </a:r>
            <a:r>
              <a:rPr kumimoji="1" lang="ja-JP" sz="1200" b="1">
                <a:solidFill>
                  <a:schemeClr val="tx1"/>
                </a:solidFill>
                <a:ea typeface="游ゴシック"/>
              </a:rPr>
              <a:t>サイクル</a:t>
            </a:r>
            <a:r>
              <a:rPr kumimoji="1" lang="ja-JP" sz="1200" b="1">
                <a:solidFill>
                  <a:schemeClr val="tx1"/>
                </a:solidFill>
                <a:latin typeface="游ゴシック"/>
                <a:ea typeface="游ゴシック"/>
                <a:cs typeface="Calibri"/>
              </a:rPr>
              <a:t>ライン</a:t>
            </a:r>
            <a:r>
              <a:rPr kumimoji="1" lang="ja-JP" sz="1200" b="1">
                <a:solidFill>
                  <a:schemeClr val="tx1"/>
                </a:solidFill>
                <a:ea typeface="游ゴシック"/>
              </a:rPr>
              <a:t>の整備・活用、広域的サイクルイベントによる周遊</a:t>
            </a:r>
            <a:endParaRPr lang="ja-JP" sz="1200" b="1">
              <a:solidFill>
                <a:schemeClr val="tx1"/>
              </a:solidFill>
              <a:latin typeface="游ゴシック"/>
              <a:ea typeface="游ゴシック"/>
              <a:cs typeface="Calibri"/>
            </a:endParaRPr>
          </a:p>
          <a:p>
            <a:r>
              <a:rPr kumimoji="1" lang="ja-JP" altLang="en-US" sz="1000">
                <a:solidFill>
                  <a:schemeClr val="tx1"/>
                </a:solidFill>
                <a:ea typeface="游ゴシック"/>
              </a:rPr>
              <a:t>　　　⇒　</a:t>
            </a:r>
            <a:r>
              <a:rPr kumimoji="1" lang="ja-JP" sz="1000">
                <a:solidFill>
                  <a:schemeClr val="tx1"/>
                </a:solidFill>
                <a:ea typeface="游ゴシック"/>
              </a:rPr>
              <a:t>国内外からの多くの来訪者が安全、快適に府内各地を周遊できるサイクル</a:t>
            </a:r>
            <a:r>
              <a:rPr kumimoji="1" lang="ja-JP" sz="1000">
                <a:solidFill>
                  <a:schemeClr val="tx1"/>
                </a:solidFill>
                <a:latin typeface="游ゴシック"/>
                <a:ea typeface="游ゴシック"/>
                <a:cs typeface="Calibri"/>
              </a:rPr>
              <a:t>ライン</a:t>
            </a:r>
            <a:r>
              <a:rPr kumimoji="1" lang="ja-JP" sz="1000">
                <a:solidFill>
                  <a:schemeClr val="tx1"/>
                </a:solidFill>
                <a:ea typeface="游ゴシック"/>
              </a:rPr>
              <a:t>（淀川リバーサイド、大和川リバーサイド、石川リバーサイド、大阪ベ</a:t>
            </a:r>
            <a:r>
              <a:rPr kumimoji="1" lang="ja-JP" altLang="en-US" sz="1000">
                <a:solidFill>
                  <a:schemeClr val="tx1"/>
                </a:solidFill>
                <a:ea typeface="游ゴシック"/>
              </a:rPr>
              <a:t>　</a:t>
            </a:r>
            <a:endParaRPr kumimoji="1" lang="en-US" altLang="ja-JP" sz="1000">
              <a:solidFill>
                <a:schemeClr val="tx1"/>
              </a:solidFill>
              <a:ea typeface="游ゴシック"/>
            </a:endParaRPr>
          </a:p>
          <a:p>
            <a:r>
              <a:rPr kumimoji="1" lang="ja-JP" altLang="en-US" sz="1000">
                <a:solidFill>
                  <a:schemeClr val="tx1"/>
                </a:solidFill>
                <a:ea typeface="游ゴシック"/>
              </a:rPr>
              <a:t>　　　　　</a:t>
            </a:r>
            <a:r>
              <a:rPr kumimoji="1" lang="ja-JP" sz="1000">
                <a:solidFill>
                  <a:schemeClr val="tx1"/>
                </a:solidFill>
                <a:ea typeface="游ゴシック"/>
              </a:rPr>
              <a:t>イサイド）の整備を進めるとともに、近隣自治体や民間等と連携した広域的なサイクルイベントにより地域への周遊を促進</a:t>
            </a:r>
            <a:endParaRPr lang="en-US" sz="1000">
              <a:solidFill>
                <a:schemeClr val="tx1"/>
              </a:solidFill>
              <a:ea typeface="Calibri"/>
              <a:cs typeface="Calibri"/>
            </a:endParaRPr>
          </a:p>
          <a:p>
            <a:endParaRPr lang="ja-JP" altLang="en-US" sz="1000">
              <a:solidFill>
                <a:schemeClr val="tx1"/>
              </a:solidFill>
              <a:ea typeface="游ゴシック"/>
              <a:cs typeface="Calibri"/>
            </a:endParaRPr>
          </a:p>
          <a:p>
            <a:endParaRPr lang="ja-JP" altLang="en-US" sz="1000">
              <a:solidFill>
                <a:schemeClr val="tx1"/>
              </a:solidFill>
              <a:ea typeface="游ゴシック"/>
              <a:cs typeface="Calibri"/>
            </a:endParaRPr>
          </a:p>
        </p:txBody>
      </p:sp>
      <p:sp>
        <p:nvSpPr>
          <p:cNvPr id="3" name="正方形/長方形 12">
            <a:extLst>
              <a:ext uri="{FF2B5EF4-FFF2-40B4-BE49-F238E27FC236}">
                <a16:creationId xmlns:a16="http://schemas.microsoft.com/office/drawing/2014/main" id="{83A61673-35D8-B4FF-DE3E-00C548D3E7A8}"/>
              </a:ext>
            </a:extLst>
          </p:cNvPr>
          <p:cNvSpPr/>
          <p:nvPr/>
        </p:nvSpPr>
        <p:spPr>
          <a:xfrm>
            <a:off x="197776" y="929913"/>
            <a:ext cx="9551090" cy="1078487"/>
          </a:xfrm>
          <a:prstGeom prst="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kumimoji="1" lang="ja-JP" altLang="en-US" sz="1200" b="1">
                <a:solidFill>
                  <a:schemeClr val="tx1"/>
                </a:solidFill>
                <a:ea typeface="游ゴシック"/>
              </a:rPr>
              <a:t>③地域が有する観光魅力の発信</a:t>
            </a:r>
            <a:endParaRPr lang="en-US" altLang="ja-JP" sz="1200" b="1">
              <a:solidFill>
                <a:schemeClr val="tx1"/>
              </a:solidFill>
              <a:ea typeface="游ゴシック"/>
              <a:cs typeface="Calibri"/>
            </a:endParaRPr>
          </a:p>
          <a:p>
            <a:pPr>
              <a:spcBef>
                <a:spcPts val="500"/>
              </a:spcBef>
            </a:pPr>
            <a:r>
              <a:rPr kumimoji="1" lang="ja-JP" altLang="en-US" sz="1200" b="1">
                <a:solidFill>
                  <a:schemeClr val="tx1"/>
                </a:solidFill>
                <a:ea typeface="游ゴシック"/>
              </a:rPr>
              <a:t>　・地域の景観を活かした周遊促進</a:t>
            </a:r>
            <a:r>
              <a:rPr kumimoji="1" lang="en-US" altLang="ja-JP" sz="1200" b="1">
                <a:solidFill>
                  <a:schemeClr val="tx1"/>
                </a:solidFill>
                <a:ea typeface="游ゴシック"/>
              </a:rPr>
              <a:t>【</a:t>
            </a:r>
            <a:r>
              <a:rPr kumimoji="1" lang="ja-JP" altLang="en-US" sz="1200" b="1">
                <a:solidFill>
                  <a:schemeClr val="tx1"/>
                </a:solidFill>
                <a:ea typeface="游ゴシック"/>
              </a:rPr>
              <a:t>再掲</a:t>
            </a:r>
            <a:r>
              <a:rPr kumimoji="1" lang="en-US" altLang="ja-JP" sz="1200" b="1">
                <a:solidFill>
                  <a:schemeClr val="tx1"/>
                </a:solidFill>
                <a:ea typeface="游ゴシック"/>
              </a:rPr>
              <a:t>】</a:t>
            </a:r>
            <a:endParaRPr lang="en-US" altLang="ja-JP" sz="1200" b="1">
              <a:solidFill>
                <a:schemeClr val="tx1"/>
              </a:solidFill>
              <a:ea typeface="游ゴシック"/>
              <a:cs typeface="Calibri"/>
            </a:endParaRPr>
          </a:p>
          <a:p>
            <a:r>
              <a:rPr kumimoji="1" lang="ja-JP" altLang="en-US" sz="1000">
                <a:solidFill>
                  <a:schemeClr val="tx1"/>
                </a:solidFill>
                <a:ea typeface="游ゴシック"/>
              </a:rPr>
              <a:t>　　　⇒　</a:t>
            </a:r>
            <a:r>
              <a:rPr kumimoji="1" lang="ja-JP" sz="1000">
                <a:solidFill>
                  <a:schemeClr val="tx1"/>
                </a:solidFill>
                <a:latin typeface="游ゴシック"/>
                <a:ea typeface="游ゴシック"/>
              </a:rPr>
              <a:t>美しい景観</a:t>
            </a:r>
            <a:r>
              <a:rPr kumimoji="1" lang="en-US" altLang="ja-JP" sz="1000">
                <a:solidFill>
                  <a:schemeClr val="tx1"/>
                </a:solidFill>
                <a:ea typeface="+mn-lt"/>
              </a:rPr>
              <a:t>100</a:t>
            </a:r>
            <a:r>
              <a:rPr kumimoji="1" lang="ja-JP" sz="1000">
                <a:solidFill>
                  <a:schemeClr val="tx1"/>
                </a:solidFill>
                <a:latin typeface="游ゴシック"/>
                <a:ea typeface="游ゴシック"/>
              </a:rPr>
              <a:t>選「ビュースポットおおさか」を活用・発信し、自然やまちなみ、歴史的建築物など大阪の魅力ある景観資源への誘客・周遊を促進</a:t>
            </a:r>
            <a:endParaRPr lang="en-US" altLang="ja-JP" sz="1000">
              <a:solidFill>
                <a:schemeClr val="tx1"/>
              </a:solidFill>
              <a:ea typeface="游ゴシック"/>
              <a:cs typeface="Calibri"/>
            </a:endParaRPr>
          </a:p>
          <a:p>
            <a:pPr>
              <a:spcBef>
                <a:spcPts val="600"/>
              </a:spcBef>
            </a:pPr>
            <a:r>
              <a:rPr kumimoji="1" lang="ja-JP" altLang="en-US" sz="1200" b="1">
                <a:solidFill>
                  <a:schemeClr val="tx1"/>
                </a:solidFill>
                <a:ea typeface="游ゴシック"/>
              </a:rPr>
              <a:t>　・デジタル技術を活用した効果的な情報発信</a:t>
            </a:r>
            <a:endParaRPr lang="ja-JP" altLang="en-US" sz="1200" b="1">
              <a:solidFill>
                <a:schemeClr val="tx1"/>
              </a:solidFill>
              <a:latin typeface="游ゴシック"/>
              <a:ea typeface="游ゴシック"/>
            </a:endParaRPr>
          </a:p>
          <a:p>
            <a:r>
              <a:rPr kumimoji="1" lang="ja-JP" sz="1000">
                <a:solidFill>
                  <a:schemeClr val="tx1"/>
                </a:solidFill>
                <a:latin typeface="游ゴシック"/>
                <a:ea typeface="游ゴシック"/>
              </a:rPr>
              <a:t>　　　</a:t>
            </a:r>
            <a:r>
              <a:rPr kumimoji="1" lang="ja-JP" altLang="en-US" sz="1000">
                <a:solidFill>
                  <a:schemeClr val="tx1"/>
                </a:solidFill>
                <a:ea typeface="游ゴシック"/>
              </a:rPr>
              <a:t>⇒　</a:t>
            </a:r>
            <a:r>
              <a:rPr kumimoji="1" lang="ja-JP" sz="1000">
                <a:solidFill>
                  <a:schemeClr val="tx1"/>
                </a:solidFill>
                <a:latin typeface="游ゴシック"/>
                <a:ea typeface="游ゴシック"/>
              </a:rPr>
              <a:t>市町村が有する観光コンテンツについて、</a:t>
            </a:r>
            <a:r>
              <a:rPr kumimoji="1" lang="en-US" sz="1000">
                <a:solidFill>
                  <a:schemeClr val="tx1"/>
                </a:solidFill>
                <a:ea typeface="Meiryo UI"/>
              </a:rPr>
              <a:t>AI</a:t>
            </a:r>
            <a:r>
              <a:rPr kumimoji="1" lang="ja-JP" sz="1000">
                <a:solidFill>
                  <a:schemeClr val="tx1"/>
                </a:solidFill>
                <a:latin typeface="游ゴシック"/>
                <a:ea typeface="游ゴシック"/>
              </a:rPr>
              <a:t>等デジタル媒体を活用した旅行者への最適な情報発信の展開</a:t>
            </a:r>
            <a:endParaRPr lang="ja-JP" sz="1000">
              <a:solidFill>
                <a:schemeClr val="tx1"/>
              </a:solidFill>
              <a:latin typeface="游ゴシック"/>
              <a:ea typeface="游ゴシック"/>
            </a:endParaRPr>
          </a:p>
          <a:p>
            <a:endParaRPr lang="en-US" altLang="ja-JP" sz="1000">
              <a:solidFill>
                <a:schemeClr val="tx1"/>
              </a:solidFill>
              <a:ea typeface="游ゴシック" panose="020B0400000000000000" pitchFamily="34" charset="-128"/>
              <a:cs typeface="Calibri"/>
            </a:endParaRPr>
          </a:p>
        </p:txBody>
      </p:sp>
      <p:sp>
        <p:nvSpPr>
          <p:cNvPr id="5" name="テキスト ボックス 6">
            <a:extLst>
              <a:ext uri="{FF2B5EF4-FFF2-40B4-BE49-F238E27FC236}">
                <a16:creationId xmlns:a16="http://schemas.microsoft.com/office/drawing/2014/main" id="{CD72E647-2DE4-4575-AB62-DE8FFFCA77DE}"/>
              </a:ext>
            </a:extLst>
          </p:cNvPr>
          <p:cNvSpPr txBox="1"/>
          <p:nvPr/>
        </p:nvSpPr>
        <p:spPr>
          <a:xfrm>
            <a:off x="-66782" y="2149078"/>
            <a:ext cx="9420831" cy="307777"/>
          </a:xfrm>
          <a:prstGeom prst="rect">
            <a:avLst/>
          </a:prstGeom>
          <a:noFill/>
          <a:ln>
            <a:noFill/>
          </a:ln>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53156">
              <a:defRPr/>
            </a:pPr>
            <a:r>
              <a:rPr kumimoji="1" lang="ja-JP" altLang="en-US" sz="1400" b="1" dirty="0">
                <a:latin typeface="BIZ UDゴシック" panose="020B0400000000000000" pitchFamily="49" charset="-128"/>
                <a:ea typeface="BIZ UDゴシック"/>
                <a:cs typeface="HGP創英角ｺﾞｼｯｸUB" panose="020B0900000000000000" pitchFamily="50" charset="-128"/>
              </a:rPr>
              <a:t>（３）基礎自治機能の充実・強化</a:t>
            </a:r>
            <a:endParaRPr lang="ja-JP" altLang="en-US" sz="1400" b="1" dirty="0">
              <a:latin typeface="BIZ UDゴシック" panose="020B0400000000000000" pitchFamily="49" charset="-128"/>
              <a:ea typeface="BIZ UDゴシック"/>
              <a:cs typeface="HGP創英角ｺﾞｼｯｸUB" panose="020B0900000000000000" pitchFamily="50" charset="-128"/>
            </a:endParaRPr>
          </a:p>
        </p:txBody>
      </p:sp>
      <p:sp>
        <p:nvSpPr>
          <p:cNvPr id="11" name="正方形/長方形 9">
            <a:extLst>
              <a:ext uri="{FF2B5EF4-FFF2-40B4-BE49-F238E27FC236}">
                <a16:creationId xmlns:a16="http://schemas.microsoft.com/office/drawing/2014/main" id="{5A799916-4E2B-46A2-B897-0BB58C59559E}"/>
              </a:ext>
            </a:extLst>
          </p:cNvPr>
          <p:cNvSpPr/>
          <p:nvPr/>
        </p:nvSpPr>
        <p:spPr>
          <a:xfrm>
            <a:off x="177455" y="5366235"/>
            <a:ext cx="9551090" cy="1280866"/>
          </a:xfrm>
          <a:prstGeom prst="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kumimoji="1" lang="ja-JP" altLang="en-US" sz="1200" b="1" dirty="0">
                <a:solidFill>
                  <a:schemeClr val="tx1"/>
                </a:solidFill>
              </a:rPr>
              <a:t>②地域公共交通の確保・維持</a:t>
            </a:r>
            <a:endParaRPr kumimoji="1" lang="en-US" altLang="ja-JP" sz="1200" b="1" dirty="0">
              <a:solidFill>
                <a:schemeClr val="tx1"/>
              </a:solidFill>
            </a:endParaRPr>
          </a:p>
          <a:p>
            <a:pPr>
              <a:spcBef>
                <a:spcPts val="600"/>
              </a:spcBef>
            </a:pPr>
            <a:r>
              <a:rPr kumimoji="1" lang="ja-JP" altLang="en-US" sz="1200" b="1" dirty="0">
                <a:solidFill>
                  <a:schemeClr val="tx1"/>
                </a:solidFill>
                <a:ea typeface="游ゴシック"/>
              </a:rPr>
              <a:t>　・自動運転バスの導入</a:t>
            </a:r>
            <a:r>
              <a:rPr kumimoji="1" lang="en-US" altLang="ja-JP" sz="1200" b="1" dirty="0">
                <a:solidFill>
                  <a:schemeClr val="tx1"/>
                </a:solidFill>
                <a:ea typeface="游ゴシック"/>
              </a:rPr>
              <a:t>【</a:t>
            </a:r>
            <a:r>
              <a:rPr kumimoji="1" lang="ja-JP" altLang="en-US" sz="1200" b="1" dirty="0">
                <a:solidFill>
                  <a:schemeClr val="tx1"/>
                </a:solidFill>
                <a:ea typeface="游ゴシック"/>
              </a:rPr>
              <a:t>再掲</a:t>
            </a:r>
            <a:r>
              <a:rPr kumimoji="1" lang="en-US" altLang="ja-JP" sz="1200" b="1" dirty="0">
                <a:solidFill>
                  <a:schemeClr val="tx1"/>
                </a:solidFill>
                <a:ea typeface="游ゴシック"/>
              </a:rPr>
              <a:t>】</a:t>
            </a:r>
            <a:endParaRPr lang="en-US" altLang="ja-JP" sz="1200" b="1" dirty="0">
              <a:solidFill>
                <a:schemeClr val="tx1"/>
              </a:solidFill>
              <a:ea typeface="游ゴシック"/>
              <a:cs typeface="Calibri"/>
            </a:endParaRPr>
          </a:p>
          <a:p>
            <a:r>
              <a:rPr kumimoji="1" lang="ja-JP" altLang="en-US" sz="1050" dirty="0">
                <a:solidFill>
                  <a:schemeClr val="tx1"/>
                </a:solidFill>
                <a:ea typeface="游ゴシック"/>
              </a:rPr>
              <a:t>　　　</a:t>
            </a:r>
            <a:r>
              <a:rPr kumimoji="1" lang="ja-JP" sz="1000" dirty="0">
                <a:solidFill>
                  <a:schemeClr val="tx1"/>
                </a:solidFill>
                <a:ea typeface="游ゴシック"/>
              </a:rPr>
              <a:t>⇒</a:t>
            </a:r>
            <a:r>
              <a:rPr kumimoji="1" lang="ja-JP" altLang="en-US" sz="1000" dirty="0">
                <a:solidFill>
                  <a:schemeClr val="tx1"/>
                </a:solidFill>
                <a:ea typeface="游ゴシック"/>
              </a:rPr>
              <a:t>　</a:t>
            </a:r>
            <a:r>
              <a:rPr kumimoji="1" lang="ja-JP" sz="1000" dirty="0">
                <a:solidFill>
                  <a:schemeClr val="tx1"/>
                </a:solidFill>
                <a:ea typeface="游ゴシック"/>
              </a:rPr>
              <a:t>大阪・関西万博で披露された自動運転バスを活用し南河内地域で実証実験を行うなど、持続可能な地域公共交通の確保に向けた市町村の</a:t>
            </a:r>
            <a:r>
              <a:rPr kumimoji="1" lang="ja-JP" altLang="en-US" sz="1000" dirty="0">
                <a:solidFill>
                  <a:schemeClr val="tx1"/>
                </a:solidFill>
                <a:ea typeface="游ゴシック"/>
              </a:rPr>
              <a:t>取組</a:t>
            </a:r>
            <a:r>
              <a:rPr kumimoji="1" lang="ja-JP" sz="1000" dirty="0">
                <a:solidFill>
                  <a:schemeClr val="tx1"/>
                </a:solidFill>
                <a:ea typeface="游ゴシック"/>
              </a:rPr>
              <a:t>を支援</a:t>
            </a:r>
            <a:endParaRPr lang="ja-JP" altLang="en-US" sz="1000" dirty="0">
              <a:solidFill>
                <a:schemeClr val="tx1"/>
              </a:solidFill>
              <a:ea typeface="游ゴシック"/>
              <a:cs typeface="Calibri" panose="020F0502020204030204"/>
            </a:endParaRPr>
          </a:p>
          <a:p>
            <a:pPr>
              <a:spcBef>
                <a:spcPts val="600"/>
              </a:spcBef>
            </a:pPr>
            <a:r>
              <a:rPr kumimoji="1" lang="ja-JP" altLang="en-US" sz="1200" b="1" dirty="0">
                <a:solidFill>
                  <a:schemeClr val="tx1"/>
                </a:solidFill>
                <a:ea typeface="游ゴシック"/>
              </a:rPr>
              <a:t>　・地域公共交通の維持・確保に向けた取組</a:t>
            </a:r>
            <a:endParaRPr kumimoji="1" lang="en-US" altLang="ja-JP" sz="1200" b="1" dirty="0">
              <a:solidFill>
                <a:schemeClr val="tx1"/>
              </a:solidFill>
              <a:ea typeface="游ゴシック"/>
            </a:endParaRPr>
          </a:p>
          <a:p>
            <a:r>
              <a:rPr kumimoji="1" lang="ja-JP" altLang="en-US" sz="1000" dirty="0">
                <a:solidFill>
                  <a:schemeClr val="tx1"/>
                </a:solidFill>
                <a:ea typeface="游ゴシック"/>
              </a:rPr>
              <a:t>　　　⇒　市町村や交通事業者と連携し、事業者等による運転士確保や車両購入への支援、学校や病院等多様な主体との共創事業モデルの創出・取組拡大などを推</a:t>
            </a:r>
          </a:p>
          <a:p>
            <a:r>
              <a:rPr kumimoji="1" lang="ja-JP" altLang="en-US" sz="1000" dirty="0">
                <a:solidFill>
                  <a:schemeClr val="tx1"/>
                </a:solidFill>
                <a:ea typeface="游ゴシック"/>
              </a:rPr>
              <a:t>　　　　　進し、加えて、担い手確保にもつながる様々な規制のないライドシェア実現に向けた取組など、持続可能な地域公共交通の確保を図る</a:t>
            </a:r>
            <a:endParaRPr lang="en-US" sz="1000" dirty="0">
              <a:solidFill>
                <a:schemeClr val="tx1"/>
              </a:solidFill>
              <a:ea typeface="Calibri"/>
              <a:cs typeface="Calibri"/>
            </a:endParaRPr>
          </a:p>
        </p:txBody>
      </p:sp>
      <p:sp>
        <p:nvSpPr>
          <p:cNvPr id="12" name="四角形: 角を丸くする 10">
            <a:extLst>
              <a:ext uri="{FF2B5EF4-FFF2-40B4-BE49-F238E27FC236}">
                <a16:creationId xmlns:a16="http://schemas.microsoft.com/office/drawing/2014/main" id="{FFB161FC-E353-4AEF-BDA9-3C706F447B7F}"/>
              </a:ext>
            </a:extLst>
          </p:cNvPr>
          <p:cNvSpPr/>
          <p:nvPr/>
        </p:nvSpPr>
        <p:spPr>
          <a:xfrm>
            <a:off x="298632" y="2459435"/>
            <a:ext cx="9190478" cy="823177"/>
          </a:xfrm>
          <a:prstGeom prst="roundRect">
            <a:avLst>
              <a:gd name="adj" fmla="val 0"/>
            </a:avLst>
          </a:prstGeom>
          <a:solidFill>
            <a:schemeClr val="accent2">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lIns="91440" tIns="45720" rIns="91440" bIns="45720" rtlCol="0" anchor="t"/>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kumimoji="1" lang="ja-JP" altLang="en-US" sz="1000" dirty="0">
                <a:solidFill>
                  <a:schemeClr val="tx1"/>
                </a:solidFill>
                <a:latin typeface="游ゴシック"/>
                <a:ea typeface="游ゴシック"/>
              </a:rPr>
              <a:t>○大阪がさらに成長・発展していくための施策を推進するためには、身近な行政サービスを担う「</a:t>
            </a:r>
            <a:r>
              <a:rPr kumimoji="1" lang="ja-JP" altLang="en-US" sz="1000" b="1" dirty="0">
                <a:solidFill>
                  <a:schemeClr val="tx1"/>
                </a:solidFill>
                <a:latin typeface="游ゴシック"/>
                <a:ea typeface="游ゴシック"/>
              </a:rPr>
              <a:t>基礎自治機能の充実・強化」が不可欠</a:t>
            </a:r>
            <a:endParaRPr kumimoji="1" lang="en-US" altLang="ja-JP" sz="1000" b="1" dirty="0">
              <a:solidFill>
                <a:schemeClr val="tx1"/>
              </a:solidFill>
              <a:latin typeface="游ゴシック"/>
              <a:ea typeface="游ゴシック"/>
            </a:endParaRPr>
          </a:p>
          <a:p>
            <a:r>
              <a:rPr kumimoji="1" lang="ja-JP" altLang="en-US" sz="1000" dirty="0">
                <a:solidFill>
                  <a:schemeClr val="tx1"/>
                </a:solidFill>
                <a:latin typeface="游ゴシック"/>
                <a:ea typeface="游ゴシック"/>
              </a:rPr>
              <a:t>○このため、</a:t>
            </a:r>
            <a:r>
              <a:rPr kumimoji="1" lang="ja-JP" altLang="en-US" sz="1000" b="1" dirty="0">
                <a:solidFill>
                  <a:schemeClr val="tx1"/>
                </a:solidFill>
                <a:latin typeface="游ゴシック"/>
                <a:ea typeface="游ゴシック"/>
              </a:rPr>
              <a:t>「大阪府基礎自治機能の充実及び強化に関する条例」</a:t>
            </a:r>
            <a:r>
              <a:rPr kumimoji="1" lang="ja-JP" altLang="en-US" sz="1000" dirty="0">
                <a:solidFill>
                  <a:schemeClr val="tx1"/>
                </a:solidFill>
                <a:latin typeface="游ゴシック"/>
                <a:ea typeface="游ゴシック"/>
              </a:rPr>
              <a:t>に基づき</a:t>
            </a:r>
            <a:r>
              <a:rPr kumimoji="1" lang="ja-JP" altLang="en-US" sz="1000" b="1" dirty="0">
                <a:solidFill>
                  <a:schemeClr val="tx1"/>
                </a:solidFill>
                <a:latin typeface="游ゴシック"/>
                <a:ea typeface="游ゴシック"/>
              </a:rPr>
              <a:t>「基礎自治機能充実強化基本方針」</a:t>
            </a:r>
            <a:r>
              <a:rPr kumimoji="1" lang="ja-JP" altLang="en-US" sz="1000" dirty="0">
                <a:solidFill>
                  <a:schemeClr val="tx1"/>
                </a:solidFill>
                <a:latin typeface="游ゴシック"/>
                <a:ea typeface="游ゴシック"/>
              </a:rPr>
              <a:t>を定め、身近な行政サービスを担う基礎自治</a:t>
            </a:r>
            <a:endParaRPr kumimoji="1" lang="en-US" altLang="ja-JP" sz="1000" dirty="0">
              <a:solidFill>
                <a:schemeClr val="tx1"/>
              </a:solidFill>
              <a:latin typeface="游ゴシック"/>
              <a:ea typeface="游ゴシック"/>
            </a:endParaRPr>
          </a:p>
          <a:p>
            <a:r>
              <a:rPr kumimoji="1" lang="ja-JP" altLang="en-US" sz="1000" dirty="0">
                <a:solidFill>
                  <a:schemeClr val="tx1"/>
                </a:solidFill>
                <a:latin typeface="游ゴシック"/>
                <a:ea typeface="游ゴシック"/>
              </a:rPr>
              <a:t>　機能の充実・強化に向けた取組を推進していく</a:t>
            </a:r>
            <a:endParaRPr kumimoji="1" lang="en-US" altLang="ja-JP" sz="1000" dirty="0">
              <a:solidFill>
                <a:schemeClr val="tx1"/>
              </a:solidFill>
              <a:latin typeface="游ゴシック"/>
              <a:ea typeface="游ゴシック"/>
            </a:endParaRPr>
          </a:p>
          <a:p>
            <a:r>
              <a:rPr kumimoji="1" lang="ja-JP" sz="1000" dirty="0">
                <a:solidFill>
                  <a:schemeClr val="tx1"/>
                </a:solidFill>
                <a:latin typeface="游ゴシック"/>
                <a:ea typeface="游ゴシック"/>
              </a:rPr>
              <a:t>○</a:t>
            </a:r>
            <a:r>
              <a:rPr kumimoji="1" lang="ja-JP" altLang="en-US" sz="1000" dirty="0">
                <a:solidFill>
                  <a:schemeClr val="tx1"/>
                </a:solidFill>
                <a:latin typeface="游ゴシック"/>
                <a:ea typeface="游ゴシック"/>
              </a:rPr>
              <a:t>さらには</a:t>
            </a:r>
            <a:r>
              <a:rPr lang="ja-JP" sz="1000" dirty="0">
                <a:solidFill>
                  <a:schemeClr val="tx1"/>
                </a:solidFill>
                <a:ea typeface="游ゴシック"/>
              </a:rPr>
              <a:t>人口減少に対応した</a:t>
            </a:r>
            <a:r>
              <a:rPr lang="ja-JP" sz="1000" b="1" dirty="0">
                <a:solidFill>
                  <a:schemeClr val="tx1"/>
                </a:solidFill>
                <a:latin typeface="游ゴシック"/>
                <a:ea typeface="游ゴシック"/>
              </a:rPr>
              <a:t>地域公共交通の確保</a:t>
            </a:r>
            <a:r>
              <a:rPr lang="ja-JP" sz="1000" dirty="0">
                <a:solidFill>
                  <a:schemeClr val="tx1"/>
                </a:solidFill>
                <a:latin typeface="游ゴシック"/>
                <a:ea typeface="游ゴシック"/>
              </a:rPr>
              <a:t>や、老朽化が進む</a:t>
            </a:r>
            <a:r>
              <a:rPr lang="ja-JP" sz="1000" b="1" dirty="0">
                <a:solidFill>
                  <a:schemeClr val="tx1"/>
                </a:solidFill>
                <a:latin typeface="游ゴシック"/>
                <a:ea typeface="游ゴシック"/>
              </a:rPr>
              <a:t>インフラ等</a:t>
            </a:r>
            <a:r>
              <a:rPr lang="ja-JP" sz="1000" dirty="0">
                <a:solidFill>
                  <a:schemeClr val="tx1"/>
                </a:solidFill>
                <a:latin typeface="游ゴシック"/>
                <a:ea typeface="游ゴシック"/>
              </a:rPr>
              <a:t>の計画的な維持管理に対して、</a:t>
            </a:r>
            <a:r>
              <a:rPr lang="ja-JP" sz="1000" dirty="0">
                <a:solidFill>
                  <a:schemeClr val="tx1"/>
                </a:solidFill>
                <a:ea typeface="游ゴシック"/>
              </a:rPr>
              <a:t>市町村が的確に</a:t>
            </a:r>
            <a:r>
              <a:rPr lang="ja-JP" altLang="en-US" sz="1000" dirty="0">
                <a:solidFill>
                  <a:schemeClr val="tx1"/>
                </a:solidFill>
                <a:ea typeface="游ゴシック"/>
              </a:rPr>
              <a:t>取組</a:t>
            </a:r>
            <a:r>
              <a:rPr lang="ja-JP" sz="1000" dirty="0">
                <a:solidFill>
                  <a:schemeClr val="tx1"/>
                </a:solidFill>
                <a:ea typeface="游ゴシック"/>
              </a:rPr>
              <a:t>を進めるとともに、</a:t>
            </a:r>
            <a:endParaRPr lang="en-US" altLang="ja-JP" sz="1000" dirty="0">
              <a:solidFill>
                <a:schemeClr val="tx1"/>
              </a:solidFill>
              <a:ea typeface="游ゴシック"/>
            </a:endParaRPr>
          </a:p>
          <a:p>
            <a:r>
              <a:rPr lang="ja-JP" altLang="en-US" sz="1000" b="1" dirty="0">
                <a:solidFill>
                  <a:schemeClr val="tx1"/>
                </a:solidFill>
                <a:ea typeface="游ゴシック"/>
              </a:rPr>
              <a:t>　</a:t>
            </a:r>
            <a:r>
              <a:rPr lang="ja-JP" sz="1000" b="1" dirty="0">
                <a:solidFill>
                  <a:schemeClr val="tx1"/>
                </a:solidFill>
                <a:ea typeface="游ゴシック"/>
              </a:rPr>
              <a:t>ＤＸ</a:t>
            </a:r>
            <a:r>
              <a:rPr lang="ja-JP" sz="1000" dirty="0">
                <a:solidFill>
                  <a:schemeClr val="tx1"/>
                </a:solidFill>
                <a:ea typeface="游ゴシック"/>
              </a:rPr>
              <a:t>による効率的で快適・便利な住民サービスの提供が可能となるよう支援を行い、住民</a:t>
            </a:r>
            <a:r>
              <a:rPr lang="en-US" altLang="ja-JP" sz="1000" dirty="0">
                <a:solidFill>
                  <a:schemeClr val="tx1"/>
                </a:solidFill>
                <a:ea typeface="游ゴシック"/>
              </a:rPr>
              <a:t>QoL</a:t>
            </a:r>
            <a:r>
              <a:rPr lang="ja-JP" sz="1000" dirty="0">
                <a:solidFill>
                  <a:schemeClr val="tx1"/>
                </a:solidFill>
                <a:ea typeface="游ゴシック"/>
              </a:rPr>
              <a:t>の高い地域社会づくりを推進</a:t>
            </a:r>
            <a:r>
              <a:rPr lang="ja-JP" altLang="en-US" sz="1000" dirty="0">
                <a:solidFill>
                  <a:schemeClr val="tx1"/>
                </a:solidFill>
                <a:ea typeface="游ゴシック"/>
              </a:rPr>
              <a:t>していく</a:t>
            </a:r>
            <a:endParaRPr lang="en-US" dirty="0">
              <a:solidFill>
                <a:schemeClr val="tx1"/>
              </a:solidFill>
              <a:ea typeface="游ゴシック"/>
              <a:cs typeface="Calibri"/>
            </a:endParaRPr>
          </a:p>
        </p:txBody>
      </p:sp>
      <p:sp>
        <p:nvSpPr>
          <p:cNvPr id="8" name="スライド番号プレースホルダー 1">
            <a:extLst>
              <a:ext uri="{FF2B5EF4-FFF2-40B4-BE49-F238E27FC236}">
                <a16:creationId xmlns:a16="http://schemas.microsoft.com/office/drawing/2014/main" id="{AC2A243B-3680-EDEA-B954-DAD2CEB0FF35}"/>
              </a:ext>
            </a:extLst>
          </p:cNvPr>
          <p:cNvSpPr>
            <a:spLocks noGrp="1"/>
          </p:cNvSpPr>
          <p:nvPr>
            <p:ph type="sldNum" sz="quarter" idx="12"/>
          </p:nvPr>
        </p:nvSpPr>
        <p:spPr>
          <a:xfrm>
            <a:off x="9489330" y="6445576"/>
            <a:ext cx="416670" cy="408695"/>
          </a:xfrm>
          <a:solidFill>
            <a:schemeClr val="bg1"/>
          </a:solidFill>
          <a:effectLst/>
        </p:spPr>
        <p:txBody>
          <a:bodyPr/>
          <a:lstStyle/>
          <a:p>
            <a:fld id="{DDF82107-93BA-490C-9453-044014AF67CD}" type="slidenum">
              <a:rPr kumimoji="1" lang="ja-JP" altLang="en-US" smtClean="0"/>
              <a:pPr/>
              <a:t>53</a:t>
            </a:fld>
            <a:endParaRPr kumimoji="1" lang="ja-JP" altLang="en-US"/>
          </a:p>
        </p:txBody>
      </p:sp>
      <p:sp>
        <p:nvSpPr>
          <p:cNvPr id="10" name="正方形/長方形 9">
            <a:extLst>
              <a:ext uri="{FF2B5EF4-FFF2-40B4-BE49-F238E27FC236}">
                <a16:creationId xmlns:a16="http://schemas.microsoft.com/office/drawing/2014/main" id="{9059626C-39F3-4E51-ACAD-DC9301E21AF3}"/>
              </a:ext>
            </a:extLst>
          </p:cNvPr>
          <p:cNvSpPr/>
          <p:nvPr/>
        </p:nvSpPr>
        <p:spPr>
          <a:xfrm>
            <a:off x="181728" y="3371248"/>
            <a:ext cx="9551090" cy="1940219"/>
          </a:xfrm>
          <a:prstGeom prst="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kumimoji="1" lang="ja-JP" altLang="en-US" sz="1200" b="1" dirty="0">
                <a:solidFill>
                  <a:schemeClr val="tx1"/>
                </a:solidFill>
              </a:rPr>
              <a:t>①基礎自治機能の充実・強化に向けた取組</a:t>
            </a:r>
            <a:endParaRPr kumimoji="1" lang="en-US" altLang="ja-JP" sz="1200" b="1" dirty="0">
              <a:solidFill>
                <a:schemeClr val="tx1"/>
              </a:solidFill>
            </a:endParaRPr>
          </a:p>
          <a:p>
            <a:pPr>
              <a:spcBef>
                <a:spcPts val="600"/>
              </a:spcBef>
            </a:pPr>
            <a:r>
              <a:rPr kumimoji="1" lang="ja-JP" altLang="en-US" sz="1200" b="1" dirty="0">
                <a:solidFill>
                  <a:schemeClr val="tx1"/>
                </a:solidFill>
                <a:ea typeface="游ゴシック"/>
              </a:rPr>
              <a:t>　・市町村における将来のあり方検討の場づくり</a:t>
            </a:r>
            <a:endParaRPr lang="en-US" altLang="ja-JP" sz="1200" b="1" dirty="0">
              <a:solidFill>
                <a:schemeClr val="tx1"/>
              </a:solidFill>
              <a:ea typeface="游ゴシック"/>
              <a:cs typeface="Calibri"/>
            </a:endParaRPr>
          </a:p>
          <a:p>
            <a:r>
              <a:rPr kumimoji="1" lang="ja-JP" altLang="en-US" sz="1050" dirty="0">
                <a:solidFill>
                  <a:schemeClr val="tx1"/>
                </a:solidFill>
                <a:ea typeface="游ゴシック"/>
              </a:rPr>
              <a:t>　　　</a:t>
            </a:r>
            <a:r>
              <a:rPr kumimoji="1" lang="ja-JP" sz="1000" dirty="0">
                <a:solidFill>
                  <a:schemeClr val="tx1"/>
                </a:solidFill>
                <a:ea typeface="游ゴシック"/>
              </a:rPr>
              <a:t>⇒</a:t>
            </a:r>
            <a:r>
              <a:rPr kumimoji="1" lang="ja-JP" altLang="en-US" sz="1000" dirty="0">
                <a:solidFill>
                  <a:schemeClr val="tx1"/>
                </a:solidFill>
                <a:ea typeface="游ゴシック"/>
              </a:rPr>
              <a:t>　中長期財政シミュレーションや地域の未来予測の作成支援、わかりやすい情報発信などの市町村の議論に資する情報提供を行うとともに、南河内地域な</a:t>
            </a:r>
            <a:endParaRPr kumimoji="1" lang="en-US" altLang="ja-JP" sz="1000" dirty="0">
              <a:solidFill>
                <a:schemeClr val="tx1"/>
              </a:solidFill>
              <a:ea typeface="游ゴシック"/>
            </a:endParaRPr>
          </a:p>
          <a:p>
            <a:r>
              <a:rPr kumimoji="1" lang="ja-JP" altLang="en-US" sz="1000" dirty="0">
                <a:solidFill>
                  <a:schemeClr val="tx1"/>
                </a:solidFill>
                <a:ea typeface="游ゴシック"/>
              </a:rPr>
              <a:t>　　　　　どにおける将来のあり方や課題解決に向けた検討など柔軟な協議の場の設定やその運営を支援</a:t>
            </a:r>
            <a:endParaRPr lang="ja-JP" altLang="en-US" sz="1000" dirty="0">
              <a:solidFill>
                <a:schemeClr val="tx1"/>
              </a:solidFill>
              <a:ea typeface="游ゴシック"/>
              <a:cs typeface="Calibri" panose="020F0502020204030204"/>
            </a:endParaRPr>
          </a:p>
          <a:p>
            <a:pPr>
              <a:spcBef>
                <a:spcPts val="600"/>
              </a:spcBef>
            </a:pPr>
            <a:r>
              <a:rPr kumimoji="1" lang="ja-JP" altLang="en-US" sz="1200" b="1" dirty="0">
                <a:solidFill>
                  <a:schemeClr val="tx1"/>
                </a:solidFill>
                <a:ea typeface="游ゴシック"/>
              </a:rPr>
              <a:t>　・市町村の取組への支援</a:t>
            </a:r>
            <a:endParaRPr kumimoji="1" lang="en-US" altLang="ja-JP" sz="1200" b="1" dirty="0">
              <a:solidFill>
                <a:schemeClr val="tx1"/>
              </a:solidFill>
              <a:ea typeface="游ゴシック"/>
            </a:endParaRPr>
          </a:p>
          <a:p>
            <a:r>
              <a:rPr kumimoji="1" lang="ja-JP" altLang="en-US" sz="1000" dirty="0">
                <a:solidFill>
                  <a:schemeClr val="tx1"/>
                </a:solidFill>
                <a:ea typeface="游ゴシック"/>
              </a:rPr>
              <a:t>　　　⇒　行財政改革や公共施設再編計画などの各種計画策定の支援、市町村</a:t>
            </a:r>
            <a:r>
              <a:rPr kumimoji="1" lang="en-US" altLang="ja-JP" sz="1000" dirty="0">
                <a:solidFill>
                  <a:schemeClr val="tx1"/>
                </a:solidFill>
                <a:ea typeface="游ゴシック"/>
              </a:rPr>
              <a:t>DX</a:t>
            </a:r>
            <a:r>
              <a:rPr kumimoji="1" lang="ja-JP" altLang="en-US" sz="1000" dirty="0">
                <a:solidFill>
                  <a:schemeClr val="tx1"/>
                </a:solidFill>
                <a:ea typeface="游ゴシック"/>
              </a:rPr>
              <a:t>の推進など、市町村の組織及び運営の合理化に関する支援を行うともに、広域連携</a:t>
            </a:r>
            <a:endParaRPr kumimoji="1" lang="en-US" altLang="ja-JP" sz="1000" dirty="0">
              <a:solidFill>
                <a:schemeClr val="tx1"/>
              </a:solidFill>
              <a:ea typeface="游ゴシック"/>
            </a:endParaRPr>
          </a:p>
          <a:p>
            <a:r>
              <a:rPr kumimoji="1" lang="ja-JP" altLang="en-US" sz="1000" dirty="0">
                <a:solidFill>
                  <a:schemeClr val="tx1"/>
                </a:solidFill>
                <a:ea typeface="游ゴシック"/>
              </a:rPr>
              <a:t>　　　　　の促進や自主的な合併の円滑化に向けた取組を支援</a:t>
            </a:r>
            <a:endParaRPr kumimoji="1" lang="en-US" altLang="ja-JP" sz="1000" dirty="0">
              <a:solidFill>
                <a:schemeClr val="tx1"/>
              </a:solidFill>
              <a:ea typeface="游ゴシック"/>
            </a:endParaRPr>
          </a:p>
          <a:p>
            <a:pPr>
              <a:spcBef>
                <a:spcPts val="600"/>
              </a:spcBef>
            </a:pPr>
            <a:r>
              <a:rPr kumimoji="1" lang="ja-JP" altLang="en-US" sz="1200" b="1" dirty="0">
                <a:solidFill>
                  <a:schemeClr val="tx1"/>
                </a:solidFill>
                <a:ea typeface="游ゴシック"/>
              </a:rPr>
              <a:t>　・人的・財政的支援等</a:t>
            </a:r>
            <a:endParaRPr kumimoji="1" lang="en-US" altLang="ja-JP" sz="1200" b="1" dirty="0">
              <a:solidFill>
                <a:schemeClr val="tx1"/>
              </a:solidFill>
              <a:ea typeface="游ゴシック"/>
            </a:endParaRPr>
          </a:p>
          <a:p>
            <a:r>
              <a:rPr kumimoji="1" lang="ja-JP" altLang="en-US" sz="1000" dirty="0">
                <a:solidFill>
                  <a:schemeClr val="tx1"/>
                </a:solidFill>
                <a:ea typeface="游ゴシック"/>
              </a:rPr>
              <a:t>　　　⇒　市町村職員の確保・育成について、府や市町村間で連携した取組を推進するとともに、基礎自治機能の充実及び強化に関する施策を推進するために市</a:t>
            </a:r>
            <a:endParaRPr kumimoji="1" lang="en-US" altLang="ja-JP" sz="1000" dirty="0">
              <a:solidFill>
                <a:schemeClr val="tx1"/>
              </a:solidFill>
              <a:ea typeface="游ゴシック"/>
            </a:endParaRPr>
          </a:p>
          <a:p>
            <a:r>
              <a:rPr kumimoji="1" lang="ja-JP" altLang="en-US" sz="1000" dirty="0">
                <a:solidFill>
                  <a:schemeClr val="tx1"/>
                </a:solidFill>
                <a:ea typeface="游ゴシック"/>
              </a:rPr>
              <a:t>　　　　　町村振興補助金等の必要な財政措置、その他の支援等を行う</a:t>
            </a:r>
            <a:endParaRPr lang="en-US" sz="1000" dirty="0">
              <a:solidFill>
                <a:schemeClr val="tx1"/>
              </a:solidFill>
              <a:ea typeface="Calibri"/>
              <a:cs typeface="Calibri"/>
            </a:endParaRPr>
          </a:p>
        </p:txBody>
      </p:sp>
    </p:spTree>
    <p:extLst>
      <p:ext uri="{BB962C8B-B14F-4D97-AF65-F5344CB8AC3E}">
        <p14:creationId xmlns:p14="http://schemas.microsoft.com/office/powerpoint/2010/main" val="39959215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7">
            <a:extLst>
              <a:ext uri="{FF2B5EF4-FFF2-40B4-BE49-F238E27FC236}">
                <a16:creationId xmlns:a16="http://schemas.microsoft.com/office/drawing/2014/main" id="{13B67175-CE7F-4865-A699-5439896B91EE}"/>
              </a:ext>
            </a:extLst>
          </p:cNvPr>
          <p:cNvSpPr/>
          <p:nvPr/>
        </p:nvSpPr>
        <p:spPr>
          <a:xfrm>
            <a:off x="181728" y="132268"/>
            <a:ext cx="9551090" cy="970430"/>
          </a:xfrm>
          <a:prstGeom prst="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kumimoji="1" lang="ja-JP" altLang="en-US" sz="1200" b="1" dirty="0">
                <a:solidFill>
                  <a:schemeClr val="tx1"/>
                </a:solidFill>
              </a:rPr>
              <a:t>③インフラ等の老朽化への対応</a:t>
            </a:r>
            <a:endParaRPr kumimoji="1" lang="en-US" altLang="ja-JP" sz="1200" b="1" dirty="0">
              <a:solidFill>
                <a:schemeClr val="tx1"/>
              </a:solidFill>
            </a:endParaRPr>
          </a:p>
          <a:p>
            <a:pPr>
              <a:spcBef>
                <a:spcPts val="600"/>
              </a:spcBef>
            </a:pPr>
            <a:r>
              <a:rPr kumimoji="1" lang="ja-JP" altLang="en-US" sz="1200" b="1" dirty="0">
                <a:solidFill>
                  <a:schemeClr val="tx1"/>
                </a:solidFill>
              </a:rPr>
              <a:t>　・府内市町村におけるインフラ等の維持管理への技術支援</a:t>
            </a:r>
            <a:endParaRPr kumimoji="1" lang="en-US" altLang="ja-JP" sz="1200" b="1" dirty="0">
              <a:solidFill>
                <a:schemeClr val="tx1"/>
              </a:solidFill>
            </a:endParaRPr>
          </a:p>
          <a:p>
            <a:r>
              <a:rPr kumimoji="1" lang="ja-JP" altLang="en-US" sz="1000" dirty="0">
                <a:solidFill>
                  <a:schemeClr val="tx1"/>
                </a:solidFill>
                <a:ea typeface="游ゴシック"/>
              </a:rPr>
              <a:t>　　　</a:t>
            </a:r>
            <a:r>
              <a:rPr kumimoji="1" lang="ja-JP" sz="1000" dirty="0">
                <a:solidFill>
                  <a:schemeClr val="tx1"/>
                </a:solidFill>
                <a:ea typeface="游ゴシック"/>
              </a:rPr>
              <a:t>⇒</a:t>
            </a:r>
            <a:r>
              <a:rPr kumimoji="1" lang="ja-JP" altLang="en-US" sz="1000" dirty="0">
                <a:solidFill>
                  <a:schemeClr val="tx1"/>
                </a:solidFill>
                <a:ea typeface="游ゴシック"/>
              </a:rPr>
              <a:t>　</a:t>
            </a:r>
            <a:r>
              <a:rPr kumimoji="1" lang="ja-JP" altLang="ja-JP" sz="1000" b="0" i="0" u="none" strike="noStrike" kern="1200" cap="none" spc="0" normalizeH="0" baseline="0" noProof="0" dirty="0">
                <a:ln>
                  <a:noFill/>
                </a:ln>
                <a:solidFill>
                  <a:prstClr val="black"/>
                </a:solidFill>
                <a:effectLst/>
                <a:uLnTx/>
                <a:uFillTx/>
                <a:latin typeface="游ゴシック"/>
                <a:ea typeface="游ゴシック"/>
                <a:cs typeface="+mn-cs"/>
              </a:rPr>
              <a:t>建築行政サポートデスクでの</a:t>
            </a:r>
            <a:r>
              <a:rPr kumimoji="1" lang="ja-JP" altLang="en-US" sz="1000" b="0" i="0" u="none" strike="noStrike" kern="1200" cap="none" spc="0" normalizeH="0" baseline="0" noProof="0" dirty="0">
                <a:ln>
                  <a:noFill/>
                </a:ln>
                <a:solidFill>
                  <a:schemeClr val="tx1"/>
                </a:solidFill>
                <a:effectLst/>
                <a:uLnTx/>
                <a:uFillTx/>
                <a:latin typeface="游ゴシック"/>
                <a:ea typeface="游ゴシック"/>
                <a:cs typeface="+mn-cs"/>
              </a:rPr>
              <a:t>建築基準法などの法令に関する</a:t>
            </a:r>
            <a:r>
              <a:rPr kumimoji="1" lang="ja-JP" altLang="ja-JP" sz="1000" b="0" i="0" u="none" strike="noStrike" kern="1200" cap="none" spc="0" normalizeH="0" baseline="0" noProof="0" dirty="0">
                <a:ln>
                  <a:noFill/>
                </a:ln>
                <a:solidFill>
                  <a:schemeClr val="tx1"/>
                </a:solidFill>
                <a:effectLst/>
                <a:uLnTx/>
                <a:uFillTx/>
                <a:latin typeface="游ゴシック"/>
                <a:ea typeface="游ゴシック"/>
                <a:cs typeface="+mn-cs"/>
              </a:rPr>
              <a:t>技術相談や地域維持管理連携プラットフォームでの</a:t>
            </a:r>
            <a:r>
              <a:rPr kumimoji="1" lang="ja-JP" altLang="en-US" sz="1000" b="0" i="0" u="none" strike="noStrike" kern="1200" cap="none" spc="0" normalizeH="0" baseline="0" noProof="0" dirty="0">
                <a:ln>
                  <a:noFill/>
                </a:ln>
                <a:solidFill>
                  <a:schemeClr val="tx1"/>
                </a:solidFill>
                <a:effectLst/>
                <a:uLnTx/>
                <a:uFillTx/>
                <a:latin typeface="游ゴシック"/>
                <a:ea typeface="游ゴシック"/>
                <a:cs typeface="+mn-cs"/>
              </a:rPr>
              <a:t>技術</a:t>
            </a:r>
            <a:r>
              <a:rPr kumimoji="1" lang="ja-JP" altLang="ja-JP" sz="1000" b="0" i="0" u="none" strike="noStrike" kern="1200" cap="none" spc="0" normalizeH="0" baseline="0" noProof="0" dirty="0">
                <a:ln>
                  <a:noFill/>
                </a:ln>
                <a:solidFill>
                  <a:schemeClr val="tx1"/>
                </a:solidFill>
                <a:effectLst/>
                <a:uLnTx/>
                <a:uFillTx/>
                <a:latin typeface="游ゴシック"/>
                <a:ea typeface="游ゴシック"/>
                <a:cs typeface="+mn-cs"/>
              </a:rPr>
              <a:t>研修等を通じた人材育成</a:t>
            </a:r>
            <a:r>
              <a:rPr kumimoji="1" lang="ja-JP" altLang="en-US" sz="1000" b="0" i="0" u="none" strike="noStrike" kern="1200" cap="none" spc="0" normalizeH="0" baseline="0" noProof="0" dirty="0">
                <a:ln>
                  <a:noFill/>
                </a:ln>
                <a:solidFill>
                  <a:schemeClr val="tx1"/>
                </a:solidFill>
                <a:effectLst/>
                <a:uLnTx/>
                <a:uFillTx/>
                <a:latin typeface="游ゴシック"/>
                <a:ea typeface="游ゴシック"/>
                <a:cs typeface="+mn-cs"/>
              </a:rPr>
              <a:t>、公益財団</a:t>
            </a:r>
            <a:endParaRPr kumimoji="1" lang="en-US" altLang="ja-JP" sz="1000" b="0" i="0" u="none" strike="noStrike" kern="1200" cap="none" spc="0" normalizeH="0" baseline="0" noProof="0" dirty="0">
              <a:ln>
                <a:noFill/>
              </a:ln>
              <a:solidFill>
                <a:schemeClr val="tx1"/>
              </a:solidFill>
              <a:effectLst/>
              <a:uLnTx/>
              <a:uFillTx/>
              <a:latin typeface="游ゴシック"/>
              <a:ea typeface="游ゴシック"/>
              <a:cs typeface="+mn-cs"/>
            </a:endParaRPr>
          </a:p>
          <a:p>
            <a:r>
              <a:rPr kumimoji="1" lang="ja-JP" altLang="en-US" sz="1000" dirty="0">
                <a:solidFill>
                  <a:schemeClr val="tx1"/>
                </a:solidFill>
                <a:latin typeface="游ゴシック"/>
                <a:ea typeface="游ゴシック"/>
              </a:rPr>
              <a:t>　　　　　</a:t>
            </a:r>
            <a:r>
              <a:rPr kumimoji="1" lang="ja-JP" altLang="en-US" sz="1000" b="0" i="0" u="none" strike="noStrike" kern="1200" cap="none" spc="0" normalizeH="0" baseline="0" noProof="0" dirty="0">
                <a:ln>
                  <a:noFill/>
                </a:ln>
                <a:solidFill>
                  <a:schemeClr val="tx1"/>
                </a:solidFill>
                <a:effectLst/>
                <a:uLnTx/>
                <a:uFillTx/>
                <a:latin typeface="游ゴシック"/>
                <a:ea typeface="游ゴシック"/>
                <a:cs typeface="+mn-cs"/>
              </a:rPr>
              <a:t>法人都市整備推進センターを活用した橋梁点検等の一括発注</a:t>
            </a:r>
            <a:r>
              <a:rPr kumimoji="1" lang="ja-JP" altLang="ja-JP" sz="1000" b="0" i="0" u="none" strike="noStrike" kern="1200" cap="none" spc="0" normalizeH="0" baseline="0" noProof="0" dirty="0">
                <a:ln>
                  <a:noFill/>
                </a:ln>
                <a:solidFill>
                  <a:schemeClr val="tx1"/>
                </a:solidFill>
                <a:effectLst/>
                <a:uLnTx/>
                <a:uFillTx/>
                <a:latin typeface="游ゴシック"/>
                <a:ea typeface="游ゴシック"/>
                <a:cs typeface="+mn-cs"/>
              </a:rPr>
              <a:t>等</a:t>
            </a:r>
            <a:r>
              <a:rPr kumimoji="1" lang="ja-JP" altLang="en-US" sz="1000" b="0" i="0" u="none" strike="noStrike" kern="1200" cap="none" spc="0" normalizeH="0" baseline="0" noProof="0" dirty="0">
                <a:ln>
                  <a:noFill/>
                </a:ln>
                <a:solidFill>
                  <a:schemeClr val="tx1"/>
                </a:solidFill>
                <a:effectLst/>
                <a:uLnTx/>
                <a:uFillTx/>
                <a:latin typeface="游ゴシック"/>
                <a:ea typeface="游ゴシック"/>
                <a:cs typeface="+mn-cs"/>
              </a:rPr>
              <a:t>、市町村のニーズに応じた技術的な</a:t>
            </a:r>
            <a:r>
              <a:rPr kumimoji="1" lang="ja-JP" altLang="ja-JP" sz="1000" b="0" i="0" u="none" strike="noStrike" kern="1200" cap="none" spc="0" normalizeH="0" baseline="0" noProof="0" dirty="0">
                <a:ln>
                  <a:noFill/>
                </a:ln>
                <a:solidFill>
                  <a:schemeClr val="tx1"/>
                </a:solidFill>
                <a:effectLst/>
                <a:uLnTx/>
                <a:uFillTx/>
                <a:latin typeface="游ゴシック"/>
                <a:ea typeface="游ゴシック"/>
                <a:cs typeface="+mn-cs"/>
              </a:rPr>
              <a:t>支援</a:t>
            </a:r>
            <a:r>
              <a:rPr kumimoji="1" lang="ja-JP" altLang="en-US" sz="1000" b="0" i="0" u="none" strike="noStrike" kern="1200" cap="none" spc="0" normalizeH="0" baseline="0" noProof="0" dirty="0">
                <a:ln>
                  <a:noFill/>
                </a:ln>
                <a:solidFill>
                  <a:schemeClr val="tx1"/>
                </a:solidFill>
                <a:effectLst/>
                <a:uLnTx/>
                <a:uFillTx/>
                <a:latin typeface="游ゴシック"/>
                <a:ea typeface="游ゴシック"/>
                <a:cs typeface="+mn-cs"/>
              </a:rPr>
              <a:t>を行う</a:t>
            </a:r>
            <a:endParaRPr kumimoji="1" lang="en-US" sz="1000" dirty="0">
              <a:solidFill>
                <a:schemeClr val="tx1"/>
              </a:solidFill>
              <a:latin typeface="游ゴシック"/>
              <a:ea typeface="游ゴシック"/>
            </a:endParaRPr>
          </a:p>
        </p:txBody>
      </p:sp>
      <p:sp>
        <p:nvSpPr>
          <p:cNvPr id="7" name="正方形/長方形 8">
            <a:extLst>
              <a:ext uri="{FF2B5EF4-FFF2-40B4-BE49-F238E27FC236}">
                <a16:creationId xmlns:a16="http://schemas.microsoft.com/office/drawing/2014/main" id="{06B9093E-61BE-4A10-A2B9-0BDA2F3B8802}"/>
              </a:ext>
            </a:extLst>
          </p:cNvPr>
          <p:cNvSpPr/>
          <p:nvPr/>
        </p:nvSpPr>
        <p:spPr>
          <a:xfrm>
            <a:off x="181728" y="1197203"/>
            <a:ext cx="9551090" cy="984018"/>
          </a:xfrm>
          <a:prstGeom prst="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kumimoji="1" lang="ja-JP" altLang="en-US" sz="1200" b="1" dirty="0">
                <a:solidFill>
                  <a:schemeClr val="tx1"/>
                </a:solidFill>
                <a:latin typeface="游ゴシック"/>
                <a:ea typeface="游ゴシック"/>
              </a:rPr>
              <a:t>④</a:t>
            </a:r>
            <a:r>
              <a:rPr kumimoji="1" lang="ja-JP" sz="1200" b="1" dirty="0">
                <a:solidFill>
                  <a:schemeClr val="tx1"/>
                </a:solidFill>
                <a:latin typeface="游ゴシック"/>
                <a:ea typeface="游ゴシック"/>
              </a:rPr>
              <a:t>市町村ＤＸ支援の推進</a:t>
            </a:r>
            <a:endParaRPr lang="en-US" dirty="0">
              <a:solidFill>
                <a:schemeClr val="tx1"/>
              </a:solidFill>
            </a:endParaRPr>
          </a:p>
          <a:p>
            <a:r>
              <a:rPr kumimoji="1" lang="ja-JP" sz="1200" b="1" dirty="0">
                <a:solidFill>
                  <a:schemeClr val="tx1"/>
                </a:solidFill>
                <a:latin typeface="游ゴシック"/>
                <a:ea typeface="游ゴシック"/>
              </a:rPr>
              <a:t>　・市町村ＤＸ支援の充実・強化による住民サービスの向上と行政の効率化の両立</a:t>
            </a:r>
            <a:endParaRPr lang="en-US" dirty="0">
              <a:solidFill>
                <a:schemeClr val="tx1"/>
              </a:solidFill>
              <a:latin typeface="游ゴシック"/>
              <a:ea typeface="游ゴシック"/>
            </a:endParaRPr>
          </a:p>
          <a:p>
            <a:r>
              <a:rPr kumimoji="1" lang="ja-JP" sz="1000" dirty="0">
                <a:solidFill>
                  <a:schemeClr val="tx1"/>
                </a:solidFill>
                <a:latin typeface="游ゴシック"/>
                <a:ea typeface="游ゴシック"/>
              </a:rPr>
              <a:t>　　　</a:t>
            </a:r>
            <a:r>
              <a:rPr kumimoji="1" lang="ja-JP" altLang="ja-JP" sz="1000" dirty="0">
                <a:solidFill>
                  <a:schemeClr val="tx1"/>
                </a:solidFill>
                <a:ea typeface="游ゴシック"/>
              </a:rPr>
              <a:t>⇒</a:t>
            </a:r>
            <a:r>
              <a:rPr kumimoji="1" lang="ja-JP" altLang="en-US" sz="1000" dirty="0">
                <a:solidFill>
                  <a:schemeClr val="tx1"/>
                </a:solidFill>
                <a:ea typeface="游ゴシック"/>
              </a:rPr>
              <a:t>　</a:t>
            </a:r>
            <a:r>
              <a:rPr kumimoji="1" lang="ja-JP" sz="1000" dirty="0">
                <a:solidFill>
                  <a:schemeClr val="tx1"/>
                </a:solidFill>
                <a:latin typeface="游ゴシック"/>
                <a:ea typeface="游ゴシック"/>
              </a:rPr>
              <a:t>大阪市町村スマートシティ推進連絡会議（</a:t>
            </a:r>
            <a:r>
              <a:rPr kumimoji="1" lang="ja-JP" sz="1000" dirty="0">
                <a:solidFill>
                  <a:schemeClr val="tx1"/>
                </a:solidFill>
                <a:ea typeface="游ゴシック"/>
              </a:rPr>
              <a:t>GovTech</a:t>
            </a:r>
            <a:r>
              <a:rPr kumimoji="1" lang="ja-JP" sz="1000" dirty="0">
                <a:solidFill>
                  <a:schemeClr val="tx1"/>
                </a:solidFill>
                <a:latin typeface="游ゴシック"/>
                <a:ea typeface="游ゴシック"/>
              </a:rPr>
              <a:t>大阪）において、大阪府と市町村間の情報交換や共有・連携・協働を推進</a:t>
            </a:r>
            <a:br>
              <a:rPr lang="ja-JP" sz="1000" dirty="0">
                <a:solidFill>
                  <a:schemeClr val="tx1"/>
                </a:solidFill>
                <a:latin typeface="游ゴシック"/>
                <a:ea typeface="游ゴシック"/>
              </a:rPr>
            </a:br>
            <a:r>
              <a:rPr kumimoji="1" lang="ja-JP" sz="1000" dirty="0">
                <a:solidFill>
                  <a:schemeClr val="tx1"/>
                </a:solidFill>
                <a:latin typeface="游ゴシック"/>
                <a:ea typeface="游ゴシック"/>
              </a:rPr>
              <a:t>　</a:t>
            </a:r>
            <a:r>
              <a:rPr kumimoji="1" lang="ja-JP" altLang="en-US" sz="1000" dirty="0">
                <a:solidFill>
                  <a:schemeClr val="tx1"/>
                </a:solidFill>
                <a:latin typeface="游ゴシック"/>
                <a:ea typeface="游ゴシック"/>
              </a:rPr>
              <a:t>　</a:t>
            </a:r>
            <a:r>
              <a:rPr kumimoji="1" lang="ja-JP" sz="1000" dirty="0">
                <a:solidFill>
                  <a:schemeClr val="tx1"/>
                </a:solidFill>
                <a:latin typeface="游ゴシック"/>
                <a:ea typeface="游ゴシック"/>
              </a:rPr>
              <a:t> 　</a:t>
            </a:r>
            <a:r>
              <a:rPr kumimoji="1" lang="ja-JP" sz="1000" dirty="0">
                <a:solidFill>
                  <a:schemeClr val="tx1"/>
                </a:solidFill>
                <a:ea typeface="游ゴシック"/>
              </a:rPr>
              <a:t>  </a:t>
            </a:r>
            <a:r>
              <a:rPr kumimoji="1" lang="ja-JP" altLang="en-US" sz="1000" dirty="0">
                <a:solidFill>
                  <a:schemeClr val="tx1"/>
                </a:solidFill>
                <a:ea typeface="游ゴシック"/>
              </a:rPr>
              <a:t>　 </a:t>
            </a:r>
            <a:r>
              <a:rPr kumimoji="1" lang="ja-JP" sz="1000" dirty="0">
                <a:solidFill>
                  <a:schemeClr val="tx1"/>
                </a:solidFill>
                <a:latin typeface="游ゴシック"/>
                <a:ea typeface="游ゴシック"/>
              </a:rPr>
              <a:t>全国に先駆けて基幹業務システム（</a:t>
            </a:r>
            <a:r>
              <a:rPr kumimoji="1" lang="ja-JP" sz="1000" dirty="0">
                <a:solidFill>
                  <a:schemeClr val="tx1"/>
                </a:solidFill>
                <a:ea typeface="游ゴシック"/>
              </a:rPr>
              <a:t>20</a:t>
            </a:r>
            <a:r>
              <a:rPr kumimoji="1" lang="ja-JP" sz="1000" dirty="0">
                <a:solidFill>
                  <a:schemeClr val="tx1"/>
                </a:solidFill>
                <a:latin typeface="游ゴシック"/>
                <a:ea typeface="游ゴシック"/>
              </a:rPr>
              <a:t>システム）を中心に共同化に着手し、システム導入コストの縮減や事務負担の軽減を図るため、共同調達の領域を</a:t>
            </a:r>
            <a:r>
              <a:rPr kumimoji="1" lang="en-US" altLang="ja-JP" sz="1000" dirty="0">
                <a:solidFill>
                  <a:schemeClr val="tx1"/>
                </a:solidFill>
                <a:latin typeface="游ゴシック"/>
                <a:ea typeface="游ゴシック"/>
              </a:rPr>
              <a:t>  </a:t>
            </a:r>
          </a:p>
          <a:p>
            <a:r>
              <a:rPr kumimoji="1" lang="ja-JP" altLang="en-US" sz="1000" dirty="0">
                <a:solidFill>
                  <a:schemeClr val="tx1"/>
                </a:solidFill>
                <a:latin typeface="游ゴシック"/>
                <a:ea typeface="游ゴシック"/>
              </a:rPr>
              <a:t>　　　　　</a:t>
            </a:r>
            <a:r>
              <a:rPr kumimoji="1" lang="ja-JP" sz="1000" dirty="0">
                <a:solidFill>
                  <a:schemeClr val="tx1"/>
                </a:solidFill>
                <a:latin typeface="游ゴシック"/>
                <a:ea typeface="游ゴシック"/>
              </a:rPr>
              <a:t>拡大</a:t>
            </a:r>
            <a:r>
              <a:rPr kumimoji="1" lang="ja-JP" altLang="en-US" sz="1000" dirty="0">
                <a:solidFill>
                  <a:schemeClr val="tx1"/>
                </a:solidFill>
                <a:latin typeface="游ゴシック"/>
                <a:ea typeface="游ゴシック"/>
              </a:rPr>
              <a:t>。</a:t>
            </a:r>
            <a:r>
              <a:rPr kumimoji="1" lang="ja-JP" sz="1000" dirty="0">
                <a:solidFill>
                  <a:schemeClr val="tx1"/>
                </a:solidFill>
                <a:latin typeface="游ゴシック"/>
                <a:ea typeface="游ゴシック"/>
              </a:rPr>
              <a:t>また、</a:t>
            </a:r>
            <a:r>
              <a:rPr kumimoji="1" lang="ja-JP" sz="1000" dirty="0">
                <a:solidFill>
                  <a:schemeClr val="tx1"/>
                </a:solidFill>
                <a:ea typeface="游ゴシック"/>
              </a:rPr>
              <a:t>DX</a:t>
            </a:r>
            <a:r>
              <a:rPr kumimoji="1" lang="ja-JP" sz="1000" dirty="0">
                <a:solidFill>
                  <a:schemeClr val="tx1"/>
                </a:solidFill>
                <a:latin typeface="游ゴシック"/>
                <a:ea typeface="游ゴシック"/>
              </a:rPr>
              <a:t>推進アドバイザーの派遣や外部デジタル人材の共同確保による人的支援を行うなど、市町村の</a:t>
            </a:r>
            <a:r>
              <a:rPr kumimoji="1" lang="ja-JP" sz="1000" dirty="0">
                <a:solidFill>
                  <a:schemeClr val="tx1"/>
                </a:solidFill>
                <a:ea typeface="游ゴシック"/>
              </a:rPr>
              <a:t>DX</a:t>
            </a:r>
            <a:r>
              <a:rPr kumimoji="1" lang="ja-JP" sz="1000" dirty="0">
                <a:solidFill>
                  <a:schemeClr val="tx1"/>
                </a:solidFill>
                <a:latin typeface="游ゴシック"/>
                <a:ea typeface="游ゴシック"/>
              </a:rPr>
              <a:t>推進を総合的に支援</a:t>
            </a:r>
            <a:endParaRPr lang="ja-JP" dirty="0">
              <a:solidFill>
                <a:schemeClr val="tx1"/>
              </a:solidFill>
              <a:ea typeface="游ゴシック"/>
              <a:cs typeface="Calibri"/>
            </a:endParaRPr>
          </a:p>
        </p:txBody>
      </p:sp>
      <p:sp>
        <p:nvSpPr>
          <p:cNvPr id="8" name="スライド番号プレースホルダー 1">
            <a:extLst>
              <a:ext uri="{FF2B5EF4-FFF2-40B4-BE49-F238E27FC236}">
                <a16:creationId xmlns:a16="http://schemas.microsoft.com/office/drawing/2014/main" id="{AC2A243B-3680-EDEA-B954-DAD2CEB0FF35}"/>
              </a:ext>
            </a:extLst>
          </p:cNvPr>
          <p:cNvSpPr>
            <a:spLocks noGrp="1"/>
          </p:cNvSpPr>
          <p:nvPr>
            <p:ph type="sldNum" sz="quarter" idx="12"/>
          </p:nvPr>
        </p:nvSpPr>
        <p:spPr>
          <a:xfrm>
            <a:off x="9489330" y="6445576"/>
            <a:ext cx="416670" cy="408695"/>
          </a:xfrm>
          <a:solidFill>
            <a:schemeClr val="bg1"/>
          </a:solidFill>
          <a:effectLst/>
        </p:spPr>
        <p:txBody>
          <a:bodyPr/>
          <a:lstStyle/>
          <a:p>
            <a:fld id="{DDF82107-93BA-490C-9453-044014AF67CD}" type="slidenum">
              <a:rPr kumimoji="1" lang="ja-JP" altLang="en-US" smtClean="0"/>
              <a:pPr/>
              <a:t>54</a:t>
            </a:fld>
            <a:endParaRPr kumimoji="1" lang="ja-JP" altLang="en-US"/>
          </a:p>
        </p:txBody>
      </p:sp>
    </p:spTree>
    <p:extLst>
      <p:ext uri="{BB962C8B-B14F-4D97-AF65-F5344CB8AC3E}">
        <p14:creationId xmlns:p14="http://schemas.microsoft.com/office/powerpoint/2010/main" val="35024807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ADF38BF3-7FA2-4B10-B9CE-081CA0942458}"/>
              </a:ext>
            </a:extLst>
          </p:cNvPr>
          <p:cNvSpPr/>
          <p:nvPr/>
        </p:nvSpPr>
        <p:spPr>
          <a:xfrm>
            <a:off x="5130227" y="1260591"/>
            <a:ext cx="4242857" cy="360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457200" rtl="0" eaLnBrk="1" fontAlgn="auto" latinLnBrk="0" hangingPunct="1">
              <a:lnSpc>
                <a:spcPts val="1500"/>
              </a:lnSpc>
              <a:spcBef>
                <a:spcPts val="0"/>
              </a:spcBef>
              <a:spcAft>
                <a:spcPts val="0"/>
              </a:spcAft>
              <a:buClrTx/>
              <a:buSzTx/>
              <a:buFontTx/>
              <a:buNone/>
              <a:tabLst/>
              <a:defRPr/>
            </a:pPr>
            <a:endParaRPr kumimoji="0" lang="ja-JP" altLang="ja-JP" sz="1429" b="1" i="0" u="none" strike="noStrike" kern="1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17" name="正方形/長方形 116">
            <a:extLst>
              <a:ext uri="{FF2B5EF4-FFF2-40B4-BE49-F238E27FC236}">
                <a16:creationId xmlns:a16="http://schemas.microsoft.com/office/drawing/2014/main" id="{BA648F0D-DE0E-47F3-AA8D-E71F65DF2F67}"/>
              </a:ext>
            </a:extLst>
          </p:cNvPr>
          <p:cNvSpPr/>
          <p:nvPr/>
        </p:nvSpPr>
        <p:spPr>
          <a:xfrm>
            <a:off x="5130227" y="1260591"/>
            <a:ext cx="4242857" cy="360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457200" rtl="0" eaLnBrk="1" fontAlgn="auto" latinLnBrk="0" hangingPunct="1">
              <a:lnSpc>
                <a:spcPts val="1500"/>
              </a:lnSpc>
              <a:spcBef>
                <a:spcPts val="0"/>
              </a:spcBef>
              <a:spcAft>
                <a:spcPts val="0"/>
              </a:spcAft>
              <a:buClrTx/>
              <a:buSzTx/>
              <a:buFontTx/>
              <a:buNone/>
              <a:tabLst/>
              <a:defRPr/>
            </a:pPr>
            <a:endParaRPr kumimoji="0" lang="ja-JP" altLang="ja-JP" sz="1429" b="1" i="0" u="none" strike="noStrike" kern="1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43" name="正方形/長方形 42">
            <a:extLst>
              <a:ext uri="{FF2B5EF4-FFF2-40B4-BE49-F238E27FC236}">
                <a16:creationId xmlns:a16="http://schemas.microsoft.com/office/drawing/2014/main" id="{D9BB1B9E-4D5F-4A87-AFAD-40BC2717B1E2}"/>
              </a:ext>
            </a:extLst>
          </p:cNvPr>
          <p:cNvSpPr/>
          <p:nvPr/>
        </p:nvSpPr>
        <p:spPr>
          <a:xfrm>
            <a:off x="154113" y="4874137"/>
            <a:ext cx="9596062" cy="1547503"/>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962"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5" name="円/楕円 72">
            <a:extLst>
              <a:ext uri="{FF2B5EF4-FFF2-40B4-BE49-F238E27FC236}">
                <a16:creationId xmlns:a16="http://schemas.microsoft.com/office/drawing/2014/main" id="{DD0E723A-22A8-4C18-A002-DB88A039A630}"/>
              </a:ext>
            </a:extLst>
          </p:cNvPr>
          <p:cNvSpPr/>
          <p:nvPr/>
        </p:nvSpPr>
        <p:spPr>
          <a:xfrm>
            <a:off x="212554" y="5277308"/>
            <a:ext cx="3110488" cy="108000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714"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円/楕円 72">
            <a:extLst>
              <a:ext uri="{FF2B5EF4-FFF2-40B4-BE49-F238E27FC236}">
                <a16:creationId xmlns:a16="http://schemas.microsoft.com/office/drawing/2014/main" id="{A067BB66-9699-47A7-98ED-757BEA8F152C}"/>
              </a:ext>
            </a:extLst>
          </p:cNvPr>
          <p:cNvSpPr/>
          <p:nvPr/>
        </p:nvSpPr>
        <p:spPr>
          <a:xfrm>
            <a:off x="3428296" y="5275565"/>
            <a:ext cx="3109980" cy="10800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429"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正方形/長方形 54">
            <a:extLst>
              <a:ext uri="{FF2B5EF4-FFF2-40B4-BE49-F238E27FC236}">
                <a16:creationId xmlns:a16="http://schemas.microsoft.com/office/drawing/2014/main" id="{CC977EB7-C4AA-4F75-812D-0C7C1B62F546}"/>
              </a:ext>
            </a:extLst>
          </p:cNvPr>
          <p:cNvSpPr/>
          <p:nvPr/>
        </p:nvSpPr>
        <p:spPr>
          <a:xfrm>
            <a:off x="154969" y="939294"/>
            <a:ext cx="9596062" cy="2988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962"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6" name="テキスト ボックス 55">
            <a:extLst>
              <a:ext uri="{FF2B5EF4-FFF2-40B4-BE49-F238E27FC236}">
                <a16:creationId xmlns:a16="http://schemas.microsoft.com/office/drawing/2014/main" id="{6C80030B-8478-4D6D-9B89-4005C4031C98}"/>
              </a:ext>
            </a:extLst>
          </p:cNvPr>
          <p:cNvSpPr txBox="1"/>
          <p:nvPr/>
        </p:nvSpPr>
        <p:spPr>
          <a:xfrm>
            <a:off x="150823" y="740209"/>
            <a:ext cx="2160000" cy="360000"/>
          </a:xfrm>
          <a:prstGeom prst="rect">
            <a:avLst/>
          </a:prstGeom>
          <a:solidFill>
            <a:srgbClr val="0070C0"/>
          </a:solidFill>
          <a:ln>
            <a:solidFill>
              <a:srgbClr val="0070C0"/>
            </a:solidFill>
          </a:ln>
        </p:spPr>
        <p:txBody>
          <a:bodyPr wrap="square" rtlCol="0">
            <a:spAutoFit/>
          </a:bodyPr>
          <a:lstStyle>
            <a:defPPr>
              <a:defRPr lang="en-US"/>
            </a:defPPr>
            <a:lvl1pPr marL="128137" marR="0" lvl="0" indent="-128137" algn="ctr" fontAlgn="auto">
              <a:lnSpc>
                <a:spcPct val="100000"/>
              </a:lnSpc>
              <a:spcBef>
                <a:spcPts val="0"/>
              </a:spcBef>
              <a:spcAft>
                <a:spcPts val="0"/>
              </a:spcAft>
              <a:buClrTx/>
              <a:buSzTx/>
              <a:buFontTx/>
              <a:buNone/>
              <a:tabLst/>
              <a:defRPr kumimoji="1" sz="1600" b="1" i="0" u="none" strike="noStrike" cap="none" spc="0" normalizeH="0" baseline="0">
                <a:ln>
                  <a:noFill/>
                </a:ln>
                <a:solidFill>
                  <a:prstClr val="white"/>
                </a:solidFill>
                <a:effectLst/>
                <a:uLnTx/>
                <a:uFillTx/>
                <a:latin typeface="BIZ UDPゴシック" panose="020B0400000000000000" pitchFamily="50" charset="-128"/>
                <a:ea typeface="BIZ UDPゴシック" panose="020B0400000000000000" pitchFamily="50" charset="-128"/>
              </a:defRPr>
            </a:lvl1pPr>
          </a:lstStyle>
          <a:p>
            <a:r>
              <a:rPr lang="ja-JP" altLang="en-US"/>
              <a:t>基本的な考え方</a:t>
            </a:r>
          </a:p>
        </p:txBody>
      </p:sp>
      <p:sp>
        <p:nvSpPr>
          <p:cNvPr id="57" name="正方形/長方形 56">
            <a:extLst>
              <a:ext uri="{FF2B5EF4-FFF2-40B4-BE49-F238E27FC236}">
                <a16:creationId xmlns:a16="http://schemas.microsoft.com/office/drawing/2014/main" id="{65B931C0-B0DE-48E7-BA72-2C4555E80890}"/>
              </a:ext>
            </a:extLst>
          </p:cNvPr>
          <p:cNvSpPr/>
          <p:nvPr/>
        </p:nvSpPr>
        <p:spPr>
          <a:xfrm>
            <a:off x="1062992" y="1510904"/>
            <a:ext cx="3365362" cy="234642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nSpc>
                <a:spcPct val="150000"/>
              </a:lnSpc>
            </a:pPr>
            <a:r>
              <a:rPr kumimoji="1" lang="ja-JP" altLang="en-US" sz="1200" b="1" spc="-71">
                <a:solidFill>
                  <a:schemeClr val="tx1"/>
                </a:solidFill>
                <a:latin typeface="BIZ UDPゴシック" panose="020B0400000000000000" pitchFamily="50" charset="-128"/>
                <a:ea typeface="BIZ UDPゴシック"/>
              </a:rPr>
              <a:t>■  東西・南北都市軸の強化</a:t>
            </a:r>
            <a:endParaRPr kumimoji="1" lang="en-US" altLang="ja-JP" sz="1200" b="1" spc="-71">
              <a:solidFill>
                <a:schemeClr val="tx1"/>
              </a:solidFill>
              <a:latin typeface="BIZ UDPゴシック" panose="020B0400000000000000" pitchFamily="50" charset="-128"/>
              <a:ea typeface="BIZ UDPゴシック"/>
            </a:endParaRPr>
          </a:p>
          <a:p>
            <a:pPr>
              <a:lnSpc>
                <a:spcPts val="1400"/>
              </a:lnSpc>
              <a:defRPr/>
            </a:pPr>
            <a:r>
              <a:rPr kumimoji="1" lang="ja-JP" altLang="en-US" sz="1000" b="0" i="0" u="none" strike="noStrike" kern="1200" cap="none" spc="0" normalizeH="0" baseline="0" noProof="0">
                <a:ln>
                  <a:noFill/>
                </a:ln>
                <a:solidFill>
                  <a:schemeClr val="tx1"/>
                </a:solidFill>
                <a:effectLst/>
                <a:uLnTx/>
                <a:uFillTx/>
                <a:latin typeface="BIZ UDPゴシック" panose="020B0400000000000000" pitchFamily="50" charset="-128"/>
                <a:ea typeface="BIZ UDPゴシック"/>
              </a:rPr>
              <a:t>　</a:t>
            </a:r>
            <a:r>
              <a:rPr kumimoji="1" lang="ja-JP" sz="1000" b="0" i="0" u="none" strike="noStrike" kern="1200" cap="none" spc="0" normalizeH="0" baseline="0" noProof="0">
                <a:ln>
                  <a:noFill/>
                </a:ln>
                <a:solidFill>
                  <a:schemeClr val="tx1"/>
                </a:solidFill>
                <a:effectLst/>
                <a:uLnTx/>
                <a:uFillTx/>
                <a:latin typeface="BIZ UDPゴシック" panose="020B0400000000000000" pitchFamily="50" charset="-128"/>
                <a:ea typeface="BIZ UDPゴシック"/>
              </a:rPr>
              <a:t>・</a:t>
            </a:r>
            <a:r>
              <a:rPr kumimoji="1" lang="ja-JP" sz="1000">
                <a:solidFill>
                  <a:schemeClr val="tx1"/>
                </a:solidFill>
                <a:latin typeface="BIZ UDPゴシック" panose="020B0400000000000000" pitchFamily="50" charset="-128"/>
                <a:ea typeface="BIZ UDPゴシック"/>
              </a:rPr>
              <a:t>夢洲周辺、大阪城公園周辺、東部大阪、新大阪駅周辺地</a:t>
            </a:r>
            <a:endParaRPr kumimoji="1" lang="en-US" altLang="ja-JP" sz="1000">
              <a:solidFill>
                <a:schemeClr val="tx1"/>
              </a:solidFill>
              <a:latin typeface="BIZ UDPゴシック" panose="020B0400000000000000" pitchFamily="50" charset="-128"/>
              <a:ea typeface="Meiryo UI"/>
            </a:endParaRPr>
          </a:p>
          <a:p>
            <a:pPr>
              <a:lnSpc>
                <a:spcPts val="1400"/>
              </a:lnSpc>
              <a:defRPr/>
            </a:pPr>
            <a:r>
              <a:rPr kumimoji="1" lang="ja-JP" sz="1000">
                <a:solidFill>
                  <a:schemeClr val="tx1"/>
                </a:solidFill>
                <a:latin typeface="BIZ UDPゴシック" panose="020B0400000000000000" pitchFamily="50" charset="-128"/>
                <a:ea typeface="BIZ UDPゴシック"/>
              </a:rPr>
              <a:t>　 域、うめきたのまちづくり　など</a:t>
            </a:r>
            <a:endParaRPr lang="en-US">
              <a:solidFill>
                <a:schemeClr val="tx1"/>
              </a:solidFill>
              <a:ea typeface="BIZ UDPゴシック"/>
            </a:endParaRPr>
          </a:p>
          <a:p>
            <a:pPr>
              <a:lnSpc>
                <a:spcPts val="1400"/>
              </a:lnSpc>
            </a:pPr>
            <a:endParaRPr kumimoji="1" lang="ja-JP" sz="1000">
              <a:solidFill>
                <a:schemeClr val="tx1"/>
              </a:solidFill>
              <a:latin typeface="BIZ UDPゴシック" panose="020B0400000000000000" pitchFamily="50" charset="-128"/>
              <a:ea typeface="BIZ UDPゴシック"/>
            </a:endParaRPr>
          </a:p>
          <a:p>
            <a:pPr>
              <a:lnSpc>
                <a:spcPct val="150000"/>
              </a:lnSpc>
            </a:pPr>
            <a:r>
              <a:rPr kumimoji="1" lang="ja-JP" altLang="en-US" sz="1200" b="1" spc="-71">
                <a:solidFill>
                  <a:schemeClr val="tx1"/>
                </a:solidFill>
                <a:latin typeface="BIZ UDPゴシック" panose="020B0400000000000000" pitchFamily="50" charset="-128"/>
                <a:ea typeface="BIZ UDPゴシック"/>
              </a:rPr>
              <a:t>■　ベイエリアの活性化</a:t>
            </a:r>
            <a:endParaRPr kumimoji="1" lang="en-US" altLang="ja-JP" sz="1200" b="1" spc="-71">
              <a:solidFill>
                <a:schemeClr val="tx1"/>
              </a:solidFill>
              <a:latin typeface="BIZ UDPゴシック" panose="020B0400000000000000" pitchFamily="50" charset="-128"/>
              <a:ea typeface="BIZ UDPゴシック"/>
            </a:endParaRPr>
          </a:p>
          <a:p>
            <a:pPr>
              <a:lnSpc>
                <a:spcPts val="1400"/>
              </a:lnSpc>
              <a:defRPr/>
            </a:pPr>
            <a:r>
              <a:rPr kumimoji="1" lang="ja-JP" altLang="en-US" sz="1000" b="0" i="0" u="none" strike="noStrike" kern="1200" cap="none" spc="0" normalizeH="0" baseline="0" noProof="0">
                <a:ln>
                  <a:noFill/>
                </a:ln>
                <a:solidFill>
                  <a:schemeClr val="tx1"/>
                </a:solidFill>
                <a:effectLst/>
                <a:uLnTx/>
                <a:uFillTx/>
                <a:latin typeface="BIZ UDPゴシック" panose="020B0400000000000000" pitchFamily="50" charset="-128"/>
                <a:ea typeface="BIZ UDPゴシック"/>
              </a:rPr>
              <a:t>　・</a:t>
            </a:r>
            <a:r>
              <a:rPr kumimoji="1" lang="ja-JP" altLang="en-US" sz="1000">
                <a:solidFill>
                  <a:schemeClr val="tx1"/>
                </a:solidFill>
                <a:latin typeface="BIZ UDPゴシック" panose="020B0400000000000000" pitchFamily="50" charset="-128"/>
                <a:ea typeface="BIZ UDPゴシック"/>
              </a:rPr>
              <a:t>新たな集客交流拠点や新産業の集積・研究開発拠点の</a:t>
            </a:r>
            <a:endParaRPr kumimoji="1" lang="en-US" altLang="ja-JP" sz="1000">
              <a:solidFill>
                <a:schemeClr val="tx1"/>
              </a:solidFill>
              <a:latin typeface="BIZ UDPゴシック" panose="020B0400000000000000" pitchFamily="50" charset="-128"/>
              <a:ea typeface="BIZ UDPゴシック"/>
            </a:endParaRPr>
          </a:p>
          <a:p>
            <a:pPr>
              <a:lnSpc>
                <a:spcPts val="1400"/>
              </a:lnSpc>
              <a:defRPr/>
            </a:pPr>
            <a:r>
              <a:rPr kumimoji="1" lang="ja-JP" altLang="en-US" sz="1000">
                <a:solidFill>
                  <a:schemeClr val="tx1"/>
                </a:solidFill>
                <a:latin typeface="BIZ UDPゴシック" panose="020B0400000000000000" pitchFamily="50" charset="-128"/>
                <a:ea typeface="BIZ UDPゴシック"/>
              </a:rPr>
              <a:t>　 形成</a:t>
            </a:r>
            <a:endParaRPr lang="en-US" altLang="ja-JP" sz="1000" i="0" u="none" strike="noStrike" kern="1200" cap="none" spc="0" normalizeH="0" baseline="0" noProof="0">
              <a:ln>
                <a:noFill/>
              </a:ln>
              <a:solidFill>
                <a:schemeClr val="tx1"/>
              </a:solidFill>
              <a:effectLst/>
              <a:uLnTx/>
              <a:uFillTx/>
              <a:latin typeface="BIZ UDPゴシック" panose="020B0400000000000000" pitchFamily="50" charset="-128"/>
              <a:ea typeface="BIZ UDPゴシック"/>
            </a:endParaRPr>
          </a:p>
          <a:p>
            <a:pPr>
              <a:lnSpc>
                <a:spcPts val="1400"/>
              </a:lnSpc>
              <a:defRPr/>
            </a:pPr>
            <a:endParaRPr kumimoji="1" lang="ja-JP" altLang="en-US" sz="1000">
              <a:solidFill>
                <a:schemeClr val="tx1"/>
              </a:solidFill>
              <a:latin typeface="BIZ UDPゴシック" panose="020B0400000000000000" pitchFamily="50" charset="-128"/>
              <a:ea typeface="BIZ UDPゴシック"/>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1200" b="1" spc="-71">
                <a:solidFill>
                  <a:schemeClr val="tx1"/>
                </a:solidFill>
                <a:latin typeface="BIZ UDPゴシック" panose="020B0400000000000000" pitchFamily="50" charset="-128"/>
                <a:ea typeface="BIZ UDPゴシック"/>
              </a:rPr>
              <a:t>■  交通基盤の強化</a:t>
            </a:r>
            <a:endParaRPr kumimoji="1" lang="en-US" altLang="ja-JP" sz="1200" b="1" i="0" u="none" strike="noStrike" kern="1200" cap="none" spc="-71" normalizeH="0" baseline="0" noProof="0">
              <a:ln>
                <a:noFill/>
              </a:ln>
              <a:solidFill>
                <a:schemeClr val="tx1"/>
              </a:solidFill>
              <a:effectLst/>
              <a:uLnTx/>
              <a:uFillTx/>
              <a:latin typeface="BIZ UDPゴシック" panose="020B0400000000000000" pitchFamily="50" charset="-128"/>
              <a:ea typeface="BIZ UDPゴシック"/>
            </a:endParaRPr>
          </a:p>
          <a:p>
            <a:pPr marL="0" marR="0" lvl="0" indent="0" algn="l" defTabSz="457200" rtl="0" eaLnBrk="1" fontAlgn="auto" latinLnBrk="0" hangingPunct="1">
              <a:lnSpc>
                <a:spcPts val="1400"/>
              </a:lnSpc>
              <a:spcBef>
                <a:spcPts val="0"/>
              </a:spcBef>
              <a:spcAft>
                <a:spcPts val="0"/>
              </a:spcAft>
              <a:buClrTx/>
              <a:buSzTx/>
              <a:buFontTx/>
              <a:buNone/>
              <a:tabLst/>
              <a:defRPr/>
            </a:pPr>
            <a:r>
              <a:rPr kumimoji="1" lang="ja-JP" altLang="en-US" sz="1000" b="0" i="0" u="none" strike="noStrike" kern="1200" cap="none" spc="0" normalizeH="0" baseline="0" noProof="0">
                <a:ln>
                  <a:noFill/>
                </a:ln>
                <a:solidFill>
                  <a:schemeClr val="tx1"/>
                </a:solidFill>
                <a:effectLst/>
                <a:uLnTx/>
                <a:uFillTx/>
                <a:latin typeface="BIZ UDPゴシック" panose="020B0400000000000000" pitchFamily="50" charset="-128"/>
                <a:ea typeface="BIZ UDPゴシック"/>
              </a:rPr>
              <a:t>　・リニア中央新幹線、北陸新幹線の早期</a:t>
            </a:r>
            <a:r>
              <a:rPr kumimoji="1" lang="ja-JP" sz="1000">
                <a:solidFill>
                  <a:schemeClr val="tx1"/>
                </a:solidFill>
                <a:latin typeface="BIZ UDPゴシック" panose="020B0400000000000000" pitchFamily="50" charset="-128"/>
                <a:ea typeface="BIZ UDPゴシック"/>
              </a:rPr>
              <a:t>全線</a:t>
            </a:r>
            <a:r>
              <a:rPr kumimoji="1" lang="ja-JP" altLang="en-US" sz="1000" b="0" i="0" u="none" strike="noStrike" kern="1200" cap="none" spc="0" normalizeH="0" baseline="0" noProof="0">
                <a:ln>
                  <a:noFill/>
                </a:ln>
                <a:solidFill>
                  <a:schemeClr val="tx1"/>
                </a:solidFill>
                <a:effectLst/>
                <a:uLnTx/>
                <a:uFillTx/>
                <a:latin typeface="BIZ UDPゴシック" panose="020B0400000000000000" pitchFamily="50" charset="-128"/>
                <a:ea typeface="BIZ UDPゴシック"/>
              </a:rPr>
              <a:t>開業の促進</a:t>
            </a:r>
            <a:endParaRPr kumimoji="1" lang="en-US" altLang="ja-JP" sz="1000" b="0" i="0" u="none" strike="noStrike" kern="1200" cap="none" spc="0" normalizeH="0" baseline="0" noProof="0">
              <a:ln>
                <a:noFill/>
              </a:ln>
              <a:solidFill>
                <a:schemeClr val="tx1"/>
              </a:solidFill>
              <a:effectLst/>
              <a:uLnTx/>
              <a:uFillTx/>
              <a:latin typeface="BIZ UDPゴシック" panose="020B0400000000000000" pitchFamily="50" charset="-128"/>
              <a:ea typeface="BIZ UDPゴシック"/>
            </a:endParaRPr>
          </a:p>
          <a:p>
            <a:pPr marL="0" marR="0" lvl="0" indent="0" algn="l" defTabSz="457200" rtl="0" eaLnBrk="1" fontAlgn="auto" latinLnBrk="0" hangingPunct="1">
              <a:lnSpc>
                <a:spcPts val="1400"/>
              </a:lnSpc>
              <a:spcBef>
                <a:spcPts val="0"/>
              </a:spcBef>
              <a:spcAft>
                <a:spcPts val="0"/>
              </a:spcAft>
              <a:buClrTx/>
              <a:buSzTx/>
              <a:buFontTx/>
              <a:buNone/>
              <a:tabLst/>
              <a:defRPr/>
            </a:pPr>
            <a:r>
              <a:rPr kumimoji="1" lang="ja-JP" altLang="en-US" sz="1000" b="0" i="0" u="none" strike="noStrike" kern="1200" cap="none" spc="0" normalizeH="0" baseline="0" noProof="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000">
                <a:solidFill>
                  <a:schemeClr val="tx1"/>
                </a:solidFill>
                <a:latin typeface="BIZ UDPゴシック" panose="020B0400000000000000" pitchFamily="50" charset="-128"/>
                <a:ea typeface="BIZ UDPゴシック" panose="020B0400000000000000" pitchFamily="50" charset="-128"/>
              </a:rPr>
              <a:t>鉄道・道路ネットワークの充実、空港・港湾の機能強化</a:t>
            </a:r>
            <a:endParaRPr kumimoji="1" lang="en-US" altLang="ja-JP" sz="1000" b="1" spc="-71">
              <a:solidFill>
                <a:schemeClr val="tx1"/>
              </a:solidFill>
              <a:latin typeface="BIZ UDPゴシック" panose="020B0400000000000000" pitchFamily="50" charset="-128"/>
              <a:ea typeface="BIZ UDPゴシック" panose="020B0400000000000000" pitchFamily="50" charset="-128"/>
            </a:endParaRPr>
          </a:p>
          <a:p>
            <a:pPr>
              <a:lnSpc>
                <a:spcPct val="150000"/>
              </a:lnSpc>
            </a:pPr>
            <a:endParaRPr kumimoji="1" lang="en-US" altLang="ja-JP" sz="1600" b="1" spc="-71">
              <a:solidFill>
                <a:schemeClr val="tx1"/>
              </a:solidFill>
              <a:latin typeface="BIZ UDPゴシック" panose="020B0400000000000000" pitchFamily="50" charset="-128"/>
              <a:ea typeface="BIZ UDPゴシック" panose="020B0400000000000000" pitchFamily="50" charset="-128"/>
            </a:endParaRPr>
          </a:p>
        </p:txBody>
      </p:sp>
      <p:sp>
        <p:nvSpPr>
          <p:cNvPr id="58" name="正方形/長方形 57">
            <a:extLst>
              <a:ext uri="{FF2B5EF4-FFF2-40B4-BE49-F238E27FC236}">
                <a16:creationId xmlns:a16="http://schemas.microsoft.com/office/drawing/2014/main" id="{3EF9C576-9A01-4808-B092-1D03C59013B9}"/>
              </a:ext>
            </a:extLst>
          </p:cNvPr>
          <p:cNvSpPr/>
          <p:nvPr/>
        </p:nvSpPr>
        <p:spPr>
          <a:xfrm>
            <a:off x="5396436" y="1510904"/>
            <a:ext cx="3365362" cy="234642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nSpc>
                <a:spcPct val="150000"/>
              </a:lnSpc>
            </a:pPr>
            <a:r>
              <a:rPr kumimoji="1" lang="ja-JP" altLang="en-US" sz="1200" b="1" spc="-71">
                <a:solidFill>
                  <a:prstClr val="black"/>
                </a:solidFill>
                <a:latin typeface="BIZ UDPゴシック" panose="020B0400000000000000" pitchFamily="50" charset="-128"/>
                <a:ea typeface="BIZ UDPゴシック"/>
              </a:rPr>
              <a:t>■　地域の拠点の活性化</a:t>
            </a:r>
            <a:endParaRPr kumimoji="1" lang="en-US" altLang="ja-JP" sz="1200" b="1" spc="-71">
              <a:solidFill>
                <a:prstClr val="black"/>
              </a:solidFill>
              <a:latin typeface="BIZ UDPゴシック" panose="020B0400000000000000" pitchFamily="50" charset="-128"/>
              <a:ea typeface="BIZ UDPゴシック"/>
            </a:endParaRPr>
          </a:p>
          <a:p>
            <a:pPr marL="0" marR="0" lvl="0" indent="0" algn="l" defTabSz="457200" rtl="0" eaLnBrk="1" fontAlgn="auto" latinLnBrk="0" hangingPunct="1">
              <a:lnSpc>
                <a:spcPts val="14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・新たな産業用地の創出や主要駅周辺での拠点形成</a:t>
            </a:r>
            <a:endParaRPr kumimoji="1" lang="en-US" altLang="ja-JP"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a:lnSpc>
                <a:spcPts val="1400"/>
              </a:lnSpc>
            </a:pPr>
            <a:endParaRPr kumimoji="1" lang="ja-JP" altLang="en-US" sz="1000">
              <a:solidFill>
                <a:prstClr val="black"/>
              </a:solidFill>
              <a:latin typeface="BIZ UDPゴシック" panose="020B0400000000000000" pitchFamily="50" charset="-128"/>
              <a:ea typeface="BIZ UDPゴシック"/>
            </a:endParaRPr>
          </a:p>
          <a:p>
            <a:pPr>
              <a:lnSpc>
                <a:spcPts val="1400"/>
              </a:lnSpc>
            </a:pPr>
            <a:endParaRPr kumimoji="1" lang="ja-JP" altLang="en-US" sz="1000">
              <a:solidFill>
                <a:prstClr val="black"/>
              </a:solidFill>
              <a:latin typeface="BIZ UDPゴシック" panose="020B0400000000000000" pitchFamily="50" charset="-128"/>
              <a:ea typeface="BIZ UDPゴシック"/>
            </a:endParaRPr>
          </a:p>
          <a:p>
            <a:pPr>
              <a:lnSpc>
                <a:spcPct val="150000"/>
              </a:lnSpc>
            </a:pPr>
            <a:r>
              <a:rPr kumimoji="1" lang="ja-JP" altLang="en-US" sz="1200" b="1" spc="-71">
                <a:solidFill>
                  <a:prstClr val="black"/>
                </a:solidFill>
                <a:latin typeface="BIZ UDPゴシック" panose="020B0400000000000000" pitchFamily="50" charset="-128"/>
                <a:ea typeface="BIZ UDPゴシック"/>
              </a:rPr>
              <a:t>■　郊外エリアの再生</a:t>
            </a:r>
            <a:endParaRPr kumimoji="1" lang="en-US" altLang="ja-JP" sz="1200" b="1" spc="-71">
              <a:solidFill>
                <a:prstClr val="black"/>
              </a:solidFill>
              <a:latin typeface="BIZ UDPゴシック" panose="020B0400000000000000" pitchFamily="50" charset="-128"/>
              <a:ea typeface="BIZ UDPゴシック"/>
            </a:endParaRPr>
          </a:p>
          <a:p>
            <a:pPr>
              <a:lnSpc>
                <a:spcPct val="150000"/>
              </a:lnSpc>
            </a:pPr>
            <a:r>
              <a:rPr kumimoji="1" lang="ja-JP" altLang="en-US"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000" spc="-71">
                <a:solidFill>
                  <a:prstClr val="black"/>
                </a:solidFill>
                <a:latin typeface="BIZ UDPゴシック" panose="020B0400000000000000" pitchFamily="50" charset="-128"/>
                <a:ea typeface="BIZ UDPゴシック" panose="020B0400000000000000" pitchFamily="50" charset="-128"/>
              </a:rPr>
              <a:t>地域の特色を活かしたまちづくり</a:t>
            </a:r>
            <a:endParaRPr kumimoji="1" lang="en-US" altLang="ja-JP" sz="1000" spc="-71">
              <a:solidFill>
                <a:prstClr val="black"/>
              </a:solidFill>
              <a:latin typeface="BIZ UDPゴシック" panose="020B0400000000000000" pitchFamily="50" charset="-128"/>
              <a:ea typeface="BIZ UDPゴシック" panose="020B0400000000000000" pitchFamily="50" charset="-128"/>
            </a:endParaRPr>
          </a:p>
          <a:p>
            <a:pPr>
              <a:lnSpc>
                <a:spcPct val="150000"/>
              </a:lnSpc>
              <a:defRPr/>
            </a:pPr>
            <a:endParaRPr kumimoji="1" lang="ja-JP" altLang="en-US" sz="1000" spc="-71">
              <a:solidFill>
                <a:prstClr val="black"/>
              </a:solidFill>
              <a:latin typeface="BIZ UDPゴシック" panose="020B0400000000000000" pitchFamily="50" charset="-128"/>
              <a:ea typeface="BIZ UDPゴシック"/>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1200" b="1" spc="-71">
                <a:solidFill>
                  <a:prstClr val="black"/>
                </a:solidFill>
                <a:latin typeface="BIZ UDPゴシック" panose="020B0400000000000000" pitchFamily="50" charset="-128"/>
                <a:ea typeface="BIZ UDPゴシック"/>
              </a:rPr>
              <a:t>■　自然との共生</a:t>
            </a:r>
            <a:endParaRPr kumimoji="1" lang="en-US" altLang="ja-JP" sz="1200" b="1" i="0" u="none" strike="noStrike" kern="1200" cap="none" spc="-71" normalizeH="0" baseline="0" noProof="0">
              <a:ln>
                <a:noFill/>
              </a:ln>
              <a:solidFill>
                <a:prstClr val="black"/>
              </a:solidFill>
              <a:effectLst/>
              <a:uLnTx/>
              <a:uFillTx/>
              <a:latin typeface="BIZ UDPゴシック" panose="020B0400000000000000" pitchFamily="50" charset="-128"/>
              <a:ea typeface="BIZ UDPゴシック"/>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000" i="0" u="none" strike="noStrike" kern="1200" cap="none" spc="-71"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居心地の良いみどりのまちづくり、美しく豊かな海づくり</a:t>
            </a:r>
            <a:endParaRPr kumimoji="1" lang="en-US" altLang="ja-JP" sz="1000" i="0" u="none" strike="noStrike" kern="1200" cap="none" spc="-71"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67" name="テキスト ボックス 66">
            <a:extLst>
              <a:ext uri="{FF2B5EF4-FFF2-40B4-BE49-F238E27FC236}">
                <a16:creationId xmlns:a16="http://schemas.microsoft.com/office/drawing/2014/main" id="{CCBEB70E-5778-4C85-ADA5-D225CE0E09D0}"/>
              </a:ext>
            </a:extLst>
          </p:cNvPr>
          <p:cNvSpPr txBox="1"/>
          <p:nvPr/>
        </p:nvSpPr>
        <p:spPr>
          <a:xfrm>
            <a:off x="683173" y="4183062"/>
            <a:ext cx="8539654" cy="377356"/>
          </a:xfrm>
          <a:prstGeom prst="rect">
            <a:avLst/>
          </a:prstGeom>
          <a:solidFill>
            <a:srgbClr val="FFFF00"/>
          </a:solidFill>
          <a:ln w="9525">
            <a:noFill/>
          </a:ln>
        </p:spPr>
        <p:txBody>
          <a:bodyPr wrap="square" lIns="104464" tIns="62679" rIns="125357" bIns="62679" rtlCol="0" anchor="t">
            <a:spAutoFit/>
          </a:bodyPr>
          <a:lstStyle>
            <a:defPPr>
              <a:defRPr lang="en-US"/>
            </a:defPPr>
            <a:lvl1pPr marR="0" lvl="0" indent="0" algn="ctr" defTabSz="326578" fontAlgn="auto">
              <a:lnSpc>
                <a:spcPts val="2286"/>
              </a:lnSpc>
              <a:spcBef>
                <a:spcPts val="0"/>
              </a:spcBef>
              <a:spcAft>
                <a:spcPts val="214"/>
              </a:spcAft>
              <a:buClrTx/>
              <a:buSzTx/>
              <a:buFontTx/>
              <a:buNone/>
              <a:tabLst/>
              <a:defRPr kumimoji="0" sz="1600" b="1" i="0" u="none" strike="noStrike" kern="100" cap="none" spc="0" normalizeH="0" baseline="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defRPr>
            </a:lvl1pPr>
          </a:lstStyle>
          <a:p>
            <a:r>
              <a:rPr lang="ja-JP" altLang="en-US">
                <a:ea typeface="BIZ UDPゴシック"/>
                <a:cs typeface="Times New Roman"/>
              </a:rPr>
              <a:t>東西二極の一極として、ふさわしい</a:t>
            </a:r>
            <a:r>
              <a:rPr lang="ja-JP" altLang="en-US">
                <a:solidFill>
                  <a:schemeClr val="tx1"/>
                </a:solidFill>
                <a:ea typeface="BIZ UDPゴシック"/>
                <a:cs typeface="Times New Roman"/>
              </a:rPr>
              <a:t>まちづくりの推進や交通基盤の整備</a:t>
            </a:r>
          </a:p>
        </p:txBody>
      </p:sp>
      <p:sp>
        <p:nvSpPr>
          <p:cNvPr id="35" name="正方形/長方形 34">
            <a:extLst>
              <a:ext uri="{FF2B5EF4-FFF2-40B4-BE49-F238E27FC236}">
                <a16:creationId xmlns:a16="http://schemas.microsoft.com/office/drawing/2014/main" id="{378BFBA2-3BED-4EDF-A64C-4884601D5BAE}"/>
              </a:ext>
            </a:extLst>
          </p:cNvPr>
          <p:cNvSpPr/>
          <p:nvPr/>
        </p:nvSpPr>
        <p:spPr>
          <a:xfrm>
            <a:off x="1060141" y="1208306"/>
            <a:ext cx="3366586" cy="36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prstClr val="white"/>
                </a:solidFill>
                <a:latin typeface="BIZ UDPゴシック" panose="020B0400000000000000" pitchFamily="50" charset="-128"/>
                <a:ea typeface="BIZ UDPゴシック" panose="020B0400000000000000" pitchFamily="50" charset="-128"/>
              </a:rPr>
              <a:t>成長を支える都市機能</a:t>
            </a:r>
          </a:p>
        </p:txBody>
      </p:sp>
      <p:sp>
        <p:nvSpPr>
          <p:cNvPr id="37" name="正方形/長方形 36">
            <a:extLst>
              <a:ext uri="{FF2B5EF4-FFF2-40B4-BE49-F238E27FC236}">
                <a16:creationId xmlns:a16="http://schemas.microsoft.com/office/drawing/2014/main" id="{07C7D389-8666-43A6-AC10-14B1A06A179E}"/>
              </a:ext>
            </a:extLst>
          </p:cNvPr>
          <p:cNvSpPr/>
          <p:nvPr/>
        </p:nvSpPr>
        <p:spPr>
          <a:xfrm>
            <a:off x="5395921" y="1208306"/>
            <a:ext cx="3366586" cy="36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kumimoji="1" lang="ja-JP" altLang="en-US" b="1">
                <a:solidFill>
                  <a:schemeClr val="bg1"/>
                </a:solidFill>
                <a:latin typeface="BIZ UDPゴシック" panose="020B0400000000000000" pitchFamily="50" charset="-128"/>
                <a:ea typeface="BIZ UDPゴシック"/>
              </a:rPr>
              <a:t>生活を支える地域機能</a:t>
            </a:r>
            <a:endParaRPr lang="en-US" altLang="ja-JP" b="1">
              <a:solidFill>
                <a:schemeClr val="bg1"/>
              </a:solidFill>
              <a:latin typeface="BIZ UDPゴシック" panose="020B0400000000000000" pitchFamily="50" charset="-128"/>
              <a:ea typeface="BIZ UDPゴシック"/>
            </a:endParaRPr>
          </a:p>
        </p:txBody>
      </p:sp>
      <p:sp>
        <p:nvSpPr>
          <p:cNvPr id="48" name="二等辺三角形 47">
            <a:extLst>
              <a:ext uri="{FF2B5EF4-FFF2-40B4-BE49-F238E27FC236}">
                <a16:creationId xmlns:a16="http://schemas.microsoft.com/office/drawing/2014/main" id="{79B1EDB6-ABF9-4937-AA35-5C3BD7B5040C}"/>
              </a:ext>
            </a:extLst>
          </p:cNvPr>
          <p:cNvSpPr/>
          <p:nvPr/>
        </p:nvSpPr>
        <p:spPr>
          <a:xfrm rot="10800000">
            <a:off x="4265212" y="4685689"/>
            <a:ext cx="1322614" cy="294519"/>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962"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4" name="二等辺三角形 33">
            <a:extLst>
              <a:ext uri="{FF2B5EF4-FFF2-40B4-BE49-F238E27FC236}">
                <a16:creationId xmlns:a16="http://schemas.microsoft.com/office/drawing/2014/main" id="{8710833C-03F8-4C6B-BA25-B37CD860F51D}"/>
              </a:ext>
            </a:extLst>
          </p:cNvPr>
          <p:cNvSpPr/>
          <p:nvPr/>
        </p:nvSpPr>
        <p:spPr>
          <a:xfrm rot="10800000">
            <a:off x="4265213" y="3840692"/>
            <a:ext cx="1322614" cy="294519"/>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962"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8" name="正方形/長方形 37">
            <a:extLst>
              <a:ext uri="{FF2B5EF4-FFF2-40B4-BE49-F238E27FC236}">
                <a16:creationId xmlns:a16="http://schemas.microsoft.com/office/drawing/2014/main" id="{3BFF3252-4F24-40A9-989B-20A3DDB5AFDD}"/>
              </a:ext>
            </a:extLst>
          </p:cNvPr>
          <p:cNvSpPr/>
          <p:nvPr/>
        </p:nvSpPr>
        <p:spPr>
          <a:xfrm>
            <a:off x="0" y="68851"/>
            <a:ext cx="9906000" cy="400110"/>
          </a:xfrm>
          <a:prstGeom prst="rect">
            <a:avLst/>
          </a:prstGeom>
          <a:noFill/>
        </p:spPr>
        <p:txBody>
          <a:bodyPr wrap="square" lIns="91440" tIns="45720" rIns="91440" bIns="45720" anchor="t">
            <a:sp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HGS創英角ｺﾞｼｯｸUB"/>
                <a:ea typeface="HGS創英角ｺﾞｼｯｸUB"/>
              </a:rPr>
              <a:t>５．成長を支える高度な都市機能を備えた都市</a:t>
            </a:r>
          </a:p>
        </p:txBody>
      </p:sp>
      <p:sp>
        <p:nvSpPr>
          <p:cNvPr id="26" name="テキスト ボックス 25">
            <a:extLst>
              <a:ext uri="{FF2B5EF4-FFF2-40B4-BE49-F238E27FC236}">
                <a16:creationId xmlns:a16="http://schemas.microsoft.com/office/drawing/2014/main" id="{D1099FE8-3482-4898-B95E-89E3C0F0F23E}"/>
              </a:ext>
            </a:extLst>
          </p:cNvPr>
          <p:cNvSpPr txBox="1"/>
          <p:nvPr/>
        </p:nvSpPr>
        <p:spPr>
          <a:xfrm>
            <a:off x="157273" y="4688854"/>
            <a:ext cx="2147100" cy="338554"/>
          </a:xfrm>
          <a:prstGeom prst="rect">
            <a:avLst/>
          </a:prstGeom>
          <a:solidFill>
            <a:srgbClr val="0070C0"/>
          </a:solidFill>
          <a:ln>
            <a:solidFill>
              <a:srgbClr val="0070C0"/>
            </a:solidFill>
          </a:ln>
        </p:spPr>
        <p:txBody>
          <a:bodyPr wrap="square" rtlCol="0">
            <a:spAutoFit/>
          </a:bodyPr>
          <a:lstStyle/>
          <a:p>
            <a:pPr marL="128137" marR="0" lvl="0" indent="-128137"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取組</a:t>
            </a:r>
            <a:r>
              <a:rPr kumimoji="1" lang="ja-JP" altLang="en-US" sz="1600" b="1" dirty="0">
                <a:solidFill>
                  <a:prstClr val="white"/>
                </a:solidFill>
                <a:latin typeface="BIZ UDPゴシック" panose="020B0400000000000000" pitchFamily="50" charset="-128"/>
                <a:ea typeface="BIZ UDPゴシック" panose="020B0400000000000000" pitchFamily="50" charset="-128"/>
              </a:rPr>
              <a:t>の</a:t>
            </a:r>
            <a:r>
              <a:rPr kumimoji="1"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柱</a:t>
            </a:r>
          </a:p>
        </p:txBody>
      </p:sp>
      <p:sp>
        <p:nvSpPr>
          <p:cNvPr id="4" name="円/楕円 72">
            <a:extLst>
              <a:ext uri="{FF2B5EF4-FFF2-40B4-BE49-F238E27FC236}">
                <a16:creationId xmlns:a16="http://schemas.microsoft.com/office/drawing/2014/main" id="{4CE01F97-AAC6-5BFF-999D-A857DDAE4872}"/>
              </a:ext>
            </a:extLst>
          </p:cNvPr>
          <p:cNvSpPr/>
          <p:nvPr/>
        </p:nvSpPr>
        <p:spPr>
          <a:xfrm>
            <a:off x="6579514" y="5269765"/>
            <a:ext cx="3070788" cy="1095851"/>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429"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1">
            <a:extLst>
              <a:ext uri="{FF2B5EF4-FFF2-40B4-BE49-F238E27FC236}">
                <a16:creationId xmlns:a16="http://schemas.microsoft.com/office/drawing/2014/main" id="{2A734755-D830-17F3-8C84-B32A329B11E1}"/>
              </a:ext>
            </a:extLst>
          </p:cNvPr>
          <p:cNvSpPr>
            <a:spLocks noGrp="1"/>
          </p:cNvSpPr>
          <p:nvPr>
            <p:ph type="sldNum" sz="quarter" idx="12"/>
          </p:nvPr>
        </p:nvSpPr>
        <p:spPr>
          <a:xfrm>
            <a:off x="9489330" y="6445576"/>
            <a:ext cx="416670" cy="408695"/>
          </a:xfrm>
          <a:solidFill>
            <a:schemeClr val="bg1"/>
          </a:solidFill>
          <a:effectLst/>
        </p:spPr>
        <p:txBody>
          <a:bodyPr/>
          <a:lstStyle/>
          <a:p>
            <a:fld id="{DDF82107-93BA-490C-9453-044014AF67CD}" type="slidenum">
              <a:rPr kumimoji="1" lang="ja-JP" altLang="en-US" smtClean="0"/>
              <a:pPr/>
              <a:t>55</a:t>
            </a:fld>
            <a:endParaRPr kumimoji="1" lang="ja-JP" altLang="en-US"/>
          </a:p>
        </p:txBody>
      </p:sp>
      <p:sp>
        <p:nvSpPr>
          <p:cNvPr id="23" name="円/楕円 72">
            <a:extLst>
              <a:ext uri="{FF2B5EF4-FFF2-40B4-BE49-F238E27FC236}">
                <a16:creationId xmlns:a16="http://schemas.microsoft.com/office/drawing/2014/main" id="{F0C1B03D-2FE4-4A6E-A5F0-36CD161F52D2}"/>
              </a:ext>
            </a:extLst>
          </p:cNvPr>
          <p:cNvSpPr/>
          <p:nvPr/>
        </p:nvSpPr>
        <p:spPr>
          <a:xfrm>
            <a:off x="-3127" y="5442328"/>
            <a:ext cx="3593225" cy="76083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30000"/>
              </a:lnSpc>
            </a:pPr>
            <a:r>
              <a:rPr lang="en-US" altLang="ja-JP" sz="2000" b="1" dirty="0">
                <a:solidFill>
                  <a:prstClr val="black"/>
                </a:solidFill>
                <a:latin typeface="BIZ UDPゴシック" panose="020B0400000000000000" pitchFamily="50" charset="-128"/>
                <a:ea typeface="BIZ UDPゴシック"/>
              </a:rPr>
              <a:t>【</a:t>
            </a:r>
            <a:r>
              <a:rPr lang="ja-JP" altLang="en-US" sz="2000" b="1" dirty="0">
                <a:solidFill>
                  <a:prstClr val="black"/>
                </a:solidFill>
                <a:latin typeface="BIZ UDPゴシック" panose="020B0400000000000000" pitchFamily="50" charset="-128"/>
                <a:ea typeface="BIZ UDPゴシック"/>
              </a:rPr>
              <a:t>１</a:t>
            </a:r>
            <a:r>
              <a:rPr lang="en-US" altLang="ja-JP" sz="2000" b="1" dirty="0">
                <a:solidFill>
                  <a:prstClr val="black"/>
                </a:solidFill>
                <a:latin typeface="BIZ UDPゴシック" panose="020B0400000000000000" pitchFamily="50" charset="-128"/>
                <a:ea typeface="BIZ UDPゴシック"/>
              </a:rPr>
              <a:t>】</a:t>
            </a:r>
            <a:r>
              <a:rPr lang="ja-JP" altLang="en-US" sz="2000" b="1" dirty="0">
                <a:solidFill>
                  <a:prstClr val="black"/>
                </a:solidFill>
                <a:latin typeface="BIZ UDPゴシック" panose="020B0400000000000000" pitchFamily="50" charset="-128"/>
                <a:ea typeface="BIZ UDPゴシック"/>
              </a:rPr>
              <a:t>　</a:t>
            </a:r>
            <a:r>
              <a:rPr lang="ja-JP" altLang="en-US" sz="2000" b="1" dirty="0">
                <a:solidFill>
                  <a:prstClr val="black"/>
                </a:solidFill>
                <a:ea typeface="BIZ UDPゴシック"/>
              </a:rPr>
              <a:t>集客交流・</a:t>
            </a:r>
            <a:br>
              <a:rPr lang="en-US" altLang="ja-JP" sz="2000" b="1" dirty="0">
                <a:ea typeface="BIZ UDPゴシック"/>
              </a:rPr>
            </a:br>
            <a:r>
              <a:rPr lang="ja-JP" altLang="en-US" sz="2000" b="1" dirty="0">
                <a:solidFill>
                  <a:prstClr val="black"/>
                </a:solidFill>
                <a:ea typeface="BIZ UDPゴシック"/>
              </a:rPr>
              <a:t>新産業拠点の整備</a:t>
            </a:r>
            <a:endParaRPr lang="ja-JP" altLang="en-US" dirty="0">
              <a:solidFill>
                <a:prstClr val="black"/>
              </a:solidFill>
              <a:ea typeface="BIZ UDPゴシック"/>
              <a:cs typeface="Calibri"/>
            </a:endParaRPr>
          </a:p>
        </p:txBody>
      </p:sp>
      <p:sp>
        <p:nvSpPr>
          <p:cNvPr id="24" name="円/楕円 72">
            <a:extLst>
              <a:ext uri="{FF2B5EF4-FFF2-40B4-BE49-F238E27FC236}">
                <a16:creationId xmlns:a16="http://schemas.microsoft.com/office/drawing/2014/main" id="{2052B345-504F-4454-A2A9-0F7948A5E998}"/>
              </a:ext>
            </a:extLst>
          </p:cNvPr>
          <p:cNvSpPr/>
          <p:nvPr/>
        </p:nvSpPr>
        <p:spPr>
          <a:xfrm>
            <a:off x="3065688" y="5425460"/>
            <a:ext cx="3675068" cy="76083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30000"/>
              </a:lnSpc>
            </a:pPr>
            <a:r>
              <a:rPr lang="en-US" altLang="ja-JP" sz="2000" b="1" dirty="0">
                <a:solidFill>
                  <a:schemeClr val="tx1"/>
                </a:solidFill>
                <a:latin typeface="BIZ UDPゴシック" panose="020B0400000000000000" pitchFamily="50" charset="-128"/>
                <a:ea typeface="BIZ UDPゴシック"/>
              </a:rPr>
              <a:t>【</a:t>
            </a:r>
            <a:r>
              <a:rPr lang="ja-JP" altLang="en-US" sz="2000" b="1" dirty="0">
                <a:solidFill>
                  <a:schemeClr val="tx1"/>
                </a:solidFill>
                <a:latin typeface="BIZ UDPゴシック" panose="020B0400000000000000" pitchFamily="50" charset="-128"/>
                <a:ea typeface="BIZ UDPゴシック"/>
              </a:rPr>
              <a:t>２</a:t>
            </a:r>
            <a:r>
              <a:rPr lang="en-US" altLang="ja-JP" sz="2000" b="1" dirty="0">
                <a:solidFill>
                  <a:schemeClr val="tx1"/>
                </a:solidFill>
                <a:latin typeface="BIZ UDPゴシック" panose="020B0400000000000000" pitchFamily="50" charset="-128"/>
                <a:ea typeface="BIZ UDPゴシック"/>
              </a:rPr>
              <a:t>】</a:t>
            </a:r>
            <a:r>
              <a:rPr lang="ja-JP" altLang="en-US" sz="2000" b="1" dirty="0">
                <a:solidFill>
                  <a:schemeClr val="tx1"/>
                </a:solidFill>
                <a:latin typeface="BIZ UDPゴシック" panose="020B0400000000000000" pitchFamily="50" charset="-128"/>
                <a:ea typeface="BIZ UDPゴシック"/>
              </a:rPr>
              <a:t>　</a:t>
            </a:r>
            <a:r>
              <a:rPr lang="ja-JP" sz="2000" b="1" dirty="0">
                <a:solidFill>
                  <a:schemeClr val="tx1"/>
                </a:solidFill>
                <a:latin typeface="BIZ UDPゴシック" panose="020B0400000000000000" pitchFamily="50" charset="-128"/>
                <a:ea typeface="BIZ UDPゴシック"/>
              </a:rPr>
              <a:t>交通基盤の整備</a:t>
            </a:r>
            <a:endParaRPr lang="ja-JP" altLang="en-US" sz="2000" dirty="0">
              <a:solidFill>
                <a:schemeClr val="tx1"/>
              </a:solidFill>
              <a:latin typeface="BIZ UDPゴシック" panose="020B0400000000000000" pitchFamily="50" charset="-128"/>
              <a:ea typeface="BIZ UDPゴシック" panose="020B0400000000000000" pitchFamily="50" charset="-128"/>
            </a:endParaRPr>
          </a:p>
        </p:txBody>
      </p:sp>
      <p:sp>
        <p:nvSpPr>
          <p:cNvPr id="25" name="円/楕円 72">
            <a:extLst>
              <a:ext uri="{FF2B5EF4-FFF2-40B4-BE49-F238E27FC236}">
                <a16:creationId xmlns:a16="http://schemas.microsoft.com/office/drawing/2014/main" id="{F83558BD-49E1-4E60-925A-B8BD75F56489}"/>
              </a:ext>
            </a:extLst>
          </p:cNvPr>
          <p:cNvSpPr/>
          <p:nvPr/>
        </p:nvSpPr>
        <p:spPr>
          <a:xfrm>
            <a:off x="6136090" y="5443878"/>
            <a:ext cx="3943092" cy="76083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30000"/>
              </a:lnSpc>
            </a:pPr>
            <a:r>
              <a:rPr lang="en-US" altLang="ja-JP" sz="2000" b="1" dirty="0">
                <a:solidFill>
                  <a:schemeClr val="tx1"/>
                </a:solidFill>
                <a:latin typeface="BIZ UDPゴシック" panose="020B0400000000000000" pitchFamily="50" charset="-128"/>
                <a:ea typeface="BIZ UDPゴシック"/>
              </a:rPr>
              <a:t>【</a:t>
            </a:r>
            <a:r>
              <a:rPr lang="ja-JP" altLang="en-US" sz="2000" b="1" dirty="0">
                <a:solidFill>
                  <a:schemeClr val="tx1"/>
                </a:solidFill>
                <a:latin typeface="BIZ UDPゴシック" panose="020B0400000000000000" pitchFamily="50" charset="-128"/>
                <a:ea typeface="BIZ UDPゴシック"/>
              </a:rPr>
              <a:t>３</a:t>
            </a:r>
            <a:r>
              <a:rPr lang="en-US" altLang="ja-JP" sz="2000" b="1" dirty="0">
                <a:solidFill>
                  <a:schemeClr val="tx1"/>
                </a:solidFill>
                <a:latin typeface="BIZ UDPゴシック" panose="020B0400000000000000" pitchFamily="50" charset="-128"/>
                <a:ea typeface="BIZ UDPゴシック"/>
              </a:rPr>
              <a:t>】　</a:t>
            </a:r>
            <a:r>
              <a:rPr lang="ja-JP" sz="2000" b="1" dirty="0">
                <a:solidFill>
                  <a:schemeClr val="tx1"/>
                </a:solidFill>
                <a:latin typeface="BIZ UDPゴシック" panose="020B0400000000000000" pitchFamily="50" charset="-128"/>
                <a:ea typeface="BIZ UDPゴシック"/>
              </a:rPr>
              <a:t>地域のまちづくり</a:t>
            </a:r>
            <a:r>
              <a:rPr lang="ja-JP" altLang="en-US" sz="2000" b="1" dirty="0">
                <a:solidFill>
                  <a:schemeClr val="tx1"/>
                </a:solidFill>
                <a:latin typeface="BIZ UDPゴシック" panose="020B0400000000000000" pitchFamily="50" charset="-128"/>
                <a:ea typeface="BIZ UDPゴシック"/>
              </a:rPr>
              <a:t>　</a:t>
            </a:r>
            <a:endParaRPr lang="en-US" altLang="ja-JP" sz="2000" b="1" dirty="0">
              <a:solidFill>
                <a:schemeClr val="tx1"/>
              </a:solidFill>
              <a:latin typeface="BIZ UDPゴシック" panose="020B0400000000000000" pitchFamily="50" charset="-128"/>
              <a:ea typeface="BIZ UDPゴシック"/>
            </a:endParaRPr>
          </a:p>
        </p:txBody>
      </p:sp>
    </p:spTree>
    <p:extLst>
      <p:ext uri="{BB962C8B-B14F-4D97-AF65-F5344CB8AC3E}">
        <p14:creationId xmlns:p14="http://schemas.microsoft.com/office/powerpoint/2010/main" val="4725420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A25C2451-B6FF-473A-933C-6FF43D1A4A41}"/>
              </a:ext>
            </a:extLst>
          </p:cNvPr>
          <p:cNvSpPr txBox="1"/>
          <p:nvPr/>
        </p:nvSpPr>
        <p:spPr>
          <a:xfrm>
            <a:off x="0" y="783772"/>
            <a:ext cx="4080682" cy="307777"/>
          </a:xfrm>
          <a:prstGeom prst="rect">
            <a:avLst/>
          </a:prstGeom>
          <a:noFill/>
          <a:ln>
            <a:noFill/>
          </a:ln>
        </p:spPr>
        <p:txBody>
          <a:bodyPr wrap="square">
            <a:spAutoFit/>
          </a:bodyPr>
          <a:lstStyle/>
          <a:p>
            <a:pPr marL="0" marR="0" lvl="0" indent="0" algn="l" defTabSz="653156" rtl="0" eaLnBrk="1" fontAlgn="auto" latinLnBrk="0" hangingPunct="1">
              <a:spcBef>
                <a:spcPts val="0"/>
              </a:spcBef>
              <a:spcAft>
                <a:spcPts val="0"/>
              </a:spcAft>
              <a:buClrTx/>
              <a:buSzTx/>
              <a:buFontTx/>
              <a:buNone/>
              <a:tabLst/>
              <a:defRPr/>
            </a:pPr>
            <a:r>
              <a:rPr kumimoji="1" lang="ja-JP" altLang="en-US" sz="1400" b="1"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（１）東西都市軸</a:t>
            </a:r>
            <a:endParaRPr kumimoji="1" lang="en-US" altLang="ja-JP" sz="1400" b="1"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endParaRPr>
          </a:p>
        </p:txBody>
      </p:sp>
      <p:sp>
        <p:nvSpPr>
          <p:cNvPr id="13" name="四角形: 角を丸くする 12">
            <a:extLst>
              <a:ext uri="{FF2B5EF4-FFF2-40B4-BE49-F238E27FC236}">
                <a16:creationId xmlns:a16="http://schemas.microsoft.com/office/drawing/2014/main" id="{56AF016C-8035-4982-A926-AB395FBE9669}"/>
              </a:ext>
            </a:extLst>
          </p:cNvPr>
          <p:cNvSpPr/>
          <p:nvPr/>
        </p:nvSpPr>
        <p:spPr>
          <a:xfrm>
            <a:off x="350108" y="1062831"/>
            <a:ext cx="9190478" cy="1116000"/>
          </a:xfrm>
          <a:prstGeom prst="roundRect">
            <a:avLst>
              <a:gd name="adj" fmla="val 0"/>
            </a:avLst>
          </a:prstGeom>
          <a:solidFill>
            <a:schemeClr val="accent5">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lIns="91440" tIns="45720" rIns="91440" bIns="45720" rtlCol="0" anchor="t"/>
          <a:lstStyle/>
          <a:p>
            <a:r>
              <a:rPr kumimoji="1" lang="ja-JP" sz="1000" dirty="0">
                <a:solidFill>
                  <a:schemeClr val="tx1"/>
                </a:solidFill>
                <a:ea typeface="游ゴシック"/>
              </a:rPr>
              <a:t>○</a:t>
            </a:r>
            <a:r>
              <a:rPr kumimoji="1" lang="ja-JP" sz="1000" dirty="0">
                <a:solidFill>
                  <a:schemeClr val="tx1"/>
                </a:solidFill>
                <a:latin typeface="游ゴシック"/>
                <a:ea typeface="游ゴシック"/>
              </a:rPr>
              <a:t>これまで大阪の発展を支えてきた</a:t>
            </a:r>
            <a:r>
              <a:rPr kumimoji="1" lang="ja-JP" sz="1000" b="1" dirty="0">
                <a:solidFill>
                  <a:schemeClr val="tx1"/>
                </a:solidFill>
                <a:latin typeface="游ゴシック"/>
                <a:ea typeface="游ゴシック"/>
              </a:rPr>
              <a:t>「南北都市軸」</a:t>
            </a:r>
            <a:r>
              <a:rPr kumimoji="1" lang="ja-JP" sz="1000" dirty="0">
                <a:solidFill>
                  <a:schemeClr val="tx1"/>
                </a:solidFill>
                <a:latin typeface="游ゴシック"/>
                <a:ea typeface="游ゴシック"/>
              </a:rPr>
              <a:t>に加え、万博等を契機に、広域的な交流・観光・産業拠点を結ぶ</a:t>
            </a:r>
            <a:r>
              <a:rPr kumimoji="1" lang="ja-JP" sz="1000" b="1" dirty="0">
                <a:solidFill>
                  <a:schemeClr val="tx1"/>
                </a:solidFill>
                <a:latin typeface="游ゴシック"/>
                <a:ea typeface="游ゴシック"/>
              </a:rPr>
              <a:t>「東西都市軸」</a:t>
            </a:r>
            <a:r>
              <a:rPr kumimoji="1" lang="ja-JP" sz="1000" dirty="0">
                <a:solidFill>
                  <a:schemeClr val="tx1"/>
                </a:solidFill>
                <a:latin typeface="游ゴシック"/>
                <a:ea typeface="游ゴシック"/>
              </a:rPr>
              <a:t>を強化</a:t>
            </a:r>
            <a:endParaRPr lang="en-US" dirty="0">
              <a:solidFill>
                <a:schemeClr val="tx1"/>
              </a:solidFill>
              <a:latin typeface="游ゴシック"/>
              <a:ea typeface="游ゴシック"/>
            </a:endParaRPr>
          </a:p>
          <a:p>
            <a:r>
              <a:rPr kumimoji="1" lang="ja-JP" altLang="en-US" sz="1000" dirty="0">
                <a:solidFill>
                  <a:schemeClr val="tx1"/>
                </a:solidFill>
                <a:ea typeface="游ゴシック"/>
              </a:rPr>
              <a:t>○</a:t>
            </a:r>
            <a:r>
              <a:rPr kumimoji="1" lang="ja-JP" sz="1000" dirty="0">
                <a:solidFill>
                  <a:schemeClr val="tx1"/>
                </a:solidFill>
                <a:latin typeface="游ゴシック"/>
                <a:ea typeface="游ゴシック"/>
              </a:rPr>
              <a:t>ニシ</a:t>
            </a:r>
            <a:r>
              <a:rPr kumimoji="1" lang="ja-JP" altLang="en-US" sz="1000" dirty="0">
                <a:solidFill>
                  <a:schemeClr val="tx1"/>
                </a:solidFill>
                <a:ea typeface="游ゴシック"/>
              </a:rPr>
              <a:t>の拠点として、</a:t>
            </a:r>
            <a:r>
              <a:rPr kumimoji="1" lang="ja-JP" altLang="en-US" sz="1000" b="1" dirty="0">
                <a:solidFill>
                  <a:schemeClr val="tx1"/>
                </a:solidFill>
                <a:ea typeface="游ゴシック"/>
              </a:rPr>
              <a:t>夢洲</a:t>
            </a:r>
            <a:r>
              <a:rPr kumimoji="1" lang="ja-JP" altLang="en-US" sz="1000" dirty="0">
                <a:solidFill>
                  <a:schemeClr val="tx1"/>
                </a:solidFill>
                <a:ea typeface="游ゴシック"/>
              </a:rPr>
              <a:t>において</a:t>
            </a:r>
            <a:r>
              <a:rPr kumimoji="1" lang="ja-JP" sz="1000" dirty="0">
                <a:solidFill>
                  <a:schemeClr val="tx1"/>
                </a:solidFill>
                <a:ea typeface="游ゴシック"/>
              </a:rPr>
              <a:t>万博会場跡地等</a:t>
            </a:r>
            <a:r>
              <a:rPr kumimoji="1" lang="ja-JP" altLang="en-US" sz="1000" dirty="0">
                <a:solidFill>
                  <a:schemeClr val="tx1"/>
                </a:solidFill>
                <a:ea typeface="游ゴシック"/>
              </a:rPr>
              <a:t>での国際観光拠点を形成するとともに</a:t>
            </a:r>
            <a:r>
              <a:rPr kumimoji="1" lang="ja-JP" sz="1000" dirty="0">
                <a:solidFill>
                  <a:schemeClr val="tx1"/>
                </a:solidFill>
                <a:latin typeface="游ゴシック"/>
                <a:ea typeface="游ゴシック"/>
              </a:rPr>
              <a:t>、舞洲</a:t>
            </a:r>
            <a:r>
              <a:rPr kumimoji="1" lang="ja-JP" altLang="en-US" sz="1000" dirty="0">
                <a:solidFill>
                  <a:schemeClr val="tx1"/>
                </a:solidFill>
                <a:latin typeface="游ゴシック"/>
                <a:ea typeface="游ゴシック"/>
              </a:rPr>
              <a:t>、咲洲、此花西部、築港・天保山</a:t>
            </a:r>
            <a:r>
              <a:rPr kumimoji="1" lang="ja-JP" sz="1000" dirty="0">
                <a:solidFill>
                  <a:schemeClr val="tx1"/>
                </a:solidFill>
                <a:latin typeface="游ゴシック"/>
                <a:ea typeface="游ゴシック"/>
              </a:rPr>
              <a:t>等の各地区</a:t>
            </a:r>
            <a:r>
              <a:rPr kumimoji="1" lang="ja-JP" altLang="en-US" sz="1000" dirty="0">
                <a:solidFill>
                  <a:schemeClr val="tx1"/>
                </a:solidFill>
                <a:latin typeface="游ゴシック"/>
                <a:ea typeface="游ゴシック"/>
              </a:rPr>
              <a:t>において官民連</a:t>
            </a:r>
            <a:endParaRPr kumimoji="1" lang="en-US" altLang="ja-JP" sz="1000" dirty="0">
              <a:solidFill>
                <a:schemeClr val="tx1"/>
              </a:solidFill>
              <a:latin typeface="游ゴシック"/>
              <a:ea typeface="游ゴシック"/>
            </a:endParaRPr>
          </a:p>
          <a:p>
            <a:r>
              <a:rPr kumimoji="1" lang="ja-JP" altLang="en-US" sz="1000" dirty="0">
                <a:solidFill>
                  <a:schemeClr val="tx1"/>
                </a:solidFill>
                <a:latin typeface="游ゴシック"/>
                <a:ea typeface="游ゴシック"/>
              </a:rPr>
              <a:t>　携等の取組を推進し、夢洲のまちづくりと</a:t>
            </a:r>
            <a:r>
              <a:rPr kumimoji="1" lang="ja-JP" sz="1000" dirty="0">
                <a:solidFill>
                  <a:schemeClr val="tx1"/>
                </a:solidFill>
                <a:latin typeface="游ゴシック"/>
                <a:ea typeface="游ゴシック"/>
              </a:rPr>
              <a:t>一体となって</a:t>
            </a:r>
            <a:r>
              <a:rPr kumimoji="1" lang="ja-JP" altLang="en-US" sz="1000" dirty="0">
                <a:solidFill>
                  <a:schemeClr val="tx1"/>
                </a:solidFill>
                <a:latin typeface="游ゴシック"/>
                <a:ea typeface="游ゴシック"/>
              </a:rPr>
              <a:t>、ベイ</a:t>
            </a:r>
            <a:r>
              <a:rPr kumimoji="1" lang="ja-JP" sz="1000" dirty="0">
                <a:solidFill>
                  <a:schemeClr val="tx1"/>
                </a:solidFill>
                <a:latin typeface="游ゴシック"/>
                <a:ea typeface="游ゴシック"/>
              </a:rPr>
              <a:t>エリア全体の魅力向上に</a:t>
            </a:r>
            <a:r>
              <a:rPr kumimoji="1" lang="ja-JP" altLang="en-US" sz="1000" dirty="0">
                <a:solidFill>
                  <a:schemeClr val="tx1"/>
                </a:solidFill>
                <a:latin typeface="游ゴシック"/>
                <a:ea typeface="游ゴシック"/>
              </a:rPr>
              <a:t>つなげる</a:t>
            </a:r>
          </a:p>
          <a:p>
            <a:r>
              <a:rPr kumimoji="1" lang="ja-JP" altLang="en-US" sz="1000" dirty="0">
                <a:solidFill>
                  <a:schemeClr val="tx1"/>
                </a:solidFill>
                <a:latin typeface="Calibri"/>
                <a:ea typeface="游ゴシック"/>
                <a:cs typeface="Calibri"/>
              </a:rPr>
              <a:t>○</a:t>
            </a:r>
            <a:r>
              <a:rPr kumimoji="1" lang="ja-JP" sz="1000" dirty="0">
                <a:solidFill>
                  <a:schemeClr val="tx1"/>
                </a:solidFill>
                <a:latin typeface="游ゴシック"/>
                <a:ea typeface="游ゴシック"/>
              </a:rPr>
              <a:t>ヒガシの拠点として</a:t>
            </a:r>
            <a:r>
              <a:rPr kumimoji="1" lang="ja-JP" altLang="en-US" sz="1000" dirty="0">
                <a:solidFill>
                  <a:schemeClr val="tx1"/>
                </a:solidFill>
                <a:latin typeface="游ゴシック"/>
                <a:ea typeface="游ゴシック"/>
              </a:rPr>
              <a:t>、</a:t>
            </a:r>
            <a:r>
              <a:rPr kumimoji="1" lang="ja-JP" sz="1000" b="1" dirty="0">
                <a:solidFill>
                  <a:schemeClr val="tx1"/>
                </a:solidFill>
                <a:latin typeface="游ゴシック"/>
                <a:ea typeface="游ゴシック"/>
              </a:rPr>
              <a:t>大阪城公園周辺地域</a:t>
            </a:r>
            <a:r>
              <a:rPr kumimoji="1" lang="ja-JP" sz="1000" dirty="0">
                <a:solidFill>
                  <a:schemeClr val="tx1"/>
                </a:solidFill>
                <a:latin typeface="游ゴシック"/>
                <a:ea typeface="游ゴシック"/>
              </a:rPr>
              <a:t>で国際的なイノベーション拠点の形成や国際人材の受入環境の整備、国際観光機能の強化など</a:t>
            </a:r>
            <a:r>
              <a:rPr kumimoji="1" lang="ja-JP" altLang="en-US" sz="1000" dirty="0">
                <a:solidFill>
                  <a:schemeClr val="tx1"/>
                </a:solidFill>
                <a:latin typeface="游ゴシック"/>
                <a:ea typeface="游ゴシック"/>
              </a:rPr>
              <a:t>に向け</a:t>
            </a:r>
            <a:r>
              <a:rPr kumimoji="1" lang="ja-JP" sz="1000" dirty="0">
                <a:solidFill>
                  <a:schemeClr val="tx1"/>
                </a:solidFill>
                <a:latin typeface="游ゴシック"/>
                <a:ea typeface="游ゴシック"/>
              </a:rPr>
              <a:t>、</a:t>
            </a:r>
            <a:r>
              <a:rPr kumimoji="1" lang="ja-JP" altLang="en-US" sz="1000" dirty="0">
                <a:solidFill>
                  <a:schemeClr val="tx1"/>
                </a:solidFill>
                <a:latin typeface="游ゴシック"/>
                <a:ea typeface="游ゴシック"/>
              </a:rPr>
              <a:t>「大阪城</a:t>
            </a:r>
            <a:endParaRPr kumimoji="1" lang="en-US" altLang="ja-JP" sz="1000" dirty="0">
              <a:solidFill>
                <a:schemeClr val="tx1"/>
              </a:solidFill>
              <a:latin typeface="游ゴシック"/>
              <a:ea typeface="游ゴシック"/>
            </a:endParaRPr>
          </a:p>
          <a:p>
            <a:r>
              <a:rPr kumimoji="1" lang="ja-JP" altLang="en-US" sz="1000" dirty="0">
                <a:solidFill>
                  <a:schemeClr val="tx1"/>
                </a:solidFill>
                <a:latin typeface="游ゴシック"/>
                <a:ea typeface="游ゴシック"/>
              </a:rPr>
              <a:t>　公園周辺地域まちづくり方針」に基づき、京橋駅周辺、大阪ビジネスパーク駅周辺、大阪城東部地区（森之宮周辺）の３つのエリアを一体的に捉えた</a:t>
            </a:r>
            <a:r>
              <a:rPr kumimoji="1" lang="ja-JP" sz="1000" dirty="0">
                <a:solidFill>
                  <a:schemeClr val="tx1"/>
                </a:solidFill>
                <a:latin typeface="游ゴシック"/>
                <a:ea typeface="游ゴシック"/>
              </a:rPr>
              <a:t>まち</a:t>
            </a:r>
            <a:endParaRPr kumimoji="1" lang="en-US" altLang="ja-JP" sz="1000" dirty="0">
              <a:solidFill>
                <a:schemeClr val="tx1"/>
              </a:solidFill>
              <a:latin typeface="游ゴシック"/>
              <a:ea typeface="游ゴシック"/>
            </a:endParaRPr>
          </a:p>
          <a:p>
            <a:r>
              <a:rPr kumimoji="1" lang="ja-JP" altLang="en-US" sz="1000" dirty="0">
                <a:solidFill>
                  <a:schemeClr val="tx1"/>
                </a:solidFill>
                <a:latin typeface="游ゴシック"/>
                <a:ea typeface="游ゴシック"/>
              </a:rPr>
              <a:t>　</a:t>
            </a:r>
            <a:r>
              <a:rPr kumimoji="1" lang="ja-JP" sz="1000" dirty="0">
                <a:solidFill>
                  <a:schemeClr val="tx1"/>
                </a:solidFill>
                <a:latin typeface="游ゴシック"/>
                <a:ea typeface="游ゴシック"/>
              </a:rPr>
              <a:t>づくりを推進</a:t>
            </a:r>
            <a:r>
              <a:rPr kumimoji="1" lang="ja-JP" altLang="en-US" sz="1000" dirty="0">
                <a:solidFill>
                  <a:schemeClr val="tx1"/>
                </a:solidFill>
                <a:latin typeface="游ゴシック"/>
                <a:ea typeface="游ゴシック"/>
              </a:rPr>
              <a:t>するとともに、周辺地域も含めたエリア全体での拠点性の向上に取組む。また、</a:t>
            </a:r>
            <a:r>
              <a:rPr kumimoji="1" lang="ja-JP" altLang="en-US" sz="1000" b="1" dirty="0">
                <a:solidFill>
                  <a:schemeClr val="tx1"/>
                </a:solidFill>
                <a:latin typeface="游ゴシック"/>
                <a:ea typeface="游ゴシック"/>
              </a:rPr>
              <a:t>東部大阪</a:t>
            </a:r>
            <a:r>
              <a:rPr kumimoji="1" lang="ja-JP" altLang="en-US" sz="1000" dirty="0">
                <a:solidFill>
                  <a:schemeClr val="tx1"/>
                </a:solidFill>
                <a:latin typeface="游ゴシック"/>
                <a:ea typeface="游ゴシック"/>
              </a:rPr>
              <a:t>において、地元市と連携し、長田・荒本駅周辺のま</a:t>
            </a:r>
            <a:endParaRPr kumimoji="1" lang="en-US" altLang="ja-JP" sz="1000" dirty="0">
              <a:solidFill>
                <a:schemeClr val="tx1"/>
              </a:solidFill>
              <a:latin typeface="游ゴシック"/>
              <a:ea typeface="游ゴシック"/>
            </a:endParaRPr>
          </a:p>
          <a:p>
            <a:r>
              <a:rPr kumimoji="1" lang="ja-JP" altLang="en-US" sz="1000" dirty="0">
                <a:solidFill>
                  <a:schemeClr val="tx1"/>
                </a:solidFill>
                <a:latin typeface="游ゴシック"/>
                <a:ea typeface="游ゴシック"/>
              </a:rPr>
              <a:t>　ちづくりを推進</a:t>
            </a:r>
            <a:endParaRPr kumimoji="1" lang="en-US" altLang="ja-JP" sz="1000" dirty="0">
              <a:solidFill>
                <a:schemeClr val="tx1"/>
              </a:solidFill>
              <a:latin typeface="游ゴシック"/>
              <a:ea typeface="游ゴシック"/>
            </a:endParaRPr>
          </a:p>
        </p:txBody>
      </p:sp>
      <p:sp>
        <p:nvSpPr>
          <p:cNvPr id="16" name="正方形/長方形 15">
            <a:extLst>
              <a:ext uri="{FF2B5EF4-FFF2-40B4-BE49-F238E27FC236}">
                <a16:creationId xmlns:a16="http://schemas.microsoft.com/office/drawing/2014/main" id="{7B4CAEC8-8C61-4299-A3F1-3E2A720F24A2}"/>
              </a:ext>
            </a:extLst>
          </p:cNvPr>
          <p:cNvSpPr/>
          <p:nvPr/>
        </p:nvSpPr>
        <p:spPr>
          <a:xfrm>
            <a:off x="0" y="68851"/>
            <a:ext cx="9906000" cy="400110"/>
          </a:xfrm>
          <a:prstGeom prst="rect">
            <a:avLst/>
          </a:prstGeom>
          <a:noFill/>
        </p:spPr>
        <p:txBody>
          <a:bodyPr wrap="square" lIns="91440" tIns="45720" rIns="91440" bIns="45720" anchor="t">
            <a:sp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HGS創英角ｺﾞｼｯｸUB"/>
                <a:ea typeface="HGS創英角ｺﾞｼｯｸUB"/>
              </a:rPr>
              <a:t>５．成長を支える高度な都市機能を備えた都市</a:t>
            </a:r>
          </a:p>
        </p:txBody>
      </p:sp>
      <p:sp>
        <p:nvSpPr>
          <p:cNvPr id="17" name="正方形/長方形 9">
            <a:extLst>
              <a:ext uri="{FF2B5EF4-FFF2-40B4-BE49-F238E27FC236}">
                <a16:creationId xmlns:a16="http://schemas.microsoft.com/office/drawing/2014/main" id="{E445B585-9C1F-32B1-19D5-370E4E1613BD}"/>
              </a:ext>
            </a:extLst>
          </p:cNvPr>
          <p:cNvSpPr/>
          <p:nvPr/>
        </p:nvSpPr>
        <p:spPr>
          <a:xfrm>
            <a:off x="197709" y="2254619"/>
            <a:ext cx="9495274" cy="4338438"/>
          </a:xfrm>
          <a:prstGeom prst="rect">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kumimoji="1" lang="ja-JP" altLang="en-US" sz="1200" b="1" dirty="0">
                <a:solidFill>
                  <a:schemeClr val="tx1"/>
                </a:solidFill>
                <a:ea typeface="游ゴシック"/>
              </a:rPr>
              <a:t>①夢洲まちづくり</a:t>
            </a:r>
            <a:endParaRPr lang="en-US" altLang="ja-JP" sz="1200" b="1" dirty="0">
              <a:solidFill>
                <a:schemeClr val="tx1"/>
              </a:solidFill>
              <a:ea typeface="游ゴシック"/>
              <a:cs typeface="Calibri"/>
            </a:endParaRPr>
          </a:p>
          <a:p>
            <a:pPr>
              <a:spcBef>
                <a:spcPts val="600"/>
              </a:spcBef>
            </a:pPr>
            <a:r>
              <a:rPr kumimoji="1" lang="ja-JP" altLang="en-US" sz="1200" b="1" dirty="0">
                <a:solidFill>
                  <a:schemeClr val="tx1"/>
                </a:solidFill>
                <a:ea typeface="游ゴシック"/>
              </a:rPr>
              <a:t>　</a:t>
            </a:r>
            <a:r>
              <a:rPr kumimoji="1" lang="ja-JP" sz="1200" b="1" dirty="0">
                <a:solidFill>
                  <a:schemeClr val="tx1"/>
                </a:solidFill>
                <a:ea typeface="游ゴシック"/>
              </a:rPr>
              <a:t>・夢洲第１期開発</a:t>
            </a:r>
            <a:r>
              <a:rPr kumimoji="1" lang="ja-JP" altLang="en-US" sz="1200" b="1" dirty="0">
                <a:solidFill>
                  <a:schemeClr val="tx1"/>
                </a:solidFill>
                <a:ea typeface="游ゴシック"/>
              </a:rPr>
              <a:t>（統合型リゾート（ＩＲ）を中心としたまちづくり）</a:t>
            </a:r>
            <a:endParaRPr lang="ja-JP" sz="1200" b="1" dirty="0">
              <a:solidFill>
                <a:schemeClr val="tx1"/>
              </a:solidFill>
              <a:ea typeface="游ゴシック"/>
              <a:cs typeface="Calibri"/>
            </a:endParaRPr>
          </a:p>
          <a:p>
            <a:r>
              <a:rPr kumimoji="1" lang="ja-JP" sz="1000" dirty="0">
                <a:solidFill>
                  <a:schemeClr val="tx1"/>
                </a:solidFill>
                <a:ea typeface="游ゴシック"/>
              </a:rPr>
              <a:t>　</a:t>
            </a:r>
            <a:r>
              <a:rPr kumimoji="1" lang="ja-JP" altLang="en-US" sz="1000" dirty="0">
                <a:solidFill>
                  <a:schemeClr val="tx1"/>
                </a:solidFill>
                <a:ea typeface="游ゴシック"/>
              </a:rPr>
              <a:t>　　⇒　国際会議場や展示場、ホテル、レストラン、エンターテイメント施設、カジノ等で構成する世界最高水準の成長型ＩＲが、</a:t>
            </a:r>
            <a:r>
              <a:rPr kumimoji="1" lang="en-US" altLang="ja-JP" sz="1000" dirty="0">
                <a:solidFill>
                  <a:schemeClr val="tx1"/>
                </a:solidFill>
                <a:ea typeface="游ゴシック"/>
              </a:rPr>
              <a:t>2030</a:t>
            </a:r>
            <a:r>
              <a:rPr kumimoji="1" lang="ja-JP" altLang="en-US" sz="1000" dirty="0">
                <a:solidFill>
                  <a:schemeClr val="tx1"/>
                </a:solidFill>
                <a:ea typeface="游ゴシック"/>
              </a:rPr>
              <a:t>年秋頃に開業をめざす</a:t>
            </a:r>
            <a:endParaRPr lang="ja-JP" altLang="en-US" sz="1000" dirty="0">
              <a:solidFill>
                <a:schemeClr val="tx1"/>
              </a:solidFill>
              <a:ea typeface="游ゴシック"/>
              <a:cs typeface="Calibri"/>
            </a:endParaRPr>
          </a:p>
          <a:p>
            <a:pPr>
              <a:spcBef>
                <a:spcPts val="400"/>
              </a:spcBef>
            </a:pPr>
            <a:r>
              <a:rPr kumimoji="1" lang="ja-JP" altLang="en-US" sz="1000" dirty="0">
                <a:solidFill>
                  <a:schemeClr val="tx1"/>
                </a:solidFill>
                <a:ea typeface="游ゴシック"/>
              </a:rPr>
              <a:t>　　　　（主な施設内容）</a:t>
            </a:r>
            <a:endParaRPr lang="en-US" altLang="ja-JP" sz="1000" dirty="0">
              <a:solidFill>
                <a:schemeClr val="tx1"/>
              </a:solidFill>
              <a:ea typeface="游ゴシック"/>
              <a:cs typeface="Calibri"/>
            </a:endParaRPr>
          </a:p>
          <a:p>
            <a:r>
              <a:rPr kumimoji="1" lang="ja-JP" altLang="en-US" sz="1000" dirty="0">
                <a:solidFill>
                  <a:schemeClr val="tx1"/>
                </a:solidFill>
                <a:ea typeface="游ゴシック"/>
              </a:rPr>
              <a:t>　　　　　　・世界水準のオールインワンＭＩＣＥ施設　　　　　　　　　　　　　　・大阪・関西・日本の魅力を創造・発信する魅力増進施設　　　　　　</a:t>
            </a:r>
            <a:endParaRPr kumimoji="1" lang="en-US" altLang="ja-JP" sz="1000" dirty="0">
              <a:solidFill>
                <a:schemeClr val="tx1"/>
              </a:solidFill>
              <a:ea typeface="游ゴシック"/>
            </a:endParaRPr>
          </a:p>
          <a:p>
            <a:r>
              <a:rPr kumimoji="1" lang="ja-JP" altLang="en-US" sz="1000" dirty="0">
                <a:solidFill>
                  <a:schemeClr val="tx1"/>
                </a:solidFill>
                <a:ea typeface="游ゴシック"/>
              </a:rPr>
              <a:t>　　　　　　・日本各地に観光客を送り出す送客施設　　　　　　　　　　　　　　　・利用者ニーズに対応した特色ある宿泊施設</a:t>
            </a:r>
            <a:endParaRPr kumimoji="1" lang="en-US" altLang="ja-JP" sz="1000" dirty="0">
              <a:solidFill>
                <a:schemeClr val="tx1"/>
              </a:solidFill>
              <a:ea typeface="游ゴシック"/>
            </a:endParaRPr>
          </a:p>
          <a:p>
            <a:r>
              <a:rPr kumimoji="1" lang="ja-JP" altLang="en-US" sz="1000" dirty="0">
                <a:solidFill>
                  <a:schemeClr val="tx1"/>
                </a:solidFill>
                <a:ea typeface="游ゴシック"/>
              </a:rPr>
              <a:t>　　　　　　・国際的なエンターテインメント拠点をめざす来訪及び滞在寄与施設　　・世界最高水準の規制の下での公正・廉潔なカジノ施設</a:t>
            </a:r>
            <a:endParaRPr lang="en-US" altLang="ja-JP" sz="1000" dirty="0">
              <a:solidFill>
                <a:schemeClr val="tx1"/>
              </a:solidFill>
              <a:ea typeface="游ゴシック"/>
              <a:cs typeface="Calibri"/>
            </a:endParaRPr>
          </a:p>
          <a:p>
            <a:pPr>
              <a:spcBef>
                <a:spcPts val="400"/>
              </a:spcBef>
            </a:pPr>
            <a:r>
              <a:rPr lang="ja-JP" altLang="en-US" sz="1000" dirty="0">
                <a:solidFill>
                  <a:schemeClr val="tx1"/>
                </a:solidFill>
                <a:ea typeface="游ゴシック"/>
                <a:cs typeface="Calibri"/>
              </a:rPr>
              <a:t>　　　　（懸念事項対策等のため大阪府・市が設置する施設）</a:t>
            </a:r>
          </a:p>
          <a:p>
            <a:r>
              <a:rPr lang="ja-JP" altLang="en-US" sz="1000" dirty="0">
                <a:solidFill>
                  <a:schemeClr val="tx1"/>
                </a:solidFill>
                <a:ea typeface="游ゴシック"/>
                <a:cs typeface="Calibri"/>
              </a:rPr>
              <a:t>　　　　　　・警察署等の警察施設・消防出張所の設置（夢洲）</a:t>
            </a:r>
          </a:p>
          <a:p>
            <a:r>
              <a:rPr lang="ja-JP" altLang="en-US" sz="1000" dirty="0">
                <a:solidFill>
                  <a:schemeClr val="tx1"/>
                </a:solidFill>
                <a:ea typeface="游ゴシック"/>
                <a:cs typeface="Calibri"/>
              </a:rPr>
              <a:t>　　　　　　・府域の依存症対策の拠点となる（仮称）大阪依存症対策センターの設置（府内の交通至便な場所に設置予定）</a:t>
            </a:r>
          </a:p>
          <a:p>
            <a:pPr>
              <a:spcBef>
                <a:spcPts val="600"/>
              </a:spcBef>
            </a:pPr>
            <a:r>
              <a:rPr lang="ja-JP" altLang="en-US" sz="1200" b="1" dirty="0">
                <a:solidFill>
                  <a:schemeClr val="tx1"/>
                </a:solidFill>
                <a:ea typeface="游ゴシック"/>
                <a:cs typeface="Calibri"/>
              </a:rPr>
              <a:t>　・夢洲第２期開発（万博の理念を継承したまちづくり）</a:t>
            </a:r>
            <a:endParaRPr lang="ja-JP" altLang="en-US" sz="1200" dirty="0">
              <a:solidFill>
                <a:schemeClr val="tx1"/>
              </a:solidFill>
              <a:ea typeface="游ゴシック"/>
              <a:cs typeface="Calibri"/>
            </a:endParaRPr>
          </a:p>
          <a:p>
            <a:r>
              <a:rPr lang="ja-JP" altLang="en-US" sz="1000" dirty="0">
                <a:solidFill>
                  <a:schemeClr val="tx1"/>
                </a:solidFill>
                <a:ea typeface="游ゴシック"/>
                <a:cs typeface="Calibri"/>
              </a:rPr>
              <a:t>　　　⇒　</a:t>
            </a:r>
            <a:r>
              <a:rPr lang="ja-JP" sz="1000" dirty="0">
                <a:solidFill>
                  <a:schemeClr val="tx1"/>
                </a:solidFill>
                <a:latin typeface="游ゴシック"/>
                <a:ea typeface="游ゴシック"/>
                <a:cs typeface="Calibri"/>
              </a:rPr>
              <a:t>万博の理念を継承し、国際観光拠点形成を通じて「未来社会」を実現するまちづくりに向けて、夢洲第２期区域マスタープランを踏まえ、開</a:t>
            </a:r>
            <a:r>
              <a:rPr lang="ja-JP" altLang="en-US" sz="1000" dirty="0">
                <a:solidFill>
                  <a:schemeClr val="tx1"/>
                </a:solidFill>
                <a:latin typeface="游ゴシック"/>
                <a:ea typeface="游ゴシック"/>
                <a:cs typeface="Calibri"/>
              </a:rPr>
              <a:t>発</a:t>
            </a:r>
            <a:r>
              <a:rPr lang="ja-JP" sz="1000" dirty="0">
                <a:solidFill>
                  <a:schemeClr val="tx1"/>
                </a:solidFill>
                <a:latin typeface="游ゴシック"/>
                <a:ea typeface="游ゴシック"/>
                <a:cs typeface="Calibri"/>
              </a:rPr>
              <a:t>事業者募</a:t>
            </a:r>
            <a:endParaRPr lang="en-US" altLang="ja-JP" sz="1000" dirty="0">
              <a:solidFill>
                <a:schemeClr val="tx1"/>
              </a:solidFill>
              <a:latin typeface="游ゴシック"/>
              <a:ea typeface="游ゴシック"/>
              <a:cs typeface="Calibri"/>
            </a:endParaRPr>
          </a:p>
          <a:p>
            <a:r>
              <a:rPr lang="ja-JP" altLang="en-US" sz="1000" dirty="0">
                <a:solidFill>
                  <a:schemeClr val="tx1"/>
                </a:solidFill>
                <a:latin typeface="游ゴシック"/>
                <a:ea typeface="游ゴシック"/>
                <a:cs typeface="Calibri"/>
              </a:rPr>
              <a:t>　　　　　</a:t>
            </a:r>
            <a:r>
              <a:rPr lang="ja-JP" sz="1000" dirty="0">
                <a:solidFill>
                  <a:schemeClr val="tx1"/>
                </a:solidFill>
                <a:latin typeface="游ゴシック"/>
                <a:ea typeface="游ゴシック"/>
                <a:cs typeface="Calibri"/>
              </a:rPr>
              <a:t>集を開始予定</a:t>
            </a:r>
            <a:endParaRPr lang="en-US" altLang="ja-JP" sz="1000" dirty="0">
              <a:solidFill>
                <a:schemeClr val="tx1"/>
              </a:solidFill>
              <a:latin typeface="游ゴシック"/>
              <a:ea typeface="Meiryo UI"/>
              <a:cs typeface="Calibri"/>
            </a:endParaRPr>
          </a:p>
          <a:p>
            <a:pPr>
              <a:spcBef>
                <a:spcPts val="600"/>
              </a:spcBef>
            </a:pPr>
            <a:r>
              <a:rPr lang="ja-JP" sz="1000" dirty="0">
                <a:solidFill>
                  <a:schemeClr val="tx1"/>
                </a:solidFill>
                <a:latin typeface="游ゴシック"/>
                <a:ea typeface="游ゴシック"/>
                <a:cs typeface="Calibri"/>
              </a:rPr>
              <a:t>　</a:t>
            </a:r>
            <a:r>
              <a:rPr lang="ja-JP" altLang="en-US" sz="1000" dirty="0">
                <a:solidFill>
                  <a:schemeClr val="tx1"/>
                </a:solidFill>
                <a:latin typeface="游ゴシック"/>
                <a:ea typeface="游ゴシック"/>
                <a:cs typeface="Calibri"/>
              </a:rPr>
              <a:t>　　　</a:t>
            </a:r>
            <a:r>
              <a:rPr lang="ja-JP" sz="1000" dirty="0">
                <a:solidFill>
                  <a:schemeClr val="tx1"/>
                </a:solidFill>
                <a:latin typeface="游ゴシック"/>
                <a:ea typeface="游ゴシック"/>
                <a:cs typeface="Calibri"/>
              </a:rPr>
              <a:t>（夢洲第２期区域マスタープランの主な内容）</a:t>
            </a:r>
            <a:endParaRPr lang="ja-JP" dirty="0">
              <a:solidFill>
                <a:schemeClr val="tx1"/>
              </a:solidFill>
              <a:ea typeface="游ゴシック"/>
              <a:cs typeface="Calibri"/>
            </a:endParaRPr>
          </a:p>
          <a:p>
            <a:pPr>
              <a:spcBef>
                <a:spcPts val="300"/>
              </a:spcBef>
            </a:pPr>
            <a:r>
              <a:rPr lang="ja-JP" sz="1000" dirty="0">
                <a:solidFill>
                  <a:schemeClr val="tx1"/>
                </a:solidFill>
                <a:ea typeface="游ゴシック"/>
                <a:cs typeface="Calibri"/>
              </a:rPr>
              <a:t>　　　　・まちづくり方針　　　　　　　　エンターテインメントシティの創造</a:t>
            </a:r>
            <a:r>
              <a:rPr lang="ja-JP" altLang="en-US" sz="1000" dirty="0">
                <a:solidFill>
                  <a:schemeClr val="tx1"/>
                </a:solidFill>
                <a:latin typeface="游ゴシック"/>
                <a:ea typeface="游ゴシック"/>
                <a:cs typeface="Calibri"/>
              </a:rPr>
              <a:t>（水・みどりと賑わい等が一体となった「非日常」を感じる空間の創出）、</a:t>
            </a:r>
          </a:p>
          <a:p>
            <a:r>
              <a:rPr lang="ja-JP" sz="1000" dirty="0">
                <a:solidFill>
                  <a:schemeClr val="tx1"/>
                </a:solidFill>
                <a:ea typeface="游ゴシック"/>
                <a:cs typeface="Calibri"/>
              </a:rPr>
              <a:t>　</a:t>
            </a:r>
            <a:r>
              <a:rPr lang="ja-JP" altLang="en-US" sz="1000" dirty="0">
                <a:solidFill>
                  <a:schemeClr val="tx1"/>
                </a:solidFill>
                <a:ea typeface="游ゴシック"/>
                <a:cs typeface="Calibri"/>
              </a:rPr>
              <a:t>　　　　　　　　　　　　　　　　　　　</a:t>
            </a:r>
            <a:r>
              <a:rPr lang="ja-JP" sz="1000" dirty="0">
                <a:solidFill>
                  <a:schemeClr val="tx1"/>
                </a:solidFill>
                <a:ea typeface="游ゴシック"/>
                <a:cs typeface="Calibri"/>
              </a:rPr>
              <a:t>最先端技術の実証・実践・実装</a:t>
            </a:r>
            <a:r>
              <a:rPr lang="ja-JP" altLang="en-US" sz="1000" dirty="0">
                <a:solidFill>
                  <a:schemeClr val="tx1"/>
                </a:solidFill>
                <a:ea typeface="游ゴシック"/>
                <a:cs typeface="Calibri"/>
              </a:rPr>
              <a:t>など</a:t>
            </a:r>
            <a:endParaRPr lang="en-US" altLang="ja-JP" sz="1000" dirty="0">
              <a:solidFill>
                <a:schemeClr val="tx1"/>
              </a:solidFill>
              <a:ea typeface="游ゴシック"/>
              <a:cs typeface="Calibri"/>
            </a:endParaRPr>
          </a:p>
          <a:p>
            <a:pPr>
              <a:spcBef>
                <a:spcPts val="300"/>
              </a:spcBef>
            </a:pPr>
            <a:r>
              <a:rPr lang="ja-JP" sz="1000" dirty="0">
                <a:solidFill>
                  <a:schemeClr val="tx1"/>
                </a:solidFill>
                <a:ea typeface="游ゴシック"/>
                <a:cs typeface="Calibri"/>
              </a:rPr>
              <a:t>　　　　・万博ソフトレガシーの継承　　　研究成果のショーケース機能、最先端技術の実践・実証、スマートシティプラットフォーム構築などの</a:t>
            </a:r>
            <a:r>
              <a:rPr lang="ja-JP" altLang="en-US" sz="1000" dirty="0">
                <a:solidFill>
                  <a:schemeClr val="tx1"/>
                </a:solidFill>
                <a:ea typeface="游ゴシック"/>
                <a:cs typeface="Calibri"/>
              </a:rPr>
              <a:t>取組</a:t>
            </a:r>
            <a:r>
              <a:rPr lang="ja-JP" sz="1000" dirty="0">
                <a:solidFill>
                  <a:schemeClr val="tx1"/>
                </a:solidFill>
                <a:ea typeface="游ゴシック"/>
                <a:cs typeface="Calibri"/>
              </a:rPr>
              <a:t>を展開</a:t>
            </a:r>
            <a:endParaRPr lang="en-US" altLang="ja-JP" sz="1000" dirty="0">
              <a:solidFill>
                <a:schemeClr val="tx1"/>
              </a:solidFill>
              <a:ea typeface="游ゴシック"/>
              <a:cs typeface="Calibri"/>
            </a:endParaRPr>
          </a:p>
          <a:p>
            <a:pPr>
              <a:spcBef>
                <a:spcPts val="300"/>
              </a:spcBef>
            </a:pPr>
            <a:r>
              <a:rPr lang="ja-JP" sz="1000" dirty="0">
                <a:solidFill>
                  <a:schemeClr val="tx1"/>
                </a:solidFill>
                <a:ea typeface="游ゴシック"/>
                <a:cs typeface="Calibri"/>
              </a:rPr>
              <a:t>　　　　・万博ハードレガシーの継承　　　大屋根リング、静けさの森の樹木、大阪ヘルスケアパビリオンの利活用</a:t>
            </a:r>
            <a:endParaRPr lang="en-US" altLang="ja-JP" sz="1000" dirty="0">
              <a:solidFill>
                <a:schemeClr val="tx1"/>
              </a:solidFill>
              <a:ea typeface="游ゴシック"/>
              <a:cs typeface="Calibri"/>
            </a:endParaRPr>
          </a:p>
          <a:p>
            <a:pPr>
              <a:spcBef>
                <a:spcPts val="300"/>
              </a:spcBef>
            </a:pPr>
            <a:r>
              <a:rPr lang="ja-JP" sz="1000" dirty="0">
                <a:solidFill>
                  <a:schemeClr val="tx1"/>
                </a:solidFill>
                <a:ea typeface="游ゴシック"/>
                <a:cs typeface="Calibri"/>
              </a:rPr>
              <a:t>　　　　・まちづくりＤＸ・ＧＸの推進　　ＩｏＴ、ＡＩ、ビッグデータ等の先端技術を利用し、安全・安心なまちの実現や都市機能の効率化、最適化とともに、</a:t>
            </a:r>
            <a:endParaRPr lang="en-US" altLang="ja-JP" sz="1000" dirty="0">
              <a:solidFill>
                <a:schemeClr val="tx1"/>
              </a:solidFill>
              <a:ea typeface="游ゴシック"/>
              <a:cs typeface="Calibri"/>
            </a:endParaRPr>
          </a:p>
          <a:p>
            <a:r>
              <a:rPr lang="ja-JP" sz="1000" dirty="0">
                <a:solidFill>
                  <a:schemeClr val="tx1"/>
                </a:solidFill>
                <a:ea typeface="游ゴシック"/>
                <a:cs typeface="Calibri"/>
              </a:rPr>
              <a:t>　　　　　　　　　　　　　　　　　　　　環境技術の活用やグリーンインフラの整備により、持続可能な社会の実現をけん引するまちづくりを推進</a:t>
            </a:r>
            <a:endParaRPr lang="en-US" altLang="ja-JP" sz="1000" dirty="0">
              <a:solidFill>
                <a:schemeClr val="tx1"/>
              </a:solidFill>
              <a:ea typeface="游ゴシック"/>
              <a:cs typeface="Calibri"/>
            </a:endParaRPr>
          </a:p>
          <a:p>
            <a:pPr>
              <a:spcBef>
                <a:spcPts val="300"/>
              </a:spcBef>
            </a:pPr>
            <a:r>
              <a:rPr lang="ja-JP" sz="1000" dirty="0">
                <a:solidFill>
                  <a:schemeClr val="tx1"/>
                </a:solidFill>
                <a:ea typeface="游ゴシック"/>
                <a:cs typeface="Calibri"/>
              </a:rPr>
              <a:t>　　　　・エリアマネジメントの推進　　　開発事業者が主体となり、「まちの活性化」「賑わい創出」「安全安心」などの</a:t>
            </a:r>
            <a:r>
              <a:rPr lang="ja-JP" altLang="en-US" sz="1000" dirty="0">
                <a:solidFill>
                  <a:schemeClr val="tx1"/>
                </a:solidFill>
                <a:ea typeface="游ゴシック"/>
                <a:cs typeface="Calibri"/>
              </a:rPr>
              <a:t>取組</a:t>
            </a:r>
            <a:r>
              <a:rPr lang="ja-JP" sz="1000" dirty="0">
                <a:solidFill>
                  <a:schemeClr val="tx1"/>
                </a:solidFill>
                <a:ea typeface="游ゴシック"/>
                <a:cs typeface="Calibri"/>
              </a:rPr>
              <a:t>により、まちを「育てる」</a:t>
            </a:r>
            <a:endParaRPr lang="en-US" altLang="ja-JP" sz="1000" dirty="0">
              <a:solidFill>
                <a:schemeClr val="tx1"/>
              </a:solidFill>
              <a:ea typeface="游ゴシック"/>
              <a:cs typeface="Calibri"/>
            </a:endParaRPr>
          </a:p>
          <a:p>
            <a:r>
              <a:rPr lang="ja-JP" sz="1000" dirty="0">
                <a:solidFill>
                  <a:schemeClr val="tx1"/>
                </a:solidFill>
                <a:ea typeface="游ゴシック"/>
                <a:cs typeface="Calibri"/>
              </a:rPr>
              <a:t>　　　　　　　　　　　　　　　　　　　　仕組みを構築</a:t>
            </a:r>
          </a:p>
          <a:p>
            <a:pPr>
              <a:spcBef>
                <a:spcPts val="600"/>
              </a:spcBef>
            </a:pPr>
            <a:r>
              <a:rPr lang="ja-JP" altLang="en-US" sz="1000" dirty="0">
                <a:solidFill>
                  <a:schemeClr val="tx1"/>
                </a:solidFill>
                <a:ea typeface="游ゴシック"/>
                <a:cs typeface="Calibri"/>
              </a:rPr>
              <a:t>　</a:t>
            </a:r>
            <a:r>
              <a:rPr lang="ja-JP" sz="1200" b="1" dirty="0">
                <a:solidFill>
                  <a:schemeClr val="tx1"/>
                </a:solidFill>
                <a:ea typeface="游ゴシック"/>
                <a:cs typeface="Calibri"/>
              </a:rPr>
              <a:t>・</a:t>
            </a:r>
            <a:r>
              <a:rPr lang="ja-JP" altLang="en-US" sz="1200" b="1" dirty="0">
                <a:solidFill>
                  <a:schemeClr val="tx1"/>
                </a:solidFill>
                <a:ea typeface="游ゴシック"/>
                <a:cs typeface="Calibri"/>
              </a:rPr>
              <a:t>夢洲第３期開発（</a:t>
            </a:r>
            <a:r>
              <a:rPr lang="ja-JP" sz="1200" b="1" dirty="0">
                <a:solidFill>
                  <a:schemeClr val="tx1"/>
                </a:solidFill>
                <a:ea typeface="游ゴシック"/>
                <a:cs typeface="Calibri"/>
              </a:rPr>
              <a:t>第１・２期の取組を活かした長期滞在型のまちづくり</a:t>
            </a:r>
            <a:r>
              <a:rPr lang="ja-JP" altLang="en-US" sz="1200" b="1" dirty="0">
                <a:solidFill>
                  <a:schemeClr val="tx1"/>
                </a:solidFill>
                <a:ea typeface="游ゴシック"/>
                <a:cs typeface="Calibri"/>
              </a:rPr>
              <a:t>）</a:t>
            </a:r>
            <a:endParaRPr lang="ja-JP" altLang="en-US" sz="1000" dirty="0">
              <a:solidFill>
                <a:schemeClr val="tx1"/>
              </a:solidFill>
              <a:ea typeface="游ゴシック"/>
              <a:cs typeface="Calibri"/>
            </a:endParaRPr>
          </a:p>
        </p:txBody>
      </p:sp>
      <p:sp>
        <p:nvSpPr>
          <p:cNvPr id="19" name="左大かっこ 2">
            <a:extLst>
              <a:ext uri="{FF2B5EF4-FFF2-40B4-BE49-F238E27FC236}">
                <a16:creationId xmlns:a16="http://schemas.microsoft.com/office/drawing/2014/main" id="{477A8F01-09C8-AD18-FEB6-9D95695C2F0B}"/>
              </a:ext>
            </a:extLst>
          </p:cNvPr>
          <p:cNvSpPr/>
          <p:nvPr/>
        </p:nvSpPr>
        <p:spPr>
          <a:xfrm>
            <a:off x="773726" y="4875718"/>
            <a:ext cx="45719" cy="1368000"/>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 name="スライド番号プレースホルダー 1">
            <a:extLst>
              <a:ext uri="{FF2B5EF4-FFF2-40B4-BE49-F238E27FC236}">
                <a16:creationId xmlns:a16="http://schemas.microsoft.com/office/drawing/2014/main" id="{5B58DE26-9AAB-9862-0F10-8394F1276484}"/>
              </a:ext>
            </a:extLst>
          </p:cNvPr>
          <p:cNvSpPr>
            <a:spLocks noGrp="1"/>
          </p:cNvSpPr>
          <p:nvPr>
            <p:ph type="sldNum" sz="quarter" idx="12"/>
          </p:nvPr>
        </p:nvSpPr>
        <p:spPr>
          <a:xfrm>
            <a:off x="9489330" y="6445576"/>
            <a:ext cx="416670" cy="408695"/>
          </a:xfrm>
          <a:solidFill>
            <a:schemeClr val="bg1"/>
          </a:solidFill>
          <a:effectLst/>
        </p:spPr>
        <p:txBody>
          <a:bodyPr/>
          <a:lstStyle/>
          <a:p>
            <a:fld id="{DDF82107-93BA-490C-9453-044014AF67CD}" type="slidenum">
              <a:rPr kumimoji="1" lang="ja-JP" altLang="en-US" smtClean="0"/>
              <a:pPr/>
              <a:t>56</a:t>
            </a:fld>
            <a:endParaRPr kumimoji="1" lang="ja-JP" altLang="en-US"/>
          </a:p>
        </p:txBody>
      </p:sp>
      <p:sp>
        <p:nvSpPr>
          <p:cNvPr id="9" name="テキスト ボックス 8">
            <a:extLst>
              <a:ext uri="{FF2B5EF4-FFF2-40B4-BE49-F238E27FC236}">
                <a16:creationId xmlns:a16="http://schemas.microsoft.com/office/drawing/2014/main" id="{D52FBDE2-AAA7-4022-AD71-FBD05D1F90EA}"/>
              </a:ext>
            </a:extLst>
          </p:cNvPr>
          <p:cNvSpPr txBox="1"/>
          <p:nvPr/>
        </p:nvSpPr>
        <p:spPr>
          <a:xfrm>
            <a:off x="0" y="536803"/>
            <a:ext cx="5428800" cy="338554"/>
          </a:xfrm>
          <a:prstGeom prst="rect">
            <a:avLst/>
          </a:prstGeom>
          <a:noFill/>
          <a:ln>
            <a:noFill/>
          </a:ln>
        </p:spPr>
        <p:txBody>
          <a:bodyPr wrap="square">
            <a:spAutoFit/>
          </a:bodyPr>
          <a:lstStyle/>
          <a:p>
            <a:pPr marL="0" marR="0" lvl="0" indent="0" algn="l" defTabSz="653156" rtl="0" eaLnBrk="1" fontAlgn="auto" latinLnBrk="0" hangingPunct="1">
              <a:spcBef>
                <a:spcPts val="0"/>
              </a:spcBef>
              <a:spcAft>
                <a:spcPts val="0"/>
              </a:spcAft>
              <a:buClrTx/>
              <a:buSzTx/>
              <a:buFontTx/>
              <a:buNone/>
              <a:tabLst/>
              <a:defRPr/>
            </a:pPr>
            <a:r>
              <a:rPr kumimoji="1" lang="en-US" altLang="ja-JP" sz="1600" b="1"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a:t>
            </a:r>
            <a:r>
              <a:rPr kumimoji="1" lang="ja-JP" altLang="en-US" sz="1600" b="1"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施策の方向性</a:t>
            </a:r>
            <a:r>
              <a:rPr kumimoji="1" lang="en-US" altLang="ja-JP" sz="1600" b="1"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a:t>
            </a:r>
            <a:r>
              <a:rPr kumimoji="1" lang="ja-JP" altLang="en-US" sz="1600" b="1"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　</a:t>
            </a:r>
            <a:r>
              <a:rPr kumimoji="1" lang="en-US" altLang="ja-JP" sz="1600" b="1" u="sng"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a:t>
            </a:r>
            <a:r>
              <a:rPr kumimoji="1" lang="ja-JP" altLang="en-US" sz="1600" b="1" u="sng"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１</a:t>
            </a:r>
            <a:r>
              <a:rPr kumimoji="1" lang="en-US" altLang="ja-JP" sz="1600" b="1" u="sng"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a:t>
            </a:r>
            <a:r>
              <a:rPr kumimoji="1" lang="ja-JP" altLang="en-US" sz="1600" b="1" u="sng"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集客交流・新産業拠点の整備</a:t>
            </a:r>
            <a:endParaRPr kumimoji="1" lang="en-US" altLang="ja-JP" sz="1600" b="1" u="sng"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endParaRPr>
          </a:p>
        </p:txBody>
      </p:sp>
    </p:spTree>
    <p:extLst>
      <p:ext uri="{BB962C8B-B14F-4D97-AF65-F5344CB8AC3E}">
        <p14:creationId xmlns:p14="http://schemas.microsoft.com/office/powerpoint/2010/main" val="932539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3F366-7CC1-A4AB-14AE-29560C4D711C}"/>
            </a:ext>
          </a:extLst>
        </p:cNvPr>
        <p:cNvGrpSpPr/>
        <p:nvPr/>
      </p:nvGrpSpPr>
      <p:grpSpPr>
        <a:xfrm>
          <a:off x="0" y="0"/>
          <a:ext cx="0" cy="0"/>
          <a:chOff x="0" y="0"/>
          <a:chExt cx="0" cy="0"/>
        </a:xfrm>
      </p:grpSpPr>
      <p:sp>
        <p:nvSpPr>
          <p:cNvPr id="3" name="正方形/長方形 4">
            <a:extLst>
              <a:ext uri="{FF2B5EF4-FFF2-40B4-BE49-F238E27FC236}">
                <a16:creationId xmlns:a16="http://schemas.microsoft.com/office/drawing/2014/main" id="{4E1253E6-5D8E-4606-B162-354993E2B993}"/>
              </a:ext>
            </a:extLst>
          </p:cNvPr>
          <p:cNvSpPr/>
          <p:nvPr/>
        </p:nvSpPr>
        <p:spPr>
          <a:xfrm>
            <a:off x="198423" y="1555901"/>
            <a:ext cx="9495274" cy="2379620"/>
          </a:xfrm>
          <a:prstGeom prst="rect">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kumimoji="1" lang="ja-JP" altLang="en-US" sz="1200" b="1" dirty="0">
                <a:solidFill>
                  <a:schemeClr val="tx1"/>
                </a:solidFill>
                <a:ea typeface="游ゴシック"/>
              </a:rPr>
              <a:t>③</a:t>
            </a:r>
            <a:r>
              <a:rPr kumimoji="1" lang="ja-JP" sz="1200" b="1" dirty="0">
                <a:solidFill>
                  <a:schemeClr val="tx1"/>
                </a:solidFill>
                <a:ea typeface="游ゴシック"/>
              </a:rPr>
              <a:t>大阪城公園周辺地域まちづくり</a:t>
            </a:r>
            <a:endParaRPr kumimoji="1" lang="ja-JP" altLang="en-US" sz="1000" dirty="0">
              <a:solidFill>
                <a:schemeClr val="tx1"/>
              </a:solidFill>
              <a:latin typeface="游ゴシック"/>
              <a:ea typeface="游ゴシック"/>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1" lang="ja-JP" sz="1200" b="1" dirty="0">
                <a:solidFill>
                  <a:schemeClr val="tx1"/>
                </a:solidFill>
                <a:ea typeface="游ゴシック"/>
              </a:rPr>
              <a:t>　</a:t>
            </a:r>
            <a:r>
              <a:rPr kumimoji="1" lang="ja-JP" altLang="en-US" sz="1200" b="1" i="0" u="none" strike="noStrike" kern="1200" cap="none" spc="0" normalizeH="0" baseline="0" noProof="0" dirty="0">
                <a:ln>
                  <a:noFill/>
                </a:ln>
                <a:solidFill>
                  <a:prstClr val="black"/>
                </a:solidFill>
                <a:effectLst/>
                <a:uLnTx/>
                <a:uFillTx/>
                <a:latin typeface="Calibri"/>
                <a:ea typeface="游ゴシック"/>
                <a:cs typeface="Calibri"/>
              </a:rPr>
              <a:t>　</a:t>
            </a:r>
            <a:r>
              <a:rPr kumimoji="1" lang="ja-JP" altLang="en-US" sz="1200" b="1" i="0" u="none" strike="noStrike" kern="1200" cap="none" spc="0" normalizeH="0" baseline="0" noProof="0" dirty="0">
                <a:ln>
                  <a:noFill/>
                </a:ln>
                <a:solidFill>
                  <a:schemeClr val="tx1"/>
                </a:solidFill>
                <a:effectLst/>
                <a:uLnTx/>
                <a:uFillTx/>
                <a:latin typeface="Calibri"/>
                <a:ea typeface="游ゴシック"/>
                <a:cs typeface="Calibri"/>
              </a:rPr>
              <a:t>・</a:t>
            </a:r>
            <a:r>
              <a:rPr kumimoji="1" lang="ja-JP" altLang="en-US" sz="1200" b="1" i="0" u="none" strike="noStrike" kern="1200" cap="none" spc="0" normalizeH="0" baseline="0" noProof="0" dirty="0">
                <a:ln>
                  <a:noFill/>
                </a:ln>
                <a:solidFill>
                  <a:schemeClr val="tx1"/>
                </a:solidFill>
                <a:effectLst/>
                <a:uLnTx/>
                <a:uFillTx/>
                <a:latin typeface="游ゴシック"/>
                <a:ea typeface="游ゴシック"/>
                <a:cs typeface="+mn-cs"/>
              </a:rPr>
              <a:t>京橋駅・大阪ビジネスパーク駅周辺（集客・宿泊施設の複合開発、ＪＲ片町線・東西線連続立体交差事業等基盤整備等）</a:t>
            </a:r>
            <a:endParaRPr kumimoji="0" lang="en-US" altLang="ja-JP" sz="1200" b="0" i="0" u="none" strike="noStrike" kern="1200" cap="none" spc="0" normalizeH="0" baseline="0" noProof="0" dirty="0">
              <a:ln>
                <a:noFill/>
              </a:ln>
              <a:solidFill>
                <a:schemeClr val="tx1"/>
              </a:solidFill>
              <a:effectLst/>
              <a:uLnTx/>
              <a:uFillTx/>
              <a:latin typeface="游ゴシック"/>
              <a:ea typeface="Calibri" panose="020F0502020204030204"/>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游ゴシック"/>
                <a:ea typeface="游ゴシック"/>
                <a:cs typeface="+mn-cs"/>
              </a:rPr>
              <a:t>　　　</a:t>
            </a: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a:cs typeface="+mn-cs"/>
              </a:rPr>
              <a:t>⇒ </a:t>
            </a:r>
            <a:r>
              <a:rPr kumimoji="1" lang="ja-JP" altLang="en-US" sz="1000" b="0" i="0" u="none" strike="noStrike" kern="1200" cap="none" spc="0" normalizeH="0" baseline="0" noProof="0" dirty="0">
                <a:ln>
                  <a:noFill/>
                </a:ln>
                <a:solidFill>
                  <a:prstClr val="black"/>
                </a:solidFill>
                <a:effectLst/>
                <a:uLnTx/>
                <a:uFillTx/>
                <a:latin typeface="游ゴシック"/>
                <a:ea typeface="游ゴシック"/>
                <a:cs typeface="+mn-cs"/>
              </a:rPr>
              <a:t> 「国際的な集客・滞在・商業空間」「賑わい拠点」、「スタートアップ・ベンチャーエリア」の形成に向けた取組を推進</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游ゴシック"/>
                <a:ea typeface="游ゴシック"/>
                <a:cs typeface="+mn-cs"/>
              </a:rPr>
              <a:t>　　　　　広域交通拠点機能とアクセス機能の強化に資する「人中心の駅前空間・拠点」、「新たな歩行者ネットワーク」の形成に向けた取組を推進</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a:cs typeface="+mn-cs"/>
              </a:rPr>
              <a:t>　　　　　ＪＲ片町線・東西線の地下化を契機とし、地域内の回遊性の向上や人中心の空間整備を推進</a:t>
            </a:r>
            <a:endParaRPr kumimoji="0" lang="ja-JP" altLang="en-US" sz="1000" b="0" i="0" u="none" strike="noStrike" kern="1200" cap="none" spc="0" normalizeH="0" baseline="0" noProof="0" dirty="0">
              <a:ln>
                <a:noFill/>
              </a:ln>
              <a:solidFill>
                <a:prstClr val="black"/>
              </a:solidFill>
              <a:effectLst/>
              <a:uLnTx/>
              <a:uFillTx/>
              <a:latin typeface="Calibri" panose="020F0502020204030204"/>
              <a:ea typeface="游ゴシック"/>
              <a:cs typeface="Calibri"/>
            </a:endParaRPr>
          </a:p>
          <a:p>
            <a:pPr>
              <a:spcBef>
                <a:spcPts val="600"/>
              </a:spcBef>
            </a:pPr>
            <a:r>
              <a:rPr kumimoji="1" lang="ja-JP" altLang="en-US" sz="1200" b="1" dirty="0">
                <a:solidFill>
                  <a:schemeClr val="tx1"/>
                </a:solidFill>
                <a:ea typeface="游ゴシック"/>
              </a:rPr>
              <a:t>　　</a:t>
            </a:r>
            <a:r>
              <a:rPr kumimoji="1" lang="ja-JP" sz="1200" b="1" dirty="0">
                <a:solidFill>
                  <a:schemeClr val="tx1"/>
                </a:solidFill>
                <a:ea typeface="游ゴシック"/>
              </a:rPr>
              <a:t>・</a:t>
            </a:r>
            <a:r>
              <a:rPr kumimoji="1" lang="ja-JP" altLang="en-US" sz="1200" b="1" dirty="0">
                <a:solidFill>
                  <a:schemeClr val="tx1"/>
                </a:solidFill>
                <a:latin typeface="游ゴシック"/>
                <a:ea typeface="游ゴシック"/>
              </a:rPr>
              <a:t>大阪城東部地区（森之宮周辺）（大阪公立大学</a:t>
            </a:r>
            <a:r>
              <a:rPr kumimoji="1" lang="en-US" altLang="ja-JP" sz="1200" b="1" dirty="0">
                <a:solidFill>
                  <a:schemeClr val="tx1"/>
                </a:solidFill>
                <a:latin typeface="Calibri"/>
                <a:ea typeface="Meiryo UI"/>
                <a:cs typeface="Calibri"/>
              </a:rPr>
              <a:t>1.5</a:t>
            </a:r>
            <a:r>
              <a:rPr kumimoji="1" lang="ja-JP" altLang="en-US" sz="1200" b="1" dirty="0">
                <a:solidFill>
                  <a:schemeClr val="tx1"/>
                </a:solidFill>
                <a:latin typeface="游ゴシック"/>
                <a:ea typeface="游ゴシック"/>
              </a:rPr>
              <a:t>期キャンパス、新駅、駅ビル、アリーナ、</a:t>
            </a:r>
            <a:r>
              <a:rPr kumimoji="1" lang="ja-JP" sz="1200" b="1" dirty="0">
                <a:solidFill>
                  <a:schemeClr val="tx1"/>
                </a:solidFill>
                <a:latin typeface="游ゴシック"/>
                <a:ea typeface="游ゴシック"/>
              </a:rPr>
              <a:t>中浜西下水処理場</a:t>
            </a:r>
            <a:r>
              <a:rPr kumimoji="1" lang="ja-JP" altLang="en-US" sz="1200" b="1" dirty="0">
                <a:solidFill>
                  <a:schemeClr val="tx1"/>
                </a:solidFill>
                <a:latin typeface="游ゴシック"/>
                <a:ea typeface="游ゴシック"/>
              </a:rPr>
              <a:t>等）</a:t>
            </a:r>
            <a:endParaRPr kumimoji="1" lang="en-US" altLang="ja-JP" sz="1200" dirty="0">
              <a:solidFill>
                <a:schemeClr val="tx1"/>
              </a:solidFill>
              <a:latin typeface="Meiryo UI"/>
              <a:ea typeface="Meiryo UI"/>
            </a:endParaRPr>
          </a:p>
          <a:p>
            <a:r>
              <a:rPr kumimoji="1" lang="ja-JP" altLang="en-US" sz="1000" dirty="0">
                <a:solidFill>
                  <a:schemeClr val="tx1"/>
                </a:solidFill>
                <a:latin typeface="游ゴシック"/>
                <a:ea typeface="游ゴシック"/>
              </a:rPr>
              <a:t>　　　</a:t>
            </a:r>
            <a:r>
              <a:rPr kumimoji="1" lang="ja-JP" altLang="en-US" sz="1000" dirty="0">
                <a:solidFill>
                  <a:schemeClr val="tx1"/>
                </a:solidFill>
                <a:ea typeface="游ゴシック"/>
              </a:rPr>
              <a:t>⇒　</a:t>
            </a:r>
            <a:r>
              <a:rPr kumimoji="1" lang="ja-JP" altLang="en-US" sz="1000" dirty="0">
                <a:solidFill>
                  <a:schemeClr val="tx1"/>
                </a:solidFill>
                <a:latin typeface="游ゴシック"/>
                <a:ea typeface="游ゴシック"/>
              </a:rPr>
              <a:t>イノベーションコアゾーンの実現に向け、大阪公立大学の</a:t>
            </a:r>
            <a:r>
              <a:rPr kumimoji="1" lang="en-US" altLang="ja-JP" sz="1000" dirty="0">
                <a:solidFill>
                  <a:schemeClr val="tx1"/>
                </a:solidFill>
                <a:latin typeface="Calibri"/>
                <a:ea typeface="Meiryo UI"/>
                <a:cs typeface="Calibri"/>
              </a:rPr>
              <a:t>1</a:t>
            </a:r>
            <a:r>
              <a:rPr kumimoji="1" lang="ja-JP" altLang="en-US" sz="1000" dirty="0">
                <a:solidFill>
                  <a:schemeClr val="tx1"/>
                </a:solidFill>
                <a:latin typeface="游ゴシック"/>
                <a:ea typeface="游ゴシック"/>
              </a:rPr>
              <a:t>期キャンパスに引き続き、</a:t>
            </a:r>
            <a:r>
              <a:rPr kumimoji="1" lang="en-US" altLang="ja-JP" sz="1000" dirty="0">
                <a:solidFill>
                  <a:schemeClr val="tx1"/>
                </a:solidFill>
                <a:latin typeface="Calibri"/>
                <a:ea typeface="Meiryo UI"/>
                <a:cs typeface="Calibri"/>
              </a:rPr>
              <a:t>1.5</a:t>
            </a:r>
            <a:r>
              <a:rPr kumimoji="1" lang="ja-JP" altLang="en-US" sz="1000" dirty="0">
                <a:solidFill>
                  <a:schemeClr val="tx1"/>
                </a:solidFill>
                <a:latin typeface="游ゴシック"/>
                <a:ea typeface="游ゴシック"/>
              </a:rPr>
              <a:t>期キャンパスの施設整備を行い、「知の拠点」を形成</a:t>
            </a:r>
            <a:endParaRPr kumimoji="1" lang="en-US" altLang="ja-JP" sz="1000" dirty="0">
              <a:solidFill>
                <a:schemeClr val="tx1"/>
              </a:solidFill>
              <a:latin typeface="Meiryo UI"/>
              <a:ea typeface="Meiryo UI"/>
            </a:endParaRPr>
          </a:p>
          <a:p>
            <a:r>
              <a:rPr kumimoji="1" lang="ja-JP" altLang="en-US" sz="1000" dirty="0">
                <a:solidFill>
                  <a:schemeClr val="tx1"/>
                </a:solidFill>
                <a:latin typeface="游ゴシック"/>
                <a:ea typeface="游ゴシック"/>
              </a:rPr>
              <a:t>　　　　　駅前立地と大規模用地を活かし、アリーナ・ホール等をはじめとした複合開発により、集客・交流空間を形成</a:t>
            </a:r>
            <a:endParaRPr kumimoji="1" lang="en-US" altLang="ja-JP" sz="1000" dirty="0">
              <a:solidFill>
                <a:schemeClr val="tx1"/>
              </a:solidFill>
              <a:latin typeface="Meiryo UI"/>
              <a:ea typeface="Meiryo UI"/>
            </a:endParaRPr>
          </a:p>
          <a:p>
            <a:r>
              <a:rPr kumimoji="1" lang="ja-JP" altLang="en-US" sz="1000" dirty="0">
                <a:solidFill>
                  <a:schemeClr val="tx1"/>
                </a:solidFill>
                <a:latin typeface="游ゴシック"/>
                <a:ea typeface="游ゴシック"/>
              </a:rPr>
              <a:t>　　　　　</a:t>
            </a:r>
            <a:r>
              <a:rPr kumimoji="1" lang="en-US" altLang="ja-JP" sz="1000" dirty="0" err="1">
                <a:solidFill>
                  <a:schemeClr val="tx1"/>
                </a:solidFill>
                <a:latin typeface="Calibri"/>
                <a:ea typeface="Meiryo UI"/>
                <a:cs typeface="Calibri"/>
              </a:rPr>
              <a:t>OsakaMetro</a:t>
            </a:r>
            <a:r>
              <a:rPr kumimoji="1" lang="ja-JP" altLang="en-US" sz="1000" dirty="0">
                <a:solidFill>
                  <a:schemeClr val="tx1"/>
                </a:solidFill>
                <a:latin typeface="游ゴシック"/>
                <a:ea typeface="游ゴシック"/>
              </a:rPr>
              <a:t>の新駅及び駅ビル、空飛ぶクルマの離着陸場を含む様々な交通の結節点となる交通広場や、にぎわい・憩いを創出する人中心の広場を備えた</a:t>
            </a:r>
            <a:endParaRPr lang="ja-JP" altLang="en-US" sz="1000" dirty="0">
              <a:solidFill>
                <a:schemeClr val="tx1"/>
              </a:solidFill>
              <a:latin typeface="游ゴシック"/>
              <a:ea typeface="游ゴシック"/>
            </a:endParaRPr>
          </a:p>
          <a:p>
            <a:r>
              <a:rPr kumimoji="1" lang="ja-JP" altLang="en-US" sz="1000" dirty="0">
                <a:solidFill>
                  <a:schemeClr val="tx1"/>
                </a:solidFill>
                <a:latin typeface="游ゴシック"/>
                <a:ea typeface="游ゴシック"/>
              </a:rPr>
              <a:t>　　　　　駅前空間を形成</a:t>
            </a:r>
            <a:endParaRPr kumimoji="1" lang="en-US" altLang="ja-JP" sz="1200" dirty="0">
              <a:solidFill>
                <a:schemeClr val="tx1"/>
              </a:solidFill>
              <a:latin typeface="游ゴシック"/>
              <a:ea typeface="Calibri" panose="020F0502020204030204"/>
              <a:cs typeface="Calibri"/>
            </a:endParaRPr>
          </a:p>
          <a:p>
            <a:r>
              <a:rPr lang="ja-JP" altLang="en-US" sz="1000" dirty="0">
                <a:solidFill>
                  <a:schemeClr val="tx1"/>
                </a:solidFill>
                <a:latin typeface="游ゴシック"/>
                <a:ea typeface="游ゴシック"/>
                <a:cs typeface="Calibri"/>
              </a:rPr>
              <a:t>　　　　　</a:t>
            </a:r>
            <a:r>
              <a:rPr lang="ja-JP" sz="1000" dirty="0">
                <a:solidFill>
                  <a:schemeClr val="tx1"/>
                </a:solidFill>
                <a:latin typeface="游ゴシック"/>
                <a:ea typeface="游ゴシック"/>
                <a:cs typeface="Calibri"/>
              </a:rPr>
              <a:t>観光拠点の形成に資する大阪城公園接続デッキや水辺の歩行空間等の整備による歩行者空間ネットワークの形成</a:t>
            </a:r>
            <a:endParaRPr lang="ja-JP" altLang="en-US" sz="1000" dirty="0">
              <a:solidFill>
                <a:schemeClr val="tx1"/>
              </a:solidFill>
              <a:latin typeface="游ゴシック"/>
              <a:ea typeface="游ゴシック"/>
              <a:cs typeface="Calibri"/>
            </a:endParaRPr>
          </a:p>
          <a:p>
            <a:r>
              <a:rPr kumimoji="1" lang="ja-JP" sz="1000" dirty="0">
                <a:solidFill>
                  <a:schemeClr val="tx1"/>
                </a:solidFill>
                <a:latin typeface="游ゴシック"/>
                <a:ea typeface="游ゴシック"/>
                <a:cs typeface="Calibri"/>
              </a:rPr>
              <a:t>　　　</a:t>
            </a:r>
            <a:r>
              <a:rPr kumimoji="1" lang="ja-JP" altLang="en-US" sz="1000" dirty="0">
                <a:solidFill>
                  <a:schemeClr val="tx1"/>
                </a:solidFill>
                <a:latin typeface="游ゴシック"/>
                <a:ea typeface="游ゴシック"/>
                <a:cs typeface="Calibri"/>
              </a:rPr>
              <a:t>　　</a:t>
            </a:r>
            <a:r>
              <a:rPr kumimoji="1" lang="ja-JP" sz="1000" dirty="0">
                <a:solidFill>
                  <a:schemeClr val="tx1"/>
                </a:solidFill>
                <a:latin typeface="游ゴシック"/>
                <a:ea typeface="游ゴシック"/>
                <a:cs typeface="Calibri"/>
              </a:rPr>
              <a:t>中浜西下水処理場の再構築において、まちづくりと連携した上部空間活用の実現をめざすとともに、</a:t>
            </a:r>
            <a:r>
              <a:rPr kumimoji="1" lang="ja-JP" sz="1000" dirty="0">
                <a:solidFill>
                  <a:schemeClr val="tx1"/>
                </a:solidFill>
                <a:latin typeface="Calibri"/>
                <a:ea typeface="游ゴシック"/>
                <a:cs typeface="Calibri"/>
              </a:rPr>
              <a:t> 2050</a:t>
            </a:r>
            <a:r>
              <a:rPr kumimoji="1" lang="ja-JP" sz="1000" dirty="0">
                <a:solidFill>
                  <a:schemeClr val="tx1"/>
                </a:solidFill>
                <a:latin typeface="游ゴシック"/>
                <a:ea typeface="游ゴシック"/>
                <a:cs typeface="Calibri"/>
              </a:rPr>
              <a:t>年カーボンニュートラルを見据えた資源・エネ</a:t>
            </a:r>
            <a:endParaRPr lang="ja-JP" dirty="0">
              <a:solidFill>
                <a:schemeClr val="tx1"/>
              </a:solidFill>
              <a:latin typeface="Calibri" panose="020F0502020204030204"/>
              <a:ea typeface="游ゴシック" panose="020B0400000000000000" pitchFamily="34" charset="-128"/>
              <a:cs typeface="Calibri"/>
            </a:endParaRPr>
          </a:p>
          <a:p>
            <a:r>
              <a:rPr kumimoji="1" lang="ja-JP" altLang="en-US" sz="1000" dirty="0">
                <a:solidFill>
                  <a:schemeClr val="tx1"/>
                </a:solidFill>
                <a:latin typeface="游ゴシック"/>
                <a:ea typeface="游ゴシック"/>
                <a:cs typeface="Calibri"/>
              </a:rPr>
              <a:t>　　　　　</a:t>
            </a:r>
            <a:r>
              <a:rPr kumimoji="1" lang="ja-JP" sz="1000" dirty="0">
                <a:solidFill>
                  <a:schemeClr val="tx1"/>
                </a:solidFill>
                <a:latin typeface="游ゴシック"/>
                <a:ea typeface="游ゴシック"/>
                <a:cs typeface="Calibri"/>
              </a:rPr>
              <a:t>ルギー循環拠点の形成に向けた取組を推進</a:t>
            </a:r>
            <a:endParaRPr lang="ja-JP" dirty="0">
              <a:solidFill>
                <a:schemeClr val="tx1"/>
              </a:solidFill>
              <a:ea typeface="游ゴシック"/>
              <a:cs typeface="Calibri"/>
            </a:endParaRPr>
          </a:p>
        </p:txBody>
      </p:sp>
      <p:sp>
        <p:nvSpPr>
          <p:cNvPr id="4" name="正方形/長方形 13">
            <a:extLst>
              <a:ext uri="{FF2B5EF4-FFF2-40B4-BE49-F238E27FC236}">
                <a16:creationId xmlns:a16="http://schemas.microsoft.com/office/drawing/2014/main" id="{E6D24397-E766-446E-8AD3-62A214C37440}"/>
              </a:ext>
            </a:extLst>
          </p:cNvPr>
          <p:cNvSpPr/>
          <p:nvPr/>
        </p:nvSpPr>
        <p:spPr>
          <a:xfrm>
            <a:off x="198423" y="4049484"/>
            <a:ext cx="9495274" cy="1500416"/>
          </a:xfrm>
          <a:prstGeom prst="rect">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kumimoji="1" lang="ja-JP" altLang="en-US" sz="1200" b="1" dirty="0">
                <a:solidFill>
                  <a:schemeClr val="tx1"/>
                </a:solidFill>
                <a:ea typeface="游ゴシック"/>
              </a:rPr>
              <a:t>④東部大阪</a:t>
            </a:r>
            <a:endParaRPr kumimoji="1" lang="en-US" altLang="ja-JP" sz="1200" b="1" dirty="0">
              <a:solidFill>
                <a:schemeClr val="tx1"/>
              </a:solidFill>
              <a:ea typeface="游ゴシック"/>
            </a:endParaRPr>
          </a:p>
          <a:p>
            <a:pPr>
              <a:spcBef>
                <a:spcPts val="600"/>
              </a:spcBef>
            </a:pPr>
            <a:r>
              <a:rPr kumimoji="1" lang="ja-JP" altLang="en-US" sz="1200" b="1" dirty="0">
                <a:solidFill>
                  <a:schemeClr val="tx1"/>
                </a:solidFill>
                <a:ea typeface="游ゴシック"/>
              </a:rPr>
              <a:t>　・長田・荒本駅周辺のまちづくり</a:t>
            </a:r>
            <a:endParaRPr kumimoji="1" lang="en-US" altLang="ja-JP" sz="1200" b="1" dirty="0">
              <a:solidFill>
                <a:schemeClr val="tx1"/>
              </a:solidFill>
            </a:endParaRPr>
          </a:p>
          <a:p>
            <a:r>
              <a:rPr kumimoji="1" lang="ja-JP" altLang="en-US" sz="1000" dirty="0">
                <a:solidFill>
                  <a:schemeClr val="tx1"/>
                </a:solidFill>
                <a:ea typeface="游ゴシック"/>
              </a:rPr>
              <a:t>　　　⇒　東西都市軸の「東部大阪中枢エリア」として、</a:t>
            </a:r>
            <a:r>
              <a:rPr kumimoji="1" lang="ja-JP" sz="1000" dirty="0">
                <a:solidFill>
                  <a:schemeClr val="tx1"/>
                </a:solidFill>
                <a:latin typeface="游ゴシック"/>
                <a:ea typeface="游ゴシック"/>
              </a:rPr>
              <a:t>大阪モノレール延伸による新たな結節点にふさわしい都市機能</a:t>
            </a:r>
            <a:r>
              <a:rPr kumimoji="1" lang="ja-JP" altLang="en-US" sz="1000" dirty="0">
                <a:solidFill>
                  <a:schemeClr val="tx1"/>
                </a:solidFill>
                <a:latin typeface="游ゴシック"/>
                <a:ea typeface="游ゴシック"/>
              </a:rPr>
              <a:t>の</a:t>
            </a:r>
            <a:r>
              <a:rPr kumimoji="1" lang="ja-JP" sz="1000" dirty="0">
                <a:solidFill>
                  <a:schemeClr val="tx1"/>
                </a:solidFill>
                <a:latin typeface="游ゴシック"/>
                <a:ea typeface="游ゴシック"/>
              </a:rPr>
              <a:t>誘導を図り、</a:t>
            </a:r>
            <a:r>
              <a:rPr kumimoji="1" lang="ja-JP" altLang="en-US" sz="1000" dirty="0">
                <a:solidFill>
                  <a:schemeClr val="tx1"/>
                </a:solidFill>
                <a:ea typeface="游ゴシック"/>
              </a:rPr>
              <a:t>内外から人が集まる場所と</a:t>
            </a:r>
            <a:endParaRPr kumimoji="1" lang="en-US" altLang="ja-JP" sz="1000" dirty="0">
              <a:solidFill>
                <a:schemeClr val="tx1"/>
              </a:solidFill>
              <a:ea typeface="游ゴシック"/>
            </a:endParaRPr>
          </a:p>
          <a:p>
            <a:r>
              <a:rPr kumimoji="1" lang="ja-JP" altLang="en-US" sz="1000" dirty="0">
                <a:solidFill>
                  <a:schemeClr val="tx1"/>
                </a:solidFill>
                <a:ea typeface="游ゴシック"/>
              </a:rPr>
              <a:t>　　　　　なるよう、商業・業務機能強化、来訪者受入環境や居住機能の拡充をめざす</a:t>
            </a:r>
            <a:r>
              <a:rPr kumimoji="1" lang="ja-JP" sz="1000" dirty="0">
                <a:solidFill>
                  <a:schemeClr val="tx1"/>
                </a:solidFill>
                <a:latin typeface="游ゴシック"/>
                <a:ea typeface="游ゴシック"/>
              </a:rPr>
              <a:t>（地元市と</a:t>
            </a:r>
            <a:r>
              <a:rPr kumimoji="1" lang="ja-JP" sz="1000">
                <a:solidFill>
                  <a:schemeClr val="tx1"/>
                </a:solidFill>
                <a:latin typeface="游ゴシック"/>
                <a:ea typeface="游ゴシック"/>
              </a:rPr>
              <a:t>連携し</a:t>
            </a:r>
            <a:r>
              <a:rPr kumimoji="1" lang="ja-JP" altLang="en-US" sz="1000">
                <a:solidFill>
                  <a:schemeClr val="tx1"/>
                </a:solidFill>
                <a:latin typeface="游ゴシック"/>
                <a:ea typeface="游ゴシック"/>
              </a:rPr>
              <a:t>た</a:t>
            </a:r>
            <a:r>
              <a:rPr kumimoji="1" lang="ja-JP" sz="1000">
                <a:solidFill>
                  <a:schemeClr val="tx1"/>
                </a:solidFill>
                <a:latin typeface="游ゴシック"/>
                <a:ea typeface="游ゴシック"/>
              </a:rPr>
              <a:t>将来</a:t>
            </a:r>
            <a:r>
              <a:rPr kumimoji="1" lang="ja-JP" sz="1000" dirty="0">
                <a:solidFill>
                  <a:schemeClr val="tx1"/>
                </a:solidFill>
                <a:latin typeface="游ゴシック"/>
                <a:ea typeface="游ゴシック"/>
              </a:rPr>
              <a:t>ビジョン策定</a:t>
            </a:r>
            <a:r>
              <a:rPr kumimoji="1" lang="ja-JP" altLang="en-US" sz="1000" dirty="0">
                <a:solidFill>
                  <a:schemeClr val="tx1"/>
                </a:solidFill>
                <a:latin typeface="游ゴシック"/>
                <a:ea typeface="游ゴシック"/>
              </a:rPr>
              <a:t>など</a:t>
            </a:r>
            <a:r>
              <a:rPr kumimoji="1" lang="ja-JP" sz="1000" dirty="0">
                <a:solidFill>
                  <a:schemeClr val="tx1"/>
                </a:solidFill>
                <a:latin typeface="游ゴシック"/>
                <a:ea typeface="游ゴシック"/>
              </a:rPr>
              <a:t>）</a:t>
            </a:r>
            <a:endParaRPr lang="ja-JP" altLang="en-US" sz="1000" dirty="0">
              <a:solidFill>
                <a:schemeClr val="tx1"/>
              </a:solidFill>
              <a:latin typeface="游ゴシック"/>
              <a:ea typeface="游ゴシック"/>
              <a:cs typeface="Calibri"/>
            </a:endParaRPr>
          </a:p>
          <a:p>
            <a:pPr>
              <a:spcBef>
                <a:spcPts val="600"/>
              </a:spcBef>
            </a:pPr>
            <a:r>
              <a:rPr lang="ja-JP" sz="1200" b="1" dirty="0">
                <a:solidFill>
                  <a:schemeClr val="tx1"/>
                </a:solidFill>
                <a:ea typeface="游ゴシック"/>
                <a:cs typeface="Calibri"/>
              </a:rPr>
              <a:t>　・けいはんな学研都市</a:t>
            </a:r>
            <a:r>
              <a:rPr lang="ja-JP" altLang="en-US" sz="1200" b="1" dirty="0">
                <a:solidFill>
                  <a:schemeClr val="tx1"/>
                </a:solidFill>
                <a:ea typeface="游ゴシック"/>
                <a:cs typeface="Calibri"/>
              </a:rPr>
              <a:t>と東西軸拠点との連携</a:t>
            </a:r>
            <a:endParaRPr lang="ja-JP" altLang="en-US" sz="1000" dirty="0">
              <a:solidFill>
                <a:schemeClr val="tx1"/>
              </a:solidFill>
              <a:latin typeface="游ゴシック"/>
              <a:ea typeface="游ゴシック"/>
              <a:cs typeface="Calibri"/>
            </a:endParaRPr>
          </a:p>
          <a:p>
            <a:r>
              <a:rPr lang="ja-JP" sz="1000" dirty="0">
                <a:solidFill>
                  <a:schemeClr val="tx1"/>
                </a:solidFill>
                <a:ea typeface="游ゴシック"/>
                <a:cs typeface="Calibri"/>
              </a:rPr>
              <a:t>　　　⇒　国・経済界・地元自治体・大学</a:t>
            </a:r>
            <a:r>
              <a:rPr lang="ja-JP" altLang="en-US" sz="1000" dirty="0">
                <a:solidFill>
                  <a:schemeClr val="tx1"/>
                </a:solidFill>
                <a:ea typeface="游ゴシック"/>
                <a:cs typeface="Calibri"/>
              </a:rPr>
              <a:t>・関西文化学術研究都市推進機構等が一体となって都市・拠点形成を推進。東西軸の他の拠点と連携し、けいはんな学研</a:t>
            </a:r>
            <a:endParaRPr lang="ja-JP" dirty="0">
              <a:solidFill>
                <a:schemeClr val="tx1"/>
              </a:solidFill>
              <a:ea typeface="游ゴシック"/>
              <a:cs typeface="Calibri"/>
            </a:endParaRPr>
          </a:p>
          <a:p>
            <a:r>
              <a:rPr lang="ja-JP" altLang="en-US" sz="1000" dirty="0">
                <a:solidFill>
                  <a:schemeClr val="tx1"/>
                </a:solidFill>
                <a:ea typeface="游ゴシック"/>
                <a:cs typeface="Calibri"/>
              </a:rPr>
              <a:t>　　　　　都市の研究成果の社会実装化を図る</a:t>
            </a:r>
            <a:endParaRPr lang="ja-JP" dirty="0">
              <a:solidFill>
                <a:schemeClr val="tx1"/>
              </a:solidFill>
              <a:ea typeface="游ゴシック"/>
              <a:cs typeface="Calibri"/>
            </a:endParaRPr>
          </a:p>
        </p:txBody>
      </p:sp>
      <p:sp>
        <p:nvSpPr>
          <p:cNvPr id="6" name="正方形/長方形 9">
            <a:extLst>
              <a:ext uri="{FF2B5EF4-FFF2-40B4-BE49-F238E27FC236}">
                <a16:creationId xmlns:a16="http://schemas.microsoft.com/office/drawing/2014/main" id="{F46E9878-A699-4EDB-B793-8DAF629FA97B}"/>
              </a:ext>
            </a:extLst>
          </p:cNvPr>
          <p:cNvSpPr/>
          <p:nvPr/>
        </p:nvSpPr>
        <p:spPr>
          <a:xfrm>
            <a:off x="197710" y="187666"/>
            <a:ext cx="9495274" cy="1254272"/>
          </a:xfrm>
          <a:prstGeom prst="rect">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kumimoji="1" lang="ja-JP" altLang="en-US" sz="1200" b="1">
                <a:solidFill>
                  <a:schemeClr val="tx1"/>
                </a:solidFill>
                <a:ea typeface="游ゴシック"/>
              </a:rPr>
              <a:t>②夢洲周辺まちづくり</a:t>
            </a:r>
            <a:endParaRPr kumimoji="1" lang="en-US" altLang="ja-JP" sz="1200" b="1">
              <a:solidFill>
                <a:schemeClr val="tx1"/>
              </a:solidFill>
              <a:ea typeface="游ゴシック"/>
            </a:endParaRPr>
          </a:p>
          <a:p>
            <a:pPr>
              <a:spcBef>
                <a:spcPts val="600"/>
              </a:spcBef>
            </a:pPr>
            <a:r>
              <a:rPr lang="ja-JP" altLang="en-US" sz="1000">
                <a:solidFill>
                  <a:schemeClr val="tx1"/>
                </a:solidFill>
                <a:latin typeface="游ゴシック"/>
                <a:ea typeface="游ゴシック"/>
              </a:rPr>
              <a:t>　</a:t>
            </a:r>
            <a:r>
              <a:rPr kumimoji="1" lang="ja-JP" sz="1200" b="1">
                <a:solidFill>
                  <a:schemeClr val="tx1"/>
                </a:solidFill>
                <a:ea typeface="游ゴシック"/>
              </a:rPr>
              <a:t>・フェリーターミナルの整備、クルーズ客船の誘致、スーパーヨットの受入環境整備</a:t>
            </a:r>
            <a:endParaRPr kumimoji="1" lang="en-US" altLang="ja-JP" sz="1200">
              <a:solidFill>
                <a:schemeClr val="tx1"/>
              </a:solidFill>
              <a:ea typeface="Meiryo UI"/>
            </a:endParaRPr>
          </a:p>
          <a:p>
            <a:r>
              <a:rPr kumimoji="1" lang="ja-JP" sz="1000">
                <a:solidFill>
                  <a:schemeClr val="tx1"/>
                </a:solidFill>
                <a:ea typeface="游ゴシック"/>
              </a:rPr>
              <a:t>　　　⇒　</a:t>
            </a:r>
            <a:r>
              <a:rPr kumimoji="1" lang="ja-JP" sz="1000">
                <a:solidFill>
                  <a:schemeClr val="tx1"/>
                </a:solidFill>
                <a:latin typeface="游ゴシック"/>
                <a:ea typeface="游ゴシック"/>
              </a:rPr>
              <a:t>フェリー船の大型化等に対応した既存</a:t>
            </a:r>
            <a:r>
              <a:rPr kumimoji="1" lang="ja-JP" sz="1000">
                <a:solidFill>
                  <a:schemeClr val="tx1"/>
                </a:solidFill>
                <a:ea typeface="游ゴシック"/>
              </a:rPr>
              <a:t>フェリーターミナルの機能拡充や新規フェリーターミナルを整備。また、クルーズ客船の母港化実現に向け、受入</a:t>
            </a:r>
            <a:endParaRPr kumimoji="1" lang="en-US" altLang="ja-JP" sz="1000">
              <a:solidFill>
                <a:schemeClr val="tx1"/>
              </a:solidFill>
              <a:ea typeface="Meiryo UI"/>
            </a:endParaRPr>
          </a:p>
          <a:p>
            <a:r>
              <a:rPr kumimoji="1" lang="ja-JP" sz="1000">
                <a:solidFill>
                  <a:schemeClr val="tx1"/>
                </a:solidFill>
                <a:ea typeface="游ゴシック"/>
              </a:rPr>
              <a:t>　　　　　機能強化やクルーズ客船の誘致とともに、スーパーヨットの受入環境を整備し、海上交通による交流機能の充実などにぎわいを創出</a:t>
            </a:r>
            <a:endParaRPr kumimoji="1" lang="en-US" altLang="ja-JP" sz="1200" b="1">
              <a:solidFill>
                <a:schemeClr val="tx1"/>
              </a:solidFill>
              <a:ea typeface="游ゴシック"/>
            </a:endParaRPr>
          </a:p>
          <a:p>
            <a:r>
              <a:rPr kumimoji="1" lang="ja-JP" altLang="en-US" sz="1200" b="1">
                <a:solidFill>
                  <a:schemeClr val="tx1"/>
                </a:solidFill>
                <a:ea typeface="游ゴシック"/>
              </a:rPr>
              <a:t>　・築港南地区再開発</a:t>
            </a:r>
            <a:endParaRPr lang="en-US" altLang="ja-JP" sz="1200" b="1">
              <a:solidFill>
                <a:schemeClr val="tx1"/>
              </a:solidFill>
              <a:ea typeface="游ゴシック"/>
              <a:cs typeface="Calibri"/>
            </a:endParaRPr>
          </a:p>
          <a:p>
            <a:r>
              <a:rPr kumimoji="1" lang="ja-JP" altLang="en-US" sz="1000">
                <a:solidFill>
                  <a:schemeClr val="tx1"/>
                </a:solidFill>
                <a:ea typeface="游ゴシック"/>
              </a:rPr>
              <a:t>　　　⇒　</a:t>
            </a:r>
            <a:r>
              <a:rPr kumimoji="1" lang="ja-JP" sz="1000">
                <a:solidFill>
                  <a:schemeClr val="tx1"/>
                </a:solidFill>
                <a:latin typeface="游ゴシック"/>
                <a:ea typeface="游ゴシック"/>
              </a:rPr>
              <a:t>新たな拠点の形成に向け、再開発事業の可能性を検討し、賑わい創出をめざす</a:t>
            </a:r>
            <a:endParaRPr lang="ja-JP" sz="1000">
              <a:solidFill>
                <a:schemeClr val="tx1"/>
              </a:solidFill>
              <a:latin typeface="游ゴシック"/>
              <a:ea typeface="游ゴシック"/>
            </a:endParaRPr>
          </a:p>
          <a:p>
            <a:pPr>
              <a:spcBef>
                <a:spcPts val="600"/>
              </a:spcBef>
            </a:pPr>
            <a:endParaRPr lang="ja-JP" altLang="en-US" sz="1200" b="1">
              <a:solidFill>
                <a:schemeClr val="tx1"/>
              </a:solidFill>
              <a:ea typeface="游ゴシック"/>
              <a:cs typeface="Calibri"/>
            </a:endParaRPr>
          </a:p>
          <a:p>
            <a:endParaRPr lang="ja-JP" altLang="en-US" sz="1000">
              <a:solidFill>
                <a:schemeClr val="tx1"/>
              </a:solidFill>
              <a:ea typeface="游ゴシック"/>
              <a:cs typeface="Calibri"/>
            </a:endParaRPr>
          </a:p>
        </p:txBody>
      </p:sp>
      <p:sp>
        <p:nvSpPr>
          <p:cNvPr id="7" name="スライド番号プレースホルダー 1">
            <a:extLst>
              <a:ext uri="{FF2B5EF4-FFF2-40B4-BE49-F238E27FC236}">
                <a16:creationId xmlns:a16="http://schemas.microsoft.com/office/drawing/2014/main" id="{B49B8733-8440-726F-58FD-C0590E578361}"/>
              </a:ext>
            </a:extLst>
          </p:cNvPr>
          <p:cNvSpPr>
            <a:spLocks noGrp="1"/>
          </p:cNvSpPr>
          <p:nvPr>
            <p:ph type="sldNum" sz="quarter" idx="12"/>
          </p:nvPr>
        </p:nvSpPr>
        <p:spPr>
          <a:xfrm>
            <a:off x="9489330" y="6445576"/>
            <a:ext cx="416670" cy="408695"/>
          </a:xfrm>
          <a:solidFill>
            <a:schemeClr val="bg1"/>
          </a:solidFill>
          <a:effectLst/>
        </p:spPr>
        <p:txBody>
          <a:bodyPr/>
          <a:lstStyle/>
          <a:p>
            <a:fld id="{DDF82107-93BA-490C-9453-044014AF67CD}" type="slidenum">
              <a:rPr kumimoji="1" lang="ja-JP" altLang="en-US" smtClean="0"/>
              <a:pPr/>
              <a:t>57</a:t>
            </a:fld>
            <a:endParaRPr kumimoji="1" lang="ja-JP" altLang="en-US"/>
          </a:p>
        </p:txBody>
      </p:sp>
    </p:spTree>
    <p:extLst>
      <p:ext uri="{BB962C8B-B14F-4D97-AF65-F5344CB8AC3E}">
        <p14:creationId xmlns:p14="http://schemas.microsoft.com/office/powerpoint/2010/main" val="36232553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9592B151-3641-498D-8D5A-352B81B594F7}"/>
              </a:ext>
            </a:extLst>
          </p:cNvPr>
          <p:cNvSpPr/>
          <p:nvPr/>
        </p:nvSpPr>
        <p:spPr>
          <a:xfrm>
            <a:off x="197710" y="2621568"/>
            <a:ext cx="9495274" cy="869414"/>
          </a:xfrm>
          <a:prstGeom prst="rect">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kumimoji="1" lang="ja-JP" altLang="en-US" sz="1200" b="1" dirty="0">
                <a:solidFill>
                  <a:schemeClr val="tx1"/>
                </a:solidFill>
              </a:rPr>
              <a:t>②うめきた</a:t>
            </a:r>
            <a:endParaRPr kumimoji="1" lang="en-US" altLang="ja-JP" sz="1200" b="1" dirty="0">
              <a:solidFill>
                <a:schemeClr val="tx1"/>
              </a:solidFill>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Calibri" panose="020F0502020204030204"/>
                <a:ea typeface="游ゴシック" panose="020B0400000000000000" pitchFamily="50" charset="-128"/>
                <a:cs typeface="+mn-cs"/>
              </a:rPr>
              <a:t>　・うめきた２期全体まちびらき</a:t>
            </a:r>
            <a:endParaRPr kumimoji="1" lang="en-US" altLang="ja-JP" sz="1200" b="1" i="0" u="none" strike="noStrike" kern="1200" cap="none" spc="0" normalizeH="0" baseline="0" noProof="0" dirty="0">
              <a:ln>
                <a:noFill/>
              </a:ln>
              <a:solidFill>
                <a:schemeClr val="tx1"/>
              </a:solidFill>
              <a:effectLst/>
              <a:uLnTx/>
              <a:uFillTx/>
              <a:latin typeface="Calibri" panose="020F0502020204030204"/>
              <a:ea typeface="游ゴシック" panose="020B0400000000000000" pitchFamily="50" charset="-128"/>
              <a:cs typeface="+mn-cs"/>
            </a:endParaRPr>
          </a:p>
          <a:p>
            <a:pPr>
              <a:defRPr/>
            </a:pPr>
            <a:r>
              <a:rPr kumimoji="1" lang="ja-JP" altLang="en-US" sz="1000" b="0" i="0" u="none" strike="noStrike" kern="1200" cap="none" spc="0" normalizeH="0" baseline="0" noProof="0" dirty="0">
                <a:ln>
                  <a:noFill/>
                </a:ln>
                <a:solidFill>
                  <a:schemeClr val="tx1"/>
                </a:solidFill>
                <a:effectLst/>
                <a:uLnTx/>
                <a:uFillTx/>
                <a:latin typeface="Calibri" panose="020F0502020204030204"/>
                <a:ea typeface="游ゴシック"/>
                <a:cs typeface="+mn-cs"/>
              </a:rPr>
              <a:t>　　　⇒　</a:t>
            </a:r>
            <a:r>
              <a:rPr kumimoji="1" lang="en-US" sz="1000" b="0" i="0" u="none" strike="noStrike" kern="1200" cap="none" spc="0" normalizeH="0" baseline="0" noProof="0" dirty="0">
                <a:ln>
                  <a:noFill/>
                </a:ln>
                <a:solidFill>
                  <a:schemeClr val="tx1"/>
                </a:solidFill>
                <a:effectLst/>
                <a:uLnTx/>
                <a:uFillTx/>
                <a:latin typeface="Calibri" panose="020F0502020204030204"/>
                <a:ea typeface="+mn-lt"/>
                <a:cs typeface="+mn-cs"/>
              </a:rPr>
              <a:t>2027</a:t>
            </a:r>
            <a:r>
              <a:rPr kumimoji="1" lang="ja-JP" sz="1000" b="0" i="0" u="none" strike="noStrike" kern="1200" cap="none" spc="0" normalizeH="0" baseline="0" noProof="0" dirty="0">
                <a:ln>
                  <a:noFill/>
                </a:ln>
                <a:solidFill>
                  <a:schemeClr val="tx1"/>
                </a:solidFill>
                <a:effectLst/>
                <a:uLnTx/>
                <a:uFillTx/>
                <a:latin typeface="Calibri" panose="020F0502020204030204"/>
                <a:ea typeface="游ゴシック"/>
                <a:cs typeface="+mn-cs"/>
              </a:rPr>
              <a:t>年度の全体まちびらきをめざし、</a:t>
            </a:r>
            <a:r>
              <a:rPr kumimoji="1" lang="ja-JP" sz="1000" dirty="0">
                <a:solidFill>
                  <a:schemeClr val="tx1"/>
                </a:solidFill>
                <a:latin typeface="游ゴシック"/>
                <a:ea typeface="游ゴシック"/>
              </a:rPr>
              <a:t>道路及び</a:t>
            </a:r>
            <a:r>
              <a:rPr kumimoji="1" lang="ja-JP" sz="1000" b="0" i="0" u="none" strike="noStrike" kern="1200" cap="none" spc="0" normalizeH="0" baseline="0" noProof="0" dirty="0">
                <a:ln>
                  <a:noFill/>
                </a:ln>
                <a:solidFill>
                  <a:schemeClr val="tx1"/>
                </a:solidFill>
                <a:effectLst/>
                <a:uLnTx/>
                <a:uFillTx/>
                <a:latin typeface="游ゴシック"/>
                <a:ea typeface="游ゴシック"/>
              </a:rPr>
              <a:t>公園等の基盤整備事業を進めるとともに、</a:t>
            </a:r>
            <a:r>
              <a:rPr kumimoji="1" lang="ja-JP" sz="1000" dirty="0">
                <a:solidFill>
                  <a:schemeClr val="tx1"/>
                </a:solidFill>
                <a:latin typeface="游ゴシック"/>
                <a:ea typeface="游ゴシック"/>
              </a:rPr>
              <a:t>官民が連携して設立した「一般社団法人うめきた未来</a:t>
            </a:r>
            <a:r>
              <a:rPr kumimoji="1" lang="ja-JP" sz="1000" b="0" i="0" u="none" strike="noStrike" kern="1200" cap="none" spc="0" normalizeH="0" baseline="0" noProof="0" dirty="0">
                <a:ln>
                  <a:noFill/>
                </a:ln>
                <a:solidFill>
                  <a:schemeClr val="tx1"/>
                </a:solidFill>
                <a:effectLst/>
                <a:uLnTx/>
                <a:uFillTx/>
                <a:latin typeface="游ゴシック"/>
                <a:ea typeface="游ゴシック"/>
              </a:rPr>
              <a:t>イノベー</a:t>
            </a:r>
            <a:endParaRPr lang="en-US" sz="1000" dirty="0">
              <a:solidFill>
                <a:schemeClr val="tx1"/>
              </a:solidFill>
              <a:latin typeface="游ゴシック"/>
              <a:ea typeface="游ゴシック"/>
            </a:endParaRPr>
          </a:p>
          <a:p>
            <a:pPr>
              <a:defRPr/>
            </a:pPr>
            <a:r>
              <a:rPr kumimoji="1" lang="ja-JP" sz="1000" dirty="0">
                <a:solidFill>
                  <a:schemeClr val="tx1"/>
                </a:solidFill>
                <a:latin typeface="游ゴシック"/>
                <a:ea typeface="游ゴシック"/>
              </a:rPr>
              <a:t>　　　　　</a:t>
            </a:r>
            <a:r>
              <a:rPr kumimoji="1" lang="ja-JP" sz="1000" b="0" i="0" u="none" strike="noStrike" kern="1200" cap="none" spc="0" normalizeH="0" baseline="0" noProof="0" dirty="0">
                <a:ln>
                  <a:noFill/>
                </a:ln>
                <a:solidFill>
                  <a:schemeClr val="tx1"/>
                </a:solidFill>
                <a:effectLst/>
                <a:uLnTx/>
                <a:uFillTx/>
                <a:latin typeface="游ゴシック"/>
                <a:ea typeface="游ゴシック"/>
              </a:rPr>
              <a:t>ション機</a:t>
            </a:r>
            <a:r>
              <a:rPr kumimoji="1" lang="ja-JP" sz="1000" dirty="0">
                <a:solidFill>
                  <a:schemeClr val="tx1"/>
                </a:solidFill>
                <a:latin typeface="游ゴシック"/>
                <a:ea typeface="游ゴシック"/>
              </a:rPr>
              <a:t>構（Ｕ</a:t>
            </a:r>
            <a:r>
              <a:rPr kumimoji="1" lang="ja-JP" sz="1000" dirty="0">
                <a:solidFill>
                  <a:schemeClr val="tx1"/>
                </a:solidFill>
                <a:latin typeface="Calibri" panose="020F0502020204030204"/>
                <a:ea typeface="游ゴシック"/>
              </a:rPr>
              <a:t>‐</a:t>
            </a:r>
            <a:r>
              <a:rPr kumimoji="1" lang="ja-JP" sz="1000" dirty="0">
                <a:solidFill>
                  <a:schemeClr val="tx1"/>
                </a:solidFill>
                <a:latin typeface="游ゴシック"/>
                <a:ea typeface="游ゴシック"/>
              </a:rPr>
              <a:t>ＦＩＮＯ）」を中心</a:t>
            </a:r>
            <a:r>
              <a:rPr kumimoji="1" lang="ja-JP" sz="1000" b="0" i="0" u="none" strike="noStrike" kern="1200" cap="none" spc="0" normalizeH="0" baseline="0" noProof="0" dirty="0">
                <a:ln>
                  <a:noFill/>
                </a:ln>
                <a:solidFill>
                  <a:schemeClr val="tx1"/>
                </a:solidFill>
                <a:effectLst/>
                <a:uLnTx/>
                <a:uFillTx/>
                <a:latin typeface="游ゴシック"/>
                <a:ea typeface="游ゴシック"/>
              </a:rPr>
              <a:t>とし</a:t>
            </a:r>
            <a:r>
              <a:rPr kumimoji="1" lang="ja-JP" sz="1000" dirty="0">
                <a:solidFill>
                  <a:schemeClr val="tx1"/>
                </a:solidFill>
                <a:latin typeface="游ゴシック"/>
                <a:ea typeface="游ゴシック"/>
              </a:rPr>
              <a:t>て、イノベーション創出に向け</a:t>
            </a:r>
            <a:r>
              <a:rPr kumimoji="1" lang="ja-JP" sz="1000" b="0" i="0" u="none" strike="noStrike" kern="1200" cap="none" spc="0" normalizeH="0" baseline="0" noProof="0" dirty="0">
                <a:ln>
                  <a:noFill/>
                </a:ln>
                <a:solidFill>
                  <a:schemeClr val="tx1"/>
                </a:solidFill>
                <a:effectLst/>
                <a:uLnTx/>
                <a:uFillTx/>
                <a:latin typeface="游ゴシック"/>
                <a:ea typeface="游ゴシック"/>
              </a:rPr>
              <a:t>た</a:t>
            </a:r>
            <a:r>
              <a:rPr kumimoji="1" lang="ja-JP" altLang="en-US" sz="1000" b="0" i="0" u="none" strike="noStrike" kern="1200" cap="none" spc="0" normalizeH="0" baseline="0" noProof="0" dirty="0">
                <a:ln>
                  <a:noFill/>
                </a:ln>
                <a:solidFill>
                  <a:schemeClr val="tx1"/>
                </a:solidFill>
                <a:effectLst/>
                <a:uLnTx/>
                <a:uFillTx/>
                <a:latin typeface="游ゴシック"/>
                <a:ea typeface="游ゴシック"/>
              </a:rPr>
              <a:t>取組</a:t>
            </a:r>
            <a:r>
              <a:rPr kumimoji="1" lang="ja-JP" sz="1000" b="0" i="0" u="none" strike="noStrike" kern="1200" cap="none" spc="0" normalizeH="0" baseline="0" noProof="0" dirty="0">
                <a:ln>
                  <a:noFill/>
                </a:ln>
                <a:solidFill>
                  <a:schemeClr val="tx1"/>
                </a:solidFill>
                <a:effectLst/>
                <a:uLnTx/>
                <a:uFillTx/>
                <a:latin typeface="游ゴシック"/>
                <a:ea typeface="游ゴシック"/>
              </a:rPr>
              <a:t>を推進し、「</a:t>
            </a:r>
            <a:r>
              <a:rPr kumimoji="1" lang="en-US" sz="1000" b="0" i="0" u="none" strike="noStrike" kern="1200" cap="none" spc="0" normalizeH="0" baseline="0" noProof="0" dirty="0">
                <a:ln>
                  <a:noFill/>
                </a:ln>
                <a:solidFill>
                  <a:schemeClr val="tx1"/>
                </a:solidFill>
                <a:effectLst/>
                <a:uLnTx/>
                <a:uFillTx/>
                <a:latin typeface="游ゴシック"/>
                <a:ea typeface="+mn-lt"/>
              </a:rPr>
              <a:t>『</a:t>
            </a:r>
            <a:r>
              <a:rPr kumimoji="1" lang="ja-JP" sz="1000" b="0" i="0" u="none" strike="noStrike" kern="1200" cap="none" spc="0" normalizeH="0" baseline="0" noProof="0" dirty="0">
                <a:ln>
                  <a:noFill/>
                </a:ln>
                <a:solidFill>
                  <a:schemeClr val="tx1"/>
                </a:solidFill>
                <a:effectLst/>
                <a:uLnTx/>
                <a:uFillTx/>
                <a:latin typeface="游ゴシック"/>
                <a:ea typeface="游ゴシック"/>
              </a:rPr>
              <a:t>みどり</a:t>
            </a:r>
            <a:r>
              <a:rPr kumimoji="1" lang="en-US" sz="1000" b="0" i="0" u="none" strike="noStrike" kern="1200" cap="none" spc="0" normalizeH="0" baseline="0" noProof="0" dirty="0">
                <a:ln>
                  <a:noFill/>
                </a:ln>
                <a:solidFill>
                  <a:schemeClr val="tx1"/>
                </a:solidFill>
                <a:effectLst/>
                <a:uLnTx/>
                <a:uFillTx/>
                <a:latin typeface="游ゴシック"/>
                <a:ea typeface="+mn-lt"/>
              </a:rPr>
              <a:t>』</a:t>
            </a:r>
            <a:r>
              <a:rPr kumimoji="1" lang="ja-JP" sz="1000" b="0" i="0" u="none" strike="noStrike" kern="1200" cap="none" spc="0" normalizeH="0" baseline="0" noProof="0" dirty="0">
                <a:ln>
                  <a:noFill/>
                </a:ln>
                <a:solidFill>
                  <a:schemeClr val="tx1"/>
                </a:solidFill>
                <a:effectLst/>
                <a:uLnTx/>
                <a:uFillTx/>
                <a:latin typeface="游ゴシック"/>
                <a:ea typeface="游ゴシック"/>
              </a:rPr>
              <a:t>と</a:t>
            </a:r>
            <a:r>
              <a:rPr kumimoji="1" lang="en-US" sz="1000" b="0" i="0" u="none" strike="noStrike" kern="1200" cap="none" spc="0" normalizeH="0" baseline="0" noProof="0" dirty="0">
                <a:ln>
                  <a:noFill/>
                </a:ln>
                <a:solidFill>
                  <a:schemeClr val="tx1"/>
                </a:solidFill>
                <a:effectLst/>
                <a:uLnTx/>
                <a:uFillTx/>
                <a:latin typeface="游ゴシック"/>
                <a:ea typeface="+mn-lt"/>
              </a:rPr>
              <a:t>『</a:t>
            </a:r>
            <a:r>
              <a:rPr kumimoji="1" lang="ja-JP" sz="1000" b="0" i="0" u="none" strike="noStrike" kern="1200" cap="none" spc="0" normalizeH="0" baseline="0" noProof="0" dirty="0">
                <a:ln>
                  <a:noFill/>
                </a:ln>
                <a:solidFill>
                  <a:schemeClr val="tx1"/>
                </a:solidFill>
                <a:effectLst/>
                <a:uLnTx/>
                <a:uFillTx/>
                <a:latin typeface="游ゴシック"/>
                <a:ea typeface="游ゴシック"/>
              </a:rPr>
              <a:t>イノベーション</a:t>
            </a:r>
            <a:r>
              <a:rPr kumimoji="1" lang="en-US" sz="1000" b="0" i="0" u="none" strike="noStrike" kern="1200" cap="none" spc="0" normalizeH="0" baseline="0" noProof="0" dirty="0">
                <a:ln>
                  <a:noFill/>
                </a:ln>
                <a:solidFill>
                  <a:schemeClr val="tx1"/>
                </a:solidFill>
                <a:effectLst/>
                <a:uLnTx/>
                <a:uFillTx/>
                <a:latin typeface="游ゴシック"/>
                <a:ea typeface="+mn-lt"/>
              </a:rPr>
              <a:t>』</a:t>
            </a:r>
            <a:r>
              <a:rPr kumimoji="1" lang="ja-JP" sz="1000" b="0" i="0" u="none" strike="noStrike" kern="1200" cap="none" spc="0" normalizeH="0" baseline="0" noProof="0" dirty="0">
                <a:ln>
                  <a:noFill/>
                </a:ln>
                <a:solidFill>
                  <a:schemeClr val="tx1"/>
                </a:solidFill>
                <a:effectLst/>
                <a:uLnTx/>
                <a:uFillTx/>
                <a:latin typeface="游ゴシック"/>
                <a:ea typeface="游ゴシック"/>
              </a:rPr>
              <a:t>の融合拠点」を形成</a:t>
            </a:r>
            <a:endParaRPr lang="en-US" dirty="0">
              <a:solidFill>
                <a:schemeClr val="tx1"/>
              </a:solidFill>
              <a:latin typeface="游ゴシック"/>
              <a:ea typeface="游ゴシック"/>
            </a:endParaRPr>
          </a:p>
        </p:txBody>
      </p:sp>
      <p:sp>
        <p:nvSpPr>
          <p:cNvPr id="10" name="正方形/長方形 9">
            <a:extLst>
              <a:ext uri="{FF2B5EF4-FFF2-40B4-BE49-F238E27FC236}">
                <a16:creationId xmlns:a16="http://schemas.microsoft.com/office/drawing/2014/main" id="{5A365F7E-BBA3-4C8E-A9CA-94DED8B5493D}"/>
              </a:ext>
            </a:extLst>
          </p:cNvPr>
          <p:cNvSpPr/>
          <p:nvPr/>
        </p:nvSpPr>
        <p:spPr>
          <a:xfrm>
            <a:off x="197710" y="3571396"/>
            <a:ext cx="9495274" cy="1539037"/>
          </a:xfrm>
          <a:prstGeom prst="rect">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kumimoji="1" lang="ja-JP" altLang="en-US" sz="1200" b="1">
                <a:solidFill>
                  <a:schemeClr val="tx1"/>
                </a:solidFill>
              </a:rPr>
              <a:t>③御堂筋・大阪駅周辺地区・中之島地区</a:t>
            </a:r>
            <a:endParaRPr kumimoji="1" lang="en-US" altLang="ja-JP" sz="1200" b="1">
              <a:solidFill>
                <a:schemeClr val="tx1"/>
              </a:solidFill>
            </a:endParaRPr>
          </a:p>
          <a:p>
            <a:pPr>
              <a:spcBef>
                <a:spcPts val="600"/>
              </a:spcBef>
            </a:pPr>
            <a:r>
              <a:rPr kumimoji="1" lang="ja-JP" altLang="en-US" sz="1200" b="1">
                <a:solidFill>
                  <a:schemeClr val="tx1"/>
                </a:solidFill>
              </a:rPr>
              <a:t>　・御堂筋における人中心の道路空間の拡大・拡充</a:t>
            </a:r>
            <a:endParaRPr kumimoji="1" lang="en-US" altLang="ja-JP" sz="1200" b="1">
              <a:solidFill>
                <a:schemeClr val="tx1"/>
              </a:solidFill>
            </a:endParaRPr>
          </a:p>
          <a:p>
            <a:r>
              <a:rPr kumimoji="1" lang="ja-JP" altLang="en-US" sz="1000">
                <a:solidFill>
                  <a:schemeClr val="tx1"/>
                </a:solidFill>
                <a:ea typeface="游ゴシック"/>
              </a:rPr>
              <a:t>　　　⇒　</a:t>
            </a:r>
            <a:r>
              <a:rPr kumimoji="1" lang="ja-JP" sz="1000">
                <a:solidFill>
                  <a:schemeClr val="tx1"/>
                </a:solidFill>
                <a:latin typeface="游ゴシック"/>
                <a:ea typeface="游ゴシック"/>
              </a:rPr>
              <a:t>世界最先端のストリートをめざす御堂筋において</a:t>
            </a:r>
            <a:r>
              <a:rPr kumimoji="1" lang="ja-JP" sz="1000">
                <a:solidFill>
                  <a:schemeClr val="tx1"/>
                </a:solidFill>
                <a:ea typeface="游ゴシック"/>
              </a:rPr>
              <a:t>、憩いやゆとりを感じることができる人中心の道路空間創出を推進</a:t>
            </a:r>
            <a:endParaRPr lang="ja-JP" sz="1000">
              <a:solidFill>
                <a:schemeClr val="tx1"/>
              </a:solidFill>
              <a:ea typeface="游ゴシック"/>
              <a:cs typeface="Calibri"/>
            </a:endParaRPr>
          </a:p>
          <a:p>
            <a:pPr>
              <a:spcBef>
                <a:spcPts val="600"/>
              </a:spcBef>
            </a:pPr>
            <a:r>
              <a:rPr kumimoji="1" lang="ja-JP" altLang="en-US" sz="1200" b="1">
                <a:solidFill>
                  <a:schemeClr val="tx1"/>
                </a:solidFill>
                <a:ea typeface="游ゴシック"/>
              </a:rPr>
              <a:t>　・大阪駅周辺地区の</a:t>
            </a:r>
            <a:r>
              <a:rPr kumimoji="1" lang="ja-JP" sz="1200" b="1">
                <a:solidFill>
                  <a:schemeClr val="tx1"/>
                </a:solidFill>
                <a:latin typeface="游ゴシック"/>
                <a:ea typeface="游ゴシック"/>
              </a:rPr>
              <a:t>まちづくりの推進</a:t>
            </a:r>
            <a:endParaRPr lang="ja-JP" sz="1200">
              <a:solidFill>
                <a:schemeClr val="tx1"/>
              </a:solidFill>
              <a:latin typeface="游ゴシック"/>
              <a:ea typeface="游ゴシック"/>
            </a:endParaRPr>
          </a:p>
          <a:p>
            <a:r>
              <a:rPr kumimoji="1" lang="ja-JP" altLang="en-US" sz="1000">
                <a:solidFill>
                  <a:schemeClr val="tx1"/>
                </a:solidFill>
                <a:ea typeface="游ゴシック"/>
              </a:rPr>
              <a:t>　　　⇒　</a:t>
            </a:r>
            <a:r>
              <a:rPr kumimoji="1" lang="ja-JP" sz="1000">
                <a:solidFill>
                  <a:schemeClr val="tx1"/>
                </a:solidFill>
                <a:latin typeface="游ゴシック"/>
                <a:ea typeface="游ゴシック"/>
              </a:rPr>
              <a:t>民間開発の促進や人中心の都市空間の形成により</a:t>
            </a:r>
            <a:r>
              <a:rPr kumimoji="1" lang="ja-JP" sz="1000">
                <a:solidFill>
                  <a:schemeClr val="tx1"/>
                </a:solidFill>
                <a:ea typeface="游ゴシック"/>
              </a:rPr>
              <a:t>、都市の活力向上、国際競争力強化を図る</a:t>
            </a:r>
            <a:endParaRPr lang="ja-JP" sz="1000">
              <a:solidFill>
                <a:schemeClr val="tx1"/>
              </a:solidFill>
              <a:ea typeface="游ゴシック"/>
              <a:cs typeface="Calibri"/>
            </a:endParaRPr>
          </a:p>
          <a:p>
            <a:pPr>
              <a:spcBef>
                <a:spcPts val="600"/>
              </a:spcBef>
            </a:pPr>
            <a:r>
              <a:rPr kumimoji="1" lang="ja-JP" altLang="en-US" sz="1200" b="1">
                <a:solidFill>
                  <a:schemeClr val="tx1"/>
                </a:solidFill>
              </a:rPr>
              <a:t>　・中之島エリアにおけるまちづくりの推進</a:t>
            </a:r>
            <a:endParaRPr kumimoji="1" lang="en-US" altLang="ja-JP" sz="1200" b="1">
              <a:solidFill>
                <a:schemeClr val="tx1"/>
              </a:solidFill>
            </a:endParaRPr>
          </a:p>
          <a:p>
            <a:r>
              <a:rPr kumimoji="1" lang="ja-JP" altLang="en-US" sz="1000">
                <a:solidFill>
                  <a:schemeClr val="tx1"/>
                </a:solidFill>
              </a:rPr>
              <a:t>　　　⇒　中之島エリアにおいて、なにわ筋線の開業を見据え、国際競争力強化に資する民間開発を誘導し、都心部のポテンシャルを強化</a:t>
            </a:r>
            <a:endParaRPr kumimoji="1" lang="en-US" altLang="ja-JP" sz="1000">
              <a:solidFill>
                <a:schemeClr val="tx1"/>
              </a:solidFill>
            </a:endParaRPr>
          </a:p>
        </p:txBody>
      </p:sp>
      <p:sp>
        <p:nvSpPr>
          <p:cNvPr id="7" name="正方形/長方形 8">
            <a:extLst>
              <a:ext uri="{FF2B5EF4-FFF2-40B4-BE49-F238E27FC236}">
                <a16:creationId xmlns:a16="http://schemas.microsoft.com/office/drawing/2014/main" id="{FDA02A9E-3277-F6F0-E64B-EFFD6404F3D4}"/>
              </a:ext>
            </a:extLst>
          </p:cNvPr>
          <p:cNvSpPr/>
          <p:nvPr/>
        </p:nvSpPr>
        <p:spPr>
          <a:xfrm>
            <a:off x="197711" y="1141034"/>
            <a:ext cx="9495274" cy="1400120"/>
          </a:xfrm>
          <a:prstGeom prst="rect">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kumimoji="1" lang="ja-JP" altLang="en-US" sz="1200" b="1" dirty="0">
                <a:solidFill>
                  <a:schemeClr val="tx1"/>
                </a:solidFill>
                <a:ea typeface="游ゴシック"/>
              </a:rPr>
              <a:t>①</a:t>
            </a:r>
            <a:r>
              <a:rPr kumimoji="1" lang="ja-JP" sz="1200" b="1" dirty="0">
                <a:solidFill>
                  <a:schemeClr val="tx1"/>
                </a:solidFill>
                <a:ea typeface="游ゴシック"/>
              </a:rPr>
              <a:t>新大阪</a:t>
            </a:r>
            <a:r>
              <a:rPr kumimoji="1" lang="ja-JP" sz="1200" b="1" dirty="0">
                <a:solidFill>
                  <a:schemeClr val="tx1"/>
                </a:solidFill>
                <a:latin typeface="游ゴシック"/>
                <a:ea typeface="游ゴシック"/>
              </a:rPr>
              <a:t>駅</a:t>
            </a:r>
            <a:r>
              <a:rPr kumimoji="1" lang="ja-JP" sz="1200" b="1" dirty="0">
                <a:solidFill>
                  <a:schemeClr val="tx1"/>
                </a:solidFill>
                <a:ea typeface="游ゴシック"/>
              </a:rPr>
              <a:t>周辺地域（新大阪・十三・淡路）</a:t>
            </a:r>
            <a:endParaRPr kumimoji="1" lang="ja-JP" sz="1200" dirty="0">
              <a:solidFill>
                <a:schemeClr val="tx1"/>
              </a:solidFill>
              <a:ea typeface="游ゴシック"/>
            </a:endParaRPr>
          </a:p>
          <a:p>
            <a:pPr>
              <a:spcBef>
                <a:spcPts val="600"/>
              </a:spcBef>
            </a:pPr>
            <a:r>
              <a:rPr kumimoji="1" lang="ja-JP" altLang="en-US" sz="1200" b="1" dirty="0">
                <a:solidFill>
                  <a:schemeClr val="tx1"/>
                </a:solidFill>
                <a:ea typeface="游ゴシック"/>
              </a:rPr>
              <a:t>　・リニア中央新幹線、北陸新幹線の早期</a:t>
            </a:r>
            <a:r>
              <a:rPr kumimoji="1" lang="ja-JP" sz="1200" b="1" dirty="0">
                <a:solidFill>
                  <a:schemeClr val="tx1"/>
                </a:solidFill>
                <a:latin typeface="游ゴシック"/>
                <a:ea typeface="游ゴシック"/>
              </a:rPr>
              <a:t>全線</a:t>
            </a:r>
            <a:r>
              <a:rPr kumimoji="1" lang="ja-JP" altLang="en-US" sz="1200" b="1" dirty="0">
                <a:solidFill>
                  <a:schemeClr val="tx1"/>
                </a:solidFill>
                <a:ea typeface="游ゴシック"/>
              </a:rPr>
              <a:t>開業と周辺地域の再整備</a:t>
            </a:r>
            <a:endParaRPr kumimoji="1" lang="en-US" altLang="ja-JP" sz="1200" b="1" dirty="0">
              <a:solidFill>
                <a:schemeClr val="tx1"/>
              </a:solidFill>
              <a:ea typeface="游ゴシック"/>
            </a:endParaRPr>
          </a:p>
          <a:p>
            <a:r>
              <a:rPr kumimoji="1" lang="ja-JP" altLang="en-US" sz="1000" dirty="0">
                <a:solidFill>
                  <a:schemeClr val="tx1"/>
                </a:solidFill>
                <a:ea typeface="游ゴシック"/>
              </a:rPr>
              <a:t>　　　⇒　東西二極の一極としての大阪の成長や大規模災害に強い国土形成に資する、リニア中央新幹線及び北陸新幹線の早期全線開業をめざすとともに、駅とま</a:t>
            </a:r>
            <a:endParaRPr kumimoji="1" lang="en-US" altLang="ja-JP" sz="1000" dirty="0">
              <a:solidFill>
                <a:schemeClr val="tx1"/>
              </a:solidFill>
              <a:ea typeface="游ゴシック"/>
            </a:endParaRPr>
          </a:p>
          <a:p>
            <a:r>
              <a:rPr kumimoji="1" lang="ja-JP" altLang="en-US" sz="1000" dirty="0">
                <a:solidFill>
                  <a:schemeClr val="tx1"/>
                </a:solidFill>
                <a:ea typeface="游ゴシック"/>
              </a:rPr>
              <a:t>　　　　　ちが一体となった世界有数の広域交通ターミナルを中心としたまちづくりの実現をめざし新大阪駅周辺地域の再整備を推進</a:t>
            </a:r>
            <a:endParaRPr lang="en-US" altLang="ja-JP" sz="1000" dirty="0">
              <a:solidFill>
                <a:schemeClr val="tx1"/>
              </a:solidFill>
              <a:ea typeface="游ゴシック"/>
              <a:cs typeface="Calibri"/>
            </a:endParaRPr>
          </a:p>
          <a:p>
            <a:pPr>
              <a:spcBef>
                <a:spcPts val="600"/>
              </a:spcBef>
            </a:pPr>
            <a:r>
              <a:rPr kumimoji="1" lang="ja-JP" altLang="en-US" sz="1200" b="1" dirty="0">
                <a:solidFill>
                  <a:schemeClr val="tx1"/>
                </a:solidFill>
              </a:rPr>
              <a:t>　・新大阪アクセスとなる新御堂筋の機能強化</a:t>
            </a:r>
            <a:endParaRPr kumimoji="1" lang="en-US" altLang="ja-JP" sz="1200" b="1" dirty="0">
              <a:solidFill>
                <a:schemeClr val="tx1"/>
              </a:solidFill>
            </a:endParaRPr>
          </a:p>
          <a:p>
            <a:r>
              <a:rPr kumimoji="1" lang="ja-JP" altLang="en-US" sz="1000" dirty="0">
                <a:solidFill>
                  <a:schemeClr val="tx1"/>
                </a:solidFill>
                <a:ea typeface="游ゴシック"/>
              </a:rPr>
              <a:t>　　　⇒　</a:t>
            </a:r>
            <a:r>
              <a:rPr kumimoji="1" lang="ja-JP" sz="1000" dirty="0">
                <a:solidFill>
                  <a:schemeClr val="tx1"/>
                </a:solidFill>
                <a:latin typeface="游ゴシック"/>
                <a:ea typeface="游ゴシック"/>
              </a:rPr>
              <a:t>新大阪駅周辺エリアと新名神高速道路などの国土軸</a:t>
            </a:r>
            <a:r>
              <a:rPr kumimoji="1" lang="ja-JP" altLang="en-US" sz="1000" dirty="0">
                <a:solidFill>
                  <a:schemeClr val="tx1"/>
                </a:solidFill>
                <a:latin typeface="游ゴシック"/>
                <a:ea typeface="游ゴシック"/>
              </a:rPr>
              <a:t>や大阪都心部</a:t>
            </a:r>
            <a:r>
              <a:rPr kumimoji="1" lang="ja-JP" sz="1000" dirty="0">
                <a:solidFill>
                  <a:schemeClr val="tx1"/>
                </a:solidFill>
                <a:latin typeface="游ゴシック"/>
                <a:ea typeface="游ゴシック"/>
              </a:rPr>
              <a:t>を南北に結ぶ、大阪北部地域の幹線道路である新御堂筋について、交通容量拡大や大規</a:t>
            </a:r>
            <a:endParaRPr kumimoji="1" lang="en-US" altLang="ja-JP" sz="1000" dirty="0">
              <a:solidFill>
                <a:schemeClr val="tx1"/>
              </a:solidFill>
              <a:latin typeface="游ゴシック"/>
              <a:ea typeface="游ゴシック"/>
            </a:endParaRPr>
          </a:p>
          <a:p>
            <a:r>
              <a:rPr kumimoji="1" lang="ja-JP" altLang="en-US" sz="1000" dirty="0">
                <a:solidFill>
                  <a:schemeClr val="tx1"/>
                </a:solidFill>
                <a:latin typeface="游ゴシック"/>
                <a:ea typeface="游ゴシック"/>
              </a:rPr>
              <a:t>　　　　　</a:t>
            </a:r>
            <a:r>
              <a:rPr kumimoji="1" lang="ja-JP" sz="1000" dirty="0">
                <a:solidFill>
                  <a:schemeClr val="tx1"/>
                </a:solidFill>
                <a:latin typeface="游ゴシック"/>
                <a:ea typeface="游ゴシック"/>
              </a:rPr>
              <a:t>模更新、高規格道路ネットワーク化などの観点から機能強化を図る</a:t>
            </a:r>
            <a:endParaRPr lang="ja-JP" sz="1000" dirty="0">
              <a:solidFill>
                <a:schemeClr val="tx1"/>
              </a:solidFill>
              <a:latin typeface="游ゴシック"/>
              <a:ea typeface="游ゴシック"/>
            </a:endParaRPr>
          </a:p>
        </p:txBody>
      </p:sp>
      <p:sp>
        <p:nvSpPr>
          <p:cNvPr id="3" name="テキスト ボックス 7">
            <a:extLst>
              <a:ext uri="{FF2B5EF4-FFF2-40B4-BE49-F238E27FC236}">
                <a16:creationId xmlns:a16="http://schemas.microsoft.com/office/drawing/2014/main" id="{24E78C63-48CE-901F-8EBB-38A27E15BB9A}"/>
              </a:ext>
            </a:extLst>
          </p:cNvPr>
          <p:cNvSpPr txBox="1"/>
          <p:nvPr/>
        </p:nvSpPr>
        <p:spPr>
          <a:xfrm>
            <a:off x="-1" y="123411"/>
            <a:ext cx="5914769" cy="307777"/>
          </a:xfrm>
          <a:prstGeom prst="rect">
            <a:avLst/>
          </a:prstGeom>
          <a:noFill/>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53156" rtl="0" eaLnBrk="1" fontAlgn="auto" latinLnBrk="0" hangingPunct="1">
              <a:spcBef>
                <a:spcPts val="0"/>
              </a:spcBef>
              <a:spcAft>
                <a:spcPts val="0"/>
              </a:spcAft>
              <a:buClrTx/>
              <a:buSzTx/>
              <a:buFontTx/>
              <a:buNone/>
              <a:tabLst/>
              <a:defRPr/>
            </a:pPr>
            <a:r>
              <a:rPr kumimoji="1" lang="ja-JP" altLang="en-US" sz="1400" b="1">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（２）南北都市軸</a:t>
            </a:r>
            <a:endParaRPr kumimoji="1" lang="en-US" altLang="ja-JP" sz="1400" b="1">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endParaRPr>
          </a:p>
        </p:txBody>
      </p:sp>
      <p:sp>
        <p:nvSpPr>
          <p:cNvPr id="4" name="四角形: 角を丸くする 10">
            <a:extLst>
              <a:ext uri="{FF2B5EF4-FFF2-40B4-BE49-F238E27FC236}">
                <a16:creationId xmlns:a16="http://schemas.microsoft.com/office/drawing/2014/main" id="{1C15422C-9ED6-1ED8-8423-BC16D5DE71F0}"/>
              </a:ext>
            </a:extLst>
          </p:cNvPr>
          <p:cNvSpPr/>
          <p:nvPr/>
        </p:nvSpPr>
        <p:spPr>
          <a:xfrm>
            <a:off x="365414" y="451151"/>
            <a:ext cx="9190478" cy="589754"/>
          </a:xfrm>
          <a:prstGeom prst="roundRect">
            <a:avLst>
              <a:gd name="adj" fmla="val 0"/>
            </a:avLst>
          </a:prstGeom>
          <a:solidFill>
            <a:schemeClr val="accent5">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lIns="91440" tIns="45720" rIns="91440" bIns="45720" rtlCol="0" anchor="t"/>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kumimoji="1" lang="ja-JP" altLang="en-US" sz="1000">
                <a:solidFill>
                  <a:schemeClr val="tx1"/>
                </a:solidFill>
                <a:ea typeface="游ゴシック"/>
              </a:rPr>
              <a:t>○御堂筋を中心に大阪北部から南部を直線的に結び、ビジネス・商業・教育・研究機能が集積し、都市圏全体の成長を支える</a:t>
            </a:r>
            <a:r>
              <a:rPr kumimoji="1" lang="ja-JP" altLang="en-US" sz="1000" b="1">
                <a:solidFill>
                  <a:schemeClr val="tx1"/>
                </a:solidFill>
                <a:ea typeface="游ゴシック"/>
              </a:rPr>
              <a:t>大阪の基幹軸</a:t>
            </a:r>
            <a:endParaRPr lang="ja-JP" altLang="en-US" sz="1000">
              <a:solidFill>
                <a:schemeClr val="tx1"/>
              </a:solidFill>
              <a:ea typeface="游ゴシック"/>
              <a:cs typeface="Calibri"/>
            </a:endParaRPr>
          </a:p>
          <a:p>
            <a:r>
              <a:rPr kumimoji="1" lang="ja-JP" altLang="en-US" sz="1000">
                <a:solidFill>
                  <a:schemeClr val="tx1"/>
                </a:solidFill>
                <a:ea typeface="游ゴシック"/>
              </a:rPr>
              <a:t>○</a:t>
            </a:r>
            <a:r>
              <a:rPr kumimoji="1" lang="ja-JP" sz="1000">
                <a:solidFill>
                  <a:schemeClr val="tx1"/>
                </a:solidFill>
                <a:ea typeface="游ゴシック"/>
              </a:rPr>
              <a:t>リニア中央新幹線・北陸新幹線</a:t>
            </a:r>
            <a:r>
              <a:rPr kumimoji="1" lang="ja-JP" sz="1000">
                <a:solidFill>
                  <a:schemeClr val="tx1"/>
                </a:solidFill>
                <a:latin typeface="游ゴシック"/>
                <a:ea typeface="游ゴシック"/>
              </a:rPr>
              <a:t>等の新たなインパクトに備え、一大ハブ拠点となる</a:t>
            </a:r>
            <a:r>
              <a:rPr kumimoji="1" lang="ja-JP" sz="1000" b="1">
                <a:solidFill>
                  <a:schemeClr val="tx1"/>
                </a:solidFill>
                <a:latin typeface="游ゴシック"/>
                <a:ea typeface="游ゴシック"/>
              </a:rPr>
              <a:t>新大阪駅周辺地域</a:t>
            </a:r>
            <a:r>
              <a:rPr kumimoji="1" lang="ja-JP" sz="1000">
                <a:solidFill>
                  <a:schemeClr val="tx1"/>
                </a:solidFill>
                <a:ea typeface="游ゴシック"/>
              </a:rPr>
              <a:t>、大阪駅北側で「みどり」と「イノベーション」の融</a:t>
            </a:r>
            <a:endParaRPr kumimoji="1" lang="en-US" altLang="ja-JP" sz="1000">
              <a:solidFill>
                <a:schemeClr val="tx1"/>
              </a:solidFill>
              <a:ea typeface="游ゴシック"/>
            </a:endParaRPr>
          </a:p>
          <a:p>
            <a:r>
              <a:rPr kumimoji="1" lang="ja-JP" altLang="en-US" sz="1000">
                <a:solidFill>
                  <a:schemeClr val="tx1"/>
                </a:solidFill>
                <a:ea typeface="游ゴシック"/>
              </a:rPr>
              <a:t>　合</a:t>
            </a:r>
            <a:r>
              <a:rPr kumimoji="1" lang="ja-JP" sz="1000">
                <a:solidFill>
                  <a:schemeClr val="tx1"/>
                </a:solidFill>
                <a:ea typeface="游ゴシック"/>
              </a:rPr>
              <a:t>拠点を形成する</a:t>
            </a:r>
            <a:r>
              <a:rPr kumimoji="1" lang="ja-JP" sz="1000" b="1">
                <a:solidFill>
                  <a:schemeClr val="tx1"/>
                </a:solidFill>
                <a:ea typeface="游ゴシック"/>
              </a:rPr>
              <a:t>うめきた</a:t>
            </a:r>
            <a:r>
              <a:rPr kumimoji="1" lang="ja-JP" sz="1000">
                <a:solidFill>
                  <a:schemeClr val="tx1"/>
                </a:solidFill>
                <a:ea typeface="游ゴシック"/>
              </a:rPr>
              <a:t>などにおいて、集客交流や産業の拠点として大阪の成長の基盤となるまちづくりを推進</a:t>
            </a:r>
            <a:endParaRPr kumimoji="1" lang="en-US" sz="1000">
              <a:solidFill>
                <a:schemeClr val="tx1"/>
              </a:solidFill>
              <a:ea typeface="游ゴシック"/>
            </a:endParaRPr>
          </a:p>
          <a:p>
            <a:endParaRPr lang="ja-JP" altLang="en-US" sz="1000">
              <a:solidFill>
                <a:schemeClr val="tx1"/>
              </a:solidFill>
              <a:ea typeface="游ゴシック"/>
              <a:cs typeface="Calibri"/>
            </a:endParaRPr>
          </a:p>
        </p:txBody>
      </p:sp>
      <p:sp>
        <p:nvSpPr>
          <p:cNvPr id="6" name="正方形/長方形 9">
            <a:extLst>
              <a:ext uri="{FF2B5EF4-FFF2-40B4-BE49-F238E27FC236}">
                <a16:creationId xmlns:a16="http://schemas.microsoft.com/office/drawing/2014/main" id="{2B536A13-B377-910E-2FD2-E20491692680}"/>
              </a:ext>
            </a:extLst>
          </p:cNvPr>
          <p:cNvSpPr/>
          <p:nvPr/>
        </p:nvSpPr>
        <p:spPr>
          <a:xfrm>
            <a:off x="197710" y="5190847"/>
            <a:ext cx="9495274" cy="1055841"/>
          </a:xfrm>
          <a:prstGeom prst="rect">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kumimoji="1" lang="ja-JP" altLang="en-US" sz="1200" b="1" dirty="0">
                <a:solidFill>
                  <a:schemeClr val="tx1"/>
                </a:solidFill>
                <a:ea typeface="游ゴシック"/>
              </a:rPr>
              <a:t>④</a:t>
            </a:r>
            <a:r>
              <a:rPr kumimoji="1" lang="ja-JP" altLang="en-US" sz="1200" b="1" dirty="0">
                <a:solidFill>
                  <a:schemeClr val="tx1"/>
                </a:solidFill>
                <a:latin typeface="Calibri"/>
                <a:ea typeface="游ゴシック"/>
                <a:cs typeface="Calibri"/>
              </a:rPr>
              <a:t>ミナミ（難波・湊町）・天王寺・阿倍野</a:t>
            </a:r>
            <a:endParaRPr lang="en-US" altLang="ja-JP" sz="1200" b="1" dirty="0">
              <a:solidFill>
                <a:schemeClr val="tx1"/>
              </a:solidFill>
              <a:ea typeface="游ゴシック" panose="020B0400000000000000" pitchFamily="34" charset="-128"/>
              <a:cs typeface="Calibri"/>
            </a:endParaRPr>
          </a:p>
          <a:p>
            <a:pPr>
              <a:spcBef>
                <a:spcPts val="600"/>
              </a:spcBef>
            </a:pPr>
            <a:r>
              <a:rPr kumimoji="1" lang="ja-JP" altLang="en-US" sz="1200" b="1" dirty="0">
                <a:solidFill>
                  <a:schemeClr val="tx1"/>
                </a:solidFill>
                <a:ea typeface="游ゴシック"/>
              </a:rPr>
              <a:t>　・大阪の南の玄関口としてのまちづくり</a:t>
            </a:r>
            <a:endParaRPr lang="en-US" altLang="ja-JP" sz="1200" b="1" dirty="0">
              <a:solidFill>
                <a:schemeClr val="tx1"/>
              </a:solidFill>
              <a:ea typeface="游ゴシック"/>
              <a:cs typeface="Calibri"/>
            </a:endParaRPr>
          </a:p>
          <a:p>
            <a:r>
              <a:rPr kumimoji="1" lang="ja-JP" altLang="en-US" sz="1000" dirty="0">
                <a:solidFill>
                  <a:schemeClr val="tx1"/>
                </a:solidFill>
                <a:ea typeface="游ゴシック"/>
              </a:rPr>
              <a:t>　　　⇒　世界をひきつける観光拠点としてのなんば広場の整備や、なにわ筋線の開業も見据えた主要鉄道ターミナルの結節機能、食文化・エンターテイメントな　</a:t>
            </a:r>
          </a:p>
          <a:p>
            <a:r>
              <a:rPr kumimoji="1" lang="ja-JP" altLang="en-US" sz="1000" dirty="0">
                <a:solidFill>
                  <a:schemeClr val="tx1"/>
                </a:solidFill>
                <a:ea typeface="游ゴシック"/>
              </a:rPr>
              <a:t>　　　　　ど様々な観光資源を活かしながら、民間開発の促進や人中心の空間のさらなる充実を図り、大阪ならではの魅力を発信する文化観光拠点としてまちづく</a:t>
            </a:r>
          </a:p>
          <a:p>
            <a:r>
              <a:rPr kumimoji="1" lang="ja-JP" altLang="en-US" sz="1000" dirty="0">
                <a:solidFill>
                  <a:schemeClr val="tx1"/>
                </a:solidFill>
                <a:ea typeface="游ゴシック"/>
              </a:rPr>
              <a:t>　　　　　りを更に推進</a:t>
            </a:r>
          </a:p>
          <a:p>
            <a:endParaRPr lang="ja-JP" altLang="en-US" sz="1000" b="1" dirty="0">
              <a:solidFill>
                <a:schemeClr val="tx1"/>
              </a:solidFill>
              <a:ea typeface="游ゴシック"/>
              <a:cs typeface="Calibri"/>
            </a:endParaRPr>
          </a:p>
        </p:txBody>
      </p:sp>
      <p:sp>
        <p:nvSpPr>
          <p:cNvPr id="9" name="スライド番号プレースホルダー 1">
            <a:extLst>
              <a:ext uri="{FF2B5EF4-FFF2-40B4-BE49-F238E27FC236}">
                <a16:creationId xmlns:a16="http://schemas.microsoft.com/office/drawing/2014/main" id="{B5FFA46D-C4B9-83A6-5BA2-3FCB42FF1CDF}"/>
              </a:ext>
            </a:extLst>
          </p:cNvPr>
          <p:cNvSpPr>
            <a:spLocks noGrp="1"/>
          </p:cNvSpPr>
          <p:nvPr>
            <p:ph type="sldNum" sz="quarter" idx="12"/>
          </p:nvPr>
        </p:nvSpPr>
        <p:spPr>
          <a:xfrm>
            <a:off x="9489330" y="6445576"/>
            <a:ext cx="416670" cy="408695"/>
          </a:xfrm>
          <a:solidFill>
            <a:schemeClr val="bg1"/>
          </a:solidFill>
          <a:effectLst/>
        </p:spPr>
        <p:txBody>
          <a:bodyPr/>
          <a:lstStyle/>
          <a:p>
            <a:fld id="{DDF82107-93BA-490C-9453-044014AF67CD}" type="slidenum">
              <a:rPr kumimoji="1" lang="ja-JP" altLang="en-US" smtClean="0"/>
              <a:pPr/>
              <a:t>58</a:t>
            </a:fld>
            <a:endParaRPr kumimoji="1" lang="ja-JP" altLang="en-US"/>
          </a:p>
        </p:txBody>
      </p:sp>
    </p:spTree>
    <p:extLst>
      <p:ext uri="{BB962C8B-B14F-4D97-AF65-F5344CB8AC3E}">
        <p14:creationId xmlns:p14="http://schemas.microsoft.com/office/powerpoint/2010/main" val="3112960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CA4BF9E7-56BB-434C-A435-CD554F50CCDC}"/>
              </a:ext>
            </a:extLst>
          </p:cNvPr>
          <p:cNvSpPr/>
          <p:nvPr/>
        </p:nvSpPr>
        <p:spPr>
          <a:xfrm>
            <a:off x="381679" y="6716882"/>
            <a:ext cx="7488000" cy="10682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二等辺三角形 52">
            <a:extLst>
              <a:ext uri="{FF2B5EF4-FFF2-40B4-BE49-F238E27FC236}">
                <a16:creationId xmlns:a16="http://schemas.microsoft.com/office/drawing/2014/main" id="{5BA2209D-8C78-46CB-924A-FE37B171A2EC}"/>
              </a:ext>
            </a:extLst>
          </p:cNvPr>
          <p:cNvSpPr/>
          <p:nvPr/>
        </p:nvSpPr>
        <p:spPr>
          <a:xfrm rot="5400000">
            <a:off x="7426930" y="2628891"/>
            <a:ext cx="1382400" cy="180000"/>
          </a:xfrm>
          <a:prstGeom prst="triangle">
            <a:avLst/>
          </a:prstGeom>
          <a:solidFill>
            <a:schemeClr val="bg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二等辺三角形 53">
            <a:extLst>
              <a:ext uri="{FF2B5EF4-FFF2-40B4-BE49-F238E27FC236}">
                <a16:creationId xmlns:a16="http://schemas.microsoft.com/office/drawing/2014/main" id="{822316E0-B5BA-426F-BE4B-AE6DD069E8A4}"/>
              </a:ext>
            </a:extLst>
          </p:cNvPr>
          <p:cNvSpPr/>
          <p:nvPr/>
        </p:nvSpPr>
        <p:spPr>
          <a:xfrm rot="5400000">
            <a:off x="7385530" y="5215343"/>
            <a:ext cx="1465200" cy="180000"/>
          </a:xfrm>
          <a:prstGeom prst="triangle">
            <a:avLst/>
          </a:prstGeom>
          <a:solidFill>
            <a:schemeClr val="bg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二等辺三角形 54">
            <a:extLst>
              <a:ext uri="{FF2B5EF4-FFF2-40B4-BE49-F238E27FC236}">
                <a16:creationId xmlns:a16="http://schemas.microsoft.com/office/drawing/2014/main" id="{F772D6DC-65E9-4253-B179-6A4100231A6F}"/>
              </a:ext>
            </a:extLst>
          </p:cNvPr>
          <p:cNvSpPr/>
          <p:nvPr/>
        </p:nvSpPr>
        <p:spPr>
          <a:xfrm rot="5400000">
            <a:off x="7646530" y="3900646"/>
            <a:ext cx="943200" cy="179999"/>
          </a:xfrm>
          <a:prstGeom prst="triangle">
            <a:avLst/>
          </a:prstGeom>
          <a:solidFill>
            <a:schemeClr val="bg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楕円 36">
            <a:extLst>
              <a:ext uri="{FF2B5EF4-FFF2-40B4-BE49-F238E27FC236}">
                <a16:creationId xmlns:a16="http://schemas.microsoft.com/office/drawing/2014/main" id="{617FF37C-D926-4966-833E-E2D00EE32914}"/>
              </a:ext>
            </a:extLst>
          </p:cNvPr>
          <p:cNvSpPr/>
          <p:nvPr/>
        </p:nvSpPr>
        <p:spPr>
          <a:xfrm>
            <a:off x="8274487" y="3417505"/>
            <a:ext cx="1503770" cy="1038290"/>
          </a:xfrm>
          <a:prstGeom prst="ellipse">
            <a:avLst/>
          </a:prstGeom>
          <a:solidFill>
            <a:schemeClr val="accent4">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楕円 37">
            <a:extLst>
              <a:ext uri="{FF2B5EF4-FFF2-40B4-BE49-F238E27FC236}">
                <a16:creationId xmlns:a16="http://schemas.microsoft.com/office/drawing/2014/main" id="{0875A810-0FFF-4611-8517-CEEC2D4375F6}"/>
              </a:ext>
            </a:extLst>
          </p:cNvPr>
          <p:cNvSpPr/>
          <p:nvPr/>
        </p:nvSpPr>
        <p:spPr>
          <a:xfrm>
            <a:off x="8274488" y="4611257"/>
            <a:ext cx="1503770" cy="1324075"/>
          </a:xfrm>
          <a:prstGeom prst="ellipse">
            <a:avLst/>
          </a:prstGeom>
          <a:solidFill>
            <a:schemeClr val="accent4">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a:extLst>
              <a:ext uri="{FF2B5EF4-FFF2-40B4-BE49-F238E27FC236}">
                <a16:creationId xmlns:a16="http://schemas.microsoft.com/office/drawing/2014/main" id="{AD9BE67D-208A-48C2-B817-7603CCD8B4B5}"/>
              </a:ext>
            </a:extLst>
          </p:cNvPr>
          <p:cNvSpPr/>
          <p:nvPr/>
        </p:nvSpPr>
        <p:spPr>
          <a:xfrm>
            <a:off x="8274487" y="2118382"/>
            <a:ext cx="1503770" cy="972000"/>
          </a:xfrm>
          <a:prstGeom prst="ellipse">
            <a:avLst/>
          </a:prstGeom>
          <a:solidFill>
            <a:schemeClr val="accent4">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28572511-E559-43A1-AF2A-CF6F95ABD03E}"/>
              </a:ext>
            </a:extLst>
          </p:cNvPr>
          <p:cNvSpPr/>
          <p:nvPr/>
        </p:nvSpPr>
        <p:spPr>
          <a:xfrm>
            <a:off x="364451" y="6396587"/>
            <a:ext cx="9108000" cy="10682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35EE2DC9-B390-4798-A4AB-99B31EAE87CF}"/>
              </a:ext>
            </a:extLst>
          </p:cNvPr>
          <p:cNvSpPr txBox="1"/>
          <p:nvPr/>
        </p:nvSpPr>
        <p:spPr>
          <a:xfrm>
            <a:off x="127743" y="593692"/>
            <a:ext cx="9650704" cy="945515"/>
          </a:xfrm>
          <a:prstGeom prst="rect">
            <a:avLst/>
          </a:prstGeom>
          <a:solidFill>
            <a:schemeClr val="bg1">
              <a:lumMod val="85000"/>
            </a:schemeClr>
          </a:solidFill>
        </p:spPr>
        <p:txBody>
          <a:bodyPr wrap="square" lIns="91440" tIns="45720" rIns="91440" bIns="45720" rtlCol="0" anchor="t">
            <a:spAutoFit/>
          </a:bodyPr>
          <a:lstStyle>
            <a:defPPr>
              <a:defRPr lang="en-US"/>
            </a:defPPr>
            <a:lvl1pPr marL="285750" marR="0" lvl="0" indent="-285750" fontAlgn="auto">
              <a:lnSpc>
                <a:spcPct val="120000"/>
              </a:lnSpc>
              <a:spcBef>
                <a:spcPts val="0"/>
              </a:spcBef>
              <a:spcAft>
                <a:spcPts val="0"/>
              </a:spcAft>
              <a:buClrTx/>
              <a:buSzTx/>
              <a:buFont typeface="BIZ UDPゴシック" panose="020B0400000000000000" pitchFamily="50" charset="-128"/>
              <a:buChar char="○"/>
              <a:tabLst/>
              <a:defRPr kumimoji="1" sz="1200" b="1" i="0" u="none" strike="noStrike" cap="none" spc="0" normalizeH="0" baseline="0">
                <a:ln>
                  <a:noFill/>
                </a:ln>
                <a:solidFill>
                  <a:prstClr val="black"/>
                </a:solidFill>
                <a:effectLst/>
                <a:uLnTx/>
                <a:uFillTx/>
                <a:latin typeface="BIZ UDPゴシック" panose="020B0400000000000000" pitchFamily="50" charset="-128"/>
                <a:ea typeface="BIZ UDPゴシック" panose="020B0400000000000000" pitchFamily="50" charset="-128"/>
              </a:defRPr>
            </a:lvl1pPr>
          </a:lstStyle>
          <a:p>
            <a:r>
              <a:rPr lang="en-US" altLang="ja-JP" dirty="0">
                <a:solidFill>
                  <a:schemeClr val="tx1"/>
                </a:solidFill>
                <a:ea typeface="BIZ UDPゴシック"/>
              </a:rPr>
              <a:t>2015</a:t>
            </a:r>
            <a:r>
              <a:rPr lang="ja-JP" altLang="en-US" dirty="0">
                <a:solidFill>
                  <a:schemeClr val="tx1"/>
                </a:solidFill>
                <a:ea typeface="BIZ UDPゴシック"/>
              </a:rPr>
              <a:t>年の万博誘致以降、府市一体の成長戦略やまちづくり・インフラ整備を進めてきた結果、大阪は大きく変わりつつある。直近の名目</a:t>
            </a:r>
            <a:r>
              <a:rPr lang="en-US" altLang="ja-JP" dirty="0">
                <a:solidFill>
                  <a:schemeClr val="tx1"/>
                </a:solidFill>
                <a:ea typeface="BIZ UDPゴシック"/>
              </a:rPr>
              <a:t>GDP</a:t>
            </a:r>
            <a:r>
              <a:rPr lang="ja-JP" altLang="en-US" sz="1050" b="0" dirty="0">
                <a:solidFill>
                  <a:schemeClr val="tx1"/>
                </a:solidFill>
                <a:ea typeface="BIZ UDPゴシック"/>
              </a:rPr>
              <a:t>（２０２２年度）</a:t>
            </a:r>
            <a:r>
              <a:rPr lang="ja-JP" altLang="en-US" dirty="0">
                <a:solidFill>
                  <a:schemeClr val="tx1"/>
                </a:solidFill>
                <a:ea typeface="BIZ UDPゴシック"/>
              </a:rPr>
              <a:t>やインバウンド</a:t>
            </a:r>
            <a:r>
              <a:rPr lang="ja-JP" altLang="en-US" sz="1050" b="0" dirty="0">
                <a:solidFill>
                  <a:schemeClr val="tx1"/>
                </a:solidFill>
                <a:ea typeface="BIZ UDPゴシック"/>
              </a:rPr>
              <a:t>（２０２４年）</a:t>
            </a:r>
            <a:r>
              <a:rPr lang="ja-JP" altLang="en-US" dirty="0">
                <a:solidFill>
                  <a:schemeClr val="tx1"/>
                </a:solidFill>
                <a:ea typeface="BIZ UDPゴシック"/>
              </a:rPr>
              <a:t>は過去最高を記録するとともに、人口も転入超過が継続。雇用者数も大きく増加</a:t>
            </a:r>
            <a:endParaRPr lang="en-US" altLang="ja-JP" dirty="0">
              <a:solidFill>
                <a:schemeClr val="tx1"/>
              </a:solidFill>
              <a:ea typeface="BIZ UDPゴシック"/>
            </a:endParaRPr>
          </a:p>
          <a:p>
            <a:r>
              <a:rPr lang="en-US" altLang="ja-JP" dirty="0">
                <a:solidFill>
                  <a:schemeClr val="tx1"/>
                </a:solidFill>
                <a:ea typeface="BIZ UDPゴシック"/>
              </a:rPr>
              <a:t>2025</a:t>
            </a:r>
            <a:r>
              <a:rPr lang="ja-JP" altLang="en-US" dirty="0">
                <a:solidFill>
                  <a:schemeClr val="tx1"/>
                </a:solidFill>
                <a:ea typeface="BIZ UDPゴシック"/>
              </a:rPr>
              <a:t>年、大阪・関西万博が開幕。未来社会の新技術・サービスが披露され、大阪ブランドの世界への発信とともに、ビジネス機会が拡大</a:t>
            </a:r>
            <a:endParaRPr lang="en-US" altLang="ja-JP" dirty="0">
              <a:solidFill>
                <a:schemeClr val="tx1"/>
              </a:solidFill>
              <a:ea typeface="BIZ UDPゴシック"/>
            </a:endParaRPr>
          </a:p>
          <a:p>
            <a:r>
              <a:rPr lang="ja-JP" altLang="en-US" dirty="0">
                <a:solidFill>
                  <a:schemeClr val="tx1"/>
                </a:solidFill>
                <a:ea typeface="BIZ UDPゴシック"/>
              </a:rPr>
              <a:t>この</a:t>
            </a:r>
            <a:r>
              <a:rPr lang="en-US" altLang="ja-JP" dirty="0">
                <a:solidFill>
                  <a:schemeClr val="tx1"/>
                </a:solidFill>
                <a:ea typeface="BIZ UDPゴシック"/>
              </a:rPr>
              <a:t>10</a:t>
            </a:r>
            <a:r>
              <a:rPr lang="ja-JP" altLang="en-US" dirty="0">
                <a:solidFill>
                  <a:schemeClr val="tx1"/>
                </a:solidFill>
                <a:ea typeface="BIZ UDPゴシック"/>
              </a:rPr>
              <a:t>年間で「副首都・大阪」に向けたポテンシャルが高まる一方で、府民一人ひとりの豊かさの実感には十分つながっていない</a:t>
            </a:r>
          </a:p>
        </p:txBody>
      </p:sp>
      <p:sp>
        <p:nvSpPr>
          <p:cNvPr id="4" name="テキスト ボックス 3">
            <a:extLst>
              <a:ext uri="{FF2B5EF4-FFF2-40B4-BE49-F238E27FC236}">
                <a16:creationId xmlns:a16="http://schemas.microsoft.com/office/drawing/2014/main" id="{9539E513-FC89-40F9-A391-826A3AE11E2B}"/>
              </a:ext>
            </a:extLst>
          </p:cNvPr>
          <p:cNvSpPr txBox="1"/>
          <p:nvPr/>
        </p:nvSpPr>
        <p:spPr>
          <a:xfrm>
            <a:off x="0" y="61186"/>
            <a:ext cx="9906000" cy="400110"/>
          </a:xfrm>
          <a:prstGeom prst="rect">
            <a:avLst/>
          </a:prstGeom>
          <a:noFill/>
        </p:spPr>
        <p:txBody>
          <a:bodyPr wrap="square">
            <a:spAutoFit/>
          </a:bodyPr>
          <a:lstStyle>
            <a:defPPr>
              <a:defRPr lang="en-US"/>
            </a:defPPr>
            <a:lvl1pPr defTabSz="742950">
              <a:defRPr kumimoji="1" sz="2000">
                <a:solidFill>
                  <a:prstClr val="white"/>
                </a:solidFill>
                <a:latin typeface="HGS創英角ｺﾞｼｯｸUB" panose="020B0900000000000000" pitchFamily="50" charset="-128"/>
                <a:ea typeface="HGS創英角ｺﾞｼｯｸUB" panose="020B0900000000000000" pitchFamily="50" charset="-128"/>
              </a:defRPr>
            </a:lvl1pPr>
          </a:lstStyle>
          <a:p>
            <a:r>
              <a:rPr lang="ja-JP" altLang="en-US" dirty="0"/>
              <a:t>３ ．大阪の現状 </a:t>
            </a:r>
            <a:r>
              <a:rPr lang="ja-JP" altLang="en-US" sz="1600" i="1" dirty="0"/>
              <a:t>～</a:t>
            </a:r>
            <a:r>
              <a:rPr lang="en-US" altLang="ja-JP" sz="1600" i="1" dirty="0"/>
              <a:t>10</a:t>
            </a:r>
            <a:r>
              <a:rPr lang="ja-JP" altLang="en-US" sz="1600" i="1" dirty="0"/>
              <a:t>年間の取組と万博で大阪のポテンシャルが大きく向上～</a:t>
            </a:r>
            <a:r>
              <a:rPr lang="ja-JP" altLang="en-US" sz="1600" dirty="0"/>
              <a:t> </a:t>
            </a:r>
            <a:endParaRPr lang="en-US" altLang="ja-JP" sz="1500" dirty="0"/>
          </a:p>
        </p:txBody>
      </p:sp>
      <p:graphicFrame>
        <p:nvGraphicFramePr>
          <p:cNvPr id="34" name="表 34">
            <a:extLst>
              <a:ext uri="{FF2B5EF4-FFF2-40B4-BE49-F238E27FC236}">
                <a16:creationId xmlns:a16="http://schemas.microsoft.com/office/drawing/2014/main" id="{461604A7-B0F1-49D6-B2D0-EA44FE512D65}"/>
              </a:ext>
            </a:extLst>
          </p:cNvPr>
          <p:cNvGraphicFramePr>
            <a:graphicFrameLocks noGrp="1"/>
          </p:cNvGraphicFramePr>
          <p:nvPr>
            <p:extLst>
              <p:ext uri="{D42A27DB-BD31-4B8C-83A1-F6EECF244321}">
                <p14:modId xmlns:p14="http://schemas.microsoft.com/office/powerpoint/2010/main" val="2746831573"/>
              </p:ext>
            </p:extLst>
          </p:nvPr>
        </p:nvGraphicFramePr>
        <p:xfrm>
          <a:off x="34946" y="1572120"/>
          <a:ext cx="7952147" cy="4641715"/>
        </p:xfrm>
        <a:graphic>
          <a:graphicData uri="http://schemas.openxmlformats.org/drawingml/2006/table">
            <a:tbl>
              <a:tblPr firstRow="1" bandRow="1">
                <a:effectLst>
                  <a:outerShdw blurRad="50800" dist="38100" dir="5400000" algn="t" rotWithShape="0">
                    <a:prstClr val="black">
                      <a:alpha val="40000"/>
                    </a:prstClr>
                  </a:outerShdw>
                </a:effectLst>
                <a:tableStyleId>{5940675A-B579-460E-94D1-54222C63F5DA}</a:tableStyleId>
              </a:tblPr>
              <a:tblGrid>
                <a:gridCol w="363549">
                  <a:extLst>
                    <a:ext uri="{9D8B030D-6E8A-4147-A177-3AD203B41FA5}">
                      <a16:colId xmlns:a16="http://schemas.microsoft.com/office/drawing/2014/main" val="4154326764"/>
                    </a:ext>
                  </a:extLst>
                </a:gridCol>
                <a:gridCol w="211965">
                  <a:extLst>
                    <a:ext uri="{9D8B030D-6E8A-4147-A177-3AD203B41FA5}">
                      <a16:colId xmlns:a16="http://schemas.microsoft.com/office/drawing/2014/main" val="28420734"/>
                    </a:ext>
                  </a:extLst>
                </a:gridCol>
                <a:gridCol w="3582334">
                  <a:extLst>
                    <a:ext uri="{9D8B030D-6E8A-4147-A177-3AD203B41FA5}">
                      <a16:colId xmlns:a16="http://schemas.microsoft.com/office/drawing/2014/main" val="677944540"/>
                    </a:ext>
                  </a:extLst>
                </a:gridCol>
                <a:gridCol w="211965">
                  <a:extLst>
                    <a:ext uri="{9D8B030D-6E8A-4147-A177-3AD203B41FA5}">
                      <a16:colId xmlns:a16="http://schemas.microsoft.com/office/drawing/2014/main" val="1623178615"/>
                    </a:ext>
                  </a:extLst>
                </a:gridCol>
                <a:gridCol w="3582334">
                  <a:extLst>
                    <a:ext uri="{9D8B030D-6E8A-4147-A177-3AD203B41FA5}">
                      <a16:colId xmlns:a16="http://schemas.microsoft.com/office/drawing/2014/main" val="1301172752"/>
                    </a:ext>
                  </a:extLst>
                </a:gridCol>
              </a:tblGrid>
              <a:tr h="348458">
                <a:tc>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ts val="0"/>
                        </a:lnSpc>
                      </a:pPr>
                      <a:endParaRPr kumimoji="1" lang="ja-JP" altLang="en-US" sz="100">
                        <a:latin typeface="BIZ UDPゴシック" panose="020B0400000000000000" pitchFamily="50" charset="-128"/>
                        <a:ea typeface="BIZ UDPゴシック" panose="020B0400000000000000" pitchFamily="50"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kumimoji="1" lang="ja-JP" altLang="en-US" sz="1600" b="0" dirty="0">
                          <a:solidFill>
                            <a:schemeClr val="bg1"/>
                          </a:solidFill>
                          <a:latin typeface="HGP創英角ｺﾞｼｯｸUB" panose="020B0900000000000000" pitchFamily="50" charset="-128"/>
                          <a:ea typeface="HGP創英角ｺﾞｼｯｸUB" panose="020B0900000000000000" pitchFamily="50" charset="-128"/>
                        </a:rPr>
                        <a:t>直近</a:t>
                      </a:r>
                      <a:r>
                        <a:rPr kumimoji="1" lang="en-US" altLang="ja-JP" sz="1600" b="0" dirty="0">
                          <a:solidFill>
                            <a:schemeClr val="bg1"/>
                          </a:solidFill>
                          <a:latin typeface="HGP創英角ｺﾞｼｯｸUB" panose="020B0900000000000000" pitchFamily="50" charset="-128"/>
                          <a:ea typeface="HGP創英角ｺﾞｼｯｸUB" panose="020B0900000000000000" pitchFamily="50" charset="-128"/>
                        </a:rPr>
                        <a:t>10</a:t>
                      </a:r>
                      <a:r>
                        <a:rPr kumimoji="1" lang="ja-JP" altLang="en-US" sz="1600" b="0" dirty="0">
                          <a:solidFill>
                            <a:schemeClr val="bg1"/>
                          </a:solidFill>
                          <a:latin typeface="HGP創英角ｺﾞｼｯｸUB" panose="020B0900000000000000" pitchFamily="50" charset="-128"/>
                          <a:ea typeface="HGP創英角ｺﾞｼｯｸUB" panose="020B0900000000000000" pitchFamily="50" charset="-128"/>
                        </a:rPr>
                        <a:t>年間の主な取組</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50000"/>
                      </a:schemeClr>
                    </a:solidFill>
                  </a:tcPr>
                </a:tc>
                <a:tc>
                  <a:txBody>
                    <a:bodyPr/>
                    <a:lstStyle/>
                    <a:p>
                      <a:pPr algn="ctr"/>
                      <a:endParaRPr kumimoji="1" lang="ja-JP" altLang="en-US" sz="100" b="1">
                        <a:latin typeface="HGP創英角ｺﾞｼｯｸUB" panose="020B0900000000000000" pitchFamily="50" charset="-128"/>
                        <a:ea typeface="HGP創英角ｺﾞｼｯｸUB" panose="020B0900000000000000" pitchFamily="50" charset="-12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kumimoji="1" lang="ja-JP" altLang="en-US" sz="1600" b="0" dirty="0">
                          <a:solidFill>
                            <a:schemeClr val="bg1"/>
                          </a:solidFill>
                          <a:latin typeface="HGP創英角ｺﾞｼｯｸUB" panose="020B0900000000000000" pitchFamily="50" charset="-128"/>
                          <a:ea typeface="HGP創英角ｺﾞｼｯｸUB" panose="020B0900000000000000" pitchFamily="50" charset="-128"/>
                        </a:rPr>
                        <a:t>万博を契機とした更なる飛躍</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0012"/>
                    </a:solidFill>
                  </a:tcPr>
                </a:tc>
                <a:extLst>
                  <a:ext uri="{0D108BD9-81ED-4DB2-BD59-A6C34878D82A}">
                    <a16:rowId xmlns:a16="http://schemas.microsoft.com/office/drawing/2014/main" val="4106996452"/>
                  </a:ext>
                </a:extLst>
              </a:tr>
              <a:tr h="121433">
                <a:tc>
                  <a:txBody>
                    <a:bodyPr/>
                    <a:lstStyle/>
                    <a:p>
                      <a:endParaRPr kumimoji="1" lang="ja-JP" altLang="en-US" sz="100">
                        <a:latin typeface="BIZ UDPゴシック" panose="020B0400000000000000" pitchFamily="50" charset="-128"/>
                        <a:ea typeface="BIZ UDPゴシック" panose="020B0400000000000000" pitchFamily="50" charset="-128"/>
                      </a:endParaRPr>
                    </a:p>
                  </a:txBody>
                  <a:tcPr vert="eaVert">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ts val="0"/>
                        </a:lnSpc>
                      </a:pPr>
                      <a:endParaRPr kumimoji="1" lang="ja-JP" altLang="en-US" sz="100">
                        <a:latin typeface="BIZ UDPゴシック" panose="020B0400000000000000" pitchFamily="50" charset="-128"/>
                        <a:ea typeface="BIZ UDPゴシック" panose="020B0400000000000000" pitchFamily="50"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kumimoji="1" lang="ja-JP" altLang="en-US" sz="100">
                        <a:latin typeface="BIZ UDPゴシック" panose="020B0400000000000000" pitchFamily="50" charset="-128"/>
                        <a:ea typeface="BIZ UDPゴシック" panose="020B0400000000000000" pitchFamily="50"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kumimoji="1" lang="ja-JP" altLang="en-US" sz="100">
                        <a:latin typeface="BIZ UDPゴシック" panose="020B0400000000000000" pitchFamily="50" charset="-128"/>
                        <a:ea typeface="BIZ UDPゴシック" panose="020B0400000000000000" pitchFamily="50"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kumimoji="1" lang="ja-JP" altLang="en-US" sz="100">
                        <a:latin typeface="BIZ UDPゴシック" panose="020B0400000000000000" pitchFamily="50" charset="-128"/>
                        <a:ea typeface="BIZ UDPゴシック" panose="020B0400000000000000" pitchFamily="50"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52409572"/>
                  </a:ext>
                </a:extLst>
              </a:tr>
              <a:tr h="1353557">
                <a:tc>
                  <a:txBody>
                    <a:bodyPr/>
                    <a:lstStyle/>
                    <a:p>
                      <a:pPr algn="ctr"/>
                      <a:r>
                        <a:rPr kumimoji="1" lang="ja-JP" altLang="en-US" sz="1200" b="0">
                          <a:solidFill>
                            <a:schemeClr val="bg1"/>
                          </a:solidFill>
                          <a:latin typeface="HGP創英角ｺﾞｼｯｸUB" panose="020B0900000000000000" pitchFamily="50" charset="-128"/>
                          <a:ea typeface="HGP創英角ｺﾞｼｯｸUB" panose="020B0900000000000000" pitchFamily="50" charset="-128"/>
                        </a:rPr>
                        <a:t>経　　済</a:t>
                      </a:r>
                    </a:p>
                  </a:txBody>
                  <a:tcPr vert="eaVert">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75000"/>
                        <a:lumOff val="25000"/>
                      </a:schemeClr>
                    </a:solidFill>
                  </a:tcPr>
                </a:tc>
                <a:tc>
                  <a:txBody>
                    <a:bodyPr/>
                    <a:lstStyle/>
                    <a:p>
                      <a:pPr>
                        <a:lnSpc>
                          <a:spcPts val="0"/>
                        </a:lnSpc>
                      </a:pPr>
                      <a:endParaRPr kumimoji="1" lang="ja-JP" altLang="en-US" sz="100">
                        <a:latin typeface="BIZ UDPゴシック" panose="020B0400000000000000" pitchFamily="50" charset="-128"/>
                        <a:ea typeface="BIZ UDPゴシック" panose="020B0400000000000000" pitchFamily="50"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成長に向けたエコシステムの形成</a:t>
                      </a:r>
                      <a:endParaRPr kumimoji="1"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66700" marR="0" lvl="0" indent="-85725"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1" lang="ja-JP" altLang="en-US" sz="900" kern="1200" spc="0" dirty="0">
                          <a:solidFill>
                            <a:schemeClr val="tx1"/>
                          </a:solidFill>
                          <a:latin typeface="BIZ UDPゴシック" panose="020B0400000000000000" pitchFamily="50" charset="-128"/>
                          <a:ea typeface="BIZ UDPゴシック" panose="020B0400000000000000" pitchFamily="50" charset="-128"/>
                          <a:cs typeface="+mn-cs"/>
                        </a:rPr>
                        <a:t>大阪産業局、国研究機関の誘致、国際金融都市の取組など</a:t>
                      </a:r>
                      <a:endParaRPr kumimoji="1" lang="en-US" altLang="ja-JP" sz="900" kern="1200" spc="0" dirty="0">
                        <a:solidFill>
                          <a:schemeClr val="tx1"/>
                        </a:solidFill>
                        <a:latin typeface="BIZ UDPゴシック" panose="020B0400000000000000" pitchFamily="50" charset="-128"/>
                        <a:ea typeface="BIZ UDPゴシック" panose="020B0400000000000000" pitchFamily="50" charset="-128"/>
                        <a:cs typeface="+mn-cs"/>
                      </a:endParaRPr>
                    </a:p>
                    <a:p>
                      <a:pPr marL="0" indent="0">
                        <a:lnSpc>
                          <a:spcPct val="120000"/>
                        </a:lnSpc>
                        <a:buFont typeface="Wingdings" panose="05000000000000000000" pitchFamily="2" charset="2"/>
                        <a:buNone/>
                      </a:pPr>
                      <a:r>
                        <a:rPr kumimoji="1" lang="ja-JP" altLang="en-US" sz="1050" b="1" spc="0" dirty="0">
                          <a:latin typeface="BIZ UDPゴシック" panose="020B0400000000000000" pitchFamily="50" charset="-128"/>
                          <a:ea typeface="BIZ UDPゴシック" panose="020B0400000000000000" pitchFamily="50" charset="-128"/>
                        </a:rPr>
                        <a:t>■ 成長産業拠点の形成</a:t>
                      </a:r>
                      <a:endParaRPr kumimoji="1" lang="en-US" altLang="ja-JP" sz="1050" b="1" spc="0" dirty="0">
                        <a:latin typeface="BIZ UDPゴシック" panose="020B0400000000000000" pitchFamily="50" charset="-128"/>
                        <a:ea typeface="BIZ UDPゴシック" panose="020B0400000000000000" pitchFamily="50" charset="-128"/>
                      </a:endParaRPr>
                    </a:p>
                    <a:p>
                      <a:pPr marL="266700" indent="-85725">
                        <a:lnSpc>
                          <a:spcPct val="100000"/>
                        </a:lnSpc>
                        <a:buFont typeface="Arial" panose="020B0604020202020204" pitchFamily="34" charset="0"/>
                        <a:buChar char="•"/>
                      </a:pPr>
                      <a:r>
                        <a:rPr kumimoji="1" lang="ja-JP" altLang="en-US" sz="900" spc="0" dirty="0">
                          <a:latin typeface="BIZ UDPゴシック" panose="020B0400000000000000" pitchFamily="50" charset="-128"/>
                          <a:ea typeface="BIZ UDPゴシック" panose="020B0400000000000000" pitchFamily="50" charset="-128"/>
                        </a:rPr>
                        <a:t>ライフサイエンス</a:t>
                      </a:r>
                      <a:r>
                        <a:rPr kumimoji="1" lang="ja-JP" altLang="en-US" sz="700" spc="0" dirty="0">
                          <a:latin typeface="BIZ UDPゴシック" panose="020B0400000000000000" pitchFamily="50" charset="-128"/>
                          <a:ea typeface="BIZ UDPゴシック" panose="020B0400000000000000" pitchFamily="50" charset="-128"/>
                        </a:rPr>
                        <a:t>（中之島クロス、健都、彩都）</a:t>
                      </a:r>
                      <a:r>
                        <a:rPr kumimoji="1" lang="ja-JP" altLang="en-US" sz="900" spc="0" dirty="0">
                          <a:latin typeface="BIZ UDPゴシック" panose="020B0400000000000000" pitchFamily="50" charset="-128"/>
                          <a:ea typeface="BIZ UDPゴシック" panose="020B0400000000000000" pitchFamily="50" charset="-128"/>
                        </a:rPr>
                        <a:t>、</a:t>
                      </a:r>
                      <a:r>
                        <a:rPr kumimoji="1" lang="ja-JP" altLang="en-US" sz="900" spc="0" baseline="0" dirty="0">
                          <a:latin typeface="BIZ UDPゴシック" panose="020B0400000000000000" pitchFamily="50" charset="-128"/>
                          <a:ea typeface="BIZ UDPゴシック" panose="020B0400000000000000" pitchFamily="50" charset="-128"/>
                        </a:rPr>
                        <a:t>カーボンニュートラル、</a:t>
                      </a:r>
                      <a:r>
                        <a:rPr kumimoji="1" lang="ja-JP" altLang="en-US" sz="900" spc="0" dirty="0">
                          <a:latin typeface="BIZ UDPゴシック" panose="020B0400000000000000" pitchFamily="50" charset="-128"/>
                          <a:ea typeface="BIZ UDPゴシック" panose="020B0400000000000000" pitchFamily="50" charset="-128"/>
                        </a:rPr>
                        <a:t>スタートアップなどの分野で拠点形成が進展</a:t>
                      </a:r>
                      <a:endParaRPr kumimoji="1" lang="en-US" altLang="ja-JP" sz="900" spc="0"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まちづくり・インフラ整備</a:t>
                      </a:r>
                      <a:endParaRPr kumimoji="1"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66700"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新大阪、うめきた、大阪城東部、夢洲</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66700"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淀川左岸線、なにわ筋線、モノレール延伸、北大阪急行線延伸</a:t>
                      </a:r>
                      <a:r>
                        <a:rPr kumimoji="1" lang="ja-JP" altLang="en-US"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関空容量拡張</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nSpc>
                          <a:spcPct val="120000"/>
                        </a:lnSpc>
                      </a:pPr>
                      <a:endParaRPr kumimoji="1" lang="en-US" altLang="ja-JP" sz="100" dirty="0">
                        <a:latin typeface="BIZ UDPゴシック" panose="020B0400000000000000" pitchFamily="50" charset="-128"/>
                        <a:ea typeface="BIZ UDPゴシック" panose="020B0400000000000000" pitchFamily="50" charset="-128"/>
                      </a:endParaRPr>
                    </a:p>
                    <a:p>
                      <a:pPr>
                        <a:lnSpc>
                          <a:spcPct val="120000"/>
                        </a:lnSpc>
                      </a:pPr>
                      <a:endParaRPr kumimoji="1" lang="ja-JP" altLang="en-US" sz="100" dirty="0">
                        <a:latin typeface="BIZ UDPゴシック" panose="020B0400000000000000" pitchFamily="50" charset="-128"/>
                        <a:ea typeface="BIZ UDPゴシック" panose="020B0400000000000000" pitchFamily="50"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50" b="1" i="0" u="none" strike="noStrike" kern="1200" cap="none" spc="0" normalizeH="0" baseline="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会場内外で最先端技術・サービスの披露</a:t>
                      </a:r>
                    </a:p>
                    <a:p>
                      <a:pPr marL="266700" marR="0" lvl="0" indent="-85725"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1" lang="en-US" altLang="ja-JP" sz="900" kern="1200" spc="0" dirty="0" err="1">
                          <a:solidFill>
                            <a:schemeClr val="tx1"/>
                          </a:solidFill>
                          <a:latin typeface="BIZ UDPゴシック" panose="020B0400000000000000" pitchFamily="50" charset="-128"/>
                          <a:ea typeface="BIZ UDPゴシック" panose="020B0400000000000000" pitchFamily="50" charset="-128"/>
                          <a:cs typeface="+mn-cs"/>
                        </a:rPr>
                        <a:t>iPS</a:t>
                      </a:r>
                      <a:r>
                        <a:rPr kumimoji="1" lang="ja-JP" altLang="en-US" sz="900" kern="1200" spc="0" dirty="0">
                          <a:solidFill>
                            <a:schemeClr val="tx1"/>
                          </a:solidFill>
                          <a:latin typeface="BIZ UDPゴシック" panose="020B0400000000000000" pitchFamily="50" charset="-128"/>
                          <a:ea typeface="BIZ UDPゴシック" panose="020B0400000000000000" pitchFamily="50" charset="-128"/>
                          <a:cs typeface="+mn-cs"/>
                        </a:rPr>
                        <a:t>心筋シート、空飛ぶクルマ、</a:t>
                      </a:r>
                      <a:r>
                        <a:rPr kumimoji="1" lang="en-US" altLang="ja-JP" sz="900" kern="1200" spc="0" dirty="0">
                          <a:solidFill>
                            <a:schemeClr val="tx1"/>
                          </a:solidFill>
                          <a:latin typeface="BIZ UDPゴシック" panose="020B0400000000000000" pitchFamily="50" charset="-128"/>
                          <a:ea typeface="BIZ UDPゴシック" panose="020B0400000000000000" pitchFamily="50" charset="-128"/>
                          <a:cs typeface="+mn-cs"/>
                        </a:rPr>
                        <a:t>Japan Health</a:t>
                      </a:r>
                    </a:p>
                    <a:p>
                      <a:pPr marL="0" marR="0" lvl="0" indent="0" algn="l"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官民を挙げた様々なチャレンジ</a:t>
                      </a:r>
                    </a:p>
                    <a:p>
                      <a:pPr marL="266700" marR="0" lvl="0" indent="-85725"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1" lang="ja-JP" altLang="en-US" sz="900" kern="1200" spc="0" dirty="0">
                          <a:solidFill>
                            <a:schemeClr val="tx1"/>
                          </a:solidFill>
                          <a:latin typeface="BIZ UDPゴシック" panose="020B0400000000000000" pitchFamily="50" charset="-128"/>
                          <a:ea typeface="BIZ UDPゴシック" panose="020B0400000000000000" pitchFamily="50" charset="-128"/>
                          <a:cs typeface="+mn-cs"/>
                        </a:rPr>
                        <a:t>リボーンチャレンジ</a:t>
                      </a:r>
                      <a:endParaRPr kumimoji="1" lang="en-US" altLang="ja-JP" sz="900" kern="1200" spc="0" dirty="0">
                        <a:solidFill>
                          <a:schemeClr val="tx1"/>
                        </a:solidFill>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50" b="1" i="0" u="none" strike="noStrike" kern="1200" cap="none" spc="0" normalizeH="0" baseline="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ビジネスマッチング機会の創出</a:t>
                      </a:r>
                    </a:p>
                    <a:p>
                      <a:pPr marL="273050" indent="-96838">
                        <a:lnSpc>
                          <a:spcPct val="120000"/>
                        </a:lnSpc>
                        <a:buFont typeface="Arial" panose="020B0604020202020204" pitchFamily="34" charset="0"/>
                        <a:buChar char="•"/>
                      </a:pPr>
                      <a:r>
                        <a:rPr kumimoji="1" lang="en-US" altLang="ja-JP" sz="900" kern="1200" spc="0" dirty="0">
                          <a:solidFill>
                            <a:schemeClr val="tx1"/>
                          </a:solidFill>
                          <a:latin typeface="BIZ UDPゴシック" panose="020B0400000000000000" pitchFamily="50" charset="-128"/>
                          <a:ea typeface="BIZ UDPゴシック" panose="020B0400000000000000" pitchFamily="50" charset="-128"/>
                          <a:cs typeface="+mn-cs"/>
                        </a:rPr>
                        <a:t>GSE</a:t>
                      </a:r>
                      <a:r>
                        <a:rPr kumimoji="1" lang="ja-JP" altLang="en-US" sz="900" kern="1200" spc="0" dirty="0">
                          <a:solidFill>
                            <a:schemeClr val="tx1"/>
                          </a:solidFill>
                          <a:latin typeface="BIZ UDPゴシック" panose="020B0400000000000000" pitchFamily="50" charset="-128"/>
                          <a:ea typeface="BIZ UDPゴシック" panose="020B0400000000000000" pitchFamily="50" charset="-128"/>
                          <a:cs typeface="+mn-cs"/>
                        </a:rPr>
                        <a:t>関連イベントの開催、海外ビジネスミッション団の受入れ</a:t>
                      </a:r>
                      <a:endParaRPr kumimoji="1" lang="en-US" altLang="ja-JP" sz="900" kern="1200" spc="0" dirty="0">
                        <a:solidFill>
                          <a:schemeClr val="tx1"/>
                        </a:solidFill>
                        <a:latin typeface="BIZ UDPゴシック" panose="020B0400000000000000" pitchFamily="50" charset="-128"/>
                        <a:ea typeface="BIZ UDPゴシック" panose="020B0400000000000000" pitchFamily="50" charset="-128"/>
                        <a:cs typeface="+mn-cs"/>
                      </a:endParaRPr>
                    </a:p>
                    <a:p>
                      <a:pPr marL="176212" indent="0">
                        <a:lnSpc>
                          <a:spcPct val="120000"/>
                        </a:lnSpc>
                        <a:buFont typeface="Arial" panose="020B0604020202020204" pitchFamily="34" charset="0"/>
                        <a:buNone/>
                      </a:pPr>
                      <a:endParaRPr kumimoji="1" lang="en-US" altLang="ja-JP" sz="900" kern="1200" spc="0" dirty="0">
                        <a:solidFill>
                          <a:schemeClr val="tx1"/>
                        </a:solidFill>
                        <a:latin typeface="BIZ UDPゴシック" panose="020B0400000000000000" pitchFamily="50" charset="-128"/>
                        <a:ea typeface="BIZ UDPゴシック" panose="020B0400000000000000" pitchFamily="50" charset="-128"/>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E1E3"/>
                    </a:solidFill>
                  </a:tcPr>
                </a:tc>
                <a:extLst>
                  <a:ext uri="{0D108BD9-81ED-4DB2-BD59-A6C34878D82A}">
                    <a16:rowId xmlns:a16="http://schemas.microsoft.com/office/drawing/2014/main" val="1937271386"/>
                  </a:ext>
                </a:extLst>
              </a:tr>
              <a:tr h="121433">
                <a:tc>
                  <a:txBody>
                    <a:bodyPr/>
                    <a:lstStyle/>
                    <a:p>
                      <a:pPr algn="ctr"/>
                      <a:endParaRPr kumimoji="1" lang="ja-JP" altLang="en-US" sz="100" b="0">
                        <a:latin typeface="HGP創英角ｺﾞｼｯｸUB" panose="020B0900000000000000" pitchFamily="50" charset="-128"/>
                        <a:ea typeface="HGP創英角ｺﾞｼｯｸUB" panose="020B0900000000000000" pitchFamily="50"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ts val="0"/>
                        </a:lnSpc>
                      </a:pPr>
                      <a:endParaRPr kumimoji="1" lang="ja-JP" altLang="en-US" sz="100">
                        <a:latin typeface="BIZ UDPゴシック" panose="020B0400000000000000" pitchFamily="50" charset="-128"/>
                        <a:ea typeface="BIZ UDPゴシック" panose="020B0400000000000000" pitchFamily="50"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20000"/>
                        </a:lnSpc>
                      </a:pPr>
                      <a:endParaRPr kumimoji="1" lang="ja-JP" altLang="en-US" sz="100">
                        <a:latin typeface="BIZ UDPゴシック" panose="020B0400000000000000" pitchFamily="50" charset="-128"/>
                        <a:ea typeface="BIZ UDPゴシック" panose="020B0400000000000000" pitchFamily="50"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20000"/>
                        </a:lnSpc>
                      </a:pPr>
                      <a:endParaRPr kumimoji="1" lang="ja-JP" altLang="en-US" sz="100">
                        <a:latin typeface="BIZ UDPゴシック" panose="020B0400000000000000" pitchFamily="50" charset="-128"/>
                        <a:ea typeface="BIZ UDPゴシック" panose="020B0400000000000000" pitchFamily="50"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20000"/>
                        </a:lnSpc>
                      </a:pPr>
                      <a:endParaRPr kumimoji="1" lang="ja-JP" altLang="en-US" sz="100">
                        <a:latin typeface="BIZ UDPゴシック" panose="020B0400000000000000" pitchFamily="50" charset="-128"/>
                        <a:ea typeface="BIZ UDPゴシック" panose="020B0400000000000000" pitchFamily="50"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1377287"/>
                  </a:ext>
                </a:extLst>
              </a:tr>
              <a:tr h="925965">
                <a:tc>
                  <a:txBody>
                    <a:bodyPr/>
                    <a:lstStyle/>
                    <a:p>
                      <a:pPr 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都　　市</a:t>
                      </a:r>
                    </a:p>
                  </a:txBody>
                  <a:tcPr vert="eaVert">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75000"/>
                        <a:lumOff val="25000"/>
                      </a:schemeClr>
                    </a:solidFill>
                  </a:tcPr>
                </a:tc>
                <a:tc>
                  <a:txBody>
                    <a:bodyPr/>
                    <a:lstStyle/>
                    <a:p>
                      <a:pPr>
                        <a:lnSpc>
                          <a:spcPts val="0"/>
                        </a:lnSpc>
                      </a:pPr>
                      <a:endParaRPr kumimoji="1" lang="ja-JP" altLang="en-US" sz="100">
                        <a:latin typeface="BIZ UDPゴシック" panose="020B0400000000000000" pitchFamily="50" charset="-128"/>
                        <a:ea typeface="BIZ UDPゴシック" panose="020B0400000000000000" pitchFamily="50"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5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都市魅力の向上</a:t>
                      </a:r>
                      <a:endParaRPr kumimoji="1" lang="en-US" altLang="ja-JP" sz="105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66700" marR="0" lvl="0" indent="-85725"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1" lang="ja-JP" altLang="en-US" sz="9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国際会議</a:t>
                      </a:r>
                      <a:r>
                        <a:rPr kumimoji="1" lang="ja-JP" altLang="en-US" sz="700" kern="1200" spc="0" noProof="0">
                          <a:solidFill>
                            <a:schemeClr val="tx1"/>
                          </a:solidFill>
                          <a:latin typeface="BIZ UDPゴシック" panose="020B0400000000000000" pitchFamily="50" charset="-128"/>
                          <a:ea typeface="BIZ UDPゴシック" panose="020B0400000000000000" pitchFamily="50" charset="-128"/>
                          <a:cs typeface="+mn-cs"/>
                        </a:rPr>
                        <a:t>（</a:t>
                      </a:r>
                      <a:r>
                        <a:rPr kumimoji="1" lang="en-US" altLang="ja-JP" sz="700" kern="1200" spc="0" noProof="0">
                          <a:solidFill>
                            <a:schemeClr val="tx1"/>
                          </a:solidFill>
                          <a:latin typeface="BIZ UDPゴシック" panose="020B0400000000000000" pitchFamily="50" charset="-128"/>
                          <a:ea typeface="BIZ UDPゴシック" panose="020B0400000000000000" pitchFamily="50" charset="-128"/>
                          <a:cs typeface="+mn-cs"/>
                        </a:rPr>
                        <a:t>G20</a:t>
                      </a:r>
                      <a:r>
                        <a:rPr kumimoji="1" lang="ja-JP" altLang="en-US" sz="700" kern="1200" spc="0" noProof="0">
                          <a:solidFill>
                            <a:schemeClr val="tx1"/>
                          </a:solidFill>
                          <a:latin typeface="BIZ UDPゴシック" panose="020B0400000000000000" pitchFamily="50" charset="-128"/>
                          <a:ea typeface="BIZ UDPゴシック" panose="020B0400000000000000" pitchFamily="50" charset="-128"/>
                          <a:cs typeface="+mn-cs"/>
                        </a:rPr>
                        <a:t>、</a:t>
                      </a:r>
                      <a:r>
                        <a:rPr kumimoji="1" lang="en-US" altLang="ja-JP" sz="700" kern="1200" spc="0" noProof="0">
                          <a:solidFill>
                            <a:schemeClr val="tx1"/>
                          </a:solidFill>
                          <a:latin typeface="BIZ UDPゴシック" panose="020B0400000000000000" pitchFamily="50" charset="-128"/>
                          <a:ea typeface="BIZ UDPゴシック" panose="020B0400000000000000" pitchFamily="50" charset="-128"/>
                          <a:cs typeface="+mn-cs"/>
                        </a:rPr>
                        <a:t>G7</a:t>
                      </a:r>
                      <a:r>
                        <a:rPr kumimoji="1" lang="ja-JP" altLang="en-US" sz="700" kern="1200" spc="0" noProof="0">
                          <a:solidFill>
                            <a:schemeClr val="tx1"/>
                          </a:solidFill>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・世界大会</a:t>
                      </a:r>
                      <a:r>
                        <a:rPr kumimoji="1" lang="ja-JP" altLang="en-US" sz="700" kern="1200" spc="0" noProof="0">
                          <a:solidFill>
                            <a:schemeClr val="tx1"/>
                          </a:solidFill>
                          <a:latin typeface="BIZ UDPゴシック" panose="020B0400000000000000" pitchFamily="50" charset="-128"/>
                          <a:ea typeface="BIZ UDPゴシック" panose="020B0400000000000000" pitchFamily="50" charset="-128"/>
                          <a:cs typeface="+mn-cs"/>
                        </a:rPr>
                        <a:t>（</a:t>
                      </a:r>
                      <a:r>
                        <a:rPr kumimoji="1" lang="en-US" altLang="ja-JP" sz="700" kern="1200" spc="0" noProof="0">
                          <a:solidFill>
                            <a:schemeClr val="tx1"/>
                          </a:solidFill>
                          <a:latin typeface="BIZ UDPゴシック" panose="020B0400000000000000" pitchFamily="50" charset="-128"/>
                          <a:ea typeface="BIZ UDPゴシック" panose="020B0400000000000000" pitchFamily="50" charset="-128"/>
                          <a:cs typeface="+mn-cs"/>
                        </a:rPr>
                        <a:t>X Games</a:t>
                      </a:r>
                      <a:r>
                        <a:rPr kumimoji="1" lang="ja-JP" altLang="en-US" sz="700" kern="1200" spc="0" noProof="0">
                          <a:solidFill>
                            <a:schemeClr val="tx1"/>
                          </a:solidFill>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、世界遺産登録</a:t>
                      </a:r>
                      <a:r>
                        <a:rPr kumimoji="1" lang="ja-JP" altLang="en-US" sz="7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（百舌鳥・古市古墳群）</a:t>
                      </a:r>
                      <a:endParaRPr kumimoji="1" lang="en-US" altLang="ja-JP" sz="7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66700" marR="0" lvl="0" indent="-85725"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1" lang="ja-JP" altLang="en-US" sz="9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世界を魅了するコンテンツ</a:t>
                      </a:r>
                      <a:r>
                        <a:rPr kumimoji="1" lang="ja-JP" altLang="en-US" sz="7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（都心のみどりづくり、大阪中之島美術館など）</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nSpc>
                          <a:spcPct val="120000"/>
                        </a:lnSpc>
                      </a:pPr>
                      <a:endParaRPr kumimoji="1" lang="ja-JP" altLang="en-US" sz="100">
                        <a:latin typeface="BIZ UDPゴシック" panose="020B0400000000000000" pitchFamily="50" charset="-128"/>
                        <a:ea typeface="BIZ UDPゴシック" panose="020B0400000000000000" pitchFamily="50"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世界を魅了するイベントの開催</a:t>
                      </a:r>
                    </a:p>
                    <a:p>
                      <a:pPr marL="266700" marR="0" lvl="0" indent="-85725"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大阪ウィーク</a:t>
                      </a:r>
                      <a:r>
                        <a:rPr kumimoji="1" lang="ja-JP" altLang="en-US" sz="700" kern="1200" spc="0" noProof="0" dirty="0">
                          <a:solidFill>
                            <a:schemeClr val="tx1"/>
                          </a:solidFill>
                          <a:latin typeface="BIZ UDPゴシック" panose="020B0400000000000000" pitchFamily="50" charset="-128"/>
                          <a:ea typeface="BIZ UDPゴシック" panose="020B0400000000000000" pitchFamily="50" charset="-128"/>
                          <a:cs typeface="+mn-cs"/>
                        </a:rPr>
                        <a:t>（春夏秋）</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、ナイトショー</a:t>
                      </a:r>
                      <a:r>
                        <a:rPr kumimoji="1" lang="ja-JP" altLang="en-US" sz="700" kern="1200" spc="0" noProof="0" dirty="0">
                          <a:solidFill>
                            <a:schemeClr val="tx1"/>
                          </a:solidFill>
                          <a:latin typeface="BIZ UDPゴシック" panose="020B0400000000000000" pitchFamily="50" charset="-128"/>
                          <a:ea typeface="BIZ UDPゴシック" panose="020B0400000000000000" pitchFamily="50" charset="-128"/>
                          <a:cs typeface="+mn-cs"/>
                        </a:rPr>
                        <a:t>（ドローン・噴水ショー）</a:t>
                      </a:r>
                      <a:endParaRPr kumimoji="1" lang="en-US" altLang="ja-JP" sz="700" kern="1200" spc="0" noProof="0" dirty="0">
                        <a:solidFill>
                          <a:schemeClr val="tx1"/>
                        </a:solidFill>
                        <a:latin typeface="BIZ UDPゴシック" panose="020B0400000000000000" pitchFamily="50" charset="-128"/>
                        <a:ea typeface="BIZ UDPゴシック" panose="020B0400000000000000" pitchFamily="50" charset="-128"/>
                        <a:cs typeface="+mn-cs"/>
                      </a:endParaRPr>
                    </a:p>
                    <a:p>
                      <a:pPr marL="266700" marR="0" lvl="0" indent="-85725"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会場内外での大型イベント</a:t>
                      </a:r>
                      <a:r>
                        <a:rPr kumimoji="1" lang="ja-JP" altLang="en-US" sz="700" kern="1200" spc="0" noProof="0" dirty="0">
                          <a:solidFill>
                            <a:schemeClr val="tx1"/>
                          </a:solidFill>
                          <a:latin typeface="BIZ UDPゴシック" panose="020B0400000000000000" pitchFamily="50" charset="-128"/>
                          <a:ea typeface="BIZ UDPゴシック" panose="020B0400000000000000" pitchFamily="50" charset="-128"/>
                          <a:cs typeface="+mn-cs"/>
                        </a:rPr>
                        <a:t>（スペシャルライブ、祭りなど）</a:t>
                      </a:r>
                      <a:endParaRPr kumimoji="1" lang="en-US" altLang="ja-JP" sz="700" kern="1200" spc="0" noProof="0" dirty="0">
                        <a:solidFill>
                          <a:schemeClr val="tx1"/>
                        </a:solidFill>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大阪の個性を発揮した魅力発信</a:t>
                      </a:r>
                      <a:endParaRPr kumimoji="1" lang="en-US" altLang="ja-JP" sz="700" kern="1200" spc="0" noProof="0" dirty="0">
                        <a:solidFill>
                          <a:schemeClr val="tx1"/>
                        </a:solidFill>
                        <a:latin typeface="BIZ UDPゴシック" panose="020B0400000000000000" pitchFamily="50" charset="-128"/>
                        <a:ea typeface="BIZ UDPゴシック" panose="020B0400000000000000" pitchFamily="50" charset="-128"/>
                        <a:cs typeface="+mn-cs"/>
                      </a:endParaRPr>
                    </a:p>
                    <a:p>
                      <a:pPr marL="273050" marR="0" lvl="0" indent="-96838"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大阪・光の饗宴、</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OSAKA</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リバーファンタジーなど</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E1E3"/>
                    </a:solidFill>
                  </a:tcPr>
                </a:tc>
                <a:extLst>
                  <a:ext uri="{0D108BD9-81ED-4DB2-BD59-A6C34878D82A}">
                    <a16:rowId xmlns:a16="http://schemas.microsoft.com/office/drawing/2014/main" val="1630285618"/>
                  </a:ext>
                </a:extLst>
              </a:tr>
              <a:tr h="122153">
                <a:tc>
                  <a:txBody>
                    <a:bodyPr/>
                    <a:lstStyle/>
                    <a:p>
                      <a:pPr algn="ctr"/>
                      <a:endParaRPr kumimoji="1" lang="ja-JP" altLang="en-US" sz="100" b="0">
                        <a:latin typeface="HGP創英角ｺﾞｼｯｸUB" panose="020B0900000000000000" pitchFamily="50" charset="-128"/>
                        <a:ea typeface="HGP創英角ｺﾞｼｯｸUB" panose="020B0900000000000000" pitchFamily="50"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ts val="0"/>
                        </a:lnSpc>
                      </a:pPr>
                      <a:endParaRPr kumimoji="1" lang="ja-JP" altLang="en-US" sz="100">
                        <a:latin typeface="BIZ UDPゴシック" panose="020B0400000000000000" pitchFamily="50" charset="-128"/>
                        <a:ea typeface="BIZ UDPゴシック" panose="020B0400000000000000" pitchFamily="50"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20000"/>
                        </a:lnSpc>
                      </a:pPr>
                      <a:endParaRPr kumimoji="1" lang="ja-JP" altLang="en-US" sz="100">
                        <a:latin typeface="BIZ UDPゴシック" panose="020B0400000000000000" pitchFamily="50" charset="-128"/>
                        <a:ea typeface="BIZ UDPゴシック" panose="020B0400000000000000" pitchFamily="50"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20000"/>
                        </a:lnSpc>
                      </a:pPr>
                      <a:endParaRPr kumimoji="1" lang="ja-JP" altLang="en-US" sz="100">
                        <a:latin typeface="BIZ UDPゴシック" panose="020B0400000000000000" pitchFamily="50" charset="-128"/>
                        <a:ea typeface="BIZ UDPゴシック" panose="020B0400000000000000" pitchFamily="50"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20000"/>
                        </a:lnSpc>
                      </a:pPr>
                      <a:endParaRPr kumimoji="1" lang="ja-JP" altLang="en-US" sz="100">
                        <a:latin typeface="BIZ UDPゴシック" panose="020B0400000000000000" pitchFamily="50" charset="-128"/>
                        <a:ea typeface="BIZ UDPゴシック" panose="020B0400000000000000" pitchFamily="50"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45487311"/>
                  </a:ext>
                </a:extLst>
              </a:tr>
              <a:tr h="1447147">
                <a:tc>
                  <a:txBody>
                    <a:bodyPr/>
                    <a:lstStyle/>
                    <a:p>
                      <a:pPr algn="ctr"/>
                      <a:r>
                        <a:rPr kumimoji="1" lang="ja-JP" altLang="en-US" sz="1200" b="0">
                          <a:solidFill>
                            <a:schemeClr val="bg1"/>
                          </a:solidFill>
                          <a:latin typeface="HGP創英角ｺﾞｼｯｸUB" panose="020B0900000000000000" pitchFamily="50" charset="-128"/>
                          <a:ea typeface="HGP創英角ｺﾞｼｯｸUB" panose="020B0900000000000000" pitchFamily="50" charset="-128"/>
                        </a:rPr>
                        <a:t>人　　材</a:t>
                      </a:r>
                    </a:p>
                  </a:txBody>
                  <a:tcPr vert="eaVert">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75000"/>
                        <a:lumOff val="25000"/>
                      </a:schemeClr>
                    </a:solidFill>
                  </a:tcPr>
                </a:tc>
                <a:tc>
                  <a:txBody>
                    <a:bodyPr/>
                    <a:lstStyle/>
                    <a:p>
                      <a:pPr>
                        <a:lnSpc>
                          <a:spcPts val="0"/>
                        </a:lnSpc>
                      </a:pPr>
                      <a:endParaRPr kumimoji="1" lang="ja-JP" altLang="en-US" sz="100">
                        <a:latin typeface="BIZ UDPゴシック" panose="020B0400000000000000" pitchFamily="50" charset="-128"/>
                        <a:ea typeface="BIZ UDPゴシック" panose="020B0400000000000000" pitchFamily="50"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50" b="1" i="0" u="none" strike="noStrike" kern="1200" cap="none" spc="0" normalizeH="0" baseline="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次世代への投資</a:t>
                      </a:r>
                      <a:endParaRPr kumimoji="1" lang="en-US" altLang="ja-JP" sz="1050" b="1" i="0" u="none" strike="noStrike" kern="1200" cap="none" spc="0" normalizeH="0" baseline="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66700" marR="0" lvl="0" indent="-85725"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1" lang="ja-JP" altLang="en-US" sz="900" b="0" i="0" u="none" strike="noStrike" kern="1200" cap="none" spc="-5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高等学校、大阪公立大学等の授業料等の完全無償化など</a:t>
                      </a:r>
                      <a:endParaRPr kumimoji="1" lang="en-US" altLang="ja-JP" sz="1050" b="1" i="0" u="none" strike="noStrike" kern="1200" cap="none" spc="0" normalizeH="0" baseline="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50" b="1" i="0" u="none" strike="noStrike" kern="1200" cap="none" spc="0" normalizeH="0" baseline="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国内外の人材の活躍</a:t>
                      </a:r>
                    </a:p>
                    <a:p>
                      <a:pPr marL="266700" marR="0" lvl="0" indent="-85725"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1" lang="ja-JP" altLang="en-US" sz="900" b="0" i="0" u="none" strike="noStrike" kern="1200" cap="none" spc="-5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外国人材の受入れ促進など</a:t>
                      </a:r>
                      <a:endParaRPr kumimoji="1" lang="en-US" altLang="ja-JP" sz="900" b="0" i="0" u="none" strike="noStrike" kern="1200" cap="none" spc="-5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indent="0" algn="l" defTabSz="914400" rtl="0" eaLnBrk="1" latinLnBrk="0" hangingPunct="1">
                        <a:lnSpc>
                          <a:spcPct val="120000"/>
                        </a:lnSpc>
                        <a:buFont typeface="Wingdings" panose="05000000000000000000" pitchFamily="2" charset="2"/>
                        <a:buNone/>
                      </a:pPr>
                      <a:r>
                        <a:rPr kumimoji="1" lang="ja-JP" altLang="en-US" sz="1050" b="1" kern="1200" dirty="0">
                          <a:solidFill>
                            <a:schemeClr val="tx1"/>
                          </a:solidFill>
                          <a:latin typeface="BIZ UDPゴシック" panose="020B0400000000000000" pitchFamily="50" charset="-128"/>
                          <a:ea typeface="BIZ UDPゴシック" panose="020B0400000000000000" pitchFamily="50" charset="-128"/>
                          <a:cs typeface="+mn-cs"/>
                        </a:rPr>
                        <a:t>■ 人材の集積に向けた取組（</a:t>
                      </a:r>
                      <a:r>
                        <a:rPr kumimoji="1" lang="ja-JP" altLang="en-US" sz="1000" b="1" kern="1200" dirty="0">
                          <a:solidFill>
                            <a:schemeClr val="tx1"/>
                          </a:solidFill>
                          <a:latin typeface="BIZ UDPゴシック" panose="020B0400000000000000" pitchFamily="50" charset="-128"/>
                          <a:ea typeface="BIZ UDPゴシック" panose="020B0400000000000000" pitchFamily="50" charset="-128"/>
                          <a:cs typeface="+mn-cs"/>
                        </a:rPr>
                        <a:t>安全安心対策の強化等）</a:t>
                      </a:r>
                      <a:endParaRPr kumimoji="1" lang="ja-JP" altLang="en-US" sz="1050" b="1" kern="1200" dirty="0">
                        <a:solidFill>
                          <a:schemeClr val="tx1"/>
                        </a:solidFill>
                        <a:latin typeface="BIZ UDPゴシック" panose="020B0400000000000000" pitchFamily="50" charset="-128"/>
                        <a:ea typeface="BIZ UDPゴシック" panose="020B0400000000000000" pitchFamily="50" charset="-128"/>
                        <a:cs typeface="+mn-cs"/>
                      </a:endParaRPr>
                    </a:p>
                    <a:p>
                      <a:pPr marL="266700" indent="-85725" algn="l" defTabSz="914400" rtl="0" eaLnBrk="1" latinLnBrk="0" hangingPunct="1">
                        <a:lnSpc>
                          <a:spcPct val="120000"/>
                        </a:lnSpc>
                        <a:buFont typeface="Arial" panose="020B0604020202020204" pitchFamily="34" charset="0"/>
                        <a:buChar char="•"/>
                      </a:pPr>
                      <a:r>
                        <a:rPr kumimoji="1" lang="ja-JP" altLang="en-US" sz="900" kern="1200" dirty="0">
                          <a:solidFill>
                            <a:schemeClr val="tx1"/>
                          </a:solidFill>
                          <a:latin typeface="BIZ UDPゴシック" panose="020B0400000000000000" pitchFamily="50" charset="-128"/>
                          <a:ea typeface="BIZ UDPゴシック" panose="020B0400000000000000" pitchFamily="50" charset="-128"/>
                          <a:cs typeface="+mn-cs"/>
                        </a:rPr>
                        <a:t>南海トラフ巨大地震に備えた防潮堤液状化対策を完了</a:t>
                      </a:r>
                    </a:p>
                    <a:p>
                      <a:pPr marL="266700" indent="-85725" algn="l" defTabSz="914400" rtl="0" eaLnBrk="1" latinLnBrk="0" hangingPunct="1">
                        <a:lnSpc>
                          <a:spcPct val="120000"/>
                        </a:lnSpc>
                        <a:buFont typeface="Arial" panose="020B0604020202020204" pitchFamily="34" charset="0"/>
                        <a:buChar char="•"/>
                      </a:pPr>
                      <a:r>
                        <a:rPr kumimoji="1" lang="ja-JP" altLang="en-US" sz="900" kern="1200" dirty="0">
                          <a:solidFill>
                            <a:schemeClr val="tx1"/>
                          </a:solidFill>
                          <a:latin typeface="BIZ UDPゴシック" panose="020B0400000000000000" pitchFamily="50" charset="-128"/>
                          <a:ea typeface="BIZ UDPゴシック" panose="020B0400000000000000" pitchFamily="50" charset="-128"/>
                          <a:cs typeface="+mn-cs"/>
                        </a:rPr>
                        <a:t>老朽化が進む三大水門の更新に着手</a:t>
                      </a:r>
                    </a:p>
                    <a:p>
                      <a:pPr marL="266700" marR="0" lvl="0" indent="-85725"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endParaRPr kumimoji="1" lang="en-US" altLang="ja-JP" sz="900" b="0" i="0" u="none" strike="noStrike" kern="1200" cap="none" spc="-5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nSpc>
                          <a:spcPct val="120000"/>
                        </a:lnSpc>
                      </a:pPr>
                      <a:endParaRPr kumimoji="1" lang="ja-JP" altLang="en-US" sz="100">
                        <a:latin typeface="BIZ UDPゴシック" panose="020B0400000000000000" pitchFamily="50" charset="-128"/>
                        <a:ea typeface="BIZ UDPゴシック" panose="020B0400000000000000" pitchFamily="50"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20000"/>
                        </a:lnSpc>
                      </a:pPr>
                      <a:r>
                        <a:rPr kumimoji="1" lang="ja-JP" altLang="en-US" sz="1050" b="1" dirty="0">
                          <a:latin typeface="BIZ UDPゴシック" panose="020B0400000000000000" pitchFamily="50" charset="-128"/>
                          <a:ea typeface="BIZ UDPゴシック" panose="020B0400000000000000" pitchFamily="50" charset="-128"/>
                        </a:rPr>
                        <a:t>■ 国際交流</a:t>
                      </a:r>
                      <a:endParaRPr kumimoji="1" lang="en-US" altLang="ja-JP" sz="1050" b="1" dirty="0">
                        <a:latin typeface="BIZ UDPゴシック" panose="020B0400000000000000" pitchFamily="50" charset="-128"/>
                        <a:ea typeface="BIZ UDPゴシック" panose="020B0400000000000000" pitchFamily="50" charset="-128"/>
                      </a:endParaRPr>
                    </a:p>
                    <a:p>
                      <a:pPr>
                        <a:lnSpc>
                          <a:spcPct val="120000"/>
                        </a:lnSpc>
                      </a:pPr>
                      <a:r>
                        <a:rPr kumimoji="1" lang="ja-JP" altLang="en-US" sz="900" b="0" i="0" u="none" strike="noStrike" kern="1200" cap="none" spc="0" normalizeH="0" baseline="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050" b="1" i="0" u="none" strike="noStrike" kern="1200" cap="none" spc="0" normalizeH="0" baseline="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テーマウィーク、府内自治体と世界の国々との交流など</a:t>
                      </a: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フレンドリー気質の醸成</a:t>
                      </a:r>
                      <a:endParaRPr kumimoji="1" lang="en-US" altLang="ja-JP" sz="1050" dirty="0">
                        <a:latin typeface="BIZ UDPゴシック" panose="020B0400000000000000" pitchFamily="50" charset="-128"/>
                        <a:ea typeface="BIZ UDPゴシック" panose="020B0400000000000000" pitchFamily="50" charset="-128"/>
                      </a:endParaRPr>
                    </a:p>
                    <a:p>
                      <a:pPr marL="266700" marR="0" lvl="0" indent="-85725"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1" lang="ja-JP" altLang="en-US" sz="900" b="0" i="0" u="none" strike="noStrike" kern="1200" cap="none" spc="0" normalizeH="0" baseline="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万博ボランティア延べ３万人が登録</a:t>
                      </a:r>
                      <a:r>
                        <a:rPr kumimoji="1" lang="ja-JP" altLang="en-US" sz="700" b="0" i="0" u="none" strike="noStrike" kern="1200" cap="none" spc="0" normalizeH="0" baseline="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（会場：</a:t>
                      </a:r>
                      <a:r>
                        <a:rPr kumimoji="1" lang="en-US" altLang="ja-JP" sz="700" b="0" i="0" u="none" strike="noStrike" kern="1200" cap="none" spc="0" normalizeH="0" baseline="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1.4</a:t>
                      </a:r>
                      <a:r>
                        <a:rPr kumimoji="1" lang="ja-JP" altLang="en-US" sz="700" b="0" i="0" u="none" strike="noStrike" kern="1200" cap="none" spc="0" normalizeH="0" baseline="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万人、大阪まち</a:t>
                      </a:r>
                      <a:r>
                        <a:rPr kumimoji="1" lang="en-US" altLang="ja-JP" sz="700" b="0" i="0" u="none" strike="noStrike" kern="1200" cap="none" spc="0" normalizeH="0" baseline="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1.6</a:t>
                      </a:r>
                      <a:r>
                        <a:rPr kumimoji="1" lang="ja-JP" altLang="en-US" sz="700" b="0" i="0" u="none" strike="noStrike" kern="1200" cap="none" spc="0" normalizeH="0" baseline="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万人）</a:t>
                      </a:r>
                    </a:p>
                    <a:p>
                      <a:pPr marL="0" marR="0" lvl="0" indent="0" algn="l"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世界規模のイベントを開催できるノウハウの構築</a:t>
                      </a:r>
                      <a:endParaRPr kumimoji="1"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66700"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テロや要人の安全確保対策</a:t>
                      </a:r>
                      <a:r>
                        <a:rPr kumimoji="1" lang="ja-JP" altLang="en-US" sz="800" kern="1200" spc="0" noProof="0" dirty="0">
                          <a:solidFill>
                            <a:schemeClr val="tx1"/>
                          </a:solidFill>
                          <a:latin typeface="BIZ UDPゴシック" panose="020B0400000000000000" pitchFamily="50" charset="-128"/>
                          <a:ea typeface="BIZ UDPゴシック" panose="020B0400000000000000" pitchFamily="50" charset="-128"/>
                          <a:cs typeface="+mn-cs"/>
                        </a:rPr>
                        <a:t>（ドローン飛行等の規制条例など）</a:t>
                      </a:r>
                      <a:endParaRPr kumimoji="1" lang="en-US" altLang="ja-JP" sz="800" kern="1200" spc="0" noProof="0" dirty="0">
                        <a:solidFill>
                          <a:schemeClr val="tx1"/>
                        </a:solidFill>
                        <a:latin typeface="BIZ UDPゴシック" panose="020B0400000000000000" pitchFamily="50" charset="-128"/>
                        <a:ea typeface="BIZ UDPゴシック" panose="020B0400000000000000" pitchFamily="50" charset="-128"/>
                        <a:cs typeface="+mn-cs"/>
                      </a:endParaRPr>
                    </a:p>
                    <a:p>
                      <a:pPr marL="266700"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災害時に備えた対策、情報共有の仕組みづくり</a:t>
                      </a:r>
                      <a:b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br>
                      <a:r>
                        <a:rPr kumimoji="1" lang="ja-JP" altLang="en-US" sz="800" kern="1200" spc="0" noProof="0" dirty="0">
                          <a:solidFill>
                            <a:schemeClr val="tx1"/>
                          </a:solidFill>
                          <a:latin typeface="BIZ UDPゴシック" panose="020B0400000000000000" pitchFamily="50" charset="-128"/>
                          <a:ea typeface="BIZ UDPゴシック" panose="020B0400000000000000" pitchFamily="50" charset="-128"/>
                          <a:cs typeface="+mn-cs"/>
                        </a:rPr>
                        <a:t>（協会、府・市、救助機関、公共交通機関との連携体制構築など）</a:t>
                      </a:r>
                      <a:endPar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E1E3"/>
                    </a:solidFill>
                  </a:tcPr>
                </a:tc>
                <a:extLst>
                  <a:ext uri="{0D108BD9-81ED-4DB2-BD59-A6C34878D82A}">
                    <a16:rowId xmlns:a16="http://schemas.microsoft.com/office/drawing/2014/main" val="2418480525"/>
                  </a:ext>
                </a:extLst>
              </a:tr>
            </a:tbl>
          </a:graphicData>
        </a:graphic>
      </p:graphicFrame>
      <p:pic>
        <p:nvPicPr>
          <p:cNvPr id="35" name="図 34">
            <a:extLst>
              <a:ext uri="{FF2B5EF4-FFF2-40B4-BE49-F238E27FC236}">
                <a16:creationId xmlns:a16="http://schemas.microsoft.com/office/drawing/2014/main" id="{E3EBA6F2-7F9C-4345-93E5-4CE6CA422DB2}"/>
              </a:ext>
            </a:extLst>
          </p:cNvPr>
          <p:cNvPicPr>
            <a:picLocks noChangeAspect="1"/>
          </p:cNvPicPr>
          <p:nvPr/>
        </p:nvPicPr>
        <p:blipFill>
          <a:blip r:embed="rId3"/>
          <a:stretch>
            <a:fillRect/>
          </a:stretch>
        </p:blipFill>
        <p:spPr>
          <a:xfrm>
            <a:off x="7512921" y="1621224"/>
            <a:ext cx="360000" cy="225611"/>
          </a:xfrm>
          <a:prstGeom prst="rect">
            <a:avLst/>
          </a:prstGeom>
          <a:solidFill>
            <a:schemeClr val="bg1"/>
          </a:solidFill>
        </p:spPr>
      </p:pic>
      <p:sp>
        <p:nvSpPr>
          <p:cNvPr id="13" name="加算記号 12">
            <a:extLst>
              <a:ext uri="{FF2B5EF4-FFF2-40B4-BE49-F238E27FC236}">
                <a16:creationId xmlns:a16="http://schemas.microsoft.com/office/drawing/2014/main" id="{1F58E4AE-5A54-4F15-A6E3-F8FCDB806658}"/>
              </a:ext>
            </a:extLst>
          </p:cNvPr>
          <p:cNvSpPr/>
          <p:nvPr/>
        </p:nvSpPr>
        <p:spPr>
          <a:xfrm>
            <a:off x="4186562" y="2667562"/>
            <a:ext cx="252000" cy="252000"/>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6">
              <a:latin typeface="BIZ UDPゴシック" panose="020B0400000000000000" pitchFamily="50" charset="-128"/>
              <a:ea typeface="BIZ UDPゴシック" panose="020B0400000000000000" pitchFamily="50" charset="-128"/>
            </a:endParaRPr>
          </a:p>
        </p:txBody>
      </p:sp>
      <p:sp>
        <p:nvSpPr>
          <p:cNvPr id="14" name="加算記号 13">
            <a:extLst>
              <a:ext uri="{FF2B5EF4-FFF2-40B4-BE49-F238E27FC236}">
                <a16:creationId xmlns:a16="http://schemas.microsoft.com/office/drawing/2014/main" id="{37C90D6E-EEE9-498B-BD4C-43CE3782BB7E}"/>
              </a:ext>
            </a:extLst>
          </p:cNvPr>
          <p:cNvSpPr/>
          <p:nvPr/>
        </p:nvSpPr>
        <p:spPr>
          <a:xfrm>
            <a:off x="4186562" y="4000098"/>
            <a:ext cx="252000" cy="252000"/>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6">
              <a:latin typeface="BIZ UDPゴシック" panose="020B0400000000000000" pitchFamily="50" charset="-128"/>
              <a:ea typeface="BIZ UDPゴシック" panose="020B0400000000000000" pitchFamily="50" charset="-128"/>
            </a:endParaRPr>
          </a:p>
        </p:txBody>
      </p:sp>
      <p:sp>
        <p:nvSpPr>
          <p:cNvPr id="15" name="加算記号 14">
            <a:extLst>
              <a:ext uri="{FF2B5EF4-FFF2-40B4-BE49-F238E27FC236}">
                <a16:creationId xmlns:a16="http://schemas.microsoft.com/office/drawing/2014/main" id="{E7BD9D13-5A47-4103-8F53-CB66305D14C7}"/>
              </a:ext>
            </a:extLst>
          </p:cNvPr>
          <p:cNvSpPr/>
          <p:nvPr/>
        </p:nvSpPr>
        <p:spPr>
          <a:xfrm>
            <a:off x="4186562" y="5293261"/>
            <a:ext cx="252000" cy="252000"/>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6">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C8652715-6D4E-4256-8B46-0F5A71E02E3A}"/>
              </a:ext>
            </a:extLst>
          </p:cNvPr>
          <p:cNvSpPr txBox="1"/>
          <p:nvPr/>
        </p:nvSpPr>
        <p:spPr>
          <a:xfrm>
            <a:off x="8193588" y="2301720"/>
            <a:ext cx="1824952" cy="777136"/>
          </a:xfrm>
          <a:prstGeom prst="rect">
            <a:avLst/>
          </a:prstGeom>
          <a:noFill/>
        </p:spPr>
        <p:txBody>
          <a:bodyPr wrap="square">
            <a:spAutoFit/>
          </a:bodyPr>
          <a:lstStyle>
            <a:defPPr>
              <a:defRPr lang="en-US"/>
            </a:defPPr>
            <a:lvl1pPr>
              <a:lnSpc>
                <a:spcPct val="150000"/>
              </a:lnSpc>
              <a:defRPr sz="1200" b="1" spc="-50">
                <a:latin typeface="BIZ UDPゴシック" panose="020B0400000000000000" pitchFamily="50" charset="-128"/>
                <a:ea typeface="BIZ UDPゴシック" panose="020B0400000000000000" pitchFamily="50" charset="-128"/>
              </a:defRPr>
            </a:lvl1pPr>
          </a:lstStyle>
          <a:p>
            <a:pPr marL="171450" indent="-171450">
              <a:lnSpc>
                <a:spcPct val="100000"/>
              </a:lnSpc>
              <a:buFont typeface="Wingdings" panose="05000000000000000000" pitchFamily="2" charset="2"/>
              <a:buChar char="ü"/>
            </a:pPr>
            <a:r>
              <a:rPr lang="ja-JP" altLang="en-US" sz="1050" dirty="0">
                <a:solidFill>
                  <a:srgbClr val="FF0000"/>
                </a:solidFill>
              </a:rPr>
              <a:t>過去最高の名目</a:t>
            </a:r>
            <a:r>
              <a:rPr lang="en-US" altLang="ja-JP" sz="1050" dirty="0">
                <a:solidFill>
                  <a:srgbClr val="FF0000"/>
                </a:solidFill>
              </a:rPr>
              <a:t>GDP</a:t>
            </a:r>
            <a:r>
              <a:rPr lang="ja-JP" altLang="en-US" sz="900" b="0" dirty="0"/>
              <a:t>（</a:t>
            </a:r>
            <a:r>
              <a:rPr lang="en-US" altLang="ja-JP" sz="900" b="0" dirty="0"/>
              <a:t>2022</a:t>
            </a:r>
            <a:r>
              <a:rPr lang="ja-JP" altLang="en-US" sz="900" b="0" dirty="0"/>
              <a:t>年度： ４３</a:t>
            </a:r>
            <a:r>
              <a:rPr lang="en-US" altLang="ja-JP" sz="900" b="0" dirty="0"/>
              <a:t>.1</a:t>
            </a:r>
            <a:r>
              <a:rPr lang="ja-JP" altLang="en-US" sz="900" b="0" dirty="0"/>
              <a:t>兆円）</a:t>
            </a:r>
            <a:endParaRPr lang="en-US" altLang="ja-JP" sz="900" b="0" dirty="0"/>
          </a:p>
          <a:p>
            <a:pPr marL="171450" indent="-171450">
              <a:lnSpc>
                <a:spcPct val="100000"/>
              </a:lnSpc>
              <a:buFont typeface="Wingdings" panose="05000000000000000000" pitchFamily="2" charset="2"/>
              <a:buChar char="ü"/>
            </a:pPr>
            <a:endParaRPr lang="en-US" altLang="ja-JP" sz="400" b="0" dirty="0"/>
          </a:p>
          <a:p>
            <a:pPr marL="171450" indent="-171450">
              <a:lnSpc>
                <a:spcPct val="100000"/>
              </a:lnSpc>
              <a:buFont typeface="Wingdings" panose="05000000000000000000" pitchFamily="2" charset="2"/>
              <a:buChar char="ü"/>
            </a:pPr>
            <a:r>
              <a:rPr kumimoji="1" lang="ja-JP" altLang="en-US" sz="1050" i="0"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新技術・サービスの実装ビジネスの機会が拡大</a:t>
            </a:r>
            <a:endParaRPr kumimoji="1" lang="en-US" altLang="ja-JP" sz="1050" i="0"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6" name="テキスト ボックス 25">
            <a:extLst>
              <a:ext uri="{FF2B5EF4-FFF2-40B4-BE49-F238E27FC236}">
                <a16:creationId xmlns:a16="http://schemas.microsoft.com/office/drawing/2014/main" id="{BBA4A367-741E-4FCA-90F6-E9289048FF45}"/>
              </a:ext>
            </a:extLst>
          </p:cNvPr>
          <p:cNvSpPr txBox="1"/>
          <p:nvPr/>
        </p:nvSpPr>
        <p:spPr>
          <a:xfrm>
            <a:off x="8237365" y="3633675"/>
            <a:ext cx="1737397" cy="1046440"/>
          </a:xfrm>
          <a:prstGeom prst="rect">
            <a:avLst/>
          </a:prstGeom>
          <a:noFill/>
        </p:spPr>
        <p:txBody>
          <a:bodyPr wrap="square">
            <a:spAutoFit/>
          </a:bodyPr>
          <a:lstStyle>
            <a:defPPr>
              <a:defRPr lang="en-US"/>
            </a:defPPr>
            <a:lvl1pPr marL="171450" indent="-171450">
              <a:lnSpc>
                <a:spcPct val="100000"/>
              </a:lnSpc>
              <a:buFont typeface="Arial" panose="020B0604020202020204" pitchFamily="34" charset="0"/>
              <a:buChar char="•"/>
              <a:defRPr sz="1050" b="1" spc="-50">
                <a:solidFill>
                  <a:srgbClr val="FF0000"/>
                </a:solidFill>
                <a:latin typeface="BIZ UDPゴシック" panose="020B0400000000000000" pitchFamily="50" charset="-128"/>
                <a:ea typeface="BIZ UDPゴシック" panose="020B0400000000000000" pitchFamily="50" charset="-128"/>
              </a:defRPr>
            </a:lvl1pPr>
          </a:lstStyle>
          <a:p>
            <a:pPr>
              <a:buFont typeface="Wingdings" panose="05000000000000000000" pitchFamily="2" charset="2"/>
              <a:buChar char="ü"/>
            </a:pPr>
            <a:r>
              <a:rPr lang="ja-JP" altLang="en-US" dirty="0"/>
              <a:t>インバウンド過去最高</a:t>
            </a:r>
            <a:br>
              <a:rPr lang="en-US" altLang="ja-JP" dirty="0">
                <a:solidFill>
                  <a:schemeClr val="tx1"/>
                </a:solidFill>
              </a:rPr>
            </a:br>
            <a:r>
              <a:rPr lang="ja-JP" altLang="en-US" sz="900" b="0" dirty="0">
                <a:solidFill>
                  <a:schemeClr val="tx1"/>
                </a:solidFill>
              </a:rPr>
              <a:t>（</a:t>
            </a:r>
            <a:r>
              <a:rPr lang="en-US" altLang="ja-JP" sz="900" b="0" dirty="0">
                <a:solidFill>
                  <a:schemeClr val="tx1"/>
                </a:solidFill>
              </a:rPr>
              <a:t>2024</a:t>
            </a:r>
            <a:r>
              <a:rPr lang="ja-JP" altLang="en-US" sz="900" b="0" dirty="0">
                <a:solidFill>
                  <a:schemeClr val="tx1"/>
                </a:solidFill>
              </a:rPr>
              <a:t>年：</a:t>
            </a:r>
            <a:r>
              <a:rPr lang="en-US" altLang="ja-JP" sz="900" b="0" dirty="0">
                <a:solidFill>
                  <a:schemeClr val="tx1"/>
                </a:solidFill>
              </a:rPr>
              <a:t>1,409</a:t>
            </a:r>
            <a:r>
              <a:rPr lang="ja-JP" altLang="en-US" sz="900" b="0" dirty="0">
                <a:solidFill>
                  <a:schemeClr val="tx1"/>
                </a:solidFill>
              </a:rPr>
              <a:t>万人）</a:t>
            </a:r>
            <a:endParaRPr lang="en-US" altLang="ja-JP" sz="900" b="0" dirty="0">
              <a:solidFill>
                <a:schemeClr val="tx1"/>
              </a:solidFill>
            </a:endParaRPr>
          </a:p>
          <a:p>
            <a:pPr>
              <a:buFont typeface="Wingdings" panose="05000000000000000000" pitchFamily="2" charset="2"/>
              <a:buChar char="ü"/>
            </a:pPr>
            <a:endParaRPr lang="en-US" altLang="ja-JP" sz="400" b="0" dirty="0">
              <a:solidFill>
                <a:schemeClr val="tx1"/>
              </a:solidFill>
            </a:endParaRPr>
          </a:p>
          <a:p>
            <a:pPr>
              <a:buFont typeface="Wingdings" panose="05000000000000000000" pitchFamily="2" charset="2"/>
              <a:buChar char="ü"/>
            </a:pPr>
            <a:r>
              <a:rPr lang="ja-JP" altLang="en-US" dirty="0"/>
              <a:t>世界における大阪の</a:t>
            </a:r>
            <a:endParaRPr lang="en-US" altLang="ja-JP" dirty="0"/>
          </a:p>
          <a:p>
            <a:pPr marL="0" indent="0">
              <a:buNone/>
            </a:pPr>
            <a:r>
              <a:rPr lang="ja-JP" altLang="en-US" dirty="0"/>
              <a:t>　　 認知度が大幅に向上</a:t>
            </a:r>
            <a:endParaRPr lang="en-US" altLang="ja-JP" dirty="0"/>
          </a:p>
          <a:p>
            <a:pPr marL="0" indent="0">
              <a:buNone/>
            </a:pPr>
            <a:endParaRPr kumimoji="1" lang="en-US" altLang="ja-JP" sz="700" spc="0" dirty="0">
              <a:solidFill>
                <a:schemeClr val="tx1"/>
              </a:solidFill>
            </a:endParaRPr>
          </a:p>
          <a:p>
            <a:pPr marL="0" indent="0">
              <a:buNone/>
            </a:pPr>
            <a:endParaRPr lang="en-US" altLang="ja-JP" dirty="0"/>
          </a:p>
        </p:txBody>
      </p:sp>
      <p:sp>
        <p:nvSpPr>
          <p:cNvPr id="28" name="テキスト ボックス 27">
            <a:extLst>
              <a:ext uri="{FF2B5EF4-FFF2-40B4-BE49-F238E27FC236}">
                <a16:creationId xmlns:a16="http://schemas.microsoft.com/office/drawing/2014/main" id="{44CE0A26-7823-443E-8DB4-BACFCC6697AB}"/>
              </a:ext>
            </a:extLst>
          </p:cNvPr>
          <p:cNvSpPr txBox="1"/>
          <p:nvPr/>
        </p:nvSpPr>
        <p:spPr>
          <a:xfrm>
            <a:off x="8193588" y="4589516"/>
            <a:ext cx="1791162" cy="1500411"/>
          </a:xfrm>
          <a:prstGeom prst="rect">
            <a:avLst/>
          </a:prstGeom>
          <a:noFill/>
        </p:spPr>
        <p:txBody>
          <a:bodyPr wrap="square">
            <a:spAutoFit/>
          </a:bodyPr>
          <a:lstStyle>
            <a:defPPr>
              <a:defRPr lang="en-US"/>
            </a:defPPr>
            <a:lvl1pPr marL="171450" indent="-171450">
              <a:lnSpc>
                <a:spcPct val="100000"/>
              </a:lnSpc>
              <a:buFont typeface="Wingdings" panose="05000000000000000000" pitchFamily="2" charset="2"/>
              <a:buChar char="ü"/>
              <a:defRPr sz="1050" b="1" spc="-50">
                <a:solidFill>
                  <a:srgbClr val="FF0000"/>
                </a:solidFill>
                <a:latin typeface="BIZ UDPゴシック" panose="020B0400000000000000" pitchFamily="50" charset="-128"/>
                <a:ea typeface="BIZ UDPゴシック" panose="020B0400000000000000" pitchFamily="50" charset="-128"/>
              </a:defRPr>
            </a:lvl1pPr>
          </a:lstStyle>
          <a:p>
            <a:r>
              <a:rPr lang="en-US" altLang="ja-JP" spc="-100" dirty="0"/>
              <a:t>20</a:t>
            </a:r>
            <a:r>
              <a:rPr lang="ja-JP" altLang="en-US" spc="-100" dirty="0"/>
              <a:t>１</a:t>
            </a:r>
            <a:r>
              <a:rPr lang="en-US" altLang="ja-JP" spc="-100" dirty="0"/>
              <a:t>1</a:t>
            </a:r>
            <a:r>
              <a:rPr lang="ja-JP" altLang="en-US" spc="-100" dirty="0"/>
              <a:t>年以降転入超過傾向</a:t>
            </a:r>
            <a:r>
              <a:rPr lang="ja-JP" altLang="en-US" sz="900" b="0" dirty="0">
                <a:solidFill>
                  <a:schemeClr val="tx1"/>
                </a:solidFill>
              </a:rPr>
              <a:t>（</a:t>
            </a:r>
            <a:r>
              <a:rPr lang="en-US" altLang="ja-JP" sz="900" b="0" dirty="0">
                <a:solidFill>
                  <a:schemeClr val="tx1"/>
                </a:solidFill>
              </a:rPr>
              <a:t>2024</a:t>
            </a:r>
            <a:r>
              <a:rPr lang="ja-JP" altLang="en-US" sz="900" b="0" dirty="0">
                <a:solidFill>
                  <a:schemeClr val="tx1"/>
                </a:solidFill>
              </a:rPr>
              <a:t>年：＋</a:t>
            </a:r>
            <a:r>
              <a:rPr lang="en-US" altLang="ja-JP" sz="900" b="0" dirty="0">
                <a:solidFill>
                  <a:schemeClr val="tx1"/>
                </a:solidFill>
              </a:rPr>
              <a:t>1.9</a:t>
            </a:r>
            <a:r>
              <a:rPr lang="ja-JP" altLang="en-US" sz="900" b="0" dirty="0">
                <a:solidFill>
                  <a:schemeClr val="tx1"/>
                </a:solidFill>
              </a:rPr>
              <a:t>万人）</a:t>
            </a:r>
            <a:endParaRPr lang="en-US" altLang="ja-JP" sz="900" b="0" dirty="0">
              <a:solidFill>
                <a:schemeClr val="tx1"/>
              </a:solidFill>
            </a:endParaRPr>
          </a:p>
          <a:p>
            <a:pPr marL="0" indent="0">
              <a:buNone/>
            </a:pPr>
            <a:endParaRPr lang="en-US" altLang="ja-JP" sz="400" b="0" dirty="0">
              <a:solidFill>
                <a:schemeClr val="tx1"/>
              </a:solidFill>
            </a:endParaRPr>
          </a:p>
          <a:p>
            <a:r>
              <a:rPr lang="ja-JP" altLang="en-US" dirty="0"/>
              <a:t>雇用者数が増加</a:t>
            </a:r>
            <a:endParaRPr lang="en-US" altLang="ja-JP" dirty="0"/>
          </a:p>
          <a:p>
            <a:pPr marL="0" indent="0">
              <a:buNone/>
            </a:pPr>
            <a:r>
              <a:rPr lang="ja-JP" altLang="en-US" sz="900" b="0" dirty="0">
                <a:solidFill>
                  <a:schemeClr val="tx1"/>
                </a:solidFill>
              </a:rPr>
              <a:t>　　（</a:t>
            </a:r>
            <a:r>
              <a:rPr lang="en-US" altLang="ja-JP" sz="900" b="0" dirty="0">
                <a:solidFill>
                  <a:schemeClr val="tx1"/>
                </a:solidFill>
              </a:rPr>
              <a:t>20</a:t>
            </a:r>
            <a:r>
              <a:rPr lang="ja-JP" altLang="en-US" sz="900" b="0" dirty="0">
                <a:solidFill>
                  <a:schemeClr val="tx1"/>
                </a:solidFill>
              </a:rPr>
              <a:t>１</a:t>
            </a:r>
            <a:r>
              <a:rPr lang="en-US" altLang="ja-JP" sz="900" b="0" dirty="0">
                <a:solidFill>
                  <a:schemeClr val="tx1"/>
                </a:solidFill>
              </a:rPr>
              <a:t>1-22</a:t>
            </a:r>
            <a:r>
              <a:rPr lang="ja-JP" altLang="en-US" sz="900" b="0" dirty="0">
                <a:solidFill>
                  <a:schemeClr val="tx1"/>
                </a:solidFill>
              </a:rPr>
              <a:t>年度：＋</a:t>
            </a:r>
            <a:r>
              <a:rPr lang="en-US" altLang="ja-JP" sz="900" b="0" dirty="0">
                <a:solidFill>
                  <a:schemeClr val="tx1"/>
                </a:solidFill>
              </a:rPr>
              <a:t>42.4</a:t>
            </a:r>
            <a:r>
              <a:rPr lang="ja-JP" altLang="en-US" sz="900" b="0" dirty="0">
                <a:solidFill>
                  <a:schemeClr val="tx1"/>
                </a:solidFill>
              </a:rPr>
              <a:t>万人）</a:t>
            </a:r>
            <a:endParaRPr lang="en-US" altLang="ja-JP" sz="900" b="0" dirty="0">
              <a:solidFill>
                <a:schemeClr val="tx1"/>
              </a:solidFill>
            </a:endParaRPr>
          </a:p>
          <a:p>
            <a:pPr marL="0" indent="0">
              <a:buNone/>
            </a:pPr>
            <a:endParaRPr lang="en-US" altLang="ja-JP" sz="300" dirty="0"/>
          </a:p>
          <a:p>
            <a:r>
              <a:rPr lang="en-US" altLang="ja-JP" spc="-70" dirty="0"/>
              <a:t>1</a:t>
            </a:r>
            <a:r>
              <a:rPr lang="ja-JP" altLang="en-US" spc="-70" dirty="0"/>
              <a:t>人あたり府民所得は微増</a:t>
            </a:r>
          </a:p>
          <a:p>
            <a:pPr marL="0" indent="0">
              <a:buNone/>
            </a:pPr>
            <a:r>
              <a:rPr lang="ja-JP" altLang="en-US" sz="900" b="0" dirty="0">
                <a:solidFill>
                  <a:schemeClr val="tx1"/>
                </a:solidFill>
              </a:rPr>
              <a:t>　　　（</a:t>
            </a:r>
            <a:r>
              <a:rPr lang="en-US" altLang="ja-JP" sz="900" b="0" dirty="0">
                <a:solidFill>
                  <a:schemeClr val="tx1"/>
                </a:solidFill>
              </a:rPr>
              <a:t>20</a:t>
            </a:r>
            <a:r>
              <a:rPr lang="ja-JP" altLang="en-US" sz="900" b="0" dirty="0">
                <a:solidFill>
                  <a:schemeClr val="tx1"/>
                </a:solidFill>
              </a:rPr>
              <a:t>１</a:t>
            </a:r>
            <a:r>
              <a:rPr lang="en-US" altLang="ja-JP" sz="900" b="0" dirty="0">
                <a:solidFill>
                  <a:schemeClr val="tx1"/>
                </a:solidFill>
              </a:rPr>
              <a:t>1-22</a:t>
            </a:r>
            <a:r>
              <a:rPr lang="ja-JP" altLang="en-US" sz="900" b="0" dirty="0">
                <a:solidFill>
                  <a:schemeClr val="tx1"/>
                </a:solidFill>
              </a:rPr>
              <a:t>年度：＋</a:t>
            </a:r>
            <a:r>
              <a:rPr lang="en-US" altLang="ja-JP" sz="900" b="0" dirty="0">
                <a:solidFill>
                  <a:schemeClr val="tx1"/>
                </a:solidFill>
              </a:rPr>
              <a:t>43</a:t>
            </a:r>
            <a:r>
              <a:rPr lang="ja-JP" altLang="en-US" sz="900" b="0" dirty="0">
                <a:solidFill>
                  <a:schemeClr val="tx1"/>
                </a:solidFill>
              </a:rPr>
              <a:t>万円）</a:t>
            </a:r>
            <a:endParaRPr lang="en-US" altLang="ja-JP" sz="900" b="0" dirty="0">
              <a:solidFill>
                <a:schemeClr val="tx1"/>
              </a:solidFill>
            </a:endParaRPr>
          </a:p>
          <a:p>
            <a:pPr marL="0" indent="0">
              <a:lnSpc>
                <a:spcPts val="600"/>
              </a:lnSpc>
              <a:buNone/>
            </a:pPr>
            <a:endParaRPr lang="ja-JP" altLang="en-US" sz="800" b="0" dirty="0">
              <a:solidFill>
                <a:schemeClr val="tx1"/>
              </a:solidFill>
            </a:endParaRPr>
          </a:p>
          <a:p>
            <a:r>
              <a:rPr lang="ja-JP" altLang="en-US" dirty="0"/>
              <a:t>世界的イベントにも対応可能な都市基盤の構築</a:t>
            </a:r>
          </a:p>
        </p:txBody>
      </p:sp>
      <p:sp>
        <p:nvSpPr>
          <p:cNvPr id="32" name="テキスト ボックス 31">
            <a:extLst>
              <a:ext uri="{FF2B5EF4-FFF2-40B4-BE49-F238E27FC236}">
                <a16:creationId xmlns:a16="http://schemas.microsoft.com/office/drawing/2014/main" id="{BDFBEF81-E9AB-4EF0-8AF7-0F90959C6A2A}"/>
              </a:ext>
            </a:extLst>
          </p:cNvPr>
          <p:cNvSpPr txBox="1"/>
          <p:nvPr/>
        </p:nvSpPr>
        <p:spPr>
          <a:xfrm>
            <a:off x="93310" y="6158973"/>
            <a:ext cx="10223308" cy="338554"/>
          </a:xfrm>
          <a:prstGeom prst="rect">
            <a:avLst/>
          </a:prstGeom>
          <a:noFill/>
        </p:spPr>
        <p:txBody>
          <a:bodyPr wrap="square">
            <a:spAutoFit/>
          </a:bodyPr>
          <a:lstStyle/>
          <a:p>
            <a:r>
              <a:rPr lang="ja-JP" altLang="en-US" sz="1600" dirty="0">
                <a:solidFill>
                  <a:srgbClr val="FF0000"/>
                </a:solidFill>
                <a:latin typeface="BIZ UDPゴシック" panose="020B0400000000000000" pitchFamily="50" charset="-128"/>
                <a:ea typeface="BIZ UDPゴシック" panose="020B0400000000000000" pitchFamily="50" charset="-128"/>
              </a:rPr>
              <a:t>　</a:t>
            </a:r>
            <a:r>
              <a:rPr kumimoji="0" lang="ja-JP" altLang="en-US" sz="16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1600" i="0" u="none" strike="noStrike" kern="1200" cap="none" spc="-100" normalizeH="0" noProof="0" dirty="0">
                <a:ln>
                  <a:noFill/>
                </a:ln>
                <a:solidFill>
                  <a:srgbClr val="FF0000"/>
                </a:solidFill>
                <a:effectLst/>
                <a:uLnTx/>
                <a:uFillTx/>
                <a:latin typeface="HGS創英角ｺﾞｼｯｸUB" panose="020B0900000000000000" pitchFamily="50" charset="-128"/>
                <a:ea typeface="HGS創英角ｺﾞｼｯｸUB" panose="020B0900000000000000" pitchFamily="50" charset="-128"/>
              </a:rPr>
              <a:t>万博をインパクトに大阪の中枢性・拠点性が高まり「副首都・大阪」に向けたポテンシャルが大きく向上</a:t>
            </a:r>
            <a:endParaRPr lang="ja-JP" altLang="en-US" sz="1600" spc="-100" dirty="0">
              <a:solidFill>
                <a:srgbClr val="FF0000"/>
              </a:solidFill>
              <a:latin typeface="HGS創英角ｺﾞｼｯｸUB" panose="020B0900000000000000" pitchFamily="50" charset="-128"/>
              <a:ea typeface="HGS創英角ｺﾞｼｯｸUB" panose="020B0900000000000000" pitchFamily="50" charset="-128"/>
            </a:endParaRPr>
          </a:p>
        </p:txBody>
      </p:sp>
      <p:sp>
        <p:nvSpPr>
          <p:cNvPr id="21" name="テキスト ボックス 20">
            <a:extLst>
              <a:ext uri="{FF2B5EF4-FFF2-40B4-BE49-F238E27FC236}">
                <a16:creationId xmlns:a16="http://schemas.microsoft.com/office/drawing/2014/main" id="{04526AC6-A0A6-49F2-9AB5-DFDB7E6165E7}"/>
              </a:ext>
            </a:extLst>
          </p:cNvPr>
          <p:cNvSpPr txBox="1"/>
          <p:nvPr/>
        </p:nvSpPr>
        <p:spPr>
          <a:xfrm>
            <a:off x="0" y="6457687"/>
            <a:ext cx="10223308" cy="338554"/>
          </a:xfrm>
          <a:prstGeom prst="rect">
            <a:avLst/>
          </a:prstGeom>
          <a:noFill/>
        </p:spPr>
        <p:txBody>
          <a:bodyPr wrap="square">
            <a:spAutoFit/>
          </a:bodyPr>
          <a:lstStyle/>
          <a:p>
            <a:r>
              <a:rPr lang="ja-JP" altLang="en-US" sz="1600" dirty="0">
                <a:solidFill>
                  <a:srgbClr val="FF0000"/>
                </a:solidFill>
                <a:latin typeface="BIZ UDPゴシック" panose="020B0400000000000000" pitchFamily="50" charset="-128"/>
                <a:ea typeface="BIZ UDPゴシック" panose="020B0400000000000000" pitchFamily="50" charset="-128"/>
              </a:rPr>
              <a:t>　 </a:t>
            </a:r>
            <a:r>
              <a:rPr kumimoji="0" lang="ja-JP" altLang="en-US" sz="16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 </a:t>
            </a:r>
            <a:r>
              <a:rPr lang="ja-JP" altLang="en-US" sz="1600" b="0" spc="-100" baseline="0" dirty="0">
                <a:solidFill>
                  <a:srgbClr val="FF0000"/>
                </a:solidFill>
                <a:latin typeface="HGS創英角ｺﾞｼｯｸUB" panose="020B0900000000000000" pitchFamily="50" charset="-128"/>
                <a:ea typeface="HGS創英角ｺﾞｼｯｸUB" panose="020B0900000000000000" pitchFamily="50" charset="-128"/>
                <a:cs typeface="+mn-cs"/>
              </a:rPr>
              <a:t>こうした取組を継続させ</a:t>
            </a:r>
            <a:r>
              <a:rPr kumimoji="0" lang="ja-JP" altLang="en-US" sz="1600" i="0" u="none" strike="noStrike" kern="1200" cap="none" spc="-100" normalizeH="0" noProof="0" dirty="0">
                <a:ln>
                  <a:noFill/>
                </a:ln>
                <a:solidFill>
                  <a:srgbClr val="FF0000"/>
                </a:solidFill>
                <a:effectLst/>
                <a:uLnTx/>
                <a:uFillTx/>
                <a:latin typeface="HGS創英角ｺﾞｼｯｸUB" panose="020B0900000000000000" pitchFamily="50" charset="-128"/>
                <a:ea typeface="HGS創英角ｺﾞｼｯｸUB" panose="020B0900000000000000" pitchFamily="50" charset="-128"/>
              </a:rPr>
              <a:t>、府民の暮らし</a:t>
            </a:r>
            <a:r>
              <a:rPr kumimoji="0" lang="ja-JP" altLang="en-US" sz="1200" i="0" u="none" strike="noStrike" kern="1200" cap="none" spc="-100" normalizeH="0" noProof="0" dirty="0">
                <a:ln>
                  <a:noFill/>
                </a:ln>
                <a:solidFill>
                  <a:srgbClr val="FF0000"/>
                </a:solidFill>
                <a:effectLst/>
                <a:uLnTx/>
                <a:uFillTx/>
                <a:latin typeface="HGS創英角ｺﾞｼｯｸUB" panose="020B0900000000000000" pitchFamily="50" charset="-128"/>
                <a:ea typeface="HGS創英角ｺﾞｼｯｸUB" panose="020B0900000000000000" pitchFamily="50" charset="-128"/>
              </a:rPr>
              <a:t>（賃金、</a:t>
            </a:r>
            <a:r>
              <a:rPr kumimoji="0" lang="en-US" altLang="ja-JP" sz="1200" i="0" u="none" strike="noStrike" kern="1200" cap="none" spc="-100" normalizeH="0" noProof="0" dirty="0">
                <a:ln>
                  <a:noFill/>
                </a:ln>
                <a:solidFill>
                  <a:srgbClr val="FF0000"/>
                </a:solidFill>
                <a:effectLst/>
                <a:uLnTx/>
                <a:uFillTx/>
                <a:latin typeface="HGS創英角ｺﾞｼｯｸUB" panose="020B0900000000000000" pitchFamily="50" charset="-128"/>
                <a:ea typeface="HGS創英角ｺﾞｼｯｸUB" panose="020B0900000000000000" pitchFamily="50" charset="-128"/>
              </a:rPr>
              <a:t>QoL</a:t>
            </a:r>
            <a:r>
              <a:rPr kumimoji="0" lang="ja-JP" altLang="en-US" sz="1200" i="0" u="none" strike="noStrike" kern="1200" cap="none" spc="-100" normalizeH="0" noProof="0" dirty="0">
                <a:ln>
                  <a:noFill/>
                </a:ln>
                <a:solidFill>
                  <a:srgbClr val="FF0000"/>
                </a:solidFill>
                <a:effectLst/>
                <a:uLnTx/>
                <a:uFillTx/>
                <a:latin typeface="HGS創英角ｺﾞｼｯｸUB" panose="020B0900000000000000" pitchFamily="50" charset="-128"/>
                <a:ea typeface="HGS創英角ｺﾞｼｯｸUB" panose="020B0900000000000000" pitchFamily="50" charset="-128"/>
              </a:rPr>
              <a:t>等）</a:t>
            </a:r>
            <a:r>
              <a:rPr kumimoji="0" lang="ja-JP" altLang="en-US" sz="1600" i="0" u="none" strike="noStrike" kern="1200" cap="none" spc="-100" normalizeH="0" noProof="0" dirty="0">
                <a:ln>
                  <a:noFill/>
                </a:ln>
                <a:solidFill>
                  <a:srgbClr val="FF0000"/>
                </a:solidFill>
                <a:effectLst/>
                <a:uLnTx/>
                <a:uFillTx/>
                <a:latin typeface="HGS創英角ｺﾞｼｯｸUB" panose="020B0900000000000000" pitchFamily="50" charset="-128"/>
                <a:ea typeface="HGS創英角ｺﾞｼｯｸUB" panose="020B0900000000000000" pitchFamily="50" charset="-128"/>
              </a:rPr>
              <a:t>の向上につなげていく</a:t>
            </a:r>
            <a:endParaRPr kumimoji="0" lang="en-US" altLang="ja-JP" sz="1600" i="0" u="none" strike="noStrike" kern="1200" cap="none" spc="-100" normalizeH="0" noProof="0" dirty="0">
              <a:ln>
                <a:noFill/>
              </a:ln>
              <a:solidFill>
                <a:srgbClr val="FF0000"/>
              </a:solidFill>
              <a:effectLst/>
              <a:uLnTx/>
              <a:uFillTx/>
              <a:latin typeface="HGS創英角ｺﾞｼｯｸUB" panose="020B0900000000000000" pitchFamily="50" charset="-128"/>
              <a:ea typeface="HGS創英角ｺﾞｼｯｸUB" panose="020B0900000000000000" pitchFamily="50" charset="-128"/>
            </a:endParaRPr>
          </a:p>
        </p:txBody>
      </p:sp>
      <p:sp>
        <p:nvSpPr>
          <p:cNvPr id="5" name="二等辺三角形 4">
            <a:extLst>
              <a:ext uri="{FF2B5EF4-FFF2-40B4-BE49-F238E27FC236}">
                <a16:creationId xmlns:a16="http://schemas.microsoft.com/office/drawing/2014/main" id="{9383D76B-37D3-467E-908A-9521C278B734}"/>
              </a:ext>
            </a:extLst>
          </p:cNvPr>
          <p:cNvSpPr/>
          <p:nvPr/>
        </p:nvSpPr>
        <p:spPr>
          <a:xfrm rot="5400000">
            <a:off x="-44467" y="6447680"/>
            <a:ext cx="504000" cy="144000"/>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スライド番号プレースホルダー 3">
            <a:extLst>
              <a:ext uri="{FF2B5EF4-FFF2-40B4-BE49-F238E27FC236}">
                <a16:creationId xmlns:a16="http://schemas.microsoft.com/office/drawing/2014/main" id="{D2725872-5A3F-41FF-B456-E60B0B64A5BA}"/>
              </a:ext>
            </a:extLst>
          </p:cNvPr>
          <p:cNvSpPr>
            <a:spLocks noGrp="1"/>
          </p:cNvSpPr>
          <p:nvPr>
            <p:ph type="sldNum" sz="quarter" idx="12"/>
          </p:nvPr>
        </p:nvSpPr>
        <p:spPr>
          <a:xfrm>
            <a:off x="7677150" y="6471718"/>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F82107-93BA-490C-9453-044014AF67CD}" type="slidenum">
              <a:rPr kumimoji="1" lang="ja-JP" altLang="en-US" sz="1200" b="0" i="0" u="none" strike="noStrike" kern="1200" cap="none" spc="0" normalizeH="0" baseline="0" noProof="0" smtClean="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dirty="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40624482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40FEF322-0335-46E5-9142-FB05D5B609DB}"/>
              </a:ext>
            </a:extLst>
          </p:cNvPr>
          <p:cNvSpPr txBox="1"/>
          <p:nvPr/>
        </p:nvSpPr>
        <p:spPr>
          <a:xfrm>
            <a:off x="-1" y="1546916"/>
            <a:ext cx="5914769" cy="307777"/>
          </a:xfrm>
          <a:prstGeom prst="rect">
            <a:avLst/>
          </a:prstGeom>
          <a:noFill/>
          <a:ln>
            <a:noFill/>
          </a:ln>
        </p:spPr>
        <p:txBody>
          <a:bodyPr wrap="square">
            <a:spAutoFit/>
          </a:bodyPr>
          <a:lstStyle/>
          <a:p>
            <a:pPr marL="0" marR="0" lvl="0" indent="0" algn="l" defTabSz="653156" rtl="0" eaLnBrk="1" fontAlgn="auto" latinLnBrk="0" hangingPunct="1">
              <a:spcBef>
                <a:spcPts val="0"/>
              </a:spcBef>
              <a:spcAft>
                <a:spcPts val="0"/>
              </a:spcAft>
              <a:buClrTx/>
              <a:buSzTx/>
              <a:buFontTx/>
              <a:buNone/>
              <a:tabLst/>
              <a:defRPr/>
            </a:pPr>
            <a:r>
              <a:rPr kumimoji="1" lang="ja-JP" altLang="en-US" sz="1400" b="1"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（３）ベイエリア</a:t>
            </a:r>
            <a:endParaRPr kumimoji="1" lang="en-US" altLang="ja-JP" sz="1400" b="1"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endParaRPr>
          </a:p>
        </p:txBody>
      </p:sp>
      <p:sp>
        <p:nvSpPr>
          <p:cNvPr id="9" name="正方形/長方形 8">
            <a:extLst>
              <a:ext uri="{FF2B5EF4-FFF2-40B4-BE49-F238E27FC236}">
                <a16:creationId xmlns:a16="http://schemas.microsoft.com/office/drawing/2014/main" id="{5FB0BCF4-AE5A-404E-852A-79E85AAEF814}"/>
              </a:ext>
            </a:extLst>
          </p:cNvPr>
          <p:cNvSpPr/>
          <p:nvPr/>
        </p:nvSpPr>
        <p:spPr>
          <a:xfrm>
            <a:off x="208920" y="2807051"/>
            <a:ext cx="9495274" cy="2103154"/>
          </a:xfrm>
          <a:prstGeom prst="rect">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kumimoji="1" lang="ja-JP" altLang="en-US" sz="1200" b="1" dirty="0">
                <a:solidFill>
                  <a:schemeClr val="tx1"/>
                </a:solidFill>
              </a:rPr>
              <a:t>①新たな集客交流拠点</a:t>
            </a:r>
            <a:endParaRPr kumimoji="1" lang="en-US" altLang="ja-JP" sz="1200" b="1" dirty="0">
              <a:solidFill>
                <a:schemeClr val="tx1"/>
              </a:solidFill>
            </a:endParaRPr>
          </a:p>
          <a:p>
            <a:pPr>
              <a:spcBef>
                <a:spcPts val="600"/>
              </a:spcBef>
            </a:pPr>
            <a:r>
              <a:rPr kumimoji="1" lang="ja-JP" altLang="en-US" sz="1200" b="1" dirty="0">
                <a:solidFill>
                  <a:schemeClr val="tx1"/>
                </a:solidFill>
                <a:ea typeface="游ゴシック"/>
              </a:rPr>
              <a:t>　・</a:t>
            </a:r>
            <a:r>
              <a:rPr kumimoji="1" lang="ja-JP" sz="1200" b="1" dirty="0">
                <a:solidFill>
                  <a:schemeClr val="tx1"/>
                </a:solidFill>
                <a:ea typeface="游ゴシック"/>
              </a:rPr>
              <a:t>夢洲周辺まちづくり</a:t>
            </a:r>
            <a:r>
              <a:rPr kumimoji="1" lang="en-US" altLang="ja-JP" sz="1200" b="1" dirty="0">
                <a:solidFill>
                  <a:schemeClr val="tx1"/>
                </a:solidFill>
                <a:ea typeface="游ゴシック"/>
              </a:rPr>
              <a:t>【</a:t>
            </a:r>
            <a:r>
              <a:rPr kumimoji="1" lang="ja-JP" altLang="en-US" sz="1200" b="1" dirty="0">
                <a:solidFill>
                  <a:schemeClr val="tx1"/>
                </a:solidFill>
                <a:ea typeface="游ゴシック"/>
              </a:rPr>
              <a:t>再掲</a:t>
            </a:r>
            <a:r>
              <a:rPr kumimoji="1" lang="en-US" altLang="ja-JP" sz="1200" b="1" dirty="0">
                <a:solidFill>
                  <a:schemeClr val="tx1"/>
                </a:solidFill>
                <a:ea typeface="游ゴシック"/>
              </a:rPr>
              <a:t>】</a:t>
            </a:r>
            <a:endParaRPr lang="en-US" altLang="ja-JP" sz="1200" b="1" dirty="0">
              <a:solidFill>
                <a:schemeClr val="tx1"/>
              </a:solidFill>
              <a:ea typeface="游ゴシック"/>
              <a:cs typeface="Calibri"/>
            </a:endParaRPr>
          </a:p>
          <a:p>
            <a:r>
              <a:rPr kumimoji="1" lang="ja-JP" sz="1000" dirty="0">
                <a:solidFill>
                  <a:schemeClr val="tx1"/>
                </a:solidFill>
                <a:ea typeface="游ゴシック"/>
              </a:rPr>
              <a:t>　　　⇒</a:t>
            </a:r>
            <a:r>
              <a:rPr kumimoji="1" lang="ja-JP" altLang="en-US" sz="1000" dirty="0">
                <a:solidFill>
                  <a:schemeClr val="tx1"/>
                </a:solidFill>
                <a:ea typeface="游ゴシック"/>
              </a:rPr>
              <a:t>　夢洲において</a:t>
            </a:r>
            <a:r>
              <a:rPr kumimoji="1" lang="ja-JP" sz="1000" dirty="0">
                <a:solidFill>
                  <a:schemeClr val="tx1"/>
                </a:solidFill>
                <a:latin typeface="Calibri"/>
                <a:ea typeface="游ゴシック"/>
                <a:cs typeface="Calibri"/>
              </a:rPr>
              <a:t>万博会場跡地等での国際観光拠点</a:t>
            </a:r>
            <a:r>
              <a:rPr kumimoji="1" lang="ja-JP" altLang="en-US" sz="1000" dirty="0">
                <a:solidFill>
                  <a:schemeClr val="tx1"/>
                </a:solidFill>
                <a:latin typeface="Calibri"/>
                <a:ea typeface="游ゴシック"/>
                <a:cs typeface="Calibri"/>
              </a:rPr>
              <a:t>形成</a:t>
            </a:r>
            <a:r>
              <a:rPr kumimoji="1" lang="ja-JP" altLang="en-US" sz="1000" dirty="0">
                <a:solidFill>
                  <a:schemeClr val="tx1"/>
                </a:solidFill>
                <a:latin typeface="游ゴシック"/>
                <a:ea typeface="游ゴシック"/>
              </a:rPr>
              <a:t>を形成するとともに、舞洲、咲洲、此花西部、築港・天保山等の各地区において官民連携等の取り組</a:t>
            </a:r>
            <a:endParaRPr kumimoji="1" lang="en-US" altLang="ja-JP" sz="1000" dirty="0">
              <a:solidFill>
                <a:schemeClr val="tx1"/>
              </a:solidFill>
              <a:latin typeface="游ゴシック"/>
              <a:ea typeface="游ゴシック"/>
            </a:endParaRPr>
          </a:p>
          <a:p>
            <a:r>
              <a:rPr kumimoji="1" lang="ja-JP" altLang="en-US" sz="1000" dirty="0">
                <a:solidFill>
                  <a:schemeClr val="tx1"/>
                </a:solidFill>
                <a:latin typeface="游ゴシック"/>
                <a:ea typeface="游ゴシック"/>
              </a:rPr>
              <a:t>　　　　　みを推進し、夢洲のまちづくりと一体となって、夢洲周辺エリア全体の魅力を向上</a:t>
            </a:r>
            <a:r>
              <a:rPr kumimoji="1" lang="ja-JP" sz="1000" dirty="0">
                <a:solidFill>
                  <a:schemeClr val="tx1"/>
                </a:solidFill>
                <a:ea typeface="游ゴシック"/>
              </a:rPr>
              <a:t>　</a:t>
            </a:r>
            <a:endParaRPr lang="ja-JP" sz="1000" dirty="0">
              <a:solidFill>
                <a:schemeClr val="tx1"/>
              </a:solidFill>
              <a:latin typeface="游ゴシック"/>
              <a:ea typeface="游ゴシック"/>
            </a:endParaRPr>
          </a:p>
          <a:p>
            <a:pPr>
              <a:spcBef>
                <a:spcPts val="600"/>
              </a:spcBef>
            </a:pPr>
            <a:r>
              <a:rPr kumimoji="1" lang="ja-JP" altLang="en-US" sz="1200" b="1" dirty="0">
                <a:solidFill>
                  <a:schemeClr val="tx1"/>
                </a:solidFill>
                <a:ea typeface="游ゴシック"/>
              </a:rPr>
              <a:t>　・舟運ネットワークの充実など水上交通を活かしたまちづくり</a:t>
            </a:r>
            <a:endParaRPr lang="en-US" altLang="ja-JP" sz="1200" b="1" dirty="0">
              <a:solidFill>
                <a:schemeClr val="tx1"/>
              </a:solidFill>
              <a:ea typeface="游ゴシック"/>
              <a:cs typeface="Calibri"/>
            </a:endParaRPr>
          </a:p>
          <a:p>
            <a:r>
              <a:rPr kumimoji="1" lang="ja-JP" altLang="en-US" sz="1000" dirty="0">
                <a:solidFill>
                  <a:schemeClr val="tx1"/>
                </a:solidFill>
                <a:ea typeface="游ゴシック"/>
              </a:rPr>
              <a:t>　　　⇒　</a:t>
            </a:r>
            <a:r>
              <a:rPr kumimoji="1" lang="ja-JP" sz="1000" dirty="0">
                <a:solidFill>
                  <a:schemeClr val="tx1"/>
                </a:solidFill>
                <a:latin typeface="游ゴシック"/>
                <a:ea typeface="游ゴシック"/>
              </a:rPr>
              <a:t>大阪湾と瀬⼾内・⻄日本等を結ぶネットワーク、水都大阪（水の回廊）や淀川舟運と連携したネットワークなどの充実</a:t>
            </a:r>
            <a:endParaRPr kumimoji="1" lang="en-US" altLang="ja-JP" sz="1000" dirty="0">
              <a:solidFill>
                <a:schemeClr val="tx1"/>
              </a:solidFill>
            </a:endParaRPr>
          </a:p>
          <a:p>
            <a:pPr>
              <a:spcBef>
                <a:spcPts val="600"/>
              </a:spcBef>
            </a:pPr>
            <a:r>
              <a:rPr kumimoji="1" lang="ja-JP" altLang="en-US" sz="1200" b="1" dirty="0">
                <a:solidFill>
                  <a:schemeClr val="tx1"/>
                </a:solidFill>
                <a:ea typeface="游ゴシック"/>
              </a:rPr>
              <a:t>　・海のおもてなし</a:t>
            </a:r>
            <a:r>
              <a:rPr kumimoji="1" lang="en-US" altLang="ja-JP" sz="1200" b="1" dirty="0">
                <a:solidFill>
                  <a:schemeClr val="tx1"/>
                </a:solidFill>
                <a:ea typeface="游ゴシック"/>
              </a:rPr>
              <a:t>【</a:t>
            </a:r>
            <a:r>
              <a:rPr kumimoji="1" lang="ja-JP" altLang="en-US" sz="1200" b="1" dirty="0">
                <a:solidFill>
                  <a:schemeClr val="tx1"/>
                </a:solidFill>
                <a:ea typeface="游ゴシック"/>
              </a:rPr>
              <a:t>再掲</a:t>
            </a:r>
            <a:r>
              <a:rPr kumimoji="1" lang="en-US" altLang="ja-JP" sz="1200" b="1" dirty="0">
                <a:solidFill>
                  <a:schemeClr val="tx1"/>
                </a:solidFill>
                <a:ea typeface="游ゴシック"/>
              </a:rPr>
              <a:t>】</a:t>
            </a:r>
            <a:endParaRPr lang="en-US" altLang="ja-JP" sz="1200" b="1" dirty="0">
              <a:solidFill>
                <a:schemeClr val="tx1"/>
              </a:solidFill>
              <a:ea typeface="游ゴシック"/>
              <a:cs typeface="Calibri"/>
            </a:endParaRPr>
          </a:p>
          <a:p>
            <a:r>
              <a:rPr lang="ja-JP" sz="1000" dirty="0">
                <a:solidFill>
                  <a:schemeClr val="tx1"/>
                </a:solidFill>
                <a:ea typeface="游ゴシック"/>
                <a:cs typeface="Calibri"/>
              </a:rPr>
              <a:t>　　　⇒　</a:t>
            </a:r>
            <a:r>
              <a:rPr lang="ja-JP" sz="1000" dirty="0">
                <a:solidFill>
                  <a:schemeClr val="tx1"/>
                </a:solidFill>
                <a:latin typeface="Calibri"/>
                <a:ea typeface="游ゴシック"/>
                <a:cs typeface="Calibri"/>
              </a:rPr>
              <a:t>府と関係市町が連携し、</a:t>
            </a:r>
            <a:r>
              <a:rPr lang="ja-JP" sz="1000" dirty="0">
                <a:solidFill>
                  <a:schemeClr val="tx1"/>
                </a:solidFill>
                <a:latin typeface="游ゴシック"/>
                <a:ea typeface="游ゴシック"/>
                <a:cs typeface="Calibri"/>
              </a:rPr>
              <a:t>浜寺水路周辺地区の旧市民会館・図書館跡地の活用や、りんくうタウン周辺をはじめ臨海部の拠点をつな</a:t>
            </a:r>
            <a:r>
              <a:rPr lang="ja-JP" altLang="en-US" sz="1000" dirty="0">
                <a:solidFill>
                  <a:schemeClr val="tx1"/>
                </a:solidFill>
                <a:latin typeface="游ゴシック"/>
                <a:ea typeface="游ゴシック"/>
                <a:cs typeface="Calibri"/>
              </a:rPr>
              <a:t>ぎ、回遊性を高める取</a:t>
            </a:r>
            <a:endParaRPr lang="en-US" altLang="ja-JP" sz="1000" dirty="0">
              <a:solidFill>
                <a:schemeClr val="tx1"/>
              </a:solidFill>
              <a:latin typeface="游ゴシック"/>
              <a:ea typeface="游ゴシック"/>
              <a:cs typeface="Calibri"/>
            </a:endParaRPr>
          </a:p>
          <a:p>
            <a:r>
              <a:rPr lang="ja-JP" altLang="en-US" sz="1000" dirty="0">
                <a:solidFill>
                  <a:schemeClr val="tx1"/>
                </a:solidFill>
                <a:latin typeface="游ゴシック"/>
                <a:ea typeface="游ゴシック"/>
                <a:cs typeface="Calibri"/>
              </a:rPr>
              <a:t>　　　　　組み（新たなモビリティの活用等の検討）など</a:t>
            </a:r>
            <a:r>
              <a:rPr lang="ja-JP" sz="1000" dirty="0">
                <a:solidFill>
                  <a:schemeClr val="tx1"/>
                </a:solidFill>
                <a:latin typeface="游ゴシック"/>
                <a:ea typeface="游ゴシック"/>
                <a:cs typeface="Calibri"/>
              </a:rPr>
              <a:t>、集客交流拠点の形成やにぎわい創出、拠点間のネットワーク形成等により、ベイエリアの</a:t>
            </a:r>
            <a:r>
              <a:rPr lang="ja-JP" altLang="en-US" sz="1000" dirty="0">
                <a:solidFill>
                  <a:schemeClr val="tx1"/>
                </a:solidFill>
                <a:latin typeface="游ゴシック"/>
                <a:ea typeface="游ゴシック"/>
                <a:cs typeface="Calibri"/>
              </a:rPr>
              <a:t>さらなる</a:t>
            </a:r>
            <a:r>
              <a:rPr lang="ja-JP" sz="1000" dirty="0">
                <a:solidFill>
                  <a:schemeClr val="tx1"/>
                </a:solidFill>
                <a:latin typeface="游ゴシック"/>
                <a:ea typeface="游ゴシック"/>
                <a:cs typeface="Calibri"/>
              </a:rPr>
              <a:t>活性</a:t>
            </a:r>
            <a:endParaRPr lang="en-US" altLang="ja-JP" sz="1000" dirty="0">
              <a:solidFill>
                <a:schemeClr val="tx1"/>
              </a:solidFill>
              <a:latin typeface="游ゴシック"/>
              <a:ea typeface="游ゴシック"/>
              <a:cs typeface="Calibri"/>
            </a:endParaRPr>
          </a:p>
          <a:p>
            <a:r>
              <a:rPr lang="ja-JP" altLang="en-US" sz="1000" dirty="0">
                <a:solidFill>
                  <a:schemeClr val="tx1"/>
                </a:solidFill>
                <a:latin typeface="游ゴシック"/>
                <a:ea typeface="游ゴシック"/>
                <a:cs typeface="Calibri"/>
              </a:rPr>
              <a:t>　　　　　</a:t>
            </a:r>
            <a:r>
              <a:rPr lang="ja-JP" sz="1000" dirty="0">
                <a:solidFill>
                  <a:schemeClr val="tx1"/>
                </a:solidFill>
                <a:latin typeface="游ゴシック"/>
                <a:ea typeface="游ゴシック"/>
                <a:cs typeface="Calibri"/>
              </a:rPr>
              <a:t>化を促進</a:t>
            </a:r>
            <a:endParaRPr lang="en-US" sz="1000" dirty="0">
              <a:solidFill>
                <a:schemeClr val="tx1"/>
              </a:solidFill>
              <a:latin typeface="游ゴシック"/>
              <a:ea typeface="Meiryo UI"/>
              <a:cs typeface="Calibri"/>
            </a:endParaRPr>
          </a:p>
          <a:p>
            <a:r>
              <a:rPr lang="ja-JP" sz="1000" dirty="0">
                <a:solidFill>
                  <a:schemeClr val="tx1"/>
                </a:solidFill>
                <a:ea typeface="游ゴシック"/>
                <a:cs typeface="Calibri"/>
              </a:rPr>
              <a:t>　　　　</a:t>
            </a:r>
            <a:r>
              <a:rPr lang="ja-JP" altLang="en-US" sz="1000" dirty="0">
                <a:solidFill>
                  <a:schemeClr val="tx1"/>
                </a:solidFill>
                <a:ea typeface="游ゴシック"/>
                <a:cs typeface="Calibri"/>
              </a:rPr>
              <a:t>　</a:t>
            </a:r>
            <a:r>
              <a:rPr lang="ja-JP" altLang="ja-JP" sz="1000" dirty="0">
                <a:solidFill>
                  <a:schemeClr val="tx1"/>
                </a:solidFill>
                <a:ea typeface="游ゴシック"/>
                <a:cs typeface="Calibri"/>
              </a:rPr>
              <a:t>青少年海洋センター</a:t>
            </a:r>
            <a:r>
              <a:rPr lang="ja-JP" altLang="en-US" sz="1000" dirty="0">
                <a:solidFill>
                  <a:schemeClr val="tx1"/>
                </a:solidFill>
                <a:ea typeface="游ゴシック"/>
                <a:cs typeface="Calibri"/>
              </a:rPr>
              <a:t>や</a:t>
            </a:r>
            <a:r>
              <a:rPr lang="ja-JP" altLang="ja-JP" sz="1000" dirty="0">
                <a:solidFill>
                  <a:schemeClr val="tx1"/>
                </a:solidFill>
                <a:ea typeface="游ゴシック"/>
                <a:cs typeface="Calibri"/>
              </a:rPr>
              <a:t>せんなん里海公園を含む</a:t>
            </a:r>
            <a:r>
              <a:rPr lang="ja-JP" altLang="en-US" sz="1000" dirty="0">
                <a:solidFill>
                  <a:schemeClr val="tx1"/>
                </a:solidFill>
                <a:ea typeface="游ゴシック"/>
                <a:cs typeface="Calibri"/>
              </a:rPr>
              <a:t>淡輪・箱作周辺</a:t>
            </a:r>
            <a:r>
              <a:rPr lang="ja-JP" altLang="ja-JP" sz="1000" dirty="0">
                <a:solidFill>
                  <a:schemeClr val="tx1"/>
                </a:solidFill>
                <a:ea typeface="游ゴシック"/>
                <a:cs typeface="Calibri"/>
              </a:rPr>
              <a:t>地域の一体的な活性化に向けた検討</a:t>
            </a:r>
            <a:endParaRPr lang="ja-JP" sz="1000" dirty="0">
              <a:solidFill>
                <a:schemeClr val="tx1"/>
              </a:solidFill>
              <a:ea typeface="游ゴシック"/>
              <a:cs typeface="Calibri"/>
            </a:endParaRPr>
          </a:p>
          <a:p>
            <a:endParaRPr lang="ja-JP" altLang="en-US" sz="1000" dirty="0">
              <a:solidFill>
                <a:schemeClr val="tx1"/>
              </a:solidFill>
              <a:ea typeface="游ゴシック"/>
              <a:cs typeface="Calibri"/>
            </a:endParaRPr>
          </a:p>
        </p:txBody>
      </p:sp>
      <p:sp>
        <p:nvSpPr>
          <p:cNvPr id="3" name="正方形/長方形 12">
            <a:extLst>
              <a:ext uri="{FF2B5EF4-FFF2-40B4-BE49-F238E27FC236}">
                <a16:creationId xmlns:a16="http://schemas.microsoft.com/office/drawing/2014/main" id="{A3DA3B70-423E-4D9C-A099-AA81FA65D4F3}"/>
              </a:ext>
            </a:extLst>
          </p:cNvPr>
          <p:cNvSpPr/>
          <p:nvPr/>
        </p:nvSpPr>
        <p:spPr>
          <a:xfrm>
            <a:off x="197710" y="158803"/>
            <a:ext cx="9495274" cy="1320005"/>
          </a:xfrm>
          <a:prstGeom prst="rect">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kumimoji="1" lang="ja-JP" altLang="en-US" sz="1200" b="1">
                <a:solidFill>
                  <a:schemeClr val="tx1"/>
                </a:solidFill>
                <a:ea typeface="游ゴシック"/>
              </a:rPr>
              <a:t>⑤千里中央地区・中百舌鳥駅周辺</a:t>
            </a:r>
            <a:endParaRPr kumimoji="1" lang="en-US" altLang="ja-JP" sz="1200" b="1">
              <a:solidFill>
                <a:schemeClr val="tx1"/>
              </a:solidFill>
              <a:ea typeface="游ゴシック"/>
            </a:endParaRPr>
          </a:p>
          <a:p>
            <a:pPr>
              <a:spcBef>
                <a:spcPts val="600"/>
              </a:spcBef>
            </a:pPr>
            <a:r>
              <a:rPr kumimoji="1" lang="ja-JP" altLang="en-US" sz="1200" b="1">
                <a:solidFill>
                  <a:schemeClr val="tx1"/>
                </a:solidFill>
              </a:rPr>
              <a:t>　・千里中央地区</a:t>
            </a:r>
            <a:endParaRPr kumimoji="1" lang="en-US" altLang="ja-JP" sz="1200" b="1">
              <a:solidFill>
                <a:schemeClr val="tx1"/>
              </a:solidFill>
            </a:endParaRPr>
          </a:p>
          <a:p>
            <a:r>
              <a:rPr kumimoji="1" lang="ja-JP" altLang="en-US" sz="1000">
                <a:solidFill>
                  <a:schemeClr val="tx1"/>
                </a:solidFill>
                <a:ea typeface="游ゴシック"/>
              </a:rPr>
              <a:t>　　　⇒　北大阪の中核的な都市拠点として、</a:t>
            </a:r>
            <a:r>
              <a:rPr kumimoji="1" lang="ja-JP" altLang="en-US" sz="1000">
                <a:solidFill>
                  <a:schemeClr val="tx1"/>
                </a:solidFill>
                <a:latin typeface="游ゴシック"/>
                <a:ea typeface="游ゴシック"/>
              </a:rPr>
              <a:t>地区周辺の公園と連携した</a:t>
            </a:r>
            <a:r>
              <a:rPr kumimoji="1" lang="ja-JP" sz="1000">
                <a:solidFill>
                  <a:schemeClr val="tx1"/>
                </a:solidFill>
                <a:ea typeface="游ゴシック"/>
              </a:rPr>
              <a:t>多様な魅力に富む競争力のある一大商業核の形成や、</a:t>
            </a:r>
            <a:r>
              <a:rPr kumimoji="1" lang="ja-JP" altLang="en-US" sz="1000">
                <a:solidFill>
                  <a:schemeClr val="tx1"/>
                </a:solidFill>
                <a:ea typeface="游ゴシック"/>
              </a:rPr>
              <a:t>千里ニュータウンの地区センター機</a:t>
            </a:r>
            <a:endParaRPr kumimoji="1" lang="en-US" altLang="ja-JP" sz="1000">
              <a:solidFill>
                <a:schemeClr val="tx1"/>
              </a:solidFill>
              <a:ea typeface="游ゴシック"/>
            </a:endParaRPr>
          </a:p>
          <a:p>
            <a:r>
              <a:rPr kumimoji="1" lang="ja-JP" altLang="en-US" sz="1000">
                <a:solidFill>
                  <a:schemeClr val="tx1"/>
                </a:solidFill>
                <a:ea typeface="游ゴシック"/>
              </a:rPr>
              <a:t>　　　　　能の充実をめざす</a:t>
            </a:r>
            <a:endParaRPr lang="en-US" altLang="ja-JP" sz="1000">
              <a:solidFill>
                <a:schemeClr val="tx1"/>
              </a:solidFill>
              <a:ea typeface="游ゴシック"/>
              <a:cs typeface="Calibri"/>
            </a:endParaRPr>
          </a:p>
          <a:p>
            <a:pPr>
              <a:spcBef>
                <a:spcPts val="600"/>
              </a:spcBef>
            </a:pPr>
            <a:r>
              <a:rPr kumimoji="1" lang="ja-JP" altLang="en-US" sz="1200" b="1">
                <a:solidFill>
                  <a:schemeClr val="tx1"/>
                </a:solidFill>
              </a:rPr>
              <a:t>　・中百舌鳥駅周辺</a:t>
            </a:r>
            <a:endParaRPr kumimoji="1" lang="en-US" altLang="ja-JP" sz="1200" b="1">
              <a:solidFill>
                <a:schemeClr val="tx1"/>
              </a:solidFill>
            </a:endParaRPr>
          </a:p>
          <a:p>
            <a:r>
              <a:rPr kumimoji="1" lang="ja-JP" altLang="en-US" sz="1000">
                <a:solidFill>
                  <a:schemeClr val="tx1"/>
                </a:solidFill>
              </a:rPr>
              <a:t>　　　⇒　「交流・活動が生まれるひと中心のエリアを形成」をコンセプトとし、中百舌鳥駅周辺エリアを活性化</a:t>
            </a:r>
            <a:endParaRPr kumimoji="1" lang="en-US" altLang="ja-JP" sz="1000">
              <a:solidFill>
                <a:schemeClr val="tx1"/>
              </a:solidFill>
            </a:endParaRPr>
          </a:p>
        </p:txBody>
      </p:sp>
      <p:sp>
        <p:nvSpPr>
          <p:cNvPr id="14" name="正方形/長方形 4">
            <a:extLst>
              <a:ext uri="{FF2B5EF4-FFF2-40B4-BE49-F238E27FC236}">
                <a16:creationId xmlns:a16="http://schemas.microsoft.com/office/drawing/2014/main" id="{F6C5ADEA-48F3-E0C6-3ECB-CE9FF8950A2B}"/>
              </a:ext>
            </a:extLst>
          </p:cNvPr>
          <p:cNvSpPr/>
          <p:nvPr/>
        </p:nvSpPr>
        <p:spPr>
          <a:xfrm>
            <a:off x="208920" y="4963244"/>
            <a:ext cx="9495274" cy="1825288"/>
          </a:xfrm>
          <a:prstGeom prst="rect">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kumimoji="1" lang="ja-JP" altLang="en-US" sz="1200" b="1" dirty="0">
                <a:solidFill>
                  <a:schemeClr val="tx1"/>
                </a:solidFill>
              </a:rPr>
              <a:t>②新産業の集積・研究開発拠点</a:t>
            </a:r>
            <a:endParaRPr kumimoji="1" lang="en-US" altLang="ja-JP" sz="1200" b="1" dirty="0">
              <a:solidFill>
                <a:schemeClr val="tx1"/>
              </a:solidFill>
            </a:endParaRPr>
          </a:p>
          <a:p>
            <a:pPr>
              <a:spcBef>
                <a:spcPts val="600"/>
              </a:spcBef>
            </a:pPr>
            <a:r>
              <a:rPr kumimoji="1" lang="ja-JP" altLang="en-US" sz="1200" b="1" dirty="0">
                <a:solidFill>
                  <a:schemeClr val="tx1"/>
                </a:solidFill>
                <a:ea typeface="游ゴシック"/>
              </a:rPr>
              <a:t>　・</a:t>
            </a:r>
            <a:r>
              <a:rPr kumimoji="1" lang="ja-JP" sz="1200" b="1" dirty="0">
                <a:solidFill>
                  <a:schemeClr val="tx1"/>
                </a:solidFill>
                <a:latin typeface="游ゴシック"/>
                <a:ea typeface="游ゴシック"/>
                <a:cs typeface="Calibri"/>
              </a:rPr>
              <a:t>大阪港、堺泉北港、阪南港の３港が連携する次世代エネルギー拠点（カーボンニュートラルポート</a:t>
            </a:r>
            <a:r>
              <a:rPr kumimoji="1" lang="ja-JP" altLang="en-US" sz="1200" b="1" dirty="0">
                <a:solidFill>
                  <a:schemeClr val="tx1"/>
                </a:solidFill>
                <a:latin typeface="游ゴシック"/>
                <a:ea typeface="游ゴシック"/>
                <a:cs typeface="Calibri"/>
              </a:rPr>
              <a:t>）の形成</a:t>
            </a:r>
            <a:endParaRPr lang="en-US" altLang="ja-JP" sz="1200" b="1" dirty="0">
              <a:solidFill>
                <a:schemeClr val="tx1"/>
              </a:solidFill>
              <a:latin typeface="游ゴシック"/>
              <a:ea typeface="游ゴシック"/>
              <a:cs typeface="Calibri"/>
            </a:endParaRPr>
          </a:p>
          <a:p>
            <a:r>
              <a:rPr kumimoji="1" lang="ja-JP" altLang="en-US" sz="1000" dirty="0">
                <a:solidFill>
                  <a:schemeClr val="tx1"/>
                </a:solidFill>
                <a:ea typeface="游ゴシック"/>
              </a:rPr>
              <a:t>　　　⇒　大阪“みなと”の３港（大阪港、堺泉北港、阪南港）が連携し、水素等の大量・安定・安価な輸入・貯蔵等を可能とする受入環境の整備や、</a:t>
            </a:r>
            <a:endParaRPr lang="en-US" altLang="ja-JP" sz="1000" dirty="0">
              <a:solidFill>
                <a:schemeClr val="tx1"/>
              </a:solidFill>
              <a:ea typeface="游ゴシック"/>
              <a:cs typeface="Calibri"/>
            </a:endParaRPr>
          </a:p>
          <a:p>
            <a:r>
              <a:rPr kumimoji="1" lang="ja-JP" altLang="en-US" sz="1000" dirty="0">
                <a:solidFill>
                  <a:schemeClr val="tx1"/>
                </a:solidFill>
                <a:ea typeface="游ゴシック"/>
              </a:rPr>
              <a:t>　　　　　</a:t>
            </a:r>
            <a:r>
              <a:rPr kumimoji="1" lang="ja-JP" sz="1000" dirty="0">
                <a:solidFill>
                  <a:schemeClr val="tx1"/>
                </a:solidFill>
                <a:latin typeface="游ゴシック"/>
                <a:ea typeface="游ゴシック"/>
              </a:rPr>
              <a:t>脱炭素化に配慮した港湾機能の高度化等、カーボンニュートラルポート（ＣＮＰ）を形成する</a:t>
            </a:r>
            <a:r>
              <a:rPr kumimoji="1" lang="ja-JP" altLang="en-US" sz="1000" dirty="0">
                <a:solidFill>
                  <a:schemeClr val="tx1"/>
                </a:solidFill>
                <a:latin typeface="游ゴシック"/>
                <a:ea typeface="游ゴシック"/>
              </a:rPr>
              <a:t>取組</a:t>
            </a:r>
            <a:r>
              <a:rPr kumimoji="1" lang="ja-JP" sz="1000" dirty="0">
                <a:solidFill>
                  <a:schemeClr val="tx1"/>
                </a:solidFill>
                <a:latin typeface="游ゴシック"/>
                <a:ea typeface="游ゴシック"/>
              </a:rPr>
              <a:t>を推進</a:t>
            </a:r>
            <a:endParaRPr lang="ja-JP" sz="1000" dirty="0">
              <a:solidFill>
                <a:schemeClr val="tx1"/>
              </a:solidFill>
              <a:latin typeface="游ゴシック"/>
              <a:ea typeface="游ゴシック"/>
            </a:endParaRPr>
          </a:p>
          <a:p>
            <a:pPr>
              <a:spcBef>
                <a:spcPts val="600"/>
              </a:spcBef>
            </a:pPr>
            <a:r>
              <a:rPr kumimoji="1" lang="ja-JP" altLang="en-US" sz="1200" b="1" dirty="0">
                <a:solidFill>
                  <a:schemeClr val="tx1"/>
                </a:solidFill>
                <a:ea typeface="游ゴシック"/>
              </a:rPr>
              <a:t>　・水素供給拠点やペロブスカイト生産拠点の形成、データセンター立地の推進【再掲】</a:t>
            </a:r>
            <a:endParaRPr lang="en-US" altLang="ja-JP" sz="1200" b="1" dirty="0">
              <a:solidFill>
                <a:schemeClr val="tx1"/>
              </a:solidFill>
              <a:ea typeface="游ゴシック"/>
              <a:cs typeface="Calibri"/>
            </a:endParaRPr>
          </a:p>
          <a:p>
            <a:r>
              <a:rPr kumimoji="1" lang="ja-JP" altLang="en-US" sz="1000" dirty="0">
                <a:solidFill>
                  <a:schemeClr val="tx1"/>
                </a:solidFill>
                <a:ea typeface="游ゴシック"/>
              </a:rPr>
              <a:t>　　　⇒　事業者が、大阪港湾・臨海部における水素等の次世代エネルギーの製造拠点整備を検討。また、旧シャープ堺工場の土地や建物等を取得し、</a:t>
            </a:r>
            <a:endParaRPr kumimoji="1" lang="en-US" altLang="ja-JP" sz="1000" dirty="0">
              <a:solidFill>
                <a:schemeClr val="tx1"/>
              </a:solidFill>
              <a:ea typeface="游ゴシック"/>
            </a:endParaRPr>
          </a:p>
          <a:p>
            <a:r>
              <a:rPr kumimoji="1" lang="ja-JP" altLang="en-US" sz="1000" dirty="0">
                <a:solidFill>
                  <a:schemeClr val="tx1"/>
                </a:solidFill>
                <a:ea typeface="游ゴシック"/>
              </a:rPr>
              <a:t>　　　　　ＡＩデータセンター構築やペロブスカイト太陽電池の量産化に向けた生産拠点整備に向け、官民が連携して取組を推進</a:t>
            </a:r>
            <a:endParaRPr lang="en-US" altLang="ja-JP" sz="1000" dirty="0">
              <a:solidFill>
                <a:schemeClr val="tx1"/>
              </a:solidFill>
              <a:ea typeface="游ゴシック"/>
              <a:cs typeface="Calibri"/>
            </a:endParaRPr>
          </a:p>
          <a:p>
            <a:pPr>
              <a:spcBef>
                <a:spcPts val="600"/>
              </a:spcBef>
            </a:pPr>
            <a:r>
              <a:rPr kumimoji="1" lang="ja-JP" altLang="en-US" sz="1200" b="1" dirty="0">
                <a:solidFill>
                  <a:schemeClr val="tx1"/>
                </a:solidFill>
                <a:ea typeface="游ゴシック"/>
              </a:rPr>
              <a:t>　・</a:t>
            </a:r>
            <a:r>
              <a:rPr kumimoji="1" lang="ja-JP" sz="1200" b="1" dirty="0">
                <a:solidFill>
                  <a:schemeClr val="tx1"/>
                </a:solidFill>
                <a:latin typeface="游ゴシック"/>
                <a:ea typeface="游ゴシック"/>
              </a:rPr>
              <a:t>阪南港</a:t>
            </a:r>
            <a:r>
              <a:rPr kumimoji="1" lang="ja-JP" altLang="en-US" sz="1200" b="1" dirty="0">
                <a:solidFill>
                  <a:schemeClr val="tx1"/>
                </a:solidFill>
                <a:ea typeface="游ゴシック"/>
              </a:rPr>
              <a:t>阪南２区など新たな産業用地の確保</a:t>
            </a:r>
            <a:endParaRPr kumimoji="1" lang="en-US" altLang="ja-JP" sz="1200" b="1" dirty="0">
              <a:solidFill>
                <a:schemeClr val="tx1"/>
              </a:solidFill>
              <a:ea typeface="游ゴシック"/>
            </a:endParaRPr>
          </a:p>
          <a:p>
            <a:r>
              <a:rPr kumimoji="1" lang="ja-JP" altLang="en-US" sz="1000" dirty="0">
                <a:solidFill>
                  <a:schemeClr val="tx1"/>
                </a:solidFill>
                <a:ea typeface="游ゴシック"/>
              </a:rPr>
              <a:t>　　　⇒　</a:t>
            </a:r>
            <a:r>
              <a:rPr kumimoji="1" lang="ja-JP" sz="1000" dirty="0">
                <a:solidFill>
                  <a:schemeClr val="tx1"/>
                </a:solidFill>
                <a:latin typeface="游ゴシック"/>
                <a:ea typeface="游ゴシック"/>
              </a:rPr>
              <a:t>ちきりアイランド（阪南港阪南２区）や泉大津フェニックス（堺泉北港汐見沖地区）などにおける埋立造成による産業用地の確保</a:t>
            </a:r>
            <a:endParaRPr lang="ja-JP" sz="1000" dirty="0">
              <a:solidFill>
                <a:schemeClr val="tx1"/>
              </a:solidFill>
              <a:latin typeface="游ゴシック"/>
              <a:ea typeface="游ゴシック"/>
            </a:endParaRPr>
          </a:p>
        </p:txBody>
      </p:sp>
      <p:sp>
        <p:nvSpPr>
          <p:cNvPr id="6" name="スライド番号プレースホルダー 1">
            <a:extLst>
              <a:ext uri="{FF2B5EF4-FFF2-40B4-BE49-F238E27FC236}">
                <a16:creationId xmlns:a16="http://schemas.microsoft.com/office/drawing/2014/main" id="{073926CB-CE37-32B4-3BF2-95929B7700E5}"/>
              </a:ext>
            </a:extLst>
          </p:cNvPr>
          <p:cNvSpPr>
            <a:spLocks noGrp="1"/>
          </p:cNvSpPr>
          <p:nvPr>
            <p:ph type="sldNum" sz="quarter" idx="12"/>
          </p:nvPr>
        </p:nvSpPr>
        <p:spPr>
          <a:xfrm>
            <a:off x="9489330" y="6445576"/>
            <a:ext cx="416670" cy="408695"/>
          </a:xfrm>
          <a:solidFill>
            <a:schemeClr val="bg1"/>
          </a:solidFill>
          <a:effectLst/>
        </p:spPr>
        <p:txBody>
          <a:bodyPr/>
          <a:lstStyle/>
          <a:p>
            <a:fld id="{DDF82107-93BA-490C-9453-044014AF67CD}" type="slidenum">
              <a:rPr kumimoji="1" lang="ja-JP" altLang="en-US" smtClean="0"/>
              <a:pPr/>
              <a:t>59</a:t>
            </a:fld>
            <a:endParaRPr kumimoji="1" lang="ja-JP" altLang="en-US"/>
          </a:p>
        </p:txBody>
      </p:sp>
      <p:sp>
        <p:nvSpPr>
          <p:cNvPr id="7" name="四角形: 角を丸くする 10">
            <a:extLst>
              <a:ext uri="{FF2B5EF4-FFF2-40B4-BE49-F238E27FC236}">
                <a16:creationId xmlns:a16="http://schemas.microsoft.com/office/drawing/2014/main" id="{1D8256CE-1481-3847-B205-85AC34E45FE4}"/>
              </a:ext>
            </a:extLst>
          </p:cNvPr>
          <p:cNvSpPr/>
          <p:nvPr/>
        </p:nvSpPr>
        <p:spPr>
          <a:xfrm>
            <a:off x="365414" y="1855472"/>
            <a:ext cx="9212738" cy="868081"/>
          </a:xfrm>
          <a:prstGeom prst="roundRect">
            <a:avLst>
              <a:gd name="adj" fmla="val 0"/>
            </a:avLst>
          </a:prstGeom>
          <a:solidFill>
            <a:schemeClr val="accent5">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lIns="91440" tIns="45720" rIns="91440" bIns="45720" rtlCol="0" anchor="t"/>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ja-JP" altLang="en-US" sz="1000" dirty="0">
                <a:solidFill>
                  <a:schemeClr val="tx1"/>
                </a:solidFill>
                <a:ea typeface="游ゴシック"/>
                <a:cs typeface="Calibri"/>
              </a:rPr>
              <a:t>○夢洲周辺や堺旧港から、浜寺公園周辺や阪南港、りんくうタウンを経て、せんなん里海・岬地区に至るまで、ベイエリアの活性化に向け、</a:t>
            </a:r>
            <a:r>
              <a:rPr lang="ja-JP" sz="1000" dirty="0">
                <a:solidFill>
                  <a:schemeClr val="tx1"/>
                </a:solidFill>
                <a:latin typeface="游ゴシック"/>
                <a:ea typeface="游ゴシック"/>
                <a:cs typeface="Calibri"/>
              </a:rPr>
              <a:t>関係市町で構成す</a:t>
            </a:r>
            <a:endParaRPr lang="en-US" altLang="ja-JP" sz="1000" dirty="0">
              <a:solidFill>
                <a:schemeClr val="tx1"/>
              </a:solidFill>
              <a:latin typeface="游ゴシック"/>
              <a:ea typeface="游ゴシック"/>
              <a:cs typeface="Calibri"/>
            </a:endParaRPr>
          </a:p>
          <a:p>
            <a:r>
              <a:rPr lang="ja-JP" altLang="en-US" sz="1000" dirty="0">
                <a:solidFill>
                  <a:schemeClr val="tx1"/>
                </a:solidFill>
                <a:latin typeface="游ゴシック"/>
                <a:ea typeface="游ゴシック"/>
                <a:cs typeface="Calibri"/>
              </a:rPr>
              <a:t>　</a:t>
            </a:r>
            <a:r>
              <a:rPr lang="ja-JP" sz="1000" dirty="0">
                <a:solidFill>
                  <a:schemeClr val="tx1"/>
                </a:solidFill>
                <a:latin typeface="游ゴシック"/>
                <a:ea typeface="游ゴシック"/>
                <a:cs typeface="Calibri"/>
              </a:rPr>
              <a:t>る検討体制</a:t>
            </a:r>
            <a:r>
              <a:rPr lang="ja-JP" altLang="en-US" sz="1000" dirty="0">
                <a:solidFill>
                  <a:schemeClr val="tx1"/>
                </a:solidFill>
                <a:latin typeface="游ゴシック"/>
                <a:ea typeface="游ゴシック"/>
                <a:cs typeface="Calibri"/>
              </a:rPr>
              <a:t>のもと</a:t>
            </a:r>
            <a:r>
              <a:rPr lang="ja-JP" sz="1000" dirty="0">
                <a:solidFill>
                  <a:schemeClr val="tx1"/>
                </a:solidFill>
                <a:latin typeface="游ゴシック"/>
                <a:ea typeface="游ゴシック"/>
                <a:cs typeface="Calibri"/>
              </a:rPr>
              <a:t>、ベイエリアのまちづくりを推進</a:t>
            </a:r>
            <a:endParaRPr lang="ja-JP" dirty="0">
              <a:solidFill>
                <a:schemeClr val="tx1"/>
              </a:solidFill>
              <a:ea typeface="游ゴシック"/>
              <a:cs typeface="Calibri"/>
            </a:endParaRPr>
          </a:p>
          <a:p>
            <a:r>
              <a:rPr lang="ja-JP" altLang="en-US" sz="1000" dirty="0">
                <a:solidFill>
                  <a:schemeClr val="tx1"/>
                </a:solidFill>
                <a:latin typeface="Calibri"/>
                <a:ea typeface="游ゴシック"/>
                <a:cs typeface="Calibri"/>
              </a:rPr>
              <a:t>○また、万博のインパクトや訪日外国人の増大を背景に、泉州地域沿岸部の公共施設、歴史・文化・自然、都市景観など様々な地域資源の活用や、新たなモビ</a:t>
            </a:r>
            <a:endParaRPr lang="en-US" altLang="ja-JP" sz="1000" dirty="0">
              <a:solidFill>
                <a:schemeClr val="tx1"/>
              </a:solidFill>
              <a:latin typeface="Calibri"/>
              <a:ea typeface="游ゴシック"/>
              <a:cs typeface="Calibri"/>
            </a:endParaRPr>
          </a:p>
          <a:p>
            <a:r>
              <a:rPr lang="ja-JP" altLang="en-US" sz="1000" dirty="0">
                <a:solidFill>
                  <a:schemeClr val="tx1"/>
                </a:solidFill>
                <a:latin typeface="Calibri"/>
                <a:ea typeface="游ゴシック"/>
                <a:cs typeface="Calibri"/>
              </a:rPr>
              <a:t>　リティの活用による回遊性の向上、各地区を結ぶ広域的な交通のあり方の検討など、</a:t>
            </a:r>
            <a:r>
              <a:rPr lang="ja-JP" altLang="en-US" sz="1000" b="1" dirty="0">
                <a:solidFill>
                  <a:schemeClr val="tx1"/>
                </a:solidFill>
                <a:latin typeface="Calibri"/>
                <a:ea typeface="游ゴシック"/>
                <a:cs typeface="Calibri"/>
              </a:rPr>
              <a:t>集客交流拠点</a:t>
            </a:r>
            <a:r>
              <a:rPr lang="ja-JP" altLang="en-US" sz="1000" dirty="0">
                <a:solidFill>
                  <a:schemeClr val="tx1"/>
                </a:solidFill>
                <a:latin typeface="Calibri"/>
                <a:ea typeface="游ゴシック"/>
                <a:cs typeface="Calibri"/>
              </a:rPr>
              <a:t>の形成を推進</a:t>
            </a:r>
          </a:p>
          <a:p>
            <a:r>
              <a:rPr lang="ja-JP" sz="1000" dirty="0">
                <a:solidFill>
                  <a:schemeClr val="tx1"/>
                </a:solidFill>
                <a:ea typeface="游ゴシック"/>
                <a:cs typeface="Calibri"/>
              </a:rPr>
              <a:t>○</a:t>
            </a:r>
            <a:r>
              <a:rPr lang="ja-JP" altLang="en-US" sz="1000" dirty="0">
                <a:solidFill>
                  <a:schemeClr val="tx1"/>
                </a:solidFill>
                <a:ea typeface="游ゴシック"/>
                <a:cs typeface="Calibri"/>
              </a:rPr>
              <a:t>成長産業である新エネルギー産業や最先端技術の基盤となる機能を有する施設等の集積を促進し、大阪の成長をけん引する</a:t>
            </a:r>
            <a:r>
              <a:rPr lang="ja-JP" altLang="en-US" sz="1000" b="1" dirty="0">
                <a:solidFill>
                  <a:schemeClr val="tx1"/>
                </a:solidFill>
                <a:ea typeface="游ゴシック"/>
                <a:cs typeface="Calibri"/>
              </a:rPr>
              <a:t>新産業拠点</a:t>
            </a:r>
            <a:r>
              <a:rPr lang="ja-JP" altLang="en-US" sz="1000" dirty="0">
                <a:solidFill>
                  <a:schemeClr val="tx1"/>
                </a:solidFill>
                <a:ea typeface="游ゴシック"/>
                <a:cs typeface="Calibri"/>
              </a:rPr>
              <a:t>の形成を推進</a:t>
            </a:r>
            <a:endParaRPr lang="ja-JP" dirty="0">
              <a:solidFill>
                <a:schemeClr val="tx1"/>
              </a:solidFill>
            </a:endParaRPr>
          </a:p>
        </p:txBody>
      </p:sp>
    </p:spTree>
    <p:extLst>
      <p:ext uri="{BB962C8B-B14F-4D97-AF65-F5344CB8AC3E}">
        <p14:creationId xmlns:p14="http://schemas.microsoft.com/office/powerpoint/2010/main" val="3503129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9592B151-3641-498D-8D5A-352B81B594F7}"/>
              </a:ext>
            </a:extLst>
          </p:cNvPr>
          <p:cNvSpPr/>
          <p:nvPr/>
        </p:nvSpPr>
        <p:spPr>
          <a:xfrm>
            <a:off x="197710" y="2615534"/>
            <a:ext cx="9495274" cy="1586442"/>
          </a:xfrm>
          <a:prstGeom prst="rect">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kumimoji="1" lang="ja-JP" altLang="en-US" sz="1200" b="1" dirty="0">
                <a:solidFill>
                  <a:schemeClr val="tx1"/>
                </a:solidFill>
              </a:rPr>
              <a:t>②主要駅周辺での拠点形成等</a:t>
            </a:r>
            <a:endParaRPr kumimoji="1" lang="en-US" altLang="ja-JP" sz="1200" b="1" dirty="0">
              <a:solidFill>
                <a:schemeClr val="tx1"/>
              </a:solidFill>
            </a:endParaRPr>
          </a:p>
          <a:p>
            <a:pPr>
              <a:spcBef>
                <a:spcPts val="600"/>
              </a:spcBef>
            </a:pPr>
            <a:r>
              <a:rPr kumimoji="1" lang="ja-JP" altLang="en-US" sz="1200" b="1" dirty="0">
                <a:solidFill>
                  <a:schemeClr val="tx1"/>
                </a:solidFill>
                <a:ea typeface="游ゴシック"/>
              </a:rPr>
              <a:t>　・主要駅周辺等の再整備</a:t>
            </a:r>
            <a:endParaRPr kumimoji="1" lang="en-US" altLang="ja-JP" sz="1200" b="1" dirty="0">
              <a:solidFill>
                <a:schemeClr val="tx1"/>
              </a:solidFill>
            </a:endParaRPr>
          </a:p>
          <a:p>
            <a:r>
              <a:rPr kumimoji="1" lang="ja-JP" altLang="en-US" sz="1000" dirty="0">
                <a:solidFill>
                  <a:schemeClr val="tx1"/>
                </a:solidFill>
                <a:ea typeface="游ゴシック"/>
              </a:rPr>
              <a:t>　　　⇒</a:t>
            </a:r>
            <a:r>
              <a:rPr kumimoji="1" lang="ja-JP" altLang="en-US" sz="1000" dirty="0">
                <a:solidFill>
                  <a:schemeClr val="tx1"/>
                </a:solidFill>
                <a:latin typeface="Calibri"/>
                <a:ea typeface="游ゴシック"/>
                <a:cs typeface="Calibri"/>
              </a:rPr>
              <a:t>　</a:t>
            </a:r>
            <a:r>
              <a:rPr kumimoji="1" lang="ja-JP" sz="1000" dirty="0">
                <a:solidFill>
                  <a:schemeClr val="tx1"/>
                </a:solidFill>
                <a:latin typeface="游ゴシック"/>
                <a:ea typeface="游ゴシック"/>
                <a:cs typeface="Calibri"/>
              </a:rPr>
              <a:t>老朽化が進む駅周辺やニュータウンの近隣センターへの都市機能充実に向けた再整備を進めることで、地域の活性化を推進</a:t>
            </a:r>
            <a:endParaRPr kumimoji="1" lang="en-US" altLang="ja-JP" sz="1000" dirty="0">
              <a:solidFill>
                <a:schemeClr val="tx1"/>
              </a:solidFill>
              <a:latin typeface="游ゴシック"/>
              <a:ea typeface="游ゴシック"/>
              <a:cs typeface="Calibri"/>
            </a:endParaRPr>
          </a:p>
          <a:p>
            <a:r>
              <a:rPr kumimoji="1" lang="ja-JP" altLang="en-US" sz="1000" dirty="0">
                <a:solidFill>
                  <a:schemeClr val="tx1"/>
                </a:solidFill>
                <a:latin typeface="游ゴシック"/>
                <a:ea typeface="游ゴシック"/>
                <a:cs typeface="Calibri"/>
              </a:rPr>
              <a:t>　　　　　（</a:t>
            </a:r>
            <a:r>
              <a:rPr kumimoji="1" lang="en-US" altLang="ja-JP" sz="1000" dirty="0">
                <a:solidFill>
                  <a:schemeClr val="tx1"/>
                </a:solidFill>
                <a:latin typeface="Calibri"/>
                <a:ea typeface="+mn-lt"/>
                <a:cs typeface="Calibri"/>
              </a:rPr>
              <a:t>JR</a:t>
            </a:r>
            <a:r>
              <a:rPr kumimoji="1" lang="ja-JP" sz="1000" dirty="0">
                <a:solidFill>
                  <a:schemeClr val="tx1"/>
                </a:solidFill>
                <a:latin typeface="游ゴシック"/>
                <a:ea typeface="游ゴシック"/>
                <a:cs typeface="Calibri"/>
              </a:rPr>
              <a:t>高槻駅南、枚方市駅周辺、</a:t>
            </a:r>
            <a:r>
              <a:rPr kumimoji="1" lang="en-US" altLang="ja-JP" sz="1000" dirty="0">
                <a:solidFill>
                  <a:schemeClr val="tx1"/>
                </a:solidFill>
                <a:latin typeface="Calibri"/>
                <a:ea typeface="+mn-lt"/>
                <a:cs typeface="Calibri"/>
              </a:rPr>
              <a:t>JR</a:t>
            </a:r>
            <a:r>
              <a:rPr kumimoji="1" lang="ja-JP" sz="1000" dirty="0">
                <a:solidFill>
                  <a:schemeClr val="tx1"/>
                </a:solidFill>
                <a:latin typeface="游ゴシック"/>
                <a:ea typeface="游ゴシック"/>
                <a:cs typeface="Calibri"/>
              </a:rPr>
              <a:t>茨木駅西口、千里中央</a:t>
            </a:r>
            <a:r>
              <a:rPr kumimoji="1" lang="ja-JP" altLang="en-US" sz="1000" dirty="0">
                <a:solidFill>
                  <a:schemeClr val="tx1"/>
                </a:solidFill>
                <a:latin typeface="游ゴシック"/>
                <a:ea typeface="游ゴシック"/>
                <a:cs typeface="Calibri"/>
              </a:rPr>
              <a:t>地区</a:t>
            </a:r>
            <a:r>
              <a:rPr kumimoji="1" lang="ja-JP" sz="1000" dirty="0">
                <a:solidFill>
                  <a:schemeClr val="tx1"/>
                </a:solidFill>
                <a:latin typeface="游ゴシック"/>
                <a:ea typeface="游ゴシック"/>
                <a:cs typeface="Calibri"/>
              </a:rPr>
              <a:t>、北千里駅前、竹見台・桃山台近隣センター、門真市駅前、守口</a:t>
            </a:r>
            <a:r>
              <a:rPr kumimoji="1" lang="ja-JP" altLang="en-US" sz="1000" dirty="0">
                <a:solidFill>
                  <a:schemeClr val="tx1"/>
                </a:solidFill>
                <a:latin typeface="游ゴシック"/>
                <a:ea typeface="游ゴシック"/>
                <a:cs typeface="Calibri"/>
              </a:rPr>
              <a:t>市</a:t>
            </a:r>
            <a:r>
              <a:rPr kumimoji="1" lang="ja-JP" sz="1000" dirty="0">
                <a:solidFill>
                  <a:schemeClr val="tx1"/>
                </a:solidFill>
                <a:latin typeface="游ゴシック"/>
                <a:ea typeface="游ゴシック"/>
                <a:cs typeface="Calibri"/>
              </a:rPr>
              <a:t>駅周辺、八尾空港西側</a:t>
            </a:r>
            <a:endParaRPr kumimoji="1" lang="ja-JP" altLang="en-US" sz="1000" dirty="0">
              <a:solidFill>
                <a:schemeClr val="tx1"/>
              </a:solidFill>
              <a:latin typeface="游ゴシック"/>
              <a:ea typeface="游ゴシック"/>
              <a:cs typeface="Calibri"/>
            </a:endParaRPr>
          </a:p>
          <a:p>
            <a:r>
              <a:rPr kumimoji="1" lang="ja-JP" sz="1000" dirty="0">
                <a:solidFill>
                  <a:schemeClr val="tx1"/>
                </a:solidFill>
                <a:latin typeface="游ゴシック"/>
                <a:ea typeface="游ゴシック"/>
                <a:cs typeface="Calibri"/>
              </a:rPr>
              <a:t>　　</a:t>
            </a:r>
            <a:r>
              <a:rPr kumimoji="1" lang="ja-JP" altLang="en-US" sz="1000" dirty="0">
                <a:solidFill>
                  <a:schemeClr val="tx1"/>
                </a:solidFill>
                <a:latin typeface="游ゴシック"/>
                <a:ea typeface="游ゴシック"/>
                <a:cs typeface="Calibri"/>
              </a:rPr>
              <a:t>　　　　</a:t>
            </a:r>
            <a:r>
              <a:rPr kumimoji="1" lang="ja-JP" sz="1000" dirty="0">
                <a:solidFill>
                  <a:schemeClr val="tx1"/>
                </a:solidFill>
                <a:latin typeface="游ゴシック"/>
                <a:ea typeface="游ゴシック"/>
                <a:cs typeface="Calibri"/>
              </a:rPr>
              <a:t>跡地、泉ケ丘駅周辺、金剛駅周辺</a:t>
            </a:r>
            <a:r>
              <a:rPr kumimoji="1" lang="ja-JP" altLang="en-US" sz="1000" dirty="0">
                <a:solidFill>
                  <a:schemeClr val="tx1"/>
                </a:solidFill>
                <a:latin typeface="游ゴシック"/>
                <a:ea typeface="游ゴシック"/>
                <a:cs typeface="Calibri"/>
              </a:rPr>
              <a:t>など</a:t>
            </a:r>
            <a:r>
              <a:rPr kumimoji="1" lang="ja-JP" sz="1000" dirty="0">
                <a:solidFill>
                  <a:schemeClr val="tx1"/>
                </a:solidFill>
                <a:latin typeface="游ゴシック"/>
                <a:ea typeface="游ゴシック"/>
                <a:cs typeface="Calibri"/>
              </a:rPr>
              <a:t>）</a:t>
            </a:r>
            <a:endParaRPr lang="ja-JP" sz="1000" dirty="0">
              <a:solidFill>
                <a:schemeClr val="tx1"/>
              </a:solidFill>
              <a:latin typeface="游ゴシック"/>
              <a:ea typeface="游ゴシック"/>
              <a:cs typeface="Calibri"/>
            </a:endParaRPr>
          </a:p>
          <a:p>
            <a:pPr>
              <a:spcBef>
                <a:spcPts val="600"/>
              </a:spcBef>
            </a:pPr>
            <a:r>
              <a:rPr kumimoji="1" lang="ja-JP" altLang="en-US" sz="1200" b="1" dirty="0">
                <a:solidFill>
                  <a:schemeClr val="tx1"/>
                </a:solidFill>
              </a:rPr>
              <a:t>　・民間投資の喚起を図る市街地リノベーション（守口、門真など）</a:t>
            </a:r>
            <a:endParaRPr kumimoji="1" lang="en-US" altLang="ja-JP" sz="1200" b="1" dirty="0">
              <a:solidFill>
                <a:schemeClr val="tx1"/>
              </a:solidFill>
            </a:endParaRPr>
          </a:p>
          <a:p>
            <a:r>
              <a:rPr kumimoji="1" lang="ja-JP" altLang="en-US" sz="1000" dirty="0">
                <a:solidFill>
                  <a:schemeClr val="tx1"/>
                </a:solidFill>
                <a:ea typeface="游ゴシック"/>
              </a:rPr>
              <a:t>　　　⇒　</a:t>
            </a:r>
            <a:r>
              <a:rPr kumimoji="1" lang="ja-JP" sz="1000" dirty="0">
                <a:solidFill>
                  <a:schemeClr val="tx1"/>
                </a:solidFill>
                <a:latin typeface="游ゴシック"/>
                <a:ea typeface="游ゴシック"/>
              </a:rPr>
              <a:t>地元自治体との連携のもと、主要駅周辺などの市街地リノベーションの推進、三次元のデジタル地図を活用した市街地シティプロモーション等の実施に</a:t>
            </a:r>
            <a:endParaRPr kumimoji="1" lang="en-US" sz="1000" dirty="0">
              <a:solidFill>
                <a:schemeClr val="tx1"/>
              </a:solidFill>
              <a:latin typeface="游ゴシック"/>
              <a:ea typeface="游ゴシック"/>
            </a:endParaRPr>
          </a:p>
          <a:p>
            <a:r>
              <a:rPr kumimoji="1" lang="ja-JP" sz="1000" dirty="0">
                <a:solidFill>
                  <a:schemeClr val="tx1"/>
                </a:solidFill>
                <a:latin typeface="游ゴシック"/>
                <a:ea typeface="游ゴシック"/>
              </a:rPr>
              <a:t>　　　　　より民間投資の需要を喚起。守口市・門真市駅で先行実施し、得たノウハウをもとに他市町村に水平展開</a:t>
            </a:r>
            <a:endParaRPr lang="ja-JP" sz="1000" dirty="0">
              <a:solidFill>
                <a:schemeClr val="tx1"/>
              </a:solidFill>
              <a:latin typeface="游ゴシック"/>
              <a:ea typeface="游ゴシック"/>
            </a:endParaRPr>
          </a:p>
          <a:p>
            <a:endParaRPr lang="ja-JP" altLang="en-US" sz="1000" dirty="0">
              <a:solidFill>
                <a:schemeClr val="tx1"/>
              </a:solidFill>
              <a:ea typeface="游ゴシック"/>
              <a:cs typeface="Calibri"/>
            </a:endParaRPr>
          </a:p>
        </p:txBody>
      </p:sp>
      <p:sp>
        <p:nvSpPr>
          <p:cNvPr id="8" name="テキスト ボックス 7">
            <a:extLst>
              <a:ext uri="{FF2B5EF4-FFF2-40B4-BE49-F238E27FC236}">
                <a16:creationId xmlns:a16="http://schemas.microsoft.com/office/drawing/2014/main" id="{40FEF322-0335-46E5-9142-FB05D5B609DB}"/>
              </a:ext>
            </a:extLst>
          </p:cNvPr>
          <p:cNvSpPr txBox="1"/>
          <p:nvPr/>
        </p:nvSpPr>
        <p:spPr>
          <a:xfrm>
            <a:off x="-1" y="99136"/>
            <a:ext cx="5914769" cy="307777"/>
          </a:xfrm>
          <a:prstGeom prst="rect">
            <a:avLst/>
          </a:prstGeom>
          <a:noFill/>
          <a:ln>
            <a:noFill/>
          </a:ln>
        </p:spPr>
        <p:txBody>
          <a:bodyPr wrap="square">
            <a:spAutoFit/>
          </a:bodyPr>
          <a:lstStyle/>
          <a:p>
            <a:pPr marL="0" marR="0" lvl="0" indent="0" algn="l" defTabSz="653156" rtl="0" eaLnBrk="1" fontAlgn="auto" latinLnBrk="0" hangingPunct="1">
              <a:spcBef>
                <a:spcPts val="0"/>
              </a:spcBef>
              <a:spcAft>
                <a:spcPts val="0"/>
              </a:spcAft>
              <a:buClrTx/>
              <a:buSzTx/>
              <a:buFontTx/>
              <a:buNone/>
              <a:tabLst/>
              <a:defRPr/>
            </a:pPr>
            <a:r>
              <a:rPr kumimoji="1" lang="ja-JP" altLang="en-US" sz="1400" b="1">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（４）地域の拠点</a:t>
            </a:r>
            <a:endParaRPr kumimoji="1" lang="en-US" altLang="ja-JP" sz="1400" b="1">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endParaRPr>
          </a:p>
        </p:txBody>
      </p:sp>
      <p:sp>
        <p:nvSpPr>
          <p:cNvPr id="9" name="正方形/長方形 8">
            <a:extLst>
              <a:ext uri="{FF2B5EF4-FFF2-40B4-BE49-F238E27FC236}">
                <a16:creationId xmlns:a16="http://schemas.microsoft.com/office/drawing/2014/main" id="{5FB0BCF4-AE5A-404E-852A-79E85AAEF814}"/>
              </a:ext>
            </a:extLst>
          </p:cNvPr>
          <p:cNvSpPr/>
          <p:nvPr/>
        </p:nvSpPr>
        <p:spPr>
          <a:xfrm>
            <a:off x="197710" y="1202884"/>
            <a:ext cx="9498348" cy="1345588"/>
          </a:xfrm>
          <a:prstGeom prst="rect">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kumimoji="1" lang="ja-JP" altLang="en-US" sz="1200" b="1" dirty="0">
                <a:solidFill>
                  <a:schemeClr val="tx1"/>
                </a:solidFill>
                <a:ea typeface="游ゴシック"/>
              </a:rPr>
              <a:t>①新たな産業用地の創出</a:t>
            </a:r>
            <a:endParaRPr kumimoji="1" lang="en-US" altLang="ja-JP" sz="1200" b="1" dirty="0">
              <a:solidFill>
                <a:schemeClr val="tx1"/>
              </a:solidFill>
            </a:endParaRPr>
          </a:p>
          <a:p>
            <a:pPr>
              <a:spcBef>
                <a:spcPts val="600"/>
              </a:spcBef>
            </a:pPr>
            <a:r>
              <a:rPr kumimoji="1" lang="ja-JP" altLang="en-US" sz="1200" b="1" dirty="0">
                <a:solidFill>
                  <a:schemeClr val="tx1"/>
                </a:solidFill>
              </a:rPr>
              <a:t>　・彩都東部地区</a:t>
            </a:r>
            <a:endParaRPr kumimoji="1" lang="en-US" altLang="ja-JP" sz="1200" b="1" dirty="0">
              <a:solidFill>
                <a:schemeClr val="tx1"/>
              </a:solidFill>
            </a:endParaRPr>
          </a:p>
          <a:p>
            <a:r>
              <a:rPr kumimoji="1" lang="ja-JP" altLang="en-US" sz="1000" dirty="0">
                <a:solidFill>
                  <a:schemeClr val="tx1"/>
                </a:solidFill>
              </a:rPr>
              <a:t>　　　⇒　新名神高速道路の茨木千提寺ＩＣに隣接する交通至便な立地を活かし、産業・業務施設を主体とする土地利用を推進</a:t>
            </a:r>
            <a:endParaRPr kumimoji="1" lang="en-US" altLang="ja-JP" sz="1000" dirty="0">
              <a:solidFill>
                <a:schemeClr val="tx1"/>
              </a:solidFill>
            </a:endParaRPr>
          </a:p>
          <a:p>
            <a:pPr>
              <a:spcBef>
                <a:spcPts val="600"/>
              </a:spcBef>
            </a:pPr>
            <a:r>
              <a:rPr kumimoji="1" lang="ja-JP" altLang="en-US" sz="1200" b="1" dirty="0">
                <a:solidFill>
                  <a:schemeClr val="tx1"/>
                </a:solidFill>
              </a:rPr>
              <a:t>　・幹線道路沿道（第二京阪道路、大阪外環状線等）</a:t>
            </a:r>
            <a:endParaRPr kumimoji="1" lang="en-US" altLang="ja-JP" sz="1200" b="1" dirty="0">
              <a:solidFill>
                <a:schemeClr val="tx1"/>
              </a:solidFill>
            </a:endParaRPr>
          </a:p>
          <a:p>
            <a:r>
              <a:rPr kumimoji="1" lang="ja-JP" altLang="en-US" sz="1000" dirty="0">
                <a:solidFill>
                  <a:schemeClr val="tx1"/>
                </a:solidFill>
                <a:ea typeface="游ゴシック"/>
              </a:rPr>
              <a:t>　　　⇒　第二京阪道路沿道、外環状線等沿道等での新たな産業用地の創</a:t>
            </a:r>
            <a:r>
              <a:rPr lang="ja-JP" altLang="en-US" sz="1000" dirty="0">
                <a:solidFill>
                  <a:schemeClr val="tx1"/>
                </a:solidFill>
                <a:ea typeface="游ゴシック"/>
                <a:cs typeface="Calibri"/>
              </a:rPr>
              <a:t>出</a:t>
            </a:r>
          </a:p>
          <a:p>
            <a:r>
              <a:rPr lang="ja-JP" altLang="en-US" sz="1000" dirty="0">
                <a:solidFill>
                  <a:schemeClr val="tx1"/>
                </a:solidFill>
                <a:ea typeface="游ゴシック"/>
                <a:cs typeface="Calibri"/>
              </a:rPr>
              <a:t>　　　　　</a:t>
            </a:r>
            <a:r>
              <a:rPr lang="ja-JP" sz="1000" dirty="0">
                <a:solidFill>
                  <a:schemeClr val="tx1"/>
                </a:solidFill>
                <a:ea typeface="游ゴシック"/>
                <a:cs typeface="Calibri"/>
              </a:rPr>
              <a:t>（</a:t>
            </a:r>
            <a:r>
              <a:rPr lang="ja-JP" altLang="en-US" sz="1000" dirty="0">
                <a:solidFill>
                  <a:schemeClr val="tx1"/>
                </a:solidFill>
                <a:ea typeface="游ゴシック"/>
                <a:cs typeface="Calibri"/>
              </a:rPr>
              <a:t>長尾駅周辺、寺・向井田地区、寝屋二丁目・寝屋川公園、津堂・小山、丹南、小山田西、山直東など</a:t>
            </a:r>
            <a:r>
              <a:rPr lang="ja-JP" sz="1000" dirty="0">
                <a:solidFill>
                  <a:schemeClr val="tx1"/>
                </a:solidFill>
                <a:ea typeface="游ゴシック"/>
                <a:cs typeface="Calibri"/>
              </a:rPr>
              <a:t>）</a:t>
            </a:r>
          </a:p>
        </p:txBody>
      </p:sp>
      <p:sp>
        <p:nvSpPr>
          <p:cNvPr id="11" name="四角形: 角を丸くする 10">
            <a:extLst>
              <a:ext uri="{FF2B5EF4-FFF2-40B4-BE49-F238E27FC236}">
                <a16:creationId xmlns:a16="http://schemas.microsoft.com/office/drawing/2014/main" id="{1A7FADBF-39DC-4B23-B581-E99BA4B9DDC7}"/>
              </a:ext>
            </a:extLst>
          </p:cNvPr>
          <p:cNvSpPr/>
          <p:nvPr/>
        </p:nvSpPr>
        <p:spPr>
          <a:xfrm>
            <a:off x="365414" y="426876"/>
            <a:ext cx="9190478" cy="709178"/>
          </a:xfrm>
          <a:prstGeom prst="roundRect">
            <a:avLst>
              <a:gd name="adj" fmla="val 0"/>
            </a:avLst>
          </a:prstGeom>
          <a:solidFill>
            <a:schemeClr val="accent5">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lIns="91440" tIns="45720" rIns="91440" bIns="45720" rtlCol="0" anchor="t"/>
          <a:lstStyle/>
          <a:p>
            <a:r>
              <a:rPr kumimoji="1" lang="ja-JP" altLang="en-US" sz="1000" dirty="0">
                <a:ea typeface="游ゴシック"/>
              </a:rPr>
              <a:t>○</a:t>
            </a:r>
            <a:r>
              <a:rPr kumimoji="1" lang="ja-JP" altLang="en-US" sz="1000" b="1" dirty="0">
                <a:ea typeface="游ゴシック"/>
              </a:rPr>
              <a:t>地域の拠点づくり</a:t>
            </a:r>
            <a:r>
              <a:rPr kumimoji="1" lang="ja-JP" altLang="en-US" sz="1000" dirty="0">
                <a:ea typeface="游ゴシック"/>
              </a:rPr>
              <a:t>として、</a:t>
            </a:r>
            <a:r>
              <a:rPr lang="ja-JP" altLang="en-US" sz="1000" dirty="0">
                <a:ea typeface="游ゴシック"/>
              </a:rPr>
              <a:t>新たな産業用地の創出と主要駅周辺の拠点形成</a:t>
            </a:r>
            <a:r>
              <a:rPr kumimoji="1" lang="ja-JP" altLang="en-US" sz="1000" dirty="0">
                <a:ea typeface="游ゴシック"/>
              </a:rPr>
              <a:t>を推進</a:t>
            </a:r>
            <a:endParaRPr kumimoji="1" lang="en-US" altLang="ja-JP" sz="1000" dirty="0">
              <a:ea typeface="游ゴシック"/>
            </a:endParaRPr>
          </a:p>
          <a:p>
            <a:r>
              <a:rPr kumimoji="1" lang="ja-JP" altLang="en-US" sz="1000" dirty="0">
                <a:ea typeface="游ゴシック"/>
              </a:rPr>
              <a:t>○</a:t>
            </a:r>
            <a:r>
              <a:rPr kumimoji="1" lang="ja-JP" altLang="en-US" sz="1000" b="1" dirty="0">
                <a:ea typeface="游ゴシック"/>
              </a:rPr>
              <a:t>彩都東部や幹線道路沿道</a:t>
            </a:r>
            <a:r>
              <a:rPr kumimoji="1" lang="ja-JP" altLang="en-US" sz="1000" dirty="0">
                <a:ea typeface="游ゴシック"/>
              </a:rPr>
              <a:t>において、産業集積のための用地を創出し、産業拠点の形成をめざす</a:t>
            </a:r>
            <a:endParaRPr kumimoji="1" lang="en-US" altLang="ja-JP" sz="1000" dirty="0">
              <a:ea typeface="游ゴシック"/>
            </a:endParaRPr>
          </a:p>
          <a:p>
            <a:r>
              <a:rPr kumimoji="1" lang="ja-JP" altLang="en-US" sz="1000" dirty="0"/>
              <a:t>○</a:t>
            </a:r>
            <a:r>
              <a:rPr kumimoji="1" lang="ja-JP" altLang="en-US" sz="1000" b="1" dirty="0"/>
              <a:t>主要駅周辺</a:t>
            </a:r>
            <a:r>
              <a:rPr kumimoji="1" lang="ja-JP" altLang="en-US" sz="1000" dirty="0"/>
              <a:t>では、地元自治体や民間との連携し、都市機能の集積や公共施設等のストックの再編など多様なライフスタイルに合わせた</a:t>
            </a:r>
            <a:r>
              <a:rPr kumimoji="1" lang="en-US" altLang="ja-JP" sz="1000" dirty="0"/>
              <a:t>QoL</a:t>
            </a:r>
            <a:r>
              <a:rPr kumimoji="1" lang="ja-JP" altLang="en-US" sz="1000" dirty="0"/>
              <a:t>の高いまちづ</a:t>
            </a:r>
            <a:endParaRPr kumimoji="1" lang="en-US" altLang="ja-JP" sz="1000" dirty="0"/>
          </a:p>
          <a:p>
            <a:r>
              <a:rPr kumimoji="1" lang="ja-JP" altLang="en-US" sz="1000" dirty="0">
                <a:ea typeface="游ゴシック"/>
              </a:rPr>
              <a:t>　くりを推進</a:t>
            </a:r>
            <a:endParaRPr kumimoji="1" lang="en-US" altLang="ja-JP" sz="1000" dirty="0">
              <a:ea typeface="游ゴシック"/>
            </a:endParaRPr>
          </a:p>
        </p:txBody>
      </p:sp>
      <p:sp>
        <p:nvSpPr>
          <p:cNvPr id="4" name="スライド番号プレースホルダー 1">
            <a:extLst>
              <a:ext uri="{FF2B5EF4-FFF2-40B4-BE49-F238E27FC236}">
                <a16:creationId xmlns:a16="http://schemas.microsoft.com/office/drawing/2014/main" id="{95B0C15A-A465-3B8F-5FFF-09D531B41701}"/>
              </a:ext>
            </a:extLst>
          </p:cNvPr>
          <p:cNvSpPr>
            <a:spLocks noGrp="1"/>
          </p:cNvSpPr>
          <p:nvPr>
            <p:ph type="sldNum" sz="quarter" idx="12"/>
          </p:nvPr>
        </p:nvSpPr>
        <p:spPr>
          <a:xfrm>
            <a:off x="9489330" y="6445576"/>
            <a:ext cx="416670" cy="408695"/>
          </a:xfrm>
          <a:solidFill>
            <a:schemeClr val="bg1"/>
          </a:solidFill>
          <a:effectLst/>
        </p:spPr>
        <p:txBody>
          <a:bodyPr/>
          <a:lstStyle/>
          <a:p>
            <a:fld id="{DDF82107-93BA-490C-9453-044014AF67CD}" type="slidenum">
              <a:rPr kumimoji="1" lang="ja-JP" altLang="en-US" smtClean="0"/>
              <a:pPr/>
              <a:t>60</a:t>
            </a:fld>
            <a:endParaRPr kumimoji="1" lang="ja-JP" altLang="en-US"/>
          </a:p>
        </p:txBody>
      </p:sp>
    </p:spTree>
    <p:extLst>
      <p:ext uri="{BB962C8B-B14F-4D97-AF65-F5344CB8AC3E}">
        <p14:creationId xmlns:p14="http://schemas.microsoft.com/office/powerpoint/2010/main" val="22145793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735E6-F2D9-72BE-8950-60F18BF8B6FC}"/>
            </a:ext>
          </a:extLst>
        </p:cNvPr>
        <p:cNvGrpSpPr/>
        <p:nvPr/>
      </p:nvGrpSpPr>
      <p:grpSpPr>
        <a:xfrm>
          <a:off x="0" y="0"/>
          <a:ext cx="0" cy="0"/>
          <a:chOff x="0" y="0"/>
          <a:chExt cx="0" cy="0"/>
        </a:xfrm>
      </p:grpSpPr>
      <p:sp>
        <p:nvSpPr>
          <p:cNvPr id="8" name="正方形/長方形 7">
            <a:extLst>
              <a:ext uri="{FF2B5EF4-FFF2-40B4-BE49-F238E27FC236}">
                <a16:creationId xmlns:a16="http://schemas.microsoft.com/office/drawing/2014/main" id="{9CF20514-E903-DDEE-AB75-09051E015485}"/>
              </a:ext>
            </a:extLst>
          </p:cNvPr>
          <p:cNvSpPr/>
          <p:nvPr/>
        </p:nvSpPr>
        <p:spPr>
          <a:xfrm>
            <a:off x="0" y="68851"/>
            <a:ext cx="9906000" cy="400110"/>
          </a:xfrm>
          <a:prstGeom prst="rect">
            <a:avLst/>
          </a:prstGeom>
          <a:noFill/>
        </p:spPr>
        <p:txBody>
          <a:bodyPr wrap="square" lIns="91440" tIns="45720" rIns="91440" bIns="45720" anchor="t">
            <a:sp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HGS創英角ｺﾞｼｯｸUB"/>
                <a:ea typeface="HGS創英角ｺﾞｼｯｸUB"/>
              </a:rPr>
              <a:t>５．成長を支える高度な都市機能を備えた都市</a:t>
            </a:r>
          </a:p>
        </p:txBody>
      </p:sp>
      <p:sp>
        <p:nvSpPr>
          <p:cNvPr id="7" name="四角形: 角を丸くする 15">
            <a:extLst>
              <a:ext uri="{FF2B5EF4-FFF2-40B4-BE49-F238E27FC236}">
                <a16:creationId xmlns:a16="http://schemas.microsoft.com/office/drawing/2014/main" id="{E1CED3C5-34C3-F1FC-CA63-6A7A99086AF8}"/>
              </a:ext>
            </a:extLst>
          </p:cNvPr>
          <p:cNvSpPr/>
          <p:nvPr/>
        </p:nvSpPr>
        <p:spPr>
          <a:xfrm>
            <a:off x="365414" y="1230449"/>
            <a:ext cx="9190478" cy="842019"/>
          </a:xfrm>
          <a:prstGeom prst="roundRect">
            <a:avLst>
              <a:gd name="adj" fmla="val 0"/>
            </a:avLst>
          </a:prstGeom>
          <a:solidFill>
            <a:schemeClr val="accent6">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lIns="91440" tIns="45720" rIns="91440" bIns="4572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リニア中央新幹線</a:t>
            </a: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北陸新幹線</a:t>
            </a: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の早期全線開業をめざすとともに、国土軸や広域拠点などへのアクセス性向上やネットワークの多重化、都市間の連携強化</a:t>
            </a:r>
            <a:endParaRPr kumimoji="1" lang="en-US" altLang="ja-JP"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dirty="0">
                <a:solidFill>
                  <a:prstClr val="black"/>
                </a:solidFill>
                <a:latin typeface="Calibri" panose="020F0502020204030204"/>
                <a:ea typeface="游ゴシック" panose="020B0400000000000000" pitchFamily="50" charset="-128"/>
              </a:rPr>
              <a:t>　</a:t>
            </a: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に資する</a:t>
            </a:r>
            <a:r>
              <a:rPr kumimoji="1" lang="ja-JP" altLang="en-US" sz="1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鉄道ネットワーク</a:t>
            </a: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を充実</a:t>
            </a:r>
            <a:endParaRPr kumimoji="1" lang="en-US" altLang="ja-JP"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○また、国土軸やベイエリア・関空等へのアクセス道路・府県間道路などの</a:t>
            </a:r>
            <a:r>
              <a:rPr kumimoji="1" lang="ja-JP" altLang="en-US" sz="1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道路ネットワーク</a:t>
            </a: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を充実・強化するとともに、物流の効率化や慢性的な交通渋滞</a:t>
            </a:r>
            <a:endParaRPr kumimoji="1" lang="en-US" altLang="ja-JP"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dirty="0">
                <a:solidFill>
                  <a:prstClr val="black"/>
                </a:solidFill>
                <a:latin typeface="Calibri" panose="020F0502020204030204"/>
                <a:ea typeface="游ゴシック"/>
              </a:rPr>
              <a:t>　</a:t>
            </a: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a:cs typeface="+mn-cs"/>
              </a:rPr>
              <a:t>の緩和に向けた取組を促進</a:t>
            </a:r>
            <a:endParaRPr kumimoji="1" lang="en-US" altLang="ja-JP" sz="1000" b="0" i="0" u="none" strike="noStrike" kern="1200" cap="none" spc="0" normalizeH="0" baseline="0" noProof="0" dirty="0">
              <a:ln>
                <a:noFill/>
              </a:ln>
              <a:solidFill>
                <a:prstClr val="black"/>
              </a:solidFill>
              <a:effectLst/>
              <a:uLnTx/>
              <a:uFillTx/>
              <a:latin typeface="Calibri" panose="020F0502020204030204"/>
              <a:ea typeface="游ゴシック"/>
              <a:cs typeface="+mn-cs"/>
            </a:endParaRPr>
          </a:p>
          <a:p>
            <a:r>
              <a:rPr kumimoji="1" lang="ja-JP" altLang="en-US" sz="1000" dirty="0">
                <a:ea typeface="游ゴシック"/>
              </a:rPr>
              <a:t>○国際競争力のさらなる強化を図るため、</a:t>
            </a:r>
            <a:r>
              <a:rPr kumimoji="1" lang="ja-JP" altLang="en-US" sz="1000" b="1" dirty="0">
                <a:ea typeface="游ゴシック"/>
              </a:rPr>
              <a:t>空港</a:t>
            </a:r>
            <a:r>
              <a:rPr kumimoji="1" lang="ja-JP" altLang="en-US" sz="1000" dirty="0">
                <a:ea typeface="游ゴシック"/>
              </a:rPr>
              <a:t>や</a:t>
            </a:r>
            <a:r>
              <a:rPr kumimoji="1" lang="ja-JP" altLang="en-US" sz="1000" b="1" dirty="0">
                <a:ea typeface="游ゴシック"/>
              </a:rPr>
              <a:t>港湾</a:t>
            </a:r>
            <a:r>
              <a:rPr kumimoji="1" lang="ja-JP" altLang="en-US" sz="1000" dirty="0">
                <a:ea typeface="游ゴシック"/>
              </a:rPr>
              <a:t>の機能強化を図る</a:t>
            </a:r>
            <a:endParaRPr kumimoji="1" lang="en-US" altLang="ja-JP" sz="1000" dirty="0">
              <a:ea typeface="游ゴシック"/>
            </a:endParaRPr>
          </a:p>
        </p:txBody>
      </p:sp>
      <p:sp>
        <p:nvSpPr>
          <p:cNvPr id="10" name="正方形/長方形 8">
            <a:extLst>
              <a:ext uri="{FF2B5EF4-FFF2-40B4-BE49-F238E27FC236}">
                <a16:creationId xmlns:a16="http://schemas.microsoft.com/office/drawing/2014/main" id="{1830DF18-4FAD-0DFC-B8C0-5D7D12652FB4}"/>
              </a:ext>
            </a:extLst>
          </p:cNvPr>
          <p:cNvSpPr/>
          <p:nvPr/>
        </p:nvSpPr>
        <p:spPr>
          <a:xfrm>
            <a:off x="197710" y="2141037"/>
            <a:ext cx="9495274" cy="892191"/>
          </a:xfrm>
          <a:prstGeom prst="rect">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spcBef>
                <a:spcPts val="600"/>
              </a:spcBef>
            </a:pPr>
            <a:r>
              <a:rPr kumimoji="1" lang="ja-JP" altLang="en-US" sz="1200" b="1" dirty="0">
                <a:solidFill>
                  <a:schemeClr val="tx1"/>
                </a:solidFill>
              </a:rPr>
              <a:t>①リニア中央新幹線と北陸新幹線</a:t>
            </a:r>
            <a:endParaRPr kumimoji="1" lang="en-US" altLang="ja-JP" sz="1200" b="1" dirty="0">
              <a:solidFill>
                <a:schemeClr val="tx1"/>
              </a:solidFill>
            </a:endParaRPr>
          </a:p>
          <a:p>
            <a:pPr>
              <a:spcBef>
                <a:spcPts val="600"/>
              </a:spcBef>
            </a:pPr>
            <a:r>
              <a:rPr kumimoji="1" lang="ja-JP" altLang="en-US" sz="1200" b="1" dirty="0">
                <a:solidFill>
                  <a:schemeClr val="tx1"/>
                </a:solidFill>
              </a:rPr>
              <a:t>　・早期全線開業の促進</a:t>
            </a:r>
            <a:endParaRPr kumimoji="1" lang="en-US" altLang="ja-JP" sz="1200" b="1" dirty="0">
              <a:solidFill>
                <a:schemeClr val="tx1"/>
              </a:solidFill>
            </a:endParaRPr>
          </a:p>
          <a:p>
            <a:r>
              <a:rPr kumimoji="1" lang="ja-JP" altLang="en-US" sz="1000" dirty="0">
                <a:solidFill>
                  <a:schemeClr val="tx1"/>
                </a:solidFill>
                <a:ea typeface="游ゴシック"/>
              </a:rPr>
              <a:t>　　　⇒　東西二極の一極としての大阪の成長や大規模災害に強い国土形成に資するリニア中央新幹線及び北陸新幹線について、国への要望活動等</a:t>
            </a:r>
            <a:r>
              <a:rPr kumimoji="1" lang="ja-JP" altLang="en-US" sz="1000" dirty="0">
                <a:solidFill>
                  <a:schemeClr val="tx1"/>
                </a:solidFill>
              </a:rPr>
              <a:t>に取り組み、早</a:t>
            </a:r>
            <a:endParaRPr kumimoji="1" lang="en-US" altLang="ja-JP" sz="1000" dirty="0">
              <a:solidFill>
                <a:schemeClr val="tx1"/>
              </a:solidFill>
            </a:endParaRPr>
          </a:p>
          <a:p>
            <a:r>
              <a:rPr kumimoji="1" lang="ja-JP" altLang="en-US" sz="1000" dirty="0">
                <a:solidFill>
                  <a:schemeClr val="tx1"/>
                </a:solidFill>
              </a:rPr>
              <a:t>　　　　　期全線開業をめざす</a:t>
            </a:r>
            <a:endParaRPr kumimoji="1" lang="en-US" altLang="ja-JP" sz="1000" dirty="0">
              <a:solidFill>
                <a:schemeClr val="tx1"/>
              </a:solidFill>
            </a:endParaRPr>
          </a:p>
        </p:txBody>
      </p:sp>
      <p:sp>
        <p:nvSpPr>
          <p:cNvPr id="12" name="正方形/長方形 11">
            <a:extLst>
              <a:ext uri="{FF2B5EF4-FFF2-40B4-BE49-F238E27FC236}">
                <a16:creationId xmlns:a16="http://schemas.microsoft.com/office/drawing/2014/main" id="{292403AF-067D-B80C-4744-328F5E259303}"/>
              </a:ext>
            </a:extLst>
          </p:cNvPr>
          <p:cNvSpPr/>
          <p:nvPr/>
        </p:nvSpPr>
        <p:spPr>
          <a:xfrm>
            <a:off x="197710" y="3106039"/>
            <a:ext cx="9495274" cy="962750"/>
          </a:xfrm>
          <a:prstGeom prst="rect">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spcBef>
                <a:spcPts val="600"/>
              </a:spcBef>
            </a:pPr>
            <a:r>
              <a:rPr kumimoji="1" lang="ja-JP" altLang="en-US" sz="1200" b="1" dirty="0">
                <a:solidFill>
                  <a:schemeClr val="tx1"/>
                </a:solidFill>
              </a:rPr>
              <a:t>②鉄道ネットワーク等の充実</a:t>
            </a:r>
            <a:endParaRPr kumimoji="1" lang="en-US" altLang="ja-JP" sz="1200" b="1" dirty="0">
              <a:solidFill>
                <a:schemeClr val="tx1"/>
              </a:solidFill>
            </a:endParaRPr>
          </a:p>
          <a:p>
            <a:pPr>
              <a:spcBef>
                <a:spcPts val="600"/>
              </a:spcBef>
            </a:pPr>
            <a:r>
              <a:rPr kumimoji="1" lang="ja-JP" altLang="en-US" sz="1200" b="1" dirty="0">
                <a:solidFill>
                  <a:schemeClr val="tx1"/>
                </a:solidFill>
              </a:rPr>
              <a:t>　・大阪都心へのアクセス性向上など鉄道ネットワーク等の充実</a:t>
            </a:r>
            <a:endParaRPr kumimoji="1" lang="en-US" altLang="ja-JP" sz="1200" b="1" dirty="0">
              <a:solidFill>
                <a:schemeClr val="tx1"/>
              </a:solidFill>
            </a:endParaRPr>
          </a:p>
          <a:p>
            <a:r>
              <a:rPr kumimoji="1" lang="ja-JP" altLang="en-US" sz="1000" dirty="0">
                <a:solidFill>
                  <a:schemeClr val="tx1"/>
                </a:solidFill>
                <a:ea typeface="游ゴシック"/>
              </a:rPr>
              <a:t>　　　⇒　事業中路線：なにわ筋線、大阪モノレール延伸</a:t>
            </a:r>
            <a:endParaRPr lang="en-US" altLang="ja-JP" sz="1000" dirty="0">
              <a:solidFill>
                <a:schemeClr val="tx1"/>
              </a:solidFill>
              <a:ea typeface="游ゴシック"/>
              <a:cs typeface="Calibri"/>
            </a:endParaRPr>
          </a:p>
          <a:p>
            <a:r>
              <a:rPr kumimoji="1" lang="ja-JP" altLang="en-US" sz="1000" dirty="0">
                <a:solidFill>
                  <a:schemeClr val="tx1"/>
                </a:solidFill>
                <a:ea typeface="游ゴシック"/>
              </a:rPr>
              <a:t>　　　　　検討路線　：なにわ筋連絡線・新大阪連絡線、</a:t>
            </a:r>
            <a:r>
              <a:rPr kumimoji="1" lang="ja-JP" sz="1000" dirty="0">
                <a:solidFill>
                  <a:schemeClr val="tx1"/>
                </a:solidFill>
                <a:latin typeface="游ゴシック"/>
                <a:ea typeface="游ゴシック"/>
              </a:rPr>
              <a:t>ＪＲ</a:t>
            </a:r>
            <a:r>
              <a:rPr kumimoji="1" lang="ja-JP" altLang="en-US" sz="1000" dirty="0">
                <a:solidFill>
                  <a:schemeClr val="tx1"/>
                </a:solidFill>
                <a:ea typeface="游ゴシック"/>
              </a:rPr>
              <a:t>桜島線延伸、</a:t>
            </a:r>
            <a:r>
              <a:rPr kumimoji="1" lang="ja-JP" sz="1000" dirty="0">
                <a:solidFill>
                  <a:schemeClr val="tx1"/>
                </a:solidFill>
                <a:latin typeface="游ゴシック"/>
                <a:ea typeface="游ゴシック"/>
              </a:rPr>
              <a:t>京阪</a:t>
            </a:r>
            <a:r>
              <a:rPr kumimoji="1" lang="ja-JP" altLang="en-US" sz="1000" dirty="0">
                <a:solidFill>
                  <a:schemeClr val="tx1"/>
                </a:solidFill>
                <a:ea typeface="游ゴシック"/>
              </a:rPr>
              <a:t>中之島線延伸</a:t>
            </a:r>
            <a:endParaRPr kumimoji="1" lang="en-US" altLang="ja-JP" sz="1000" dirty="0">
              <a:solidFill>
                <a:schemeClr val="tx1"/>
              </a:solidFill>
              <a:ea typeface="游ゴシック"/>
            </a:endParaRPr>
          </a:p>
        </p:txBody>
      </p:sp>
      <p:sp>
        <p:nvSpPr>
          <p:cNvPr id="17" name="正方形/長方形 13">
            <a:extLst>
              <a:ext uri="{FF2B5EF4-FFF2-40B4-BE49-F238E27FC236}">
                <a16:creationId xmlns:a16="http://schemas.microsoft.com/office/drawing/2014/main" id="{6E3E984E-112B-1C51-00DF-536072E7C4DD}"/>
              </a:ext>
            </a:extLst>
          </p:cNvPr>
          <p:cNvSpPr/>
          <p:nvPr/>
        </p:nvSpPr>
        <p:spPr>
          <a:xfrm>
            <a:off x="197710" y="4141600"/>
            <a:ext cx="9495274" cy="1273343"/>
          </a:xfrm>
          <a:prstGeom prst="rect">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spcBef>
                <a:spcPts val="600"/>
              </a:spcBef>
            </a:pPr>
            <a:r>
              <a:rPr kumimoji="1" lang="ja-JP" altLang="en-US" sz="1200" b="1">
                <a:solidFill>
                  <a:schemeClr val="tx1"/>
                </a:solidFill>
              </a:rPr>
              <a:t>③道路ネットワークの充実</a:t>
            </a:r>
            <a:endParaRPr kumimoji="1" lang="en-US" altLang="ja-JP" sz="1200" b="1">
              <a:solidFill>
                <a:schemeClr val="tx1"/>
              </a:solidFill>
            </a:endParaRPr>
          </a:p>
          <a:p>
            <a:pPr>
              <a:spcBef>
                <a:spcPts val="600"/>
              </a:spcBef>
            </a:pPr>
            <a:r>
              <a:rPr kumimoji="1" lang="ja-JP" altLang="en-US" sz="1200" b="1">
                <a:solidFill>
                  <a:schemeClr val="tx1"/>
                </a:solidFill>
                <a:ea typeface="游ゴシック"/>
              </a:rPr>
              <a:t>　・</a:t>
            </a:r>
            <a:r>
              <a:rPr kumimoji="1" lang="ja-JP" sz="1200" b="1">
                <a:solidFill>
                  <a:schemeClr val="tx1"/>
                </a:solidFill>
                <a:ea typeface="游ゴシック"/>
              </a:rPr>
              <a:t>７放射</a:t>
            </a:r>
            <a:r>
              <a:rPr kumimoji="1" lang="ja-JP" sz="1200" b="1">
                <a:solidFill>
                  <a:schemeClr val="tx1"/>
                </a:solidFill>
                <a:latin typeface="游ゴシック"/>
                <a:ea typeface="游ゴシック"/>
              </a:rPr>
              <a:t>軸</a:t>
            </a:r>
            <a:r>
              <a:rPr kumimoji="1" lang="ja-JP" sz="1200" b="1">
                <a:solidFill>
                  <a:schemeClr val="tx1"/>
                </a:solidFill>
                <a:ea typeface="游ゴシック"/>
              </a:rPr>
              <a:t>・３環状軸の形成をはじめ都市の骨格となる道路ネットワークの充実強化</a:t>
            </a:r>
            <a:endParaRPr kumimoji="1" lang="ja-JP" sz="1200">
              <a:solidFill>
                <a:schemeClr val="tx1"/>
              </a:solidFill>
              <a:ea typeface="游ゴシック"/>
            </a:endParaRPr>
          </a:p>
          <a:p>
            <a:r>
              <a:rPr kumimoji="1" lang="ja-JP" altLang="en-US" sz="1000">
                <a:solidFill>
                  <a:schemeClr val="tx1"/>
                </a:solidFill>
                <a:ea typeface="游ゴシック"/>
              </a:rPr>
              <a:t>　　　⇒　新名神高速道路、淀川左岸線（２期）・延伸部、新御堂筋機能強化、大阪柏原線、八尾富田林線、泉州山手線　など</a:t>
            </a:r>
            <a:endParaRPr kumimoji="1" lang="en-US" altLang="ja-JP" sz="1000">
              <a:solidFill>
                <a:schemeClr val="tx1"/>
              </a:solidFill>
              <a:ea typeface="游ゴシック"/>
            </a:endParaRPr>
          </a:p>
          <a:p>
            <a:pPr>
              <a:spcBef>
                <a:spcPts val="600"/>
              </a:spcBef>
            </a:pPr>
            <a:r>
              <a:rPr kumimoji="1" lang="ja-JP" altLang="en-US" sz="1200" b="1">
                <a:solidFill>
                  <a:schemeClr val="tx1"/>
                </a:solidFill>
              </a:rPr>
              <a:t>　・道路の立体交差化やビッグデータを活用した渋滞対策の推進</a:t>
            </a:r>
            <a:endParaRPr kumimoji="1" lang="en-US" altLang="ja-JP" sz="1200" b="1">
              <a:solidFill>
                <a:schemeClr val="tx1"/>
              </a:solidFill>
            </a:endParaRPr>
          </a:p>
          <a:p>
            <a:r>
              <a:rPr kumimoji="1" lang="ja-JP" altLang="en-US" sz="1000">
                <a:solidFill>
                  <a:schemeClr val="tx1"/>
                </a:solidFill>
                <a:ea typeface="游ゴシック"/>
              </a:rPr>
              <a:t>　　　⇒　</a:t>
            </a:r>
            <a:r>
              <a:rPr kumimoji="1" lang="ja-JP" sz="1000">
                <a:solidFill>
                  <a:schemeClr val="tx1"/>
                </a:solidFill>
                <a:ea typeface="游ゴシック"/>
              </a:rPr>
              <a:t>道路の立体交差化を進めるとともに、</a:t>
            </a:r>
            <a:r>
              <a:rPr kumimoji="1" lang="ja-JP" sz="1000">
                <a:solidFill>
                  <a:schemeClr val="tx1"/>
                </a:solidFill>
                <a:latin typeface="游ゴシック"/>
                <a:ea typeface="游ゴシック"/>
              </a:rPr>
              <a:t>車の位置情報データ等（ビッグデータ）を基に交通流などを分析し、渋滞対策を検討・推進</a:t>
            </a:r>
            <a:endParaRPr lang="ja-JP" sz="1000">
              <a:solidFill>
                <a:schemeClr val="tx1"/>
              </a:solidFill>
              <a:latin typeface="游ゴシック"/>
              <a:ea typeface="游ゴシック"/>
            </a:endParaRPr>
          </a:p>
        </p:txBody>
      </p:sp>
      <p:sp>
        <p:nvSpPr>
          <p:cNvPr id="20" name="正方形/長方形 20">
            <a:extLst>
              <a:ext uri="{FF2B5EF4-FFF2-40B4-BE49-F238E27FC236}">
                <a16:creationId xmlns:a16="http://schemas.microsoft.com/office/drawing/2014/main" id="{63E1E198-BB8D-E6C7-5E66-0F06FDB3DC4C}"/>
              </a:ext>
            </a:extLst>
          </p:cNvPr>
          <p:cNvSpPr/>
          <p:nvPr/>
        </p:nvSpPr>
        <p:spPr>
          <a:xfrm>
            <a:off x="197710" y="5487753"/>
            <a:ext cx="9495274" cy="904516"/>
          </a:xfrm>
          <a:prstGeom prst="rect">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spcBef>
                <a:spcPts val="600"/>
              </a:spcBef>
            </a:pPr>
            <a:r>
              <a:rPr kumimoji="1" lang="ja-JP" altLang="en-US" sz="1200" b="1" dirty="0">
                <a:solidFill>
                  <a:schemeClr val="tx1"/>
                </a:solidFill>
              </a:rPr>
              <a:t>④空港機能の充実</a:t>
            </a:r>
            <a:endParaRPr kumimoji="1" lang="en-US" altLang="ja-JP" sz="1200" b="1" dirty="0">
              <a:solidFill>
                <a:schemeClr val="tx1"/>
              </a:solidFill>
            </a:endParaRPr>
          </a:p>
          <a:p>
            <a:pPr>
              <a:spcBef>
                <a:spcPts val="600"/>
              </a:spcBef>
            </a:pPr>
            <a:r>
              <a:rPr kumimoji="1" lang="ja-JP" altLang="en-US" sz="1200" b="1" dirty="0">
                <a:solidFill>
                  <a:schemeClr val="tx1"/>
                </a:solidFill>
              </a:rPr>
              <a:t>　・ビジネスと観光を支える国際・国内路線の拡充</a:t>
            </a:r>
            <a:endParaRPr kumimoji="1" lang="en-US" altLang="ja-JP" sz="1200" b="1" dirty="0">
              <a:solidFill>
                <a:schemeClr val="tx1"/>
              </a:solidFill>
            </a:endParaRPr>
          </a:p>
          <a:p>
            <a:r>
              <a:rPr kumimoji="1" lang="ja-JP" altLang="en-US" sz="1000" dirty="0">
                <a:solidFill>
                  <a:schemeClr val="tx1"/>
                </a:solidFill>
                <a:ea typeface="游ゴシック"/>
              </a:rPr>
              <a:t>　　　⇒　年間</a:t>
            </a:r>
            <a:r>
              <a:rPr kumimoji="1" lang="en-US" altLang="ja-JP" sz="1000" dirty="0">
                <a:solidFill>
                  <a:schemeClr val="tx1"/>
                </a:solidFill>
                <a:ea typeface="游ゴシック"/>
              </a:rPr>
              <a:t>30</a:t>
            </a:r>
            <a:r>
              <a:rPr kumimoji="1" lang="ja-JP" altLang="en-US" sz="1000" dirty="0">
                <a:solidFill>
                  <a:schemeClr val="tx1"/>
                </a:solidFill>
                <a:ea typeface="游ゴシック"/>
              </a:rPr>
              <a:t>万回へと発着容量を拡大した関西国際空港を軸に、大阪・関西経済を支える空港機能の最適な活用を図るため、関西空港第一ターミナルビルのリ</a:t>
            </a:r>
            <a:endParaRPr kumimoji="1" lang="en-US" altLang="ja-JP" sz="1000" dirty="0">
              <a:solidFill>
                <a:schemeClr val="tx1"/>
              </a:solidFill>
              <a:ea typeface="游ゴシック"/>
            </a:endParaRPr>
          </a:p>
          <a:p>
            <a:r>
              <a:rPr kumimoji="1" lang="ja-JP" altLang="en-US" sz="1000" dirty="0">
                <a:solidFill>
                  <a:schemeClr val="tx1"/>
                </a:solidFill>
                <a:ea typeface="游ゴシック"/>
              </a:rPr>
              <a:t>　　　　　ノベーションを完成させるとともに、国際航空ネットワークの拡充と国際貨物機能の強化を進め、併せて、国内航空ネットワークの維持・確保を図る</a:t>
            </a:r>
            <a:endParaRPr lang="ja-JP" altLang="en-US" sz="1000" dirty="0">
              <a:solidFill>
                <a:schemeClr val="tx1"/>
              </a:solidFill>
              <a:ea typeface="游ゴシック"/>
              <a:cs typeface="Calibri" panose="020F0502020204030204"/>
            </a:endParaRPr>
          </a:p>
        </p:txBody>
      </p:sp>
      <p:sp>
        <p:nvSpPr>
          <p:cNvPr id="22" name="テキスト ボックス 15">
            <a:extLst>
              <a:ext uri="{FF2B5EF4-FFF2-40B4-BE49-F238E27FC236}">
                <a16:creationId xmlns:a16="http://schemas.microsoft.com/office/drawing/2014/main" id="{633BE391-BD63-B5EC-021B-99D98FA79E69}"/>
              </a:ext>
            </a:extLst>
          </p:cNvPr>
          <p:cNvSpPr txBox="1"/>
          <p:nvPr/>
        </p:nvSpPr>
        <p:spPr>
          <a:xfrm>
            <a:off x="-40" y="928427"/>
            <a:ext cx="8435245" cy="307777"/>
          </a:xfrm>
          <a:prstGeom prst="rect">
            <a:avLst/>
          </a:prstGeom>
          <a:noFill/>
          <a:ln>
            <a:noFill/>
          </a:ln>
        </p:spPr>
        <p:txBody>
          <a:bodyPr wrap="square" lIns="91440" tIns="45720" rIns="91440" bIns="45720" anchor="t">
            <a:spAutoFit/>
          </a:bodyPr>
          <a:lstStyle/>
          <a:p>
            <a:pPr marL="0" marR="0" lvl="0" indent="0" algn="l" defTabSz="653156" rtl="0" eaLnBrk="1" fontAlgn="auto" latinLnBrk="0" hangingPunct="1">
              <a:spcBef>
                <a:spcPts val="0"/>
              </a:spcBef>
              <a:spcAft>
                <a:spcPts val="0"/>
              </a:spcAft>
              <a:buClrTx/>
              <a:buSzTx/>
              <a:buFontTx/>
              <a:buNone/>
              <a:tabLst/>
              <a:defRPr/>
            </a:pPr>
            <a:r>
              <a:rPr kumimoji="1" lang="ja-JP" altLang="en-US" sz="1400" b="1" dirty="0">
                <a:latin typeface="BIZ UDゴシック" panose="020B0400000000000000" pitchFamily="49" charset="-128"/>
                <a:ea typeface="BIZ UDゴシック"/>
                <a:cs typeface="HGP創英角ｺﾞｼｯｸUB" panose="020B0900000000000000" pitchFamily="50" charset="-128"/>
              </a:rPr>
              <a:t>（１）成長や地域の生活を支える交通インフラ</a:t>
            </a:r>
            <a:r>
              <a:rPr kumimoji="1" lang="ja-JP" sz="1400" b="1" dirty="0">
                <a:latin typeface="BIZ UDゴシック" panose="020B0400000000000000" pitchFamily="49" charset="-128"/>
                <a:ea typeface="BIZ UDゴシック"/>
                <a:cs typeface="HGP創英角ｺﾞｼｯｸUB" panose="020B0900000000000000" pitchFamily="50" charset="-128"/>
              </a:rPr>
              <a:t>等の</a:t>
            </a:r>
            <a:r>
              <a:rPr kumimoji="1" lang="ja-JP" altLang="en-US" sz="1400" b="1" dirty="0">
                <a:latin typeface="BIZ UDゴシック" panose="020B0400000000000000" pitchFamily="49" charset="-128"/>
                <a:ea typeface="BIZ UDゴシック"/>
                <a:cs typeface="HGP創英角ｺﾞｼｯｸUB" panose="020B0900000000000000" pitchFamily="50" charset="-128"/>
              </a:rPr>
              <a:t>整備</a:t>
            </a:r>
            <a:endParaRPr lang="ja-JP" altLang="en-US" sz="1400" b="1" dirty="0">
              <a:latin typeface="BIZ UDゴシック" panose="020B0400000000000000" pitchFamily="49" charset="-128"/>
              <a:ea typeface="BIZ UDゴシック"/>
              <a:cs typeface="HGP創英角ｺﾞｼｯｸUB" panose="020B0900000000000000" pitchFamily="50" charset="-128"/>
            </a:endParaRPr>
          </a:p>
        </p:txBody>
      </p:sp>
      <p:sp>
        <p:nvSpPr>
          <p:cNvPr id="4" name="スライド番号プレースホルダー 1">
            <a:extLst>
              <a:ext uri="{FF2B5EF4-FFF2-40B4-BE49-F238E27FC236}">
                <a16:creationId xmlns:a16="http://schemas.microsoft.com/office/drawing/2014/main" id="{AD4FDA32-C597-16F1-BE9C-4F23344786B4}"/>
              </a:ext>
            </a:extLst>
          </p:cNvPr>
          <p:cNvSpPr>
            <a:spLocks noGrp="1"/>
          </p:cNvSpPr>
          <p:nvPr>
            <p:ph type="sldNum" sz="quarter" idx="12"/>
          </p:nvPr>
        </p:nvSpPr>
        <p:spPr>
          <a:xfrm>
            <a:off x="9489330" y="6445576"/>
            <a:ext cx="416670" cy="408695"/>
          </a:xfrm>
          <a:solidFill>
            <a:schemeClr val="bg1"/>
          </a:solidFill>
          <a:effectLst/>
        </p:spPr>
        <p:txBody>
          <a:bodyPr/>
          <a:lstStyle/>
          <a:p>
            <a:fld id="{DDF82107-93BA-490C-9453-044014AF67CD}" type="slidenum">
              <a:rPr kumimoji="1" lang="ja-JP" altLang="en-US" smtClean="0"/>
              <a:pPr/>
              <a:t>61</a:t>
            </a:fld>
            <a:endParaRPr kumimoji="1" lang="ja-JP" altLang="en-US"/>
          </a:p>
        </p:txBody>
      </p:sp>
      <p:sp>
        <p:nvSpPr>
          <p:cNvPr id="11" name="テキスト ボックス 10">
            <a:extLst>
              <a:ext uri="{FF2B5EF4-FFF2-40B4-BE49-F238E27FC236}">
                <a16:creationId xmlns:a16="http://schemas.microsoft.com/office/drawing/2014/main" id="{E3DDA9B0-A8B2-41FB-AF73-B2A269CC634F}"/>
              </a:ext>
            </a:extLst>
          </p:cNvPr>
          <p:cNvSpPr txBox="1"/>
          <p:nvPr/>
        </p:nvSpPr>
        <p:spPr>
          <a:xfrm>
            <a:off x="0" y="572053"/>
            <a:ext cx="6098400" cy="338554"/>
          </a:xfrm>
          <a:prstGeom prst="rect">
            <a:avLst/>
          </a:prstGeom>
          <a:noFill/>
          <a:ln>
            <a:noFill/>
          </a:ln>
        </p:spPr>
        <p:txBody>
          <a:bodyPr wrap="square" lIns="91440" tIns="45720" rIns="91440" bIns="45720" anchor="t">
            <a:spAutoFit/>
          </a:bodyPr>
          <a:lstStyle/>
          <a:p>
            <a:pPr marL="0" marR="0" lvl="0" indent="0" algn="l" defTabSz="653156" rtl="0" eaLnBrk="1" fontAlgn="auto" latinLnBrk="0" hangingPunct="1">
              <a:spcBef>
                <a:spcPts val="0"/>
              </a:spcBef>
              <a:spcAft>
                <a:spcPts val="0"/>
              </a:spcAft>
              <a:buClrTx/>
              <a:buSzTx/>
              <a:buFontTx/>
              <a:buNone/>
              <a:tabLst/>
              <a:defRPr/>
            </a:pPr>
            <a:r>
              <a:rPr kumimoji="1" lang="en-US" altLang="ja-JP" sz="1600" b="1" dirty="0">
                <a:latin typeface="BIZ UDゴシック" panose="020B0400000000000000" pitchFamily="49" charset="-128"/>
                <a:ea typeface="BIZ UDゴシック"/>
                <a:cs typeface="HGP創英角ｺﾞｼｯｸUB" panose="020B0900000000000000" pitchFamily="50" charset="-128"/>
              </a:rPr>
              <a:t>【</a:t>
            </a:r>
            <a:r>
              <a:rPr kumimoji="1" lang="ja-JP" altLang="en-US" sz="1600" b="1" dirty="0">
                <a:latin typeface="BIZ UDゴシック" panose="020B0400000000000000" pitchFamily="49" charset="-128"/>
                <a:ea typeface="BIZ UDゴシック"/>
                <a:cs typeface="HGP創英角ｺﾞｼｯｸUB" panose="020B0900000000000000" pitchFamily="50" charset="-128"/>
              </a:rPr>
              <a:t>施策の方向性</a:t>
            </a:r>
            <a:r>
              <a:rPr kumimoji="1" lang="en-US" altLang="ja-JP" sz="1600" b="1" dirty="0">
                <a:latin typeface="BIZ UDゴシック" panose="020B0400000000000000" pitchFamily="49" charset="-128"/>
                <a:ea typeface="BIZ UDゴシック"/>
                <a:cs typeface="HGP創英角ｺﾞｼｯｸUB" panose="020B0900000000000000" pitchFamily="50" charset="-128"/>
              </a:rPr>
              <a:t>】</a:t>
            </a:r>
            <a:r>
              <a:rPr kumimoji="1" lang="ja-JP" altLang="en-US" sz="1600" b="1" dirty="0">
                <a:latin typeface="BIZ UDゴシック" panose="020B0400000000000000" pitchFamily="49" charset="-128"/>
                <a:ea typeface="BIZ UDゴシック"/>
                <a:cs typeface="HGP創英角ｺﾞｼｯｸUB" panose="020B0900000000000000" pitchFamily="50" charset="-128"/>
              </a:rPr>
              <a:t>　</a:t>
            </a:r>
            <a:r>
              <a:rPr kumimoji="1" lang="en-US" altLang="ja-JP" sz="1600" b="1" u="sng" dirty="0">
                <a:latin typeface="BIZ UDゴシック" panose="020B0400000000000000" pitchFamily="49" charset="-128"/>
                <a:ea typeface="BIZ UDゴシック"/>
                <a:cs typeface="HGP創英角ｺﾞｼｯｸUB" panose="020B0900000000000000" pitchFamily="50" charset="-128"/>
              </a:rPr>
              <a:t>【</a:t>
            </a:r>
            <a:r>
              <a:rPr kumimoji="1" lang="ja-JP" altLang="en-US" sz="1600" b="1" u="sng" dirty="0">
                <a:latin typeface="BIZ UDゴシック" panose="020B0400000000000000" pitchFamily="49" charset="-128"/>
                <a:ea typeface="BIZ UDゴシック"/>
                <a:cs typeface="HGP創英角ｺﾞｼｯｸUB" panose="020B0900000000000000" pitchFamily="50" charset="-128"/>
              </a:rPr>
              <a:t>２</a:t>
            </a:r>
            <a:r>
              <a:rPr kumimoji="1" lang="en-US" altLang="ja-JP" sz="1600" b="1" u="sng" dirty="0">
                <a:latin typeface="BIZ UDゴシック" panose="020B0400000000000000" pitchFamily="49" charset="-128"/>
                <a:ea typeface="BIZ UDゴシック"/>
                <a:cs typeface="HGP創英角ｺﾞｼｯｸUB" panose="020B0900000000000000" pitchFamily="50" charset="-128"/>
              </a:rPr>
              <a:t>】</a:t>
            </a:r>
            <a:r>
              <a:rPr kumimoji="1" lang="ja-JP" altLang="en-US" sz="1600" b="1" u="sng" dirty="0">
                <a:latin typeface="BIZ UDゴシック" panose="020B0400000000000000" pitchFamily="49" charset="-128"/>
                <a:ea typeface="BIZ UDゴシック"/>
                <a:cs typeface="HGP創英角ｺﾞｼｯｸUB" panose="020B0900000000000000" pitchFamily="50" charset="-128"/>
              </a:rPr>
              <a:t>交通基盤の整備</a:t>
            </a:r>
            <a:endParaRPr kumimoji="1" lang="en-US" altLang="ja-JP" sz="1600" b="1" u="sng" dirty="0">
              <a:latin typeface="BIZ UDゴシック" panose="020B0400000000000000" pitchFamily="49" charset="-128"/>
              <a:ea typeface="BIZ UDゴシック"/>
              <a:cs typeface="HGP創英角ｺﾞｼｯｸUB" panose="020B0900000000000000" pitchFamily="50" charset="-128"/>
            </a:endParaRPr>
          </a:p>
        </p:txBody>
      </p:sp>
    </p:spTree>
    <p:extLst>
      <p:ext uri="{BB962C8B-B14F-4D97-AF65-F5344CB8AC3E}">
        <p14:creationId xmlns:p14="http://schemas.microsoft.com/office/powerpoint/2010/main" val="6277025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A2FA99E9-A9D1-4BE0-98D4-23CDE0552590}"/>
              </a:ext>
            </a:extLst>
          </p:cNvPr>
          <p:cNvSpPr/>
          <p:nvPr/>
        </p:nvSpPr>
        <p:spPr>
          <a:xfrm>
            <a:off x="197710" y="257509"/>
            <a:ext cx="9495274" cy="2074725"/>
          </a:xfrm>
          <a:prstGeom prst="rect">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spcBef>
                <a:spcPts val="600"/>
              </a:spcBef>
            </a:pPr>
            <a:r>
              <a:rPr kumimoji="1" lang="ja-JP" altLang="en-US" sz="1200" b="1" dirty="0">
                <a:solidFill>
                  <a:schemeClr val="tx1"/>
                </a:solidFill>
              </a:rPr>
              <a:t>⑤港湾の国際競争力の強化</a:t>
            </a:r>
            <a:endParaRPr kumimoji="1" lang="en-US" altLang="ja-JP" sz="1200" b="1" dirty="0">
              <a:solidFill>
                <a:schemeClr val="tx1"/>
              </a:solidFill>
            </a:endParaRPr>
          </a:p>
          <a:p>
            <a:pPr>
              <a:spcBef>
                <a:spcPts val="600"/>
              </a:spcBef>
            </a:pPr>
            <a:r>
              <a:rPr kumimoji="1" lang="ja-JP" altLang="en-US" sz="1200" b="1" dirty="0">
                <a:solidFill>
                  <a:schemeClr val="tx1"/>
                </a:solidFill>
              </a:rPr>
              <a:t>　・国際コンテナ戦略港湾としての大阪港の機能強化</a:t>
            </a:r>
            <a:endParaRPr kumimoji="1" lang="en-US" altLang="ja-JP" sz="1200" b="1" dirty="0">
              <a:solidFill>
                <a:schemeClr val="tx1"/>
              </a:solidFill>
            </a:endParaRPr>
          </a:p>
          <a:p>
            <a:r>
              <a:rPr kumimoji="1" lang="ja-JP" altLang="en-US" sz="1000" dirty="0">
                <a:solidFill>
                  <a:schemeClr val="tx1"/>
                </a:solidFill>
              </a:rPr>
              <a:t>　　　⇒　船舶の大型化への対応やコンテナターミナルの効率化（ＡＩターミナルの取組）等、国際コンテナ戦略港湾としての機能強化や、物流拠点としてのさら</a:t>
            </a:r>
            <a:endParaRPr kumimoji="1" lang="en-US" altLang="ja-JP" sz="1000" dirty="0">
              <a:solidFill>
                <a:schemeClr val="tx1"/>
              </a:solidFill>
            </a:endParaRPr>
          </a:p>
          <a:p>
            <a:r>
              <a:rPr kumimoji="1" lang="ja-JP" altLang="en-US" sz="1000" dirty="0">
                <a:solidFill>
                  <a:schemeClr val="tx1"/>
                </a:solidFill>
              </a:rPr>
              <a:t>　　　　　なる機能強化</a:t>
            </a:r>
            <a:endParaRPr kumimoji="1" lang="en-US" altLang="ja-JP" sz="1000" dirty="0">
              <a:solidFill>
                <a:schemeClr val="tx1"/>
              </a:solidFill>
            </a:endParaRPr>
          </a:p>
          <a:p>
            <a:pPr>
              <a:spcBef>
                <a:spcPts val="600"/>
              </a:spcBef>
            </a:pPr>
            <a:r>
              <a:rPr kumimoji="1" lang="ja-JP" altLang="en-US" sz="1200" b="1" dirty="0">
                <a:solidFill>
                  <a:schemeClr val="tx1"/>
                </a:solidFill>
                <a:ea typeface="游ゴシック"/>
              </a:rPr>
              <a:t>　</a:t>
            </a:r>
            <a:r>
              <a:rPr kumimoji="1" lang="ja-JP" sz="1200" b="1" dirty="0">
                <a:solidFill>
                  <a:schemeClr val="tx1"/>
                </a:solidFill>
                <a:latin typeface="游ゴシック"/>
                <a:ea typeface="游ゴシック"/>
              </a:rPr>
              <a:t>・カーボンニュートラルポートの形成</a:t>
            </a:r>
            <a:r>
              <a:rPr kumimoji="1" lang="en-US" sz="1200" b="1" dirty="0">
                <a:solidFill>
                  <a:schemeClr val="tx1"/>
                </a:solidFill>
                <a:latin typeface="游ゴシック"/>
                <a:ea typeface="Meiryo UI"/>
              </a:rPr>
              <a:t>【</a:t>
            </a:r>
            <a:r>
              <a:rPr kumimoji="1" lang="ja-JP" sz="1200" b="1" dirty="0">
                <a:solidFill>
                  <a:schemeClr val="tx1"/>
                </a:solidFill>
                <a:latin typeface="游ゴシック"/>
                <a:ea typeface="游ゴシック"/>
              </a:rPr>
              <a:t>再掲</a:t>
            </a:r>
            <a:r>
              <a:rPr kumimoji="1" lang="en-US" sz="1200" b="1" dirty="0">
                <a:solidFill>
                  <a:schemeClr val="tx1"/>
                </a:solidFill>
                <a:latin typeface="游ゴシック"/>
                <a:ea typeface="Meiryo UI"/>
              </a:rPr>
              <a:t>】</a:t>
            </a:r>
            <a:endParaRPr lang="ja-JP" sz="1200" dirty="0">
              <a:solidFill>
                <a:schemeClr val="tx1"/>
              </a:solidFill>
              <a:latin typeface="游ゴシック"/>
              <a:ea typeface="Meiryo UI"/>
              <a:cs typeface="Calibri"/>
            </a:endParaRPr>
          </a:p>
          <a:p>
            <a:r>
              <a:rPr kumimoji="1" lang="ja-JP" sz="1000" dirty="0">
                <a:solidFill>
                  <a:schemeClr val="tx1"/>
                </a:solidFill>
                <a:latin typeface="游ゴシック"/>
                <a:ea typeface="游ゴシック"/>
              </a:rPr>
              <a:t>　　　</a:t>
            </a:r>
            <a:r>
              <a:rPr kumimoji="1" lang="ja-JP" altLang="en-US" sz="1000" dirty="0">
                <a:solidFill>
                  <a:schemeClr val="tx1"/>
                </a:solidFill>
              </a:rPr>
              <a:t>⇒</a:t>
            </a:r>
            <a:r>
              <a:rPr kumimoji="1" lang="ja-JP" sz="1000" dirty="0">
                <a:solidFill>
                  <a:schemeClr val="tx1"/>
                </a:solidFill>
                <a:latin typeface="游ゴシック"/>
                <a:ea typeface="游ゴシック"/>
              </a:rPr>
              <a:t>　世界の企業がサプライチェーン全体の脱炭素化に取り組む中、荷主や船社等から「選ばれ</a:t>
            </a:r>
            <a:r>
              <a:rPr kumimoji="1" lang="ja-JP" altLang="en-US" sz="1000" dirty="0">
                <a:solidFill>
                  <a:schemeClr val="tx1"/>
                </a:solidFill>
                <a:latin typeface="游ゴシック"/>
                <a:ea typeface="游ゴシック"/>
              </a:rPr>
              <a:t>続ける</a:t>
            </a:r>
            <a:r>
              <a:rPr kumimoji="1" lang="ja-JP" sz="1000" dirty="0">
                <a:solidFill>
                  <a:schemeClr val="tx1"/>
                </a:solidFill>
                <a:latin typeface="游ゴシック"/>
                <a:ea typeface="游ゴシック"/>
              </a:rPr>
              <a:t>港」であるため、港湾機能の脱炭素化の促進（荷役機械</a:t>
            </a:r>
            <a:endParaRPr kumimoji="1" lang="en-US" altLang="ja-JP" sz="1000" dirty="0">
              <a:solidFill>
                <a:schemeClr val="tx1"/>
              </a:solidFill>
              <a:latin typeface="游ゴシック"/>
              <a:ea typeface="游ゴシック"/>
            </a:endParaRPr>
          </a:p>
          <a:p>
            <a:r>
              <a:rPr kumimoji="1" lang="ja-JP" altLang="en-US" sz="1000" dirty="0">
                <a:solidFill>
                  <a:schemeClr val="tx1"/>
                </a:solidFill>
                <a:latin typeface="游ゴシック"/>
                <a:ea typeface="游ゴシック"/>
              </a:rPr>
              <a:t>　　　　　</a:t>
            </a:r>
            <a:r>
              <a:rPr kumimoji="1" lang="ja-JP" sz="1000" dirty="0">
                <a:solidFill>
                  <a:schemeClr val="tx1"/>
                </a:solidFill>
                <a:latin typeface="游ゴシック"/>
                <a:ea typeface="游ゴシック"/>
              </a:rPr>
              <a:t>の電動化等）や民間事業者の脱炭素化に必要な投資を後押しする枠組みの構築など、官民が連携して港湾の脱炭素化を推進</a:t>
            </a:r>
            <a:endParaRPr lang="ja-JP" altLang="en-US" sz="1000" dirty="0">
              <a:solidFill>
                <a:schemeClr val="tx1"/>
              </a:solidFill>
              <a:latin typeface="游ゴシック"/>
              <a:ea typeface="游ゴシック"/>
            </a:endParaRPr>
          </a:p>
          <a:p>
            <a:pPr>
              <a:spcBef>
                <a:spcPts val="600"/>
              </a:spcBef>
            </a:pPr>
            <a:r>
              <a:rPr kumimoji="1" lang="ja-JP" sz="1200" b="1" dirty="0">
                <a:solidFill>
                  <a:schemeClr val="tx1"/>
                </a:solidFill>
                <a:ea typeface="游ゴシック"/>
              </a:rPr>
              <a:t>　・</a:t>
            </a:r>
            <a:r>
              <a:rPr kumimoji="1" lang="ja-JP" sz="1200" b="1" dirty="0">
                <a:solidFill>
                  <a:schemeClr val="tx1"/>
                </a:solidFill>
                <a:latin typeface="游ゴシック"/>
                <a:ea typeface="游ゴシック"/>
              </a:rPr>
              <a:t>堺泉北港汐見沖地区・助松地区の埠頭再編</a:t>
            </a:r>
            <a:endParaRPr lang="en-US" sz="1200" dirty="0">
              <a:solidFill>
                <a:schemeClr val="tx1"/>
              </a:solidFill>
              <a:latin typeface="游ゴシック"/>
              <a:ea typeface="Meiryo UI"/>
            </a:endParaRPr>
          </a:p>
          <a:p>
            <a:r>
              <a:rPr kumimoji="1" lang="ja-JP" sz="1000" dirty="0">
                <a:solidFill>
                  <a:schemeClr val="tx1"/>
                </a:solidFill>
                <a:latin typeface="游ゴシック"/>
                <a:ea typeface="游ゴシック"/>
              </a:rPr>
              <a:t>　　　</a:t>
            </a:r>
            <a:r>
              <a:rPr kumimoji="1" lang="ja-JP" altLang="en-US" sz="1000" dirty="0">
                <a:solidFill>
                  <a:schemeClr val="tx1"/>
                </a:solidFill>
              </a:rPr>
              <a:t>⇒</a:t>
            </a:r>
            <a:r>
              <a:rPr kumimoji="1" lang="ja-JP" sz="1000" dirty="0">
                <a:solidFill>
                  <a:schemeClr val="tx1"/>
                </a:solidFill>
                <a:latin typeface="游ゴシック"/>
                <a:ea typeface="游ゴシック"/>
              </a:rPr>
              <a:t>　堺泉北港汐見沖地区</a:t>
            </a:r>
            <a:r>
              <a:rPr kumimoji="1" lang="ja-JP" altLang="en-US" sz="1000" dirty="0">
                <a:solidFill>
                  <a:schemeClr val="tx1"/>
                </a:solidFill>
                <a:latin typeface="游ゴシック"/>
                <a:ea typeface="游ゴシック"/>
              </a:rPr>
              <a:t>への</a:t>
            </a:r>
            <a:r>
              <a:rPr kumimoji="1" lang="ja-JP" sz="1000" dirty="0">
                <a:solidFill>
                  <a:schemeClr val="tx1"/>
                </a:solidFill>
                <a:latin typeface="游ゴシック"/>
                <a:ea typeface="游ゴシック"/>
              </a:rPr>
              <a:t>中古車保管ヤードの移転・集約による</a:t>
            </a:r>
            <a:r>
              <a:rPr kumimoji="1" lang="ja-JP" altLang="en-US" sz="1000" dirty="0">
                <a:solidFill>
                  <a:schemeClr val="tx1"/>
                </a:solidFill>
                <a:latin typeface="游ゴシック"/>
                <a:ea typeface="游ゴシック"/>
              </a:rPr>
              <a:t>中古車</a:t>
            </a:r>
            <a:r>
              <a:rPr kumimoji="1" lang="ja-JP" sz="1000" dirty="0">
                <a:solidFill>
                  <a:schemeClr val="tx1"/>
                </a:solidFill>
                <a:latin typeface="游ゴシック"/>
                <a:ea typeface="游ゴシック"/>
              </a:rPr>
              <a:t>輸出機能強化や、助松地区におけるコンテナ・ＲＯＲＯのヤード拡張等による物流</a:t>
            </a:r>
            <a:endParaRPr kumimoji="1" lang="en-US" altLang="ja-JP" sz="1000" dirty="0">
              <a:solidFill>
                <a:schemeClr val="tx1"/>
              </a:solidFill>
              <a:latin typeface="游ゴシック"/>
              <a:ea typeface="游ゴシック"/>
            </a:endParaRPr>
          </a:p>
          <a:p>
            <a:r>
              <a:rPr kumimoji="1" lang="ja-JP" altLang="en-US" sz="1000" dirty="0">
                <a:solidFill>
                  <a:schemeClr val="tx1"/>
                </a:solidFill>
                <a:latin typeface="游ゴシック"/>
                <a:ea typeface="游ゴシック"/>
              </a:rPr>
              <a:t>　　　　　</a:t>
            </a:r>
            <a:r>
              <a:rPr kumimoji="1" lang="ja-JP" sz="1000" dirty="0">
                <a:solidFill>
                  <a:schemeClr val="tx1"/>
                </a:solidFill>
                <a:latin typeface="游ゴシック"/>
                <a:ea typeface="游ゴシック"/>
              </a:rPr>
              <a:t>機能の強化</a:t>
            </a:r>
            <a:endParaRPr lang="ja-JP" altLang="en-US" dirty="0">
              <a:solidFill>
                <a:schemeClr val="tx1"/>
              </a:solidFill>
              <a:ea typeface="游ゴシック"/>
              <a:cs typeface="Calibri"/>
            </a:endParaRPr>
          </a:p>
          <a:p>
            <a:endParaRPr lang="ja-JP" sz="1000" dirty="0">
              <a:solidFill>
                <a:schemeClr val="tx1"/>
              </a:solidFill>
              <a:latin typeface="游ゴシック"/>
              <a:ea typeface="游ゴシック"/>
            </a:endParaRPr>
          </a:p>
        </p:txBody>
      </p:sp>
      <p:sp>
        <p:nvSpPr>
          <p:cNvPr id="19" name="正方形/長方形 18">
            <a:extLst>
              <a:ext uri="{FF2B5EF4-FFF2-40B4-BE49-F238E27FC236}">
                <a16:creationId xmlns:a16="http://schemas.microsoft.com/office/drawing/2014/main" id="{F125FF8C-B8A9-44C5-AF69-5AE6805F9C0E}"/>
              </a:ext>
            </a:extLst>
          </p:cNvPr>
          <p:cNvSpPr/>
          <p:nvPr/>
        </p:nvSpPr>
        <p:spPr>
          <a:xfrm>
            <a:off x="197710" y="2512806"/>
            <a:ext cx="9495274" cy="2877719"/>
          </a:xfrm>
          <a:prstGeom prst="rect">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spcBef>
                <a:spcPts val="600"/>
              </a:spcBef>
            </a:pPr>
            <a:r>
              <a:rPr kumimoji="1" lang="ja-JP" altLang="en-US" sz="1200" b="1" dirty="0">
                <a:solidFill>
                  <a:schemeClr val="tx1"/>
                </a:solidFill>
                <a:ea typeface="游ゴシック"/>
              </a:rPr>
              <a:t>⑥その他公共交通政策</a:t>
            </a:r>
            <a:endParaRPr lang="en-US" altLang="ja-JP" sz="1200" b="1" dirty="0">
              <a:solidFill>
                <a:schemeClr val="tx1"/>
              </a:solidFill>
              <a:ea typeface="游ゴシック"/>
              <a:cs typeface="Calibri"/>
            </a:endParaRPr>
          </a:p>
          <a:p>
            <a:pPr>
              <a:spcBef>
                <a:spcPts val="600"/>
              </a:spcBef>
            </a:pPr>
            <a:r>
              <a:rPr kumimoji="1" lang="ja-JP" altLang="en-US" sz="1200" b="1" dirty="0">
                <a:solidFill>
                  <a:schemeClr val="tx1"/>
                </a:solidFill>
                <a:ea typeface="游ゴシック"/>
              </a:rPr>
              <a:t>　・地域公共交通の確保・維持</a:t>
            </a:r>
            <a:r>
              <a:rPr kumimoji="1" lang="en-US" altLang="ja-JP" sz="1200" b="1" dirty="0">
                <a:solidFill>
                  <a:schemeClr val="tx1"/>
                </a:solidFill>
                <a:ea typeface="游ゴシック"/>
              </a:rPr>
              <a:t>【</a:t>
            </a:r>
            <a:r>
              <a:rPr kumimoji="1" lang="ja-JP" altLang="en-US" sz="1200" b="1" dirty="0">
                <a:solidFill>
                  <a:schemeClr val="tx1"/>
                </a:solidFill>
                <a:ea typeface="游ゴシック"/>
              </a:rPr>
              <a:t>再掲</a:t>
            </a:r>
            <a:r>
              <a:rPr kumimoji="1" lang="en-US" altLang="ja-JP" sz="1200" b="1" dirty="0">
                <a:solidFill>
                  <a:schemeClr val="tx1"/>
                </a:solidFill>
                <a:ea typeface="游ゴシック"/>
              </a:rPr>
              <a:t>】</a:t>
            </a:r>
            <a:endParaRPr lang="en-US" altLang="ja-JP" sz="1200" b="1" dirty="0">
              <a:solidFill>
                <a:schemeClr val="tx1"/>
              </a:solidFill>
              <a:ea typeface="游ゴシック"/>
              <a:cs typeface="Calibri"/>
            </a:endParaRPr>
          </a:p>
          <a:p>
            <a:r>
              <a:rPr kumimoji="1" lang="ja-JP" altLang="en-US" sz="1000" dirty="0">
                <a:solidFill>
                  <a:schemeClr val="tx1"/>
                </a:solidFill>
                <a:ea typeface="游ゴシック"/>
              </a:rPr>
              <a:t>　　　⇒　市町村や交通事業者と連携し、事業者</a:t>
            </a:r>
            <a:r>
              <a:rPr kumimoji="1" lang="ja-JP" sz="1000" dirty="0">
                <a:solidFill>
                  <a:schemeClr val="tx1"/>
                </a:solidFill>
                <a:ea typeface="游ゴシック"/>
              </a:rPr>
              <a:t>等</a:t>
            </a:r>
            <a:r>
              <a:rPr kumimoji="1" lang="ja-JP" altLang="en-US" sz="1000" dirty="0">
                <a:solidFill>
                  <a:schemeClr val="tx1"/>
                </a:solidFill>
                <a:ea typeface="游ゴシック"/>
              </a:rPr>
              <a:t>による運転士確保や車両購入への支援、学校や病院等多様な主体との共創事業モデルの創出・取組拡大などを推</a:t>
            </a:r>
            <a:endParaRPr kumimoji="1" lang="en-US" altLang="ja-JP" sz="1000" dirty="0">
              <a:solidFill>
                <a:schemeClr val="tx1"/>
              </a:solidFill>
              <a:ea typeface="游ゴシック"/>
            </a:endParaRPr>
          </a:p>
          <a:p>
            <a:r>
              <a:rPr kumimoji="1" lang="ja-JP" altLang="en-US" sz="1000" dirty="0">
                <a:solidFill>
                  <a:schemeClr val="tx1"/>
                </a:solidFill>
                <a:ea typeface="游ゴシック"/>
              </a:rPr>
              <a:t>　　　　　進するとともに、自動運転バスをはじめとする新技術を活用した新モビリティの実装を促進</a:t>
            </a:r>
            <a:endParaRPr lang="en-US" altLang="ja-JP" sz="1000" dirty="0">
              <a:solidFill>
                <a:schemeClr val="tx1"/>
              </a:solidFill>
              <a:ea typeface="游ゴシック"/>
              <a:cs typeface="Calibri"/>
            </a:endParaRPr>
          </a:p>
          <a:p>
            <a:pPr>
              <a:spcBef>
                <a:spcPts val="600"/>
              </a:spcBef>
            </a:pPr>
            <a:r>
              <a:rPr kumimoji="1" lang="ja-JP" altLang="en-US" sz="1200" b="1" dirty="0">
                <a:solidFill>
                  <a:schemeClr val="tx1"/>
                </a:solidFill>
                <a:ea typeface="游ゴシック"/>
              </a:rPr>
              <a:t>　</a:t>
            </a:r>
            <a:r>
              <a:rPr kumimoji="1" lang="ja-JP" sz="1200" b="1" dirty="0">
                <a:solidFill>
                  <a:schemeClr val="tx1"/>
                </a:solidFill>
                <a:ea typeface="游ゴシック"/>
              </a:rPr>
              <a:t>・ライドシェアの本格導入</a:t>
            </a:r>
            <a:endParaRPr lang="en-US" altLang="ja-JP" sz="1200" b="1" dirty="0">
              <a:solidFill>
                <a:schemeClr val="tx1"/>
              </a:solidFill>
              <a:latin typeface="游ゴシック"/>
              <a:ea typeface="游ゴシック"/>
            </a:endParaRPr>
          </a:p>
          <a:p>
            <a:r>
              <a:rPr kumimoji="1" lang="ja-JP" sz="1000" dirty="0">
                <a:solidFill>
                  <a:schemeClr val="tx1"/>
                </a:solidFill>
                <a:ea typeface="游ゴシック"/>
              </a:rPr>
              <a:t>　　　⇒　運行区域・時間弾力化やダイナミックプライシング導入など</a:t>
            </a:r>
            <a:r>
              <a:rPr kumimoji="1" lang="ja-JP" sz="1000" dirty="0">
                <a:solidFill>
                  <a:schemeClr val="tx1"/>
                </a:solidFill>
                <a:latin typeface="游ゴシック"/>
                <a:ea typeface="游ゴシック"/>
              </a:rPr>
              <a:t>様々な規制のない本格的なライドシェアの実現をめざす</a:t>
            </a:r>
            <a:endParaRPr lang="ja-JP" altLang="en-US" sz="1000" dirty="0">
              <a:solidFill>
                <a:schemeClr val="tx1"/>
              </a:solidFill>
              <a:latin typeface="游ゴシック"/>
              <a:ea typeface="游ゴシック"/>
            </a:endParaRPr>
          </a:p>
          <a:p>
            <a:pPr>
              <a:spcBef>
                <a:spcPts val="600"/>
              </a:spcBef>
              <a:defRPr/>
            </a:pPr>
            <a:r>
              <a:rPr kumimoji="1" lang="ja-JP" sz="1200" b="1" i="0" u="none" strike="noStrike" kern="1200" cap="none" spc="0" normalizeH="0" baseline="0" noProof="0" dirty="0">
                <a:ln>
                  <a:noFill/>
                </a:ln>
                <a:solidFill>
                  <a:schemeClr val="tx1"/>
                </a:solidFill>
                <a:effectLst/>
                <a:uLnTx/>
                <a:uFillTx/>
                <a:latin typeface="Calibri" panose="020F0502020204030204"/>
                <a:ea typeface="游ゴシック"/>
                <a:cs typeface="+mn-cs"/>
              </a:rPr>
              <a:t>　・ＡＩオンデマンド交通の</a:t>
            </a:r>
            <a:r>
              <a:rPr kumimoji="1" lang="ja-JP" sz="1200" b="1" dirty="0">
                <a:solidFill>
                  <a:schemeClr val="tx1"/>
                </a:solidFill>
                <a:latin typeface="Calibri" panose="020F0502020204030204"/>
                <a:ea typeface="游ゴシック"/>
              </a:rPr>
              <a:t>拡充</a:t>
            </a:r>
            <a:r>
              <a:rPr kumimoji="1" lang="en-US" altLang="ja-JP" sz="1200" b="1" dirty="0">
                <a:solidFill>
                  <a:schemeClr val="tx1"/>
                </a:solidFill>
                <a:latin typeface="Calibri" panose="020F0502020204030204"/>
                <a:ea typeface="Meiryo UI"/>
              </a:rPr>
              <a:t>【</a:t>
            </a:r>
            <a:r>
              <a:rPr kumimoji="1" lang="ja-JP" altLang="en-US" sz="1200" b="1" dirty="0">
                <a:solidFill>
                  <a:schemeClr val="tx1"/>
                </a:solidFill>
                <a:latin typeface="Calibri" panose="020F0502020204030204"/>
                <a:ea typeface="游ゴシック"/>
              </a:rPr>
              <a:t>再掲</a:t>
            </a:r>
            <a:r>
              <a:rPr kumimoji="1" lang="en-US" altLang="ja-JP" sz="1200" b="1" dirty="0">
                <a:solidFill>
                  <a:schemeClr val="tx1"/>
                </a:solidFill>
                <a:latin typeface="Calibri" panose="020F0502020204030204"/>
                <a:ea typeface="Meiryo UI"/>
              </a:rPr>
              <a:t>】</a:t>
            </a:r>
            <a:endParaRPr lang="en-US" altLang="ja-JP" sz="1200" dirty="0">
              <a:solidFill>
                <a:schemeClr val="tx1"/>
              </a:solidFill>
              <a:latin typeface="Calibri" panose="020F0502020204030204"/>
              <a:ea typeface="Meiryo UI"/>
              <a:cs typeface="Calibri"/>
            </a:endParaRPr>
          </a:p>
          <a:p>
            <a:pPr marL="0" marR="0" lvl="0" indent="0" algn="l" defTabSz="457200">
              <a:lnSpc>
                <a:spcPct val="100000"/>
              </a:lnSpc>
              <a:spcAft>
                <a:spcPts val="0"/>
              </a:spcAft>
              <a:buClrTx/>
              <a:buSzTx/>
              <a:buFontTx/>
              <a:buNone/>
              <a:tabLst/>
              <a:defRPr/>
            </a:pPr>
            <a:r>
              <a:rPr kumimoji="1" lang="ja-JP" sz="1000" b="0" i="0" u="none" strike="noStrike" kern="1200" cap="none" spc="0" normalizeH="0" baseline="0" noProof="0" dirty="0">
                <a:ln>
                  <a:noFill/>
                </a:ln>
                <a:solidFill>
                  <a:schemeClr val="tx1"/>
                </a:solidFill>
                <a:effectLst/>
                <a:uLnTx/>
                <a:uFillTx/>
                <a:latin typeface="Calibri" panose="020F0502020204030204"/>
                <a:ea typeface="游ゴシック"/>
                <a:cs typeface="+mn-cs"/>
              </a:rPr>
              <a:t>　　　⇒　</a:t>
            </a:r>
            <a:r>
              <a:rPr kumimoji="1" lang="ja-JP" sz="1000" dirty="0">
                <a:solidFill>
                  <a:schemeClr val="tx1"/>
                </a:solidFill>
                <a:latin typeface="Calibri" panose="020F0502020204030204"/>
                <a:ea typeface="游ゴシック"/>
              </a:rPr>
              <a:t>新たな技術を活用したＡＩオンデマンド交通を導入し、</a:t>
            </a:r>
            <a:r>
              <a:rPr kumimoji="1" lang="ja-JP" sz="1000" b="0" i="0" u="none" strike="noStrike" kern="1200" cap="none" spc="0" normalizeH="0" baseline="0" noProof="0" dirty="0">
                <a:ln>
                  <a:noFill/>
                </a:ln>
                <a:solidFill>
                  <a:schemeClr val="tx1"/>
                </a:solidFill>
                <a:effectLst/>
                <a:uLnTx/>
                <a:uFillTx/>
                <a:latin typeface="Calibri" panose="020F0502020204030204"/>
                <a:ea typeface="游ゴシック"/>
                <a:cs typeface="+mn-cs"/>
              </a:rPr>
              <a:t>人口減少や高齢化の進展などによ</a:t>
            </a:r>
            <a:r>
              <a:rPr kumimoji="1" lang="ja-JP" sz="1000" dirty="0">
                <a:solidFill>
                  <a:schemeClr val="tx1"/>
                </a:solidFill>
                <a:latin typeface="Calibri" panose="020F0502020204030204"/>
                <a:ea typeface="游ゴシック"/>
              </a:rPr>
              <a:t>る</a:t>
            </a:r>
            <a:r>
              <a:rPr kumimoji="1" lang="ja-JP" sz="1000" b="0" i="0" u="none" strike="noStrike" kern="1200" cap="none" spc="0" normalizeH="0" baseline="0" noProof="0" dirty="0">
                <a:ln>
                  <a:noFill/>
                </a:ln>
                <a:solidFill>
                  <a:schemeClr val="tx1"/>
                </a:solidFill>
                <a:effectLst/>
                <a:uLnTx/>
                <a:uFillTx/>
                <a:latin typeface="Calibri" panose="020F0502020204030204"/>
                <a:ea typeface="游ゴシック"/>
                <a:cs typeface="+mn-cs"/>
              </a:rPr>
              <a:t>今後の地域交通をめぐる環境変化に対応</a:t>
            </a:r>
            <a:endParaRPr lang="en-US" sz="1000" dirty="0">
              <a:solidFill>
                <a:schemeClr val="tx1"/>
              </a:solidFill>
              <a:latin typeface="游ゴシック"/>
              <a:ea typeface="游ゴシック"/>
              <a:cs typeface="Calibri"/>
            </a:endParaRPr>
          </a:p>
          <a:p>
            <a:pPr>
              <a:spcBef>
                <a:spcPts val="600"/>
              </a:spcBef>
              <a:defRPr/>
            </a:pPr>
            <a:r>
              <a:rPr lang="ja-JP" altLang="en-US" sz="1200" b="1" dirty="0">
                <a:solidFill>
                  <a:schemeClr val="tx1"/>
                </a:solidFill>
                <a:latin typeface="游ゴシック"/>
                <a:ea typeface="游ゴシック"/>
              </a:rPr>
              <a:t>　・空飛ぶクルマを活かしたまちづくり【再掲】</a:t>
            </a:r>
            <a:endParaRPr lang="en-US" altLang="ja-JP" sz="1200" dirty="0">
              <a:solidFill>
                <a:schemeClr val="tx1"/>
              </a:solidFill>
              <a:latin typeface="游ゴシック"/>
              <a:ea typeface="Meiryo UI"/>
            </a:endParaRPr>
          </a:p>
          <a:p>
            <a:pPr>
              <a:defRPr/>
            </a:pPr>
            <a:r>
              <a:rPr lang="ja-JP" sz="1000" dirty="0">
                <a:solidFill>
                  <a:schemeClr val="tx1"/>
                </a:solidFill>
                <a:latin typeface="游ゴシック"/>
                <a:ea typeface="游ゴシック"/>
              </a:rPr>
              <a:t>　　　</a:t>
            </a:r>
            <a:r>
              <a:rPr kumimoji="1" lang="ja-JP" altLang="en-US" sz="1000" dirty="0">
                <a:solidFill>
                  <a:schemeClr val="tx1"/>
                </a:solidFill>
              </a:rPr>
              <a:t>⇒ </a:t>
            </a:r>
            <a:r>
              <a:rPr lang="ja-JP" sz="1000" dirty="0">
                <a:solidFill>
                  <a:schemeClr val="tx1"/>
                </a:solidFill>
                <a:latin typeface="游ゴシック"/>
                <a:ea typeface="游ゴシック"/>
              </a:rPr>
              <a:t>　交通結節点や観光需要が高い主要駅やビルの屋上、商業施設等の駐車場、ウォーターフロント・リバーフロントなど、空飛ぶクルマが当たり前に飛ぶ社</a:t>
            </a:r>
          </a:p>
          <a:p>
            <a:pPr>
              <a:defRPr/>
            </a:pPr>
            <a:r>
              <a:rPr lang="ja-JP" sz="1000" dirty="0">
                <a:solidFill>
                  <a:schemeClr val="tx1"/>
                </a:solidFill>
                <a:latin typeface="游ゴシック"/>
                <a:ea typeface="游ゴシック"/>
              </a:rPr>
              <a:t>　　　　　会を視野に入れた</a:t>
            </a:r>
            <a:r>
              <a:rPr lang="ja-JP" altLang="en-US" sz="1000" dirty="0">
                <a:solidFill>
                  <a:schemeClr val="tx1"/>
                </a:solidFill>
                <a:latin typeface="游ゴシック"/>
                <a:ea typeface="游ゴシック"/>
              </a:rPr>
              <a:t>新たな空の移動を実現する</a:t>
            </a:r>
            <a:r>
              <a:rPr lang="ja-JP" sz="1000" dirty="0">
                <a:solidFill>
                  <a:schemeClr val="tx1"/>
                </a:solidFill>
                <a:latin typeface="游ゴシック"/>
                <a:ea typeface="游ゴシック"/>
              </a:rPr>
              <a:t>まちづくりの推進</a:t>
            </a:r>
            <a:endParaRPr lang="ja-JP" dirty="0">
              <a:solidFill>
                <a:schemeClr val="tx1"/>
              </a:solidFill>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Calibri" panose="020F0502020204030204"/>
                <a:ea typeface="游ゴシック"/>
                <a:cs typeface="+mn-cs"/>
              </a:rPr>
              <a:t>　・万博期間中に実施されたＴＤＭによる交通混雑の緩和</a:t>
            </a:r>
            <a:endParaRPr lang="en-US" altLang="ja-JP" sz="1200" b="1" i="0" u="none" strike="noStrike" kern="1200" cap="none" spc="0" normalizeH="0" baseline="0" noProof="0" dirty="0">
              <a:ln>
                <a:noFill/>
              </a:ln>
              <a:solidFill>
                <a:schemeClr val="tx1"/>
              </a:solidFill>
              <a:effectLst/>
              <a:uLnTx/>
              <a:uFillTx/>
              <a:latin typeface="Calibri" panose="020F0502020204030204"/>
              <a:ea typeface="游ゴシック"/>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Calibri" panose="020F0502020204030204"/>
                <a:ea typeface="游ゴシック"/>
                <a:cs typeface="+mn-cs"/>
              </a:rPr>
              <a:t>　　　⇒　万博期間中の円滑な来場者輸送と都市活動の両立を図ることを目的に実施されたＴＤＭについて、今後の大規模催事などの際に、同様の手法での協力呼</a:t>
            </a:r>
            <a:endParaRPr lang="en-US" altLang="ja-JP" sz="1000" b="0" i="0" u="none" strike="noStrike" kern="1200" cap="none" spc="0" normalizeH="0" baseline="0" noProof="0" dirty="0">
              <a:ln>
                <a:noFill/>
              </a:ln>
              <a:solidFill>
                <a:schemeClr val="tx1"/>
              </a:solidFill>
              <a:effectLst/>
              <a:uLnTx/>
              <a:uFillTx/>
              <a:latin typeface="Calibri" panose="020F0502020204030204"/>
              <a:ea typeface="游ゴシック"/>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Calibri" panose="020F0502020204030204"/>
                <a:ea typeface="游ゴシック"/>
                <a:cs typeface="+mn-cs"/>
              </a:rPr>
              <a:t>　　　　　びかけや情報発信の取組を検討</a:t>
            </a:r>
            <a:endParaRPr kumimoji="1" lang="en-US" altLang="ja-JP" sz="1000" b="0" i="0" u="none" strike="noStrike" kern="1200" cap="none" spc="0" normalizeH="0" baseline="0" noProof="0" dirty="0">
              <a:ln>
                <a:noFill/>
              </a:ln>
              <a:solidFill>
                <a:schemeClr val="tx1"/>
              </a:solidFill>
              <a:effectLst/>
              <a:uLnTx/>
              <a:uFillTx/>
              <a:latin typeface="Calibri" panose="020F0502020204030204"/>
              <a:ea typeface="游ゴシック"/>
              <a:cs typeface="+mn-cs"/>
            </a:endParaRPr>
          </a:p>
        </p:txBody>
      </p:sp>
      <p:sp>
        <p:nvSpPr>
          <p:cNvPr id="4" name="スライド番号プレースホルダー 1">
            <a:extLst>
              <a:ext uri="{FF2B5EF4-FFF2-40B4-BE49-F238E27FC236}">
                <a16:creationId xmlns:a16="http://schemas.microsoft.com/office/drawing/2014/main" id="{4BE5B730-B907-6958-5ECB-33455C394D27}"/>
              </a:ext>
            </a:extLst>
          </p:cNvPr>
          <p:cNvSpPr>
            <a:spLocks noGrp="1"/>
          </p:cNvSpPr>
          <p:nvPr>
            <p:ph type="sldNum" sz="quarter" idx="12"/>
          </p:nvPr>
        </p:nvSpPr>
        <p:spPr>
          <a:xfrm>
            <a:off x="9489330" y="6445576"/>
            <a:ext cx="416670" cy="408695"/>
          </a:xfrm>
          <a:solidFill>
            <a:schemeClr val="bg1"/>
          </a:solidFill>
          <a:effectLst/>
        </p:spPr>
        <p:txBody>
          <a:bodyPr/>
          <a:lstStyle/>
          <a:p>
            <a:fld id="{DDF82107-93BA-490C-9453-044014AF67CD}" type="slidenum">
              <a:rPr kumimoji="1" lang="ja-JP" altLang="en-US" smtClean="0"/>
              <a:pPr/>
              <a:t>62</a:t>
            </a:fld>
            <a:endParaRPr kumimoji="1" lang="ja-JP" altLang="en-US"/>
          </a:p>
        </p:txBody>
      </p:sp>
    </p:spTree>
    <p:extLst>
      <p:ext uri="{BB962C8B-B14F-4D97-AF65-F5344CB8AC3E}">
        <p14:creationId xmlns:p14="http://schemas.microsoft.com/office/powerpoint/2010/main" val="39710623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107CFA34-7ADE-487E-8D68-81330E927D88}"/>
              </a:ext>
            </a:extLst>
          </p:cNvPr>
          <p:cNvSpPr/>
          <p:nvPr/>
        </p:nvSpPr>
        <p:spPr>
          <a:xfrm>
            <a:off x="197710" y="1995127"/>
            <a:ext cx="9495274" cy="3626276"/>
          </a:xfrm>
          <a:prstGeom prst="rect">
            <a:avLst/>
          </a:prstGeom>
          <a:solidFill>
            <a:schemeClr val="bg1"/>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spcBef>
                <a:spcPts val="600"/>
              </a:spcBef>
            </a:pPr>
            <a:r>
              <a:rPr kumimoji="1" lang="ja-JP" altLang="en-US" sz="1200" b="1" dirty="0">
                <a:solidFill>
                  <a:schemeClr val="tx1"/>
                </a:solidFill>
              </a:rPr>
              <a:t>①地域の特色を活かしたまちづくり</a:t>
            </a:r>
            <a:endParaRPr kumimoji="1" lang="en-US" altLang="ja-JP" sz="1200" b="1" dirty="0">
              <a:solidFill>
                <a:schemeClr val="tx1"/>
              </a:solidFill>
            </a:endParaRPr>
          </a:p>
          <a:p>
            <a:pPr>
              <a:spcBef>
                <a:spcPts val="600"/>
              </a:spcBef>
            </a:pPr>
            <a:r>
              <a:rPr kumimoji="1" lang="ja-JP" altLang="en-US" sz="1200" b="1" dirty="0">
                <a:solidFill>
                  <a:schemeClr val="tx1"/>
                </a:solidFill>
                <a:ea typeface="游ゴシック"/>
              </a:rPr>
              <a:t>　</a:t>
            </a:r>
            <a:r>
              <a:rPr kumimoji="1" lang="ja-JP" sz="1200" b="1" dirty="0">
                <a:solidFill>
                  <a:schemeClr val="tx1"/>
                </a:solidFill>
                <a:ea typeface="游ゴシック"/>
              </a:rPr>
              <a:t>・南河内地域まちづくり検討会等の多様な主体が一体となったまちづくり</a:t>
            </a:r>
            <a:endParaRPr lang="en-US" altLang="ja-JP" sz="1200" dirty="0">
              <a:solidFill>
                <a:schemeClr val="tx1"/>
              </a:solidFill>
              <a:ea typeface="Meiryo UI"/>
              <a:cs typeface="Calibri"/>
            </a:endParaRPr>
          </a:p>
          <a:p>
            <a:r>
              <a:rPr kumimoji="1" lang="ja-JP" sz="1000" dirty="0">
                <a:solidFill>
                  <a:schemeClr val="tx1"/>
                </a:solidFill>
                <a:ea typeface="游ゴシック"/>
              </a:rPr>
              <a:t>　　　⇒　地元自治体と府などが一体となり、情報交換や具体的な施策について検討する場を設け、地域にふさわしいまちづくりを推進</a:t>
            </a:r>
            <a:r>
              <a:rPr kumimoji="1" lang="ja-JP" altLang="en-US" sz="1000" dirty="0">
                <a:solidFill>
                  <a:schemeClr val="tx1"/>
                </a:solidFill>
                <a:ea typeface="游ゴシック"/>
              </a:rPr>
              <a:t>。</a:t>
            </a:r>
            <a:endParaRPr kumimoji="1" lang="en-US" altLang="ja-JP" sz="1000" dirty="0">
              <a:solidFill>
                <a:schemeClr val="tx1"/>
              </a:solidFill>
              <a:ea typeface="Meiryo UI"/>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000" dirty="0">
                <a:solidFill>
                  <a:schemeClr val="tx1"/>
                </a:solidFill>
                <a:ea typeface="游ゴシック"/>
                <a:cs typeface="Calibri"/>
              </a:rPr>
              <a:t>　　　　　</a:t>
            </a:r>
            <a:r>
              <a:rPr kumimoji="0" lang="ja-JP" altLang="en-US" sz="1000" b="0" i="0" u="none" strike="noStrike" kern="1200" cap="none" spc="0" normalizeH="0" baseline="0" noProof="0" dirty="0">
                <a:ln>
                  <a:noFill/>
                </a:ln>
                <a:solidFill>
                  <a:prstClr val="black"/>
                </a:solidFill>
                <a:effectLst/>
                <a:uLnTx/>
                <a:uFillTx/>
                <a:latin typeface="Calibri" panose="020F0502020204030204"/>
                <a:ea typeface="游ゴシック"/>
                <a:cs typeface="Calibri"/>
              </a:rPr>
              <a:t>府と市町村が連携し、地域の実情を踏まえた、将来のまちづくりの方針や具体的取組を盛り込んだビジョンを検討</a:t>
            </a:r>
            <a:r>
              <a:rPr kumimoji="0" lang="ja-JP" altLang="ja-JP" sz="1000" b="0" i="0" u="none" strike="noStrike" kern="1200" cap="none" spc="0" normalizeH="0" baseline="0" noProof="0" dirty="0">
                <a:ln>
                  <a:noFill/>
                </a:ln>
                <a:solidFill>
                  <a:schemeClr val="tx1"/>
                </a:solidFill>
                <a:effectLst/>
                <a:uLnTx/>
                <a:uFillTx/>
                <a:latin typeface="Calibri" panose="020F0502020204030204"/>
                <a:ea typeface="游ゴシック"/>
                <a:cs typeface="Calibri"/>
              </a:rPr>
              <a:t>（</a:t>
            </a:r>
            <a:r>
              <a:rPr kumimoji="0" lang="ja-JP" altLang="en-US" sz="1000" b="0" i="0" u="none" strike="noStrike" kern="1200" cap="none" spc="0" normalizeH="0" baseline="0" noProof="0" dirty="0">
                <a:ln>
                  <a:noFill/>
                </a:ln>
                <a:solidFill>
                  <a:schemeClr val="tx1"/>
                </a:solidFill>
                <a:effectLst/>
                <a:uLnTx/>
                <a:uFillTx/>
                <a:latin typeface="Calibri" panose="020F0502020204030204"/>
                <a:ea typeface="游ゴシック"/>
                <a:cs typeface="Calibri"/>
              </a:rPr>
              <a:t>南河内基礎自治機能充実強化協議</a:t>
            </a:r>
            <a:endParaRPr kumimoji="0" lang="en-US" altLang="ja-JP" sz="1000" b="0" i="0" u="none" strike="noStrike" kern="1200" cap="none" spc="0" normalizeH="0" baseline="0" noProof="0" dirty="0">
              <a:ln>
                <a:noFill/>
              </a:ln>
              <a:solidFill>
                <a:schemeClr val="tx1"/>
              </a:solidFill>
              <a:effectLst/>
              <a:uLnTx/>
              <a:uFillTx/>
              <a:latin typeface="Calibri" panose="020F0502020204030204"/>
              <a:ea typeface="游ゴシック"/>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schemeClr val="tx1"/>
                </a:solidFill>
                <a:effectLst/>
                <a:uLnTx/>
                <a:uFillTx/>
                <a:latin typeface="Calibri" panose="020F0502020204030204"/>
                <a:ea typeface="游ゴシック"/>
                <a:cs typeface="Calibri"/>
              </a:rPr>
              <a:t>　　　　　会の取組と連携した</a:t>
            </a:r>
            <a:r>
              <a:rPr kumimoji="0" lang="ja-JP" altLang="ja-JP" sz="1000" b="0" i="0" u="none" strike="noStrike" kern="1200" cap="none" spc="0" normalizeH="0" baseline="0" noProof="0" dirty="0">
                <a:ln>
                  <a:noFill/>
                </a:ln>
                <a:solidFill>
                  <a:schemeClr val="tx1"/>
                </a:solidFill>
                <a:effectLst/>
                <a:uLnTx/>
                <a:uFillTx/>
                <a:latin typeface="Calibri" panose="020F0502020204030204"/>
                <a:ea typeface="游ゴシック"/>
                <a:cs typeface="Calibri"/>
              </a:rPr>
              <a:t>南河内まちづくりビジョン</a:t>
            </a:r>
            <a:r>
              <a:rPr kumimoji="0" lang="ja-JP" altLang="en-US" sz="1000" b="0" i="0" u="none" strike="noStrike" kern="1200" cap="none" spc="0" normalizeH="0" baseline="0" noProof="0" dirty="0">
                <a:ln>
                  <a:noFill/>
                </a:ln>
                <a:solidFill>
                  <a:schemeClr val="tx1"/>
                </a:solidFill>
                <a:effectLst/>
                <a:uLnTx/>
                <a:uFillTx/>
                <a:latin typeface="Calibri" panose="020F0502020204030204"/>
                <a:ea typeface="游ゴシック"/>
                <a:cs typeface="Calibri"/>
              </a:rPr>
              <a:t>策定</a:t>
            </a:r>
            <a:r>
              <a:rPr kumimoji="0" lang="ja-JP" altLang="ja-JP" sz="1000" b="0" i="0" u="none" strike="noStrike" kern="1200" cap="none" spc="0" normalizeH="0" baseline="0" noProof="0" dirty="0">
                <a:ln>
                  <a:noFill/>
                </a:ln>
                <a:solidFill>
                  <a:schemeClr val="tx1"/>
                </a:solidFill>
                <a:effectLst/>
                <a:uLnTx/>
                <a:uFillTx/>
                <a:latin typeface="Calibri" panose="020F0502020204030204"/>
                <a:ea typeface="游ゴシック"/>
                <a:cs typeface="Calibri"/>
              </a:rPr>
              <a:t>など）</a:t>
            </a:r>
            <a:endParaRPr lang="ja-JP" altLang="en-US" sz="1000" dirty="0">
              <a:solidFill>
                <a:schemeClr val="tx1"/>
              </a:solidFill>
              <a:ea typeface="游ゴシック"/>
              <a:cs typeface="Calibri"/>
            </a:endParaRPr>
          </a:p>
          <a:p>
            <a:pPr>
              <a:spcBef>
                <a:spcPts val="600"/>
              </a:spcBef>
            </a:pPr>
            <a:r>
              <a:rPr kumimoji="1" lang="ja-JP" altLang="en-US" sz="1200" b="1" dirty="0">
                <a:solidFill>
                  <a:schemeClr val="tx1"/>
                </a:solidFill>
                <a:ea typeface="游ゴシック"/>
              </a:rPr>
              <a:t>　・</a:t>
            </a:r>
            <a:r>
              <a:rPr kumimoji="1" lang="ja-JP" sz="1200" b="1" dirty="0">
                <a:solidFill>
                  <a:schemeClr val="tx1"/>
                </a:solidFill>
                <a:ea typeface="游ゴシック"/>
              </a:rPr>
              <a:t>ニュータウン</a:t>
            </a:r>
            <a:r>
              <a:rPr kumimoji="1" lang="ja-JP" sz="1200" b="1" dirty="0">
                <a:solidFill>
                  <a:schemeClr val="tx1"/>
                </a:solidFill>
                <a:latin typeface="游ゴシック"/>
                <a:ea typeface="游ゴシック"/>
              </a:rPr>
              <a:t>の</a:t>
            </a:r>
            <a:r>
              <a:rPr kumimoji="1" lang="ja-JP" sz="1200" b="1" dirty="0">
                <a:solidFill>
                  <a:schemeClr val="tx1"/>
                </a:solidFill>
                <a:ea typeface="游ゴシック"/>
              </a:rPr>
              <a:t>地区センターや公的賃貸住宅の再整備による住宅エリアの再生</a:t>
            </a:r>
            <a:endParaRPr lang="ja-JP" sz="1200" dirty="0">
              <a:solidFill>
                <a:schemeClr val="tx1"/>
              </a:solidFill>
              <a:ea typeface="游ゴシック"/>
              <a:cs typeface="Calibri"/>
            </a:endParaRPr>
          </a:p>
          <a:p>
            <a:r>
              <a:rPr kumimoji="1" lang="ja-JP" altLang="en-US" sz="1000" dirty="0">
                <a:solidFill>
                  <a:schemeClr val="tx1"/>
                </a:solidFill>
                <a:ea typeface="游ゴシック"/>
              </a:rPr>
              <a:t>　　　⇒　ニュータウンの住民の高齢化、建物やインフラの老朽化、近隣センターの衰退等の課題に対応し、府営住宅の建替えや集約に伴い生まれる土地を効果的</a:t>
            </a:r>
            <a:endParaRPr kumimoji="1" lang="en-US" altLang="ja-JP" sz="1000" dirty="0">
              <a:solidFill>
                <a:schemeClr val="tx1"/>
              </a:solidFill>
              <a:ea typeface="游ゴシック"/>
            </a:endParaRPr>
          </a:p>
          <a:p>
            <a:r>
              <a:rPr kumimoji="1" lang="ja-JP" altLang="en-US" sz="1000" dirty="0">
                <a:solidFill>
                  <a:schemeClr val="tx1"/>
                </a:solidFill>
              </a:rPr>
              <a:t>　　　　　に活用し、商業・教育・医療等機能や賑わいを生み出す交流スペースを創出するなど、地元自治体と連携し、住民の</a:t>
            </a:r>
            <a:r>
              <a:rPr kumimoji="1" lang="en-US" altLang="ja-JP" sz="1000" dirty="0">
                <a:solidFill>
                  <a:schemeClr val="tx1"/>
                </a:solidFill>
              </a:rPr>
              <a:t>QoL</a:t>
            </a:r>
            <a:r>
              <a:rPr kumimoji="1" lang="ja-JP" altLang="en-US" sz="1000" dirty="0">
                <a:solidFill>
                  <a:schemeClr val="tx1"/>
                </a:solidFill>
              </a:rPr>
              <a:t>向上や地域の活性化を図る</a:t>
            </a:r>
            <a:endParaRPr kumimoji="1" lang="en-US" altLang="ja-JP" sz="1000" dirty="0">
              <a:solidFill>
                <a:schemeClr val="tx1"/>
              </a:solidFill>
            </a:endParaRPr>
          </a:p>
          <a:p>
            <a:pPr>
              <a:spcBef>
                <a:spcPts val="600"/>
              </a:spcBef>
            </a:pPr>
            <a:r>
              <a:rPr kumimoji="1" lang="ja-JP" altLang="en-US" sz="1200" b="1" dirty="0">
                <a:solidFill>
                  <a:schemeClr val="tx1"/>
                </a:solidFill>
                <a:ea typeface="游ゴシック"/>
              </a:rPr>
              <a:t>　</a:t>
            </a:r>
            <a:r>
              <a:rPr kumimoji="1" lang="ja-JP" sz="1200" b="1" dirty="0">
                <a:solidFill>
                  <a:schemeClr val="tx1"/>
                </a:solidFill>
                <a:ea typeface="游ゴシック"/>
              </a:rPr>
              <a:t>・大阪都心部のエリアマネジメント活動の推進</a:t>
            </a:r>
            <a:endParaRPr kumimoji="1" lang="en-US" altLang="ja-JP" sz="1200" dirty="0">
              <a:solidFill>
                <a:schemeClr val="tx1"/>
              </a:solidFill>
              <a:ea typeface="Meiryo UI"/>
            </a:endParaRPr>
          </a:p>
          <a:p>
            <a:r>
              <a:rPr kumimoji="1" lang="ja-JP" sz="1000" dirty="0">
                <a:solidFill>
                  <a:schemeClr val="tx1"/>
                </a:solidFill>
                <a:ea typeface="游ゴシック"/>
              </a:rPr>
              <a:t>　　　⇒　地域住民や事業者等による主体的な</a:t>
            </a:r>
            <a:r>
              <a:rPr kumimoji="1" lang="ja-JP" altLang="en-US" sz="1000" dirty="0">
                <a:solidFill>
                  <a:schemeClr val="tx1"/>
                </a:solidFill>
                <a:ea typeface="游ゴシック"/>
              </a:rPr>
              <a:t>取組</a:t>
            </a:r>
            <a:r>
              <a:rPr kumimoji="1" lang="ja-JP" sz="1000" dirty="0">
                <a:solidFill>
                  <a:schemeClr val="tx1"/>
                </a:solidFill>
                <a:ea typeface="游ゴシック"/>
              </a:rPr>
              <a:t>により、道路等公共施設の維持管理やまちの魅力向上を推進</a:t>
            </a:r>
            <a:r>
              <a:rPr kumimoji="1" lang="ja-JP" altLang="en-US" sz="1000" dirty="0">
                <a:solidFill>
                  <a:schemeClr val="tx1"/>
                </a:solidFill>
                <a:ea typeface="游ゴシック"/>
              </a:rPr>
              <a:t>（梅田、中之島、御堂筋、難波、天王寺、阿倍</a:t>
            </a:r>
            <a:endParaRPr kumimoji="1" lang="ja-JP" altLang="en-US" sz="1000" strike="sngStrike" dirty="0">
              <a:solidFill>
                <a:schemeClr val="tx1"/>
              </a:solidFill>
              <a:latin typeface="游ゴシック"/>
              <a:ea typeface="游ゴシック"/>
            </a:endParaRPr>
          </a:p>
          <a:p>
            <a:r>
              <a:rPr kumimoji="1" lang="ja-JP" altLang="en-US" sz="1000" dirty="0">
                <a:solidFill>
                  <a:schemeClr val="tx1"/>
                </a:solidFill>
                <a:ea typeface="游ゴシック"/>
              </a:rPr>
              <a:t>　　　　　野、大阪ビジネスパークなど）</a:t>
            </a:r>
            <a:endParaRPr lang="ja-JP" sz="1000" dirty="0">
              <a:solidFill>
                <a:schemeClr val="tx1"/>
              </a:solidFill>
              <a:latin typeface="Calibri"/>
              <a:ea typeface="游ゴシック"/>
              <a:cs typeface="Calibri"/>
            </a:endParaRPr>
          </a:p>
          <a:p>
            <a:pPr>
              <a:spcBef>
                <a:spcPts val="600"/>
              </a:spcBef>
            </a:pPr>
            <a:r>
              <a:rPr kumimoji="1" lang="ja-JP" altLang="en-US" sz="1200" b="1" dirty="0">
                <a:solidFill>
                  <a:schemeClr val="tx1"/>
                </a:solidFill>
                <a:ea typeface="游ゴシック"/>
              </a:rPr>
              <a:t>　・自転車ネットワークの充実とそれを活かした観光振興とまちづくり</a:t>
            </a:r>
            <a:endParaRPr lang="en-US" altLang="ja-JP" sz="1200" b="1" dirty="0">
              <a:solidFill>
                <a:schemeClr val="tx1"/>
              </a:solidFill>
              <a:ea typeface="游ゴシック"/>
              <a:cs typeface="Calibri"/>
            </a:endParaRPr>
          </a:p>
          <a:p>
            <a:r>
              <a:rPr kumimoji="1" lang="ja-JP" altLang="en-US" sz="1000" dirty="0">
                <a:solidFill>
                  <a:schemeClr val="tx1"/>
                </a:solidFill>
              </a:rPr>
              <a:t>　　　⇒　地域や民間と連携し、サイクルラインの整備を進めるとともに、サイクルラックや休憩所などサイクリストの受入環境整備や、沿線の魅力づくりに取り</a:t>
            </a:r>
            <a:endParaRPr kumimoji="1" lang="en-US" altLang="ja-JP" sz="1000" dirty="0">
              <a:solidFill>
                <a:schemeClr val="tx1"/>
              </a:solidFill>
            </a:endParaRPr>
          </a:p>
          <a:p>
            <a:r>
              <a:rPr kumimoji="1" lang="ja-JP" altLang="en-US" sz="1000" dirty="0">
                <a:solidFill>
                  <a:schemeClr val="tx1"/>
                </a:solidFill>
              </a:rPr>
              <a:t>　　　　　組み、自転車を活用した観光振興や地域の賑わいづくりを推進</a:t>
            </a:r>
            <a:endParaRPr kumimoji="1" lang="en-US" altLang="ja-JP" sz="1000" dirty="0">
              <a:solidFill>
                <a:schemeClr val="tx1"/>
              </a:solidFill>
            </a:endParaRPr>
          </a:p>
          <a:p>
            <a:pPr>
              <a:spcBef>
                <a:spcPts val="600"/>
              </a:spcBef>
            </a:pPr>
            <a:r>
              <a:rPr kumimoji="1" lang="ja-JP" altLang="en-US" sz="1200" b="1" dirty="0">
                <a:solidFill>
                  <a:schemeClr val="tx1"/>
                </a:solidFill>
              </a:rPr>
              <a:t>　・淀川舟運の活性化、淀川沿川の地域資源を活用したまちづくり</a:t>
            </a:r>
            <a:endParaRPr kumimoji="1" lang="en-US" altLang="ja-JP" sz="1200" b="1" dirty="0">
              <a:solidFill>
                <a:schemeClr val="tx1"/>
              </a:solidFill>
            </a:endParaRPr>
          </a:p>
          <a:p>
            <a:r>
              <a:rPr kumimoji="1" lang="ja-JP" altLang="en-US" sz="1000" dirty="0">
                <a:solidFill>
                  <a:schemeClr val="tx1"/>
                </a:solidFill>
              </a:rPr>
              <a:t>　　　⇒　淀川大堰閘門整備によって実現した大阪湾から京都までの航路について、国・府・沿川自治体などが連携し、舟運の魅力発信や中継港の整備、民間主体</a:t>
            </a:r>
            <a:endParaRPr kumimoji="1" lang="en-US" altLang="ja-JP" sz="1000" dirty="0">
              <a:solidFill>
                <a:schemeClr val="tx1"/>
              </a:solidFill>
            </a:endParaRPr>
          </a:p>
          <a:p>
            <a:r>
              <a:rPr kumimoji="1" lang="ja-JP" altLang="en-US" sz="1000" dirty="0">
                <a:solidFill>
                  <a:schemeClr val="tx1"/>
                </a:solidFill>
                <a:ea typeface="游ゴシック"/>
              </a:rPr>
              <a:t>　　　　　の賑わい創出の取組などにより淀川舟運の活性化を推進するとともに、</a:t>
            </a:r>
            <a:r>
              <a:rPr kumimoji="1" lang="ja-JP" sz="1000" dirty="0">
                <a:solidFill>
                  <a:schemeClr val="tx1"/>
                </a:solidFill>
                <a:ea typeface="游ゴシック"/>
              </a:rPr>
              <a:t>淀川舟運及び</a:t>
            </a:r>
            <a:r>
              <a:rPr kumimoji="1" lang="ja-JP" sz="1000" dirty="0">
                <a:solidFill>
                  <a:schemeClr val="tx1"/>
                </a:solidFill>
                <a:latin typeface="游ゴシック"/>
                <a:ea typeface="游ゴシック"/>
              </a:rPr>
              <a:t>淀川リバーサイドサイクルライン、京街道等の歴史街道、文化的</a:t>
            </a:r>
            <a:endParaRPr kumimoji="1" lang="en-US" sz="1000" dirty="0">
              <a:solidFill>
                <a:schemeClr val="tx1"/>
              </a:solidFill>
              <a:latin typeface="游ゴシック"/>
              <a:ea typeface="游ゴシック"/>
            </a:endParaRPr>
          </a:p>
          <a:p>
            <a:r>
              <a:rPr kumimoji="1" lang="ja-JP" sz="1000" dirty="0">
                <a:solidFill>
                  <a:schemeClr val="tx1"/>
                </a:solidFill>
                <a:latin typeface="游ゴシック"/>
                <a:ea typeface="游ゴシック"/>
              </a:rPr>
              <a:t>　　　　　資源等の地域資源を活用し、沿川のまちづくりを推進</a:t>
            </a:r>
            <a:endParaRPr kumimoji="1" lang="en-US" sz="1000" dirty="0">
              <a:solidFill>
                <a:schemeClr val="tx1"/>
              </a:solidFill>
              <a:latin typeface="游ゴシック"/>
              <a:ea typeface="游ゴシック"/>
            </a:endParaRPr>
          </a:p>
          <a:p>
            <a:pPr>
              <a:spcBef>
                <a:spcPts val="600"/>
              </a:spcBef>
            </a:pPr>
            <a:r>
              <a:rPr lang="ja-JP" altLang="en-US" sz="1200" b="1" dirty="0">
                <a:solidFill>
                  <a:schemeClr val="tx1"/>
                </a:solidFill>
                <a:latin typeface="Calibri"/>
                <a:ea typeface="游ゴシック"/>
                <a:cs typeface="Calibri"/>
              </a:rPr>
              <a:t>　</a:t>
            </a:r>
            <a:endParaRPr lang="en-US" altLang="ja-JP" sz="1200" dirty="0">
              <a:solidFill>
                <a:schemeClr val="tx1"/>
              </a:solidFill>
              <a:latin typeface="Calibri"/>
              <a:ea typeface="Meiryo UI"/>
              <a:cs typeface="Calibri"/>
            </a:endParaRPr>
          </a:p>
          <a:p>
            <a:pPr>
              <a:spcBef>
                <a:spcPts val="600"/>
              </a:spcBef>
            </a:pPr>
            <a:r>
              <a:rPr kumimoji="1" lang="ja-JP" altLang="en-US" sz="1200" b="1" dirty="0">
                <a:solidFill>
                  <a:schemeClr val="tx1"/>
                </a:solidFill>
                <a:ea typeface="游ゴシック"/>
              </a:rPr>
              <a:t>　</a:t>
            </a:r>
            <a:endParaRPr lang="en-US" altLang="ja-JP" sz="1200" b="1" dirty="0">
              <a:solidFill>
                <a:schemeClr val="tx1"/>
              </a:solidFill>
              <a:ea typeface="游ゴシック"/>
              <a:cs typeface="Calibri"/>
            </a:endParaRPr>
          </a:p>
        </p:txBody>
      </p:sp>
      <p:sp>
        <p:nvSpPr>
          <p:cNvPr id="16" name="テキスト ボックス 15">
            <a:extLst>
              <a:ext uri="{FF2B5EF4-FFF2-40B4-BE49-F238E27FC236}">
                <a16:creationId xmlns:a16="http://schemas.microsoft.com/office/drawing/2014/main" id="{725AD9E5-A57E-499B-85F3-DF5DF7BAF073}"/>
              </a:ext>
            </a:extLst>
          </p:cNvPr>
          <p:cNvSpPr txBox="1"/>
          <p:nvPr/>
        </p:nvSpPr>
        <p:spPr>
          <a:xfrm>
            <a:off x="0" y="919713"/>
            <a:ext cx="6854736" cy="307777"/>
          </a:xfrm>
          <a:prstGeom prst="rect">
            <a:avLst/>
          </a:prstGeom>
          <a:noFill/>
          <a:ln>
            <a:noFill/>
          </a:ln>
        </p:spPr>
        <p:txBody>
          <a:bodyPr wrap="square" lIns="91440" tIns="45720" rIns="91440" bIns="45720" anchor="t">
            <a:spAutoFit/>
          </a:bodyPr>
          <a:lstStyle/>
          <a:p>
            <a:pPr marL="0" marR="0" lvl="0" indent="0" algn="l" defTabSz="653156" rtl="0" eaLnBrk="1" fontAlgn="auto" latinLnBrk="0" hangingPunct="1">
              <a:spcBef>
                <a:spcPts val="0"/>
              </a:spcBef>
              <a:spcAft>
                <a:spcPts val="0"/>
              </a:spcAft>
              <a:buClrTx/>
              <a:buSzTx/>
              <a:buFontTx/>
              <a:buNone/>
              <a:tabLst/>
              <a:defRPr/>
            </a:pPr>
            <a:r>
              <a:rPr kumimoji="1" lang="ja-JP" altLang="en-US" sz="1400" b="1" dirty="0">
                <a:latin typeface="BIZ UDゴシック" panose="020B0400000000000000" pitchFamily="49" charset="-128"/>
                <a:ea typeface="BIZ UDゴシック"/>
                <a:cs typeface="HGP創英角ｺﾞｼｯｸUB" panose="020B0900000000000000" pitchFamily="50" charset="-128"/>
              </a:rPr>
              <a:t>（１）地域の特色やみどり、豊かな海を活かしたまちづくり</a:t>
            </a:r>
            <a:endParaRPr lang="ja-JP" altLang="en-US" sz="1400" b="1" dirty="0">
              <a:latin typeface="BIZ UDゴシック" panose="020B0400000000000000" pitchFamily="49" charset="-128"/>
              <a:ea typeface="BIZ UDゴシック"/>
              <a:cs typeface="HGP創英角ｺﾞｼｯｸUB" panose="020B0900000000000000" pitchFamily="50" charset="-128"/>
            </a:endParaRPr>
          </a:p>
        </p:txBody>
      </p:sp>
      <p:sp>
        <p:nvSpPr>
          <p:cNvPr id="18" name="四角形: 角を丸くする 17">
            <a:extLst>
              <a:ext uri="{FF2B5EF4-FFF2-40B4-BE49-F238E27FC236}">
                <a16:creationId xmlns:a16="http://schemas.microsoft.com/office/drawing/2014/main" id="{4A4D5EBD-307A-4B4F-BF77-5E98AF561688}"/>
              </a:ext>
            </a:extLst>
          </p:cNvPr>
          <p:cNvSpPr/>
          <p:nvPr/>
        </p:nvSpPr>
        <p:spPr>
          <a:xfrm>
            <a:off x="365414" y="1236597"/>
            <a:ext cx="9190478" cy="697134"/>
          </a:xfrm>
          <a:prstGeom prst="roundRect">
            <a:avLst>
              <a:gd name="adj" fmla="val 0"/>
            </a:avLst>
          </a:prstGeom>
          <a:solidFill>
            <a:schemeClr val="accent2">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lIns="91440" tIns="45720" rIns="91440" bIns="45720" rtlCol="0" anchor="t"/>
          <a:lstStyle/>
          <a:p>
            <a:r>
              <a:rPr kumimoji="1" lang="ja-JP" sz="1000" dirty="0">
                <a:solidFill>
                  <a:schemeClr val="tx1"/>
                </a:solidFill>
                <a:ea typeface="游ゴシック"/>
              </a:rPr>
              <a:t>○地域の特色を活かし、南河内地域</a:t>
            </a:r>
            <a:r>
              <a:rPr kumimoji="1" lang="ja-JP" altLang="en-US" sz="1000" dirty="0">
                <a:solidFill>
                  <a:schemeClr val="tx1"/>
                </a:solidFill>
                <a:ea typeface="游ゴシック"/>
              </a:rPr>
              <a:t>など</a:t>
            </a:r>
            <a:r>
              <a:rPr kumimoji="1" lang="ja-JP" sz="1000" dirty="0">
                <a:solidFill>
                  <a:schemeClr val="tx1"/>
                </a:solidFill>
                <a:ea typeface="游ゴシック"/>
              </a:rPr>
              <a:t>での</a:t>
            </a:r>
            <a:r>
              <a:rPr kumimoji="1" lang="ja-JP" sz="1000" dirty="0">
                <a:solidFill>
                  <a:schemeClr val="tx1"/>
                </a:solidFill>
                <a:latin typeface="游ゴシック"/>
                <a:ea typeface="游ゴシック"/>
              </a:rPr>
              <a:t>多様な主体が一体となったまちづくり、ニュータウン再生の取組</a:t>
            </a:r>
            <a:r>
              <a:rPr kumimoji="1" lang="ja-JP" sz="1000" dirty="0">
                <a:solidFill>
                  <a:schemeClr val="tx1"/>
                </a:solidFill>
                <a:ea typeface="游ゴシック"/>
              </a:rPr>
              <a:t>による</a:t>
            </a:r>
            <a:r>
              <a:rPr kumimoji="1" lang="ja-JP" sz="1000" b="1" dirty="0">
                <a:solidFill>
                  <a:schemeClr val="tx1"/>
                </a:solidFill>
                <a:ea typeface="游ゴシック"/>
              </a:rPr>
              <a:t>住宅エリアの再生</a:t>
            </a:r>
            <a:r>
              <a:rPr kumimoji="1" lang="ja-JP" sz="1000" dirty="0">
                <a:solidFill>
                  <a:schemeClr val="tx1"/>
                </a:solidFill>
                <a:ea typeface="游ゴシック"/>
              </a:rPr>
              <a:t>、</a:t>
            </a:r>
            <a:r>
              <a:rPr kumimoji="1" lang="ja-JP" sz="1000" b="1" dirty="0">
                <a:solidFill>
                  <a:schemeClr val="tx1"/>
                </a:solidFill>
                <a:ea typeface="游ゴシック"/>
              </a:rPr>
              <a:t>自転車ネットワーク</a:t>
            </a:r>
            <a:endParaRPr kumimoji="1" lang="en-US" altLang="ja-JP" sz="1000" b="1" dirty="0">
              <a:solidFill>
                <a:schemeClr val="tx1"/>
              </a:solidFill>
              <a:ea typeface="游ゴシック"/>
            </a:endParaRPr>
          </a:p>
          <a:p>
            <a:r>
              <a:rPr kumimoji="1" lang="ja-JP" altLang="en-US" sz="1000" b="1" dirty="0">
                <a:solidFill>
                  <a:schemeClr val="tx1"/>
                </a:solidFill>
                <a:ea typeface="游ゴシック"/>
              </a:rPr>
              <a:t>　</a:t>
            </a:r>
            <a:r>
              <a:rPr kumimoji="1" lang="ja-JP" sz="1000" dirty="0">
                <a:solidFill>
                  <a:schemeClr val="tx1"/>
                </a:solidFill>
                <a:ea typeface="游ゴシック"/>
              </a:rPr>
              <a:t>や</a:t>
            </a:r>
            <a:r>
              <a:rPr kumimoji="1" lang="ja-JP" sz="1000" b="1" dirty="0">
                <a:solidFill>
                  <a:schemeClr val="tx1"/>
                </a:solidFill>
                <a:ea typeface="游ゴシック"/>
              </a:rPr>
              <a:t>淀</a:t>
            </a:r>
            <a:r>
              <a:rPr kumimoji="1" lang="ja-JP" altLang="en-US" sz="1000" b="1" dirty="0">
                <a:solidFill>
                  <a:schemeClr val="tx1"/>
                </a:solidFill>
                <a:ea typeface="游ゴシック"/>
              </a:rPr>
              <a:t>川</a:t>
            </a:r>
            <a:r>
              <a:rPr kumimoji="1" lang="ja-JP" sz="1000" b="1" dirty="0">
                <a:solidFill>
                  <a:schemeClr val="tx1"/>
                </a:solidFill>
                <a:ea typeface="游ゴシック"/>
              </a:rPr>
              <a:t>舟運</a:t>
            </a:r>
            <a:r>
              <a:rPr kumimoji="1" lang="ja-JP" sz="1000" dirty="0">
                <a:solidFill>
                  <a:schemeClr val="tx1"/>
                </a:solidFill>
                <a:ea typeface="游ゴシック"/>
              </a:rPr>
              <a:t>を活用したまちづくりなどを展開。</a:t>
            </a:r>
            <a:endParaRPr lang="en-US" sz="1000" dirty="0">
              <a:solidFill>
                <a:schemeClr val="tx1"/>
              </a:solidFill>
              <a:ea typeface="游ゴシック"/>
              <a:cs typeface="Calibri"/>
            </a:endParaRPr>
          </a:p>
          <a:p>
            <a:r>
              <a:rPr kumimoji="1" lang="ja-JP" sz="1000" dirty="0">
                <a:solidFill>
                  <a:schemeClr val="tx1"/>
                </a:solidFill>
                <a:ea typeface="游ゴシック"/>
              </a:rPr>
              <a:t>○</a:t>
            </a:r>
            <a:r>
              <a:rPr kumimoji="1" lang="ja-JP" sz="1000" dirty="0">
                <a:solidFill>
                  <a:schemeClr val="tx1"/>
                </a:solidFill>
                <a:latin typeface="游ゴシック"/>
                <a:ea typeface="游ゴシック"/>
              </a:rPr>
              <a:t>うめきたや夢洲、御堂筋など都市部において、</a:t>
            </a:r>
            <a:r>
              <a:rPr kumimoji="1" lang="ja-JP" sz="1000" b="1" dirty="0">
                <a:solidFill>
                  <a:schemeClr val="tx1"/>
                </a:solidFill>
                <a:latin typeface="游ゴシック"/>
                <a:ea typeface="游ゴシック"/>
              </a:rPr>
              <a:t>居心地の良いみどりのまちづくり</a:t>
            </a:r>
            <a:r>
              <a:rPr kumimoji="1" lang="ja-JP" sz="1000" dirty="0">
                <a:solidFill>
                  <a:schemeClr val="tx1"/>
                </a:solidFill>
                <a:latin typeface="游ゴシック"/>
                <a:ea typeface="游ゴシック"/>
              </a:rPr>
              <a:t>を推進</a:t>
            </a:r>
            <a:endParaRPr lang="en-US" dirty="0">
              <a:solidFill>
                <a:schemeClr val="tx1"/>
              </a:solidFill>
              <a:latin typeface="游ゴシック"/>
              <a:ea typeface="游ゴシック"/>
            </a:endParaRPr>
          </a:p>
          <a:p>
            <a:r>
              <a:rPr kumimoji="1" lang="ja-JP" altLang="en-US" sz="1000" dirty="0">
                <a:solidFill>
                  <a:schemeClr val="tx1"/>
                </a:solidFill>
                <a:ea typeface="游ゴシック"/>
              </a:rPr>
              <a:t>○大阪湾では、藻場の再生などの環境再生に取り組むとともに、</a:t>
            </a:r>
            <a:r>
              <a:rPr kumimoji="1" lang="ja-JP" altLang="en-US" sz="1000" b="1" dirty="0">
                <a:solidFill>
                  <a:schemeClr val="tx1"/>
                </a:solidFill>
                <a:ea typeface="游ゴシック"/>
              </a:rPr>
              <a:t>漁港の賑わいづくり</a:t>
            </a:r>
            <a:r>
              <a:rPr kumimoji="1" lang="ja-JP" altLang="en-US" sz="1000" dirty="0">
                <a:solidFill>
                  <a:schemeClr val="tx1"/>
                </a:solidFill>
                <a:ea typeface="游ゴシック"/>
              </a:rPr>
              <a:t>を促進</a:t>
            </a:r>
            <a:endParaRPr kumimoji="1" lang="en-US" altLang="ja-JP" sz="1000" dirty="0">
              <a:solidFill>
                <a:schemeClr val="tx1"/>
              </a:solidFill>
              <a:ea typeface="游ゴシック"/>
            </a:endParaRPr>
          </a:p>
        </p:txBody>
      </p:sp>
      <p:sp>
        <p:nvSpPr>
          <p:cNvPr id="8" name="正方形/長方形 7">
            <a:extLst>
              <a:ext uri="{FF2B5EF4-FFF2-40B4-BE49-F238E27FC236}">
                <a16:creationId xmlns:a16="http://schemas.microsoft.com/office/drawing/2014/main" id="{C0B3DFDE-78C4-436F-A742-C2440537A06A}"/>
              </a:ext>
            </a:extLst>
          </p:cNvPr>
          <p:cNvSpPr/>
          <p:nvPr/>
        </p:nvSpPr>
        <p:spPr>
          <a:xfrm>
            <a:off x="0" y="68851"/>
            <a:ext cx="9906000" cy="400110"/>
          </a:xfrm>
          <a:prstGeom prst="rect">
            <a:avLst/>
          </a:prstGeom>
          <a:noFill/>
        </p:spPr>
        <p:txBody>
          <a:bodyPr wrap="square" lIns="91440" tIns="45720" rIns="91440" bIns="45720" anchor="t">
            <a:sp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HGS創英角ｺﾞｼｯｸUB"/>
                <a:ea typeface="HGS創英角ｺﾞｼｯｸUB"/>
              </a:rPr>
              <a:t>５．成長を支える高度な都市機能を備えた都市</a:t>
            </a:r>
          </a:p>
        </p:txBody>
      </p:sp>
      <p:sp>
        <p:nvSpPr>
          <p:cNvPr id="5" name="スライド番号プレースホルダー 1">
            <a:extLst>
              <a:ext uri="{FF2B5EF4-FFF2-40B4-BE49-F238E27FC236}">
                <a16:creationId xmlns:a16="http://schemas.microsoft.com/office/drawing/2014/main" id="{B299F208-EEC0-4654-582F-8A3CE31310EF}"/>
              </a:ext>
            </a:extLst>
          </p:cNvPr>
          <p:cNvSpPr>
            <a:spLocks noGrp="1"/>
          </p:cNvSpPr>
          <p:nvPr>
            <p:ph type="sldNum" sz="quarter" idx="12"/>
          </p:nvPr>
        </p:nvSpPr>
        <p:spPr>
          <a:xfrm>
            <a:off x="9489330" y="6445576"/>
            <a:ext cx="416670" cy="408695"/>
          </a:xfrm>
          <a:solidFill>
            <a:schemeClr val="bg1"/>
          </a:solidFill>
          <a:effectLst/>
        </p:spPr>
        <p:txBody>
          <a:bodyPr/>
          <a:lstStyle/>
          <a:p>
            <a:fld id="{DDF82107-93BA-490C-9453-044014AF67CD}" type="slidenum">
              <a:rPr kumimoji="1" lang="ja-JP" altLang="en-US" smtClean="0"/>
              <a:pPr/>
              <a:t>63</a:t>
            </a:fld>
            <a:endParaRPr kumimoji="1" lang="ja-JP" altLang="en-US"/>
          </a:p>
        </p:txBody>
      </p:sp>
      <p:sp>
        <p:nvSpPr>
          <p:cNvPr id="9" name="テキスト ボックス 8">
            <a:extLst>
              <a:ext uri="{FF2B5EF4-FFF2-40B4-BE49-F238E27FC236}">
                <a16:creationId xmlns:a16="http://schemas.microsoft.com/office/drawing/2014/main" id="{9CB8F914-003C-435D-914C-C2ECE5824CDD}"/>
              </a:ext>
            </a:extLst>
          </p:cNvPr>
          <p:cNvSpPr txBox="1"/>
          <p:nvPr/>
        </p:nvSpPr>
        <p:spPr>
          <a:xfrm>
            <a:off x="0" y="572053"/>
            <a:ext cx="6098400" cy="338554"/>
          </a:xfrm>
          <a:prstGeom prst="rect">
            <a:avLst/>
          </a:prstGeom>
          <a:noFill/>
          <a:ln>
            <a:noFill/>
          </a:ln>
        </p:spPr>
        <p:txBody>
          <a:bodyPr wrap="square" lIns="91440" tIns="45720" rIns="91440" bIns="45720" anchor="t">
            <a:spAutoFit/>
          </a:bodyPr>
          <a:lstStyle/>
          <a:p>
            <a:pPr marL="0" marR="0" lvl="0" indent="0" algn="l" defTabSz="653156" rtl="0" eaLnBrk="1" fontAlgn="auto" latinLnBrk="0" hangingPunct="1">
              <a:spcBef>
                <a:spcPts val="0"/>
              </a:spcBef>
              <a:spcAft>
                <a:spcPts val="0"/>
              </a:spcAft>
              <a:buClrTx/>
              <a:buSzTx/>
              <a:buFontTx/>
              <a:buNone/>
              <a:tabLst/>
              <a:defRPr/>
            </a:pPr>
            <a:r>
              <a:rPr kumimoji="1" lang="en-US" altLang="ja-JP" sz="1600" b="1" dirty="0">
                <a:latin typeface="BIZ UDゴシック" panose="020B0400000000000000" pitchFamily="49" charset="-128"/>
                <a:ea typeface="BIZ UDゴシック"/>
                <a:cs typeface="HGP創英角ｺﾞｼｯｸUB" panose="020B0900000000000000" pitchFamily="50" charset="-128"/>
              </a:rPr>
              <a:t>【</a:t>
            </a:r>
            <a:r>
              <a:rPr kumimoji="1" lang="ja-JP" altLang="en-US" sz="1600" b="1" dirty="0">
                <a:latin typeface="BIZ UDゴシック" panose="020B0400000000000000" pitchFamily="49" charset="-128"/>
                <a:ea typeface="BIZ UDゴシック"/>
                <a:cs typeface="HGP創英角ｺﾞｼｯｸUB" panose="020B0900000000000000" pitchFamily="50" charset="-128"/>
              </a:rPr>
              <a:t>施策の方向性</a:t>
            </a:r>
            <a:r>
              <a:rPr kumimoji="1" lang="en-US" altLang="ja-JP" sz="1600" b="1" dirty="0">
                <a:latin typeface="BIZ UDゴシック" panose="020B0400000000000000" pitchFamily="49" charset="-128"/>
                <a:ea typeface="BIZ UDゴシック"/>
                <a:cs typeface="HGP創英角ｺﾞｼｯｸUB" panose="020B0900000000000000" pitchFamily="50" charset="-128"/>
              </a:rPr>
              <a:t>】</a:t>
            </a:r>
            <a:r>
              <a:rPr kumimoji="1" lang="ja-JP" altLang="en-US" sz="1600" b="1" dirty="0">
                <a:latin typeface="BIZ UDゴシック" panose="020B0400000000000000" pitchFamily="49" charset="-128"/>
                <a:ea typeface="BIZ UDゴシック"/>
                <a:cs typeface="HGP創英角ｺﾞｼｯｸUB" panose="020B0900000000000000" pitchFamily="50" charset="-128"/>
              </a:rPr>
              <a:t>　</a:t>
            </a:r>
            <a:r>
              <a:rPr kumimoji="1" lang="en-US" altLang="ja-JP" sz="1600" b="1" u="sng" dirty="0">
                <a:latin typeface="BIZ UDゴシック" panose="020B0400000000000000" pitchFamily="49" charset="-128"/>
                <a:ea typeface="BIZ UDゴシック"/>
                <a:cs typeface="HGP創英角ｺﾞｼｯｸUB" panose="020B0900000000000000" pitchFamily="50" charset="-128"/>
              </a:rPr>
              <a:t>【</a:t>
            </a:r>
            <a:r>
              <a:rPr kumimoji="1" lang="ja-JP" altLang="en-US" sz="1600" b="1" u="sng" dirty="0">
                <a:latin typeface="BIZ UDゴシック" panose="020B0400000000000000" pitchFamily="49" charset="-128"/>
                <a:ea typeface="BIZ UDゴシック"/>
                <a:cs typeface="HGP創英角ｺﾞｼｯｸUB" panose="020B0900000000000000" pitchFamily="50" charset="-128"/>
              </a:rPr>
              <a:t>３</a:t>
            </a:r>
            <a:r>
              <a:rPr kumimoji="1" lang="en-US" altLang="ja-JP" sz="1600" b="1" u="sng" dirty="0">
                <a:latin typeface="BIZ UDゴシック" panose="020B0400000000000000" pitchFamily="49" charset="-128"/>
                <a:ea typeface="BIZ UDゴシック"/>
                <a:cs typeface="HGP創英角ｺﾞｼｯｸUB" panose="020B0900000000000000" pitchFamily="50" charset="-128"/>
              </a:rPr>
              <a:t>】</a:t>
            </a:r>
            <a:r>
              <a:rPr kumimoji="1" lang="ja-JP" altLang="en-US" sz="1600" b="1" u="sng" dirty="0">
                <a:latin typeface="BIZ UDゴシック" panose="020B0400000000000000" pitchFamily="49" charset="-128"/>
                <a:ea typeface="BIZ UDゴシック"/>
                <a:cs typeface="HGP創英角ｺﾞｼｯｸUB" panose="020B0900000000000000" pitchFamily="50" charset="-128"/>
              </a:rPr>
              <a:t>地域のまちづくり</a:t>
            </a:r>
            <a:endParaRPr kumimoji="1" lang="en-US" altLang="ja-JP" sz="1600" b="1" u="sng" dirty="0">
              <a:latin typeface="BIZ UDゴシック" panose="020B0400000000000000" pitchFamily="49" charset="-128"/>
              <a:ea typeface="BIZ UDゴシック"/>
              <a:cs typeface="HGP創英角ｺﾞｼｯｸUB" panose="020B0900000000000000" pitchFamily="50" charset="-128"/>
            </a:endParaRPr>
          </a:p>
        </p:txBody>
      </p:sp>
    </p:spTree>
    <p:extLst>
      <p:ext uri="{BB962C8B-B14F-4D97-AF65-F5344CB8AC3E}">
        <p14:creationId xmlns:p14="http://schemas.microsoft.com/office/powerpoint/2010/main" val="26535620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BCD15A6B-9844-47CF-851E-3868A5A07F0C}"/>
              </a:ext>
            </a:extLst>
          </p:cNvPr>
          <p:cNvSpPr/>
          <p:nvPr/>
        </p:nvSpPr>
        <p:spPr>
          <a:xfrm>
            <a:off x="202391" y="3463572"/>
            <a:ext cx="9495274" cy="1674691"/>
          </a:xfrm>
          <a:prstGeom prst="rect">
            <a:avLst/>
          </a:prstGeom>
          <a:solidFill>
            <a:schemeClr val="bg1"/>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spcBef>
                <a:spcPts val="600"/>
              </a:spcBef>
            </a:pPr>
            <a:r>
              <a:rPr kumimoji="1" lang="ja-JP" altLang="en-US" sz="1200" b="1" dirty="0">
                <a:solidFill>
                  <a:schemeClr val="tx1"/>
                </a:solidFill>
              </a:rPr>
              <a:t>③美しく豊かな海づくり</a:t>
            </a:r>
            <a:endParaRPr kumimoji="1" lang="en-US" altLang="ja-JP" sz="1200" b="1" dirty="0">
              <a:solidFill>
                <a:schemeClr val="tx1"/>
              </a:solidFill>
            </a:endParaRPr>
          </a:p>
          <a:p>
            <a:pPr>
              <a:spcBef>
                <a:spcPts val="600"/>
              </a:spcBef>
              <a:defRPr/>
            </a:pPr>
            <a:r>
              <a:rPr kumimoji="1" lang="ja-JP" altLang="en-US" sz="1200" b="1" dirty="0">
                <a:solidFill>
                  <a:schemeClr val="tx1"/>
                </a:solidFill>
                <a:ea typeface="游ゴシック"/>
              </a:rPr>
              <a:t>　</a:t>
            </a:r>
            <a:r>
              <a:rPr kumimoji="1" lang="ja-JP" altLang="en-US" sz="1200" b="1" i="0" u="none" strike="noStrike" kern="1200" cap="none" spc="0" normalizeH="0" baseline="0" noProof="0" dirty="0">
                <a:ln>
                  <a:noFill/>
                </a:ln>
                <a:solidFill>
                  <a:schemeClr val="tx1"/>
                </a:solidFill>
                <a:effectLst/>
                <a:uLnTx/>
                <a:uFillTx/>
                <a:latin typeface="Calibri" panose="020F0502020204030204"/>
                <a:ea typeface="游ゴシック"/>
                <a:cs typeface="+mn-cs"/>
              </a:rPr>
              <a:t>・</a:t>
            </a:r>
            <a:r>
              <a:rPr kumimoji="1" lang="ja-JP" sz="1200" b="1" i="0" u="none" strike="noStrike" kern="1200" cap="none" spc="0" normalizeH="0" baseline="0" noProof="0" dirty="0">
                <a:ln>
                  <a:noFill/>
                </a:ln>
                <a:solidFill>
                  <a:schemeClr val="tx1"/>
                </a:solidFill>
                <a:effectLst/>
                <a:uLnTx/>
                <a:uFillTx/>
                <a:latin typeface="游ゴシック"/>
                <a:ea typeface="游ゴシック"/>
              </a:rPr>
              <a:t>大阪湾の</a:t>
            </a:r>
            <a:r>
              <a:rPr kumimoji="1" lang="ja-JP" sz="1200" b="1" dirty="0">
                <a:solidFill>
                  <a:schemeClr val="tx1"/>
                </a:solidFill>
                <a:latin typeface="游ゴシック"/>
                <a:ea typeface="游ゴシック"/>
              </a:rPr>
              <a:t>ブルーカーボン生態系創出</a:t>
            </a:r>
            <a:r>
              <a:rPr kumimoji="1" lang="ja-JP" sz="1200" b="1" i="0" u="none" strike="noStrike" kern="1200" cap="none" spc="0" normalizeH="0" baseline="0" noProof="0" dirty="0">
                <a:ln>
                  <a:noFill/>
                </a:ln>
                <a:solidFill>
                  <a:schemeClr val="tx1"/>
                </a:solidFill>
                <a:effectLst/>
                <a:uLnTx/>
                <a:uFillTx/>
                <a:latin typeface="游ゴシック"/>
                <a:ea typeface="游ゴシック"/>
              </a:rPr>
              <a:t>再生など環境改善の</a:t>
            </a:r>
            <a:r>
              <a:rPr kumimoji="1" lang="ja-JP" altLang="en-US" sz="1200" b="1" i="0" u="none" strike="noStrike" kern="1200" cap="none" spc="0" normalizeH="0" baseline="0" noProof="0" dirty="0">
                <a:ln>
                  <a:noFill/>
                </a:ln>
                <a:solidFill>
                  <a:schemeClr val="tx1"/>
                </a:solidFill>
                <a:effectLst/>
                <a:uLnTx/>
                <a:uFillTx/>
                <a:latin typeface="游ゴシック"/>
                <a:ea typeface="游ゴシック"/>
              </a:rPr>
              <a:t>取組</a:t>
            </a:r>
            <a:endParaRPr lang="ja-JP" sz="1200" dirty="0">
              <a:solidFill>
                <a:schemeClr val="tx1"/>
              </a:solidFill>
              <a:latin typeface="游ゴシック"/>
              <a:ea typeface="游ゴシック"/>
            </a:endParaRPr>
          </a:p>
          <a:p>
            <a:pPr>
              <a:defRPr/>
            </a:pPr>
            <a:r>
              <a:rPr kumimoji="1" lang="ja-JP" altLang="en-US" sz="1000" b="0" i="0" u="none" strike="noStrike" kern="1200" cap="none" spc="0" normalizeH="0" baseline="0" noProof="0" dirty="0">
                <a:ln>
                  <a:noFill/>
                </a:ln>
                <a:solidFill>
                  <a:schemeClr val="tx1"/>
                </a:solidFill>
                <a:effectLst/>
                <a:uLnTx/>
                <a:uFillTx/>
                <a:latin typeface="Calibri" panose="020F0502020204030204"/>
                <a:ea typeface="游ゴシック"/>
                <a:cs typeface="+mn-cs"/>
              </a:rPr>
              <a:t>　　　⇒　大阪湾沿岸を藻場等で取り囲む「大阪湾ＭＯＢＡリンク構想」の実現に向け、海洋保全の経済価値を創出するＪブルークレジット制度</a:t>
            </a:r>
            <a:r>
              <a:rPr kumimoji="1" lang="ja-JP" altLang="en-US" sz="1000" dirty="0">
                <a:solidFill>
                  <a:schemeClr val="tx1"/>
                </a:solidFill>
                <a:latin typeface="Calibri" panose="020F0502020204030204"/>
                <a:ea typeface="游ゴシック"/>
              </a:rPr>
              <a:t>の</a:t>
            </a:r>
            <a:r>
              <a:rPr kumimoji="1" lang="ja-JP" altLang="en-US" sz="1000" b="0" i="0" u="none" strike="noStrike" kern="1200" cap="none" spc="0" normalizeH="0" baseline="0" noProof="0" dirty="0">
                <a:ln>
                  <a:noFill/>
                </a:ln>
                <a:solidFill>
                  <a:schemeClr val="tx1"/>
                </a:solidFill>
                <a:effectLst/>
                <a:uLnTx/>
                <a:uFillTx/>
                <a:latin typeface="Calibri" panose="020F0502020204030204"/>
                <a:ea typeface="游ゴシック"/>
                <a:cs typeface="+mn-cs"/>
              </a:rPr>
              <a:t>活用や効果的</a:t>
            </a:r>
            <a:endParaRPr lang="en-US" altLang="ja-JP" sz="1000" dirty="0">
              <a:solidFill>
                <a:schemeClr val="tx1"/>
              </a:solidFill>
              <a:latin typeface="Calibri" panose="020F0502020204030204"/>
              <a:ea typeface="游ゴシック"/>
              <a:cs typeface="Calibri"/>
            </a:endParaRPr>
          </a:p>
          <a:p>
            <a:pPr>
              <a:defRPr/>
            </a:pPr>
            <a:r>
              <a:rPr kumimoji="1" lang="ja-JP" altLang="en-US" sz="1000" dirty="0">
                <a:solidFill>
                  <a:schemeClr val="tx1"/>
                </a:solidFill>
                <a:latin typeface="Calibri" panose="020F0502020204030204"/>
                <a:ea typeface="游ゴシック"/>
              </a:rPr>
              <a:t>　　　　　</a:t>
            </a:r>
            <a:r>
              <a:rPr kumimoji="1" lang="ja-JP" altLang="en-US" sz="1000" b="0" i="0" u="none" strike="noStrike" kern="1200" cap="none" spc="0" normalizeH="0" baseline="0" noProof="0" dirty="0">
                <a:ln>
                  <a:noFill/>
                </a:ln>
                <a:solidFill>
                  <a:schemeClr val="tx1"/>
                </a:solidFill>
                <a:effectLst/>
                <a:uLnTx/>
                <a:uFillTx/>
                <a:latin typeface="Calibri" panose="020F0502020204030204"/>
                <a:ea typeface="游ゴシック"/>
                <a:cs typeface="+mn-cs"/>
              </a:rPr>
              <a:t>な藻場創出手法の提供等により、大阪湾ブルーカーボン生態系アライアンス（ＭＯＢＡ）会員をはじめ</a:t>
            </a:r>
            <a:r>
              <a:rPr kumimoji="1" lang="ja-JP" altLang="en-US" sz="1000" dirty="0">
                <a:solidFill>
                  <a:schemeClr val="tx1"/>
                </a:solidFill>
                <a:latin typeface="Calibri" panose="020F0502020204030204"/>
                <a:ea typeface="游ゴシック"/>
              </a:rPr>
              <a:t>とした</a:t>
            </a:r>
            <a:r>
              <a:rPr kumimoji="1" lang="ja-JP" altLang="en-US" sz="1000" b="0" i="0" u="none" strike="noStrike" kern="1200" cap="none" spc="0" normalizeH="0" baseline="0" noProof="0" dirty="0">
                <a:ln>
                  <a:noFill/>
                </a:ln>
                <a:solidFill>
                  <a:schemeClr val="tx1"/>
                </a:solidFill>
                <a:effectLst/>
                <a:uLnTx/>
                <a:uFillTx/>
                <a:latin typeface="Calibri" panose="020F0502020204030204"/>
                <a:ea typeface="游ゴシック"/>
                <a:cs typeface="+mn-cs"/>
              </a:rPr>
              <a:t>企業等の藻場創出の取組を促進　</a:t>
            </a:r>
            <a:endParaRPr lang="en-US" altLang="ja-JP" sz="1000" b="0" i="0" u="none" strike="noStrike" kern="1200" cap="none" spc="0" normalizeH="0" baseline="0" noProof="0" dirty="0">
              <a:ln>
                <a:noFill/>
              </a:ln>
              <a:solidFill>
                <a:schemeClr val="tx1"/>
              </a:solidFill>
              <a:effectLst/>
              <a:uLnTx/>
              <a:uFillTx/>
              <a:latin typeface="Calibri" panose="020F0502020204030204"/>
              <a:ea typeface="游ゴシック"/>
              <a:cs typeface="Calibri"/>
            </a:endParaRPr>
          </a:p>
          <a:p>
            <a:pPr>
              <a:spcBef>
                <a:spcPts val="600"/>
              </a:spcBef>
              <a:defRPr/>
            </a:pPr>
            <a:r>
              <a:rPr kumimoji="1" lang="ja-JP" altLang="en-US" sz="1200" b="1" i="0" u="none" strike="noStrike" kern="1200" cap="none" spc="0" normalizeH="0" baseline="0" noProof="0" dirty="0">
                <a:ln>
                  <a:noFill/>
                </a:ln>
                <a:solidFill>
                  <a:schemeClr val="tx1"/>
                </a:solidFill>
                <a:effectLst/>
                <a:uLnTx/>
                <a:uFillTx/>
                <a:latin typeface="Calibri" panose="020F0502020204030204"/>
                <a:ea typeface="游ゴシック"/>
                <a:cs typeface="+mn-cs"/>
              </a:rPr>
              <a:t>　・</a:t>
            </a:r>
            <a:r>
              <a:rPr kumimoji="1" lang="ja-JP" sz="1200" b="1" i="0" u="none" strike="noStrike" kern="1200" cap="none" spc="0" normalizeH="0" baseline="0" noProof="0" dirty="0">
                <a:ln>
                  <a:noFill/>
                </a:ln>
                <a:solidFill>
                  <a:schemeClr val="tx1"/>
                </a:solidFill>
                <a:effectLst/>
                <a:uLnTx/>
                <a:uFillTx/>
                <a:latin typeface="游ゴシック"/>
                <a:ea typeface="游ゴシック"/>
              </a:rPr>
              <a:t>全国豊かな海づくり大会を契機とした漁港の</a:t>
            </a:r>
            <a:r>
              <a:rPr kumimoji="1" lang="ja-JP" sz="1200" b="1" dirty="0">
                <a:solidFill>
                  <a:schemeClr val="tx1"/>
                </a:solidFill>
                <a:latin typeface="游ゴシック"/>
                <a:ea typeface="游ゴシック"/>
              </a:rPr>
              <a:t>魅力向上や</a:t>
            </a:r>
            <a:r>
              <a:rPr kumimoji="1" lang="ja-JP" sz="1200" b="1" i="0" u="none" strike="noStrike" kern="1200" cap="none" spc="0" normalizeH="0" baseline="0" noProof="0" dirty="0">
                <a:ln>
                  <a:noFill/>
                </a:ln>
                <a:solidFill>
                  <a:schemeClr val="tx1"/>
                </a:solidFill>
                <a:effectLst/>
                <a:uLnTx/>
                <a:uFillTx/>
                <a:latin typeface="游ゴシック"/>
                <a:ea typeface="游ゴシック"/>
              </a:rPr>
              <a:t>機能強化</a:t>
            </a:r>
            <a:endParaRPr lang="ja-JP" sz="1200" dirty="0">
              <a:solidFill>
                <a:schemeClr val="tx1"/>
              </a:solidFill>
              <a:latin typeface="游ゴシック"/>
              <a:ea typeface="游ゴシック"/>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Calibri" panose="020F0502020204030204"/>
                <a:ea typeface="游ゴシック"/>
                <a:cs typeface="+mn-cs"/>
              </a:rPr>
              <a:t>　　　⇒　</a:t>
            </a:r>
            <a:r>
              <a:rPr kumimoji="1" lang="en-US" altLang="ja-JP" sz="1000" b="0" i="0" u="none" strike="noStrike" kern="1200" cap="none" spc="0" normalizeH="0" baseline="0" noProof="0" dirty="0">
                <a:ln>
                  <a:noFill/>
                </a:ln>
                <a:solidFill>
                  <a:schemeClr val="tx1"/>
                </a:solidFill>
                <a:effectLst/>
                <a:uLnTx/>
                <a:uFillTx/>
                <a:latin typeface="Calibri" panose="020F0502020204030204"/>
                <a:ea typeface="游ゴシック"/>
                <a:cs typeface="+mn-cs"/>
              </a:rPr>
              <a:t>2026</a:t>
            </a:r>
            <a:r>
              <a:rPr kumimoji="1" lang="ja-JP" altLang="en-US" sz="1000" b="0" i="0" u="none" strike="noStrike" kern="1200" cap="none" spc="0" normalizeH="0" baseline="0" noProof="0" dirty="0">
                <a:ln>
                  <a:noFill/>
                </a:ln>
                <a:solidFill>
                  <a:schemeClr val="tx1"/>
                </a:solidFill>
                <a:effectLst/>
                <a:uLnTx/>
                <a:uFillTx/>
                <a:latin typeface="Calibri" panose="020F0502020204030204"/>
                <a:ea typeface="游ゴシック"/>
                <a:cs typeface="+mn-cs"/>
              </a:rPr>
              <a:t>年度に大阪で初めて開催される「全国豊かな海づくり大会」を契機として、漁港の魅力を活かした漁業体験や青空市場、養殖などの海業を推進　　</a:t>
            </a:r>
            <a:endParaRPr kumimoji="1" lang="en-US" altLang="ja-JP" sz="1000" b="0" i="0" u="none" strike="noStrike" kern="1200" cap="none" spc="0" normalizeH="0" baseline="0" noProof="0" dirty="0">
              <a:ln>
                <a:noFill/>
              </a:ln>
              <a:solidFill>
                <a:schemeClr val="tx1"/>
              </a:solidFill>
              <a:effectLst/>
              <a:uLnTx/>
              <a:uFillTx/>
              <a:latin typeface="Calibri" panose="020F0502020204030204"/>
              <a:ea typeface="游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Calibri" panose="020F0502020204030204"/>
                <a:ea typeface="游ゴシック" panose="020B0400000000000000" pitchFamily="50" charset="-128"/>
                <a:cs typeface="+mn-cs"/>
              </a:rPr>
              <a:t>　　　　　するとともに、ＩＴ等の活用により漁獲や流通を効率化することで、漁港の機能を強化</a:t>
            </a:r>
          </a:p>
        </p:txBody>
      </p:sp>
      <p:sp>
        <p:nvSpPr>
          <p:cNvPr id="4" name="正方形/長方形 3">
            <a:extLst>
              <a:ext uri="{FF2B5EF4-FFF2-40B4-BE49-F238E27FC236}">
                <a16:creationId xmlns:a16="http://schemas.microsoft.com/office/drawing/2014/main" id="{B34B5A97-02A6-49B7-B7FF-460289A0FD1B}"/>
              </a:ext>
            </a:extLst>
          </p:cNvPr>
          <p:cNvSpPr/>
          <p:nvPr/>
        </p:nvSpPr>
        <p:spPr>
          <a:xfrm>
            <a:off x="205363" y="232943"/>
            <a:ext cx="9495274" cy="3068522"/>
          </a:xfrm>
          <a:prstGeom prst="rect">
            <a:avLst/>
          </a:prstGeom>
          <a:solidFill>
            <a:schemeClr val="bg1"/>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spcBef>
                <a:spcPts val="600"/>
              </a:spcBef>
            </a:pPr>
            <a:r>
              <a:rPr kumimoji="1" lang="ja-JP" altLang="en-US" sz="1200" b="1" dirty="0">
                <a:solidFill>
                  <a:schemeClr val="tx1"/>
                </a:solidFill>
                <a:ea typeface="游ゴシック"/>
              </a:rPr>
              <a:t>②</a:t>
            </a:r>
            <a:r>
              <a:rPr kumimoji="1" lang="ja-JP" sz="1200" b="1" dirty="0">
                <a:solidFill>
                  <a:schemeClr val="tx1"/>
                </a:solidFill>
                <a:ea typeface="游ゴシック"/>
              </a:rPr>
              <a:t>居心地の良いみどりのまちづくり</a:t>
            </a:r>
            <a:r>
              <a:rPr kumimoji="1" lang="ja-JP" sz="1200" b="1" dirty="0">
                <a:solidFill>
                  <a:schemeClr val="tx1"/>
                </a:solidFill>
                <a:latin typeface="游ゴシック"/>
                <a:ea typeface="游ゴシック"/>
              </a:rPr>
              <a:t>の</a:t>
            </a:r>
            <a:r>
              <a:rPr kumimoji="1" lang="ja-JP" sz="1200" b="1" dirty="0">
                <a:solidFill>
                  <a:schemeClr val="tx1"/>
                </a:solidFill>
                <a:ea typeface="游ゴシック"/>
              </a:rPr>
              <a:t>推進</a:t>
            </a:r>
            <a:endParaRPr lang="en-US" sz="1200" dirty="0">
              <a:solidFill>
                <a:schemeClr val="tx1"/>
              </a:solidFill>
              <a:ea typeface="Calibri"/>
              <a:cs typeface="Calibri"/>
            </a:endParaRPr>
          </a:p>
          <a:p>
            <a:pPr>
              <a:spcBef>
                <a:spcPts val="600"/>
              </a:spcBef>
            </a:pPr>
            <a:r>
              <a:rPr kumimoji="1" lang="ja-JP" sz="1200" b="1" dirty="0">
                <a:solidFill>
                  <a:schemeClr val="tx1"/>
                </a:solidFill>
                <a:ea typeface="游ゴシック"/>
              </a:rPr>
              <a:t>　・</a:t>
            </a:r>
            <a:r>
              <a:rPr kumimoji="1" lang="ja-JP" sz="1200" b="1" dirty="0">
                <a:solidFill>
                  <a:schemeClr val="tx1"/>
                </a:solidFill>
                <a:latin typeface="游ゴシック"/>
                <a:ea typeface="游ゴシック"/>
              </a:rPr>
              <a:t>まち全体を包み込む「みどり」を軸としたうめきた２期開発の推進</a:t>
            </a:r>
            <a:endParaRPr lang="en-US" dirty="0">
              <a:solidFill>
                <a:schemeClr val="tx1"/>
              </a:solidFill>
              <a:latin typeface="游ゴシック"/>
              <a:ea typeface="游ゴシック"/>
            </a:endParaRPr>
          </a:p>
          <a:p>
            <a:r>
              <a:rPr kumimoji="1" lang="ja-JP" altLang="en-US" sz="1000" dirty="0">
                <a:solidFill>
                  <a:schemeClr val="tx1"/>
                </a:solidFill>
                <a:ea typeface="游ゴシック"/>
              </a:rPr>
              <a:t>　　　⇒　都市や人間と自然、環境との新しい関係性を構築、比類なき魅力を備え、都市の文化となる新しいまちづくりの空間を形成</a:t>
            </a:r>
            <a:endParaRPr lang="en-US" altLang="ja-JP" sz="1000" dirty="0">
              <a:solidFill>
                <a:schemeClr val="tx1"/>
              </a:solidFill>
              <a:ea typeface="游ゴシック"/>
              <a:cs typeface="Calibri"/>
            </a:endParaRPr>
          </a:p>
          <a:p>
            <a:pPr>
              <a:spcBef>
                <a:spcPts val="600"/>
              </a:spcBef>
            </a:pPr>
            <a:r>
              <a:rPr kumimoji="1" lang="ja-JP" altLang="en-US" sz="1200" b="1" dirty="0">
                <a:solidFill>
                  <a:schemeClr val="tx1"/>
                </a:solidFill>
                <a:ea typeface="游ゴシック"/>
              </a:rPr>
              <a:t>　・万博跡地開発における「静けさの森」などの継承</a:t>
            </a:r>
            <a:endParaRPr lang="en-US" altLang="ja-JP" sz="1200" b="1" dirty="0">
              <a:solidFill>
                <a:schemeClr val="tx1"/>
              </a:solidFill>
              <a:ea typeface="游ゴシック"/>
              <a:cs typeface="Calibri"/>
            </a:endParaRPr>
          </a:p>
          <a:p>
            <a:r>
              <a:rPr kumimoji="1" lang="ja-JP" altLang="en-US" sz="1000" dirty="0">
                <a:solidFill>
                  <a:schemeClr val="tx1"/>
                </a:solidFill>
                <a:ea typeface="游ゴシック"/>
              </a:rPr>
              <a:t>　　　⇒　樹木や草花などの「いのち」を迎え入れ万博のテーマを体現した「静けさの森」の理念を踏まえ、樹木を利活用し、まちづくり一体で緑地等を整備</a:t>
            </a:r>
            <a:endParaRPr lang="en-US" altLang="ja-JP" sz="1000" dirty="0">
              <a:solidFill>
                <a:schemeClr val="tx1"/>
              </a:solidFill>
              <a:ea typeface="游ゴシック"/>
              <a:cs typeface="Calibri"/>
            </a:endParaRPr>
          </a:p>
          <a:p>
            <a:pPr>
              <a:spcBef>
                <a:spcPts val="600"/>
              </a:spcBef>
            </a:pPr>
            <a:r>
              <a:rPr kumimoji="1" lang="ja-JP" altLang="en-US" sz="1200" b="1" dirty="0">
                <a:solidFill>
                  <a:schemeClr val="tx1"/>
                </a:solidFill>
                <a:ea typeface="游ゴシック"/>
              </a:rPr>
              <a:t>　・みどりあふれ、憩いとゆとりのある御堂筋歩行者空間の整備</a:t>
            </a:r>
            <a:endParaRPr lang="en-US" altLang="ja-JP" sz="1200" b="1" dirty="0">
              <a:solidFill>
                <a:schemeClr val="tx1"/>
              </a:solidFill>
              <a:ea typeface="游ゴシック"/>
              <a:cs typeface="Calibri"/>
            </a:endParaRPr>
          </a:p>
          <a:p>
            <a:r>
              <a:rPr kumimoji="1" lang="ja-JP" altLang="en-US" sz="1000" dirty="0">
                <a:solidFill>
                  <a:schemeClr val="tx1"/>
                </a:solidFill>
                <a:ea typeface="游ゴシック"/>
              </a:rPr>
              <a:t>　　　⇒　公民が連携し、みどりあふれ、ゆとりある良好な都市空間再編の取組により、賑わいあふれ、魅力あるまちづくりを推進</a:t>
            </a:r>
            <a:endParaRPr lang="en-US" altLang="ja-JP" sz="1000" dirty="0">
              <a:solidFill>
                <a:schemeClr val="tx1"/>
              </a:solidFill>
              <a:ea typeface="游ゴシック"/>
              <a:cs typeface="Calibri"/>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游ゴシック"/>
                <a:ea typeface="游ゴシック"/>
                <a:cs typeface="Calibri"/>
              </a:rPr>
              <a:t>　・まちなかにおけるみどりのまちづくり</a:t>
            </a:r>
            <a:r>
              <a:rPr kumimoji="1" lang="ja-JP" altLang="en-US" sz="1200" b="1" i="0" u="none" strike="noStrike" kern="1200" cap="none" spc="0" normalizeH="0" baseline="0" noProof="0" dirty="0">
                <a:ln>
                  <a:noFill/>
                </a:ln>
                <a:solidFill>
                  <a:schemeClr val="tx1"/>
                </a:solidFill>
                <a:effectLst/>
                <a:uLnTx/>
                <a:uFillTx/>
                <a:latin typeface="游ゴシック"/>
                <a:ea typeface="游ゴシック"/>
                <a:cs typeface="Calibri"/>
              </a:rPr>
              <a:t>や、豊かな自然環境の創出、木のある暮らしの実現</a:t>
            </a:r>
            <a:endParaRPr kumimoji="1" lang="en-US" altLang="ja-JP" sz="1000" dirty="0">
              <a:solidFill>
                <a:schemeClr val="tx1"/>
              </a:solidFill>
              <a:latin typeface="Calibri"/>
              <a:ea typeface="游ゴシック"/>
              <a:cs typeface="Calibri"/>
            </a:endParaRPr>
          </a:p>
          <a:p>
            <a:pPr marL="622300" indent="-622300">
              <a:defRPr/>
            </a:pPr>
            <a:r>
              <a:rPr kumimoji="1" lang="ja-JP" altLang="en-US" sz="1000" dirty="0">
                <a:solidFill>
                  <a:schemeClr val="tx1"/>
                </a:solidFill>
                <a:ea typeface="游ゴシック"/>
              </a:rPr>
              <a:t>　　　⇒　</a:t>
            </a:r>
            <a:r>
              <a:rPr kumimoji="1" lang="ja-JP" altLang="en-US" sz="1000" dirty="0">
                <a:solidFill>
                  <a:schemeClr val="tx1"/>
                </a:solidFill>
                <a:latin typeface="游ゴシック"/>
                <a:ea typeface="游ゴシック"/>
              </a:rPr>
              <a:t>まちなかにおいて都市緑化を活用した猛暑対策を推進するとともに、自然共生サイト認定や共生の森等の整備によるネイチャーポジティブの取組の促進。グリーンインフラを活用したみどりのネットワークの形成に向けて、公園や道路などに雨水貯留浸透施設を備えた緑地を整備し、隣接する民有地も含め流域治水対策や都市の快適性向上を推進</a:t>
            </a:r>
            <a:endParaRPr kumimoji="1" lang="en-US" altLang="ja-JP" sz="1000" dirty="0">
              <a:solidFill>
                <a:schemeClr val="tx1"/>
              </a:solidFill>
              <a:latin typeface="游ゴシック"/>
              <a:ea typeface="游ゴシック"/>
            </a:endParaRPr>
          </a:p>
          <a:p>
            <a:pPr marL="622300" indent="-622300">
              <a:defRPr/>
            </a:pPr>
            <a:r>
              <a:rPr kumimoji="1" lang="ja-JP" altLang="en-US" sz="1000" dirty="0">
                <a:solidFill>
                  <a:schemeClr val="tx1"/>
                </a:solidFill>
                <a:latin typeface="游ゴシック"/>
                <a:ea typeface="游ゴシック"/>
              </a:rPr>
              <a:t>　　　　　豊かな緑陰の形成や保全、魅力ある公園施設の導入、多様な主体による緑の活用などにより、人中心でみどりの魅力あふれるまちづくりを図る</a:t>
            </a:r>
          </a:p>
          <a:p>
            <a:pPr marL="622300" indent="-622300">
              <a:defRPr/>
            </a:pPr>
            <a:r>
              <a:rPr kumimoji="1" lang="ja-JP" altLang="en-US" sz="1000" dirty="0">
                <a:solidFill>
                  <a:schemeClr val="tx1"/>
                </a:solidFill>
                <a:latin typeface="游ゴシック"/>
                <a:ea typeface="游ゴシック"/>
              </a:rPr>
              <a:t>　　　　　また、府内産木材の供給体制を強化し、木のある暮らしを実現</a:t>
            </a:r>
            <a:endParaRPr lang="ja-JP" sz="1000" dirty="0">
              <a:solidFill>
                <a:schemeClr val="tx1"/>
              </a:solidFill>
              <a:latin typeface="Calibri"/>
              <a:ea typeface="游ゴシック"/>
              <a:cs typeface="Calibri"/>
            </a:endParaRPr>
          </a:p>
          <a:p>
            <a:pPr>
              <a:spcBef>
                <a:spcPts val="600"/>
              </a:spcBef>
              <a:defRPr/>
            </a:pPr>
            <a:r>
              <a:rPr kumimoji="1" lang="ja-JP" sz="1200" b="1" dirty="0">
                <a:solidFill>
                  <a:schemeClr val="tx1"/>
                </a:solidFill>
                <a:latin typeface="Calibri"/>
                <a:ea typeface="游ゴシック"/>
                <a:cs typeface="Calibri"/>
              </a:rPr>
              <a:t>　・ </a:t>
            </a:r>
            <a:r>
              <a:rPr kumimoji="1" lang="ja-JP" sz="1200" b="1" dirty="0">
                <a:solidFill>
                  <a:schemeClr val="tx1"/>
                </a:solidFill>
                <a:latin typeface="游ゴシック"/>
                <a:ea typeface="游ゴシック"/>
                <a:cs typeface="Calibri"/>
              </a:rPr>
              <a:t>まちの魅力を高め</a:t>
            </a:r>
            <a:r>
              <a:rPr kumimoji="1" lang="ja-JP" sz="1200" b="1" i="0" u="none" strike="noStrike" kern="1200" cap="none" spc="0" normalizeH="0" baseline="0" noProof="0" dirty="0">
                <a:ln>
                  <a:noFill/>
                </a:ln>
                <a:solidFill>
                  <a:schemeClr val="tx1"/>
                </a:solidFill>
                <a:effectLst/>
                <a:uLnTx/>
                <a:uFillTx/>
                <a:latin typeface="游ゴシック"/>
                <a:ea typeface="游ゴシック"/>
                <a:cs typeface="Calibri"/>
              </a:rPr>
              <a:t>る公園の</a:t>
            </a:r>
            <a:r>
              <a:rPr kumimoji="1" lang="ja-JP" sz="1200" b="1" dirty="0">
                <a:solidFill>
                  <a:schemeClr val="tx1"/>
                </a:solidFill>
                <a:latin typeface="游ゴシック"/>
                <a:ea typeface="游ゴシック"/>
                <a:cs typeface="Calibri"/>
              </a:rPr>
              <a:t>整備</a:t>
            </a:r>
            <a:r>
              <a:rPr kumimoji="1" lang="ja-JP" sz="1200" b="1" i="0" u="none" strike="noStrike" kern="1200" cap="none" spc="0" normalizeH="0" baseline="0" noProof="0" dirty="0">
                <a:ln>
                  <a:noFill/>
                </a:ln>
                <a:solidFill>
                  <a:schemeClr val="tx1"/>
                </a:solidFill>
                <a:effectLst/>
                <a:uLnTx/>
                <a:uFillTx/>
                <a:latin typeface="游ゴシック"/>
                <a:ea typeface="游ゴシック"/>
                <a:cs typeface="Calibri"/>
              </a:rPr>
              <a:t>・</a:t>
            </a:r>
            <a:r>
              <a:rPr kumimoji="1" lang="ja-JP" sz="1200" b="1" dirty="0">
                <a:solidFill>
                  <a:schemeClr val="tx1"/>
                </a:solidFill>
                <a:latin typeface="游ゴシック"/>
                <a:ea typeface="游ゴシック"/>
                <a:cs typeface="Calibri"/>
              </a:rPr>
              <a:t>管理運営の推進</a:t>
            </a:r>
            <a:endParaRPr lang="en-US" sz="1200" i="0" u="none" strike="noStrike" kern="1200" cap="none" spc="0" normalizeH="0" baseline="0" noProof="0" dirty="0">
              <a:ln>
                <a:noFill/>
              </a:ln>
              <a:solidFill>
                <a:schemeClr val="tx1"/>
              </a:solidFill>
              <a:effectLst/>
              <a:uLnTx/>
              <a:uFillTx/>
              <a:latin typeface="游ゴシック"/>
              <a:ea typeface="+mn-lt"/>
              <a:cs typeface="Calibri"/>
            </a:endParaRPr>
          </a:p>
          <a:p>
            <a:pPr>
              <a:defRPr/>
            </a:pPr>
            <a:r>
              <a:rPr kumimoji="1" lang="ja-JP" sz="1000" b="0" i="0" u="none" strike="noStrike" kern="1200" cap="none" spc="0" normalizeH="0" baseline="0" noProof="0" dirty="0">
                <a:ln>
                  <a:noFill/>
                </a:ln>
                <a:solidFill>
                  <a:schemeClr val="tx1"/>
                </a:solidFill>
                <a:effectLst/>
                <a:uLnTx/>
                <a:uFillTx/>
                <a:latin typeface="Calibri" panose="020F0502020204030204"/>
                <a:ea typeface="游ゴシック"/>
                <a:cs typeface="+mn-cs"/>
              </a:rPr>
              <a:t>　　　⇒　</a:t>
            </a:r>
            <a:r>
              <a:rPr kumimoji="1" lang="ja-JP" sz="1000" b="0" i="0" u="none" strike="noStrike" kern="1200" cap="none" spc="0" normalizeH="0" baseline="0" noProof="0" dirty="0">
                <a:ln>
                  <a:noFill/>
                </a:ln>
                <a:solidFill>
                  <a:schemeClr val="tx1"/>
                </a:solidFill>
                <a:effectLst/>
                <a:uLnTx/>
                <a:uFillTx/>
                <a:latin typeface="游ゴシック"/>
                <a:ea typeface="游ゴシック"/>
                <a:cs typeface="Calibri"/>
              </a:rPr>
              <a:t>公園の安全・安心・快適な利用に向けて、民間とも連携を図りながら</a:t>
            </a:r>
            <a:r>
              <a:rPr kumimoji="1" lang="ja-JP" sz="1000" dirty="0">
                <a:solidFill>
                  <a:schemeClr val="tx1"/>
                </a:solidFill>
                <a:latin typeface="游ゴシック"/>
                <a:ea typeface="游ゴシック"/>
                <a:cs typeface="Calibri"/>
              </a:rPr>
              <a:t>新たな施設整備や老朽化した施設の改修、</a:t>
            </a:r>
            <a:r>
              <a:rPr kumimoji="1" lang="ja-JP" sz="1000" dirty="0">
                <a:solidFill>
                  <a:schemeClr val="tx1"/>
                </a:solidFill>
                <a:latin typeface="游ゴシック"/>
                <a:ea typeface="游ゴシック"/>
              </a:rPr>
              <a:t>既存ストックの有効活用、</a:t>
            </a:r>
            <a:r>
              <a:rPr kumimoji="1" lang="ja-JP" sz="1000" b="0" i="0" u="none" strike="noStrike" kern="1200" cap="none" spc="0" normalizeH="0" baseline="0" noProof="0" dirty="0">
                <a:ln>
                  <a:noFill/>
                </a:ln>
                <a:solidFill>
                  <a:schemeClr val="tx1"/>
                </a:solidFill>
                <a:effectLst/>
                <a:uLnTx/>
                <a:uFillTx/>
                <a:latin typeface="游ゴシック"/>
                <a:ea typeface="游ゴシック"/>
                <a:cs typeface="Calibri"/>
              </a:rPr>
              <a:t>休息スペース</a:t>
            </a:r>
            <a:endParaRPr lang="en-US" sz="1000" dirty="0">
              <a:solidFill>
                <a:schemeClr val="tx1"/>
              </a:solidFill>
              <a:latin typeface="游ゴシック"/>
              <a:ea typeface="游ゴシック"/>
            </a:endParaRPr>
          </a:p>
          <a:p>
            <a:pPr>
              <a:defRPr/>
            </a:pPr>
            <a:r>
              <a:rPr kumimoji="1" lang="ja-JP" sz="1000" dirty="0">
                <a:solidFill>
                  <a:schemeClr val="tx1"/>
                </a:solidFill>
                <a:latin typeface="游ゴシック"/>
                <a:ea typeface="游ゴシック"/>
              </a:rPr>
              <a:t>　　　　　</a:t>
            </a:r>
            <a:r>
              <a:rPr kumimoji="1" lang="ja-JP" sz="1000" b="0" i="0" u="none" strike="noStrike" kern="1200" cap="none" spc="0" normalizeH="0" baseline="0" noProof="0" dirty="0">
                <a:ln>
                  <a:noFill/>
                </a:ln>
                <a:solidFill>
                  <a:schemeClr val="tx1"/>
                </a:solidFill>
                <a:effectLst/>
                <a:uLnTx/>
                <a:uFillTx/>
                <a:latin typeface="游ゴシック"/>
                <a:ea typeface="游ゴシック"/>
                <a:cs typeface="Calibri"/>
              </a:rPr>
              <a:t>などの整備</a:t>
            </a:r>
            <a:r>
              <a:rPr kumimoji="1" lang="ja-JP" altLang="en-US" sz="1000" b="0" i="0" u="none" strike="noStrike" kern="1200" cap="none" spc="0" normalizeH="0" baseline="0" noProof="0" dirty="0">
                <a:ln>
                  <a:noFill/>
                </a:ln>
                <a:solidFill>
                  <a:schemeClr val="tx1"/>
                </a:solidFill>
                <a:effectLst/>
                <a:uLnTx/>
                <a:uFillTx/>
                <a:latin typeface="游ゴシック"/>
                <a:ea typeface="游ゴシック"/>
                <a:cs typeface="Calibri"/>
              </a:rPr>
              <a:t>、</a:t>
            </a:r>
            <a:r>
              <a:rPr kumimoji="1" lang="ja-JP" sz="1000" dirty="0">
                <a:solidFill>
                  <a:schemeClr val="tx1"/>
                </a:solidFill>
                <a:latin typeface="游ゴシック"/>
                <a:ea typeface="游ゴシック"/>
              </a:rPr>
              <a:t>民間活力による施設設置やイベント実施</a:t>
            </a:r>
            <a:r>
              <a:rPr kumimoji="1" lang="ja-JP" sz="1000" b="0" i="0" u="none" strike="noStrike" kern="1200" cap="none" spc="0" normalizeH="0" baseline="0" noProof="0" dirty="0">
                <a:ln>
                  <a:noFill/>
                </a:ln>
                <a:solidFill>
                  <a:schemeClr val="tx1"/>
                </a:solidFill>
                <a:effectLst/>
                <a:uLnTx/>
                <a:uFillTx/>
                <a:latin typeface="游ゴシック"/>
                <a:ea typeface="游ゴシック"/>
                <a:cs typeface="Calibri"/>
              </a:rPr>
              <a:t>により、</a:t>
            </a:r>
            <a:r>
              <a:rPr kumimoji="1" lang="ja-JP" sz="1000" dirty="0">
                <a:solidFill>
                  <a:schemeClr val="tx1"/>
                </a:solidFill>
                <a:latin typeface="游ゴシック"/>
                <a:ea typeface="游ゴシック"/>
              </a:rPr>
              <a:t>サードプレイスとなる</a:t>
            </a:r>
            <a:r>
              <a:rPr kumimoji="1" lang="ja-JP" sz="1000" b="0" i="0" u="none" strike="noStrike" kern="1200" cap="none" spc="0" normalizeH="0" baseline="0" noProof="0" dirty="0">
                <a:ln>
                  <a:noFill/>
                </a:ln>
                <a:solidFill>
                  <a:schemeClr val="tx1"/>
                </a:solidFill>
                <a:effectLst/>
                <a:uLnTx/>
                <a:uFillTx/>
                <a:latin typeface="游ゴシック"/>
                <a:ea typeface="游ゴシック"/>
                <a:cs typeface="Calibri"/>
              </a:rPr>
              <a:t>居心地の良い憩い空間や賑わいを創出</a:t>
            </a:r>
            <a:endParaRPr kumimoji="1" lang="en-US" altLang="ja-JP" dirty="0">
              <a:solidFill>
                <a:schemeClr val="tx1"/>
              </a:solidFill>
              <a:latin typeface="Calibri" panose="020F0502020204030204"/>
              <a:ea typeface="Calibri"/>
            </a:endParaRPr>
          </a:p>
          <a:p>
            <a:pPr>
              <a:spcBef>
                <a:spcPts val="600"/>
              </a:spcBef>
              <a:defRPr/>
            </a:pPr>
            <a:endParaRPr lang="en-US" altLang="en-US" dirty="0">
              <a:solidFill>
                <a:schemeClr val="tx1"/>
              </a:solidFill>
              <a:latin typeface="Calibri"/>
              <a:ea typeface="Calibri"/>
              <a:cs typeface="Calibri"/>
            </a:endParaRPr>
          </a:p>
        </p:txBody>
      </p:sp>
      <p:sp>
        <p:nvSpPr>
          <p:cNvPr id="5" name="スライド番号プレースホルダー 1">
            <a:extLst>
              <a:ext uri="{FF2B5EF4-FFF2-40B4-BE49-F238E27FC236}">
                <a16:creationId xmlns:a16="http://schemas.microsoft.com/office/drawing/2014/main" id="{58C6B62A-5BFB-8DDB-085C-143EB7867C65}"/>
              </a:ext>
            </a:extLst>
          </p:cNvPr>
          <p:cNvSpPr>
            <a:spLocks noGrp="1"/>
          </p:cNvSpPr>
          <p:nvPr>
            <p:ph type="sldNum" sz="quarter" idx="12"/>
          </p:nvPr>
        </p:nvSpPr>
        <p:spPr>
          <a:xfrm>
            <a:off x="9489330" y="6445576"/>
            <a:ext cx="416670" cy="408695"/>
          </a:xfrm>
          <a:solidFill>
            <a:schemeClr val="bg1"/>
          </a:solidFill>
          <a:effectLst/>
        </p:spPr>
        <p:txBody>
          <a:bodyPr/>
          <a:lstStyle/>
          <a:p>
            <a:fld id="{DDF82107-93BA-490C-9453-044014AF67CD}" type="slidenum">
              <a:rPr kumimoji="1" lang="ja-JP" altLang="en-US" smtClean="0"/>
              <a:pPr/>
              <a:t>64</a:t>
            </a:fld>
            <a:endParaRPr kumimoji="1" lang="ja-JP" altLang="en-US"/>
          </a:p>
        </p:txBody>
      </p:sp>
    </p:spTree>
    <p:extLst>
      <p:ext uri="{BB962C8B-B14F-4D97-AF65-F5344CB8AC3E}">
        <p14:creationId xmlns:p14="http://schemas.microsoft.com/office/powerpoint/2010/main" val="24772450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E74CAE12-5E41-4196-B2E2-6EB04A535240}"/>
              </a:ext>
            </a:extLst>
          </p:cNvPr>
          <p:cNvSpPr/>
          <p:nvPr/>
        </p:nvSpPr>
        <p:spPr>
          <a:xfrm>
            <a:off x="200446" y="904838"/>
            <a:ext cx="9494078" cy="3059724"/>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962"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5" name="正方形/長方形 24">
            <a:extLst>
              <a:ext uri="{FF2B5EF4-FFF2-40B4-BE49-F238E27FC236}">
                <a16:creationId xmlns:a16="http://schemas.microsoft.com/office/drawing/2014/main" id="{1CCA3058-233D-4FA0-ADC3-1D1C20164A32}"/>
              </a:ext>
            </a:extLst>
          </p:cNvPr>
          <p:cNvSpPr/>
          <p:nvPr/>
        </p:nvSpPr>
        <p:spPr>
          <a:xfrm>
            <a:off x="211476" y="5203566"/>
            <a:ext cx="9494077" cy="1218295"/>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962"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4" name="正方形/長方形 23">
            <a:extLst>
              <a:ext uri="{FF2B5EF4-FFF2-40B4-BE49-F238E27FC236}">
                <a16:creationId xmlns:a16="http://schemas.microsoft.com/office/drawing/2014/main" id="{AC8C608C-D80C-4643-9879-924328DA3E1D}"/>
              </a:ext>
            </a:extLst>
          </p:cNvPr>
          <p:cNvSpPr/>
          <p:nvPr/>
        </p:nvSpPr>
        <p:spPr>
          <a:xfrm>
            <a:off x="0" y="68851"/>
            <a:ext cx="9906000" cy="400110"/>
          </a:xfrm>
          <a:prstGeom prst="rect">
            <a:avLst/>
          </a:prstGeom>
          <a:noFill/>
        </p:spPr>
        <p:txBody>
          <a:bodyPr wrap="square">
            <a:spAutoFit/>
          </a:bodyPr>
          <a:lstStyle/>
          <a:p>
            <a:pPr defTabSz="742950">
              <a:defRPr/>
            </a:pPr>
            <a:r>
              <a:rPr kumimoji="1" lang="ja-JP" altLang="en-US" sz="2000" dirty="0">
                <a:solidFill>
                  <a:prstClr val="white"/>
                </a:solidFill>
                <a:latin typeface="HGS創英角ｺﾞｼｯｸUB"/>
                <a:ea typeface="HGS創英角ｺﾞｼｯｸUB"/>
              </a:rPr>
              <a:t>６．平時の成長エンジン機能・非常時のバックアップ機能を果たす都市</a:t>
            </a:r>
          </a:p>
        </p:txBody>
      </p:sp>
      <p:sp>
        <p:nvSpPr>
          <p:cNvPr id="6" name="テキスト ボックス 5">
            <a:extLst>
              <a:ext uri="{FF2B5EF4-FFF2-40B4-BE49-F238E27FC236}">
                <a16:creationId xmlns:a16="http://schemas.microsoft.com/office/drawing/2014/main" id="{1217FE60-2BD6-41D1-81CB-DE306B59B182}"/>
              </a:ext>
            </a:extLst>
          </p:cNvPr>
          <p:cNvSpPr txBox="1"/>
          <p:nvPr/>
        </p:nvSpPr>
        <p:spPr>
          <a:xfrm>
            <a:off x="200446" y="5002708"/>
            <a:ext cx="2147100" cy="338554"/>
          </a:xfrm>
          <a:prstGeom prst="rect">
            <a:avLst/>
          </a:prstGeom>
          <a:solidFill>
            <a:srgbClr val="0070C0"/>
          </a:solidFill>
          <a:ln>
            <a:solidFill>
              <a:srgbClr val="0070C0"/>
            </a:solidFill>
          </a:ln>
        </p:spPr>
        <p:txBody>
          <a:bodyPr wrap="square" rtlCol="0">
            <a:spAutoFit/>
          </a:bodyPr>
          <a:lstStyle/>
          <a:p>
            <a:pPr marL="128137" marR="0" lvl="0" indent="-128137"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取組の柱</a:t>
            </a:r>
          </a:p>
        </p:txBody>
      </p:sp>
      <p:sp>
        <p:nvSpPr>
          <p:cNvPr id="28" name="円/楕円 72">
            <a:extLst>
              <a:ext uri="{FF2B5EF4-FFF2-40B4-BE49-F238E27FC236}">
                <a16:creationId xmlns:a16="http://schemas.microsoft.com/office/drawing/2014/main" id="{9B22DF0B-8C4C-4063-919C-1BDF4E884E16}"/>
              </a:ext>
            </a:extLst>
          </p:cNvPr>
          <p:cNvSpPr/>
          <p:nvPr/>
        </p:nvSpPr>
        <p:spPr>
          <a:xfrm>
            <a:off x="516562" y="5425611"/>
            <a:ext cx="4184648" cy="892286"/>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714"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円/楕円 72">
            <a:extLst>
              <a:ext uri="{FF2B5EF4-FFF2-40B4-BE49-F238E27FC236}">
                <a16:creationId xmlns:a16="http://schemas.microsoft.com/office/drawing/2014/main" id="{A70C945E-CC57-4A2C-A2B6-AAF0727D03E0}"/>
              </a:ext>
            </a:extLst>
          </p:cNvPr>
          <p:cNvSpPr/>
          <p:nvPr/>
        </p:nvSpPr>
        <p:spPr>
          <a:xfrm>
            <a:off x="5255640" y="5384579"/>
            <a:ext cx="4184648" cy="93128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714"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二等辺三角形 4">
            <a:extLst>
              <a:ext uri="{FF2B5EF4-FFF2-40B4-BE49-F238E27FC236}">
                <a16:creationId xmlns:a16="http://schemas.microsoft.com/office/drawing/2014/main" id="{38B5DF2B-AFDC-4AE2-BE32-DF9A92B28A0D}"/>
              </a:ext>
            </a:extLst>
          </p:cNvPr>
          <p:cNvSpPr/>
          <p:nvPr/>
        </p:nvSpPr>
        <p:spPr>
          <a:xfrm rot="10800000">
            <a:off x="4326481" y="4998521"/>
            <a:ext cx="1322614" cy="317046"/>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962"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 name="正方形/長方形 2">
            <a:extLst>
              <a:ext uri="{FF2B5EF4-FFF2-40B4-BE49-F238E27FC236}">
                <a16:creationId xmlns:a16="http://schemas.microsoft.com/office/drawing/2014/main" id="{A419F3BD-2C8E-450E-86B1-71ACC8A46A29}"/>
              </a:ext>
            </a:extLst>
          </p:cNvPr>
          <p:cNvSpPr/>
          <p:nvPr/>
        </p:nvSpPr>
        <p:spPr>
          <a:xfrm>
            <a:off x="355531" y="1498275"/>
            <a:ext cx="2880000" cy="229174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ts val="1786"/>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200" b="1" dirty="0">
                <a:solidFill>
                  <a:prstClr val="black"/>
                </a:solidFill>
                <a:latin typeface="BIZ UDPゴシック" panose="020B0400000000000000" pitchFamily="50" charset="-128"/>
                <a:ea typeface="BIZ UDPゴシック" panose="020B0400000000000000" pitchFamily="50" charset="-128"/>
              </a:rPr>
              <a:t>経済規模</a:t>
            </a:r>
            <a:endPar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lvl="0">
              <a:lnSpc>
                <a:spcPts val="1400"/>
              </a:lnSpc>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・名目</a:t>
            </a: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GDP</a:t>
            </a: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2022</a:t>
            </a: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年度）</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zh-CN" altLang="en-US" sz="1000" dirty="0">
                <a:solidFill>
                  <a:prstClr val="black"/>
                </a:solidFill>
                <a:latin typeface="BIZ UDPゴシック" panose="020B0400000000000000" pitchFamily="50" charset="-128"/>
                <a:ea typeface="BIZ UDPゴシック" panose="020B0400000000000000" pitchFamily="50" charset="-128"/>
              </a:rPr>
              <a:t>全国２位</a:t>
            </a:r>
            <a:r>
              <a:rPr kumimoji="1" lang="zh-CN"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zh-CN" altLang="en-US" sz="1000" dirty="0">
                <a:solidFill>
                  <a:prstClr val="black"/>
                </a:solidFill>
                <a:latin typeface="BIZ UDPゴシック" panose="020B0400000000000000" pitchFamily="50" charset="-128"/>
                <a:ea typeface="BIZ UDPゴシック" panose="020B0400000000000000" pitchFamily="50" charset="-128"/>
              </a:rPr>
              <a:t>４３．１兆円</a:t>
            </a:r>
            <a:r>
              <a:rPr kumimoji="1" lang="zh-CN"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p>
            <a:pPr marL="0" marR="0" lvl="0" indent="0" algn="l" defTabSz="457200" rtl="0" eaLnBrk="1" fontAlgn="auto" latinLnBrk="0" hangingPunct="1">
              <a:lnSpc>
                <a:spcPts val="14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786"/>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交通インフラの集積</a:t>
            </a:r>
            <a:endPar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429"/>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・関空：空港別</a:t>
            </a:r>
            <a:r>
              <a:rPr kumimoji="1" lang="ja-JP"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入国者数</a:t>
            </a:r>
            <a:r>
              <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（２０２４年）</a:t>
            </a:r>
            <a:r>
              <a:rPr kumimoji="1" lang="ja-JP"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：全国</a:t>
            </a: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位</a:t>
            </a:r>
            <a:endPar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1429"/>
              </a:lnSpc>
              <a:spcBef>
                <a:spcPts val="0"/>
              </a:spcBef>
              <a:spcAft>
                <a:spcPts val="0"/>
              </a:spcAft>
              <a:buClrTx/>
              <a:buSzTx/>
              <a:buFontTx/>
              <a:buNone/>
              <a:tabLst/>
              <a:defRPr/>
            </a:pPr>
            <a:r>
              <a:rPr kumimoji="1" lang="ja-JP" altLang="en-US" sz="1000" dirty="0">
                <a:solidFill>
                  <a:prstClr val="black"/>
                </a:solidFill>
                <a:latin typeface="BIZ UDPゴシック" panose="020B0400000000000000" pitchFamily="50" charset="-128"/>
                <a:ea typeface="BIZ UDPゴシック" panose="020B0400000000000000" pitchFamily="50" charset="-128"/>
              </a:rPr>
              <a:t>・</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阪神港：コンテナ取扱量全国２位</a:t>
            </a:r>
            <a:endPar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lvl="0">
              <a:lnSpc>
                <a:spcPts val="1400"/>
              </a:lnSpc>
              <a:defRPr/>
            </a:pPr>
            <a:endParaRPr kumimoji="1" lang="ja-JP" altLang="en-US" sz="1000" dirty="0">
              <a:solidFill>
                <a:prstClr val="black"/>
              </a:solidFill>
              <a:latin typeface="BIZ UDPゴシック" panose="020B0400000000000000" pitchFamily="50" charset="-128"/>
              <a:ea typeface="BIZ UDPゴシック" panose="020B0400000000000000" pitchFamily="50" charset="-128"/>
            </a:endParaRPr>
          </a:p>
          <a:p>
            <a:pPr lvl="0">
              <a:lnSpc>
                <a:spcPts val="1786"/>
              </a:lnSpc>
              <a:defRPr/>
            </a:pPr>
            <a:r>
              <a:rPr kumimoji="1" lang="ja-JP" altLang="en-US" sz="1200" b="1" dirty="0">
                <a:solidFill>
                  <a:prstClr val="black"/>
                </a:solidFill>
                <a:latin typeface="BIZ UDPゴシック" panose="020B0400000000000000" pitchFamily="50" charset="-128"/>
                <a:ea typeface="BIZ UDPゴシック" panose="020B0400000000000000" pitchFamily="50" charset="-128"/>
              </a:rPr>
              <a:t>■　企業集積・情報機能の集積</a:t>
            </a:r>
            <a:endParaRPr kumimoji="1" lang="en-US" altLang="ja-JP" sz="1200" b="1" dirty="0">
              <a:solidFill>
                <a:prstClr val="black"/>
              </a:solidFill>
              <a:latin typeface="BIZ UDPゴシック" panose="020B0400000000000000" pitchFamily="50" charset="-128"/>
              <a:ea typeface="BIZ UDPゴシック" panose="020B0400000000000000" pitchFamily="50" charset="-128"/>
            </a:endParaRPr>
          </a:p>
          <a:p>
            <a:pPr lvl="0">
              <a:lnSpc>
                <a:spcPts val="1429"/>
              </a:lnSpc>
              <a:defRPr/>
            </a:pPr>
            <a:r>
              <a:rPr kumimoji="1" lang="ja-JP" altLang="en-US" sz="1000" dirty="0">
                <a:solidFill>
                  <a:prstClr val="black"/>
                </a:solidFill>
                <a:latin typeface="BIZ UDPゴシック" panose="020B0400000000000000" pitchFamily="50" charset="-128"/>
                <a:ea typeface="BIZ UDPゴシック" panose="020B0400000000000000" pitchFamily="50" charset="-128"/>
              </a:rPr>
              <a:t>・</a:t>
            </a:r>
            <a:r>
              <a:rPr kumimoji="1" lang="zh-TW" altLang="en-US" sz="1000" dirty="0">
                <a:solidFill>
                  <a:prstClr val="black"/>
                </a:solidFill>
                <a:latin typeface="BIZ UDPゴシック" panose="020B0400000000000000" pitchFamily="50" charset="-128"/>
                <a:ea typeface="BIZ UDPゴシック" panose="020B0400000000000000" pitchFamily="50" charset="-128"/>
              </a:rPr>
              <a:t>東証上場企業本社数</a:t>
            </a:r>
            <a:r>
              <a:rPr kumimoji="1" lang="zh-TW" altLang="en-US" sz="800" dirty="0">
                <a:solidFill>
                  <a:prstClr val="black"/>
                </a:solidFill>
                <a:latin typeface="BIZ UDPゴシック" panose="020B0400000000000000" pitchFamily="50" charset="-128"/>
                <a:ea typeface="BIZ UDPゴシック" panose="020B0400000000000000" pitchFamily="50" charset="-128"/>
              </a:rPr>
              <a:t>（２０２５年）</a:t>
            </a:r>
            <a:r>
              <a:rPr kumimoji="1" lang="ja-JP" altLang="en-US" sz="1000" dirty="0">
                <a:solidFill>
                  <a:prstClr val="black"/>
                </a:solidFill>
                <a:latin typeface="BIZ UDPゴシック" panose="020B0400000000000000" pitchFamily="50" charset="-128"/>
                <a:ea typeface="BIZ UDPゴシック" panose="020B0400000000000000" pitchFamily="50" charset="-128"/>
              </a:rPr>
              <a:t>：</a:t>
            </a:r>
            <a:endParaRPr kumimoji="1" lang="en-US" altLang="ja-JP" sz="1000" dirty="0">
              <a:solidFill>
                <a:prstClr val="black"/>
              </a:solidFill>
              <a:latin typeface="BIZ UDPゴシック" panose="020B0400000000000000" pitchFamily="50" charset="-128"/>
              <a:ea typeface="BIZ UDPゴシック" panose="020B0400000000000000" pitchFamily="50" charset="-128"/>
            </a:endParaRPr>
          </a:p>
          <a:p>
            <a:pPr lvl="0">
              <a:lnSpc>
                <a:spcPts val="1429"/>
              </a:lnSpc>
              <a:defRPr/>
            </a:pPr>
            <a:r>
              <a:rPr kumimoji="1" lang="en-US" altLang="ja-JP" sz="1000" dirty="0">
                <a:solidFill>
                  <a:prstClr val="black"/>
                </a:solidFill>
                <a:latin typeface="BIZ UDPゴシック" panose="020B0400000000000000" pitchFamily="50" charset="-128"/>
                <a:ea typeface="BIZ UDPゴシック" panose="020B0400000000000000" pitchFamily="50" charset="-128"/>
              </a:rPr>
              <a:t>  </a:t>
            </a:r>
            <a:r>
              <a:rPr kumimoji="1" lang="ja-JP" altLang="en-US" sz="1000" dirty="0">
                <a:solidFill>
                  <a:prstClr val="black"/>
                </a:solidFill>
                <a:latin typeface="BIZ UDPゴシック" panose="020B0400000000000000" pitchFamily="50" charset="-128"/>
                <a:ea typeface="BIZ UDPゴシック" panose="020B0400000000000000" pitchFamily="50" charset="-128"/>
              </a:rPr>
              <a:t>全国シェア２位（１１．２％）</a:t>
            </a:r>
            <a:endParaRPr kumimoji="1" lang="ja-JP" altLang="en-US" sz="800" dirty="0">
              <a:solidFill>
                <a:prstClr val="black"/>
              </a:solidFill>
              <a:latin typeface="BIZ UDPゴシック" panose="020B0400000000000000" pitchFamily="50" charset="-128"/>
              <a:ea typeface="BIZ UDPゴシック" panose="020B0400000000000000" pitchFamily="50" charset="-128"/>
            </a:endParaRPr>
          </a:p>
          <a:p>
            <a:pPr lvl="0">
              <a:lnSpc>
                <a:spcPts val="1429"/>
              </a:lnSpc>
              <a:defRPr/>
            </a:pPr>
            <a:r>
              <a:rPr kumimoji="1" lang="ja-JP" altLang="en-US" sz="1000" dirty="0">
                <a:solidFill>
                  <a:prstClr val="black"/>
                </a:solidFill>
                <a:latin typeface="BIZ UDPゴシック" panose="020B0400000000000000" pitchFamily="50" charset="-128"/>
                <a:ea typeface="BIZ UDPゴシック" panose="020B0400000000000000" pitchFamily="50" charset="-128"/>
              </a:rPr>
              <a:t>・データセンター：サーバ面積全国シェア</a:t>
            </a:r>
            <a:r>
              <a:rPr kumimoji="1" lang="en-US" altLang="ja-JP" sz="1000" dirty="0">
                <a:solidFill>
                  <a:prstClr val="black"/>
                </a:solidFill>
                <a:latin typeface="BIZ UDPゴシック" panose="020B0400000000000000" pitchFamily="50" charset="-128"/>
                <a:ea typeface="BIZ UDPゴシック" panose="020B0400000000000000" pitchFamily="50" charset="-128"/>
              </a:rPr>
              <a:t>18.9%</a:t>
            </a:r>
            <a:endPar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40" name="正方形/長方形 39">
            <a:extLst>
              <a:ext uri="{FF2B5EF4-FFF2-40B4-BE49-F238E27FC236}">
                <a16:creationId xmlns:a16="http://schemas.microsoft.com/office/drawing/2014/main" id="{7863D706-504F-4886-83A5-D98490C0E4F3}"/>
              </a:ext>
            </a:extLst>
          </p:cNvPr>
          <p:cNvSpPr/>
          <p:nvPr/>
        </p:nvSpPr>
        <p:spPr>
          <a:xfrm>
            <a:off x="3513000" y="1492065"/>
            <a:ext cx="2880000" cy="229174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187960" marR="0" lvl="0" indent="-187960" algn="l" defTabSz="326578" rtl="0" eaLnBrk="1" fontAlgn="auto" latinLnBrk="0" hangingPunct="1">
              <a:lnSpc>
                <a:spcPct val="100000"/>
              </a:lnSpc>
              <a:spcBef>
                <a:spcPts val="0"/>
              </a:spcBef>
              <a:spcAft>
                <a:spcPts val="214"/>
              </a:spcAft>
              <a:buClrTx/>
              <a:buSzTx/>
              <a:buFontTx/>
              <a:buNone/>
              <a:tabLst/>
              <a:defRPr/>
            </a:pPr>
            <a:r>
              <a:rPr kumimoji="0" lang="ja-JP" altLang="en-US" sz="1200" b="1" i="0" u="none" strike="noStrike" kern="100" cap="none" spc="0" normalizeH="0" baseline="0" noProof="0">
                <a:ln>
                  <a:noFill/>
                </a:ln>
                <a:solidFill>
                  <a:prstClr val="black"/>
                </a:solidFill>
                <a:effectLst/>
                <a:uLnTx/>
                <a:uFillTx/>
                <a:latin typeface="BIZ UDPゴシック" panose="020B0400000000000000" pitchFamily="50" charset="-128"/>
                <a:ea typeface="BIZ UDPゴシック"/>
                <a:cs typeface="Times New Roman"/>
              </a:rPr>
              <a:t>■ </a:t>
            </a:r>
            <a:r>
              <a:rPr lang="ja-JP" altLang="en-US" sz="1200" b="1" kern="100">
                <a:solidFill>
                  <a:prstClr val="black"/>
                </a:solidFill>
                <a:latin typeface="BIZ UDPゴシック" panose="020B0400000000000000" pitchFamily="50" charset="-128"/>
                <a:ea typeface="BIZ UDPゴシック"/>
                <a:cs typeface="Times New Roman"/>
              </a:rPr>
              <a:t>重要インフラの東京・大阪</a:t>
            </a:r>
            <a:r>
              <a:rPr lang="en-US" altLang="ja-JP" sz="1200" b="1" kern="100">
                <a:solidFill>
                  <a:prstClr val="black"/>
                </a:solidFill>
                <a:latin typeface="BIZ UDPゴシック" panose="020B0400000000000000" pitchFamily="50" charset="-128"/>
                <a:ea typeface="BIZ UDPゴシック"/>
                <a:cs typeface="Times New Roman"/>
              </a:rPr>
              <a:t>2</a:t>
            </a:r>
            <a:r>
              <a:rPr lang="ja-JP" altLang="en-US" sz="1200" b="1" kern="100">
                <a:solidFill>
                  <a:prstClr val="black"/>
                </a:solidFill>
                <a:latin typeface="BIZ UDPゴシック" panose="020B0400000000000000" pitchFamily="50" charset="-128"/>
                <a:ea typeface="BIZ UDPゴシック"/>
                <a:cs typeface="Times New Roman"/>
              </a:rPr>
              <a:t>元化</a:t>
            </a:r>
            <a:endParaRPr lang="en-US" altLang="ja-JP" sz="1200" b="1" i="0" u="none" strike="noStrike" kern="100" cap="none" spc="0" normalizeH="0" baseline="0" noProof="0">
              <a:ln>
                <a:noFill/>
              </a:ln>
              <a:solidFill>
                <a:prstClr val="black"/>
              </a:solidFill>
              <a:effectLst/>
              <a:uLnTx/>
              <a:uFillTx/>
              <a:latin typeface="BIZ UDPゴシック" panose="020B0400000000000000" pitchFamily="50" charset="-128"/>
              <a:ea typeface="BIZ UDPゴシック"/>
              <a:cs typeface="Times New Roman"/>
            </a:endParaRPr>
          </a:p>
          <a:p>
            <a:pPr marL="187960" marR="0" lvl="0" indent="-187960" algn="l" defTabSz="326578" rtl="0" eaLnBrk="1" fontAlgn="auto" latinLnBrk="0" hangingPunct="1">
              <a:lnSpc>
                <a:spcPts val="1429"/>
              </a:lnSpc>
              <a:spcBef>
                <a:spcPts val="0"/>
              </a:spcBef>
              <a:spcAft>
                <a:spcPts val="214"/>
              </a:spcAft>
              <a:buClrTx/>
              <a:buSzTx/>
              <a:buFontTx/>
              <a:buNone/>
              <a:tabLst/>
              <a:defRPr/>
            </a:pPr>
            <a:r>
              <a:rPr kumimoji="0" lang="ja-JP" altLang="en-US" sz="1000" b="0" i="0" u="none" strike="noStrike" kern="1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・鉄道：新幹線の総合指令所</a:t>
            </a:r>
            <a:endParaRPr lang="en-US" altLang="ja-JP" sz="1000" b="0" i="0" u="none" strike="noStrike" kern="1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87960" marR="0" lvl="0" indent="-187960" algn="l" defTabSz="326578" rtl="0" eaLnBrk="1" fontAlgn="auto" latinLnBrk="0" hangingPunct="1">
              <a:lnSpc>
                <a:spcPts val="1429"/>
              </a:lnSpc>
              <a:spcBef>
                <a:spcPts val="0"/>
              </a:spcBef>
              <a:spcAft>
                <a:spcPts val="214"/>
              </a:spcAft>
              <a:buClrTx/>
              <a:buSzTx/>
              <a:buFontTx/>
              <a:buNone/>
              <a:tabLst/>
              <a:defRPr/>
            </a:pPr>
            <a:r>
              <a:rPr kumimoji="0" lang="en-US" altLang="ja-JP" sz="1000" b="0" i="0" u="none" strike="noStrike" kern="100" cap="none" spc="0" normalizeH="0" baseline="0" noProof="0">
                <a:ln>
                  <a:noFill/>
                </a:ln>
                <a:solidFill>
                  <a:prstClr val="black"/>
                </a:solidFill>
                <a:effectLst/>
                <a:uLnTx/>
                <a:uFillTx/>
                <a:latin typeface="BIZ UDPゴシック" panose="020B0400000000000000" pitchFamily="50" charset="-128"/>
                <a:ea typeface="BIZ UDPゴシック"/>
                <a:cs typeface="Times New Roman"/>
              </a:rPr>
              <a:t> </a:t>
            </a:r>
            <a:r>
              <a:rPr kumimoji="0" lang="ja-JP" altLang="en-US" sz="1000" b="0" i="0" u="none" strike="noStrike" kern="100" cap="none" spc="0" normalizeH="0" baseline="0" noProof="0">
                <a:ln>
                  <a:noFill/>
                </a:ln>
                <a:solidFill>
                  <a:prstClr val="black"/>
                </a:solidFill>
                <a:effectLst/>
                <a:uLnTx/>
                <a:uFillTx/>
                <a:latin typeface="BIZ UDPゴシック" panose="020B0400000000000000" pitchFamily="50" charset="-128"/>
                <a:ea typeface="BIZ UDPゴシック"/>
                <a:cs typeface="Times New Roman"/>
              </a:rPr>
              <a:t>・</a:t>
            </a:r>
            <a:r>
              <a:rPr lang="ja-JP" altLang="en-US" sz="1000" kern="100">
                <a:solidFill>
                  <a:prstClr val="black"/>
                </a:solidFill>
                <a:latin typeface="BIZ UDPゴシック" panose="020B0400000000000000" pitchFamily="50" charset="-128"/>
                <a:ea typeface="BIZ UDPゴシック"/>
                <a:cs typeface="Times New Roman"/>
              </a:rPr>
              <a:t>放送：</a:t>
            </a:r>
            <a:r>
              <a:rPr lang="en-US" altLang="ja-JP" sz="1000" kern="100">
                <a:solidFill>
                  <a:prstClr val="black"/>
                </a:solidFill>
                <a:latin typeface="BIZ UDPゴシック" panose="020B0400000000000000" pitchFamily="50" charset="-128"/>
                <a:ea typeface="BIZ UDPゴシック"/>
                <a:cs typeface="Times New Roman"/>
              </a:rPr>
              <a:t>NHK</a:t>
            </a:r>
            <a:r>
              <a:rPr lang="ja-JP" altLang="en-US" sz="1000" kern="100">
                <a:solidFill>
                  <a:prstClr val="black"/>
                </a:solidFill>
                <a:latin typeface="BIZ UDPゴシック" panose="020B0400000000000000" pitchFamily="50" charset="-128"/>
                <a:ea typeface="BIZ UDPゴシック"/>
                <a:cs typeface="Times New Roman"/>
              </a:rPr>
              <a:t>の全国放送機能</a:t>
            </a:r>
            <a:endParaRPr lang="en-US" altLang="ja-JP" sz="1000" kern="100">
              <a:solidFill>
                <a:prstClr val="black"/>
              </a:solidFill>
              <a:latin typeface="BIZ UDPゴシック" panose="020B0400000000000000" pitchFamily="50" charset="-128"/>
              <a:ea typeface="BIZ UDPゴシック"/>
              <a:cs typeface="Times New Roman"/>
            </a:endParaRPr>
          </a:p>
          <a:p>
            <a:pPr marL="187960" marR="0" lvl="0" indent="-187960" algn="l" defTabSz="326578" rtl="0" eaLnBrk="1" fontAlgn="auto" latinLnBrk="0" hangingPunct="1">
              <a:lnSpc>
                <a:spcPts val="1429"/>
              </a:lnSpc>
              <a:spcBef>
                <a:spcPts val="0"/>
              </a:spcBef>
              <a:spcAft>
                <a:spcPts val="214"/>
              </a:spcAft>
              <a:buClrTx/>
              <a:buSzTx/>
              <a:buFontTx/>
              <a:buNone/>
              <a:tabLst/>
              <a:defRPr/>
            </a:pPr>
            <a:r>
              <a:rPr kumimoji="0" lang="en-US" altLang="ja-JP" sz="1000" b="0" i="0" u="none" strike="noStrike" kern="100" cap="none" spc="0" normalizeH="0" baseline="0" noProof="0">
                <a:ln>
                  <a:noFill/>
                </a:ln>
                <a:solidFill>
                  <a:prstClr val="black"/>
                </a:solidFill>
                <a:effectLst/>
                <a:uLnTx/>
                <a:uFillTx/>
                <a:latin typeface="BIZ UDPゴシック" panose="020B0400000000000000" pitchFamily="50" charset="-128"/>
                <a:ea typeface="BIZ UDPゴシック"/>
                <a:cs typeface="Times New Roman"/>
              </a:rPr>
              <a:t> </a:t>
            </a:r>
            <a:r>
              <a:rPr lang="ja-JP" altLang="en-US" sz="1000" kern="100">
                <a:solidFill>
                  <a:prstClr val="black"/>
                </a:solidFill>
                <a:latin typeface="BIZ UDPゴシック" panose="020B0400000000000000" pitchFamily="50" charset="-128"/>
                <a:ea typeface="BIZ UDPゴシック"/>
                <a:cs typeface="Times New Roman"/>
              </a:rPr>
              <a:t>・金融：日本取引所</a:t>
            </a:r>
            <a:endParaRPr lang="en-US" altLang="ja-JP" sz="1000" kern="100">
              <a:solidFill>
                <a:prstClr val="black"/>
              </a:solidFill>
              <a:latin typeface="BIZ UDPゴシック" panose="020B0400000000000000" pitchFamily="50" charset="-128"/>
              <a:ea typeface="BIZ UDPゴシック"/>
              <a:cs typeface="Times New Roman"/>
            </a:endParaRPr>
          </a:p>
          <a:p>
            <a:pPr marL="187960" marR="0" lvl="0" indent="-187960" algn="l" defTabSz="326578" rtl="0" eaLnBrk="1" fontAlgn="auto" latinLnBrk="0" hangingPunct="1">
              <a:lnSpc>
                <a:spcPts val="1429"/>
              </a:lnSpc>
              <a:spcBef>
                <a:spcPts val="0"/>
              </a:spcBef>
              <a:spcAft>
                <a:spcPts val="214"/>
              </a:spcAft>
              <a:buClrTx/>
              <a:buSzTx/>
              <a:buFontTx/>
              <a:buNone/>
              <a:tabLst/>
              <a:defRPr/>
            </a:pPr>
            <a:r>
              <a:rPr kumimoji="0" lang="ja-JP" altLang="en-US" sz="1000" b="0" i="0" u="none" strike="noStrike" kern="100" cap="none" spc="0" normalizeH="0" baseline="0" noProof="0">
                <a:ln>
                  <a:noFill/>
                </a:ln>
                <a:solidFill>
                  <a:prstClr val="black"/>
                </a:solidFill>
                <a:effectLst/>
                <a:uLnTx/>
                <a:uFillTx/>
                <a:latin typeface="BIZ UDPゴシック" panose="020B0400000000000000" pitchFamily="50" charset="-128"/>
                <a:ea typeface="BIZ UDPゴシック"/>
                <a:cs typeface="Times New Roman"/>
              </a:rPr>
              <a:t> ・情報通信：</a:t>
            </a:r>
            <a:r>
              <a:rPr kumimoji="0" lang="en-US" altLang="ja-JP" sz="1000" b="0" i="0" u="none" strike="noStrike" kern="100" cap="none" spc="0" normalizeH="0" baseline="0" noProof="0">
                <a:ln>
                  <a:noFill/>
                </a:ln>
                <a:solidFill>
                  <a:prstClr val="black"/>
                </a:solidFill>
                <a:effectLst/>
                <a:uLnTx/>
                <a:uFillTx/>
                <a:latin typeface="BIZ UDPゴシック" panose="020B0400000000000000" pitchFamily="50" charset="-128"/>
                <a:ea typeface="BIZ UDPゴシック"/>
                <a:cs typeface="Times New Roman"/>
              </a:rPr>
              <a:t>IX</a:t>
            </a:r>
            <a:r>
              <a:rPr kumimoji="0" lang="ja-JP" altLang="en-US" sz="1000" b="0" i="0" u="none" strike="noStrike" kern="100" cap="none" spc="0" normalizeH="0" baseline="0" noProof="0">
                <a:ln>
                  <a:noFill/>
                </a:ln>
                <a:solidFill>
                  <a:prstClr val="black"/>
                </a:solidFill>
                <a:effectLst/>
                <a:uLnTx/>
                <a:uFillTx/>
                <a:latin typeface="BIZ UDPゴシック" panose="020B0400000000000000" pitchFamily="50" charset="-128"/>
                <a:ea typeface="BIZ UDPゴシック"/>
                <a:cs typeface="Times New Roman"/>
              </a:rPr>
              <a:t>、データセンター</a:t>
            </a:r>
            <a:endParaRPr lang="en-US" altLang="ja-JP" sz="1000" b="0" i="0" u="none" strike="noStrike" kern="100" cap="none" spc="0" normalizeH="0" baseline="0" noProof="0">
              <a:ln>
                <a:noFill/>
              </a:ln>
              <a:solidFill>
                <a:prstClr val="black"/>
              </a:solidFill>
              <a:effectLst/>
              <a:uLnTx/>
              <a:uFillTx/>
              <a:latin typeface="BIZ UDPゴシック" panose="020B0400000000000000" pitchFamily="50" charset="-128"/>
              <a:ea typeface="BIZ UDPゴシック"/>
              <a:cs typeface="Times New Roman"/>
            </a:endParaRPr>
          </a:p>
          <a:p>
            <a:pPr marL="187960" marR="0" lvl="0" indent="-187960" algn="l" defTabSz="326578" rtl="0" eaLnBrk="1" fontAlgn="auto" latinLnBrk="0" hangingPunct="1">
              <a:lnSpc>
                <a:spcPts val="1429"/>
              </a:lnSpc>
              <a:spcBef>
                <a:spcPts val="0"/>
              </a:spcBef>
              <a:spcAft>
                <a:spcPts val="214"/>
              </a:spcAft>
              <a:buClrTx/>
              <a:buSzTx/>
              <a:buFontTx/>
              <a:buNone/>
              <a:tabLst/>
              <a:defRPr/>
            </a:pPr>
            <a:endParaRPr lang="en-US" altLang="ja-JP" sz="1286" b="0" i="0" u="none" strike="noStrike" kern="1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326578" rtl="0" eaLnBrk="1" fontAlgn="auto" latinLnBrk="0" hangingPunct="1">
              <a:lnSpc>
                <a:spcPct val="100000"/>
              </a:lnSpc>
              <a:spcBef>
                <a:spcPts val="0"/>
              </a:spcBef>
              <a:spcAft>
                <a:spcPts val="214"/>
              </a:spcAft>
              <a:buClrTx/>
              <a:buSzTx/>
              <a:buFontTx/>
              <a:buNone/>
              <a:tabLst/>
              <a:defRPr/>
            </a:pPr>
            <a:r>
              <a:rPr kumimoji="0" lang="ja-JP" altLang="en-US" sz="1200" b="1" i="0" u="none" strike="noStrike" kern="1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東京本社企業のバックアップ拠点</a:t>
            </a:r>
            <a:endParaRPr kumimoji="0" lang="en-US" altLang="ja-JP" sz="1200" b="1" i="0" u="none" strike="noStrike" kern="1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326578" rtl="0" eaLnBrk="1" fontAlgn="auto" latinLnBrk="0" hangingPunct="1">
              <a:lnSpc>
                <a:spcPct val="100000"/>
              </a:lnSpc>
              <a:spcBef>
                <a:spcPts val="0"/>
              </a:spcBef>
              <a:spcAft>
                <a:spcPts val="214"/>
              </a:spcAft>
              <a:buClrTx/>
              <a:buSzTx/>
              <a:buFontTx/>
              <a:buNone/>
              <a:tabLst/>
              <a:defRPr/>
            </a:pPr>
            <a:r>
              <a:rPr lang="ja-JP" altLang="en-US" sz="10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en-US" sz="1000" b="0" i="0" u="none" strike="noStrike" kern="1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・東京本社企業の約４割が大阪をバックアップ</a:t>
            </a:r>
            <a:endParaRPr kumimoji="0" lang="en-US" altLang="ja-JP" sz="1000" b="0" i="0" u="none" strike="noStrike" kern="1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326578" rtl="0" eaLnBrk="1" fontAlgn="auto" latinLnBrk="0" hangingPunct="1">
              <a:lnSpc>
                <a:spcPct val="100000"/>
              </a:lnSpc>
              <a:spcBef>
                <a:spcPts val="0"/>
              </a:spcBef>
              <a:spcAft>
                <a:spcPts val="214"/>
              </a:spcAft>
              <a:buClrTx/>
              <a:buSzTx/>
              <a:buFontTx/>
              <a:buNone/>
              <a:tabLst/>
              <a:defRPr/>
            </a:pPr>
            <a:r>
              <a:rPr lang="en-US" altLang="ja-JP" sz="1000" kern="100">
                <a:solidFill>
                  <a:prstClr val="black"/>
                </a:solidFill>
                <a:latin typeface="BIZ UDPゴシック" panose="020B0400000000000000" pitchFamily="50" charset="-128"/>
                <a:ea typeface="BIZ UDPゴシック"/>
                <a:cs typeface="Times New Roman"/>
              </a:rPr>
              <a:t>   </a:t>
            </a:r>
            <a:r>
              <a:rPr kumimoji="0" lang="ja-JP" altLang="en-US" sz="1000" b="0" i="0" u="none" strike="noStrike" kern="100" cap="none" spc="0" normalizeH="0" baseline="0" noProof="0">
                <a:ln>
                  <a:noFill/>
                </a:ln>
                <a:solidFill>
                  <a:prstClr val="black"/>
                </a:solidFill>
                <a:effectLst/>
                <a:uLnTx/>
                <a:uFillTx/>
                <a:latin typeface="BIZ UDPゴシック" panose="020B0400000000000000" pitchFamily="50" charset="-128"/>
                <a:ea typeface="BIZ UDPゴシック"/>
                <a:cs typeface="Times New Roman"/>
              </a:rPr>
              <a:t>拠点に</a:t>
            </a:r>
            <a:endParaRPr kumimoji="0" lang="en-US" altLang="ja-JP" sz="1000" b="0" i="0" u="none" strike="noStrike" kern="100" cap="none" spc="0" normalizeH="0" baseline="0" noProof="0">
              <a:ln>
                <a:noFill/>
              </a:ln>
              <a:solidFill>
                <a:prstClr val="black"/>
              </a:solidFill>
              <a:effectLst/>
              <a:uLnTx/>
              <a:uFillTx/>
              <a:latin typeface="BIZ UDPゴシック" panose="020B0400000000000000" pitchFamily="50" charset="-128"/>
              <a:ea typeface="BIZ UDPゴシック"/>
              <a:cs typeface="Times New Roman"/>
            </a:endParaRPr>
          </a:p>
        </p:txBody>
      </p:sp>
      <p:sp>
        <p:nvSpPr>
          <p:cNvPr id="41" name="正方形/長方形 40">
            <a:extLst>
              <a:ext uri="{FF2B5EF4-FFF2-40B4-BE49-F238E27FC236}">
                <a16:creationId xmlns:a16="http://schemas.microsoft.com/office/drawing/2014/main" id="{C892D96D-1CB7-4D25-9B72-328AE83BCEF2}"/>
              </a:ext>
            </a:extLst>
          </p:cNvPr>
          <p:cNvSpPr/>
          <p:nvPr/>
        </p:nvSpPr>
        <p:spPr>
          <a:xfrm>
            <a:off x="6670469" y="1512399"/>
            <a:ext cx="2880000" cy="228895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187960" marR="0" lvl="0" indent="-187960" algn="l" defTabSz="326578" rtl="0" eaLnBrk="1" fontAlgn="auto" latinLnBrk="0" hangingPunct="1">
              <a:lnSpc>
                <a:spcPct val="100000"/>
              </a:lnSpc>
              <a:spcBef>
                <a:spcPts val="0"/>
              </a:spcBef>
              <a:spcAft>
                <a:spcPts val="214"/>
              </a:spcAft>
              <a:buClrTx/>
              <a:buSzTx/>
              <a:buFontTx/>
              <a:buNone/>
              <a:tabLst/>
              <a:defRPr/>
            </a:pPr>
            <a:r>
              <a:rPr kumimoji="1" lang="ja-JP" altLang="en-US" sz="12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■首都直下地震における被害想定</a:t>
            </a:r>
            <a:endParaRPr lang="en-US" altLang="ja-JP" sz="12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187960" marR="0" lvl="0" indent="-187960" algn="l" defTabSz="326578" rtl="0" eaLnBrk="1" fontAlgn="auto" latinLnBrk="0" hangingPunct="1">
              <a:lnSpc>
                <a:spcPct val="100000"/>
              </a:lnSpc>
              <a:spcBef>
                <a:spcPts val="0"/>
              </a:spcBef>
              <a:spcAft>
                <a:spcPts val="214"/>
              </a:spcAft>
              <a:buClrTx/>
              <a:buSzTx/>
              <a:buFontTx/>
              <a:buNone/>
              <a:tabLst/>
              <a:defRPr/>
            </a:pPr>
            <a:r>
              <a:rPr kumimoji="1" lang="ja-JP" altLang="en-US" sz="1200" b="1"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en-US" sz="1000" b="0" i="0" u="none" strike="noStrike" kern="1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・経済的被害 約８３兆円</a:t>
            </a:r>
            <a:endParaRPr lang="ja-JP" altLang="en-US" sz="1000" b="0" i="0" u="none" strike="noStrike" kern="1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87960" marR="0" lvl="0" indent="-187960" algn="l" defTabSz="326578" rtl="0" eaLnBrk="1" fontAlgn="auto" latinLnBrk="0" hangingPunct="1">
              <a:lnSpc>
                <a:spcPct val="100000"/>
              </a:lnSpc>
              <a:spcBef>
                <a:spcPts val="0"/>
              </a:spcBef>
              <a:spcAft>
                <a:spcPts val="214"/>
              </a:spcAft>
              <a:buClrTx/>
              <a:buSzTx/>
              <a:buFontTx/>
              <a:buNone/>
              <a:tabLst/>
              <a:defRPr/>
            </a:pPr>
            <a:r>
              <a:rPr kumimoji="0" lang="ja-JP" altLang="en-US" sz="1000" b="0" i="0" u="none" strike="noStrike" kern="1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資産等の被害</a:t>
            </a:r>
            <a:r>
              <a:rPr kumimoji="0" lang="en-US" altLang="ja-JP" sz="1000" b="0" i="0" u="none" strike="noStrike" kern="1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0" lang="ja-JP" altLang="en-US" sz="1000" b="0" i="0" u="none" strike="noStrike" kern="1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被災地</a:t>
            </a:r>
            <a:r>
              <a:rPr kumimoji="0" lang="en-US" altLang="ja-JP" sz="1000" b="0" i="0" u="none" strike="noStrike" kern="1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en-US" sz="1000" b="0" i="0" u="none" strike="noStrike" kern="1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約</a:t>
            </a:r>
            <a:r>
              <a:rPr kumimoji="0" lang="en-US" altLang="ja-JP" sz="1000" b="0" i="0" u="none" strike="noStrike" kern="1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45</a:t>
            </a:r>
            <a:r>
              <a:rPr kumimoji="0" lang="ja-JP" altLang="en-US" sz="1000" b="0" i="0" u="none" strike="noStrike" kern="1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兆円</a:t>
            </a:r>
            <a:endParaRPr lang="ja-JP" altLang="en-US" sz="1000" b="0" i="0" u="none" strike="noStrike" kern="1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87960" marR="0" lvl="0" indent="-187960" algn="l" defTabSz="326578" rtl="0" eaLnBrk="1" fontAlgn="auto" latinLnBrk="0" hangingPunct="1">
              <a:lnSpc>
                <a:spcPct val="100000"/>
              </a:lnSpc>
              <a:spcBef>
                <a:spcPts val="0"/>
              </a:spcBef>
              <a:spcAft>
                <a:spcPts val="214"/>
              </a:spcAft>
              <a:buClrTx/>
              <a:buSzTx/>
              <a:buFontTx/>
              <a:buNone/>
              <a:tabLst/>
              <a:defRPr/>
            </a:pPr>
            <a:r>
              <a:rPr kumimoji="0" lang="ja-JP" altLang="en-US" sz="1000" b="0" i="0" u="none" strike="noStrike" kern="1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経済活動への影響</a:t>
            </a:r>
            <a:r>
              <a:rPr kumimoji="0" lang="en-US" altLang="ja-JP" sz="1000" b="0" i="0" u="none" strike="noStrike" kern="1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0" lang="ja-JP" altLang="en-US" sz="1000" b="0" i="0" u="none" strike="noStrike" kern="1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全国</a:t>
            </a:r>
            <a:r>
              <a:rPr kumimoji="0" lang="en-US" altLang="ja-JP" sz="1000" b="0" i="0" u="none" strike="noStrike" kern="1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en-US" sz="1000" b="0" i="0" u="none" strike="noStrike" kern="1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約</a:t>
            </a:r>
            <a:r>
              <a:rPr kumimoji="0" lang="en-US" altLang="ja-JP" sz="1000" b="0" i="0" u="none" strike="noStrike" kern="1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38</a:t>
            </a:r>
            <a:r>
              <a:rPr kumimoji="0" lang="ja-JP" altLang="en-US" sz="1000" b="0" i="0" u="none" strike="noStrike" kern="1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兆円</a:t>
            </a:r>
            <a:endParaRPr lang="en-US" altLang="ja-JP" sz="1000" b="0" i="0" u="none" strike="noStrike" kern="1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87960" marR="0" lvl="0" indent="-187960" algn="l" defTabSz="326578" rtl="0" eaLnBrk="1" fontAlgn="auto" latinLnBrk="0" hangingPunct="1">
              <a:lnSpc>
                <a:spcPct val="100000"/>
              </a:lnSpc>
              <a:spcBef>
                <a:spcPts val="0"/>
              </a:spcBef>
              <a:spcAft>
                <a:spcPts val="214"/>
              </a:spcAft>
              <a:buClrTx/>
              <a:buSzTx/>
              <a:buFontTx/>
              <a:buNone/>
              <a:tabLst/>
              <a:defRPr/>
            </a:pPr>
            <a:endParaRPr lang="en-US" altLang="ja-JP" sz="10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marL="187960" marR="0" lvl="0" indent="-187960" algn="l" defTabSz="326578" rtl="0" eaLnBrk="1" fontAlgn="auto" latinLnBrk="0" hangingPunct="1">
              <a:lnSpc>
                <a:spcPct val="100000"/>
              </a:lnSpc>
              <a:spcBef>
                <a:spcPts val="0"/>
              </a:spcBef>
              <a:spcAft>
                <a:spcPts val="214"/>
              </a:spcAft>
              <a:buClrTx/>
              <a:buSzTx/>
              <a:buFontTx/>
              <a:buNone/>
              <a:tabLst/>
              <a:defRPr/>
            </a:pPr>
            <a:r>
              <a:rPr kumimoji="1" lang="ja-JP" altLang="en-US" sz="12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00" b="1">
                <a:solidFill>
                  <a:prstClr val="black"/>
                </a:solidFill>
                <a:latin typeface="BIZ UDPゴシック" panose="020B0400000000000000" pitchFamily="50" charset="-128"/>
                <a:ea typeface="BIZ UDPゴシック" panose="020B0400000000000000" pitchFamily="50" charset="-128"/>
              </a:rPr>
              <a:t>経済中枢機能等への影響</a:t>
            </a:r>
            <a:endParaRPr lang="en-US" altLang="ja-JP" sz="12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187960" marR="0" lvl="0" indent="-187960" algn="l" defTabSz="326578" rtl="0" eaLnBrk="1" fontAlgn="auto" latinLnBrk="0" hangingPunct="1">
              <a:lnSpc>
                <a:spcPct val="100000"/>
              </a:lnSpc>
              <a:spcBef>
                <a:spcPts val="0"/>
              </a:spcBef>
              <a:spcAft>
                <a:spcPts val="214"/>
              </a:spcAft>
              <a:buClrTx/>
              <a:buSzTx/>
              <a:buFontTx/>
              <a:buNone/>
              <a:tabLst/>
              <a:defRPr/>
            </a:pPr>
            <a:r>
              <a:rPr kumimoji="1" lang="ja-JP" altLang="en-US" sz="1200" b="1"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en-US" sz="1000" b="0" i="0" u="none" strike="noStrike" kern="1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・金融決済機能</a:t>
            </a:r>
            <a:endParaRPr lang="en-US" altLang="ja-JP" sz="10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marL="187960" marR="0" lvl="0" indent="-187960" algn="l" defTabSz="326578" rtl="0" eaLnBrk="1" fontAlgn="auto" latinLnBrk="0" hangingPunct="1">
              <a:lnSpc>
                <a:spcPct val="100000"/>
              </a:lnSpc>
              <a:spcBef>
                <a:spcPts val="0"/>
              </a:spcBef>
              <a:spcAft>
                <a:spcPts val="214"/>
              </a:spcAft>
              <a:buClrTx/>
              <a:buSzTx/>
              <a:buFontTx/>
              <a:buNone/>
              <a:tabLst/>
              <a:defRPr/>
            </a:pPr>
            <a:r>
              <a:rPr lang="ja-JP" altLang="en-US" sz="10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en-US" sz="1000" b="0" i="0" u="none" strike="noStrike" kern="1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企業の本社系機能</a:t>
            </a:r>
            <a:endParaRPr lang="en-US" altLang="ja-JP" sz="1000" b="0" i="0" u="none" strike="noStrike" kern="1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87960" marR="0" lvl="0" indent="-187960" algn="l" defTabSz="326578" rtl="0" eaLnBrk="1" fontAlgn="auto" latinLnBrk="0" hangingPunct="1">
              <a:lnSpc>
                <a:spcPct val="100000"/>
              </a:lnSpc>
              <a:spcBef>
                <a:spcPts val="0"/>
              </a:spcBef>
              <a:spcAft>
                <a:spcPts val="214"/>
              </a:spcAft>
              <a:buClrTx/>
              <a:buSzTx/>
              <a:buFontTx/>
              <a:buNone/>
              <a:tabLst/>
              <a:defRPr/>
            </a:pPr>
            <a:r>
              <a:rPr lang="ja-JP" altLang="en-US" sz="1000" kern="100">
                <a:solidFill>
                  <a:prstClr val="black"/>
                </a:solidFill>
                <a:latin typeface="BIZ UDPゴシック" panose="020B0400000000000000" pitchFamily="50" charset="-128"/>
                <a:ea typeface="BIZ UDPゴシック"/>
                <a:cs typeface="Times New Roman"/>
              </a:rPr>
              <a:t>　 </a:t>
            </a:r>
            <a:r>
              <a:rPr kumimoji="0" lang="ja-JP" altLang="en-US" sz="1000" b="0" i="0" u="none" strike="noStrike" kern="100" cap="none" spc="0" normalizeH="0" baseline="0" noProof="0">
                <a:ln>
                  <a:noFill/>
                </a:ln>
                <a:solidFill>
                  <a:prstClr val="black"/>
                </a:solidFill>
                <a:effectLst/>
                <a:uLnTx/>
                <a:uFillTx/>
                <a:latin typeface="BIZ UDPゴシック" panose="020B0400000000000000" pitchFamily="50" charset="-128"/>
                <a:ea typeface="BIZ UDPゴシック"/>
                <a:cs typeface="Times New Roman"/>
              </a:rPr>
              <a:t>（ライフライン（特に通信</a:t>
            </a:r>
            <a:r>
              <a:rPr lang="ja-JP" altLang="en-US" sz="1000" kern="100">
                <a:solidFill>
                  <a:prstClr val="black"/>
                </a:solidFill>
                <a:latin typeface="BIZ UDPゴシック" panose="020B0400000000000000" pitchFamily="50" charset="-128"/>
                <a:ea typeface="BIZ UDPゴシック"/>
                <a:cs typeface="Times New Roman"/>
              </a:rPr>
              <a:t>・電力</a:t>
            </a:r>
            <a:r>
              <a:rPr kumimoji="0" lang="ja-JP" altLang="en-US" sz="1000" b="0" i="0" u="none" strike="noStrike" kern="100" cap="none" spc="0" normalizeH="0" baseline="0" noProof="0">
                <a:ln>
                  <a:noFill/>
                </a:ln>
                <a:solidFill>
                  <a:prstClr val="black"/>
                </a:solidFill>
                <a:effectLst/>
                <a:uLnTx/>
                <a:uFillTx/>
                <a:latin typeface="BIZ UDPゴシック" panose="020B0400000000000000" pitchFamily="50" charset="-128"/>
                <a:ea typeface="BIZ UDPゴシック"/>
                <a:cs typeface="Times New Roman"/>
              </a:rPr>
              <a:t>）、データセンター等の被災により機能が停滞・低下、大企業等では本社系機能）</a:t>
            </a:r>
            <a:endParaRPr lang="ja-JP" altLang="en-US" sz="1000" b="0" i="0" u="none" strike="noStrike" kern="100" cap="none" spc="0" normalizeH="0" baseline="0" noProof="0">
              <a:ln>
                <a:noFill/>
              </a:ln>
              <a:solidFill>
                <a:prstClr val="black"/>
              </a:solidFill>
              <a:effectLst/>
              <a:uLnTx/>
              <a:uFillTx/>
              <a:latin typeface="BIZ UDPゴシック" panose="020B0400000000000000" pitchFamily="50" charset="-128"/>
              <a:ea typeface="BIZ UDPゴシック"/>
              <a:cs typeface="Times New Roman"/>
            </a:endParaRPr>
          </a:p>
          <a:p>
            <a:pPr marL="0" marR="0" lvl="0" indent="0" algn="l" defTabSz="457200" rtl="0" eaLnBrk="1" fontAlgn="auto" latinLnBrk="0" hangingPunct="1">
              <a:lnSpc>
                <a:spcPts val="1429"/>
              </a:lnSpc>
              <a:spcBef>
                <a:spcPts val="0"/>
              </a:spcBef>
              <a:spcAft>
                <a:spcPts val="0"/>
              </a:spcAft>
              <a:buClrTx/>
              <a:buSzTx/>
              <a:buFontTx/>
              <a:buNone/>
              <a:tabLst/>
              <a:defRPr/>
            </a:pPr>
            <a:endParaRPr kumimoji="1" lang="en-US" altLang="ja-JP" sz="12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49" name="テキスト ボックス 48">
            <a:extLst>
              <a:ext uri="{FF2B5EF4-FFF2-40B4-BE49-F238E27FC236}">
                <a16:creationId xmlns:a16="http://schemas.microsoft.com/office/drawing/2014/main" id="{F42987FD-ADDA-4E8F-8C1D-1EB8B6FC6A0B}"/>
              </a:ext>
            </a:extLst>
          </p:cNvPr>
          <p:cNvSpPr txBox="1"/>
          <p:nvPr/>
        </p:nvSpPr>
        <p:spPr>
          <a:xfrm>
            <a:off x="594970" y="4259335"/>
            <a:ext cx="8716059" cy="652432"/>
          </a:xfrm>
          <a:prstGeom prst="rect">
            <a:avLst/>
          </a:prstGeom>
          <a:solidFill>
            <a:srgbClr val="FFFF00"/>
          </a:solidFill>
          <a:ln>
            <a:noFill/>
          </a:ln>
        </p:spPr>
        <p:txBody>
          <a:bodyPr wrap="square" lIns="104464" tIns="62679" rIns="125357" bIns="62679" rtlCol="0">
            <a:spAutoFit/>
          </a:bodyPr>
          <a:lstStyle/>
          <a:p>
            <a:pPr lvl="0" algn="ctr">
              <a:lnSpc>
                <a:spcPts val="2000"/>
              </a:lnSpc>
              <a:spcAft>
                <a:spcPts val="214"/>
              </a:spcAft>
              <a:defRPr/>
            </a:pPr>
            <a:r>
              <a:rPr lang="ja-JP" altLang="en-US" sz="1600" b="1" dirty="0">
                <a:latin typeface="BIZ UDPゴシック" panose="020B0400000000000000" pitchFamily="50" charset="-128"/>
                <a:ea typeface="BIZ UDPゴシック" panose="020B0400000000000000" pitchFamily="50" charset="-128"/>
              </a:rPr>
              <a:t>日本の成長をけん引する経済的ポテンシャルが高く、東京圏での災害発生など</a:t>
            </a:r>
            <a:endParaRPr lang="en-US" altLang="ja-JP" sz="1600" b="1" dirty="0">
              <a:latin typeface="BIZ UDPゴシック" panose="020B0400000000000000" pitchFamily="50" charset="-128"/>
              <a:ea typeface="BIZ UDPゴシック" panose="020B0400000000000000" pitchFamily="50" charset="-128"/>
            </a:endParaRPr>
          </a:p>
          <a:p>
            <a:pPr lvl="0" algn="ctr">
              <a:lnSpc>
                <a:spcPts val="2000"/>
              </a:lnSpc>
              <a:spcAft>
                <a:spcPts val="214"/>
              </a:spcAft>
              <a:defRPr/>
            </a:pPr>
            <a:r>
              <a:rPr lang="ja-JP" altLang="en-US" sz="1600" b="1" dirty="0">
                <a:latin typeface="BIZ UDPゴシック" panose="020B0400000000000000" pitchFamily="50" charset="-128"/>
                <a:ea typeface="BIZ UDPゴシック" panose="020B0400000000000000" pitchFamily="50" charset="-128"/>
              </a:rPr>
              <a:t>非常時において首都に代わり経済活動を支えることができる副首都をめざす</a:t>
            </a:r>
            <a:endParaRPr kumimoji="0" lang="ja-JP" altLang="en-US" sz="16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50" name="二等辺三角形 49">
            <a:extLst>
              <a:ext uri="{FF2B5EF4-FFF2-40B4-BE49-F238E27FC236}">
                <a16:creationId xmlns:a16="http://schemas.microsoft.com/office/drawing/2014/main" id="{821FFD6A-C4E2-4890-92EA-02EB727664D9}"/>
              </a:ext>
            </a:extLst>
          </p:cNvPr>
          <p:cNvSpPr/>
          <p:nvPr/>
        </p:nvSpPr>
        <p:spPr>
          <a:xfrm rot="10800000">
            <a:off x="4326481" y="3894783"/>
            <a:ext cx="1322614" cy="294519"/>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962"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6" name="テキスト ボックス 35">
            <a:extLst>
              <a:ext uri="{FF2B5EF4-FFF2-40B4-BE49-F238E27FC236}">
                <a16:creationId xmlns:a16="http://schemas.microsoft.com/office/drawing/2014/main" id="{F2CB7EF2-50CF-4CC1-95E3-95DF3D64C840}"/>
              </a:ext>
            </a:extLst>
          </p:cNvPr>
          <p:cNvSpPr txBox="1"/>
          <p:nvPr/>
        </p:nvSpPr>
        <p:spPr>
          <a:xfrm>
            <a:off x="200446" y="747542"/>
            <a:ext cx="2147100" cy="338554"/>
          </a:xfrm>
          <a:prstGeom prst="rect">
            <a:avLst/>
          </a:prstGeom>
          <a:solidFill>
            <a:srgbClr val="0070C0"/>
          </a:solidFill>
          <a:ln>
            <a:solidFill>
              <a:srgbClr val="0070C0"/>
            </a:solidFill>
          </a:ln>
        </p:spPr>
        <p:txBody>
          <a:bodyPr wrap="square" rtlCol="0">
            <a:spAutoFit/>
          </a:bodyPr>
          <a:lstStyle/>
          <a:p>
            <a:pPr marL="128137" marR="0" lvl="0" indent="-128137"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基本的な考え方</a:t>
            </a:r>
          </a:p>
        </p:txBody>
      </p:sp>
      <p:sp>
        <p:nvSpPr>
          <p:cNvPr id="7" name="正方形/長方形 6">
            <a:extLst>
              <a:ext uri="{FF2B5EF4-FFF2-40B4-BE49-F238E27FC236}">
                <a16:creationId xmlns:a16="http://schemas.microsoft.com/office/drawing/2014/main" id="{AC213451-A427-4CE6-B4E4-85F24EDB5C5F}"/>
              </a:ext>
            </a:extLst>
          </p:cNvPr>
          <p:cNvSpPr/>
          <p:nvPr/>
        </p:nvSpPr>
        <p:spPr>
          <a:xfrm>
            <a:off x="355531" y="1218385"/>
            <a:ext cx="2880000" cy="28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a:solidFill>
                  <a:prstClr val="white"/>
                </a:solidFill>
                <a:latin typeface="BIZ UDPゴシック" panose="020B0400000000000000" pitchFamily="50" charset="-128"/>
                <a:ea typeface="BIZ UDPゴシック" panose="020B0400000000000000" pitchFamily="50" charset="-128"/>
              </a:rPr>
              <a:t>経済のポテンシャル</a:t>
            </a:r>
            <a:endParaRPr kumimoji="1" lang="ja-JP" altLang="en-US" sz="16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43" name="正方形/長方形 42">
            <a:extLst>
              <a:ext uri="{FF2B5EF4-FFF2-40B4-BE49-F238E27FC236}">
                <a16:creationId xmlns:a16="http://schemas.microsoft.com/office/drawing/2014/main" id="{A2E47A17-05A8-4AB2-ACEA-16DBE81A50D5}"/>
              </a:ext>
            </a:extLst>
          </p:cNvPr>
          <p:cNvSpPr/>
          <p:nvPr/>
        </p:nvSpPr>
        <p:spPr>
          <a:xfrm>
            <a:off x="3513000" y="1218385"/>
            <a:ext cx="2880000" cy="28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dirty="0">
                <a:solidFill>
                  <a:prstClr val="white"/>
                </a:solidFill>
                <a:latin typeface="BIZ UDPゴシック" panose="020B0400000000000000" pitchFamily="50" charset="-128"/>
                <a:ea typeface="BIZ UDPゴシック" panose="020B0400000000000000" pitchFamily="50" charset="-128"/>
              </a:rPr>
              <a:t>重要インフラ等の集積</a:t>
            </a:r>
            <a:endParaRPr kumimoji="1"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44" name="正方形/長方形 43">
            <a:extLst>
              <a:ext uri="{FF2B5EF4-FFF2-40B4-BE49-F238E27FC236}">
                <a16:creationId xmlns:a16="http://schemas.microsoft.com/office/drawing/2014/main" id="{BDFC3623-B0D1-42C9-9FAE-79F8138E6966}"/>
              </a:ext>
            </a:extLst>
          </p:cNvPr>
          <p:cNvSpPr/>
          <p:nvPr/>
        </p:nvSpPr>
        <p:spPr>
          <a:xfrm>
            <a:off x="6670469" y="1218384"/>
            <a:ext cx="2880000" cy="27368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ja-JP" altLang="en-US" sz="1600" b="1"/>
              <a:t>東京圏被災時の影響</a:t>
            </a:r>
            <a:endParaRPr kumimoji="1" lang="ja-JP" altLang="en-US" sz="16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8" name="スライド番号プレースホルダー 1">
            <a:extLst>
              <a:ext uri="{FF2B5EF4-FFF2-40B4-BE49-F238E27FC236}">
                <a16:creationId xmlns:a16="http://schemas.microsoft.com/office/drawing/2014/main" id="{5A2139E8-21CE-0B6C-39CC-1FF9B22E960D}"/>
              </a:ext>
            </a:extLst>
          </p:cNvPr>
          <p:cNvSpPr>
            <a:spLocks noGrp="1"/>
          </p:cNvSpPr>
          <p:nvPr>
            <p:ph type="sldNum" sz="quarter" idx="12"/>
          </p:nvPr>
        </p:nvSpPr>
        <p:spPr>
          <a:xfrm>
            <a:off x="9489330" y="6445576"/>
            <a:ext cx="416670" cy="408695"/>
          </a:xfrm>
          <a:solidFill>
            <a:schemeClr val="bg1"/>
          </a:solidFill>
          <a:effectLst/>
        </p:spPr>
        <p:txBody>
          <a:bodyPr/>
          <a:lstStyle/>
          <a:p>
            <a:fld id="{DDF82107-93BA-490C-9453-044014AF67CD}" type="slidenum">
              <a:rPr kumimoji="1" lang="ja-JP" altLang="en-US" smtClean="0"/>
              <a:pPr/>
              <a:t>65</a:t>
            </a:fld>
            <a:endParaRPr kumimoji="1" lang="ja-JP" altLang="en-US"/>
          </a:p>
        </p:txBody>
      </p:sp>
      <p:sp>
        <p:nvSpPr>
          <p:cNvPr id="21" name="円/楕円 72">
            <a:extLst>
              <a:ext uri="{FF2B5EF4-FFF2-40B4-BE49-F238E27FC236}">
                <a16:creationId xmlns:a16="http://schemas.microsoft.com/office/drawing/2014/main" id="{7CDA7ABB-1B25-430D-88C5-5BF0C8E39B5B}"/>
              </a:ext>
            </a:extLst>
          </p:cNvPr>
          <p:cNvSpPr/>
          <p:nvPr/>
        </p:nvSpPr>
        <p:spPr>
          <a:xfrm>
            <a:off x="516562" y="5544776"/>
            <a:ext cx="4067124" cy="6539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defRPr/>
            </a:pPr>
            <a:r>
              <a:rPr kumimoji="0"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0"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１</a:t>
            </a:r>
            <a:r>
              <a:rPr kumimoji="0"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ja-JP" altLang="en-US" sz="1200" dirty="0">
                <a:solidFill>
                  <a:schemeClr val="tx1"/>
                </a:solidFill>
                <a:latin typeface="BIZ UDPゴシック" panose="020B0400000000000000" pitchFamily="50" charset="-128"/>
                <a:ea typeface="BIZ UDPゴシック" panose="020B0400000000000000" pitchFamily="50" charset="-128"/>
              </a:rPr>
              <a:t>平時に</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ctr">
              <a:lnSpc>
                <a:spcPct val="130000"/>
              </a:lnSpc>
              <a:defRPr/>
            </a:pPr>
            <a:r>
              <a:rPr kumimoji="1" lang="ja-JP" altLang="en-US" sz="1600" b="1" dirty="0">
                <a:solidFill>
                  <a:schemeClr val="tx1"/>
                </a:solidFill>
                <a:latin typeface="BIZ UDPゴシック" panose="020B0400000000000000" pitchFamily="50" charset="-128"/>
                <a:ea typeface="BIZ UDPゴシック" panose="020B0400000000000000" pitchFamily="50" charset="-128"/>
              </a:rPr>
              <a:t>日本の成長をけん引する機能の強化</a:t>
            </a:r>
          </a:p>
          <a:p>
            <a:pPr marL="0" marR="0" lvl="0" indent="0" algn="ctr" defTabSz="457200" rtl="0" eaLnBrk="1" fontAlgn="auto" latinLnBrk="0" hangingPunct="1">
              <a:lnSpc>
                <a:spcPct val="13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endParaRPr kumimoji="0" lang="ja-JP" altLang="en-US" sz="1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22" name="円/楕円 72">
            <a:extLst>
              <a:ext uri="{FF2B5EF4-FFF2-40B4-BE49-F238E27FC236}">
                <a16:creationId xmlns:a16="http://schemas.microsoft.com/office/drawing/2014/main" id="{05DC78ED-2BFA-4D29-8E91-91BDBCDF991C}"/>
              </a:ext>
            </a:extLst>
          </p:cNvPr>
          <p:cNvSpPr/>
          <p:nvPr/>
        </p:nvSpPr>
        <p:spPr>
          <a:xfrm>
            <a:off x="5390715" y="5384578"/>
            <a:ext cx="3920315" cy="7140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kumimoji="0"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0"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２</a:t>
            </a:r>
            <a:r>
              <a:rPr kumimoji="0"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0"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ja-JP" altLang="en-US" sz="1200" dirty="0">
                <a:solidFill>
                  <a:schemeClr val="tx1"/>
                </a:solidFill>
                <a:latin typeface="BIZ UDPゴシック" panose="020B0400000000000000" pitchFamily="50" charset="-128"/>
                <a:ea typeface="BIZ UDPゴシック" panose="020B0400000000000000" pitchFamily="50" charset="-128"/>
              </a:rPr>
              <a:t>非常時に</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ctr">
              <a:lnSpc>
                <a:spcPct val="130000"/>
              </a:lnSpc>
            </a:pPr>
            <a:r>
              <a:rPr kumimoji="1" lang="ja-JP" altLang="en-US" sz="1600" b="1" dirty="0">
                <a:solidFill>
                  <a:schemeClr val="tx1"/>
                </a:solidFill>
                <a:latin typeface="BIZ UDPゴシック" panose="020B0400000000000000" pitchFamily="50" charset="-128"/>
                <a:ea typeface="BIZ UDPゴシック" panose="020B0400000000000000" pitchFamily="50" charset="-128"/>
              </a:rPr>
              <a:t>日本の経済を停滞させない機能の強化</a:t>
            </a:r>
          </a:p>
        </p:txBody>
      </p:sp>
    </p:spTree>
    <p:extLst>
      <p:ext uri="{BB962C8B-B14F-4D97-AF65-F5344CB8AC3E}">
        <p14:creationId xmlns:p14="http://schemas.microsoft.com/office/powerpoint/2010/main" val="4251676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99B3F5C-43E1-4A80-BDE9-B52CF9072B16}"/>
              </a:ext>
            </a:extLst>
          </p:cNvPr>
          <p:cNvSpPr txBox="1"/>
          <p:nvPr/>
        </p:nvSpPr>
        <p:spPr>
          <a:xfrm>
            <a:off x="-1" y="823385"/>
            <a:ext cx="6244683" cy="307777"/>
          </a:xfrm>
          <a:prstGeom prst="rect">
            <a:avLst/>
          </a:prstGeom>
          <a:noFill/>
          <a:ln>
            <a:noFill/>
          </a:ln>
        </p:spPr>
        <p:txBody>
          <a:bodyPr wrap="square">
            <a:spAutoFit/>
          </a:bodyPr>
          <a:lstStyle/>
          <a:p>
            <a:pPr marL="0" marR="0" lvl="0" indent="0" algn="l" defTabSz="653156" rtl="0" eaLnBrk="1" fontAlgn="auto" latinLnBrk="0" hangingPunct="1">
              <a:spcBef>
                <a:spcPts val="0"/>
              </a:spcBef>
              <a:spcAft>
                <a:spcPts val="0"/>
              </a:spcAft>
              <a:buClrTx/>
              <a:buSzTx/>
              <a:buFontTx/>
              <a:buNone/>
              <a:tabLst/>
              <a:defRPr/>
            </a:pPr>
            <a:r>
              <a:rPr kumimoji="1" lang="ja-JP" altLang="en-US" sz="1400" b="1">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（１）副首都としてふさわしい社会インフラの整備、まちづくり等の推進</a:t>
            </a:r>
            <a:endParaRPr kumimoji="1" lang="en-US" altLang="ja-JP" sz="1400" b="1">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endParaRPr>
          </a:p>
        </p:txBody>
      </p:sp>
      <p:sp>
        <p:nvSpPr>
          <p:cNvPr id="6" name="正方形/長方形 5">
            <a:extLst>
              <a:ext uri="{FF2B5EF4-FFF2-40B4-BE49-F238E27FC236}">
                <a16:creationId xmlns:a16="http://schemas.microsoft.com/office/drawing/2014/main" id="{CC9545E9-8725-465D-BB31-729F3F0B1B86}"/>
              </a:ext>
            </a:extLst>
          </p:cNvPr>
          <p:cNvSpPr/>
          <p:nvPr/>
        </p:nvSpPr>
        <p:spPr>
          <a:xfrm>
            <a:off x="197710" y="1131162"/>
            <a:ext cx="9495274" cy="1828565"/>
          </a:xfrm>
          <a:prstGeom prst="rect">
            <a:avLst/>
          </a:prstGeom>
          <a:solidFill>
            <a:schemeClr val="bg1"/>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kumimoji="1" lang="ja-JP" altLang="en-US" sz="1200" b="1" dirty="0">
                <a:solidFill>
                  <a:schemeClr val="tx1"/>
                </a:solidFill>
                <a:ea typeface="游ゴシック"/>
              </a:rPr>
              <a:t>①日本の国土軸の強化</a:t>
            </a:r>
            <a:endParaRPr kumimoji="1" lang="en-US" altLang="ja-JP" sz="1200" b="1" dirty="0">
              <a:solidFill>
                <a:schemeClr val="tx1"/>
              </a:solidFill>
              <a:ea typeface="游ゴシック"/>
            </a:endParaRPr>
          </a:p>
          <a:p>
            <a:pPr>
              <a:spcBef>
                <a:spcPts val="400"/>
              </a:spcBef>
            </a:pPr>
            <a:r>
              <a:rPr kumimoji="1" lang="ja-JP" altLang="en-US" sz="1200" b="1" dirty="0">
                <a:solidFill>
                  <a:schemeClr val="tx1"/>
                </a:solidFill>
                <a:ea typeface="游ゴシック"/>
              </a:rPr>
              <a:t>　・リニア中央新幹線・北陸新幹線の早期全線</a:t>
            </a:r>
            <a:r>
              <a:rPr kumimoji="1" lang="ja-JP" sz="1200" b="1" dirty="0">
                <a:solidFill>
                  <a:schemeClr val="tx1"/>
                </a:solidFill>
                <a:latin typeface="游ゴシック"/>
                <a:ea typeface="游ゴシック"/>
              </a:rPr>
              <a:t>開業</a:t>
            </a:r>
            <a:endParaRPr lang="en-US" altLang="ja-JP" sz="1200" b="1" dirty="0">
              <a:solidFill>
                <a:schemeClr val="tx1"/>
              </a:solidFill>
              <a:ea typeface="游ゴシック"/>
              <a:cs typeface="Calibri"/>
            </a:endParaRPr>
          </a:p>
          <a:p>
            <a:r>
              <a:rPr kumimoji="1" lang="ja-JP" altLang="en-US" sz="1000" dirty="0">
                <a:solidFill>
                  <a:schemeClr val="tx1"/>
                </a:solidFill>
                <a:ea typeface="游ゴシック"/>
              </a:rPr>
              <a:t>　　　⇒　</a:t>
            </a:r>
            <a:r>
              <a:rPr kumimoji="1" lang="ja-JP" altLang="en-US" sz="1000" dirty="0">
                <a:solidFill>
                  <a:schemeClr val="tx1"/>
                </a:solidFill>
                <a:latin typeface="游ゴシック"/>
                <a:ea typeface="游ゴシック"/>
              </a:rPr>
              <a:t>国土</a:t>
            </a:r>
            <a:r>
              <a:rPr kumimoji="1" lang="ja-JP" sz="1000" dirty="0">
                <a:solidFill>
                  <a:schemeClr val="tx1"/>
                </a:solidFill>
                <a:latin typeface="游ゴシック"/>
                <a:ea typeface="游ゴシック"/>
              </a:rPr>
              <a:t>軸を強化するリニア中央新幹線及びリダンダンシーの観</a:t>
            </a:r>
            <a:r>
              <a:rPr kumimoji="1" lang="ja-JP" altLang="en-US" sz="1000" dirty="0">
                <a:solidFill>
                  <a:schemeClr val="tx1"/>
                </a:solidFill>
                <a:latin typeface="游ゴシック"/>
                <a:ea typeface="游ゴシック"/>
              </a:rPr>
              <a:t>点か</a:t>
            </a:r>
            <a:r>
              <a:rPr kumimoji="1" lang="ja-JP" sz="1000" dirty="0">
                <a:solidFill>
                  <a:schemeClr val="tx1"/>
                </a:solidFill>
                <a:latin typeface="游ゴシック"/>
                <a:ea typeface="游ゴシック"/>
              </a:rPr>
              <a:t>らの北陸新幹線の早期全線開業の実現</a:t>
            </a:r>
            <a:endParaRPr lang="en-US" sz="1000" dirty="0">
              <a:solidFill>
                <a:schemeClr val="tx1"/>
              </a:solidFill>
              <a:latin typeface="游ゴシック"/>
              <a:ea typeface="游ゴシック"/>
              <a:cs typeface="Calibri"/>
            </a:endParaRPr>
          </a:p>
          <a:p>
            <a:pPr>
              <a:spcBef>
                <a:spcPts val="400"/>
              </a:spcBef>
            </a:pPr>
            <a:r>
              <a:rPr kumimoji="1" lang="ja-JP" altLang="en-US" sz="1200" b="1" dirty="0">
                <a:solidFill>
                  <a:schemeClr val="tx1"/>
                </a:solidFill>
                <a:ea typeface="游ゴシック"/>
              </a:rPr>
              <a:t>　・</a:t>
            </a:r>
            <a:r>
              <a:rPr kumimoji="1" lang="ja-JP" sz="1200" b="1" dirty="0">
                <a:solidFill>
                  <a:schemeClr val="tx1"/>
                </a:solidFill>
                <a:latin typeface="游ゴシック"/>
                <a:ea typeface="游ゴシック"/>
              </a:rPr>
              <a:t>関西国際空港の機能強化</a:t>
            </a:r>
            <a:endParaRPr lang="en-US" sz="1200" dirty="0">
              <a:solidFill>
                <a:schemeClr val="tx1"/>
              </a:solidFill>
              <a:latin typeface="游ゴシック"/>
              <a:ea typeface="游ゴシック"/>
            </a:endParaRPr>
          </a:p>
          <a:p>
            <a:r>
              <a:rPr kumimoji="1" lang="ja-JP" sz="1000" dirty="0">
                <a:solidFill>
                  <a:schemeClr val="tx1"/>
                </a:solidFill>
                <a:latin typeface="游ゴシック"/>
                <a:ea typeface="游ゴシック"/>
              </a:rPr>
              <a:t>　　</a:t>
            </a:r>
            <a:r>
              <a:rPr kumimoji="1" lang="ja-JP" altLang="en-US" sz="1000" dirty="0">
                <a:solidFill>
                  <a:schemeClr val="tx1"/>
                </a:solidFill>
                <a:latin typeface="游ゴシック"/>
                <a:ea typeface="游ゴシック"/>
              </a:rPr>
              <a:t>   </a:t>
            </a:r>
            <a:r>
              <a:rPr kumimoji="1" lang="ja-JP" altLang="en-US" sz="1000" dirty="0">
                <a:solidFill>
                  <a:schemeClr val="tx1"/>
                </a:solidFill>
                <a:ea typeface="游ゴシック"/>
              </a:rPr>
              <a:t> ⇒　</a:t>
            </a:r>
            <a:r>
              <a:rPr kumimoji="1" lang="ja-JP" sz="1000" dirty="0">
                <a:solidFill>
                  <a:schemeClr val="tx1"/>
                </a:solidFill>
                <a:latin typeface="游ゴシック"/>
                <a:ea typeface="游ゴシック"/>
              </a:rPr>
              <a:t>関西国際空港の国際就航ネットワーク強化や鉄道の輸送能力拡充等</a:t>
            </a:r>
            <a:endParaRPr lang="ja-JP" sz="1000" dirty="0">
              <a:solidFill>
                <a:schemeClr val="tx1"/>
              </a:solidFill>
              <a:latin typeface="游ゴシック"/>
              <a:ea typeface="游ゴシック"/>
            </a:endParaRPr>
          </a:p>
          <a:p>
            <a:pPr>
              <a:spcBef>
                <a:spcPts val="400"/>
              </a:spcBef>
            </a:pPr>
            <a:r>
              <a:rPr kumimoji="1" lang="ja-JP" sz="1200" b="1" dirty="0">
                <a:solidFill>
                  <a:schemeClr val="tx1"/>
                </a:solidFill>
                <a:ea typeface="游ゴシック"/>
              </a:rPr>
              <a:t>　・</a:t>
            </a:r>
            <a:r>
              <a:rPr kumimoji="1" lang="ja-JP" altLang="en-US" sz="1200" b="1" dirty="0">
                <a:solidFill>
                  <a:schemeClr val="tx1"/>
                </a:solidFill>
                <a:latin typeface="游ゴシック"/>
                <a:ea typeface="游ゴシック"/>
              </a:rPr>
              <a:t>阪神</a:t>
            </a:r>
            <a:r>
              <a:rPr kumimoji="1" lang="ja-JP" sz="1200" b="1" dirty="0">
                <a:solidFill>
                  <a:schemeClr val="tx1"/>
                </a:solidFill>
                <a:latin typeface="游ゴシック"/>
                <a:ea typeface="游ゴシック"/>
              </a:rPr>
              <a:t>港の機能強化</a:t>
            </a:r>
            <a:endParaRPr lang="en-US" altLang="ja-JP" sz="1200" dirty="0">
              <a:solidFill>
                <a:schemeClr val="tx1"/>
              </a:solidFill>
              <a:latin typeface="游ゴシック"/>
              <a:ea typeface="Meiryo UI"/>
            </a:endParaRPr>
          </a:p>
          <a:p>
            <a:r>
              <a:rPr kumimoji="1" lang="ja-JP" sz="1000" dirty="0">
                <a:solidFill>
                  <a:schemeClr val="tx1"/>
                </a:solidFill>
                <a:latin typeface="游ゴシック"/>
                <a:ea typeface="游ゴシック"/>
              </a:rPr>
              <a:t>　　　</a:t>
            </a:r>
            <a:r>
              <a:rPr kumimoji="1" lang="ja-JP" altLang="en-US" sz="1000" dirty="0">
                <a:solidFill>
                  <a:schemeClr val="tx1"/>
                </a:solidFill>
                <a:ea typeface="游ゴシック"/>
              </a:rPr>
              <a:t>⇒ </a:t>
            </a:r>
            <a:r>
              <a:rPr kumimoji="1" lang="ja-JP" sz="1000" dirty="0">
                <a:solidFill>
                  <a:schemeClr val="tx1"/>
                </a:solidFill>
                <a:latin typeface="游ゴシック"/>
                <a:ea typeface="游ゴシック"/>
              </a:rPr>
              <a:t>　大阪港・堺泉北港の</a:t>
            </a:r>
            <a:r>
              <a:rPr kumimoji="1" lang="ja-JP" altLang="en-US" sz="1000" dirty="0">
                <a:solidFill>
                  <a:schemeClr val="tx1"/>
                </a:solidFill>
                <a:latin typeface="游ゴシック"/>
                <a:ea typeface="游ゴシック"/>
              </a:rPr>
              <a:t>カーボンニュートラル実現やクルーズ客船受入れ等のための機能強化</a:t>
            </a:r>
          </a:p>
          <a:p>
            <a:pPr>
              <a:spcBef>
                <a:spcPts val="400"/>
              </a:spcBef>
            </a:pPr>
            <a:r>
              <a:rPr kumimoji="1" lang="ja-JP" altLang="en-US" sz="1200" b="1" dirty="0">
                <a:solidFill>
                  <a:schemeClr val="tx1"/>
                </a:solidFill>
                <a:ea typeface="游ゴシック"/>
              </a:rPr>
              <a:t>　・広域道路・鉄道ネットワークの形成</a:t>
            </a:r>
            <a:endParaRPr lang="en-US" altLang="ja-JP" sz="1200" b="1" dirty="0">
              <a:solidFill>
                <a:schemeClr val="tx1"/>
              </a:solidFill>
              <a:ea typeface="游ゴシック"/>
              <a:cs typeface="Calibri"/>
            </a:endParaRPr>
          </a:p>
          <a:p>
            <a:r>
              <a:rPr kumimoji="1" lang="ja-JP" altLang="en-US" sz="1000" dirty="0">
                <a:solidFill>
                  <a:schemeClr val="tx1"/>
                </a:solidFill>
              </a:rPr>
              <a:t>　　　⇒　広域道路ネットワーク・鉄道ネットワークの充実により、国土軸へのアクセス性を向上</a:t>
            </a:r>
            <a:endParaRPr kumimoji="1" lang="en-US" altLang="ja-JP" sz="1000" dirty="0">
              <a:solidFill>
                <a:schemeClr val="tx1"/>
              </a:solidFill>
            </a:endParaRPr>
          </a:p>
        </p:txBody>
      </p:sp>
      <p:sp>
        <p:nvSpPr>
          <p:cNvPr id="14" name="正方形/長方形 13">
            <a:extLst>
              <a:ext uri="{FF2B5EF4-FFF2-40B4-BE49-F238E27FC236}">
                <a16:creationId xmlns:a16="http://schemas.microsoft.com/office/drawing/2014/main" id="{6102382E-3D10-4B7F-ABDC-034C495761FB}"/>
              </a:ext>
            </a:extLst>
          </p:cNvPr>
          <p:cNvSpPr/>
          <p:nvPr/>
        </p:nvSpPr>
        <p:spPr>
          <a:xfrm>
            <a:off x="197710" y="3005003"/>
            <a:ext cx="9495274" cy="974503"/>
          </a:xfrm>
          <a:prstGeom prst="rect">
            <a:avLst/>
          </a:prstGeom>
          <a:solidFill>
            <a:schemeClr val="bg1"/>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kumimoji="1" lang="ja-JP" altLang="en-US" sz="1200" b="1" dirty="0">
                <a:solidFill>
                  <a:schemeClr val="tx1"/>
                </a:solidFill>
                <a:ea typeface="游ゴシック"/>
              </a:rPr>
              <a:t>②</a:t>
            </a:r>
            <a:r>
              <a:rPr kumimoji="1" lang="ja-JP" sz="1200" b="1" dirty="0">
                <a:solidFill>
                  <a:schemeClr val="tx1"/>
                </a:solidFill>
                <a:latin typeface="游ゴシック"/>
                <a:ea typeface="游ゴシック"/>
              </a:rPr>
              <a:t>世界で存在感を発揮する拠点の形成など、多様なまちづくりの推進</a:t>
            </a:r>
            <a:endParaRPr lang="en-US" altLang="ja-JP" sz="1200" b="1" dirty="0">
              <a:solidFill>
                <a:schemeClr val="tx1"/>
              </a:solidFill>
              <a:ea typeface="游ゴシック"/>
              <a:cs typeface="Calibri"/>
            </a:endParaRPr>
          </a:p>
          <a:p>
            <a:pPr>
              <a:spcBef>
                <a:spcPts val="600"/>
              </a:spcBef>
            </a:pPr>
            <a:r>
              <a:rPr kumimoji="1" lang="ja-JP" altLang="en-US" sz="1200" b="1" dirty="0">
                <a:solidFill>
                  <a:schemeClr val="tx1"/>
                </a:solidFill>
                <a:ea typeface="游ゴシック"/>
              </a:rPr>
              <a:t>　・</a:t>
            </a:r>
            <a:r>
              <a:rPr kumimoji="1" lang="ja-JP" sz="1200" b="1" dirty="0">
                <a:solidFill>
                  <a:schemeClr val="tx1"/>
                </a:solidFill>
                <a:ea typeface="游ゴシック"/>
              </a:rPr>
              <a:t>東西</a:t>
            </a:r>
            <a:r>
              <a:rPr kumimoji="1" lang="ja-JP" sz="1200" b="1" dirty="0">
                <a:solidFill>
                  <a:schemeClr val="tx1"/>
                </a:solidFill>
                <a:latin typeface="游ゴシック"/>
                <a:ea typeface="游ゴシック"/>
              </a:rPr>
              <a:t>・</a:t>
            </a:r>
            <a:r>
              <a:rPr kumimoji="1" lang="ja-JP" sz="1200" b="1" dirty="0">
                <a:solidFill>
                  <a:schemeClr val="tx1"/>
                </a:solidFill>
                <a:ea typeface="游ゴシック"/>
              </a:rPr>
              <a:t>南北</a:t>
            </a:r>
            <a:r>
              <a:rPr kumimoji="1" lang="ja-JP" altLang="en-US" sz="1200" b="1" dirty="0">
                <a:solidFill>
                  <a:schemeClr val="tx1"/>
                </a:solidFill>
                <a:latin typeface="游ゴシック"/>
                <a:ea typeface="游ゴシック"/>
              </a:rPr>
              <a:t>都市</a:t>
            </a:r>
            <a:r>
              <a:rPr kumimoji="1" lang="ja-JP" sz="1200" b="1" dirty="0">
                <a:solidFill>
                  <a:schemeClr val="tx1"/>
                </a:solidFill>
                <a:ea typeface="游ゴシック"/>
              </a:rPr>
              <a:t>軸をはじめとした多様な拠点の形成</a:t>
            </a:r>
            <a:endParaRPr lang="en-US" sz="1200" dirty="0">
              <a:solidFill>
                <a:schemeClr val="tx1"/>
              </a:solidFill>
              <a:ea typeface="游ゴシック"/>
              <a:cs typeface="Calibri"/>
            </a:endParaRPr>
          </a:p>
          <a:p>
            <a:r>
              <a:rPr kumimoji="1" lang="ja-JP" sz="1000" dirty="0">
                <a:solidFill>
                  <a:schemeClr val="tx1"/>
                </a:solidFill>
                <a:ea typeface="游ゴシック"/>
              </a:rPr>
              <a:t>　　　⇒　（南北</a:t>
            </a:r>
            <a:r>
              <a:rPr kumimoji="1" lang="ja-JP" altLang="en-US" sz="1000" dirty="0">
                <a:solidFill>
                  <a:schemeClr val="tx1"/>
                </a:solidFill>
                <a:latin typeface="游ゴシック"/>
                <a:ea typeface="游ゴシック"/>
              </a:rPr>
              <a:t>都市</a:t>
            </a:r>
            <a:r>
              <a:rPr kumimoji="1" lang="ja-JP" sz="1000" dirty="0">
                <a:solidFill>
                  <a:schemeClr val="tx1"/>
                </a:solidFill>
                <a:ea typeface="游ゴシック"/>
              </a:rPr>
              <a:t>軸）</a:t>
            </a:r>
            <a:r>
              <a:rPr kumimoji="1" lang="ja-JP" sz="1000" dirty="0">
                <a:solidFill>
                  <a:schemeClr val="tx1"/>
                </a:solidFill>
                <a:latin typeface="游ゴシック"/>
                <a:ea typeface="游ゴシック"/>
              </a:rPr>
              <a:t>「『みどり』と『イノベーション』の融合拠点」の実現をめざすうめきた２期などの大阪駅周辺地域、世界有数の広域交通ターミナル形</a:t>
            </a:r>
            <a:endParaRPr lang="ja-JP" sz="1000" dirty="0">
              <a:solidFill>
                <a:schemeClr val="tx1"/>
              </a:solidFill>
              <a:latin typeface="游ゴシック"/>
              <a:ea typeface="游ゴシック"/>
            </a:endParaRPr>
          </a:p>
          <a:p>
            <a:r>
              <a:rPr kumimoji="1" lang="ja-JP" sz="1000" dirty="0">
                <a:solidFill>
                  <a:schemeClr val="tx1"/>
                </a:solidFill>
                <a:latin typeface="游ゴシック"/>
                <a:ea typeface="游ゴシック"/>
              </a:rPr>
              <a:t>　　　　　　　　</a:t>
            </a:r>
            <a:r>
              <a:rPr kumimoji="1" lang="ja-JP" altLang="en-US" sz="1000" dirty="0">
                <a:solidFill>
                  <a:schemeClr val="tx1"/>
                </a:solidFill>
                <a:latin typeface="游ゴシック"/>
                <a:ea typeface="游ゴシック"/>
              </a:rPr>
              <a:t>　　　　成</a:t>
            </a:r>
            <a:r>
              <a:rPr kumimoji="1" lang="ja-JP" sz="1000" dirty="0">
                <a:solidFill>
                  <a:schemeClr val="tx1"/>
                </a:solidFill>
                <a:latin typeface="游ゴシック"/>
                <a:ea typeface="游ゴシック"/>
              </a:rPr>
              <a:t>をめざす新大阪駅周辺地域、ミナミ（難波・湊町</a:t>
            </a:r>
            <a:r>
              <a:rPr kumimoji="1" lang="ja-JP" altLang="en-US" sz="1000" dirty="0">
                <a:solidFill>
                  <a:schemeClr val="tx1"/>
                </a:solidFill>
                <a:latin typeface="游ゴシック"/>
                <a:ea typeface="游ゴシック"/>
              </a:rPr>
              <a:t>）・</a:t>
            </a:r>
            <a:r>
              <a:rPr kumimoji="1" lang="ja-JP" sz="1000" dirty="0">
                <a:solidFill>
                  <a:schemeClr val="tx1"/>
                </a:solidFill>
                <a:latin typeface="游ゴシック"/>
                <a:ea typeface="游ゴシック"/>
              </a:rPr>
              <a:t>天王寺・阿倍野</a:t>
            </a:r>
            <a:r>
              <a:rPr kumimoji="1" lang="ja-JP" altLang="en-US" sz="1000" dirty="0">
                <a:solidFill>
                  <a:schemeClr val="tx1"/>
                </a:solidFill>
                <a:latin typeface="游ゴシック"/>
                <a:ea typeface="游ゴシック"/>
              </a:rPr>
              <a:t>など</a:t>
            </a:r>
            <a:endParaRPr lang="ja-JP" sz="1000" dirty="0">
              <a:solidFill>
                <a:schemeClr val="tx1"/>
              </a:solidFill>
              <a:latin typeface="游ゴシック"/>
              <a:ea typeface="游ゴシック"/>
            </a:endParaRPr>
          </a:p>
          <a:p>
            <a:r>
              <a:rPr kumimoji="1" lang="ja-JP" altLang="en-US" sz="1000" dirty="0">
                <a:solidFill>
                  <a:schemeClr val="tx1"/>
                </a:solidFill>
                <a:ea typeface="游ゴシック"/>
              </a:rPr>
              <a:t>　　　　　（東西</a:t>
            </a:r>
            <a:r>
              <a:rPr kumimoji="1" lang="ja-JP" sz="1000" dirty="0">
                <a:solidFill>
                  <a:schemeClr val="tx1"/>
                </a:solidFill>
                <a:latin typeface="游ゴシック"/>
                <a:ea typeface="游ゴシック"/>
              </a:rPr>
              <a:t>都市</a:t>
            </a:r>
            <a:r>
              <a:rPr kumimoji="1" lang="ja-JP" altLang="en-US" sz="1000" dirty="0">
                <a:solidFill>
                  <a:schemeClr val="tx1"/>
                </a:solidFill>
                <a:ea typeface="游ゴシック"/>
              </a:rPr>
              <a:t>軸）国際観光拠点の形成をめざす夢洲、大阪城公園周辺地域など</a:t>
            </a:r>
            <a:endParaRPr lang="ja-JP" altLang="en-US" sz="1000" dirty="0">
              <a:solidFill>
                <a:schemeClr val="tx1"/>
              </a:solidFill>
              <a:ea typeface="游ゴシック"/>
              <a:cs typeface="Calibri"/>
            </a:endParaRPr>
          </a:p>
        </p:txBody>
      </p:sp>
      <p:sp>
        <p:nvSpPr>
          <p:cNvPr id="15" name="テキスト ボックス 14">
            <a:extLst>
              <a:ext uri="{FF2B5EF4-FFF2-40B4-BE49-F238E27FC236}">
                <a16:creationId xmlns:a16="http://schemas.microsoft.com/office/drawing/2014/main" id="{B934D78C-43BC-412C-8B90-82541DDCA867}"/>
              </a:ext>
            </a:extLst>
          </p:cNvPr>
          <p:cNvSpPr txBox="1"/>
          <p:nvPr/>
        </p:nvSpPr>
        <p:spPr>
          <a:xfrm>
            <a:off x="0" y="4028571"/>
            <a:ext cx="5083200" cy="307777"/>
          </a:xfrm>
          <a:prstGeom prst="rect">
            <a:avLst/>
          </a:prstGeom>
          <a:noFill/>
          <a:ln>
            <a:noFill/>
          </a:ln>
        </p:spPr>
        <p:txBody>
          <a:bodyPr wrap="square">
            <a:spAutoFit/>
          </a:bodyPr>
          <a:lstStyle/>
          <a:p>
            <a:pPr marL="0" marR="0" lvl="0" indent="0" algn="l" defTabSz="653156" rtl="0" eaLnBrk="1" fontAlgn="auto" latinLnBrk="0" hangingPunct="1">
              <a:spcBef>
                <a:spcPts val="0"/>
              </a:spcBef>
              <a:spcAft>
                <a:spcPts val="0"/>
              </a:spcAft>
              <a:buClrTx/>
              <a:buSzTx/>
              <a:buFontTx/>
              <a:buNone/>
              <a:tabLst/>
              <a:defRPr/>
            </a:pPr>
            <a:r>
              <a:rPr kumimoji="1" lang="ja-JP" altLang="en-US" sz="1400" b="1"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（２）東西二極の一極としての経済機能の強化</a:t>
            </a:r>
            <a:endParaRPr kumimoji="1" lang="en-US" altLang="ja-JP" sz="1400" b="1"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endParaRPr>
          </a:p>
        </p:txBody>
      </p:sp>
      <p:sp>
        <p:nvSpPr>
          <p:cNvPr id="18" name="正方形/長方形 17">
            <a:extLst>
              <a:ext uri="{FF2B5EF4-FFF2-40B4-BE49-F238E27FC236}">
                <a16:creationId xmlns:a16="http://schemas.microsoft.com/office/drawing/2014/main" id="{F94FF459-0FEE-45CE-9218-6933525BB267}"/>
              </a:ext>
            </a:extLst>
          </p:cNvPr>
          <p:cNvSpPr/>
          <p:nvPr/>
        </p:nvSpPr>
        <p:spPr>
          <a:xfrm>
            <a:off x="0" y="68851"/>
            <a:ext cx="9906000" cy="400110"/>
          </a:xfrm>
          <a:prstGeom prst="rect">
            <a:avLst/>
          </a:prstGeom>
          <a:noFill/>
        </p:spPr>
        <p:txBody>
          <a:bodyPr wrap="square" lIns="91440" tIns="45720" rIns="91440" bIns="45720" anchor="t">
            <a:sp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HGS創英角ｺﾞｼｯｸUB"/>
                <a:ea typeface="HGS創英角ｺﾞｼｯｸUB"/>
              </a:rPr>
              <a:t>６．平時の成長エンジン機能・非常時のバックアップ機能を果たす都市</a:t>
            </a:r>
          </a:p>
        </p:txBody>
      </p:sp>
      <p:sp>
        <p:nvSpPr>
          <p:cNvPr id="9" name="正方形/長方形 8">
            <a:extLst>
              <a:ext uri="{FF2B5EF4-FFF2-40B4-BE49-F238E27FC236}">
                <a16:creationId xmlns:a16="http://schemas.microsoft.com/office/drawing/2014/main" id="{17453869-1312-46AA-858E-54B9A04D7580}"/>
              </a:ext>
            </a:extLst>
          </p:cNvPr>
          <p:cNvSpPr/>
          <p:nvPr/>
        </p:nvSpPr>
        <p:spPr>
          <a:xfrm>
            <a:off x="197710" y="5182750"/>
            <a:ext cx="9495274" cy="1594788"/>
          </a:xfrm>
          <a:prstGeom prst="rect">
            <a:avLst/>
          </a:prstGeom>
          <a:solidFill>
            <a:schemeClr val="bg1"/>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spcBef>
                <a:spcPts val="600"/>
              </a:spcBef>
            </a:pPr>
            <a:r>
              <a:rPr kumimoji="1" lang="ja-JP" altLang="en-US" sz="1200" b="1" dirty="0">
                <a:solidFill>
                  <a:schemeClr val="tx1"/>
                </a:solidFill>
                <a:ea typeface="游ゴシック"/>
              </a:rPr>
              <a:t>②</a:t>
            </a:r>
            <a:r>
              <a:rPr kumimoji="1" lang="ja-JP" sz="1200" b="1" dirty="0">
                <a:solidFill>
                  <a:schemeClr val="tx1"/>
                </a:solidFill>
                <a:latin typeface="游ゴシック"/>
                <a:ea typeface="游ゴシック"/>
              </a:rPr>
              <a:t>スタートアップ・イノベーション拠点の形成等</a:t>
            </a:r>
            <a:endParaRPr kumimoji="1" lang="en-US" altLang="ja-JP" sz="1200" b="1" dirty="0">
              <a:solidFill>
                <a:schemeClr val="tx1"/>
              </a:solidFill>
            </a:endParaRPr>
          </a:p>
          <a:p>
            <a:pPr>
              <a:spcBef>
                <a:spcPts val="600"/>
              </a:spcBef>
            </a:pPr>
            <a:r>
              <a:rPr kumimoji="1" lang="ja-JP" altLang="en-US" sz="1200" b="1" dirty="0">
                <a:solidFill>
                  <a:schemeClr val="tx1"/>
                </a:solidFill>
                <a:ea typeface="游ゴシック"/>
              </a:rPr>
              <a:t>　・</a:t>
            </a:r>
            <a:r>
              <a:rPr kumimoji="1" lang="ja-JP" sz="1200" b="1" dirty="0">
                <a:solidFill>
                  <a:schemeClr val="tx1"/>
                </a:solidFill>
                <a:latin typeface="游ゴシック"/>
                <a:ea typeface="游ゴシック"/>
              </a:rPr>
              <a:t>成長分野における国関係機関の東西二拠点化</a:t>
            </a:r>
            <a:endParaRPr lang="ja-JP" altLang="en-US" sz="1200" b="1" dirty="0">
              <a:solidFill>
                <a:schemeClr val="tx1"/>
              </a:solidFill>
              <a:latin typeface="游ゴシック"/>
              <a:ea typeface="游ゴシック"/>
              <a:cs typeface="Calibri"/>
            </a:endParaRPr>
          </a:p>
          <a:p>
            <a:r>
              <a:rPr kumimoji="1" lang="ja-JP" sz="1000" dirty="0">
                <a:solidFill>
                  <a:schemeClr val="tx1"/>
                </a:solidFill>
                <a:ea typeface="游ゴシック"/>
              </a:rPr>
              <a:t>　　　</a:t>
            </a:r>
            <a:r>
              <a:rPr kumimoji="1" lang="ja-JP" altLang="en-US" sz="1000" dirty="0">
                <a:solidFill>
                  <a:schemeClr val="tx1"/>
                </a:solidFill>
                <a:ea typeface="游ゴシック"/>
              </a:rPr>
              <a:t>⇒　イノベーションの創出に資する国関係機関の機能強化、本部機能の東西二拠点化</a:t>
            </a:r>
            <a:endParaRPr lang="ja-JP" altLang="en-US" sz="1000" dirty="0">
              <a:solidFill>
                <a:schemeClr val="tx1"/>
              </a:solidFill>
              <a:ea typeface="游ゴシック"/>
              <a:cs typeface="Calibri"/>
            </a:endParaRPr>
          </a:p>
          <a:p>
            <a:r>
              <a:rPr kumimoji="1" lang="ja-JP" altLang="en-US" sz="1000" dirty="0">
                <a:solidFill>
                  <a:schemeClr val="tx1"/>
                </a:solidFill>
                <a:ea typeface="游ゴシック"/>
              </a:rPr>
              <a:t>　　　　　　（例）　ＰＭＤＡ関西支部（医薬品医療機器総合機構）　　</a:t>
            </a:r>
            <a:r>
              <a:rPr kumimoji="1" lang="en-US" altLang="ja-JP" sz="1000" dirty="0">
                <a:solidFill>
                  <a:schemeClr val="tx1"/>
                </a:solidFill>
                <a:ea typeface="游ゴシック"/>
              </a:rPr>
              <a:t>	　</a:t>
            </a:r>
            <a:r>
              <a:rPr kumimoji="1" lang="ja-JP" altLang="en-US" sz="1000" dirty="0">
                <a:solidFill>
                  <a:schemeClr val="tx1"/>
                </a:solidFill>
                <a:ea typeface="游ゴシック"/>
              </a:rPr>
              <a:t>再生医療分野の承認審査機能の付与</a:t>
            </a:r>
            <a:endParaRPr lang="en-US" altLang="ja-JP" sz="1000" dirty="0">
              <a:solidFill>
                <a:schemeClr val="tx1"/>
              </a:solidFill>
              <a:ea typeface="游ゴシック"/>
              <a:cs typeface="Calibri"/>
            </a:endParaRPr>
          </a:p>
          <a:p>
            <a:r>
              <a:rPr kumimoji="1" lang="ja-JP" altLang="en-US" sz="1000" dirty="0">
                <a:solidFill>
                  <a:schemeClr val="tx1"/>
                </a:solidFill>
                <a:ea typeface="游ゴシック"/>
              </a:rPr>
              <a:t>　　　　　　　　　　ＡＭＥＤ（日本医療研究開発機構）　　　　　　　　　　　医療分野の研究開発・プロジェクト支援機能</a:t>
            </a:r>
            <a:endParaRPr kumimoji="1" lang="en-US" altLang="ja-JP" sz="1000" dirty="0">
              <a:solidFill>
                <a:schemeClr val="tx1"/>
              </a:solidFill>
              <a:ea typeface="游ゴシック"/>
            </a:endParaRPr>
          </a:p>
          <a:p>
            <a:r>
              <a:rPr kumimoji="1" lang="ja-JP" altLang="en-US" sz="1000" dirty="0">
                <a:solidFill>
                  <a:schemeClr val="tx1"/>
                </a:solidFill>
                <a:ea typeface="游ゴシック"/>
              </a:rPr>
              <a:t>　　　　　　　　　　ＪＳＴ（科学技術振興機構）　　　　　　　　　　　</a:t>
            </a:r>
            <a:r>
              <a:rPr kumimoji="1" lang="en-US" altLang="ja-JP" sz="1000" dirty="0">
                <a:solidFill>
                  <a:schemeClr val="tx1"/>
                </a:solidFill>
                <a:ea typeface="游ゴシック"/>
              </a:rPr>
              <a:t>	</a:t>
            </a:r>
            <a:r>
              <a:rPr kumimoji="1" lang="ja-JP" altLang="en-US" sz="1000" dirty="0">
                <a:solidFill>
                  <a:schemeClr val="tx1"/>
                </a:solidFill>
                <a:ea typeface="游ゴシック"/>
              </a:rPr>
              <a:t>　科学技術・イノベーション分野の研究開発・プロジェクト支援機能</a:t>
            </a:r>
            <a:endParaRPr kumimoji="1" lang="en-US" altLang="ja-JP" sz="1000" dirty="0">
              <a:solidFill>
                <a:schemeClr val="tx1"/>
              </a:solidFill>
              <a:ea typeface="游ゴシック"/>
            </a:endParaRPr>
          </a:p>
          <a:p>
            <a:r>
              <a:rPr kumimoji="1" lang="ja-JP" altLang="en-US" sz="1000" dirty="0">
                <a:solidFill>
                  <a:schemeClr val="tx1"/>
                </a:solidFill>
                <a:ea typeface="游ゴシック"/>
              </a:rPr>
              <a:t>　　　　　　　　　　ＮＥＤＯ（新エネルギー・産業技術総合開発機構）　　　　エネルギー・環境分野の産業技術開発支援機能</a:t>
            </a:r>
            <a:endParaRPr kumimoji="1" lang="en-US" altLang="ja-JP" sz="1000" dirty="0">
              <a:solidFill>
                <a:schemeClr val="tx1"/>
              </a:solidFill>
              <a:ea typeface="游ゴシック"/>
            </a:endParaRPr>
          </a:p>
          <a:p>
            <a:r>
              <a:rPr kumimoji="1" lang="ja-JP" altLang="en-US" sz="1000" dirty="0">
                <a:solidFill>
                  <a:schemeClr val="tx1"/>
                </a:solidFill>
                <a:ea typeface="游ゴシック"/>
              </a:rPr>
              <a:t>　　　　　　　　　　ＮＩＣＴ（情報通信研究機構）　　　　　　　　　　</a:t>
            </a:r>
            <a:r>
              <a:rPr kumimoji="1" lang="en-US" altLang="ja-JP" sz="1000" dirty="0">
                <a:solidFill>
                  <a:schemeClr val="tx1"/>
                </a:solidFill>
                <a:ea typeface="游ゴシック"/>
              </a:rPr>
              <a:t>	</a:t>
            </a:r>
            <a:r>
              <a:rPr kumimoji="1" lang="ja-JP" altLang="en-US" sz="1000" dirty="0">
                <a:solidFill>
                  <a:schemeClr val="tx1"/>
                </a:solidFill>
                <a:ea typeface="游ゴシック"/>
              </a:rPr>
              <a:t>　情報通信技術開発分野音助成機能</a:t>
            </a:r>
            <a:endParaRPr kumimoji="1" lang="en-US" altLang="ja-JP" sz="1000" dirty="0">
              <a:solidFill>
                <a:schemeClr val="tx1"/>
              </a:solidFill>
              <a:ea typeface="游ゴシック"/>
            </a:endParaRPr>
          </a:p>
          <a:p>
            <a:r>
              <a:rPr kumimoji="1" lang="ja-JP" altLang="en-US" sz="1000" dirty="0">
                <a:solidFill>
                  <a:schemeClr val="tx1"/>
                </a:solidFill>
                <a:ea typeface="游ゴシック"/>
              </a:rPr>
              <a:t>　　　　　　　　　　ＮＩＭＳ（物質・材料研究機構）　　　　　　　　　</a:t>
            </a:r>
            <a:r>
              <a:rPr kumimoji="1" lang="en-US" altLang="ja-JP" sz="1000" dirty="0">
                <a:solidFill>
                  <a:schemeClr val="tx1"/>
                </a:solidFill>
                <a:ea typeface="游ゴシック"/>
              </a:rPr>
              <a:t>	</a:t>
            </a:r>
            <a:r>
              <a:rPr kumimoji="1" lang="ja-JP" altLang="en-US" sz="1000" dirty="0">
                <a:solidFill>
                  <a:schemeClr val="tx1"/>
                </a:solidFill>
                <a:ea typeface="游ゴシック"/>
              </a:rPr>
              <a:t>　物質・材料科学分野の企業共同研究</a:t>
            </a:r>
            <a:endParaRPr kumimoji="1" lang="en-US" altLang="ja-JP" sz="1000" dirty="0">
              <a:solidFill>
                <a:schemeClr val="tx1"/>
              </a:solidFill>
              <a:ea typeface="游ゴシック"/>
            </a:endParaRPr>
          </a:p>
          <a:p>
            <a:endParaRPr kumimoji="1" lang="ja-JP" altLang="en-US" sz="1000" dirty="0">
              <a:solidFill>
                <a:schemeClr val="tx1"/>
              </a:solidFill>
            </a:endParaRPr>
          </a:p>
        </p:txBody>
      </p:sp>
      <p:sp>
        <p:nvSpPr>
          <p:cNvPr id="11" name="正方形/長方形 10">
            <a:extLst>
              <a:ext uri="{FF2B5EF4-FFF2-40B4-BE49-F238E27FC236}">
                <a16:creationId xmlns:a16="http://schemas.microsoft.com/office/drawing/2014/main" id="{E25564BC-1E66-48B3-89A6-86E528846245}"/>
              </a:ext>
            </a:extLst>
          </p:cNvPr>
          <p:cNvSpPr/>
          <p:nvPr/>
        </p:nvSpPr>
        <p:spPr>
          <a:xfrm>
            <a:off x="197710" y="4335872"/>
            <a:ext cx="9495274" cy="782905"/>
          </a:xfrm>
          <a:prstGeom prst="rect">
            <a:avLst/>
          </a:prstGeom>
          <a:solidFill>
            <a:schemeClr val="bg1"/>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kumimoji="1" lang="ja-JP" altLang="en-US" sz="1200" b="1" dirty="0">
                <a:solidFill>
                  <a:schemeClr val="tx1"/>
                </a:solidFill>
                <a:ea typeface="游ゴシック"/>
              </a:rPr>
              <a:t>①デジタルインフラの整備</a:t>
            </a:r>
            <a:endParaRPr kumimoji="1" lang="en-US" altLang="ja-JP" sz="1200" b="1" dirty="0">
              <a:solidFill>
                <a:schemeClr val="tx1"/>
              </a:solidFill>
              <a:ea typeface="游ゴシック"/>
            </a:endParaRPr>
          </a:p>
          <a:p>
            <a:pPr>
              <a:spcBef>
                <a:spcPts val="600"/>
              </a:spcBef>
            </a:pPr>
            <a:r>
              <a:rPr kumimoji="1" lang="ja-JP" altLang="en-US" sz="1200" b="1" dirty="0">
                <a:solidFill>
                  <a:schemeClr val="tx1"/>
                </a:solidFill>
                <a:ea typeface="游ゴシック"/>
              </a:rPr>
              <a:t>　・通信・データセンター・電力等の充実・強化</a:t>
            </a:r>
            <a:endParaRPr lang="en-US" altLang="ja-JP" sz="1200" b="1" dirty="0">
              <a:solidFill>
                <a:schemeClr val="tx1"/>
              </a:solidFill>
              <a:ea typeface="游ゴシック"/>
              <a:cs typeface="Calibri"/>
            </a:endParaRPr>
          </a:p>
          <a:p>
            <a:r>
              <a:rPr kumimoji="1" lang="ja-JP" altLang="en-US" sz="1000" dirty="0">
                <a:solidFill>
                  <a:schemeClr val="tx1"/>
                </a:solidFill>
              </a:rPr>
              <a:t>　　　⇒　電力余力やインターネットエクスチェンジ等の基盤の優位性を活かし、次世代型スマートシティの土台となる通信インフラ、データセンター、電力の</a:t>
            </a:r>
            <a:endParaRPr kumimoji="1" lang="en-US" altLang="ja-JP" sz="1000" dirty="0">
              <a:solidFill>
                <a:schemeClr val="tx1"/>
              </a:solidFill>
            </a:endParaRPr>
          </a:p>
          <a:p>
            <a:r>
              <a:rPr kumimoji="1" lang="ja-JP" altLang="en-US" sz="1000" dirty="0">
                <a:solidFill>
                  <a:schemeClr val="tx1"/>
                </a:solidFill>
              </a:rPr>
              <a:t>　　　　　「デジタルインフラ」を官民協働により充実・強化</a:t>
            </a:r>
          </a:p>
        </p:txBody>
      </p:sp>
      <p:sp>
        <p:nvSpPr>
          <p:cNvPr id="7" name="スライド番号プレースホルダー 1">
            <a:extLst>
              <a:ext uri="{FF2B5EF4-FFF2-40B4-BE49-F238E27FC236}">
                <a16:creationId xmlns:a16="http://schemas.microsoft.com/office/drawing/2014/main" id="{A05D1392-05A9-D6F5-4299-901A86E25539}"/>
              </a:ext>
            </a:extLst>
          </p:cNvPr>
          <p:cNvSpPr>
            <a:spLocks noGrp="1"/>
          </p:cNvSpPr>
          <p:nvPr>
            <p:ph type="sldNum" sz="quarter" idx="12"/>
          </p:nvPr>
        </p:nvSpPr>
        <p:spPr>
          <a:xfrm>
            <a:off x="9489330" y="6445576"/>
            <a:ext cx="416670" cy="408695"/>
          </a:xfrm>
          <a:solidFill>
            <a:schemeClr val="bg1"/>
          </a:solidFill>
          <a:effectLst/>
        </p:spPr>
        <p:txBody>
          <a:bodyPr/>
          <a:lstStyle/>
          <a:p>
            <a:fld id="{DDF82107-93BA-490C-9453-044014AF67CD}" type="slidenum">
              <a:rPr kumimoji="1" lang="ja-JP" altLang="en-US" smtClean="0"/>
              <a:pPr/>
              <a:t>66</a:t>
            </a:fld>
            <a:endParaRPr kumimoji="1" lang="ja-JP" altLang="en-US"/>
          </a:p>
        </p:txBody>
      </p:sp>
      <p:sp>
        <p:nvSpPr>
          <p:cNvPr id="12" name="テキスト ボックス 11">
            <a:extLst>
              <a:ext uri="{FF2B5EF4-FFF2-40B4-BE49-F238E27FC236}">
                <a16:creationId xmlns:a16="http://schemas.microsoft.com/office/drawing/2014/main" id="{1FC9EA47-BCFB-4F9D-9BD2-A4549191F80D}"/>
              </a:ext>
            </a:extLst>
          </p:cNvPr>
          <p:cNvSpPr txBox="1"/>
          <p:nvPr/>
        </p:nvSpPr>
        <p:spPr>
          <a:xfrm>
            <a:off x="0" y="554545"/>
            <a:ext cx="7112000" cy="338554"/>
          </a:xfrm>
          <a:prstGeom prst="rect">
            <a:avLst/>
          </a:prstGeom>
          <a:noFill/>
          <a:ln>
            <a:noFill/>
          </a:ln>
        </p:spPr>
        <p:txBody>
          <a:bodyPr wrap="square" lIns="91440" tIns="45720" rIns="91440" bIns="45720" anchor="t">
            <a:spAutoFit/>
          </a:bodyPr>
          <a:lstStyle/>
          <a:p>
            <a:pPr marL="0" marR="0" lvl="0" indent="0" algn="l" defTabSz="653156" rtl="0" eaLnBrk="1" fontAlgn="auto" latinLnBrk="0" hangingPunct="1">
              <a:spcBef>
                <a:spcPts val="0"/>
              </a:spcBef>
              <a:spcAft>
                <a:spcPts val="0"/>
              </a:spcAft>
              <a:buClrTx/>
              <a:buSzTx/>
              <a:buFontTx/>
              <a:buNone/>
              <a:tabLst/>
              <a:defRPr/>
            </a:pPr>
            <a:r>
              <a:rPr kumimoji="1" lang="en-US" altLang="ja-JP" sz="1600" b="1" dirty="0">
                <a:latin typeface="BIZ UDゴシック" panose="020B0400000000000000" pitchFamily="49" charset="-128"/>
                <a:ea typeface="BIZ UDゴシック"/>
                <a:cs typeface="HGP創英角ｺﾞｼｯｸUB" panose="020B0900000000000000" pitchFamily="50" charset="-128"/>
              </a:rPr>
              <a:t>【</a:t>
            </a:r>
            <a:r>
              <a:rPr kumimoji="1" lang="ja-JP" altLang="en-US" sz="1600" b="1" dirty="0">
                <a:latin typeface="BIZ UDゴシック" panose="020B0400000000000000" pitchFamily="49" charset="-128"/>
                <a:ea typeface="BIZ UDゴシック"/>
                <a:cs typeface="HGP創英角ｺﾞｼｯｸUB" panose="020B0900000000000000" pitchFamily="50" charset="-128"/>
              </a:rPr>
              <a:t>施策の方向性</a:t>
            </a:r>
            <a:r>
              <a:rPr kumimoji="1" lang="en-US" altLang="ja-JP" sz="1600" b="1" dirty="0">
                <a:latin typeface="BIZ UDゴシック" panose="020B0400000000000000" pitchFamily="49" charset="-128"/>
                <a:ea typeface="BIZ UDゴシック"/>
                <a:cs typeface="HGP創英角ｺﾞｼｯｸUB" panose="020B0900000000000000" pitchFamily="50" charset="-128"/>
              </a:rPr>
              <a:t>】</a:t>
            </a:r>
            <a:r>
              <a:rPr kumimoji="1" lang="ja-JP" altLang="en-US" sz="1600" b="1" dirty="0">
                <a:latin typeface="BIZ UDゴシック" panose="020B0400000000000000" pitchFamily="49" charset="-128"/>
                <a:ea typeface="BIZ UDゴシック"/>
                <a:cs typeface="HGP創英角ｺﾞｼｯｸUB" panose="020B0900000000000000" pitchFamily="50" charset="-128"/>
              </a:rPr>
              <a:t>　</a:t>
            </a:r>
            <a:r>
              <a:rPr kumimoji="1" lang="en-US" altLang="ja-JP" sz="1600" b="1" u="sng" dirty="0">
                <a:latin typeface="BIZ UDゴシック" panose="020B0400000000000000" pitchFamily="49" charset="-128"/>
                <a:ea typeface="BIZ UDゴシック"/>
                <a:cs typeface="HGP創英角ｺﾞｼｯｸUB" panose="020B0900000000000000" pitchFamily="50" charset="-128"/>
              </a:rPr>
              <a:t>【</a:t>
            </a:r>
            <a:r>
              <a:rPr kumimoji="1" lang="ja-JP" altLang="en-US" sz="1600" b="1" u="sng" dirty="0">
                <a:latin typeface="BIZ UDゴシック" panose="020B0400000000000000" pitchFamily="49" charset="-128"/>
                <a:ea typeface="BIZ UDゴシック"/>
                <a:cs typeface="HGP創英角ｺﾞｼｯｸUB" panose="020B0900000000000000" pitchFamily="50" charset="-128"/>
              </a:rPr>
              <a:t>１</a:t>
            </a:r>
            <a:r>
              <a:rPr kumimoji="1" lang="en-US" altLang="ja-JP" sz="1600" b="1" u="sng" dirty="0">
                <a:latin typeface="BIZ UDゴシック" panose="020B0400000000000000" pitchFamily="49" charset="-128"/>
                <a:ea typeface="BIZ UDゴシック"/>
                <a:cs typeface="HGP創英角ｺﾞｼｯｸUB" panose="020B0900000000000000" pitchFamily="50" charset="-128"/>
              </a:rPr>
              <a:t>】</a:t>
            </a:r>
            <a:r>
              <a:rPr kumimoji="1" lang="ja-JP" altLang="en-US" sz="1600" b="1" u="sng" dirty="0">
                <a:latin typeface="BIZ UDゴシック" panose="020B0400000000000000" pitchFamily="49" charset="-128"/>
                <a:ea typeface="BIZ UDゴシック"/>
                <a:cs typeface="HGP創英角ｺﾞｼｯｸUB" panose="020B0900000000000000" pitchFamily="50" charset="-128"/>
              </a:rPr>
              <a:t>平時に日本の成長をけん引する機能の強化</a:t>
            </a:r>
            <a:endParaRPr kumimoji="1" lang="en-US" altLang="ja-JP" sz="1600" b="1" u="sng" dirty="0">
              <a:latin typeface="BIZ UDゴシック" panose="020B0400000000000000" pitchFamily="49" charset="-128"/>
              <a:ea typeface="BIZ UDゴシック"/>
              <a:cs typeface="HGP創英角ｺﾞｼｯｸUB" panose="020B0900000000000000" pitchFamily="50" charset="-128"/>
            </a:endParaRPr>
          </a:p>
        </p:txBody>
      </p:sp>
    </p:spTree>
    <p:extLst>
      <p:ext uri="{BB962C8B-B14F-4D97-AF65-F5344CB8AC3E}">
        <p14:creationId xmlns:p14="http://schemas.microsoft.com/office/powerpoint/2010/main" val="1088750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8A664-688F-073D-35C9-EFE1419D3EE1}"/>
            </a:ext>
          </a:extLst>
        </p:cNvPr>
        <p:cNvGrpSpPr/>
        <p:nvPr/>
      </p:nvGrpSpPr>
      <p:grpSpPr>
        <a:xfrm>
          <a:off x="0" y="0"/>
          <a:ext cx="0" cy="0"/>
          <a:chOff x="0" y="0"/>
          <a:chExt cx="0" cy="0"/>
        </a:xfrm>
      </p:grpSpPr>
      <p:sp>
        <p:nvSpPr>
          <p:cNvPr id="10" name="正方形/長方形 9">
            <a:extLst>
              <a:ext uri="{FF2B5EF4-FFF2-40B4-BE49-F238E27FC236}">
                <a16:creationId xmlns:a16="http://schemas.microsoft.com/office/drawing/2014/main" id="{31885FB0-33B7-6E7C-6B20-9816DBC19CD1}"/>
              </a:ext>
            </a:extLst>
          </p:cNvPr>
          <p:cNvSpPr/>
          <p:nvPr/>
        </p:nvSpPr>
        <p:spPr>
          <a:xfrm>
            <a:off x="197517" y="1298997"/>
            <a:ext cx="9495274" cy="1757470"/>
          </a:xfrm>
          <a:prstGeom prst="rect">
            <a:avLst/>
          </a:prstGeom>
          <a:solidFill>
            <a:schemeClr val="bg1"/>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kumimoji="1" lang="ja-JP" altLang="en-US" sz="1200" b="1" dirty="0">
                <a:solidFill>
                  <a:schemeClr val="tx1"/>
                </a:solidFill>
              </a:rPr>
              <a:t>④国際的な交流都市の形成</a:t>
            </a:r>
            <a:endParaRPr kumimoji="1" lang="en-US" altLang="ja-JP" sz="1200" b="1" dirty="0">
              <a:solidFill>
                <a:schemeClr val="tx1"/>
              </a:solidFill>
            </a:endParaRPr>
          </a:p>
          <a:p>
            <a:pPr>
              <a:spcBef>
                <a:spcPts val="600"/>
              </a:spcBef>
            </a:pPr>
            <a:r>
              <a:rPr kumimoji="1" lang="ja-JP" altLang="en-US" sz="1200" b="1" dirty="0">
                <a:solidFill>
                  <a:schemeClr val="tx1"/>
                </a:solidFill>
                <a:ea typeface="游ゴシック"/>
              </a:rPr>
              <a:t>　・</a:t>
            </a:r>
            <a:r>
              <a:rPr kumimoji="1" lang="ja-JP" altLang="en-US" sz="1200" b="1" dirty="0">
                <a:solidFill>
                  <a:schemeClr val="tx1"/>
                </a:solidFill>
                <a:latin typeface="Calibri"/>
                <a:ea typeface="游ゴシック"/>
                <a:cs typeface="Calibri"/>
              </a:rPr>
              <a:t>ＭＩＣＥ誘致の推進</a:t>
            </a:r>
            <a:endParaRPr lang="en-US" altLang="ja-JP" sz="1200" b="1" dirty="0">
              <a:solidFill>
                <a:schemeClr val="tx1"/>
              </a:solidFill>
              <a:ea typeface="游ゴシック"/>
              <a:cs typeface="Calibri" panose="020F0502020204030204"/>
            </a:endParaRPr>
          </a:p>
          <a:p>
            <a:r>
              <a:rPr kumimoji="1" lang="ja-JP" altLang="en-US" sz="1000" dirty="0">
                <a:solidFill>
                  <a:schemeClr val="tx1"/>
                </a:solidFill>
                <a:latin typeface="Calibri"/>
                <a:ea typeface="游ゴシック"/>
                <a:cs typeface="Calibri"/>
              </a:rPr>
              <a:t>　　　⇒　インテックス大阪や府立国際会議場など中核的なＭＩＣＥ施設の整備・機能強化を図り、国際的な会議や展示会等を誘致</a:t>
            </a:r>
            <a:endParaRPr lang="ja-JP" altLang="en-US" sz="1000" dirty="0">
              <a:solidFill>
                <a:schemeClr val="tx1"/>
              </a:solidFill>
              <a:latin typeface="Calibri"/>
              <a:ea typeface="游ゴシック"/>
              <a:cs typeface="Calibri"/>
            </a:endParaRPr>
          </a:p>
          <a:p>
            <a:pPr>
              <a:spcBef>
                <a:spcPts val="600"/>
              </a:spcBef>
            </a:pPr>
            <a:r>
              <a:rPr kumimoji="1" lang="ja-JP" altLang="en-US" sz="1200" b="1" dirty="0">
                <a:solidFill>
                  <a:schemeClr val="tx1"/>
                </a:solidFill>
              </a:rPr>
              <a:t>　・アリーナ等の魅力向上</a:t>
            </a:r>
            <a:endParaRPr kumimoji="1" lang="en-US" altLang="ja-JP" sz="1200" b="1" dirty="0">
              <a:solidFill>
                <a:schemeClr val="tx1"/>
              </a:solidFill>
            </a:endParaRPr>
          </a:p>
          <a:p>
            <a:r>
              <a:rPr kumimoji="1" lang="ja-JP" altLang="en-US" sz="1000" dirty="0">
                <a:solidFill>
                  <a:schemeClr val="tx1"/>
                </a:solidFill>
              </a:rPr>
              <a:t>　　　⇒　アリーナやスタジアムの機能を強化し、国際的なスポーツ大会など世界の人々をひきつける大規模なイベントを開催する環境を整備</a:t>
            </a:r>
            <a:endParaRPr kumimoji="1" lang="en-US" altLang="ja-JP" sz="1000" dirty="0">
              <a:solidFill>
                <a:schemeClr val="tx1"/>
              </a:solidFill>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・ＩＲ（統合型リゾート）の実現</a:t>
            </a:r>
            <a:endParaRPr kumimoji="1" lang="en-US" altLang="ja-JP"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a:cs typeface="+mn-cs"/>
              </a:rPr>
              <a:t>　　　⇒　</a:t>
            </a:r>
            <a:r>
              <a:rPr kumimoji="1" lang="ja-JP" altLang="en-US" sz="1000" b="0" i="0" u="none" strike="noStrike" kern="1200" cap="none" spc="0" normalizeH="0" baseline="0" noProof="0" dirty="0">
                <a:ln>
                  <a:noFill/>
                </a:ln>
                <a:solidFill>
                  <a:schemeClr val="tx1"/>
                </a:solidFill>
                <a:effectLst/>
                <a:uLnTx/>
                <a:uFillTx/>
                <a:latin typeface="Calibri" panose="020F0502020204030204"/>
                <a:ea typeface="游ゴシック"/>
                <a:cs typeface="+mn-cs"/>
              </a:rPr>
              <a:t>世界と日本各地をつなぐ交流のハブとなることで、国際競争力の高い魅力ある世界最高水準の成長型ＩＲを大阪・夢洲に実現</a:t>
            </a:r>
            <a:endParaRPr kumimoji="1" lang="en-US" altLang="ja-JP" sz="1000" b="0" i="0" u="none" strike="noStrike" kern="1200" cap="none" spc="0" normalizeH="0" baseline="0" noProof="0" dirty="0">
              <a:ln>
                <a:noFill/>
              </a:ln>
              <a:solidFill>
                <a:schemeClr val="tx1"/>
              </a:solidFill>
              <a:effectLst/>
              <a:uLnTx/>
              <a:uFillTx/>
              <a:latin typeface="Calibri" panose="020F0502020204030204"/>
              <a:ea typeface="游ゴシック"/>
              <a:cs typeface="+mn-cs"/>
            </a:endParaRPr>
          </a:p>
          <a:p>
            <a:endParaRPr kumimoji="1" lang="en-US" altLang="ja-JP" sz="1000" dirty="0">
              <a:solidFill>
                <a:schemeClr val="tx1"/>
              </a:solidFill>
              <a:ea typeface="游ゴシック"/>
            </a:endParaRPr>
          </a:p>
        </p:txBody>
      </p:sp>
      <p:sp>
        <p:nvSpPr>
          <p:cNvPr id="18" name="正方形/長方形 17">
            <a:extLst>
              <a:ext uri="{FF2B5EF4-FFF2-40B4-BE49-F238E27FC236}">
                <a16:creationId xmlns:a16="http://schemas.microsoft.com/office/drawing/2014/main" id="{F807B42D-307D-B7DD-21DB-43CA06B6023B}"/>
              </a:ext>
            </a:extLst>
          </p:cNvPr>
          <p:cNvSpPr/>
          <p:nvPr/>
        </p:nvSpPr>
        <p:spPr>
          <a:xfrm>
            <a:off x="197710" y="158442"/>
            <a:ext cx="9495274" cy="1105465"/>
          </a:xfrm>
          <a:prstGeom prst="rect">
            <a:avLst/>
          </a:prstGeom>
          <a:solidFill>
            <a:schemeClr val="bg1"/>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kumimoji="1" lang="ja-JP" altLang="en-US" sz="1200" b="1" dirty="0">
                <a:solidFill>
                  <a:schemeClr val="tx1"/>
                </a:solidFill>
                <a:ea typeface="游ゴシック"/>
              </a:rPr>
              <a:t>③</a:t>
            </a:r>
            <a:r>
              <a:rPr kumimoji="1" lang="ja-JP" sz="1200" b="1" dirty="0">
                <a:solidFill>
                  <a:schemeClr val="tx1"/>
                </a:solidFill>
                <a:latin typeface="游ゴシック"/>
                <a:ea typeface="游ゴシック"/>
              </a:rPr>
              <a:t>国際金融都市の実現</a:t>
            </a:r>
            <a:endParaRPr kumimoji="1" lang="en-US" altLang="ja-JP" sz="1200" b="1" dirty="0">
              <a:solidFill>
                <a:schemeClr val="tx1"/>
              </a:solidFill>
              <a:ea typeface="游ゴシック"/>
            </a:endParaRPr>
          </a:p>
          <a:p>
            <a:pPr>
              <a:spcBef>
                <a:spcPts val="600"/>
              </a:spcBef>
            </a:pPr>
            <a:r>
              <a:rPr kumimoji="1" lang="ja-JP" altLang="en-US" sz="1200" b="1" dirty="0">
                <a:solidFill>
                  <a:schemeClr val="tx1"/>
                </a:solidFill>
                <a:ea typeface="游ゴシック"/>
              </a:rPr>
              <a:t>　・ＧＰＩＦ（年金積立金管理運用独立行政法人）の西日本拠点やＢＩＳ（国際決済銀行）イノベーションハブの誘致</a:t>
            </a:r>
            <a:endParaRPr lang="en-US" altLang="ja-JP" sz="1200" b="1" dirty="0">
              <a:solidFill>
                <a:schemeClr val="tx1"/>
              </a:solidFill>
              <a:ea typeface="游ゴシック"/>
              <a:cs typeface="Calibri"/>
            </a:endParaRPr>
          </a:p>
          <a:p>
            <a:r>
              <a:rPr kumimoji="1" lang="ja-JP" altLang="en-US" sz="1000" dirty="0">
                <a:solidFill>
                  <a:schemeClr val="tx1"/>
                </a:solidFill>
                <a:ea typeface="游ゴシック"/>
              </a:rPr>
              <a:t>　　　⇒　</a:t>
            </a:r>
            <a:r>
              <a:rPr kumimoji="1" lang="ja-JP" sz="1000" dirty="0">
                <a:solidFill>
                  <a:schemeClr val="tx1"/>
                </a:solidFill>
                <a:latin typeface="游ゴシック"/>
                <a:ea typeface="游ゴシック"/>
              </a:rPr>
              <a:t>世界的な資産運用機関やイノベーション拠点の誘致を通じて、国際金融都市の基盤強化を図り、金融系企業や人材等の集積を促進</a:t>
            </a:r>
            <a:endParaRPr lang="ja-JP" sz="1000" dirty="0">
              <a:solidFill>
                <a:schemeClr val="tx1"/>
              </a:solidFill>
              <a:latin typeface="游ゴシック"/>
              <a:ea typeface="游ゴシック"/>
            </a:endParaRPr>
          </a:p>
          <a:p>
            <a:pPr>
              <a:spcBef>
                <a:spcPts val="600"/>
              </a:spcBef>
            </a:pPr>
            <a:r>
              <a:rPr kumimoji="1" lang="ja-JP" altLang="en-US" sz="1200" b="1" dirty="0">
                <a:solidFill>
                  <a:schemeClr val="tx1"/>
                </a:solidFill>
                <a:ea typeface="游ゴシック"/>
              </a:rPr>
              <a:t>　・金融系外国企業等の</a:t>
            </a:r>
            <a:r>
              <a:rPr kumimoji="1" lang="ja-JP" sz="1200" b="1" dirty="0">
                <a:solidFill>
                  <a:schemeClr val="tx1"/>
                </a:solidFill>
                <a:latin typeface="游ゴシック"/>
                <a:ea typeface="游ゴシック"/>
              </a:rPr>
              <a:t>進出環境の整備</a:t>
            </a:r>
            <a:endParaRPr lang="ja-JP" sz="1200" dirty="0">
              <a:solidFill>
                <a:schemeClr val="tx1"/>
              </a:solidFill>
              <a:latin typeface="游ゴシック"/>
              <a:ea typeface="游ゴシック"/>
            </a:endParaRPr>
          </a:p>
          <a:p>
            <a:r>
              <a:rPr kumimoji="1" lang="ja-JP" altLang="en-US" sz="1000" dirty="0">
                <a:solidFill>
                  <a:schemeClr val="tx1"/>
                </a:solidFill>
                <a:ea typeface="游ゴシック"/>
              </a:rPr>
              <a:t>　　　⇒　金融・資産運用特区を活用した規制緩和や税財政措置により、金融系外国企業等が進出しやすい環境を整備</a:t>
            </a:r>
            <a:endParaRPr kumimoji="1" lang="en-US" altLang="ja-JP" sz="1000" dirty="0">
              <a:solidFill>
                <a:schemeClr val="tx1"/>
              </a:solidFill>
              <a:ea typeface="游ゴシック"/>
            </a:endParaRPr>
          </a:p>
        </p:txBody>
      </p:sp>
      <p:sp>
        <p:nvSpPr>
          <p:cNvPr id="4" name="スライド番号プレースホルダー 1">
            <a:extLst>
              <a:ext uri="{FF2B5EF4-FFF2-40B4-BE49-F238E27FC236}">
                <a16:creationId xmlns:a16="http://schemas.microsoft.com/office/drawing/2014/main" id="{76DE32C8-39C4-BD16-2FAA-2457B8C5F18C}"/>
              </a:ext>
            </a:extLst>
          </p:cNvPr>
          <p:cNvSpPr>
            <a:spLocks noGrp="1"/>
          </p:cNvSpPr>
          <p:nvPr>
            <p:ph type="sldNum" sz="quarter" idx="12"/>
          </p:nvPr>
        </p:nvSpPr>
        <p:spPr>
          <a:xfrm>
            <a:off x="9489330" y="6445576"/>
            <a:ext cx="416670" cy="408695"/>
          </a:xfrm>
          <a:solidFill>
            <a:schemeClr val="bg1"/>
          </a:solidFill>
          <a:effectLst/>
        </p:spPr>
        <p:txBody>
          <a:bodyPr/>
          <a:lstStyle/>
          <a:p>
            <a:fld id="{DDF82107-93BA-490C-9453-044014AF67CD}" type="slidenum">
              <a:rPr kumimoji="1" lang="ja-JP" altLang="en-US" smtClean="0"/>
              <a:pPr/>
              <a:t>67</a:t>
            </a:fld>
            <a:endParaRPr kumimoji="1" lang="ja-JP" altLang="en-US"/>
          </a:p>
        </p:txBody>
      </p:sp>
    </p:spTree>
    <p:extLst>
      <p:ext uri="{BB962C8B-B14F-4D97-AF65-F5344CB8AC3E}">
        <p14:creationId xmlns:p14="http://schemas.microsoft.com/office/powerpoint/2010/main" val="392461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793E1BB-C52F-4201-985E-56B30374855B}"/>
              </a:ext>
            </a:extLst>
          </p:cNvPr>
          <p:cNvSpPr>
            <a:spLocks noGrp="1"/>
          </p:cNvSpPr>
          <p:nvPr>
            <p:ph type="sldNum" sz="quarter" idx="12"/>
          </p:nvPr>
        </p:nvSpPr>
        <p:spPr>
          <a:xfrm>
            <a:off x="9489330" y="6445576"/>
            <a:ext cx="416670" cy="408695"/>
          </a:xfrm>
          <a:solidFill>
            <a:schemeClr val="bg1"/>
          </a:solidFill>
          <a:effectLst/>
        </p:spPr>
        <p:txBody>
          <a:bodyPr/>
          <a:lstStyle/>
          <a:p>
            <a:fld id="{DDF82107-93BA-490C-9453-044014AF67CD}" type="slidenum">
              <a:rPr kumimoji="1" lang="ja-JP" altLang="en-US" smtClean="0"/>
              <a:pPr/>
              <a:t>68</a:t>
            </a:fld>
            <a:endParaRPr kumimoji="1" lang="ja-JP" altLang="en-US"/>
          </a:p>
        </p:txBody>
      </p:sp>
      <p:sp>
        <p:nvSpPr>
          <p:cNvPr id="15" name="正方形/長方形 14">
            <a:extLst>
              <a:ext uri="{FF2B5EF4-FFF2-40B4-BE49-F238E27FC236}">
                <a16:creationId xmlns:a16="http://schemas.microsoft.com/office/drawing/2014/main" id="{4C7961AF-FCCE-42E2-9136-17A863942C86}"/>
              </a:ext>
            </a:extLst>
          </p:cNvPr>
          <p:cNvSpPr/>
          <p:nvPr/>
        </p:nvSpPr>
        <p:spPr>
          <a:xfrm>
            <a:off x="209189" y="3257226"/>
            <a:ext cx="9486562" cy="859988"/>
          </a:xfrm>
          <a:prstGeom prst="rect">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spcBef>
                <a:spcPts val="600"/>
              </a:spcBef>
            </a:pPr>
            <a:r>
              <a:rPr kumimoji="1" lang="ja-JP" altLang="en-US" sz="1200" b="1">
                <a:solidFill>
                  <a:schemeClr val="tx1"/>
                </a:solidFill>
              </a:rPr>
              <a:t>①非常時の国・地方の拠点整備</a:t>
            </a:r>
            <a:endParaRPr kumimoji="1" lang="en-US" altLang="ja-JP" sz="1200" b="1">
              <a:solidFill>
                <a:schemeClr val="tx1"/>
              </a:solidFill>
            </a:endParaRPr>
          </a:p>
          <a:p>
            <a:pPr>
              <a:spcBef>
                <a:spcPts val="600"/>
              </a:spcBef>
            </a:pPr>
            <a:r>
              <a:rPr kumimoji="1" lang="ja-JP" altLang="en-US" sz="1200" b="1">
                <a:solidFill>
                  <a:schemeClr val="tx1"/>
                </a:solidFill>
              </a:rPr>
              <a:t>　・バックアップ拠点の整備</a:t>
            </a:r>
            <a:endParaRPr kumimoji="1" lang="en-US" altLang="ja-JP" sz="1200" b="1">
              <a:solidFill>
                <a:schemeClr val="tx1"/>
              </a:solidFill>
            </a:endParaRPr>
          </a:p>
          <a:p>
            <a:r>
              <a:rPr kumimoji="1" lang="ja-JP" sz="1000">
                <a:solidFill>
                  <a:schemeClr val="tx1"/>
                </a:solidFill>
                <a:latin typeface="游ゴシック"/>
                <a:ea typeface="游ゴシック"/>
              </a:rPr>
              <a:t>　　　</a:t>
            </a:r>
            <a:r>
              <a:rPr kumimoji="1" lang="ja-JP" altLang="en-US" sz="1000">
                <a:solidFill>
                  <a:schemeClr val="tx1"/>
                </a:solidFill>
                <a:ea typeface="游ゴシック"/>
              </a:rPr>
              <a:t>⇒ </a:t>
            </a:r>
            <a:r>
              <a:rPr kumimoji="1" lang="ja-JP" sz="1000">
                <a:solidFill>
                  <a:schemeClr val="tx1"/>
                </a:solidFill>
                <a:latin typeface="游ゴシック"/>
                <a:ea typeface="游ゴシック"/>
              </a:rPr>
              <a:t>　非常時に東京圏の代替を果たせるよう、また、平時から防災関係機関の相互連携を図ることができるよう、国と府の合同庁舎を整備</a:t>
            </a:r>
            <a:endParaRPr lang="en-US">
              <a:solidFill>
                <a:schemeClr val="tx1"/>
              </a:solidFill>
              <a:latin typeface="游ゴシック"/>
              <a:ea typeface="游ゴシック"/>
            </a:endParaRPr>
          </a:p>
          <a:p>
            <a:r>
              <a:rPr kumimoji="1" lang="ja-JP" sz="1000">
                <a:solidFill>
                  <a:schemeClr val="tx1"/>
                </a:solidFill>
                <a:latin typeface="游ゴシック"/>
                <a:ea typeface="游ゴシック"/>
              </a:rPr>
              <a:t>　　　</a:t>
            </a:r>
            <a:r>
              <a:rPr kumimoji="1" lang="ja-JP" altLang="en-US" sz="1000">
                <a:solidFill>
                  <a:schemeClr val="tx1"/>
                </a:solidFill>
                <a:ea typeface="游ゴシック"/>
              </a:rPr>
              <a:t>⇒ </a:t>
            </a:r>
            <a:r>
              <a:rPr kumimoji="1" lang="ja-JP" sz="1000">
                <a:solidFill>
                  <a:schemeClr val="tx1"/>
                </a:solidFill>
                <a:latin typeface="游ゴシック"/>
                <a:ea typeface="游ゴシック"/>
              </a:rPr>
              <a:t>　非常時にも社会・経済活動が止まることのないよう、国機関の地方拠点の誘致や既存地方支分部局の機能強化</a:t>
            </a:r>
            <a:endParaRPr kumimoji="1" lang="ja-JP" altLang="en-US" sz="1000">
              <a:solidFill>
                <a:schemeClr val="tx1"/>
              </a:solidFill>
            </a:endParaRPr>
          </a:p>
        </p:txBody>
      </p:sp>
      <p:sp>
        <p:nvSpPr>
          <p:cNvPr id="16" name="テキスト ボックス 15">
            <a:extLst>
              <a:ext uri="{FF2B5EF4-FFF2-40B4-BE49-F238E27FC236}">
                <a16:creationId xmlns:a16="http://schemas.microsoft.com/office/drawing/2014/main" id="{17B6B8A3-40FB-4B4D-AEB4-F38AF3790693}"/>
              </a:ext>
            </a:extLst>
          </p:cNvPr>
          <p:cNvSpPr txBox="1"/>
          <p:nvPr/>
        </p:nvSpPr>
        <p:spPr>
          <a:xfrm>
            <a:off x="11479" y="2905567"/>
            <a:ext cx="7225990" cy="307777"/>
          </a:xfrm>
          <a:prstGeom prst="rect">
            <a:avLst/>
          </a:prstGeom>
          <a:noFill/>
          <a:ln>
            <a:noFill/>
          </a:ln>
        </p:spPr>
        <p:txBody>
          <a:bodyPr wrap="square">
            <a:spAutoFit/>
          </a:bodyPr>
          <a:lstStyle/>
          <a:p>
            <a:pPr marL="0" marR="0" lvl="0" indent="0" algn="l" defTabSz="653156" rtl="0" eaLnBrk="1" fontAlgn="auto" latinLnBrk="0" hangingPunct="1">
              <a:spcBef>
                <a:spcPts val="0"/>
              </a:spcBef>
              <a:spcAft>
                <a:spcPts val="0"/>
              </a:spcAft>
              <a:buClrTx/>
              <a:buSzTx/>
              <a:buFontTx/>
              <a:buNone/>
              <a:tabLst/>
              <a:defRPr/>
            </a:pPr>
            <a:r>
              <a:rPr kumimoji="1" lang="ja-JP" altLang="en-US" sz="1400" b="1">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（２）非常時に首都機能をバックアップする国・地方の拠点整備による集積性の向上</a:t>
            </a:r>
            <a:endParaRPr kumimoji="1" lang="en-US" altLang="ja-JP" sz="1400" b="1">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endParaRPr>
          </a:p>
        </p:txBody>
      </p:sp>
      <p:sp>
        <p:nvSpPr>
          <p:cNvPr id="13" name="テキスト ボックス 12">
            <a:extLst>
              <a:ext uri="{FF2B5EF4-FFF2-40B4-BE49-F238E27FC236}">
                <a16:creationId xmlns:a16="http://schemas.microsoft.com/office/drawing/2014/main" id="{6260B933-CD71-43CA-BA44-BAEE5DEAB516}"/>
              </a:ext>
            </a:extLst>
          </p:cNvPr>
          <p:cNvSpPr txBox="1"/>
          <p:nvPr/>
        </p:nvSpPr>
        <p:spPr>
          <a:xfrm>
            <a:off x="11479" y="998526"/>
            <a:ext cx="6098400" cy="307777"/>
          </a:xfrm>
          <a:prstGeom prst="rect">
            <a:avLst/>
          </a:prstGeom>
          <a:noFill/>
          <a:ln>
            <a:noFill/>
          </a:ln>
        </p:spPr>
        <p:txBody>
          <a:bodyPr wrap="square">
            <a:spAutoFit/>
          </a:bodyPr>
          <a:lstStyle/>
          <a:p>
            <a:pPr marL="0" marR="0" lvl="0" indent="0" algn="l" defTabSz="653156" rtl="0" eaLnBrk="1" fontAlgn="auto" latinLnBrk="0" hangingPunct="1">
              <a:spcBef>
                <a:spcPts val="0"/>
              </a:spcBef>
              <a:spcAft>
                <a:spcPts val="0"/>
              </a:spcAft>
              <a:buClrTx/>
              <a:buSzTx/>
              <a:buFontTx/>
              <a:buNone/>
              <a:tabLst/>
              <a:defRPr/>
            </a:pPr>
            <a:r>
              <a:rPr kumimoji="1" lang="ja-JP" altLang="en-US" sz="1400" b="1"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a:t>
            </a:r>
            <a:r>
              <a:rPr kumimoji="1" lang="ja-JP" altLang="en-US" sz="1400" b="1" dirty="0">
                <a:latin typeface="BIZ UDゴシック" panose="020B0400000000000000" pitchFamily="49" charset="-128"/>
                <a:ea typeface="BIZ UDゴシック" panose="020B0400000000000000" pitchFamily="49" charset="-128"/>
                <a:cs typeface="HGP創英角ｺﾞｼｯｸUB" panose="020B0900000000000000" pitchFamily="50" charset="-128"/>
              </a:rPr>
              <a:t>１</a:t>
            </a:r>
            <a:r>
              <a:rPr kumimoji="1" lang="ja-JP" altLang="en-US" sz="1400" b="1"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）首都機能を代替できる都市機能・基盤整備</a:t>
            </a:r>
            <a:endParaRPr kumimoji="1" lang="en-US" altLang="ja-JP" sz="1400" b="1"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endParaRPr>
          </a:p>
        </p:txBody>
      </p:sp>
      <p:sp>
        <p:nvSpPr>
          <p:cNvPr id="14" name="正方形/長方形 13">
            <a:extLst>
              <a:ext uri="{FF2B5EF4-FFF2-40B4-BE49-F238E27FC236}">
                <a16:creationId xmlns:a16="http://schemas.microsoft.com/office/drawing/2014/main" id="{A189BFA4-4604-4B83-A637-8059325E004E}"/>
              </a:ext>
            </a:extLst>
          </p:cNvPr>
          <p:cNvSpPr/>
          <p:nvPr/>
        </p:nvSpPr>
        <p:spPr>
          <a:xfrm>
            <a:off x="209189" y="1333227"/>
            <a:ext cx="9486562" cy="1437977"/>
          </a:xfrm>
          <a:prstGeom prst="rect">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kumimoji="1" lang="ja-JP" altLang="en-US" sz="1200" b="1" dirty="0">
                <a:solidFill>
                  <a:schemeClr val="tx1"/>
                </a:solidFill>
              </a:rPr>
              <a:t>①非常時に社会・経済活動を継続する基盤整備</a:t>
            </a:r>
            <a:endParaRPr kumimoji="1" lang="en-US" altLang="ja-JP" sz="1200" b="1" dirty="0">
              <a:solidFill>
                <a:schemeClr val="tx1"/>
              </a:solidFill>
            </a:endParaRPr>
          </a:p>
          <a:p>
            <a:pPr>
              <a:spcBef>
                <a:spcPts val="600"/>
              </a:spcBef>
            </a:pPr>
            <a:r>
              <a:rPr kumimoji="1" lang="ja-JP" altLang="en-US" sz="1200" b="1" dirty="0">
                <a:solidFill>
                  <a:schemeClr val="tx1"/>
                </a:solidFill>
                <a:ea typeface="游ゴシック"/>
              </a:rPr>
              <a:t>　・非常時の企業活動の確保</a:t>
            </a:r>
            <a:endParaRPr kumimoji="1" lang="en-US" altLang="ja-JP" sz="1200" b="1" dirty="0">
              <a:solidFill>
                <a:schemeClr val="tx1"/>
              </a:solidFill>
              <a:ea typeface="游ゴシック"/>
            </a:endParaRPr>
          </a:p>
          <a:p>
            <a:r>
              <a:rPr kumimoji="1" lang="ja-JP" altLang="en-US" sz="1000" dirty="0">
                <a:solidFill>
                  <a:schemeClr val="tx1"/>
                </a:solidFill>
                <a:ea typeface="游ゴシック"/>
              </a:rPr>
              <a:t>　　　⇒　東京圏一極集中リスクを分散し、東京圏が大規模被災時でも経済への影響を可能な限り少なくするよう、企業の第二本社・本部機能の設置を促進</a:t>
            </a:r>
            <a:endParaRPr lang="ja-JP" altLang="en-US" sz="1000" dirty="0">
              <a:solidFill>
                <a:schemeClr val="tx1"/>
              </a:solidFill>
              <a:ea typeface="游ゴシック"/>
              <a:cs typeface="Calibri"/>
            </a:endParaRPr>
          </a:p>
          <a:p>
            <a:pPr>
              <a:spcBef>
                <a:spcPts val="600"/>
              </a:spcBef>
            </a:pPr>
            <a:r>
              <a:rPr kumimoji="1" lang="ja-JP" altLang="en-US" sz="1200" b="1" dirty="0">
                <a:solidFill>
                  <a:schemeClr val="tx1"/>
                </a:solidFill>
                <a:ea typeface="游ゴシック"/>
              </a:rPr>
              <a:t>　・大阪自らの安全・危機管理機能の強化</a:t>
            </a:r>
            <a:endParaRPr lang="en-US" altLang="ja-JP" sz="1200" b="1" dirty="0">
              <a:solidFill>
                <a:schemeClr val="tx1"/>
              </a:solidFill>
              <a:ea typeface="游ゴシック"/>
              <a:cs typeface="Calibri"/>
            </a:endParaRPr>
          </a:p>
          <a:p>
            <a:r>
              <a:rPr kumimoji="1" lang="ja-JP" sz="1000" dirty="0">
                <a:solidFill>
                  <a:schemeClr val="tx1"/>
                </a:solidFill>
                <a:ea typeface="游ゴシック"/>
              </a:rPr>
              <a:t>　　　⇒　道路、橋梁、鉄道、河川、</a:t>
            </a:r>
            <a:r>
              <a:rPr kumimoji="1" lang="ja-JP" sz="1000" dirty="0">
                <a:solidFill>
                  <a:schemeClr val="tx1"/>
                </a:solidFill>
                <a:latin typeface="游ゴシック"/>
                <a:ea typeface="游ゴシック"/>
              </a:rPr>
              <a:t>港湾、</a:t>
            </a:r>
            <a:r>
              <a:rPr kumimoji="1" lang="ja-JP" sz="1000" dirty="0">
                <a:solidFill>
                  <a:schemeClr val="tx1"/>
                </a:solidFill>
                <a:ea typeface="游ゴシック"/>
              </a:rPr>
              <a:t>防潮施設、上下水道施設、</a:t>
            </a:r>
            <a:r>
              <a:rPr kumimoji="1" lang="ja-JP" altLang="en-US" sz="1000" dirty="0">
                <a:solidFill>
                  <a:schemeClr val="tx1"/>
                </a:solidFill>
                <a:ea typeface="游ゴシック"/>
              </a:rPr>
              <a:t>医療機関、保健所、</a:t>
            </a:r>
            <a:r>
              <a:rPr kumimoji="1" lang="ja-JP" sz="1000" dirty="0">
                <a:solidFill>
                  <a:schemeClr val="tx1"/>
                </a:solidFill>
                <a:latin typeface="游ゴシック"/>
                <a:ea typeface="游ゴシック"/>
              </a:rPr>
              <a:t>公園、</a:t>
            </a:r>
            <a:r>
              <a:rPr kumimoji="1" lang="ja-JP" sz="1000" dirty="0">
                <a:solidFill>
                  <a:schemeClr val="tx1"/>
                </a:solidFill>
                <a:ea typeface="游ゴシック"/>
              </a:rPr>
              <a:t>建築物等の耐震化</a:t>
            </a:r>
            <a:r>
              <a:rPr kumimoji="1" lang="ja-JP" sz="1000" dirty="0">
                <a:solidFill>
                  <a:schemeClr val="tx1"/>
                </a:solidFill>
                <a:latin typeface="游ゴシック"/>
                <a:ea typeface="游ゴシック"/>
              </a:rPr>
              <a:t>等</a:t>
            </a:r>
            <a:endParaRPr lang="ja-JP" sz="1000" dirty="0">
              <a:solidFill>
                <a:schemeClr val="tx1"/>
              </a:solidFill>
              <a:ea typeface="游ゴシック"/>
              <a:cs typeface="Calibri"/>
            </a:endParaRPr>
          </a:p>
          <a:p>
            <a:r>
              <a:rPr kumimoji="1" lang="ja-JP" altLang="en-US" sz="1000" dirty="0">
                <a:solidFill>
                  <a:schemeClr val="tx1"/>
                </a:solidFill>
                <a:ea typeface="游ゴシック"/>
              </a:rPr>
              <a:t>　　　⇒　</a:t>
            </a:r>
            <a:r>
              <a:rPr kumimoji="1" lang="ja-JP" sz="1000" dirty="0">
                <a:solidFill>
                  <a:schemeClr val="tx1"/>
                </a:solidFill>
                <a:latin typeface="游ゴシック"/>
                <a:ea typeface="游ゴシック"/>
              </a:rPr>
              <a:t>首都圏が被災した場合も社会・経済活動継続を可能とするよう、通信・データセンター</a:t>
            </a:r>
            <a:r>
              <a:rPr kumimoji="1" lang="ja-JP" altLang="en-US" sz="1000" dirty="0">
                <a:solidFill>
                  <a:schemeClr val="tx1"/>
                </a:solidFill>
                <a:latin typeface="游ゴシック"/>
                <a:ea typeface="游ゴシック"/>
              </a:rPr>
              <a:t>・電力</a:t>
            </a:r>
            <a:r>
              <a:rPr kumimoji="1" lang="ja-JP" sz="1000" dirty="0">
                <a:solidFill>
                  <a:schemeClr val="tx1"/>
                </a:solidFill>
                <a:latin typeface="游ゴシック"/>
                <a:ea typeface="游ゴシック"/>
              </a:rPr>
              <a:t>などのデジタルインフラの充実・強化</a:t>
            </a:r>
            <a:endParaRPr lang="ja-JP" sz="1000" dirty="0">
              <a:solidFill>
                <a:schemeClr val="tx1"/>
              </a:solidFill>
              <a:latin typeface="游ゴシック"/>
              <a:ea typeface="游ゴシック"/>
            </a:endParaRPr>
          </a:p>
          <a:p>
            <a:r>
              <a:rPr lang="ja-JP" sz="1000" dirty="0">
                <a:solidFill>
                  <a:schemeClr val="tx1"/>
                </a:solidFill>
                <a:latin typeface="游ゴシック"/>
                <a:ea typeface="游ゴシック"/>
                <a:cs typeface="Calibri"/>
              </a:rPr>
              <a:t>　　　</a:t>
            </a:r>
            <a:r>
              <a:rPr kumimoji="1" lang="ja-JP" altLang="en-US" sz="1000" dirty="0">
                <a:solidFill>
                  <a:schemeClr val="tx1"/>
                </a:solidFill>
                <a:ea typeface="游ゴシック"/>
              </a:rPr>
              <a:t>⇒</a:t>
            </a:r>
            <a:r>
              <a:rPr lang="ja-JP" altLang="en-US" sz="1000" dirty="0">
                <a:solidFill>
                  <a:schemeClr val="tx1"/>
                </a:solidFill>
                <a:latin typeface="游ゴシック"/>
                <a:ea typeface="游ゴシック"/>
                <a:cs typeface="Calibri"/>
              </a:rPr>
              <a:t>　</a:t>
            </a:r>
            <a:r>
              <a:rPr lang="ja-JP" sz="1000" dirty="0">
                <a:solidFill>
                  <a:schemeClr val="tx1"/>
                </a:solidFill>
                <a:latin typeface="游ゴシック"/>
                <a:ea typeface="游ゴシック"/>
                <a:cs typeface="Calibri"/>
              </a:rPr>
              <a:t>災害対応力の強化や、帰宅困難者対策の強化</a:t>
            </a:r>
            <a:endParaRPr lang="ja-JP" dirty="0">
              <a:solidFill>
                <a:schemeClr val="tx1"/>
              </a:solidFill>
            </a:endParaRPr>
          </a:p>
          <a:p>
            <a:endParaRPr lang="ja-JP" altLang="en-US" sz="1000" dirty="0">
              <a:solidFill>
                <a:schemeClr val="tx1"/>
              </a:solidFill>
              <a:latin typeface="游ゴシック"/>
              <a:ea typeface="游ゴシック"/>
              <a:cs typeface="Calibri"/>
            </a:endParaRPr>
          </a:p>
        </p:txBody>
      </p:sp>
      <p:sp>
        <p:nvSpPr>
          <p:cNvPr id="19" name="正方形/長方形 18">
            <a:extLst>
              <a:ext uri="{FF2B5EF4-FFF2-40B4-BE49-F238E27FC236}">
                <a16:creationId xmlns:a16="http://schemas.microsoft.com/office/drawing/2014/main" id="{60981774-96B4-4032-9263-23353BDD4D94}"/>
              </a:ext>
            </a:extLst>
          </p:cNvPr>
          <p:cNvSpPr/>
          <p:nvPr/>
        </p:nvSpPr>
        <p:spPr>
          <a:xfrm>
            <a:off x="209189" y="4198824"/>
            <a:ext cx="9489541" cy="868236"/>
          </a:xfrm>
          <a:prstGeom prst="rect">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spcBef>
                <a:spcPts val="600"/>
              </a:spcBef>
            </a:pPr>
            <a:r>
              <a:rPr kumimoji="1" lang="ja-JP" altLang="en-US" sz="1200" b="1">
                <a:solidFill>
                  <a:schemeClr val="tx1"/>
                </a:solidFill>
                <a:ea typeface="游ゴシック"/>
              </a:rPr>
              <a:t>②</a:t>
            </a:r>
            <a:r>
              <a:rPr kumimoji="1" lang="ja-JP" sz="1200" b="1">
                <a:solidFill>
                  <a:schemeClr val="tx1"/>
                </a:solidFill>
                <a:latin typeface="BIZ UDゴシック"/>
                <a:ea typeface="BIZ UDゴシック"/>
                <a:cs typeface="HGP創英角ｺﾞｼｯｸUB" panose="020B0900000000000000" pitchFamily="50" charset="-128"/>
              </a:rPr>
              <a:t>副首都機能を</a:t>
            </a:r>
            <a:r>
              <a:rPr kumimoji="1" lang="ja-JP" altLang="en-US" sz="1200" b="1">
                <a:solidFill>
                  <a:schemeClr val="tx1"/>
                </a:solidFill>
                <a:latin typeface="BIZ UDゴシック"/>
                <a:ea typeface="BIZ UDゴシック"/>
                <a:cs typeface="HGP創英角ｺﾞｼｯｸUB" panose="020B0900000000000000" pitchFamily="50" charset="-128"/>
              </a:rPr>
              <a:t>果たすために必要な</a:t>
            </a:r>
            <a:r>
              <a:rPr kumimoji="1" lang="ja-JP" sz="1200" b="1">
                <a:solidFill>
                  <a:schemeClr val="tx1"/>
                </a:solidFill>
                <a:latin typeface="BIZ UDゴシック"/>
                <a:ea typeface="BIZ UDゴシック"/>
                <a:cs typeface="HGP創英角ｺﾞｼｯｸUB" panose="020B0900000000000000" pitchFamily="50" charset="-128"/>
              </a:rPr>
              <a:t>地方</a:t>
            </a:r>
            <a:r>
              <a:rPr kumimoji="1" lang="ja-JP" altLang="en-US" sz="1200" b="1">
                <a:solidFill>
                  <a:schemeClr val="tx1"/>
                </a:solidFill>
                <a:latin typeface="BIZ UDゴシック"/>
                <a:ea typeface="BIZ UDゴシック"/>
                <a:cs typeface="HGP創英角ｺﾞｼｯｸUB" panose="020B0900000000000000" pitchFamily="50" charset="-128"/>
              </a:rPr>
              <a:t>政</a:t>
            </a:r>
            <a:r>
              <a:rPr kumimoji="1" lang="ja-JP" sz="1200" b="1">
                <a:solidFill>
                  <a:schemeClr val="tx1"/>
                </a:solidFill>
                <a:latin typeface="BIZ UDゴシック"/>
                <a:ea typeface="BIZ UDゴシック"/>
                <a:cs typeface="HGP創英角ｺﾞｼｯｸUB" panose="020B0900000000000000" pitchFamily="50" charset="-128"/>
              </a:rPr>
              <a:t>府の機能強化</a:t>
            </a:r>
            <a:endParaRPr lang="en-US" sz="1200" b="1">
              <a:solidFill>
                <a:schemeClr val="tx1"/>
              </a:solidFill>
              <a:latin typeface="BIZ UDゴシック"/>
              <a:ea typeface="BIZ UDゴシック"/>
              <a:cs typeface="Calibri"/>
            </a:endParaRPr>
          </a:p>
          <a:p>
            <a:pPr>
              <a:spcBef>
                <a:spcPts val="600"/>
              </a:spcBef>
            </a:pPr>
            <a:r>
              <a:rPr kumimoji="1" lang="ja-JP" altLang="en-US" sz="1200" b="1">
                <a:solidFill>
                  <a:schemeClr val="tx1"/>
                </a:solidFill>
                <a:ea typeface="游ゴシック"/>
              </a:rPr>
              <a:t>　・広域・基礎自治機能の充実・強化</a:t>
            </a:r>
            <a:endParaRPr lang="en-US" altLang="ja-JP" sz="1200" b="1">
              <a:solidFill>
                <a:schemeClr val="tx1"/>
              </a:solidFill>
              <a:ea typeface="游ゴシック"/>
              <a:cs typeface="Calibri"/>
            </a:endParaRPr>
          </a:p>
          <a:p>
            <a:r>
              <a:rPr kumimoji="1" lang="ja-JP" sz="1000">
                <a:solidFill>
                  <a:schemeClr val="tx1"/>
                </a:solidFill>
                <a:ea typeface="游ゴシック"/>
              </a:rPr>
              <a:t>　　　⇒　消防、</a:t>
            </a:r>
            <a:r>
              <a:rPr kumimoji="1" lang="ja-JP" altLang="en-US" sz="1000">
                <a:solidFill>
                  <a:schemeClr val="tx1"/>
                </a:solidFill>
                <a:ea typeface="游ゴシック"/>
              </a:rPr>
              <a:t>上下水道等の移管・機能強化を含む、副首都機能に必要な行政体制・施設の整備</a:t>
            </a:r>
            <a:endParaRPr lang="ja-JP" altLang="en-US" sz="1000">
              <a:solidFill>
                <a:schemeClr val="tx1"/>
              </a:solidFill>
              <a:ea typeface="游ゴシック"/>
              <a:cs typeface="Calibri"/>
            </a:endParaRPr>
          </a:p>
          <a:p>
            <a:r>
              <a:rPr kumimoji="1" lang="ja-JP" sz="1000">
                <a:solidFill>
                  <a:schemeClr val="tx1"/>
                </a:solidFill>
                <a:ea typeface="游ゴシック"/>
              </a:rPr>
              <a:t>　　　⇒　住民に対するサービスを将来にわたって安定的に提供するための基礎自治機能の充実・強化</a:t>
            </a:r>
            <a:endParaRPr lang="en-US" sz="1000">
              <a:solidFill>
                <a:schemeClr val="tx1"/>
              </a:solidFill>
              <a:ea typeface="游ゴシック"/>
              <a:cs typeface="Calibri"/>
            </a:endParaRPr>
          </a:p>
        </p:txBody>
      </p:sp>
      <p:sp>
        <p:nvSpPr>
          <p:cNvPr id="9" name="正方形/長方形 8">
            <a:extLst>
              <a:ext uri="{FF2B5EF4-FFF2-40B4-BE49-F238E27FC236}">
                <a16:creationId xmlns:a16="http://schemas.microsoft.com/office/drawing/2014/main" id="{250F6D3F-55B6-443D-8244-26F24F3F7363}"/>
              </a:ext>
            </a:extLst>
          </p:cNvPr>
          <p:cNvSpPr/>
          <p:nvPr/>
        </p:nvSpPr>
        <p:spPr>
          <a:xfrm>
            <a:off x="0" y="68851"/>
            <a:ext cx="9906000" cy="400110"/>
          </a:xfrm>
          <a:prstGeom prst="rect">
            <a:avLst/>
          </a:prstGeom>
          <a:noFill/>
        </p:spPr>
        <p:txBody>
          <a:bodyPr wrap="square" lIns="91440" tIns="45720" rIns="91440" bIns="45720" anchor="t">
            <a:sp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HGS創英角ｺﾞｼｯｸUB"/>
                <a:ea typeface="HGS創英角ｺﾞｼｯｸUB"/>
              </a:rPr>
              <a:t>６．平時の成長エンジン機能・非常時のバックアップ機能を果たす都市</a:t>
            </a:r>
          </a:p>
        </p:txBody>
      </p:sp>
      <p:sp>
        <p:nvSpPr>
          <p:cNvPr id="10" name="テキスト ボックス 9">
            <a:extLst>
              <a:ext uri="{FF2B5EF4-FFF2-40B4-BE49-F238E27FC236}">
                <a16:creationId xmlns:a16="http://schemas.microsoft.com/office/drawing/2014/main" id="{47C86D60-F412-4857-B2FF-37C4CE01FF72}"/>
              </a:ext>
            </a:extLst>
          </p:cNvPr>
          <p:cNvSpPr txBox="1"/>
          <p:nvPr/>
        </p:nvSpPr>
        <p:spPr>
          <a:xfrm>
            <a:off x="0" y="590442"/>
            <a:ext cx="7112000" cy="338554"/>
          </a:xfrm>
          <a:prstGeom prst="rect">
            <a:avLst/>
          </a:prstGeom>
          <a:noFill/>
          <a:ln>
            <a:noFill/>
          </a:ln>
        </p:spPr>
        <p:txBody>
          <a:bodyPr wrap="square">
            <a:spAutoFit/>
          </a:bodyPr>
          <a:lstStyle/>
          <a:p>
            <a:pPr marL="0" marR="0" lvl="0" indent="0" algn="l" defTabSz="653156" rtl="0" eaLnBrk="1" fontAlgn="auto" latinLnBrk="0" hangingPunct="1">
              <a:spcBef>
                <a:spcPts val="0"/>
              </a:spcBef>
              <a:spcAft>
                <a:spcPts val="0"/>
              </a:spcAft>
              <a:buClrTx/>
              <a:buSzTx/>
              <a:buFontTx/>
              <a:buNone/>
              <a:tabLst/>
              <a:defRPr/>
            </a:pPr>
            <a:r>
              <a:rPr kumimoji="1" lang="en-US" altLang="ja-JP" sz="1600" b="1"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a:t>
            </a:r>
            <a:r>
              <a:rPr kumimoji="1" lang="ja-JP" altLang="en-US" sz="1600" b="1"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施策の方向性</a:t>
            </a:r>
            <a:r>
              <a:rPr kumimoji="1" lang="en-US" altLang="ja-JP" sz="1600" b="1"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a:t>
            </a:r>
            <a:r>
              <a:rPr kumimoji="1" lang="ja-JP" altLang="en-US" sz="1600" b="1"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　</a:t>
            </a:r>
            <a:r>
              <a:rPr kumimoji="1" lang="en-US" altLang="ja-JP" sz="1600" b="1" u="sng"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a:t>
            </a:r>
            <a:r>
              <a:rPr kumimoji="1" lang="ja-JP" altLang="en-US" sz="1600" b="1" u="sng"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２</a:t>
            </a:r>
            <a:r>
              <a:rPr kumimoji="1" lang="en-US" altLang="ja-JP" sz="1600" b="1" u="sng" dirty="0">
                <a:solidFill>
                  <a:schemeClr val="tx1"/>
                </a:solidFill>
                <a:latin typeface="BIZ UDゴシック" panose="020B0400000000000000" pitchFamily="49" charset="-128"/>
                <a:ea typeface="BIZ UDゴシック" panose="020B0400000000000000" pitchFamily="49" charset="-128"/>
                <a:cs typeface="HGP創英角ｺﾞｼｯｸUB" panose="020B0900000000000000" pitchFamily="50" charset="-128"/>
              </a:rPr>
              <a:t>】</a:t>
            </a:r>
            <a:r>
              <a:rPr kumimoji="1" lang="ja-JP" altLang="en-US" sz="1600" b="1" u="sng" dirty="0">
                <a:latin typeface="BIZ UDゴシック" panose="020B0400000000000000" pitchFamily="49" charset="-128"/>
                <a:ea typeface="BIZ UDゴシック" panose="020B0400000000000000" pitchFamily="49" charset="-128"/>
                <a:cs typeface="HGP創英角ｺﾞｼｯｸUB" panose="020B0900000000000000" pitchFamily="50" charset="-128"/>
              </a:rPr>
              <a:t>非常時に日本の経済を停滞させない機能の強化</a:t>
            </a:r>
          </a:p>
        </p:txBody>
      </p:sp>
    </p:spTree>
    <p:extLst>
      <p:ext uri="{BB962C8B-B14F-4D97-AF65-F5344CB8AC3E}">
        <p14:creationId xmlns:p14="http://schemas.microsoft.com/office/powerpoint/2010/main" val="3319848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四角形: 角を丸くする 23">
            <a:extLst>
              <a:ext uri="{FF2B5EF4-FFF2-40B4-BE49-F238E27FC236}">
                <a16:creationId xmlns:a16="http://schemas.microsoft.com/office/drawing/2014/main" id="{29B4B8A7-4984-478B-9528-E99B60706B2D}"/>
              </a:ext>
            </a:extLst>
          </p:cNvPr>
          <p:cNvSpPr/>
          <p:nvPr/>
        </p:nvSpPr>
        <p:spPr>
          <a:xfrm>
            <a:off x="167924" y="3929981"/>
            <a:ext cx="9570153" cy="2736741"/>
          </a:xfrm>
          <a:prstGeom prst="roundRect">
            <a:avLst>
              <a:gd name="adj" fmla="val 0"/>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7B48A450-1920-4CF3-B259-DEC06496B0FC}"/>
              </a:ext>
            </a:extLst>
          </p:cNvPr>
          <p:cNvSpPr/>
          <p:nvPr/>
        </p:nvSpPr>
        <p:spPr>
          <a:xfrm>
            <a:off x="167924" y="1551099"/>
            <a:ext cx="9570153" cy="2304777"/>
          </a:xfrm>
          <a:prstGeom prst="roundRect">
            <a:avLst>
              <a:gd name="adj" fmla="val 0"/>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A0CF37C0-7A5B-4ADB-80E3-09B5D7511B4D}"/>
              </a:ext>
            </a:extLst>
          </p:cNvPr>
          <p:cNvSpPr>
            <a:spLocks noGrp="1"/>
          </p:cNvSpPr>
          <p:nvPr>
            <p:ph type="sldNum" sz="quarter" idx="12"/>
          </p:nvPr>
        </p:nvSpPr>
        <p:spPr/>
        <p:txBody>
          <a:bodyPr/>
          <a:lstStyle/>
          <a:p>
            <a:fld id="{DDF82107-93BA-490C-9453-044014AF67CD}" type="slidenum">
              <a:rPr kumimoji="1" lang="ja-JP" altLang="en-US" smtClean="0"/>
              <a:pPr/>
              <a:t>6</a:t>
            </a:fld>
            <a:endParaRPr kumimoji="1" lang="ja-JP" altLang="en-US" dirty="0"/>
          </a:p>
        </p:txBody>
      </p:sp>
      <p:sp>
        <p:nvSpPr>
          <p:cNvPr id="4" name="テキスト ボックス 3">
            <a:extLst>
              <a:ext uri="{FF2B5EF4-FFF2-40B4-BE49-F238E27FC236}">
                <a16:creationId xmlns:a16="http://schemas.microsoft.com/office/drawing/2014/main" id="{939DCAAA-B81F-4E98-8363-644B91131119}"/>
              </a:ext>
            </a:extLst>
          </p:cNvPr>
          <p:cNvSpPr txBox="1"/>
          <p:nvPr/>
        </p:nvSpPr>
        <p:spPr>
          <a:xfrm>
            <a:off x="153464" y="682998"/>
            <a:ext cx="9570153" cy="723916"/>
          </a:xfrm>
          <a:prstGeom prst="rect">
            <a:avLst/>
          </a:prstGeom>
          <a:solidFill>
            <a:schemeClr val="bg1">
              <a:lumMod val="85000"/>
            </a:schemeClr>
          </a:solidFill>
        </p:spPr>
        <p:txBody>
          <a:bodyPr wrap="square" rtlCol="0">
            <a:spAutoFit/>
          </a:bodyPr>
          <a:lstStyle>
            <a:defPPr>
              <a:defRPr lang="en-US"/>
            </a:defPPr>
            <a:lvl1pPr marL="285750" marR="0" lvl="0" indent="-285750" fontAlgn="auto">
              <a:lnSpc>
                <a:spcPct val="120000"/>
              </a:lnSpc>
              <a:spcBef>
                <a:spcPts val="0"/>
              </a:spcBef>
              <a:spcAft>
                <a:spcPts val="0"/>
              </a:spcAft>
              <a:buClrTx/>
              <a:buSzTx/>
              <a:buFont typeface="BIZ UDPゴシック" panose="020B0400000000000000" pitchFamily="50" charset="-128"/>
              <a:buChar char="○"/>
              <a:tabLst/>
              <a:defRPr kumimoji="1" sz="1200" b="1" i="0" u="none" strike="noStrike" cap="none" spc="0" normalizeH="0" baseline="0">
                <a:ln>
                  <a:noFill/>
                </a:ln>
                <a:solidFill>
                  <a:prstClr val="black"/>
                </a:solidFill>
                <a:effectLst/>
                <a:uLnTx/>
                <a:uFillTx/>
                <a:latin typeface="BIZ UDPゴシック" panose="020B0400000000000000" pitchFamily="50" charset="-128"/>
                <a:ea typeface="BIZ UDPゴシック" panose="020B0400000000000000" pitchFamily="50" charset="-128"/>
              </a:defRPr>
            </a:lvl1pPr>
          </a:lstStyle>
          <a:p>
            <a:r>
              <a:rPr lang="ja-JP" altLang="en-US" dirty="0"/>
              <a:t>これまで、府市一体で、大阪の成長・発展を実現する仕組みづくりを推進　　</a:t>
            </a:r>
            <a:endParaRPr lang="en-US" altLang="ja-JP" dirty="0"/>
          </a:p>
          <a:p>
            <a:r>
              <a:rPr lang="ja-JP" altLang="en-US" dirty="0"/>
              <a:t>次世代成長産業の創出・育成や都市魅力の向上、人材育成の強化を推進。万博の誘致・決定も相まって、大阪の産業集積やまちづくりに向けた民間投資も活発化</a:t>
            </a:r>
            <a:endParaRPr lang="en-US" altLang="ja-JP" dirty="0"/>
          </a:p>
        </p:txBody>
      </p:sp>
      <p:sp>
        <p:nvSpPr>
          <p:cNvPr id="22" name="正方形/長方形 21">
            <a:extLst>
              <a:ext uri="{FF2B5EF4-FFF2-40B4-BE49-F238E27FC236}">
                <a16:creationId xmlns:a16="http://schemas.microsoft.com/office/drawing/2014/main" id="{D5D074D6-618C-4FC4-8195-3FB6F5787F0B}"/>
              </a:ext>
            </a:extLst>
          </p:cNvPr>
          <p:cNvSpPr/>
          <p:nvPr/>
        </p:nvSpPr>
        <p:spPr>
          <a:xfrm>
            <a:off x="595986" y="4202113"/>
            <a:ext cx="2952000" cy="2412000"/>
          </a:xfrm>
          <a:prstGeom prst="rect">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20000"/>
              </a:lnSpc>
            </a:pPr>
            <a:r>
              <a:rPr kumimoji="1" lang="ja-JP" altLang="en-US" sz="1050" b="1" dirty="0">
                <a:solidFill>
                  <a:schemeClr val="tx1"/>
                </a:solidFill>
                <a:latin typeface="BIZ UDPゴシック" panose="020B0400000000000000" pitchFamily="50" charset="-128"/>
                <a:ea typeface="BIZ UDPゴシック" panose="020B0400000000000000" pitchFamily="50" charset="-128"/>
              </a:rPr>
              <a:t>■成長産業拠点の形成</a:t>
            </a:r>
            <a:endParaRPr kumimoji="1" lang="en-US" altLang="ja-JP" sz="1050" b="1" dirty="0">
              <a:solidFill>
                <a:schemeClr val="tx1"/>
              </a:solidFill>
              <a:latin typeface="BIZ UDPゴシック" panose="020B0400000000000000" pitchFamily="50" charset="-128"/>
              <a:ea typeface="BIZ UDPゴシック" panose="020B0400000000000000" pitchFamily="50" charset="-128"/>
            </a:endParaRPr>
          </a:p>
          <a:p>
            <a:pPr>
              <a:lnSpc>
                <a:spcPct val="110000"/>
              </a:lnSpc>
            </a:pPr>
            <a:r>
              <a:rPr kumimoji="1" lang="ja-JP" altLang="en-US" sz="800" b="1" dirty="0">
                <a:solidFill>
                  <a:schemeClr val="tx1"/>
                </a:solidFill>
                <a:latin typeface="BIZ UDPゴシック" panose="020B0400000000000000" pitchFamily="50" charset="-128"/>
                <a:ea typeface="BIZ UDPゴシック" panose="020B0400000000000000" pitchFamily="50" charset="-128"/>
              </a:rPr>
              <a:t>　</a:t>
            </a:r>
            <a:r>
              <a:rPr kumimoji="1" lang="en-US" altLang="ja-JP" sz="800" b="1" dirty="0">
                <a:solidFill>
                  <a:schemeClr val="tx1"/>
                </a:solidFill>
                <a:latin typeface="BIZ UDPゴシック" panose="020B0400000000000000" pitchFamily="50" charset="-128"/>
                <a:ea typeface="BIZ UDPゴシック" panose="020B0400000000000000" pitchFamily="50" charset="-128"/>
              </a:rPr>
              <a:t>〈</a:t>
            </a:r>
            <a:r>
              <a:rPr kumimoji="1" lang="ja-JP" altLang="en-US" sz="800" b="1" dirty="0">
                <a:solidFill>
                  <a:schemeClr val="tx1"/>
                </a:solidFill>
                <a:latin typeface="BIZ UDPゴシック" panose="020B0400000000000000" pitchFamily="50" charset="-128"/>
                <a:ea typeface="BIZ UDPゴシック" panose="020B0400000000000000" pitchFamily="50" charset="-128"/>
              </a:rPr>
              <a:t>公共</a:t>
            </a:r>
            <a:r>
              <a:rPr kumimoji="1" lang="en-US" altLang="ja-JP" sz="800" b="1" dirty="0">
                <a:solidFill>
                  <a:schemeClr val="tx1"/>
                </a:solidFill>
                <a:latin typeface="BIZ UDPゴシック" panose="020B0400000000000000" pitchFamily="50" charset="-128"/>
                <a:ea typeface="BIZ UDPゴシック" panose="020B0400000000000000" pitchFamily="50" charset="-128"/>
              </a:rPr>
              <a:t>〉</a:t>
            </a:r>
          </a:p>
          <a:p>
            <a:pPr>
              <a:lnSpc>
                <a:spcPts val="1100"/>
              </a:lnSpc>
            </a:pPr>
            <a:r>
              <a:rPr kumimoji="1" lang="ja-JP" altLang="en-US" sz="800" dirty="0">
                <a:solidFill>
                  <a:schemeClr val="tx1"/>
                </a:solidFill>
                <a:latin typeface="BIZ UDPゴシック" panose="020B0400000000000000" pitchFamily="50" charset="-128"/>
                <a:ea typeface="BIZ UDPゴシック" panose="020B0400000000000000" pitchFamily="50" charset="-128"/>
              </a:rPr>
              <a:t>　　・産業拠点：中之島ｸﾛｽ、健都、彩都のｸﾗｽﾀｰ形成　</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pPr>
              <a:lnSpc>
                <a:spcPts val="1100"/>
              </a:lnSpc>
            </a:pPr>
            <a:r>
              <a:rPr kumimoji="1" lang="ja-JP" altLang="en-US" sz="800" dirty="0">
                <a:solidFill>
                  <a:schemeClr val="tx1"/>
                </a:solidFill>
                <a:latin typeface="BIZ UDPゴシック" panose="020B0400000000000000" pitchFamily="50" charset="-128"/>
                <a:ea typeface="BIZ UDPゴシック" panose="020B0400000000000000" pitchFamily="50" charset="-128"/>
              </a:rPr>
              <a:t>　　・ｶｰﾎﾞﾝﾆｭｰﾄﾗﾙ：ﾊﾞｯﾃﾘｰ戦略推進ｾﾝﾀｰの設置</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pPr>
              <a:lnSpc>
                <a:spcPts val="1100"/>
              </a:lnSpc>
            </a:pPr>
            <a:r>
              <a:rPr kumimoji="1" lang="ja-JP" altLang="en-US" sz="800" dirty="0">
                <a:solidFill>
                  <a:schemeClr val="tx1"/>
                </a:solidFill>
                <a:latin typeface="BIZ UDPゴシック" panose="020B0400000000000000" pitchFamily="50" charset="-128"/>
                <a:ea typeface="BIZ UDPゴシック" panose="020B0400000000000000" pitchFamily="50" charset="-128"/>
              </a:rPr>
              <a:t>　　・スタートアップ：グローバル拠点都市</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pPr>
              <a:lnSpc>
                <a:spcPts val="1100"/>
              </a:lnSpc>
            </a:pPr>
            <a:r>
              <a:rPr kumimoji="1" lang="ja-JP" altLang="en-US" sz="800" b="1" dirty="0">
                <a:solidFill>
                  <a:schemeClr val="tx1"/>
                </a:solidFill>
                <a:latin typeface="BIZ UDPゴシック" panose="020B0400000000000000" pitchFamily="50" charset="-128"/>
                <a:ea typeface="BIZ UDPゴシック" panose="020B0400000000000000" pitchFamily="50" charset="-128"/>
              </a:rPr>
              <a:t>　</a:t>
            </a:r>
            <a:r>
              <a:rPr kumimoji="1" lang="en-US" altLang="ja-JP" sz="800" b="1" dirty="0">
                <a:solidFill>
                  <a:schemeClr val="tx1"/>
                </a:solidFill>
                <a:latin typeface="BIZ UDPゴシック" panose="020B0400000000000000" pitchFamily="50" charset="-128"/>
                <a:ea typeface="BIZ UDPゴシック" panose="020B0400000000000000" pitchFamily="50" charset="-128"/>
              </a:rPr>
              <a:t>〈</a:t>
            </a:r>
            <a:r>
              <a:rPr kumimoji="1" lang="ja-JP" altLang="en-US" sz="800" b="1" dirty="0">
                <a:solidFill>
                  <a:schemeClr val="tx1"/>
                </a:solidFill>
                <a:latin typeface="BIZ UDPゴシック" panose="020B0400000000000000" pitchFamily="50" charset="-128"/>
                <a:ea typeface="BIZ UDPゴシック" panose="020B0400000000000000" pitchFamily="50" charset="-128"/>
              </a:rPr>
              <a:t>民間</a:t>
            </a:r>
            <a:r>
              <a:rPr kumimoji="1" lang="en-US" altLang="ja-JP" sz="800" b="1" dirty="0">
                <a:solidFill>
                  <a:schemeClr val="tx1"/>
                </a:solidFill>
                <a:latin typeface="BIZ UDPゴシック" panose="020B0400000000000000" pitchFamily="50" charset="-128"/>
                <a:ea typeface="BIZ UDPゴシック" panose="020B0400000000000000" pitchFamily="50" charset="-128"/>
              </a:rPr>
              <a:t>〉</a:t>
            </a:r>
          </a:p>
          <a:p>
            <a:pPr>
              <a:lnSpc>
                <a:spcPts val="1100"/>
              </a:lnSpc>
            </a:pPr>
            <a:r>
              <a:rPr kumimoji="1" lang="ja-JP" altLang="en-US" sz="800" dirty="0">
                <a:solidFill>
                  <a:schemeClr val="tx1"/>
                </a:solidFill>
                <a:latin typeface="BIZ UDPゴシック" panose="020B0400000000000000" pitchFamily="50" charset="-128"/>
                <a:ea typeface="BIZ UDPゴシック" panose="020B0400000000000000" pitchFamily="50" charset="-128"/>
              </a:rPr>
              <a:t>　　・ベイエリアにおけるｴﾈﾙｷﾞｰ拠点　　・ｲﾉﾍﾞｰｼｮﾝ拠点の形成</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20000"/>
              </a:lnSpc>
              <a:spcBef>
                <a:spcPts val="300"/>
              </a:spcBef>
              <a:spcAft>
                <a:spcPts val="0"/>
              </a:spcAft>
              <a:buClrTx/>
              <a:buSzTx/>
              <a:buFontTx/>
              <a:buNone/>
              <a:tabLst/>
              <a:defRPr/>
            </a:pPr>
            <a:r>
              <a:rPr kumimoji="1" lang="ja-JP" altLang="en-US" sz="105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05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AI</a:t>
            </a:r>
            <a:r>
              <a:rPr kumimoji="1" lang="ja-JP" altLang="en-US" sz="105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データセンターの整備</a:t>
            </a:r>
            <a:endParaRPr kumimoji="1" lang="en-US" altLang="ja-JP" sz="105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a:lnSpc>
                <a:spcPts val="1100"/>
              </a:lnSpc>
            </a:pPr>
            <a:r>
              <a:rPr kumimoji="1" lang="ja-JP" altLang="en-US" sz="800" b="1" dirty="0">
                <a:solidFill>
                  <a:schemeClr val="tx1"/>
                </a:solidFill>
                <a:latin typeface="BIZ UDPゴシック" panose="020B0400000000000000" pitchFamily="50" charset="-128"/>
                <a:ea typeface="BIZ UDPゴシック" panose="020B0400000000000000" pitchFamily="50" charset="-128"/>
              </a:rPr>
              <a:t>　</a:t>
            </a:r>
            <a:r>
              <a:rPr kumimoji="1" lang="en-US" altLang="ja-JP" sz="800" b="1" dirty="0">
                <a:solidFill>
                  <a:schemeClr val="tx1"/>
                </a:solidFill>
                <a:latin typeface="BIZ UDPゴシック" panose="020B0400000000000000" pitchFamily="50" charset="-128"/>
                <a:ea typeface="BIZ UDPゴシック" panose="020B0400000000000000" pitchFamily="50" charset="-128"/>
              </a:rPr>
              <a:t>〈</a:t>
            </a:r>
            <a:r>
              <a:rPr kumimoji="1" lang="ja-JP" altLang="en-US" sz="800" b="1" dirty="0">
                <a:solidFill>
                  <a:schemeClr val="tx1"/>
                </a:solidFill>
                <a:latin typeface="BIZ UDPゴシック" panose="020B0400000000000000" pitchFamily="50" charset="-128"/>
                <a:ea typeface="BIZ UDPゴシック" panose="020B0400000000000000" pitchFamily="50" charset="-128"/>
              </a:rPr>
              <a:t>民間</a:t>
            </a:r>
            <a:r>
              <a:rPr kumimoji="1" lang="en-US" altLang="ja-JP" sz="800" b="1" dirty="0">
                <a:solidFill>
                  <a:schemeClr val="tx1"/>
                </a:solidFill>
                <a:latin typeface="BIZ UDPゴシック" panose="020B0400000000000000" pitchFamily="50" charset="-128"/>
                <a:ea typeface="BIZ UDPゴシック" panose="020B0400000000000000" pitchFamily="50" charset="-128"/>
              </a:rPr>
              <a:t>〉</a:t>
            </a:r>
            <a:r>
              <a:rPr kumimoji="1" lang="ja-JP" altLang="en-US" sz="800" dirty="0">
                <a:solidFill>
                  <a:schemeClr val="tx1"/>
                </a:solidFill>
                <a:latin typeface="BIZ UDPゴシック" panose="020B0400000000000000" pitchFamily="50" charset="-128"/>
                <a:ea typeface="BIZ UDPゴシック" panose="020B0400000000000000" pitchFamily="50" charset="-128"/>
              </a:rPr>
              <a:t>　 　・彩都、堺シャープ跡　等</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pPr>
              <a:lnSpc>
                <a:spcPct val="120000"/>
              </a:lnSpc>
              <a:spcBef>
                <a:spcPts val="300"/>
              </a:spcBef>
            </a:pPr>
            <a:r>
              <a:rPr kumimoji="1" lang="ja-JP" altLang="en-US" sz="1050" b="1" dirty="0">
                <a:solidFill>
                  <a:schemeClr val="tx1"/>
                </a:solidFill>
                <a:latin typeface="BIZ UDPゴシック" panose="020B0400000000000000" pitchFamily="50" charset="-128"/>
                <a:ea typeface="BIZ UDPゴシック" panose="020B0400000000000000" pitchFamily="50" charset="-128"/>
              </a:rPr>
              <a:t>■まちづくり・インフラ整備</a:t>
            </a:r>
            <a:endParaRPr kumimoji="1" lang="en-US" altLang="ja-JP" sz="1050" b="1" dirty="0">
              <a:solidFill>
                <a:schemeClr val="tx1"/>
              </a:solidFill>
              <a:latin typeface="BIZ UDPゴシック" panose="020B0400000000000000" pitchFamily="50" charset="-128"/>
              <a:ea typeface="BIZ UDPゴシック" panose="020B0400000000000000" pitchFamily="50" charset="-128"/>
            </a:endParaRPr>
          </a:p>
          <a:p>
            <a:pPr>
              <a:lnSpc>
                <a:spcPts val="1100"/>
              </a:lnSpc>
            </a:pPr>
            <a:r>
              <a:rPr kumimoji="1" lang="ja-JP" altLang="en-US" sz="800" b="1" dirty="0">
                <a:solidFill>
                  <a:schemeClr val="tx1"/>
                </a:solidFill>
                <a:latin typeface="BIZ UDPゴシック" panose="020B0400000000000000" pitchFamily="50" charset="-128"/>
                <a:ea typeface="BIZ UDPゴシック" panose="020B0400000000000000" pitchFamily="50" charset="-128"/>
              </a:rPr>
              <a:t>　</a:t>
            </a:r>
            <a:r>
              <a:rPr kumimoji="1" lang="en-US" altLang="ja-JP" sz="800" b="1" dirty="0">
                <a:solidFill>
                  <a:schemeClr val="tx1"/>
                </a:solidFill>
                <a:latin typeface="BIZ UDPゴシック" panose="020B0400000000000000" pitchFamily="50" charset="-128"/>
                <a:ea typeface="BIZ UDPゴシック" panose="020B0400000000000000" pitchFamily="50" charset="-128"/>
              </a:rPr>
              <a:t>〈</a:t>
            </a:r>
            <a:r>
              <a:rPr kumimoji="1" lang="ja-JP" altLang="en-US" sz="800" b="1" dirty="0">
                <a:solidFill>
                  <a:schemeClr val="tx1"/>
                </a:solidFill>
                <a:latin typeface="BIZ UDPゴシック" panose="020B0400000000000000" pitchFamily="50" charset="-128"/>
                <a:ea typeface="BIZ UDPゴシック" panose="020B0400000000000000" pitchFamily="50" charset="-128"/>
              </a:rPr>
              <a:t>公共</a:t>
            </a:r>
            <a:r>
              <a:rPr kumimoji="1" lang="en-US" altLang="ja-JP" sz="800" b="1" dirty="0">
                <a:solidFill>
                  <a:schemeClr val="tx1"/>
                </a:solidFill>
                <a:latin typeface="BIZ UDPゴシック" panose="020B0400000000000000" pitchFamily="50" charset="-128"/>
                <a:ea typeface="BIZ UDPゴシック" panose="020B0400000000000000" pitchFamily="50" charset="-128"/>
              </a:rPr>
              <a:t>〉</a:t>
            </a:r>
            <a:r>
              <a:rPr kumimoji="1" lang="ja-JP" altLang="en-US" sz="800" b="1" dirty="0">
                <a:solidFill>
                  <a:schemeClr val="tx1"/>
                </a:solidFill>
                <a:latin typeface="BIZ UDPゴシック" panose="020B0400000000000000" pitchFamily="50" charset="-128"/>
                <a:ea typeface="BIZ UDPゴシック" panose="020B0400000000000000" pitchFamily="50" charset="-128"/>
              </a:rPr>
              <a:t>　</a:t>
            </a: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a:p>
            <a:pPr>
              <a:lnSpc>
                <a:spcPts val="1100"/>
              </a:lnSpc>
            </a:pPr>
            <a:r>
              <a:rPr kumimoji="1" lang="ja-JP" altLang="en-US" sz="800" dirty="0">
                <a:solidFill>
                  <a:schemeClr val="tx1"/>
                </a:solidFill>
                <a:latin typeface="BIZ UDPゴシック" panose="020B0400000000000000" pitchFamily="50" charset="-128"/>
                <a:ea typeface="BIZ UDPゴシック" panose="020B0400000000000000" pitchFamily="50" charset="-128"/>
              </a:rPr>
              <a:t>　  ・大阪城東部、夢洲　・なにわ筋線、淀川左岸線、ﾓﾉﾚｰﾙ延伸、</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pPr>
              <a:lnSpc>
                <a:spcPts val="1100"/>
              </a:lnSpc>
            </a:pPr>
            <a:r>
              <a:rPr kumimoji="1" lang="ja-JP" altLang="en-US" sz="800" dirty="0">
                <a:solidFill>
                  <a:schemeClr val="tx1"/>
                </a:solidFill>
                <a:latin typeface="BIZ UDPゴシック" panose="020B0400000000000000" pitchFamily="50" charset="-128"/>
                <a:ea typeface="BIZ UDPゴシック" panose="020B0400000000000000" pitchFamily="50" charset="-128"/>
              </a:rPr>
              <a:t>　　 </a:t>
            </a:r>
            <a:r>
              <a:rPr kumimoji="1" lang="zh-TW" altLang="en-US" sz="800" dirty="0">
                <a:solidFill>
                  <a:schemeClr val="tx1"/>
                </a:solidFill>
                <a:latin typeface="BIZ UDPゴシック" panose="020B0400000000000000" pitchFamily="50" charset="-128"/>
                <a:ea typeface="BIZ UDPゴシック" panose="020B0400000000000000" pitchFamily="50" charset="-128"/>
              </a:rPr>
              <a:t>北大阪急行線延伸</a:t>
            </a:r>
            <a:r>
              <a:rPr kumimoji="1" lang="ja-JP" altLang="en-US" sz="800" dirty="0">
                <a:solidFill>
                  <a:schemeClr val="tx1"/>
                </a:solidFill>
                <a:latin typeface="BIZ UDPゴシック" panose="020B0400000000000000" pitchFamily="50" charset="-128"/>
                <a:ea typeface="BIZ UDPゴシック" panose="020B0400000000000000" pitchFamily="50" charset="-128"/>
              </a:rPr>
              <a:t>　　・関空・伊丹空港のコンセッション</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pPr>
              <a:lnSpc>
                <a:spcPts val="1100"/>
              </a:lnSpc>
            </a:pPr>
            <a:r>
              <a:rPr kumimoji="1" lang="ja-JP" altLang="en-US" sz="800" b="1" dirty="0">
                <a:solidFill>
                  <a:schemeClr val="tx1"/>
                </a:solidFill>
                <a:latin typeface="BIZ UDPゴシック" panose="020B0400000000000000" pitchFamily="50" charset="-128"/>
                <a:ea typeface="BIZ UDPゴシック" panose="020B0400000000000000" pitchFamily="50" charset="-128"/>
              </a:rPr>
              <a:t>　</a:t>
            </a:r>
            <a:r>
              <a:rPr kumimoji="1" lang="en-US" altLang="ja-JP" sz="800" b="1" dirty="0">
                <a:solidFill>
                  <a:schemeClr val="tx1"/>
                </a:solidFill>
                <a:latin typeface="BIZ UDPゴシック" panose="020B0400000000000000" pitchFamily="50" charset="-128"/>
                <a:ea typeface="BIZ UDPゴシック" panose="020B0400000000000000" pitchFamily="50" charset="-128"/>
              </a:rPr>
              <a:t>〈</a:t>
            </a:r>
            <a:r>
              <a:rPr kumimoji="1" lang="ja-JP" altLang="en-US" sz="800" b="1" dirty="0">
                <a:solidFill>
                  <a:schemeClr val="tx1"/>
                </a:solidFill>
                <a:latin typeface="BIZ UDPゴシック" panose="020B0400000000000000" pitchFamily="50" charset="-128"/>
                <a:ea typeface="BIZ UDPゴシック" panose="020B0400000000000000" pitchFamily="50" charset="-128"/>
              </a:rPr>
              <a:t>民間</a:t>
            </a:r>
            <a:r>
              <a:rPr kumimoji="1" lang="en-US" altLang="ja-JP" sz="800" b="1" dirty="0">
                <a:solidFill>
                  <a:schemeClr val="tx1"/>
                </a:solidFill>
                <a:latin typeface="BIZ UDPゴシック" panose="020B0400000000000000" pitchFamily="50" charset="-128"/>
                <a:ea typeface="BIZ UDPゴシック" panose="020B0400000000000000" pitchFamily="50" charset="-128"/>
              </a:rPr>
              <a:t>〉 </a:t>
            </a:r>
            <a:r>
              <a:rPr kumimoji="1" lang="ja-JP" altLang="en-US" sz="800" b="1" dirty="0">
                <a:solidFill>
                  <a:schemeClr val="tx1"/>
                </a:solidFill>
                <a:latin typeface="BIZ UDPゴシック" panose="020B0400000000000000" pitchFamily="50" charset="-128"/>
                <a:ea typeface="BIZ UDPゴシック" panose="020B0400000000000000" pitchFamily="50" charset="-128"/>
              </a:rPr>
              <a:t> </a:t>
            </a: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a:p>
            <a:pPr>
              <a:lnSpc>
                <a:spcPts val="1100"/>
              </a:lnSpc>
            </a:pPr>
            <a:r>
              <a:rPr kumimoji="1" lang="ja-JP" altLang="en-US" sz="800" dirty="0">
                <a:solidFill>
                  <a:schemeClr val="tx1"/>
                </a:solidFill>
                <a:latin typeface="BIZ UDPゴシック" panose="020B0400000000000000" pitchFamily="50" charset="-128"/>
                <a:ea typeface="BIZ UDPゴシック" panose="020B0400000000000000" pitchFamily="50" charset="-128"/>
              </a:rPr>
              <a:t>　　・キタ（うめきた２期）、ミナミ、箕面船場、枚方市駅前</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pPr>
              <a:lnSpc>
                <a:spcPct val="120000"/>
              </a:lnSpc>
            </a:pPr>
            <a:r>
              <a:rPr kumimoji="1" lang="ja-JP" altLang="en-US" sz="900" dirty="0">
                <a:solidFill>
                  <a:schemeClr val="tx1"/>
                </a:solidFill>
                <a:latin typeface="BIZ UDPゴシック" panose="020B0400000000000000" pitchFamily="50" charset="-128"/>
                <a:ea typeface="BIZ UDPゴシック" panose="020B0400000000000000" pitchFamily="50" charset="-128"/>
              </a:rPr>
              <a:t>　　</a:t>
            </a:r>
          </a:p>
        </p:txBody>
      </p:sp>
      <p:sp>
        <p:nvSpPr>
          <p:cNvPr id="23" name="正方形/長方形 22">
            <a:extLst>
              <a:ext uri="{FF2B5EF4-FFF2-40B4-BE49-F238E27FC236}">
                <a16:creationId xmlns:a16="http://schemas.microsoft.com/office/drawing/2014/main" id="{BCD2E070-022A-4768-8041-B7F478F86DB7}"/>
              </a:ext>
            </a:extLst>
          </p:cNvPr>
          <p:cNvSpPr/>
          <p:nvPr/>
        </p:nvSpPr>
        <p:spPr>
          <a:xfrm>
            <a:off x="595985" y="3896529"/>
            <a:ext cx="2934005"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b="1">
                <a:solidFill>
                  <a:schemeClr val="tx1"/>
                </a:solidFill>
                <a:latin typeface="BIZ UDPゴシック" panose="020B0400000000000000" pitchFamily="50" charset="-128"/>
                <a:ea typeface="BIZ UDPゴシック" panose="020B0400000000000000" pitchFamily="50" charset="-128"/>
              </a:rPr>
              <a:t>＜経済成長＞</a:t>
            </a:r>
            <a:endParaRPr kumimoji="1" lang="en-US" altLang="ja-JP" sz="1300">
              <a:solidFill>
                <a:schemeClr val="tx1"/>
              </a:solidFill>
              <a:latin typeface="BIZ UDPゴシック" panose="020B0400000000000000" pitchFamily="50" charset="-128"/>
              <a:ea typeface="BIZ UDPゴシック" panose="020B0400000000000000" pitchFamily="50" charset="-128"/>
            </a:endParaRPr>
          </a:p>
        </p:txBody>
      </p:sp>
      <p:sp>
        <p:nvSpPr>
          <p:cNvPr id="25" name="正方形/長方形 24">
            <a:extLst>
              <a:ext uri="{FF2B5EF4-FFF2-40B4-BE49-F238E27FC236}">
                <a16:creationId xmlns:a16="http://schemas.microsoft.com/office/drawing/2014/main" id="{6759CA86-F234-489C-8DF2-FE6DA3665CE2}"/>
              </a:ext>
            </a:extLst>
          </p:cNvPr>
          <p:cNvSpPr/>
          <p:nvPr/>
        </p:nvSpPr>
        <p:spPr>
          <a:xfrm>
            <a:off x="3668821" y="3896529"/>
            <a:ext cx="2934005"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b="1">
                <a:solidFill>
                  <a:schemeClr val="tx1"/>
                </a:solidFill>
                <a:latin typeface="BIZ UDPゴシック" panose="020B0400000000000000" pitchFamily="50" charset="-128"/>
                <a:ea typeface="BIZ UDPゴシック" panose="020B0400000000000000" pitchFamily="50" charset="-128"/>
              </a:rPr>
              <a:t>＜都市魅力の向上＞</a:t>
            </a:r>
            <a:endParaRPr kumimoji="1" lang="en-US" altLang="ja-JP" sz="1300">
              <a:solidFill>
                <a:schemeClr val="tx1"/>
              </a:solidFill>
              <a:latin typeface="BIZ UDPゴシック" panose="020B0400000000000000" pitchFamily="50" charset="-128"/>
              <a:ea typeface="BIZ UDPゴシック" panose="020B0400000000000000" pitchFamily="50" charset="-128"/>
            </a:endParaRPr>
          </a:p>
        </p:txBody>
      </p:sp>
      <p:sp>
        <p:nvSpPr>
          <p:cNvPr id="26" name="正方形/長方形 25">
            <a:extLst>
              <a:ext uri="{FF2B5EF4-FFF2-40B4-BE49-F238E27FC236}">
                <a16:creationId xmlns:a16="http://schemas.microsoft.com/office/drawing/2014/main" id="{EB2E889B-5833-49D4-993E-786A5167B6E6}"/>
              </a:ext>
            </a:extLst>
          </p:cNvPr>
          <p:cNvSpPr/>
          <p:nvPr/>
        </p:nvSpPr>
        <p:spPr>
          <a:xfrm>
            <a:off x="3665492" y="4202113"/>
            <a:ext cx="2952000" cy="2412000"/>
          </a:xfrm>
          <a:prstGeom prst="rect">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30000"/>
              </a:lnSpc>
            </a:pPr>
            <a:r>
              <a:rPr kumimoji="1" lang="ja-JP" altLang="en-US" sz="1050" b="1" dirty="0">
                <a:solidFill>
                  <a:schemeClr val="tx1"/>
                </a:solidFill>
                <a:latin typeface="BIZ UDPゴシック" panose="020B0400000000000000" pitchFamily="50" charset="-128"/>
                <a:ea typeface="BIZ UDPゴシック" panose="020B0400000000000000" pitchFamily="50" charset="-128"/>
              </a:rPr>
              <a:t>■世界の国際会議、大会、遺産等</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sz="800" dirty="0">
                <a:solidFill>
                  <a:schemeClr val="tx1"/>
                </a:solidFill>
                <a:latin typeface="BIZ UDPゴシック" panose="020B0400000000000000" pitchFamily="50" charset="-128"/>
                <a:ea typeface="BIZ UDPゴシック" panose="020B0400000000000000" pitchFamily="50" charset="-128"/>
              </a:rPr>
              <a:t>　　・国際会議（</a:t>
            </a:r>
            <a:r>
              <a:rPr kumimoji="1" lang="en-US" altLang="ja-JP" sz="800" dirty="0">
                <a:solidFill>
                  <a:schemeClr val="tx1"/>
                </a:solidFill>
                <a:latin typeface="BIZ UDPゴシック" panose="020B0400000000000000" pitchFamily="50" charset="-128"/>
                <a:ea typeface="BIZ UDPゴシック" panose="020B0400000000000000" pitchFamily="50" charset="-128"/>
              </a:rPr>
              <a:t>G20</a:t>
            </a:r>
            <a:r>
              <a:rPr kumimoji="1" lang="ja-JP" altLang="en-US" sz="800" dirty="0">
                <a:solidFill>
                  <a:schemeClr val="tx1"/>
                </a:solidFill>
                <a:latin typeface="BIZ UDPゴシック" panose="020B0400000000000000" pitchFamily="50" charset="-128"/>
                <a:ea typeface="BIZ UDPゴシック" panose="020B0400000000000000" pitchFamily="50" charset="-128"/>
              </a:rPr>
              <a:t>、</a:t>
            </a:r>
            <a:r>
              <a:rPr kumimoji="1" lang="en-US" altLang="ja-JP" sz="800" dirty="0">
                <a:solidFill>
                  <a:schemeClr val="tx1"/>
                </a:solidFill>
                <a:latin typeface="BIZ UDPゴシック" panose="020B0400000000000000" pitchFamily="50" charset="-128"/>
                <a:ea typeface="BIZ UDPゴシック" panose="020B0400000000000000" pitchFamily="50" charset="-128"/>
              </a:rPr>
              <a:t>G7</a:t>
            </a:r>
            <a:r>
              <a:rPr kumimoji="1" lang="ja-JP" altLang="en-US" sz="800" dirty="0">
                <a:solidFill>
                  <a:schemeClr val="tx1"/>
                </a:solidFill>
                <a:latin typeface="BIZ UDPゴシック" panose="020B0400000000000000" pitchFamily="50" charset="-128"/>
                <a:ea typeface="BIZ UDPゴシック" panose="020B0400000000000000" pitchFamily="50" charset="-128"/>
              </a:rPr>
              <a:t>貿易大臣会合）</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sz="800" dirty="0">
                <a:solidFill>
                  <a:schemeClr val="tx1"/>
                </a:solidFill>
                <a:latin typeface="BIZ UDPゴシック" panose="020B0400000000000000" pitchFamily="50" charset="-128"/>
                <a:ea typeface="BIZ UDPゴシック" panose="020B0400000000000000" pitchFamily="50" charset="-128"/>
              </a:rPr>
              <a:t>　　・世界大会（</a:t>
            </a:r>
            <a:r>
              <a:rPr kumimoji="1" lang="en-US" altLang="ja-JP" sz="800" dirty="0">
                <a:solidFill>
                  <a:schemeClr val="tx1"/>
                </a:solidFill>
                <a:latin typeface="BIZ UDPゴシック" panose="020B0400000000000000" pitchFamily="50" charset="-128"/>
                <a:ea typeface="BIZ UDPゴシック" panose="020B0400000000000000" pitchFamily="50" charset="-128"/>
              </a:rPr>
              <a:t>X</a:t>
            </a:r>
            <a:r>
              <a:rPr kumimoji="1" lang="ja-JP" altLang="en-US" sz="800" dirty="0">
                <a:solidFill>
                  <a:schemeClr val="tx1"/>
                </a:solidFill>
                <a:latin typeface="BIZ UDPゴシック" panose="020B0400000000000000" pitchFamily="50" charset="-128"/>
                <a:ea typeface="BIZ UDPゴシック" panose="020B0400000000000000" pitchFamily="50" charset="-128"/>
              </a:rPr>
              <a:t> </a:t>
            </a:r>
            <a:r>
              <a:rPr kumimoji="1" lang="en-US" altLang="ja-JP" sz="800" dirty="0">
                <a:solidFill>
                  <a:schemeClr val="tx1"/>
                </a:solidFill>
                <a:latin typeface="BIZ UDPゴシック" panose="020B0400000000000000" pitchFamily="50" charset="-128"/>
                <a:ea typeface="BIZ UDPゴシック" panose="020B0400000000000000" pitchFamily="50" charset="-128"/>
              </a:rPr>
              <a:t>Games</a:t>
            </a:r>
            <a:r>
              <a:rPr kumimoji="1" lang="ja-JP" altLang="en-US" sz="800" dirty="0">
                <a:solidFill>
                  <a:schemeClr val="tx1"/>
                </a:solidFill>
                <a:latin typeface="BIZ UDPゴシック" panose="020B0400000000000000" pitchFamily="50" charset="-128"/>
                <a:ea typeface="BIZ UDPゴシック" panose="020B0400000000000000" pitchFamily="50" charset="-128"/>
              </a:rPr>
              <a:t>）</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sz="800" dirty="0">
                <a:solidFill>
                  <a:schemeClr val="tx1"/>
                </a:solidFill>
                <a:latin typeface="BIZ UDPゴシック" panose="020B0400000000000000" pitchFamily="50" charset="-128"/>
                <a:ea typeface="BIZ UDPゴシック" panose="020B0400000000000000" pitchFamily="50" charset="-128"/>
              </a:rPr>
              <a:t>　　・世界遺産（百舌鳥・古市古墳群）</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sz="1050" b="1" dirty="0">
                <a:solidFill>
                  <a:schemeClr val="tx1"/>
                </a:solidFill>
                <a:latin typeface="BIZ UDPゴシック" panose="020B0400000000000000" pitchFamily="50" charset="-128"/>
                <a:ea typeface="BIZ UDPゴシック" panose="020B0400000000000000" pitchFamily="50" charset="-128"/>
              </a:rPr>
              <a:t>■大阪の魅力コンテンツ</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sz="800" b="1" dirty="0">
                <a:solidFill>
                  <a:schemeClr val="tx1"/>
                </a:solidFill>
                <a:latin typeface="BIZ UDPゴシック" panose="020B0400000000000000" pitchFamily="50" charset="-128"/>
                <a:ea typeface="BIZ UDPゴシック" panose="020B0400000000000000" pitchFamily="50" charset="-128"/>
              </a:rPr>
              <a:t>　</a:t>
            </a:r>
            <a:r>
              <a:rPr kumimoji="1" lang="en-US" altLang="ja-JP" sz="800" b="1" dirty="0">
                <a:solidFill>
                  <a:schemeClr val="tx1"/>
                </a:solidFill>
                <a:latin typeface="BIZ UDPゴシック" panose="020B0400000000000000" pitchFamily="50" charset="-128"/>
                <a:ea typeface="BIZ UDPゴシック" panose="020B0400000000000000" pitchFamily="50" charset="-128"/>
              </a:rPr>
              <a:t>〈</a:t>
            </a:r>
            <a:r>
              <a:rPr kumimoji="1" lang="ja-JP" altLang="en-US" sz="800" b="1" dirty="0">
                <a:solidFill>
                  <a:schemeClr val="tx1"/>
                </a:solidFill>
                <a:latin typeface="BIZ UDPゴシック" panose="020B0400000000000000" pitchFamily="50" charset="-128"/>
                <a:ea typeface="BIZ UDPゴシック" panose="020B0400000000000000" pitchFamily="50" charset="-128"/>
              </a:rPr>
              <a:t>公共</a:t>
            </a:r>
            <a:r>
              <a:rPr kumimoji="1" lang="en-US" altLang="ja-JP" sz="800" b="1" dirty="0">
                <a:solidFill>
                  <a:schemeClr val="tx1"/>
                </a:solidFill>
                <a:latin typeface="BIZ UDPゴシック" panose="020B0400000000000000" pitchFamily="50" charset="-128"/>
                <a:ea typeface="BIZ UDPゴシック" panose="020B0400000000000000" pitchFamily="50" charset="-128"/>
              </a:rPr>
              <a:t>〉</a:t>
            </a:r>
          </a:p>
          <a:p>
            <a:pPr>
              <a:lnSpc>
                <a:spcPct val="130000"/>
              </a:lnSpc>
            </a:pPr>
            <a:r>
              <a:rPr kumimoji="1" lang="ja-JP" altLang="en-US" sz="800" dirty="0">
                <a:solidFill>
                  <a:schemeClr val="tx1"/>
                </a:solidFill>
                <a:latin typeface="BIZ UDPゴシック" panose="020B0400000000000000" pitchFamily="50" charset="-128"/>
                <a:ea typeface="BIZ UDPゴシック" panose="020B0400000000000000" pitchFamily="50" charset="-128"/>
              </a:rPr>
              <a:t>　　・大阪・光の饗宴 　　・大阪中之島美術館の開館</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sz="800" dirty="0">
                <a:solidFill>
                  <a:schemeClr val="tx1"/>
                </a:solidFill>
                <a:latin typeface="BIZ UDPゴシック" panose="020B0400000000000000" pitchFamily="50" charset="-128"/>
                <a:ea typeface="BIZ UDPゴシック" panose="020B0400000000000000" pitchFamily="50" charset="-128"/>
              </a:rPr>
              <a:t>　　・水都大阪を活かした舟運の魅力づくり</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sz="800" dirty="0">
                <a:solidFill>
                  <a:schemeClr val="tx1"/>
                </a:solidFill>
                <a:latin typeface="BIZ UDPゴシック" panose="020B0400000000000000" pitchFamily="50" charset="-128"/>
                <a:ea typeface="BIZ UDPゴシック" panose="020B0400000000000000" pitchFamily="50" charset="-128"/>
              </a:rPr>
              <a:t>　　・</a:t>
            </a:r>
            <a:r>
              <a:rPr kumimoji="1" lang="en-US" altLang="ja-JP" sz="800" dirty="0">
                <a:solidFill>
                  <a:schemeClr val="tx1"/>
                </a:solidFill>
                <a:latin typeface="BIZ UDPゴシック" panose="020B0400000000000000" pitchFamily="50" charset="-128"/>
                <a:ea typeface="BIZ UDPゴシック" panose="020B0400000000000000" pitchFamily="50" charset="-128"/>
              </a:rPr>
              <a:t>PMO/PPP/PFI</a:t>
            </a:r>
            <a:r>
              <a:rPr kumimoji="1" lang="ja-JP" altLang="en-US" sz="800" dirty="0">
                <a:solidFill>
                  <a:schemeClr val="tx1"/>
                </a:solidFill>
                <a:latin typeface="BIZ UDPゴシック" panose="020B0400000000000000" pitchFamily="50" charset="-128"/>
                <a:ea typeface="BIZ UDPゴシック" panose="020B0400000000000000" pitchFamily="50" charset="-128"/>
              </a:rPr>
              <a:t>による都心の魅力づくり</a:t>
            </a:r>
            <a:br>
              <a:rPr kumimoji="1" lang="en-US" altLang="ja-JP" sz="800" dirty="0">
                <a:solidFill>
                  <a:schemeClr val="tx1"/>
                </a:solidFill>
                <a:latin typeface="BIZ UDPゴシック" panose="020B0400000000000000" pitchFamily="50" charset="-128"/>
                <a:ea typeface="BIZ UDPゴシック" panose="020B0400000000000000" pitchFamily="50" charset="-128"/>
              </a:rPr>
            </a:br>
            <a:r>
              <a:rPr kumimoji="1" lang="ja-JP" altLang="en-US" sz="800" dirty="0">
                <a:solidFill>
                  <a:schemeClr val="tx1"/>
                </a:solidFill>
                <a:latin typeface="BIZ UDPゴシック" panose="020B0400000000000000" pitchFamily="50" charset="-128"/>
                <a:ea typeface="BIZ UDPゴシック" panose="020B0400000000000000" pitchFamily="50" charset="-128"/>
              </a:rPr>
              <a:t>　</a:t>
            </a:r>
            <a:r>
              <a:rPr kumimoji="1" lang="en-US" altLang="ja-JP" sz="800" b="1" dirty="0">
                <a:solidFill>
                  <a:schemeClr val="tx1"/>
                </a:solidFill>
                <a:latin typeface="BIZ UDPゴシック" panose="020B0400000000000000" pitchFamily="50" charset="-128"/>
                <a:ea typeface="BIZ UDPゴシック" panose="020B0400000000000000" pitchFamily="50" charset="-128"/>
              </a:rPr>
              <a:t>〈</a:t>
            </a:r>
            <a:r>
              <a:rPr kumimoji="1" lang="ja-JP" altLang="en-US" sz="800" b="1" dirty="0">
                <a:solidFill>
                  <a:schemeClr val="tx1"/>
                </a:solidFill>
                <a:latin typeface="BIZ UDPゴシック" panose="020B0400000000000000" pitchFamily="50" charset="-128"/>
                <a:ea typeface="BIZ UDPゴシック" panose="020B0400000000000000" pitchFamily="50" charset="-128"/>
              </a:rPr>
              <a:t>民間</a:t>
            </a:r>
            <a:r>
              <a:rPr kumimoji="1" lang="en-US" altLang="ja-JP" sz="800" b="1" dirty="0">
                <a:solidFill>
                  <a:schemeClr val="tx1"/>
                </a:solidFill>
                <a:latin typeface="BIZ UDPゴシック" panose="020B0400000000000000" pitchFamily="50" charset="-128"/>
                <a:ea typeface="BIZ UDPゴシック" panose="020B0400000000000000" pitchFamily="50" charset="-128"/>
              </a:rPr>
              <a:t>〉</a:t>
            </a:r>
          </a:p>
          <a:p>
            <a:pPr>
              <a:lnSpc>
                <a:spcPct val="130000"/>
              </a:lnSpc>
            </a:pPr>
            <a:r>
              <a:rPr kumimoji="1" lang="ja-JP" altLang="en-US" sz="800" dirty="0">
                <a:solidFill>
                  <a:schemeClr val="tx1"/>
                </a:solidFill>
                <a:latin typeface="BIZ UDPゴシック" panose="020B0400000000000000" pitchFamily="50" charset="-128"/>
                <a:ea typeface="BIZ UDPゴシック" panose="020B0400000000000000" pitchFamily="50" charset="-128"/>
              </a:rPr>
              <a:t>　　・統合型リゾート（</a:t>
            </a:r>
            <a:r>
              <a:rPr kumimoji="1" lang="en-US" altLang="ja-JP" sz="800" dirty="0">
                <a:solidFill>
                  <a:schemeClr val="tx1"/>
                </a:solidFill>
                <a:latin typeface="BIZ UDPゴシック" panose="020B0400000000000000" pitchFamily="50" charset="-128"/>
                <a:ea typeface="BIZ UDPゴシック" panose="020B0400000000000000" pitchFamily="50" charset="-128"/>
              </a:rPr>
              <a:t>IR</a:t>
            </a:r>
            <a:r>
              <a:rPr kumimoji="1" lang="ja-JP" altLang="en-US" sz="800" dirty="0">
                <a:solidFill>
                  <a:schemeClr val="tx1"/>
                </a:solidFill>
                <a:latin typeface="BIZ UDPゴシック" panose="020B0400000000000000" pitchFamily="50" charset="-128"/>
                <a:ea typeface="BIZ UDPゴシック" panose="020B0400000000000000" pitchFamily="50" charset="-128"/>
              </a:rPr>
              <a:t>）　</a:t>
            </a:r>
            <a:r>
              <a:rPr kumimoji="1" lang="en-US" altLang="ja-JP" sz="800" dirty="0">
                <a:solidFill>
                  <a:schemeClr val="tx1"/>
                </a:solidFill>
                <a:latin typeface="BIZ UDPゴシック" panose="020B0400000000000000" pitchFamily="50" charset="-128"/>
                <a:ea typeface="BIZ UDPゴシック" panose="020B0400000000000000" pitchFamily="50" charset="-128"/>
              </a:rPr>
              <a:t>  </a:t>
            </a:r>
            <a:r>
              <a:rPr kumimoji="1" lang="ja-JP" altLang="en-US" sz="800" dirty="0">
                <a:solidFill>
                  <a:schemeClr val="tx1"/>
                </a:solidFill>
                <a:latin typeface="BIZ UDPゴシック" panose="020B0400000000000000" pitchFamily="50" charset="-128"/>
                <a:ea typeface="BIZ UDPゴシック" panose="020B0400000000000000" pitchFamily="50" charset="-128"/>
              </a:rPr>
              <a:t>・グラングリーン大阪</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sz="800" dirty="0">
                <a:solidFill>
                  <a:schemeClr val="tx1"/>
                </a:solidFill>
                <a:latin typeface="BIZ UDPゴシック" panose="020B0400000000000000" pitchFamily="50" charset="-128"/>
                <a:ea typeface="BIZ UDPゴシック" panose="020B0400000000000000" pitchFamily="50" charset="-128"/>
              </a:rPr>
              <a:t>　　・商業開発：</a:t>
            </a:r>
            <a:r>
              <a:rPr kumimoji="1" lang="en-US" altLang="ja-JP" sz="800" dirty="0">
                <a:solidFill>
                  <a:schemeClr val="tx1"/>
                </a:solidFill>
                <a:latin typeface="BIZ UDPゴシック" panose="020B0400000000000000" pitchFamily="50" charset="-128"/>
                <a:ea typeface="BIZ UDPゴシック" panose="020B0400000000000000" pitchFamily="50" charset="-128"/>
              </a:rPr>
              <a:t>EXPO</a:t>
            </a:r>
            <a:r>
              <a:rPr kumimoji="1" lang="ja-JP" altLang="en-US" sz="800" dirty="0">
                <a:solidFill>
                  <a:schemeClr val="tx1"/>
                </a:solidFill>
                <a:latin typeface="BIZ UDPゴシック" panose="020B0400000000000000" pitchFamily="50" charset="-128"/>
                <a:ea typeface="BIZ UDPゴシック" panose="020B0400000000000000" pitchFamily="50" charset="-128"/>
              </a:rPr>
              <a:t> </a:t>
            </a:r>
            <a:r>
              <a:rPr kumimoji="1" lang="en-US" altLang="ja-JP" sz="800" dirty="0">
                <a:solidFill>
                  <a:schemeClr val="tx1"/>
                </a:solidFill>
                <a:latin typeface="BIZ UDPゴシック" panose="020B0400000000000000" pitchFamily="50" charset="-128"/>
                <a:ea typeface="BIZ UDPゴシック" panose="020B0400000000000000" pitchFamily="50" charset="-128"/>
              </a:rPr>
              <a:t>CITY</a:t>
            </a:r>
            <a:r>
              <a:rPr kumimoji="1" lang="ja-JP" altLang="en-US" sz="800" dirty="0">
                <a:solidFill>
                  <a:schemeClr val="tx1"/>
                </a:solidFill>
                <a:latin typeface="BIZ UDPゴシック" panose="020B0400000000000000" pitchFamily="50" charset="-128"/>
                <a:ea typeface="BIZ UDPゴシック" panose="020B0400000000000000" pitchFamily="50" charset="-128"/>
              </a:rPr>
              <a:t>、ららぽーと</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sz="800" dirty="0">
                <a:solidFill>
                  <a:schemeClr val="tx1"/>
                </a:solidFill>
                <a:latin typeface="BIZ UDPゴシック" panose="020B0400000000000000" pitchFamily="50" charset="-128"/>
                <a:ea typeface="BIZ UDPゴシック" panose="020B0400000000000000" pitchFamily="50" charset="-128"/>
              </a:rPr>
              <a:t>　　・ホテル建設：ハイクラスホテル等のオープン</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32" name="正方形/長方形 31">
            <a:extLst>
              <a:ext uri="{FF2B5EF4-FFF2-40B4-BE49-F238E27FC236}">
                <a16:creationId xmlns:a16="http://schemas.microsoft.com/office/drawing/2014/main" id="{A63EE4DF-0FCA-427C-B71B-40666C219BBB}"/>
              </a:ext>
            </a:extLst>
          </p:cNvPr>
          <p:cNvSpPr/>
          <p:nvPr/>
        </p:nvSpPr>
        <p:spPr>
          <a:xfrm>
            <a:off x="6741657" y="3896529"/>
            <a:ext cx="2945341"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b="1">
                <a:solidFill>
                  <a:schemeClr val="tx1"/>
                </a:solidFill>
                <a:latin typeface="BIZ UDPゴシック" panose="020B0400000000000000" pitchFamily="50" charset="-128"/>
                <a:ea typeface="BIZ UDPゴシック" panose="020B0400000000000000" pitchFamily="50" charset="-128"/>
              </a:rPr>
              <a:t>＜人材育成・集積＞</a:t>
            </a:r>
            <a:endParaRPr kumimoji="1" lang="en-US" altLang="ja-JP" sz="1300">
              <a:solidFill>
                <a:schemeClr val="tx1"/>
              </a:solidFill>
              <a:latin typeface="BIZ UDPゴシック" panose="020B0400000000000000" pitchFamily="50" charset="-128"/>
              <a:ea typeface="BIZ UDPゴシック" panose="020B0400000000000000" pitchFamily="50" charset="-128"/>
            </a:endParaRPr>
          </a:p>
        </p:txBody>
      </p:sp>
      <p:sp>
        <p:nvSpPr>
          <p:cNvPr id="34" name="正方形/長方形 33">
            <a:extLst>
              <a:ext uri="{FF2B5EF4-FFF2-40B4-BE49-F238E27FC236}">
                <a16:creationId xmlns:a16="http://schemas.microsoft.com/office/drawing/2014/main" id="{36E7786F-D554-4C12-B364-E230CD56EA1B}"/>
              </a:ext>
            </a:extLst>
          </p:cNvPr>
          <p:cNvSpPr/>
          <p:nvPr/>
        </p:nvSpPr>
        <p:spPr>
          <a:xfrm>
            <a:off x="6734998" y="4202113"/>
            <a:ext cx="2952000" cy="2412000"/>
          </a:xfrm>
          <a:prstGeom prst="rect">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30000"/>
              </a:lnSpc>
            </a:pPr>
            <a:r>
              <a:rPr kumimoji="1" lang="ja-JP" altLang="en-US" sz="1050" b="1" dirty="0">
                <a:solidFill>
                  <a:schemeClr val="tx1"/>
                </a:solidFill>
                <a:latin typeface="BIZ UDPゴシック" panose="020B0400000000000000" pitchFamily="50" charset="-128"/>
                <a:ea typeface="BIZ UDPゴシック" panose="020B0400000000000000" pitchFamily="50" charset="-128"/>
              </a:rPr>
              <a:t>■グローバル人材の育成</a:t>
            </a:r>
            <a:endParaRPr kumimoji="1" lang="en-US" altLang="ja-JP" sz="1050" b="1" dirty="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sz="800" dirty="0">
                <a:solidFill>
                  <a:schemeClr val="tx1"/>
                </a:solidFill>
                <a:latin typeface="BIZ UDPゴシック" panose="020B0400000000000000" pitchFamily="50" charset="-128"/>
                <a:ea typeface="BIZ UDPゴシック" panose="020B0400000000000000" pitchFamily="50" charset="-128"/>
              </a:rPr>
              <a:t>　　・大阪公立大学の設置、森之宮キャンパスの整備</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sz="800" dirty="0">
                <a:solidFill>
                  <a:schemeClr val="tx1"/>
                </a:solidFill>
                <a:latin typeface="BIZ UDPゴシック" panose="020B0400000000000000" pitchFamily="50" charset="-128"/>
                <a:ea typeface="BIZ UDPゴシック" panose="020B0400000000000000" pitchFamily="50" charset="-128"/>
              </a:rPr>
              <a:t>　　・グローバルリーダーズハイスクールの取組</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sz="800" dirty="0">
                <a:solidFill>
                  <a:schemeClr val="tx1"/>
                </a:solidFill>
                <a:latin typeface="BIZ UDPゴシック" panose="020B0400000000000000" pitchFamily="50" charset="-128"/>
                <a:ea typeface="BIZ UDPゴシック" panose="020B0400000000000000" pitchFamily="50" charset="-128"/>
              </a:rPr>
              <a:t>　　・水都国際中学・高校設置</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sz="300" dirty="0">
                <a:solidFill>
                  <a:schemeClr val="tx1"/>
                </a:solidFill>
                <a:latin typeface="BIZ UDPゴシック" panose="020B0400000000000000" pitchFamily="50" charset="-128"/>
                <a:ea typeface="BIZ UDPゴシック" panose="020B0400000000000000" pitchFamily="50" charset="-128"/>
              </a:rPr>
              <a:t>　</a:t>
            </a:r>
            <a:r>
              <a:rPr kumimoji="1" lang="ja-JP" altLang="en-US" sz="1050" b="1" dirty="0">
                <a:solidFill>
                  <a:schemeClr val="tx1"/>
                </a:solidFill>
                <a:latin typeface="BIZ UDPゴシック" panose="020B0400000000000000" pitchFamily="50" charset="-128"/>
                <a:ea typeface="BIZ UDPゴシック" panose="020B0400000000000000" pitchFamily="50" charset="-128"/>
              </a:rPr>
              <a:t>■国内外の人材の活躍</a:t>
            </a:r>
            <a:endParaRPr kumimoji="1" lang="en-US" altLang="ja-JP" sz="1050" b="1" dirty="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sz="800" dirty="0">
                <a:solidFill>
                  <a:schemeClr val="tx1"/>
                </a:solidFill>
                <a:latin typeface="BIZ UDPゴシック" panose="020B0400000000000000" pitchFamily="50" charset="-128"/>
                <a:ea typeface="BIZ UDPゴシック" panose="020B0400000000000000" pitchFamily="50" charset="-128"/>
              </a:rPr>
              <a:t>　　・外国人材受入　・</a:t>
            </a:r>
            <a:r>
              <a:rPr kumimoji="1" lang="en-US" altLang="ja-JP" sz="800" dirty="0">
                <a:solidFill>
                  <a:schemeClr val="tx1"/>
                </a:solidFill>
                <a:latin typeface="BIZ UDPゴシック" panose="020B0400000000000000" pitchFamily="50" charset="-128"/>
                <a:ea typeface="BIZ UDPゴシック" panose="020B0400000000000000" pitchFamily="50" charset="-128"/>
              </a:rPr>
              <a:t>OSAKA</a:t>
            </a:r>
            <a:r>
              <a:rPr kumimoji="1" lang="ja-JP" altLang="en-US" sz="800" dirty="0">
                <a:solidFill>
                  <a:schemeClr val="tx1"/>
                </a:solidFill>
                <a:latin typeface="BIZ UDPゴシック" panose="020B0400000000000000" pitchFamily="50" charset="-128"/>
                <a:ea typeface="BIZ UDPゴシック" panose="020B0400000000000000" pitchFamily="50" charset="-128"/>
              </a:rPr>
              <a:t>しごとﾌｨｰﾙﾄﾞ運営</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sz="1050" b="1" dirty="0">
                <a:solidFill>
                  <a:schemeClr val="tx1"/>
                </a:solidFill>
                <a:latin typeface="BIZ UDPゴシック" panose="020B0400000000000000" pitchFamily="50" charset="-128"/>
                <a:ea typeface="BIZ UDPゴシック" panose="020B0400000000000000" pitchFamily="50" charset="-128"/>
              </a:rPr>
              <a:t>■人材の集積に向けた取組</a:t>
            </a:r>
            <a:endParaRPr kumimoji="1" lang="en-US" altLang="ja-JP" sz="1050" b="1" dirty="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sz="800" b="1" dirty="0">
                <a:solidFill>
                  <a:schemeClr val="tx1"/>
                </a:solidFill>
                <a:latin typeface="BIZ UDPゴシック" panose="020B0400000000000000" pitchFamily="50" charset="-128"/>
                <a:ea typeface="BIZ UDPゴシック" panose="020B0400000000000000" pitchFamily="50" charset="-128"/>
              </a:rPr>
              <a:t>　</a:t>
            </a:r>
            <a:r>
              <a:rPr kumimoji="1" lang="en-US" altLang="ja-JP" sz="800" b="1" dirty="0">
                <a:solidFill>
                  <a:schemeClr val="tx1"/>
                </a:solidFill>
                <a:latin typeface="BIZ UDPゴシック" panose="020B0400000000000000" pitchFamily="50" charset="-128"/>
                <a:ea typeface="BIZ UDPゴシック" panose="020B0400000000000000" pitchFamily="50" charset="-128"/>
              </a:rPr>
              <a:t>〈</a:t>
            </a:r>
            <a:r>
              <a:rPr kumimoji="1" lang="ja-JP" altLang="en-US" sz="800" b="1" dirty="0">
                <a:solidFill>
                  <a:schemeClr val="tx1"/>
                </a:solidFill>
                <a:latin typeface="BIZ UDPゴシック" panose="020B0400000000000000" pitchFamily="50" charset="-128"/>
                <a:ea typeface="BIZ UDPゴシック" panose="020B0400000000000000" pitchFamily="50" charset="-128"/>
              </a:rPr>
              <a:t>公共</a:t>
            </a:r>
            <a:r>
              <a:rPr kumimoji="1" lang="en-US" altLang="ja-JP" sz="800" b="1" dirty="0">
                <a:solidFill>
                  <a:schemeClr val="tx1"/>
                </a:solidFill>
                <a:latin typeface="BIZ UDPゴシック" panose="020B0400000000000000" pitchFamily="50" charset="-128"/>
                <a:ea typeface="BIZ UDPゴシック" panose="020B0400000000000000" pitchFamily="50" charset="-128"/>
              </a:rPr>
              <a:t>〉</a:t>
            </a:r>
          </a:p>
          <a:p>
            <a:pPr>
              <a:lnSpc>
                <a:spcPct val="130000"/>
              </a:lnSpc>
            </a:pPr>
            <a:r>
              <a:rPr kumimoji="1" lang="ja-JP" altLang="en-US" sz="800" dirty="0">
                <a:solidFill>
                  <a:schemeClr val="tx1"/>
                </a:solidFill>
                <a:latin typeface="BIZ UDPゴシック" panose="020B0400000000000000" pitchFamily="50" charset="-128"/>
                <a:ea typeface="BIZ UDPゴシック" panose="020B0400000000000000" pitchFamily="50" charset="-128"/>
              </a:rPr>
              <a:t>　　○安全安心対策の強化：</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sz="800" dirty="0">
                <a:solidFill>
                  <a:schemeClr val="tx1"/>
                </a:solidFill>
                <a:latin typeface="BIZ UDPゴシック" panose="020B0400000000000000" pitchFamily="50" charset="-128"/>
                <a:ea typeface="BIZ UDPゴシック" panose="020B0400000000000000" pitchFamily="50" charset="-128"/>
              </a:rPr>
              <a:t>　　　　・防潮堤液状化対策、三大水門の更新</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sz="800" dirty="0">
                <a:solidFill>
                  <a:schemeClr val="tx1"/>
                </a:solidFill>
                <a:latin typeface="BIZ UDPゴシック" panose="020B0400000000000000" pitchFamily="50" charset="-128"/>
                <a:ea typeface="BIZ UDPゴシック" panose="020B0400000000000000" pitchFamily="50" charset="-128"/>
              </a:rPr>
              <a:t>　　　　・治安の向上（特殊詐欺対策等）</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sz="800" dirty="0">
                <a:solidFill>
                  <a:schemeClr val="tx1"/>
                </a:solidFill>
                <a:latin typeface="BIZ UDPゴシック" panose="020B0400000000000000" pitchFamily="50" charset="-128"/>
                <a:ea typeface="BIZ UDPゴシック" panose="020B0400000000000000" pitchFamily="50" charset="-128"/>
              </a:rPr>
              <a:t>　　○医療体制の充実：国際がん</a:t>
            </a:r>
            <a:r>
              <a:rPr kumimoji="1" lang="en-US" altLang="ja-JP" sz="800" dirty="0">
                <a:solidFill>
                  <a:schemeClr val="tx1"/>
                </a:solidFill>
                <a:latin typeface="BIZ UDPゴシック" panose="020B0400000000000000" pitchFamily="50" charset="-128"/>
                <a:ea typeface="BIZ UDPゴシック" panose="020B0400000000000000" pitchFamily="50" charset="-128"/>
              </a:rPr>
              <a:t>C</a:t>
            </a:r>
            <a:r>
              <a:rPr kumimoji="1" lang="ja-JP" altLang="en-US" sz="800" dirty="0">
                <a:solidFill>
                  <a:schemeClr val="tx1"/>
                </a:solidFill>
                <a:latin typeface="BIZ UDPゴシック" panose="020B0400000000000000" pitchFamily="50" charset="-128"/>
                <a:ea typeface="BIZ UDPゴシック" panose="020B0400000000000000" pitchFamily="50" charset="-128"/>
              </a:rPr>
              <a:t>、重粒子</a:t>
            </a:r>
            <a:r>
              <a:rPr kumimoji="1" lang="en-US" altLang="ja-JP" sz="800" dirty="0">
                <a:solidFill>
                  <a:schemeClr val="tx1"/>
                </a:solidFill>
                <a:latin typeface="BIZ UDPゴシック" panose="020B0400000000000000" pitchFamily="50" charset="-128"/>
                <a:ea typeface="BIZ UDPゴシック" panose="020B0400000000000000" pitchFamily="50" charset="-128"/>
              </a:rPr>
              <a:t>C</a:t>
            </a:r>
          </a:p>
          <a:p>
            <a:pPr>
              <a:lnSpc>
                <a:spcPct val="130000"/>
              </a:lnSpc>
            </a:pPr>
            <a:r>
              <a:rPr kumimoji="1" lang="ja-JP" altLang="en-US" sz="800" b="1" dirty="0">
                <a:solidFill>
                  <a:schemeClr val="tx1"/>
                </a:solidFill>
                <a:latin typeface="BIZ UDPゴシック" panose="020B0400000000000000" pitchFamily="50" charset="-128"/>
                <a:ea typeface="BIZ UDPゴシック" panose="020B0400000000000000" pitchFamily="50" charset="-128"/>
              </a:rPr>
              <a:t>　</a:t>
            </a:r>
            <a:r>
              <a:rPr kumimoji="1" lang="en-US" altLang="ja-JP" sz="800" b="1" dirty="0">
                <a:solidFill>
                  <a:schemeClr val="tx1"/>
                </a:solidFill>
                <a:latin typeface="BIZ UDPゴシック" panose="020B0400000000000000" pitchFamily="50" charset="-128"/>
                <a:ea typeface="BIZ UDPゴシック" panose="020B0400000000000000" pitchFamily="50" charset="-128"/>
              </a:rPr>
              <a:t>〈</a:t>
            </a:r>
            <a:r>
              <a:rPr kumimoji="1" lang="ja-JP" altLang="en-US" sz="800" b="1" dirty="0">
                <a:solidFill>
                  <a:schemeClr val="tx1"/>
                </a:solidFill>
                <a:latin typeface="BIZ UDPゴシック" panose="020B0400000000000000" pitchFamily="50" charset="-128"/>
                <a:ea typeface="BIZ UDPゴシック" panose="020B0400000000000000" pitchFamily="50" charset="-128"/>
              </a:rPr>
              <a:t>民間</a:t>
            </a:r>
            <a:r>
              <a:rPr kumimoji="1" lang="en-US" altLang="ja-JP" sz="800" b="1" dirty="0">
                <a:solidFill>
                  <a:schemeClr val="tx1"/>
                </a:solidFill>
                <a:latin typeface="BIZ UDPゴシック" panose="020B0400000000000000" pitchFamily="50" charset="-128"/>
                <a:ea typeface="BIZ UDPゴシック" panose="020B0400000000000000" pitchFamily="50" charset="-128"/>
              </a:rPr>
              <a:t>〉</a:t>
            </a:r>
            <a:r>
              <a:rPr kumimoji="1" lang="ja-JP" altLang="en-US" sz="800" b="1" dirty="0">
                <a:solidFill>
                  <a:schemeClr val="tx1"/>
                </a:solidFill>
                <a:latin typeface="BIZ UDPゴシック" panose="020B0400000000000000" pitchFamily="50" charset="-128"/>
                <a:ea typeface="BIZ UDPゴシック" panose="020B0400000000000000" pitchFamily="50" charset="-128"/>
              </a:rPr>
              <a:t>　</a:t>
            </a: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sz="800" dirty="0">
                <a:solidFill>
                  <a:schemeClr val="tx1"/>
                </a:solidFill>
                <a:latin typeface="BIZ UDPゴシック" panose="020B0400000000000000" pitchFamily="50" charset="-128"/>
                <a:ea typeface="BIZ UDPゴシック" panose="020B0400000000000000" pitchFamily="50" charset="-128"/>
              </a:rPr>
              <a:t>　　○教育機関の整備：・立命館大学、近畿大学、大阪商業大学</a:t>
            </a:r>
          </a:p>
        </p:txBody>
      </p:sp>
      <p:sp>
        <p:nvSpPr>
          <p:cNvPr id="12" name="正方形/長方形 11">
            <a:extLst>
              <a:ext uri="{FF2B5EF4-FFF2-40B4-BE49-F238E27FC236}">
                <a16:creationId xmlns:a16="http://schemas.microsoft.com/office/drawing/2014/main" id="{D353E1FF-B1A6-4E93-AD85-149D78469CFB}"/>
              </a:ext>
            </a:extLst>
          </p:cNvPr>
          <p:cNvSpPr/>
          <p:nvPr/>
        </p:nvSpPr>
        <p:spPr>
          <a:xfrm>
            <a:off x="595986" y="1882825"/>
            <a:ext cx="2952000" cy="1872000"/>
          </a:xfrm>
          <a:prstGeom prst="rect">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30000"/>
              </a:lnSpc>
            </a:pPr>
            <a:r>
              <a:rPr kumimoji="1" lang="ja-JP" altLang="en-US" sz="1050" b="1" dirty="0">
                <a:solidFill>
                  <a:schemeClr val="tx1"/>
                </a:solidFill>
                <a:latin typeface="BIZ UDPゴシック" panose="020B0400000000000000" pitchFamily="50" charset="-128"/>
                <a:ea typeface="BIZ UDPゴシック" panose="020B0400000000000000" pitchFamily="50" charset="-128"/>
              </a:rPr>
              <a:t>■戦略の一元化</a:t>
            </a:r>
            <a:endParaRPr kumimoji="1" lang="en-US" altLang="ja-JP" sz="1050" b="1" i="1" dirty="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sz="800" dirty="0">
                <a:solidFill>
                  <a:schemeClr val="tx1"/>
                </a:solidFill>
                <a:latin typeface="BIZ UDPゴシック" panose="020B0400000000000000" pitchFamily="50" charset="-128"/>
                <a:ea typeface="BIZ UDPゴシック" panose="020B0400000000000000" pitchFamily="50" charset="-128"/>
              </a:rPr>
              <a:t>　　・府市一体条例　　　・都市魅力創造戦略</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sz="800" dirty="0">
                <a:solidFill>
                  <a:schemeClr val="tx1"/>
                </a:solidFill>
                <a:latin typeface="BIZ UDPゴシック" panose="020B0400000000000000" pitchFamily="50" charset="-128"/>
                <a:ea typeface="BIZ UDPゴシック" panose="020B0400000000000000" pitchFamily="50" charset="-128"/>
              </a:rPr>
              <a:t>　　・国際金融都市</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sz="1050" b="1" dirty="0">
                <a:solidFill>
                  <a:schemeClr val="tx1"/>
                </a:solidFill>
                <a:latin typeface="BIZ UDPゴシック" panose="020B0400000000000000" pitchFamily="50" charset="-128"/>
                <a:ea typeface="BIZ UDPゴシック" panose="020B0400000000000000" pitchFamily="50" charset="-128"/>
              </a:rPr>
              <a:t>■内部組織の共同設置</a:t>
            </a:r>
            <a:endParaRPr kumimoji="1" lang="en-US" altLang="ja-JP" sz="1050" b="1" dirty="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sz="800" dirty="0">
                <a:solidFill>
                  <a:schemeClr val="tx1"/>
                </a:solidFill>
                <a:latin typeface="BIZ UDPゴシック" panose="020B0400000000000000" pitchFamily="50" charset="-128"/>
                <a:ea typeface="BIZ UDPゴシック" panose="020B0400000000000000" pitchFamily="50" charset="-128"/>
              </a:rPr>
              <a:t>　　・副首都推進局　・万博推進局　・</a:t>
            </a:r>
            <a:r>
              <a:rPr kumimoji="1" lang="en-US" altLang="ja-JP" sz="800" dirty="0">
                <a:solidFill>
                  <a:schemeClr val="tx1"/>
                </a:solidFill>
                <a:latin typeface="BIZ UDPゴシック" panose="020B0400000000000000" pitchFamily="50" charset="-128"/>
                <a:ea typeface="BIZ UDPゴシック" panose="020B0400000000000000" pitchFamily="50" charset="-128"/>
              </a:rPr>
              <a:t>IR</a:t>
            </a:r>
            <a:r>
              <a:rPr kumimoji="1" lang="ja-JP" altLang="en-US" sz="800" dirty="0">
                <a:solidFill>
                  <a:schemeClr val="tx1"/>
                </a:solidFill>
                <a:latin typeface="BIZ UDPゴシック" panose="020B0400000000000000" pitchFamily="50" charset="-128"/>
                <a:ea typeface="BIZ UDPゴシック" panose="020B0400000000000000" pitchFamily="50" charset="-128"/>
              </a:rPr>
              <a:t>推進局 </a:t>
            </a:r>
            <a:br>
              <a:rPr kumimoji="1" lang="en-US" altLang="ja-JP" sz="800" dirty="0">
                <a:solidFill>
                  <a:schemeClr val="tx1"/>
                </a:solidFill>
                <a:latin typeface="BIZ UDPゴシック" panose="020B0400000000000000" pitchFamily="50" charset="-128"/>
                <a:ea typeface="BIZ UDPゴシック" panose="020B0400000000000000" pitchFamily="50" charset="-128"/>
              </a:rPr>
            </a:br>
            <a:r>
              <a:rPr kumimoji="1" lang="ja-JP" altLang="en-US" sz="800" dirty="0">
                <a:solidFill>
                  <a:schemeClr val="tx1"/>
                </a:solidFill>
                <a:latin typeface="BIZ UDPゴシック" panose="020B0400000000000000" pitchFamily="50" charset="-128"/>
                <a:ea typeface="BIZ UDPゴシック" panose="020B0400000000000000" pitchFamily="50" charset="-128"/>
              </a:rPr>
              <a:t>　  ・大阪港湾局</a:t>
            </a:r>
            <a:r>
              <a:rPr kumimoji="1" lang="en-US" altLang="ja-JP" sz="800" dirty="0">
                <a:solidFill>
                  <a:schemeClr val="tx1"/>
                </a:solidFill>
                <a:latin typeface="BIZ UDPゴシック" panose="020B0400000000000000" pitchFamily="50" charset="-128"/>
                <a:ea typeface="BIZ UDPゴシック" panose="020B0400000000000000" pitchFamily="50" charset="-128"/>
              </a:rPr>
              <a:t>  </a:t>
            </a:r>
            <a:r>
              <a:rPr kumimoji="1" lang="ja-JP" altLang="en-US" sz="800" dirty="0">
                <a:solidFill>
                  <a:schemeClr val="tx1"/>
                </a:solidFill>
                <a:latin typeface="BIZ UDPゴシック" panose="020B0400000000000000" pitchFamily="50" charset="-128"/>
                <a:ea typeface="BIZ UDPゴシック" panose="020B0400000000000000" pitchFamily="50" charset="-128"/>
              </a:rPr>
              <a:t>・大阪都市計画局</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sz="1050" b="1" dirty="0">
                <a:solidFill>
                  <a:schemeClr val="tx1"/>
                </a:solidFill>
                <a:latin typeface="BIZ UDPゴシック" panose="020B0400000000000000" pitchFamily="50" charset="-128"/>
                <a:ea typeface="BIZ UDPゴシック" panose="020B0400000000000000" pitchFamily="50" charset="-128"/>
              </a:rPr>
              <a:t>■府市機関の統合・民営化、地独化</a:t>
            </a:r>
            <a:endParaRPr kumimoji="1" lang="en-US" altLang="ja-JP" sz="1050" b="1" spc="-100" dirty="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sz="800" dirty="0">
                <a:solidFill>
                  <a:schemeClr val="tx1"/>
                </a:solidFill>
                <a:latin typeface="BIZ UDPゴシック" panose="020B0400000000000000" pitchFamily="50" charset="-128"/>
                <a:ea typeface="BIZ UDPゴシック" panose="020B0400000000000000" pitchFamily="50" charset="-128"/>
              </a:rPr>
              <a:t>　　・統合：大阪産業局、大阪産業技術研究所、</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sz="800" dirty="0">
                <a:solidFill>
                  <a:schemeClr val="tx1"/>
                </a:solidFill>
                <a:latin typeface="BIZ UDPゴシック" panose="020B0400000000000000" pitchFamily="50" charset="-128"/>
                <a:ea typeface="BIZ UDPゴシック" panose="020B0400000000000000" pitchFamily="50" charset="-128"/>
              </a:rPr>
              <a:t>　　　　　　 大阪健康安全基盤研究所 等</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sz="800" dirty="0">
                <a:solidFill>
                  <a:schemeClr val="tx1"/>
                </a:solidFill>
                <a:latin typeface="BIZ UDPゴシック" panose="020B0400000000000000" pitchFamily="50" charset="-128"/>
                <a:ea typeface="BIZ UDPゴシック" panose="020B0400000000000000" pitchFamily="50" charset="-128"/>
              </a:rPr>
              <a:t>　　・民営化（地下鉄、バス）　・地独化（博物館、動物園）　　</a:t>
            </a:r>
          </a:p>
        </p:txBody>
      </p:sp>
      <p:sp>
        <p:nvSpPr>
          <p:cNvPr id="16" name="正方形/長方形 15">
            <a:extLst>
              <a:ext uri="{FF2B5EF4-FFF2-40B4-BE49-F238E27FC236}">
                <a16:creationId xmlns:a16="http://schemas.microsoft.com/office/drawing/2014/main" id="{5CDFD910-33A3-43DB-9D19-198071682525}"/>
              </a:ext>
            </a:extLst>
          </p:cNvPr>
          <p:cNvSpPr/>
          <p:nvPr/>
        </p:nvSpPr>
        <p:spPr>
          <a:xfrm>
            <a:off x="3662872" y="1882825"/>
            <a:ext cx="2952000" cy="1872000"/>
          </a:xfrm>
          <a:prstGeom prst="rect">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20000"/>
              </a:lnSpc>
            </a:pPr>
            <a:r>
              <a:rPr kumimoji="1" lang="ja-JP" altLang="en-US" sz="1050" b="1" dirty="0">
                <a:solidFill>
                  <a:schemeClr val="tx1"/>
                </a:solidFill>
                <a:latin typeface="BIZ UDPゴシック" panose="020B0400000000000000" pitchFamily="50" charset="-128"/>
                <a:ea typeface="BIZ UDPゴシック" panose="020B0400000000000000" pitchFamily="50" charset="-128"/>
              </a:rPr>
              <a:t>■国機関の誘致</a:t>
            </a:r>
            <a:endParaRPr kumimoji="1" lang="en-US" altLang="ja-JP" sz="1050" b="1" dirty="0">
              <a:solidFill>
                <a:schemeClr val="tx1"/>
              </a:solidFill>
              <a:latin typeface="BIZ UDPゴシック" panose="020B0400000000000000" pitchFamily="50" charset="-128"/>
              <a:ea typeface="BIZ UDPゴシック" panose="020B0400000000000000" pitchFamily="50" charset="-128"/>
            </a:endParaRPr>
          </a:p>
          <a:p>
            <a:pPr>
              <a:lnSpc>
                <a:spcPct val="120000"/>
              </a:lnSpc>
            </a:pPr>
            <a:r>
              <a:rPr kumimoji="1" lang="ja-JP" altLang="en-US" sz="800" dirty="0">
                <a:solidFill>
                  <a:schemeClr val="tx1"/>
                </a:solidFill>
                <a:latin typeface="BIZ UDPゴシック" panose="020B0400000000000000" pitchFamily="50" charset="-128"/>
                <a:ea typeface="BIZ UDPゴシック" panose="020B0400000000000000" pitchFamily="50" charset="-128"/>
              </a:rPr>
              <a:t>　　・</a:t>
            </a:r>
            <a:r>
              <a:rPr kumimoji="1" lang="en-US" altLang="ja-JP" sz="800" dirty="0">
                <a:solidFill>
                  <a:schemeClr val="tx1"/>
                </a:solidFill>
                <a:latin typeface="BIZ UDPゴシック" panose="020B0400000000000000" pitchFamily="50" charset="-128"/>
                <a:ea typeface="BIZ UDPゴシック" panose="020B0400000000000000" pitchFamily="50" charset="-128"/>
              </a:rPr>
              <a:t>PMDA</a:t>
            </a:r>
            <a:r>
              <a:rPr kumimoji="1" lang="ja-JP" altLang="en-US" sz="800" dirty="0">
                <a:solidFill>
                  <a:schemeClr val="tx1"/>
                </a:solidFill>
                <a:latin typeface="BIZ UDPゴシック" panose="020B0400000000000000" pitchFamily="50" charset="-128"/>
                <a:ea typeface="BIZ UDPゴシック" panose="020B0400000000000000" pitchFamily="50" charset="-128"/>
              </a:rPr>
              <a:t>関西支部　・</a:t>
            </a:r>
            <a:r>
              <a:rPr kumimoji="1" lang="en-US" altLang="ja-JP" sz="800" dirty="0">
                <a:solidFill>
                  <a:schemeClr val="tx1"/>
                </a:solidFill>
                <a:latin typeface="BIZ UDPゴシック" panose="020B0400000000000000" pitchFamily="50" charset="-128"/>
                <a:ea typeface="BIZ UDPゴシック" panose="020B0400000000000000" pitchFamily="50" charset="-128"/>
              </a:rPr>
              <a:t>AMED</a:t>
            </a:r>
            <a:r>
              <a:rPr kumimoji="1" lang="ja-JP" altLang="en-US" sz="800" dirty="0">
                <a:solidFill>
                  <a:schemeClr val="tx1"/>
                </a:solidFill>
                <a:latin typeface="BIZ UDPゴシック" panose="020B0400000000000000" pitchFamily="50" charset="-128"/>
                <a:ea typeface="BIZ UDPゴシック" panose="020B0400000000000000" pitchFamily="50" charset="-128"/>
              </a:rPr>
              <a:t>　・</a:t>
            </a:r>
            <a:r>
              <a:rPr kumimoji="1" lang="en-US" altLang="ja-JP" sz="800" dirty="0">
                <a:solidFill>
                  <a:schemeClr val="tx1"/>
                </a:solidFill>
                <a:latin typeface="BIZ UDPゴシック" panose="020B0400000000000000" pitchFamily="50" charset="-128"/>
                <a:ea typeface="BIZ UDPゴシック" panose="020B0400000000000000" pitchFamily="50" charset="-128"/>
              </a:rPr>
              <a:t>INPIT</a:t>
            </a:r>
            <a:r>
              <a:rPr kumimoji="1" lang="ja-JP" altLang="en-US" sz="800" dirty="0">
                <a:solidFill>
                  <a:schemeClr val="tx1"/>
                </a:solidFill>
                <a:latin typeface="BIZ UDPゴシック" panose="020B0400000000000000" pitchFamily="50" charset="-128"/>
                <a:ea typeface="BIZ UDPゴシック" panose="020B0400000000000000" pitchFamily="50" charset="-128"/>
              </a:rPr>
              <a:t>　・</a:t>
            </a:r>
            <a:r>
              <a:rPr kumimoji="1" lang="en-US" altLang="ja-JP" sz="800" dirty="0">
                <a:solidFill>
                  <a:schemeClr val="tx1"/>
                </a:solidFill>
                <a:latin typeface="BIZ UDPゴシック" panose="020B0400000000000000" pitchFamily="50" charset="-128"/>
                <a:ea typeface="BIZ UDPゴシック" panose="020B0400000000000000" pitchFamily="50" charset="-128"/>
              </a:rPr>
              <a:t>NITE</a:t>
            </a:r>
            <a:r>
              <a:rPr kumimoji="1" lang="ja-JP" altLang="en-US" sz="800" dirty="0">
                <a:solidFill>
                  <a:schemeClr val="tx1"/>
                </a:solidFill>
                <a:latin typeface="BIZ UDPゴシック" panose="020B0400000000000000" pitchFamily="50" charset="-128"/>
                <a:ea typeface="BIZ UDPゴシック" panose="020B0400000000000000" pitchFamily="50" charset="-128"/>
              </a:rPr>
              <a:t>（</a:t>
            </a:r>
            <a:r>
              <a:rPr kumimoji="1" lang="en-US" altLang="ja-JP" sz="800" dirty="0">
                <a:solidFill>
                  <a:schemeClr val="tx1"/>
                </a:solidFill>
                <a:latin typeface="BIZ UDPゴシック" panose="020B0400000000000000" pitchFamily="50" charset="-128"/>
                <a:ea typeface="BIZ UDPゴシック" panose="020B0400000000000000" pitchFamily="50" charset="-128"/>
              </a:rPr>
              <a:t>NLAB</a:t>
            </a:r>
            <a:r>
              <a:rPr kumimoji="1" lang="ja-JP" altLang="en-US" sz="800" dirty="0">
                <a:solidFill>
                  <a:schemeClr val="tx1"/>
                </a:solidFill>
                <a:latin typeface="BIZ UDPゴシック" panose="020B0400000000000000" pitchFamily="50" charset="-128"/>
                <a:ea typeface="BIZ UDPゴシック" panose="020B0400000000000000" pitchFamily="50" charset="-128"/>
              </a:rPr>
              <a:t>）</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pPr>
              <a:lnSpc>
                <a:spcPct val="120000"/>
              </a:lnSpc>
            </a:pPr>
            <a:r>
              <a:rPr kumimoji="1" lang="ja-JP" altLang="en-US" sz="800" dirty="0">
                <a:solidFill>
                  <a:schemeClr val="tx1"/>
                </a:solidFill>
                <a:latin typeface="BIZ UDPゴシック" panose="020B0400000000000000" pitchFamily="50" charset="-128"/>
                <a:ea typeface="BIZ UDPゴシック" panose="020B0400000000000000" pitchFamily="50" charset="-128"/>
              </a:rPr>
              <a:t>　　・医薬基盤・健康・栄養研究所　等</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pPr>
              <a:lnSpc>
                <a:spcPct val="120000"/>
              </a:lnSpc>
            </a:pPr>
            <a:r>
              <a:rPr kumimoji="1" lang="ja-JP" altLang="en-US" sz="1050" b="1" dirty="0">
                <a:solidFill>
                  <a:schemeClr val="tx1"/>
                </a:solidFill>
                <a:latin typeface="BIZ UDPゴシック" panose="020B0400000000000000" pitchFamily="50" charset="-128"/>
                <a:ea typeface="BIZ UDPゴシック" panose="020B0400000000000000" pitchFamily="50" charset="-128"/>
              </a:rPr>
              <a:t>■成長を促す税制制度</a:t>
            </a:r>
            <a:endParaRPr kumimoji="1" lang="en-US" altLang="ja-JP" sz="1050" b="1" dirty="0">
              <a:solidFill>
                <a:schemeClr val="tx1"/>
              </a:solidFill>
              <a:latin typeface="BIZ UDPゴシック" panose="020B0400000000000000" pitchFamily="50" charset="-128"/>
              <a:ea typeface="BIZ UDPゴシック" panose="020B0400000000000000" pitchFamily="50" charset="-128"/>
            </a:endParaRPr>
          </a:p>
          <a:p>
            <a:pPr>
              <a:lnSpc>
                <a:spcPct val="120000"/>
              </a:lnSpc>
            </a:pPr>
            <a:r>
              <a:rPr kumimoji="1" lang="ja-JP" altLang="en-US" sz="800" dirty="0">
                <a:solidFill>
                  <a:schemeClr val="tx1"/>
                </a:solidFill>
                <a:latin typeface="BIZ UDPゴシック" panose="020B0400000000000000" pitchFamily="50" charset="-128"/>
                <a:ea typeface="BIZ UDPゴシック" panose="020B0400000000000000" pitchFamily="50" charset="-128"/>
              </a:rPr>
              <a:t>　　・金融系外国企業等に係る地方税の特例</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pPr>
              <a:lnSpc>
                <a:spcPct val="120000"/>
              </a:lnSpc>
            </a:pPr>
            <a:r>
              <a:rPr kumimoji="1" lang="ja-JP" altLang="en-US" sz="800" dirty="0">
                <a:solidFill>
                  <a:schemeClr val="tx1"/>
                </a:solidFill>
                <a:latin typeface="BIZ UDPゴシック" panose="020B0400000000000000" pitchFamily="50" charset="-128"/>
                <a:ea typeface="BIZ UDPゴシック" panose="020B0400000000000000" pitchFamily="50" charset="-128"/>
              </a:rPr>
              <a:t>　　・宿泊税 ・森林環境税 ・成長特区税制</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pPr>
              <a:lnSpc>
                <a:spcPct val="120000"/>
              </a:lnSpc>
            </a:pPr>
            <a:r>
              <a:rPr kumimoji="1" lang="en-US" altLang="ja-JP" sz="800" dirty="0">
                <a:solidFill>
                  <a:schemeClr val="tx1"/>
                </a:solidFill>
                <a:latin typeface="BIZ UDPゴシック" panose="020B0400000000000000" pitchFamily="50" charset="-128"/>
                <a:ea typeface="BIZ UDPゴシック" panose="020B0400000000000000" pitchFamily="50" charset="-128"/>
              </a:rPr>
              <a:t>    </a:t>
            </a:r>
            <a:r>
              <a:rPr kumimoji="1" lang="ja-JP" altLang="en-US" sz="800" dirty="0">
                <a:solidFill>
                  <a:schemeClr val="tx1"/>
                </a:solidFill>
                <a:latin typeface="BIZ UDPゴシック" panose="020B0400000000000000" pitchFamily="50" charset="-128"/>
                <a:ea typeface="BIZ UDPゴシック" panose="020B0400000000000000" pitchFamily="50" charset="-128"/>
              </a:rPr>
              <a:t>・産業集積促進税制</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pPr>
              <a:lnSpc>
                <a:spcPct val="120000"/>
              </a:lnSpc>
            </a:pPr>
            <a:r>
              <a:rPr kumimoji="1" lang="ja-JP" altLang="en-US" sz="1050" b="1" dirty="0">
                <a:solidFill>
                  <a:schemeClr val="tx1"/>
                </a:solidFill>
                <a:latin typeface="BIZ UDPゴシック" panose="020B0400000000000000" pitchFamily="50" charset="-128"/>
                <a:ea typeface="BIZ UDPゴシック" panose="020B0400000000000000" pitchFamily="50" charset="-128"/>
              </a:rPr>
              <a:t>■民間のチャレンジを促す特区制度</a:t>
            </a:r>
            <a:endParaRPr kumimoji="1" lang="en-US" altLang="ja-JP" sz="1050" b="1" spc="-100" dirty="0">
              <a:solidFill>
                <a:schemeClr val="tx1"/>
              </a:solidFill>
              <a:latin typeface="BIZ UDPゴシック" panose="020B0400000000000000" pitchFamily="50" charset="-128"/>
              <a:ea typeface="BIZ UDPゴシック" panose="020B0400000000000000" pitchFamily="50" charset="-128"/>
            </a:endParaRPr>
          </a:p>
          <a:p>
            <a:pPr>
              <a:lnSpc>
                <a:spcPct val="120000"/>
              </a:lnSpc>
            </a:pPr>
            <a:r>
              <a:rPr kumimoji="1" lang="ja-JP" altLang="en-US" sz="800" dirty="0">
                <a:solidFill>
                  <a:schemeClr val="tx1"/>
                </a:solidFill>
                <a:latin typeface="BIZ UDPゴシック" panose="020B0400000000000000" pitchFamily="50" charset="-128"/>
                <a:ea typeface="BIZ UDPゴシック" panose="020B0400000000000000" pitchFamily="50" charset="-128"/>
              </a:rPr>
              <a:t>　　・関西イノベーション国際戦略総合特区</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pPr>
              <a:lnSpc>
                <a:spcPct val="120000"/>
              </a:lnSpc>
            </a:pPr>
            <a:r>
              <a:rPr kumimoji="1" lang="ja-JP" altLang="en-US" sz="800" dirty="0">
                <a:solidFill>
                  <a:schemeClr val="tx1"/>
                </a:solidFill>
                <a:latin typeface="BIZ UDPゴシック" panose="020B0400000000000000" pitchFamily="50" charset="-128"/>
                <a:ea typeface="BIZ UDPゴシック" panose="020B0400000000000000" pitchFamily="50" charset="-128"/>
              </a:rPr>
              <a:t>　　・関西圏国家戦略特区 ・スーパーシティ型国家戦略特区</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pPr>
              <a:lnSpc>
                <a:spcPct val="120000"/>
              </a:lnSpc>
            </a:pPr>
            <a:r>
              <a:rPr kumimoji="1" lang="ja-JP" altLang="en-US" sz="800" dirty="0">
                <a:solidFill>
                  <a:schemeClr val="tx1"/>
                </a:solidFill>
                <a:latin typeface="BIZ UDPゴシック" panose="020B0400000000000000" pitchFamily="50" charset="-128"/>
                <a:ea typeface="BIZ UDPゴシック" panose="020B0400000000000000" pitchFamily="50" charset="-128"/>
              </a:rPr>
              <a:t>　　・金融・資産運用特区</a:t>
            </a:r>
          </a:p>
        </p:txBody>
      </p:sp>
      <p:sp>
        <p:nvSpPr>
          <p:cNvPr id="13" name="正方形/長方形 12">
            <a:extLst>
              <a:ext uri="{FF2B5EF4-FFF2-40B4-BE49-F238E27FC236}">
                <a16:creationId xmlns:a16="http://schemas.microsoft.com/office/drawing/2014/main" id="{2BF263EE-F821-49B5-837F-EDA3502AD14E}"/>
              </a:ext>
            </a:extLst>
          </p:cNvPr>
          <p:cNvSpPr/>
          <p:nvPr/>
        </p:nvSpPr>
        <p:spPr>
          <a:xfrm>
            <a:off x="595986" y="1519488"/>
            <a:ext cx="2952000"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b="1" dirty="0">
                <a:solidFill>
                  <a:schemeClr val="tx1"/>
                </a:solidFill>
                <a:latin typeface="BIZ UDPゴシック" panose="020B0400000000000000" pitchFamily="50" charset="-128"/>
                <a:ea typeface="BIZ UDPゴシック" panose="020B0400000000000000" pitchFamily="50" charset="-128"/>
              </a:rPr>
              <a:t>＜府市一体の取組＞</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5CE4FAC6-5F6F-413A-8D49-B4182AEA1345}"/>
              </a:ext>
            </a:extLst>
          </p:cNvPr>
          <p:cNvSpPr/>
          <p:nvPr/>
        </p:nvSpPr>
        <p:spPr>
          <a:xfrm>
            <a:off x="3662872" y="1527847"/>
            <a:ext cx="2952000"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b="1">
                <a:solidFill>
                  <a:schemeClr val="tx1"/>
                </a:solidFill>
                <a:latin typeface="BIZ UDPゴシック" panose="020B0400000000000000" pitchFamily="50" charset="-128"/>
                <a:ea typeface="BIZ UDPゴシック" panose="020B0400000000000000" pitchFamily="50" charset="-128"/>
              </a:rPr>
              <a:t>＜広域行政の機能強化＞</a:t>
            </a:r>
            <a:endParaRPr kumimoji="1" lang="en-US" altLang="ja-JP" sz="1300" b="1">
              <a:solidFill>
                <a:schemeClr val="tx1"/>
              </a:solidFill>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7435C8DB-6D9D-47F7-9457-17CD83AA4B09}"/>
              </a:ext>
            </a:extLst>
          </p:cNvPr>
          <p:cNvSpPr/>
          <p:nvPr/>
        </p:nvSpPr>
        <p:spPr>
          <a:xfrm>
            <a:off x="6729757" y="1882825"/>
            <a:ext cx="2952000" cy="1872000"/>
          </a:xfrm>
          <a:prstGeom prst="rect">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30000"/>
              </a:lnSpc>
            </a:pPr>
            <a:r>
              <a:rPr kumimoji="1" lang="ja-JP" altLang="en-US" sz="1050" b="1" dirty="0">
                <a:solidFill>
                  <a:schemeClr val="tx1"/>
                </a:solidFill>
                <a:latin typeface="BIZ UDPゴシック" panose="020B0400000000000000" pitchFamily="50" charset="-128"/>
                <a:ea typeface="BIZ UDPゴシック" panose="020B0400000000000000" pitchFamily="50" charset="-128"/>
              </a:rPr>
              <a:t>■次世代への投資</a:t>
            </a:r>
            <a:endParaRPr kumimoji="1" lang="en-US" altLang="ja-JP" sz="1050" b="1" dirty="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sz="800" dirty="0">
                <a:solidFill>
                  <a:schemeClr val="tx1"/>
                </a:solidFill>
                <a:latin typeface="BIZ UDPゴシック" panose="020B0400000000000000" pitchFamily="50" charset="-128"/>
                <a:ea typeface="BIZ UDPゴシック" panose="020B0400000000000000" pitchFamily="50" charset="-128"/>
              </a:rPr>
              <a:t>　　・高等学校等の授業料等の完全無償化</a:t>
            </a:r>
          </a:p>
          <a:p>
            <a:pPr>
              <a:lnSpc>
                <a:spcPct val="130000"/>
              </a:lnSpc>
            </a:pPr>
            <a:r>
              <a:rPr kumimoji="1" lang="ja-JP" altLang="en-US" sz="800" dirty="0">
                <a:solidFill>
                  <a:schemeClr val="tx1"/>
                </a:solidFill>
                <a:latin typeface="BIZ UDPゴシック" panose="020B0400000000000000" pitchFamily="50" charset="-128"/>
                <a:ea typeface="BIZ UDPゴシック" panose="020B0400000000000000" pitchFamily="50" charset="-128"/>
              </a:rPr>
              <a:t>　　・大阪公立大学の設置、森之宮キャンパスの整備</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pPr marR="0" lvl="0" indent="0" fontAlgn="auto">
              <a:lnSpc>
                <a:spcPct val="130000"/>
              </a:lnSpc>
              <a:spcBef>
                <a:spcPts val="0"/>
              </a:spcBef>
              <a:spcAft>
                <a:spcPts val="0"/>
              </a:spcAft>
              <a:buClrTx/>
              <a:buSzTx/>
              <a:buFontTx/>
              <a:buNone/>
              <a:tabLst/>
              <a:defRPr/>
            </a:pPr>
            <a:r>
              <a:rPr kumimoji="1" lang="ja-JP" altLang="en-US" sz="800" dirty="0">
                <a:solidFill>
                  <a:schemeClr val="tx1"/>
                </a:solidFill>
                <a:latin typeface="BIZ UDPゴシック" panose="020B0400000000000000" pitchFamily="50" charset="-128"/>
                <a:ea typeface="BIZ UDPゴシック" panose="020B0400000000000000" pitchFamily="50" charset="-128"/>
              </a:rPr>
              <a:t>　　・府立高校におけるグローバルリーダーズハイ</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pPr marR="0" lvl="0" indent="0" fontAlgn="auto">
              <a:lnSpc>
                <a:spcPct val="130000"/>
              </a:lnSpc>
              <a:spcBef>
                <a:spcPts val="0"/>
              </a:spcBef>
              <a:spcAft>
                <a:spcPts val="0"/>
              </a:spcAft>
              <a:buClrTx/>
              <a:buSzTx/>
              <a:buFontTx/>
              <a:buNone/>
              <a:tabLst/>
              <a:defRPr/>
            </a:pPr>
            <a:r>
              <a:rPr kumimoji="1" lang="ja-JP" altLang="en-US" sz="800" dirty="0">
                <a:solidFill>
                  <a:schemeClr val="tx1"/>
                </a:solidFill>
                <a:latin typeface="BIZ UDPゴシック" panose="020B0400000000000000" pitchFamily="50" charset="-128"/>
                <a:ea typeface="BIZ UDPゴシック" panose="020B0400000000000000" pitchFamily="50" charset="-128"/>
              </a:rPr>
              <a:t>　　　スクール、国際関係学科、国際バカロレア認定</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pPr marR="0" lvl="0" indent="0" fontAlgn="auto">
              <a:lnSpc>
                <a:spcPct val="130000"/>
              </a:lnSpc>
              <a:spcBef>
                <a:spcPts val="0"/>
              </a:spcBef>
              <a:spcAft>
                <a:spcPts val="0"/>
              </a:spcAft>
              <a:buClrTx/>
              <a:buSzTx/>
              <a:buFontTx/>
              <a:buNone/>
              <a:tabLst/>
              <a:defRPr/>
            </a:pPr>
            <a:r>
              <a:rPr kumimoji="1" lang="ja-JP" altLang="en-US" sz="800" dirty="0">
                <a:solidFill>
                  <a:schemeClr val="tx1"/>
                </a:solidFill>
                <a:latin typeface="BIZ UDPゴシック" panose="020B0400000000000000" pitchFamily="50" charset="-128"/>
                <a:ea typeface="BIZ UDPゴシック" panose="020B0400000000000000" pitchFamily="50" charset="-128"/>
              </a:rPr>
              <a:t>　　　校（水都国際）の設置</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pPr>
              <a:lnSpc>
                <a:spcPct val="130000"/>
              </a:lnSpc>
            </a:pPr>
            <a:endParaRPr kumimoji="1" lang="en-US" altLang="ja-JP" sz="600" b="1" dirty="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kumimoji="1" lang="en-US" altLang="ja-JP" sz="1000" b="1" dirty="0">
                <a:solidFill>
                  <a:schemeClr val="tx1"/>
                </a:solidFill>
                <a:latin typeface="BIZ UDPゴシック" panose="020B0400000000000000" pitchFamily="50" charset="-128"/>
                <a:ea typeface="BIZ UDPゴシック" panose="020B0400000000000000" pitchFamily="50" charset="-128"/>
              </a:rPr>
              <a:t>【</a:t>
            </a:r>
            <a:r>
              <a:rPr kumimoji="1" lang="ja-JP" altLang="en-US" sz="1000" b="1" dirty="0">
                <a:solidFill>
                  <a:schemeClr val="tx1"/>
                </a:solidFill>
                <a:latin typeface="BIZ UDPゴシック" panose="020B0400000000000000" pitchFamily="50" charset="-128"/>
                <a:ea typeface="BIZ UDPゴシック" panose="020B0400000000000000" pitchFamily="50" charset="-128"/>
              </a:rPr>
              <a:t>参考：大阪市の取組</a:t>
            </a:r>
            <a:r>
              <a:rPr kumimoji="1" lang="en-US" altLang="ja-JP" sz="1000" b="1" dirty="0">
                <a:solidFill>
                  <a:schemeClr val="tx1"/>
                </a:solidFill>
                <a:latin typeface="BIZ UDPゴシック" panose="020B0400000000000000" pitchFamily="50" charset="-128"/>
                <a:ea typeface="BIZ UDPゴシック" panose="020B0400000000000000" pitchFamily="50" charset="-128"/>
              </a:rPr>
              <a:t>】</a:t>
            </a:r>
            <a:r>
              <a:rPr kumimoji="1" lang="en-US" altLang="ja-JP" sz="1000" dirty="0">
                <a:solidFill>
                  <a:schemeClr val="tx1"/>
                </a:solidFill>
                <a:latin typeface="BIZ UDPゴシック" panose="020B0400000000000000" pitchFamily="50" charset="-128"/>
                <a:ea typeface="BIZ UDPゴシック" panose="020B0400000000000000" pitchFamily="50" charset="-128"/>
              </a:rPr>
              <a:t> </a:t>
            </a:r>
          </a:p>
          <a:p>
            <a:pPr marR="0" lvl="0" indent="0" fontAlgn="auto">
              <a:lnSpc>
                <a:spcPct val="130000"/>
              </a:lnSpc>
              <a:spcBef>
                <a:spcPts val="0"/>
              </a:spcBef>
              <a:spcAft>
                <a:spcPts val="0"/>
              </a:spcAft>
              <a:buClrTx/>
              <a:buSzTx/>
              <a:buFontTx/>
              <a:buNone/>
              <a:tabLst/>
              <a:defRPr/>
            </a:pPr>
            <a:r>
              <a:rPr kumimoji="1" lang="ja-JP" altLang="en-US" sz="800" dirty="0">
                <a:solidFill>
                  <a:schemeClr val="tx1"/>
                </a:solidFill>
                <a:latin typeface="BIZ UDPゴシック" panose="020B0400000000000000" pitchFamily="50" charset="-128"/>
                <a:ea typeface="BIZ UDPゴシック" panose="020B0400000000000000" pitchFamily="50" charset="-128"/>
              </a:rPr>
              <a:t>・幼児教育無償化　　・学校給食無償化　　・塾代助成</a:t>
            </a:r>
          </a:p>
          <a:p>
            <a:pPr>
              <a:lnSpc>
                <a:spcPct val="130000"/>
              </a:lnSpc>
            </a:pP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B4795E8F-A647-4272-9E07-A3CA4FECDF2C}"/>
              </a:ext>
            </a:extLst>
          </p:cNvPr>
          <p:cNvSpPr/>
          <p:nvPr/>
        </p:nvSpPr>
        <p:spPr>
          <a:xfrm>
            <a:off x="6729757" y="1524799"/>
            <a:ext cx="2972497"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b="1">
                <a:solidFill>
                  <a:schemeClr val="tx1"/>
                </a:solidFill>
                <a:latin typeface="BIZ UDPゴシック" panose="020B0400000000000000" pitchFamily="50" charset="-128"/>
                <a:ea typeface="BIZ UDPゴシック" panose="020B0400000000000000" pitchFamily="50" charset="-128"/>
              </a:rPr>
              <a:t>＜次代を支える人材づくり＞</a:t>
            </a:r>
            <a:endParaRPr kumimoji="1" lang="en-US" altLang="ja-JP" sz="1300" b="1">
              <a:solidFill>
                <a:schemeClr val="tx1"/>
              </a:solidFill>
              <a:latin typeface="BIZ UDPゴシック" panose="020B0400000000000000" pitchFamily="50" charset="-128"/>
              <a:ea typeface="BIZ UDPゴシック" panose="020B0400000000000000" pitchFamily="50" charset="-128"/>
            </a:endParaRPr>
          </a:p>
        </p:txBody>
      </p:sp>
      <p:grpSp>
        <p:nvGrpSpPr>
          <p:cNvPr id="8" name="グループ化 7">
            <a:extLst>
              <a:ext uri="{FF2B5EF4-FFF2-40B4-BE49-F238E27FC236}">
                <a16:creationId xmlns:a16="http://schemas.microsoft.com/office/drawing/2014/main" id="{8A8AADC0-DF1B-4BD8-9920-03F28190793C}"/>
              </a:ext>
            </a:extLst>
          </p:cNvPr>
          <p:cNvGrpSpPr/>
          <p:nvPr/>
        </p:nvGrpSpPr>
        <p:grpSpPr>
          <a:xfrm>
            <a:off x="182383" y="1796922"/>
            <a:ext cx="563114" cy="2253958"/>
            <a:chOff x="182383" y="1724847"/>
            <a:chExt cx="563114" cy="2173951"/>
          </a:xfrm>
        </p:grpSpPr>
        <p:sp>
          <p:nvSpPr>
            <p:cNvPr id="27" name="テキスト ボックス 26">
              <a:extLst>
                <a:ext uri="{FF2B5EF4-FFF2-40B4-BE49-F238E27FC236}">
                  <a16:creationId xmlns:a16="http://schemas.microsoft.com/office/drawing/2014/main" id="{59C51E82-5299-49AA-AC6A-9777A9BEB4DF}"/>
                </a:ext>
              </a:extLst>
            </p:cNvPr>
            <p:cNvSpPr txBox="1"/>
            <p:nvPr/>
          </p:nvSpPr>
          <p:spPr>
            <a:xfrm>
              <a:off x="182383" y="1724847"/>
              <a:ext cx="561692" cy="2173951"/>
            </a:xfrm>
            <a:prstGeom prst="rect">
              <a:avLst/>
            </a:prstGeom>
            <a:noFill/>
          </p:spPr>
          <p:txBody>
            <a:bodyPr vert="eaVert" wrap="square">
              <a:spAutoFit/>
            </a:bodyPr>
            <a:lstStyle/>
            <a:p>
              <a:pPr algn="l"/>
              <a:endParaRPr lang="ja-JP" altLang="en-US" sz="1050" b="0" i="0" u="none" strike="noStrike" baseline="0">
                <a:solidFill>
                  <a:srgbClr val="000000"/>
                </a:solidFill>
                <a:latin typeface="HGP創英角ｺﾞｼｯｸUB" panose="020B0900000000000000" pitchFamily="50" charset="-128"/>
                <a:ea typeface="HGP創英角ｺﾞｼｯｸUB" panose="020B0900000000000000" pitchFamily="50" charset="-128"/>
              </a:endParaRPr>
            </a:p>
            <a:p>
              <a:r>
                <a:rPr lang="ja-JP" altLang="en-US" sz="1400" b="0" i="0" u="none" strike="noStrike" baseline="0">
                  <a:ln w="38100">
                    <a:solidFill>
                      <a:schemeClr val="bg1"/>
                    </a:solidFill>
                  </a:ln>
                  <a:solidFill>
                    <a:schemeClr val="bg1">
                      <a:lumMod val="95000"/>
                    </a:schemeClr>
                  </a:solidFill>
                  <a:latin typeface="HGP創英角ｺﾞｼｯｸUB" panose="020B0900000000000000" pitchFamily="50" charset="-128"/>
                  <a:ea typeface="HGP創英角ｺﾞｼｯｸUB" panose="020B0900000000000000" pitchFamily="50" charset="-128"/>
                </a:rPr>
                <a:t>成長に向けたエコシステム</a:t>
              </a:r>
              <a:endParaRPr lang="ja-JP" altLang="en-US" sz="1400">
                <a:ln w="38100">
                  <a:solidFill>
                    <a:schemeClr val="bg1"/>
                  </a:solidFill>
                </a:ln>
                <a:solidFill>
                  <a:schemeClr val="bg1">
                    <a:lumMod val="95000"/>
                  </a:schemeClr>
                </a:solidFill>
              </a:endParaRPr>
            </a:p>
          </p:txBody>
        </p:sp>
        <p:sp>
          <p:nvSpPr>
            <p:cNvPr id="28" name="テキスト ボックス 27">
              <a:extLst>
                <a:ext uri="{FF2B5EF4-FFF2-40B4-BE49-F238E27FC236}">
                  <a16:creationId xmlns:a16="http://schemas.microsoft.com/office/drawing/2014/main" id="{D631E6D6-EACB-4DBC-9C2B-5719FFD483AB}"/>
                </a:ext>
              </a:extLst>
            </p:cNvPr>
            <p:cNvSpPr txBox="1"/>
            <p:nvPr/>
          </p:nvSpPr>
          <p:spPr>
            <a:xfrm>
              <a:off x="183805" y="1724847"/>
              <a:ext cx="561692" cy="2173951"/>
            </a:xfrm>
            <a:prstGeom prst="rect">
              <a:avLst/>
            </a:prstGeom>
            <a:noFill/>
          </p:spPr>
          <p:txBody>
            <a:bodyPr vert="eaVert" wrap="square">
              <a:spAutoFit/>
            </a:bodyPr>
            <a:lstStyle/>
            <a:p>
              <a:pPr algn="l"/>
              <a:endParaRPr lang="ja-JP" altLang="en-US" sz="1050" b="0" i="0" u="none" strike="noStrike" baseline="0" dirty="0">
                <a:solidFill>
                  <a:srgbClr val="000000"/>
                </a:solidFill>
                <a:latin typeface="HGP創英角ｺﾞｼｯｸUB" panose="020B0900000000000000" pitchFamily="50" charset="-128"/>
                <a:ea typeface="HGP創英角ｺﾞｼｯｸUB" panose="020B0900000000000000" pitchFamily="50" charset="-128"/>
              </a:endParaRPr>
            </a:p>
            <a:p>
              <a:r>
                <a:rPr lang="ja-JP" altLang="en-US" sz="1400" b="0" i="0" u="none" strike="noStrike" baseline="0" dirty="0">
                  <a:latin typeface="HGP創英角ｺﾞｼｯｸUB" panose="020B0900000000000000" pitchFamily="50" charset="-128"/>
                  <a:ea typeface="HGP創英角ｺﾞｼｯｸUB" panose="020B0900000000000000" pitchFamily="50" charset="-128"/>
                </a:rPr>
                <a:t>成長に向けたエコシステム</a:t>
              </a:r>
              <a:endParaRPr lang="ja-JP" altLang="en-US" sz="1400" dirty="0"/>
            </a:p>
          </p:txBody>
        </p:sp>
      </p:grpSp>
      <p:grpSp>
        <p:nvGrpSpPr>
          <p:cNvPr id="29" name="グループ化 28">
            <a:extLst>
              <a:ext uri="{FF2B5EF4-FFF2-40B4-BE49-F238E27FC236}">
                <a16:creationId xmlns:a16="http://schemas.microsoft.com/office/drawing/2014/main" id="{B913A334-95A6-4381-A6FD-C5623845C6EF}"/>
              </a:ext>
            </a:extLst>
          </p:cNvPr>
          <p:cNvGrpSpPr/>
          <p:nvPr/>
        </p:nvGrpSpPr>
        <p:grpSpPr>
          <a:xfrm>
            <a:off x="182383" y="4139050"/>
            <a:ext cx="561692" cy="2412000"/>
            <a:chOff x="101108" y="1603653"/>
            <a:chExt cx="561692" cy="2491386"/>
          </a:xfrm>
        </p:grpSpPr>
        <p:sp>
          <p:nvSpPr>
            <p:cNvPr id="30" name="テキスト ボックス 29">
              <a:extLst>
                <a:ext uri="{FF2B5EF4-FFF2-40B4-BE49-F238E27FC236}">
                  <a16:creationId xmlns:a16="http://schemas.microsoft.com/office/drawing/2014/main" id="{581A44BD-F270-456F-9BAE-A4EB729A062B}"/>
                </a:ext>
              </a:extLst>
            </p:cNvPr>
            <p:cNvSpPr txBox="1"/>
            <p:nvPr/>
          </p:nvSpPr>
          <p:spPr>
            <a:xfrm>
              <a:off x="104853" y="1603653"/>
              <a:ext cx="400110" cy="2431435"/>
            </a:xfrm>
            <a:prstGeom prst="rect">
              <a:avLst/>
            </a:prstGeom>
            <a:noFill/>
          </p:spPr>
          <p:txBody>
            <a:bodyPr vert="eaVert" wrap="square">
              <a:spAutoFit/>
            </a:bodyPr>
            <a:lstStyle/>
            <a:p>
              <a:pPr algn="ctr"/>
              <a:r>
                <a:rPr lang="ja-JP" altLang="en-US" sz="1400" b="0" i="0" u="none" strike="noStrike" baseline="0" dirty="0">
                  <a:ln w="38100">
                    <a:solidFill>
                      <a:schemeClr val="bg1"/>
                    </a:solidFill>
                  </a:ln>
                  <a:solidFill>
                    <a:schemeClr val="bg1">
                      <a:lumMod val="95000"/>
                    </a:schemeClr>
                  </a:solidFill>
                  <a:latin typeface="HGP創英角ｺﾞｼｯｸUB" panose="020B0900000000000000" pitchFamily="50" charset="-128"/>
                  <a:ea typeface="HGP創英角ｺﾞｼｯｸUB" panose="020B0900000000000000" pitchFamily="50" charset="-128"/>
                </a:rPr>
                <a:t>成長に向けた具体的取組</a:t>
              </a:r>
              <a:endParaRPr lang="ja-JP" altLang="en-US" sz="1400" dirty="0">
                <a:ln w="38100">
                  <a:solidFill>
                    <a:schemeClr val="bg1"/>
                  </a:solidFill>
                </a:ln>
                <a:solidFill>
                  <a:schemeClr val="bg1">
                    <a:lumMod val="95000"/>
                  </a:schemeClr>
                </a:solidFill>
              </a:endParaRPr>
            </a:p>
          </p:txBody>
        </p:sp>
        <p:sp>
          <p:nvSpPr>
            <p:cNvPr id="31" name="テキスト ボックス 30">
              <a:extLst>
                <a:ext uri="{FF2B5EF4-FFF2-40B4-BE49-F238E27FC236}">
                  <a16:creationId xmlns:a16="http://schemas.microsoft.com/office/drawing/2014/main" id="{86821128-3BA0-46DB-A471-D8A34D6F4DEB}"/>
                </a:ext>
              </a:extLst>
            </p:cNvPr>
            <p:cNvSpPr txBox="1"/>
            <p:nvPr/>
          </p:nvSpPr>
          <p:spPr>
            <a:xfrm>
              <a:off x="101108" y="1603653"/>
              <a:ext cx="561692" cy="2491386"/>
            </a:xfrm>
            <a:prstGeom prst="rect">
              <a:avLst/>
            </a:prstGeom>
            <a:noFill/>
          </p:spPr>
          <p:txBody>
            <a:bodyPr vert="eaVert" wrap="square">
              <a:spAutoFit/>
            </a:bodyPr>
            <a:lstStyle/>
            <a:p>
              <a:pPr algn="ctr"/>
              <a:endParaRPr lang="ja-JP" altLang="en-US" sz="1050" b="0" i="0" u="none" strike="noStrike" baseline="0" dirty="0">
                <a:solidFill>
                  <a:srgbClr val="000000"/>
                </a:solidFill>
                <a:latin typeface="HGP創英角ｺﾞｼｯｸUB" panose="020B0900000000000000" pitchFamily="50" charset="-128"/>
                <a:ea typeface="HGP創英角ｺﾞｼｯｸUB" panose="020B0900000000000000" pitchFamily="50" charset="-128"/>
              </a:endParaRPr>
            </a:p>
            <a:p>
              <a:pPr algn="ctr"/>
              <a:r>
                <a:rPr lang="ja-JP" altLang="en-US" sz="1400" b="0" i="0" u="none" strike="noStrike" baseline="0" dirty="0">
                  <a:latin typeface="HGP創英角ｺﾞｼｯｸUB" panose="020B0900000000000000" pitchFamily="50" charset="-128"/>
                  <a:ea typeface="HGP創英角ｺﾞｼｯｸUB" panose="020B0900000000000000" pitchFamily="50" charset="-128"/>
                </a:rPr>
                <a:t>成長に向けた具体的取組</a:t>
              </a:r>
              <a:endParaRPr lang="ja-JP" altLang="en-US" sz="1400" dirty="0"/>
            </a:p>
          </p:txBody>
        </p:sp>
      </p:grpSp>
      <p:sp>
        <p:nvSpPr>
          <p:cNvPr id="35" name="テキスト ボックス 34">
            <a:extLst>
              <a:ext uri="{FF2B5EF4-FFF2-40B4-BE49-F238E27FC236}">
                <a16:creationId xmlns:a16="http://schemas.microsoft.com/office/drawing/2014/main" id="{77256CB8-87DF-41C1-A563-5C7D746A234D}"/>
              </a:ext>
            </a:extLst>
          </p:cNvPr>
          <p:cNvSpPr txBox="1"/>
          <p:nvPr/>
        </p:nvSpPr>
        <p:spPr>
          <a:xfrm>
            <a:off x="0" y="61186"/>
            <a:ext cx="9906000" cy="400110"/>
          </a:xfrm>
          <a:prstGeom prst="rect">
            <a:avLst/>
          </a:prstGeom>
          <a:noFill/>
        </p:spPr>
        <p:txBody>
          <a:bodyPr wrap="square">
            <a:spAutoFit/>
          </a:bodyPr>
          <a:lstStyle>
            <a:defPPr>
              <a:defRPr lang="en-US"/>
            </a:defPPr>
            <a:lvl1pPr defTabSz="742950">
              <a:defRPr kumimoji="1" sz="2000">
                <a:solidFill>
                  <a:prstClr val="white"/>
                </a:solidFill>
                <a:latin typeface="HGS創英角ｺﾞｼｯｸUB" panose="020B0900000000000000" pitchFamily="50" charset="-128"/>
                <a:ea typeface="HGS創英角ｺﾞｼｯｸUB" panose="020B0900000000000000" pitchFamily="50" charset="-128"/>
              </a:defRPr>
            </a:lvl1pPr>
          </a:lstStyle>
          <a:p>
            <a:r>
              <a:rPr lang="ja-JP" altLang="en-US" dirty="0"/>
              <a:t>３（１）．直近</a:t>
            </a:r>
            <a:r>
              <a:rPr lang="en-US" altLang="ja-JP" dirty="0"/>
              <a:t>10</a:t>
            </a:r>
            <a:r>
              <a:rPr lang="ja-JP" altLang="en-US" dirty="0"/>
              <a:t>年（</a:t>
            </a:r>
            <a:r>
              <a:rPr lang="en-US" altLang="ja-JP" dirty="0"/>
              <a:t>2015</a:t>
            </a:r>
            <a:r>
              <a:rPr lang="ja-JP" altLang="en-US" dirty="0"/>
              <a:t>－</a:t>
            </a:r>
            <a:r>
              <a:rPr lang="en-US" altLang="ja-JP" dirty="0"/>
              <a:t>2024</a:t>
            </a:r>
            <a:r>
              <a:rPr lang="ja-JP" altLang="en-US" dirty="0"/>
              <a:t>年）の大阪の取組（主なもの）　</a:t>
            </a:r>
            <a:endParaRPr lang="en-US" altLang="ja-JP" dirty="0"/>
          </a:p>
        </p:txBody>
      </p:sp>
    </p:spTree>
    <p:extLst>
      <p:ext uri="{BB962C8B-B14F-4D97-AF65-F5344CB8AC3E}">
        <p14:creationId xmlns:p14="http://schemas.microsoft.com/office/powerpoint/2010/main" val="127320658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12D6058A-A57E-4D16-AFED-2EFAA861E8EB}"/>
              </a:ext>
            </a:extLst>
          </p:cNvPr>
          <p:cNvSpPr>
            <a:spLocks noGrp="1"/>
          </p:cNvSpPr>
          <p:nvPr>
            <p:ph type="ctrTitle"/>
          </p:nvPr>
        </p:nvSpPr>
        <p:spPr/>
        <p:txBody>
          <a:bodyPr/>
          <a:lstStyle/>
          <a:p>
            <a:endParaRPr lang="ja-JP" altLang="en-US"/>
          </a:p>
        </p:txBody>
      </p:sp>
      <p:sp>
        <p:nvSpPr>
          <p:cNvPr id="4" name="字幕 3">
            <a:extLst>
              <a:ext uri="{FF2B5EF4-FFF2-40B4-BE49-F238E27FC236}">
                <a16:creationId xmlns:a16="http://schemas.microsoft.com/office/drawing/2014/main" id="{EA0C9FC5-233B-42EF-9FEE-0837881C4A7F}"/>
              </a:ext>
            </a:extLst>
          </p:cNvPr>
          <p:cNvSpPr>
            <a:spLocks noGrp="1"/>
          </p:cNvSpPr>
          <p:nvPr>
            <p:ph type="subTitle" idx="1"/>
          </p:nvPr>
        </p:nvSpPr>
        <p:spPr/>
        <p:txBody>
          <a:bodyPr/>
          <a:lstStyle/>
          <a:p>
            <a:endParaRPr lang="ja-JP" altLang="en-US"/>
          </a:p>
        </p:txBody>
      </p:sp>
      <p:sp>
        <p:nvSpPr>
          <p:cNvPr id="6" name="スライド番号プレースホルダー 1">
            <a:extLst>
              <a:ext uri="{FF2B5EF4-FFF2-40B4-BE49-F238E27FC236}">
                <a16:creationId xmlns:a16="http://schemas.microsoft.com/office/drawing/2014/main" id="{F4D4CEEF-D4EE-104C-1B3D-6CB91922201D}"/>
              </a:ext>
            </a:extLst>
          </p:cNvPr>
          <p:cNvSpPr>
            <a:spLocks noGrp="1"/>
          </p:cNvSpPr>
          <p:nvPr>
            <p:ph type="sldNum" sz="quarter" idx="12"/>
          </p:nvPr>
        </p:nvSpPr>
        <p:spPr>
          <a:xfrm>
            <a:off x="9489330" y="6445576"/>
            <a:ext cx="416670" cy="408695"/>
          </a:xfrm>
          <a:solidFill>
            <a:schemeClr val="bg1"/>
          </a:solidFill>
          <a:effectLst/>
        </p:spPr>
        <p:txBody>
          <a:bodyPr/>
          <a:lstStyle/>
          <a:p>
            <a:fld id="{DDF82107-93BA-490C-9453-044014AF67CD}" type="slidenum">
              <a:rPr kumimoji="1" lang="ja-JP" altLang="en-US" smtClean="0"/>
              <a:pPr/>
              <a:t>69</a:t>
            </a:fld>
            <a:endParaRPr kumimoji="1" lang="ja-JP" altLang="en-US"/>
          </a:p>
        </p:txBody>
      </p:sp>
    </p:spTree>
    <p:extLst>
      <p:ext uri="{BB962C8B-B14F-4D97-AF65-F5344CB8AC3E}">
        <p14:creationId xmlns:p14="http://schemas.microsoft.com/office/powerpoint/2010/main" val="21760102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66ADC405-C517-4E0F-A766-4B2E8AB93C42}"/>
              </a:ext>
            </a:extLst>
          </p:cNvPr>
          <p:cNvSpPr>
            <a:spLocks noGrp="1"/>
          </p:cNvSpPr>
          <p:nvPr>
            <p:ph type="sldNum" sz="quarter" idx="12"/>
          </p:nvPr>
        </p:nvSpPr>
        <p:spPr>
          <a:xfrm>
            <a:off x="7656602" y="6452170"/>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F82107-93BA-490C-9453-044014AF67CD}" type="slidenum">
              <a:rPr kumimoji="1" lang="ja-JP" altLang="en-US" sz="1200" b="0" i="0" u="none" strike="noStrike" kern="1200" cap="none" spc="0" normalizeH="0" baseline="0" noProof="0" smtClean="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1" lang="ja-JP" altLang="en-US" sz="1200" b="0" i="0" u="none" strike="noStrike" kern="1200" cap="none" spc="0" normalizeH="0" baseline="0" noProof="0" dirty="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id="{FE3D376F-2F52-46D1-8702-566104208403}"/>
              </a:ext>
            </a:extLst>
          </p:cNvPr>
          <p:cNvSpPr txBox="1"/>
          <p:nvPr/>
        </p:nvSpPr>
        <p:spPr>
          <a:xfrm>
            <a:off x="0" y="2674911"/>
            <a:ext cx="9906000" cy="1344599"/>
          </a:xfrm>
          <a:prstGeom prst="rect">
            <a:avLst/>
          </a:prstGeom>
          <a:no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1" sz="3200" i="0" u="none" strike="noStrike" cap="none" normalizeH="0">
                <a:ln>
                  <a:noFill/>
                </a:ln>
                <a:solidFill>
                  <a:prstClr val="black"/>
                </a:solidFill>
                <a:effectLst/>
                <a:uLnTx/>
                <a:uFillTx/>
                <a:latin typeface="HGP創英角ｺﾞｼｯｸUB" panose="020B0900000000000000" pitchFamily="50" charset="-128"/>
                <a:ea typeface="HGP創英角ｺﾞｼｯｸUB" panose="020B0900000000000000" pitchFamily="50" charset="-128"/>
              </a:defRPr>
            </a:lvl1pPr>
          </a:lstStyle>
          <a:p>
            <a:pPr>
              <a:lnSpc>
                <a:spcPct val="150000"/>
              </a:lnSpc>
            </a:pPr>
            <a:r>
              <a:rPr lang="en-US" altLang="ja-JP" sz="3400" dirty="0"/>
              <a:t>Ⅳ</a:t>
            </a:r>
            <a:r>
              <a:rPr lang="ja-JP" altLang="en-US" sz="3400" dirty="0"/>
              <a:t>．成長を通じた豊かな大阪の実現</a:t>
            </a:r>
            <a:endParaRPr lang="en-US" altLang="ja-JP" sz="3400" dirty="0"/>
          </a:p>
          <a:p>
            <a:pPr>
              <a:lnSpc>
                <a:spcPct val="150000"/>
              </a:lnSpc>
            </a:pPr>
            <a:r>
              <a:rPr lang="ja-JP" altLang="en-US" sz="2400" dirty="0">
                <a:solidFill>
                  <a:schemeClr val="tx1"/>
                </a:solidFill>
              </a:rPr>
              <a:t>～</a:t>
            </a:r>
            <a:r>
              <a:rPr lang="en-US" altLang="ja-JP" sz="2400" dirty="0">
                <a:solidFill>
                  <a:schemeClr val="tx1"/>
                </a:solidFill>
              </a:rPr>
              <a:t>Well-Being</a:t>
            </a:r>
            <a:r>
              <a:rPr lang="ja-JP" altLang="en-US" sz="2400" dirty="0">
                <a:solidFill>
                  <a:schemeClr val="tx1"/>
                </a:solidFill>
              </a:rPr>
              <a:t>先進都市へ～</a:t>
            </a:r>
            <a:endParaRPr lang="en-US" altLang="ja-JP" sz="2400" dirty="0">
              <a:solidFill>
                <a:schemeClr val="tx1"/>
              </a:solidFill>
            </a:endParaRPr>
          </a:p>
        </p:txBody>
      </p:sp>
    </p:spTree>
    <p:extLst>
      <p:ext uri="{BB962C8B-B14F-4D97-AF65-F5344CB8AC3E}">
        <p14:creationId xmlns:p14="http://schemas.microsoft.com/office/powerpoint/2010/main" val="12289186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a:extLst>
              <a:ext uri="{FF2B5EF4-FFF2-40B4-BE49-F238E27FC236}">
                <a16:creationId xmlns:a16="http://schemas.microsoft.com/office/drawing/2014/main" id="{091EF527-A389-4C19-8038-25ED26717E6B}"/>
              </a:ext>
            </a:extLst>
          </p:cNvPr>
          <p:cNvSpPr/>
          <p:nvPr/>
        </p:nvSpPr>
        <p:spPr>
          <a:xfrm>
            <a:off x="-101161" y="85452"/>
            <a:ext cx="9906000" cy="400110"/>
          </a:xfrm>
          <a:prstGeom prst="rect">
            <a:avLst/>
          </a:prstGeom>
          <a:noFill/>
        </p:spPr>
        <p:txBody>
          <a:bodyPr wrap="square">
            <a:sp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2000" dirty="0">
                <a:solidFill>
                  <a:prstClr val="white"/>
                </a:solidFill>
                <a:latin typeface="HGS創英角ｺﾞｼｯｸUB" panose="020B0900000000000000" pitchFamily="50" charset="-128"/>
                <a:ea typeface="HGS創英角ｺﾞｼｯｸUB" panose="020B0900000000000000" pitchFamily="50" charset="-128"/>
              </a:rPr>
              <a:t>　１．将来の大阪の姿</a:t>
            </a:r>
            <a:endParaRPr kumimoji="1" lang="en-US" altLang="ja-JP" sz="16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8" name="テキスト ボックス 7">
            <a:extLst>
              <a:ext uri="{FF2B5EF4-FFF2-40B4-BE49-F238E27FC236}">
                <a16:creationId xmlns:a16="http://schemas.microsoft.com/office/drawing/2014/main" id="{F130D4AF-2223-4031-9F22-7D4E834DD11B}"/>
              </a:ext>
            </a:extLst>
          </p:cNvPr>
          <p:cNvSpPr txBox="1"/>
          <p:nvPr/>
        </p:nvSpPr>
        <p:spPr>
          <a:xfrm>
            <a:off x="115649" y="642923"/>
            <a:ext cx="9674701" cy="6111225"/>
          </a:xfrm>
          <a:prstGeom prst="rect">
            <a:avLst/>
          </a:prstGeom>
          <a:solidFill>
            <a:srgbClr val="E4F5DB">
              <a:alpha val="50196"/>
            </a:srgbClr>
          </a:solidFill>
        </p:spPr>
        <p:txBody>
          <a:bodyPr wrap="square" rtlCol="0">
            <a:spAutoFit/>
          </a:bodyPr>
          <a:lstStyle/>
          <a:p>
            <a:pPr marL="285750" indent="-285750">
              <a:lnSpc>
                <a:spcPct val="130000"/>
              </a:lnSpc>
              <a:buFont typeface="BIZ UDPゴシック" panose="020B0400000000000000" pitchFamily="50" charset="-128"/>
              <a:buChar char="○"/>
            </a:pPr>
            <a:r>
              <a:rPr kumimoji="1" lang="ja-JP" altLang="en-US" sz="1600" b="1" dirty="0">
                <a:latin typeface="BIZ UDPゴシック" panose="020B0400000000000000" pitchFamily="50" charset="-128"/>
                <a:ea typeface="BIZ UDPゴシック" panose="020B0400000000000000" pitchFamily="50" charset="-128"/>
              </a:rPr>
              <a:t>大阪・関西万博</a:t>
            </a:r>
            <a:r>
              <a:rPr kumimoji="1" lang="ja-JP" altLang="en-US" sz="1600" dirty="0">
                <a:latin typeface="BIZ UDPゴシック" panose="020B0400000000000000" pitchFamily="50" charset="-128"/>
                <a:ea typeface="BIZ UDPゴシック" panose="020B0400000000000000" pitchFamily="50" charset="-128"/>
              </a:rPr>
              <a:t>により、ライフサイエンス・ヘルスケア、カーボンニュートラルなど、様々な分野で</a:t>
            </a:r>
            <a:r>
              <a:rPr kumimoji="1" lang="ja-JP" altLang="en-US" sz="1600" b="1" dirty="0">
                <a:latin typeface="BIZ UDPゴシック" panose="020B0400000000000000" pitchFamily="50" charset="-128"/>
                <a:ea typeface="BIZ UDPゴシック" panose="020B0400000000000000" pitchFamily="50" charset="-128"/>
              </a:rPr>
              <a:t>イノベーションが加速</a:t>
            </a:r>
            <a:r>
              <a:rPr kumimoji="1" lang="ja-JP" altLang="en-US" sz="1600" dirty="0">
                <a:latin typeface="BIZ UDPゴシック" panose="020B0400000000000000" pitchFamily="50" charset="-128"/>
                <a:ea typeface="BIZ UDPゴシック" panose="020B0400000000000000" pitchFamily="50" charset="-128"/>
              </a:rPr>
              <a:t>。加えて、各国との間では、</a:t>
            </a:r>
            <a:r>
              <a:rPr kumimoji="1" lang="ja-JP" altLang="en-US" sz="1600" b="1" dirty="0">
                <a:latin typeface="BIZ UDPゴシック" panose="020B0400000000000000" pitchFamily="50" charset="-128"/>
                <a:ea typeface="BIZ UDPゴシック" panose="020B0400000000000000" pitchFamily="50" charset="-128"/>
              </a:rPr>
              <a:t>文化、ビジネス、外交</a:t>
            </a:r>
            <a:r>
              <a:rPr kumimoji="1" lang="ja-JP" altLang="en-US" sz="1600" dirty="0">
                <a:latin typeface="BIZ UDPゴシック" panose="020B0400000000000000" pitchFamily="50" charset="-128"/>
                <a:ea typeface="BIZ UDPゴシック" panose="020B0400000000000000" pitchFamily="50" charset="-128"/>
              </a:rPr>
              <a:t>など</a:t>
            </a:r>
            <a:r>
              <a:rPr kumimoji="1" lang="ja-JP" altLang="en-US" sz="1600" b="1" dirty="0">
                <a:latin typeface="BIZ UDPゴシック" panose="020B0400000000000000" pitchFamily="50" charset="-128"/>
                <a:ea typeface="BIZ UDPゴシック" panose="020B0400000000000000" pitchFamily="50" charset="-128"/>
              </a:rPr>
              <a:t>新たな関係が構築。次代を担う子どもたち</a:t>
            </a:r>
            <a:r>
              <a:rPr kumimoji="1" lang="ja-JP" altLang="en-US" sz="1600" dirty="0">
                <a:latin typeface="BIZ UDPゴシック" panose="020B0400000000000000" pitchFamily="50" charset="-128"/>
                <a:ea typeface="BIZ UDPゴシック" panose="020B0400000000000000" pitchFamily="50" charset="-128"/>
              </a:rPr>
              <a:t>は、多様な文化などに触れ、</a:t>
            </a:r>
            <a:r>
              <a:rPr kumimoji="1" lang="ja-JP" altLang="en-US" sz="1600" b="1" dirty="0">
                <a:latin typeface="BIZ UDPゴシック" panose="020B0400000000000000" pitchFamily="50" charset="-128"/>
                <a:ea typeface="BIZ UDPゴシック" panose="020B0400000000000000" pitchFamily="50" charset="-128"/>
              </a:rPr>
              <a:t>「未来社会」や「世界」を体感</a:t>
            </a:r>
            <a:r>
              <a:rPr kumimoji="1" lang="ja-JP" altLang="en-US" sz="1600" dirty="0">
                <a:latin typeface="BIZ UDPゴシック" panose="020B0400000000000000" pitchFamily="50" charset="-128"/>
                <a:ea typeface="BIZ UDPゴシック" panose="020B0400000000000000" pitchFamily="50" charset="-128"/>
              </a:rPr>
              <a:t>するなど、</a:t>
            </a:r>
            <a:r>
              <a:rPr kumimoji="1" lang="ja-JP" altLang="en-US" sz="1600" b="1" dirty="0">
                <a:latin typeface="BIZ UDPゴシック" panose="020B0400000000000000" pitchFamily="50" charset="-128"/>
                <a:ea typeface="BIZ UDPゴシック" panose="020B0400000000000000" pitchFamily="50" charset="-128"/>
              </a:rPr>
              <a:t>多くの成果</a:t>
            </a:r>
            <a:r>
              <a:rPr kumimoji="1" lang="ja-JP" altLang="en-US" sz="1600" dirty="0">
                <a:latin typeface="BIZ UDPゴシック" panose="020B0400000000000000" pitchFamily="50" charset="-128"/>
                <a:ea typeface="BIZ UDPゴシック" panose="020B0400000000000000" pitchFamily="50" charset="-128"/>
              </a:rPr>
              <a:t>をもたらした。</a:t>
            </a:r>
            <a:endParaRPr kumimoji="1" lang="en-US" altLang="ja-JP" sz="1600" dirty="0">
              <a:latin typeface="BIZ UDPゴシック" panose="020B0400000000000000" pitchFamily="50" charset="-128"/>
              <a:ea typeface="BIZ UDPゴシック" panose="020B0400000000000000" pitchFamily="50" charset="-128"/>
            </a:endParaRPr>
          </a:p>
          <a:p>
            <a:pPr marL="285750" indent="-285750">
              <a:lnSpc>
                <a:spcPct val="130000"/>
              </a:lnSpc>
              <a:spcBef>
                <a:spcPts val="600"/>
              </a:spcBef>
              <a:buFont typeface="BIZ UDPゴシック" panose="020B0400000000000000" pitchFamily="50" charset="-128"/>
              <a:buChar char="○"/>
            </a:pPr>
            <a:r>
              <a:rPr kumimoji="1" lang="en-US" altLang="ja-JP" sz="1600" dirty="0">
                <a:latin typeface="BIZ UDPゴシック" panose="020B0400000000000000" pitchFamily="50" charset="-128"/>
                <a:ea typeface="BIZ UDPゴシック" panose="020B0400000000000000" pitchFamily="50" charset="-128"/>
              </a:rPr>
              <a:t>Beyond EXPO 2025 </a:t>
            </a:r>
            <a:r>
              <a:rPr kumimoji="1" lang="ja-JP" altLang="en-US" sz="1600" dirty="0">
                <a:latin typeface="BIZ UDPゴシック" panose="020B0400000000000000" pitchFamily="50" charset="-128"/>
                <a:ea typeface="BIZ UDPゴシック" panose="020B0400000000000000" pitchFamily="50" charset="-128"/>
              </a:rPr>
              <a:t>では、こうした</a:t>
            </a:r>
            <a:r>
              <a:rPr kumimoji="1" lang="ja-JP" altLang="en-US" sz="1600" b="1" dirty="0">
                <a:latin typeface="BIZ UDPゴシック" panose="020B0400000000000000" pitchFamily="50" charset="-128"/>
                <a:ea typeface="BIZ UDPゴシック" panose="020B0400000000000000" pitchFamily="50" charset="-128"/>
              </a:rPr>
              <a:t>成果を糧</a:t>
            </a:r>
            <a:r>
              <a:rPr kumimoji="1" lang="ja-JP" altLang="en-US" sz="1600" dirty="0">
                <a:latin typeface="BIZ UDPゴシック" panose="020B0400000000000000" pitchFamily="50" charset="-128"/>
                <a:ea typeface="BIZ UDPゴシック" panose="020B0400000000000000" pitchFamily="50" charset="-128"/>
              </a:rPr>
              <a:t>に、万博を契機に芽生えた最先端技術の社会実装と産業化、国際的な展示会・カンファレンスの継続開催等を通じて、</a:t>
            </a:r>
            <a:r>
              <a:rPr kumimoji="1" lang="ja-JP" altLang="en-US" sz="1600" b="1" dirty="0">
                <a:latin typeface="BIZ UDPゴシック" panose="020B0400000000000000" pitchFamily="50" charset="-128"/>
                <a:ea typeface="BIZ UDPゴシック" panose="020B0400000000000000" pitchFamily="50" charset="-128"/>
              </a:rPr>
              <a:t>万博のレガシーを確実に継承し、大阪に根付かせる</a:t>
            </a:r>
            <a:endParaRPr kumimoji="1" lang="en-US" altLang="ja-JP" sz="1600" b="1" dirty="0">
              <a:latin typeface="BIZ UDPゴシック" panose="020B0400000000000000" pitchFamily="50" charset="-128"/>
              <a:ea typeface="BIZ UDPゴシック" panose="020B0400000000000000" pitchFamily="50" charset="-128"/>
            </a:endParaRPr>
          </a:p>
          <a:p>
            <a:pPr marL="285750" indent="-285750">
              <a:lnSpc>
                <a:spcPct val="130000"/>
              </a:lnSpc>
              <a:spcBef>
                <a:spcPts val="600"/>
              </a:spcBef>
              <a:buFont typeface="BIZ UDPゴシック" panose="020B0400000000000000" pitchFamily="50" charset="-128"/>
              <a:buChar char="○"/>
            </a:pPr>
            <a:r>
              <a:rPr kumimoji="1" lang="ja-JP" altLang="en-US" sz="1600" dirty="0">
                <a:latin typeface="BIZ UDPゴシック" panose="020B0400000000000000" pitchFamily="50" charset="-128"/>
                <a:ea typeface="BIZ UDPゴシック" panose="020B0400000000000000" pitchFamily="50" charset="-128"/>
              </a:rPr>
              <a:t>さらに、成長産業の集積、夢洲をはじめとしたまちづくり、道路・鉄道網の整備などにより、</a:t>
            </a:r>
            <a:r>
              <a:rPr kumimoji="1" lang="ja-JP" altLang="en-US" sz="1600" b="1" dirty="0">
                <a:latin typeface="BIZ UDPゴシック" panose="020B0400000000000000" pitchFamily="50" charset="-128"/>
                <a:ea typeface="BIZ UDPゴシック" panose="020B0400000000000000" pitchFamily="50" charset="-128"/>
              </a:rPr>
              <a:t>「経済の成長」「都市力の向上」「人の集積」</a:t>
            </a:r>
            <a:r>
              <a:rPr kumimoji="1" lang="ja-JP" altLang="en-US" sz="1600" dirty="0">
                <a:latin typeface="BIZ UDPゴシック" panose="020B0400000000000000" pitchFamily="50" charset="-128"/>
                <a:ea typeface="BIZ UDPゴシック" panose="020B0400000000000000" pitchFamily="50" charset="-128"/>
              </a:rPr>
              <a:t>が互いに高めあう</a:t>
            </a:r>
            <a:r>
              <a:rPr kumimoji="1" lang="ja-JP" altLang="en-US" sz="1600" b="1" dirty="0">
                <a:latin typeface="BIZ UDPゴシック" panose="020B0400000000000000" pitchFamily="50" charset="-128"/>
                <a:ea typeface="BIZ UDPゴシック" panose="020B0400000000000000" pitchFamily="50" charset="-128"/>
              </a:rPr>
              <a:t>好循環サイクルを定着・加速</a:t>
            </a:r>
            <a:r>
              <a:rPr kumimoji="1" lang="ja-JP" altLang="en-US" sz="1600" dirty="0">
                <a:latin typeface="BIZ UDPゴシック" panose="020B0400000000000000" pitchFamily="50" charset="-128"/>
                <a:ea typeface="BIZ UDPゴシック" panose="020B0400000000000000" pitchFamily="50" charset="-128"/>
              </a:rPr>
              <a:t>させ、大阪をさらに飛躍につなげ、</a:t>
            </a:r>
            <a:r>
              <a:rPr kumimoji="1" lang="ja-JP" altLang="en-US" sz="1600" b="1" dirty="0">
                <a:latin typeface="BIZ UDPゴシック" panose="020B0400000000000000" pitchFamily="50" charset="-128"/>
                <a:ea typeface="BIZ UDPゴシック" panose="020B0400000000000000" pitchFamily="50" charset="-128"/>
              </a:rPr>
              <a:t>「世界に伍する経済力・都市力と唯一無二の魅力」</a:t>
            </a:r>
            <a:r>
              <a:rPr kumimoji="1" lang="ja-JP" altLang="en-US" sz="1600" dirty="0">
                <a:latin typeface="BIZ UDPゴシック" panose="020B0400000000000000" pitchFamily="50" charset="-128"/>
                <a:ea typeface="BIZ UDPゴシック" panose="020B0400000000000000" pitchFamily="50" charset="-128"/>
              </a:rPr>
              <a:t>を持つ</a:t>
            </a:r>
            <a:r>
              <a:rPr kumimoji="1" lang="ja-JP" altLang="en-US" sz="1600" b="1" dirty="0">
                <a:latin typeface="BIZ UDPゴシック" panose="020B0400000000000000" pitchFamily="50" charset="-128"/>
                <a:ea typeface="BIZ UDPゴシック" panose="020B0400000000000000" pitchFamily="50" charset="-128"/>
              </a:rPr>
              <a:t>「副首都・大阪」を早期に実現</a:t>
            </a:r>
            <a:r>
              <a:rPr kumimoji="1" lang="ja-JP" altLang="en-US" sz="1600" dirty="0">
                <a:latin typeface="BIZ UDPゴシック" panose="020B0400000000000000" pitchFamily="50" charset="-128"/>
                <a:ea typeface="BIZ UDPゴシック" panose="020B0400000000000000" pitchFamily="50" charset="-128"/>
              </a:rPr>
              <a:t>する</a:t>
            </a:r>
            <a:endParaRPr kumimoji="1" lang="en-US" altLang="ja-JP" sz="1600" dirty="0">
              <a:latin typeface="BIZ UDPゴシック" panose="020B0400000000000000" pitchFamily="50" charset="-128"/>
              <a:ea typeface="BIZ UDPゴシック" panose="020B0400000000000000" pitchFamily="50" charset="-128"/>
            </a:endParaRPr>
          </a:p>
          <a:p>
            <a:pPr marL="285750" indent="-285750">
              <a:lnSpc>
                <a:spcPct val="130000"/>
              </a:lnSpc>
              <a:spcBef>
                <a:spcPts val="600"/>
              </a:spcBef>
              <a:buFont typeface="BIZ UDPゴシック" panose="020B0400000000000000" pitchFamily="50" charset="-128"/>
              <a:buChar char="○"/>
            </a:pPr>
            <a:r>
              <a:rPr kumimoji="1" lang="ja-JP" altLang="en-US" sz="1600" dirty="0">
                <a:latin typeface="BIZ UDPゴシック" panose="020B0400000000000000" pitchFamily="50" charset="-128"/>
                <a:ea typeface="BIZ UDPゴシック" panose="020B0400000000000000" pitchFamily="50" charset="-128"/>
              </a:rPr>
              <a:t>これらの取組により、</a:t>
            </a:r>
            <a:r>
              <a:rPr kumimoji="1" lang="ja-JP" altLang="en-US" sz="1600" b="1" dirty="0">
                <a:latin typeface="BIZ UDPゴシック" panose="020B0400000000000000" pitchFamily="50" charset="-128"/>
                <a:ea typeface="BIZ UDPゴシック" panose="020B0400000000000000" pitchFamily="50" charset="-128"/>
              </a:rPr>
              <a:t>府民の所得の向上</a:t>
            </a:r>
            <a:r>
              <a:rPr kumimoji="1" lang="ja-JP" altLang="en-US" sz="1600" dirty="0">
                <a:latin typeface="BIZ UDPゴシック" panose="020B0400000000000000" pitchFamily="50" charset="-128"/>
                <a:ea typeface="BIZ UDPゴシック" panose="020B0400000000000000" pitchFamily="50" charset="-128"/>
              </a:rPr>
              <a:t>や</a:t>
            </a:r>
            <a:r>
              <a:rPr kumimoji="1" lang="ja-JP" altLang="en-US" sz="1600" b="1" dirty="0">
                <a:latin typeface="BIZ UDPゴシック" panose="020B0400000000000000" pitchFamily="50" charset="-128"/>
                <a:ea typeface="BIZ UDPゴシック" panose="020B0400000000000000" pitchFamily="50" charset="-128"/>
              </a:rPr>
              <a:t>雇用の創出</a:t>
            </a:r>
            <a:r>
              <a:rPr kumimoji="1" lang="ja-JP" altLang="en-US" sz="1600" dirty="0">
                <a:latin typeface="BIZ UDPゴシック" panose="020B0400000000000000" pitchFamily="50" charset="-128"/>
                <a:ea typeface="BIZ UDPゴシック" panose="020B0400000000000000" pitchFamily="50" charset="-128"/>
              </a:rPr>
              <a:t>といった暮らしの基盤を一層強固なものとし、府民一人ひとりが</a:t>
            </a:r>
            <a:r>
              <a:rPr kumimoji="1" lang="ja-JP" altLang="en-US" sz="1600" b="1" dirty="0">
                <a:latin typeface="BIZ UDPゴシック" panose="020B0400000000000000" pitchFamily="50" charset="-128"/>
                <a:ea typeface="BIZ UDPゴシック" panose="020B0400000000000000" pitchFamily="50" charset="-128"/>
              </a:rPr>
              <a:t>豊かさ</a:t>
            </a:r>
            <a:r>
              <a:rPr kumimoji="1" lang="ja-JP" altLang="en-US" sz="1600" dirty="0">
                <a:latin typeface="BIZ UDPゴシック" panose="020B0400000000000000" pitchFamily="50" charset="-128"/>
                <a:ea typeface="BIZ UDPゴシック" panose="020B0400000000000000" pitchFamily="50" charset="-128"/>
              </a:rPr>
              <a:t>を実感できる未来社会を構築する</a:t>
            </a:r>
            <a:endParaRPr kumimoji="1" lang="en-US" altLang="ja-JP" sz="1600" dirty="0">
              <a:latin typeface="BIZ UDPゴシック" panose="020B0400000000000000" pitchFamily="50" charset="-128"/>
              <a:ea typeface="BIZ UDPゴシック" panose="020B0400000000000000" pitchFamily="50" charset="-128"/>
            </a:endParaRPr>
          </a:p>
          <a:p>
            <a:pPr marL="285750" indent="-285750">
              <a:lnSpc>
                <a:spcPct val="130000"/>
              </a:lnSpc>
              <a:spcBef>
                <a:spcPts val="600"/>
              </a:spcBef>
              <a:buFont typeface="BIZ UDPゴシック" panose="020B0400000000000000" pitchFamily="50" charset="-128"/>
              <a:buChar char="○"/>
            </a:pPr>
            <a:r>
              <a:rPr kumimoji="1" lang="ja-JP" altLang="en-US" sz="1600" dirty="0">
                <a:latin typeface="BIZ UDPゴシック" panose="020B0400000000000000" pitchFamily="50" charset="-128"/>
                <a:ea typeface="BIZ UDPゴシック" panose="020B0400000000000000" pitchFamily="50" charset="-128"/>
              </a:rPr>
              <a:t>具体的には、</a:t>
            </a:r>
            <a:br>
              <a:rPr kumimoji="1" lang="en-US" altLang="ja-JP" sz="1600" dirty="0">
                <a:latin typeface="BIZ UDPゴシック" panose="020B0400000000000000" pitchFamily="50" charset="-128"/>
                <a:ea typeface="BIZ UDPゴシック" panose="020B0400000000000000" pitchFamily="50" charset="-128"/>
              </a:rPr>
            </a:br>
            <a:r>
              <a:rPr kumimoji="1" lang="ja-JP" altLang="en-US" sz="1600" dirty="0">
                <a:latin typeface="BIZ UDPゴシック" panose="020B0400000000000000" pitchFamily="50" charset="-128"/>
                <a:ea typeface="BIZ UDPゴシック" panose="020B0400000000000000" pitchFamily="50" charset="-128"/>
              </a:rPr>
              <a:t>  ・新しい挑戦が芽生え、多様な人が自分の可能性に「</a:t>
            </a:r>
            <a:r>
              <a:rPr kumimoji="1" lang="ja-JP" altLang="en-US" sz="1600" b="1" dirty="0">
                <a:latin typeface="BIZ UDPゴシック" panose="020B0400000000000000" pitchFamily="50" charset="-128"/>
                <a:ea typeface="BIZ UDPゴシック" panose="020B0400000000000000" pitchFamily="50" charset="-128"/>
              </a:rPr>
              <a:t>チャレンジ」</a:t>
            </a:r>
            <a:r>
              <a:rPr kumimoji="1" lang="ja-JP" altLang="en-US" sz="1600" dirty="0">
                <a:latin typeface="BIZ UDPゴシック" panose="020B0400000000000000" pitchFamily="50" charset="-128"/>
                <a:ea typeface="BIZ UDPゴシック" panose="020B0400000000000000" pitchFamily="50" charset="-128"/>
              </a:rPr>
              <a:t>できるまち</a:t>
            </a:r>
            <a:endParaRPr kumimoji="1" lang="en-US" altLang="ja-JP" sz="1600" dirty="0">
              <a:latin typeface="BIZ UDPゴシック" panose="020B0400000000000000" pitchFamily="50" charset="-128"/>
              <a:ea typeface="BIZ UDPゴシック" panose="020B0400000000000000" pitchFamily="50" charset="-128"/>
            </a:endParaRPr>
          </a:p>
          <a:p>
            <a:pPr>
              <a:lnSpc>
                <a:spcPct val="130000"/>
              </a:lnSpc>
            </a:pPr>
            <a:r>
              <a:rPr kumimoji="1" lang="ja-JP" altLang="en-US" sz="1600" dirty="0">
                <a:latin typeface="BIZ UDPゴシック" panose="020B0400000000000000" pitchFamily="50" charset="-128"/>
                <a:ea typeface="BIZ UDPゴシック" panose="020B0400000000000000" pitchFamily="50" charset="-128"/>
              </a:rPr>
              <a:t>　　　・世界水準のエンターテインメントや歴史、豊かな自然などにより、「</a:t>
            </a:r>
            <a:r>
              <a:rPr kumimoji="1" lang="ja-JP" altLang="en-US" sz="1600" b="1" dirty="0">
                <a:latin typeface="BIZ UDPゴシック" panose="020B0400000000000000" pitchFamily="50" charset="-128"/>
                <a:ea typeface="BIZ UDPゴシック" panose="020B0400000000000000" pitchFamily="50" charset="-128"/>
              </a:rPr>
              <a:t>ワクワク」</a:t>
            </a:r>
            <a:r>
              <a:rPr kumimoji="1" lang="ja-JP" altLang="en-US" sz="1600" dirty="0">
                <a:latin typeface="BIZ UDPゴシック" panose="020B0400000000000000" pitchFamily="50" charset="-128"/>
                <a:ea typeface="BIZ UDPゴシック" panose="020B0400000000000000" pitchFamily="50" charset="-128"/>
              </a:rPr>
              <a:t>楽しくなるまち</a:t>
            </a:r>
            <a:endParaRPr kumimoji="1" lang="en-US" altLang="ja-JP" sz="1600" dirty="0">
              <a:latin typeface="BIZ UDPゴシック" panose="020B0400000000000000" pitchFamily="50" charset="-128"/>
              <a:ea typeface="BIZ UDPゴシック" panose="020B0400000000000000" pitchFamily="50" charset="-128"/>
            </a:endParaRPr>
          </a:p>
          <a:p>
            <a:pPr>
              <a:lnSpc>
                <a:spcPct val="130000"/>
              </a:lnSpc>
            </a:pPr>
            <a:r>
              <a:rPr kumimoji="1" lang="ja-JP" altLang="en-US" sz="1600" dirty="0">
                <a:latin typeface="BIZ UDPゴシック" panose="020B0400000000000000" pitchFamily="50" charset="-128"/>
                <a:ea typeface="BIZ UDPゴシック" panose="020B0400000000000000" pitchFamily="50" charset="-128"/>
              </a:rPr>
              <a:t>　　　・思いやりや</a:t>
            </a:r>
            <a:r>
              <a:rPr kumimoji="1" lang="ja-JP" altLang="en-US" sz="1600" b="1" dirty="0">
                <a:latin typeface="BIZ UDPゴシック" panose="020B0400000000000000" pitchFamily="50" charset="-128"/>
                <a:ea typeface="BIZ UDPゴシック" panose="020B0400000000000000" pitchFamily="50" charset="-128"/>
              </a:rPr>
              <a:t>「フレンドリー」</a:t>
            </a:r>
            <a:r>
              <a:rPr kumimoji="1" lang="ja-JP" altLang="en-US" sz="1600" dirty="0">
                <a:latin typeface="BIZ UDPゴシック" panose="020B0400000000000000" pitchFamily="50" charset="-128"/>
                <a:ea typeface="BIZ UDPゴシック" panose="020B0400000000000000" pitchFamily="50" charset="-128"/>
              </a:rPr>
              <a:t>気質が府域全体にあふれ、誰もが自分らしく暮らせるまち</a:t>
            </a:r>
            <a:endParaRPr kumimoji="1" lang="en-US" altLang="ja-JP" sz="1600" dirty="0">
              <a:latin typeface="BIZ UDPゴシック" panose="020B0400000000000000" pitchFamily="50" charset="-128"/>
              <a:ea typeface="BIZ UDPゴシック" panose="020B0400000000000000" pitchFamily="50" charset="-128"/>
            </a:endParaRPr>
          </a:p>
          <a:p>
            <a:pPr>
              <a:lnSpc>
                <a:spcPct val="130000"/>
              </a:lnSpc>
            </a:pPr>
            <a:r>
              <a:rPr kumimoji="1" lang="ja-JP" altLang="en-US" sz="1600" dirty="0">
                <a:latin typeface="BIZ UDPゴシック" panose="020B0400000000000000" pitchFamily="50" charset="-128"/>
                <a:ea typeface="BIZ UDPゴシック" panose="020B0400000000000000" pitchFamily="50" charset="-128"/>
              </a:rPr>
              <a:t>　　　・最先端技術の実装により、健康で快適な「</a:t>
            </a:r>
            <a:r>
              <a:rPr kumimoji="1" lang="ja-JP" altLang="en-US" sz="1600" b="1" dirty="0">
                <a:latin typeface="BIZ UDPゴシック" panose="020B0400000000000000" pitchFamily="50" charset="-128"/>
                <a:ea typeface="BIZ UDPゴシック" panose="020B0400000000000000" pitchFamily="50" charset="-128"/>
              </a:rPr>
              <a:t>生活」</a:t>
            </a:r>
            <a:r>
              <a:rPr kumimoji="1" lang="ja-JP" altLang="en-US" sz="1600" dirty="0">
                <a:latin typeface="BIZ UDPゴシック" panose="020B0400000000000000" pitchFamily="50" charset="-128"/>
                <a:ea typeface="BIZ UDPゴシック" panose="020B0400000000000000" pitchFamily="50" charset="-128"/>
              </a:rPr>
              <a:t>を送れるまち</a:t>
            </a:r>
            <a:endParaRPr kumimoji="1" lang="en-US" altLang="ja-JP" sz="1600" dirty="0">
              <a:latin typeface="BIZ UDPゴシック" panose="020B0400000000000000" pitchFamily="50" charset="-128"/>
              <a:ea typeface="BIZ UDPゴシック" panose="020B0400000000000000" pitchFamily="50" charset="-128"/>
            </a:endParaRPr>
          </a:p>
          <a:p>
            <a:pPr>
              <a:lnSpc>
                <a:spcPct val="130000"/>
              </a:lnSpc>
            </a:pPr>
            <a:r>
              <a:rPr kumimoji="1" lang="ja-JP" altLang="en-US" sz="1600" dirty="0">
                <a:latin typeface="BIZ UDPゴシック" panose="020B0400000000000000" pitchFamily="50" charset="-128"/>
                <a:ea typeface="BIZ UDPゴシック" panose="020B0400000000000000" pitchFamily="50" charset="-128"/>
              </a:rPr>
              <a:t>　　こうした</a:t>
            </a:r>
            <a:r>
              <a:rPr kumimoji="1" lang="ja-JP" altLang="en-US" sz="1600" b="1" dirty="0">
                <a:latin typeface="BIZ UDPゴシック" panose="020B0400000000000000" pitchFamily="50" charset="-128"/>
                <a:ea typeface="BIZ UDPゴシック" panose="020B0400000000000000" pitchFamily="50" charset="-128"/>
              </a:rPr>
              <a:t>「未来社会」の構築</a:t>
            </a:r>
            <a:r>
              <a:rPr kumimoji="1" lang="ja-JP" altLang="en-US" sz="1600" dirty="0">
                <a:latin typeface="BIZ UDPゴシック" panose="020B0400000000000000" pitchFamily="50" charset="-128"/>
                <a:ea typeface="BIZ UDPゴシック" panose="020B0400000000000000" pitchFamily="50" charset="-128"/>
              </a:rPr>
              <a:t>を通じて、大阪の持続的な成長・発展と府民の暮らしの豊かさを実現し、</a:t>
            </a:r>
            <a:r>
              <a:rPr kumimoji="1" lang="ja-JP" altLang="en-US" sz="1600" b="1" dirty="0">
                <a:latin typeface="BIZ UDPゴシック" panose="020B0400000000000000" pitchFamily="50" charset="-128"/>
                <a:ea typeface="BIZ UDPゴシック" panose="020B0400000000000000" pitchFamily="50" charset="-128"/>
              </a:rPr>
              <a:t>府民　</a:t>
            </a:r>
            <a:endParaRPr kumimoji="1" lang="en-US" altLang="ja-JP" sz="1600" b="1" dirty="0">
              <a:latin typeface="BIZ UDPゴシック" panose="020B0400000000000000" pitchFamily="50" charset="-128"/>
              <a:ea typeface="BIZ UDPゴシック" panose="020B0400000000000000" pitchFamily="50" charset="-128"/>
            </a:endParaRPr>
          </a:p>
          <a:p>
            <a:pPr>
              <a:lnSpc>
                <a:spcPct val="130000"/>
              </a:lnSpc>
            </a:pPr>
            <a:r>
              <a:rPr kumimoji="1" lang="ja-JP" altLang="en-US" sz="1600" b="1" dirty="0">
                <a:latin typeface="BIZ UDPゴシック" panose="020B0400000000000000" pitchFamily="50" charset="-128"/>
                <a:ea typeface="BIZ UDPゴシック" panose="020B0400000000000000" pitchFamily="50" charset="-128"/>
              </a:rPr>
              <a:t>　　の</a:t>
            </a:r>
            <a:r>
              <a:rPr kumimoji="1" lang="en-US" altLang="ja-JP" sz="1600" b="1" dirty="0">
                <a:latin typeface="BIZ UDPゴシック" panose="020B0400000000000000" pitchFamily="50" charset="-128"/>
                <a:ea typeface="BIZ UDPゴシック" panose="020B0400000000000000" pitchFamily="50" charset="-128"/>
              </a:rPr>
              <a:t>Well-Being </a:t>
            </a:r>
            <a:r>
              <a:rPr kumimoji="1" lang="ja-JP" altLang="en-US" sz="1600" b="1" dirty="0">
                <a:latin typeface="BIZ UDPゴシック" panose="020B0400000000000000" pitchFamily="50" charset="-128"/>
                <a:ea typeface="BIZ UDPゴシック" panose="020B0400000000000000" pitchFamily="50" charset="-128"/>
              </a:rPr>
              <a:t>のさらなる向上を図る</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5" name="スライド番号プレースホルダー 3">
            <a:extLst>
              <a:ext uri="{FF2B5EF4-FFF2-40B4-BE49-F238E27FC236}">
                <a16:creationId xmlns:a16="http://schemas.microsoft.com/office/drawing/2014/main" id="{95C6A6BE-4D11-4D9A-9509-BA86D8BAE41A}"/>
              </a:ext>
            </a:extLst>
          </p:cNvPr>
          <p:cNvSpPr>
            <a:spLocks noGrp="1"/>
          </p:cNvSpPr>
          <p:nvPr>
            <p:ph type="sldNum" sz="quarter" idx="12"/>
          </p:nvPr>
        </p:nvSpPr>
        <p:spPr>
          <a:xfrm>
            <a:off x="7759342" y="6503540"/>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F82107-93BA-490C-9453-044014AF67CD}" type="slidenum">
              <a:rPr kumimoji="1" lang="ja-JP" altLang="en-US" sz="1200" b="0" i="0" u="none" strike="noStrike" kern="1200" cap="none" spc="0" normalizeH="0" baseline="0" noProof="0" smtClean="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1" lang="ja-JP" altLang="en-US" sz="1200" b="0" i="0" u="none" strike="noStrike" kern="1200" cap="none" spc="0" normalizeH="0" baseline="0" noProof="0" dirty="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17363579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二等辺三角形 22">
            <a:extLst>
              <a:ext uri="{FF2B5EF4-FFF2-40B4-BE49-F238E27FC236}">
                <a16:creationId xmlns:a16="http://schemas.microsoft.com/office/drawing/2014/main" id="{2DA2F141-F34F-4A9F-BDF9-01773E5F723D}"/>
              </a:ext>
            </a:extLst>
          </p:cNvPr>
          <p:cNvSpPr/>
          <p:nvPr/>
        </p:nvSpPr>
        <p:spPr>
          <a:xfrm>
            <a:off x="628085" y="529986"/>
            <a:ext cx="9100193" cy="4462789"/>
          </a:xfrm>
          <a:prstGeom prst="triangle">
            <a:avLst/>
          </a:prstGeom>
          <a:solidFill>
            <a:srgbClr val="DAF0E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 name="正方形/長方形 162">
            <a:extLst>
              <a:ext uri="{FF2B5EF4-FFF2-40B4-BE49-F238E27FC236}">
                <a16:creationId xmlns:a16="http://schemas.microsoft.com/office/drawing/2014/main" id="{6A1555A3-6E43-49FD-9DBE-1CE6EC28D31F}"/>
              </a:ext>
            </a:extLst>
          </p:cNvPr>
          <p:cNvSpPr/>
          <p:nvPr/>
        </p:nvSpPr>
        <p:spPr>
          <a:xfrm>
            <a:off x="428340" y="4192470"/>
            <a:ext cx="9443864" cy="2679650"/>
          </a:xfrm>
          <a:prstGeom prst="rect">
            <a:avLst/>
          </a:prstGeom>
          <a:solidFill>
            <a:schemeClr val="accent5">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vert="eaVert" rtlCol="0" anchor="ctr"/>
          <a:lstStyle/>
          <a:p>
            <a:pPr algn="ctr"/>
            <a:endParaRPr kumimoji="1" lang="ja-JP" altLang="en-US" sz="1400" dirty="0">
              <a:latin typeface="BIZ UDPゴシック" panose="020B0400000000000000" pitchFamily="50" charset="-128"/>
              <a:ea typeface="BIZ UDPゴシック" panose="020B0400000000000000" pitchFamily="50" charset="-128"/>
            </a:endParaRPr>
          </a:p>
        </p:txBody>
      </p:sp>
      <p:sp>
        <p:nvSpPr>
          <p:cNvPr id="162" name="正方形/長方形 161">
            <a:extLst>
              <a:ext uri="{FF2B5EF4-FFF2-40B4-BE49-F238E27FC236}">
                <a16:creationId xmlns:a16="http://schemas.microsoft.com/office/drawing/2014/main" id="{58DA03A1-BF2F-4502-835D-EF8C48F1B48A}"/>
              </a:ext>
            </a:extLst>
          </p:cNvPr>
          <p:cNvSpPr/>
          <p:nvPr/>
        </p:nvSpPr>
        <p:spPr>
          <a:xfrm>
            <a:off x="432796" y="570766"/>
            <a:ext cx="9443864" cy="3626882"/>
          </a:xfrm>
          <a:prstGeom prst="rect">
            <a:avLst/>
          </a:prstGeom>
          <a:solidFill>
            <a:schemeClr val="accent6">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vert="eaVert" rtlCol="0" anchor="ctr"/>
          <a:lstStyle/>
          <a:p>
            <a:pPr algn="ctr"/>
            <a:endParaRPr kumimoji="1" lang="ja-JP" altLang="en-US" sz="1400" dirty="0">
              <a:latin typeface="BIZ UDPゴシック" panose="020B0400000000000000" pitchFamily="50" charset="-128"/>
              <a:ea typeface="BIZ UDPゴシック" panose="020B0400000000000000" pitchFamily="50" charset="-128"/>
            </a:endParaRPr>
          </a:p>
        </p:txBody>
      </p:sp>
      <p:sp>
        <p:nvSpPr>
          <p:cNvPr id="58" name="正方形/長方形 57">
            <a:extLst>
              <a:ext uri="{FF2B5EF4-FFF2-40B4-BE49-F238E27FC236}">
                <a16:creationId xmlns:a16="http://schemas.microsoft.com/office/drawing/2014/main" id="{A68A7317-B2C6-4CF9-A1B5-78BE416475B5}"/>
              </a:ext>
            </a:extLst>
          </p:cNvPr>
          <p:cNvSpPr/>
          <p:nvPr/>
        </p:nvSpPr>
        <p:spPr>
          <a:xfrm>
            <a:off x="0" y="879"/>
            <a:ext cx="9906000" cy="575262"/>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a:extLst>
              <a:ext uri="{FF2B5EF4-FFF2-40B4-BE49-F238E27FC236}">
                <a16:creationId xmlns:a16="http://schemas.microsoft.com/office/drawing/2014/main" id="{F2F50AB6-273E-4A78-83F9-C1CAA9AEEBE2}"/>
              </a:ext>
            </a:extLst>
          </p:cNvPr>
          <p:cNvSpPr/>
          <p:nvPr/>
        </p:nvSpPr>
        <p:spPr>
          <a:xfrm>
            <a:off x="-101161" y="85452"/>
            <a:ext cx="9906000" cy="400110"/>
          </a:xfrm>
          <a:prstGeom prst="rect">
            <a:avLst/>
          </a:prstGeom>
          <a:noFill/>
        </p:spPr>
        <p:txBody>
          <a:bodyPr wrap="square">
            <a:sp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2000" dirty="0">
                <a:solidFill>
                  <a:prstClr val="white"/>
                </a:solidFill>
                <a:latin typeface="HGS創英角ｺﾞｼｯｸUB" panose="020B0900000000000000" pitchFamily="50" charset="-128"/>
                <a:ea typeface="HGS創英角ｺﾞｼｯｸUB" panose="020B0900000000000000" pitchFamily="50" charset="-128"/>
              </a:rPr>
              <a:t>　１．将来の大阪の姿（イメージ）</a:t>
            </a:r>
            <a:endParaRPr kumimoji="1" lang="en-US" altLang="ja-JP" sz="16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68" name="正方形/長方形 67">
            <a:extLst>
              <a:ext uri="{FF2B5EF4-FFF2-40B4-BE49-F238E27FC236}">
                <a16:creationId xmlns:a16="http://schemas.microsoft.com/office/drawing/2014/main" id="{77445D42-F4D8-48E6-A64B-E6B8DC1182F5}"/>
              </a:ext>
            </a:extLst>
          </p:cNvPr>
          <p:cNvSpPr/>
          <p:nvPr/>
        </p:nvSpPr>
        <p:spPr>
          <a:xfrm>
            <a:off x="623098" y="5009179"/>
            <a:ext cx="9144000" cy="1746672"/>
          </a:xfrm>
          <a:prstGeom prst="rect">
            <a:avLst/>
          </a:prstGeom>
          <a:solidFill>
            <a:schemeClr val="accent1">
              <a:lumMod val="20000"/>
              <a:lumOff val="8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9" name="グループ化 68">
            <a:extLst>
              <a:ext uri="{FF2B5EF4-FFF2-40B4-BE49-F238E27FC236}">
                <a16:creationId xmlns:a16="http://schemas.microsoft.com/office/drawing/2014/main" id="{D9CFF3FF-ED0C-4B9F-AD25-21C55CFFE37C}"/>
              </a:ext>
            </a:extLst>
          </p:cNvPr>
          <p:cNvGrpSpPr/>
          <p:nvPr/>
        </p:nvGrpSpPr>
        <p:grpSpPr>
          <a:xfrm>
            <a:off x="2742184" y="638339"/>
            <a:ext cx="4807675" cy="3424621"/>
            <a:chOff x="735475" y="1051308"/>
            <a:chExt cx="5329191" cy="5358624"/>
          </a:xfrm>
        </p:grpSpPr>
        <p:sp>
          <p:nvSpPr>
            <p:cNvPr id="70" name="フローチャート: 結合子 69">
              <a:extLst>
                <a:ext uri="{FF2B5EF4-FFF2-40B4-BE49-F238E27FC236}">
                  <a16:creationId xmlns:a16="http://schemas.microsoft.com/office/drawing/2014/main" id="{3DF1D661-9DDB-46BB-8AE9-1965FA96E3E9}"/>
                </a:ext>
              </a:extLst>
            </p:cNvPr>
            <p:cNvSpPr/>
            <p:nvPr/>
          </p:nvSpPr>
          <p:spPr>
            <a:xfrm>
              <a:off x="735475" y="3170333"/>
              <a:ext cx="3240395" cy="3239599"/>
            </a:xfrm>
            <a:prstGeom prst="flowChartConnector">
              <a:avLst/>
            </a:prstGeom>
            <a:solidFill>
              <a:srgbClr val="F2F8E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686374" rIns="686374" bIns="128016" numCol="1" spcCol="1270" anchor="ctr" anchorCtr="0">
              <a:noAutofit/>
            </a:bodyPr>
            <a:lstStyle/>
            <a:p>
              <a:pPr marL="0" lvl="0" indent="0" algn="ctr" defTabSz="800100">
                <a:lnSpc>
                  <a:spcPct val="90000"/>
                </a:lnSpc>
                <a:spcBef>
                  <a:spcPct val="0"/>
                </a:spcBef>
                <a:spcAft>
                  <a:spcPct val="35000"/>
                </a:spcAft>
                <a:buNone/>
              </a:pPr>
              <a:endParaRPr kumimoji="1" lang="ja-JP" altLang="en-US" sz="1800" kern="1200" dirty="0"/>
            </a:p>
          </p:txBody>
        </p:sp>
        <p:sp>
          <p:nvSpPr>
            <p:cNvPr id="71" name="フローチャート: 結合子 70">
              <a:extLst>
                <a:ext uri="{FF2B5EF4-FFF2-40B4-BE49-F238E27FC236}">
                  <a16:creationId xmlns:a16="http://schemas.microsoft.com/office/drawing/2014/main" id="{55CD019C-09BC-4ED5-934B-2045199EC15B}"/>
                </a:ext>
              </a:extLst>
            </p:cNvPr>
            <p:cNvSpPr/>
            <p:nvPr/>
          </p:nvSpPr>
          <p:spPr>
            <a:xfrm>
              <a:off x="798158" y="1051308"/>
              <a:ext cx="3240395" cy="3239599"/>
            </a:xfrm>
            <a:prstGeom prst="flowChartConnector">
              <a:avLst/>
            </a:prstGeom>
            <a:solidFill>
              <a:srgbClr val="FFF9E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686374" rIns="686374" bIns="128016" numCol="1" spcCol="1270" anchor="ctr" anchorCtr="0">
              <a:noAutofit/>
            </a:bodyPr>
            <a:lstStyle/>
            <a:p>
              <a:pPr marL="0" lvl="0" indent="0" algn="ctr" defTabSz="800100">
                <a:lnSpc>
                  <a:spcPct val="90000"/>
                </a:lnSpc>
                <a:spcBef>
                  <a:spcPct val="0"/>
                </a:spcBef>
                <a:spcAft>
                  <a:spcPct val="35000"/>
                </a:spcAft>
                <a:buNone/>
              </a:pPr>
              <a:endParaRPr kumimoji="1" lang="ja-JP" altLang="en-US" sz="1800" kern="1200" dirty="0"/>
            </a:p>
          </p:txBody>
        </p:sp>
        <p:sp>
          <p:nvSpPr>
            <p:cNvPr id="72" name="フローチャート: 結合子 71">
              <a:extLst>
                <a:ext uri="{FF2B5EF4-FFF2-40B4-BE49-F238E27FC236}">
                  <a16:creationId xmlns:a16="http://schemas.microsoft.com/office/drawing/2014/main" id="{B8B714D7-BAAF-4E4B-86B3-C05DA1F40FC8}"/>
                </a:ext>
              </a:extLst>
            </p:cNvPr>
            <p:cNvSpPr/>
            <p:nvPr/>
          </p:nvSpPr>
          <p:spPr>
            <a:xfrm>
              <a:off x="2758207" y="1079395"/>
              <a:ext cx="3240001" cy="3240001"/>
            </a:xfrm>
            <a:prstGeom prst="flowChartConnector">
              <a:avLst/>
            </a:prstGeom>
            <a:solidFill>
              <a:srgbClr val="FDF0E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686374" rIns="686374" bIns="128016" numCol="1" spcCol="1270" anchor="ctr" anchorCtr="0">
              <a:noAutofit/>
            </a:bodyPr>
            <a:lstStyle/>
            <a:p>
              <a:pPr marL="0" lvl="0" indent="0" algn="ctr" defTabSz="800100">
                <a:lnSpc>
                  <a:spcPct val="90000"/>
                </a:lnSpc>
                <a:spcBef>
                  <a:spcPct val="0"/>
                </a:spcBef>
                <a:spcAft>
                  <a:spcPct val="35000"/>
                </a:spcAft>
                <a:buNone/>
              </a:pPr>
              <a:endParaRPr kumimoji="1" lang="ja-JP" altLang="en-US" sz="1800" kern="1200" dirty="0"/>
            </a:p>
          </p:txBody>
        </p:sp>
        <p:sp>
          <p:nvSpPr>
            <p:cNvPr id="73" name="フローチャート: 結合子 72">
              <a:extLst>
                <a:ext uri="{FF2B5EF4-FFF2-40B4-BE49-F238E27FC236}">
                  <a16:creationId xmlns:a16="http://schemas.microsoft.com/office/drawing/2014/main" id="{0F52503E-F217-4419-898C-383B2EBD6677}"/>
                </a:ext>
              </a:extLst>
            </p:cNvPr>
            <p:cNvSpPr/>
            <p:nvPr/>
          </p:nvSpPr>
          <p:spPr>
            <a:xfrm>
              <a:off x="2824665" y="3091684"/>
              <a:ext cx="3240001" cy="3240000"/>
            </a:xfrm>
            <a:prstGeom prst="flowChartConnector">
              <a:avLst/>
            </a:prstGeom>
            <a:solidFill>
              <a:srgbClr val="EFF5F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686374" rIns="686374" bIns="128016" numCol="1" spcCol="1270" anchor="ctr" anchorCtr="0">
              <a:noAutofit/>
            </a:bodyPr>
            <a:lstStyle/>
            <a:p>
              <a:pPr marL="0" lvl="0" indent="0" algn="ctr" defTabSz="800100">
                <a:lnSpc>
                  <a:spcPct val="90000"/>
                </a:lnSpc>
                <a:spcBef>
                  <a:spcPct val="0"/>
                </a:spcBef>
                <a:spcAft>
                  <a:spcPct val="35000"/>
                </a:spcAft>
                <a:buNone/>
              </a:pPr>
              <a:endParaRPr kumimoji="1" lang="ja-JP" altLang="en-US" sz="1800" kern="1200" dirty="0"/>
            </a:p>
          </p:txBody>
        </p:sp>
        <p:sp>
          <p:nvSpPr>
            <p:cNvPr id="74" name="フローチャート: 結合子 73">
              <a:extLst>
                <a:ext uri="{FF2B5EF4-FFF2-40B4-BE49-F238E27FC236}">
                  <a16:creationId xmlns:a16="http://schemas.microsoft.com/office/drawing/2014/main" id="{09DCA8AB-70C7-48CC-B8C1-E094AC8CFD57}"/>
                </a:ext>
              </a:extLst>
            </p:cNvPr>
            <p:cNvSpPr/>
            <p:nvPr/>
          </p:nvSpPr>
          <p:spPr>
            <a:xfrm>
              <a:off x="968771" y="1269001"/>
              <a:ext cx="2880002" cy="2880000"/>
            </a:xfrm>
            <a:prstGeom prst="flowChartConnector">
              <a:avLst/>
            </a:prstGeom>
            <a:solidFill>
              <a:schemeClr val="accent4">
                <a:lumMod val="20000"/>
                <a:lumOff val="8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686374" rIns="686374" bIns="128016" numCol="1" spcCol="1270" anchor="ctr" anchorCtr="0">
              <a:noAutofit/>
            </a:bodyPr>
            <a:lstStyle/>
            <a:p>
              <a:pPr marL="0" lvl="0" indent="0" algn="ctr" defTabSz="800100">
                <a:lnSpc>
                  <a:spcPct val="90000"/>
                </a:lnSpc>
                <a:spcBef>
                  <a:spcPct val="0"/>
                </a:spcBef>
                <a:spcAft>
                  <a:spcPct val="35000"/>
                </a:spcAft>
                <a:buNone/>
              </a:pPr>
              <a:endParaRPr kumimoji="1" lang="ja-JP" altLang="en-US" sz="1800" kern="1200" dirty="0"/>
            </a:p>
          </p:txBody>
        </p:sp>
        <p:sp>
          <p:nvSpPr>
            <p:cNvPr id="75" name="フローチャート: 結合子 74">
              <a:extLst>
                <a:ext uri="{FF2B5EF4-FFF2-40B4-BE49-F238E27FC236}">
                  <a16:creationId xmlns:a16="http://schemas.microsoft.com/office/drawing/2014/main" id="{0C39257E-5FDA-49D8-8531-D5166B4BEF50}"/>
                </a:ext>
              </a:extLst>
            </p:cNvPr>
            <p:cNvSpPr/>
            <p:nvPr/>
          </p:nvSpPr>
          <p:spPr>
            <a:xfrm>
              <a:off x="905811" y="3310540"/>
              <a:ext cx="2880001" cy="2880001"/>
            </a:xfrm>
            <a:prstGeom prst="flowChartConnector">
              <a:avLst/>
            </a:prstGeom>
            <a:solidFill>
              <a:schemeClr val="accent6">
                <a:lumMod val="20000"/>
                <a:lumOff val="8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686374" rIns="686374" bIns="128016" numCol="1" spcCol="1270" anchor="ctr" anchorCtr="0">
              <a:noAutofit/>
            </a:bodyPr>
            <a:lstStyle/>
            <a:p>
              <a:pPr marL="0" lvl="0" indent="0" algn="ctr" defTabSz="800100">
                <a:lnSpc>
                  <a:spcPct val="90000"/>
                </a:lnSpc>
                <a:spcBef>
                  <a:spcPct val="0"/>
                </a:spcBef>
                <a:spcAft>
                  <a:spcPct val="35000"/>
                </a:spcAft>
                <a:buNone/>
              </a:pPr>
              <a:endParaRPr kumimoji="1" lang="ja-JP" altLang="en-US" sz="1800" kern="1200" dirty="0"/>
            </a:p>
          </p:txBody>
        </p:sp>
        <p:sp>
          <p:nvSpPr>
            <p:cNvPr id="76" name="フローチャート: 結合子 75">
              <a:extLst>
                <a:ext uri="{FF2B5EF4-FFF2-40B4-BE49-F238E27FC236}">
                  <a16:creationId xmlns:a16="http://schemas.microsoft.com/office/drawing/2014/main" id="{7151227B-5941-4BE4-BB04-987010BA107C}"/>
                </a:ext>
              </a:extLst>
            </p:cNvPr>
            <p:cNvSpPr/>
            <p:nvPr/>
          </p:nvSpPr>
          <p:spPr>
            <a:xfrm>
              <a:off x="3004665" y="3271685"/>
              <a:ext cx="2880000" cy="2880001"/>
            </a:xfrm>
            <a:prstGeom prst="flowChartConnector">
              <a:avLst/>
            </a:prstGeom>
            <a:solidFill>
              <a:schemeClr val="accent5">
                <a:lumMod val="20000"/>
                <a:lumOff val="8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686374" rIns="686374" bIns="128016" numCol="1" spcCol="1270" anchor="ctr" anchorCtr="0">
              <a:noAutofit/>
            </a:bodyPr>
            <a:lstStyle/>
            <a:p>
              <a:pPr marL="0" lvl="0" indent="0" algn="ctr" defTabSz="800100">
                <a:lnSpc>
                  <a:spcPct val="90000"/>
                </a:lnSpc>
                <a:spcBef>
                  <a:spcPct val="0"/>
                </a:spcBef>
                <a:spcAft>
                  <a:spcPct val="35000"/>
                </a:spcAft>
                <a:buNone/>
              </a:pPr>
              <a:endParaRPr kumimoji="1" lang="ja-JP" altLang="en-US" sz="1800" kern="1200" dirty="0"/>
            </a:p>
          </p:txBody>
        </p:sp>
        <p:sp>
          <p:nvSpPr>
            <p:cNvPr id="77" name="フローチャート: 結合子 76">
              <a:extLst>
                <a:ext uri="{FF2B5EF4-FFF2-40B4-BE49-F238E27FC236}">
                  <a16:creationId xmlns:a16="http://schemas.microsoft.com/office/drawing/2014/main" id="{07D8E5F5-8A33-4CF8-8AA3-E391623B8970}"/>
                </a:ext>
              </a:extLst>
            </p:cNvPr>
            <p:cNvSpPr/>
            <p:nvPr/>
          </p:nvSpPr>
          <p:spPr>
            <a:xfrm>
              <a:off x="2938207" y="1259395"/>
              <a:ext cx="2880001" cy="2880001"/>
            </a:xfrm>
            <a:prstGeom prst="flowChartConnector">
              <a:avLst/>
            </a:prstGeom>
            <a:solidFill>
              <a:schemeClr val="accent2">
                <a:lumMod val="20000"/>
                <a:lumOff val="8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686374" rIns="686374" bIns="128016" numCol="1" spcCol="1270" anchor="ctr" anchorCtr="0">
              <a:noAutofit/>
            </a:bodyPr>
            <a:lstStyle/>
            <a:p>
              <a:pPr marL="0" lvl="0" indent="0" algn="ctr" defTabSz="800100">
                <a:lnSpc>
                  <a:spcPct val="90000"/>
                </a:lnSpc>
                <a:spcBef>
                  <a:spcPct val="0"/>
                </a:spcBef>
                <a:spcAft>
                  <a:spcPct val="35000"/>
                </a:spcAft>
                <a:buNone/>
              </a:pPr>
              <a:endParaRPr kumimoji="1" lang="ja-JP" altLang="en-US" sz="1800" kern="1200" dirty="0"/>
            </a:p>
          </p:txBody>
        </p:sp>
        <p:sp>
          <p:nvSpPr>
            <p:cNvPr id="82" name="フローチャート: 結合子 81">
              <a:extLst>
                <a:ext uri="{FF2B5EF4-FFF2-40B4-BE49-F238E27FC236}">
                  <a16:creationId xmlns:a16="http://schemas.microsoft.com/office/drawing/2014/main" id="{2AE148B3-A081-4E90-894F-D02EAF0C39A6}"/>
                </a:ext>
              </a:extLst>
            </p:cNvPr>
            <p:cNvSpPr/>
            <p:nvPr/>
          </p:nvSpPr>
          <p:spPr>
            <a:xfrm>
              <a:off x="3184664" y="3451684"/>
              <a:ext cx="2520000" cy="2520000"/>
            </a:xfrm>
            <a:prstGeom prst="flowChartConnector">
              <a:avLst/>
            </a:prstGeom>
            <a:solidFill>
              <a:schemeClr val="accent5">
                <a:lumMod val="40000"/>
                <a:lumOff val="6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128017" rIns="686374" bIns="686374" numCol="1" spcCol="1270" anchor="ctr" anchorCtr="0">
              <a:noAutofit/>
            </a:bodyPr>
            <a:lstStyle/>
            <a:p>
              <a:pPr marL="0" lvl="0" indent="0" algn="ctr" defTabSz="800100">
                <a:lnSpc>
                  <a:spcPct val="90000"/>
                </a:lnSpc>
                <a:spcBef>
                  <a:spcPct val="0"/>
                </a:spcBef>
                <a:spcAft>
                  <a:spcPct val="35000"/>
                </a:spcAft>
                <a:buNone/>
              </a:pPr>
              <a:endParaRPr kumimoji="1" lang="ja-JP" altLang="en-US" sz="1800" kern="1200" dirty="0"/>
            </a:p>
          </p:txBody>
        </p:sp>
        <p:sp>
          <p:nvSpPr>
            <p:cNvPr id="84" name="フローチャート: 結合子 83">
              <a:extLst>
                <a:ext uri="{FF2B5EF4-FFF2-40B4-BE49-F238E27FC236}">
                  <a16:creationId xmlns:a16="http://schemas.microsoft.com/office/drawing/2014/main" id="{44822108-75B4-43C7-914C-EDF1642E2419}"/>
                </a:ext>
              </a:extLst>
            </p:cNvPr>
            <p:cNvSpPr/>
            <p:nvPr/>
          </p:nvSpPr>
          <p:spPr>
            <a:xfrm>
              <a:off x="1085811" y="3477916"/>
              <a:ext cx="2520000" cy="2520000"/>
            </a:xfrm>
            <a:prstGeom prst="flowChartConnector">
              <a:avLst/>
            </a:prstGeom>
            <a:solidFill>
              <a:schemeClr val="accent6">
                <a:lumMod val="40000"/>
                <a:lumOff val="6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6374" tIns="128016" rIns="128016" bIns="686374" numCol="1" spcCol="1270" anchor="ctr" anchorCtr="0">
              <a:noAutofit/>
            </a:bodyPr>
            <a:lstStyle/>
            <a:p>
              <a:pPr marL="0" lvl="0" indent="0" algn="ctr" defTabSz="800100">
                <a:lnSpc>
                  <a:spcPct val="90000"/>
                </a:lnSpc>
                <a:spcBef>
                  <a:spcPct val="0"/>
                </a:spcBef>
                <a:spcAft>
                  <a:spcPct val="35000"/>
                </a:spcAft>
                <a:buNone/>
              </a:pPr>
              <a:endParaRPr kumimoji="1" lang="ja-JP" altLang="en-US" sz="1800" kern="1200" dirty="0"/>
            </a:p>
          </p:txBody>
        </p:sp>
        <p:sp>
          <p:nvSpPr>
            <p:cNvPr id="85" name="フローチャート: 結合子 84">
              <a:extLst>
                <a:ext uri="{FF2B5EF4-FFF2-40B4-BE49-F238E27FC236}">
                  <a16:creationId xmlns:a16="http://schemas.microsoft.com/office/drawing/2014/main" id="{5960AAC0-C76C-4C67-ABBB-254E743D3786}"/>
                </a:ext>
              </a:extLst>
            </p:cNvPr>
            <p:cNvSpPr/>
            <p:nvPr/>
          </p:nvSpPr>
          <p:spPr>
            <a:xfrm>
              <a:off x="3118207" y="1439395"/>
              <a:ext cx="2520000" cy="2520000"/>
            </a:xfrm>
            <a:prstGeom prst="flowChartConnector">
              <a:avLst/>
            </a:prstGeom>
            <a:solidFill>
              <a:schemeClr val="accent2">
                <a:lumMod val="40000"/>
                <a:lumOff val="6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686374" rIns="686374" bIns="128016" numCol="1" spcCol="1270" anchor="ctr" anchorCtr="0">
              <a:noAutofit/>
            </a:bodyPr>
            <a:lstStyle/>
            <a:p>
              <a:pPr marL="0" lvl="0" indent="0" algn="ctr" defTabSz="800100">
                <a:lnSpc>
                  <a:spcPct val="90000"/>
                </a:lnSpc>
                <a:spcBef>
                  <a:spcPct val="0"/>
                </a:spcBef>
                <a:spcAft>
                  <a:spcPct val="35000"/>
                </a:spcAft>
                <a:buNone/>
              </a:pPr>
              <a:endParaRPr kumimoji="1" lang="ja-JP" altLang="en-US" sz="1800" kern="1200" dirty="0"/>
            </a:p>
          </p:txBody>
        </p:sp>
        <p:sp>
          <p:nvSpPr>
            <p:cNvPr id="86" name="フローチャート: 結合子 85">
              <a:extLst>
                <a:ext uri="{FF2B5EF4-FFF2-40B4-BE49-F238E27FC236}">
                  <a16:creationId xmlns:a16="http://schemas.microsoft.com/office/drawing/2014/main" id="{E5CC64F2-0E74-4CBC-8AB1-C5724B5549AC}"/>
                </a:ext>
              </a:extLst>
            </p:cNvPr>
            <p:cNvSpPr/>
            <p:nvPr/>
          </p:nvSpPr>
          <p:spPr>
            <a:xfrm>
              <a:off x="1148771" y="1449002"/>
              <a:ext cx="2520000" cy="2520000"/>
            </a:xfrm>
            <a:prstGeom prst="flowChartConnector">
              <a:avLst/>
            </a:prstGeom>
            <a:solidFill>
              <a:schemeClr val="accent4">
                <a:lumMod val="40000"/>
                <a:lumOff val="6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6374" tIns="686374" rIns="128016" bIns="128016" numCol="1" spcCol="1270" anchor="ctr" anchorCtr="0">
              <a:noAutofit/>
            </a:bodyPr>
            <a:lstStyle/>
            <a:p>
              <a:pPr marL="0" lvl="0" indent="0" algn="ctr" defTabSz="800100">
                <a:lnSpc>
                  <a:spcPct val="90000"/>
                </a:lnSpc>
                <a:spcBef>
                  <a:spcPct val="0"/>
                </a:spcBef>
                <a:spcAft>
                  <a:spcPct val="35000"/>
                </a:spcAft>
                <a:buNone/>
              </a:pPr>
              <a:endParaRPr kumimoji="1" lang="ja-JP" altLang="en-US" sz="1800" kern="1200" dirty="0"/>
            </a:p>
          </p:txBody>
        </p:sp>
      </p:grpSp>
      <p:grpSp>
        <p:nvGrpSpPr>
          <p:cNvPr id="88" name="グループ化 87">
            <a:extLst>
              <a:ext uri="{FF2B5EF4-FFF2-40B4-BE49-F238E27FC236}">
                <a16:creationId xmlns:a16="http://schemas.microsoft.com/office/drawing/2014/main" id="{71EC4767-0C42-4B59-B5E3-89F7F7D84ACA}"/>
              </a:ext>
            </a:extLst>
          </p:cNvPr>
          <p:cNvGrpSpPr/>
          <p:nvPr/>
        </p:nvGrpSpPr>
        <p:grpSpPr>
          <a:xfrm>
            <a:off x="2524220" y="5520718"/>
            <a:ext cx="5320636" cy="1034055"/>
            <a:chOff x="6436977" y="3364584"/>
            <a:chExt cx="2936534" cy="1775509"/>
          </a:xfrm>
        </p:grpSpPr>
        <p:sp>
          <p:nvSpPr>
            <p:cNvPr id="89" name="テキスト ボックス 88">
              <a:extLst>
                <a:ext uri="{FF2B5EF4-FFF2-40B4-BE49-F238E27FC236}">
                  <a16:creationId xmlns:a16="http://schemas.microsoft.com/office/drawing/2014/main" id="{E7D64285-BAFB-4F94-B7D7-EC5230FB317A}"/>
                </a:ext>
              </a:extLst>
            </p:cNvPr>
            <p:cNvSpPr txBox="1"/>
            <p:nvPr/>
          </p:nvSpPr>
          <p:spPr>
            <a:xfrm>
              <a:off x="7685993" y="3905196"/>
              <a:ext cx="475148" cy="528464"/>
            </a:xfrm>
            <a:prstGeom prst="rect">
              <a:avLst/>
            </a:prstGeom>
            <a:noFill/>
          </p:spPr>
          <p:txBody>
            <a:bodyPr wrap="square" rtlCol="0">
              <a:spAutoFit/>
            </a:bodyPr>
            <a:lstStyle/>
            <a:p>
              <a:pPr algn="ctr"/>
              <a:r>
                <a:rPr kumimoji="1" lang="ja-JP" altLang="en-US" sz="1400" b="1" dirty="0">
                  <a:solidFill>
                    <a:schemeClr val="accent1">
                      <a:lumMod val="50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好循環</a:t>
              </a:r>
              <a:endParaRPr kumimoji="1" lang="en-US" altLang="ja-JP" sz="1000" b="1" dirty="0">
                <a:solidFill>
                  <a:schemeClr val="accent1">
                    <a:lumMod val="50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90" name="楕円 89">
              <a:extLst>
                <a:ext uri="{FF2B5EF4-FFF2-40B4-BE49-F238E27FC236}">
                  <a16:creationId xmlns:a16="http://schemas.microsoft.com/office/drawing/2014/main" id="{12FC3BBE-702F-4427-B20F-6BE3ECA80A16}"/>
                </a:ext>
              </a:extLst>
            </p:cNvPr>
            <p:cNvSpPr/>
            <p:nvPr/>
          </p:nvSpPr>
          <p:spPr>
            <a:xfrm>
              <a:off x="7113568" y="3456521"/>
              <a:ext cx="1620000" cy="1620000"/>
            </a:xfrm>
            <a:prstGeom prst="ellipse">
              <a:avLst/>
            </a:prstGeom>
            <a:noFill/>
            <a:ln w="57150">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6" dirty="0">
                <a:latin typeface="BIZ UDPゴシック" panose="020B0400000000000000" pitchFamily="50" charset="-128"/>
                <a:ea typeface="BIZ UDPゴシック" panose="020B0400000000000000" pitchFamily="50" charset="-128"/>
              </a:endParaRPr>
            </a:p>
          </p:txBody>
        </p:sp>
        <p:sp>
          <p:nvSpPr>
            <p:cNvPr id="91" name="正方形/長方形 90">
              <a:extLst>
                <a:ext uri="{FF2B5EF4-FFF2-40B4-BE49-F238E27FC236}">
                  <a16:creationId xmlns:a16="http://schemas.microsoft.com/office/drawing/2014/main" id="{A2509A1E-1C83-4214-A33D-539700B5F7B1}"/>
                </a:ext>
              </a:extLst>
            </p:cNvPr>
            <p:cNvSpPr/>
            <p:nvPr/>
          </p:nvSpPr>
          <p:spPr>
            <a:xfrm>
              <a:off x="7329079" y="4707400"/>
              <a:ext cx="1072921" cy="432693"/>
            </a:xfrm>
            <a:prstGeom prst="rect">
              <a:avLst/>
            </a:prstGeom>
            <a:solidFill>
              <a:schemeClr val="accent5">
                <a:lumMod val="75000"/>
              </a:schemeClr>
            </a:solidFill>
            <a:ln>
              <a:solidFill>
                <a:schemeClr val="tx1">
                  <a:lumMod val="50000"/>
                  <a:lumOff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経 済 の 成 長</a:t>
              </a:r>
            </a:p>
          </p:txBody>
        </p:sp>
        <p:sp>
          <p:nvSpPr>
            <p:cNvPr id="92" name="正方形/長方形 91">
              <a:extLst>
                <a:ext uri="{FF2B5EF4-FFF2-40B4-BE49-F238E27FC236}">
                  <a16:creationId xmlns:a16="http://schemas.microsoft.com/office/drawing/2014/main" id="{DC324366-3F46-492D-8469-0D1BF2CED914}"/>
                </a:ext>
              </a:extLst>
            </p:cNvPr>
            <p:cNvSpPr/>
            <p:nvPr/>
          </p:nvSpPr>
          <p:spPr>
            <a:xfrm>
              <a:off x="6436977" y="3732639"/>
              <a:ext cx="1072921" cy="432693"/>
            </a:xfrm>
            <a:prstGeom prst="rect">
              <a:avLst/>
            </a:prstGeom>
            <a:solidFill>
              <a:schemeClr val="accent5">
                <a:lumMod val="75000"/>
              </a:schemeClr>
            </a:solidFill>
            <a:ln>
              <a:solidFill>
                <a:schemeClr val="tx1">
                  <a:lumMod val="50000"/>
                  <a:lumOff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都 市 力 の 向 上</a:t>
              </a:r>
            </a:p>
          </p:txBody>
        </p:sp>
        <p:sp>
          <p:nvSpPr>
            <p:cNvPr id="95" name="正方形/長方形 94">
              <a:extLst>
                <a:ext uri="{FF2B5EF4-FFF2-40B4-BE49-F238E27FC236}">
                  <a16:creationId xmlns:a16="http://schemas.microsoft.com/office/drawing/2014/main" id="{DEDD32D7-EA51-45BE-AED1-8BF54AFC31FE}"/>
                </a:ext>
              </a:extLst>
            </p:cNvPr>
            <p:cNvSpPr/>
            <p:nvPr/>
          </p:nvSpPr>
          <p:spPr>
            <a:xfrm>
              <a:off x="8300590" y="3732639"/>
              <a:ext cx="1072921" cy="432693"/>
            </a:xfrm>
            <a:prstGeom prst="rect">
              <a:avLst/>
            </a:prstGeom>
            <a:solidFill>
              <a:schemeClr val="accent5">
                <a:lumMod val="75000"/>
              </a:schemeClr>
            </a:solidFill>
            <a:ln>
              <a:solidFill>
                <a:schemeClr val="tx1">
                  <a:lumMod val="50000"/>
                  <a:lumOff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人 の 集 積</a:t>
              </a:r>
            </a:p>
          </p:txBody>
        </p:sp>
        <p:sp>
          <p:nvSpPr>
            <p:cNvPr id="96" name="二等辺三角形 95">
              <a:extLst>
                <a:ext uri="{FF2B5EF4-FFF2-40B4-BE49-F238E27FC236}">
                  <a16:creationId xmlns:a16="http://schemas.microsoft.com/office/drawing/2014/main" id="{47660AFB-D44D-4224-94BA-01C457E85459}"/>
                </a:ext>
              </a:extLst>
            </p:cNvPr>
            <p:cNvSpPr/>
            <p:nvPr/>
          </p:nvSpPr>
          <p:spPr>
            <a:xfrm rot="5400000">
              <a:off x="7878519" y="3360339"/>
              <a:ext cx="218054" cy="22654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6">
                <a:latin typeface="BIZ UDPゴシック" panose="020B0400000000000000" pitchFamily="50" charset="-128"/>
                <a:ea typeface="BIZ UDPゴシック" panose="020B0400000000000000" pitchFamily="50" charset="-128"/>
              </a:endParaRPr>
            </a:p>
          </p:txBody>
        </p:sp>
        <p:sp>
          <p:nvSpPr>
            <p:cNvPr id="97" name="二等辺三角形 96">
              <a:extLst>
                <a:ext uri="{FF2B5EF4-FFF2-40B4-BE49-F238E27FC236}">
                  <a16:creationId xmlns:a16="http://schemas.microsoft.com/office/drawing/2014/main" id="{189104BE-0928-451E-BC79-2073B27AFF26}"/>
                </a:ext>
              </a:extLst>
            </p:cNvPr>
            <p:cNvSpPr/>
            <p:nvPr/>
          </p:nvSpPr>
          <p:spPr>
            <a:xfrm rot="20317125">
              <a:off x="7076355" y="4506831"/>
              <a:ext cx="238327" cy="20727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6">
                <a:latin typeface="BIZ UDPゴシック" panose="020B0400000000000000" pitchFamily="50" charset="-128"/>
                <a:ea typeface="BIZ UDPゴシック" panose="020B0400000000000000" pitchFamily="50" charset="-128"/>
              </a:endParaRPr>
            </a:p>
          </p:txBody>
        </p:sp>
        <p:sp>
          <p:nvSpPr>
            <p:cNvPr id="98" name="二等辺三角形 97">
              <a:extLst>
                <a:ext uri="{FF2B5EF4-FFF2-40B4-BE49-F238E27FC236}">
                  <a16:creationId xmlns:a16="http://schemas.microsoft.com/office/drawing/2014/main" id="{64E0A698-B705-40CC-AFB1-4D4390A76BB6}"/>
                </a:ext>
              </a:extLst>
            </p:cNvPr>
            <p:cNvSpPr/>
            <p:nvPr/>
          </p:nvSpPr>
          <p:spPr>
            <a:xfrm rot="12398906">
              <a:off x="8551000" y="4507389"/>
              <a:ext cx="218054" cy="22654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6">
                <a:latin typeface="BIZ UDPゴシック" panose="020B0400000000000000" pitchFamily="50" charset="-128"/>
                <a:ea typeface="BIZ UDPゴシック" panose="020B0400000000000000" pitchFamily="50" charset="-128"/>
              </a:endParaRPr>
            </a:p>
          </p:txBody>
        </p:sp>
      </p:grpSp>
      <p:sp>
        <p:nvSpPr>
          <p:cNvPr id="102" name="楕円 101">
            <a:extLst>
              <a:ext uri="{FF2B5EF4-FFF2-40B4-BE49-F238E27FC236}">
                <a16:creationId xmlns:a16="http://schemas.microsoft.com/office/drawing/2014/main" id="{D8AE92B0-FF81-4BFE-8DC6-996178A47758}"/>
              </a:ext>
            </a:extLst>
          </p:cNvPr>
          <p:cNvSpPr/>
          <p:nvPr/>
        </p:nvSpPr>
        <p:spPr>
          <a:xfrm>
            <a:off x="4430300" y="2016596"/>
            <a:ext cx="1431443" cy="98019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3" name="グラフィックス 102" descr="手のひらと植物 単色塗りつぶし">
            <a:extLst>
              <a:ext uri="{FF2B5EF4-FFF2-40B4-BE49-F238E27FC236}">
                <a16:creationId xmlns:a16="http://schemas.microsoft.com/office/drawing/2014/main" id="{F9D2004F-FD5E-4684-B52C-B42ABE2114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68785" y="2124563"/>
            <a:ext cx="554473" cy="575361"/>
          </a:xfrm>
          <a:prstGeom prst="rect">
            <a:avLst/>
          </a:prstGeom>
        </p:spPr>
      </p:pic>
      <p:sp>
        <p:nvSpPr>
          <p:cNvPr id="104" name="テキスト ボックス 103">
            <a:extLst>
              <a:ext uri="{FF2B5EF4-FFF2-40B4-BE49-F238E27FC236}">
                <a16:creationId xmlns:a16="http://schemas.microsoft.com/office/drawing/2014/main" id="{FDC07362-1F74-47DE-9A0F-C83F3826DE64}"/>
              </a:ext>
            </a:extLst>
          </p:cNvPr>
          <p:cNvSpPr txBox="1"/>
          <p:nvPr/>
        </p:nvSpPr>
        <p:spPr>
          <a:xfrm>
            <a:off x="5628728" y="1530274"/>
            <a:ext cx="1079242" cy="338554"/>
          </a:xfrm>
          <a:prstGeom prst="rect">
            <a:avLst/>
          </a:prstGeom>
          <a:noFill/>
        </p:spPr>
        <p:txBody>
          <a:bodyPr wrap="square" rtlCol="0">
            <a:spAutoFit/>
          </a:bodyPr>
          <a:lstStyle/>
          <a:p>
            <a:pPr algn="ctr"/>
            <a:r>
              <a:rPr kumimoji="1" lang="ja-JP" altLang="en-US" sz="16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ワクワク</a:t>
            </a:r>
          </a:p>
        </p:txBody>
      </p:sp>
      <p:sp>
        <p:nvSpPr>
          <p:cNvPr id="108" name="テキスト ボックス 107">
            <a:extLst>
              <a:ext uri="{FF2B5EF4-FFF2-40B4-BE49-F238E27FC236}">
                <a16:creationId xmlns:a16="http://schemas.microsoft.com/office/drawing/2014/main" id="{CCF07DDD-2614-4C15-A0C0-466552DA536C}"/>
              </a:ext>
            </a:extLst>
          </p:cNvPr>
          <p:cNvSpPr txBox="1"/>
          <p:nvPr/>
        </p:nvSpPr>
        <p:spPr>
          <a:xfrm>
            <a:off x="5841003" y="3108132"/>
            <a:ext cx="1002251" cy="338554"/>
          </a:xfrm>
          <a:prstGeom prst="rect">
            <a:avLst/>
          </a:prstGeom>
          <a:noFill/>
        </p:spPr>
        <p:txBody>
          <a:bodyPr wrap="square" rtlCol="0">
            <a:spAutoFit/>
          </a:bodyPr>
          <a:lstStyle/>
          <a:p>
            <a:pPr algn="ctr"/>
            <a:r>
              <a:rPr kumimoji="1" lang="ja-JP" altLang="en-US" sz="16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ライフ</a:t>
            </a:r>
          </a:p>
        </p:txBody>
      </p:sp>
      <p:sp>
        <p:nvSpPr>
          <p:cNvPr id="109" name="テキスト ボックス 108">
            <a:extLst>
              <a:ext uri="{FF2B5EF4-FFF2-40B4-BE49-F238E27FC236}">
                <a16:creationId xmlns:a16="http://schemas.microsoft.com/office/drawing/2014/main" id="{27C7F304-9815-4481-A283-A46607853A81}"/>
              </a:ext>
            </a:extLst>
          </p:cNvPr>
          <p:cNvSpPr txBox="1"/>
          <p:nvPr/>
        </p:nvSpPr>
        <p:spPr>
          <a:xfrm>
            <a:off x="3399317" y="3128466"/>
            <a:ext cx="1436440" cy="338554"/>
          </a:xfrm>
          <a:prstGeom prst="rect">
            <a:avLst/>
          </a:prstGeom>
          <a:noFill/>
        </p:spPr>
        <p:txBody>
          <a:bodyPr wrap="square" rtlCol="0">
            <a:spAutoFit/>
          </a:bodyPr>
          <a:lstStyle/>
          <a:p>
            <a:pPr algn="ctr"/>
            <a:r>
              <a:rPr kumimoji="1" lang="ja-JP" altLang="en-US" sz="16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フレンドリー</a:t>
            </a:r>
          </a:p>
        </p:txBody>
      </p:sp>
      <p:sp>
        <p:nvSpPr>
          <p:cNvPr id="110" name="テキスト ボックス 109">
            <a:extLst>
              <a:ext uri="{FF2B5EF4-FFF2-40B4-BE49-F238E27FC236}">
                <a16:creationId xmlns:a16="http://schemas.microsoft.com/office/drawing/2014/main" id="{DDDB5E60-C18C-4712-A8C0-40374420E027}"/>
              </a:ext>
            </a:extLst>
          </p:cNvPr>
          <p:cNvSpPr txBox="1"/>
          <p:nvPr/>
        </p:nvSpPr>
        <p:spPr>
          <a:xfrm>
            <a:off x="3477783" y="1463495"/>
            <a:ext cx="1436440" cy="338554"/>
          </a:xfrm>
          <a:prstGeom prst="rect">
            <a:avLst/>
          </a:prstGeom>
          <a:noFill/>
        </p:spPr>
        <p:txBody>
          <a:bodyPr wrap="square" rtlCol="0">
            <a:spAutoFit/>
          </a:bodyPr>
          <a:lstStyle/>
          <a:p>
            <a:pPr algn="ctr"/>
            <a:r>
              <a:rPr kumimoji="1" lang="ja-JP" altLang="en-US" sz="16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チャレンジ</a:t>
            </a:r>
          </a:p>
        </p:txBody>
      </p:sp>
      <p:sp>
        <p:nvSpPr>
          <p:cNvPr id="112" name="テキスト ボックス 111">
            <a:extLst>
              <a:ext uri="{FF2B5EF4-FFF2-40B4-BE49-F238E27FC236}">
                <a16:creationId xmlns:a16="http://schemas.microsoft.com/office/drawing/2014/main" id="{19F596AE-4D05-4E07-BE78-3A620ADC5A05}"/>
              </a:ext>
            </a:extLst>
          </p:cNvPr>
          <p:cNvSpPr txBox="1"/>
          <p:nvPr/>
        </p:nvSpPr>
        <p:spPr>
          <a:xfrm>
            <a:off x="595533" y="2189150"/>
            <a:ext cx="2162216" cy="1192634"/>
          </a:xfrm>
          <a:prstGeom prst="rect">
            <a:avLst/>
          </a:prstGeom>
          <a:solidFill>
            <a:srgbClr val="DBECD0"/>
          </a:solidFill>
          <a:effectLst>
            <a:outerShdw blurRad="50800" dist="38100" dir="8100000" algn="tr" rotWithShape="0">
              <a:prstClr val="black">
                <a:alpha val="40000"/>
              </a:prstClr>
            </a:outerShdw>
          </a:effectLst>
        </p:spPr>
        <p:txBody>
          <a:bodyPr wrap="square">
            <a:spAutoFit/>
          </a:bodyPr>
          <a:lstStyle/>
          <a:p>
            <a:pPr marL="0" marR="0" lvl="0" indent="0" algn="r" defTabSz="653156" rtl="0" eaLnBrk="1" fontAlgn="auto" latinLnBrk="0" hangingPunct="1">
              <a:spcBef>
                <a:spcPts val="0"/>
              </a:spcBef>
              <a:spcAft>
                <a:spcPts val="0"/>
              </a:spcAft>
              <a:buClrTx/>
              <a:buSzTx/>
              <a:buFontTx/>
              <a:buNone/>
              <a:tabLst/>
              <a:defRPr/>
            </a:pPr>
            <a:r>
              <a:rPr kumimoji="1" lang="ja-JP" altLang="en-US" sz="1100" dirty="0">
                <a:solidFill>
                  <a:schemeClr val="tx1"/>
                </a:solidFill>
                <a:latin typeface="BIZ UDPゴシック" panose="020B0400000000000000" pitchFamily="50" charset="-128"/>
                <a:ea typeface="BIZ UDPゴシック" panose="020B0400000000000000" pitchFamily="50" charset="-128"/>
                <a:cs typeface="HGP創英角ｺﾞｼｯｸUB" panose="020B0900000000000000" pitchFamily="50" charset="-128"/>
              </a:rPr>
              <a:t>思いやりや「フレンドリー」</a:t>
            </a:r>
            <a:endParaRPr kumimoji="1" lang="en-US" altLang="ja-JP" sz="1100" dirty="0">
              <a:solidFill>
                <a:schemeClr val="tx1"/>
              </a:solidFill>
              <a:latin typeface="BIZ UDPゴシック" panose="020B0400000000000000" pitchFamily="50" charset="-128"/>
              <a:ea typeface="BIZ UDPゴシック" panose="020B0400000000000000" pitchFamily="50" charset="-128"/>
              <a:cs typeface="HGP創英角ｺﾞｼｯｸUB" panose="020B0900000000000000" pitchFamily="50" charset="-128"/>
            </a:endParaRPr>
          </a:p>
          <a:p>
            <a:pPr marL="0" marR="0" lvl="0" indent="0" algn="r" defTabSz="653156" rtl="0" eaLnBrk="1" fontAlgn="auto" latinLnBrk="0" hangingPunct="1">
              <a:spcBef>
                <a:spcPts val="0"/>
              </a:spcBef>
              <a:spcAft>
                <a:spcPts val="0"/>
              </a:spcAft>
              <a:buClrTx/>
              <a:buSzTx/>
              <a:buFontTx/>
              <a:buNone/>
              <a:tabLst/>
              <a:defRPr/>
            </a:pPr>
            <a:r>
              <a:rPr kumimoji="1" lang="ja-JP" altLang="en-US" sz="1100" dirty="0">
                <a:solidFill>
                  <a:schemeClr val="tx1"/>
                </a:solidFill>
                <a:latin typeface="BIZ UDPゴシック" panose="020B0400000000000000" pitchFamily="50" charset="-128"/>
                <a:ea typeface="BIZ UDPゴシック" panose="020B0400000000000000" pitchFamily="50" charset="-128"/>
                <a:cs typeface="HGP創英角ｺﾞｼｯｸUB" panose="020B0900000000000000" pitchFamily="50" charset="-128"/>
              </a:rPr>
              <a:t>気質が府域全体にあふれ、</a:t>
            </a:r>
            <a:endParaRPr kumimoji="1" lang="en-US" altLang="ja-JP" sz="1100" dirty="0">
              <a:solidFill>
                <a:schemeClr val="tx1"/>
              </a:solidFill>
              <a:latin typeface="BIZ UDPゴシック" panose="020B0400000000000000" pitchFamily="50" charset="-128"/>
              <a:ea typeface="BIZ UDPゴシック" panose="020B0400000000000000" pitchFamily="50" charset="-128"/>
              <a:cs typeface="HGP創英角ｺﾞｼｯｸUB" panose="020B0900000000000000" pitchFamily="50" charset="-128"/>
            </a:endParaRPr>
          </a:p>
          <a:p>
            <a:pPr marL="0" marR="0" lvl="0" indent="0" algn="r" defTabSz="653156" rtl="0" eaLnBrk="1" fontAlgn="auto" latinLnBrk="0" hangingPunct="1">
              <a:spcBef>
                <a:spcPts val="0"/>
              </a:spcBef>
              <a:spcAft>
                <a:spcPts val="300"/>
              </a:spcAft>
              <a:buClrTx/>
              <a:buSzTx/>
              <a:buFontTx/>
              <a:buNone/>
              <a:tabLst/>
              <a:defRPr/>
            </a:pPr>
            <a:r>
              <a:rPr kumimoji="1" lang="ja-JP" altLang="en-US" sz="1100" dirty="0">
                <a:solidFill>
                  <a:schemeClr val="tx1"/>
                </a:solidFill>
                <a:latin typeface="BIZ UDPゴシック" panose="020B0400000000000000" pitchFamily="50" charset="-128"/>
                <a:ea typeface="BIZ UDPゴシック" panose="020B0400000000000000" pitchFamily="50" charset="-128"/>
                <a:cs typeface="HGP創英角ｺﾞｼｯｸUB" panose="020B0900000000000000" pitchFamily="50" charset="-128"/>
              </a:rPr>
              <a:t>誰もが自分らしく暮らせるまち</a:t>
            </a:r>
            <a:endParaRPr kumimoji="1" lang="en-US" altLang="ja-JP" sz="1100" dirty="0">
              <a:solidFill>
                <a:schemeClr val="tx1"/>
              </a:solidFill>
              <a:latin typeface="BIZ UDPゴシック" panose="020B0400000000000000" pitchFamily="50" charset="-128"/>
              <a:ea typeface="BIZ UDPゴシック" panose="020B0400000000000000" pitchFamily="50" charset="-128"/>
              <a:cs typeface="HGP創英角ｺﾞｼｯｸUB" panose="020B0900000000000000" pitchFamily="50" charset="-128"/>
            </a:endParaRPr>
          </a:p>
          <a:p>
            <a:pPr marL="0" marR="0" lvl="0" indent="0" algn="ctr" defTabSz="653156" rtl="0" eaLnBrk="1" fontAlgn="auto" latinLnBrk="0" hangingPunct="1">
              <a:spcBef>
                <a:spcPts val="0"/>
              </a:spcBef>
              <a:spcAft>
                <a:spcPts val="0"/>
              </a:spcAft>
              <a:buClrTx/>
              <a:buSzTx/>
              <a:buFontTx/>
              <a:buNone/>
              <a:tabLst/>
              <a:defRPr/>
            </a:pPr>
            <a:endParaRPr kumimoji="1" lang="en-US" altLang="ja-JP" sz="1200" dirty="0">
              <a:latin typeface="BIZ UDPゴシック" panose="020B0400000000000000" pitchFamily="50" charset="-128"/>
              <a:ea typeface="BIZ UDPゴシック" panose="020B0400000000000000" pitchFamily="50" charset="-128"/>
              <a:cs typeface="HGP創英角ｺﾞｼｯｸUB" panose="020B0900000000000000" pitchFamily="50" charset="-128"/>
            </a:endParaRPr>
          </a:p>
          <a:p>
            <a:pPr marL="0" marR="0" lvl="0" indent="0" algn="ctr" defTabSz="653156" rtl="0" eaLnBrk="1" fontAlgn="auto" latinLnBrk="0" hangingPunct="1">
              <a:spcBef>
                <a:spcPts val="0"/>
              </a:spcBef>
              <a:spcAft>
                <a:spcPts val="0"/>
              </a:spcAft>
              <a:buClrTx/>
              <a:buSzTx/>
              <a:buFontTx/>
              <a:buNone/>
              <a:tabLst/>
              <a:defRPr/>
            </a:pPr>
            <a:endParaRPr kumimoji="1" lang="en-US" altLang="ja-JP" sz="1200" dirty="0">
              <a:solidFill>
                <a:schemeClr val="tx1"/>
              </a:solidFill>
              <a:latin typeface="BIZ UDPゴシック" panose="020B0400000000000000" pitchFamily="50" charset="-128"/>
              <a:ea typeface="BIZ UDPゴシック" panose="020B0400000000000000" pitchFamily="50" charset="-128"/>
              <a:cs typeface="HGP創英角ｺﾞｼｯｸUB" panose="020B0900000000000000" pitchFamily="50" charset="-128"/>
            </a:endParaRPr>
          </a:p>
          <a:p>
            <a:pPr marL="0" marR="0" lvl="0" indent="0" algn="ctr" defTabSz="653156" rtl="0" eaLnBrk="1" fontAlgn="auto" latinLnBrk="0" hangingPunct="1">
              <a:spcBef>
                <a:spcPts val="0"/>
              </a:spcBef>
              <a:spcAft>
                <a:spcPts val="0"/>
              </a:spcAft>
              <a:buClrTx/>
              <a:buSzTx/>
              <a:buFontTx/>
              <a:buNone/>
              <a:tabLst/>
              <a:defRPr/>
            </a:pPr>
            <a:endParaRPr kumimoji="1" lang="ja-JP" altLang="en-US" sz="1200" dirty="0">
              <a:solidFill>
                <a:schemeClr val="tx1"/>
              </a:solidFill>
              <a:latin typeface="BIZ UDPゴシック" panose="020B0400000000000000" pitchFamily="50" charset="-128"/>
              <a:ea typeface="BIZ UDPゴシック" panose="020B0400000000000000" pitchFamily="50" charset="-128"/>
              <a:cs typeface="HGP創英角ｺﾞｼｯｸUB" panose="020B0900000000000000" pitchFamily="50" charset="-128"/>
            </a:endParaRPr>
          </a:p>
        </p:txBody>
      </p:sp>
      <p:sp>
        <p:nvSpPr>
          <p:cNvPr id="114" name="テキスト ボックス 113">
            <a:extLst>
              <a:ext uri="{FF2B5EF4-FFF2-40B4-BE49-F238E27FC236}">
                <a16:creationId xmlns:a16="http://schemas.microsoft.com/office/drawing/2014/main" id="{BB586B2A-FEF2-44B4-BE7A-423A1740BF76}"/>
              </a:ext>
            </a:extLst>
          </p:cNvPr>
          <p:cNvSpPr txBox="1"/>
          <p:nvPr/>
        </p:nvSpPr>
        <p:spPr>
          <a:xfrm>
            <a:off x="588298" y="718832"/>
            <a:ext cx="2097940" cy="1107996"/>
          </a:xfrm>
          <a:prstGeom prst="rect">
            <a:avLst/>
          </a:prstGeom>
          <a:solidFill>
            <a:srgbClr val="FFF4D5"/>
          </a:solidFill>
          <a:effectLst>
            <a:outerShdw blurRad="50800" dist="38100" dir="8100000" algn="tr" rotWithShape="0">
              <a:prstClr val="black">
                <a:alpha val="40000"/>
              </a:prstClr>
            </a:outerShdw>
          </a:effectLst>
        </p:spPr>
        <p:txBody>
          <a:bodyPr wrap="square">
            <a:spAutoFit/>
          </a:bodyPr>
          <a:lstStyle/>
          <a:p>
            <a:pPr marL="0" marR="0" indent="0" algn="r" rtl="0" eaLnBrk="1" fontAlgn="auto" latinLnBrk="0" hangingPunct="1">
              <a:spcBef>
                <a:spcPts val="0"/>
              </a:spcBef>
              <a:spcAft>
                <a:spcPts val="0"/>
              </a:spcAft>
            </a:pPr>
            <a:r>
              <a:rPr kumimoji="1" lang="ja-JP" altLang="en-US" sz="1100" dirty="0">
                <a:solidFill>
                  <a:srgbClr val="000000"/>
                </a:solidFill>
                <a:latin typeface="BIZ UDPゴシック" panose="020B0400000000000000" pitchFamily="50" charset="-128"/>
                <a:ea typeface="BIZ UDPゴシック" panose="020B0400000000000000" pitchFamily="50" charset="-128"/>
                <a:cs typeface="HGP創英角ｺﾞｼｯｸUB" panose="020B0900000000000000" pitchFamily="50" charset="-128"/>
              </a:rPr>
              <a:t>新しい挑戦が芽生え、</a:t>
            </a:r>
          </a:p>
          <a:p>
            <a:pPr marL="0" marR="0" indent="0" algn="r" rtl="0" eaLnBrk="1" fontAlgn="auto" latinLnBrk="0" hangingPunct="1">
              <a:spcBef>
                <a:spcPts val="0"/>
              </a:spcBef>
              <a:spcAft>
                <a:spcPts val="0"/>
              </a:spcAft>
            </a:pPr>
            <a:r>
              <a:rPr kumimoji="1" lang="ja-JP" altLang="en-US" sz="1100" dirty="0">
                <a:solidFill>
                  <a:srgbClr val="000000"/>
                </a:solidFill>
                <a:latin typeface="BIZ UDPゴシック" panose="020B0400000000000000" pitchFamily="50" charset="-128"/>
                <a:ea typeface="BIZ UDPゴシック" panose="020B0400000000000000" pitchFamily="50" charset="-128"/>
                <a:cs typeface="HGP創英角ｺﾞｼｯｸUB" panose="020B0900000000000000" pitchFamily="50" charset="-128"/>
              </a:rPr>
              <a:t>多様な人が自分の可能性に</a:t>
            </a:r>
          </a:p>
          <a:p>
            <a:pPr marL="0" marR="0" indent="0" algn="r" rtl="0" eaLnBrk="1" fontAlgn="auto" latinLnBrk="0" hangingPunct="1">
              <a:spcBef>
                <a:spcPts val="0"/>
              </a:spcBef>
              <a:spcAft>
                <a:spcPts val="0"/>
              </a:spcAft>
            </a:pPr>
            <a:r>
              <a:rPr kumimoji="1" lang="ja-JP" altLang="en-US" sz="1100" dirty="0">
                <a:solidFill>
                  <a:srgbClr val="000000"/>
                </a:solidFill>
                <a:latin typeface="BIZ UDPゴシック" panose="020B0400000000000000" pitchFamily="50" charset="-128"/>
                <a:ea typeface="BIZ UDPゴシック" panose="020B0400000000000000" pitchFamily="50" charset="-128"/>
                <a:cs typeface="HGP創英角ｺﾞｼｯｸUB" panose="020B0900000000000000" pitchFamily="50" charset="-128"/>
              </a:rPr>
              <a:t>「チャレンジ」できるまち</a:t>
            </a:r>
            <a:endParaRPr kumimoji="1" lang="en-US" altLang="ja-JP" sz="1100" dirty="0">
              <a:solidFill>
                <a:srgbClr val="000000"/>
              </a:solidFill>
              <a:latin typeface="BIZ UDPゴシック" panose="020B0400000000000000" pitchFamily="50" charset="-128"/>
              <a:ea typeface="BIZ UDPゴシック" panose="020B0400000000000000" pitchFamily="50" charset="-128"/>
              <a:cs typeface="HGP創英角ｺﾞｼｯｸUB" panose="020B0900000000000000" pitchFamily="50" charset="-128"/>
            </a:endParaRPr>
          </a:p>
          <a:p>
            <a:pPr marL="0" marR="0" indent="0" algn="r" rtl="0" eaLnBrk="1" fontAlgn="auto" latinLnBrk="0" hangingPunct="1">
              <a:spcBef>
                <a:spcPts val="0"/>
              </a:spcBef>
              <a:spcAft>
                <a:spcPts val="0"/>
              </a:spcAft>
            </a:pPr>
            <a:endParaRPr kumimoji="1" lang="en-US" altLang="ja-JP" sz="1100" dirty="0">
              <a:solidFill>
                <a:srgbClr val="000000"/>
              </a:solidFill>
              <a:latin typeface="BIZ UDPゴシック" panose="020B0400000000000000" pitchFamily="50" charset="-128"/>
              <a:ea typeface="BIZ UDPゴシック" panose="020B0400000000000000" pitchFamily="50" charset="-128"/>
              <a:cs typeface="HGP創英角ｺﾞｼｯｸUB" panose="020B0900000000000000" pitchFamily="50" charset="-128"/>
            </a:endParaRPr>
          </a:p>
          <a:p>
            <a:pPr marL="0" marR="0" indent="0" algn="r" rtl="0" eaLnBrk="1" fontAlgn="auto" latinLnBrk="0" hangingPunct="1">
              <a:spcBef>
                <a:spcPts val="0"/>
              </a:spcBef>
              <a:spcAft>
                <a:spcPts val="0"/>
              </a:spcAft>
            </a:pPr>
            <a:endParaRPr kumimoji="1" lang="en-US" altLang="ja-JP" sz="1100" dirty="0">
              <a:solidFill>
                <a:srgbClr val="000000"/>
              </a:solidFill>
              <a:latin typeface="BIZ UDPゴシック" panose="020B0400000000000000" pitchFamily="50" charset="-128"/>
              <a:ea typeface="BIZ UDPゴシック" panose="020B0400000000000000" pitchFamily="50" charset="-128"/>
              <a:cs typeface="HGP創英角ｺﾞｼｯｸUB" panose="020B0900000000000000" pitchFamily="50" charset="-128"/>
            </a:endParaRPr>
          </a:p>
          <a:p>
            <a:pPr marL="0" marR="0" indent="0" algn="r" rtl="0" eaLnBrk="1" fontAlgn="auto" latinLnBrk="0" hangingPunct="1">
              <a:spcBef>
                <a:spcPts val="0"/>
              </a:spcBef>
              <a:spcAft>
                <a:spcPts val="0"/>
              </a:spcAft>
            </a:pPr>
            <a:endParaRPr kumimoji="1" lang="ja-JP" altLang="en-US" sz="1100" dirty="0">
              <a:solidFill>
                <a:srgbClr val="000000"/>
              </a:solidFill>
              <a:latin typeface="BIZ UDPゴシック" panose="020B0400000000000000" pitchFamily="50" charset="-128"/>
              <a:ea typeface="BIZ UDPゴシック" panose="020B0400000000000000" pitchFamily="50" charset="-128"/>
              <a:cs typeface="HGP創英角ｺﾞｼｯｸUB" panose="020B0900000000000000" pitchFamily="50" charset="-128"/>
            </a:endParaRPr>
          </a:p>
        </p:txBody>
      </p:sp>
      <p:sp>
        <p:nvSpPr>
          <p:cNvPr id="115" name="吹き出し: 折線 (強調線付き) 114">
            <a:extLst>
              <a:ext uri="{FF2B5EF4-FFF2-40B4-BE49-F238E27FC236}">
                <a16:creationId xmlns:a16="http://schemas.microsoft.com/office/drawing/2014/main" id="{C75124D4-D48B-4955-8762-7BF4DA744581}"/>
              </a:ext>
            </a:extLst>
          </p:cNvPr>
          <p:cNvSpPr/>
          <p:nvPr/>
        </p:nvSpPr>
        <p:spPr>
          <a:xfrm rot="10800000">
            <a:off x="671443" y="2189145"/>
            <a:ext cx="1814508" cy="1233942"/>
          </a:xfrm>
          <a:prstGeom prst="accentCallout2">
            <a:avLst>
              <a:gd name="adj1" fmla="val 64447"/>
              <a:gd name="adj2" fmla="val -14229"/>
              <a:gd name="adj3" fmla="val 64883"/>
              <a:gd name="adj4" fmla="val -35174"/>
              <a:gd name="adj5" fmla="val 36418"/>
              <a:gd name="adj6" fmla="val -65986"/>
            </a:avLst>
          </a:prstGeom>
          <a:noFill/>
          <a:ln>
            <a:solidFill>
              <a:schemeClr val="accent6">
                <a:lumMod val="75000"/>
              </a:schemeClr>
            </a:solidFill>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吹き出し: 折線 (強調線付き) 115">
            <a:extLst>
              <a:ext uri="{FF2B5EF4-FFF2-40B4-BE49-F238E27FC236}">
                <a16:creationId xmlns:a16="http://schemas.microsoft.com/office/drawing/2014/main" id="{093E963D-0176-44ED-AAB7-A7FB4A6ACA0A}"/>
              </a:ext>
            </a:extLst>
          </p:cNvPr>
          <p:cNvSpPr/>
          <p:nvPr/>
        </p:nvSpPr>
        <p:spPr>
          <a:xfrm>
            <a:off x="7725471" y="2168819"/>
            <a:ext cx="2107233" cy="995238"/>
          </a:xfrm>
          <a:prstGeom prst="accentCallout2">
            <a:avLst>
              <a:gd name="adj1" fmla="val 23480"/>
              <a:gd name="adj2" fmla="val -1220"/>
              <a:gd name="adj3" fmla="val 24915"/>
              <a:gd name="adj4" fmla="val -16075"/>
              <a:gd name="adj5" fmla="val 63370"/>
              <a:gd name="adj6" fmla="val -43079"/>
            </a:avLst>
          </a:prstGeom>
          <a:solidFill>
            <a:srgbClr val="EAF2FA"/>
          </a:solidFill>
          <a:ln>
            <a:solidFill>
              <a:schemeClr val="accent5">
                <a:lumMod val="75000"/>
              </a:schemeClr>
            </a:solidFill>
            <a:tailEnd type="oval" w="lg" len="lg"/>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indent="0" rtl="0" eaLnBrk="1" fontAlgn="auto" latinLnBrk="0" hangingPunct="1">
              <a:spcBef>
                <a:spcPts val="0"/>
              </a:spcBef>
              <a:spcAft>
                <a:spcPts val="0"/>
              </a:spcAft>
            </a:pPr>
            <a:r>
              <a:rPr kumimoji="1" lang="ja-JP" altLang="en-US" sz="1100" kern="1200" dirty="0">
                <a:solidFill>
                  <a:srgbClr val="000000"/>
                </a:solidFill>
                <a:effectLst/>
                <a:latin typeface="BIZ UDPゴシック" panose="020B0400000000000000" pitchFamily="50" charset="-128"/>
                <a:ea typeface="BIZ UDPゴシック" panose="020B0400000000000000" pitchFamily="50" charset="-128"/>
                <a:cs typeface="HGP創英角ｺﾞｼｯｸUB" panose="020B0900000000000000" pitchFamily="50" charset="-128"/>
              </a:rPr>
              <a:t>最先端技術の実装により、健康で快適な「生活」を送れるまち</a:t>
            </a:r>
            <a:endParaRPr kumimoji="1" lang="en-US" altLang="ja-JP" sz="1100" kern="1200" dirty="0">
              <a:solidFill>
                <a:srgbClr val="000000"/>
              </a:solidFill>
              <a:effectLst/>
              <a:latin typeface="BIZ UDPゴシック" panose="020B0400000000000000" pitchFamily="50" charset="-128"/>
              <a:ea typeface="BIZ UDPゴシック" panose="020B0400000000000000" pitchFamily="50" charset="-128"/>
              <a:cs typeface="HGP創英角ｺﾞｼｯｸUB" panose="020B0900000000000000" pitchFamily="50" charset="-128"/>
            </a:endParaRPr>
          </a:p>
        </p:txBody>
      </p:sp>
      <p:sp>
        <p:nvSpPr>
          <p:cNvPr id="117" name="吹き出し: 折線 (強調線付き) 116">
            <a:extLst>
              <a:ext uri="{FF2B5EF4-FFF2-40B4-BE49-F238E27FC236}">
                <a16:creationId xmlns:a16="http://schemas.microsoft.com/office/drawing/2014/main" id="{DCFD0E11-1AAD-4C61-B5C8-62C8760F4759}"/>
              </a:ext>
            </a:extLst>
          </p:cNvPr>
          <p:cNvSpPr/>
          <p:nvPr/>
        </p:nvSpPr>
        <p:spPr>
          <a:xfrm>
            <a:off x="7724176" y="679839"/>
            <a:ext cx="2114969" cy="1119987"/>
          </a:xfrm>
          <a:prstGeom prst="accentCallout2">
            <a:avLst>
              <a:gd name="adj1" fmla="val 21767"/>
              <a:gd name="adj2" fmla="val -215"/>
              <a:gd name="adj3" fmla="val 22636"/>
              <a:gd name="adj4" fmla="val -11623"/>
              <a:gd name="adj5" fmla="val 61936"/>
              <a:gd name="adj6" fmla="val -46519"/>
            </a:avLst>
          </a:prstGeom>
          <a:solidFill>
            <a:srgbClr val="FDF0E7"/>
          </a:solidFill>
          <a:ln>
            <a:solidFill>
              <a:schemeClr val="accent2">
                <a:lumMod val="75000"/>
              </a:schemeClr>
            </a:solidFill>
            <a:tailEnd type="oval" w="lg" len="lg"/>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100" dirty="0">
                <a:solidFill>
                  <a:schemeClr val="tx2">
                    <a:lumMod val="50000"/>
                  </a:schemeClr>
                </a:solidFill>
                <a:latin typeface="BIZ UDPゴシック" panose="020B0400000000000000" pitchFamily="50" charset="-128"/>
                <a:ea typeface="BIZ UDPゴシック" panose="020B0400000000000000" pitchFamily="50" charset="-128"/>
              </a:rPr>
              <a:t>世界水準のエンタメや歴史や</a:t>
            </a:r>
          </a:p>
          <a:p>
            <a:r>
              <a:rPr kumimoji="1" lang="ja-JP" altLang="en-US" sz="1100" dirty="0">
                <a:solidFill>
                  <a:schemeClr val="tx2">
                    <a:lumMod val="50000"/>
                  </a:schemeClr>
                </a:solidFill>
                <a:latin typeface="BIZ UDPゴシック" panose="020B0400000000000000" pitchFamily="50" charset="-128"/>
                <a:ea typeface="BIZ UDPゴシック" panose="020B0400000000000000" pitchFamily="50" charset="-128"/>
              </a:rPr>
              <a:t>豊かな自然などにより、</a:t>
            </a:r>
          </a:p>
          <a:p>
            <a:r>
              <a:rPr kumimoji="1" lang="ja-JP" altLang="en-US" sz="1100" dirty="0">
                <a:solidFill>
                  <a:schemeClr val="tx2">
                    <a:lumMod val="50000"/>
                  </a:schemeClr>
                </a:solidFill>
                <a:latin typeface="BIZ UDPゴシック" panose="020B0400000000000000" pitchFamily="50" charset="-128"/>
                <a:ea typeface="BIZ UDPゴシック" panose="020B0400000000000000" pitchFamily="50" charset="-128"/>
              </a:rPr>
              <a:t>「ワクワク」楽しくなるまち</a:t>
            </a:r>
          </a:p>
        </p:txBody>
      </p:sp>
      <p:sp>
        <p:nvSpPr>
          <p:cNvPr id="118" name="吹き出し: 折線 (強調線付き) 117">
            <a:extLst>
              <a:ext uri="{FF2B5EF4-FFF2-40B4-BE49-F238E27FC236}">
                <a16:creationId xmlns:a16="http://schemas.microsoft.com/office/drawing/2014/main" id="{99F192F6-3CD4-421A-95B2-CABBCCB2E56B}"/>
              </a:ext>
            </a:extLst>
          </p:cNvPr>
          <p:cNvSpPr/>
          <p:nvPr/>
        </p:nvSpPr>
        <p:spPr>
          <a:xfrm rot="10800000">
            <a:off x="445545" y="717337"/>
            <a:ext cx="1975387" cy="1140368"/>
          </a:xfrm>
          <a:prstGeom prst="accentCallout2">
            <a:avLst>
              <a:gd name="adj1" fmla="val 65708"/>
              <a:gd name="adj2" fmla="val -14263"/>
              <a:gd name="adj3" fmla="val 66076"/>
              <a:gd name="adj4" fmla="val -27194"/>
              <a:gd name="adj5" fmla="val 31047"/>
              <a:gd name="adj6" fmla="val -56229"/>
            </a:avLst>
          </a:prstGeom>
          <a:noFill/>
          <a:ln>
            <a:solidFill>
              <a:schemeClr val="accent4">
                <a:lumMod val="75000"/>
              </a:schemeClr>
            </a:solidFill>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円: 塗りつぶしなし 118">
            <a:extLst>
              <a:ext uri="{FF2B5EF4-FFF2-40B4-BE49-F238E27FC236}">
                <a16:creationId xmlns:a16="http://schemas.microsoft.com/office/drawing/2014/main" id="{8246F4FE-B306-4E22-920C-AD39D784B56C}"/>
              </a:ext>
            </a:extLst>
          </p:cNvPr>
          <p:cNvSpPr/>
          <p:nvPr/>
        </p:nvSpPr>
        <p:spPr>
          <a:xfrm>
            <a:off x="4206799" y="1857705"/>
            <a:ext cx="1878444" cy="1279227"/>
          </a:xfrm>
          <a:prstGeom prst="donut">
            <a:avLst>
              <a:gd name="adj" fmla="val 77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1" name="テキスト ボックス 120">
            <a:extLst>
              <a:ext uri="{FF2B5EF4-FFF2-40B4-BE49-F238E27FC236}">
                <a16:creationId xmlns:a16="http://schemas.microsoft.com/office/drawing/2014/main" id="{EEFB3903-3532-4B11-880B-77846E30DDC5}"/>
              </a:ext>
            </a:extLst>
          </p:cNvPr>
          <p:cNvSpPr txBox="1"/>
          <p:nvPr/>
        </p:nvSpPr>
        <p:spPr>
          <a:xfrm>
            <a:off x="3436565" y="2538557"/>
            <a:ext cx="3412289" cy="584775"/>
          </a:xfrm>
          <a:prstGeom prst="rect">
            <a:avLst/>
          </a:prstGeom>
          <a:noFill/>
        </p:spPr>
        <p:txBody>
          <a:bodyPr wrap="square" rtlCol="0">
            <a:spAutoFit/>
          </a:bodyPr>
          <a:lstStyle/>
          <a:p>
            <a:pPr algn="ctr"/>
            <a:r>
              <a:rPr kumimoji="1" lang="en-US" altLang="ja-JP" b="1" i="1" dirty="0">
                <a:solidFill>
                  <a:schemeClr val="accent6">
                    <a:lumMod val="50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Well-Being</a:t>
            </a:r>
            <a:r>
              <a:rPr kumimoji="1" lang="ja-JP" altLang="en-US" b="1" i="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の向上</a:t>
            </a:r>
            <a:endParaRPr kumimoji="1" lang="en-US" altLang="ja-JP" b="1" i="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algn="ctr"/>
            <a:r>
              <a:rPr kumimoji="1" lang="ja-JP" altLang="en-US" sz="1400" i="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kumimoji="1" lang="en-US" altLang="ja-JP" sz="1400" i="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Well-Being</a:t>
            </a:r>
            <a:r>
              <a:rPr kumimoji="1" lang="ja-JP" altLang="en-US" sz="1400" i="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先進都市へ）</a:t>
            </a:r>
            <a:endParaRPr kumimoji="1" lang="en-US" altLang="ja-JP" sz="1400" i="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2" name="四角形: 角を丸くする 1">
            <a:extLst>
              <a:ext uri="{FF2B5EF4-FFF2-40B4-BE49-F238E27FC236}">
                <a16:creationId xmlns:a16="http://schemas.microsoft.com/office/drawing/2014/main" id="{A8DDBC52-F37C-4A53-80E4-1E781578AA97}"/>
              </a:ext>
            </a:extLst>
          </p:cNvPr>
          <p:cNvSpPr/>
          <p:nvPr/>
        </p:nvSpPr>
        <p:spPr>
          <a:xfrm>
            <a:off x="30245" y="886360"/>
            <a:ext cx="360453" cy="2889377"/>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vert="eaVert" rtlCol="0" anchor="ctr"/>
          <a:lstStyle/>
          <a:p>
            <a:pPr algn="ctr"/>
            <a:r>
              <a:rPr kumimoji="1" lang="ja-JP" altLang="en-US" sz="14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暮らしの豊かさ</a:t>
            </a:r>
          </a:p>
        </p:txBody>
      </p:sp>
      <p:sp>
        <p:nvSpPr>
          <p:cNvPr id="53" name="四角形: 角を丸くする 52">
            <a:extLst>
              <a:ext uri="{FF2B5EF4-FFF2-40B4-BE49-F238E27FC236}">
                <a16:creationId xmlns:a16="http://schemas.microsoft.com/office/drawing/2014/main" id="{2B025A19-D27A-4330-8611-55CD88F71F3C}"/>
              </a:ext>
            </a:extLst>
          </p:cNvPr>
          <p:cNvSpPr/>
          <p:nvPr/>
        </p:nvSpPr>
        <p:spPr>
          <a:xfrm>
            <a:off x="27159" y="4153741"/>
            <a:ext cx="360000" cy="2679650"/>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vert="eaVert" rtlCol="0" anchor="ctr"/>
          <a:lstStyle/>
          <a:p>
            <a:pPr algn="ctr"/>
            <a:r>
              <a:rPr kumimoji="1" lang="ja-JP" altLang="en-US" sz="14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経済</a:t>
            </a:r>
            <a:r>
              <a:rPr kumimoji="1" lang="ja-JP" altLang="en-US" sz="12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の</a:t>
            </a:r>
            <a:r>
              <a:rPr kumimoji="1" lang="ja-JP" altLang="en-US" sz="14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豊かさ</a:t>
            </a:r>
          </a:p>
        </p:txBody>
      </p:sp>
      <p:grpSp>
        <p:nvGrpSpPr>
          <p:cNvPr id="13" name="グループ化 12">
            <a:extLst>
              <a:ext uri="{FF2B5EF4-FFF2-40B4-BE49-F238E27FC236}">
                <a16:creationId xmlns:a16="http://schemas.microsoft.com/office/drawing/2014/main" id="{2961D515-EC79-4F82-90C7-EBE2E191E6A7}"/>
              </a:ext>
            </a:extLst>
          </p:cNvPr>
          <p:cNvGrpSpPr/>
          <p:nvPr/>
        </p:nvGrpSpPr>
        <p:grpSpPr>
          <a:xfrm>
            <a:off x="7647705" y="1287416"/>
            <a:ext cx="782231" cy="468000"/>
            <a:chOff x="12549131" y="-776106"/>
            <a:chExt cx="782231" cy="468000"/>
          </a:xfrm>
        </p:grpSpPr>
        <p:sp>
          <p:nvSpPr>
            <p:cNvPr id="141" name="フローチャート: 結合子 140">
              <a:extLst>
                <a:ext uri="{FF2B5EF4-FFF2-40B4-BE49-F238E27FC236}">
                  <a16:creationId xmlns:a16="http://schemas.microsoft.com/office/drawing/2014/main" id="{083E56CF-CD41-4D99-8B0F-B2FC157852D0}"/>
                </a:ext>
              </a:extLst>
            </p:cNvPr>
            <p:cNvSpPr/>
            <p:nvPr/>
          </p:nvSpPr>
          <p:spPr>
            <a:xfrm>
              <a:off x="12706246" y="-776106"/>
              <a:ext cx="468000" cy="468000"/>
            </a:xfrm>
            <a:prstGeom prst="flowChartConnector">
              <a:avLst/>
            </a:prstGeom>
            <a:solidFill>
              <a:schemeClr val="accent2">
                <a:lumMod val="40000"/>
                <a:lumOff val="60000"/>
              </a:schemeClr>
            </a:solidFill>
            <a:ln w="19050">
              <a:solidFill>
                <a:schemeClr val="bg1">
                  <a:lumMod val="8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6374" tIns="686374" rIns="128016" bIns="128016" numCol="1" spcCol="1270" anchor="ctr" anchorCtr="0">
              <a:noAutofit/>
            </a:bodyPr>
            <a:lstStyle/>
            <a:p>
              <a:pPr marL="0" lvl="0" indent="0" algn="ctr" defTabSz="800100">
                <a:lnSpc>
                  <a:spcPct val="90000"/>
                </a:lnSpc>
                <a:spcBef>
                  <a:spcPct val="0"/>
                </a:spcBef>
                <a:spcAft>
                  <a:spcPct val="35000"/>
                </a:spcAft>
                <a:buNone/>
              </a:pPr>
              <a:endParaRPr kumimoji="1" lang="ja-JP" altLang="en-US" sz="1800" kern="1200"/>
            </a:p>
          </p:txBody>
        </p:sp>
        <p:sp>
          <p:nvSpPr>
            <p:cNvPr id="139" name="テキスト ボックス 138">
              <a:extLst>
                <a:ext uri="{FF2B5EF4-FFF2-40B4-BE49-F238E27FC236}">
                  <a16:creationId xmlns:a16="http://schemas.microsoft.com/office/drawing/2014/main" id="{D268FE28-0BBD-49F9-9A6A-CE2329677519}"/>
                </a:ext>
              </a:extLst>
            </p:cNvPr>
            <p:cNvSpPr txBox="1"/>
            <p:nvPr/>
          </p:nvSpPr>
          <p:spPr>
            <a:xfrm>
              <a:off x="12549131" y="-716000"/>
              <a:ext cx="782231" cy="347788"/>
            </a:xfrm>
            <a:prstGeom prst="rect">
              <a:avLst/>
            </a:prstGeom>
            <a:noFill/>
          </p:spPr>
          <p:txBody>
            <a:bodyPr wrap="square" rtlCol="0">
              <a:spAutoFit/>
            </a:bodyPr>
            <a:lstStyle/>
            <a:p>
              <a:pPr algn="ctr"/>
              <a:r>
                <a:rPr kumimoji="1" lang="ja-JP" altLang="en-US" sz="830" dirty="0">
                  <a:latin typeface="BIZ UDPゴシック" panose="020B0400000000000000" pitchFamily="50" charset="-128"/>
                  <a:ea typeface="BIZ UDPゴシック" panose="020B0400000000000000" pitchFamily="50" charset="-128"/>
                </a:rPr>
                <a:t>観光</a:t>
              </a:r>
              <a:endParaRPr kumimoji="1" lang="en-US" altLang="ja-JP" sz="830" dirty="0">
                <a:latin typeface="BIZ UDPゴシック" panose="020B0400000000000000" pitchFamily="50" charset="-128"/>
                <a:ea typeface="BIZ UDPゴシック" panose="020B0400000000000000" pitchFamily="50" charset="-128"/>
              </a:endParaRPr>
            </a:p>
            <a:p>
              <a:pPr algn="ctr"/>
              <a:r>
                <a:rPr kumimoji="1" lang="ja-JP" altLang="en-US" sz="830" dirty="0">
                  <a:latin typeface="BIZ UDPゴシック" panose="020B0400000000000000" pitchFamily="50" charset="-128"/>
                  <a:ea typeface="BIZ UDPゴシック" panose="020B0400000000000000" pitchFamily="50" charset="-128"/>
                </a:rPr>
                <a:t>エンタメ</a:t>
              </a:r>
            </a:p>
          </p:txBody>
        </p:sp>
      </p:grpSp>
      <p:grpSp>
        <p:nvGrpSpPr>
          <p:cNvPr id="11" name="グループ化 10">
            <a:extLst>
              <a:ext uri="{FF2B5EF4-FFF2-40B4-BE49-F238E27FC236}">
                <a16:creationId xmlns:a16="http://schemas.microsoft.com/office/drawing/2014/main" id="{42558A88-2AAC-4C00-AAAD-422FB63114DF}"/>
              </a:ext>
            </a:extLst>
          </p:cNvPr>
          <p:cNvGrpSpPr/>
          <p:nvPr/>
        </p:nvGrpSpPr>
        <p:grpSpPr>
          <a:xfrm>
            <a:off x="1627414" y="1308706"/>
            <a:ext cx="530032" cy="468000"/>
            <a:chOff x="8901785" y="1701462"/>
            <a:chExt cx="530032" cy="468000"/>
          </a:xfrm>
        </p:grpSpPr>
        <p:sp>
          <p:nvSpPr>
            <p:cNvPr id="143" name="フローチャート: 結合子 142">
              <a:extLst>
                <a:ext uri="{FF2B5EF4-FFF2-40B4-BE49-F238E27FC236}">
                  <a16:creationId xmlns:a16="http://schemas.microsoft.com/office/drawing/2014/main" id="{AF93C845-1173-4672-9A69-7A19149E0CC4}"/>
                </a:ext>
              </a:extLst>
            </p:cNvPr>
            <p:cNvSpPr/>
            <p:nvPr/>
          </p:nvSpPr>
          <p:spPr>
            <a:xfrm>
              <a:off x="8932801" y="1701462"/>
              <a:ext cx="468000" cy="468000"/>
            </a:xfrm>
            <a:prstGeom prst="flowChartConnector">
              <a:avLst/>
            </a:prstGeom>
            <a:solidFill>
              <a:schemeClr val="accent4">
                <a:lumMod val="40000"/>
                <a:lumOff val="60000"/>
              </a:schemeClr>
            </a:solidFill>
            <a:ln w="19050">
              <a:solidFill>
                <a:schemeClr val="bg1">
                  <a:lumMod val="8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128017" rIns="686374" bIns="686374" numCol="1" spcCol="1270" anchor="ctr" anchorCtr="0">
              <a:noAutofit/>
            </a:bodyPr>
            <a:lstStyle/>
            <a:p>
              <a:pPr marL="0" lvl="0" indent="0" algn="ctr" defTabSz="800100">
                <a:lnSpc>
                  <a:spcPct val="90000"/>
                </a:lnSpc>
                <a:spcBef>
                  <a:spcPct val="0"/>
                </a:spcBef>
                <a:spcAft>
                  <a:spcPct val="35000"/>
                </a:spcAft>
                <a:buNone/>
              </a:pPr>
              <a:endParaRPr kumimoji="1" lang="ja-JP" altLang="en-US" sz="1200" kern="1200" dirty="0">
                <a:solidFill>
                  <a:schemeClr val="bg2">
                    <a:lumMod val="25000"/>
                  </a:schemeClr>
                </a:solidFill>
                <a:latin typeface="HGPｺﾞｼｯｸE" panose="020B0900000000000000" pitchFamily="50" charset="-128"/>
                <a:ea typeface="HGPｺﾞｼｯｸE" panose="020B0900000000000000" pitchFamily="50" charset="-128"/>
              </a:endParaRPr>
            </a:p>
          </p:txBody>
        </p:sp>
        <p:sp>
          <p:nvSpPr>
            <p:cNvPr id="132" name="テキスト ボックス 131">
              <a:extLst>
                <a:ext uri="{FF2B5EF4-FFF2-40B4-BE49-F238E27FC236}">
                  <a16:creationId xmlns:a16="http://schemas.microsoft.com/office/drawing/2014/main" id="{4CB0AB9B-0703-4C07-B211-7C637C086F42}"/>
                </a:ext>
              </a:extLst>
            </p:cNvPr>
            <p:cNvSpPr txBox="1"/>
            <p:nvPr/>
          </p:nvSpPr>
          <p:spPr>
            <a:xfrm>
              <a:off x="8901785" y="1761568"/>
              <a:ext cx="530032" cy="347788"/>
            </a:xfrm>
            <a:prstGeom prst="rect">
              <a:avLst/>
            </a:prstGeom>
            <a:noFill/>
          </p:spPr>
          <p:txBody>
            <a:bodyPr wrap="square" rtlCol="0">
              <a:spAutoFit/>
            </a:bodyPr>
            <a:lstStyle/>
            <a:p>
              <a:pPr algn="ctr"/>
              <a:r>
                <a:rPr kumimoji="1" lang="ja-JP" altLang="en-US" sz="830" dirty="0">
                  <a:latin typeface="BIZ UDPゴシック" panose="020B0400000000000000" pitchFamily="50" charset="-128"/>
                  <a:ea typeface="BIZ UDPゴシック" panose="020B0400000000000000" pitchFamily="50" charset="-128"/>
                </a:rPr>
                <a:t>グローバル</a:t>
              </a:r>
            </a:p>
          </p:txBody>
        </p:sp>
      </p:grpSp>
      <p:grpSp>
        <p:nvGrpSpPr>
          <p:cNvPr id="16" name="グループ化 15">
            <a:extLst>
              <a:ext uri="{FF2B5EF4-FFF2-40B4-BE49-F238E27FC236}">
                <a16:creationId xmlns:a16="http://schemas.microsoft.com/office/drawing/2014/main" id="{C4E5C577-58DD-4937-A3C0-32D9EF547D9F}"/>
              </a:ext>
            </a:extLst>
          </p:cNvPr>
          <p:cNvGrpSpPr/>
          <p:nvPr/>
        </p:nvGrpSpPr>
        <p:grpSpPr>
          <a:xfrm>
            <a:off x="8150741" y="1287416"/>
            <a:ext cx="782231" cy="468000"/>
            <a:chOff x="1183540" y="1670621"/>
            <a:chExt cx="782231" cy="468000"/>
          </a:xfrm>
        </p:grpSpPr>
        <p:sp>
          <p:nvSpPr>
            <p:cNvPr id="144" name="フローチャート: 結合子 143">
              <a:extLst>
                <a:ext uri="{FF2B5EF4-FFF2-40B4-BE49-F238E27FC236}">
                  <a16:creationId xmlns:a16="http://schemas.microsoft.com/office/drawing/2014/main" id="{03DDE147-1A50-42EB-97F5-EA076848C05F}"/>
                </a:ext>
              </a:extLst>
            </p:cNvPr>
            <p:cNvSpPr/>
            <p:nvPr/>
          </p:nvSpPr>
          <p:spPr>
            <a:xfrm>
              <a:off x="1340655" y="1670621"/>
              <a:ext cx="468000" cy="468000"/>
            </a:xfrm>
            <a:prstGeom prst="flowChartConnector">
              <a:avLst/>
            </a:prstGeom>
            <a:solidFill>
              <a:schemeClr val="accent2">
                <a:lumMod val="40000"/>
                <a:lumOff val="60000"/>
              </a:schemeClr>
            </a:solidFill>
            <a:ln w="19050">
              <a:solidFill>
                <a:schemeClr val="bg1">
                  <a:lumMod val="8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6374" tIns="128016" rIns="128016" bIns="686374" numCol="1" spcCol="1270" anchor="ctr" anchorCtr="0">
              <a:noAutofit/>
            </a:bodyPr>
            <a:lstStyle/>
            <a:p>
              <a:pPr marL="0" lvl="0" indent="0" algn="ctr" defTabSz="800100">
                <a:lnSpc>
                  <a:spcPct val="90000"/>
                </a:lnSpc>
                <a:spcBef>
                  <a:spcPct val="0"/>
                </a:spcBef>
                <a:spcAft>
                  <a:spcPct val="35000"/>
                </a:spcAft>
                <a:buNone/>
              </a:pPr>
              <a:endParaRPr kumimoji="1" lang="ja-JP" altLang="en-US" sz="1800" kern="1200"/>
            </a:p>
          </p:txBody>
        </p:sp>
        <p:sp>
          <p:nvSpPr>
            <p:cNvPr id="137" name="テキスト ボックス 136">
              <a:extLst>
                <a:ext uri="{FF2B5EF4-FFF2-40B4-BE49-F238E27FC236}">
                  <a16:creationId xmlns:a16="http://schemas.microsoft.com/office/drawing/2014/main" id="{B1A0B900-B470-4854-951E-A55741D99431}"/>
                </a:ext>
              </a:extLst>
            </p:cNvPr>
            <p:cNvSpPr txBox="1"/>
            <p:nvPr/>
          </p:nvSpPr>
          <p:spPr>
            <a:xfrm>
              <a:off x="1183540" y="1730727"/>
              <a:ext cx="782231" cy="347788"/>
            </a:xfrm>
            <a:prstGeom prst="rect">
              <a:avLst/>
            </a:prstGeom>
            <a:noFill/>
          </p:spPr>
          <p:txBody>
            <a:bodyPr wrap="square" rtlCol="0">
              <a:spAutoFit/>
            </a:bodyPr>
            <a:lstStyle/>
            <a:p>
              <a:pPr marL="0" algn="ctr" rtl="0" eaLnBrk="1" latinLnBrk="0" hangingPunct="1">
                <a:spcBef>
                  <a:spcPts val="0"/>
                </a:spcBef>
                <a:spcAft>
                  <a:spcPts val="0"/>
                </a:spcAft>
              </a:pPr>
              <a:r>
                <a:rPr lang="ja-JP" altLang="ja-JP" sz="830" kern="1200" dirty="0">
                  <a:solidFill>
                    <a:srgbClr val="000000"/>
                  </a:solidFill>
                  <a:effectLst/>
                  <a:latin typeface="BIZ UDPゴシック" panose="020B0400000000000000" pitchFamily="50" charset="-128"/>
                  <a:ea typeface="BIZ UDPゴシック" panose="020B0400000000000000" pitchFamily="50" charset="-128"/>
                </a:rPr>
                <a:t>文化</a:t>
              </a:r>
              <a:endParaRPr lang="en-US" altLang="ja-JP" sz="830" kern="1200" dirty="0">
                <a:solidFill>
                  <a:srgbClr val="000000"/>
                </a:solidFill>
                <a:effectLst/>
                <a:latin typeface="BIZ UDPゴシック" panose="020B0400000000000000" pitchFamily="50" charset="-128"/>
                <a:ea typeface="BIZ UDPゴシック" panose="020B0400000000000000" pitchFamily="50" charset="-128"/>
              </a:endParaRPr>
            </a:p>
            <a:p>
              <a:pPr marL="0" algn="ctr" rtl="0" eaLnBrk="1" latinLnBrk="0" hangingPunct="1">
                <a:spcBef>
                  <a:spcPts val="0"/>
                </a:spcBef>
                <a:spcAft>
                  <a:spcPts val="0"/>
                </a:spcAft>
              </a:pPr>
              <a:r>
                <a:rPr lang="ja-JP" altLang="ja-JP" sz="830" kern="1200" dirty="0">
                  <a:solidFill>
                    <a:srgbClr val="000000"/>
                  </a:solidFill>
                  <a:effectLst/>
                  <a:latin typeface="BIZ UDPゴシック" panose="020B0400000000000000" pitchFamily="50" charset="-128"/>
                  <a:ea typeface="BIZ UDPゴシック" panose="020B0400000000000000" pitchFamily="50" charset="-128"/>
                </a:rPr>
                <a:t>芸術</a:t>
              </a:r>
              <a:endParaRPr lang="ja-JP" altLang="ja-JP" sz="830" dirty="0">
                <a:effectLst/>
                <a:latin typeface="BIZ UDPゴシック" panose="020B0400000000000000" pitchFamily="50" charset="-128"/>
                <a:ea typeface="BIZ UDPゴシック" panose="020B0400000000000000" pitchFamily="50" charset="-128"/>
              </a:endParaRPr>
            </a:p>
          </p:txBody>
        </p:sp>
      </p:grpSp>
      <p:grpSp>
        <p:nvGrpSpPr>
          <p:cNvPr id="12" name="グループ化 11">
            <a:extLst>
              <a:ext uri="{FF2B5EF4-FFF2-40B4-BE49-F238E27FC236}">
                <a16:creationId xmlns:a16="http://schemas.microsoft.com/office/drawing/2014/main" id="{976CEEED-2599-4C10-825A-F867AA84A897}"/>
              </a:ext>
            </a:extLst>
          </p:cNvPr>
          <p:cNvGrpSpPr/>
          <p:nvPr/>
        </p:nvGrpSpPr>
        <p:grpSpPr>
          <a:xfrm>
            <a:off x="2013460" y="1308706"/>
            <a:ext cx="782231" cy="468000"/>
            <a:chOff x="9473395" y="1839041"/>
            <a:chExt cx="782231" cy="468000"/>
          </a:xfrm>
        </p:grpSpPr>
        <p:sp>
          <p:nvSpPr>
            <p:cNvPr id="145" name="フローチャート: 結合子 144">
              <a:extLst>
                <a:ext uri="{FF2B5EF4-FFF2-40B4-BE49-F238E27FC236}">
                  <a16:creationId xmlns:a16="http://schemas.microsoft.com/office/drawing/2014/main" id="{0B85D67E-7EC9-4027-9B6B-F36E6B73F1E7}"/>
                </a:ext>
              </a:extLst>
            </p:cNvPr>
            <p:cNvSpPr/>
            <p:nvPr/>
          </p:nvSpPr>
          <p:spPr>
            <a:xfrm>
              <a:off x="9630510" y="1839041"/>
              <a:ext cx="468000" cy="468000"/>
            </a:xfrm>
            <a:prstGeom prst="flowChartConnector">
              <a:avLst/>
            </a:prstGeom>
            <a:solidFill>
              <a:schemeClr val="accent4">
                <a:lumMod val="40000"/>
                <a:lumOff val="60000"/>
              </a:schemeClr>
            </a:solidFill>
            <a:ln w="19050">
              <a:solidFill>
                <a:schemeClr val="bg1">
                  <a:lumMod val="8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128017" rIns="686374" bIns="686374" numCol="1" spcCol="1270" anchor="ctr" anchorCtr="0">
              <a:noAutofit/>
            </a:bodyPr>
            <a:lstStyle/>
            <a:p>
              <a:pPr marL="0" lvl="0" indent="0" algn="ctr" defTabSz="800100">
                <a:lnSpc>
                  <a:spcPct val="90000"/>
                </a:lnSpc>
                <a:spcBef>
                  <a:spcPct val="0"/>
                </a:spcBef>
                <a:spcAft>
                  <a:spcPct val="35000"/>
                </a:spcAft>
                <a:buNone/>
              </a:pPr>
              <a:endParaRPr kumimoji="1" lang="ja-JP" altLang="en-US" sz="1200" kern="1200" dirty="0">
                <a:solidFill>
                  <a:schemeClr val="bg2">
                    <a:lumMod val="25000"/>
                  </a:schemeClr>
                </a:solidFill>
                <a:latin typeface="HGPｺﾞｼｯｸE" panose="020B0900000000000000" pitchFamily="50" charset="-128"/>
                <a:ea typeface="HGPｺﾞｼｯｸE" panose="020B0900000000000000" pitchFamily="50" charset="-128"/>
              </a:endParaRPr>
            </a:p>
          </p:txBody>
        </p:sp>
        <p:sp>
          <p:nvSpPr>
            <p:cNvPr id="131" name="テキスト ボックス 130">
              <a:extLst>
                <a:ext uri="{FF2B5EF4-FFF2-40B4-BE49-F238E27FC236}">
                  <a16:creationId xmlns:a16="http://schemas.microsoft.com/office/drawing/2014/main" id="{9AC864F1-F9F4-4F78-8995-27D00AC9BAFF}"/>
                </a:ext>
              </a:extLst>
            </p:cNvPr>
            <p:cNvSpPr txBox="1"/>
            <p:nvPr/>
          </p:nvSpPr>
          <p:spPr>
            <a:xfrm>
              <a:off x="9473395" y="1965319"/>
              <a:ext cx="782231" cy="220060"/>
            </a:xfrm>
            <a:prstGeom prst="rect">
              <a:avLst/>
            </a:prstGeom>
            <a:noFill/>
          </p:spPr>
          <p:txBody>
            <a:bodyPr wrap="square" rtlCol="0">
              <a:spAutoFit/>
            </a:bodyPr>
            <a:lstStyle/>
            <a:p>
              <a:pPr algn="ctr"/>
              <a:r>
                <a:rPr kumimoji="1" lang="ja-JP" altLang="en-US" sz="830" dirty="0">
                  <a:latin typeface="BIZ UDPゴシック" panose="020B0400000000000000" pitchFamily="50" charset="-128"/>
                  <a:ea typeface="BIZ UDPゴシック" panose="020B0400000000000000" pitchFamily="50" charset="-128"/>
                </a:rPr>
                <a:t>学び</a:t>
              </a:r>
            </a:p>
          </p:txBody>
        </p:sp>
      </p:grpSp>
      <p:grpSp>
        <p:nvGrpSpPr>
          <p:cNvPr id="6" name="グループ化 5">
            <a:extLst>
              <a:ext uri="{FF2B5EF4-FFF2-40B4-BE49-F238E27FC236}">
                <a16:creationId xmlns:a16="http://schemas.microsoft.com/office/drawing/2014/main" id="{E7B08D61-00FC-45CE-8EAF-72982AF28E8A}"/>
              </a:ext>
            </a:extLst>
          </p:cNvPr>
          <p:cNvGrpSpPr/>
          <p:nvPr/>
        </p:nvGrpSpPr>
        <p:grpSpPr>
          <a:xfrm>
            <a:off x="8676155" y="2615669"/>
            <a:ext cx="782231" cy="468000"/>
            <a:chOff x="11245554" y="5819912"/>
            <a:chExt cx="782231" cy="468000"/>
          </a:xfrm>
        </p:grpSpPr>
        <p:sp>
          <p:nvSpPr>
            <p:cNvPr id="147" name="フローチャート: 結合子 146">
              <a:extLst>
                <a:ext uri="{FF2B5EF4-FFF2-40B4-BE49-F238E27FC236}">
                  <a16:creationId xmlns:a16="http://schemas.microsoft.com/office/drawing/2014/main" id="{FDD4DF67-A380-4DEA-8F44-02BC3EB595D3}"/>
                </a:ext>
              </a:extLst>
            </p:cNvPr>
            <p:cNvSpPr/>
            <p:nvPr/>
          </p:nvSpPr>
          <p:spPr>
            <a:xfrm>
              <a:off x="11402669" y="5819912"/>
              <a:ext cx="468000" cy="468000"/>
            </a:xfrm>
            <a:prstGeom prst="flowChartConnector">
              <a:avLst/>
            </a:prstGeom>
            <a:solidFill>
              <a:schemeClr val="accent5">
                <a:lumMod val="40000"/>
                <a:lumOff val="60000"/>
              </a:schemeClr>
            </a:solidFill>
            <a:ln w="19050">
              <a:solidFill>
                <a:schemeClr val="bg1">
                  <a:lumMod val="8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6374" tIns="128016" rIns="128016" bIns="686374" numCol="1" spcCol="1270" anchor="ctr" anchorCtr="0">
              <a:noAutofit/>
            </a:bodyPr>
            <a:lstStyle/>
            <a:p>
              <a:pPr marL="0" lvl="0" indent="0" algn="ctr" defTabSz="800100">
                <a:lnSpc>
                  <a:spcPct val="90000"/>
                </a:lnSpc>
                <a:spcBef>
                  <a:spcPct val="0"/>
                </a:spcBef>
                <a:spcAft>
                  <a:spcPct val="35000"/>
                </a:spcAft>
                <a:buNone/>
              </a:pPr>
              <a:endParaRPr kumimoji="1" lang="ja-JP" altLang="en-US" sz="1800" kern="1200"/>
            </a:p>
          </p:txBody>
        </p:sp>
        <p:sp>
          <p:nvSpPr>
            <p:cNvPr id="134" name="テキスト ボックス 133">
              <a:extLst>
                <a:ext uri="{FF2B5EF4-FFF2-40B4-BE49-F238E27FC236}">
                  <a16:creationId xmlns:a16="http://schemas.microsoft.com/office/drawing/2014/main" id="{10C1950E-54E9-44EF-96B5-19BBC184FD80}"/>
                </a:ext>
              </a:extLst>
            </p:cNvPr>
            <p:cNvSpPr txBox="1"/>
            <p:nvPr/>
          </p:nvSpPr>
          <p:spPr>
            <a:xfrm>
              <a:off x="11245554" y="5943882"/>
              <a:ext cx="782231" cy="220060"/>
            </a:xfrm>
            <a:prstGeom prst="rect">
              <a:avLst/>
            </a:prstGeom>
            <a:noFill/>
          </p:spPr>
          <p:txBody>
            <a:bodyPr wrap="square" rtlCol="0">
              <a:spAutoFit/>
            </a:bodyPr>
            <a:lstStyle/>
            <a:p>
              <a:pPr algn="ctr"/>
              <a:r>
                <a:rPr kumimoji="1" lang="ja-JP" altLang="en-US" sz="830" dirty="0">
                  <a:latin typeface="BIZ UDPゴシック" panose="020B0400000000000000" pitchFamily="50" charset="-128"/>
                  <a:ea typeface="BIZ UDPゴシック" panose="020B0400000000000000" pitchFamily="50" charset="-128"/>
                </a:rPr>
                <a:t>デジタル</a:t>
              </a:r>
            </a:p>
          </p:txBody>
        </p:sp>
      </p:grpSp>
      <p:grpSp>
        <p:nvGrpSpPr>
          <p:cNvPr id="15" name="グループ化 14">
            <a:extLst>
              <a:ext uri="{FF2B5EF4-FFF2-40B4-BE49-F238E27FC236}">
                <a16:creationId xmlns:a16="http://schemas.microsoft.com/office/drawing/2014/main" id="{6883D20C-091F-4B9F-AF68-2516F772AD2C}"/>
              </a:ext>
            </a:extLst>
          </p:cNvPr>
          <p:cNvGrpSpPr/>
          <p:nvPr/>
        </p:nvGrpSpPr>
        <p:grpSpPr>
          <a:xfrm>
            <a:off x="8653777" y="1287416"/>
            <a:ext cx="782231" cy="468000"/>
            <a:chOff x="1742147" y="1697163"/>
            <a:chExt cx="782231" cy="468000"/>
          </a:xfrm>
        </p:grpSpPr>
        <p:sp>
          <p:nvSpPr>
            <p:cNvPr id="149" name="フローチャート: 結合子 148">
              <a:extLst>
                <a:ext uri="{FF2B5EF4-FFF2-40B4-BE49-F238E27FC236}">
                  <a16:creationId xmlns:a16="http://schemas.microsoft.com/office/drawing/2014/main" id="{FA44BB29-E3D8-465C-98B5-A76F7A69EC9E}"/>
                </a:ext>
              </a:extLst>
            </p:cNvPr>
            <p:cNvSpPr/>
            <p:nvPr/>
          </p:nvSpPr>
          <p:spPr>
            <a:xfrm>
              <a:off x="1899262" y="1697163"/>
              <a:ext cx="468000" cy="468000"/>
            </a:xfrm>
            <a:prstGeom prst="flowChartConnector">
              <a:avLst/>
            </a:prstGeom>
            <a:solidFill>
              <a:schemeClr val="accent2">
                <a:lumMod val="40000"/>
                <a:lumOff val="60000"/>
              </a:schemeClr>
            </a:solidFill>
            <a:ln w="19050">
              <a:solidFill>
                <a:schemeClr val="bg1">
                  <a:lumMod val="8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6374" tIns="686374" rIns="128016" bIns="128016" numCol="1" spcCol="1270" anchor="ctr" anchorCtr="0">
              <a:noAutofit/>
            </a:bodyPr>
            <a:lstStyle/>
            <a:p>
              <a:pPr marL="0" lvl="0" indent="0" algn="ctr" defTabSz="800100">
                <a:lnSpc>
                  <a:spcPct val="90000"/>
                </a:lnSpc>
                <a:spcBef>
                  <a:spcPct val="0"/>
                </a:spcBef>
                <a:spcAft>
                  <a:spcPct val="35000"/>
                </a:spcAft>
                <a:buNone/>
              </a:pPr>
              <a:endParaRPr kumimoji="1" lang="ja-JP" altLang="en-US" sz="1800" kern="1200"/>
            </a:p>
          </p:txBody>
        </p:sp>
        <p:sp>
          <p:nvSpPr>
            <p:cNvPr id="138" name="テキスト ボックス 137">
              <a:extLst>
                <a:ext uri="{FF2B5EF4-FFF2-40B4-BE49-F238E27FC236}">
                  <a16:creationId xmlns:a16="http://schemas.microsoft.com/office/drawing/2014/main" id="{0FC2E8FB-C0EA-45CD-8F97-2CE688B167F8}"/>
                </a:ext>
              </a:extLst>
            </p:cNvPr>
            <p:cNvSpPr txBox="1"/>
            <p:nvPr/>
          </p:nvSpPr>
          <p:spPr>
            <a:xfrm>
              <a:off x="1742147" y="1821133"/>
              <a:ext cx="782231" cy="220060"/>
            </a:xfrm>
            <a:prstGeom prst="rect">
              <a:avLst/>
            </a:prstGeom>
            <a:noFill/>
          </p:spPr>
          <p:txBody>
            <a:bodyPr wrap="square" rtlCol="0">
              <a:spAutoFit/>
            </a:bodyPr>
            <a:lstStyle/>
            <a:p>
              <a:pPr algn="ctr"/>
              <a:r>
                <a:rPr kumimoji="1" lang="ja-JP" altLang="en-US" sz="830" dirty="0">
                  <a:latin typeface="BIZ UDPゴシック" panose="020B0400000000000000" pitchFamily="50" charset="-128"/>
                  <a:ea typeface="BIZ UDPゴシック" panose="020B0400000000000000" pitchFamily="50" charset="-128"/>
                </a:rPr>
                <a:t>食</a:t>
              </a:r>
            </a:p>
          </p:txBody>
        </p:sp>
      </p:grpSp>
      <p:grpSp>
        <p:nvGrpSpPr>
          <p:cNvPr id="10" name="グループ化 9">
            <a:extLst>
              <a:ext uri="{FF2B5EF4-FFF2-40B4-BE49-F238E27FC236}">
                <a16:creationId xmlns:a16="http://schemas.microsoft.com/office/drawing/2014/main" id="{864AF425-3FC0-437C-AC87-D25F27FDA91C}"/>
              </a:ext>
            </a:extLst>
          </p:cNvPr>
          <p:cNvGrpSpPr/>
          <p:nvPr/>
        </p:nvGrpSpPr>
        <p:grpSpPr>
          <a:xfrm>
            <a:off x="998693" y="1308706"/>
            <a:ext cx="782232" cy="468000"/>
            <a:chOff x="8215321" y="1645914"/>
            <a:chExt cx="782232" cy="468000"/>
          </a:xfrm>
        </p:grpSpPr>
        <p:sp>
          <p:nvSpPr>
            <p:cNvPr id="142" name="フローチャート: 結合子 141">
              <a:extLst>
                <a:ext uri="{FF2B5EF4-FFF2-40B4-BE49-F238E27FC236}">
                  <a16:creationId xmlns:a16="http://schemas.microsoft.com/office/drawing/2014/main" id="{039E4F4D-DF0A-4964-A637-6B46B7F80354}"/>
                </a:ext>
              </a:extLst>
            </p:cNvPr>
            <p:cNvSpPr/>
            <p:nvPr/>
          </p:nvSpPr>
          <p:spPr>
            <a:xfrm>
              <a:off x="8372437" y="1645914"/>
              <a:ext cx="468000" cy="468000"/>
            </a:xfrm>
            <a:prstGeom prst="flowChartConnector">
              <a:avLst/>
            </a:prstGeom>
            <a:solidFill>
              <a:schemeClr val="accent4">
                <a:lumMod val="40000"/>
                <a:lumOff val="60000"/>
              </a:schemeClr>
            </a:solidFill>
            <a:ln w="19050">
              <a:solidFill>
                <a:schemeClr val="bg1">
                  <a:lumMod val="8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686374" rIns="686374" bIns="128016" numCol="1" spcCol="1270" anchor="ctr" anchorCtr="0">
              <a:noAutofit/>
            </a:bodyPr>
            <a:lstStyle/>
            <a:p>
              <a:pPr marL="0" lvl="0" indent="0" algn="ctr" defTabSz="800100">
                <a:lnSpc>
                  <a:spcPct val="90000"/>
                </a:lnSpc>
                <a:spcBef>
                  <a:spcPct val="0"/>
                </a:spcBef>
                <a:spcAft>
                  <a:spcPct val="35000"/>
                </a:spcAft>
                <a:buNone/>
              </a:pPr>
              <a:endParaRPr kumimoji="1" lang="ja-JP" altLang="en-US" sz="1800" kern="1200"/>
            </a:p>
          </p:txBody>
        </p:sp>
        <p:sp>
          <p:nvSpPr>
            <p:cNvPr id="151" name="テキスト ボックス 150">
              <a:extLst>
                <a:ext uri="{FF2B5EF4-FFF2-40B4-BE49-F238E27FC236}">
                  <a16:creationId xmlns:a16="http://schemas.microsoft.com/office/drawing/2014/main" id="{20050A2D-5C12-469E-A024-B6A362A9F944}"/>
                </a:ext>
              </a:extLst>
            </p:cNvPr>
            <p:cNvSpPr txBox="1"/>
            <p:nvPr/>
          </p:nvSpPr>
          <p:spPr>
            <a:xfrm>
              <a:off x="8215321" y="1769884"/>
              <a:ext cx="782232" cy="220060"/>
            </a:xfrm>
            <a:prstGeom prst="rect">
              <a:avLst/>
            </a:prstGeom>
            <a:noFill/>
          </p:spPr>
          <p:txBody>
            <a:bodyPr wrap="square" rtlCol="0">
              <a:spAutoFit/>
            </a:bodyPr>
            <a:lstStyle/>
            <a:p>
              <a:pPr algn="ctr"/>
              <a:r>
                <a:rPr kumimoji="1" lang="ja-JP" altLang="en-US" sz="830" dirty="0">
                  <a:latin typeface="BIZ UDPゴシック" panose="020B0400000000000000" pitchFamily="50" charset="-128"/>
                  <a:ea typeface="BIZ UDPゴシック" panose="020B0400000000000000" pitchFamily="50" charset="-128"/>
                </a:rPr>
                <a:t>起業</a:t>
              </a:r>
            </a:p>
          </p:txBody>
        </p:sp>
      </p:grpSp>
      <p:grpSp>
        <p:nvGrpSpPr>
          <p:cNvPr id="9" name="グループ化 8">
            <a:extLst>
              <a:ext uri="{FF2B5EF4-FFF2-40B4-BE49-F238E27FC236}">
                <a16:creationId xmlns:a16="http://schemas.microsoft.com/office/drawing/2014/main" id="{918C8046-76F6-4C3C-8DD9-091F48A33ECF}"/>
              </a:ext>
            </a:extLst>
          </p:cNvPr>
          <p:cNvGrpSpPr/>
          <p:nvPr/>
        </p:nvGrpSpPr>
        <p:grpSpPr>
          <a:xfrm>
            <a:off x="586968" y="1308706"/>
            <a:ext cx="574761" cy="468000"/>
            <a:chOff x="7797969" y="1657490"/>
            <a:chExt cx="574761" cy="468000"/>
          </a:xfrm>
        </p:grpSpPr>
        <p:sp>
          <p:nvSpPr>
            <p:cNvPr id="152" name="フローチャート: 結合子 151">
              <a:extLst>
                <a:ext uri="{FF2B5EF4-FFF2-40B4-BE49-F238E27FC236}">
                  <a16:creationId xmlns:a16="http://schemas.microsoft.com/office/drawing/2014/main" id="{48DE1271-A809-4072-9A25-8B3F492C9DE9}"/>
                </a:ext>
              </a:extLst>
            </p:cNvPr>
            <p:cNvSpPr/>
            <p:nvPr/>
          </p:nvSpPr>
          <p:spPr>
            <a:xfrm>
              <a:off x="7851349" y="1657490"/>
              <a:ext cx="468000" cy="468000"/>
            </a:xfrm>
            <a:prstGeom prst="flowChartConnector">
              <a:avLst/>
            </a:prstGeom>
            <a:solidFill>
              <a:schemeClr val="accent4">
                <a:lumMod val="40000"/>
                <a:lumOff val="60000"/>
              </a:schemeClr>
            </a:solidFill>
            <a:ln w="19050">
              <a:solidFill>
                <a:schemeClr val="bg1">
                  <a:lumMod val="8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686374" rIns="686374" bIns="128016" numCol="1" spcCol="1270" anchor="ctr" anchorCtr="0">
              <a:noAutofit/>
            </a:bodyPr>
            <a:lstStyle/>
            <a:p>
              <a:pPr marL="0" lvl="0" indent="0" algn="ctr" defTabSz="800100">
                <a:lnSpc>
                  <a:spcPct val="90000"/>
                </a:lnSpc>
                <a:spcBef>
                  <a:spcPct val="0"/>
                </a:spcBef>
                <a:spcAft>
                  <a:spcPct val="35000"/>
                </a:spcAft>
                <a:buNone/>
              </a:pPr>
              <a:endParaRPr kumimoji="1" lang="ja-JP" altLang="en-US" sz="1800" kern="1200"/>
            </a:p>
          </p:txBody>
        </p:sp>
        <p:sp>
          <p:nvSpPr>
            <p:cNvPr id="130" name="テキスト ボックス 129">
              <a:extLst>
                <a:ext uri="{FF2B5EF4-FFF2-40B4-BE49-F238E27FC236}">
                  <a16:creationId xmlns:a16="http://schemas.microsoft.com/office/drawing/2014/main" id="{03988780-6C29-48F4-A7A7-2C357859408D}"/>
                </a:ext>
              </a:extLst>
            </p:cNvPr>
            <p:cNvSpPr txBox="1"/>
            <p:nvPr/>
          </p:nvSpPr>
          <p:spPr>
            <a:xfrm>
              <a:off x="7797969" y="1719135"/>
              <a:ext cx="574761" cy="344710"/>
            </a:xfrm>
            <a:prstGeom prst="rect">
              <a:avLst/>
            </a:prstGeom>
            <a:noFill/>
          </p:spPr>
          <p:txBody>
            <a:bodyPr wrap="square" rtlCol="0">
              <a:spAutoFit/>
            </a:bodyPr>
            <a:lstStyle/>
            <a:p>
              <a:pPr algn="ctr"/>
              <a:r>
                <a:rPr kumimoji="1" lang="ja-JP" altLang="en-US" sz="830" dirty="0">
                  <a:latin typeface="BIZ UDPゴシック" panose="020B0400000000000000" pitchFamily="50" charset="-128"/>
                  <a:ea typeface="BIZ UDPゴシック" panose="020B0400000000000000" pitchFamily="50" charset="-128"/>
                </a:rPr>
                <a:t>クリエイティブ</a:t>
              </a:r>
            </a:p>
          </p:txBody>
        </p:sp>
      </p:grpSp>
      <p:grpSp>
        <p:nvGrpSpPr>
          <p:cNvPr id="7" name="グループ化 6">
            <a:extLst>
              <a:ext uri="{FF2B5EF4-FFF2-40B4-BE49-F238E27FC236}">
                <a16:creationId xmlns:a16="http://schemas.microsoft.com/office/drawing/2014/main" id="{9EED3FBA-7E5B-4974-91A4-2E5BD7921BEC}"/>
              </a:ext>
            </a:extLst>
          </p:cNvPr>
          <p:cNvGrpSpPr/>
          <p:nvPr/>
        </p:nvGrpSpPr>
        <p:grpSpPr>
          <a:xfrm>
            <a:off x="8245806" y="2615669"/>
            <a:ext cx="591742" cy="468000"/>
            <a:chOff x="10823569" y="5819912"/>
            <a:chExt cx="591742" cy="468000"/>
          </a:xfrm>
        </p:grpSpPr>
        <p:sp>
          <p:nvSpPr>
            <p:cNvPr id="146" name="フローチャート: 結合子 145">
              <a:extLst>
                <a:ext uri="{FF2B5EF4-FFF2-40B4-BE49-F238E27FC236}">
                  <a16:creationId xmlns:a16="http://schemas.microsoft.com/office/drawing/2014/main" id="{56523928-648E-47FE-9086-3CF2B23F1FA8}"/>
                </a:ext>
              </a:extLst>
            </p:cNvPr>
            <p:cNvSpPr/>
            <p:nvPr/>
          </p:nvSpPr>
          <p:spPr>
            <a:xfrm>
              <a:off x="10885440" y="5819912"/>
              <a:ext cx="468000" cy="468000"/>
            </a:xfrm>
            <a:prstGeom prst="flowChartConnector">
              <a:avLst/>
            </a:prstGeom>
            <a:solidFill>
              <a:schemeClr val="accent5">
                <a:lumMod val="40000"/>
                <a:lumOff val="60000"/>
              </a:schemeClr>
            </a:solidFill>
            <a:ln w="19050">
              <a:solidFill>
                <a:schemeClr val="bg1">
                  <a:lumMod val="8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6374" tIns="686374" rIns="128016" bIns="128016" numCol="1" spcCol="1270" anchor="ctr" anchorCtr="0">
              <a:noAutofit/>
            </a:bodyPr>
            <a:lstStyle/>
            <a:p>
              <a:pPr marL="0" lvl="0" indent="0" algn="ctr" defTabSz="800100">
                <a:lnSpc>
                  <a:spcPct val="90000"/>
                </a:lnSpc>
                <a:spcBef>
                  <a:spcPct val="0"/>
                </a:spcBef>
                <a:spcAft>
                  <a:spcPct val="35000"/>
                </a:spcAft>
                <a:buNone/>
              </a:pPr>
              <a:endParaRPr kumimoji="1" lang="ja-JP" altLang="en-US" sz="1800" kern="1200"/>
            </a:p>
          </p:txBody>
        </p:sp>
        <p:sp>
          <p:nvSpPr>
            <p:cNvPr id="153" name="テキスト ボックス 152">
              <a:extLst>
                <a:ext uri="{FF2B5EF4-FFF2-40B4-BE49-F238E27FC236}">
                  <a16:creationId xmlns:a16="http://schemas.microsoft.com/office/drawing/2014/main" id="{02F35B4A-8C28-4F7F-814C-2E3C83C70E0A}"/>
                </a:ext>
              </a:extLst>
            </p:cNvPr>
            <p:cNvSpPr txBox="1"/>
            <p:nvPr/>
          </p:nvSpPr>
          <p:spPr>
            <a:xfrm>
              <a:off x="10823569" y="5943882"/>
              <a:ext cx="591742" cy="220060"/>
            </a:xfrm>
            <a:prstGeom prst="rect">
              <a:avLst/>
            </a:prstGeom>
            <a:noFill/>
          </p:spPr>
          <p:txBody>
            <a:bodyPr wrap="square" rtlCol="0">
              <a:spAutoFit/>
            </a:bodyPr>
            <a:lstStyle/>
            <a:p>
              <a:pPr algn="ctr"/>
              <a:r>
                <a:rPr kumimoji="1" lang="ja-JP" altLang="en-US" sz="830" dirty="0">
                  <a:latin typeface="BIZ UDPゴシック" panose="020B0400000000000000" pitchFamily="50" charset="-128"/>
                  <a:ea typeface="BIZ UDPゴシック" panose="020B0400000000000000" pitchFamily="50" charset="-128"/>
                </a:rPr>
                <a:t>健康</a:t>
              </a:r>
            </a:p>
          </p:txBody>
        </p:sp>
      </p:grpSp>
      <p:grpSp>
        <p:nvGrpSpPr>
          <p:cNvPr id="8" name="グループ化 7">
            <a:extLst>
              <a:ext uri="{FF2B5EF4-FFF2-40B4-BE49-F238E27FC236}">
                <a16:creationId xmlns:a16="http://schemas.microsoft.com/office/drawing/2014/main" id="{DF880944-E01C-4E65-AD31-8F06140BEDBB}"/>
              </a:ext>
            </a:extLst>
          </p:cNvPr>
          <p:cNvGrpSpPr/>
          <p:nvPr/>
        </p:nvGrpSpPr>
        <p:grpSpPr>
          <a:xfrm>
            <a:off x="7729732" y="2615669"/>
            <a:ext cx="591742" cy="468000"/>
            <a:chOff x="10299406" y="5819912"/>
            <a:chExt cx="591742" cy="468000"/>
          </a:xfrm>
        </p:grpSpPr>
        <p:sp>
          <p:nvSpPr>
            <p:cNvPr id="154" name="フローチャート: 結合子 153">
              <a:extLst>
                <a:ext uri="{FF2B5EF4-FFF2-40B4-BE49-F238E27FC236}">
                  <a16:creationId xmlns:a16="http://schemas.microsoft.com/office/drawing/2014/main" id="{81A796B3-37EA-4BEC-BD73-CCA508177ADD}"/>
                </a:ext>
              </a:extLst>
            </p:cNvPr>
            <p:cNvSpPr/>
            <p:nvPr/>
          </p:nvSpPr>
          <p:spPr>
            <a:xfrm>
              <a:off x="10361277" y="5819912"/>
              <a:ext cx="468000" cy="468000"/>
            </a:xfrm>
            <a:prstGeom prst="flowChartConnector">
              <a:avLst/>
            </a:prstGeom>
            <a:solidFill>
              <a:schemeClr val="accent5">
                <a:lumMod val="40000"/>
                <a:lumOff val="60000"/>
              </a:schemeClr>
            </a:solidFill>
            <a:ln w="19050">
              <a:solidFill>
                <a:schemeClr val="bg1">
                  <a:lumMod val="8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6374" tIns="128016" rIns="128016" bIns="686374" numCol="1" spcCol="1270" anchor="ctr" anchorCtr="0">
              <a:noAutofit/>
            </a:bodyPr>
            <a:lstStyle/>
            <a:p>
              <a:pPr marL="0" lvl="0" indent="0" algn="ctr" defTabSz="800100">
                <a:lnSpc>
                  <a:spcPct val="90000"/>
                </a:lnSpc>
                <a:spcBef>
                  <a:spcPct val="0"/>
                </a:spcBef>
                <a:spcAft>
                  <a:spcPct val="35000"/>
                </a:spcAft>
                <a:buNone/>
              </a:pPr>
              <a:endParaRPr kumimoji="1" lang="ja-JP" altLang="en-US" sz="1800" kern="1200"/>
            </a:p>
          </p:txBody>
        </p:sp>
        <p:sp>
          <p:nvSpPr>
            <p:cNvPr id="155" name="テキスト ボックス 154">
              <a:extLst>
                <a:ext uri="{FF2B5EF4-FFF2-40B4-BE49-F238E27FC236}">
                  <a16:creationId xmlns:a16="http://schemas.microsoft.com/office/drawing/2014/main" id="{DEA8EDE2-2A27-4519-BD66-CD8AF2A3A533}"/>
                </a:ext>
              </a:extLst>
            </p:cNvPr>
            <p:cNvSpPr txBox="1"/>
            <p:nvPr/>
          </p:nvSpPr>
          <p:spPr>
            <a:xfrm>
              <a:off x="10299406" y="5943882"/>
              <a:ext cx="591742" cy="220060"/>
            </a:xfrm>
            <a:prstGeom prst="rect">
              <a:avLst/>
            </a:prstGeom>
            <a:noFill/>
          </p:spPr>
          <p:txBody>
            <a:bodyPr wrap="square" rtlCol="0">
              <a:spAutoFit/>
            </a:bodyPr>
            <a:lstStyle/>
            <a:p>
              <a:pPr algn="ctr"/>
              <a:r>
                <a:rPr kumimoji="1" lang="ja-JP" altLang="en-US" sz="830" dirty="0">
                  <a:latin typeface="BIZ UDPゴシック" panose="020B0400000000000000" pitchFamily="50" charset="-128"/>
                  <a:ea typeface="BIZ UDPゴシック" panose="020B0400000000000000" pitchFamily="50" charset="-128"/>
                </a:rPr>
                <a:t>医療</a:t>
              </a:r>
            </a:p>
          </p:txBody>
        </p:sp>
      </p:grpSp>
      <p:grpSp>
        <p:nvGrpSpPr>
          <p:cNvPr id="5" name="グループ化 4">
            <a:extLst>
              <a:ext uri="{FF2B5EF4-FFF2-40B4-BE49-F238E27FC236}">
                <a16:creationId xmlns:a16="http://schemas.microsoft.com/office/drawing/2014/main" id="{56A12561-60AE-4D6A-A8BB-1E077D88791E}"/>
              </a:ext>
            </a:extLst>
          </p:cNvPr>
          <p:cNvGrpSpPr/>
          <p:nvPr/>
        </p:nvGrpSpPr>
        <p:grpSpPr>
          <a:xfrm>
            <a:off x="9287469" y="2615669"/>
            <a:ext cx="591742" cy="468000"/>
            <a:chOff x="11815958" y="5822945"/>
            <a:chExt cx="591742" cy="468000"/>
          </a:xfrm>
        </p:grpSpPr>
        <p:sp>
          <p:nvSpPr>
            <p:cNvPr id="156" name="フローチャート: 結合子 155">
              <a:extLst>
                <a:ext uri="{FF2B5EF4-FFF2-40B4-BE49-F238E27FC236}">
                  <a16:creationId xmlns:a16="http://schemas.microsoft.com/office/drawing/2014/main" id="{EFBF5CBB-BC8E-496C-ACC2-CE12DF0635EA}"/>
                </a:ext>
              </a:extLst>
            </p:cNvPr>
            <p:cNvSpPr/>
            <p:nvPr/>
          </p:nvSpPr>
          <p:spPr>
            <a:xfrm>
              <a:off x="11877829" y="5822945"/>
              <a:ext cx="468000" cy="468000"/>
            </a:xfrm>
            <a:prstGeom prst="flowChartConnector">
              <a:avLst/>
            </a:prstGeom>
            <a:solidFill>
              <a:schemeClr val="accent5">
                <a:lumMod val="40000"/>
                <a:lumOff val="60000"/>
              </a:schemeClr>
            </a:solidFill>
            <a:ln w="19050">
              <a:solidFill>
                <a:schemeClr val="bg1">
                  <a:lumMod val="8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6374" tIns="128016" rIns="128016" bIns="686374" numCol="1" spcCol="1270" anchor="ctr" anchorCtr="0">
              <a:noAutofit/>
            </a:bodyPr>
            <a:lstStyle/>
            <a:p>
              <a:pPr marL="0" lvl="0" indent="0" algn="ctr" defTabSz="800100">
                <a:lnSpc>
                  <a:spcPct val="90000"/>
                </a:lnSpc>
                <a:spcBef>
                  <a:spcPct val="0"/>
                </a:spcBef>
                <a:spcAft>
                  <a:spcPct val="35000"/>
                </a:spcAft>
                <a:buNone/>
              </a:pPr>
              <a:endParaRPr kumimoji="1" lang="ja-JP" altLang="en-US" sz="1800" kern="1200"/>
            </a:p>
          </p:txBody>
        </p:sp>
        <p:sp>
          <p:nvSpPr>
            <p:cNvPr id="133" name="テキスト ボックス 132">
              <a:extLst>
                <a:ext uri="{FF2B5EF4-FFF2-40B4-BE49-F238E27FC236}">
                  <a16:creationId xmlns:a16="http://schemas.microsoft.com/office/drawing/2014/main" id="{1DF79721-832D-493A-9767-F1F2B5C3EF4E}"/>
                </a:ext>
              </a:extLst>
            </p:cNvPr>
            <p:cNvSpPr txBox="1"/>
            <p:nvPr/>
          </p:nvSpPr>
          <p:spPr>
            <a:xfrm>
              <a:off x="11815958" y="5883051"/>
              <a:ext cx="591742" cy="347788"/>
            </a:xfrm>
            <a:prstGeom prst="rect">
              <a:avLst/>
            </a:prstGeom>
            <a:noFill/>
          </p:spPr>
          <p:txBody>
            <a:bodyPr wrap="square" rtlCol="0">
              <a:spAutoFit/>
            </a:bodyPr>
            <a:lstStyle/>
            <a:p>
              <a:pPr algn="ctr"/>
              <a:r>
                <a:rPr lang="ja-JP" altLang="en-US" sz="830" dirty="0">
                  <a:latin typeface="BIZ UDPゴシック" panose="020B0400000000000000" pitchFamily="50" charset="-128"/>
                  <a:ea typeface="BIZ UDPゴシック" panose="020B0400000000000000" pitchFamily="50" charset="-128"/>
                </a:rPr>
                <a:t>移動</a:t>
              </a:r>
              <a:endParaRPr lang="en-US" altLang="ja-JP" sz="830" dirty="0">
                <a:latin typeface="BIZ UDPゴシック" panose="020B0400000000000000" pitchFamily="50" charset="-128"/>
                <a:ea typeface="BIZ UDPゴシック" panose="020B0400000000000000" pitchFamily="50" charset="-128"/>
              </a:endParaRPr>
            </a:p>
            <a:p>
              <a:pPr algn="ctr"/>
              <a:r>
                <a:rPr lang="ja-JP" altLang="en-US" sz="830" dirty="0">
                  <a:latin typeface="BIZ UDPゴシック" panose="020B0400000000000000" pitchFamily="50" charset="-128"/>
                  <a:ea typeface="BIZ UDPゴシック" panose="020B0400000000000000" pitchFamily="50" charset="-128"/>
                </a:rPr>
                <a:t>交通</a:t>
              </a:r>
              <a:endParaRPr kumimoji="1" lang="ja-JP" altLang="en-US" sz="830" dirty="0">
                <a:latin typeface="BIZ UDPゴシック" panose="020B0400000000000000" pitchFamily="50" charset="-128"/>
                <a:ea typeface="BIZ UDPゴシック" panose="020B0400000000000000" pitchFamily="50" charset="-128"/>
              </a:endParaRPr>
            </a:p>
          </p:txBody>
        </p:sp>
      </p:grpSp>
      <p:grpSp>
        <p:nvGrpSpPr>
          <p:cNvPr id="20" name="グループ化 19">
            <a:extLst>
              <a:ext uri="{FF2B5EF4-FFF2-40B4-BE49-F238E27FC236}">
                <a16:creationId xmlns:a16="http://schemas.microsoft.com/office/drawing/2014/main" id="{7AC27F19-BE01-474F-8E6E-E3CA85A192A4}"/>
              </a:ext>
            </a:extLst>
          </p:cNvPr>
          <p:cNvGrpSpPr/>
          <p:nvPr/>
        </p:nvGrpSpPr>
        <p:grpSpPr>
          <a:xfrm>
            <a:off x="2077857" y="2844493"/>
            <a:ext cx="782231" cy="468000"/>
            <a:chOff x="3074769" y="3927335"/>
            <a:chExt cx="782231" cy="468000"/>
          </a:xfrm>
        </p:grpSpPr>
        <p:sp>
          <p:nvSpPr>
            <p:cNvPr id="158" name="フローチャート: 結合子 157">
              <a:extLst>
                <a:ext uri="{FF2B5EF4-FFF2-40B4-BE49-F238E27FC236}">
                  <a16:creationId xmlns:a16="http://schemas.microsoft.com/office/drawing/2014/main" id="{3FF65549-3921-4AAB-BDD0-52D9EE6B3BF9}"/>
                </a:ext>
              </a:extLst>
            </p:cNvPr>
            <p:cNvSpPr/>
            <p:nvPr/>
          </p:nvSpPr>
          <p:spPr>
            <a:xfrm>
              <a:off x="3202565" y="3927335"/>
              <a:ext cx="468000" cy="468000"/>
            </a:xfrm>
            <a:prstGeom prst="flowChartConnector">
              <a:avLst/>
            </a:prstGeom>
            <a:solidFill>
              <a:schemeClr val="accent6">
                <a:lumMod val="40000"/>
                <a:lumOff val="60000"/>
              </a:schemeClr>
            </a:solidFill>
            <a:ln w="19050">
              <a:solidFill>
                <a:schemeClr val="bg1">
                  <a:lumMod val="8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6374" tIns="686374" rIns="128016" bIns="128016" numCol="1" spcCol="1270" anchor="ctr" anchorCtr="0">
              <a:noAutofit/>
            </a:bodyPr>
            <a:lstStyle/>
            <a:p>
              <a:pPr marL="0" lvl="0" indent="0" algn="ctr" defTabSz="800100">
                <a:lnSpc>
                  <a:spcPct val="90000"/>
                </a:lnSpc>
                <a:spcBef>
                  <a:spcPct val="0"/>
                </a:spcBef>
                <a:spcAft>
                  <a:spcPct val="35000"/>
                </a:spcAft>
                <a:buNone/>
              </a:pPr>
              <a:endParaRPr kumimoji="1" lang="ja-JP" altLang="en-US" sz="1800" kern="1200"/>
            </a:p>
          </p:txBody>
        </p:sp>
        <p:sp>
          <p:nvSpPr>
            <p:cNvPr id="157" name="テキスト ボックス 156">
              <a:extLst>
                <a:ext uri="{FF2B5EF4-FFF2-40B4-BE49-F238E27FC236}">
                  <a16:creationId xmlns:a16="http://schemas.microsoft.com/office/drawing/2014/main" id="{B561035C-C81A-4FD1-8A2B-97E73D0E5789}"/>
                </a:ext>
              </a:extLst>
            </p:cNvPr>
            <p:cNvSpPr txBox="1"/>
            <p:nvPr/>
          </p:nvSpPr>
          <p:spPr>
            <a:xfrm>
              <a:off x="3074769" y="4053613"/>
              <a:ext cx="782231" cy="220060"/>
            </a:xfrm>
            <a:prstGeom prst="rect">
              <a:avLst/>
            </a:prstGeom>
            <a:noFill/>
          </p:spPr>
          <p:txBody>
            <a:bodyPr wrap="square" rtlCol="0">
              <a:spAutoFit/>
            </a:bodyPr>
            <a:lstStyle/>
            <a:p>
              <a:pPr algn="ctr"/>
              <a:r>
                <a:rPr lang="ja-JP" altLang="en-US" sz="830" dirty="0">
                  <a:latin typeface="BIZ UDPゴシック" panose="020B0400000000000000" pitchFamily="50" charset="-128"/>
                  <a:ea typeface="BIZ UDPゴシック" panose="020B0400000000000000" pitchFamily="50" charset="-128"/>
                </a:rPr>
                <a:t>助け合い</a:t>
              </a:r>
            </a:p>
          </p:txBody>
        </p:sp>
      </p:grpSp>
      <p:grpSp>
        <p:nvGrpSpPr>
          <p:cNvPr id="17" name="グループ化 16">
            <a:extLst>
              <a:ext uri="{FF2B5EF4-FFF2-40B4-BE49-F238E27FC236}">
                <a16:creationId xmlns:a16="http://schemas.microsoft.com/office/drawing/2014/main" id="{70E7C8F5-7556-4E1B-B341-5A75E74EA153}"/>
              </a:ext>
            </a:extLst>
          </p:cNvPr>
          <p:cNvGrpSpPr/>
          <p:nvPr/>
        </p:nvGrpSpPr>
        <p:grpSpPr>
          <a:xfrm>
            <a:off x="1035087" y="2844493"/>
            <a:ext cx="782231" cy="468000"/>
            <a:chOff x="1049140" y="3083042"/>
            <a:chExt cx="782231" cy="468000"/>
          </a:xfrm>
        </p:grpSpPr>
        <p:sp>
          <p:nvSpPr>
            <p:cNvPr id="160" name="フローチャート: 結合子 159">
              <a:extLst>
                <a:ext uri="{FF2B5EF4-FFF2-40B4-BE49-F238E27FC236}">
                  <a16:creationId xmlns:a16="http://schemas.microsoft.com/office/drawing/2014/main" id="{A8E63C14-E34B-4A2A-B6D8-B5EB997C2785}"/>
                </a:ext>
              </a:extLst>
            </p:cNvPr>
            <p:cNvSpPr/>
            <p:nvPr/>
          </p:nvSpPr>
          <p:spPr>
            <a:xfrm>
              <a:off x="1206255" y="3083042"/>
              <a:ext cx="468000" cy="468000"/>
            </a:xfrm>
            <a:prstGeom prst="flowChartConnector">
              <a:avLst/>
            </a:prstGeom>
            <a:solidFill>
              <a:schemeClr val="accent6">
                <a:lumMod val="40000"/>
                <a:lumOff val="60000"/>
              </a:schemeClr>
            </a:solidFill>
            <a:ln w="19050">
              <a:solidFill>
                <a:schemeClr val="bg1">
                  <a:lumMod val="8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6374" tIns="686374" rIns="128016" bIns="128016" numCol="1" spcCol="1270" anchor="ctr" anchorCtr="0">
              <a:noAutofit/>
            </a:bodyPr>
            <a:lstStyle/>
            <a:p>
              <a:pPr marL="0" lvl="0" indent="0" algn="ctr" defTabSz="800100">
                <a:lnSpc>
                  <a:spcPct val="90000"/>
                </a:lnSpc>
                <a:spcBef>
                  <a:spcPct val="0"/>
                </a:spcBef>
                <a:spcAft>
                  <a:spcPct val="35000"/>
                </a:spcAft>
                <a:buNone/>
              </a:pPr>
              <a:endParaRPr kumimoji="1" lang="ja-JP" altLang="en-US" sz="1800" kern="1200"/>
            </a:p>
          </p:txBody>
        </p:sp>
        <p:sp>
          <p:nvSpPr>
            <p:cNvPr id="159" name="テキスト ボックス 158">
              <a:extLst>
                <a:ext uri="{FF2B5EF4-FFF2-40B4-BE49-F238E27FC236}">
                  <a16:creationId xmlns:a16="http://schemas.microsoft.com/office/drawing/2014/main" id="{1CC1D609-9FB0-4D2D-8987-22DBBAFA2E3C}"/>
                </a:ext>
              </a:extLst>
            </p:cNvPr>
            <p:cNvSpPr txBox="1"/>
            <p:nvPr/>
          </p:nvSpPr>
          <p:spPr>
            <a:xfrm>
              <a:off x="1049140" y="3207012"/>
              <a:ext cx="782231" cy="220060"/>
            </a:xfrm>
            <a:prstGeom prst="rect">
              <a:avLst/>
            </a:prstGeom>
            <a:noFill/>
          </p:spPr>
          <p:txBody>
            <a:bodyPr wrap="square" rtlCol="0">
              <a:spAutoFit/>
            </a:bodyPr>
            <a:lstStyle/>
            <a:p>
              <a:pPr algn="ctr"/>
              <a:r>
                <a:rPr lang="ja-JP" altLang="en-US" sz="830" dirty="0">
                  <a:latin typeface="BIZ UDPゴシック" panose="020B0400000000000000" pitchFamily="50" charset="-128"/>
                  <a:ea typeface="BIZ UDPゴシック" panose="020B0400000000000000" pitchFamily="50" charset="-128"/>
                </a:rPr>
                <a:t>公共</a:t>
              </a:r>
            </a:p>
          </p:txBody>
        </p:sp>
      </p:grpSp>
      <p:grpSp>
        <p:nvGrpSpPr>
          <p:cNvPr id="4" name="グループ化 3">
            <a:extLst>
              <a:ext uri="{FF2B5EF4-FFF2-40B4-BE49-F238E27FC236}">
                <a16:creationId xmlns:a16="http://schemas.microsoft.com/office/drawing/2014/main" id="{A46A3677-3870-4475-8E02-025FFFCD3B71}"/>
              </a:ext>
            </a:extLst>
          </p:cNvPr>
          <p:cNvGrpSpPr/>
          <p:nvPr/>
        </p:nvGrpSpPr>
        <p:grpSpPr>
          <a:xfrm>
            <a:off x="2198804" y="4987177"/>
            <a:ext cx="6047001" cy="405857"/>
            <a:chOff x="1986734" y="5137478"/>
            <a:chExt cx="5932532" cy="365880"/>
          </a:xfrm>
        </p:grpSpPr>
        <p:sp>
          <p:nvSpPr>
            <p:cNvPr id="45" name="正方形/長方形 44">
              <a:extLst>
                <a:ext uri="{FF2B5EF4-FFF2-40B4-BE49-F238E27FC236}">
                  <a16:creationId xmlns:a16="http://schemas.microsoft.com/office/drawing/2014/main" id="{182527F0-71DD-435C-A6DA-893E24B78213}"/>
                </a:ext>
              </a:extLst>
            </p:cNvPr>
            <p:cNvSpPr/>
            <p:nvPr/>
          </p:nvSpPr>
          <p:spPr>
            <a:xfrm>
              <a:off x="1986734" y="5137478"/>
              <a:ext cx="5932532" cy="3658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algn="ctr" defTabSz="326578" rtl="0" eaLnBrk="1" fontAlgn="auto" latinLnBrk="0" hangingPunct="1">
                <a:lnSpc>
                  <a:spcPct val="130000"/>
                </a:lnSpc>
                <a:spcBef>
                  <a:spcPts val="0"/>
                </a:spcBef>
                <a:spcAft>
                  <a:spcPts val="0"/>
                </a:spcAft>
                <a:buClrTx/>
                <a:buSzTx/>
                <a:buFontTx/>
                <a:buNone/>
                <a:tabLst/>
                <a:defRPr/>
              </a:pPr>
              <a:r>
                <a:rPr kumimoji="0" lang="ja-JP" altLang="en-US" sz="1400" b="1" i="0" strike="noStrike" kern="100" cap="none" spc="0" normalizeH="0" baseline="0" noProof="0" dirty="0">
                  <a:ln>
                    <a:noFill/>
                  </a:ln>
                  <a:solidFill>
                    <a:schemeClr val="tx2">
                      <a:lumMod val="50000"/>
                    </a:schemeClr>
                  </a:solidFill>
                  <a:uLnTx/>
                  <a:uFillTx/>
                  <a:latin typeface="BIZ UDPゴシック" panose="020B0400000000000000" pitchFamily="50" charset="-128"/>
                  <a:ea typeface="BIZ UDPゴシック" panose="020B0400000000000000" pitchFamily="50" charset="-128"/>
                  <a:cs typeface="Times New Roman" panose="02020603050405020304" pitchFamily="18" charset="0"/>
                </a:rPr>
                <a:t>世界に伍する経済力・都市力を有し、唯一無二の魅力</a:t>
              </a:r>
              <a:r>
                <a:rPr lang="ja-JP" altLang="en-US" sz="1400" b="1" kern="100" dirty="0">
                  <a:solidFill>
                    <a:schemeClr val="tx2">
                      <a:lumMod val="50000"/>
                    </a:schemeClr>
                  </a:solidFill>
                  <a:latin typeface="BIZ UDPゴシック" panose="020B0400000000000000" pitchFamily="50" charset="-128"/>
                  <a:ea typeface="BIZ UDPゴシック" panose="020B0400000000000000" pitchFamily="50" charset="-128"/>
                  <a:cs typeface="Times New Roman" panose="02020603050405020304" pitchFamily="18" charset="0"/>
                </a:rPr>
                <a:t>を持つ「副首都・大阪」</a:t>
              </a:r>
              <a:endParaRPr kumimoji="0" lang="en-US" altLang="ja-JP" sz="1400" b="1" i="0" strike="noStrike" kern="100" cap="none" spc="0" normalizeH="0" baseline="0" noProof="0" dirty="0">
                <a:ln>
                  <a:noFill/>
                </a:ln>
                <a:solidFill>
                  <a:schemeClr val="tx2">
                    <a:lumMod val="50000"/>
                  </a:schemeClr>
                </a:solidFill>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3" name="正方形/長方形 2">
              <a:extLst>
                <a:ext uri="{FF2B5EF4-FFF2-40B4-BE49-F238E27FC236}">
                  <a16:creationId xmlns:a16="http://schemas.microsoft.com/office/drawing/2014/main" id="{81A6CD24-0CC6-4913-BCE2-589DAF25311A}"/>
                </a:ext>
              </a:extLst>
            </p:cNvPr>
            <p:cNvSpPr/>
            <p:nvPr/>
          </p:nvSpPr>
          <p:spPr>
            <a:xfrm flipV="1">
              <a:off x="2120773" y="5374885"/>
              <a:ext cx="5657549" cy="124229"/>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grpSp>
      <p:grpSp>
        <p:nvGrpSpPr>
          <p:cNvPr id="14" name="グループ化 13">
            <a:extLst>
              <a:ext uri="{FF2B5EF4-FFF2-40B4-BE49-F238E27FC236}">
                <a16:creationId xmlns:a16="http://schemas.microsoft.com/office/drawing/2014/main" id="{C44AFE0C-1B0F-4965-B0C6-4D66CC579E24}"/>
              </a:ext>
            </a:extLst>
          </p:cNvPr>
          <p:cNvGrpSpPr/>
          <p:nvPr/>
        </p:nvGrpSpPr>
        <p:grpSpPr>
          <a:xfrm>
            <a:off x="9166337" y="1287416"/>
            <a:ext cx="782231" cy="468000"/>
            <a:chOff x="2247193" y="1705984"/>
            <a:chExt cx="782231" cy="468000"/>
          </a:xfrm>
        </p:grpSpPr>
        <p:sp>
          <p:nvSpPr>
            <p:cNvPr id="150" name="フローチャート: 結合子 149">
              <a:extLst>
                <a:ext uri="{FF2B5EF4-FFF2-40B4-BE49-F238E27FC236}">
                  <a16:creationId xmlns:a16="http://schemas.microsoft.com/office/drawing/2014/main" id="{03ED488F-533C-42F9-91A0-A42871E03614}"/>
                </a:ext>
              </a:extLst>
            </p:cNvPr>
            <p:cNvSpPr/>
            <p:nvPr/>
          </p:nvSpPr>
          <p:spPr>
            <a:xfrm>
              <a:off x="2404308" y="1705984"/>
              <a:ext cx="468000" cy="468000"/>
            </a:xfrm>
            <a:prstGeom prst="flowChartConnector">
              <a:avLst/>
            </a:prstGeom>
            <a:solidFill>
              <a:schemeClr val="accent2">
                <a:lumMod val="40000"/>
                <a:lumOff val="60000"/>
              </a:schemeClr>
            </a:solidFill>
            <a:ln w="19050">
              <a:solidFill>
                <a:schemeClr val="bg1">
                  <a:lumMod val="8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6374" tIns="686374" rIns="128016" bIns="128016" numCol="1" spcCol="1270" anchor="ctr" anchorCtr="0">
              <a:noAutofit/>
            </a:bodyPr>
            <a:lstStyle/>
            <a:p>
              <a:pPr marL="0" lvl="0" indent="0" algn="ctr" defTabSz="800100">
                <a:lnSpc>
                  <a:spcPct val="90000"/>
                </a:lnSpc>
                <a:spcBef>
                  <a:spcPct val="0"/>
                </a:spcBef>
                <a:spcAft>
                  <a:spcPct val="35000"/>
                </a:spcAft>
                <a:buNone/>
              </a:pPr>
              <a:endParaRPr kumimoji="1" lang="ja-JP" altLang="en-US" sz="1800" kern="1200" dirty="0"/>
            </a:p>
          </p:txBody>
        </p:sp>
        <p:sp>
          <p:nvSpPr>
            <p:cNvPr id="140" name="テキスト ボックス 139">
              <a:extLst>
                <a:ext uri="{FF2B5EF4-FFF2-40B4-BE49-F238E27FC236}">
                  <a16:creationId xmlns:a16="http://schemas.microsoft.com/office/drawing/2014/main" id="{A5045A92-D65A-4B77-98FD-D48FF9C9BF83}"/>
                </a:ext>
              </a:extLst>
            </p:cNvPr>
            <p:cNvSpPr txBox="1"/>
            <p:nvPr/>
          </p:nvSpPr>
          <p:spPr>
            <a:xfrm>
              <a:off x="2247193" y="1829954"/>
              <a:ext cx="782231" cy="220060"/>
            </a:xfrm>
            <a:prstGeom prst="rect">
              <a:avLst/>
            </a:prstGeom>
            <a:noFill/>
          </p:spPr>
          <p:txBody>
            <a:bodyPr wrap="square" rtlCol="0">
              <a:spAutoFit/>
            </a:bodyPr>
            <a:lstStyle/>
            <a:p>
              <a:pPr algn="ctr"/>
              <a:r>
                <a:rPr kumimoji="1" lang="ja-JP" altLang="en-US" sz="830" dirty="0">
                  <a:latin typeface="BIZ UDPゴシック" panose="020B0400000000000000" pitchFamily="50" charset="-128"/>
                  <a:ea typeface="BIZ UDPゴシック" panose="020B0400000000000000" pitchFamily="50" charset="-128"/>
                </a:rPr>
                <a:t>自然</a:t>
              </a:r>
            </a:p>
          </p:txBody>
        </p:sp>
      </p:grpSp>
      <p:grpSp>
        <p:nvGrpSpPr>
          <p:cNvPr id="18" name="グループ化 17">
            <a:extLst>
              <a:ext uri="{FF2B5EF4-FFF2-40B4-BE49-F238E27FC236}">
                <a16:creationId xmlns:a16="http://schemas.microsoft.com/office/drawing/2014/main" id="{57D5A77D-73A0-4773-89E0-C2CB9CDC67D0}"/>
              </a:ext>
            </a:extLst>
          </p:cNvPr>
          <p:cNvGrpSpPr/>
          <p:nvPr/>
        </p:nvGrpSpPr>
        <p:grpSpPr>
          <a:xfrm>
            <a:off x="487709" y="2844493"/>
            <a:ext cx="782231" cy="468000"/>
            <a:chOff x="465314" y="3044823"/>
            <a:chExt cx="782231" cy="468000"/>
          </a:xfrm>
        </p:grpSpPr>
        <p:sp>
          <p:nvSpPr>
            <p:cNvPr id="148" name="フローチャート: 結合子 147">
              <a:extLst>
                <a:ext uri="{FF2B5EF4-FFF2-40B4-BE49-F238E27FC236}">
                  <a16:creationId xmlns:a16="http://schemas.microsoft.com/office/drawing/2014/main" id="{60FA5299-C093-4F79-9ED4-5C0B9ABFB81D}"/>
                </a:ext>
              </a:extLst>
            </p:cNvPr>
            <p:cNvSpPr/>
            <p:nvPr/>
          </p:nvSpPr>
          <p:spPr>
            <a:xfrm>
              <a:off x="622429" y="3044823"/>
              <a:ext cx="468000" cy="468000"/>
            </a:xfrm>
            <a:prstGeom prst="flowChartConnector">
              <a:avLst/>
            </a:prstGeom>
            <a:solidFill>
              <a:schemeClr val="accent6">
                <a:lumMod val="40000"/>
                <a:lumOff val="60000"/>
              </a:schemeClr>
            </a:solidFill>
            <a:ln w="19050">
              <a:solidFill>
                <a:schemeClr val="bg1">
                  <a:lumMod val="8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6374" tIns="128016" rIns="128016" bIns="686374" numCol="1" spcCol="1270" anchor="ctr" anchorCtr="0">
              <a:noAutofit/>
            </a:bodyPr>
            <a:lstStyle/>
            <a:p>
              <a:pPr marL="0" lvl="0" indent="0" algn="ctr" defTabSz="800100">
                <a:lnSpc>
                  <a:spcPct val="90000"/>
                </a:lnSpc>
                <a:spcBef>
                  <a:spcPct val="0"/>
                </a:spcBef>
                <a:spcAft>
                  <a:spcPct val="35000"/>
                </a:spcAft>
                <a:buNone/>
              </a:pPr>
              <a:endParaRPr kumimoji="1" lang="ja-JP" altLang="en-US" sz="1800" kern="1200"/>
            </a:p>
          </p:txBody>
        </p:sp>
        <p:sp>
          <p:nvSpPr>
            <p:cNvPr id="135" name="テキスト ボックス 134">
              <a:extLst>
                <a:ext uri="{FF2B5EF4-FFF2-40B4-BE49-F238E27FC236}">
                  <a16:creationId xmlns:a16="http://schemas.microsoft.com/office/drawing/2014/main" id="{C2361383-8B68-4845-8866-E35AA605B2D4}"/>
                </a:ext>
              </a:extLst>
            </p:cNvPr>
            <p:cNvSpPr txBox="1"/>
            <p:nvPr/>
          </p:nvSpPr>
          <p:spPr>
            <a:xfrm>
              <a:off x="465314" y="3104929"/>
              <a:ext cx="782231" cy="347788"/>
            </a:xfrm>
            <a:prstGeom prst="rect">
              <a:avLst/>
            </a:prstGeom>
            <a:noFill/>
          </p:spPr>
          <p:txBody>
            <a:bodyPr wrap="square" rtlCol="0">
              <a:spAutoFit/>
            </a:bodyPr>
            <a:lstStyle/>
            <a:p>
              <a:pPr algn="ctr"/>
              <a:r>
                <a:rPr lang="ja-JP" altLang="en-US" sz="830" dirty="0">
                  <a:latin typeface="BIZ UDPゴシック" panose="020B0400000000000000" pitchFamily="50" charset="-128"/>
                  <a:ea typeface="BIZ UDPゴシック" panose="020B0400000000000000" pitchFamily="50" charset="-128"/>
                </a:rPr>
                <a:t>多様性や</a:t>
              </a:r>
              <a:endParaRPr lang="en-US" altLang="ja-JP" sz="830" dirty="0">
                <a:latin typeface="BIZ UDPゴシック" panose="020B0400000000000000" pitchFamily="50" charset="-128"/>
                <a:ea typeface="BIZ UDPゴシック" panose="020B0400000000000000" pitchFamily="50" charset="-128"/>
              </a:endParaRPr>
            </a:p>
            <a:p>
              <a:pPr algn="ctr"/>
              <a:r>
                <a:rPr lang="ja-JP" altLang="en-US" sz="830" dirty="0">
                  <a:latin typeface="BIZ UDPゴシック" panose="020B0400000000000000" pitchFamily="50" charset="-128"/>
                  <a:ea typeface="BIZ UDPゴシック" panose="020B0400000000000000" pitchFamily="50" charset="-128"/>
                </a:rPr>
                <a:t>寛容性</a:t>
              </a:r>
            </a:p>
          </p:txBody>
        </p:sp>
      </p:grpSp>
      <p:grpSp>
        <p:nvGrpSpPr>
          <p:cNvPr id="19" name="グループ化 18">
            <a:extLst>
              <a:ext uri="{FF2B5EF4-FFF2-40B4-BE49-F238E27FC236}">
                <a16:creationId xmlns:a16="http://schemas.microsoft.com/office/drawing/2014/main" id="{0EB4FF99-797D-44E4-8F06-F3239CF831E6}"/>
              </a:ext>
            </a:extLst>
          </p:cNvPr>
          <p:cNvGrpSpPr/>
          <p:nvPr/>
        </p:nvGrpSpPr>
        <p:grpSpPr>
          <a:xfrm>
            <a:off x="1582465" y="2865467"/>
            <a:ext cx="730246" cy="426052"/>
            <a:chOff x="1628112" y="3112865"/>
            <a:chExt cx="730246" cy="426052"/>
          </a:xfrm>
        </p:grpSpPr>
        <p:sp>
          <p:nvSpPr>
            <p:cNvPr id="161" name="フローチャート: 結合子 160">
              <a:extLst>
                <a:ext uri="{FF2B5EF4-FFF2-40B4-BE49-F238E27FC236}">
                  <a16:creationId xmlns:a16="http://schemas.microsoft.com/office/drawing/2014/main" id="{990EAED3-F9EA-4A4D-B963-1BC8EBE2721F}"/>
                </a:ext>
              </a:extLst>
            </p:cNvPr>
            <p:cNvSpPr/>
            <p:nvPr/>
          </p:nvSpPr>
          <p:spPr>
            <a:xfrm>
              <a:off x="1774786" y="3112865"/>
              <a:ext cx="436898" cy="426052"/>
            </a:xfrm>
            <a:prstGeom prst="flowChartConnector">
              <a:avLst/>
            </a:prstGeom>
            <a:solidFill>
              <a:schemeClr val="accent6">
                <a:lumMod val="40000"/>
                <a:lumOff val="60000"/>
              </a:schemeClr>
            </a:solidFill>
            <a:ln w="19050">
              <a:solidFill>
                <a:schemeClr val="bg1">
                  <a:lumMod val="8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6374" tIns="686374" rIns="128016" bIns="128016" numCol="1" spcCol="1270" anchor="ctr" anchorCtr="0">
              <a:noAutofit/>
            </a:bodyPr>
            <a:lstStyle/>
            <a:p>
              <a:pPr marL="0" lvl="0" indent="0" algn="ctr" defTabSz="800100">
                <a:lnSpc>
                  <a:spcPct val="90000"/>
                </a:lnSpc>
                <a:spcBef>
                  <a:spcPct val="0"/>
                </a:spcBef>
                <a:spcAft>
                  <a:spcPct val="35000"/>
                </a:spcAft>
                <a:buNone/>
              </a:pPr>
              <a:endParaRPr kumimoji="1" lang="ja-JP" altLang="en-US" sz="1800" kern="1200"/>
            </a:p>
          </p:txBody>
        </p:sp>
        <p:sp>
          <p:nvSpPr>
            <p:cNvPr id="136" name="テキスト ボックス 135">
              <a:extLst>
                <a:ext uri="{FF2B5EF4-FFF2-40B4-BE49-F238E27FC236}">
                  <a16:creationId xmlns:a16="http://schemas.microsoft.com/office/drawing/2014/main" id="{1D7745C5-12B1-4C9E-B8D1-2E84819E5BDE}"/>
                </a:ext>
              </a:extLst>
            </p:cNvPr>
            <p:cNvSpPr txBox="1"/>
            <p:nvPr/>
          </p:nvSpPr>
          <p:spPr>
            <a:xfrm>
              <a:off x="1628112" y="3151997"/>
              <a:ext cx="730246" cy="347788"/>
            </a:xfrm>
            <a:prstGeom prst="rect">
              <a:avLst/>
            </a:prstGeom>
            <a:noFill/>
          </p:spPr>
          <p:txBody>
            <a:bodyPr wrap="square" rtlCol="0">
              <a:spAutoFit/>
            </a:bodyPr>
            <a:lstStyle/>
            <a:p>
              <a:pPr algn="ctr"/>
              <a:r>
                <a:rPr lang="ja-JP" altLang="en-US" sz="830" dirty="0">
                  <a:latin typeface="BIZ UDPゴシック" panose="020B0400000000000000" pitchFamily="50" charset="-128"/>
                  <a:ea typeface="BIZ UDPゴシック" panose="020B0400000000000000" pitchFamily="50" charset="-128"/>
                </a:rPr>
                <a:t>地域との</a:t>
              </a:r>
              <a:endParaRPr lang="en-US" altLang="ja-JP" sz="830" dirty="0">
                <a:latin typeface="BIZ UDPゴシック" panose="020B0400000000000000" pitchFamily="50" charset="-128"/>
                <a:ea typeface="BIZ UDPゴシック" panose="020B0400000000000000" pitchFamily="50" charset="-128"/>
              </a:endParaRPr>
            </a:p>
            <a:p>
              <a:pPr algn="ctr"/>
              <a:r>
                <a:rPr lang="ja-JP" altLang="en-US" sz="830" dirty="0">
                  <a:latin typeface="BIZ UDPゴシック" panose="020B0400000000000000" pitchFamily="50" charset="-128"/>
                  <a:ea typeface="BIZ UDPゴシック" panose="020B0400000000000000" pitchFamily="50" charset="-128"/>
                </a:rPr>
                <a:t>つながり</a:t>
              </a:r>
            </a:p>
          </p:txBody>
        </p:sp>
      </p:grpSp>
      <p:sp>
        <p:nvSpPr>
          <p:cNvPr id="21" name="台形 20">
            <a:extLst>
              <a:ext uri="{FF2B5EF4-FFF2-40B4-BE49-F238E27FC236}">
                <a16:creationId xmlns:a16="http://schemas.microsoft.com/office/drawing/2014/main" id="{C031746A-0AF2-4C9A-9A12-1D4367B79FF7}"/>
              </a:ext>
            </a:extLst>
          </p:cNvPr>
          <p:cNvSpPr/>
          <p:nvPr/>
        </p:nvSpPr>
        <p:spPr>
          <a:xfrm>
            <a:off x="619447" y="4205892"/>
            <a:ext cx="9144000" cy="769215"/>
          </a:xfrm>
          <a:prstGeom prst="trapezoid">
            <a:avLst>
              <a:gd name="adj" fmla="val 104910"/>
            </a:avLst>
          </a:prstGeom>
          <a:solidFill>
            <a:srgbClr val="DAE3F3"/>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正方形/長方形 121">
            <a:extLst>
              <a:ext uri="{FF2B5EF4-FFF2-40B4-BE49-F238E27FC236}">
                <a16:creationId xmlns:a16="http://schemas.microsoft.com/office/drawing/2014/main" id="{284CE4DC-8062-4F35-A4E3-8172FF1805F2}"/>
              </a:ext>
            </a:extLst>
          </p:cNvPr>
          <p:cNvSpPr/>
          <p:nvPr/>
        </p:nvSpPr>
        <p:spPr>
          <a:xfrm>
            <a:off x="1597614" y="4329917"/>
            <a:ext cx="2448000" cy="396000"/>
          </a:xfrm>
          <a:prstGeom prst="rect">
            <a:avLst/>
          </a:prstGeom>
          <a:solidFill>
            <a:srgbClr val="4B5D73"/>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正方形/長方形 122">
            <a:extLst>
              <a:ext uri="{FF2B5EF4-FFF2-40B4-BE49-F238E27FC236}">
                <a16:creationId xmlns:a16="http://schemas.microsoft.com/office/drawing/2014/main" id="{53B315B5-6285-4BEB-9F89-0E31C8A302C2}"/>
              </a:ext>
            </a:extLst>
          </p:cNvPr>
          <p:cNvSpPr/>
          <p:nvPr/>
        </p:nvSpPr>
        <p:spPr>
          <a:xfrm>
            <a:off x="6327677" y="4329917"/>
            <a:ext cx="2448000" cy="396000"/>
          </a:xfrm>
          <a:prstGeom prst="rect">
            <a:avLst/>
          </a:prstGeom>
          <a:solidFill>
            <a:srgbClr val="4B5D73"/>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テキスト ボックス 123">
            <a:extLst>
              <a:ext uri="{FF2B5EF4-FFF2-40B4-BE49-F238E27FC236}">
                <a16:creationId xmlns:a16="http://schemas.microsoft.com/office/drawing/2014/main" id="{6C35A4D8-AEE2-4D28-9D1C-D1B9BBDD1830}"/>
              </a:ext>
            </a:extLst>
          </p:cNvPr>
          <p:cNvSpPr txBox="1"/>
          <p:nvPr/>
        </p:nvSpPr>
        <p:spPr>
          <a:xfrm>
            <a:off x="2101614" y="4374029"/>
            <a:ext cx="1440000" cy="307777"/>
          </a:xfrm>
          <a:prstGeom prst="rect">
            <a:avLst/>
          </a:prstGeom>
          <a:noFill/>
          <a:effectLst>
            <a:outerShdw blurRad="50800" dist="38100" algn="l" rotWithShape="0">
              <a:prstClr val="black">
                <a:alpha val="40000"/>
              </a:prstClr>
            </a:outerShdw>
          </a:effectLst>
          <a:scene3d>
            <a:camera prst="orthographicFront"/>
            <a:lightRig rig="threePt" dir="t"/>
          </a:scene3d>
          <a:sp3d>
            <a:bevelT prst="convex"/>
          </a:sp3d>
        </p:spPr>
        <p:txBody>
          <a:bodyPr wrap="square" anchor="ctr">
            <a:spAutoFit/>
          </a:bodyPr>
          <a:lstStyle/>
          <a:p>
            <a:pPr algn="dist"/>
            <a:r>
              <a:rPr kumimoji="1" lang="ja-JP" altLang="en-US" sz="14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所得の向上</a:t>
            </a:r>
          </a:p>
        </p:txBody>
      </p:sp>
      <p:sp>
        <p:nvSpPr>
          <p:cNvPr id="125" name="テキスト ボックス 124">
            <a:extLst>
              <a:ext uri="{FF2B5EF4-FFF2-40B4-BE49-F238E27FC236}">
                <a16:creationId xmlns:a16="http://schemas.microsoft.com/office/drawing/2014/main" id="{3969DB4C-C426-4343-A111-095D0152E7B5}"/>
              </a:ext>
            </a:extLst>
          </p:cNvPr>
          <p:cNvSpPr txBox="1"/>
          <p:nvPr/>
        </p:nvSpPr>
        <p:spPr>
          <a:xfrm>
            <a:off x="6831677" y="4374029"/>
            <a:ext cx="1440000" cy="307777"/>
          </a:xfrm>
          <a:prstGeom prst="rect">
            <a:avLst/>
          </a:prstGeom>
          <a:noFill/>
          <a:effectLst>
            <a:outerShdw blurRad="50800" dist="38100" algn="l" rotWithShape="0">
              <a:prstClr val="black">
                <a:alpha val="40000"/>
              </a:prstClr>
            </a:outerShdw>
          </a:effectLst>
          <a:scene3d>
            <a:camera prst="orthographicFront"/>
            <a:lightRig rig="threePt" dir="t"/>
          </a:scene3d>
          <a:sp3d>
            <a:bevelT prst="convex"/>
          </a:sp3d>
        </p:spPr>
        <p:txBody>
          <a:bodyPr wrap="square" anchor="ctr">
            <a:spAutoFit/>
          </a:bodyPr>
          <a:lstStyle/>
          <a:p>
            <a:pPr algn="dist"/>
            <a:r>
              <a:rPr kumimoji="1" lang="ja-JP" altLang="en-US" sz="14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雇用の創出</a:t>
            </a:r>
            <a:endParaRPr kumimoji="1" lang="en-US" altLang="ja-JP" sz="14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126" name="フローチャート: 抜出し 125">
            <a:extLst>
              <a:ext uri="{FF2B5EF4-FFF2-40B4-BE49-F238E27FC236}">
                <a16:creationId xmlns:a16="http://schemas.microsoft.com/office/drawing/2014/main" id="{C21D6D9E-7DDD-4BDA-A67B-6787DCDB7134}"/>
              </a:ext>
            </a:extLst>
          </p:cNvPr>
          <p:cNvSpPr/>
          <p:nvPr/>
        </p:nvSpPr>
        <p:spPr>
          <a:xfrm>
            <a:off x="3325596" y="4746619"/>
            <a:ext cx="3678950" cy="237972"/>
          </a:xfrm>
          <a:prstGeom prst="flowChartExtra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スライド番号プレースホルダー 3">
            <a:extLst>
              <a:ext uri="{FF2B5EF4-FFF2-40B4-BE49-F238E27FC236}">
                <a16:creationId xmlns:a16="http://schemas.microsoft.com/office/drawing/2014/main" id="{0932C363-7AEB-4B45-8CFA-D582005ABEB4}"/>
              </a:ext>
            </a:extLst>
          </p:cNvPr>
          <p:cNvSpPr>
            <a:spLocks noGrp="1"/>
          </p:cNvSpPr>
          <p:nvPr>
            <p:ph type="sldNum" sz="quarter" idx="12"/>
          </p:nvPr>
        </p:nvSpPr>
        <p:spPr>
          <a:xfrm>
            <a:off x="7656602" y="6452170"/>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F82107-93BA-490C-9453-044014AF67CD}" type="slidenum">
              <a:rPr kumimoji="1" lang="ja-JP" altLang="en-US" sz="1200" b="0" i="0" u="none" strike="noStrike" kern="1200" cap="none" spc="0" normalizeH="0" baseline="0" noProof="0" smtClean="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1" lang="ja-JP" altLang="en-US" sz="1200" b="0" i="0" u="none" strike="noStrike" kern="1200" cap="none" spc="0" normalizeH="0" baseline="0" noProof="0" dirty="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236045219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B0C7D6E7-8945-4468-949C-F2AA4E7EEE16}"/>
              </a:ext>
            </a:extLst>
          </p:cNvPr>
          <p:cNvSpPr/>
          <p:nvPr/>
        </p:nvSpPr>
        <p:spPr>
          <a:xfrm>
            <a:off x="1371661" y="1308785"/>
            <a:ext cx="3565020" cy="45719"/>
          </a:xfrm>
          <a:prstGeom prst="roundRect">
            <a:avLst/>
          </a:prstGeom>
          <a:solidFill>
            <a:schemeClr val="accent4">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091EF527-A389-4C19-8038-25ED26717E6B}"/>
              </a:ext>
            </a:extLst>
          </p:cNvPr>
          <p:cNvSpPr/>
          <p:nvPr/>
        </p:nvSpPr>
        <p:spPr>
          <a:xfrm>
            <a:off x="-101161" y="85452"/>
            <a:ext cx="9906000" cy="400110"/>
          </a:xfrm>
          <a:prstGeom prst="rect">
            <a:avLst/>
          </a:prstGeom>
          <a:noFill/>
        </p:spPr>
        <p:txBody>
          <a:bodyPr wrap="square">
            <a:sp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2000" dirty="0">
                <a:solidFill>
                  <a:prstClr val="white"/>
                </a:solidFill>
                <a:latin typeface="HGS創英角ｺﾞｼｯｸUB" panose="020B0900000000000000" pitchFamily="50" charset="-128"/>
                <a:ea typeface="HGS創英角ｺﾞｼｯｸUB" panose="020B0900000000000000" pitchFamily="50" charset="-128"/>
              </a:rPr>
              <a:t>　 ２（１）．</a:t>
            </a:r>
            <a:r>
              <a:rPr kumimoji="1" lang="en-US" altLang="ja-JP" sz="2000" dirty="0">
                <a:solidFill>
                  <a:prstClr val="white"/>
                </a:solidFill>
                <a:latin typeface="HGS創英角ｺﾞｼｯｸUB" panose="020B0900000000000000" pitchFamily="50" charset="-128"/>
                <a:ea typeface="HGS創英角ｺﾞｼｯｸUB" panose="020B0900000000000000" pitchFamily="50" charset="-128"/>
              </a:rPr>
              <a:t>Beyond EXPO 2025</a:t>
            </a:r>
            <a:r>
              <a:rPr kumimoji="1" lang="ja-JP" altLang="en-US" sz="2000" dirty="0">
                <a:solidFill>
                  <a:prstClr val="white"/>
                </a:solidFill>
                <a:latin typeface="HGS創英角ｺﾞｼｯｸUB" panose="020B0900000000000000" pitchFamily="50" charset="-128"/>
                <a:ea typeface="HGS創英角ｺﾞｼｯｸUB" panose="020B0900000000000000" pitchFamily="50" charset="-128"/>
              </a:rPr>
              <a:t>の指標の設定（客観指標）</a:t>
            </a:r>
            <a:endParaRPr kumimoji="1" lang="en-US" altLang="ja-JP" sz="16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30" name="テキスト ボックス 29">
            <a:extLst>
              <a:ext uri="{FF2B5EF4-FFF2-40B4-BE49-F238E27FC236}">
                <a16:creationId xmlns:a16="http://schemas.microsoft.com/office/drawing/2014/main" id="{9F3B78AF-C6D3-48F3-9313-E18DDD6E8355}"/>
              </a:ext>
            </a:extLst>
          </p:cNvPr>
          <p:cNvSpPr txBox="1"/>
          <p:nvPr/>
        </p:nvSpPr>
        <p:spPr>
          <a:xfrm>
            <a:off x="92197" y="547700"/>
            <a:ext cx="9720000" cy="592470"/>
          </a:xfrm>
          <a:prstGeom prst="rect">
            <a:avLst/>
          </a:prstGeom>
          <a:solidFill>
            <a:schemeClr val="bg1">
              <a:lumMod val="85000"/>
            </a:schemeClr>
          </a:solidFill>
        </p:spPr>
        <p:txBody>
          <a:bodyPr wrap="square" rtlCol="0" anchor="ctr" anchorCtr="0">
            <a:spAutoFit/>
          </a:bodyPr>
          <a:lstStyle>
            <a:defPPr>
              <a:defRPr lang="en-US"/>
            </a:defPPr>
            <a:lvl1pPr marL="285750" marR="0" lvl="0" indent="-285750" fontAlgn="auto">
              <a:lnSpc>
                <a:spcPct val="120000"/>
              </a:lnSpc>
              <a:spcBef>
                <a:spcPts val="0"/>
              </a:spcBef>
              <a:spcAft>
                <a:spcPts val="0"/>
              </a:spcAft>
              <a:buClrTx/>
              <a:buSzTx/>
              <a:buFont typeface="BIZ UDPゴシック" panose="020B0400000000000000" pitchFamily="50" charset="-128"/>
              <a:buChar char="○"/>
              <a:tabLst/>
              <a:defRPr kumimoji="1" sz="1200" b="1" i="0" u="none" strike="noStrike" cap="none" spc="0" normalizeH="0" baseline="0">
                <a:ln>
                  <a:noFill/>
                </a:ln>
                <a:solidFill>
                  <a:prstClr val="black"/>
                </a:solidFill>
                <a:effectLst/>
                <a:uLnTx/>
                <a:uFillTx/>
                <a:latin typeface="BIZ UDPゴシック" panose="020B0400000000000000" pitchFamily="50" charset="-128"/>
                <a:ea typeface="BIZ UDPゴシック" panose="020B0400000000000000" pitchFamily="50" charset="-128"/>
              </a:defRPr>
            </a:lvl1pPr>
          </a:lstStyle>
          <a:p>
            <a:pPr>
              <a:lnSpc>
                <a:spcPts val="1300"/>
              </a:lnSpc>
            </a:pPr>
            <a:r>
              <a:rPr lang="ja-JP" altLang="en-US" dirty="0">
                <a:solidFill>
                  <a:schemeClr val="tx1"/>
                </a:solidFill>
              </a:rPr>
              <a:t>「経済の成長」「都市力の向上」「人の集積」が互いに高めあう好循環サイクルを定着・加速させ、大阪をさらに飛躍につなげていくためには、「</a:t>
            </a:r>
            <a:r>
              <a:rPr lang="en-US" altLang="ja-JP" dirty="0">
                <a:solidFill>
                  <a:schemeClr val="tx1"/>
                </a:solidFill>
              </a:rPr>
              <a:t>III. </a:t>
            </a:r>
            <a:r>
              <a:rPr lang="ja-JP" altLang="en-US" dirty="0">
                <a:solidFill>
                  <a:schemeClr val="tx1"/>
                </a:solidFill>
              </a:rPr>
              <a:t>Ｂｅｙｏｎｄ ＥＸＰＯ ２０２５の施策の方向性」に示す取組を着実に遂げていくことが必要</a:t>
            </a:r>
          </a:p>
          <a:p>
            <a:pPr>
              <a:lnSpc>
                <a:spcPts val="1300"/>
              </a:lnSpc>
            </a:pPr>
            <a:r>
              <a:rPr lang="ja-JP" altLang="en-US" dirty="0">
                <a:solidFill>
                  <a:schemeClr val="tx1"/>
                </a:solidFill>
              </a:rPr>
              <a:t>そのため、客観的な指標を設定し、施策効果を把握・検証しながら進捗管理を行っていく</a:t>
            </a:r>
            <a:endParaRPr lang="en-US" altLang="ja-JP" dirty="0">
              <a:solidFill>
                <a:schemeClr val="tx1"/>
              </a:solidFill>
            </a:endParaRPr>
          </a:p>
        </p:txBody>
      </p:sp>
      <p:sp>
        <p:nvSpPr>
          <p:cNvPr id="11" name="正方形/長方形 10">
            <a:extLst>
              <a:ext uri="{FF2B5EF4-FFF2-40B4-BE49-F238E27FC236}">
                <a16:creationId xmlns:a16="http://schemas.microsoft.com/office/drawing/2014/main" id="{153B6657-5310-44E8-9414-C96D36C23FD0}"/>
              </a:ext>
            </a:extLst>
          </p:cNvPr>
          <p:cNvSpPr/>
          <p:nvPr/>
        </p:nvSpPr>
        <p:spPr>
          <a:xfrm>
            <a:off x="0" y="1083851"/>
            <a:ext cx="9672878" cy="2933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marL="0" marR="0" lvl="0" indent="217719" algn="l" defTabSz="326578" rtl="0" eaLnBrk="1" fontAlgn="auto" latinLnBrk="0" hangingPunct="1">
              <a:lnSpc>
                <a:spcPct val="100000"/>
              </a:lnSpc>
              <a:spcBef>
                <a:spcPts val="0"/>
              </a:spcBef>
              <a:spcAft>
                <a:spcPts val="0"/>
              </a:spcAft>
              <a:buClrTx/>
              <a:buSzTx/>
              <a:buFontTx/>
              <a:buNone/>
              <a:tabLst/>
              <a:defRPr/>
            </a:pPr>
            <a:r>
              <a:rPr lang="en-US" altLang="ja-JP" sz="1700" kern="100" dirty="0">
                <a:solidFill>
                  <a:schemeClr val="tx1"/>
                </a:solidFill>
                <a:latin typeface="HGS創英角ｺﾞｼｯｸUB" panose="020B0900000000000000" pitchFamily="50" charset="-128"/>
                <a:ea typeface="HGS創英角ｺﾞｼｯｸUB" panose="020B0900000000000000" pitchFamily="50" charset="-128"/>
                <a:cs typeface="Times New Roman" panose="02020603050405020304" pitchFamily="18" charset="0"/>
              </a:rPr>
              <a:t>〈</a:t>
            </a:r>
            <a:r>
              <a:rPr lang="ja-JP" altLang="en-US" sz="1700" kern="100" dirty="0">
                <a:solidFill>
                  <a:schemeClr val="tx1"/>
                </a:solidFill>
                <a:latin typeface="HGS創英角ｺﾞｼｯｸUB" panose="020B0900000000000000" pitchFamily="50" charset="-128"/>
                <a:ea typeface="HGS創英角ｺﾞｼｯｸUB" panose="020B0900000000000000" pitchFamily="50" charset="-128"/>
                <a:cs typeface="Times New Roman" panose="02020603050405020304" pitchFamily="18" charset="0"/>
              </a:rPr>
              <a:t>目標</a:t>
            </a:r>
            <a:r>
              <a:rPr lang="en-US" altLang="ja-JP" sz="1700" kern="100" dirty="0">
                <a:solidFill>
                  <a:schemeClr val="tx1"/>
                </a:solidFill>
                <a:latin typeface="HGS創英角ｺﾞｼｯｸUB" panose="020B0900000000000000" pitchFamily="50" charset="-128"/>
                <a:ea typeface="HGS創英角ｺﾞｼｯｸUB" panose="020B0900000000000000" pitchFamily="50" charset="-128"/>
                <a:cs typeface="Times New Roman" panose="02020603050405020304" pitchFamily="18" charset="0"/>
              </a:rPr>
              <a:t>〉</a:t>
            </a:r>
            <a:r>
              <a:rPr lang="ja-JP" altLang="en-US" sz="1700" kern="100" dirty="0">
                <a:solidFill>
                  <a:schemeClr val="tx1"/>
                </a:solidFill>
                <a:latin typeface="HGS創英角ｺﾞｼｯｸUB" panose="020B0900000000000000" pitchFamily="50" charset="-128"/>
                <a:ea typeface="HGS創英角ｺﾞｼｯｸUB" panose="020B0900000000000000" pitchFamily="50" charset="-128"/>
                <a:cs typeface="Times New Roman" panose="02020603050405020304" pitchFamily="18" charset="0"/>
              </a:rPr>
              <a:t>　</a:t>
            </a:r>
            <a:r>
              <a:rPr kumimoji="0" lang="en-US" altLang="ja-JP" sz="1700" i="0" u="none" strike="noStrike" kern="100" cap="none" spc="0" normalizeH="0" baseline="0" noProof="0" dirty="0">
                <a:ln>
                  <a:noFill/>
                </a:ln>
                <a:solidFill>
                  <a:schemeClr val="tx1"/>
                </a:solidFill>
                <a:effectLst/>
                <a:uLnTx/>
                <a:uFillTx/>
                <a:latin typeface="HGS創英角ｺﾞｼｯｸUB" panose="020B0900000000000000" pitchFamily="50" charset="-128"/>
                <a:ea typeface="HGS創英角ｺﾞｼｯｸUB" panose="020B0900000000000000" pitchFamily="50" charset="-128"/>
                <a:cs typeface="Times New Roman" panose="02020603050405020304" pitchFamily="18" charset="0"/>
              </a:rPr>
              <a:t>2040</a:t>
            </a:r>
            <a:r>
              <a:rPr kumimoji="0" lang="ja-JP" altLang="en-US" sz="1700" i="0" u="none" strike="noStrike" kern="100" cap="none" spc="0" normalizeH="0" baseline="0" noProof="0" dirty="0">
                <a:ln>
                  <a:noFill/>
                </a:ln>
                <a:solidFill>
                  <a:schemeClr val="tx1"/>
                </a:solidFill>
                <a:effectLst/>
                <a:uLnTx/>
                <a:uFillTx/>
                <a:latin typeface="HGS創英角ｺﾞｼｯｸUB" panose="020B0900000000000000" pitchFamily="50" charset="-128"/>
                <a:ea typeface="HGS創英角ｺﾞｼｯｸUB" panose="020B0900000000000000" pitchFamily="50" charset="-128"/>
                <a:cs typeface="Times New Roman" panose="02020603050405020304" pitchFamily="18" charset="0"/>
              </a:rPr>
              <a:t>年代に名目ＧＤＰ</a:t>
            </a:r>
            <a:r>
              <a:rPr kumimoji="0" lang="en-US" altLang="ja-JP" sz="1700" i="0" u="none" strike="noStrike" kern="100" cap="none" spc="0" normalizeH="0" baseline="0" noProof="0" dirty="0">
                <a:ln>
                  <a:noFill/>
                </a:ln>
                <a:solidFill>
                  <a:schemeClr val="tx1"/>
                </a:solidFill>
                <a:effectLst/>
                <a:uLnTx/>
                <a:uFillTx/>
                <a:latin typeface="HGS創英角ｺﾞｼｯｸUB" panose="020B0900000000000000" pitchFamily="50" charset="-128"/>
                <a:ea typeface="HGS創英角ｺﾞｼｯｸUB" panose="020B0900000000000000" pitchFamily="50" charset="-128"/>
                <a:cs typeface="Times New Roman" panose="02020603050405020304" pitchFamily="18" charset="0"/>
              </a:rPr>
              <a:t>80</a:t>
            </a:r>
            <a:r>
              <a:rPr kumimoji="0" lang="ja-JP" altLang="en-US" sz="1700" i="0" u="none" strike="noStrike" kern="100" cap="none" spc="0" normalizeH="0" baseline="0" noProof="0" dirty="0">
                <a:ln>
                  <a:noFill/>
                </a:ln>
                <a:solidFill>
                  <a:schemeClr val="tx1"/>
                </a:solidFill>
                <a:effectLst/>
                <a:uLnTx/>
                <a:uFillTx/>
                <a:latin typeface="HGS創英角ｺﾞｼｯｸUB" panose="020B0900000000000000" pitchFamily="50" charset="-128"/>
                <a:ea typeface="HGS創英角ｺﾞｼｯｸUB" panose="020B0900000000000000" pitchFamily="50" charset="-128"/>
                <a:cs typeface="Times New Roman" panose="02020603050405020304" pitchFamily="18" charset="0"/>
              </a:rPr>
              <a:t>兆円を実現</a:t>
            </a:r>
          </a:p>
        </p:txBody>
      </p:sp>
      <p:graphicFrame>
        <p:nvGraphicFramePr>
          <p:cNvPr id="9" name="表 8">
            <a:extLst>
              <a:ext uri="{FF2B5EF4-FFF2-40B4-BE49-F238E27FC236}">
                <a16:creationId xmlns:a16="http://schemas.microsoft.com/office/drawing/2014/main" id="{5924CC2A-CC92-48DA-AEAE-0A9A3091CD2A}"/>
              </a:ext>
            </a:extLst>
          </p:cNvPr>
          <p:cNvGraphicFramePr>
            <a:graphicFrameLocks noGrp="1"/>
          </p:cNvGraphicFramePr>
          <p:nvPr>
            <p:extLst>
              <p:ext uri="{D42A27DB-BD31-4B8C-83A1-F6EECF244321}">
                <p14:modId xmlns:p14="http://schemas.microsoft.com/office/powerpoint/2010/main" val="3346720652"/>
              </p:ext>
            </p:extLst>
          </p:nvPr>
        </p:nvGraphicFramePr>
        <p:xfrm>
          <a:off x="64932" y="1791234"/>
          <a:ext cx="9585929" cy="667456"/>
        </p:xfrm>
        <a:graphic>
          <a:graphicData uri="http://schemas.openxmlformats.org/drawingml/2006/table">
            <a:tbl>
              <a:tblPr firstRow="1" bandRow="1">
                <a:tableStyleId>{5940675A-B579-460E-94D1-54222C63F5DA}</a:tableStyleId>
              </a:tblPr>
              <a:tblGrid>
                <a:gridCol w="1592634">
                  <a:extLst>
                    <a:ext uri="{9D8B030D-6E8A-4147-A177-3AD203B41FA5}">
                      <a16:colId xmlns:a16="http://schemas.microsoft.com/office/drawing/2014/main" val="2423699809"/>
                    </a:ext>
                  </a:extLst>
                </a:gridCol>
                <a:gridCol w="4962418">
                  <a:extLst>
                    <a:ext uri="{9D8B030D-6E8A-4147-A177-3AD203B41FA5}">
                      <a16:colId xmlns:a16="http://schemas.microsoft.com/office/drawing/2014/main" val="1211475844"/>
                    </a:ext>
                  </a:extLst>
                </a:gridCol>
                <a:gridCol w="3030877">
                  <a:extLst>
                    <a:ext uri="{9D8B030D-6E8A-4147-A177-3AD203B41FA5}">
                      <a16:colId xmlns:a16="http://schemas.microsoft.com/office/drawing/2014/main" val="4045514958"/>
                    </a:ext>
                  </a:extLst>
                </a:gridCol>
              </a:tblGrid>
              <a:tr h="166864">
                <a:tc rowSpan="4">
                  <a:txBody>
                    <a:bodyPr/>
                    <a:lstStyle/>
                    <a:p>
                      <a:pPr algn="ctr">
                        <a:lnSpc>
                          <a:spcPts val="1500"/>
                        </a:lnSpc>
                      </a:pPr>
                      <a:r>
                        <a:rPr kumimoji="1" lang="ja-JP" altLang="en-US" sz="1200" b="1"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全　体</a:t>
                      </a:r>
                      <a:endParaRPr kumimoji="1" lang="en-US" altLang="ja-JP" sz="1200" b="1"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auto">
                        <a:lnSpc>
                          <a:spcPct val="100000"/>
                        </a:lnSpc>
                      </a:pP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実質成長率</a:t>
                      </a:r>
                    </a:p>
                  </a:txBody>
                  <a:tcPr marL="4891" marR="4891" marT="489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lnSpc>
                          <a:spcPct val="100000"/>
                        </a:lnSpc>
                      </a:pPr>
                      <a:r>
                        <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rPr>
                        <a:t>㉓年度：</a:t>
                      </a:r>
                      <a:r>
                        <a:rPr lang="en-US" altLang="ja-JP" sz="900" b="0" i="0" u="none" strike="noStrike" dirty="0">
                          <a:solidFill>
                            <a:srgbClr val="000000"/>
                          </a:solidFill>
                          <a:effectLst/>
                          <a:latin typeface="BIZ UDPゴシック" panose="020B0400000000000000" pitchFamily="50" charset="-128"/>
                          <a:ea typeface="BIZ UDPゴシック" panose="020B0400000000000000" pitchFamily="50" charset="-128"/>
                        </a:rPr>
                        <a:t>1.2%</a:t>
                      </a:r>
                      <a:endPar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4891" marR="4891" marT="489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8403479"/>
                  </a:ext>
                </a:extLst>
              </a:tr>
              <a:tr h="166864">
                <a:tc vMerge="1">
                  <a:txBody>
                    <a:bodyPr/>
                    <a:lstStyle/>
                    <a:p>
                      <a:pPr algn="ctr">
                        <a:lnSpc>
                          <a:spcPts val="1500"/>
                        </a:lnSpc>
                      </a:pPr>
                      <a:endParaRPr kumimoji="1" lang="en-US" altLang="ja-JP" sz="1200" b="1"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tc>
                  <a:txBody>
                    <a:bodyPr/>
                    <a:lstStyle/>
                    <a:p>
                      <a:pPr algn="l" fontAlgn="auto">
                        <a:lnSpc>
                          <a:spcPct val="100000"/>
                        </a:lnSpc>
                      </a:pPr>
                      <a:r>
                        <a:rPr lang="ja-JP" altLang="en-US" sz="1000" b="0" u="none" strike="noStrike" dirty="0">
                          <a:effectLst/>
                          <a:latin typeface="BIZ UDPゴシック" panose="020B0400000000000000" pitchFamily="50" charset="-128"/>
                          <a:ea typeface="BIZ UDPゴシック" panose="020B0400000000000000" pitchFamily="50" charset="-128"/>
                        </a:rPr>
                        <a:t>一人当たり雇用者報酬</a:t>
                      </a:r>
                    </a:p>
                  </a:txBody>
                  <a:tcPr marL="4891" marR="4891" marT="489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㉓年度：５１</a:t>
                      </a:r>
                      <a:r>
                        <a:rPr lang="en-US" altLang="ja-JP" sz="900" b="0" i="0" u="none" strike="noStrike" dirty="0">
                          <a:solidFill>
                            <a:schemeClr val="tx1"/>
                          </a:solidFill>
                          <a:effectLst/>
                          <a:latin typeface="BIZ UDPゴシック" panose="020B0400000000000000" pitchFamily="50" charset="-128"/>
                          <a:ea typeface="BIZ UDPゴシック" panose="020B0400000000000000" pitchFamily="50" charset="-128"/>
                        </a:rPr>
                        <a:t>4</a:t>
                      </a: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万円</a:t>
                      </a:r>
                    </a:p>
                  </a:txBody>
                  <a:tcPr marL="4891" marR="4891" marT="489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3330184"/>
                  </a:ext>
                </a:extLst>
              </a:tr>
              <a:tr h="166864">
                <a:tc vMerge="1">
                  <a:txBody>
                    <a:bodyPr/>
                    <a:lstStyle/>
                    <a:p>
                      <a:endParaRPr kumimoji="1" lang="ja-JP" altLang="en-US"/>
                    </a:p>
                  </a:txBody>
                  <a:tcPr/>
                </a:tc>
                <a:tc>
                  <a:txBody>
                    <a:bodyPr/>
                    <a:lstStyle/>
                    <a:p>
                      <a:pPr algn="l" fontAlgn="auto">
                        <a:lnSpc>
                          <a:spcPct val="100000"/>
                        </a:lnSpc>
                      </a:pPr>
                      <a:r>
                        <a:rPr lang="ja-JP" altLang="en-US" sz="1000" b="0" u="none" strike="noStrike" dirty="0">
                          <a:effectLst/>
                          <a:latin typeface="BIZ UDPゴシック" panose="020B0400000000000000" pitchFamily="50" charset="-128"/>
                          <a:ea typeface="BIZ UDPゴシック" panose="020B0400000000000000" pitchFamily="50" charset="-128"/>
                        </a:rPr>
                        <a:t>完全失業率</a:t>
                      </a:r>
                    </a:p>
                  </a:txBody>
                  <a:tcPr marL="4891" marR="4891" marT="489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㉔年：</a:t>
                      </a:r>
                      <a:r>
                        <a:rPr lang="en-US" altLang="ja-JP" sz="900" b="0" i="0" u="none" strike="noStrike" dirty="0">
                          <a:solidFill>
                            <a:schemeClr val="tx1"/>
                          </a:solidFill>
                          <a:effectLst/>
                          <a:latin typeface="BIZ UDPゴシック" panose="020B0400000000000000" pitchFamily="50" charset="-128"/>
                          <a:ea typeface="BIZ UDPゴシック" panose="020B0400000000000000" pitchFamily="50" charset="-128"/>
                        </a:rPr>
                        <a:t>3.1</a:t>
                      </a: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a:t>
                      </a:r>
                    </a:p>
                  </a:txBody>
                  <a:tcPr marL="4891" marR="4891" marT="489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6879476"/>
                  </a:ext>
                </a:extLst>
              </a:tr>
              <a:tr h="166864">
                <a:tc vMerge="1">
                  <a:txBody>
                    <a:bodyPr/>
                    <a:lstStyle/>
                    <a:p>
                      <a:endParaRPr kumimoji="1" lang="ja-JP" altLang="en-US"/>
                    </a:p>
                  </a:txBody>
                  <a:tcPr/>
                </a:tc>
                <a:tc>
                  <a:txBody>
                    <a:bodyPr/>
                    <a:lstStyle/>
                    <a:p>
                      <a:pPr algn="l" fontAlgn="auto">
                        <a:lnSpc>
                          <a:spcPct val="100000"/>
                        </a:lnSpc>
                      </a:pPr>
                      <a:r>
                        <a:rPr lang="ja-JP" altLang="en-US" sz="1000" b="0" u="none" strike="noStrike" dirty="0">
                          <a:effectLst/>
                          <a:latin typeface="BIZ UDPゴシック" panose="020B0400000000000000" pitchFamily="50" charset="-128"/>
                          <a:ea typeface="BIZ UDPゴシック" panose="020B0400000000000000" pitchFamily="50" charset="-128"/>
                        </a:rPr>
                        <a:t>世界の都市総合力ランキング＜総合＞（森記念財団）</a:t>
                      </a:r>
                    </a:p>
                  </a:txBody>
                  <a:tcPr marL="4891" marR="4891" marT="489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lnSpc>
                          <a:spcPct val="100000"/>
                        </a:lnSpc>
                      </a:pP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㉕年：</a:t>
                      </a:r>
                      <a:r>
                        <a:rPr lang="en-US" altLang="ja-JP" sz="900" b="0" i="0" u="none" strike="noStrike" dirty="0">
                          <a:solidFill>
                            <a:schemeClr val="tx1"/>
                          </a:solidFill>
                          <a:effectLst/>
                          <a:latin typeface="BIZ UDPゴシック" panose="020B0400000000000000" pitchFamily="50" charset="-128"/>
                          <a:ea typeface="BIZ UDPゴシック" panose="020B0400000000000000" pitchFamily="50" charset="-128"/>
                        </a:rPr>
                        <a:t>18</a:t>
                      </a: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位</a:t>
                      </a:r>
                    </a:p>
                  </a:txBody>
                  <a:tcPr marL="4891" marR="4891" marT="489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26491264"/>
                  </a:ext>
                </a:extLst>
              </a:tr>
            </a:tbl>
          </a:graphicData>
        </a:graphic>
      </p:graphicFrame>
      <p:graphicFrame>
        <p:nvGraphicFramePr>
          <p:cNvPr id="10" name="表 9">
            <a:extLst>
              <a:ext uri="{FF2B5EF4-FFF2-40B4-BE49-F238E27FC236}">
                <a16:creationId xmlns:a16="http://schemas.microsoft.com/office/drawing/2014/main" id="{7B30C61E-FFC4-4857-A629-B36D42CD5A48}"/>
              </a:ext>
            </a:extLst>
          </p:cNvPr>
          <p:cNvGraphicFramePr>
            <a:graphicFrameLocks noGrp="1"/>
          </p:cNvGraphicFramePr>
          <p:nvPr>
            <p:extLst>
              <p:ext uri="{D42A27DB-BD31-4B8C-83A1-F6EECF244321}">
                <p14:modId xmlns:p14="http://schemas.microsoft.com/office/powerpoint/2010/main" val="2293041678"/>
              </p:ext>
            </p:extLst>
          </p:nvPr>
        </p:nvGraphicFramePr>
        <p:xfrm>
          <a:off x="64932" y="2471669"/>
          <a:ext cx="9582503" cy="1097660"/>
        </p:xfrm>
        <a:graphic>
          <a:graphicData uri="http://schemas.openxmlformats.org/drawingml/2006/table">
            <a:tbl>
              <a:tblPr firstRow="1" bandRow="1">
                <a:tableStyleId>{5940675A-B579-460E-94D1-54222C63F5DA}</a:tableStyleId>
              </a:tblPr>
              <a:tblGrid>
                <a:gridCol w="1589207">
                  <a:extLst>
                    <a:ext uri="{9D8B030D-6E8A-4147-A177-3AD203B41FA5}">
                      <a16:colId xmlns:a16="http://schemas.microsoft.com/office/drawing/2014/main" val="3330049952"/>
                    </a:ext>
                  </a:extLst>
                </a:gridCol>
                <a:gridCol w="4962418">
                  <a:extLst>
                    <a:ext uri="{9D8B030D-6E8A-4147-A177-3AD203B41FA5}">
                      <a16:colId xmlns:a16="http://schemas.microsoft.com/office/drawing/2014/main" val="769411471"/>
                    </a:ext>
                  </a:extLst>
                </a:gridCol>
                <a:gridCol w="3030878">
                  <a:extLst>
                    <a:ext uri="{9D8B030D-6E8A-4147-A177-3AD203B41FA5}">
                      <a16:colId xmlns:a16="http://schemas.microsoft.com/office/drawing/2014/main" val="1747520488"/>
                    </a:ext>
                  </a:extLst>
                </a:gridCol>
              </a:tblGrid>
              <a:tr h="162763">
                <a:tc rowSpan="6">
                  <a:txBody>
                    <a:bodyPr/>
                    <a:lstStyle/>
                    <a:p>
                      <a:pPr algn="ctr"/>
                      <a:r>
                        <a:rPr kumimoji="1" lang="ja-JP" altLang="en-US" sz="1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経済力</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スタートアップ創出数</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rPr>
                        <a:t>㉔年度：１８８社</a:t>
                      </a:r>
                      <a:endParaRPr lang="en-US" altLang="ja-JP"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028711"/>
                  </a:ext>
                </a:extLst>
              </a:tr>
              <a:tr h="162763">
                <a:tc vMerge="1">
                  <a:txBody>
                    <a:bodyPr/>
                    <a:lstStyle/>
                    <a:p>
                      <a:pPr algn="ctr"/>
                      <a:endParaRPr kumimoji="1" lang="ja-JP" altLang="en-US" sz="1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2CC"/>
                    </a:solidFill>
                  </a:tcPr>
                </a:tc>
                <a:tc>
                  <a:txBody>
                    <a:bodyPr/>
                    <a:lstStyle/>
                    <a:p>
                      <a:pPr algn="l" fontAlgn="ctr"/>
                      <a:r>
                        <a:rPr lang="ja-JP" altLang="en-US" sz="1000" b="0" i="0" u="none" strike="noStrike" dirty="0">
                          <a:solidFill>
                            <a:schemeClr val="tx1"/>
                          </a:solidFill>
                          <a:effectLst/>
                          <a:latin typeface="BIZ UDPゴシック" panose="020B0400000000000000" pitchFamily="50" charset="-128"/>
                          <a:ea typeface="BIZ UDPゴシック" panose="020B0400000000000000" pitchFamily="50" charset="-128"/>
                        </a:rPr>
                        <a:t>スタートアップの海外からの資金調達件数</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⑳</a:t>
                      </a:r>
                      <a:r>
                        <a:rPr lang="ja-JP" altLang="en-US" sz="900" b="0" i="0" u="none" strike="noStrike">
                          <a:solidFill>
                            <a:schemeClr val="tx1"/>
                          </a:solidFill>
                          <a:effectLst/>
                          <a:latin typeface="BIZ UDPゴシック" panose="020B0400000000000000" pitchFamily="50" charset="-128"/>
                          <a:ea typeface="BIZ UDPゴシック" panose="020B0400000000000000" pitchFamily="50" charset="-128"/>
                        </a:rPr>
                        <a:t>～㉔年度：</a:t>
                      </a:r>
                      <a:r>
                        <a:rPr lang="en-US" altLang="ja-JP" sz="900" b="0" i="0" u="none" strike="noStrike" dirty="0">
                          <a:solidFill>
                            <a:schemeClr val="tx1"/>
                          </a:solidFill>
                          <a:effectLst/>
                          <a:latin typeface="BIZ UDPゴシック" panose="020B0400000000000000" pitchFamily="50" charset="-128"/>
                          <a:ea typeface="BIZ UDPゴシック" panose="020B0400000000000000" pitchFamily="50" charset="-128"/>
                        </a:rPr>
                        <a:t>3</a:t>
                      </a: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社</a:t>
                      </a:r>
                      <a:endParaRPr lang="en-US" altLang="ja-JP" sz="9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5549447"/>
                  </a:ext>
                </a:extLst>
              </a:tr>
              <a:tr h="162763">
                <a:tc vMerge="1">
                  <a:txBody>
                    <a:bodyPr/>
                    <a:lstStyle/>
                    <a:p>
                      <a:pPr algn="ctr"/>
                      <a:endParaRPr kumimoji="1" lang="ja-JP" altLang="en-US" sz="1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2CC"/>
                    </a:solidFill>
                  </a:tcPr>
                </a:tc>
                <a:tc>
                  <a:txBody>
                    <a:bodyPr/>
                    <a:lstStyle/>
                    <a:p>
                      <a:pPr algn="l" fontAlgn="ctr"/>
                      <a:r>
                        <a:rPr lang="ja-JP" altLang="en-US" sz="1000" b="0" i="0" u="none" strike="noStrike" dirty="0">
                          <a:solidFill>
                            <a:schemeClr val="tx1"/>
                          </a:solidFill>
                          <a:effectLst/>
                          <a:latin typeface="BIZ UDPゴシック" panose="020B0400000000000000" pitchFamily="50" charset="-128"/>
                          <a:ea typeface="BIZ UDPゴシック" panose="020B0400000000000000" pitchFamily="50" charset="-128"/>
                        </a:rPr>
                        <a:t>一企業当たり付加価値額</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⑳年：１１</a:t>
                      </a:r>
                      <a:r>
                        <a:rPr lang="en-US" altLang="ja-JP" sz="900" b="0" i="0" u="none" strike="noStrike" dirty="0">
                          <a:solidFill>
                            <a:schemeClr val="tx1"/>
                          </a:solidFill>
                          <a:effectLst/>
                          <a:latin typeface="BIZ UDPゴシック" panose="020B0400000000000000" pitchFamily="50" charset="-128"/>
                          <a:ea typeface="BIZ UDPゴシック" panose="020B0400000000000000" pitchFamily="50" charset="-128"/>
                        </a:rPr>
                        <a:t>,</a:t>
                      </a: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７３４百万円、同純付加価値額</a:t>
                      </a:r>
                      <a:r>
                        <a:rPr lang="en-US" altLang="ja-JP" sz="900" b="0" i="0" u="none" strike="noStrike" dirty="0">
                          <a:solidFill>
                            <a:schemeClr val="tx1"/>
                          </a:solidFill>
                          <a:effectLst/>
                          <a:latin typeface="BIZ UDPゴシック" panose="020B0400000000000000" pitchFamily="50" charset="-128"/>
                          <a:ea typeface="BIZ UDPゴシック" panose="020B0400000000000000" pitchFamily="50" charset="-128"/>
                        </a:rPr>
                        <a:t>10,407</a:t>
                      </a: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百万円（公務を除く全産業）</a:t>
                      </a:r>
                      <a:endParaRPr lang="en-US" altLang="ja-JP" sz="9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5572972"/>
                  </a:ext>
                </a:extLst>
              </a:tr>
              <a:tr h="162763">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TW" altLang="en-US" sz="1000" b="0" i="0" u="none" strike="noStrike" dirty="0">
                          <a:solidFill>
                            <a:schemeClr val="tx1"/>
                          </a:solidFill>
                          <a:effectLst/>
                          <a:latin typeface="BIZ UDPゴシック" panose="020B0400000000000000" pitchFamily="50" charset="-128"/>
                          <a:ea typeface="BIZ UDPゴシック" panose="020B0400000000000000" pitchFamily="50" charset="-128"/>
                        </a:rPr>
                        <a:t>東証上場企業本社数</a:t>
                      </a:r>
                      <a:r>
                        <a:rPr lang="ja-JP" altLang="en-US" sz="1000" b="0" i="0" u="none" strike="noStrike" dirty="0">
                          <a:solidFill>
                            <a:schemeClr val="tx1"/>
                          </a:solidFill>
                          <a:effectLst/>
                          <a:latin typeface="BIZ UDPゴシック" panose="020B0400000000000000" pitchFamily="50" charset="-128"/>
                          <a:ea typeface="BIZ UDPゴシック" panose="020B0400000000000000" pitchFamily="50" charset="-128"/>
                        </a:rPr>
                        <a:t>（プライム、スタンダード、グロース）</a:t>
                      </a:r>
                      <a:endParaRPr lang="en-US" altLang="ja-JP" sz="10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㉕年：</a:t>
                      </a:r>
                      <a:r>
                        <a:rPr lang="en-US" altLang="ja-JP" sz="900" b="0" i="0" u="none" strike="noStrike" dirty="0">
                          <a:solidFill>
                            <a:schemeClr val="tx1"/>
                          </a:solidFill>
                          <a:effectLst/>
                          <a:latin typeface="BIZ UDPゴシック" panose="020B0400000000000000" pitchFamily="50" charset="-128"/>
                          <a:ea typeface="BIZ UDPゴシック" panose="020B0400000000000000" pitchFamily="50" charset="-128"/>
                        </a:rPr>
                        <a:t>424</a:t>
                      </a: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社　（</a:t>
                      </a:r>
                      <a:r>
                        <a:rPr lang="en-US" altLang="ja-JP" sz="900" b="0" i="0" u="none" strike="noStrike" dirty="0">
                          <a:solidFill>
                            <a:schemeClr val="tx1"/>
                          </a:solidFill>
                          <a:effectLst/>
                          <a:latin typeface="BIZ UDPゴシック" panose="020B0400000000000000" pitchFamily="50" charset="-128"/>
                          <a:ea typeface="BIZ UDPゴシック" panose="020B0400000000000000" pitchFamily="50" charset="-128"/>
                        </a:rPr>
                        <a:t>2026.1.29</a:t>
                      </a: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検索時点）</a:t>
                      </a:r>
                      <a:endParaRPr lang="en-US" altLang="ja-JP" sz="9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8710332"/>
                  </a:ext>
                </a:extLst>
              </a:tr>
              <a:tr h="162763">
                <a:tc vMerge="1">
                  <a:txBody>
                    <a:bodyPr/>
                    <a:lstStyle/>
                    <a:p>
                      <a:pPr algn="ctr"/>
                      <a:endParaRPr kumimoji="1" lang="ja-JP" altLang="en-US" sz="1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2CC"/>
                    </a:solidFill>
                  </a:tcPr>
                </a:tc>
                <a:tc>
                  <a:txBody>
                    <a:bodyPr/>
                    <a:lstStyle/>
                    <a:p>
                      <a:pPr algn="l" fontAlgn="ctr"/>
                      <a:r>
                        <a:rPr lang="ja-JP" altLang="en-US" sz="1000" b="0" i="0" u="none" strike="noStrike" dirty="0">
                          <a:solidFill>
                            <a:schemeClr val="tx1"/>
                          </a:solidFill>
                          <a:effectLst/>
                          <a:latin typeface="BIZ UDPゴシック" panose="020B0400000000000000" pitchFamily="50" charset="-128"/>
                          <a:ea typeface="BIZ UDPゴシック" panose="020B0400000000000000" pitchFamily="50" charset="-128"/>
                        </a:rPr>
                        <a:t>世界の都市総合ランキング＜経済＞＜研究・開発分野＞（森記念財団）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rPr>
                        <a:t>㉕年：経済 </a:t>
                      </a:r>
                      <a:r>
                        <a:rPr lang="en-US" altLang="ja-JP" sz="900" b="0" i="0" u="none" strike="noStrike" dirty="0">
                          <a:solidFill>
                            <a:srgbClr val="000000"/>
                          </a:solidFill>
                          <a:effectLst/>
                          <a:latin typeface="BIZ UDPゴシック" panose="020B0400000000000000" pitchFamily="50" charset="-128"/>
                          <a:ea typeface="BIZ UDPゴシック" panose="020B0400000000000000" pitchFamily="50" charset="-128"/>
                        </a:rPr>
                        <a:t>33</a:t>
                      </a:r>
                      <a:r>
                        <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rPr>
                        <a:t>位　研究・開発 </a:t>
                      </a:r>
                      <a:r>
                        <a:rPr lang="en-US" altLang="ja-JP" sz="900" b="0" i="0" u="none" strike="noStrike" dirty="0">
                          <a:solidFill>
                            <a:srgbClr val="000000"/>
                          </a:solidFill>
                          <a:effectLst/>
                          <a:latin typeface="BIZ UDPゴシック" panose="020B0400000000000000" pitchFamily="50" charset="-128"/>
                          <a:ea typeface="BIZ UDPゴシック" panose="020B0400000000000000" pitchFamily="50" charset="-128"/>
                        </a:rPr>
                        <a:t>18</a:t>
                      </a:r>
                      <a:r>
                        <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rPr>
                        <a:t>位</a:t>
                      </a:r>
                      <a:endParaRPr lang="en-US" altLang="ja-JP"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3637815"/>
                  </a:ext>
                </a:extLst>
              </a:tr>
              <a:tr h="162763">
                <a:tc vMerge="1">
                  <a:txBody>
                    <a:bodyPr/>
                    <a:lstStyle/>
                    <a:p>
                      <a:endParaRPr kumimoji="1" lang="ja-JP" altLang="en-US"/>
                    </a:p>
                  </a:txBody>
                  <a:tcPr/>
                </a:tc>
                <a:tc>
                  <a:txBody>
                    <a:bodyPr/>
                    <a:lstStyle/>
                    <a:p>
                      <a:pPr algn="l" fontAlgn="ctr"/>
                      <a:r>
                        <a:rPr lang="ja-JP" altLang="en-US" sz="1000" b="0" i="0" u="none" strike="noStrike" dirty="0">
                          <a:solidFill>
                            <a:schemeClr val="tx1"/>
                          </a:solidFill>
                          <a:effectLst/>
                          <a:latin typeface="BIZ UDPゴシック" panose="020B0400000000000000" pitchFamily="50" charset="-128"/>
                          <a:ea typeface="BIZ UDPゴシック" panose="020B0400000000000000" pitchFamily="50" charset="-128"/>
                        </a:rPr>
                        <a:t>企業（本社）の転入数</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rPr>
                        <a:t>㉔年：</a:t>
                      </a:r>
                      <a:r>
                        <a:rPr lang="en-US" altLang="ja-JP" sz="900" b="0" i="0" u="none" strike="noStrike" dirty="0">
                          <a:solidFill>
                            <a:srgbClr val="000000"/>
                          </a:solidFill>
                          <a:effectLst/>
                          <a:latin typeface="BIZ UDPゴシック" panose="020B0400000000000000" pitchFamily="50" charset="-128"/>
                          <a:ea typeface="BIZ UDPゴシック" panose="020B0400000000000000" pitchFamily="50" charset="-128"/>
                        </a:rPr>
                        <a:t>174</a:t>
                      </a:r>
                      <a:r>
                        <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rPr>
                        <a:t>社</a:t>
                      </a:r>
                      <a:endParaRPr lang="en-US" altLang="ja-JP"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5615507"/>
                  </a:ext>
                </a:extLst>
              </a:tr>
            </a:tbl>
          </a:graphicData>
        </a:graphic>
      </p:graphicFrame>
      <p:graphicFrame>
        <p:nvGraphicFramePr>
          <p:cNvPr id="13" name="表 12">
            <a:extLst>
              <a:ext uri="{FF2B5EF4-FFF2-40B4-BE49-F238E27FC236}">
                <a16:creationId xmlns:a16="http://schemas.microsoft.com/office/drawing/2014/main" id="{B2F14880-6345-4289-8457-51E5715D4E77}"/>
              </a:ext>
            </a:extLst>
          </p:cNvPr>
          <p:cNvGraphicFramePr>
            <a:graphicFrameLocks noGrp="1"/>
          </p:cNvGraphicFramePr>
          <p:nvPr>
            <p:extLst>
              <p:ext uri="{D42A27DB-BD31-4B8C-83A1-F6EECF244321}">
                <p14:modId xmlns:p14="http://schemas.microsoft.com/office/powerpoint/2010/main" val="413091805"/>
              </p:ext>
            </p:extLst>
          </p:nvPr>
        </p:nvGraphicFramePr>
        <p:xfrm>
          <a:off x="64932" y="3601741"/>
          <a:ext cx="9592775" cy="1097028"/>
        </p:xfrm>
        <a:graphic>
          <a:graphicData uri="http://schemas.openxmlformats.org/drawingml/2006/table">
            <a:tbl>
              <a:tblPr firstRow="1" bandRow="1">
                <a:tableStyleId>{5940675A-B579-460E-94D1-54222C63F5DA}</a:tableStyleId>
              </a:tblPr>
              <a:tblGrid>
                <a:gridCol w="1589206">
                  <a:extLst>
                    <a:ext uri="{9D8B030D-6E8A-4147-A177-3AD203B41FA5}">
                      <a16:colId xmlns:a16="http://schemas.microsoft.com/office/drawing/2014/main" val="707862345"/>
                    </a:ext>
                  </a:extLst>
                </a:gridCol>
                <a:gridCol w="4962418">
                  <a:extLst>
                    <a:ext uri="{9D8B030D-6E8A-4147-A177-3AD203B41FA5}">
                      <a16:colId xmlns:a16="http://schemas.microsoft.com/office/drawing/2014/main" val="3621660921"/>
                    </a:ext>
                  </a:extLst>
                </a:gridCol>
                <a:gridCol w="3041151">
                  <a:extLst>
                    <a:ext uri="{9D8B030D-6E8A-4147-A177-3AD203B41FA5}">
                      <a16:colId xmlns:a16="http://schemas.microsoft.com/office/drawing/2014/main" val="1150036004"/>
                    </a:ext>
                  </a:extLst>
                </a:gridCol>
              </a:tblGrid>
              <a:tr h="182838">
                <a:tc rowSpan="6">
                  <a:txBody>
                    <a:bodyPr/>
                    <a:lstStyle/>
                    <a:p>
                      <a:pPr algn="ctr"/>
                      <a:r>
                        <a:rPr kumimoji="1" lang="ja-JP" altLang="en-US" sz="1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都市力</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来阪者数（日本人、外国人）</a:t>
                      </a: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rPr>
                        <a:t>㉔年：日本人 </a:t>
                      </a:r>
                      <a:r>
                        <a:rPr lang="en-US" altLang="ja-JP" sz="900" b="0" i="0" u="none" strike="noStrike" dirty="0">
                          <a:solidFill>
                            <a:srgbClr val="000000"/>
                          </a:solidFill>
                          <a:effectLst/>
                          <a:latin typeface="BIZ UDPゴシック" panose="020B0400000000000000" pitchFamily="50" charset="-128"/>
                          <a:ea typeface="BIZ UDPゴシック" panose="020B0400000000000000" pitchFamily="50" charset="-128"/>
                        </a:rPr>
                        <a:t>3,232</a:t>
                      </a:r>
                      <a:r>
                        <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rPr>
                        <a:t>万人、外国人 </a:t>
                      </a:r>
                      <a:r>
                        <a:rPr lang="en-US" altLang="ja-JP" sz="900" b="0" i="0" u="none" strike="noStrike" dirty="0">
                          <a:solidFill>
                            <a:srgbClr val="000000"/>
                          </a:solidFill>
                          <a:effectLst/>
                          <a:latin typeface="BIZ UDPゴシック" panose="020B0400000000000000" pitchFamily="50" charset="-128"/>
                          <a:ea typeface="BIZ UDPゴシック" panose="020B0400000000000000" pitchFamily="50" charset="-128"/>
                        </a:rPr>
                        <a:t>1,409</a:t>
                      </a:r>
                      <a:r>
                        <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rPr>
                        <a:t>万人</a:t>
                      </a:r>
                      <a:r>
                        <a:rPr lang="en-US" altLang="ja-JP" sz="900" b="0" i="0" u="none" strike="noStrike" dirty="0">
                          <a:solidFill>
                            <a:srgbClr val="000000"/>
                          </a:solidFill>
                          <a:effectLst/>
                          <a:latin typeface="BIZ UDPゴシック" panose="020B0400000000000000" pitchFamily="50" charset="-128"/>
                          <a:ea typeface="BIZ UDPゴシック" panose="020B0400000000000000" pitchFamily="50" charset="-128"/>
                        </a:rPr>
                        <a:t>※</a:t>
                      </a:r>
                      <a:endPar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7248149"/>
                  </a:ext>
                </a:extLst>
              </a:tr>
              <a:tr h="182838">
                <a:tc vMerge="1">
                  <a:txBody>
                    <a:bodyPr/>
                    <a:lstStyle/>
                    <a:p>
                      <a:endParaRPr kumimoji="1" lang="ja-JP" altLang="en-US" sz="900" b="1" dirty="0">
                        <a:latin typeface="BIZ UDPゴシック" panose="020B0400000000000000" pitchFamily="50" charset="-128"/>
                        <a:ea typeface="BIZ UDPゴシック" panose="020B0400000000000000"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延べ宿泊者数（日本人、外国人）</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rPr>
                        <a:t>㉔年：日本人 </a:t>
                      </a:r>
                      <a:r>
                        <a:rPr lang="en-US" altLang="ja-JP" sz="900" b="0" i="0" u="none" strike="noStrike" dirty="0">
                          <a:solidFill>
                            <a:srgbClr val="000000"/>
                          </a:solidFill>
                          <a:effectLst/>
                          <a:latin typeface="BIZ UDPゴシック" panose="020B0400000000000000" pitchFamily="50" charset="-128"/>
                          <a:ea typeface="BIZ UDPゴシック" panose="020B0400000000000000" pitchFamily="50" charset="-128"/>
                        </a:rPr>
                        <a:t>3,204</a:t>
                      </a:r>
                      <a:r>
                        <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rPr>
                        <a:t>万人泊、外国人 </a:t>
                      </a:r>
                      <a:r>
                        <a:rPr lang="en-US" altLang="ja-JP" sz="900" b="0" i="0" u="none" strike="noStrike" dirty="0">
                          <a:solidFill>
                            <a:srgbClr val="000000"/>
                          </a:solidFill>
                          <a:effectLst/>
                          <a:latin typeface="BIZ UDPゴシック" panose="020B0400000000000000" pitchFamily="50" charset="-128"/>
                          <a:ea typeface="BIZ UDPゴシック" panose="020B0400000000000000" pitchFamily="50" charset="-128"/>
                        </a:rPr>
                        <a:t>2,539</a:t>
                      </a:r>
                      <a:r>
                        <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rPr>
                        <a:t>万人泊</a:t>
                      </a:r>
                      <a:r>
                        <a:rPr lang="en-US" altLang="ja-JP" sz="900" b="0" i="0" u="none" strike="noStrike" dirty="0">
                          <a:solidFill>
                            <a:srgbClr val="000000"/>
                          </a:solidFill>
                          <a:effectLst/>
                          <a:latin typeface="BIZ UDPゴシック" panose="020B0400000000000000" pitchFamily="50" charset="-128"/>
                          <a:ea typeface="BIZ UDPゴシック" panose="020B0400000000000000" pitchFamily="50" charset="-128"/>
                        </a:rPr>
                        <a:t>※</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4657992"/>
                  </a:ext>
                </a:extLst>
              </a:tr>
              <a:tr h="182838">
                <a:tc vMerge="1">
                  <a:txBody>
                    <a:bodyPr/>
                    <a:lstStyle/>
                    <a:p>
                      <a:pPr algn="ctr"/>
                      <a:endParaRPr kumimoji="1" lang="ja-JP" altLang="en-US" sz="1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E5D6"/>
                    </a:solidFill>
                  </a:tcPr>
                </a:tc>
                <a:tc>
                  <a:txBody>
                    <a:bodyPr/>
                    <a:lstStyle/>
                    <a:p>
                      <a:pPr algn="l" fontAlgn="ctr"/>
                      <a:r>
                        <a:rPr lang="ja-JP" altLang="en-US" sz="1000" b="0" i="0" u="none" strike="noStrike" dirty="0">
                          <a:solidFill>
                            <a:schemeClr val="tx1"/>
                          </a:solidFill>
                          <a:effectLst/>
                          <a:latin typeface="BIZ UDPゴシック" panose="020B0400000000000000" pitchFamily="50" charset="-128"/>
                          <a:ea typeface="BIZ UDPゴシック" panose="020B0400000000000000" pitchFamily="50" charset="-128"/>
                        </a:rPr>
                        <a:t>旅行消費単価（日本人、外国人）</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rPr>
                        <a:t>㉔年：日本人 </a:t>
                      </a:r>
                      <a:r>
                        <a:rPr lang="en-US" altLang="ja-JP" sz="900" b="0" i="0" u="none" strike="noStrike" dirty="0">
                          <a:solidFill>
                            <a:srgbClr val="000000"/>
                          </a:solidFill>
                          <a:effectLst/>
                          <a:latin typeface="BIZ UDPゴシック" panose="020B0400000000000000" pitchFamily="50" charset="-128"/>
                          <a:ea typeface="BIZ UDPゴシック" panose="020B0400000000000000" pitchFamily="50" charset="-128"/>
                        </a:rPr>
                        <a:t>3.0</a:t>
                      </a:r>
                      <a:r>
                        <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rPr>
                        <a:t>万円　外国人：</a:t>
                      </a:r>
                      <a:r>
                        <a:rPr lang="en-US" altLang="ja-JP" sz="900" b="0" i="0" u="none" strike="noStrike" dirty="0">
                          <a:solidFill>
                            <a:srgbClr val="000000"/>
                          </a:solidFill>
                          <a:effectLst/>
                          <a:latin typeface="BIZ UDPゴシック" panose="020B0400000000000000" pitchFamily="50" charset="-128"/>
                          <a:ea typeface="BIZ UDPゴシック" panose="020B0400000000000000" pitchFamily="50" charset="-128"/>
                        </a:rPr>
                        <a:t>9.2</a:t>
                      </a:r>
                      <a:r>
                        <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rPr>
                        <a:t>万円</a:t>
                      </a:r>
                      <a:r>
                        <a:rPr lang="en-US" altLang="ja-JP" sz="900" b="0" i="0" u="none" strike="noStrike" dirty="0">
                          <a:solidFill>
                            <a:srgbClr val="000000"/>
                          </a:solidFill>
                          <a:effectLst/>
                          <a:latin typeface="BIZ UDPゴシック" panose="020B0400000000000000" pitchFamily="50" charset="-128"/>
                          <a:ea typeface="BIZ UDPゴシック" panose="020B0400000000000000" pitchFamily="50" charset="-128"/>
                        </a:rPr>
                        <a:t>※</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6930037"/>
                  </a:ext>
                </a:extLst>
              </a:tr>
              <a:tr h="182838">
                <a:tc vMerge="1">
                  <a:txBody>
                    <a:bodyPr/>
                    <a:lstStyle/>
                    <a:p>
                      <a:pPr algn="ctr"/>
                      <a:endParaRPr kumimoji="1" lang="ja-JP" altLang="en-US" sz="1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E5D6"/>
                    </a:solidFill>
                  </a:tcPr>
                </a:tc>
                <a:tc>
                  <a:txBody>
                    <a:bodyPr/>
                    <a:lstStyle/>
                    <a:p>
                      <a:pPr algn="l" fontAlgn="ctr"/>
                      <a:r>
                        <a:rPr lang="ja-JP" altLang="en-US" sz="1000" b="0" i="0" u="none" strike="noStrike" dirty="0">
                          <a:solidFill>
                            <a:schemeClr val="tx1"/>
                          </a:solidFill>
                          <a:effectLst/>
                          <a:latin typeface="BIZ UDPゴシック" panose="020B0400000000000000" pitchFamily="50" charset="-128"/>
                          <a:ea typeface="BIZ UDPゴシック" panose="020B0400000000000000" pitchFamily="50" charset="-128"/>
                        </a:rPr>
                        <a:t>世界の都市総合力ランキング＜文化・交流＞（森記念財団）</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㉕年：</a:t>
                      </a:r>
                      <a:r>
                        <a:rPr lang="en-US" altLang="ja-JP" sz="900" b="0" i="0" u="none" strike="noStrike" dirty="0">
                          <a:solidFill>
                            <a:schemeClr val="tx1"/>
                          </a:solidFill>
                          <a:effectLst/>
                          <a:latin typeface="BIZ UDPゴシック" panose="020B0400000000000000" pitchFamily="50" charset="-128"/>
                          <a:ea typeface="BIZ UDPゴシック" panose="020B0400000000000000" pitchFamily="50" charset="-128"/>
                        </a:rPr>
                        <a:t>13</a:t>
                      </a: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位</a:t>
                      </a:r>
                      <a:endParaRPr lang="en-US" altLang="ja-JP" sz="9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3519043"/>
                  </a:ext>
                </a:extLst>
              </a:tr>
              <a:tr h="182838">
                <a:tc vMerge="1">
                  <a:txBody>
                    <a:bodyPr/>
                    <a:lstStyle/>
                    <a:p>
                      <a:pPr algn="ctr"/>
                      <a:endParaRPr kumimoji="1" lang="ja-JP" altLang="en-US" sz="1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E5D6"/>
                    </a:solidFill>
                  </a:tcPr>
                </a:tc>
                <a:tc>
                  <a:txBody>
                    <a:bodyPr/>
                    <a:lstStyle/>
                    <a:p>
                      <a:pPr algn="l" fontAlgn="ctr"/>
                      <a:r>
                        <a:rPr lang="ja-JP" altLang="en-US" sz="1000" b="0" i="0" u="none" strike="noStrike" dirty="0">
                          <a:solidFill>
                            <a:schemeClr val="tx1"/>
                          </a:solidFill>
                          <a:effectLst/>
                          <a:latin typeface="BIZ UDPゴシック" panose="020B0400000000000000" pitchFamily="50" charset="-128"/>
                          <a:ea typeface="BIZ UDPゴシック" panose="020B0400000000000000" pitchFamily="50" charset="-128"/>
                        </a:rPr>
                        <a:t>世界の観光都市ランキング（</a:t>
                      </a:r>
                      <a:r>
                        <a:rPr kumimoji="1" lang="ja-JP" altLang="en-US" sz="1000" u="none" dirty="0">
                          <a:solidFill>
                            <a:schemeClr val="tx1"/>
                          </a:solidFill>
                          <a:latin typeface="Meiryo UI" panose="020B0604030504040204" pitchFamily="50" charset="-128"/>
                          <a:ea typeface="Meiryo UI" panose="020B0604030504040204" pitchFamily="50" charset="-128"/>
                        </a:rPr>
                        <a:t>ユーロモニターインターナショナル）</a:t>
                      </a:r>
                      <a:endParaRPr lang="ja-JP" altLang="en-US" sz="10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㉔年：</a:t>
                      </a:r>
                      <a:r>
                        <a:rPr lang="en-US" altLang="ja-JP" sz="900" b="0" i="0" u="none" strike="noStrike" dirty="0">
                          <a:solidFill>
                            <a:schemeClr val="tx1"/>
                          </a:solidFill>
                          <a:effectLst/>
                          <a:latin typeface="BIZ UDPゴシック" panose="020B0400000000000000" pitchFamily="50" charset="-128"/>
                          <a:ea typeface="BIZ UDPゴシック" panose="020B0400000000000000" pitchFamily="50" charset="-128"/>
                        </a:rPr>
                        <a:t>16</a:t>
                      </a: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位</a:t>
                      </a:r>
                      <a:r>
                        <a:rPr lang="en-US" altLang="ja-JP" sz="900" b="0" i="0" u="none" strike="noStrike" dirty="0">
                          <a:solidFill>
                            <a:schemeClr val="tx1"/>
                          </a:solidFill>
                          <a:effectLst/>
                          <a:latin typeface="BIZ UDPゴシック" panose="020B0400000000000000" pitchFamily="50" charset="-128"/>
                          <a:ea typeface="BIZ UDPゴシック" panose="020B0400000000000000" pitchFamily="50" charset="-128"/>
                        </a:rPr>
                        <a:t>※</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1695384"/>
                  </a:ext>
                </a:extLst>
              </a:tr>
              <a:tr h="182838">
                <a:tc vMerge="1">
                  <a:txBody>
                    <a:bodyPr/>
                    <a:lstStyle/>
                    <a:p>
                      <a:pPr algn="ctr"/>
                      <a:endParaRPr kumimoji="1" lang="ja-JP" altLang="en-US" sz="1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E5D6"/>
                    </a:solidFill>
                  </a:tcPr>
                </a:tc>
                <a:tc>
                  <a:txBody>
                    <a:bodyPr/>
                    <a:lstStyle/>
                    <a:p>
                      <a:pPr algn="l" fontAlgn="ctr"/>
                      <a:r>
                        <a:rPr lang="ja-JP" altLang="en-US" sz="1000" b="0" i="0" u="none" strike="noStrike" dirty="0">
                          <a:solidFill>
                            <a:schemeClr val="tx1"/>
                          </a:solidFill>
                          <a:effectLst/>
                          <a:latin typeface="BIZ UDPゴシック" panose="020B0400000000000000" pitchFamily="50" charset="-128"/>
                          <a:ea typeface="BIZ UDPゴシック" panose="020B0400000000000000" pitchFamily="50" charset="-128"/>
                        </a:rPr>
                        <a:t>国際会議開催件数</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㉔年：</a:t>
                      </a:r>
                      <a:r>
                        <a:rPr lang="en-US" altLang="ja-JP" sz="900" b="0" i="0" u="none" strike="noStrike" dirty="0">
                          <a:solidFill>
                            <a:schemeClr val="tx1"/>
                          </a:solidFill>
                          <a:effectLst/>
                          <a:latin typeface="BIZ UDPゴシック" panose="020B0400000000000000" pitchFamily="50" charset="-128"/>
                          <a:ea typeface="BIZ UDPゴシック" panose="020B0400000000000000" pitchFamily="50" charset="-128"/>
                        </a:rPr>
                        <a:t>31</a:t>
                      </a: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件</a:t>
                      </a:r>
                      <a:endParaRPr lang="en-US" altLang="ja-JP" sz="9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4693890"/>
                  </a:ext>
                </a:extLst>
              </a:tr>
            </a:tbl>
          </a:graphicData>
        </a:graphic>
      </p:graphicFrame>
      <p:graphicFrame>
        <p:nvGraphicFramePr>
          <p:cNvPr id="14" name="表 13">
            <a:extLst>
              <a:ext uri="{FF2B5EF4-FFF2-40B4-BE49-F238E27FC236}">
                <a16:creationId xmlns:a16="http://schemas.microsoft.com/office/drawing/2014/main" id="{0B9E596E-F636-409E-A52C-EF48058330B2}"/>
              </a:ext>
            </a:extLst>
          </p:cNvPr>
          <p:cNvGraphicFramePr>
            <a:graphicFrameLocks noGrp="1"/>
          </p:cNvGraphicFramePr>
          <p:nvPr>
            <p:extLst>
              <p:ext uri="{D42A27DB-BD31-4B8C-83A1-F6EECF244321}">
                <p14:modId xmlns:p14="http://schemas.microsoft.com/office/powerpoint/2010/main" val="113421099"/>
              </p:ext>
            </p:extLst>
          </p:nvPr>
        </p:nvGraphicFramePr>
        <p:xfrm>
          <a:off x="61506" y="1540212"/>
          <a:ext cx="9611003" cy="251460"/>
        </p:xfrm>
        <a:graphic>
          <a:graphicData uri="http://schemas.openxmlformats.org/drawingml/2006/table">
            <a:tbl>
              <a:tblPr firstRow="1" bandRow="1">
                <a:tableStyleId>{F2DE63D5-997A-4646-A377-4702673A728D}</a:tableStyleId>
              </a:tblPr>
              <a:tblGrid>
                <a:gridCol w="1582359">
                  <a:extLst>
                    <a:ext uri="{9D8B030D-6E8A-4147-A177-3AD203B41FA5}">
                      <a16:colId xmlns:a16="http://schemas.microsoft.com/office/drawing/2014/main" val="2905765339"/>
                    </a:ext>
                  </a:extLst>
                </a:gridCol>
                <a:gridCol w="4962418">
                  <a:extLst>
                    <a:ext uri="{9D8B030D-6E8A-4147-A177-3AD203B41FA5}">
                      <a16:colId xmlns:a16="http://schemas.microsoft.com/office/drawing/2014/main" val="143428334"/>
                    </a:ext>
                  </a:extLst>
                </a:gridCol>
                <a:gridCol w="3066226">
                  <a:extLst>
                    <a:ext uri="{9D8B030D-6E8A-4147-A177-3AD203B41FA5}">
                      <a16:colId xmlns:a16="http://schemas.microsoft.com/office/drawing/2014/main" val="2647369050"/>
                    </a:ext>
                  </a:extLst>
                </a:gridCol>
              </a:tblGrid>
              <a:tr h="237886">
                <a:tc>
                  <a:txBody>
                    <a:bodyPr/>
                    <a:lstStyle/>
                    <a:p>
                      <a:pPr algn="ctr"/>
                      <a:r>
                        <a:rPr kumimoji="1" lang="en-US" altLang="ja-JP" sz="1050" b="1" dirty="0">
                          <a:latin typeface="BIZ UDPゴシック" panose="020B0400000000000000" pitchFamily="50" charset="-128"/>
                          <a:ea typeface="BIZ UDPゴシック" panose="020B0400000000000000" pitchFamily="50" charset="-128"/>
                        </a:rPr>
                        <a:t>Beyond EXPO</a:t>
                      </a:r>
                      <a:r>
                        <a:rPr kumimoji="1" lang="ja-JP" altLang="en-US" sz="1050" b="1" dirty="0">
                          <a:latin typeface="BIZ UDPゴシック" panose="020B0400000000000000" pitchFamily="50" charset="-128"/>
                          <a:ea typeface="BIZ UDPゴシック" panose="020B0400000000000000" pitchFamily="50" charset="-128"/>
                        </a:rPr>
                        <a:t>の柱</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2060">
                        <a:alpha val="70000"/>
                      </a:srgbClr>
                    </a:solidFill>
                  </a:tcPr>
                </a:tc>
                <a:tc>
                  <a:txBody>
                    <a:bodyPr/>
                    <a:lstStyle/>
                    <a:p>
                      <a:pPr algn="ctr"/>
                      <a:r>
                        <a:rPr kumimoji="1" lang="ja-JP" altLang="en-US" sz="1050" b="1" dirty="0">
                          <a:latin typeface="BIZ UDPゴシック" panose="020B0400000000000000" pitchFamily="50" charset="-128"/>
                          <a:ea typeface="BIZ UDPゴシック" panose="020B0400000000000000" pitchFamily="50" charset="-128"/>
                        </a:rPr>
                        <a:t>指標</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2060">
                        <a:alpha val="70000"/>
                      </a:srgbClr>
                    </a:solidFill>
                  </a:tcPr>
                </a:tc>
                <a:tc>
                  <a:txBody>
                    <a:bodyPr/>
                    <a:lstStyle/>
                    <a:p>
                      <a:pPr algn="ctr"/>
                      <a:r>
                        <a:rPr kumimoji="1" lang="ja-JP" altLang="en-US" sz="1050" b="1" dirty="0">
                          <a:latin typeface="BIZ UDPゴシック" panose="020B0400000000000000" pitchFamily="50" charset="-128"/>
                          <a:ea typeface="BIZ UDPゴシック" panose="020B0400000000000000" pitchFamily="50" charset="-128"/>
                        </a:rPr>
                        <a:t>最新データ</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2060">
                        <a:alpha val="70000"/>
                      </a:srgbClr>
                    </a:solidFill>
                  </a:tcPr>
                </a:tc>
                <a:extLst>
                  <a:ext uri="{0D108BD9-81ED-4DB2-BD59-A6C34878D82A}">
                    <a16:rowId xmlns:a16="http://schemas.microsoft.com/office/drawing/2014/main" val="103115788"/>
                  </a:ext>
                </a:extLst>
              </a:tr>
            </a:tbl>
          </a:graphicData>
        </a:graphic>
      </p:graphicFrame>
      <p:sp>
        <p:nvSpPr>
          <p:cNvPr id="15" name="正方形/長方形 14">
            <a:extLst>
              <a:ext uri="{FF2B5EF4-FFF2-40B4-BE49-F238E27FC236}">
                <a16:creationId xmlns:a16="http://schemas.microsoft.com/office/drawing/2014/main" id="{337B318C-2833-4860-BAFF-AEA81F709186}"/>
              </a:ext>
            </a:extLst>
          </p:cNvPr>
          <p:cNvSpPr/>
          <p:nvPr/>
        </p:nvSpPr>
        <p:spPr>
          <a:xfrm>
            <a:off x="-30822" y="1296173"/>
            <a:ext cx="1314672" cy="287261"/>
          </a:xfrm>
          <a:prstGeom prst="rect">
            <a:avLst/>
          </a:prstGeom>
          <a:noFill/>
          <a:ln w="1270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3975" tIns="53975" rIns="53975" bIns="53975" numCol="1" spcCol="0" rtlCol="0" fromWordArt="0" anchor="ctr" anchorCtr="0" forceAA="0" compatLnSpc="1">
            <a:prstTxWarp prst="textNoShape">
              <a:avLst/>
            </a:prstTxWarp>
            <a:noAutofit/>
          </a:bodyPr>
          <a:lstStyle/>
          <a:p>
            <a:pPr algn="ctr"/>
            <a:r>
              <a:rPr kumimoji="1" lang="en-US" altLang="ja-JP" sz="1600" b="1" dirty="0">
                <a:solidFill>
                  <a:schemeClr val="tx1"/>
                </a:solidFill>
                <a:latin typeface="BIZ UDPゴシック" panose="020B0400000000000000" pitchFamily="50" charset="-128"/>
                <a:ea typeface="BIZ UDPゴシック" panose="020B0400000000000000" pitchFamily="50" charset="-128"/>
              </a:rPr>
              <a:t>〈KPI〉</a:t>
            </a:r>
          </a:p>
        </p:txBody>
      </p:sp>
      <p:graphicFrame>
        <p:nvGraphicFramePr>
          <p:cNvPr id="16" name="表 15">
            <a:extLst>
              <a:ext uri="{FF2B5EF4-FFF2-40B4-BE49-F238E27FC236}">
                <a16:creationId xmlns:a16="http://schemas.microsoft.com/office/drawing/2014/main" id="{2328DED5-F072-4118-B48C-072297093ED5}"/>
              </a:ext>
            </a:extLst>
          </p:cNvPr>
          <p:cNvGraphicFramePr>
            <a:graphicFrameLocks noGrp="1"/>
          </p:cNvGraphicFramePr>
          <p:nvPr>
            <p:extLst>
              <p:ext uri="{D42A27DB-BD31-4B8C-83A1-F6EECF244321}">
                <p14:modId xmlns:p14="http://schemas.microsoft.com/office/powerpoint/2010/main" val="27599042"/>
              </p:ext>
            </p:extLst>
          </p:nvPr>
        </p:nvGraphicFramePr>
        <p:xfrm>
          <a:off x="64932" y="4841345"/>
          <a:ext cx="9607574" cy="1285875"/>
        </p:xfrm>
        <a:graphic>
          <a:graphicData uri="http://schemas.openxmlformats.org/drawingml/2006/table">
            <a:tbl>
              <a:tblPr firstRow="1" bandRow="1">
                <a:tableStyleId>{5940675A-B579-460E-94D1-54222C63F5DA}</a:tableStyleId>
              </a:tblPr>
              <a:tblGrid>
                <a:gridCol w="1589207">
                  <a:extLst>
                    <a:ext uri="{9D8B030D-6E8A-4147-A177-3AD203B41FA5}">
                      <a16:colId xmlns:a16="http://schemas.microsoft.com/office/drawing/2014/main" val="707862345"/>
                    </a:ext>
                  </a:extLst>
                </a:gridCol>
                <a:gridCol w="4962418">
                  <a:extLst>
                    <a:ext uri="{9D8B030D-6E8A-4147-A177-3AD203B41FA5}">
                      <a16:colId xmlns:a16="http://schemas.microsoft.com/office/drawing/2014/main" val="3621660921"/>
                    </a:ext>
                  </a:extLst>
                </a:gridCol>
                <a:gridCol w="3055949">
                  <a:extLst>
                    <a:ext uri="{9D8B030D-6E8A-4147-A177-3AD203B41FA5}">
                      <a16:colId xmlns:a16="http://schemas.microsoft.com/office/drawing/2014/main" val="1150036004"/>
                    </a:ext>
                  </a:extLst>
                </a:gridCol>
              </a:tblGrid>
              <a:tr h="151158">
                <a:tc rowSpan="7">
                  <a:txBody>
                    <a:bodyPr/>
                    <a:lstStyle/>
                    <a:p>
                      <a:pPr algn="ctr"/>
                      <a:r>
                        <a:rPr kumimoji="1" lang="ja-JP" altLang="en-US" sz="1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人材力</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a:solidFill>
                            <a:schemeClr val="tx1"/>
                          </a:solidFill>
                          <a:effectLst/>
                          <a:latin typeface="BIZ UDPゴシック" panose="020B0400000000000000" pitchFamily="50" charset="-128"/>
                          <a:ea typeface="BIZ UDPゴシック" panose="020B0400000000000000" pitchFamily="50" charset="-128"/>
                        </a:rPr>
                        <a:t>女性の就業率</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㉔年：</a:t>
                      </a:r>
                      <a:r>
                        <a:rPr lang="en-US" altLang="ja-JP" sz="900" b="0" i="0" u="none" strike="noStrike" dirty="0">
                          <a:solidFill>
                            <a:schemeClr val="tx1"/>
                          </a:solidFill>
                          <a:effectLst/>
                          <a:latin typeface="BIZ UDPゴシック" panose="020B0400000000000000" pitchFamily="50" charset="-128"/>
                          <a:ea typeface="BIZ UDPゴシック" panose="020B0400000000000000" pitchFamily="50" charset="-128"/>
                        </a:rPr>
                        <a:t>53.5</a:t>
                      </a: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7248149"/>
                  </a:ext>
                </a:extLst>
              </a:tr>
              <a:tr h="151158">
                <a:tc vMerge="1">
                  <a:txBody>
                    <a:bodyPr/>
                    <a:lstStyle/>
                    <a:p>
                      <a:endParaRPr kumimoji="1" lang="ja-JP" altLang="en-US" sz="900" b="1" dirty="0">
                        <a:latin typeface="BIZ UDPゴシック" panose="020B0400000000000000" pitchFamily="50" charset="-128"/>
                        <a:ea typeface="BIZ UDPゴシック" panose="020B0400000000000000"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zh-CN" altLang="en-US" sz="1000" b="0" i="0" u="none" strike="noStrike" dirty="0">
                          <a:solidFill>
                            <a:schemeClr val="tx1"/>
                          </a:solidFill>
                          <a:effectLst/>
                          <a:latin typeface="BIZ UDPゴシック" panose="020B0400000000000000" pitchFamily="50" charset="-128"/>
                          <a:ea typeface="BIZ UDPゴシック" panose="020B0400000000000000" pitchFamily="50" charset="-128"/>
                        </a:rPr>
                        <a:t>府内在留高度外国人材数</a:t>
                      </a:r>
                      <a:endParaRPr lang="en-US" altLang="ja-JP" sz="10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㉔年：</a:t>
                      </a:r>
                      <a:r>
                        <a:rPr lang="en-US" altLang="ja-JP" sz="900" b="0" i="0" u="none" strike="noStrike" dirty="0">
                          <a:solidFill>
                            <a:schemeClr val="tx1"/>
                          </a:solidFill>
                          <a:effectLst/>
                          <a:latin typeface="BIZ UDPゴシック" panose="020B0400000000000000" pitchFamily="50" charset="-128"/>
                          <a:ea typeface="BIZ UDPゴシック" panose="020B0400000000000000" pitchFamily="50" charset="-128"/>
                        </a:rPr>
                        <a:t>50,705</a:t>
                      </a: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人　うち高度専門職 </a:t>
                      </a:r>
                      <a:r>
                        <a:rPr lang="en-US" altLang="ja-JP" sz="900" b="0" i="0" u="none" strike="noStrike" dirty="0">
                          <a:solidFill>
                            <a:schemeClr val="tx1"/>
                          </a:solidFill>
                          <a:effectLst/>
                          <a:latin typeface="BIZ UDPゴシック" panose="020B0400000000000000" pitchFamily="50" charset="-128"/>
                          <a:ea typeface="BIZ UDPゴシック" panose="020B0400000000000000" pitchFamily="50" charset="-128"/>
                        </a:rPr>
                        <a:t>2,101</a:t>
                      </a: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人</a:t>
                      </a:r>
                      <a:endParaRPr lang="en-US" altLang="ja-JP" sz="9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4657992"/>
                  </a:ext>
                </a:extLst>
              </a:tr>
              <a:tr h="151158">
                <a:tc vMerge="1">
                  <a:txBody>
                    <a:bodyPr/>
                    <a:lstStyle/>
                    <a:p>
                      <a:pPr algn="ctr"/>
                      <a:endParaRPr kumimoji="1" lang="ja-JP" altLang="en-US" sz="1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E5D6"/>
                    </a:solidFill>
                  </a:tcPr>
                </a:tc>
                <a:tc>
                  <a:txBody>
                    <a:bodyPr/>
                    <a:lstStyle/>
                    <a:p>
                      <a:pPr algn="l" fontAlgn="ctr"/>
                      <a:r>
                        <a:rPr lang="ja-JP" altLang="en-US" sz="1000" b="0" i="0" u="none" strike="noStrike" dirty="0">
                          <a:solidFill>
                            <a:schemeClr val="tx1"/>
                          </a:solidFill>
                          <a:effectLst/>
                          <a:latin typeface="BIZ UDPゴシック" panose="020B0400000000000000" pitchFamily="50" charset="-128"/>
                          <a:ea typeface="BIZ UDPゴシック" panose="020B0400000000000000" pitchFamily="50" charset="-128"/>
                        </a:rPr>
                        <a:t>研究者数（世界の都市総合ランキング＜研究・開発分野＞）</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㉕年：１７位</a:t>
                      </a:r>
                      <a:endParaRPr lang="en-US" altLang="ja-JP" sz="9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6930037"/>
                  </a:ext>
                </a:extLst>
              </a:tr>
              <a:tr h="151158">
                <a:tc vMerge="1">
                  <a:txBody>
                    <a:bodyPr/>
                    <a:lstStyle/>
                    <a:p>
                      <a:pPr algn="ctr"/>
                      <a:endParaRPr kumimoji="1" lang="ja-JP" altLang="en-US" sz="1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E5D6"/>
                    </a:solidFill>
                  </a:tcPr>
                </a:tc>
                <a:tc>
                  <a:txBody>
                    <a:bodyPr/>
                    <a:lstStyle/>
                    <a:p>
                      <a:pPr algn="l" fontAlgn="ctr"/>
                      <a:r>
                        <a:rPr lang="ja-JP" altLang="en-US" sz="1000" b="0" i="0" u="none" strike="noStrike" dirty="0">
                          <a:solidFill>
                            <a:schemeClr val="tx1"/>
                          </a:solidFill>
                          <a:effectLst/>
                          <a:latin typeface="BIZ UDPゴシック" panose="020B0400000000000000" pitchFamily="50" charset="-128"/>
                          <a:ea typeface="BIZ UDPゴシック" panose="020B0400000000000000" pitchFamily="50" charset="-128"/>
                        </a:rPr>
                        <a:t>インターナショナルスクール校数（大阪府・市把握分）</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㉕年：６校</a:t>
                      </a:r>
                      <a:endParaRPr lang="en-US" altLang="ja-JP" sz="9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3519043"/>
                  </a:ext>
                </a:extLst>
              </a:tr>
              <a:tr h="293424">
                <a:tc vMerge="1">
                  <a:txBody>
                    <a:bodyPr/>
                    <a:lstStyle/>
                    <a:p>
                      <a:pPr algn="ctr"/>
                      <a:endParaRPr kumimoji="1" lang="ja-JP" altLang="en-US" sz="1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E5D6"/>
                    </a:solidFill>
                  </a:tcPr>
                </a:tc>
                <a:tc>
                  <a:txBody>
                    <a:bodyPr/>
                    <a:lstStyle/>
                    <a:p>
                      <a:pPr algn="l" fontAlgn="ctr"/>
                      <a:r>
                        <a:rPr lang="ja-JP" altLang="en-US" sz="1000" b="0" i="0" u="none" strike="noStrike" dirty="0">
                          <a:solidFill>
                            <a:schemeClr val="tx1"/>
                          </a:solidFill>
                          <a:effectLst/>
                          <a:latin typeface="BIZ UDPゴシック" panose="020B0400000000000000" pitchFamily="50" charset="-128"/>
                          <a:ea typeface="BIZ UDPゴシック" panose="020B0400000000000000" pitchFamily="50" charset="-128"/>
                        </a:rPr>
                        <a:t>英語力を有する生徒の割合</a:t>
                      </a:r>
                      <a:endParaRPr lang="en-US" altLang="ja-JP" sz="1000" b="0" i="0" u="none" strike="noStrike" dirty="0">
                        <a:solidFill>
                          <a:schemeClr val="tx1"/>
                        </a:solidFill>
                        <a:effectLst/>
                        <a:latin typeface="BIZ UDPゴシック" panose="020B0400000000000000" pitchFamily="50" charset="-128"/>
                        <a:ea typeface="BIZ UDPゴシック" panose="020B0400000000000000" pitchFamily="50" charset="-128"/>
                      </a:endParaRPr>
                    </a:p>
                    <a:p>
                      <a:pPr algn="l" fontAlgn="ctr"/>
                      <a:r>
                        <a:rPr lang="ja-JP" altLang="en-US" sz="1000" b="0" i="0" u="none" strike="noStrike" dirty="0">
                          <a:solidFill>
                            <a:schemeClr val="tx1"/>
                          </a:solidFill>
                          <a:effectLst/>
                          <a:latin typeface="BIZ UDPゴシック" panose="020B0400000000000000" pitchFamily="50" charset="-128"/>
                          <a:ea typeface="BIZ UDPゴシック" panose="020B0400000000000000" pitchFamily="50" charset="-128"/>
                        </a:rPr>
                        <a:t>（中３：</a:t>
                      </a:r>
                      <a:r>
                        <a:rPr lang="en-US" altLang="ja-JP" sz="1000" b="0" i="0" u="none" strike="noStrike" dirty="0">
                          <a:solidFill>
                            <a:schemeClr val="tx1"/>
                          </a:solidFill>
                          <a:effectLst/>
                          <a:latin typeface="BIZ UDPゴシック" panose="020B0400000000000000" pitchFamily="50" charset="-128"/>
                          <a:ea typeface="BIZ UDPゴシック" panose="020B0400000000000000" pitchFamily="50" charset="-128"/>
                        </a:rPr>
                        <a:t>CEFRA1</a:t>
                      </a:r>
                      <a:r>
                        <a:rPr lang="ja-JP" altLang="en-US" sz="1000" b="0" i="0" u="none" strike="noStrike" dirty="0">
                          <a:solidFill>
                            <a:schemeClr val="tx1"/>
                          </a:solidFill>
                          <a:effectLst/>
                          <a:latin typeface="BIZ UDPゴシック" panose="020B0400000000000000" pitchFamily="50" charset="-128"/>
                          <a:ea typeface="BIZ UDPゴシック" panose="020B0400000000000000" pitchFamily="50" charset="-128"/>
                        </a:rPr>
                        <a:t>レベル（英検３級相当）以上、高３ </a:t>
                      </a:r>
                      <a:r>
                        <a:rPr lang="en-US" altLang="ja-JP" sz="1000" b="0" i="0" u="none" strike="noStrike" dirty="0">
                          <a:solidFill>
                            <a:schemeClr val="tx1"/>
                          </a:solidFill>
                          <a:effectLst/>
                          <a:latin typeface="BIZ UDPゴシック" panose="020B0400000000000000" pitchFamily="50" charset="-128"/>
                          <a:ea typeface="BIZ UDPゴシック" panose="020B0400000000000000" pitchFamily="50" charset="-128"/>
                        </a:rPr>
                        <a:t>CEFRA</a:t>
                      </a:r>
                      <a:r>
                        <a:rPr lang="ja-JP" altLang="en-US" sz="1000" b="0" i="0" u="none" strike="noStrike" dirty="0">
                          <a:solidFill>
                            <a:schemeClr val="tx1"/>
                          </a:solidFill>
                          <a:effectLst/>
                          <a:latin typeface="BIZ UDPゴシック" panose="020B0400000000000000" pitchFamily="50" charset="-128"/>
                          <a:ea typeface="BIZ UDPゴシック" panose="020B0400000000000000" pitchFamily="50" charset="-128"/>
                        </a:rPr>
                        <a:t>２レベル（英検準２級相当）以上</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㉔年：</a:t>
                      </a:r>
                      <a:r>
                        <a:rPr lang="en-US" altLang="ja-JP" sz="900" b="0" i="0" u="none" strike="noStrike" dirty="0">
                          <a:solidFill>
                            <a:schemeClr val="tx1"/>
                          </a:solidFill>
                          <a:effectLst/>
                          <a:latin typeface="BIZ UDPゴシック" panose="020B0400000000000000" pitchFamily="50" charset="-128"/>
                          <a:ea typeface="BIZ UDPゴシック" panose="020B0400000000000000" pitchFamily="50" charset="-128"/>
                        </a:rPr>
                        <a:t>A</a:t>
                      </a: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１レベル相当の以上の英語力を有する中学生 </a:t>
                      </a:r>
                      <a:r>
                        <a:rPr lang="en-US" altLang="ja-JP" sz="900" b="0" i="0" u="none" strike="noStrike" dirty="0">
                          <a:solidFill>
                            <a:schemeClr val="tx1"/>
                          </a:solidFill>
                          <a:effectLst/>
                          <a:latin typeface="BIZ UDPゴシック" panose="020B0400000000000000" pitchFamily="50" charset="-128"/>
                          <a:ea typeface="BIZ UDPゴシック" panose="020B0400000000000000" pitchFamily="50" charset="-128"/>
                        </a:rPr>
                        <a:t>54.1%</a:t>
                      </a:r>
                    </a:p>
                    <a:p>
                      <a:pPr algn="l" fontAlgn="ct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　　　 </a:t>
                      </a:r>
                      <a:r>
                        <a:rPr lang="en-US" altLang="ja-JP" sz="900" b="0" i="0" u="none" strike="noStrike" dirty="0">
                          <a:solidFill>
                            <a:schemeClr val="tx1"/>
                          </a:solidFill>
                          <a:effectLst/>
                          <a:latin typeface="BIZ UDPゴシック" panose="020B0400000000000000" pitchFamily="50" charset="-128"/>
                          <a:ea typeface="BIZ UDPゴシック" panose="020B0400000000000000" pitchFamily="50" charset="-128"/>
                        </a:rPr>
                        <a:t>A</a:t>
                      </a: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２レベル相当の以上の英語力を有する高校生 </a:t>
                      </a:r>
                      <a:r>
                        <a:rPr lang="en-US" altLang="ja-JP" sz="900" b="0" i="0" u="none" strike="noStrike" dirty="0">
                          <a:solidFill>
                            <a:schemeClr val="tx1"/>
                          </a:solidFill>
                          <a:effectLst/>
                          <a:latin typeface="BIZ UDPゴシック" panose="020B0400000000000000" pitchFamily="50" charset="-128"/>
                          <a:ea typeface="BIZ UDPゴシック" panose="020B0400000000000000" pitchFamily="50" charset="-128"/>
                        </a:rPr>
                        <a:t>57.8</a:t>
                      </a: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a:t>
                      </a:r>
                      <a:endParaRPr lang="en-US" altLang="ja-JP" sz="9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1695384"/>
                  </a:ext>
                </a:extLst>
              </a:tr>
              <a:tr h="151158">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海外留学する高校生数</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rPr>
                        <a:t>㉓年：</a:t>
                      </a:r>
                      <a:r>
                        <a:rPr lang="en-US" altLang="ja-JP" sz="900" b="0" i="0" u="none" strike="noStrike" dirty="0">
                          <a:solidFill>
                            <a:srgbClr val="000000"/>
                          </a:solidFill>
                          <a:effectLst/>
                          <a:latin typeface="BIZ UDPゴシック" panose="020B0400000000000000" pitchFamily="50" charset="-128"/>
                          <a:ea typeface="BIZ UDPゴシック" panose="020B0400000000000000" pitchFamily="50" charset="-128"/>
                        </a:rPr>
                        <a:t>311</a:t>
                      </a:r>
                      <a:r>
                        <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rPr>
                        <a:t>人</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4419010"/>
                  </a:ext>
                </a:extLst>
              </a:tr>
              <a:tr h="151158">
                <a:tc vMerge="1">
                  <a:txBody>
                    <a:bodyPr/>
                    <a:lstStyle/>
                    <a:p>
                      <a:pPr algn="ctr"/>
                      <a:endParaRPr kumimoji="1" lang="ja-JP" altLang="en-US" sz="1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E5D6"/>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大阪で学ぶ留学生数</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rPr>
                        <a:t>㉔年：</a:t>
                      </a:r>
                      <a:r>
                        <a:rPr lang="en-US" altLang="ja-JP" sz="900" b="0" i="0" u="none" strike="noStrike" dirty="0">
                          <a:solidFill>
                            <a:srgbClr val="000000"/>
                          </a:solidFill>
                          <a:effectLst/>
                          <a:latin typeface="BIZ UDPゴシック" panose="020B0400000000000000" pitchFamily="50" charset="-128"/>
                          <a:ea typeface="BIZ UDPゴシック" panose="020B0400000000000000" pitchFamily="50" charset="-128"/>
                        </a:rPr>
                        <a:t>32,451</a:t>
                      </a:r>
                      <a:r>
                        <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rPr>
                        <a:t>人</a:t>
                      </a:r>
                      <a:endParaRPr lang="en-US" altLang="ja-JP"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4693890"/>
                  </a:ext>
                </a:extLst>
              </a:tr>
            </a:tbl>
          </a:graphicData>
        </a:graphic>
      </p:graphicFrame>
      <p:graphicFrame>
        <p:nvGraphicFramePr>
          <p:cNvPr id="17" name="表 16">
            <a:extLst>
              <a:ext uri="{FF2B5EF4-FFF2-40B4-BE49-F238E27FC236}">
                <a16:creationId xmlns:a16="http://schemas.microsoft.com/office/drawing/2014/main" id="{24F69DB5-4840-42C6-AAED-5F5AF1196A50}"/>
              </a:ext>
            </a:extLst>
          </p:cNvPr>
          <p:cNvGraphicFramePr>
            <a:graphicFrameLocks noGrp="1"/>
          </p:cNvGraphicFramePr>
          <p:nvPr>
            <p:extLst>
              <p:ext uri="{D42A27DB-BD31-4B8C-83A1-F6EECF244321}">
                <p14:modId xmlns:p14="http://schemas.microsoft.com/office/powerpoint/2010/main" val="2608616877"/>
              </p:ext>
            </p:extLst>
          </p:nvPr>
        </p:nvGraphicFramePr>
        <p:xfrm>
          <a:off x="65481" y="6144798"/>
          <a:ext cx="9606476" cy="692196"/>
        </p:xfrm>
        <a:graphic>
          <a:graphicData uri="http://schemas.openxmlformats.org/drawingml/2006/table">
            <a:tbl>
              <a:tblPr firstRow="1" bandRow="1">
                <a:tableStyleId>{5940675A-B579-460E-94D1-54222C63F5DA}</a:tableStyleId>
              </a:tblPr>
              <a:tblGrid>
                <a:gridCol w="1592633">
                  <a:extLst>
                    <a:ext uri="{9D8B030D-6E8A-4147-A177-3AD203B41FA5}">
                      <a16:colId xmlns:a16="http://schemas.microsoft.com/office/drawing/2014/main" val="3330049952"/>
                    </a:ext>
                  </a:extLst>
                </a:gridCol>
                <a:gridCol w="4962418">
                  <a:extLst>
                    <a:ext uri="{9D8B030D-6E8A-4147-A177-3AD203B41FA5}">
                      <a16:colId xmlns:a16="http://schemas.microsoft.com/office/drawing/2014/main" val="769411471"/>
                    </a:ext>
                  </a:extLst>
                </a:gridCol>
                <a:gridCol w="3051425">
                  <a:extLst>
                    <a:ext uri="{9D8B030D-6E8A-4147-A177-3AD203B41FA5}">
                      <a16:colId xmlns:a16="http://schemas.microsoft.com/office/drawing/2014/main" val="1747520488"/>
                    </a:ext>
                  </a:extLst>
                </a:gridCol>
              </a:tblGrid>
              <a:tr h="173049">
                <a:tc rowSpan="4">
                  <a:txBody>
                    <a:bodyPr/>
                    <a:lstStyle/>
                    <a:p>
                      <a:pPr algn="ctr"/>
                      <a:r>
                        <a:rPr kumimoji="1" lang="ja-JP" altLang="en-US" sz="1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まちづくり・都市基盤</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転入超過率（対全国）</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rPr>
                        <a:t>㉔年：</a:t>
                      </a:r>
                      <a:r>
                        <a:rPr lang="en-US" altLang="ja-JP" sz="900" b="0" i="0" u="none" strike="noStrike" dirty="0">
                          <a:solidFill>
                            <a:srgbClr val="000000"/>
                          </a:solidFill>
                          <a:effectLst/>
                          <a:latin typeface="BIZ UDPゴシック" panose="020B0400000000000000" pitchFamily="50" charset="-128"/>
                          <a:ea typeface="BIZ UDPゴシック" panose="020B0400000000000000" pitchFamily="50" charset="-128"/>
                        </a:rPr>
                        <a:t>0.19</a:t>
                      </a:r>
                      <a:r>
                        <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rPr>
                        <a:t>％</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028711"/>
                  </a:ext>
                </a:extLst>
              </a:tr>
              <a:tr h="173049">
                <a:tc vMerge="1">
                  <a:txBody>
                    <a:bodyPr/>
                    <a:lstStyle/>
                    <a:p>
                      <a:pPr algn="ctr"/>
                      <a:endParaRPr kumimoji="1" lang="ja-JP" altLang="en-US" sz="1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2CC"/>
                    </a:solidFill>
                  </a:tcPr>
                </a:tc>
                <a:tc>
                  <a:txBody>
                    <a:bodyPr/>
                    <a:lstStyle/>
                    <a:p>
                      <a:pPr algn="l"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府民の健康寿命</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㉒年：男性：</a:t>
                      </a:r>
                      <a:r>
                        <a:rPr lang="en-US" altLang="ja-JP" sz="900" b="0" i="0" u="none" strike="noStrike" dirty="0">
                          <a:solidFill>
                            <a:schemeClr val="tx1"/>
                          </a:solidFill>
                          <a:effectLst/>
                          <a:latin typeface="BIZ UDPゴシック" panose="020B0400000000000000" pitchFamily="50" charset="-128"/>
                          <a:ea typeface="BIZ UDPゴシック" panose="020B0400000000000000" pitchFamily="50" charset="-128"/>
                        </a:rPr>
                        <a:t>71.77</a:t>
                      </a: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才　女性：</a:t>
                      </a:r>
                      <a:r>
                        <a:rPr lang="en-US" altLang="ja-JP" sz="900" b="0" i="0" u="none" strike="noStrike" dirty="0">
                          <a:solidFill>
                            <a:schemeClr val="tx1"/>
                          </a:solidFill>
                          <a:effectLst/>
                          <a:latin typeface="BIZ UDPゴシック" panose="020B0400000000000000" pitchFamily="50" charset="-128"/>
                          <a:ea typeface="BIZ UDPゴシック" panose="020B0400000000000000" pitchFamily="50" charset="-128"/>
                        </a:rPr>
                        <a:t>74.95</a:t>
                      </a: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才</a:t>
                      </a:r>
                      <a:r>
                        <a:rPr lang="en-US" altLang="ja-JP" sz="900" b="0" i="0" u="none" strike="noStrike" dirty="0">
                          <a:solidFill>
                            <a:schemeClr val="tx1"/>
                          </a:solidFill>
                          <a:effectLst/>
                          <a:latin typeface="BIZ UDPゴシック" panose="020B0400000000000000" pitchFamily="50" charset="-128"/>
                          <a:ea typeface="BIZ UDPゴシック" panose="020B0400000000000000" pitchFamily="50" charset="-128"/>
                        </a:rPr>
                        <a:t>/2022</a:t>
                      </a: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年</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5549447"/>
                  </a:ext>
                </a:extLst>
              </a:tr>
              <a:tr h="173049">
                <a:tc vMerge="1">
                  <a:txBody>
                    <a:bodyPr/>
                    <a:lstStyle/>
                    <a:p>
                      <a:pPr algn="ctr"/>
                      <a:endParaRPr kumimoji="1" lang="ja-JP" altLang="en-US" sz="1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2CC"/>
                    </a:solidFill>
                  </a:tcPr>
                </a:tc>
                <a:tc>
                  <a:txBody>
                    <a:bodyPr/>
                    <a:lstStyle/>
                    <a:p>
                      <a:pPr algn="l"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関西国際空港の年間発着回数</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㉔年度：</a:t>
                      </a:r>
                      <a:r>
                        <a:rPr lang="en-US" altLang="ja-JP" sz="900" b="0" i="0" u="none" strike="noStrike" dirty="0">
                          <a:solidFill>
                            <a:schemeClr val="tx1"/>
                          </a:solidFill>
                          <a:effectLst/>
                          <a:latin typeface="BIZ UDPゴシック" panose="020B0400000000000000" pitchFamily="50" charset="-128"/>
                          <a:ea typeface="BIZ UDPゴシック" panose="020B0400000000000000" pitchFamily="50" charset="-128"/>
                        </a:rPr>
                        <a:t>19.9</a:t>
                      </a: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万回</a:t>
                      </a:r>
                      <a:endParaRPr lang="en-US" altLang="ja-JP" sz="9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3637815"/>
                  </a:ext>
                </a:extLst>
              </a:tr>
              <a:tr h="173049">
                <a:tc vMerge="1">
                  <a:txBody>
                    <a:bodyPr/>
                    <a:lstStyle/>
                    <a:p>
                      <a:endParaRPr kumimoji="1" lang="ja-JP" altLang="en-US"/>
                    </a:p>
                  </a:txBody>
                  <a:tcPr/>
                </a:tc>
                <a:tc>
                  <a:txBody>
                    <a:bodyPr/>
                    <a:lstStyle/>
                    <a:p>
                      <a:pPr algn="l"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港湾外貿コンテナ取扱個数</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rPr>
                        <a:t>㉔年：</a:t>
                      </a:r>
                      <a:r>
                        <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rPr>
                        <a:t>2,038,318TEU</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5615507"/>
                  </a:ext>
                </a:extLst>
              </a:tr>
            </a:tbl>
          </a:graphicData>
        </a:graphic>
      </p:graphicFrame>
      <p:sp>
        <p:nvSpPr>
          <p:cNvPr id="18" name="正方形/長方形 17">
            <a:extLst>
              <a:ext uri="{FF2B5EF4-FFF2-40B4-BE49-F238E27FC236}">
                <a16:creationId xmlns:a16="http://schemas.microsoft.com/office/drawing/2014/main" id="{07EDC2F3-167A-4AA0-A5F8-D816C3223552}"/>
              </a:ext>
            </a:extLst>
          </p:cNvPr>
          <p:cNvSpPr/>
          <p:nvPr/>
        </p:nvSpPr>
        <p:spPr>
          <a:xfrm>
            <a:off x="7145171" y="4652205"/>
            <a:ext cx="2526786" cy="251460"/>
          </a:xfrm>
          <a:prstGeom prst="rect">
            <a:avLst/>
          </a:prstGeom>
          <a:noFill/>
          <a:ln w="1270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3975" tIns="53975" rIns="53975" bIns="53975" numCol="1" spcCol="0" rtlCol="0" fromWordArt="0" anchor="ctr" anchorCtr="0" forceAA="0" compatLnSpc="1">
            <a:prstTxWarp prst="textNoShape">
              <a:avLst/>
            </a:prstTxWarp>
            <a:noAutofit/>
          </a:bodyPr>
          <a:lstStyle/>
          <a:p>
            <a:pPr algn="r"/>
            <a:r>
              <a:rPr kumimoji="1" lang="en-US" altLang="ja-JP" sz="800" dirty="0">
                <a:solidFill>
                  <a:schemeClr val="tx1"/>
                </a:solidFill>
                <a:latin typeface="BIZ UDPゴシック" panose="020B0400000000000000" pitchFamily="50" charset="-128"/>
                <a:ea typeface="BIZ UDPゴシック" panose="020B0400000000000000" pitchFamily="50" charset="-128"/>
              </a:rPr>
              <a:t>※</a:t>
            </a:r>
            <a:r>
              <a:rPr kumimoji="1" lang="ja-JP" altLang="en-US" sz="800" dirty="0">
                <a:solidFill>
                  <a:schemeClr val="tx1"/>
                </a:solidFill>
                <a:latin typeface="BIZ UDPゴシック" panose="020B0400000000000000" pitchFamily="50" charset="-128"/>
                <a:ea typeface="BIZ UDPゴシック" panose="020B0400000000000000" pitchFamily="50" charset="-128"/>
              </a:rPr>
              <a:t>大阪都市魅力創造戦略</a:t>
            </a:r>
            <a:r>
              <a:rPr kumimoji="1" lang="en-US" altLang="ja-JP" sz="800" dirty="0">
                <a:solidFill>
                  <a:schemeClr val="tx1"/>
                </a:solidFill>
                <a:latin typeface="BIZ UDPゴシック" panose="020B0400000000000000" pitchFamily="50" charset="-128"/>
                <a:ea typeface="BIZ UDPゴシック" panose="020B0400000000000000" pitchFamily="50" charset="-128"/>
              </a:rPr>
              <a:t>2030</a:t>
            </a:r>
            <a:r>
              <a:rPr kumimoji="1" lang="ja-JP" altLang="en-US" sz="800" dirty="0">
                <a:solidFill>
                  <a:schemeClr val="tx1"/>
                </a:solidFill>
                <a:latin typeface="BIZ UDPゴシック" panose="020B0400000000000000" pitchFamily="50" charset="-128"/>
                <a:ea typeface="BIZ UDPゴシック" panose="020B0400000000000000" pitchFamily="50" charset="-128"/>
              </a:rPr>
              <a:t>（案）における数値</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19" name="スライド番号プレースホルダー 3">
            <a:extLst>
              <a:ext uri="{FF2B5EF4-FFF2-40B4-BE49-F238E27FC236}">
                <a16:creationId xmlns:a16="http://schemas.microsoft.com/office/drawing/2014/main" id="{5E97DA86-C4C3-4FEC-9697-E2632F7E5BB0}"/>
              </a:ext>
            </a:extLst>
          </p:cNvPr>
          <p:cNvSpPr>
            <a:spLocks noGrp="1"/>
          </p:cNvSpPr>
          <p:nvPr>
            <p:ph type="sldNum" sz="quarter" idx="12"/>
          </p:nvPr>
        </p:nvSpPr>
        <p:spPr>
          <a:xfrm>
            <a:off x="7759342" y="6503540"/>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F82107-93BA-490C-9453-044014AF67CD}" type="slidenum">
              <a:rPr kumimoji="1" lang="ja-JP" altLang="en-US" sz="1200" b="0" i="0" u="none" strike="noStrike" kern="1200" cap="none" spc="0" normalizeH="0" baseline="0" noProof="0" smtClean="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1" lang="ja-JP" altLang="en-US" sz="1200" b="0" i="0" u="none" strike="noStrike" kern="1200" cap="none" spc="0" normalizeH="0" baseline="0" noProof="0" dirty="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176521580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正方形/長方形 61">
            <a:extLst>
              <a:ext uri="{FF2B5EF4-FFF2-40B4-BE49-F238E27FC236}">
                <a16:creationId xmlns:a16="http://schemas.microsoft.com/office/drawing/2014/main" id="{8FD89108-21B3-4D86-B172-2DFD5FAEF0A4}"/>
              </a:ext>
            </a:extLst>
          </p:cNvPr>
          <p:cNvSpPr/>
          <p:nvPr/>
        </p:nvSpPr>
        <p:spPr>
          <a:xfrm>
            <a:off x="81895" y="5465843"/>
            <a:ext cx="9720002" cy="735531"/>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algn="ctr" defTabSz="326578" rtl="0" eaLnBrk="1" fontAlgn="auto" latinLnBrk="0" hangingPunct="1">
              <a:lnSpc>
                <a:spcPct val="130000"/>
              </a:lnSpc>
              <a:spcBef>
                <a:spcPts val="0"/>
              </a:spcBef>
              <a:spcAft>
                <a:spcPts val="0"/>
              </a:spcAft>
              <a:buClrTx/>
              <a:buSzTx/>
              <a:buFontTx/>
              <a:buNone/>
              <a:tabLst/>
              <a:defRPr/>
            </a:pPr>
            <a:endParaRPr kumimoji="0" lang="en-US" altLang="ja-JP" sz="1400" b="1" i="0" strike="noStrike" kern="100" cap="none" spc="0" normalizeH="0" baseline="0" noProof="0" dirty="0">
              <a:ln>
                <a:noFill/>
              </a:ln>
              <a:solidFill>
                <a:schemeClr val="bg1"/>
              </a:solidFill>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72" name="正方形/長方形 2">
            <a:extLst>
              <a:ext uri="{FF2B5EF4-FFF2-40B4-BE49-F238E27FC236}">
                <a16:creationId xmlns:a16="http://schemas.microsoft.com/office/drawing/2014/main" id="{942DE080-3099-420D-9CFA-A5357D7FF2FA}"/>
              </a:ext>
            </a:extLst>
          </p:cNvPr>
          <p:cNvSpPr/>
          <p:nvPr/>
        </p:nvSpPr>
        <p:spPr>
          <a:xfrm>
            <a:off x="81897" y="1432397"/>
            <a:ext cx="9724836" cy="2639919"/>
          </a:xfrm>
          <a:prstGeom prst="rect">
            <a:avLst/>
          </a:prstGeom>
          <a:solidFill>
            <a:schemeClr val="accent4">
              <a:lumMod val="20000"/>
              <a:lumOff val="80000"/>
            </a:schemeClr>
          </a:solidFill>
          <a:ln w="28575" cmpd="sng">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chorCtr="1"/>
          <a:lstStyle/>
          <a:p>
            <a:pPr marL="0" marR="0" lvl="0" indent="0" defTabSz="653156" rtl="0" eaLnBrk="1" fontAlgn="auto" latinLnBrk="0" hangingPunct="1">
              <a:lnSpc>
                <a:spcPts val="1100"/>
              </a:lnSpc>
              <a:spcBef>
                <a:spcPts val="0"/>
              </a:spcBef>
              <a:spcAft>
                <a:spcPts val="0"/>
              </a:spcAft>
              <a:buClrTx/>
              <a:buSzTx/>
              <a:buFontTx/>
              <a:buNone/>
              <a:tabLst/>
              <a:defRPr/>
            </a:pPr>
            <a:r>
              <a:rPr kumimoji="1" lang="ja-JP" altLang="en-US" sz="1000" b="1" dirty="0">
                <a:solidFill>
                  <a:schemeClr val="tx1"/>
                </a:solidFill>
                <a:latin typeface="BIZ UDPゴシック" panose="020B0400000000000000" pitchFamily="50" charset="-128"/>
                <a:ea typeface="BIZ UDPゴシック" panose="020B0400000000000000" pitchFamily="50" charset="-128"/>
                <a:cs typeface="HGP創英角ｺﾞｼｯｸUB" panose="020B0900000000000000" pitchFamily="50" charset="-128"/>
              </a:rPr>
              <a:t>　</a:t>
            </a:r>
            <a:endParaRPr kumimoji="1" lang="en-US" altLang="ja-JP" sz="1000" b="1" dirty="0">
              <a:solidFill>
                <a:schemeClr val="tx1"/>
              </a:solidFill>
              <a:latin typeface="BIZ UDPゴシック" panose="020B0400000000000000" pitchFamily="50" charset="-128"/>
              <a:ea typeface="BIZ UDPゴシック" panose="020B0400000000000000" pitchFamily="50" charset="-128"/>
              <a:cs typeface="HGP創英角ｺﾞｼｯｸUB" panose="020B0900000000000000" pitchFamily="50" charset="-128"/>
            </a:endParaRPr>
          </a:p>
        </p:txBody>
      </p:sp>
      <p:sp>
        <p:nvSpPr>
          <p:cNvPr id="67" name="正方形/長方形 2">
            <a:extLst>
              <a:ext uri="{FF2B5EF4-FFF2-40B4-BE49-F238E27FC236}">
                <a16:creationId xmlns:a16="http://schemas.microsoft.com/office/drawing/2014/main" id="{F6B0D308-D5CB-4EC4-B6F7-2C771DAD37C4}"/>
              </a:ext>
            </a:extLst>
          </p:cNvPr>
          <p:cNvSpPr/>
          <p:nvPr/>
        </p:nvSpPr>
        <p:spPr>
          <a:xfrm>
            <a:off x="5050041" y="3099103"/>
            <a:ext cx="4608000" cy="900000"/>
          </a:xfrm>
          <a:prstGeom prst="rect">
            <a:avLst/>
          </a:prstGeom>
          <a:solidFill>
            <a:schemeClr val="bg1"/>
          </a:solidFill>
          <a:ln w="28575" cmpd="sng">
            <a:solidFill>
              <a:schemeClr val="accent5">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chorCtr="1"/>
          <a:lstStyle/>
          <a:p>
            <a:pPr marL="0" marR="0" lvl="0" indent="0" defTabSz="653156" rtl="0" eaLnBrk="1" fontAlgn="auto" latinLnBrk="0" hangingPunct="1">
              <a:lnSpc>
                <a:spcPts val="1100"/>
              </a:lnSpc>
              <a:spcBef>
                <a:spcPts val="0"/>
              </a:spcBef>
              <a:spcAft>
                <a:spcPts val="0"/>
              </a:spcAft>
              <a:buClrTx/>
              <a:buSzTx/>
              <a:buFontTx/>
              <a:buNone/>
              <a:tabLst/>
              <a:defRPr/>
            </a:pPr>
            <a:endParaRPr kumimoji="1" lang="ja-JP" altLang="en-US" sz="105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HGP創英角ｺﾞｼｯｸUB" panose="020B0900000000000000" pitchFamily="50" charset="-128"/>
            </a:endParaRPr>
          </a:p>
        </p:txBody>
      </p:sp>
      <p:sp>
        <p:nvSpPr>
          <p:cNvPr id="77" name="正方形/長方形 76">
            <a:extLst>
              <a:ext uri="{FF2B5EF4-FFF2-40B4-BE49-F238E27FC236}">
                <a16:creationId xmlns:a16="http://schemas.microsoft.com/office/drawing/2014/main" id="{09934567-92D9-45F6-B475-19E37C59B1F2}"/>
              </a:ext>
            </a:extLst>
          </p:cNvPr>
          <p:cNvSpPr/>
          <p:nvPr/>
        </p:nvSpPr>
        <p:spPr>
          <a:xfrm>
            <a:off x="5096093" y="3171335"/>
            <a:ext cx="4522951" cy="853766"/>
          </a:xfrm>
          <a:prstGeom prst="rect">
            <a:avLst/>
          </a:prstGeom>
          <a:noFill/>
          <a:ln w="1270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3975" tIns="53975" rIns="53975" bIns="53975" numCol="1" spcCol="0" rtlCol="0" fromWordArt="0" anchor="ctr" anchorCtr="0" forceAA="0" compatLnSpc="1">
            <a:prstTxWarp prst="textNoShape">
              <a:avLst/>
            </a:prstTxWarp>
            <a:noAutofit/>
          </a:bodyPr>
          <a:lstStyle/>
          <a:p>
            <a:pPr marR="0" lvl="0" algn="ctr" defTabSz="653156" rtl="0" eaLnBrk="1" fontAlgn="auto" latinLnBrk="0" hangingPunct="1">
              <a:lnSpc>
                <a:spcPts val="1100"/>
              </a:lnSpc>
              <a:spcBef>
                <a:spcPts val="0"/>
              </a:spcBef>
              <a:spcAft>
                <a:spcPts val="0"/>
              </a:spcAft>
              <a:buClrTx/>
              <a:buSzTx/>
              <a:tabLst/>
              <a:defRPr/>
            </a:pPr>
            <a:r>
              <a:rPr kumimoji="1" lang="ja-JP" altLang="en-US" sz="1000" b="1" dirty="0">
                <a:solidFill>
                  <a:schemeClr val="tx1"/>
                </a:solidFill>
                <a:latin typeface="BIZ UDPゴシック" panose="020B0400000000000000" pitchFamily="50" charset="-128"/>
                <a:ea typeface="BIZ UDPゴシック" panose="020B0400000000000000" pitchFamily="50" charset="-128"/>
                <a:cs typeface="HGP創英角ｺﾞｼｯｸUB" panose="020B0900000000000000" pitchFamily="50" charset="-128"/>
              </a:rPr>
              <a:t>最先端技術の実装により、健康で快適な「生活」を送れるまち</a:t>
            </a:r>
          </a:p>
          <a:p>
            <a:pPr marR="0" lvl="0" defTabSz="653156" rtl="0" eaLnBrk="1" fontAlgn="auto" latinLnBrk="0" hangingPunct="1">
              <a:lnSpc>
                <a:spcPts val="1100"/>
              </a:lnSpc>
              <a:spcBef>
                <a:spcPts val="0"/>
              </a:spcBef>
              <a:spcAft>
                <a:spcPts val="0"/>
              </a:spcAft>
              <a:buClrTx/>
              <a:buSzTx/>
              <a:tabLst/>
              <a:defRPr/>
            </a:pPr>
            <a:endParaRPr kumimoji="1" lang="en-US" altLang="ja-JP" sz="1000" dirty="0">
              <a:solidFill>
                <a:schemeClr val="tx1"/>
              </a:solidFill>
              <a:latin typeface="BIZ UDPゴシック" panose="020B0400000000000000" pitchFamily="50" charset="-128"/>
              <a:ea typeface="BIZ UDPゴシック" panose="020B0400000000000000" pitchFamily="50" charset="-128"/>
              <a:cs typeface="HGP創英角ｺﾞｼｯｸUB" panose="020B0900000000000000" pitchFamily="50" charset="-128"/>
            </a:endParaRPr>
          </a:p>
          <a:p>
            <a:pPr marL="171450" marR="0" lvl="0" indent="-171450" defTabSz="653156" rtl="0" eaLnBrk="1" fontAlgn="auto" latinLnBrk="0" hangingPunct="1">
              <a:lnSpc>
                <a:spcPts val="1100"/>
              </a:lnSpc>
              <a:spcBef>
                <a:spcPts val="0"/>
              </a:spcBef>
              <a:spcAft>
                <a:spcPts val="0"/>
              </a:spcAft>
              <a:buClrTx/>
              <a:buSzTx/>
              <a:buFont typeface="Wingdings" panose="05000000000000000000" pitchFamily="2" charset="2"/>
              <a:buChar char="Ø"/>
              <a:tabLst/>
              <a:defRPr/>
            </a:pPr>
            <a:r>
              <a:rPr kumimoji="1" lang="ja-JP" altLang="en-US" sz="1000" dirty="0">
                <a:solidFill>
                  <a:schemeClr val="tx1"/>
                </a:solidFill>
                <a:latin typeface="BIZ UDPゴシック" panose="020B0400000000000000" pitchFamily="50" charset="-128"/>
                <a:ea typeface="BIZ UDPゴシック" panose="020B0400000000000000" pitchFamily="50" charset="-128"/>
                <a:cs typeface="HGP創英角ｺﾞｼｯｸUB" panose="020B0900000000000000" pitchFamily="50" charset="-128"/>
              </a:rPr>
              <a:t>最先端の医療・介護テクノロジーにより誰もが生き生きと暮らせる</a:t>
            </a:r>
            <a:endParaRPr kumimoji="1" lang="en-US" altLang="ja-JP" sz="1000" dirty="0">
              <a:solidFill>
                <a:schemeClr val="tx1"/>
              </a:solidFill>
              <a:latin typeface="BIZ UDPゴシック" panose="020B0400000000000000" pitchFamily="50" charset="-128"/>
              <a:ea typeface="BIZ UDPゴシック" panose="020B0400000000000000" pitchFamily="50" charset="-128"/>
              <a:cs typeface="HGP創英角ｺﾞｼｯｸUB" panose="020B0900000000000000" pitchFamily="50" charset="-128"/>
            </a:endParaRPr>
          </a:p>
          <a:p>
            <a:pPr marL="171450" marR="0" lvl="0" indent="-171450" defTabSz="653156" rtl="0" eaLnBrk="1" fontAlgn="auto" latinLnBrk="0" hangingPunct="1">
              <a:lnSpc>
                <a:spcPts val="1100"/>
              </a:lnSpc>
              <a:spcBef>
                <a:spcPts val="0"/>
              </a:spcBef>
              <a:spcAft>
                <a:spcPts val="0"/>
              </a:spcAft>
              <a:buClrTx/>
              <a:buSzTx/>
              <a:buFont typeface="Wingdings" panose="05000000000000000000" pitchFamily="2" charset="2"/>
              <a:buChar char="Ø"/>
              <a:tabLst/>
              <a:defRPr/>
            </a:pPr>
            <a:r>
              <a:rPr kumimoji="1" lang="ja-JP" altLang="en-US" sz="1000" dirty="0">
                <a:solidFill>
                  <a:schemeClr val="tx1"/>
                </a:solidFill>
                <a:latin typeface="BIZ UDPゴシック" panose="020B0400000000000000" pitchFamily="50" charset="-128"/>
                <a:ea typeface="BIZ UDPゴシック" panose="020B0400000000000000" pitchFamily="50" charset="-128"/>
                <a:cs typeface="HGP創英角ｺﾞｼｯｸUB" panose="020B0900000000000000" pitchFamily="50" charset="-128"/>
              </a:rPr>
              <a:t>自動運転や空飛ぶクルマにより誰でもどこにでも便利に移動ができる</a:t>
            </a:r>
            <a:endParaRPr kumimoji="1" lang="en-US" altLang="ja-JP" sz="1000" dirty="0">
              <a:solidFill>
                <a:schemeClr val="tx1"/>
              </a:solidFill>
              <a:latin typeface="BIZ UDPゴシック" panose="020B0400000000000000" pitchFamily="50" charset="-128"/>
              <a:ea typeface="BIZ UDPゴシック" panose="020B0400000000000000" pitchFamily="50" charset="-128"/>
              <a:cs typeface="HGP創英角ｺﾞｼｯｸUB" panose="020B0900000000000000" pitchFamily="50" charset="-128"/>
            </a:endParaRPr>
          </a:p>
          <a:p>
            <a:pPr marL="171450" marR="0" lvl="0" indent="-171450" defTabSz="653156" rtl="0" eaLnBrk="1" fontAlgn="auto" latinLnBrk="0" hangingPunct="1">
              <a:lnSpc>
                <a:spcPts val="1100"/>
              </a:lnSpc>
              <a:spcBef>
                <a:spcPts val="0"/>
              </a:spcBef>
              <a:spcAft>
                <a:spcPts val="0"/>
              </a:spcAft>
              <a:buClrTx/>
              <a:buSzTx/>
              <a:buFont typeface="Wingdings" panose="05000000000000000000" pitchFamily="2" charset="2"/>
              <a:buChar char="Ø"/>
              <a:tabLst/>
              <a:defRPr/>
            </a:pPr>
            <a:r>
              <a:rPr kumimoji="1" lang="ja-JP" altLang="en-US" sz="10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HGP創英角ｺﾞｼｯｸUB" panose="020B0900000000000000" pitchFamily="50" charset="-128"/>
              </a:rPr>
              <a:t>次世代デジタルサービスが展開され、行政手続き等が便利になっている</a:t>
            </a:r>
          </a:p>
        </p:txBody>
      </p:sp>
      <p:sp>
        <p:nvSpPr>
          <p:cNvPr id="49" name="正方形/長方形 48">
            <a:extLst>
              <a:ext uri="{FF2B5EF4-FFF2-40B4-BE49-F238E27FC236}">
                <a16:creationId xmlns:a16="http://schemas.microsoft.com/office/drawing/2014/main" id="{AADC2A23-D826-497F-876F-8EC4839E391F}"/>
              </a:ext>
            </a:extLst>
          </p:cNvPr>
          <p:cNvSpPr/>
          <p:nvPr/>
        </p:nvSpPr>
        <p:spPr>
          <a:xfrm>
            <a:off x="-101161" y="85452"/>
            <a:ext cx="9906000" cy="400110"/>
          </a:xfrm>
          <a:prstGeom prst="rect">
            <a:avLst/>
          </a:prstGeom>
          <a:noFill/>
        </p:spPr>
        <p:txBody>
          <a:bodyPr wrap="square">
            <a:sp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2000" dirty="0">
                <a:solidFill>
                  <a:prstClr val="white"/>
                </a:solidFill>
                <a:latin typeface="HGS創英角ｺﾞｼｯｸUB" panose="020B0900000000000000" pitchFamily="50" charset="-128"/>
                <a:ea typeface="HGS創英角ｺﾞｼｯｸUB" panose="020B0900000000000000" pitchFamily="50" charset="-128"/>
              </a:rPr>
              <a:t>　</a:t>
            </a:r>
            <a:r>
              <a:rPr kumimoji="1" lang="en-US" altLang="ja-JP" sz="2000" dirty="0">
                <a:solidFill>
                  <a:prstClr val="white"/>
                </a:solidFill>
                <a:latin typeface="HGS創英角ｺﾞｼｯｸUB" panose="020B0900000000000000" pitchFamily="50" charset="-128"/>
                <a:ea typeface="HGS創英角ｺﾞｼｯｸUB" panose="020B0900000000000000" pitchFamily="50" charset="-128"/>
              </a:rPr>
              <a:t> </a:t>
            </a:r>
            <a:r>
              <a:rPr kumimoji="1" lang="ja-JP" altLang="en-US" sz="2000" dirty="0">
                <a:solidFill>
                  <a:prstClr val="white"/>
                </a:solidFill>
                <a:latin typeface="HGS創英角ｺﾞｼｯｸUB" panose="020B0900000000000000" pitchFamily="50" charset="-128"/>
                <a:ea typeface="HGS創英角ｺﾞｼｯｸUB" panose="020B0900000000000000" pitchFamily="50" charset="-128"/>
              </a:rPr>
              <a:t>２（２）．</a:t>
            </a:r>
            <a:r>
              <a:rPr kumimoji="1" lang="en-US" altLang="ja-JP" sz="2000" dirty="0">
                <a:solidFill>
                  <a:prstClr val="white"/>
                </a:solidFill>
                <a:latin typeface="HGS創英角ｺﾞｼｯｸUB" panose="020B0900000000000000" pitchFamily="50" charset="-128"/>
                <a:ea typeface="HGS創英角ｺﾞｼｯｸUB" panose="020B0900000000000000" pitchFamily="50" charset="-128"/>
              </a:rPr>
              <a:t>Beyond EXPO 2025</a:t>
            </a:r>
            <a:r>
              <a:rPr kumimoji="1" lang="ja-JP" altLang="en-US" sz="2000" dirty="0">
                <a:solidFill>
                  <a:prstClr val="white"/>
                </a:solidFill>
                <a:latin typeface="HGS創英角ｺﾞｼｯｸUB" panose="020B0900000000000000" pitchFamily="50" charset="-128"/>
                <a:ea typeface="HGS創英角ｺﾞｼｯｸUB" panose="020B0900000000000000" pitchFamily="50" charset="-128"/>
              </a:rPr>
              <a:t>の指標の設定（主観指標</a:t>
            </a:r>
            <a:r>
              <a:rPr kumimoji="1" lang="en-US" altLang="ja-JP" sz="2000" dirty="0">
                <a:solidFill>
                  <a:prstClr val="white"/>
                </a:solidFill>
                <a:latin typeface="HGS創英角ｺﾞｼｯｸUB" panose="020B0900000000000000" pitchFamily="50" charset="-128"/>
                <a:ea typeface="HGS創英角ｺﾞｼｯｸUB" panose="020B0900000000000000" pitchFamily="50" charset="-128"/>
              </a:rPr>
              <a:t>/Well-Being</a:t>
            </a:r>
            <a:r>
              <a:rPr kumimoji="1" lang="ja-JP" altLang="en-US" sz="2000" dirty="0">
                <a:solidFill>
                  <a:prstClr val="white"/>
                </a:solidFill>
                <a:latin typeface="HGS創英角ｺﾞｼｯｸUB" panose="020B0900000000000000" pitchFamily="50" charset="-128"/>
                <a:ea typeface="HGS創英角ｺﾞｼｯｸUB" panose="020B0900000000000000" pitchFamily="50" charset="-128"/>
              </a:rPr>
              <a:t>）</a:t>
            </a:r>
            <a:endParaRPr kumimoji="1" lang="en-US" altLang="ja-JP" sz="16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65" name="正方形/長方形 2">
            <a:extLst>
              <a:ext uri="{FF2B5EF4-FFF2-40B4-BE49-F238E27FC236}">
                <a16:creationId xmlns:a16="http://schemas.microsoft.com/office/drawing/2014/main" id="{713E14DB-1F84-4D44-9C29-6CA884DC5A57}"/>
              </a:ext>
            </a:extLst>
          </p:cNvPr>
          <p:cNvSpPr/>
          <p:nvPr/>
        </p:nvSpPr>
        <p:spPr>
          <a:xfrm>
            <a:off x="5039990" y="2088472"/>
            <a:ext cx="4606870" cy="900000"/>
          </a:xfrm>
          <a:prstGeom prst="rect">
            <a:avLst/>
          </a:prstGeom>
          <a:solidFill>
            <a:schemeClr val="bg1"/>
          </a:solidFill>
          <a:ln w="28575" cmpd="sng">
            <a:solidFill>
              <a:schemeClr val="accent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chorCtr="1"/>
          <a:lstStyle/>
          <a:p>
            <a:pPr marL="0" marR="0" lvl="0" indent="0" defTabSz="653156" rtl="0" eaLnBrk="1" fontAlgn="auto" latinLnBrk="0" hangingPunct="1">
              <a:lnSpc>
                <a:spcPts val="1100"/>
              </a:lnSpc>
              <a:spcBef>
                <a:spcPts val="0"/>
              </a:spcBef>
              <a:spcAft>
                <a:spcPts val="0"/>
              </a:spcAft>
              <a:buClrTx/>
              <a:buSzTx/>
              <a:buFontTx/>
              <a:buNone/>
              <a:tabLst/>
              <a:defRPr/>
            </a:pPr>
            <a:r>
              <a:rPr kumimoji="1" lang="ja-JP" altLang="en-US" sz="1050" b="1" dirty="0">
                <a:solidFill>
                  <a:schemeClr val="tx1"/>
                </a:solidFill>
                <a:latin typeface="BIZ UDPゴシック" panose="020B0400000000000000" pitchFamily="50" charset="-128"/>
                <a:ea typeface="BIZ UDPゴシック" panose="020B0400000000000000" pitchFamily="50" charset="-128"/>
                <a:cs typeface="HGP創英角ｺﾞｼｯｸUB" panose="020B0900000000000000" pitchFamily="50" charset="-128"/>
              </a:rPr>
              <a:t>　</a:t>
            </a:r>
            <a:endParaRPr kumimoji="1" lang="en-US" altLang="ja-JP" sz="1050" b="1" dirty="0">
              <a:solidFill>
                <a:schemeClr val="tx1"/>
              </a:solidFill>
              <a:latin typeface="BIZ UDPゴシック" panose="020B0400000000000000" pitchFamily="50" charset="-128"/>
              <a:ea typeface="BIZ UDPゴシック" panose="020B0400000000000000" pitchFamily="50" charset="-128"/>
              <a:cs typeface="HGP創英角ｺﾞｼｯｸUB" panose="020B0900000000000000" pitchFamily="50" charset="-128"/>
            </a:endParaRPr>
          </a:p>
        </p:txBody>
      </p:sp>
      <p:sp>
        <p:nvSpPr>
          <p:cNvPr id="66" name="正方形/長方形 2">
            <a:extLst>
              <a:ext uri="{FF2B5EF4-FFF2-40B4-BE49-F238E27FC236}">
                <a16:creationId xmlns:a16="http://schemas.microsoft.com/office/drawing/2014/main" id="{E0437F19-0539-41A7-BB07-4522E39B72B6}"/>
              </a:ext>
            </a:extLst>
          </p:cNvPr>
          <p:cNvSpPr/>
          <p:nvPr/>
        </p:nvSpPr>
        <p:spPr>
          <a:xfrm>
            <a:off x="5042440" y="2089397"/>
            <a:ext cx="4601971" cy="108000"/>
          </a:xfrm>
          <a:prstGeom prst="rect">
            <a:avLst/>
          </a:prstGeom>
          <a:solidFill>
            <a:schemeClr val="accent2">
              <a:lumMod val="60000"/>
              <a:lumOff val="40000"/>
            </a:schemeClr>
          </a:solidFill>
          <a:ln w="28575" cmpd="sng">
            <a:solidFill>
              <a:schemeClr val="accent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marL="0" marR="0" lvl="0" indent="0" algn="ctr" defTabSz="653156"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HGP創英角ｺﾞｼｯｸUB" panose="020B0900000000000000" pitchFamily="50" charset="-128"/>
              </a:rPr>
              <a:t>ワクワク</a:t>
            </a:r>
            <a:endParaRPr kumimoji="1" lang="en-US" altLang="ja-JP" sz="11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HGP創英角ｺﾞｼｯｸUB" panose="020B0900000000000000" pitchFamily="50" charset="-128"/>
            </a:endParaRPr>
          </a:p>
        </p:txBody>
      </p:sp>
      <p:sp>
        <p:nvSpPr>
          <p:cNvPr id="68" name="正方形/長方形 2">
            <a:extLst>
              <a:ext uri="{FF2B5EF4-FFF2-40B4-BE49-F238E27FC236}">
                <a16:creationId xmlns:a16="http://schemas.microsoft.com/office/drawing/2014/main" id="{755C013A-D0A1-43F1-804B-A7902A83D907}"/>
              </a:ext>
            </a:extLst>
          </p:cNvPr>
          <p:cNvSpPr/>
          <p:nvPr/>
        </p:nvSpPr>
        <p:spPr>
          <a:xfrm>
            <a:off x="5053056" y="3083511"/>
            <a:ext cx="4601971" cy="108000"/>
          </a:xfrm>
          <a:prstGeom prst="rect">
            <a:avLst/>
          </a:prstGeom>
          <a:solidFill>
            <a:schemeClr val="accent5">
              <a:lumMod val="60000"/>
              <a:lumOff val="40000"/>
            </a:schemeClr>
          </a:solidFill>
          <a:ln w="28575" cmpd="sng">
            <a:solidFill>
              <a:schemeClr val="accent5">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marL="0" marR="0" lvl="0" indent="0" algn="ctr" defTabSz="653156"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HGP創英角ｺﾞｼｯｸUB" panose="020B0900000000000000" pitchFamily="50" charset="-128"/>
              </a:rPr>
              <a:t>ライフ</a:t>
            </a:r>
            <a:endParaRPr kumimoji="1" lang="en-US" altLang="ja-JP" sz="11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HGP創英角ｺﾞｼｯｸUB" panose="020B0900000000000000" pitchFamily="50" charset="-128"/>
            </a:endParaRPr>
          </a:p>
        </p:txBody>
      </p:sp>
      <p:sp>
        <p:nvSpPr>
          <p:cNvPr id="69" name="正方形/長方形 2">
            <a:extLst>
              <a:ext uri="{FF2B5EF4-FFF2-40B4-BE49-F238E27FC236}">
                <a16:creationId xmlns:a16="http://schemas.microsoft.com/office/drawing/2014/main" id="{289F1A80-7590-4652-BBC0-E3FC74F73EC0}"/>
              </a:ext>
            </a:extLst>
          </p:cNvPr>
          <p:cNvSpPr/>
          <p:nvPr/>
        </p:nvSpPr>
        <p:spPr>
          <a:xfrm>
            <a:off x="255120" y="3072856"/>
            <a:ext cx="4608000" cy="900000"/>
          </a:xfrm>
          <a:prstGeom prst="rect">
            <a:avLst/>
          </a:prstGeom>
          <a:solidFill>
            <a:schemeClr val="bg1"/>
          </a:solidFill>
          <a:ln w="28575" cmpd="sng">
            <a:solidFill>
              <a:schemeClr val="accent6">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chorCtr="1"/>
          <a:lstStyle/>
          <a:p>
            <a:pPr marL="0" marR="0" lvl="0" indent="0" defTabSz="653156" rtl="0" eaLnBrk="1" fontAlgn="auto" latinLnBrk="0" hangingPunct="1">
              <a:lnSpc>
                <a:spcPts val="1100"/>
              </a:lnSpc>
              <a:spcBef>
                <a:spcPts val="0"/>
              </a:spcBef>
              <a:spcAft>
                <a:spcPts val="0"/>
              </a:spcAft>
              <a:buClrTx/>
              <a:buSzTx/>
              <a:buFontTx/>
              <a:buNone/>
              <a:tabLst/>
              <a:defRPr/>
            </a:pPr>
            <a:endParaRPr kumimoji="1" lang="ja-JP" altLang="en-US" sz="105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HGP創英角ｺﾞｼｯｸUB" panose="020B0900000000000000" pitchFamily="50" charset="-128"/>
            </a:endParaRPr>
          </a:p>
        </p:txBody>
      </p:sp>
      <p:sp>
        <p:nvSpPr>
          <p:cNvPr id="70" name="正方形/長方形 2">
            <a:extLst>
              <a:ext uri="{FF2B5EF4-FFF2-40B4-BE49-F238E27FC236}">
                <a16:creationId xmlns:a16="http://schemas.microsoft.com/office/drawing/2014/main" id="{D490D417-52B1-4DB4-B8F1-B2C182F71385}"/>
              </a:ext>
            </a:extLst>
          </p:cNvPr>
          <p:cNvSpPr/>
          <p:nvPr/>
        </p:nvSpPr>
        <p:spPr>
          <a:xfrm>
            <a:off x="258135" y="3074241"/>
            <a:ext cx="4601971" cy="108000"/>
          </a:xfrm>
          <a:prstGeom prst="rect">
            <a:avLst/>
          </a:prstGeom>
          <a:solidFill>
            <a:schemeClr val="accent6">
              <a:lumMod val="60000"/>
              <a:lumOff val="40000"/>
            </a:schemeClr>
          </a:solidFill>
          <a:ln w="28575" cmpd="sng">
            <a:solidFill>
              <a:schemeClr val="accent6">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marL="0" marR="0" lvl="0" indent="0" algn="ctr" defTabSz="653156"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HGP創英角ｺﾞｼｯｸUB" panose="020B0900000000000000" pitchFamily="50" charset="-128"/>
              </a:rPr>
              <a:t>フレンドリー</a:t>
            </a:r>
            <a:endParaRPr kumimoji="1" lang="en-US" altLang="ja-JP" sz="11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HGP創英角ｺﾞｼｯｸUB" panose="020B0900000000000000" pitchFamily="50" charset="-128"/>
            </a:endParaRPr>
          </a:p>
        </p:txBody>
      </p:sp>
      <p:sp>
        <p:nvSpPr>
          <p:cNvPr id="73" name="正方形/長方形 2">
            <a:extLst>
              <a:ext uri="{FF2B5EF4-FFF2-40B4-BE49-F238E27FC236}">
                <a16:creationId xmlns:a16="http://schemas.microsoft.com/office/drawing/2014/main" id="{DFBF68EA-E289-4796-9233-98A97B95407C}"/>
              </a:ext>
            </a:extLst>
          </p:cNvPr>
          <p:cNvSpPr/>
          <p:nvPr/>
        </p:nvSpPr>
        <p:spPr>
          <a:xfrm>
            <a:off x="99267" y="1452666"/>
            <a:ext cx="9680595" cy="209107"/>
          </a:xfrm>
          <a:prstGeom prst="rect">
            <a:avLst/>
          </a:prstGeom>
          <a:solidFill>
            <a:srgbClr val="FFC000"/>
          </a:solidFill>
          <a:ln w="28575" cmpd="sng">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marL="0" marR="0" lvl="0" indent="0" algn="ctr" defTabSz="653156" rtl="0" eaLnBrk="1" fontAlgn="auto" latinLnBrk="0" hangingPunct="1">
              <a:lnSpc>
                <a:spcPct val="100000"/>
              </a:lnSpc>
              <a:spcBef>
                <a:spcPts val="0"/>
              </a:spcBef>
              <a:spcAft>
                <a:spcPts val="0"/>
              </a:spcAft>
              <a:buClrTx/>
              <a:buSzTx/>
              <a:buFontTx/>
              <a:buNone/>
              <a:tabLst/>
              <a:defRPr/>
            </a:pPr>
            <a:r>
              <a:rPr kumimoji="1" lang="en-US" altLang="ja-JP" sz="1400" b="1" dirty="0">
                <a:solidFill>
                  <a:schemeClr val="bg1"/>
                </a:solidFill>
                <a:latin typeface="BIZ UDPゴシック" panose="020B0400000000000000" pitchFamily="50" charset="-128"/>
                <a:ea typeface="BIZ UDPゴシック" panose="020B0400000000000000" pitchFamily="50" charset="-128"/>
                <a:cs typeface="HGP創英角ｺﾞｼｯｸUB" panose="020B0900000000000000" pitchFamily="50" charset="-128"/>
              </a:rPr>
              <a:t>Well-Being</a:t>
            </a:r>
            <a:r>
              <a:rPr kumimoji="1" lang="ja-JP" altLang="en-US" sz="1400" b="1" dirty="0">
                <a:solidFill>
                  <a:schemeClr val="bg1"/>
                </a:solidFill>
                <a:latin typeface="BIZ UDPゴシック" panose="020B0400000000000000" pitchFamily="50" charset="-128"/>
                <a:ea typeface="BIZ UDPゴシック" panose="020B0400000000000000" pitchFamily="50" charset="-128"/>
                <a:cs typeface="HGP創英角ｺﾞｼｯｸUB" panose="020B0900000000000000" pitchFamily="50" charset="-128"/>
              </a:rPr>
              <a:t>の向上（</a:t>
            </a:r>
            <a:r>
              <a:rPr kumimoji="1" lang="en-US" altLang="ja-JP" sz="1400" b="1" dirty="0">
                <a:solidFill>
                  <a:schemeClr val="bg1"/>
                </a:solidFill>
                <a:latin typeface="BIZ UDPゴシック" panose="020B0400000000000000" pitchFamily="50" charset="-128"/>
                <a:ea typeface="BIZ UDPゴシック" panose="020B0400000000000000" pitchFamily="50" charset="-128"/>
                <a:cs typeface="HGP創英角ｺﾞｼｯｸUB" panose="020B0900000000000000" pitchFamily="50" charset="-128"/>
              </a:rPr>
              <a:t>Well-Being</a:t>
            </a:r>
            <a:r>
              <a:rPr kumimoji="1" lang="ja-JP" altLang="en-US" sz="1400" b="1" dirty="0">
                <a:solidFill>
                  <a:schemeClr val="bg1"/>
                </a:solidFill>
                <a:latin typeface="BIZ UDPゴシック" panose="020B0400000000000000" pitchFamily="50" charset="-128"/>
                <a:ea typeface="BIZ UDPゴシック" panose="020B0400000000000000" pitchFamily="50" charset="-128"/>
                <a:cs typeface="HGP創英角ｺﾞｼｯｸUB" panose="020B0900000000000000" pitchFamily="50" charset="-128"/>
              </a:rPr>
              <a:t>先進都市へ）</a:t>
            </a:r>
            <a:endParaRPr kumimoji="1" lang="en-US" altLang="ja-JP" sz="14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HGP創英角ｺﾞｼｯｸUB" panose="020B0900000000000000" pitchFamily="50" charset="-128"/>
            </a:endParaRPr>
          </a:p>
        </p:txBody>
      </p:sp>
      <p:sp>
        <p:nvSpPr>
          <p:cNvPr id="76" name="正方形/長方形 75">
            <a:extLst>
              <a:ext uri="{FF2B5EF4-FFF2-40B4-BE49-F238E27FC236}">
                <a16:creationId xmlns:a16="http://schemas.microsoft.com/office/drawing/2014/main" id="{5C083F61-F56B-4F9C-BFFB-CD637F9DCDB2}"/>
              </a:ext>
            </a:extLst>
          </p:cNvPr>
          <p:cNvSpPr/>
          <p:nvPr/>
        </p:nvSpPr>
        <p:spPr>
          <a:xfrm>
            <a:off x="5079239" y="2231100"/>
            <a:ext cx="4601971" cy="745176"/>
          </a:xfrm>
          <a:prstGeom prst="rect">
            <a:avLst/>
          </a:prstGeom>
          <a:noFill/>
          <a:ln w="1270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3975" tIns="53975" rIns="53975" bIns="53975" numCol="1" spcCol="0" rtlCol="0" fromWordArt="0" anchor="ctr" anchorCtr="0" forceAA="0" compatLnSpc="1">
            <a:prstTxWarp prst="textNoShape">
              <a:avLst/>
            </a:prstTxWarp>
            <a:noAutofit/>
          </a:bodyPr>
          <a:lstStyle/>
          <a:p>
            <a:pPr marR="0" lvl="0" algn="ctr" defTabSz="653156" rtl="0" eaLnBrk="1" fontAlgn="auto" latinLnBrk="0" hangingPunct="1">
              <a:lnSpc>
                <a:spcPts val="1100"/>
              </a:lnSpc>
              <a:spcBef>
                <a:spcPts val="0"/>
              </a:spcBef>
              <a:spcAft>
                <a:spcPts val="0"/>
              </a:spcAft>
              <a:buClrTx/>
              <a:buSzTx/>
              <a:tabLst/>
              <a:defRPr/>
            </a:pPr>
            <a:r>
              <a:rPr kumimoji="1" lang="ja-JP" altLang="en-US" sz="1000" b="1" dirty="0">
                <a:solidFill>
                  <a:schemeClr val="tx1"/>
                </a:solidFill>
                <a:latin typeface="BIZ UDPゴシック" panose="020B0400000000000000" pitchFamily="50" charset="-128"/>
                <a:ea typeface="BIZ UDPゴシック" panose="020B0400000000000000" pitchFamily="50" charset="-128"/>
                <a:cs typeface="HGP創英角ｺﾞｼｯｸUB" panose="020B0900000000000000" pitchFamily="50" charset="-128"/>
              </a:rPr>
              <a:t>世界水準のエンタメや歴史や豊かな自然などにより、「ワクワク」楽しくなるまち</a:t>
            </a:r>
          </a:p>
          <a:p>
            <a:pPr marR="0" lvl="0" algn="ctr" defTabSz="653156" rtl="0" eaLnBrk="1" fontAlgn="auto" latinLnBrk="0" hangingPunct="1">
              <a:lnSpc>
                <a:spcPts val="1100"/>
              </a:lnSpc>
              <a:spcBef>
                <a:spcPts val="0"/>
              </a:spcBef>
              <a:spcAft>
                <a:spcPts val="0"/>
              </a:spcAft>
              <a:buClrTx/>
              <a:buSzTx/>
              <a:tabLst/>
              <a:defRPr/>
            </a:pPr>
            <a:endParaRPr kumimoji="1" lang="en-US" altLang="ja-JP" sz="1000" b="1" dirty="0">
              <a:solidFill>
                <a:schemeClr val="tx1"/>
              </a:solidFill>
              <a:latin typeface="BIZ UDPゴシック" panose="020B0400000000000000" pitchFamily="50" charset="-128"/>
              <a:ea typeface="BIZ UDPゴシック" panose="020B0400000000000000" pitchFamily="50" charset="-128"/>
              <a:cs typeface="HGP創英角ｺﾞｼｯｸUB" panose="020B0900000000000000" pitchFamily="50" charset="-128"/>
            </a:endParaRPr>
          </a:p>
          <a:p>
            <a:pPr marL="171450" marR="0" lvl="0" indent="-171450" defTabSz="653156" rtl="0" eaLnBrk="1" fontAlgn="auto" latinLnBrk="0" hangingPunct="1">
              <a:lnSpc>
                <a:spcPts val="1100"/>
              </a:lnSpc>
              <a:spcBef>
                <a:spcPts val="0"/>
              </a:spcBef>
              <a:spcAft>
                <a:spcPts val="0"/>
              </a:spcAft>
              <a:buClrTx/>
              <a:buSzTx/>
              <a:buFont typeface="Wingdings" panose="05000000000000000000" pitchFamily="2" charset="2"/>
              <a:buChar char="Ø"/>
              <a:tabLst/>
              <a:defRPr/>
            </a:pPr>
            <a:r>
              <a:rPr kumimoji="1" lang="ja-JP" altLang="en-US" sz="1000" dirty="0">
                <a:solidFill>
                  <a:schemeClr val="tx1"/>
                </a:solidFill>
                <a:latin typeface="BIZ UDPゴシック" panose="020B0400000000000000" pitchFamily="50" charset="-128"/>
                <a:ea typeface="BIZ UDPゴシック" panose="020B0400000000000000" pitchFamily="50" charset="-128"/>
                <a:cs typeface="HGP創英角ｺﾞｼｯｸUB" panose="020B0900000000000000" pitchFamily="50" charset="-128"/>
              </a:rPr>
              <a:t>世界水準のエンターテインメントやコンテンツを日常的に楽しむことができる</a:t>
            </a:r>
            <a:endParaRPr kumimoji="1" lang="en-US" altLang="ja-JP" sz="1000" dirty="0">
              <a:solidFill>
                <a:schemeClr val="tx1"/>
              </a:solidFill>
              <a:latin typeface="BIZ UDPゴシック" panose="020B0400000000000000" pitchFamily="50" charset="-128"/>
              <a:ea typeface="BIZ UDPゴシック" panose="020B0400000000000000" pitchFamily="50" charset="-128"/>
              <a:cs typeface="HGP創英角ｺﾞｼｯｸUB" panose="020B0900000000000000" pitchFamily="50" charset="-128"/>
            </a:endParaRPr>
          </a:p>
          <a:p>
            <a:pPr marL="171450" marR="0" lvl="0" indent="-171450" defTabSz="653156" rtl="0" eaLnBrk="1" fontAlgn="auto" latinLnBrk="0" hangingPunct="1">
              <a:lnSpc>
                <a:spcPts val="1100"/>
              </a:lnSpc>
              <a:spcBef>
                <a:spcPts val="0"/>
              </a:spcBef>
              <a:spcAft>
                <a:spcPts val="0"/>
              </a:spcAft>
              <a:buClrTx/>
              <a:buSzTx/>
              <a:buFont typeface="Wingdings" panose="05000000000000000000" pitchFamily="2" charset="2"/>
              <a:buChar char="Ø"/>
              <a:tabLst/>
              <a:defRPr/>
            </a:pPr>
            <a:r>
              <a:rPr kumimoji="1" lang="ja-JP" altLang="en-US" sz="1000" dirty="0">
                <a:solidFill>
                  <a:schemeClr val="tx1"/>
                </a:solidFill>
                <a:latin typeface="BIZ UDPゴシック" panose="020B0400000000000000" pitchFamily="50" charset="-128"/>
                <a:ea typeface="BIZ UDPゴシック" panose="020B0400000000000000" pitchFamily="50" charset="-128"/>
                <a:cs typeface="HGP創英角ｺﾞｼｯｸUB" panose="020B0900000000000000" pitchFamily="50" charset="-128"/>
              </a:rPr>
              <a:t>国内外の人が、府内地域にある豊富な文化や歴史遺産、食や四季折々の自然を楽しめる環境が整っている</a:t>
            </a:r>
            <a:endParaRPr kumimoji="1" lang="en-US" altLang="ja-JP" sz="1000" dirty="0">
              <a:solidFill>
                <a:schemeClr val="tx1"/>
              </a:solidFill>
              <a:latin typeface="BIZ UDPゴシック" panose="020B0400000000000000" pitchFamily="50" charset="-128"/>
              <a:ea typeface="BIZ UDPゴシック" panose="020B0400000000000000" pitchFamily="50" charset="-128"/>
              <a:cs typeface="HGP創英角ｺﾞｼｯｸUB" panose="020B0900000000000000" pitchFamily="50" charset="-128"/>
            </a:endParaRPr>
          </a:p>
        </p:txBody>
      </p:sp>
      <p:sp>
        <p:nvSpPr>
          <p:cNvPr id="78" name="正方形/長方形 77">
            <a:extLst>
              <a:ext uri="{FF2B5EF4-FFF2-40B4-BE49-F238E27FC236}">
                <a16:creationId xmlns:a16="http://schemas.microsoft.com/office/drawing/2014/main" id="{E8CAC2DD-6501-4B60-958B-E3D4556D5BEE}"/>
              </a:ext>
            </a:extLst>
          </p:cNvPr>
          <p:cNvSpPr/>
          <p:nvPr/>
        </p:nvSpPr>
        <p:spPr>
          <a:xfrm>
            <a:off x="252106" y="3189881"/>
            <a:ext cx="4610449" cy="809222"/>
          </a:xfrm>
          <a:prstGeom prst="rect">
            <a:avLst/>
          </a:prstGeom>
          <a:noFill/>
          <a:ln w="1270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3975" tIns="53975" rIns="53975" bIns="53975" numCol="1" spcCol="0" rtlCol="0" fromWordArt="0" anchor="ctr" anchorCtr="0" forceAA="0" compatLnSpc="1">
            <a:prstTxWarp prst="textNoShape">
              <a:avLst/>
            </a:prstTxWarp>
            <a:noAutofit/>
          </a:bodyPr>
          <a:lstStyle/>
          <a:p>
            <a:pPr marR="0" lvl="0" algn="ctr" defTabSz="653156" rtl="0" eaLnBrk="1" fontAlgn="auto" latinLnBrk="0" hangingPunct="1">
              <a:lnSpc>
                <a:spcPts val="1100"/>
              </a:lnSpc>
              <a:spcBef>
                <a:spcPts val="0"/>
              </a:spcBef>
              <a:spcAft>
                <a:spcPts val="0"/>
              </a:spcAft>
              <a:buClrTx/>
              <a:buSzTx/>
              <a:tabLst/>
              <a:defRPr/>
            </a:pPr>
            <a:r>
              <a:rPr kumimoji="1" lang="ja-JP" altLang="en-US" sz="960" b="1" dirty="0">
                <a:solidFill>
                  <a:schemeClr val="tx1"/>
                </a:solidFill>
                <a:latin typeface="BIZ UDPゴシック" panose="020B0400000000000000" pitchFamily="50" charset="-128"/>
                <a:ea typeface="BIZ UDPゴシック" panose="020B0400000000000000" pitchFamily="50" charset="-128"/>
                <a:cs typeface="HGP創英角ｺﾞｼｯｸUB" panose="020B0900000000000000" pitchFamily="50" charset="-128"/>
              </a:rPr>
              <a:t>思いやりや「フレンドリー」気質が府域全体にあふれ、誰もが自分らしく暮らせるまち</a:t>
            </a:r>
            <a:endParaRPr kumimoji="1" lang="en-US" altLang="ja-JP" sz="96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HGP創英角ｺﾞｼｯｸUB" panose="020B0900000000000000" pitchFamily="50" charset="-128"/>
            </a:endParaRPr>
          </a:p>
          <a:p>
            <a:pPr marR="0" lvl="0" algn="ctr" defTabSz="653156" rtl="0" eaLnBrk="1" fontAlgn="auto" latinLnBrk="0" hangingPunct="1">
              <a:lnSpc>
                <a:spcPts val="1100"/>
              </a:lnSpc>
              <a:spcBef>
                <a:spcPts val="0"/>
              </a:spcBef>
              <a:spcAft>
                <a:spcPts val="0"/>
              </a:spcAft>
              <a:buClrTx/>
              <a:buSzTx/>
              <a:tabLst/>
              <a:defRPr/>
            </a:pPr>
            <a:endParaRPr kumimoji="1" lang="en-US" altLang="ja-JP" sz="1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HGP創英角ｺﾞｼｯｸUB" panose="020B0900000000000000" pitchFamily="50" charset="-128"/>
            </a:endParaRPr>
          </a:p>
          <a:p>
            <a:pPr marL="171450" marR="0" lvl="0" indent="-171450" defTabSz="653156" rtl="0" eaLnBrk="1" fontAlgn="auto" latinLnBrk="0" hangingPunct="1">
              <a:lnSpc>
                <a:spcPts val="1100"/>
              </a:lnSpc>
              <a:spcBef>
                <a:spcPts val="0"/>
              </a:spcBef>
              <a:spcAft>
                <a:spcPts val="0"/>
              </a:spcAft>
              <a:buClrTx/>
              <a:buSzTx/>
              <a:buFont typeface="Wingdings" panose="05000000000000000000" pitchFamily="2" charset="2"/>
              <a:buChar char="Ø"/>
              <a:tabLst/>
              <a:defRPr/>
            </a:pPr>
            <a:r>
              <a:rPr kumimoji="1" lang="ja-JP" altLang="en-US" sz="1000" dirty="0">
                <a:solidFill>
                  <a:schemeClr val="tx1"/>
                </a:solidFill>
                <a:latin typeface="BIZ UDPゴシック" panose="020B0400000000000000" pitchFamily="50" charset="-128"/>
                <a:ea typeface="BIZ UDPゴシック" panose="020B0400000000000000" pitchFamily="50" charset="-128"/>
                <a:cs typeface="HGP創英角ｺﾞｼｯｸUB" panose="020B0900000000000000" pitchFamily="50" charset="-128"/>
              </a:rPr>
              <a:t>性別、年齢、国籍、障がいの有無にかかわらず、一人ひとりが尊重され、安心して生活している</a:t>
            </a:r>
            <a:endParaRPr kumimoji="1" lang="en-US" altLang="ja-JP" sz="1000" dirty="0">
              <a:solidFill>
                <a:schemeClr val="tx1"/>
              </a:solidFill>
              <a:latin typeface="BIZ UDPゴシック" panose="020B0400000000000000" pitchFamily="50" charset="-128"/>
              <a:ea typeface="BIZ UDPゴシック" panose="020B0400000000000000" pitchFamily="50" charset="-128"/>
              <a:cs typeface="HGP創英角ｺﾞｼｯｸUB" panose="020B0900000000000000" pitchFamily="50" charset="-128"/>
            </a:endParaRPr>
          </a:p>
          <a:p>
            <a:pPr marL="171450" marR="0" lvl="0" indent="-171450" defTabSz="653156" rtl="0" eaLnBrk="1" fontAlgn="auto" latinLnBrk="0" hangingPunct="1">
              <a:lnSpc>
                <a:spcPts val="1100"/>
              </a:lnSpc>
              <a:spcBef>
                <a:spcPts val="0"/>
              </a:spcBef>
              <a:spcAft>
                <a:spcPts val="0"/>
              </a:spcAft>
              <a:buClrTx/>
              <a:buSzTx/>
              <a:buFont typeface="Wingdings" panose="05000000000000000000" pitchFamily="2" charset="2"/>
              <a:buChar char="Ø"/>
              <a:tabLst/>
              <a:defRPr/>
            </a:pPr>
            <a:r>
              <a:rPr kumimoji="1" lang="ja-JP" altLang="en-US" sz="1000" dirty="0">
                <a:solidFill>
                  <a:schemeClr val="tx1"/>
                </a:solidFill>
                <a:latin typeface="BIZ UDPゴシック" panose="020B0400000000000000" pitchFamily="50" charset="-128"/>
                <a:ea typeface="BIZ UDPゴシック" panose="020B0400000000000000" pitchFamily="50" charset="-128"/>
                <a:cs typeface="HGP創英角ｺﾞｼｯｸUB" panose="020B0900000000000000" pitchFamily="50" charset="-128"/>
              </a:rPr>
              <a:t>人と人とのつながりを大切にし、互いに助け合う文化が広がっている</a:t>
            </a:r>
            <a:endParaRPr kumimoji="1" lang="en-US" altLang="ja-JP" sz="1000" dirty="0">
              <a:solidFill>
                <a:schemeClr val="tx1"/>
              </a:solidFill>
              <a:latin typeface="BIZ UDPゴシック" panose="020B0400000000000000" pitchFamily="50" charset="-128"/>
              <a:ea typeface="BIZ UDPゴシック" panose="020B0400000000000000" pitchFamily="50" charset="-128"/>
              <a:cs typeface="HGP創英角ｺﾞｼｯｸUB" panose="020B0900000000000000" pitchFamily="50" charset="-128"/>
            </a:endParaRPr>
          </a:p>
        </p:txBody>
      </p:sp>
      <p:sp>
        <p:nvSpPr>
          <p:cNvPr id="79" name="正方形/長方形 78">
            <a:extLst>
              <a:ext uri="{FF2B5EF4-FFF2-40B4-BE49-F238E27FC236}">
                <a16:creationId xmlns:a16="http://schemas.microsoft.com/office/drawing/2014/main" id="{FDFD301D-794C-41CA-8C8A-56FDD2E579ED}"/>
              </a:ext>
            </a:extLst>
          </p:cNvPr>
          <p:cNvSpPr/>
          <p:nvPr/>
        </p:nvSpPr>
        <p:spPr>
          <a:xfrm>
            <a:off x="2518742" y="1736396"/>
            <a:ext cx="4749168" cy="240297"/>
          </a:xfrm>
          <a:prstGeom prst="rect">
            <a:avLst/>
          </a:prstGeom>
          <a:noFill/>
          <a:ln w="1270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3975" tIns="53975" rIns="53975" bIns="53975" numCol="1" spcCol="0" rtlCol="0" fromWordArt="0" anchor="ctr" anchorCtr="0" forceAA="0" compatLnSpc="1">
            <a:prstTxWarp prst="textNoShape">
              <a:avLst/>
            </a:prstTxWarp>
            <a:noAutofit/>
          </a:bodyPr>
          <a:lstStyle/>
          <a:p>
            <a:pPr marL="171450" marR="0" lvl="0" indent="-171450" defTabSz="653156" rtl="0" eaLnBrk="1" fontAlgn="auto" latinLnBrk="0" hangingPunct="1">
              <a:lnSpc>
                <a:spcPts val="1200"/>
              </a:lnSpc>
              <a:spcBef>
                <a:spcPts val="0"/>
              </a:spcBef>
              <a:spcAft>
                <a:spcPts val="0"/>
              </a:spcAft>
              <a:buClrTx/>
              <a:buSzTx/>
              <a:buFont typeface="Wingdings" panose="05000000000000000000" pitchFamily="2" charset="2"/>
              <a:buChar char="Ø"/>
              <a:tabLst/>
              <a:defRPr/>
            </a:pPr>
            <a:r>
              <a:rPr kumimoji="1" lang="en-US" altLang="ja-JP" sz="1000" b="1" dirty="0">
                <a:solidFill>
                  <a:schemeClr val="tx1"/>
                </a:solidFill>
                <a:latin typeface="BIZ UDPゴシック" panose="020B0400000000000000" pitchFamily="50" charset="-128"/>
                <a:ea typeface="BIZ UDPゴシック" panose="020B0400000000000000" pitchFamily="50" charset="-128"/>
                <a:cs typeface="HGP創英角ｺﾞｼｯｸUB" panose="020B0900000000000000" pitchFamily="50" charset="-128"/>
              </a:rPr>
              <a:t>Beyond EXPO 2025</a:t>
            </a:r>
            <a:r>
              <a:rPr kumimoji="1" lang="ja-JP" altLang="en-US" sz="1000" b="1" dirty="0">
                <a:solidFill>
                  <a:schemeClr val="tx1"/>
                </a:solidFill>
                <a:latin typeface="BIZ UDPゴシック" panose="020B0400000000000000" pitchFamily="50" charset="-128"/>
                <a:ea typeface="BIZ UDPゴシック" panose="020B0400000000000000" pitchFamily="50" charset="-128"/>
                <a:cs typeface="HGP創英角ｺﾞｼｯｸUB" panose="020B0900000000000000" pitchFamily="50" charset="-128"/>
              </a:rPr>
              <a:t>の推進により、大阪の持続的な成長・発展と</a:t>
            </a:r>
            <a:endParaRPr kumimoji="1" lang="en-US" altLang="ja-JP" sz="1000" b="1" dirty="0">
              <a:solidFill>
                <a:schemeClr val="tx1"/>
              </a:solidFill>
              <a:latin typeface="BIZ UDPゴシック" panose="020B0400000000000000" pitchFamily="50" charset="-128"/>
              <a:ea typeface="BIZ UDPゴシック" panose="020B0400000000000000" pitchFamily="50" charset="-128"/>
              <a:cs typeface="HGP創英角ｺﾞｼｯｸUB" panose="020B0900000000000000" pitchFamily="50" charset="-128"/>
            </a:endParaRPr>
          </a:p>
          <a:p>
            <a:pPr marR="0" lvl="0" defTabSz="653156" rtl="0" eaLnBrk="1" fontAlgn="auto" latinLnBrk="0" hangingPunct="1">
              <a:lnSpc>
                <a:spcPts val="1200"/>
              </a:lnSpc>
              <a:spcBef>
                <a:spcPts val="0"/>
              </a:spcBef>
              <a:spcAft>
                <a:spcPts val="0"/>
              </a:spcAft>
              <a:buClrTx/>
              <a:buSzTx/>
              <a:tabLst/>
              <a:defRPr/>
            </a:pPr>
            <a:r>
              <a:rPr kumimoji="1" lang="ja-JP" altLang="en-US" sz="1000" b="1" dirty="0">
                <a:solidFill>
                  <a:schemeClr val="tx1"/>
                </a:solidFill>
                <a:latin typeface="BIZ UDPゴシック" panose="020B0400000000000000" pitchFamily="50" charset="-128"/>
                <a:ea typeface="BIZ UDPゴシック" panose="020B0400000000000000" pitchFamily="50" charset="-128"/>
                <a:cs typeface="HGP創英角ｺﾞｼｯｸUB" panose="020B0900000000000000" pitchFamily="50" charset="-128"/>
              </a:rPr>
              <a:t>　　府民の暮らしの向上が実現し、府民の</a:t>
            </a:r>
            <a:r>
              <a:rPr kumimoji="1" lang="en-US" altLang="ja-JP" sz="1000" b="1" dirty="0">
                <a:solidFill>
                  <a:schemeClr val="tx1"/>
                </a:solidFill>
                <a:latin typeface="BIZ UDPゴシック" panose="020B0400000000000000" pitchFamily="50" charset="-128"/>
                <a:ea typeface="BIZ UDPゴシック" panose="020B0400000000000000" pitchFamily="50" charset="-128"/>
                <a:cs typeface="HGP創英角ｺﾞｼｯｸUB" panose="020B0900000000000000" pitchFamily="50" charset="-128"/>
              </a:rPr>
              <a:t>Well-Being</a:t>
            </a:r>
            <a:r>
              <a:rPr kumimoji="1" lang="ja-JP" altLang="en-US" sz="1000" b="1" dirty="0">
                <a:solidFill>
                  <a:schemeClr val="tx1"/>
                </a:solidFill>
                <a:latin typeface="BIZ UDPゴシック" panose="020B0400000000000000" pitchFamily="50" charset="-128"/>
                <a:ea typeface="BIZ UDPゴシック" panose="020B0400000000000000" pitchFamily="50" charset="-128"/>
                <a:cs typeface="HGP創英角ｺﾞｼｯｸUB" panose="020B0900000000000000" pitchFamily="50" charset="-128"/>
              </a:rPr>
              <a:t>が向上している未来</a:t>
            </a:r>
            <a:endParaRPr kumimoji="1" lang="en-US" altLang="ja-JP" sz="1000" b="1" dirty="0">
              <a:solidFill>
                <a:schemeClr val="tx1"/>
              </a:solidFill>
              <a:latin typeface="BIZ UDPゴシック" panose="020B0400000000000000" pitchFamily="50" charset="-128"/>
              <a:ea typeface="BIZ UDPゴシック" panose="020B0400000000000000" pitchFamily="50" charset="-128"/>
              <a:cs typeface="HGP創英角ｺﾞｼｯｸUB" panose="020B0900000000000000" pitchFamily="50" charset="-128"/>
            </a:endParaRPr>
          </a:p>
        </p:txBody>
      </p:sp>
      <p:sp>
        <p:nvSpPr>
          <p:cNvPr id="28" name="テキスト ボックス 27">
            <a:extLst>
              <a:ext uri="{FF2B5EF4-FFF2-40B4-BE49-F238E27FC236}">
                <a16:creationId xmlns:a16="http://schemas.microsoft.com/office/drawing/2014/main" id="{2B260BA4-3BC8-4E1A-B321-E2FA4CEC0929}"/>
              </a:ext>
            </a:extLst>
          </p:cNvPr>
          <p:cNvSpPr txBox="1"/>
          <p:nvPr/>
        </p:nvSpPr>
        <p:spPr>
          <a:xfrm>
            <a:off x="81896" y="594049"/>
            <a:ext cx="9720000" cy="458823"/>
          </a:xfrm>
          <a:prstGeom prst="rect">
            <a:avLst/>
          </a:prstGeom>
          <a:solidFill>
            <a:schemeClr val="bg1">
              <a:lumMod val="85000"/>
            </a:schemeClr>
          </a:solidFill>
        </p:spPr>
        <p:txBody>
          <a:bodyPr wrap="square" rtlCol="0" anchor="ctr" anchorCtr="0">
            <a:noAutofit/>
          </a:bodyPr>
          <a:lstStyle>
            <a:defPPr>
              <a:defRPr lang="en-US"/>
            </a:defPPr>
            <a:lvl1pPr marL="285750" marR="0" lvl="0" indent="-285750" fontAlgn="auto">
              <a:lnSpc>
                <a:spcPct val="120000"/>
              </a:lnSpc>
              <a:spcBef>
                <a:spcPts val="0"/>
              </a:spcBef>
              <a:spcAft>
                <a:spcPts val="0"/>
              </a:spcAft>
              <a:buClrTx/>
              <a:buSzTx/>
              <a:buFont typeface="BIZ UDPゴシック" panose="020B0400000000000000" pitchFamily="50" charset="-128"/>
              <a:buChar char="○"/>
              <a:tabLst/>
              <a:defRPr kumimoji="1" sz="1200" b="1" i="0" u="none" strike="noStrike" cap="none" spc="0" normalizeH="0" baseline="0">
                <a:ln>
                  <a:noFill/>
                </a:ln>
                <a:solidFill>
                  <a:prstClr val="black"/>
                </a:solidFill>
                <a:effectLst/>
                <a:uLnTx/>
                <a:uFillTx/>
                <a:latin typeface="BIZ UDPゴシック" panose="020B0400000000000000" pitchFamily="50" charset="-128"/>
                <a:ea typeface="BIZ UDPゴシック" panose="020B0400000000000000" pitchFamily="50" charset="-128"/>
              </a:defRPr>
            </a:lvl1pPr>
          </a:lstStyle>
          <a:p>
            <a:pPr>
              <a:lnSpc>
                <a:spcPts val="1500"/>
              </a:lnSpc>
            </a:pPr>
            <a:r>
              <a:rPr lang="ja-JP" altLang="en-US" dirty="0">
                <a:solidFill>
                  <a:schemeClr val="tx1"/>
                </a:solidFill>
              </a:rPr>
              <a:t>持続的な成長・発展と府民の暮らしの向上により大阪のまちやくらしがどのように変わるか、またその変化が府民の生活実感にどのように影響しているのかを継続的に把握しながら、府民の幸福度（</a:t>
            </a:r>
            <a:r>
              <a:rPr lang="en-US" altLang="ja-JP" dirty="0">
                <a:solidFill>
                  <a:schemeClr val="tx1"/>
                </a:solidFill>
              </a:rPr>
              <a:t>Well-Being</a:t>
            </a:r>
            <a:r>
              <a:rPr lang="ja-JP" altLang="en-US" dirty="0">
                <a:solidFill>
                  <a:schemeClr val="tx1"/>
                </a:solidFill>
              </a:rPr>
              <a:t>）を高めていく</a:t>
            </a:r>
            <a:endParaRPr lang="en-US" altLang="ja-JP" dirty="0">
              <a:solidFill>
                <a:schemeClr val="tx1"/>
              </a:solidFill>
            </a:endParaRPr>
          </a:p>
        </p:txBody>
      </p:sp>
      <p:sp>
        <p:nvSpPr>
          <p:cNvPr id="63" name="正方形/長方形 2">
            <a:extLst>
              <a:ext uri="{FF2B5EF4-FFF2-40B4-BE49-F238E27FC236}">
                <a16:creationId xmlns:a16="http://schemas.microsoft.com/office/drawing/2014/main" id="{21EF1C1F-4992-4F5E-AA4E-C416EC268044}"/>
              </a:ext>
            </a:extLst>
          </p:cNvPr>
          <p:cNvSpPr/>
          <p:nvPr/>
        </p:nvSpPr>
        <p:spPr>
          <a:xfrm>
            <a:off x="249091" y="2082511"/>
            <a:ext cx="4608000" cy="900000"/>
          </a:xfrm>
          <a:prstGeom prst="rect">
            <a:avLst/>
          </a:prstGeom>
          <a:solidFill>
            <a:schemeClr val="bg1"/>
          </a:solidFill>
          <a:ln w="28575" cmpd="sng">
            <a:solidFill>
              <a:schemeClr val="accent4">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chorCtr="1"/>
          <a:lstStyle/>
          <a:p>
            <a:pPr marL="0" marR="0" lvl="0" indent="0" defTabSz="653156" rtl="0" eaLnBrk="1" fontAlgn="auto" latinLnBrk="0" hangingPunct="1">
              <a:lnSpc>
                <a:spcPts val="1100"/>
              </a:lnSpc>
              <a:spcBef>
                <a:spcPts val="0"/>
              </a:spcBef>
              <a:spcAft>
                <a:spcPts val="0"/>
              </a:spcAft>
              <a:buClrTx/>
              <a:buSzTx/>
              <a:buFontTx/>
              <a:buNone/>
              <a:tabLst/>
              <a:defRPr/>
            </a:pPr>
            <a:r>
              <a:rPr kumimoji="1" lang="ja-JP" altLang="en-US" sz="1050" b="1" dirty="0">
                <a:solidFill>
                  <a:schemeClr val="tx1"/>
                </a:solidFill>
                <a:latin typeface="BIZ UDPゴシック" panose="020B0400000000000000" pitchFamily="50" charset="-128"/>
                <a:ea typeface="BIZ UDPゴシック" panose="020B0400000000000000" pitchFamily="50" charset="-128"/>
                <a:cs typeface="HGP創英角ｺﾞｼｯｸUB" panose="020B0900000000000000" pitchFamily="50" charset="-128"/>
              </a:rPr>
              <a:t>　</a:t>
            </a:r>
            <a:endParaRPr kumimoji="1" lang="en-US" altLang="ja-JP" sz="1050" b="1" dirty="0">
              <a:solidFill>
                <a:schemeClr val="tx1"/>
              </a:solidFill>
              <a:latin typeface="BIZ UDPゴシック" panose="020B0400000000000000" pitchFamily="50" charset="-128"/>
              <a:ea typeface="BIZ UDPゴシック" panose="020B0400000000000000" pitchFamily="50" charset="-128"/>
              <a:cs typeface="HGP創英角ｺﾞｼｯｸUB" panose="020B0900000000000000" pitchFamily="50" charset="-128"/>
            </a:endParaRPr>
          </a:p>
        </p:txBody>
      </p:sp>
      <p:sp>
        <p:nvSpPr>
          <p:cNvPr id="75" name="正方形/長方形 74">
            <a:extLst>
              <a:ext uri="{FF2B5EF4-FFF2-40B4-BE49-F238E27FC236}">
                <a16:creationId xmlns:a16="http://schemas.microsoft.com/office/drawing/2014/main" id="{8CBE231E-E792-4671-9D9B-91ED58C54AE0}"/>
              </a:ext>
            </a:extLst>
          </p:cNvPr>
          <p:cNvSpPr/>
          <p:nvPr/>
        </p:nvSpPr>
        <p:spPr>
          <a:xfrm>
            <a:off x="288905" y="2240291"/>
            <a:ext cx="4625563" cy="714992"/>
          </a:xfrm>
          <a:prstGeom prst="rect">
            <a:avLst/>
          </a:prstGeom>
          <a:noFill/>
          <a:ln w="1270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3975" tIns="53975" rIns="53975" bIns="53975" numCol="1" spcCol="0" rtlCol="0" fromWordArt="0" anchor="ctr" anchorCtr="0" forceAA="0" compatLnSpc="1">
            <a:prstTxWarp prst="textNoShape">
              <a:avLst/>
            </a:prstTxWarp>
            <a:noAutofit/>
          </a:bodyPr>
          <a:lstStyle/>
          <a:p>
            <a:pPr marR="0" lvl="0" algn="ctr" defTabSz="653156" rtl="0" eaLnBrk="1" fontAlgn="auto" latinLnBrk="0" hangingPunct="1">
              <a:lnSpc>
                <a:spcPts val="1100"/>
              </a:lnSpc>
              <a:spcBef>
                <a:spcPts val="0"/>
              </a:spcBef>
              <a:spcAft>
                <a:spcPts val="0"/>
              </a:spcAft>
              <a:buClrTx/>
              <a:buSzTx/>
              <a:tabLst/>
              <a:defRPr/>
            </a:pPr>
            <a:r>
              <a:rPr kumimoji="1" lang="ja-JP" altLang="en-US" sz="1000" b="1" dirty="0">
                <a:solidFill>
                  <a:schemeClr val="tx1"/>
                </a:solidFill>
                <a:latin typeface="BIZ UDPゴシック" panose="020B0400000000000000" pitchFamily="50" charset="-128"/>
                <a:ea typeface="BIZ UDPゴシック" panose="020B0400000000000000" pitchFamily="50" charset="-128"/>
                <a:cs typeface="HGP創英角ｺﾞｼｯｸUB" panose="020B0900000000000000" pitchFamily="50" charset="-128"/>
              </a:rPr>
              <a:t>新しい挑戦が芽生え、多様な人が自分の可能性に「チャレンジ」できるまち</a:t>
            </a:r>
            <a:endParaRPr kumimoji="1" lang="en-US" altLang="ja-JP" sz="1000" b="1" dirty="0">
              <a:solidFill>
                <a:schemeClr val="tx1"/>
              </a:solidFill>
              <a:latin typeface="BIZ UDPゴシック" panose="020B0400000000000000" pitchFamily="50" charset="-128"/>
              <a:ea typeface="BIZ UDPゴシック" panose="020B0400000000000000" pitchFamily="50" charset="-128"/>
              <a:cs typeface="HGP創英角ｺﾞｼｯｸUB" panose="020B0900000000000000" pitchFamily="50" charset="-128"/>
            </a:endParaRPr>
          </a:p>
          <a:p>
            <a:pPr marR="0" lvl="0" algn="ctr" defTabSz="653156" rtl="0" eaLnBrk="1" fontAlgn="auto" latinLnBrk="0" hangingPunct="1">
              <a:lnSpc>
                <a:spcPts val="1100"/>
              </a:lnSpc>
              <a:spcBef>
                <a:spcPts val="0"/>
              </a:spcBef>
              <a:spcAft>
                <a:spcPts val="0"/>
              </a:spcAft>
              <a:buClrTx/>
              <a:buSzTx/>
              <a:tabLst/>
              <a:defRPr/>
            </a:pPr>
            <a:endParaRPr kumimoji="1" lang="en-US" altLang="ja-JP" sz="1000" b="1" dirty="0">
              <a:solidFill>
                <a:schemeClr val="tx1"/>
              </a:solidFill>
              <a:latin typeface="BIZ UDPゴシック" panose="020B0400000000000000" pitchFamily="50" charset="-128"/>
              <a:ea typeface="BIZ UDPゴシック" panose="020B0400000000000000" pitchFamily="50" charset="-128"/>
              <a:cs typeface="HGP創英角ｺﾞｼｯｸUB" panose="020B0900000000000000" pitchFamily="50" charset="-128"/>
            </a:endParaRPr>
          </a:p>
          <a:p>
            <a:pPr marL="171450" marR="0" lvl="0" indent="-171450" defTabSz="653156" rtl="0" eaLnBrk="1" fontAlgn="auto" latinLnBrk="0" hangingPunct="1">
              <a:lnSpc>
                <a:spcPts val="1100"/>
              </a:lnSpc>
              <a:spcBef>
                <a:spcPts val="0"/>
              </a:spcBef>
              <a:spcAft>
                <a:spcPts val="0"/>
              </a:spcAft>
              <a:buClrTx/>
              <a:buSzTx/>
              <a:buFont typeface="Wingdings" panose="05000000000000000000" pitchFamily="2" charset="2"/>
              <a:buChar char="Ø"/>
              <a:tabLst/>
              <a:defRPr/>
            </a:pPr>
            <a:r>
              <a:rPr kumimoji="1" lang="ja-JP" altLang="en-US" sz="1000" dirty="0">
                <a:solidFill>
                  <a:schemeClr val="tx1"/>
                </a:solidFill>
                <a:latin typeface="BIZ UDPゴシック" panose="020B0400000000000000" pitchFamily="50" charset="-128"/>
                <a:ea typeface="BIZ UDPゴシック" panose="020B0400000000000000" pitchFamily="50" charset="-128"/>
                <a:cs typeface="HGP創英角ｺﾞｼｯｸUB" panose="020B0900000000000000" pitchFamily="50" charset="-128"/>
              </a:rPr>
              <a:t>起業やクリエイティブ活動など、誰もが新しい一歩を踏み出せる、チャレンジの土壌が整っている</a:t>
            </a:r>
            <a:endParaRPr kumimoji="1" lang="en-US" altLang="ja-JP" sz="1000" dirty="0">
              <a:solidFill>
                <a:schemeClr val="tx1"/>
              </a:solidFill>
              <a:latin typeface="BIZ UDPゴシック" panose="020B0400000000000000" pitchFamily="50" charset="-128"/>
              <a:ea typeface="BIZ UDPゴシック" panose="020B0400000000000000" pitchFamily="50" charset="-128"/>
              <a:cs typeface="HGP創英角ｺﾞｼｯｸUB" panose="020B0900000000000000" pitchFamily="50" charset="-128"/>
            </a:endParaRPr>
          </a:p>
          <a:p>
            <a:pPr marL="171450" marR="0" lvl="0" indent="-171450" defTabSz="653156" rtl="0" eaLnBrk="1" fontAlgn="auto" latinLnBrk="0" hangingPunct="1">
              <a:lnSpc>
                <a:spcPts val="1100"/>
              </a:lnSpc>
              <a:spcBef>
                <a:spcPts val="0"/>
              </a:spcBef>
              <a:spcAft>
                <a:spcPts val="0"/>
              </a:spcAft>
              <a:buClrTx/>
              <a:buSzTx/>
              <a:buFont typeface="Wingdings" panose="05000000000000000000" pitchFamily="2" charset="2"/>
              <a:buChar char="Ø"/>
              <a:tabLst/>
              <a:defRPr/>
            </a:pPr>
            <a:r>
              <a:rPr kumimoji="1" lang="ja-JP" altLang="en-US" sz="1000" dirty="0">
                <a:solidFill>
                  <a:schemeClr val="tx1"/>
                </a:solidFill>
                <a:latin typeface="BIZ UDPゴシック" panose="020B0400000000000000" pitchFamily="50" charset="-128"/>
                <a:ea typeface="BIZ UDPゴシック" panose="020B0400000000000000" pitchFamily="50" charset="-128"/>
                <a:cs typeface="HGP創英角ｺﾞｼｯｸUB" panose="020B0900000000000000" pitchFamily="50" charset="-128"/>
              </a:rPr>
              <a:t>進みたい道を選択できる教育環境が整備されている</a:t>
            </a:r>
            <a:endParaRPr kumimoji="1" lang="en-US" altLang="ja-JP" sz="1000" b="1" dirty="0">
              <a:solidFill>
                <a:schemeClr val="tx1"/>
              </a:solidFill>
              <a:latin typeface="BIZ UDPゴシック" panose="020B0400000000000000" pitchFamily="50" charset="-128"/>
              <a:ea typeface="BIZ UDPゴシック" panose="020B0400000000000000" pitchFamily="50" charset="-128"/>
              <a:cs typeface="HGP創英角ｺﾞｼｯｸUB" panose="020B0900000000000000" pitchFamily="50" charset="-128"/>
            </a:endParaRPr>
          </a:p>
        </p:txBody>
      </p:sp>
      <p:sp>
        <p:nvSpPr>
          <p:cNvPr id="2" name="四角形: 角を丸くする 1">
            <a:extLst>
              <a:ext uri="{FF2B5EF4-FFF2-40B4-BE49-F238E27FC236}">
                <a16:creationId xmlns:a16="http://schemas.microsoft.com/office/drawing/2014/main" id="{18A0D7ED-C17C-4CF4-BAF2-05A297B5B121}"/>
              </a:ext>
            </a:extLst>
          </p:cNvPr>
          <p:cNvSpPr/>
          <p:nvPr/>
        </p:nvSpPr>
        <p:spPr>
          <a:xfrm>
            <a:off x="650465" y="2386321"/>
            <a:ext cx="3935002" cy="45719"/>
          </a:xfrm>
          <a:prstGeom prst="roundRect">
            <a:avLst/>
          </a:prstGeom>
          <a:solidFill>
            <a:schemeClr val="accent4">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正方形/長方形 2">
            <a:extLst>
              <a:ext uri="{FF2B5EF4-FFF2-40B4-BE49-F238E27FC236}">
                <a16:creationId xmlns:a16="http://schemas.microsoft.com/office/drawing/2014/main" id="{224226B1-0B6E-4F73-9E3E-7FA3E4E42106}"/>
              </a:ext>
            </a:extLst>
          </p:cNvPr>
          <p:cNvSpPr/>
          <p:nvPr/>
        </p:nvSpPr>
        <p:spPr>
          <a:xfrm>
            <a:off x="252106" y="2091807"/>
            <a:ext cx="4601971" cy="108000"/>
          </a:xfrm>
          <a:prstGeom prst="rect">
            <a:avLst/>
          </a:prstGeom>
          <a:solidFill>
            <a:schemeClr val="accent4">
              <a:lumMod val="60000"/>
              <a:lumOff val="40000"/>
            </a:schemeClr>
          </a:solidFill>
          <a:ln w="28575" cmpd="sng">
            <a:solidFill>
              <a:schemeClr val="accent4">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marL="0" marR="0" lvl="0" indent="0" algn="ctr" defTabSz="653156"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HGP創英角ｺﾞｼｯｸUB" panose="020B0900000000000000" pitchFamily="50" charset="-128"/>
              </a:rPr>
              <a:t>チャレンジ</a:t>
            </a:r>
            <a:endParaRPr kumimoji="1" lang="en-US" altLang="ja-JP" sz="11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HGP創英角ｺﾞｼｯｸUB" panose="020B0900000000000000" pitchFamily="50" charset="-128"/>
            </a:endParaRPr>
          </a:p>
        </p:txBody>
      </p:sp>
      <p:sp>
        <p:nvSpPr>
          <p:cNvPr id="30" name="四角形: 角を丸くする 29">
            <a:extLst>
              <a:ext uri="{FF2B5EF4-FFF2-40B4-BE49-F238E27FC236}">
                <a16:creationId xmlns:a16="http://schemas.microsoft.com/office/drawing/2014/main" id="{3BE7B5B9-2B18-4BD8-868E-015B90AFC79D}"/>
              </a:ext>
            </a:extLst>
          </p:cNvPr>
          <p:cNvSpPr/>
          <p:nvPr/>
        </p:nvSpPr>
        <p:spPr>
          <a:xfrm>
            <a:off x="5220074" y="2377235"/>
            <a:ext cx="4328502" cy="45719"/>
          </a:xfrm>
          <a:prstGeom prst="roundRect">
            <a:avLst/>
          </a:prstGeom>
          <a:solidFill>
            <a:schemeClr val="accent2">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四角形: 角を丸くする 28">
            <a:extLst>
              <a:ext uri="{FF2B5EF4-FFF2-40B4-BE49-F238E27FC236}">
                <a16:creationId xmlns:a16="http://schemas.microsoft.com/office/drawing/2014/main" id="{61F00E48-A44F-4DAE-968B-0295E21B4DD5}"/>
              </a:ext>
            </a:extLst>
          </p:cNvPr>
          <p:cNvSpPr/>
          <p:nvPr/>
        </p:nvSpPr>
        <p:spPr>
          <a:xfrm>
            <a:off x="5694213" y="3358496"/>
            <a:ext cx="3352006" cy="45719"/>
          </a:xfrm>
          <a:prstGeom prst="roundRect">
            <a:avLst/>
          </a:prstGeom>
          <a:solidFill>
            <a:schemeClr val="accent5">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四角形: 角を丸くする 30">
            <a:extLst>
              <a:ext uri="{FF2B5EF4-FFF2-40B4-BE49-F238E27FC236}">
                <a16:creationId xmlns:a16="http://schemas.microsoft.com/office/drawing/2014/main" id="{4BD9F8F1-1970-490B-9DA5-3F0279B47213}"/>
              </a:ext>
            </a:extLst>
          </p:cNvPr>
          <p:cNvSpPr/>
          <p:nvPr/>
        </p:nvSpPr>
        <p:spPr>
          <a:xfrm>
            <a:off x="363303" y="3372314"/>
            <a:ext cx="4451384" cy="45719"/>
          </a:xfrm>
          <a:prstGeom prst="roundRect">
            <a:avLst/>
          </a:prstGeom>
          <a:solidFill>
            <a:schemeClr val="accent6">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F98533F0-DEB7-4C84-B133-481783CFF588}"/>
              </a:ext>
            </a:extLst>
          </p:cNvPr>
          <p:cNvSpPr/>
          <p:nvPr/>
        </p:nvSpPr>
        <p:spPr>
          <a:xfrm>
            <a:off x="81896" y="1109825"/>
            <a:ext cx="2006935" cy="25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algn="ctr" defTabSz="326578" rtl="0" eaLnBrk="1" fontAlgn="auto" latinLnBrk="0" hangingPunct="1">
              <a:lnSpc>
                <a:spcPct val="130000"/>
              </a:lnSpc>
              <a:spcBef>
                <a:spcPts val="0"/>
              </a:spcBef>
              <a:spcAft>
                <a:spcPts val="0"/>
              </a:spcAft>
              <a:buClrTx/>
              <a:buSzTx/>
              <a:buFontTx/>
              <a:buNone/>
              <a:tabLst/>
              <a:defRPr/>
            </a:pPr>
            <a:r>
              <a:rPr kumimoji="0" lang="ja-JP" altLang="en-US" sz="1400" b="1" i="0" strike="noStrike" kern="100" cap="none" spc="0" normalizeH="0" baseline="0" noProof="0" dirty="0">
                <a:ln>
                  <a:noFill/>
                </a:ln>
                <a:solidFill>
                  <a:schemeClr val="bg1"/>
                </a:solidFill>
                <a:uLnTx/>
                <a:uFillTx/>
                <a:latin typeface="BIZ UDPゴシック" panose="020B0400000000000000" pitchFamily="50" charset="-128"/>
                <a:ea typeface="BIZ UDPゴシック" panose="020B0400000000000000" pitchFamily="50" charset="-128"/>
                <a:cs typeface="Times New Roman" panose="02020603050405020304" pitchFamily="18" charset="0"/>
              </a:rPr>
              <a:t>めざす将来の姿</a:t>
            </a:r>
            <a:endParaRPr kumimoji="0" lang="en-US" altLang="ja-JP" sz="1400" b="1" i="0" strike="noStrike" kern="100" cap="none" spc="0" normalizeH="0" baseline="0" noProof="0" dirty="0">
              <a:ln>
                <a:noFill/>
              </a:ln>
              <a:solidFill>
                <a:schemeClr val="bg1"/>
              </a:solidFill>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32" name="正方形/長方形 31">
            <a:extLst>
              <a:ext uri="{FF2B5EF4-FFF2-40B4-BE49-F238E27FC236}">
                <a16:creationId xmlns:a16="http://schemas.microsoft.com/office/drawing/2014/main" id="{05CFB9D7-359D-4B9C-AE36-ECF6CA0BDA2E}"/>
              </a:ext>
            </a:extLst>
          </p:cNvPr>
          <p:cNvSpPr/>
          <p:nvPr/>
        </p:nvSpPr>
        <p:spPr>
          <a:xfrm>
            <a:off x="81895" y="4188687"/>
            <a:ext cx="2006935" cy="25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algn="ctr" defTabSz="326578" rtl="0" eaLnBrk="1" fontAlgn="auto" latinLnBrk="0" hangingPunct="1">
              <a:lnSpc>
                <a:spcPct val="130000"/>
              </a:lnSpc>
              <a:spcBef>
                <a:spcPts val="0"/>
              </a:spcBef>
              <a:spcAft>
                <a:spcPts val="0"/>
              </a:spcAft>
              <a:buClrTx/>
              <a:buSzTx/>
              <a:buFontTx/>
              <a:buNone/>
              <a:tabLst/>
              <a:defRPr/>
            </a:pPr>
            <a:r>
              <a:rPr kumimoji="0" lang="ja-JP" altLang="en-US" sz="1400" b="1" i="0" strike="noStrike" kern="100" cap="none" spc="0" normalizeH="0" baseline="0" noProof="0" dirty="0">
                <a:ln>
                  <a:noFill/>
                </a:ln>
                <a:solidFill>
                  <a:schemeClr val="bg1"/>
                </a:solidFill>
                <a:uLnTx/>
                <a:uFillTx/>
                <a:latin typeface="BIZ UDPゴシック" panose="020B0400000000000000" pitchFamily="50" charset="-128"/>
                <a:ea typeface="BIZ UDPゴシック" panose="020B0400000000000000" pitchFamily="50" charset="-128"/>
                <a:cs typeface="Times New Roman" panose="02020603050405020304" pitchFamily="18" charset="0"/>
              </a:rPr>
              <a:t>指標の</a:t>
            </a:r>
            <a:r>
              <a:rPr lang="ja-JP" altLang="en-US" sz="1400" b="1" kern="100" dirty="0">
                <a:solidFill>
                  <a:schemeClr val="bg1"/>
                </a:solidFill>
                <a:latin typeface="BIZ UDPゴシック" panose="020B0400000000000000" pitchFamily="50" charset="-128"/>
                <a:ea typeface="BIZ UDPゴシック" panose="020B0400000000000000" pitchFamily="50" charset="-128"/>
                <a:cs typeface="Times New Roman" panose="02020603050405020304" pitchFamily="18" charset="0"/>
              </a:rPr>
              <a:t>設定</a:t>
            </a:r>
            <a:endParaRPr kumimoji="0" lang="en-US" altLang="ja-JP" sz="1400" b="1" i="0" strike="noStrike" kern="100" cap="none" spc="0" normalizeH="0" baseline="0" noProof="0" dirty="0">
              <a:ln>
                <a:noFill/>
              </a:ln>
              <a:solidFill>
                <a:schemeClr val="bg1"/>
              </a:solidFill>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34" name="正方形/長方形 33">
            <a:extLst>
              <a:ext uri="{FF2B5EF4-FFF2-40B4-BE49-F238E27FC236}">
                <a16:creationId xmlns:a16="http://schemas.microsoft.com/office/drawing/2014/main" id="{272BA30A-76AD-40F8-8159-BDB58560B8E2}"/>
              </a:ext>
            </a:extLst>
          </p:cNvPr>
          <p:cNvSpPr/>
          <p:nvPr/>
        </p:nvSpPr>
        <p:spPr>
          <a:xfrm>
            <a:off x="272672" y="4451337"/>
            <a:ext cx="8943248" cy="768511"/>
          </a:xfrm>
          <a:prstGeom prst="rect">
            <a:avLst/>
          </a:prstGeom>
          <a:noFill/>
          <a:ln w="1270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3975" tIns="53975" rIns="53975" bIns="53975" numCol="1" spcCol="0" rtlCol="0" fromWordArt="0" anchor="ctr" anchorCtr="0" forceAA="0" compatLnSpc="1">
            <a:prstTxWarp prst="textNoShape">
              <a:avLst/>
            </a:prstTxWarp>
            <a:noAutofit/>
          </a:bodyPr>
          <a:lstStyle/>
          <a:p>
            <a:pPr marL="171450" marR="0" lvl="0" indent="-171450" defTabSz="653156" rtl="0" eaLnBrk="1" fontAlgn="auto" latinLnBrk="0" hangingPunct="1">
              <a:lnSpc>
                <a:spcPts val="1600"/>
              </a:lnSpc>
              <a:spcBef>
                <a:spcPts val="0"/>
              </a:spcBef>
              <a:spcAft>
                <a:spcPts val="0"/>
              </a:spcAft>
              <a:buClrTx/>
              <a:buSzTx/>
              <a:buFont typeface="Wingdings" panose="05000000000000000000" pitchFamily="2" charset="2"/>
              <a:buChar char="Ø"/>
              <a:tabLst/>
              <a:defRPr/>
            </a:pPr>
            <a:r>
              <a:rPr kumimoji="1" lang="ja-JP" altLang="en-US" sz="1200" dirty="0">
                <a:solidFill>
                  <a:schemeClr val="tx1"/>
                </a:solidFill>
                <a:latin typeface="BIZ UDPゴシック" panose="020B0400000000000000" pitchFamily="50" charset="-128"/>
                <a:ea typeface="BIZ UDPゴシック" panose="020B0400000000000000" pitchFamily="50" charset="-128"/>
                <a:cs typeface="HGP創英角ｺﾞｼｯｸUB" panose="020B0900000000000000" pitchFamily="50" charset="-128"/>
              </a:rPr>
              <a:t>府民一人ひとりの豊かさの実感を測るため、</a:t>
            </a:r>
            <a:r>
              <a:rPr kumimoji="1" lang="ja-JP" altLang="en-US" sz="1200" b="1" u="sng" dirty="0">
                <a:solidFill>
                  <a:schemeClr val="tx1"/>
                </a:solidFill>
                <a:latin typeface="BIZ UDPゴシック" panose="020B0400000000000000" pitchFamily="50" charset="-128"/>
                <a:ea typeface="BIZ UDPゴシック" panose="020B0400000000000000" pitchFamily="50" charset="-128"/>
                <a:cs typeface="HGP創英角ｺﾞｼｯｸUB" panose="020B0900000000000000" pitchFamily="50" charset="-128"/>
              </a:rPr>
              <a:t>デジタル庁「地域幸福度指標」</a:t>
            </a:r>
            <a:r>
              <a:rPr kumimoji="1" lang="ja-JP" altLang="en-US" sz="1200" dirty="0">
                <a:solidFill>
                  <a:schemeClr val="tx1"/>
                </a:solidFill>
                <a:latin typeface="BIZ UDPゴシック" panose="020B0400000000000000" pitchFamily="50" charset="-128"/>
                <a:ea typeface="BIZ UDPゴシック" panose="020B0400000000000000" pitchFamily="50" charset="-128"/>
                <a:cs typeface="HGP創英角ｺﾞｼｯｸUB" panose="020B0900000000000000" pitchFamily="50" charset="-128"/>
              </a:rPr>
              <a:t>を活用し、アンケート調査により主観的な評価を継続的に捉えていく</a:t>
            </a:r>
            <a:endParaRPr kumimoji="1" lang="en-US" altLang="ja-JP" sz="1200" dirty="0">
              <a:solidFill>
                <a:schemeClr val="tx1"/>
              </a:solidFill>
              <a:latin typeface="BIZ UDPゴシック" panose="020B0400000000000000" pitchFamily="50" charset="-128"/>
              <a:ea typeface="BIZ UDPゴシック" panose="020B0400000000000000" pitchFamily="50" charset="-128"/>
              <a:cs typeface="HGP創英角ｺﾞｼｯｸUB" panose="020B0900000000000000" pitchFamily="50" charset="-128"/>
            </a:endParaRPr>
          </a:p>
          <a:p>
            <a:pPr marL="171450" marR="0" lvl="0" indent="-171450" defTabSz="653156" rtl="0" eaLnBrk="1" fontAlgn="auto" latinLnBrk="0" hangingPunct="1">
              <a:lnSpc>
                <a:spcPts val="1600"/>
              </a:lnSpc>
              <a:spcBef>
                <a:spcPts val="0"/>
              </a:spcBef>
              <a:spcAft>
                <a:spcPts val="0"/>
              </a:spcAft>
              <a:buClrTx/>
              <a:buSzTx/>
              <a:buFont typeface="Wingdings" panose="05000000000000000000" pitchFamily="2" charset="2"/>
              <a:buChar char="Ø"/>
              <a:tabLst/>
              <a:defRPr/>
            </a:pPr>
            <a:r>
              <a:rPr kumimoji="1" lang="ja-JP" altLang="en-US" sz="1200" dirty="0">
                <a:solidFill>
                  <a:schemeClr val="tx1"/>
                </a:solidFill>
                <a:latin typeface="BIZ UDPゴシック" panose="020B0400000000000000" pitchFamily="50" charset="-128"/>
                <a:ea typeface="BIZ UDPゴシック" panose="020B0400000000000000" pitchFamily="50" charset="-128"/>
                <a:cs typeface="HGP創英角ｺﾞｼｯｸUB" panose="020B0900000000000000" pitchFamily="50" charset="-128"/>
              </a:rPr>
              <a:t>加えて、大阪府独自の指標を設定し、大阪全体に関する主観的な指標の動向を把握していく</a:t>
            </a:r>
          </a:p>
        </p:txBody>
      </p:sp>
      <p:sp>
        <p:nvSpPr>
          <p:cNvPr id="33" name="正方形/長方形 32">
            <a:extLst>
              <a:ext uri="{FF2B5EF4-FFF2-40B4-BE49-F238E27FC236}">
                <a16:creationId xmlns:a16="http://schemas.microsoft.com/office/drawing/2014/main" id="{9D2C03A2-2B97-43AF-BDCF-7D23FA98B399}"/>
              </a:ext>
            </a:extLst>
          </p:cNvPr>
          <p:cNvSpPr/>
          <p:nvPr/>
        </p:nvSpPr>
        <p:spPr>
          <a:xfrm>
            <a:off x="0" y="5134305"/>
            <a:ext cx="3116232" cy="353760"/>
          </a:xfrm>
          <a:prstGeom prst="rect">
            <a:avLst/>
          </a:prstGeom>
          <a:noFill/>
          <a:ln w="1270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3975" tIns="53975" rIns="53975" bIns="53975" numCol="1" spcCol="0" rtlCol="0" fromWordArt="0" anchor="ctr" anchorCtr="0" forceAA="0" compatLnSpc="1">
            <a:prstTxWarp prst="textNoShape">
              <a:avLst/>
            </a:prstTxWarp>
            <a:noAutofit/>
          </a:bodyPr>
          <a:lstStyle/>
          <a:p>
            <a:pPr marR="0" lvl="0" defTabSz="653156" rtl="0" eaLnBrk="1" fontAlgn="auto" latinLnBrk="0" hangingPunct="1">
              <a:lnSpc>
                <a:spcPts val="1800"/>
              </a:lnSpc>
              <a:spcBef>
                <a:spcPts val="0"/>
              </a:spcBef>
              <a:spcAft>
                <a:spcPts val="0"/>
              </a:spcAft>
              <a:buClrTx/>
              <a:buSzTx/>
              <a:tabLst/>
              <a:defRPr/>
            </a:pPr>
            <a:r>
              <a:rPr kumimoji="1" lang="en-US" altLang="ja-JP" sz="1100" b="1" dirty="0">
                <a:solidFill>
                  <a:schemeClr val="tx1"/>
                </a:solidFill>
                <a:latin typeface="BIZ UDPゴシック" panose="020B0400000000000000" pitchFamily="50" charset="-128"/>
                <a:ea typeface="BIZ UDPゴシック" panose="020B0400000000000000" pitchFamily="50" charset="-128"/>
                <a:cs typeface="HGP創英角ｺﾞｼｯｸUB" panose="020B0900000000000000" pitchFamily="50" charset="-128"/>
              </a:rPr>
              <a:t>&lt;</a:t>
            </a:r>
            <a:r>
              <a:rPr kumimoji="1" lang="ja-JP" altLang="en-US" sz="1100" b="1" dirty="0">
                <a:solidFill>
                  <a:schemeClr val="tx1"/>
                </a:solidFill>
                <a:latin typeface="BIZ UDPゴシック" panose="020B0400000000000000" pitchFamily="50" charset="-128"/>
                <a:ea typeface="BIZ UDPゴシック" panose="020B0400000000000000" pitchFamily="50" charset="-128"/>
                <a:cs typeface="HGP創英角ｺﾞｼｯｸUB" panose="020B0900000000000000" pitchFamily="50" charset="-128"/>
              </a:rPr>
              <a:t>デジタル庁「地域幸福度指標」（主観指標）</a:t>
            </a:r>
            <a:r>
              <a:rPr kumimoji="1" lang="en-US" altLang="ja-JP" sz="1100" b="1" dirty="0">
                <a:solidFill>
                  <a:schemeClr val="tx1"/>
                </a:solidFill>
                <a:latin typeface="BIZ UDPゴシック" panose="020B0400000000000000" pitchFamily="50" charset="-128"/>
                <a:ea typeface="BIZ UDPゴシック" panose="020B0400000000000000" pitchFamily="50" charset="-128"/>
                <a:cs typeface="HGP創英角ｺﾞｼｯｸUB" panose="020B0900000000000000" pitchFamily="50" charset="-128"/>
              </a:rPr>
              <a:t>&gt;</a:t>
            </a:r>
          </a:p>
        </p:txBody>
      </p:sp>
      <p:sp>
        <p:nvSpPr>
          <p:cNvPr id="36" name="正方形/長方形 35">
            <a:extLst>
              <a:ext uri="{FF2B5EF4-FFF2-40B4-BE49-F238E27FC236}">
                <a16:creationId xmlns:a16="http://schemas.microsoft.com/office/drawing/2014/main" id="{26425178-E180-4C89-8DF1-95EE5EA64F29}"/>
              </a:ext>
            </a:extLst>
          </p:cNvPr>
          <p:cNvSpPr/>
          <p:nvPr/>
        </p:nvSpPr>
        <p:spPr>
          <a:xfrm>
            <a:off x="149366" y="5548618"/>
            <a:ext cx="756000" cy="241826"/>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algn="ctr" defTabSz="326578" rtl="0" eaLnBrk="1" fontAlgn="auto" latinLnBrk="0" hangingPunct="1">
              <a:lnSpc>
                <a:spcPct val="130000"/>
              </a:lnSpc>
              <a:spcBef>
                <a:spcPts val="0"/>
              </a:spcBef>
              <a:spcAft>
                <a:spcPts val="0"/>
              </a:spcAft>
              <a:buClrTx/>
              <a:buSzTx/>
              <a:buFontTx/>
              <a:buNone/>
              <a:tabLst/>
              <a:defRPr/>
            </a:pPr>
            <a:r>
              <a:rPr kumimoji="0" lang="ja-JP" altLang="en-US" sz="800" b="1" i="0" strike="noStrike" kern="100" cap="none" spc="0" normalizeH="0" baseline="0" noProof="0" dirty="0">
                <a:ln>
                  <a:noFill/>
                </a:ln>
                <a:solidFill>
                  <a:schemeClr val="tx1"/>
                </a:solidFill>
                <a:uLnTx/>
                <a:uFillTx/>
                <a:latin typeface="BIZ UDPゴシック" panose="020B0400000000000000" pitchFamily="50" charset="-128"/>
                <a:ea typeface="BIZ UDPゴシック" panose="020B0400000000000000" pitchFamily="50" charset="-128"/>
                <a:cs typeface="Times New Roman" panose="02020603050405020304" pitchFamily="18" charset="0"/>
              </a:rPr>
              <a:t>医療・福祉</a:t>
            </a:r>
            <a:endParaRPr kumimoji="0" lang="en-US" altLang="ja-JP" sz="800" b="1" i="0" strike="noStrike" kern="100" cap="none" spc="0" normalizeH="0" baseline="0" noProof="0" dirty="0">
              <a:ln>
                <a:noFill/>
              </a:ln>
              <a:solidFill>
                <a:schemeClr val="tx1"/>
              </a:solidFill>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37" name="正方形/長方形 36">
            <a:extLst>
              <a:ext uri="{FF2B5EF4-FFF2-40B4-BE49-F238E27FC236}">
                <a16:creationId xmlns:a16="http://schemas.microsoft.com/office/drawing/2014/main" id="{59CCDAFB-D295-42E2-8BE9-110C7093014E}"/>
              </a:ext>
            </a:extLst>
          </p:cNvPr>
          <p:cNvSpPr/>
          <p:nvPr/>
        </p:nvSpPr>
        <p:spPr>
          <a:xfrm>
            <a:off x="942786" y="5548618"/>
            <a:ext cx="756000" cy="241826"/>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algn="ctr" defTabSz="326578" rtl="0" eaLnBrk="1" fontAlgn="auto" latinLnBrk="0" hangingPunct="1">
              <a:lnSpc>
                <a:spcPct val="130000"/>
              </a:lnSpc>
              <a:spcBef>
                <a:spcPts val="0"/>
              </a:spcBef>
              <a:spcAft>
                <a:spcPts val="0"/>
              </a:spcAft>
              <a:buClrTx/>
              <a:buSzTx/>
              <a:buFontTx/>
              <a:buNone/>
              <a:tabLst/>
              <a:defRPr/>
            </a:pPr>
            <a:r>
              <a:rPr kumimoji="0" lang="ja-JP" altLang="en-US" sz="800" b="1" i="0" strike="noStrike" kern="100" cap="none" spc="0" normalizeH="0" baseline="0" noProof="0" dirty="0">
                <a:ln>
                  <a:noFill/>
                </a:ln>
                <a:solidFill>
                  <a:schemeClr val="tx1"/>
                </a:solidFill>
                <a:uLnTx/>
                <a:uFillTx/>
                <a:latin typeface="BIZ UDPゴシック" panose="020B0400000000000000" pitchFamily="50" charset="-128"/>
                <a:ea typeface="BIZ UDPゴシック" panose="020B0400000000000000" pitchFamily="50" charset="-128"/>
                <a:cs typeface="Times New Roman" panose="02020603050405020304" pitchFamily="18" charset="0"/>
              </a:rPr>
              <a:t>買物・飲食</a:t>
            </a:r>
            <a:endParaRPr kumimoji="0" lang="en-US" altLang="ja-JP" sz="800" b="1" i="0" strike="noStrike" kern="100" cap="none" spc="0" normalizeH="0" baseline="0" noProof="0" dirty="0">
              <a:ln>
                <a:noFill/>
              </a:ln>
              <a:solidFill>
                <a:schemeClr val="tx1"/>
              </a:solidFill>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38" name="正方形/長方形 37">
            <a:extLst>
              <a:ext uri="{FF2B5EF4-FFF2-40B4-BE49-F238E27FC236}">
                <a16:creationId xmlns:a16="http://schemas.microsoft.com/office/drawing/2014/main" id="{90E252BA-341D-4152-92E4-5212E7279B12}"/>
              </a:ext>
            </a:extLst>
          </p:cNvPr>
          <p:cNvSpPr/>
          <p:nvPr/>
        </p:nvSpPr>
        <p:spPr>
          <a:xfrm>
            <a:off x="1740083" y="5548618"/>
            <a:ext cx="756000" cy="241826"/>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algn="ctr" defTabSz="326578" rtl="0" eaLnBrk="1" fontAlgn="auto" latinLnBrk="0" hangingPunct="1">
              <a:lnSpc>
                <a:spcPct val="130000"/>
              </a:lnSpc>
              <a:spcBef>
                <a:spcPts val="0"/>
              </a:spcBef>
              <a:spcAft>
                <a:spcPts val="0"/>
              </a:spcAft>
              <a:buClrTx/>
              <a:buSzTx/>
              <a:buFontTx/>
              <a:buNone/>
              <a:tabLst/>
              <a:defRPr/>
            </a:pPr>
            <a:r>
              <a:rPr kumimoji="0" lang="ja-JP" altLang="en-US" sz="800" b="1" i="0" strike="noStrike" kern="100" cap="none" spc="0" normalizeH="0" baseline="0" noProof="0" dirty="0">
                <a:ln>
                  <a:noFill/>
                </a:ln>
                <a:solidFill>
                  <a:schemeClr val="tx1"/>
                </a:solidFill>
                <a:uLnTx/>
                <a:uFillTx/>
                <a:latin typeface="BIZ UDPゴシック" panose="020B0400000000000000" pitchFamily="50" charset="-128"/>
                <a:ea typeface="BIZ UDPゴシック" panose="020B0400000000000000" pitchFamily="50" charset="-128"/>
                <a:cs typeface="Times New Roman" panose="02020603050405020304" pitchFamily="18" charset="0"/>
              </a:rPr>
              <a:t>住宅環境</a:t>
            </a:r>
            <a:endParaRPr kumimoji="0" lang="en-US" altLang="ja-JP" sz="800" b="1" i="0" strike="noStrike" kern="100" cap="none" spc="0" normalizeH="0" baseline="0" noProof="0" dirty="0">
              <a:ln>
                <a:noFill/>
              </a:ln>
              <a:solidFill>
                <a:schemeClr val="tx1"/>
              </a:solidFill>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39" name="正方形/長方形 38">
            <a:extLst>
              <a:ext uri="{FF2B5EF4-FFF2-40B4-BE49-F238E27FC236}">
                <a16:creationId xmlns:a16="http://schemas.microsoft.com/office/drawing/2014/main" id="{D78BEDE1-3363-4B6D-849C-4891B253BFC8}"/>
              </a:ext>
            </a:extLst>
          </p:cNvPr>
          <p:cNvSpPr/>
          <p:nvPr/>
        </p:nvSpPr>
        <p:spPr>
          <a:xfrm>
            <a:off x="2540715" y="5548618"/>
            <a:ext cx="756000" cy="241826"/>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algn="ctr" defTabSz="326578" rtl="0" eaLnBrk="1" fontAlgn="auto" latinLnBrk="0" hangingPunct="1">
              <a:lnSpc>
                <a:spcPct val="130000"/>
              </a:lnSpc>
              <a:spcBef>
                <a:spcPts val="0"/>
              </a:spcBef>
              <a:spcAft>
                <a:spcPts val="0"/>
              </a:spcAft>
              <a:buClrTx/>
              <a:buSzTx/>
              <a:buFontTx/>
              <a:buNone/>
              <a:tabLst/>
              <a:defRPr/>
            </a:pPr>
            <a:r>
              <a:rPr kumimoji="0" lang="ja-JP" altLang="en-US" sz="800" b="1" i="0" strike="noStrike" kern="100" cap="none" spc="0" normalizeH="0" baseline="0" noProof="0" dirty="0">
                <a:ln>
                  <a:noFill/>
                </a:ln>
                <a:solidFill>
                  <a:schemeClr val="tx1"/>
                </a:solidFill>
                <a:uLnTx/>
                <a:uFillTx/>
                <a:latin typeface="BIZ UDPゴシック" panose="020B0400000000000000" pitchFamily="50" charset="-128"/>
                <a:ea typeface="BIZ UDPゴシック" panose="020B0400000000000000" pitchFamily="50" charset="-128"/>
                <a:cs typeface="Times New Roman" panose="02020603050405020304" pitchFamily="18" charset="0"/>
              </a:rPr>
              <a:t>移動・交通</a:t>
            </a:r>
            <a:endParaRPr kumimoji="0" lang="en-US" altLang="ja-JP" sz="800" b="1" i="0" strike="noStrike" kern="100" cap="none" spc="0" normalizeH="0" baseline="0" noProof="0" dirty="0">
              <a:ln>
                <a:noFill/>
              </a:ln>
              <a:solidFill>
                <a:schemeClr val="tx1"/>
              </a:solidFill>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40" name="正方形/長方形 39">
            <a:extLst>
              <a:ext uri="{FF2B5EF4-FFF2-40B4-BE49-F238E27FC236}">
                <a16:creationId xmlns:a16="http://schemas.microsoft.com/office/drawing/2014/main" id="{E767A5DF-E556-41AD-80F4-DD5F41AF7521}"/>
              </a:ext>
            </a:extLst>
          </p:cNvPr>
          <p:cNvSpPr/>
          <p:nvPr/>
        </p:nvSpPr>
        <p:spPr>
          <a:xfrm>
            <a:off x="3340304" y="5548618"/>
            <a:ext cx="756000" cy="241826"/>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algn="ctr" defTabSz="326578" rtl="0" eaLnBrk="1" fontAlgn="auto" latinLnBrk="0" hangingPunct="1">
              <a:lnSpc>
                <a:spcPct val="130000"/>
              </a:lnSpc>
              <a:spcBef>
                <a:spcPts val="0"/>
              </a:spcBef>
              <a:spcAft>
                <a:spcPts val="0"/>
              </a:spcAft>
              <a:buClrTx/>
              <a:buSzTx/>
              <a:buFontTx/>
              <a:buNone/>
              <a:tabLst/>
              <a:defRPr/>
            </a:pPr>
            <a:r>
              <a:rPr kumimoji="0" lang="ja-JP" altLang="en-US" sz="800" b="1" i="0" strike="noStrike" kern="100" cap="none" spc="0" normalizeH="0" baseline="0" noProof="0" dirty="0">
                <a:ln>
                  <a:noFill/>
                </a:ln>
                <a:solidFill>
                  <a:schemeClr val="tx1"/>
                </a:solidFill>
                <a:uLnTx/>
                <a:uFillTx/>
                <a:latin typeface="BIZ UDPゴシック" panose="020B0400000000000000" pitchFamily="50" charset="-128"/>
                <a:ea typeface="BIZ UDPゴシック" panose="020B0400000000000000" pitchFamily="50" charset="-128"/>
                <a:cs typeface="Times New Roman" panose="02020603050405020304" pitchFamily="18" charset="0"/>
              </a:rPr>
              <a:t>遊び・娯楽</a:t>
            </a:r>
            <a:endParaRPr kumimoji="0" lang="en-US" altLang="ja-JP" sz="800" b="1" i="0" strike="noStrike" kern="100" cap="none" spc="0" normalizeH="0" baseline="0" noProof="0" dirty="0">
              <a:ln>
                <a:noFill/>
              </a:ln>
              <a:solidFill>
                <a:schemeClr val="tx1"/>
              </a:solidFill>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42" name="正方形/長方形 41">
            <a:extLst>
              <a:ext uri="{FF2B5EF4-FFF2-40B4-BE49-F238E27FC236}">
                <a16:creationId xmlns:a16="http://schemas.microsoft.com/office/drawing/2014/main" id="{BF755678-6820-4708-A64D-E51457EBC45B}"/>
              </a:ext>
            </a:extLst>
          </p:cNvPr>
          <p:cNvSpPr/>
          <p:nvPr/>
        </p:nvSpPr>
        <p:spPr>
          <a:xfrm>
            <a:off x="4136235" y="5548618"/>
            <a:ext cx="756000" cy="241826"/>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algn="ctr" defTabSz="326578" rtl="0" eaLnBrk="1" fontAlgn="auto" latinLnBrk="0" hangingPunct="1">
              <a:lnSpc>
                <a:spcPct val="130000"/>
              </a:lnSpc>
              <a:spcBef>
                <a:spcPts val="0"/>
              </a:spcBef>
              <a:spcAft>
                <a:spcPts val="0"/>
              </a:spcAft>
              <a:buClrTx/>
              <a:buSzTx/>
              <a:buFontTx/>
              <a:buNone/>
              <a:tabLst/>
              <a:defRPr/>
            </a:pPr>
            <a:r>
              <a:rPr kumimoji="0" lang="ja-JP" altLang="en-US" sz="800" b="1" i="0" strike="noStrike" kern="100" cap="none" spc="0" normalizeH="0" baseline="0" noProof="0" dirty="0">
                <a:ln>
                  <a:noFill/>
                </a:ln>
                <a:solidFill>
                  <a:schemeClr val="tx1"/>
                </a:solidFill>
                <a:uLnTx/>
                <a:uFillTx/>
                <a:latin typeface="BIZ UDPゴシック" panose="020B0400000000000000" pitchFamily="50" charset="-128"/>
                <a:ea typeface="BIZ UDPゴシック" panose="020B0400000000000000" pitchFamily="50" charset="-128"/>
                <a:cs typeface="Times New Roman" panose="02020603050405020304" pitchFamily="18" charset="0"/>
              </a:rPr>
              <a:t>子育て</a:t>
            </a:r>
            <a:endParaRPr kumimoji="0" lang="en-US" altLang="ja-JP" sz="800" b="1" i="0" strike="noStrike" kern="100" cap="none" spc="0" normalizeH="0" baseline="0" noProof="0" dirty="0">
              <a:ln>
                <a:noFill/>
              </a:ln>
              <a:solidFill>
                <a:schemeClr val="tx1"/>
              </a:solidFill>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43" name="正方形/長方形 42">
            <a:extLst>
              <a:ext uri="{FF2B5EF4-FFF2-40B4-BE49-F238E27FC236}">
                <a16:creationId xmlns:a16="http://schemas.microsoft.com/office/drawing/2014/main" id="{E805462E-E0E6-4D5B-AFA9-99825BF6FC28}"/>
              </a:ext>
            </a:extLst>
          </p:cNvPr>
          <p:cNvSpPr/>
          <p:nvPr/>
        </p:nvSpPr>
        <p:spPr>
          <a:xfrm>
            <a:off x="4932166" y="5548618"/>
            <a:ext cx="756000" cy="241826"/>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algn="ctr" defTabSz="326578" rtl="0" eaLnBrk="1" fontAlgn="auto" latinLnBrk="0" hangingPunct="1">
              <a:spcBef>
                <a:spcPts val="0"/>
              </a:spcBef>
              <a:spcAft>
                <a:spcPts val="0"/>
              </a:spcAft>
              <a:buClrTx/>
              <a:buSzTx/>
              <a:buFontTx/>
              <a:buNone/>
              <a:tabLst/>
              <a:defRPr/>
            </a:pPr>
            <a:r>
              <a:rPr kumimoji="0" lang="ja-JP" altLang="en-US" sz="800" b="1" i="0" strike="noStrike" kern="100" cap="none" spc="0" normalizeH="0" baseline="0" noProof="0" dirty="0">
                <a:ln>
                  <a:noFill/>
                </a:ln>
                <a:solidFill>
                  <a:schemeClr val="tx1"/>
                </a:solidFill>
                <a:uLnTx/>
                <a:uFillTx/>
                <a:latin typeface="BIZ UDPゴシック" panose="020B0400000000000000" pitchFamily="50" charset="-128"/>
                <a:ea typeface="BIZ UDPゴシック" panose="020B0400000000000000" pitchFamily="50" charset="-128"/>
                <a:cs typeface="Times New Roman" panose="02020603050405020304" pitchFamily="18" charset="0"/>
              </a:rPr>
              <a:t>初等・</a:t>
            </a:r>
            <a:endParaRPr kumimoji="0" lang="en-US" altLang="ja-JP" sz="800" b="1" i="0" strike="noStrike" kern="100" cap="none" spc="0" normalizeH="0" baseline="0" noProof="0" dirty="0">
              <a:ln>
                <a:noFill/>
              </a:ln>
              <a:solidFill>
                <a:schemeClr val="tx1"/>
              </a:solidFill>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algn="ctr" defTabSz="326578" rtl="0" eaLnBrk="1" fontAlgn="auto" latinLnBrk="0" hangingPunct="1">
              <a:spcBef>
                <a:spcPts val="0"/>
              </a:spcBef>
              <a:spcAft>
                <a:spcPts val="0"/>
              </a:spcAft>
              <a:buClrTx/>
              <a:buSzTx/>
              <a:buFontTx/>
              <a:buNone/>
              <a:tabLst/>
              <a:defRPr/>
            </a:pPr>
            <a:r>
              <a:rPr kumimoji="0" lang="ja-JP" altLang="en-US" sz="800" b="1" i="0" strike="noStrike" kern="100" cap="none" spc="0" normalizeH="0" baseline="0" noProof="0" dirty="0">
                <a:ln>
                  <a:noFill/>
                </a:ln>
                <a:solidFill>
                  <a:schemeClr val="tx1"/>
                </a:solidFill>
                <a:uLnTx/>
                <a:uFillTx/>
                <a:latin typeface="BIZ UDPゴシック" panose="020B0400000000000000" pitchFamily="50" charset="-128"/>
                <a:ea typeface="BIZ UDPゴシック" panose="020B0400000000000000" pitchFamily="50" charset="-128"/>
                <a:cs typeface="Times New Roman" panose="02020603050405020304" pitchFamily="18" charset="0"/>
              </a:rPr>
              <a:t>中等教育</a:t>
            </a:r>
            <a:endParaRPr kumimoji="0" lang="en-US" altLang="ja-JP" sz="800" b="1" i="0" strike="noStrike" kern="100" cap="none" spc="0" normalizeH="0" baseline="0" noProof="0" dirty="0">
              <a:ln>
                <a:noFill/>
              </a:ln>
              <a:solidFill>
                <a:schemeClr val="tx1"/>
              </a:solidFill>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44" name="正方形/長方形 43">
            <a:extLst>
              <a:ext uri="{FF2B5EF4-FFF2-40B4-BE49-F238E27FC236}">
                <a16:creationId xmlns:a16="http://schemas.microsoft.com/office/drawing/2014/main" id="{51D2D36B-DAFE-4827-86A5-78F49A272327}"/>
              </a:ext>
            </a:extLst>
          </p:cNvPr>
          <p:cNvSpPr/>
          <p:nvPr/>
        </p:nvSpPr>
        <p:spPr>
          <a:xfrm>
            <a:off x="5737241" y="5548618"/>
            <a:ext cx="756000" cy="241826"/>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algn="ctr" defTabSz="326578" rtl="0" eaLnBrk="1" fontAlgn="auto" latinLnBrk="0" hangingPunct="1">
              <a:lnSpc>
                <a:spcPct val="130000"/>
              </a:lnSpc>
              <a:spcBef>
                <a:spcPts val="0"/>
              </a:spcBef>
              <a:spcAft>
                <a:spcPts val="0"/>
              </a:spcAft>
              <a:buClrTx/>
              <a:buSzTx/>
              <a:buFontTx/>
              <a:buNone/>
              <a:tabLst/>
              <a:defRPr/>
            </a:pPr>
            <a:r>
              <a:rPr kumimoji="0" lang="ja-JP" altLang="en-US" sz="800" b="1" i="0" strike="noStrike" kern="100" cap="none" spc="0" normalizeH="0" baseline="0" noProof="0" dirty="0">
                <a:ln>
                  <a:noFill/>
                </a:ln>
                <a:solidFill>
                  <a:schemeClr val="tx1"/>
                </a:solidFill>
                <a:uLnTx/>
                <a:uFillTx/>
                <a:latin typeface="BIZ UDPゴシック" panose="020B0400000000000000" pitchFamily="50" charset="-128"/>
                <a:ea typeface="BIZ UDPゴシック" panose="020B0400000000000000" pitchFamily="50" charset="-128"/>
                <a:cs typeface="Times New Roman" panose="02020603050405020304" pitchFamily="18" charset="0"/>
              </a:rPr>
              <a:t>地域行政</a:t>
            </a:r>
            <a:endParaRPr kumimoji="0" lang="en-US" altLang="ja-JP" sz="800" b="1" i="0" strike="noStrike" kern="100" cap="none" spc="0" normalizeH="0" baseline="0" noProof="0" dirty="0">
              <a:ln>
                <a:noFill/>
              </a:ln>
              <a:solidFill>
                <a:schemeClr val="tx1"/>
              </a:solidFill>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45" name="正方形/長方形 44">
            <a:extLst>
              <a:ext uri="{FF2B5EF4-FFF2-40B4-BE49-F238E27FC236}">
                <a16:creationId xmlns:a16="http://schemas.microsoft.com/office/drawing/2014/main" id="{C1476958-B633-4E24-B4DB-0BF935AE8412}"/>
              </a:ext>
            </a:extLst>
          </p:cNvPr>
          <p:cNvSpPr/>
          <p:nvPr/>
        </p:nvSpPr>
        <p:spPr>
          <a:xfrm>
            <a:off x="6546887" y="5548618"/>
            <a:ext cx="756000" cy="241826"/>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algn="ctr" defTabSz="326578" rtl="0" eaLnBrk="1" fontAlgn="auto" latinLnBrk="0" hangingPunct="1">
              <a:spcBef>
                <a:spcPts val="0"/>
              </a:spcBef>
              <a:spcAft>
                <a:spcPts val="0"/>
              </a:spcAft>
              <a:buClrTx/>
              <a:buSzTx/>
              <a:buFontTx/>
              <a:buNone/>
              <a:tabLst/>
              <a:defRPr/>
            </a:pPr>
            <a:r>
              <a:rPr kumimoji="0" lang="ja-JP" altLang="en-US" sz="800" b="1" i="0" strike="noStrike" kern="100" cap="none" spc="0" normalizeH="0" baseline="0" noProof="0" dirty="0">
                <a:ln>
                  <a:noFill/>
                </a:ln>
                <a:solidFill>
                  <a:schemeClr val="tx1"/>
                </a:solidFill>
                <a:uLnTx/>
                <a:uFillTx/>
                <a:latin typeface="BIZ UDPゴシック" panose="020B0400000000000000" pitchFamily="50" charset="-128"/>
                <a:ea typeface="BIZ UDPゴシック" panose="020B0400000000000000" pitchFamily="50" charset="-128"/>
                <a:cs typeface="Times New Roman" panose="02020603050405020304" pitchFamily="18" charset="0"/>
              </a:rPr>
              <a:t>デジタル</a:t>
            </a:r>
            <a:endParaRPr kumimoji="0" lang="en-US" altLang="ja-JP" sz="800" b="1" i="0" strike="noStrike" kern="100" cap="none" spc="0" normalizeH="0" baseline="0" noProof="0" dirty="0">
              <a:ln>
                <a:noFill/>
              </a:ln>
              <a:solidFill>
                <a:schemeClr val="tx1"/>
              </a:solidFill>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algn="ctr" defTabSz="326578" rtl="0" eaLnBrk="1" fontAlgn="auto" latinLnBrk="0" hangingPunct="1">
              <a:spcBef>
                <a:spcPts val="0"/>
              </a:spcBef>
              <a:spcAft>
                <a:spcPts val="0"/>
              </a:spcAft>
              <a:buClrTx/>
              <a:buSzTx/>
              <a:buFontTx/>
              <a:buNone/>
              <a:tabLst/>
              <a:defRPr/>
            </a:pPr>
            <a:r>
              <a:rPr kumimoji="0" lang="ja-JP" altLang="en-US" sz="800" b="1" i="0" strike="noStrike" kern="100" cap="none" spc="0" normalizeH="0" baseline="0" noProof="0" dirty="0">
                <a:ln>
                  <a:noFill/>
                </a:ln>
                <a:solidFill>
                  <a:schemeClr val="tx1"/>
                </a:solidFill>
                <a:uLnTx/>
                <a:uFillTx/>
                <a:latin typeface="BIZ UDPゴシック" panose="020B0400000000000000" pitchFamily="50" charset="-128"/>
                <a:ea typeface="BIZ UDPゴシック" panose="020B0400000000000000" pitchFamily="50" charset="-128"/>
                <a:cs typeface="Times New Roman" panose="02020603050405020304" pitchFamily="18" charset="0"/>
              </a:rPr>
              <a:t>生活</a:t>
            </a:r>
            <a:endParaRPr kumimoji="0" lang="en-US" altLang="ja-JP" sz="800" b="1" i="0" strike="noStrike" kern="100" cap="none" spc="0" normalizeH="0" baseline="0" noProof="0" dirty="0">
              <a:ln>
                <a:noFill/>
              </a:ln>
              <a:solidFill>
                <a:schemeClr val="tx1"/>
              </a:solidFill>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46" name="正方形/長方形 45">
            <a:extLst>
              <a:ext uri="{FF2B5EF4-FFF2-40B4-BE49-F238E27FC236}">
                <a16:creationId xmlns:a16="http://schemas.microsoft.com/office/drawing/2014/main" id="{CE315DD5-4400-4063-9310-085AA1E7BEEA}"/>
              </a:ext>
            </a:extLst>
          </p:cNvPr>
          <p:cNvSpPr/>
          <p:nvPr/>
        </p:nvSpPr>
        <p:spPr>
          <a:xfrm>
            <a:off x="7358547" y="5548618"/>
            <a:ext cx="756000" cy="241826"/>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algn="ctr" defTabSz="326578" rtl="0" eaLnBrk="1" fontAlgn="auto" latinLnBrk="0" hangingPunct="1">
              <a:lnSpc>
                <a:spcPct val="130000"/>
              </a:lnSpc>
              <a:spcBef>
                <a:spcPts val="0"/>
              </a:spcBef>
              <a:spcAft>
                <a:spcPts val="0"/>
              </a:spcAft>
              <a:buClrTx/>
              <a:buSzTx/>
              <a:buFontTx/>
              <a:buNone/>
              <a:tabLst/>
              <a:defRPr/>
            </a:pPr>
            <a:r>
              <a:rPr kumimoji="0" lang="ja-JP" altLang="en-US" sz="800" b="1" i="0" strike="noStrike" kern="100" cap="none" spc="0" normalizeH="0" baseline="0" noProof="0" dirty="0">
                <a:ln>
                  <a:noFill/>
                </a:ln>
                <a:solidFill>
                  <a:schemeClr val="tx1"/>
                </a:solidFill>
                <a:uLnTx/>
                <a:uFillTx/>
                <a:latin typeface="BIZ UDPゴシック" panose="020B0400000000000000" pitchFamily="50" charset="-128"/>
                <a:ea typeface="BIZ UDPゴシック" panose="020B0400000000000000" pitchFamily="50" charset="-128"/>
                <a:cs typeface="Times New Roman" panose="02020603050405020304" pitchFamily="18" charset="0"/>
              </a:rPr>
              <a:t>公共空間</a:t>
            </a:r>
            <a:endParaRPr kumimoji="0" lang="en-US" altLang="ja-JP" sz="800" b="1" i="0" strike="noStrike" kern="100" cap="none" spc="0" normalizeH="0" baseline="0" noProof="0" dirty="0">
              <a:ln>
                <a:noFill/>
              </a:ln>
              <a:solidFill>
                <a:schemeClr val="tx1"/>
              </a:solidFill>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47" name="正方形/長方形 46">
            <a:extLst>
              <a:ext uri="{FF2B5EF4-FFF2-40B4-BE49-F238E27FC236}">
                <a16:creationId xmlns:a16="http://schemas.microsoft.com/office/drawing/2014/main" id="{95861C02-BA91-4BFD-99E0-CDBA4BDB78D6}"/>
              </a:ext>
            </a:extLst>
          </p:cNvPr>
          <p:cNvSpPr/>
          <p:nvPr/>
        </p:nvSpPr>
        <p:spPr>
          <a:xfrm>
            <a:off x="8170207" y="5548618"/>
            <a:ext cx="756000" cy="241826"/>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algn="ctr" defTabSz="326578" rtl="0" eaLnBrk="1" fontAlgn="auto" latinLnBrk="0" hangingPunct="1">
              <a:lnSpc>
                <a:spcPct val="130000"/>
              </a:lnSpc>
              <a:spcBef>
                <a:spcPts val="0"/>
              </a:spcBef>
              <a:spcAft>
                <a:spcPts val="0"/>
              </a:spcAft>
              <a:buClrTx/>
              <a:buSzTx/>
              <a:buFontTx/>
              <a:buNone/>
              <a:tabLst/>
              <a:defRPr/>
            </a:pPr>
            <a:r>
              <a:rPr lang="ja-JP" altLang="en-US" sz="800" b="1"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都市景観</a:t>
            </a:r>
            <a:endParaRPr kumimoji="0" lang="en-US" altLang="ja-JP" sz="800" b="1" i="0" strike="noStrike" kern="100" cap="none" spc="0" normalizeH="0" baseline="0" noProof="0" dirty="0">
              <a:ln>
                <a:noFill/>
              </a:ln>
              <a:solidFill>
                <a:schemeClr val="tx1"/>
              </a:solidFill>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48" name="正方形/長方形 47">
            <a:extLst>
              <a:ext uri="{FF2B5EF4-FFF2-40B4-BE49-F238E27FC236}">
                <a16:creationId xmlns:a16="http://schemas.microsoft.com/office/drawing/2014/main" id="{48709BAB-6566-4030-A908-CAF787F4BA69}"/>
              </a:ext>
            </a:extLst>
          </p:cNvPr>
          <p:cNvSpPr/>
          <p:nvPr/>
        </p:nvSpPr>
        <p:spPr>
          <a:xfrm>
            <a:off x="8981867" y="5548618"/>
            <a:ext cx="756000" cy="241826"/>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algn="ctr" defTabSz="326578" rtl="0" eaLnBrk="1" fontAlgn="auto" latinLnBrk="0" hangingPunct="1">
              <a:lnSpc>
                <a:spcPct val="130000"/>
              </a:lnSpc>
              <a:spcBef>
                <a:spcPts val="0"/>
              </a:spcBef>
              <a:spcAft>
                <a:spcPts val="0"/>
              </a:spcAft>
              <a:buClrTx/>
              <a:buSzTx/>
              <a:buFontTx/>
              <a:buNone/>
              <a:tabLst/>
              <a:defRPr/>
            </a:pPr>
            <a:r>
              <a:rPr kumimoji="0" lang="ja-JP" altLang="en-US" sz="800" b="1" i="0" strike="noStrike" kern="100" cap="none" spc="0" normalizeH="0" baseline="0" noProof="0" dirty="0">
                <a:ln>
                  <a:noFill/>
                </a:ln>
                <a:solidFill>
                  <a:schemeClr val="tx1"/>
                </a:solidFill>
                <a:uLnTx/>
                <a:uFillTx/>
                <a:latin typeface="BIZ UDPゴシック" panose="020B0400000000000000" pitchFamily="50" charset="-128"/>
                <a:ea typeface="BIZ UDPゴシック" panose="020B0400000000000000" pitchFamily="50" charset="-128"/>
                <a:cs typeface="Times New Roman" panose="02020603050405020304" pitchFamily="18" charset="0"/>
              </a:rPr>
              <a:t>自然景観</a:t>
            </a:r>
            <a:endParaRPr kumimoji="0" lang="en-US" altLang="ja-JP" sz="800" b="1" i="0" strike="noStrike" kern="100" cap="none" spc="0" normalizeH="0" baseline="0" noProof="0" dirty="0">
              <a:ln>
                <a:noFill/>
              </a:ln>
              <a:solidFill>
                <a:schemeClr val="tx1"/>
              </a:solidFill>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50" name="正方形/長方形 49">
            <a:extLst>
              <a:ext uri="{FF2B5EF4-FFF2-40B4-BE49-F238E27FC236}">
                <a16:creationId xmlns:a16="http://schemas.microsoft.com/office/drawing/2014/main" id="{76A39AB4-7B75-40FE-8454-96E6EDCE587A}"/>
              </a:ext>
            </a:extLst>
          </p:cNvPr>
          <p:cNvSpPr/>
          <p:nvPr/>
        </p:nvSpPr>
        <p:spPr>
          <a:xfrm>
            <a:off x="149366" y="5867086"/>
            <a:ext cx="756000" cy="241826"/>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algn="ctr" defTabSz="326578" rtl="0" eaLnBrk="1" fontAlgn="auto" latinLnBrk="0" hangingPunct="1">
              <a:lnSpc>
                <a:spcPct val="130000"/>
              </a:lnSpc>
              <a:spcBef>
                <a:spcPts val="0"/>
              </a:spcBef>
              <a:spcAft>
                <a:spcPts val="0"/>
              </a:spcAft>
              <a:buClrTx/>
              <a:buSzTx/>
              <a:buFontTx/>
              <a:buNone/>
              <a:tabLst/>
              <a:defRPr/>
            </a:pPr>
            <a:r>
              <a:rPr kumimoji="0" lang="ja-JP" altLang="en-US" sz="800" b="1" i="0" strike="noStrike" kern="100" cap="none" spc="0" normalizeH="0" baseline="0" noProof="0" dirty="0">
                <a:ln>
                  <a:noFill/>
                </a:ln>
                <a:solidFill>
                  <a:schemeClr val="tx1"/>
                </a:solidFill>
                <a:uLnTx/>
                <a:uFillTx/>
                <a:latin typeface="BIZ UDPゴシック" panose="020B0400000000000000" pitchFamily="50" charset="-128"/>
                <a:ea typeface="BIZ UDPゴシック" panose="020B0400000000000000" pitchFamily="50" charset="-128"/>
                <a:cs typeface="Times New Roman" panose="02020603050405020304" pitchFamily="18" charset="0"/>
              </a:rPr>
              <a:t>自然の恵み</a:t>
            </a:r>
            <a:endParaRPr kumimoji="0" lang="en-US" altLang="ja-JP" sz="800" b="1" i="0" strike="noStrike" kern="100" cap="none" spc="0" normalizeH="0" baseline="0" noProof="0" dirty="0">
              <a:ln>
                <a:noFill/>
              </a:ln>
              <a:solidFill>
                <a:schemeClr val="tx1"/>
              </a:solidFill>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51" name="正方形/長方形 50">
            <a:extLst>
              <a:ext uri="{FF2B5EF4-FFF2-40B4-BE49-F238E27FC236}">
                <a16:creationId xmlns:a16="http://schemas.microsoft.com/office/drawing/2014/main" id="{A3A5912C-FF82-4B97-8F79-A328AACF3322}"/>
              </a:ext>
            </a:extLst>
          </p:cNvPr>
          <p:cNvSpPr/>
          <p:nvPr/>
        </p:nvSpPr>
        <p:spPr>
          <a:xfrm>
            <a:off x="942786" y="5867086"/>
            <a:ext cx="756000" cy="241826"/>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algn="ctr" defTabSz="326578" rtl="0" eaLnBrk="1" fontAlgn="auto" latinLnBrk="0" hangingPunct="1">
              <a:lnSpc>
                <a:spcPct val="130000"/>
              </a:lnSpc>
              <a:spcBef>
                <a:spcPts val="0"/>
              </a:spcBef>
              <a:spcAft>
                <a:spcPts val="0"/>
              </a:spcAft>
              <a:buClrTx/>
              <a:buSzTx/>
              <a:buFontTx/>
              <a:buNone/>
              <a:tabLst/>
              <a:defRPr/>
            </a:pPr>
            <a:r>
              <a:rPr kumimoji="0" lang="ja-JP" altLang="en-US" sz="800" b="1" i="0" strike="noStrike" kern="100" cap="none" spc="0" normalizeH="0" baseline="0" noProof="0" dirty="0">
                <a:ln>
                  <a:noFill/>
                </a:ln>
                <a:solidFill>
                  <a:schemeClr val="tx1"/>
                </a:solidFill>
                <a:uLnTx/>
                <a:uFillTx/>
                <a:latin typeface="BIZ UDPゴシック" panose="020B0400000000000000" pitchFamily="50" charset="-128"/>
                <a:ea typeface="BIZ UDPゴシック" panose="020B0400000000000000" pitchFamily="50" charset="-128"/>
                <a:cs typeface="Times New Roman" panose="02020603050405020304" pitchFamily="18" charset="0"/>
              </a:rPr>
              <a:t>環境共生</a:t>
            </a:r>
            <a:endParaRPr kumimoji="0" lang="en-US" altLang="ja-JP" sz="800" b="1" i="0" strike="noStrike" kern="100" cap="none" spc="0" normalizeH="0" baseline="0" noProof="0" dirty="0">
              <a:ln>
                <a:noFill/>
              </a:ln>
              <a:solidFill>
                <a:schemeClr val="tx1"/>
              </a:solidFill>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52" name="正方形/長方形 51">
            <a:extLst>
              <a:ext uri="{FF2B5EF4-FFF2-40B4-BE49-F238E27FC236}">
                <a16:creationId xmlns:a16="http://schemas.microsoft.com/office/drawing/2014/main" id="{BB63568E-9D04-46F1-AD72-6013B1CE3B5D}"/>
              </a:ext>
            </a:extLst>
          </p:cNvPr>
          <p:cNvSpPr/>
          <p:nvPr/>
        </p:nvSpPr>
        <p:spPr>
          <a:xfrm>
            <a:off x="1740083" y="5867086"/>
            <a:ext cx="756000" cy="241826"/>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algn="ctr" defTabSz="326578" rtl="0" eaLnBrk="1" fontAlgn="auto" latinLnBrk="0" hangingPunct="1">
              <a:lnSpc>
                <a:spcPct val="130000"/>
              </a:lnSpc>
              <a:spcBef>
                <a:spcPts val="0"/>
              </a:spcBef>
              <a:spcAft>
                <a:spcPts val="0"/>
              </a:spcAft>
              <a:buClrTx/>
              <a:buSzTx/>
              <a:buFontTx/>
              <a:buNone/>
              <a:tabLst/>
              <a:defRPr/>
            </a:pPr>
            <a:r>
              <a:rPr kumimoji="0" lang="ja-JP" altLang="en-US" sz="800" b="1" i="0" strike="noStrike" kern="100" cap="none" spc="0" normalizeH="0" baseline="0" noProof="0" dirty="0">
                <a:ln>
                  <a:noFill/>
                </a:ln>
                <a:solidFill>
                  <a:schemeClr val="tx1"/>
                </a:solidFill>
                <a:uLnTx/>
                <a:uFillTx/>
                <a:latin typeface="BIZ UDPゴシック" panose="020B0400000000000000" pitchFamily="50" charset="-128"/>
                <a:ea typeface="BIZ UDPゴシック" panose="020B0400000000000000" pitchFamily="50" charset="-128"/>
                <a:cs typeface="Times New Roman" panose="02020603050405020304" pitchFamily="18" charset="0"/>
              </a:rPr>
              <a:t>自然災害</a:t>
            </a:r>
            <a:endParaRPr kumimoji="0" lang="en-US" altLang="ja-JP" sz="800" b="1" i="0" strike="noStrike" kern="100" cap="none" spc="0" normalizeH="0" baseline="0" noProof="0" dirty="0">
              <a:ln>
                <a:noFill/>
              </a:ln>
              <a:solidFill>
                <a:schemeClr val="tx1"/>
              </a:solidFill>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53" name="正方形/長方形 52">
            <a:extLst>
              <a:ext uri="{FF2B5EF4-FFF2-40B4-BE49-F238E27FC236}">
                <a16:creationId xmlns:a16="http://schemas.microsoft.com/office/drawing/2014/main" id="{7E6B8046-3C1F-49DA-A0D5-AB0F6B119A67}"/>
              </a:ext>
            </a:extLst>
          </p:cNvPr>
          <p:cNvSpPr/>
          <p:nvPr/>
        </p:nvSpPr>
        <p:spPr>
          <a:xfrm>
            <a:off x="2540715" y="5867086"/>
            <a:ext cx="756000" cy="241826"/>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algn="ctr" defTabSz="326578" rtl="0" eaLnBrk="1" fontAlgn="auto" latinLnBrk="0" hangingPunct="1">
              <a:lnSpc>
                <a:spcPct val="130000"/>
              </a:lnSpc>
              <a:spcBef>
                <a:spcPts val="0"/>
              </a:spcBef>
              <a:spcAft>
                <a:spcPts val="0"/>
              </a:spcAft>
              <a:buClrTx/>
              <a:buSzTx/>
              <a:buFontTx/>
              <a:buNone/>
              <a:tabLst/>
              <a:defRPr/>
            </a:pPr>
            <a:r>
              <a:rPr lang="ja-JP" altLang="en-US" sz="800" b="1"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事故・犯罪</a:t>
            </a:r>
            <a:endParaRPr kumimoji="0" lang="en-US" altLang="ja-JP" sz="800" b="1" i="0" strike="noStrike" kern="100" cap="none" spc="0" normalizeH="0" baseline="0" noProof="0" dirty="0">
              <a:ln>
                <a:noFill/>
              </a:ln>
              <a:solidFill>
                <a:schemeClr val="tx1"/>
              </a:solidFill>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54" name="正方形/長方形 53">
            <a:extLst>
              <a:ext uri="{FF2B5EF4-FFF2-40B4-BE49-F238E27FC236}">
                <a16:creationId xmlns:a16="http://schemas.microsoft.com/office/drawing/2014/main" id="{D6E4F3D5-ED72-45EB-841C-87D152733828}"/>
              </a:ext>
            </a:extLst>
          </p:cNvPr>
          <p:cNvSpPr/>
          <p:nvPr/>
        </p:nvSpPr>
        <p:spPr>
          <a:xfrm>
            <a:off x="3340304" y="5867086"/>
            <a:ext cx="756000" cy="241826"/>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algn="ctr" defTabSz="326578" rtl="0" eaLnBrk="1" fontAlgn="auto" latinLnBrk="0" hangingPunct="1">
              <a:spcBef>
                <a:spcPts val="0"/>
              </a:spcBef>
              <a:spcAft>
                <a:spcPts val="0"/>
              </a:spcAft>
              <a:buClrTx/>
              <a:buSzTx/>
              <a:buFontTx/>
              <a:buNone/>
              <a:tabLst/>
              <a:defRPr/>
            </a:pPr>
            <a:r>
              <a:rPr kumimoji="0" lang="ja-JP" altLang="en-US" sz="800" b="1" i="0" strike="noStrike" kern="100" cap="none" spc="0" normalizeH="0" baseline="0" noProof="0" dirty="0">
                <a:ln>
                  <a:noFill/>
                </a:ln>
                <a:solidFill>
                  <a:schemeClr val="tx1"/>
                </a:solidFill>
                <a:uLnTx/>
                <a:uFillTx/>
                <a:latin typeface="BIZ UDPゴシック" panose="020B0400000000000000" pitchFamily="50" charset="-128"/>
                <a:ea typeface="BIZ UDPゴシック" panose="020B0400000000000000" pitchFamily="50" charset="-128"/>
                <a:cs typeface="Times New Roman" panose="02020603050405020304" pitchFamily="18" charset="0"/>
              </a:rPr>
              <a:t>地域との</a:t>
            </a:r>
            <a:endParaRPr kumimoji="0" lang="en-US" altLang="ja-JP" sz="800" b="1" i="0" strike="noStrike" kern="100" cap="none" spc="0" normalizeH="0" baseline="0" noProof="0" dirty="0">
              <a:ln>
                <a:noFill/>
              </a:ln>
              <a:solidFill>
                <a:schemeClr val="tx1"/>
              </a:solidFill>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algn="ctr" defTabSz="326578" rtl="0" eaLnBrk="1" fontAlgn="auto" latinLnBrk="0" hangingPunct="1">
              <a:spcBef>
                <a:spcPts val="0"/>
              </a:spcBef>
              <a:spcAft>
                <a:spcPts val="0"/>
              </a:spcAft>
              <a:buClrTx/>
              <a:buSzTx/>
              <a:buFontTx/>
              <a:buNone/>
              <a:tabLst/>
              <a:defRPr/>
            </a:pPr>
            <a:r>
              <a:rPr kumimoji="0" lang="ja-JP" altLang="en-US" sz="800" b="1" i="0" strike="noStrike" kern="100" cap="none" spc="0" normalizeH="0" baseline="0" noProof="0" dirty="0">
                <a:ln>
                  <a:noFill/>
                </a:ln>
                <a:solidFill>
                  <a:schemeClr val="tx1"/>
                </a:solidFill>
                <a:uLnTx/>
                <a:uFillTx/>
                <a:latin typeface="BIZ UDPゴシック" panose="020B0400000000000000" pitchFamily="50" charset="-128"/>
                <a:ea typeface="BIZ UDPゴシック" panose="020B0400000000000000" pitchFamily="50" charset="-128"/>
                <a:cs typeface="Times New Roman" panose="02020603050405020304" pitchFamily="18" charset="0"/>
              </a:rPr>
              <a:t>つながり</a:t>
            </a:r>
            <a:endParaRPr kumimoji="0" lang="en-US" altLang="ja-JP" sz="800" b="1" i="0" strike="noStrike" kern="100" cap="none" spc="0" normalizeH="0" baseline="0" noProof="0" dirty="0">
              <a:ln>
                <a:noFill/>
              </a:ln>
              <a:solidFill>
                <a:schemeClr val="tx1"/>
              </a:solidFill>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55" name="正方形/長方形 54">
            <a:extLst>
              <a:ext uri="{FF2B5EF4-FFF2-40B4-BE49-F238E27FC236}">
                <a16:creationId xmlns:a16="http://schemas.microsoft.com/office/drawing/2014/main" id="{43D6B4B1-6FAC-4EE9-B416-767F86D625FF}"/>
              </a:ext>
            </a:extLst>
          </p:cNvPr>
          <p:cNvSpPr/>
          <p:nvPr/>
        </p:nvSpPr>
        <p:spPr>
          <a:xfrm>
            <a:off x="4136235" y="5867086"/>
            <a:ext cx="756000" cy="241826"/>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algn="ctr" defTabSz="326578" rtl="0" eaLnBrk="1" fontAlgn="auto" latinLnBrk="0" hangingPunct="1">
              <a:spcBef>
                <a:spcPts val="0"/>
              </a:spcBef>
              <a:spcAft>
                <a:spcPts val="0"/>
              </a:spcAft>
              <a:buClrTx/>
              <a:buSzTx/>
              <a:buFontTx/>
              <a:buNone/>
              <a:tabLst/>
              <a:defRPr/>
            </a:pPr>
            <a:r>
              <a:rPr kumimoji="0" lang="ja-JP" altLang="en-US" sz="800" b="1" i="0" strike="noStrike" kern="100" cap="none" spc="0" normalizeH="0" baseline="0" noProof="0" dirty="0">
                <a:ln>
                  <a:noFill/>
                </a:ln>
                <a:solidFill>
                  <a:schemeClr val="tx1"/>
                </a:solidFill>
                <a:uLnTx/>
                <a:uFillTx/>
                <a:latin typeface="BIZ UDPゴシック" panose="020B0400000000000000" pitchFamily="50" charset="-128"/>
                <a:ea typeface="BIZ UDPゴシック" panose="020B0400000000000000" pitchFamily="50" charset="-128"/>
                <a:cs typeface="Times New Roman" panose="02020603050405020304" pitchFamily="18" charset="0"/>
              </a:rPr>
              <a:t>多様性と</a:t>
            </a:r>
            <a:endParaRPr kumimoji="0" lang="en-US" altLang="ja-JP" sz="800" b="1" i="0" strike="noStrike" kern="100" cap="none" spc="0" normalizeH="0" baseline="0" noProof="0" dirty="0">
              <a:ln>
                <a:noFill/>
              </a:ln>
              <a:solidFill>
                <a:schemeClr val="tx1"/>
              </a:solidFill>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algn="ctr" defTabSz="326578" rtl="0" eaLnBrk="1" fontAlgn="auto" latinLnBrk="0" hangingPunct="1">
              <a:spcBef>
                <a:spcPts val="0"/>
              </a:spcBef>
              <a:spcAft>
                <a:spcPts val="0"/>
              </a:spcAft>
              <a:buClrTx/>
              <a:buSzTx/>
              <a:buFontTx/>
              <a:buNone/>
              <a:tabLst/>
              <a:defRPr/>
            </a:pPr>
            <a:r>
              <a:rPr kumimoji="0" lang="ja-JP" altLang="en-US" sz="800" b="1" i="0" strike="noStrike" kern="100" cap="none" spc="0" normalizeH="0" baseline="0" noProof="0" dirty="0">
                <a:ln>
                  <a:noFill/>
                </a:ln>
                <a:solidFill>
                  <a:schemeClr val="tx1"/>
                </a:solidFill>
                <a:uLnTx/>
                <a:uFillTx/>
                <a:latin typeface="BIZ UDPゴシック" panose="020B0400000000000000" pitchFamily="50" charset="-128"/>
                <a:ea typeface="BIZ UDPゴシック" panose="020B0400000000000000" pitchFamily="50" charset="-128"/>
                <a:cs typeface="Times New Roman" panose="02020603050405020304" pitchFamily="18" charset="0"/>
              </a:rPr>
              <a:t>寛容性</a:t>
            </a:r>
            <a:endParaRPr kumimoji="0" lang="en-US" altLang="ja-JP" sz="800" b="1" i="0" strike="noStrike" kern="100" cap="none" spc="0" normalizeH="0" baseline="0" noProof="0" dirty="0">
              <a:ln>
                <a:noFill/>
              </a:ln>
              <a:solidFill>
                <a:schemeClr val="tx1"/>
              </a:solidFill>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56" name="正方形/長方形 55">
            <a:extLst>
              <a:ext uri="{FF2B5EF4-FFF2-40B4-BE49-F238E27FC236}">
                <a16:creationId xmlns:a16="http://schemas.microsoft.com/office/drawing/2014/main" id="{8BCC9861-3AB0-4D90-B923-4DE1565E1EA4}"/>
              </a:ext>
            </a:extLst>
          </p:cNvPr>
          <p:cNvSpPr/>
          <p:nvPr/>
        </p:nvSpPr>
        <p:spPr>
          <a:xfrm>
            <a:off x="4932166" y="5867086"/>
            <a:ext cx="756000" cy="241826"/>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algn="ctr" defTabSz="326578" rtl="0" eaLnBrk="1" fontAlgn="auto" latinLnBrk="0" hangingPunct="1">
              <a:lnSpc>
                <a:spcPct val="130000"/>
              </a:lnSpc>
              <a:spcBef>
                <a:spcPts val="0"/>
              </a:spcBef>
              <a:spcAft>
                <a:spcPts val="0"/>
              </a:spcAft>
              <a:buClrTx/>
              <a:buSzTx/>
              <a:buFontTx/>
              <a:buNone/>
              <a:tabLst/>
              <a:defRPr/>
            </a:pPr>
            <a:r>
              <a:rPr lang="ja-JP" altLang="en-US" sz="800" b="1"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自己効力感</a:t>
            </a:r>
            <a:endParaRPr kumimoji="0" lang="en-US" altLang="ja-JP" sz="800" b="1" i="0" strike="noStrike" kern="100" cap="none" spc="0" normalizeH="0" baseline="0" noProof="0" dirty="0">
              <a:ln>
                <a:noFill/>
              </a:ln>
              <a:solidFill>
                <a:schemeClr val="tx1"/>
              </a:solidFill>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57" name="正方形/長方形 56">
            <a:extLst>
              <a:ext uri="{FF2B5EF4-FFF2-40B4-BE49-F238E27FC236}">
                <a16:creationId xmlns:a16="http://schemas.microsoft.com/office/drawing/2014/main" id="{3CD69268-C9FE-49D6-AA09-8FE967A461A8}"/>
              </a:ext>
            </a:extLst>
          </p:cNvPr>
          <p:cNvSpPr/>
          <p:nvPr/>
        </p:nvSpPr>
        <p:spPr>
          <a:xfrm>
            <a:off x="5737241" y="5867086"/>
            <a:ext cx="756000" cy="241826"/>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algn="ctr" defTabSz="326578" rtl="0" eaLnBrk="1" fontAlgn="auto" latinLnBrk="0" hangingPunct="1">
              <a:lnSpc>
                <a:spcPct val="130000"/>
              </a:lnSpc>
              <a:spcBef>
                <a:spcPts val="0"/>
              </a:spcBef>
              <a:spcAft>
                <a:spcPts val="0"/>
              </a:spcAft>
              <a:buClrTx/>
              <a:buSzTx/>
              <a:buFontTx/>
              <a:buNone/>
              <a:tabLst/>
              <a:defRPr/>
            </a:pPr>
            <a:r>
              <a:rPr kumimoji="0" lang="ja-JP" altLang="en-US" sz="800" b="1" i="0" strike="noStrike" kern="100" cap="none" spc="0" normalizeH="0" baseline="0" noProof="0" dirty="0">
                <a:ln>
                  <a:noFill/>
                </a:ln>
                <a:solidFill>
                  <a:schemeClr val="tx1"/>
                </a:solidFill>
                <a:uLnTx/>
                <a:uFillTx/>
                <a:latin typeface="BIZ UDPゴシック" panose="020B0400000000000000" pitchFamily="50" charset="-128"/>
                <a:ea typeface="BIZ UDPゴシック" panose="020B0400000000000000" pitchFamily="50" charset="-128"/>
                <a:cs typeface="Times New Roman" panose="02020603050405020304" pitchFamily="18" charset="0"/>
              </a:rPr>
              <a:t>健康状態</a:t>
            </a:r>
            <a:endParaRPr kumimoji="0" lang="en-US" altLang="ja-JP" sz="800" b="1" i="0" strike="noStrike" kern="100" cap="none" spc="0" normalizeH="0" baseline="0" noProof="0" dirty="0">
              <a:ln>
                <a:noFill/>
              </a:ln>
              <a:solidFill>
                <a:schemeClr val="tx1"/>
              </a:solidFill>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58" name="正方形/長方形 57">
            <a:extLst>
              <a:ext uri="{FF2B5EF4-FFF2-40B4-BE49-F238E27FC236}">
                <a16:creationId xmlns:a16="http://schemas.microsoft.com/office/drawing/2014/main" id="{1376A7B8-6C77-4589-840D-B33980315439}"/>
              </a:ext>
            </a:extLst>
          </p:cNvPr>
          <p:cNvSpPr/>
          <p:nvPr/>
        </p:nvSpPr>
        <p:spPr>
          <a:xfrm>
            <a:off x="6546887" y="5867086"/>
            <a:ext cx="756000" cy="241826"/>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algn="ctr" defTabSz="326578" rtl="0" eaLnBrk="1" fontAlgn="auto" latinLnBrk="0" hangingPunct="1">
              <a:lnSpc>
                <a:spcPct val="130000"/>
              </a:lnSpc>
              <a:spcBef>
                <a:spcPts val="0"/>
              </a:spcBef>
              <a:spcAft>
                <a:spcPts val="0"/>
              </a:spcAft>
              <a:buClrTx/>
              <a:buSzTx/>
              <a:buFontTx/>
              <a:buNone/>
              <a:tabLst/>
              <a:defRPr/>
            </a:pPr>
            <a:r>
              <a:rPr kumimoji="0" lang="ja-JP" altLang="en-US" sz="800" b="1" i="0" strike="noStrike" kern="100" cap="none" spc="0" normalizeH="0" baseline="0" noProof="0" dirty="0">
                <a:ln>
                  <a:noFill/>
                </a:ln>
                <a:solidFill>
                  <a:schemeClr val="tx1"/>
                </a:solidFill>
                <a:uLnTx/>
                <a:uFillTx/>
                <a:latin typeface="BIZ UDPゴシック" panose="020B0400000000000000" pitchFamily="50" charset="-128"/>
                <a:ea typeface="BIZ UDPゴシック" panose="020B0400000000000000" pitchFamily="50" charset="-128"/>
                <a:cs typeface="Times New Roman" panose="02020603050405020304" pitchFamily="18" charset="0"/>
              </a:rPr>
              <a:t>文化・芸術</a:t>
            </a:r>
            <a:endParaRPr kumimoji="0" lang="en-US" altLang="ja-JP" sz="800" b="1" i="0" strike="noStrike" kern="100" cap="none" spc="0" normalizeH="0" baseline="0" noProof="0" dirty="0">
              <a:ln>
                <a:noFill/>
              </a:ln>
              <a:solidFill>
                <a:schemeClr val="tx1"/>
              </a:solidFill>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59" name="正方形/長方形 58">
            <a:extLst>
              <a:ext uri="{FF2B5EF4-FFF2-40B4-BE49-F238E27FC236}">
                <a16:creationId xmlns:a16="http://schemas.microsoft.com/office/drawing/2014/main" id="{AFAA83A1-E721-4967-99E4-3C5393EC2C62}"/>
              </a:ext>
            </a:extLst>
          </p:cNvPr>
          <p:cNvSpPr/>
          <p:nvPr/>
        </p:nvSpPr>
        <p:spPr>
          <a:xfrm>
            <a:off x="7358547" y="5867086"/>
            <a:ext cx="756000" cy="241826"/>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algn="ctr" defTabSz="326578" rtl="0" eaLnBrk="1" fontAlgn="auto" latinLnBrk="0" hangingPunct="1">
              <a:spcBef>
                <a:spcPts val="0"/>
              </a:spcBef>
              <a:spcAft>
                <a:spcPts val="0"/>
              </a:spcAft>
              <a:buClrTx/>
              <a:buSzTx/>
              <a:buFontTx/>
              <a:buNone/>
              <a:tabLst/>
              <a:defRPr/>
            </a:pPr>
            <a:r>
              <a:rPr kumimoji="0" lang="ja-JP" altLang="en-US" sz="800" b="1" i="0" strike="noStrike" kern="100" cap="none" spc="0" normalizeH="0" baseline="0" noProof="0" dirty="0">
                <a:ln>
                  <a:noFill/>
                </a:ln>
                <a:solidFill>
                  <a:schemeClr val="tx1"/>
                </a:solidFill>
                <a:uLnTx/>
                <a:uFillTx/>
                <a:latin typeface="BIZ UDPゴシック" panose="020B0400000000000000" pitchFamily="50" charset="-128"/>
                <a:ea typeface="BIZ UDPゴシック" panose="020B0400000000000000" pitchFamily="50" charset="-128"/>
                <a:cs typeface="Times New Roman" panose="02020603050405020304" pitchFamily="18" charset="0"/>
              </a:rPr>
              <a:t>教育機会の豊かさ</a:t>
            </a:r>
            <a:endParaRPr kumimoji="0" lang="en-US" altLang="ja-JP" sz="800" b="1" i="0" strike="noStrike" kern="100" cap="none" spc="0" normalizeH="0" baseline="0" noProof="0" dirty="0">
              <a:ln>
                <a:noFill/>
              </a:ln>
              <a:solidFill>
                <a:schemeClr val="tx1"/>
              </a:solidFill>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60" name="正方形/長方形 59">
            <a:extLst>
              <a:ext uri="{FF2B5EF4-FFF2-40B4-BE49-F238E27FC236}">
                <a16:creationId xmlns:a16="http://schemas.microsoft.com/office/drawing/2014/main" id="{0503C6D2-2162-46A0-ADC5-C35E9CA2C625}"/>
              </a:ext>
            </a:extLst>
          </p:cNvPr>
          <p:cNvSpPr/>
          <p:nvPr/>
        </p:nvSpPr>
        <p:spPr>
          <a:xfrm>
            <a:off x="8170207" y="5867086"/>
            <a:ext cx="756000" cy="241826"/>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algn="ctr" defTabSz="326578" rtl="0" eaLnBrk="1" fontAlgn="auto" latinLnBrk="0" hangingPunct="1">
              <a:lnSpc>
                <a:spcPct val="130000"/>
              </a:lnSpc>
              <a:spcBef>
                <a:spcPts val="0"/>
              </a:spcBef>
              <a:spcAft>
                <a:spcPts val="0"/>
              </a:spcAft>
              <a:buClrTx/>
              <a:buSzTx/>
              <a:buFontTx/>
              <a:buNone/>
              <a:tabLst/>
              <a:defRPr/>
            </a:pPr>
            <a:r>
              <a:rPr lang="ja-JP" altLang="en-US" sz="800" b="1"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雇用・所得</a:t>
            </a:r>
            <a:endParaRPr kumimoji="0" lang="en-US" altLang="ja-JP" sz="800" b="1" i="0" strike="noStrike" kern="100" cap="none" spc="0" normalizeH="0" baseline="0" noProof="0" dirty="0">
              <a:ln>
                <a:noFill/>
              </a:ln>
              <a:solidFill>
                <a:schemeClr val="tx1"/>
              </a:solidFill>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61" name="正方形/長方形 60">
            <a:extLst>
              <a:ext uri="{FF2B5EF4-FFF2-40B4-BE49-F238E27FC236}">
                <a16:creationId xmlns:a16="http://schemas.microsoft.com/office/drawing/2014/main" id="{CD160A9F-E47F-4FC9-B5B3-88346A3E5CB2}"/>
              </a:ext>
            </a:extLst>
          </p:cNvPr>
          <p:cNvSpPr/>
          <p:nvPr/>
        </p:nvSpPr>
        <p:spPr>
          <a:xfrm>
            <a:off x="8981867" y="5867086"/>
            <a:ext cx="756000" cy="241826"/>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algn="ctr" defTabSz="326578" rtl="0" eaLnBrk="1" fontAlgn="auto" latinLnBrk="0" hangingPunct="1">
              <a:lnSpc>
                <a:spcPct val="130000"/>
              </a:lnSpc>
              <a:spcBef>
                <a:spcPts val="0"/>
              </a:spcBef>
              <a:spcAft>
                <a:spcPts val="0"/>
              </a:spcAft>
              <a:buClrTx/>
              <a:buSzTx/>
              <a:buFontTx/>
              <a:buNone/>
              <a:tabLst/>
              <a:defRPr/>
            </a:pPr>
            <a:r>
              <a:rPr kumimoji="0" lang="ja-JP" altLang="en-US" sz="800" b="1" i="0" strike="noStrike" kern="100" cap="none" spc="0" normalizeH="0" baseline="0" noProof="0" dirty="0">
                <a:ln>
                  <a:noFill/>
                </a:ln>
                <a:solidFill>
                  <a:schemeClr val="tx1"/>
                </a:solidFill>
                <a:uLnTx/>
                <a:uFillTx/>
                <a:latin typeface="BIZ UDPゴシック" panose="020B0400000000000000" pitchFamily="50" charset="-128"/>
                <a:ea typeface="BIZ UDPゴシック" panose="020B0400000000000000" pitchFamily="50" charset="-128"/>
                <a:cs typeface="Times New Roman" panose="02020603050405020304" pitchFamily="18" charset="0"/>
              </a:rPr>
              <a:t>事業創造</a:t>
            </a:r>
            <a:endParaRPr kumimoji="0" lang="en-US" altLang="ja-JP" sz="800" b="1" i="0" strike="noStrike" kern="100" cap="none" spc="0" normalizeH="0" baseline="0" noProof="0" dirty="0">
              <a:ln>
                <a:noFill/>
              </a:ln>
              <a:solidFill>
                <a:schemeClr val="tx1"/>
              </a:solidFill>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71" name="正方形/長方形 70">
            <a:extLst>
              <a:ext uri="{FF2B5EF4-FFF2-40B4-BE49-F238E27FC236}">
                <a16:creationId xmlns:a16="http://schemas.microsoft.com/office/drawing/2014/main" id="{CE46AD7F-0BCE-4461-85BC-5C0CE0A26435}"/>
              </a:ext>
            </a:extLst>
          </p:cNvPr>
          <p:cNvSpPr/>
          <p:nvPr/>
        </p:nvSpPr>
        <p:spPr>
          <a:xfrm>
            <a:off x="432190" y="6505974"/>
            <a:ext cx="9067864" cy="327436"/>
          </a:xfrm>
          <a:prstGeom prst="rect">
            <a:avLst/>
          </a:prstGeom>
          <a:noFill/>
          <a:ln w="1270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3975" tIns="53975" rIns="53975" bIns="53975" numCol="1" spcCol="0" rtlCol="0" fromWordArt="0" anchor="ctr" anchorCtr="0" forceAA="0" compatLnSpc="1">
            <a:prstTxWarp prst="textNoShape">
              <a:avLst/>
            </a:prstTxWarp>
            <a:noAutofit/>
          </a:bodyPr>
          <a:lstStyle/>
          <a:p>
            <a:pPr marR="0" lvl="0" algn="ctr" defTabSz="653156" rtl="0" eaLnBrk="1" fontAlgn="auto" latinLnBrk="0" hangingPunct="1">
              <a:lnSpc>
                <a:spcPts val="1800"/>
              </a:lnSpc>
              <a:spcBef>
                <a:spcPts val="0"/>
              </a:spcBef>
              <a:spcAft>
                <a:spcPts val="0"/>
              </a:spcAft>
              <a:buClrTx/>
              <a:buSzTx/>
              <a:tabLst/>
              <a:defRPr/>
            </a:pPr>
            <a:r>
              <a:rPr kumimoji="1" lang="ja-JP" altLang="en-US" sz="1100" b="1" dirty="0">
                <a:solidFill>
                  <a:schemeClr val="tx1"/>
                </a:solidFill>
                <a:latin typeface="BIZ UDPゴシック" panose="020B0400000000000000" pitchFamily="50" charset="-128"/>
                <a:ea typeface="BIZ UDPゴシック" panose="020B0400000000000000" pitchFamily="50" charset="-128"/>
                <a:cs typeface="HGP創英角ｺﾞｼｯｸUB" panose="020B0900000000000000" pitchFamily="50" charset="-128"/>
              </a:rPr>
              <a:t>地域幸福度指標を「チャレンジ」「ワクワク」「フレンドリー」「ライフ」の視点から４つの分類に整理する</a:t>
            </a:r>
          </a:p>
        </p:txBody>
      </p:sp>
      <p:sp>
        <p:nvSpPr>
          <p:cNvPr id="4" name="二等辺三角形 3">
            <a:extLst>
              <a:ext uri="{FF2B5EF4-FFF2-40B4-BE49-F238E27FC236}">
                <a16:creationId xmlns:a16="http://schemas.microsoft.com/office/drawing/2014/main" id="{366C30A2-B171-4BBC-89DF-5E29E5CAB10A}"/>
              </a:ext>
            </a:extLst>
          </p:cNvPr>
          <p:cNvSpPr/>
          <p:nvPr/>
        </p:nvSpPr>
        <p:spPr>
          <a:xfrm flipV="1">
            <a:off x="3224236" y="6277510"/>
            <a:ext cx="3430655" cy="191234"/>
          </a:xfrm>
          <a:prstGeom prs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スライド番号プレースホルダー 3">
            <a:extLst>
              <a:ext uri="{FF2B5EF4-FFF2-40B4-BE49-F238E27FC236}">
                <a16:creationId xmlns:a16="http://schemas.microsoft.com/office/drawing/2014/main" id="{05C92CDC-7D6D-4F95-9B6E-5BCF9C6423A0}"/>
              </a:ext>
            </a:extLst>
          </p:cNvPr>
          <p:cNvSpPr>
            <a:spLocks noGrp="1"/>
          </p:cNvSpPr>
          <p:nvPr>
            <p:ph type="sldNum" sz="quarter" idx="12"/>
          </p:nvPr>
        </p:nvSpPr>
        <p:spPr>
          <a:xfrm>
            <a:off x="7759342" y="6503540"/>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F82107-93BA-490C-9453-044014AF67CD}" type="slidenum">
              <a:rPr kumimoji="1" lang="ja-JP" altLang="en-US" sz="1200" b="0" i="0" u="none" strike="noStrike" kern="1200" cap="none" spc="0" normalizeH="0" baseline="0" noProof="0" smtClean="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1" lang="ja-JP" altLang="en-US" sz="1200" b="0" i="0" u="none" strike="noStrike" kern="1200" cap="none" spc="0" normalizeH="0" baseline="0" noProof="0" dirty="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14864160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D5E1E32D-415D-465E-B9D9-F05364B12B2D}"/>
              </a:ext>
            </a:extLst>
          </p:cNvPr>
          <p:cNvSpPr/>
          <p:nvPr/>
        </p:nvSpPr>
        <p:spPr>
          <a:xfrm>
            <a:off x="88670" y="582179"/>
            <a:ext cx="9716169" cy="5296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091EF527-A389-4C19-8038-25ED26717E6B}"/>
              </a:ext>
            </a:extLst>
          </p:cNvPr>
          <p:cNvSpPr/>
          <p:nvPr/>
        </p:nvSpPr>
        <p:spPr>
          <a:xfrm>
            <a:off x="-101161" y="85452"/>
            <a:ext cx="9906000" cy="400110"/>
          </a:xfrm>
          <a:prstGeom prst="rect">
            <a:avLst/>
          </a:prstGeom>
          <a:noFill/>
        </p:spPr>
        <p:txBody>
          <a:bodyPr wrap="square">
            <a:sp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2000" dirty="0">
                <a:solidFill>
                  <a:prstClr val="white"/>
                </a:solidFill>
                <a:latin typeface="HGS創英角ｺﾞｼｯｸUB" panose="020B0900000000000000" pitchFamily="50" charset="-128"/>
                <a:ea typeface="HGS創英角ｺﾞｼｯｸUB" panose="020B0900000000000000" pitchFamily="50" charset="-128"/>
              </a:rPr>
              <a:t>　</a:t>
            </a:r>
            <a:r>
              <a:rPr kumimoji="1" lang="en-US" altLang="ja-JP" sz="2000" dirty="0">
                <a:solidFill>
                  <a:prstClr val="white"/>
                </a:solidFill>
                <a:latin typeface="HGS創英角ｺﾞｼｯｸUB" panose="020B0900000000000000" pitchFamily="50" charset="-128"/>
                <a:ea typeface="HGS創英角ｺﾞｼｯｸUB" panose="020B0900000000000000" pitchFamily="50" charset="-128"/>
              </a:rPr>
              <a:t> </a:t>
            </a:r>
            <a:r>
              <a:rPr kumimoji="1" lang="ja-JP" altLang="en-US" sz="2000" dirty="0">
                <a:solidFill>
                  <a:prstClr val="white"/>
                </a:solidFill>
                <a:latin typeface="HGS創英角ｺﾞｼｯｸUB" panose="020B0900000000000000" pitchFamily="50" charset="-128"/>
                <a:ea typeface="HGS創英角ｺﾞｼｯｸUB" panose="020B0900000000000000" pitchFamily="50" charset="-128"/>
              </a:rPr>
              <a:t>２（２）．</a:t>
            </a:r>
            <a:r>
              <a:rPr kumimoji="1" lang="en-US" altLang="ja-JP" sz="2000" dirty="0">
                <a:solidFill>
                  <a:prstClr val="white"/>
                </a:solidFill>
                <a:latin typeface="HGS創英角ｺﾞｼｯｸUB" panose="020B0900000000000000" pitchFamily="50" charset="-128"/>
                <a:ea typeface="HGS創英角ｺﾞｼｯｸUB" panose="020B0900000000000000" pitchFamily="50" charset="-128"/>
              </a:rPr>
              <a:t>Beyond EXPO 2025</a:t>
            </a:r>
            <a:r>
              <a:rPr kumimoji="1" lang="ja-JP" altLang="en-US" sz="2000" dirty="0">
                <a:solidFill>
                  <a:prstClr val="white"/>
                </a:solidFill>
                <a:latin typeface="HGS創英角ｺﾞｼｯｸUB" panose="020B0900000000000000" pitchFamily="50" charset="-128"/>
                <a:ea typeface="HGS創英角ｺﾞｼｯｸUB" panose="020B0900000000000000" pitchFamily="50" charset="-128"/>
              </a:rPr>
              <a:t>の指標の設定（主観指標</a:t>
            </a:r>
            <a:r>
              <a:rPr kumimoji="1" lang="en-US" altLang="ja-JP" sz="2000" dirty="0">
                <a:solidFill>
                  <a:prstClr val="white"/>
                </a:solidFill>
                <a:latin typeface="HGS創英角ｺﾞｼｯｸUB" panose="020B0900000000000000" pitchFamily="50" charset="-128"/>
                <a:ea typeface="HGS創英角ｺﾞｼｯｸUB" panose="020B0900000000000000" pitchFamily="50" charset="-128"/>
              </a:rPr>
              <a:t>/Well-Being</a:t>
            </a:r>
            <a:r>
              <a:rPr kumimoji="1" lang="ja-JP" altLang="en-US" sz="2000" dirty="0">
                <a:solidFill>
                  <a:prstClr val="white"/>
                </a:solidFill>
                <a:latin typeface="HGS創英角ｺﾞｼｯｸUB" panose="020B0900000000000000" pitchFamily="50" charset="-128"/>
                <a:ea typeface="HGS創英角ｺﾞｼｯｸUB" panose="020B0900000000000000" pitchFamily="50" charset="-128"/>
              </a:rPr>
              <a:t>）</a:t>
            </a:r>
            <a:endParaRPr kumimoji="1" lang="en-US" altLang="ja-JP" sz="16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endParaRPr>
          </a:p>
        </p:txBody>
      </p:sp>
      <p:graphicFrame>
        <p:nvGraphicFramePr>
          <p:cNvPr id="4" name="表 3">
            <a:extLst>
              <a:ext uri="{FF2B5EF4-FFF2-40B4-BE49-F238E27FC236}">
                <a16:creationId xmlns:a16="http://schemas.microsoft.com/office/drawing/2014/main" id="{4EA90D09-D896-47BA-872F-086695736806}"/>
              </a:ext>
            </a:extLst>
          </p:cNvPr>
          <p:cNvGraphicFramePr>
            <a:graphicFrameLocks noGrp="1"/>
          </p:cNvGraphicFramePr>
          <p:nvPr>
            <p:extLst>
              <p:ext uri="{D42A27DB-BD31-4B8C-83A1-F6EECF244321}">
                <p14:modId xmlns:p14="http://schemas.microsoft.com/office/powerpoint/2010/main" val="673355510"/>
              </p:ext>
            </p:extLst>
          </p:nvPr>
        </p:nvGraphicFramePr>
        <p:xfrm>
          <a:off x="95113" y="1469764"/>
          <a:ext cx="9720000" cy="1698798"/>
        </p:xfrm>
        <a:graphic>
          <a:graphicData uri="http://schemas.openxmlformats.org/drawingml/2006/table">
            <a:tbl>
              <a:tblPr firstRow="1" bandRow="1">
                <a:tableStyleId>{5940675A-B579-460E-94D1-54222C63F5DA}</a:tableStyleId>
              </a:tblPr>
              <a:tblGrid>
                <a:gridCol w="1196456">
                  <a:extLst>
                    <a:ext uri="{9D8B030D-6E8A-4147-A177-3AD203B41FA5}">
                      <a16:colId xmlns:a16="http://schemas.microsoft.com/office/drawing/2014/main" val="2423699809"/>
                    </a:ext>
                  </a:extLst>
                </a:gridCol>
                <a:gridCol w="1521069">
                  <a:extLst>
                    <a:ext uri="{9D8B030D-6E8A-4147-A177-3AD203B41FA5}">
                      <a16:colId xmlns:a16="http://schemas.microsoft.com/office/drawing/2014/main" val="4143379516"/>
                    </a:ext>
                  </a:extLst>
                </a:gridCol>
                <a:gridCol w="4299439">
                  <a:extLst>
                    <a:ext uri="{9D8B030D-6E8A-4147-A177-3AD203B41FA5}">
                      <a16:colId xmlns:a16="http://schemas.microsoft.com/office/drawing/2014/main" val="1211475844"/>
                    </a:ext>
                  </a:extLst>
                </a:gridCol>
                <a:gridCol w="707781">
                  <a:extLst>
                    <a:ext uri="{9D8B030D-6E8A-4147-A177-3AD203B41FA5}">
                      <a16:colId xmlns:a16="http://schemas.microsoft.com/office/drawing/2014/main" val="2252481255"/>
                    </a:ext>
                  </a:extLst>
                </a:gridCol>
                <a:gridCol w="707693">
                  <a:extLst>
                    <a:ext uri="{9D8B030D-6E8A-4147-A177-3AD203B41FA5}">
                      <a16:colId xmlns:a16="http://schemas.microsoft.com/office/drawing/2014/main" val="4275724596"/>
                    </a:ext>
                  </a:extLst>
                </a:gridCol>
                <a:gridCol w="1287562">
                  <a:extLst>
                    <a:ext uri="{9D8B030D-6E8A-4147-A177-3AD203B41FA5}">
                      <a16:colId xmlns:a16="http://schemas.microsoft.com/office/drawing/2014/main" val="4045514958"/>
                    </a:ext>
                  </a:extLst>
                </a:gridCol>
              </a:tblGrid>
              <a:tr h="283133">
                <a:tc rowSpan="6">
                  <a:txBody>
                    <a:bodyPr/>
                    <a:lstStyle/>
                    <a:p>
                      <a:pPr algn="ctr">
                        <a:lnSpc>
                          <a:spcPts val="1500"/>
                        </a:lnSpc>
                      </a:pPr>
                      <a:r>
                        <a:rPr kumimoji="1" lang="ja-JP" altLang="en-US" sz="1200" b="1"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全体指標</a:t>
                      </a:r>
                      <a:endParaRPr kumimoji="1" lang="en-US" altLang="ja-JP" sz="1200" b="1"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tc rowSpan="5">
                  <a:txBody>
                    <a:bodyPr/>
                    <a:lstStyle/>
                    <a:p>
                      <a:pPr marL="36000" algn="ctr" fontAlgn="auto">
                        <a:lnSpc>
                          <a:spcPct val="100000"/>
                        </a:lnSpc>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大阪府独自指標</a:t>
                      </a:r>
                    </a:p>
                  </a:txBody>
                  <a:tcPr marL="4891" marR="4891" marT="489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36000" algn="l" fontAlgn="auto">
                        <a:lnSpc>
                          <a:spcPct val="100000"/>
                        </a:lnSpc>
                      </a:pPr>
                      <a:r>
                        <a:rPr lang="ja-JP" altLang="en-US" sz="800" u="none" strike="noStrike" dirty="0">
                          <a:solidFill>
                            <a:schemeClr val="tx1"/>
                          </a:solidFill>
                          <a:effectLst/>
                          <a:latin typeface="BIZ UDPゴシック" panose="020B0400000000000000" pitchFamily="50" charset="-128"/>
                          <a:ea typeface="BIZ UDPゴシック" panose="020B0400000000000000" pitchFamily="50" charset="-128"/>
                        </a:rPr>
                        <a:t>大阪の経済が活気づいていると思う人の割合　＜大阪府独自指標＞　</a:t>
                      </a:r>
                      <a:endParaRPr lang="ja-JP" altLang="en-US" sz="8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4891" marR="4891" marT="489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lnSpc>
                          <a:spcPct val="100000"/>
                        </a:lnSpc>
                      </a:pPr>
                      <a:r>
                        <a:rPr lang="ja-JP" altLang="en-US" sz="800" u="none" strike="noStrike" dirty="0">
                          <a:effectLst/>
                          <a:latin typeface="BIZ UDPゴシック" panose="020B0400000000000000" pitchFamily="50" charset="-128"/>
                          <a:ea typeface="BIZ UDPゴシック" panose="020B0400000000000000" pitchFamily="50" charset="-128"/>
                        </a:rPr>
                        <a:t>ー</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4891" marR="4891" marT="489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lnSpc>
                          <a:spcPct val="100000"/>
                        </a:lnSpc>
                      </a:pPr>
                      <a:r>
                        <a:rPr lang="ja-JP" altLang="en-US" sz="800" u="none" strike="noStrike" dirty="0">
                          <a:effectLst/>
                          <a:latin typeface="BIZ UDPゴシック" panose="020B0400000000000000" pitchFamily="50" charset="-128"/>
                          <a:ea typeface="BIZ UDPゴシック" panose="020B0400000000000000" pitchFamily="50" charset="-128"/>
                        </a:rPr>
                        <a:t>ー　</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4891" marR="4891" marT="489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lnSpc>
                          <a:spcPct val="100000"/>
                        </a:lnSpc>
                      </a:pPr>
                      <a:r>
                        <a:rPr lang="ja-JP" altLang="en-US" sz="800" u="none" strike="noStrike" dirty="0">
                          <a:effectLst/>
                          <a:latin typeface="BIZ UDPゴシック" panose="020B0400000000000000" pitchFamily="50" charset="-128"/>
                          <a:ea typeface="BIZ UDPゴシック" panose="020B0400000000000000" pitchFamily="50" charset="-128"/>
                        </a:rPr>
                        <a:t>次年度より調査実施予定</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4891" marR="4891" marT="489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8403479"/>
                  </a:ext>
                </a:extLst>
              </a:tr>
              <a:tr h="283133">
                <a:tc vMerge="1">
                  <a:txBody>
                    <a:bodyPr/>
                    <a:lstStyle/>
                    <a:p>
                      <a:pPr algn="ctr">
                        <a:lnSpc>
                          <a:spcPts val="1500"/>
                        </a:lnSpc>
                      </a:pPr>
                      <a:endParaRPr kumimoji="1" lang="en-US" altLang="ja-JP" sz="1200" b="1"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tc vMerge="1">
                  <a:txBody>
                    <a:bodyPr/>
                    <a:lstStyle/>
                    <a:p>
                      <a:pPr marL="36000" marR="0" lvl="0" indent="0" algn="l" defTabSz="914400" rtl="0" eaLnBrk="1" fontAlgn="auto"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大阪府独自指標</a:t>
                      </a:r>
                      <a:endParaRPr lang="en-US" altLang="ja-JP" sz="800" u="none" strike="noStrike" dirty="0">
                        <a:effectLst/>
                        <a:latin typeface="BIZ UDPゴシック" panose="020B0400000000000000" pitchFamily="50" charset="-128"/>
                        <a:ea typeface="BIZ UDPゴシック" panose="020B0400000000000000" pitchFamily="50" charset="-128"/>
                      </a:endParaRPr>
                    </a:p>
                  </a:txBody>
                  <a:tcPr marL="4891" marR="4891" marT="489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36000" algn="l" fontAlgn="auto">
                        <a:lnSpc>
                          <a:spcPct val="100000"/>
                        </a:lnSpc>
                      </a:pPr>
                      <a:r>
                        <a:rPr lang="ja-JP" altLang="en-US" sz="800" u="none" strike="noStrike" dirty="0">
                          <a:solidFill>
                            <a:schemeClr val="tx1"/>
                          </a:solidFill>
                          <a:effectLst/>
                          <a:latin typeface="BIZ UDPゴシック" panose="020B0400000000000000" pitchFamily="50" charset="-128"/>
                          <a:ea typeface="BIZ UDPゴシック" panose="020B0400000000000000" pitchFamily="50" charset="-128"/>
                        </a:rPr>
                        <a:t>大阪が世界の中で存在感を発揮していると思う人の割合　＜大阪府独自指標＞　</a:t>
                      </a:r>
                      <a:endParaRPr lang="en-US" altLang="ja-JP" sz="80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4891" marR="4891" marT="489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lnSpc>
                          <a:spcPct val="100000"/>
                        </a:lnSpc>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ー</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4891" marR="4891" marT="489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lnSpc>
                          <a:spcPct val="100000"/>
                        </a:lnSpc>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ー</a:t>
                      </a:r>
                    </a:p>
                  </a:txBody>
                  <a:tcPr marL="4891" marR="4891" marT="489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u="none" strike="noStrike" dirty="0">
                          <a:effectLst/>
                          <a:latin typeface="BIZ UDPゴシック" panose="020B0400000000000000" pitchFamily="50" charset="-128"/>
                          <a:ea typeface="BIZ UDPゴシック" panose="020B0400000000000000" pitchFamily="50" charset="-128"/>
                        </a:rPr>
                        <a:t>次年度より調査実施予定</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4891" marR="4891" marT="489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3330184"/>
                  </a:ext>
                </a:extLst>
              </a:tr>
              <a:tr h="283133">
                <a:tc vMerge="1">
                  <a:txBody>
                    <a:bodyPr/>
                    <a:lstStyle/>
                    <a:p>
                      <a:endParaRPr kumimoji="1" lang="ja-JP" altLang="en-US"/>
                    </a:p>
                  </a:txBody>
                  <a:tcPr/>
                </a:tc>
                <a:tc vMerge="1">
                  <a:txBody>
                    <a:bodyPr/>
                    <a:lstStyle/>
                    <a:p>
                      <a:pPr marL="36000" marR="0" lvl="0" indent="0" algn="l" defTabSz="914400" rtl="0" eaLnBrk="1" fontAlgn="auto"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大阪府独自指標</a:t>
                      </a:r>
                      <a:endParaRPr lang="en-US" altLang="ja-JP" sz="800" u="none" strike="noStrike" dirty="0">
                        <a:effectLst/>
                        <a:latin typeface="BIZ UDPゴシック" panose="020B0400000000000000" pitchFamily="50" charset="-128"/>
                        <a:ea typeface="BIZ UDPゴシック" panose="020B0400000000000000" pitchFamily="50" charset="-128"/>
                      </a:endParaRPr>
                    </a:p>
                  </a:txBody>
                  <a:tcPr marL="4891" marR="4891" marT="489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36000" algn="l" fontAlgn="auto">
                        <a:lnSpc>
                          <a:spcPct val="100000"/>
                        </a:lnSpc>
                      </a:pPr>
                      <a:r>
                        <a:rPr lang="ja-JP" altLang="en-US" sz="800" u="none" strike="noStrike" dirty="0">
                          <a:solidFill>
                            <a:schemeClr val="tx1"/>
                          </a:solidFill>
                          <a:effectLst/>
                          <a:latin typeface="BIZ UDPゴシック" panose="020B0400000000000000" pitchFamily="50" charset="-128"/>
                          <a:ea typeface="BIZ UDPゴシック" panose="020B0400000000000000" pitchFamily="50" charset="-128"/>
                        </a:rPr>
                        <a:t>大阪は人を惹きつける魅力があると思う人の割合　＜大阪府独自指標＞　</a:t>
                      </a:r>
                      <a:endParaRPr lang="en-US" altLang="ja-JP" sz="80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4891" marR="4891" marT="489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lnSpc>
                          <a:spcPct val="100000"/>
                        </a:lnSpc>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ー</a:t>
                      </a:r>
                    </a:p>
                  </a:txBody>
                  <a:tcPr marL="4891" marR="4891" marT="489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lnSpc>
                          <a:spcPct val="100000"/>
                        </a:lnSpc>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ー</a:t>
                      </a:r>
                    </a:p>
                  </a:txBody>
                  <a:tcPr marL="4891" marR="4891" marT="489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u="none" strike="noStrike" dirty="0">
                          <a:effectLst/>
                          <a:latin typeface="BIZ UDPゴシック" panose="020B0400000000000000" pitchFamily="50" charset="-128"/>
                          <a:ea typeface="BIZ UDPゴシック" panose="020B0400000000000000" pitchFamily="50" charset="-128"/>
                        </a:rPr>
                        <a:t>次年度より調査実施予定</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4891" marR="4891" marT="489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96879476"/>
                  </a:ext>
                </a:extLst>
              </a:tr>
              <a:tr h="283133">
                <a:tc vMerge="1">
                  <a:txBody>
                    <a:bodyPr/>
                    <a:lstStyle/>
                    <a:p>
                      <a:endParaRPr kumimoji="1" lang="ja-JP" altLang="en-US"/>
                    </a:p>
                  </a:txBody>
                  <a:tcPr/>
                </a:tc>
                <a:tc vMerge="1">
                  <a:txBody>
                    <a:bodyPr/>
                    <a:lstStyle/>
                    <a:p>
                      <a:pPr marL="36000" marR="0" lvl="0" indent="0" algn="l" defTabSz="914400" rtl="0" eaLnBrk="1" fontAlgn="auto"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大阪府独自指標</a:t>
                      </a:r>
                      <a:endParaRPr lang="en-US" altLang="ja-JP" sz="800" u="none" strike="noStrike" dirty="0">
                        <a:effectLst/>
                        <a:latin typeface="BIZ UDPゴシック" panose="020B0400000000000000" pitchFamily="50" charset="-128"/>
                        <a:ea typeface="BIZ UDPゴシック" panose="020B0400000000000000" pitchFamily="50" charset="-128"/>
                      </a:endParaRPr>
                    </a:p>
                  </a:txBody>
                  <a:tcPr marL="4891" marR="4891" marT="489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36000" algn="l" fontAlgn="auto">
                        <a:lnSpc>
                          <a:spcPct val="100000"/>
                        </a:lnSpc>
                      </a:pPr>
                      <a:r>
                        <a:rPr lang="ja-JP" altLang="en-US" sz="800" u="none" strike="noStrike" dirty="0">
                          <a:solidFill>
                            <a:schemeClr val="tx1"/>
                          </a:solidFill>
                          <a:effectLst/>
                          <a:latin typeface="BIZ UDPゴシック" panose="020B0400000000000000" pitchFamily="50" charset="-128"/>
                          <a:ea typeface="BIZ UDPゴシック" panose="020B0400000000000000" pitchFamily="50" charset="-128"/>
                        </a:rPr>
                        <a:t>地域に誇りを感じる人の割合　＜大阪府独自指標＞　</a:t>
                      </a:r>
                      <a:endParaRPr lang="en-US" altLang="ja-JP" sz="80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4891" marR="4891" marT="489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lnSpc>
                          <a:spcPct val="100000"/>
                        </a:lnSpc>
                      </a:pPr>
                      <a:r>
                        <a:rPr lang="ja-JP" altLang="en-US" sz="800" u="none" strike="noStrike" dirty="0">
                          <a:effectLst/>
                          <a:latin typeface="BIZ UDPゴシック" panose="020B0400000000000000" pitchFamily="50" charset="-128"/>
                          <a:ea typeface="BIZ UDPゴシック" panose="020B0400000000000000" pitchFamily="50" charset="-128"/>
                        </a:rPr>
                        <a:t>ー</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4891" marR="4891" marT="489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lnSpc>
                          <a:spcPct val="100000"/>
                        </a:lnSpc>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ー</a:t>
                      </a:r>
                    </a:p>
                  </a:txBody>
                  <a:tcPr marL="4891" marR="4891" marT="489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lnSpc>
                          <a:spcPct val="100000"/>
                        </a:lnSpc>
                      </a:pPr>
                      <a:r>
                        <a:rPr lang="ja-JP" altLang="en-US" sz="800" u="none" strike="noStrike" dirty="0">
                          <a:effectLst/>
                          <a:latin typeface="BIZ UDPゴシック" panose="020B0400000000000000" pitchFamily="50" charset="-128"/>
                          <a:ea typeface="BIZ UDPゴシック" panose="020B0400000000000000" pitchFamily="50" charset="-128"/>
                        </a:rPr>
                        <a:t>次年度より調査実施予定</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4891" marR="4891" marT="489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6491264"/>
                  </a:ext>
                </a:extLst>
              </a:tr>
              <a:tr h="283133">
                <a:tc vMerge="1">
                  <a:txBody>
                    <a:bodyPr/>
                    <a:lstStyle/>
                    <a:p>
                      <a:endParaRPr kumimoji="1" lang="ja-JP" altLang="en-US"/>
                    </a:p>
                  </a:txBody>
                  <a:tcPr/>
                </a:tc>
                <a:tc vMerge="1">
                  <a:txBody>
                    <a:bodyPr/>
                    <a:lstStyle/>
                    <a:p>
                      <a:pPr marL="36000" marR="0" lvl="0" indent="0" algn="l" defTabSz="914400" rtl="0" eaLnBrk="1" fontAlgn="auto"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大阪府独自指標</a:t>
                      </a:r>
                      <a:endParaRPr lang="en-US" altLang="ja-JP" sz="800" u="none" strike="noStrike" dirty="0">
                        <a:effectLst/>
                        <a:latin typeface="BIZ UDPゴシック" panose="020B0400000000000000" pitchFamily="50" charset="-128"/>
                        <a:ea typeface="BIZ UDPゴシック" panose="020B0400000000000000" pitchFamily="50" charset="-128"/>
                      </a:endParaRPr>
                    </a:p>
                  </a:txBody>
                  <a:tcPr marL="4891" marR="4891" marT="489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36000" algn="l" fontAlgn="auto">
                        <a:lnSpc>
                          <a:spcPct val="100000"/>
                        </a:lnSpc>
                      </a:pPr>
                      <a:r>
                        <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暮らしが便利・快適になったと思う人の割合　</a:t>
                      </a:r>
                      <a:r>
                        <a:rPr lang="ja-JP" altLang="en-US" sz="800" u="none" strike="noStrike" dirty="0">
                          <a:solidFill>
                            <a:schemeClr val="tx1"/>
                          </a:solidFill>
                          <a:effectLst/>
                          <a:latin typeface="BIZ UDPゴシック" panose="020B0400000000000000" pitchFamily="50" charset="-128"/>
                          <a:ea typeface="BIZ UDPゴシック" panose="020B0400000000000000" pitchFamily="50" charset="-128"/>
                        </a:rPr>
                        <a:t>＜大阪府独自指標＞　</a:t>
                      </a:r>
                      <a:r>
                        <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endParaRPr lang="en-US" altLang="ja-JP" sz="80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4891" marR="4891" marT="489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lnSpc>
                          <a:spcPct val="100000"/>
                        </a:lnSpc>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ー</a:t>
                      </a:r>
                    </a:p>
                  </a:txBody>
                  <a:tcPr marL="4891" marR="4891" marT="489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lnSpc>
                          <a:spcPct val="100000"/>
                        </a:lnSpc>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ー</a:t>
                      </a:r>
                    </a:p>
                  </a:txBody>
                  <a:tcPr marL="4891" marR="4891" marT="489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u="none" strike="noStrike" dirty="0">
                          <a:effectLst/>
                          <a:latin typeface="BIZ UDPゴシック" panose="020B0400000000000000" pitchFamily="50" charset="-128"/>
                          <a:ea typeface="BIZ UDPゴシック" panose="020B0400000000000000" pitchFamily="50" charset="-128"/>
                        </a:rPr>
                        <a:t>次年度より調査実施予定</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4891" marR="4891" marT="489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9956803"/>
                  </a:ext>
                </a:extLst>
              </a:tr>
              <a:tr h="283133">
                <a:tc vMerge="1">
                  <a:txBody>
                    <a:bodyPr/>
                    <a:lstStyle/>
                    <a:p>
                      <a:endParaRPr kumimoji="1" lang="ja-JP" altLang="en-US"/>
                    </a:p>
                  </a:txBody>
                  <a:tcPr/>
                </a:tc>
                <a:tc>
                  <a:txBody>
                    <a:bodyPr/>
                    <a:lstStyle/>
                    <a:p>
                      <a:pPr marL="36000" algn="ctr" fontAlgn="auto">
                        <a:lnSpc>
                          <a:spcPct val="100000"/>
                        </a:lnSpc>
                      </a:pPr>
                      <a:r>
                        <a:rPr lang="ja-JP" altLang="en-US" sz="800" u="none" strike="noStrike" dirty="0">
                          <a:effectLst/>
                          <a:latin typeface="BIZ UDPゴシック" panose="020B0400000000000000" pitchFamily="50" charset="-128"/>
                          <a:ea typeface="BIZ UDPゴシック" panose="020B0400000000000000" pitchFamily="50" charset="-128"/>
                        </a:rPr>
                        <a:t>幸福度・満足度</a:t>
                      </a:r>
                      <a:endParaRPr lang="en-US" altLang="ja-JP" sz="800" u="none" strike="noStrike" dirty="0">
                        <a:effectLst/>
                        <a:latin typeface="BIZ UDPゴシック" panose="020B0400000000000000" pitchFamily="50" charset="-128"/>
                        <a:ea typeface="BIZ UDPゴシック" panose="020B0400000000000000" pitchFamily="50" charset="-128"/>
                      </a:endParaRPr>
                    </a:p>
                  </a:txBody>
                  <a:tcPr marL="4891" marR="4891" marT="489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36000" algn="l" fontAlgn="auto">
                        <a:lnSpc>
                          <a:spcPct val="100000"/>
                        </a:lnSpc>
                      </a:pPr>
                      <a:r>
                        <a:rPr lang="ja-JP" altLang="en-US" sz="800" u="none" strike="noStrike" dirty="0">
                          <a:effectLst/>
                          <a:latin typeface="BIZ UDPゴシック" panose="020B0400000000000000" pitchFamily="50" charset="-128"/>
                          <a:ea typeface="BIZ UDPゴシック" panose="020B0400000000000000" pitchFamily="50" charset="-128"/>
                        </a:rPr>
                        <a:t>現在、あなたはどの程度幸せですか</a:t>
                      </a:r>
                      <a:r>
                        <a:rPr lang="en-US" altLang="ja-JP" sz="800" u="none" strike="noStrike" dirty="0">
                          <a:effectLst/>
                          <a:latin typeface="BIZ UDPゴシック" panose="020B0400000000000000" pitchFamily="50" charset="-128"/>
                          <a:ea typeface="BIZ UDPゴシック" panose="020B0400000000000000" pitchFamily="50" charset="-128"/>
                        </a:rPr>
                        <a:t>【</a:t>
                      </a:r>
                      <a:r>
                        <a:rPr lang="ja-JP" altLang="en-US" sz="800" u="none" strike="noStrike" dirty="0">
                          <a:effectLst/>
                          <a:latin typeface="BIZ UDPゴシック" panose="020B0400000000000000" pitchFamily="50" charset="-128"/>
                          <a:ea typeface="BIZ UDPゴシック" panose="020B0400000000000000" pitchFamily="50" charset="-128"/>
                        </a:rPr>
                        <a:t>幸福度</a:t>
                      </a:r>
                      <a:r>
                        <a:rPr lang="en-US" altLang="ja-JP" sz="800" u="none" strike="noStrike" dirty="0">
                          <a:effectLst/>
                          <a:latin typeface="BIZ UDPゴシック" panose="020B0400000000000000" pitchFamily="50" charset="-128"/>
                          <a:ea typeface="BIZ UDPゴシック" panose="020B0400000000000000" pitchFamily="50" charset="-128"/>
                        </a:rPr>
                        <a:t>】</a:t>
                      </a:r>
                      <a:r>
                        <a:rPr lang="ja-JP" altLang="en-US" sz="800" u="none" strike="noStrike" dirty="0">
                          <a:effectLst/>
                          <a:latin typeface="BIZ UDPゴシック" panose="020B0400000000000000" pitchFamily="50" charset="-128"/>
                          <a:ea typeface="BIZ UDPゴシック" panose="020B0400000000000000" pitchFamily="50" charset="-128"/>
                        </a:rPr>
                        <a:t>　</a:t>
                      </a:r>
                      <a:endParaRPr lang="en-US" altLang="ja-JP" sz="800" u="none" strike="noStrike" dirty="0">
                        <a:effectLst/>
                        <a:latin typeface="BIZ UDPゴシック" panose="020B0400000000000000" pitchFamily="50" charset="-128"/>
                        <a:ea typeface="BIZ UDPゴシック" panose="020B0400000000000000" pitchFamily="50" charset="-128"/>
                      </a:endParaRPr>
                    </a:p>
                  </a:txBody>
                  <a:tcPr marL="4891" marR="4891" marT="489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lnSpc>
                          <a:spcPct val="100000"/>
                        </a:lnSpc>
                      </a:pPr>
                      <a:r>
                        <a:rPr lang="en-US" altLang="ja-JP" sz="800" u="none" strike="noStrike" dirty="0">
                          <a:effectLst/>
                          <a:latin typeface="BIZ UDPゴシック" panose="020B0400000000000000" pitchFamily="50" charset="-128"/>
                          <a:ea typeface="BIZ UDPゴシック" panose="020B0400000000000000" pitchFamily="50" charset="-128"/>
                        </a:rPr>
                        <a:t>6.0 </a:t>
                      </a:r>
                      <a:r>
                        <a:rPr lang="ja-JP" altLang="en-US" sz="800" u="none" strike="noStrike" dirty="0">
                          <a:effectLst/>
                          <a:latin typeface="BIZ UDPゴシック" panose="020B0400000000000000" pitchFamily="50" charset="-128"/>
                          <a:ea typeface="BIZ UDPゴシック" panose="020B0400000000000000" pitchFamily="50" charset="-128"/>
                        </a:rPr>
                        <a:t>★</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4891" marR="4891" marT="489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lnSpc>
                          <a:spcPct val="100000"/>
                        </a:lnSpc>
                      </a:pPr>
                      <a:r>
                        <a:rPr lang="en-US" altLang="ja-JP" sz="800" u="none" strike="noStrike" dirty="0">
                          <a:effectLst/>
                          <a:latin typeface="BIZ UDPゴシック" panose="020B0400000000000000" pitchFamily="50" charset="-128"/>
                          <a:ea typeface="BIZ UDPゴシック" panose="020B0400000000000000" pitchFamily="50" charset="-128"/>
                        </a:rPr>
                        <a:t>6.6</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4891" marR="4891" marT="489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lnSpc>
                          <a:spcPct val="100000"/>
                        </a:lnSpc>
                      </a:pPr>
                      <a:r>
                        <a:rPr lang="en-US" altLang="ja-JP" sz="800" u="none" strike="noStrike" dirty="0">
                          <a:solidFill>
                            <a:schemeClr val="accent1">
                              <a:lumMod val="75000"/>
                            </a:schemeClr>
                          </a:solidFill>
                          <a:effectLst/>
                          <a:latin typeface="BIZ UDPゴシック" panose="020B0400000000000000" pitchFamily="50" charset="-128"/>
                          <a:ea typeface="BIZ UDPゴシック" panose="020B0400000000000000" pitchFamily="50" charset="-128"/>
                        </a:rPr>
                        <a:t>-0.6</a:t>
                      </a:r>
                      <a:endParaRPr lang="en-US" altLang="ja-JP" sz="800" b="0" i="0" u="none" strike="noStrike" dirty="0">
                        <a:solidFill>
                          <a:schemeClr val="accent1">
                            <a:lumMod val="75000"/>
                          </a:schemeClr>
                        </a:solidFill>
                        <a:effectLst/>
                        <a:latin typeface="BIZ UDPゴシック" panose="020B0400000000000000" pitchFamily="50" charset="-128"/>
                        <a:ea typeface="BIZ UDPゴシック" panose="020B0400000000000000" pitchFamily="50" charset="-128"/>
                      </a:endParaRPr>
                    </a:p>
                  </a:txBody>
                  <a:tcPr marL="4891" marR="4891" marT="489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5782247"/>
                  </a:ext>
                </a:extLst>
              </a:tr>
            </a:tbl>
          </a:graphicData>
        </a:graphic>
      </p:graphicFrame>
      <p:graphicFrame>
        <p:nvGraphicFramePr>
          <p:cNvPr id="5" name="表 4">
            <a:extLst>
              <a:ext uri="{FF2B5EF4-FFF2-40B4-BE49-F238E27FC236}">
                <a16:creationId xmlns:a16="http://schemas.microsoft.com/office/drawing/2014/main" id="{5B054C1D-C482-401D-8D64-1D58103AE0E5}"/>
              </a:ext>
            </a:extLst>
          </p:cNvPr>
          <p:cNvGraphicFramePr>
            <a:graphicFrameLocks noGrp="1"/>
          </p:cNvGraphicFramePr>
          <p:nvPr>
            <p:extLst>
              <p:ext uri="{D42A27DB-BD31-4B8C-83A1-F6EECF244321}">
                <p14:modId xmlns:p14="http://schemas.microsoft.com/office/powerpoint/2010/main" val="1366747238"/>
              </p:ext>
            </p:extLst>
          </p:nvPr>
        </p:nvGraphicFramePr>
        <p:xfrm>
          <a:off x="96013" y="3202433"/>
          <a:ext cx="9719999" cy="1887088"/>
        </p:xfrm>
        <a:graphic>
          <a:graphicData uri="http://schemas.openxmlformats.org/drawingml/2006/table">
            <a:tbl>
              <a:tblPr firstRow="1" bandRow="1">
                <a:tableStyleId>{5940675A-B579-460E-94D1-54222C63F5DA}</a:tableStyleId>
              </a:tblPr>
              <a:tblGrid>
                <a:gridCol w="1198531">
                  <a:extLst>
                    <a:ext uri="{9D8B030D-6E8A-4147-A177-3AD203B41FA5}">
                      <a16:colId xmlns:a16="http://schemas.microsoft.com/office/drawing/2014/main" val="3330049952"/>
                    </a:ext>
                  </a:extLst>
                </a:gridCol>
                <a:gridCol w="1520575">
                  <a:extLst>
                    <a:ext uri="{9D8B030D-6E8A-4147-A177-3AD203B41FA5}">
                      <a16:colId xmlns:a16="http://schemas.microsoft.com/office/drawing/2014/main" val="1215122385"/>
                    </a:ext>
                  </a:extLst>
                </a:gridCol>
                <a:gridCol w="4294598">
                  <a:extLst>
                    <a:ext uri="{9D8B030D-6E8A-4147-A177-3AD203B41FA5}">
                      <a16:colId xmlns:a16="http://schemas.microsoft.com/office/drawing/2014/main" val="769411471"/>
                    </a:ext>
                  </a:extLst>
                </a:gridCol>
                <a:gridCol w="711041">
                  <a:extLst>
                    <a:ext uri="{9D8B030D-6E8A-4147-A177-3AD203B41FA5}">
                      <a16:colId xmlns:a16="http://schemas.microsoft.com/office/drawing/2014/main" val="3982282787"/>
                    </a:ext>
                  </a:extLst>
                </a:gridCol>
                <a:gridCol w="716573">
                  <a:extLst>
                    <a:ext uri="{9D8B030D-6E8A-4147-A177-3AD203B41FA5}">
                      <a16:colId xmlns:a16="http://schemas.microsoft.com/office/drawing/2014/main" val="3972093855"/>
                    </a:ext>
                  </a:extLst>
                </a:gridCol>
                <a:gridCol w="1278681">
                  <a:extLst>
                    <a:ext uri="{9D8B030D-6E8A-4147-A177-3AD203B41FA5}">
                      <a16:colId xmlns:a16="http://schemas.microsoft.com/office/drawing/2014/main" val="1747520488"/>
                    </a:ext>
                  </a:extLst>
                </a:gridCol>
              </a:tblGrid>
              <a:tr h="235886">
                <a:tc rowSpan="8">
                  <a:txBody>
                    <a:bodyPr/>
                    <a:lstStyle/>
                    <a:p>
                      <a:pPr algn="ctr"/>
                      <a:r>
                        <a:rPr kumimoji="1" lang="ja-JP" altLang="en-US" sz="1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チャレンジ</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2CC"/>
                    </a:solidFill>
                  </a:tcPr>
                </a:tc>
                <a:tc>
                  <a:txBody>
                    <a:bodyPr/>
                    <a:lstStyle/>
                    <a:p>
                      <a:pPr marL="36000"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子育て</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36000"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私の暮らしている地域では、子どもたちがいきいきと暮らせる</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chemeClr val="accent1">
                              <a:lumMod val="75000"/>
                            </a:schemeClr>
                          </a:solidFill>
                          <a:effectLst/>
                          <a:latin typeface="BIZ UDPゴシック" panose="020B0400000000000000" pitchFamily="50" charset="-128"/>
                          <a:ea typeface="BIZ UDPゴシック" panose="020B0400000000000000" pitchFamily="50" charset="-128"/>
                        </a:rPr>
                        <a:t>-0.1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028711"/>
                  </a:ext>
                </a:extLst>
              </a:tr>
              <a:tr h="235886">
                <a:tc vMerge="1">
                  <a:txBody>
                    <a:bodyPr/>
                    <a:lstStyle/>
                    <a:p>
                      <a:pPr algn="ctr"/>
                      <a:endParaRPr kumimoji="1" lang="ja-JP" altLang="en-US" sz="1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2CC"/>
                    </a:solidFill>
                  </a:tcPr>
                </a:tc>
                <a:tc rowSpan="2">
                  <a:txBody>
                    <a:bodyPr/>
                    <a:lstStyle/>
                    <a:p>
                      <a:pPr marL="36000"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初等・中等教育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36000"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私の暮らしている地域では、教育環境（小中高校）が整っている</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5549447"/>
                  </a:ext>
                </a:extLst>
              </a:tr>
              <a:tr h="235886">
                <a:tc vMerge="1">
                  <a:txBody>
                    <a:bodyPr/>
                    <a:lstStyle/>
                    <a:p>
                      <a:pPr algn="ctr"/>
                      <a:endParaRPr kumimoji="1" lang="ja-JP" altLang="en-US" sz="1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2CC"/>
                    </a:solidFill>
                  </a:tcPr>
                </a:tc>
                <a:tc vMerge="1">
                  <a:txBody>
                    <a:bodyPr/>
                    <a:lstStyle/>
                    <a:p>
                      <a:pPr marL="3600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初等・中等教育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36000"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私の暮らしている地域では、通学しやすい場所に学校がある</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5572972"/>
                  </a:ext>
                </a:extLst>
              </a:tr>
              <a:tr h="235886">
                <a:tc vMerge="1">
                  <a:txBody>
                    <a:bodyPr/>
                    <a:lstStyle/>
                    <a:p>
                      <a:pPr algn="ctr"/>
                      <a:endParaRPr kumimoji="1" lang="ja-JP" altLang="en-US" sz="1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2CC"/>
                    </a:solidFill>
                  </a:tcPr>
                </a:tc>
                <a:tc>
                  <a:txBody>
                    <a:bodyPr/>
                    <a:lstStyle/>
                    <a:p>
                      <a:pPr marL="36000"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自己効力感</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36000"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自分のことを好ましく感じる</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chemeClr val="accent1">
                              <a:lumMod val="75000"/>
                            </a:schemeClr>
                          </a:solidFill>
                          <a:effectLst/>
                          <a:latin typeface="BIZ UDPゴシック" panose="020B0400000000000000" pitchFamily="50" charset="-128"/>
                          <a:ea typeface="BIZ UDPゴシック" panose="020B0400000000000000" pitchFamily="50" charset="-128"/>
                        </a:rPr>
                        <a:t>-0.1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3637815"/>
                  </a:ext>
                </a:extLst>
              </a:tr>
              <a:tr h="235886">
                <a:tc vMerge="1">
                  <a:txBody>
                    <a:bodyPr/>
                    <a:lstStyle/>
                    <a:p>
                      <a:endParaRPr kumimoji="1" lang="ja-JP" altLang="en-US"/>
                    </a:p>
                  </a:txBody>
                  <a:tcPr/>
                </a:tc>
                <a:tc>
                  <a:txBody>
                    <a:bodyPr/>
                    <a:lstStyle/>
                    <a:p>
                      <a:pPr marL="36000"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教育機会の豊かさ</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36000"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私の暮らしている地域では、学びたいことを学べる機会がある</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5615507"/>
                  </a:ext>
                </a:extLst>
              </a:tr>
              <a:tr h="235886">
                <a:tc vMerge="1">
                  <a:txBody>
                    <a:bodyPr/>
                    <a:lstStyle/>
                    <a:p>
                      <a:endParaRPr kumimoji="1" lang="ja-JP" altLang="en-US"/>
                    </a:p>
                  </a:txBody>
                  <a:tcPr/>
                </a:tc>
                <a:tc rowSpan="2">
                  <a:txBody>
                    <a:bodyPr/>
                    <a:lstStyle/>
                    <a:p>
                      <a:pPr marL="36000"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雇用・所得</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36000"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私の暮らしている地域では、やりたい仕事を見つけやすい</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2.9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2.9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6298005"/>
                  </a:ext>
                </a:extLst>
              </a:tr>
              <a:tr h="235886">
                <a:tc vMerge="1">
                  <a:txBody>
                    <a:bodyPr/>
                    <a:lstStyle/>
                    <a:p>
                      <a:endParaRPr kumimoji="1" lang="ja-JP" altLang="en-US"/>
                    </a:p>
                  </a:txBody>
                  <a:tcPr/>
                </a:tc>
                <a:tc vMerge="1">
                  <a:txBody>
                    <a:bodyPr/>
                    <a:lstStyle/>
                    <a:p>
                      <a:pPr marL="36000"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雇用・所得</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36000"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私の暮らしている地域では、適切な収入を得るための機会がある</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2298920"/>
                  </a:ext>
                </a:extLst>
              </a:tr>
              <a:tr h="235886">
                <a:tc vMerge="1">
                  <a:txBody>
                    <a:bodyPr/>
                    <a:lstStyle/>
                    <a:p>
                      <a:endParaRPr kumimoji="1" lang="ja-JP" altLang="en-US"/>
                    </a:p>
                  </a:txBody>
                  <a:tcPr/>
                </a:tc>
                <a:tc>
                  <a:txBody>
                    <a:bodyPr/>
                    <a:lstStyle/>
                    <a:p>
                      <a:pPr marL="36000"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事業創造</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36000"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暮らしている地域には、新たな事に挑戦・成長するための機会がある</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4241016"/>
                  </a:ext>
                </a:extLst>
              </a:tr>
            </a:tbl>
          </a:graphicData>
        </a:graphic>
      </p:graphicFrame>
      <p:graphicFrame>
        <p:nvGraphicFramePr>
          <p:cNvPr id="6" name="表 5">
            <a:extLst>
              <a:ext uri="{FF2B5EF4-FFF2-40B4-BE49-F238E27FC236}">
                <a16:creationId xmlns:a16="http://schemas.microsoft.com/office/drawing/2014/main" id="{99DA02DB-931E-4588-A5C4-429878AF0E81}"/>
              </a:ext>
            </a:extLst>
          </p:cNvPr>
          <p:cNvGraphicFramePr>
            <a:graphicFrameLocks noGrp="1"/>
          </p:cNvGraphicFramePr>
          <p:nvPr>
            <p:extLst>
              <p:ext uri="{D42A27DB-BD31-4B8C-83A1-F6EECF244321}">
                <p14:modId xmlns:p14="http://schemas.microsoft.com/office/powerpoint/2010/main" val="3072514734"/>
              </p:ext>
            </p:extLst>
          </p:nvPr>
        </p:nvGraphicFramePr>
        <p:xfrm>
          <a:off x="96013" y="5139798"/>
          <a:ext cx="9720000" cy="1698795"/>
        </p:xfrm>
        <a:graphic>
          <a:graphicData uri="http://schemas.openxmlformats.org/drawingml/2006/table">
            <a:tbl>
              <a:tblPr firstRow="1" bandRow="1">
                <a:tableStyleId>{5940675A-B579-460E-94D1-54222C63F5DA}</a:tableStyleId>
              </a:tblPr>
              <a:tblGrid>
                <a:gridCol w="1205249">
                  <a:extLst>
                    <a:ext uri="{9D8B030D-6E8A-4147-A177-3AD203B41FA5}">
                      <a16:colId xmlns:a16="http://schemas.microsoft.com/office/drawing/2014/main" val="707862345"/>
                    </a:ext>
                  </a:extLst>
                </a:gridCol>
                <a:gridCol w="1538653">
                  <a:extLst>
                    <a:ext uri="{9D8B030D-6E8A-4147-A177-3AD203B41FA5}">
                      <a16:colId xmlns:a16="http://schemas.microsoft.com/office/drawing/2014/main" val="172123154"/>
                    </a:ext>
                  </a:extLst>
                </a:gridCol>
                <a:gridCol w="4273062">
                  <a:extLst>
                    <a:ext uri="{9D8B030D-6E8A-4147-A177-3AD203B41FA5}">
                      <a16:colId xmlns:a16="http://schemas.microsoft.com/office/drawing/2014/main" val="3621660921"/>
                    </a:ext>
                  </a:extLst>
                </a:gridCol>
                <a:gridCol w="707781">
                  <a:extLst>
                    <a:ext uri="{9D8B030D-6E8A-4147-A177-3AD203B41FA5}">
                      <a16:colId xmlns:a16="http://schemas.microsoft.com/office/drawing/2014/main" val="2631706356"/>
                    </a:ext>
                  </a:extLst>
                </a:gridCol>
                <a:gridCol w="717067">
                  <a:extLst>
                    <a:ext uri="{9D8B030D-6E8A-4147-A177-3AD203B41FA5}">
                      <a16:colId xmlns:a16="http://schemas.microsoft.com/office/drawing/2014/main" val="393045356"/>
                    </a:ext>
                  </a:extLst>
                </a:gridCol>
                <a:gridCol w="1278188">
                  <a:extLst>
                    <a:ext uri="{9D8B030D-6E8A-4147-A177-3AD203B41FA5}">
                      <a16:colId xmlns:a16="http://schemas.microsoft.com/office/drawing/2014/main" val="1150036004"/>
                    </a:ext>
                  </a:extLst>
                </a:gridCol>
              </a:tblGrid>
              <a:tr h="242685">
                <a:tc rowSpan="7">
                  <a:txBody>
                    <a:bodyPr/>
                    <a:lstStyle/>
                    <a:p>
                      <a:pPr algn="ctr"/>
                      <a:r>
                        <a:rPr kumimoji="1" lang="ja-JP" altLang="en-US" sz="1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ワクワク</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BE5D6"/>
                    </a:solidFill>
                  </a:tcPr>
                </a:tc>
                <a:tc>
                  <a:txBody>
                    <a:bodyPr/>
                    <a:lstStyle/>
                    <a:p>
                      <a:pPr marL="36000" marR="0" lvl="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買物・飲食</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36000"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私の暮らしている地域では、飲食を楽しめる場所が充実している</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chemeClr val="accent2">
                              <a:lumMod val="75000"/>
                            </a:schemeClr>
                          </a:solidFill>
                          <a:effectLst/>
                          <a:latin typeface="BIZ UDPゴシック" panose="020B0400000000000000" pitchFamily="50" charset="-128"/>
                          <a:ea typeface="BIZ UDPゴシック" panose="020B0400000000000000" pitchFamily="50" charset="-128"/>
                        </a:rPr>
                        <a:t>0.1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7248149"/>
                  </a:ext>
                </a:extLst>
              </a:tr>
              <a:tr h="242685">
                <a:tc vMerge="1">
                  <a:txBody>
                    <a:bodyPr/>
                    <a:lstStyle/>
                    <a:p>
                      <a:endParaRPr kumimoji="1" lang="ja-JP" altLang="en-US" sz="900" b="1" dirty="0">
                        <a:latin typeface="BIZ UDPゴシック" panose="020B0400000000000000" pitchFamily="50" charset="-128"/>
                        <a:ea typeface="BIZ UDPゴシック" panose="020B0400000000000000"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36000"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移動・交通</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36000"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私の暮らしている地域には、楽しい時間を過ごせる娯楽施設がある</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chemeClr val="accent2">
                              <a:lumMod val="75000"/>
                            </a:schemeClr>
                          </a:solidFill>
                          <a:effectLst/>
                          <a:latin typeface="BIZ UDPゴシック" panose="020B0400000000000000" pitchFamily="50" charset="-128"/>
                          <a:ea typeface="BIZ UDPゴシック" panose="020B0400000000000000" pitchFamily="50" charset="-128"/>
                        </a:rPr>
                        <a:t>0.1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4657992"/>
                  </a:ext>
                </a:extLst>
              </a:tr>
              <a:tr h="242685">
                <a:tc vMerge="1">
                  <a:txBody>
                    <a:bodyPr/>
                    <a:lstStyle/>
                    <a:p>
                      <a:pPr algn="ctr"/>
                      <a:endParaRPr kumimoji="1" lang="ja-JP" altLang="en-US" sz="1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E5D6"/>
                    </a:solidFill>
                  </a:tcPr>
                </a:tc>
                <a:tc>
                  <a:txBody>
                    <a:bodyPr/>
                    <a:lstStyle/>
                    <a:p>
                      <a:pPr marL="36000"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都市景観</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36000"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私の暮らしている地域には、自慢できる都市景観がある</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6930037"/>
                  </a:ext>
                </a:extLst>
              </a:tr>
              <a:tr h="242685">
                <a:tc vMerge="1">
                  <a:txBody>
                    <a:bodyPr/>
                    <a:lstStyle/>
                    <a:p>
                      <a:pPr algn="ctr"/>
                      <a:endParaRPr kumimoji="1" lang="ja-JP" altLang="en-US" sz="1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E5D6"/>
                    </a:solidFill>
                  </a:tcPr>
                </a:tc>
                <a:tc>
                  <a:txBody>
                    <a:bodyPr/>
                    <a:lstStyle/>
                    <a:p>
                      <a:pPr marL="36000" marR="0" lvl="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自然景観</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36000"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私の暮らしている地域には、自慢できる自然景観がある</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3519043"/>
                  </a:ext>
                </a:extLst>
              </a:tr>
              <a:tr h="242685">
                <a:tc vMerge="1">
                  <a:txBody>
                    <a:bodyPr/>
                    <a:lstStyle/>
                    <a:p>
                      <a:pPr algn="ctr"/>
                      <a:endParaRPr kumimoji="1" lang="ja-JP" altLang="en-US" sz="1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E5D6"/>
                    </a:solidFill>
                  </a:tcPr>
                </a:tc>
                <a:tc>
                  <a:txBody>
                    <a:bodyPr/>
                    <a:lstStyle/>
                    <a:p>
                      <a:pPr marL="36000"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自然の恵み</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36000"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暮らしている地域では、身近に自然を感じることができる</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3.1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1695384"/>
                  </a:ext>
                </a:extLst>
              </a:tr>
              <a:tr h="242685">
                <a:tc vMerge="1">
                  <a:txBody>
                    <a:bodyPr/>
                    <a:lstStyle/>
                    <a:p>
                      <a:pPr algn="ctr"/>
                      <a:endParaRPr kumimoji="1" lang="ja-JP" altLang="en-US" sz="1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E5D6"/>
                    </a:solidFill>
                  </a:tcPr>
                </a:tc>
                <a:tc rowSpan="2">
                  <a:txBody>
                    <a:bodyPr/>
                    <a:lstStyle/>
                    <a:p>
                      <a:pPr marL="36000"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文化・芸術</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36000"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暮らしている地域は、文化・芸術・芸能が盛んで誇らしい</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2.9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2.9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4693890"/>
                  </a:ext>
                </a:extLst>
              </a:tr>
              <a:tr h="242685">
                <a:tc vMerge="1">
                  <a:txBody>
                    <a:bodyPr/>
                    <a:lstStyle/>
                    <a:p>
                      <a:pPr algn="ctr"/>
                      <a:endParaRPr kumimoji="1" lang="ja-JP" altLang="en-US" sz="1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E5D6"/>
                    </a:solidFill>
                  </a:tcPr>
                </a:tc>
                <a:tc vMerge="1">
                  <a:txBody>
                    <a:bodyPr/>
                    <a:lstStyle/>
                    <a:p>
                      <a:pPr marL="36000"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文化・芸術</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36000"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将来生まれてくる世代のために、良い環境や文化を残したい</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9802448"/>
                  </a:ext>
                </a:extLst>
              </a:tr>
            </a:tbl>
          </a:graphicData>
        </a:graphic>
      </p:graphicFrame>
      <p:graphicFrame>
        <p:nvGraphicFramePr>
          <p:cNvPr id="10" name="表 9">
            <a:extLst>
              <a:ext uri="{FF2B5EF4-FFF2-40B4-BE49-F238E27FC236}">
                <a16:creationId xmlns:a16="http://schemas.microsoft.com/office/drawing/2014/main" id="{63ECD6EE-435C-49E2-9710-85C9D115D2B0}"/>
              </a:ext>
            </a:extLst>
          </p:cNvPr>
          <p:cNvGraphicFramePr>
            <a:graphicFrameLocks noGrp="1"/>
          </p:cNvGraphicFramePr>
          <p:nvPr>
            <p:extLst>
              <p:ext uri="{D42A27DB-BD31-4B8C-83A1-F6EECF244321}">
                <p14:modId xmlns:p14="http://schemas.microsoft.com/office/powerpoint/2010/main" val="2697450941"/>
              </p:ext>
            </p:extLst>
          </p:nvPr>
        </p:nvGraphicFramePr>
        <p:xfrm>
          <a:off x="78013" y="1135458"/>
          <a:ext cx="9755998" cy="335280"/>
        </p:xfrm>
        <a:graphic>
          <a:graphicData uri="http://schemas.openxmlformats.org/drawingml/2006/table">
            <a:tbl>
              <a:tblPr firstRow="1" bandRow="1">
                <a:tableStyleId>{F2DE63D5-997A-4646-A377-4702673A728D}</a:tableStyleId>
              </a:tblPr>
              <a:tblGrid>
                <a:gridCol w="1196872">
                  <a:extLst>
                    <a:ext uri="{9D8B030D-6E8A-4147-A177-3AD203B41FA5}">
                      <a16:colId xmlns:a16="http://schemas.microsoft.com/office/drawing/2014/main" val="1291843402"/>
                    </a:ext>
                  </a:extLst>
                </a:gridCol>
                <a:gridCol w="1538653">
                  <a:extLst>
                    <a:ext uri="{9D8B030D-6E8A-4147-A177-3AD203B41FA5}">
                      <a16:colId xmlns:a16="http://schemas.microsoft.com/office/drawing/2014/main" val="2228100857"/>
                    </a:ext>
                  </a:extLst>
                </a:gridCol>
                <a:gridCol w="4299439">
                  <a:extLst>
                    <a:ext uri="{9D8B030D-6E8A-4147-A177-3AD203B41FA5}">
                      <a16:colId xmlns:a16="http://schemas.microsoft.com/office/drawing/2014/main" val="2905765339"/>
                    </a:ext>
                  </a:extLst>
                </a:gridCol>
                <a:gridCol w="716573">
                  <a:extLst>
                    <a:ext uri="{9D8B030D-6E8A-4147-A177-3AD203B41FA5}">
                      <a16:colId xmlns:a16="http://schemas.microsoft.com/office/drawing/2014/main" val="888244556"/>
                    </a:ext>
                  </a:extLst>
                </a:gridCol>
                <a:gridCol w="716573">
                  <a:extLst>
                    <a:ext uri="{9D8B030D-6E8A-4147-A177-3AD203B41FA5}">
                      <a16:colId xmlns:a16="http://schemas.microsoft.com/office/drawing/2014/main" val="3610355256"/>
                    </a:ext>
                  </a:extLst>
                </a:gridCol>
                <a:gridCol w="1287888">
                  <a:extLst>
                    <a:ext uri="{9D8B030D-6E8A-4147-A177-3AD203B41FA5}">
                      <a16:colId xmlns:a16="http://schemas.microsoft.com/office/drawing/2014/main" val="2647369050"/>
                    </a:ext>
                  </a:extLst>
                </a:gridCol>
              </a:tblGrid>
              <a:tr h="25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dirty="0">
                          <a:latin typeface="BIZ UDPゴシック" panose="020B0400000000000000" pitchFamily="50" charset="-128"/>
                          <a:ea typeface="BIZ UDPゴシック" panose="020B0400000000000000" pitchFamily="50" charset="-128"/>
                        </a:rPr>
                        <a:t>Well-Being</a:t>
                      </a:r>
                      <a:r>
                        <a:rPr kumimoji="1" lang="ja-JP" altLang="en-US" sz="800" b="1" dirty="0">
                          <a:latin typeface="BIZ UDPゴシック" panose="020B0400000000000000" pitchFamily="50" charset="-128"/>
                          <a:ea typeface="BIZ UDPゴシック" panose="020B0400000000000000" pitchFamily="50" charset="-128"/>
                        </a:rPr>
                        <a:t>の分類</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2060">
                        <a:alpha val="70000"/>
                      </a:srgbClr>
                    </a:solidFill>
                  </a:tcPr>
                </a:tc>
                <a:tc>
                  <a:txBody>
                    <a:bodyPr/>
                    <a:lstStyle/>
                    <a:p>
                      <a:pPr algn="ctr"/>
                      <a:r>
                        <a:rPr kumimoji="1" lang="ja-JP" altLang="en-US" sz="800" b="1" dirty="0">
                          <a:solidFill>
                            <a:schemeClr val="bg1"/>
                          </a:solidFill>
                          <a:latin typeface="BIZ UDPゴシック" panose="020B0400000000000000" pitchFamily="50" charset="-128"/>
                          <a:ea typeface="BIZ UDPゴシック" panose="020B0400000000000000" pitchFamily="50" charset="-128"/>
                          <a:cs typeface="HGP創英角ｺﾞｼｯｸUB" panose="020B0900000000000000" pitchFamily="50" charset="-128"/>
                        </a:rPr>
                        <a:t>デジタル庁「地域幸福度指標」における分類</a:t>
                      </a:r>
                      <a:endParaRPr kumimoji="1" lang="ja-JP" altLang="en-US" sz="800" b="1" dirty="0">
                        <a:solidFill>
                          <a:schemeClr val="bg1"/>
                        </a:solidFill>
                        <a:latin typeface="BIZ UDPゴシック" panose="020B0400000000000000" pitchFamily="50" charset="-128"/>
                        <a:ea typeface="BIZ UDPゴシック" panose="020B0400000000000000" pitchFamily="50" charset="-128"/>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2060">
                        <a:alpha val="70000"/>
                      </a:srgbClr>
                    </a:solidFill>
                  </a:tcPr>
                </a:tc>
                <a:tc>
                  <a:txBody>
                    <a:bodyPr/>
                    <a:lstStyle/>
                    <a:p>
                      <a:pPr algn="ctr"/>
                      <a:r>
                        <a:rPr kumimoji="1" lang="ja-JP" altLang="en-US" sz="1000" b="1" dirty="0">
                          <a:latin typeface="BIZ UDPゴシック" panose="020B0400000000000000" pitchFamily="50" charset="-128"/>
                          <a:ea typeface="BIZ UDPゴシック" panose="020B0400000000000000" pitchFamily="50" charset="-128"/>
                        </a:rPr>
                        <a:t>指標</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2060">
                        <a:alpha val="70000"/>
                      </a:srgbClr>
                    </a:solidFill>
                  </a:tcPr>
                </a:tc>
                <a:tc>
                  <a:txBody>
                    <a:bodyPr/>
                    <a:lstStyle/>
                    <a:p>
                      <a:pPr algn="ctr"/>
                      <a:r>
                        <a:rPr kumimoji="1" lang="en-US" altLang="ja-JP" sz="1000" b="1" dirty="0">
                          <a:solidFill>
                            <a:schemeClr val="bg1"/>
                          </a:solidFill>
                          <a:latin typeface="BIZ UDPゴシック" panose="020B0400000000000000" pitchFamily="50" charset="-128"/>
                          <a:ea typeface="BIZ UDPゴシック" panose="020B0400000000000000" pitchFamily="50" charset="-128"/>
                        </a:rPr>
                        <a:t>2024</a:t>
                      </a:r>
                      <a:endParaRPr kumimoji="1" lang="ja-JP" altLang="en-US" sz="1000" b="1" dirty="0">
                        <a:solidFill>
                          <a:schemeClr val="bg1"/>
                        </a:solidFill>
                        <a:latin typeface="BIZ UDPゴシック" panose="020B0400000000000000" pitchFamily="50" charset="-128"/>
                        <a:ea typeface="BIZ UDPゴシック" panose="020B0400000000000000" pitchFamily="50" charset="-128"/>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2060">
                        <a:alpha val="70000"/>
                      </a:srgbClr>
                    </a:solidFill>
                  </a:tcPr>
                </a:tc>
                <a:tc>
                  <a:txBody>
                    <a:bodyPr/>
                    <a:lstStyle/>
                    <a:p>
                      <a:pPr algn="ctr"/>
                      <a:r>
                        <a:rPr kumimoji="1" lang="en-US" altLang="ja-JP" sz="1000" b="1" dirty="0">
                          <a:solidFill>
                            <a:schemeClr val="bg1"/>
                          </a:solidFill>
                          <a:latin typeface="BIZ UDPゴシック" panose="020B0400000000000000" pitchFamily="50" charset="-128"/>
                          <a:ea typeface="BIZ UDPゴシック" panose="020B0400000000000000" pitchFamily="50" charset="-128"/>
                        </a:rPr>
                        <a:t>2023</a:t>
                      </a:r>
                      <a:endParaRPr kumimoji="1" lang="ja-JP" altLang="en-US" sz="1000" b="1" dirty="0">
                        <a:solidFill>
                          <a:schemeClr val="bg1"/>
                        </a:solidFill>
                        <a:latin typeface="BIZ UDPゴシック" panose="020B0400000000000000" pitchFamily="50" charset="-128"/>
                        <a:ea typeface="BIZ UDPゴシック" panose="020B0400000000000000" pitchFamily="50" charset="-128"/>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2060">
                        <a:alpha val="70000"/>
                      </a:srgbClr>
                    </a:solidFill>
                  </a:tcPr>
                </a:tc>
                <a:tc>
                  <a:txBody>
                    <a:bodyPr/>
                    <a:lstStyle/>
                    <a:p>
                      <a:pPr algn="ctr"/>
                      <a:r>
                        <a:rPr kumimoji="1" lang="ja-JP" altLang="en-US" sz="1000" b="1" dirty="0">
                          <a:latin typeface="BIZ UDPゴシック" panose="020B0400000000000000" pitchFamily="50" charset="-128"/>
                          <a:ea typeface="BIZ UDPゴシック" panose="020B0400000000000000" pitchFamily="50" charset="-128"/>
                        </a:rPr>
                        <a:t>差</a:t>
                      </a:r>
                      <a:endParaRPr kumimoji="1" lang="en-US" altLang="ja-JP" sz="1000" b="1" dirty="0">
                        <a:latin typeface="BIZ UDPゴシック" panose="020B0400000000000000" pitchFamily="50" charset="-128"/>
                        <a:ea typeface="BIZ UDPゴシック" panose="020B0400000000000000" pitchFamily="50" charset="-128"/>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2060">
                        <a:alpha val="70000"/>
                      </a:srgbClr>
                    </a:solidFill>
                  </a:tcPr>
                </a:tc>
                <a:extLst>
                  <a:ext uri="{0D108BD9-81ED-4DB2-BD59-A6C34878D82A}">
                    <a16:rowId xmlns:a16="http://schemas.microsoft.com/office/drawing/2014/main" val="103115788"/>
                  </a:ext>
                </a:extLst>
              </a:tr>
            </a:tbl>
          </a:graphicData>
        </a:graphic>
      </p:graphicFrame>
      <p:sp>
        <p:nvSpPr>
          <p:cNvPr id="8" name="テキスト ボックス 7">
            <a:extLst>
              <a:ext uri="{FF2B5EF4-FFF2-40B4-BE49-F238E27FC236}">
                <a16:creationId xmlns:a16="http://schemas.microsoft.com/office/drawing/2014/main" id="{E62690BE-8880-4DB1-8A1C-C1309CACBCA1}"/>
              </a:ext>
            </a:extLst>
          </p:cNvPr>
          <p:cNvSpPr txBox="1"/>
          <p:nvPr/>
        </p:nvSpPr>
        <p:spPr>
          <a:xfrm>
            <a:off x="116116" y="566897"/>
            <a:ext cx="9608909" cy="3693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設問の回答形式：★の記載のある指標については、「とても思う</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とても幸せ</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とても満足」を</a:t>
            </a:r>
            <a:r>
              <a:rPr kumimoji="1" lang="en-US" altLang="ja-JP" sz="900" dirty="0">
                <a:latin typeface="Meiryo UI" panose="020B0604030504040204" pitchFamily="50" charset="-128"/>
                <a:ea typeface="Meiryo UI" panose="020B0604030504040204" pitchFamily="50" charset="-128"/>
              </a:rPr>
              <a:t>10</a:t>
            </a:r>
            <a:r>
              <a:rPr kumimoji="1" lang="ja-JP" altLang="en-US" sz="900" dirty="0">
                <a:latin typeface="Meiryo UI" panose="020B0604030504040204" pitchFamily="50" charset="-128"/>
                <a:ea typeface="Meiryo UI" panose="020B0604030504040204" pitchFamily="50" charset="-128"/>
              </a:rPr>
              <a:t>点、「まったく思わない</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とても不幸</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とても不満足」を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点として、いずれかの数字を</a:t>
            </a:r>
            <a:r>
              <a:rPr kumimoji="1" lang="en-US" altLang="ja-JP" sz="900" dirty="0">
                <a:latin typeface="Meiryo UI" panose="020B0604030504040204" pitchFamily="50" charset="-128"/>
                <a:ea typeface="Meiryo UI" panose="020B0604030504040204" pitchFamily="50" charset="-128"/>
              </a:rPr>
              <a:t>1</a:t>
            </a:r>
            <a:r>
              <a:rPr kumimoji="1" lang="ja-JP" altLang="en-US" sz="900" dirty="0">
                <a:latin typeface="Meiryo UI" panose="020B0604030504040204" pitchFamily="50" charset="-128"/>
                <a:ea typeface="Meiryo UI" panose="020B0604030504040204" pitchFamily="50" charset="-128"/>
              </a:rPr>
              <a:t>つ選んでもらう</a:t>
            </a:r>
            <a:r>
              <a:rPr kumimoji="1" lang="en-US" altLang="ja-JP" sz="900" dirty="0">
                <a:latin typeface="Meiryo UI" panose="020B0604030504040204" pitchFamily="50" charset="-128"/>
                <a:ea typeface="Meiryo UI" panose="020B0604030504040204" pitchFamily="50" charset="-128"/>
              </a:rPr>
              <a:t>11</a:t>
            </a:r>
            <a:r>
              <a:rPr kumimoji="1" lang="ja-JP" altLang="en-US" sz="900" dirty="0">
                <a:latin typeface="Meiryo UI" panose="020B0604030504040204" pitchFamily="50" charset="-128"/>
                <a:ea typeface="Meiryo UI" panose="020B0604030504040204" pitchFamily="50" charset="-128"/>
              </a:rPr>
              <a:t>段階評価</a:t>
            </a:r>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rPr>
              <a:t>そのほかは、「非常にあてはまる」</a:t>
            </a:r>
            <a:r>
              <a:rPr kumimoji="1" lang="en-US" altLang="ja-JP" sz="900" dirty="0">
                <a:latin typeface="Meiryo UI" panose="020B0604030504040204" pitchFamily="50" charset="-128"/>
                <a:ea typeface="Meiryo UI" panose="020B0604030504040204" pitchFamily="50" charset="-128"/>
              </a:rPr>
              <a:t>=5</a:t>
            </a:r>
            <a:r>
              <a:rPr kumimoji="1" lang="ja-JP" altLang="en-US" sz="900" dirty="0">
                <a:latin typeface="Meiryo UI" panose="020B0604030504040204" pitchFamily="50" charset="-128"/>
                <a:ea typeface="Meiryo UI" panose="020B0604030504040204" pitchFamily="50" charset="-128"/>
              </a:rPr>
              <a:t>、「ある程度あてはまる」</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、「どちらとも言えない」</a:t>
            </a:r>
            <a:r>
              <a:rPr kumimoji="1" lang="en-US" altLang="ja-JP" sz="900" dirty="0">
                <a:latin typeface="Meiryo UI" panose="020B0604030504040204" pitchFamily="50" charset="-128"/>
                <a:ea typeface="Meiryo UI" panose="020B0604030504040204" pitchFamily="50" charset="-128"/>
              </a:rPr>
              <a:t>=3</a:t>
            </a:r>
            <a:r>
              <a:rPr kumimoji="1" lang="ja-JP" altLang="en-US" sz="900" dirty="0">
                <a:latin typeface="Meiryo UI" panose="020B0604030504040204" pitchFamily="50" charset="-128"/>
                <a:ea typeface="Meiryo UI" panose="020B0604030504040204" pitchFamily="50" charset="-128"/>
              </a:rPr>
              <a:t>、「あまりあてはまらない」</a:t>
            </a:r>
            <a:r>
              <a:rPr kumimoji="1" lang="en-US" altLang="ja-JP" sz="900" dirty="0">
                <a:latin typeface="Meiryo UI" panose="020B0604030504040204" pitchFamily="50" charset="-128"/>
                <a:ea typeface="Meiryo UI" panose="020B0604030504040204" pitchFamily="50" charset="-128"/>
              </a:rPr>
              <a:t>=2</a:t>
            </a:r>
            <a:r>
              <a:rPr kumimoji="1" lang="ja-JP" altLang="en-US" sz="900" dirty="0">
                <a:latin typeface="Meiryo UI" panose="020B0604030504040204" pitchFamily="50" charset="-128"/>
                <a:ea typeface="Meiryo UI" panose="020B0604030504040204" pitchFamily="50" charset="-128"/>
              </a:rPr>
              <a:t>、「全くあてはまらない」</a:t>
            </a:r>
            <a:r>
              <a:rPr kumimoji="1" lang="en-US" altLang="ja-JP" sz="900" dirty="0">
                <a:latin typeface="Meiryo UI" panose="020B0604030504040204" pitchFamily="50" charset="-128"/>
                <a:ea typeface="Meiryo UI" panose="020B0604030504040204" pitchFamily="50" charset="-128"/>
              </a:rPr>
              <a:t>=1</a:t>
            </a:r>
            <a:r>
              <a:rPr kumimoji="1" lang="ja-JP" altLang="en-US" sz="900" dirty="0">
                <a:latin typeface="Meiryo UI" panose="020B0604030504040204" pitchFamily="50" charset="-128"/>
                <a:ea typeface="Meiryo UI" panose="020B0604030504040204" pitchFamily="50" charset="-128"/>
              </a:rPr>
              <a:t>、の</a:t>
            </a:r>
            <a:r>
              <a:rPr kumimoji="1" lang="en-US" altLang="ja-JP" sz="900" dirty="0">
                <a:latin typeface="Meiryo UI" panose="020B0604030504040204" pitchFamily="50" charset="-128"/>
                <a:ea typeface="Meiryo UI" panose="020B0604030504040204" pitchFamily="50" charset="-128"/>
              </a:rPr>
              <a:t>5</a:t>
            </a:r>
            <a:r>
              <a:rPr kumimoji="1" lang="ja-JP" altLang="en-US" sz="900" dirty="0">
                <a:latin typeface="Meiryo UI" panose="020B0604030504040204" pitchFamily="50" charset="-128"/>
                <a:ea typeface="Meiryo UI" panose="020B0604030504040204" pitchFamily="50" charset="-128"/>
              </a:rPr>
              <a:t>段階評価</a:t>
            </a:r>
          </a:p>
        </p:txBody>
      </p:sp>
      <p:sp>
        <p:nvSpPr>
          <p:cNvPr id="9" name="テキスト ボックス 8">
            <a:extLst>
              <a:ext uri="{FF2B5EF4-FFF2-40B4-BE49-F238E27FC236}">
                <a16:creationId xmlns:a16="http://schemas.microsoft.com/office/drawing/2014/main" id="{8CB4279B-62C4-462B-9AC9-772D5ACFCCD7}"/>
              </a:ext>
            </a:extLst>
          </p:cNvPr>
          <p:cNvSpPr txBox="1"/>
          <p:nvPr/>
        </p:nvSpPr>
        <p:spPr>
          <a:xfrm>
            <a:off x="116116" y="885856"/>
            <a:ext cx="9608909"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逆</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：回答の点数が逆転します。「非常にあてはまる」</a:t>
            </a:r>
            <a:r>
              <a:rPr lang="en-US" altLang="ja-JP" sz="900" dirty="0">
                <a:latin typeface="Meiryo UI" panose="020B0604030504040204" pitchFamily="50" charset="-128"/>
                <a:ea typeface="Meiryo UI" panose="020B0604030504040204" pitchFamily="50" charset="-128"/>
              </a:rPr>
              <a:t>=1</a:t>
            </a:r>
            <a:r>
              <a:rPr lang="ja-JP" altLang="en-US" sz="900" dirty="0">
                <a:latin typeface="Meiryo UI" panose="020B0604030504040204" pitchFamily="50" charset="-128"/>
                <a:ea typeface="Meiryo UI" panose="020B0604030504040204" pitchFamily="50" charset="-128"/>
              </a:rPr>
              <a:t>、「ある程度あてはまる」</a:t>
            </a:r>
            <a:r>
              <a:rPr lang="en-US" altLang="ja-JP" sz="900" dirty="0">
                <a:latin typeface="Meiryo UI" panose="020B0604030504040204" pitchFamily="50" charset="-128"/>
                <a:ea typeface="Meiryo UI" panose="020B0604030504040204" pitchFamily="50" charset="-128"/>
              </a:rPr>
              <a:t>=2</a:t>
            </a:r>
            <a:r>
              <a:rPr lang="ja-JP" altLang="en-US" sz="900" dirty="0">
                <a:latin typeface="Meiryo UI" panose="020B0604030504040204" pitchFamily="50" charset="-128"/>
                <a:ea typeface="Meiryo UI" panose="020B0604030504040204" pitchFamily="50" charset="-128"/>
              </a:rPr>
              <a:t>、「どちらとも言えない」</a:t>
            </a:r>
            <a:r>
              <a:rPr lang="en-US" altLang="ja-JP" sz="900" dirty="0">
                <a:latin typeface="Meiryo UI" panose="020B0604030504040204" pitchFamily="50" charset="-128"/>
                <a:ea typeface="Meiryo UI" panose="020B0604030504040204" pitchFamily="50" charset="-128"/>
              </a:rPr>
              <a:t>=3</a:t>
            </a:r>
            <a:r>
              <a:rPr lang="ja-JP" altLang="en-US" sz="900" dirty="0">
                <a:latin typeface="Meiryo UI" panose="020B0604030504040204" pitchFamily="50" charset="-128"/>
                <a:ea typeface="Meiryo UI" panose="020B0604030504040204" pitchFamily="50" charset="-128"/>
              </a:rPr>
              <a:t>、「あまりあてはまらない」</a:t>
            </a:r>
            <a:r>
              <a:rPr lang="en-US" altLang="ja-JP" sz="900" dirty="0">
                <a:latin typeface="Meiryo UI" panose="020B0604030504040204" pitchFamily="50" charset="-128"/>
                <a:ea typeface="Meiryo UI" panose="020B0604030504040204" pitchFamily="50" charset="-128"/>
              </a:rPr>
              <a:t>=4</a:t>
            </a:r>
            <a:r>
              <a:rPr lang="ja-JP" altLang="en-US" sz="900" dirty="0">
                <a:latin typeface="Meiryo UI" panose="020B0604030504040204" pitchFamily="50" charset="-128"/>
                <a:ea typeface="Meiryo UI" panose="020B0604030504040204" pitchFamily="50" charset="-128"/>
              </a:rPr>
              <a:t>、「全くあてはまらない」</a:t>
            </a:r>
            <a:r>
              <a:rPr lang="en-US" altLang="ja-JP" sz="900" dirty="0">
                <a:latin typeface="Meiryo UI" panose="020B0604030504040204" pitchFamily="50" charset="-128"/>
                <a:ea typeface="Meiryo UI" panose="020B0604030504040204" pitchFamily="50" charset="-128"/>
              </a:rPr>
              <a:t>=5 </a:t>
            </a:r>
            <a:endParaRPr kumimoji="1" lang="ja-JP" altLang="en-US" sz="900" dirty="0">
              <a:latin typeface="Meiryo UI" panose="020B0604030504040204" pitchFamily="50" charset="-128"/>
              <a:ea typeface="Meiryo UI" panose="020B0604030504040204" pitchFamily="50" charset="-128"/>
            </a:endParaRPr>
          </a:p>
        </p:txBody>
      </p:sp>
      <p:sp>
        <p:nvSpPr>
          <p:cNvPr id="11" name="スライド番号プレースホルダー 3">
            <a:extLst>
              <a:ext uri="{FF2B5EF4-FFF2-40B4-BE49-F238E27FC236}">
                <a16:creationId xmlns:a16="http://schemas.microsoft.com/office/drawing/2014/main" id="{59D27B38-C45F-44DF-BEA1-F14629E488D2}"/>
              </a:ext>
            </a:extLst>
          </p:cNvPr>
          <p:cNvSpPr>
            <a:spLocks noGrp="1"/>
          </p:cNvSpPr>
          <p:nvPr>
            <p:ph type="sldNum" sz="quarter" idx="12"/>
          </p:nvPr>
        </p:nvSpPr>
        <p:spPr>
          <a:xfrm>
            <a:off x="7759342" y="6503540"/>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F82107-93BA-490C-9453-044014AF67CD}" type="slidenum">
              <a:rPr kumimoji="1" lang="ja-JP" altLang="en-US" sz="1200" b="0" i="0" u="none" strike="noStrike" kern="1200" cap="none" spc="0" normalizeH="0" baseline="0" noProof="0" smtClean="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75</a:t>
            </a:fld>
            <a:endParaRPr kumimoji="1" lang="ja-JP" altLang="en-US" sz="1200" b="0" i="0" u="none" strike="noStrike" kern="1200" cap="none" spc="0" normalizeH="0" baseline="0" noProof="0" dirty="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169648449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a:extLst>
              <a:ext uri="{FF2B5EF4-FFF2-40B4-BE49-F238E27FC236}">
                <a16:creationId xmlns:a16="http://schemas.microsoft.com/office/drawing/2014/main" id="{091EF527-A389-4C19-8038-25ED26717E6B}"/>
              </a:ext>
            </a:extLst>
          </p:cNvPr>
          <p:cNvSpPr/>
          <p:nvPr/>
        </p:nvSpPr>
        <p:spPr>
          <a:xfrm>
            <a:off x="-101161" y="85452"/>
            <a:ext cx="9906000" cy="400110"/>
          </a:xfrm>
          <a:prstGeom prst="rect">
            <a:avLst/>
          </a:prstGeom>
          <a:noFill/>
        </p:spPr>
        <p:txBody>
          <a:bodyPr wrap="square">
            <a:sp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2000" dirty="0">
                <a:solidFill>
                  <a:prstClr val="white"/>
                </a:solidFill>
                <a:latin typeface="HGS創英角ｺﾞｼｯｸUB" panose="020B0900000000000000" pitchFamily="50" charset="-128"/>
                <a:ea typeface="HGS創英角ｺﾞｼｯｸUB" panose="020B0900000000000000" pitchFamily="50" charset="-128"/>
              </a:rPr>
              <a:t>　</a:t>
            </a:r>
            <a:r>
              <a:rPr kumimoji="1" lang="en-US" altLang="ja-JP" sz="2000" dirty="0">
                <a:solidFill>
                  <a:prstClr val="white"/>
                </a:solidFill>
                <a:latin typeface="HGS創英角ｺﾞｼｯｸUB" panose="020B0900000000000000" pitchFamily="50" charset="-128"/>
                <a:ea typeface="HGS創英角ｺﾞｼｯｸUB" panose="020B0900000000000000" pitchFamily="50" charset="-128"/>
              </a:rPr>
              <a:t> </a:t>
            </a:r>
            <a:r>
              <a:rPr kumimoji="1" lang="ja-JP" altLang="en-US" sz="2000" dirty="0">
                <a:solidFill>
                  <a:prstClr val="white"/>
                </a:solidFill>
                <a:latin typeface="HGS創英角ｺﾞｼｯｸUB" panose="020B0900000000000000" pitchFamily="50" charset="-128"/>
                <a:ea typeface="HGS創英角ｺﾞｼｯｸUB" panose="020B0900000000000000" pitchFamily="50" charset="-128"/>
              </a:rPr>
              <a:t>２（２）．</a:t>
            </a:r>
            <a:r>
              <a:rPr kumimoji="1" lang="en-US" altLang="ja-JP" sz="2000" dirty="0">
                <a:solidFill>
                  <a:prstClr val="white"/>
                </a:solidFill>
                <a:latin typeface="HGS創英角ｺﾞｼｯｸUB" panose="020B0900000000000000" pitchFamily="50" charset="-128"/>
                <a:ea typeface="HGS創英角ｺﾞｼｯｸUB" panose="020B0900000000000000" pitchFamily="50" charset="-128"/>
              </a:rPr>
              <a:t>Beyond EXPO 2025</a:t>
            </a:r>
            <a:r>
              <a:rPr kumimoji="1" lang="ja-JP" altLang="en-US" sz="2000" dirty="0">
                <a:solidFill>
                  <a:prstClr val="white"/>
                </a:solidFill>
                <a:latin typeface="HGS創英角ｺﾞｼｯｸUB" panose="020B0900000000000000" pitchFamily="50" charset="-128"/>
                <a:ea typeface="HGS創英角ｺﾞｼｯｸUB" panose="020B0900000000000000" pitchFamily="50" charset="-128"/>
              </a:rPr>
              <a:t>の指標の設定（主観指標</a:t>
            </a:r>
            <a:r>
              <a:rPr kumimoji="1" lang="en-US" altLang="ja-JP" sz="2000" dirty="0">
                <a:solidFill>
                  <a:prstClr val="white"/>
                </a:solidFill>
                <a:latin typeface="HGS創英角ｺﾞｼｯｸUB" panose="020B0900000000000000" pitchFamily="50" charset="-128"/>
                <a:ea typeface="HGS創英角ｺﾞｼｯｸUB" panose="020B0900000000000000" pitchFamily="50" charset="-128"/>
              </a:rPr>
              <a:t>/Well-Being</a:t>
            </a:r>
            <a:r>
              <a:rPr kumimoji="1" lang="ja-JP" altLang="en-US" sz="2000" dirty="0">
                <a:solidFill>
                  <a:prstClr val="white"/>
                </a:solidFill>
                <a:latin typeface="HGS創英角ｺﾞｼｯｸUB" panose="020B0900000000000000" pitchFamily="50" charset="-128"/>
                <a:ea typeface="HGS創英角ｺﾞｼｯｸUB" panose="020B0900000000000000" pitchFamily="50" charset="-128"/>
              </a:rPr>
              <a:t>）</a:t>
            </a:r>
            <a:endParaRPr kumimoji="1" lang="en-US" altLang="ja-JP" sz="16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endParaRPr>
          </a:p>
        </p:txBody>
      </p:sp>
      <p:graphicFrame>
        <p:nvGraphicFramePr>
          <p:cNvPr id="7" name="表 6">
            <a:extLst>
              <a:ext uri="{FF2B5EF4-FFF2-40B4-BE49-F238E27FC236}">
                <a16:creationId xmlns:a16="http://schemas.microsoft.com/office/drawing/2014/main" id="{F24E6F41-185D-4A09-BACE-2B09CC9216A2}"/>
              </a:ext>
            </a:extLst>
          </p:cNvPr>
          <p:cNvGraphicFramePr>
            <a:graphicFrameLocks noGrp="1"/>
          </p:cNvGraphicFramePr>
          <p:nvPr>
            <p:extLst>
              <p:ext uri="{D42A27DB-BD31-4B8C-83A1-F6EECF244321}">
                <p14:modId xmlns:p14="http://schemas.microsoft.com/office/powerpoint/2010/main" val="3698853757"/>
              </p:ext>
            </p:extLst>
          </p:nvPr>
        </p:nvGraphicFramePr>
        <p:xfrm>
          <a:off x="96016" y="912034"/>
          <a:ext cx="9719999" cy="3966104"/>
        </p:xfrm>
        <a:graphic>
          <a:graphicData uri="http://schemas.openxmlformats.org/drawingml/2006/table">
            <a:tbl>
              <a:tblPr firstRow="1" bandRow="1">
                <a:tableStyleId>{5940675A-B579-460E-94D1-54222C63F5DA}</a:tableStyleId>
              </a:tblPr>
              <a:tblGrid>
                <a:gridCol w="1152492">
                  <a:extLst>
                    <a:ext uri="{9D8B030D-6E8A-4147-A177-3AD203B41FA5}">
                      <a16:colId xmlns:a16="http://schemas.microsoft.com/office/drawing/2014/main" val="4017537263"/>
                    </a:ext>
                  </a:extLst>
                </a:gridCol>
                <a:gridCol w="1638530">
                  <a:extLst>
                    <a:ext uri="{9D8B030D-6E8A-4147-A177-3AD203B41FA5}">
                      <a16:colId xmlns:a16="http://schemas.microsoft.com/office/drawing/2014/main" val="2047345521"/>
                    </a:ext>
                  </a:extLst>
                </a:gridCol>
                <a:gridCol w="4741788">
                  <a:extLst>
                    <a:ext uri="{9D8B030D-6E8A-4147-A177-3AD203B41FA5}">
                      <a16:colId xmlns:a16="http://schemas.microsoft.com/office/drawing/2014/main" val="728815678"/>
                    </a:ext>
                  </a:extLst>
                </a:gridCol>
                <a:gridCol w="729063">
                  <a:extLst>
                    <a:ext uri="{9D8B030D-6E8A-4147-A177-3AD203B41FA5}">
                      <a16:colId xmlns:a16="http://schemas.microsoft.com/office/drawing/2014/main" val="1256978601"/>
                    </a:ext>
                  </a:extLst>
                </a:gridCol>
                <a:gridCol w="729063">
                  <a:extLst>
                    <a:ext uri="{9D8B030D-6E8A-4147-A177-3AD203B41FA5}">
                      <a16:colId xmlns:a16="http://schemas.microsoft.com/office/drawing/2014/main" val="3696865934"/>
                    </a:ext>
                  </a:extLst>
                </a:gridCol>
                <a:gridCol w="729063">
                  <a:extLst>
                    <a:ext uri="{9D8B030D-6E8A-4147-A177-3AD203B41FA5}">
                      <a16:colId xmlns:a16="http://schemas.microsoft.com/office/drawing/2014/main" val="3134356691"/>
                    </a:ext>
                  </a:extLst>
                </a:gridCol>
              </a:tblGrid>
              <a:tr h="172310">
                <a:tc rowSpan="23">
                  <a:txBody>
                    <a:bodyPr/>
                    <a:lstStyle/>
                    <a:p>
                      <a:pPr algn="ctr"/>
                      <a:r>
                        <a:rPr kumimoji="1" lang="ja-JP" altLang="en-US" sz="1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フレンドリー</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2F0D9"/>
                    </a:solidFill>
                  </a:tcPr>
                </a:tc>
                <a:tc>
                  <a:txBody>
                    <a:bodyPr/>
                    <a:lstStyle/>
                    <a:p>
                      <a:pPr marL="36000" marR="0" lvl="0" indent="0" algn="ctr" defTabSz="914400" rtl="0" eaLnBrk="1" fontAlgn="ctr" latinLnBrk="0" hangingPunct="1">
                        <a:lnSpc>
                          <a:spcPct val="100000"/>
                        </a:lnSpc>
                        <a:spcBef>
                          <a:spcPts val="0"/>
                        </a:spcBef>
                        <a:spcAft>
                          <a:spcPts val="0"/>
                        </a:spcAft>
                        <a:buClrTx/>
                        <a:buSzTx/>
                        <a:buFontTx/>
                        <a:buNone/>
                        <a:tabLst/>
                        <a:defRPr/>
                      </a:pPr>
                      <a:r>
                        <a:rPr kumimoji="0" lang="ja-JP" altLang="en-US" sz="800" b="0" i="0" strike="noStrike" kern="100" cap="none" spc="0" normalizeH="0" baseline="0" noProof="0" dirty="0">
                          <a:ln>
                            <a:noFill/>
                          </a:ln>
                          <a:solidFill>
                            <a:schemeClr val="tx1"/>
                          </a:solidFill>
                          <a:uLnTx/>
                          <a:uFillTx/>
                          <a:latin typeface="BIZ UDPゴシック" panose="020B0400000000000000" pitchFamily="50" charset="-128"/>
                          <a:ea typeface="BIZ UDPゴシック" panose="020B0400000000000000" pitchFamily="50" charset="-128"/>
                          <a:cs typeface="Times New Roman" panose="02020603050405020304" pitchFamily="18" charset="0"/>
                        </a:rPr>
                        <a:t>住宅環境</a:t>
                      </a:r>
                      <a:endParaRPr kumimoji="0" lang="en-US" altLang="ja-JP" sz="800" b="0" i="0" strike="noStrike" kern="100" cap="none" spc="0" normalizeH="0" baseline="0" noProof="0" dirty="0">
                        <a:ln>
                          <a:noFill/>
                        </a:ln>
                        <a:solidFill>
                          <a:schemeClr val="tx1"/>
                        </a:solidFill>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36000"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自宅には、心地のいい居場所がある</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9468561"/>
                  </a:ext>
                </a:extLst>
              </a:tr>
              <a:tr h="172310">
                <a:tc vMerge="1">
                  <a:txBody>
                    <a:bodyPr/>
                    <a:lstStyle/>
                    <a:p>
                      <a:endParaRPr kumimoji="1" lang="ja-JP" altLang="en-US"/>
                    </a:p>
                  </a:txBody>
                  <a:tcPr/>
                </a:tc>
                <a:tc>
                  <a:txBody>
                    <a:bodyPr/>
                    <a:lstStyle/>
                    <a:p>
                      <a:pPr marL="36000" marR="0" lvl="0" indent="0" algn="ctr" defTabSz="914400" rtl="0" eaLnBrk="1" fontAlgn="ctr" latinLnBrk="0" hangingPunct="1">
                        <a:lnSpc>
                          <a:spcPct val="100000"/>
                        </a:lnSpc>
                        <a:spcBef>
                          <a:spcPts val="0"/>
                        </a:spcBef>
                        <a:spcAft>
                          <a:spcPts val="0"/>
                        </a:spcAft>
                        <a:buClrTx/>
                        <a:buSzTx/>
                        <a:buFontTx/>
                        <a:buNone/>
                        <a:tabLst/>
                        <a:defRPr/>
                      </a:pPr>
                      <a:r>
                        <a:rPr kumimoji="0" lang="ja-JP" altLang="en-US" sz="800" b="0" i="0" strike="noStrike" kern="100" cap="none" spc="0" normalizeH="0" baseline="0" noProof="0" dirty="0">
                          <a:ln>
                            <a:noFill/>
                          </a:ln>
                          <a:solidFill>
                            <a:schemeClr val="tx1"/>
                          </a:solidFill>
                          <a:uLnTx/>
                          <a:uFillTx/>
                          <a:latin typeface="BIZ UDPゴシック" panose="020B0400000000000000" pitchFamily="50" charset="-128"/>
                          <a:ea typeface="BIZ UDPゴシック" panose="020B0400000000000000" pitchFamily="50" charset="-128"/>
                          <a:cs typeface="Times New Roman" panose="02020603050405020304" pitchFamily="18" charset="0"/>
                        </a:rPr>
                        <a:t>子育て</a:t>
                      </a:r>
                      <a:endParaRPr kumimoji="0" lang="en-US" altLang="ja-JP" sz="800" b="0" i="0" strike="noStrike" kern="100" cap="none" spc="0" normalizeH="0" baseline="0" noProof="0" dirty="0">
                        <a:ln>
                          <a:noFill/>
                        </a:ln>
                        <a:solidFill>
                          <a:schemeClr val="tx1"/>
                        </a:solidFill>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36000"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私の暮らしている地域では、子育て支援・補助が手厚い</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9306716"/>
                  </a:ext>
                </a:extLst>
              </a:tr>
              <a:tr h="172310">
                <a:tc vMerge="1">
                  <a:txBody>
                    <a:bodyPr/>
                    <a:lstStyle/>
                    <a:p>
                      <a:endParaRPr kumimoji="1" lang="ja-JP" altLang="en-US"/>
                    </a:p>
                  </a:txBody>
                  <a:tcPr/>
                </a:tc>
                <a:tc rowSpan="2">
                  <a:txBody>
                    <a:bodyPr/>
                    <a:lstStyle/>
                    <a:p>
                      <a:pPr marL="36000"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地域行政</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36000"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暮らしている地域の行政は、地域のことを真剣に考えていると思う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1072053"/>
                  </a:ext>
                </a:extLst>
              </a:tr>
              <a:tr h="172310">
                <a:tc vMerge="1">
                  <a:txBody>
                    <a:bodyPr/>
                    <a:lstStyle/>
                    <a:p>
                      <a:endParaRPr kumimoji="1" lang="ja-JP" altLang="en-US"/>
                    </a:p>
                  </a:txBody>
                  <a:tcPr/>
                </a:tc>
                <a:tc vMerge="1">
                  <a:txBody>
                    <a:bodyPr/>
                    <a:lstStyle/>
                    <a:p>
                      <a:pPr marL="36000"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地域行政</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36000"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暮らしている地域の公共施設は使い勝手がよく便利である</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3.3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9427710"/>
                  </a:ext>
                </a:extLst>
              </a:tr>
              <a:tr h="172310">
                <a:tc vMerge="1">
                  <a:txBody>
                    <a:bodyPr/>
                    <a:lstStyle/>
                    <a:p>
                      <a:endParaRPr kumimoji="1" lang="ja-JP" altLang="en-US"/>
                    </a:p>
                  </a:txBody>
                  <a:tcPr/>
                </a:tc>
                <a:tc rowSpan="2">
                  <a:txBody>
                    <a:bodyPr/>
                    <a:lstStyle/>
                    <a:p>
                      <a:pPr marL="36000"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公共空間</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36000"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暮らしている地域の雰囲気は、自分にとって心地よい</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3.4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5712488"/>
                  </a:ext>
                </a:extLst>
              </a:tr>
              <a:tr h="172310">
                <a:tc vMerge="1">
                  <a:txBody>
                    <a:bodyPr/>
                    <a:lstStyle/>
                    <a:p>
                      <a:endParaRPr kumimoji="1" lang="ja-JP" altLang="en-US"/>
                    </a:p>
                  </a:txBody>
                  <a:tcPr/>
                </a:tc>
                <a:tc vMerge="1">
                  <a:txBody>
                    <a:bodyPr/>
                    <a:lstStyle/>
                    <a:p>
                      <a:pPr marL="36000"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公共空間</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36000"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私の暮らしている地域には、まちなか、公園、川沿い等で、心地よく歩ける場所がある</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chemeClr val="accent2">
                              <a:lumMod val="75000"/>
                            </a:schemeClr>
                          </a:solidFill>
                          <a:effectLst/>
                          <a:latin typeface="BIZ UDPゴシック" panose="020B0400000000000000" pitchFamily="50" charset="-128"/>
                          <a:ea typeface="BIZ UDPゴシック" panose="020B0400000000000000" pitchFamily="50" charset="-128"/>
                        </a:rPr>
                        <a:t>0.1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5075039"/>
                  </a:ext>
                </a:extLst>
              </a:tr>
              <a:tr h="172310">
                <a:tc vMerge="1">
                  <a:txBody>
                    <a:bodyPr/>
                    <a:lstStyle/>
                    <a:p>
                      <a:pPr algn="ctr"/>
                      <a:endParaRPr kumimoji="1" lang="ja-JP" altLang="en-US" sz="1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2F0D9"/>
                    </a:solidFill>
                  </a:tcPr>
                </a:tc>
                <a:tc>
                  <a:txBody>
                    <a:bodyPr/>
                    <a:lstStyle/>
                    <a:p>
                      <a:pPr marL="36000" marR="0" lvl="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自然の恵み</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36000"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暮らしている地域の空気や水は澄んでいてきれいだと感じる</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9344687"/>
                  </a:ext>
                </a:extLst>
              </a:tr>
              <a:tr h="172310">
                <a:tc vMerge="1">
                  <a:txBody>
                    <a:bodyPr/>
                    <a:lstStyle/>
                    <a:p>
                      <a:pPr algn="ctr"/>
                      <a:endParaRPr kumimoji="1" lang="ja-JP" altLang="en-US" sz="1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2F0D9"/>
                    </a:solidFill>
                  </a:tcPr>
                </a:tc>
                <a:tc>
                  <a:txBody>
                    <a:bodyPr/>
                    <a:lstStyle/>
                    <a:p>
                      <a:pPr marL="36000"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自然災害</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36000"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私の暮らしている地域では、防災対策がしっかりしている</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3.1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8909052"/>
                  </a:ext>
                </a:extLst>
              </a:tr>
              <a:tr h="175284">
                <a:tc vMerge="1">
                  <a:txBody>
                    <a:bodyPr/>
                    <a:lstStyle/>
                    <a:p>
                      <a:pPr algn="ctr"/>
                      <a:endParaRPr kumimoji="1" lang="ja-JP" altLang="en-US" sz="1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2F0D9"/>
                    </a:solidFill>
                  </a:tcPr>
                </a:tc>
                <a:tc rowSpan="2">
                  <a:txBody>
                    <a:bodyPr/>
                    <a:lstStyle/>
                    <a:p>
                      <a:pPr marL="36000"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事故犯罪</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36000"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私の暮らしている地域は、防犯対策（交番・街燈・防犯カメラ・住民の見守り等）が整っており、治安がよい</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1515321"/>
                  </a:ext>
                </a:extLst>
              </a:tr>
              <a:tr h="172310">
                <a:tc vMerge="1">
                  <a:txBody>
                    <a:bodyPr/>
                    <a:lstStyle/>
                    <a:p>
                      <a:pPr algn="ctr"/>
                      <a:endParaRPr kumimoji="1" lang="ja-JP" altLang="en-US" sz="1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2F0D9"/>
                    </a:solidFill>
                  </a:tcPr>
                </a:tc>
                <a:tc vMerge="1">
                  <a:txBody>
                    <a:bodyPr/>
                    <a:lstStyle/>
                    <a:p>
                      <a:pPr marL="36000"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事故犯罪</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36000"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私の暮らしている地域では、歩道や信号が整備されていて安心である</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5549369"/>
                  </a:ext>
                </a:extLst>
              </a:tr>
              <a:tr h="172310">
                <a:tc vMerge="1">
                  <a:txBody>
                    <a:bodyPr/>
                    <a:lstStyle/>
                    <a:p>
                      <a:pPr algn="ctr"/>
                      <a:endParaRPr kumimoji="1" lang="ja-JP" altLang="en-US" sz="1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2F0D9"/>
                    </a:solidFill>
                  </a:tcPr>
                </a:tc>
                <a:tc rowSpan="5">
                  <a:txBody>
                    <a:bodyPr/>
                    <a:lstStyle/>
                    <a:p>
                      <a:pPr marL="36000"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地域とのつながり</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36000"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私は、同じ町内（集落）に住む人たちを信頼している</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0826331"/>
                  </a:ext>
                </a:extLst>
              </a:tr>
              <a:tr h="172310">
                <a:tc vMerge="1">
                  <a:txBody>
                    <a:bodyPr/>
                    <a:lstStyle/>
                    <a:p>
                      <a:pPr algn="ctr"/>
                      <a:endParaRPr kumimoji="1" lang="ja-JP" altLang="en-US" sz="1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2F0D9"/>
                    </a:solidFill>
                  </a:tcPr>
                </a:tc>
                <a:tc vMerge="1">
                  <a:txBody>
                    <a:bodyPr/>
                    <a:lstStyle/>
                    <a:p>
                      <a:pPr marL="3600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地域とのつながり</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36000"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私の暮らしている地域では、地域活動（自治会・地域行事・防災活動等）への市民参加が盛んである</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5118968"/>
                  </a:ext>
                </a:extLst>
              </a:tr>
              <a:tr h="172310">
                <a:tc vMerge="1">
                  <a:txBody>
                    <a:bodyPr/>
                    <a:lstStyle/>
                    <a:p>
                      <a:pPr algn="ctr"/>
                      <a:endParaRPr kumimoji="1" lang="ja-JP" altLang="en-US" sz="1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2F0D9"/>
                    </a:solidFill>
                  </a:tcPr>
                </a:tc>
                <a:tc vMerge="1">
                  <a:txBody>
                    <a:bodyPr/>
                    <a:lstStyle/>
                    <a:p>
                      <a:pPr marL="3600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地域とのつながり</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36000"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暮らしている地域には、困ったときに相談できる人が身近にいる</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2.8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2.8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139227"/>
                  </a:ext>
                </a:extLst>
              </a:tr>
              <a:tr h="172310">
                <a:tc vMerge="1">
                  <a:txBody>
                    <a:bodyPr/>
                    <a:lstStyle/>
                    <a:p>
                      <a:pPr algn="ctr"/>
                      <a:endParaRPr kumimoji="1" lang="ja-JP" altLang="en-US" sz="1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2F0D9"/>
                    </a:solidFill>
                  </a:tcPr>
                </a:tc>
                <a:tc vMerge="1">
                  <a:txBody>
                    <a:bodyPr/>
                    <a:lstStyle/>
                    <a:p>
                      <a:pPr marL="3600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地域とのつながり</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36000"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私は、町内（集落）の人が困っていたら手助けをする</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390365"/>
                  </a:ext>
                </a:extLst>
              </a:tr>
              <a:tr h="172310">
                <a:tc vMerge="1">
                  <a:txBody>
                    <a:bodyPr/>
                    <a:lstStyle/>
                    <a:p>
                      <a:pPr algn="ctr"/>
                      <a:endParaRPr kumimoji="1" lang="ja-JP" altLang="en-US" sz="1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2F0D9"/>
                    </a:solidFill>
                  </a:tcPr>
                </a:tc>
                <a:tc vMerge="1">
                  <a:txBody>
                    <a:bodyPr/>
                    <a:lstStyle/>
                    <a:p>
                      <a:pPr marL="3600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地域とのつながり</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36000"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私は、この町内（集落）に対して愛着を持っている</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8793314"/>
                  </a:ext>
                </a:extLst>
              </a:tr>
              <a:tr h="172310">
                <a:tc vMerge="1">
                  <a:txBody>
                    <a:bodyPr/>
                    <a:lstStyle/>
                    <a:p>
                      <a:pPr algn="ctr"/>
                      <a:endParaRPr kumimoji="1" lang="ja-JP" altLang="en-US" sz="1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2F0D9"/>
                    </a:solidFill>
                  </a:tcPr>
                </a:tc>
                <a:tc rowSpan="5">
                  <a:txBody>
                    <a:bodyPr/>
                    <a:lstStyle/>
                    <a:p>
                      <a:pPr marL="36000"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多様性と寛容性</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36000"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この町内（集落）には、どんな人の意見でも受け入れる雰囲気がある</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4370343"/>
                  </a:ext>
                </a:extLst>
              </a:tr>
              <a:tr h="172310">
                <a:tc vMerge="1">
                  <a:txBody>
                    <a:bodyPr/>
                    <a:lstStyle/>
                    <a:p>
                      <a:pPr algn="ctr"/>
                      <a:endParaRPr kumimoji="1" lang="ja-JP" altLang="en-US" sz="1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2F0D9"/>
                    </a:solidFill>
                  </a:tcPr>
                </a:tc>
                <a:tc vMerge="1">
                  <a:txBody>
                    <a:bodyPr/>
                    <a:lstStyle/>
                    <a:p>
                      <a:pPr marL="36000"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多様性と寛容性</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36000"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私は、見知らぬ他者であっても信頼する</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2.7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2.8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chemeClr val="accent1">
                              <a:lumMod val="75000"/>
                            </a:schemeClr>
                          </a:solidFill>
                          <a:effectLst/>
                          <a:latin typeface="BIZ UDPゴシック" panose="020B0400000000000000" pitchFamily="50" charset="-128"/>
                          <a:ea typeface="BIZ UDPゴシック" panose="020B0400000000000000" pitchFamily="50" charset="-128"/>
                        </a:rPr>
                        <a:t>-0.1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6114314"/>
                  </a:ext>
                </a:extLst>
              </a:tr>
              <a:tr h="172310">
                <a:tc vMerge="1">
                  <a:txBody>
                    <a:bodyPr/>
                    <a:lstStyle/>
                    <a:p>
                      <a:pPr algn="ctr"/>
                      <a:endParaRPr kumimoji="1" lang="ja-JP" altLang="en-US" sz="1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2F0D9"/>
                    </a:solidFill>
                  </a:tcPr>
                </a:tc>
                <a:tc vMerge="1">
                  <a:txBody>
                    <a:bodyPr/>
                    <a:lstStyle/>
                    <a:p>
                      <a:pPr marL="36000"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多様性と寛容性</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36000"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私は、町内（集落）の人が自分をどう思っているかが気になる</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2.6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2.7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chemeClr val="accent1">
                              <a:lumMod val="75000"/>
                            </a:schemeClr>
                          </a:solidFill>
                          <a:effectLst/>
                          <a:latin typeface="BIZ UDPゴシック" panose="020B0400000000000000" pitchFamily="50" charset="-128"/>
                          <a:ea typeface="BIZ UDPゴシック" panose="020B0400000000000000" pitchFamily="50" charset="-128"/>
                        </a:rPr>
                        <a:t>-0.1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7965489"/>
                  </a:ext>
                </a:extLst>
              </a:tr>
              <a:tr h="172310">
                <a:tc vMerge="1">
                  <a:txBody>
                    <a:bodyPr/>
                    <a:lstStyle/>
                    <a:p>
                      <a:pPr algn="ctr"/>
                      <a:endParaRPr kumimoji="1" lang="ja-JP" altLang="en-US" sz="1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2F0D9"/>
                    </a:solidFill>
                  </a:tcPr>
                </a:tc>
                <a:tc vMerge="1">
                  <a:txBody>
                    <a:bodyPr/>
                    <a:lstStyle/>
                    <a:p>
                      <a:pPr marL="36000"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多様性と寛容性</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36000"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私の暮らしている地域には、女性が活躍しやすい雰囲気がある</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2.9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chemeClr val="accent1">
                              <a:lumMod val="75000"/>
                            </a:schemeClr>
                          </a:solidFill>
                          <a:effectLst/>
                          <a:latin typeface="BIZ UDPゴシック" panose="020B0400000000000000" pitchFamily="50" charset="-128"/>
                          <a:ea typeface="BIZ UDPゴシック" panose="020B0400000000000000" pitchFamily="50" charset="-128"/>
                        </a:rPr>
                        <a:t>-0.1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601698"/>
                  </a:ext>
                </a:extLst>
              </a:tr>
              <a:tr h="172310">
                <a:tc vMerge="1">
                  <a:txBody>
                    <a:bodyPr/>
                    <a:lstStyle/>
                    <a:p>
                      <a:endParaRPr kumimoji="1" lang="ja-JP" altLang="en-US"/>
                    </a:p>
                  </a:txBody>
                  <a:tcPr/>
                </a:tc>
                <a:tc vMerge="1">
                  <a:txBody>
                    <a:bodyPr/>
                    <a:lstStyle/>
                    <a:p>
                      <a:pPr marL="36000"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多様性と寛容性</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36000"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私の暮らしている地域には、若者が活躍しやすい雰囲気がある</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1456088"/>
                  </a:ext>
                </a:extLst>
              </a:tr>
              <a:tr h="172310">
                <a:tc vMerge="1">
                  <a:txBody>
                    <a:bodyPr/>
                    <a:lstStyle/>
                    <a:p>
                      <a:endParaRPr kumimoji="1" lang="ja-JP" altLang="en-US"/>
                    </a:p>
                  </a:txBody>
                  <a:tcPr/>
                </a:tc>
                <a:tc rowSpan="3">
                  <a:txBody>
                    <a:bodyPr/>
                    <a:lstStyle/>
                    <a:p>
                      <a:pPr marL="36000" marR="0" lvl="0" indent="0" algn="ctr" defTabSz="914400" rtl="0" eaLnBrk="1" fontAlgn="ctr" latinLnBrk="0" hangingPunct="1">
                        <a:lnSpc>
                          <a:spcPct val="100000"/>
                        </a:lnSpc>
                        <a:spcBef>
                          <a:spcPts val="0"/>
                        </a:spcBef>
                        <a:spcAft>
                          <a:spcPts val="0"/>
                        </a:spcAft>
                        <a:buClrTx/>
                        <a:buSzTx/>
                        <a:buFontTx/>
                        <a:buNone/>
                        <a:tabLst/>
                        <a:defRPr/>
                      </a:pPr>
                      <a:r>
                        <a:rPr lang="ja-JP" altLang="en-US" sz="800" u="none" strike="noStrike" dirty="0">
                          <a:effectLst/>
                          <a:latin typeface="BIZ UDPゴシック" panose="020B0400000000000000" pitchFamily="50" charset="-128"/>
                          <a:ea typeface="BIZ UDPゴシック" panose="020B0400000000000000" pitchFamily="50" charset="-128"/>
                        </a:rPr>
                        <a:t>幸福度・満足度</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36000"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現在、あなたの町内（集落）の人々は、大体において、どれぐらい幸せだと思いますか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6.2</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 ★</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6.3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chemeClr val="accent1">
                              <a:lumMod val="75000"/>
                            </a:schemeClr>
                          </a:solidFill>
                          <a:effectLst/>
                          <a:latin typeface="BIZ UDPゴシック" panose="020B0400000000000000" pitchFamily="50" charset="-128"/>
                          <a:ea typeface="BIZ UDPゴシック" panose="020B0400000000000000" pitchFamily="50" charset="-128"/>
                        </a:rPr>
                        <a:t>-0.1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0213297"/>
                  </a:ext>
                </a:extLst>
              </a:tr>
              <a:tr h="172310">
                <a:tc vMerge="1">
                  <a:txBody>
                    <a:bodyPr/>
                    <a:lstStyle/>
                    <a:p>
                      <a:endParaRPr kumimoji="1" lang="ja-JP" altLang="en-US"/>
                    </a:p>
                  </a:txBody>
                  <a:tcPr/>
                </a:tc>
                <a:tc vMerge="1">
                  <a:txBody>
                    <a:bodyPr/>
                    <a:lstStyle/>
                    <a:p>
                      <a:pPr marL="36000" marR="0" lvl="0" indent="0" algn="l" defTabSz="914400" rtl="0" eaLnBrk="1" fontAlgn="ctr" latinLnBrk="0" hangingPunct="1">
                        <a:lnSpc>
                          <a:spcPct val="100000"/>
                        </a:lnSpc>
                        <a:spcBef>
                          <a:spcPts val="0"/>
                        </a:spcBef>
                        <a:spcAft>
                          <a:spcPts val="0"/>
                        </a:spcAft>
                        <a:buClrTx/>
                        <a:buSzTx/>
                        <a:buFontTx/>
                        <a:buNone/>
                        <a:tabLst/>
                        <a:defRPr/>
                      </a:pPr>
                      <a:r>
                        <a:rPr lang="ja-JP" altLang="en-US" sz="800" u="none" strike="noStrike" dirty="0">
                          <a:effectLst/>
                          <a:latin typeface="BIZ UDPゴシック" panose="020B0400000000000000" pitchFamily="50" charset="-128"/>
                          <a:ea typeface="BIZ UDPゴシック" panose="020B0400000000000000" pitchFamily="50" charset="-128"/>
                        </a:rPr>
                        <a:t>幸福度・満足度</a:t>
                      </a:r>
                      <a:endParaRPr lang="en-US" altLang="ja-JP" sz="800" u="none" strike="noStrike" dirty="0">
                        <a:effectLst/>
                        <a:latin typeface="BIZ UDPゴシック" panose="020B0400000000000000" pitchFamily="50" charset="-128"/>
                        <a:ea typeface="BIZ UDPゴシック" panose="020B0400000000000000"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36000"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現在、あなたの住んでいる地域の暮らしにどの程度満足していますか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6.0</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 ★</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5.1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chemeClr val="accent2">
                              <a:lumMod val="75000"/>
                            </a:schemeClr>
                          </a:solidFill>
                          <a:effectLst/>
                          <a:latin typeface="BIZ UDPゴシック" panose="020B0400000000000000" pitchFamily="50" charset="-128"/>
                          <a:ea typeface="BIZ UDPゴシック" panose="020B0400000000000000" pitchFamily="50" charset="-128"/>
                        </a:rPr>
                        <a:t>0.9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1555611"/>
                  </a:ext>
                </a:extLst>
              </a:tr>
              <a:tr h="172310">
                <a:tc vMerge="1">
                  <a:txBody>
                    <a:bodyPr/>
                    <a:lstStyle/>
                    <a:p>
                      <a:endParaRPr kumimoji="1" lang="ja-JP" altLang="en-US"/>
                    </a:p>
                  </a:txBody>
                  <a:tcPr/>
                </a:tc>
                <a:tc vMerge="1">
                  <a:txBody>
                    <a:bodyPr/>
                    <a:lstStyle/>
                    <a:p>
                      <a:pPr marL="36000" marR="0" lvl="0" indent="0" algn="l" defTabSz="914400" rtl="0" eaLnBrk="1" fontAlgn="ctr" latinLnBrk="0" hangingPunct="1">
                        <a:lnSpc>
                          <a:spcPct val="100000"/>
                        </a:lnSpc>
                        <a:spcBef>
                          <a:spcPts val="0"/>
                        </a:spcBef>
                        <a:spcAft>
                          <a:spcPts val="0"/>
                        </a:spcAft>
                        <a:buClrTx/>
                        <a:buSzTx/>
                        <a:buFontTx/>
                        <a:buNone/>
                        <a:tabLst/>
                        <a:defRPr/>
                      </a:pPr>
                      <a:r>
                        <a:rPr lang="ja-JP" altLang="en-US" sz="800" u="none" strike="noStrike" dirty="0">
                          <a:effectLst/>
                          <a:latin typeface="BIZ UDPゴシック" panose="020B0400000000000000" pitchFamily="50" charset="-128"/>
                          <a:ea typeface="BIZ UDPゴシック" panose="020B0400000000000000" pitchFamily="50" charset="-128"/>
                        </a:rPr>
                        <a:t>幸福度・満足度</a:t>
                      </a:r>
                      <a:endParaRPr lang="en-US" altLang="ja-JP" sz="800" u="none" strike="noStrike" dirty="0">
                        <a:effectLst/>
                        <a:latin typeface="BIZ UDPゴシック" panose="020B0400000000000000" pitchFamily="50" charset="-128"/>
                        <a:ea typeface="BIZ UDPゴシック" panose="020B0400000000000000"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36000"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自分だけでなく、身近な周りの人も楽しい気持ちでいると思う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3.6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chemeClr val="accent1">
                              <a:lumMod val="75000"/>
                            </a:schemeClr>
                          </a:solidFill>
                          <a:effectLst/>
                          <a:latin typeface="BIZ UDPゴシック" panose="020B0400000000000000" pitchFamily="50" charset="-128"/>
                          <a:ea typeface="BIZ UDPゴシック" panose="020B0400000000000000" pitchFamily="50" charset="-128"/>
                        </a:rPr>
                        <a:t>-0.3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3928617"/>
                  </a:ext>
                </a:extLst>
              </a:tr>
            </a:tbl>
          </a:graphicData>
        </a:graphic>
      </p:graphicFrame>
      <p:graphicFrame>
        <p:nvGraphicFramePr>
          <p:cNvPr id="8" name="表 7">
            <a:extLst>
              <a:ext uri="{FF2B5EF4-FFF2-40B4-BE49-F238E27FC236}">
                <a16:creationId xmlns:a16="http://schemas.microsoft.com/office/drawing/2014/main" id="{CE01EE77-D0DA-4351-B337-C088B1E90B62}"/>
              </a:ext>
            </a:extLst>
          </p:cNvPr>
          <p:cNvGraphicFramePr>
            <a:graphicFrameLocks noGrp="1"/>
          </p:cNvGraphicFramePr>
          <p:nvPr>
            <p:extLst>
              <p:ext uri="{D42A27DB-BD31-4B8C-83A1-F6EECF244321}">
                <p14:modId xmlns:p14="http://schemas.microsoft.com/office/powerpoint/2010/main" val="1717263471"/>
              </p:ext>
            </p:extLst>
          </p:nvPr>
        </p:nvGraphicFramePr>
        <p:xfrm>
          <a:off x="96016" y="4930917"/>
          <a:ext cx="9720000" cy="1769713"/>
        </p:xfrm>
        <a:graphic>
          <a:graphicData uri="http://schemas.openxmlformats.org/drawingml/2006/table">
            <a:tbl>
              <a:tblPr firstRow="1" bandRow="1">
                <a:tableStyleId>{5940675A-B579-460E-94D1-54222C63F5DA}</a:tableStyleId>
              </a:tblPr>
              <a:tblGrid>
                <a:gridCol w="1152492">
                  <a:extLst>
                    <a:ext uri="{9D8B030D-6E8A-4147-A177-3AD203B41FA5}">
                      <a16:colId xmlns:a16="http://schemas.microsoft.com/office/drawing/2014/main" val="3429834436"/>
                    </a:ext>
                  </a:extLst>
                </a:gridCol>
                <a:gridCol w="1635369">
                  <a:extLst>
                    <a:ext uri="{9D8B030D-6E8A-4147-A177-3AD203B41FA5}">
                      <a16:colId xmlns:a16="http://schemas.microsoft.com/office/drawing/2014/main" val="2371849152"/>
                    </a:ext>
                  </a:extLst>
                </a:gridCol>
                <a:gridCol w="4744722">
                  <a:extLst>
                    <a:ext uri="{9D8B030D-6E8A-4147-A177-3AD203B41FA5}">
                      <a16:colId xmlns:a16="http://schemas.microsoft.com/office/drawing/2014/main" val="3605731329"/>
                    </a:ext>
                  </a:extLst>
                </a:gridCol>
                <a:gridCol w="729139">
                  <a:extLst>
                    <a:ext uri="{9D8B030D-6E8A-4147-A177-3AD203B41FA5}">
                      <a16:colId xmlns:a16="http://schemas.microsoft.com/office/drawing/2014/main" val="3274794222"/>
                    </a:ext>
                  </a:extLst>
                </a:gridCol>
                <a:gridCol w="729139">
                  <a:extLst>
                    <a:ext uri="{9D8B030D-6E8A-4147-A177-3AD203B41FA5}">
                      <a16:colId xmlns:a16="http://schemas.microsoft.com/office/drawing/2014/main" val="101808882"/>
                    </a:ext>
                  </a:extLst>
                </a:gridCol>
                <a:gridCol w="729139">
                  <a:extLst>
                    <a:ext uri="{9D8B030D-6E8A-4147-A177-3AD203B41FA5}">
                      <a16:colId xmlns:a16="http://schemas.microsoft.com/office/drawing/2014/main" val="3254263673"/>
                    </a:ext>
                  </a:extLst>
                </a:gridCol>
              </a:tblGrid>
              <a:tr h="160883">
                <a:tc rowSpan="11">
                  <a:txBody>
                    <a:bodyPr/>
                    <a:lstStyle/>
                    <a:p>
                      <a:pPr algn="ctr"/>
                      <a:r>
                        <a:rPr kumimoji="1" lang="ja-JP" altLang="en-US" sz="1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ライフ</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EEBF7"/>
                    </a:solidFill>
                  </a:tcPr>
                </a:tc>
                <a:tc rowSpan="2">
                  <a:txBody>
                    <a:bodyPr/>
                    <a:lstStyle/>
                    <a:p>
                      <a:pPr marL="36000"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医療・福祉</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36000"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暮らしている地域は、医療機関が充実している</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chemeClr val="accent2">
                              <a:lumMod val="75000"/>
                            </a:schemeClr>
                          </a:solidFill>
                          <a:effectLst/>
                          <a:latin typeface="BIZ UDPゴシック" panose="020B0400000000000000" pitchFamily="50" charset="-128"/>
                          <a:ea typeface="BIZ UDPゴシック" panose="020B0400000000000000" pitchFamily="50" charset="-128"/>
                        </a:rPr>
                        <a:t>0.1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3377830"/>
                  </a:ext>
                </a:extLst>
              </a:tr>
              <a:tr h="160883">
                <a:tc vMerge="1">
                  <a:txBody>
                    <a:bodyPr/>
                    <a:lstStyle/>
                    <a:p>
                      <a:pPr algn="ctr"/>
                      <a:endParaRPr kumimoji="1" lang="ja-JP" altLang="en-US" sz="1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EEBF7"/>
                    </a:solidFill>
                  </a:tcPr>
                </a:tc>
                <a:tc vMerge="1">
                  <a:txBody>
                    <a:bodyPr/>
                    <a:lstStyle/>
                    <a:p>
                      <a:pPr marL="3600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医療・福祉</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36000"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私の暮らしている地域では、介護・福祉施設のサービスが受けやすい</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1500038"/>
                  </a:ext>
                </a:extLst>
              </a:tr>
              <a:tr h="160883">
                <a:tc vMerge="1">
                  <a:txBody>
                    <a:bodyPr/>
                    <a:lstStyle/>
                    <a:p>
                      <a:pPr algn="ctr"/>
                      <a:endParaRPr kumimoji="1" lang="ja-JP" altLang="en-US" sz="1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EEBF7"/>
                    </a:solidFill>
                  </a:tcPr>
                </a:tc>
                <a:tc>
                  <a:txBody>
                    <a:bodyPr/>
                    <a:lstStyle/>
                    <a:p>
                      <a:pPr marL="36000"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買物・飲食</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36000"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暮らしている地域は、日常の買い物にまったく不便がない</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4414137"/>
                  </a:ext>
                </a:extLst>
              </a:tr>
              <a:tr h="160883">
                <a:tc vMerge="1">
                  <a:txBody>
                    <a:bodyPr/>
                    <a:lstStyle/>
                    <a:p>
                      <a:pPr algn="ctr"/>
                      <a:endParaRPr kumimoji="1" lang="ja-JP" altLang="en-US" sz="1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EEBF7"/>
                    </a:solidFill>
                  </a:tcPr>
                </a:tc>
                <a:tc rowSpan="2">
                  <a:txBody>
                    <a:bodyPr/>
                    <a:lstStyle/>
                    <a:p>
                      <a:pPr marL="36000"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住宅環境</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36000" algn="l"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逆</a:t>
                      </a: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自宅の近辺では、騒音に悩まされている</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5089611"/>
                  </a:ext>
                </a:extLst>
              </a:tr>
              <a:tr h="160883">
                <a:tc vMerge="1">
                  <a:txBody>
                    <a:bodyPr/>
                    <a:lstStyle/>
                    <a:p>
                      <a:pPr algn="ctr"/>
                      <a:endParaRPr kumimoji="1" lang="ja-JP" altLang="en-US" sz="1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EEBF7"/>
                    </a:solidFill>
                  </a:tcPr>
                </a:tc>
                <a:tc vMerge="1">
                  <a:txBody>
                    <a:bodyPr/>
                    <a:lstStyle/>
                    <a:p>
                      <a:pPr marL="3600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住宅環境</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36000"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私の暮らしている地域では、適度な費用で住居を確保できる</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3.3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8658142"/>
                  </a:ext>
                </a:extLst>
              </a:tr>
              <a:tr h="160883">
                <a:tc vMerge="1">
                  <a:txBody>
                    <a:bodyPr/>
                    <a:lstStyle/>
                    <a:p>
                      <a:pPr algn="ctr"/>
                      <a:endParaRPr kumimoji="1" lang="ja-JP" altLang="en-US" sz="1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EEBF7"/>
                    </a:solidFill>
                  </a:tcPr>
                </a:tc>
                <a:tc>
                  <a:txBody>
                    <a:bodyPr/>
                    <a:lstStyle/>
                    <a:p>
                      <a:pPr marL="36000"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移動・交通</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36000"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私の暮らしている地域では、公共交通機関で、好きな時に好きなところへ移動ができる</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3.8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7439098"/>
                  </a:ext>
                </a:extLst>
              </a:tr>
              <a:tr h="160883">
                <a:tc vMerge="1">
                  <a:txBody>
                    <a:bodyPr/>
                    <a:lstStyle/>
                    <a:p>
                      <a:pPr algn="ctr"/>
                      <a:endParaRPr kumimoji="1" lang="ja-JP" altLang="en-US" sz="1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EEBF7"/>
                    </a:solidFill>
                  </a:tcPr>
                </a:tc>
                <a:tc rowSpan="2">
                  <a:txBody>
                    <a:bodyPr/>
                    <a:lstStyle/>
                    <a:p>
                      <a:pPr marL="36000"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デジタル生活</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36000"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私の暮らしている地域では、行政サービスのデジタル化が進んでいる</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2840582"/>
                  </a:ext>
                </a:extLst>
              </a:tr>
              <a:tr h="160883">
                <a:tc vMerge="1">
                  <a:txBody>
                    <a:bodyPr/>
                    <a:lstStyle/>
                    <a:p>
                      <a:pPr algn="ctr"/>
                      <a:endParaRPr kumimoji="1" lang="ja-JP" altLang="en-US" sz="1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EEBF7"/>
                    </a:solidFill>
                  </a:tcPr>
                </a:tc>
                <a:tc vMerge="1">
                  <a:txBody>
                    <a:bodyPr/>
                    <a:lstStyle/>
                    <a:p>
                      <a:pPr marL="36000"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デジタル生活</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36000"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私の暮らしている地域では、仕事や日常生活の場でデジタルサービスを利用しやすい</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3.1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chemeClr val="accent2">
                              <a:lumMod val="75000"/>
                            </a:schemeClr>
                          </a:solidFill>
                          <a:effectLst/>
                          <a:latin typeface="BIZ UDPゴシック" panose="020B0400000000000000" pitchFamily="50" charset="-128"/>
                          <a:ea typeface="BIZ UDPゴシック" panose="020B0400000000000000" pitchFamily="50" charset="-128"/>
                        </a:rPr>
                        <a:t>0.1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2936302"/>
                  </a:ext>
                </a:extLst>
              </a:tr>
              <a:tr h="160883">
                <a:tc vMerge="1">
                  <a:txBody>
                    <a:bodyPr/>
                    <a:lstStyle/>
                    <a:p>
                      <a:pPr algn="ctr"/>
                      <a:endParaRPr kumimoji="1" lang="ja-JP" altLang="en-US" sz="1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EEBF7"/>
                    </a:solidFill>
                  </a:tcPr>
                </a:tc>
                <a:tc>
                  <a:txBody>
                    <a:bodyPr/>
                    <a:lstStyle/>
                    <a:p>
                      <a:pPr marL="36000"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環境共生</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36000"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私の暮らしている地域では、リサイクルや再生可能エネルギー活用等、環境への取組が盛んである</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3.1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648442"/>
                  </a:ext>
                </a:extLst>
              </a:tr>
              <a:tr h="160883">
                <a:tc vMerge="1">
                  <a:txBody>
                    <a:bodyPr/>
                    <a:lstStyle/>
                    <a:p>
                      <a:pPr algn="ctr"/>
                      <a:endParaRPr kumimoji="1" lang="ja-JP" altLang="en-US" sz="1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EEBF7"/>
                    </a:solidFill>
                  </a:tcPr>
                </a:tc>
                <a:tc rowSpan="2">
                  <a:txBody>
                    <a:bodyPr/>
                    <a:lstStyle/>
                    <a:p>
                      <a:pPr marL="36000"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健康状態</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36000"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私は、精神的に健康な状態である</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chemeClr val="accent1">
                              <a:lumMod val="75000"/>
                            </a:schemeClr>
                          </a:solidFill>
                          <a:effectLst/>
                          <a:latin typeface="BIZ UDPゴシック" panose="020B0400000000000000" pitchFamily="50" charset="-128"/>
                          <a:ea typeface="BIZ UDPゴシック" panose="020B0400000000000000" pitchFamily="50" charset="-128"/>
                        </a:rPr>
                        <a:t>-0.1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6678257"/>
                  </a:ext>
                </a:extLst>
              </a:tr>
              <a:tr h="160883">
                <a:tc vMerge="1">
                  <a:txBody>
                    <a:bodyPr/>
                    <a:lstStyle/>
                    <a:p>
                      <a:pPr algn="ctr"/>
                      <a:endParaRPr kumimoji="1" lang="ja-JP" altLang="en-US" sz="1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EEBF7"/>
                    </a:solidFill>
                  </a:tcPr>
                </a:tc>
                <a:tc vMerge="1">
                  <a:txBody>
                    <a:bodyPr/>
                    <a:lstStyle/>
                    <a:p>
                      <a:pPr marL="36000"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健康状態</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36000" algn="l"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私は、身体的に健康な状態である</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3.4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rPr>
                        <a:t>3.5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a:solidFill>
                            <a:schemeClr val="accent1">
                              <a:lumMod val="75000"/>
                            </a:schemeClr>
                          </a:solidFill>
                          <a:effectLst/>
                          <a:latin typeface="BIZ UDPゴシック" panose="020B0400000000000000" pitchFamily="50" charset="-128"/>
                          <a:ea typeface="BIZ UDPゴシック" panose="020B0400000000000000" pitchFamily="50" charset="-128"/>
                        </a:rPr>
                        <a:t>-0.1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9720773"/>
                  </a:ext>
                </a:extLst>
              </a:tr>
            </a:tbl>
          </a:graphicData>
        </a:graphic>
      </p:graphicFrame>
      <p:graphicFrame>
        <p:nvGraphicFramePr>
          <p:cNvPr id="9" name="表 8">
            <a:extLst>
              <a:ext uri="{FF2B5EF4-FFF2-40B4-BE49-F238E27FC236}">
                <a16:creationId xmlns:a16="http://schemas.microsoft.com/office/drawing/2014/main" id="{470131E7-CC97-419C-8890-D116737BB78B}"/>
              </a:ext>
            </a:extLst>
          </p:cNvPr>
          <p:cNvGraphicFramePr>
            <a:graphicFrameLocks noGrp="1"/>
          </p:cNvGraphicFramePr>
          <p:nvPr>
            <p:extLst>
              <p:ext uri="{D42A27DB-BD31-4B8C-83A1-F6EECF244321}">
                <p14:modId xmlns:p14="http://schemas.microsoft.com/office/powerpoint/2010/main" val="2221992616"/>
              </p:ext>
            </p:extLst>
          </p:nvPr>
        </p:nvGraphicFramePr>
        <p:xfrm>
          <a:off x="78017" y="563957"/>
          <a:ext cx="9755999" cy="335280"/>
        </p:xfrm>
        <a:graphic>
          <a:graphicData uri="http://schemas.openxmlformats.org/drawingml/2006/table">
            <a:tbl>
              <a:tblPr firstRow="1" bandRow="1">
                <a:tableStyleId>{F2DE63D5-997A-4646-A377-4702673A728D}</a:tableStyleId>
              </a:tblPr>
              <a:tblGrid>
                <a:gridCol w="1170491">
                  <a:extLst>
                    <a:ext uri="{9D8B030D-6E8A-4147-A177-3AD203B41FA5}">
                      <a16:colId xmlns:a16="http://schemas.microsoft.com/office/drawing/2014/main" val="1291843402"/>
                    </a:ext>
                  </a:extLst>
                </a:gridCol>
                <a:gridCol w="1635369">
                  <a:extLst>
                    <a:ext uri="{9D8B030D-6E8A-4147-A177-3AD203B41FA5}">
                      <a16:colId xmlns:a16="http://schemas.microsoft.com/office/drawing/2014/main" val="330497825"/>
                    </a:ext>
                  </a:extLst>
                </a:gridCol>
                <a:gridCol w="4734442">
                  <a:extLst>
                    <a:ext uri="{9D8B030D-6E8A-4147-A177-3AD203B41FA5}">
                      <a16:colId xmlns:a16="http://schemas.microsoft.com/office/drawing/2014/main" val="2905765339"/>
                    </a:ext>
                  </a:extLst>
                </a:gridCol>
                <a:gridCol w="735852">
                  <a:extLst>
                    <a:ext uri="{9D8B030D-6E8A-4147-A177-3AD203B41FA5}">
                      <a16:colId xmlns:a16="http://schemas.microsoft.com/office/drawing/2014/main" val="888244556"/>
                    </a:ext>
                  </a:extLst>
                </a:gridCol>
                <a:gridCol w="735852">
                  <a:extLst>
                    <a:ext uri="{9D8B030D-6E8A-4147-A177-3AD203B41FA5}">
                      <a16:colId xmlns:a16="http://schemas.microsoft.com/office/drawing/2014/main" val="3610355256"/>
                    </a:ext>
                  </a:extLst>
                </a:gridCol>
                <a:gridCol w="743993">
                  <a:extLst>
                    <a:ext uri="{9D8B030D-6E8A-4147-A177-3AD203B41FA5}">
                      <a16:colId xmlns:a16="http://schemas.microsoft.com/office/drawing/2014/main" val="2647369050"/>
                    </a:ext>
                  </a:extLst>
                </a:gridCol>
              </a:tblGrid>
              <a:tr h="252000">
                <a:tc>
                  <a:txBody>
                    <a:bodyPr/>
                    <a:lstStyle/>
                    <a:p>
                      <a:pPr algn="ctr"/>
                      <a:r>
                        <a:rPr kumimoji="1" lang="en-US" altLang="ja-JP" sz="800" b="1" dirty="0">
                          <a:latin typeface="BIZ UDPゴシック" panose="020B0400000000000000" pitchFamily="50" charset="-128"/>
                          <a:ea typeface="BIZ UDPゴシック" panose="020B0400000000000000" pitchFamily="50" charset="-128"/>
                        </a:rPr>
                        <a:t>Well-Being</a:t>
                      </a:r>
                      <a:r>
                        <a:rPr kumimoji="1" lang="ja-JP" altLang="en-US" sz="800" b="1" dirty="0">
                          <a:latin typeface="BIZ UDPゴシック" panose="020B0400000000000000" pitchFamily="50" charset="-128"/>
                          <a:ea typeface="BIZ UDPゴシック" panose="020B0400000000000000" pitchFamily="50" charset="-128"/>
                        </a:rPr>
                        <a:t>の分類</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2060">
                        <a:alpha val="7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bg1"/>
                          </a:solidFill>
                          <a:latin typeface="BIZ UDPゴシック" panose="020B0400000000000000" pitchFamily="50" charset="-128"/>
                          <a:ea typeface="BIZ UDPゴシック" panose="020B0400000000000000" pitchFamily="50" charset="-128"/>
                          <a:cs typeface="HGP創英角ｺﾞｼｯｸUB" panose="020B0900000000000000" pitchFamily="50" charset="-128"/>
                        </a:rPr>
                        <a:t>デジタル庁「地域幸福度指標」に</a:t>
                      </a:r>
                      <a:endParaRPr kumimoji="1" lang="en-US" altLang="ja-JP" sz="800" b="1" dirty="0">
                        <a:solidFill>
                          <a:schemeClr val="bg1"/>
                        </a:solidFill>
                        <a:latin typeface="BIZ UDPゴシック" panose="020B0400000000000000" pitchFamily="50" charset="-128"/>
                        <a:ea typeface="BIZ UDPゴシック" panose="020B0400000000000000" pitchFamily="50" charset="-128"/>
                        <a:cs typeface="HGP創英角ｺﾞｼｯｸUB" panose="020B09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bg1"/>
                          </a:solidFill>
                          <a:latin typeface="BIZ UDPゴシック" panose="020B0400000000000000" pitchFamily="50" charset="-128"/>
                          <a:ea typeface="BIZ UDPゴシック" panose="020B0400000000000000" pitchFamily="50" charset="-128"/>
                          <a:cs typeface="HGP創英角ｺﾞｼｯｸUB" panose="020B0900000000000000" pitchFamily="50" charset="-128"/>
                        </a:rPr>
                        <a:t>おける分類</a:t>
                      </a:r>
                      <a:endParaRPr kumimoji="1" lang="ja-JP" altLang="en-US" sz="800" b="1" dirty="0">
                        <a:solidFill>
                          <a:schemeClr val="bg1"/>
                        </a:solidFill>
                        <a:latin typeface="BIZ UDPゴシック" panose="020B0400000000000000" pitchFamily="50" charset="-128"/>
                        <a:ea typeface="BIZ UDPゴシック" panose="020B0400000000000000" pitchFamily="50" charset="-128"/>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2060">
                        <a:alpha val="70000"/>
                      </a:srgbClr>
                    </a:solidFill>
                  </a:tcPr>
                </a:tc>
                <a:tc>
                  <a:txBody>
                    <a:bodyPr/>
                    <a:lstStyle/>
                    <a:p>
                      <a:pPr algn="ctr"/>
                      <a:r>
                        <a:rPr kumimoji="1" lang="ja-JP" altLang="en-US" sz="1000" b="1" dirty="0">
                          <a:latin typeface="BIZ UDPゴシック" panose="020B0400000000000000" pitchFamily="50" charset="-128"/>
                          <a:ea typeface="BIZ UDPゴシック" panose="020B0400000000000000" pitchFamily="50" charset="-128"/>
                        </a:rPr>
                        <a:t>指標</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2060">
                        <a:alpha val="70000"/>
                      </a:srgbClr>
                    </a:solidFill>
                  </a:tcPr>
                </a:tc>
                <a:tc>
                  <a:txBody>
                    <a:bodyPr/>
                    <a:lstStyle/>
                    <a:p>
                      <a:pPr algn="ctr"/>
                      <a:r>
                        <a:rPr kumimoji="1" lang="en-US" altLang="ja-JP" sz="1000" b="1" dirty="0">
                          <a:solidFill>
                            <a:schemeClr val="bg1"/>
                          </a:solidFill>
                          <a:latin typeface="BIZ UDPゴシック" panose="020B0400000000000000" pitchFamily="50" charset="-128"/>
                          <a:ea typeface="BIZ UDPゴシック" panose="020B0400000000000000" pitchFamily="50" charset="-128"/>
                        </a:rPr>
                        <a:t>2024</a:t>
                      </a:r>
                      <a:endParaRPr kumimoji="1" lang="ja-JP" altLang="en-US" sz="1000" b="1" dirty="0">
                        <a:solidFill>
                          <a:schemeClr val="bg1"/>
                        </a:solidFill>
                        <a:latin typeface="BIZ UDPゴシック" panose="020B0400000000000000" pitchFamily="50" charset="-128"/>
                        <a:ea typeface="BIZ UDPゴシック" panose="020B0400000000000000" pitchFamily="50" charset="-128"/>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2060">
                        <a:alpha val="70000"/>
                      </a:srgbClr>
                    </a:solidFill>
                  </a:tcPr>
                </a:tc>
                <a:tc>
                  <a:txBody>
                    <a:bodyPr/>
                    <a:lstStyle/>
                    <a:p>
                      <a:pPr algn="ctr"/>
                      <a:r>
                        <a:rPr kumimoji="1" lang="en-US" altLang="ja-JP" sz="1000" b="1" dirty="0">
                          <a:solidFill>
                            <a:schemeClr val="bg1"/>
                          </a:solidFill>
                          <a:latin typeface="BIZ UDPゴシック" panose="020B0400000000000000" pitchFamily="50" charset="-128"/>
                          <a:ea typeface="BIZ UDPゴシック" panose="020B0400000000000000" pitchFamily="50" charset="-128"/>
                        </a:rPr>
                        <a:t>2023</a:t>
                      </a:r>
                      <a:endParaRPr kumimoji="1" lang="ja-JP" altLang="en-US" sz="1000" b="1" dirty="0">
                        <a:solidFill>
                          <a:schemeClr val="bg1"/>
                        </a:solidFill>
                        <a:latin typeface="BIZ UDPゴシック" panose="020B0400000000000000" pitchFamily="50" charset="-128"/>
                        <a:ea typeface="BIZ UDPゴシック" panose="020B0400000000000000" pitchFamily="50" charset="-128"/>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2060">
                        <a:alpha val="70000"/>
                      </a:srgbClr>
                    </a:solidFill>
                  </a:tcPr>
                </a:tc>
                <a:tc>
                  <a:txBody>
                    <a:bodyPr/>
                    <a:lstStyle/>
                    <a:p>
                      <a:pPr algn="ctr"/>
                      <a:r>
                        <a:rPr kumimoji="1" lang="ja-JP" altLang="en-US" sz="1000" b="1" dirty="0">
                          <a:latin typeface="BIZ UDPゴシック" panose="020B0400000000000000" pitchFamily="50" charset="-128"/>
                          <a:ea typeface="BIZ UDPゴシック" panose="020B0400000000000000" pitchFamily="50" charset="-128"/>
                        </a:rPr>
                        <a:t>差</a:t>
                      </a:r>
                      <a:endParaRPr kumimoji="1" lang="en-US" altLang="ja-JP" sz="1000" b="1" dirty="0">
                        <a:latin typeface="BIZ UDPゴシック" panose="020B0400000000000000" pitchFamily="50" charset="-128"/>
                        <a:ea typeface="BIZ UDPゴシック" panose="020B0400000000000000" pitchFamily="50" charset="-128"/>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2060">
                        <a:alpha val="70000"/>
                      </a:srgbClr>
                    </a:solidFill>
                  </a:tcPr>
                </a:tc>
                <a:extLst>
                  <a:ext uri="{0D108BD9-81ED-4DB2-BD59-A6C34878D82A}">
                    <a16:rowId xmlns:a16="http://schemas.microsoft.com/office/drawing/2014/main" val="103115788"/>
                  </a:ext>
                </a:extLst>
              </a:tr>
            </a:tbl>
          </a:graphicData>
        </a:graphic>
      </p:graphicFrame>
      <p:sp>
        <p:nvSpPr>
          <p:cNvPr id="10" name="スライド番号プレースホルダー 3">
            <a:extLst>
              <a:ext uri="{FF2B5EF4-FFF2-40B4-BE49-F238E27FC236}">
                <a16:creationId xmlns:a16="http://schemas.microsoft.com/office/drawing/2014/main" id="{53326E7C-9FB2-45AC-8397-314D49A7A9F6}"/>
              </a:ext>
            </a:extLst>
          </p:cNvPr>
          <p:cNvSpPr>
            <a:spLocks noGrp="1"/>
          </p:cNvSpPr>
          <p:nvPr>
            <p:ph type="sldNum" sz="quarter" idx="12"/>
          </p:nvPr>
        </p:nvSpPr>
        <p:spPr>
          <a:xfrm>
            <a:off x="7779890" y="6585732"/>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F82107-93BA-490C-9453-044014AF67CD}" type="slidenum">
              <a:rPr kumimoji="1" lang="ja-JP" altLang="en-US" sz="1200" b="0" i="0" u="none" strike="noStrike" kern="1200" cap="none" spc="0" normalizeH="0" baseline="0" noProof="0" smtClean="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76</a:t>
            </a:fld>
            <a:endParaRPr kumimoji="1" lang="ja-JP" altLang="en-US" sz="1200" b="0" i="0" u="none" strike="noStrike" kern="1200" cap="none" spc="0" normalizeH="0" baseline="0" noProof="0" dirty="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28273566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7D173F5B-FD2F-4B3E-B54D-CD1B02505E39}"/>
              </a:ext>
            </a:extLst>
          </p:cNvPr>
          <p:cNvSpPr txBox="1"/>
          <p:nvPr/>
        </p:nvSpPr>
        <p:spPr>
          <a:xfrm>
            <a:off x="0" y="2674911"/>
            <a:ext cx="9906000" cy="793487"/>
          </a:xfrm>
          <a:prstGeom prst="rect">
            <a:avLst/>
          </a:prstGeom>
          <a:no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1" sz="3200" i="0" u="none" strike="noStrike" cap="none" normalizeH="0">
                <a:ln>
                  <a:noFill/>
                </a:ln>
                <a:solidFill>
                  <a:prstClr val="black"/>
                </a:solidFill>
                <a:effectLst/>
                <a:uLnTx/>
                <a:uFillTx/>
                <a:latin typeface="HGP創英角ｺﾞｼｯｸUB" panose="020B0900000000000000" pitchFamily="50" charset="-128"/>
                <a:ea typeface="HGP創英角ｺﾞｼｯｸUB" panose="020B0900000000000000" pitchFamily="50" charset="-128"/>
              </a:defRPr>
            </a:lvl1pPr>
          </a:lstStyle>
          <a:p>
            <a:pPr>
              <a:lnSpc>
                <a:spcPct val="150000"/>
              </a:lnSpc>
            </a:pPr>
            <a:r>
              <a:rPr lang="en-US" altLang="ja-JP" sz="3400" dirty="0"/>
              <a:t>Ⅴ</a:t>
            </a:r>
            <a:r>
              <a:rPr lang="ja-JP" altLang="en-US" sz="3400" dirty="0"/>
              <a:t>．</a:t>
            </a:r>
            <a:r>
              <a:rPr lang="ja-JP" altLang="en-US" sz="360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今後の進め方</a:t>
            </a:r>
          </a:p>
        </p:txBody>
      </p:sp>
      <p:sp>
        <p:nvSpPr>
          <p:cNvPr id="6" name="スライド番号プレースホルダー 3">
            <a:extLst>
              <a:ext uri="{FF2B5EF4-FFF2-40B4-BE49-F238E27FC236}">
                <a16:creationId xmlns:a16="http://schemas.microsoft.com/office/drawing/2014/main" id="{952FD176-DF5C-42C7-AE86-9C904C599C5A}"/>
              </a:ext>
            </a:extLst>
          </p:cNvPr>
          <p:cNvSpPr txBox="1">
            <a:spLocks/>
          </p:cNvSpPr>
          <p:nvPr/>
        </p:nvSpPr>
        <p:spPr>
          <a:xfrm>
            <a:off x="7677150" y="6492266"/>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BIZ UDPゴシック" panose="020B0400000000000000" pitchFamily="50" charset="-128"/>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DDF82107-93BA-490C-9453-044014AF67CD}" type="slidenum">
              <a:rPr kumimoji="1" lang="ja-JP" altLang="en-US" smtClean="0">
                <a:solidFill>
                  <a:prstClr val="black">
                    <a:tint val="75000"/>
                  </a:prstClr>
                </a:solidFill>
              </a:rPr>
              <a:pPr>
                <a:defRPr/>
              </a:pPr>
              <a:t>77</a:t>
            </a:fld>
            <a:endParaRPr kumimoji="1" lang="ja-JP" altLang="en-US" dirty="0">
              <a:solidFill>
                <a:prstClr val="black">
                  <a:tint val="75000"/>
                </a:prstClr>
              </a:solidFill>
            </a:endParaRPr>
          </a:p>
        </p:txBody>
      </p:sp>
    </p:spTree>
    <p:extLst>
      <p:ext uri="{BB962C8B-B14F-4D97-AF65-F5344CB8AC3E}">
        <p14:creationId xmlns:p14="http://schemas.microsoft.com/office/powerpoint/2010/main" val="311657162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1816FF15-8F66-43EC-9326-870A684C6EE1}"/>
              </a:ext>
            </a:extLst>
          </p:cNvPr>
          <p:cNvSpPr/>
          <p:nvPr/>
        </p:nvSpPr>
        <p:spPr>
          <a:xfrm>
            <a:off x="273000" y="1179635"/>
            <a:ext cx="9360000" cy="4498730"/>
          </a:xfrm>
          <a:prstGeom prst="rect">
            <a:avLst/>
          </a:prstGeom>
          <a:solidFill>
            <a:schemeClr val="bg1">
              <a:lumMod val="85000"/>
            </a:schemeClr>
          </a:solidFill>
          <a:ln>
            <a:noFill/>
          </a:ln>
        </p:spPr>
        <p:style>
          <a:lnRef idx="2">
            <a:schemeClr val="accent2"/>
          </a:lnRef>
          <a:fillRef idx="1">
            <a:schemeClr val="lt1"/>
          </a:fillRef>
          <a:effectRef idx="0">
            <a:schemeClr val="accent2"/>
          </a:effectRef>
          <a:fontRef idx="minor">
            <a:schemeClr val="dk1"/>
          </a:fontRef>
        </p:style>
        <p:txBody>
          <a:bodyPr lIns="108000" tIns="72000" rIns="108000" bIns="72000" anchor="t" anchorCtr="0"/>
          <a:lstStyle>
            <a:lvl1pPr indent="-285750">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indent="0">
              <a:lnSpc>
                <a:spcPts val="3300"/>
              </a:lnSpc>
              <a:spcAft>
                <a:spcPts val="1200"/>
              </a:spcAft>
            </a:pPr>
            <a:endParaRPr lang="en-US" altLang="ja-JP" b="1" dirty="0">
              <a:latin typeface="BIZ UDPゴシック" panose="020B0400000000000000" pitchFamily="50" charset="-128"/>
              <a:ea typeface="BIZ UDPゴシック" panose="020B0400000000000000" pitchFamily="50" charset="-128"/>
              <a:cs typeface="Meiryo UI" pitchFamily="50" charset="-128"/>
            </a:endParaRPr>
          </a:p>
        </p:txBody>
      </p:sp>
      <p:sp>
        <p:nvSpPr>
          <p:cNvPr id="2" name="スライド番号プレースホルダー 1">
            <a:extLst>
              <a:ext uri="{FF2B5EF4-FFF2-40B4-BE49-F238E27FC236}">
                <a16:creationId xmlns:a16="http://schemas.microsoft.com/office/drawing/2014/main" id="{0D3C139F-2A42-480C-8CEA-0C34F1333CA6}"/>
              </a:ext>
            </a:extLst>
          </p:cNvPr>
          <p:cNvSpPr>
            <a:spLocks noGrp="1"/>
          </p:cNvSpPr>
          <p:nvPr>
            <p:ph type="sldNum" sz="quarter" idx="12"/>
          </p:nvPr>
        </p:nvSpPr>
        <p:spPr/>
        <p:txBody>
          <a:bodyPr/>
          <a:lstStyle/>
          <a:p>
            <a:fld id="{DDF82107-93BA-490C-9453-044014AF67CD}" type="slidenum">
              <a:rPr kumimoji="1" lang="ja-JP" altLang="en-US" smtClean="0"/>
              <a:pPr/>
              <a:t>78</a:t>
            </a:fld>
            <a:endParaRPr kumimoji="1" lang="ja-JP" altLang="en-US"/>
          </a:p>
        </p:txBody>
      </p:sp>
      <p:sp>
        <p:nvSpPr>
          <p:cNvPr id="7" name="テキスト ボックス 6">
            <a:extLst>
              <a:ext uri="{FF2B5EF4-FFF2-40B4-BE49-F238E27FC236}">
                <a16:creationId xmlns:a16="http://schemas.microsoft.com/office/drawing/2014/main" id="{3A0660E3-7000-449A-92C9-2A29DCBA5EC6}"/>
              </a:ext>
            </a:extLst>
          </p:cNvPr>
          <p:cNvSpPr txBox="1"/>
          <p:nvPr/>
        </p:nvSpPr>
        <p:spPr>
          <a:xfrm>
            <a:off x="0" y="61186"/>
            <a:ext cx="9906000" cy="400110"/>
          </a:xfrm>
          <a:prstGeom prst="rect">
            <a:avLst/>
          </a:prstGeom>
          <a:noFill/>
        </p:spPr>
        <p:txBody>
          <a:bodyPr wrap="square">
            <a:spAutoFit/>
          </a:bodyPr>
          <a:lstStyle>
            <a:defPPr>
              <a:defRPr lang="en-US"/>
            </a:defPPr>
            <a:lvl1pPr defTabSz="742950">
              <a:defRPr kumimoji="1" sz="2000">
                <a:solidFill>
                  <a:prstClr val="white"/>
                </a:solidFill>
                <a:latin typeface="HGS創英角ｺﾞｼｯｸUB" panose="020B0900000000000000" pitchFamily="50" charset="-128"/>
                <a:ea typeface="HGS創英角ｺﾞｼｯｸUB" panose="020B0900000000000000" pitchFamily="50" charset="-128"/>
              </a:defRPr>
            </a:lvl1pPr>
          </a:lstStyle>
          <a:p>
            <a:r>
              <a:rPr lang="en-US" altLang="ja-JP" dirty="0"/>
              <a:t>Ⅴ</a:t>
            </a:r>
            <a:r>
              <a:rPr lang="ja-JP" altLang="en-US" dirty="0"/>
              <a:t>．今後の進め方　</a:t>
            </a:r>
            <a:endParaRPr lang="en-US" altLang="ja-JP" dirty="0"/>
          </a:p>
        </p:txBody>
      </p:sp>
      <p:sp>
        <p:nvSpPr>
          <p:cNvPr id="11" name="正方形/長方形 10">
            <a:extLst>
              <a:ext uri="{FF2B5EF4-FFF2-40B4-BE49-F238E27FC236}">
                <a16:creationId xmlns:a16="http://schemas.microsoft.com/office/drawing/2014/main" id="{2E906DE0-525E-4898-9DD0-A97B7B2FDF40}"/>
              </a:ext>
            </a:extLst>
          </p:cNvPr>
          <p:cNvSpPr/>
          <p:nvPr/>
        </p:nvSpPr>
        <p:spPr>
          <a:xfrm>
            <a:off x="734155" y="1539753"/>
            <a:ext cx="8437690" cy="37784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marR="0" lvl="0" indent="-285750" algn="l" defTabSz="690349" rtl="0" eaLnBrk="1" fontAlgn="auto" latinLnBrk="0" hangingPunct="1">
              <a:lnSpc>
                <a:spcPct val="120000"/>
              </a:lnSpc>
              <a:spcBef>
                <a:spcPts val="0"/>
              </a:spcBef>
              <a:spcAft>
                <a:spcPts val="0"/>
              </a:spcAft>
              <a:buClrTx/>
              <a:buSzTx/>
              <a:buFont typeface="Wingdings" panose="05000000000000000000" pitchFamily="2" charset="2"/>
              <a:buChar char="u"/>
              <a:tabLst/>
              <a:defRPr/>
            </a:pPr>
            <a:r>
              <a:rPr lang="en-US" altLang="ja-JP" sz="2000" b="1"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2025</a:t>
            </a:r>
            <a:r>
              <a:rPr kumimoji="0" lang="ja-JP" altLang="en-US" sz="2000" b="1" i="0" u="none" strike="noStrike" kern="1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年</a:t>
            </a:r>
            <a:r>
              <a:rPr lang="ja-JP" altLang="en-US" sz="2000" b="1"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度</a:t>
            </a:r>
            <a:r>
              <a:rPr kumimoji="0" lang="ja-JP" altLang="en-US" sz="2000" b="1" i="0" u="none" strike="noStrike" kern="1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2000" b="1"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en-US" altLang="ja-JP" sz="2000" b="1" i="0" u="none" strike="noStrike" kern="1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Beyond</a:t>
            </a:r>
            <a:r>
              <a:rPr kumimoji="0" lang="ja-JP" altLang="en-US" sz="2000" b="1" i="0" u="none" strike="noStrike" kern="1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2000" b="1"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EXPO</a:t>
            </a:r>
            <a:r>
              <a:rPr lang="ja-JP" altLang="en-US" sz="2000" b="1"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 ２０２５　策定</a:t>
            </a:r>
            <a:endParaRPr lang="en-US" altLang="ja-JP" sz="2000" b="1"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algn="l" defTabSz="690349" rtl="0" eaLnBrk="1" fontAlgn="auto" latinLnBrk="0" hangingPunct="1">
              <a:lnSpc>
                <a:spcPct val="120000"/>
              </a:lnSpc>
              <a:spcBef>
                <a:spcPts val="0"/>
              </a:spcBef>
              <a:spcAft>
                <a:spcPts val="0"/>
              </a:spcAft>
              <a:buClrTx/>
              <a:buSzTx/>
              <a:tabLst/>
              <a:defRPr/>
            </a:pPr>
            <a:endParaRPr lang="en-US" altLang="ja-JP" sz="2000" b="1"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marL="285750" marR="0" lvl="0" indent="-285750" algn="l" defTabSz="690349" rtl="0" eaLnBrk="1" fontAlgn="auto" latinLnBrk="0" hangingPunct="1">
              <a:lnSpc>
                <a:spcPct val="120000"/>
              </a:lnSpc>
              <a:spcBef>
                <a:spcPts val="0"/>
              </a:spcBef>
              <a:spcAft>
                <a:spcPts val="0"/>
              </a:spcAft>
              <a:buClrTx/>
              <a:buSzTx/>
              <a:buFont typeface="Wingdings" panose="05000000000000000000" pitchFamily="2" charset="2"/>
              <a:buChar char="u"/>
              <a:tabLst/>
              <a:defRPr/>
            </a:pPr>
            <a:r>
              <a:rPr lang="en-US" altLang="ja-JP" sz="2000" b="1"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2026</a:t>
            </a:r>
            <a:r>
              <a:rPr lang="ja-JP" altLang="en-US" sz="2000" b="1"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年度以降　 </a:t>
            </a:r>
            <a:endParaRPr lang="en-US" altLang="ja-JP" sz="2000" b="1"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algn="l" defTabSz="690349" rtl="0" eaLnBrk="1" fontAlgn="auto" latinLnBrk="0" hangingPunct="1">
              <a:lnSpc>
                <a:spcPct val="120000"/>
              </a:lnSpc>
              <a:spcBef>
                <a:spcPts val="300"/>
              </a:spcBef>
              <a:spcAft>
                <a:spcPts val="0"/>
              </a:spcAft>
              <a:buClrTx/>
              <a:buSzTx/>
              <a:tabLst/>
              <a:defRPr/>
            </a:pPr>
            <a:r>
              <a:rPr lang="en-US" altLang="ja-JP" b="1"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b="1"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 府市等に</a:t>
            </a:r>
            <a:r>
              <a:rPr lang="ja-JP" altLang="en-US" b="1"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おいて、関係するステークホルダーと連携し、関連事業を推進</a:t>
            </a:r>
            <a:endParaRPr lang="en-US" altLang="ja-JP" b="1"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algn="l" defTabSz="690349" rtl="0" eaLnBrk="1" fontAlgn="auto" latinLnBrk="0" hangingPunct="1">
              <a:lnSpc>
                <a:spcPct val="120000"/>
              </a:lnSpc>
              <a:spcBef>
                <a:spcPts val="300"/>
              </a:spcBef>
              <a:spcAft>
                <a:spcPts val="0"/>
              </a:spcAft>
              <a:buClrTx/>
              <a:buSzTx/>
              <a:tabLst/>
              <a:defRPr/>
            </a:pPr>
            <a:r>
              <a:rPr lang="ja-JP" altLang="en-US" b="1"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 国での対応が必要なものについて、国等へ働きかけ</a:t>
            </a:r>
            <a:endParaRPr lang="en-US" altLang="ja-JP" b="1"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algn="l" defTabSz="690349" rtl="0" eaLnBrk="1" fontAlgn="auto" latinLnBrk="0" hangingPunct="1">
              <a:lnSpc>
                <a:spcPct val="120000"/>
              </a:lnSpc>
              <a:spcBef>
                <a:spcPts val="300"/>
              </a:spcBef>
              <a:spcAft>
                <a:spcPts val="0"/>
              </a:spcAft>
              <a:buClrTx/>
              <a:buSzTx/>
              <a:tabLst/>
              <a:defRPr/>
            </a:pPr>
            <a:r>
              <a:rPr lang="ja-JP" altLang="en-US" b="1"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 戦略の着実な推進を図るため、府において進捗管理を実施</a:t>
            </a:r>
            <a:br>
              <a:rPr lang="en-US" altLang="ja-JP" b="1"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br>
            <a:r>
              <a:rPr lang="en-US" altLang="ja-JP" b="1"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b="1"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（戦略目標、客観指標、主観指標）</a:t>
            </a:r>
            <a:endParaRPr lang="en-US" altLang="ja-JP" b="1"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algn="l" defTabSz="690349" rtl="0" eaLnBrk="1" fontAlgn="auto" latinLnBrk="0" hangingPunct="1">
              <a:lnSpc>
                <a:spcPct val="120000"/>
              </a:lnSpc>
              <a:spcBef>
                <a:spcPts val="0"/>
              </a:spcBef>
              <a:spcAft>
                <a:spcPts val="0"/>
              </a:spcAft>
              <a:buClrTx/>
              <a:buSzTx/>
              <a:tabLst/>
              <a:defRPr/>
            </a:pPr>
            <a:r>
              <a:rPr lang="ja-JP" altLang="en-US" sz="1400" b="1"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endParaRPr lang="en-US" altLang="ja-JP" sz="1400" b="1"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algn="l" defTabSz="690349" rtl="0" eaLnBrk="1" fontAlgn="auto" latinLnBrk="0" hangingPunct="1">
              <a:lnSpc>
                <a:spcPct val="120000"/>
              </a:lnSpc>
              <a:spcBef>
                <a:spcPts val="300"/>
              </a:spcBef>
              <a:spcAft>
                <a:spcPts val="0"/>
              </a:spcAft>
              <a:buClrTx/>
              <a:buSzTx/>
              <a:tabLst/>
              <a:defRPr/>
            </a:pPr>
            <a:r>
              <a:rPr lang="en-US" altLang="ja-JP" sz="1400" b="1"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4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4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「基本的な考え方（基本方針、めざす都市像、目標等）」については策定後５年ごとに検証を行う</a:t>
            </a:r>
            <a:endParaRPr lang="en-US" altLang="ja-JP" sz="14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algn="l" defTabSz="690349" rtl="0" eaLnBrk="1" fontAlgn="auto" latinLnBrk="0" hangingPunct="1">
              <a:lnSpc>
                <a:spcPct val="120000"/>
              </a:lnSpc>
              <a:spcBef>
                <a:spcPts val="300"/>
              </a:spcBef>
              <a:spcAft>
                <a:spcPts val="0"/>
              </a:spcAft>
              <a:buClrTx/>
              <a:buSzTx/>
              <a:tabLst/>
              <a:defRPr/>
            </a:pPr>
            <a:r>
              <a:rPr lang="ja-JP" altLang="en-US" sz="14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4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4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「施策の方向性」については、取組の成果や環境変化などを踏まえ、毎年、柔軟に見直しを行う</a:t>
            </a:r>
            <a:endParaRPr lang="en-US" altLang="ja-JP" sz="14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algn="l" defTabSz="690349" rtl="0" eaLnBrk="1" fontAlgn="auto" latinLnBrk="0" hangingPunct="1">
              <a:lnSpc>
                <a:spcPct val="120000"/>
              </a:lnSpc>
              <a:spcBef>
                <a:spcPts val="0"/>
              </a:spcBef>
              <a:spcAft>
                <a:spcPts val="0"/>
              </a:spcAft>
              <a:buClrTx/>
              <a:buSzTx/>
              <a:tabLst/>
              <a:defRPr/>
            </a:pPr>
            <a:r>
              <a:rPr lang="en-US" altLang="ja-JP" sz="1400" b="1"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en-US" sz="20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endParaRPr lang="en-US" altLang="ja-JP" sz="16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3975324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正方形/長方形 57">
            <a:extLst>
              <a:ext uri="{FF2B5EF4-FFF2-40B4-BE49-F238E27FC236}">
                <a16:creationId xmlns:a16="http://schemas.microsoft.com/office/drawing/2014/main" id="{778C15AF-678D-40DC-815E-2421AB2CA9DD}"/>
              </a:ext>
            </a:extLst>
          </p:cNvPr>
          <p:cNvSpPr/>
          <p:nvPr/>
        </p:nvSpPr>
        <p:spPr>
          <a:xfrm>
            <a:off x="131232" y="1714501"/>
            <a:ext cx="3168000" cy="5082314"/>
          </a:xfrm>
          <a:prstGeom prst="rect">
            <a:avLst/>
          </a:prstGeom>
          <a:no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marL="180975" marR="0" lvl="0" indent="0" algn="l" defTabSz="457200" rtl="0" eaLnBrk="1" fontAlgn="auto" latinLnBrk="0" hangingPunct="1">
              <a:lnSpc>
                <a:spcPct val="120000"/>
              </a:lnSpc>
              <a:spcBef>
                <a:spcPts val="0"/>
              </a:spcBef>
              <a:spcAft>
                <a:spcPts val="0"/>
              </a:spcAft>
              <a:buClrTx/>
              <a:buSzTx/>
              <a:buFontTx/>
              <a:buNone/>
              <a:tabLst/>
              <a:defRPr/>
            </a:pPr>
            <a:endParaRPr kumimoji="0" lang="en-US" altLang="ja-JP" sz="1200" b="1" i="0" u="none" strike="noStrike" kern="1200" cap="none" spc="0" normalizeH="0" baseline="0" noProof="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endParaRPr>
          </a:p>
        </p:txBody>
      </p:sp>
      <p:sp>
        <p:nvSpPr>
          <p:cNvPr id="59" name="テキスト ボックス 58">
            <a:extLst>
              <a:ext uri="{FF2B5EF4-FFF2-40B4-BE49-F238E27FC236}">
                <a16:creationId xmlns:a16="http://schemas.microsoft.com/office/drawing/2014/main" id="{F6BCF053-FA59-409B-B7F2-0FB98C4FBBBD}"/>
              </a:ext>
            </a:extLst>
          </p:cNvPr>
          <p:cNvSpPr txBox="1"/>
          <p:nvPr/>
        </p:nvSpPr>
        <p:spPr>
          <a:xfrm>
            <a:off x="534506" y="1521898"/>
            <a:ext cx="2279359" cy="351375"/>
          </a:xfrm>
          <a:prstGeom prst="rect">
            <a:avLst/>
          </a:prstGeom>
          <a:solidFill>
            <a:schemeClr val="accent1">
              <a:lumMod val="50000"/>
            </a:schemeClr>
          </a:solidFill>
          <a:ln>
            <a:noFill/>
          </a:ln>
          <a:effectLst/>
        </p:spPr>
        <p:style>
          <a:lnRef idx="3">
            <a:schemeClr val="lt1"/>
          </a:lnRef>
          <a:fillRef idx="1">
            <a:schemeClr val="accent1"/>
          </a:fillRef>
          <a:effectRef idx="1">
            <a:schemeClr val="accent1"/>
          </a:effectRef>
          <a:fontRef idx="minor">
            <a:schemeClr val="lt1"/>
          </a:fontRef>
        </p:style>
        <p:txBody>
          <a:bodyPr wrap="square" lIns="36000" rIns="36000" rtlCol="0" anchor="ctr" anchorCtr="0">
            <a:noAutofit/>
          </a:bodyPr>
          <a:lstStyle>
            <a:defPPr>
              <a:defRPr lang="en-US"/>
            </a:defPPr>
            <a:lvl1pPr algn="ctr">
              <a:defRPr kumimoji="1" sz="1300">
                <a:ln w="0"/>
                <a:solidFill>
                  <a:schemeClr val="bg1"/>
                </a:solidFill>
                <a:effectLst>
                  <a:outerShdw blurRad="38100" dist="25400" dir="5400000" algn="ctr" rotWithShape="0">
                    <a:srgbClr val="6E747A">
                      <a:alpha val="43000"/>
                    </a:srgbClr>
                  </a:outerShdw>
                </a:effectLst>
                <a:latin typeface="BIZ UDPゴシック" panose="020B0400000000000000" pitchFamily="50" charset="-128"/>
                <a:ea typeface="BIZ UDPゴシック" panose="020B0400000000000000" pitchFamily="50"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w="0"/>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経　済</a:t>
            </a:r>
            <a:endParaRPr kumimoji="1" lang="en-US" altLang="ja-JP" sz="1600" b="0" i="0" u="none" strike="noStrike" kern="1200" cap="none" spc="0" normalizeH="0" baseline="0" noProof="0">
              <a:ln w="0"/>
              <a:solidFill>
                <a:prstClr val="white"/>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60" name="正方形/長方形 59">
            <a:extLst>
              <a:ext uri="{FF2B5EF4-FFF2-40B4-BE49-F238E27FC236}">
                <a16:creationId xmlns:a16="http://schemas.microsoft.com/office/drawing/2014/main" id="{AFE8D455-F836-4B03-8E19-994912F1B4A9}"/>
              </a:ext>
            </a:extLst>
          </p:cNvPr>
          <p:cNvSpPr/>
          <p:nvPr/>
        </p:nvSpPr>
        <p:spPr>
          <a:xfrm>
            <a:off x="3369000" y="1714501"/>
            <a:ext cx="3168000" cy="5082314"/>
          </a:xfrm>
          <a:prstGeom prst="rect">
            <a:avLst/>
          </a:prstGeom>
          <a:no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marL="0" marR="0" lvl="0" indent="0" algn="l" defTabSz="457200" rtl="0" eaLnBrk="1" fontAlgn="auto" latinLnBrk="0" hangingPunct="1">
              <a:lnSpc>
                <a:spcPct val="120000"/>
              </a:lnSpc>
              <a:spcBef>
                <a:spcPts val="0"/>
              </a:spcBef>
              <a:spcAft>
                <a:spcPts val="0"/>
              </a:spcAft>
              <a:buClrTx/>
              <a:buSzTx/>
              <a:buFontTx/>
              <a:buNone/>
              <a:tabLst/>
              <a:defRPr/>
            </a:pPr>
            <a:endParaRPr kumimoji="0" lang="en-US" altLang="ja-JP" sz="1200" b="1" i="0" u="sng" strike="noStrike" kern="1200" cap="none" spc="0" normalizeH="0" baseline="0" noProof="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endParaRPr>
          </a:p>
        </p:txBody>
      </p:sp>
      <p:sp>
        <p:nvSpPr>
          <p:cNvPr id="62" name="テキスト ボックス 61">
            <a:extLst>
              <a:ext uri="{FF2B5EF4-FFF2-40B4-BE49-F238E27FC236}">
                <a16:creationId xmlns:a16="http://schemas.microsoft.com/office/drawing/2014/main" id="{C1E5CCC5-5E5C-4AA3-835A-C6D033D6F430}"/>
              </a:ext>
            </a:extLst>
          </p:cNvPr>
          <p:cNvSpPr txBox="1"/>
          <p:nvPr/>
        </p:nvSpPr>
        <p:spPr>
          <a:xfrm>
            <a:off x="3809354" y="1521898"/>
            <a:ext cx="2279359" cy="351375"/>
          </a:xfrm>
          <a:prstGeom prst="rect">
            <a:avLst/>
          </a:prstGeom>
          <a:solidFill>
            <a:schemeClr val="accent1">
              <a:lumMod val="50000"/>
            </a:schemeClr>
          </a:solidFill>
          <a:ln>
            <a:noFill/>
          </a:ln>
          <a:effectLst/>
        </p:spPr>
        <p:style>
          <a:lnRef idx="3">
            <a:schemeClr val="lt1"/>
          </a:lnRef>
          <a:fillRef idx="1">
            <a:schemeClr val="accent1"/>
          </a:fillRef>
          <a:effectRef idx="1">
            <a:schemeClr val="accent1"/>
          </a:effectRef>
          <a:fontRef idx="minor">
            <a:schemeClr val="lt1"/>
          </a:fontRef>
        </p:style>
        <p:txBody>
          <a:bodyPr wrap="square" lIns="36000" rIns="36000" rtlCol="0" anchor="ctr" anchorCtr="0">
            <a:noAutofit/>
          </a:bodyPr>
          <a:lstStyle>
            <a:defPPr>
              <a:defRPr lang="en-US"/>
            </a:defPPr>
            <a:lvl1pPr algn="ctr">
              <a:defRPr kumimoji="1" sz="1300">
                <a:ln w="0"/>
                <a:solidFill>
                  <a:schemeClr val="bg1"/>
                </a:solidFill>
                <a:effectLst>
                  <a:outerShdw blurRad="38100" dist="25400" dir="5400000" algn="ctr" rotWithShape="0">
                    <a:srgbClr val="6E747A">
                      <a:alpha val="43000"/>
                    </a:srgbClr>
                  </a:outerShdw>
                </a:effectLst>
                <a:latin typeface="BIZ UDPゴシック" panose="020B0400000000000000" pitchFamily="50" charset="-128"/>
                <a:ea typeface="BIZ UDPゴシック" panose="020B0400000000000000" pitchFamily="50"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w="0"/>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都　市</a:t>
            </a:r>
            <a:endParaRPr kumimoji="1" lang="en-US" altLang="ja-JP" sz="1600" b="0" i="0" u="none" strike="noStrike" kern="1200" cap="none" spc="0" normalizeH="0" baseline="0" noProof="0">
              <a:ln w="0"/>
              <a:solidFill>
                <a:prstClr val="white"/>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63" name="正方形/長方形 62">
            <a:extLst>
              <a:ext uri="{FF2B5EF4-FFF2-40B4-BE49-F238E27FC236}">
                <a16:creationId xmlns:a16="http://schemas.microsoft.com/office/drawing/2014/main" id="{2CE102B5-0FC6-4F32-BB15-DAACC6E44019}"/>
              </a:ext>
            </a:extLst>
          </p:cNvPr>
          <p:cNvSpPr/>
          <p:nvPr/>
        </p:nvSpPr>
        <p:spPr>
          <a:xfrm>
            <a:off x="6610447" y="1714501"/>
            <a:ext cx="3168000" cy="5082314"/>
          </a:xfrm>
          <a:prstGeom prst="rect">
            <a:avLst/>
          </a:prstGeom>
          <a:no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marL="180975" marR="0" lvl="0" indent="0" algn="l" defTabSz="457200" rtl="0" eaLnBrk="1" fontAlgn="auto" latinLnBrk="0" hangingPunct="1">
              <a:lnSpc>
                <a:spcPct val="120000"/>
              </a:lnSpc>
              <a:spcBef>
                <a:spcPts val="0"/>
              </a:spcBef>
              <a:spcAft>
                <a:spcPts val="0"/>
              </a:spcAft>
              <a:buClrTx/>
              <a:buSzTx/>
              <a:buFontTx/>
              <a:buNone/>
              <a:tabLst/>
              <a:defRPr/>
            </a:pPr>
            <a:endParaRPr kumimoji="1" lang="en-US" altLang="ja-JP"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64" name="テキスト ボックス 63">
            <a:extLst>
              <a:ext uri="{FF2B5EF4-FFF2-40B4-BE49-F238E27FC236}">
                <a16:creationId xmlns:a16="http://schemas.microsoft.com/office/drawing/2014/main" id="{3DA53AF8-7768-4CB9-B60C-C13223BEA902}"/>
              </a:ext>
            </a:extLst>
          </p:cNvPr>
          <p:cNvSpPr txBox="1"/>
          <p:nvPr/>
        </p:nvSpPr>
        <p:spPr>
          <a:xfrm>
            <a:off x="7112645" y="1521898"/>
            <a:ext cx="2279359" cy="351375"/>
          </a:xfrm>
          <a:prstGeom prst="rect">
            <a:avLst/>
          </a:prstGeom>
          <a:solidFill>
            <a:schemeClr val="accent1">
              <a:lumMod val="50000"/>
            </a:schemeClr>
          </a:solidFill>
          <a:ln>
            <a:noFill/>
          </a:ln>
          <a:effectLst/>
        </p:spPr>
        <p:style>
          <a:lnRef idx="3">
            <a:schemeClr val="lt1"/>
          </a:lnRef>
          <a:fillRef idx="1">
            <a:schemeClr val="accent1"/>
          </a:fillRef>
          <a:effectRef idx="1">
            <a:schemeClr val="accent1"/>
          </a:effectRef>
          <a:fontRef idx="minor">
            <a:schemeClr val="lt1"/>
          </a:fontRef>
        </p:style>
        <p:txBody>
          <a:bodyPr wrap="square" lIns="36000" rIns="36000" rtlCol="0" anchor="ctr" anchorCtr="0">
            <a:noAutofit/>
          </a:bodyPr>
          <a:lstStyle>
            <a:defPPr>
              <a:defRPr lang="en-US"/>
            </a:defPPr>
            <a:lvl1pPr algn="ctr">
              <a:defRPr kumimoji="1" sz="1300">
                <a:ln w="0"/>
                <a:solidFill>
                  <a:schemeClr val="bg1"/>
                </a:solidFill>
                <a:effectLst>
                  <a:outerShdw blurRad="38100" dist="25400" dir="5400000" algn="ctr" rotWithShape="0">
                    <a:srgbClr val="6E747A">
                      <a:alpha val="43000"/>
                    </a:srgbClr>
                  </a:outerShdw>
                </a:effectLst>
                <a:latin typeface="BIZ UDPゴシック" panose="020B0400000000000000" pitchFamily="50" charset="-128"/>
                <a:ea typeface="BIZ UDPゴシック" panose="020B0400000000000000" pitchFamily="50"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w="0"/>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人　材</a:t>
            </a:r>
            <a:endParaRPr kumimoji="1" lang="en-US" altLang="ja-JP" sz="1600" b="0" i="0" u="none" strike="noStrike" kern="1200" cap="none" spc="0" normalizeH="0" baseline="0" noProof="0">
              <a:ln w="0"/>
              <a:solidFill>
                <a:prstClr val="white"/>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67" name="テキスト ボックス 66">
            <a:extLst>
              <a:ext uri="{FF2B5EF4-FFF2-40B4-BE49-F238E27FC236}">
                <a16:creationId xmlns:a16="http://schemas.microsoft.com/office/drawing/2014/main" id="{DEB7B383-3549-4F9F-87B9-A1C34A9E112C}"/>
              </a:ext>
            </a:extLst>
          </p:cNvPr>
          <p:cNvSpPr txBox="1"/>
          <p:nvPr/>
        </p:nvSpPr>
        <p:spPr>
          <a:xfrm>
            <a:off x="127743" y="661224"/>
            <a:ext cx="9650704" cy="723916"/>
          </a:xfrm>
          <a:prstGeom prst="rect">
            <a:avLst/>
          </a:prstGeom>
          <a:solidFill>
            <a:schemeClr val="bg1">
              <a:lumMod val="85000"/>
            </a:schemeClr>
          </a:solidFill>
        </p:spPr>
        <p:txBody>
          <a:bodyPr wrap="square" rtlCol="0">
            <a:spAutoFit/>
          </a:bodyPr>
          <a:lstStyle>
            <a:defPPr>
              <a:defRPr lang="en-US"/>
            </a:defPPr>
            <a:lvl1pPr marL="285750" marR="0" lvl="0" indent="-285750" fontAlgn="auto">
              <a:lnSpc>
                <a:spcPct val="120000"/>
              </a:lnSpc>
              <a:spcBef>
                <a:spcPts val="0"/>
              </a:spcBef>
              <a:spcAft>
                <a:spcPts val="0"/>
              </a:spcAft>
              <a:buClrTx/>
              <a:buSzTx/>
              <a:buFont typeface="BIZ UDPゴシック" panose="020B0400000000000000" pitchFamily="50" charset="-128"/>
              <a:buChar char="○"/>
              <a:tabLst/>
              <a:defRPr kumimoji="1" sz="1200" b="1" i="0" u="none" strike="noStrike" cap="none" spc="0" normalizeH="0" baseline="0">
                <a:ln>
                  <a:noFill/>
                </a:ln>
                <a:solidFill>
                  <a:prstClr val="black"/>
                </a:solidFill>
                <a:effectLst/>
                <a:uLnTx/>
                <a:uFillTx/>
                <a:latin typeface="BIZ UDPゴシック" panose="020B0400000000000000" pitchFamily="50" charset="-128"/>
                <a:ea typeface="BIZ UDPゴシック" panose="020B0400000000000000" pitchFamily="50" charset="-128"/>
              </a:defRPr>
            </a:lvl1pPr>
          </a:lstStyle>
          <a:p>
            <a:pPr marL="285750" marR="0" lvl="0" indent="-285750" algn="l" defTabSz="457200" rtl="0" eaLnBrk="1" fontAlgn="auto" latinLnBrk="0" hangingPunct="1">
              <a:lnSpc>
                <a:spcPct val="120000"/>
              </a:lnSpc>
              <a:spcBef>
                <a:spcPts val="0"/>
              </a:spcBef>
              <a:spcAft>
                <a:spcPts val="0"/>
              </a:spcAft>
              <a:buClrTx/>
              <a:buSzTx/>
              <a:buFont typeface="BIZ UDPゴシック" panose="020B0400000000000000" pitchFamily="50" charset="-128"/>
              <a:buChar char="○"/>
              <a:tabLst/>
              <a:defRPr/>
            </a:pP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経済力 </a:t>
            </a:r>
            <a:r>
              <a:rPr kumimoji="1"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2022</a:t>
            </a: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年度に</a:t>
            </a:r>
            <a:r>
              <a:rPr kumimoji="1" lang="zh-TW"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過去最高</a:t>
            </a: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となる名目</a:t>
            </a:r>
            <a:r>
              <a:rPr kumimoji="1" lang="en-US" altLang="zh-TW"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GDP</a:t>
            </a:r>
            <a:r>
              <a:rPr kumimoji="1" lang="zh-TW"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４３</a:t>
            </a:r>
            <a:r>
              <a:rPr kumimoji="1"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.1</a:t>
            </a:r>
            <a:r>
              <a:rPr kumimoji="1" lang="zh-TW"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兆円</a:t>
            </a: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を達成。特に、万博やインバウンド等による民間の設備投資等が活発化</a:t>
            </a:r>
            <a:r>
              <a:rPr kumimoji="1" lang="zh-TW"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endParaRPr kumimoji="1"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285750" marR="0" lvl="0" indent="-285750" algn="l" defTabSz="457200" rtl="0" eaLnBrk="1" fontAlgn="auto" latinLnBrk="0" hangingPunct="1">
              <a:lnSpc>
                <a:spcPct val="120000"/>
              </a:lnSpc>
              <a:spcBef>
                <a:spcPts val="0"/>
              </a:spcBef>
              <a:spcAft>
                <a:spcPts val="0"/>
              </a:spcAft>
              <a:buClrTx/>
              <a:buSzTx/>
              <a:buFont typeface="BIZ UDPゴシック" panose="020B0400000000000000" pitchFamily="50" charset="-128"/>
              <a:buChar char="○"/>
              <a:tabLst/>
              <a:defRPr/>
            </a:pP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都市力 </a:t>
            </a:r>
            <a:r>
              <a:rPr kumimoji="1"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インバウンドは</a:t>
            </a:r>
            <a:r>
              <a:rPr kumimoji="1"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2024</a:t>
            </a: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年に過去最高</a:t>
            </a:r>
            <a:r>
              <a:rPr lang="ja-JP" altLang="en-US" sz="1050" b="0" dirty="0"/>
              <a:t>（</a:t>
            </a:r>
            <a:r>
              <a:rPr lang="en-US" altLang="ja-JP" sz="1050" b="0" dirty="0"/>
              <a:t>1,409</a:t>
            </a:r>
            <a:r>
              <a:rPr lang="ja-JP" altLang="en-US" sz="1050" b="0" dirty="0"/>
              <a:t>万人）</a:t>
            </a: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となり、他都市との比較でも大阪の魅力が向上</a:t>
            </a:r>
            <a:endParaRPr kumimoji="1"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285750" marR="0" lvl="0" indent="-285750" algn="l" defTabSz="457200" rtl="0" eaLnBrk="1" fontAlgn="auto" latinLnBrk="0" hangingPunct="1">
              <a:lnSpc>
                <a:spcPct val="120000"/>
              </a:lnSpc>
              <a:spcBef>
                <a:spcPts val="0"/>
              </a:spcBef>
              <a:spcAft>
                <a:spcPts val="0"/>
              </a:spcAft>
              <a:buClrTx/>
              <a:buSzTx/>
              <a:buFont typeface="BIZ UDPゴシック" panose="020B0400000000000000" pitchFamily="50" charset="-128"/>
              <a:buChar char="○"/>
              <a:tabLst/>
              <a:defRPr/>
            </a:pP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人材力 </a:t>
            </a:r>
            <a:r>
              <a:rPr kumimoji="1"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2024</a:t>
            </a: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年の転入超過は</a:t>
            </a:r>
            <a:r>
              <a:rPr kumimoji="1"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1972</a:t>
            </a: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年以降最多となる</a:t>
            </a:r>
            <a:r>
              <a:rPr kumimoji="1"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1.9</a:t>
            </a: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万人を記録。雇用者報酬は微増で推移するも、雇用者数は右肩上がりで上昇</a:t>
            </a:r>
            <a:endParaRPr kumimoji="1"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68" name="テキスト プレースホルダー 70">
            <a:extLst>
              <a:ext uri="{FF2B5EF4-FFF2-40B4-BE49-F238E27FC236}">
                <a16:creationId xmlns:a16="http://schemas.microsoft.com/office/drawing/2014/main" id="{C06EEBDB-0336-4562-BB07-54618FC0278F}"/>
              </a:ext>
            </a:extLst>
          </p:cNvPr>
          <p:cNvSpPr txBox="1">
            <a:spLocks/>
          </p:cNvSpPr>
          <p:nvPr/>
        </p:nvSpPr>
        <p:spPr>
          <a:xfrm>
            <a:off x="176506" y="2414296"/>
            <a:ext cx="3064941" cy="252693"/>
          </a:xfrm>
          <a:prstGeom prst="rect">
            <a:avLst/>
          </a:prstGeom>
          <a:solidFill>
            <a:schemeClr val="accent1">
              <a:lumMod val="20000"/>
              <a:lumOff val="80000"/>
            </a:schemeClr>
          </a:solidFill>
          <a:ln w="19050">
            <a:noFill/>
          </a:ln>
        </p:spPr>
        <p:txBody>
          <a:bodyPr vert="horz" wrap="square" lIns="91440" tIns="45720" rIns="91440" bIns="45720" rtlCol="0" anchor="ctr">
            <a:noAutofit/>
          </a:bodyPr>
          <a:lstStyle>
            <a:defPPr>
              <a:defRPr lang="en-US"/>
            </a:defPPr>
            <a:lvl1pPr marR="0" lvl="0" indent="0" algn="ctr" defTabSz="914400" fontAlgn="auto">
              <a:lnSpc>
                <a:spcPct val="90000"/>
              </a:lnSpc>
              <a:spcBef>
                <a:spcPts val="1000"/>
              </a:spcBef>
              <a:spcAft>
                <a:spcPts val="0"/>
              </a:spcAft>
              <a:buClrTx/>
              <a:buSzTx/>
              <a:buFont typeface="Arial" panose="020B0604020202020204" pitchFamily="34" charset="0"/>
              <a:buNone/>
              <a:tabLst/>
              <a:defRPr kumimoji="1" sz="1100" b="1" i="0" u="none" strike="noStrike" cap="none" spc="0" normalizeH="0" baseline="0">
                <a:ln>
                  <a:noFill/>
                </a:ln>
                <a:solidFill>
                  <a:sysClr val="windowText" lastClr="000000"/>
                </a:solidFill>
                <a:effectLst/>
                <a:uLnTx/>
                <a:uFillTx/>
                <a:latin typeface="BIZ UDPゴシック" panose="020B0400000000000000" pitchFamily="50" charset="-128"/>
                <a:ea typeface="BIZ UDPゴシック" panose="020B0400000000000000" pitchFamily="50" charset="-128"/>
              </a:defRPr>
            </a:lvl1pPr>
            <a:lvl2pPr marL="685800" indent="-228600" defTabSz="914400">
              <a:lnSpc>
                <a:spcPct val="90000"/>
              </a:lnSpc>
              <a:spcBef>
                <a:spcPts val="500"/>
              </a:spcBef>
              <a:buFont typeface="Arial" panose="020B0604020202020204" pitchFamily="34" charset="0"/>
              <a:buChar char="•"/>
              <a:defRPr kumimoji="1"/>
            </a:lvl2pPr>
            <a:lvl3pPr marL="1143000" indent="-228600" defTabSz="914400">
              <a:lnSpc>
                <a:spcPct val="90000"/>
              </a:lnSpc>
              <a:spcBef>
                <a:spcPts val="500"/>
              </a:spcBef>
              <a:buFont typeface="Arial" panose="020B0604020202020204" pitchFamily="34" charset="0"/>
              <a:buChar char="•"/>
              <a:defRPr kumimoji="1"/>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府内総生産・成長率</a:t>
            </a: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（名目・実質）</a:t>
            </a:r>
            <a:endPar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69" name="テキスト プレースホルダー 70">
            <a:extLst>
              <a:ext uri="{FF2B5EF4-FFF2-40B4-BE49-F238E27FC236}">
                <a16:creationId xmlns:a16="http://schemas.microsoft.com/office/drawing/2014/main" id="{D7BC03E4-634F-42B3-9F35-13D18F9E7DE4}"/>
              </a:ext>
            </a:extLst>
          </p:cNvPr>
          <p:cNvSpPr txBox="1">
            <a:spLocks/>
          </p:cNvSpPr>
          <p:nvPr/>
        </p:nvSpPr>
        <p:spPr>
          <a:xfrm>
            <a:off x="176506" y="4694607"/>
            <a:ext cx="3064942" cy="264399"/>
          </a:xfrm>
          <a:prstGeom prst="rect">
            <a:avLst/>
          </a:prstGeom>
          <a:solidFill>
            <a:schemeClr val="accent1">
              <a:lumMod val="20000"/>
              <a:lumOff val="80000"/>
            </a:schemeClr>
          </a:solidFill>
          <a:ln w="19050">
            <a:noFill/>
          </a:ln>
        </p:spPr>
        <p:txBody>
          <a:bodyPr vert="horz" wrap="square"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lang="ja-JP" altLang="en-US" sz="1600" b="1" kern="120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lang="ja-JP"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2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主な業種別府内総生産</a:t>
            </a:r>
            <a:r>
              <a:rPr kumimoji="0" lang="ja-JP" altLang="en-US"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en-US" altLang="ja-JP"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2015</a:t>
            </a:r>
            <a:r>
              <a:rPr kumimoji="0" lang="ja-JP" altLang="en-US"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年度＝</a:t>
            </a:r>
            <a:r>
              <a:rPr kumimoji="0" lang="en-US" altLang="ja-JP"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100</a:t>
            </a:r>
            <a:r>
              <a:rPr kumimoji="0" lang="ja-JP" altLang="en-US"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en-US" altLang="ja-JP"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72" name="グラフ 71">
            <a:extLst>
              <a:ext uri="{FF2B5EF4-FFF2-40B4-BE49-F238E27FC236}">
                <a16:creationId xmlns:a16="http://schemas.microsoft.com/office/drawing/2014/main" id="{ED88453E-7E81-4400-9048-16E6FD346C54}"/>
              </a:ext>
            </a:extLst>
          </p:cNvPr>
          <p:cNvGraphicFramePr>
            <a:graphicFrameLocks/>
          </p:cNvGraphicFramePr>
          <p:nvPr/>
        </p:nvGraphicFramePr>
        <p:xfrm>
          <a:off x="176506" y="5016891"/>
          <a:ext cx="2762226" cy="1660763"/>
        </p:xfrm>
        <a:graphic>
          <a:graphicData uri="http://schemas.openxmlformats.org/drawingml/2006/chart">
            <c:chart xmlns:c="http://schemas.openxmlformats.org/drawingml/2006/chart" xmlns:r="http://schemas.openxmlformats.org/officeDocument/2006/relationships" r:id="rId2"/>
          </a:graphicData>
        </a:graphic>
      </p:graphicFrame>
      <p:cxnSp>
        <p:nvCxnSpPr>
          <p:cNvPr id="73" name="直線コネクタ 72">
            <a:extLst>
              <a:ext uri="{FF2B5EF4-FFF2-40B4-BE49-F238E27FC236}">
                <a16:creationId xmlns:a16="http://schemas.microsoft.com/office/drawing/2014/main" id="{EFC3DDF4-1FFE-4D1D-A802-CB1CEE5155A0}"/>
              </a:ext>
            </a:extLst>
          </p:cNvPr>
          <p:cNvCxnSpPr>
            <a:cxnSpLocks/>
          </p:cNvCxnSpPr>
          <p:nvPr/>
        </p:nvCxnSpPr>
        <p:spPr>
          <a:xfrm>
            <a:off x="1399956" y="5264816"/>
            <a:ext cx="0" cy="111600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4" name="テキスト ボックス 73">
            <a:extLst>
              <a:ext uri="{FF2B5EF4-FFF2-40B4-BE49-F238E27FC236}">
                <a16:creationId xmlns:a16="http://schemas.microsoft.com/office/drawing/2014/main" id="{AF02A0E1-1D74-4662-A512-3265CD0A9F52}"/>
              </a:ext>
            </a:extLst>
          </p:cNvPr>
          <p:cNvSpPr txBox="1"/>
          <p:nvPr/>
        </p:nvSpPr>
        <p:spPr>
          <a:xfrm>
            <a:off x="1837519" y="6648052"/>
            <a:ext cx="1168151" cy="121030"/>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ja-JP" altLang="en-US" sz="5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出典：</a:t>
            </a:r>
            <a:r>
              <a:rPr kumimoji="0" lang="zh-TW" altLang="en-US" sz="5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大阪府「府民経済計算」</a:t>
            </a:r>
            <a:endParaRPr kumimoji="0" lang="ja-JP" altLang="en-US" sz="5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75" name="テキスト ボックス 42">
            <a:extLst>
              <a:ext uri="{FF2B5EF4-FFF2-40B4-BE49-F238E27FC236}">
                <a16:creationId xmlns:a16="http://schemas.microsoft.com/office/drawing/2014/main" id="{EE76DFCA-7C65-4596-AAEA-877661B2BAF4}"/>
              </a:ext>
            </a:extLst>
          </p:cNvPr>
          <p:cNvSpPr txBox="1"/>
          <p:nvPr/>
        </p:nvSpPr>
        <p:spPr>
          <a:xfrm>
            <a:off x="2732496" y="5018095"/>
            <a:ext cx="534644" cy="12868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36000" tIns="18000" rIns="36000" bIns="18000"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sz="1050" b="0" i="0" u="none" strike="noStrike" kern="1200" spc="0" baseline="0">
                <a:solidFill>
                  <a:sysClr val="windowText" lastClr="000000">
                    <a:lumMod val="65000"/>
                    <a:lumOff val="35000"/>
                  </a:sysClr>
                </a:solidFill>
                <a:latin typeface="+mn-lt"/>
                <a:ea typeface="+mn-ea"/>
                <a:cs typeface="+mn-cs"/>
              </a:defRPr>
            </a:pPr>
            <a:r>
              <a:rPr kumimoji="0" lang="ja-JP" altLang="en-US" sz="600" b="1" i="0" u="none" strike="noStrike" kern="1200" cap="none" spc="0" normalizeH="0" baseline="0" noProof="0">
                <a:ln>
                  <a:noFill/>
                </a:ln>
                <a:solidFill>
                  <a:srgbClr val="FFC000">
                    <a:lumMod val="75000"/>
                  </a:srgbClr>
                </a:solidFill>
                <a:effectLst/>
                <a:uLnTx/>
                <a:uFillTx/>
                <a:latin typeface="Meiryo UI" pitchFamily="50" charset="-128"/>
                <a:ea typeface="Meiryo UI" pitchFamily="50" charset="-128"/>
                <a:cs typeface="+mn-cs"/>
              </a:rPr>
              <a:t>金融・保険業</a:t>
            </a:r>
            <a:endParaRPr kumimoji="0" lang="ja-JP" altLang="ja-JP" sz="600" b="1" i="0" u="none" strike="noStrike" kern="1200" cap="none" spc="0" normalizeH="0" baseline="0" noProof="0">
              <a:ln>
                <a:noFill/>
              </a:ln>
              <a:solidFill>
                <a:srgbClr val="FFC000">
                  <a:lumMod val="75000"/>
                </a:srgbClr>
              </a:solidFill>
              <a:effectLst/>
              <a:uLnTx/>
              <a:uFillTx/>
              <a:latin typeface="Meiryo UI" pitchFamily="50" charset="-128"/>
              <a:ea typeface="Meiryo UI" pitchFamily="50" charset="-128"/>
              <a:cs typeface="+mn-cs"/>
            </a:endParaRPr>
          </a:p>
        </p:txBody>
      </p:sp>
      <p:sp>
        <p:nvSpPr>
          <p:cNvPr id="76" name="テキスト ボックス 42">
            <a:extLst>
              <a:ext uri="{FF2B5EF4-FFF2-40B4-BE49-F238E27FC236}">
                <a16:creationId xmlns:a16="http://schemas.microsoft.com/office/drawing/2014/main" id="{A12F183C-7569-4F3E-ACA4-FB55C03F6D9D}"/>
              </a:ext>
            </a:extLst>
          </p:cNvPr>
          <p:cNvSpPr txBox="1"/>
          <p:nvPr/>
        </p:nvSpPr>
        <p:spPr>
          <a:xfrm>
            <a:off x="2732496" y="5213546"/>
            <a:ext cx="436739" cy="92333"/>
          </a:xfrm>
          <a:prstGeom prst="rect">
            <a:avLst/>
          </a:prstGeom>
          <a:noFill/>
          <a:ln>
            <a:noFill/>
          </a:ln>
        </p:spPr>
        <p:txBody>
          <a:bodyPr wrap="square" lIns="3600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sz="1050" b="0" i="0" u="none" strike="noStrike" kern="1200" spc="0" baseline="0">
                <a:solidFill>
                  <a:sysClr val="windowText" lastClr="000000">
                    <a:lumMod val="65000"/>
                    <a:lumOff val="35000"/>
                  </a:sysClr>
                </a:solidFill>
                <a:latin typeface="+mn-lt"/>
                <a:ea typeface="+mn-ea"/>
                <a:cs typeface="+mn-cs"/>
              </a:defRPr>
            </a:pPr>
            <a:r>
              <a:rPr kumimoji="0" lang="ja-JP" altLang="en-US" sz="600" b="1" i="0" u="none" strike="noStrike" kern="1200" cap="none" spc="0" normalizeH="0" baseline="0" noProof="0">
                <a:ln>
                  <a:noFill/>
                </a:ln>
                <a:solidFill>
                  <a:srgbClr val="FFC000"/>
                </a:solidFill>
                <a:effectLst/>
                <a:uLnTx/>
                <a:uFillTx/>
                <a:latin typeface="Meiryo UI" pitchFamily="50" charset="-128"/>
                <a:ea typeface="Meiryo UI" pitchFamily="50" charset="-128"/>
                <a:cs typeface="+mn-cs"/>
              </a:rPr>
              <a:t>建設業</a:t>
            </a:r>
            <a:endParaRPr kumimoji="0" lang="ja-JP" altLang="ja-JP" sz="600" b="1" i="0" u="none" strike="noStrike" kern="1200" cap="none" spc="0" normalizeH="0" baseline="0" noProof="0">
              <a:ln>
                <a:noFill/>
              </a:ln>
              <a:solidFill>
                <a:srgbClr val="FFC000"/>
              </a:solidFill>
              <a:effectLst/>
              <a:uLnTx/>
              <a:uFillTx/>
              <a:latin typeface="Meiryo UI" pitchFamily="50" charset="-128"/>
              <a:ea typeface="Meiryo UI" pitchFamily="50" charset="-128"/>
              <a:cs typeface="+mn-cs"/>
            </a:endParaRPr>
          </a:p>
        </p:txBody>
      </p:sp>
      <p:sp>
        <p:nvSpPr>
          <p:cNvPr id="77" name="テキスト ボックス 42">
            <a:extLst>
              <a:ext uri="{FF2B5EF4-FFF2-40B4-BE49-F238E27FC236}">
                <a16:creationId xmlns:a16="http://schemas.microsoft.com/office/drawing/2014/main" id="{A4AF20C1-B58A-4CBD-BF84-518A6561BA99}"/>
              </a:ext>
            </a:extLst>
          </p:cNvPr>
          <p:cNvSpPr txBox="1"/>
          <p:nvPr/>
        </p:nvSpPr>
        <p:spPr>
          <a:xfrm>
            <a:off x="2732496" y="5314421"/>
            <a:ext cx="509132" cy="92333"/>
          </a:xfrm>
          <a:prstGeom prst="rect">
            <a:avLst/>
          </a:prstGeom>
          <a:noFill/>
          <a:ln>
            <a:noFill/>
          </a:ln>
        </p:spPr>
        <p:txBody>
          <a:bodyPr wrap="square" lIns="3600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sz="1050" b="0" i="0" u="none" strike="noStrike" kern="1200" spc="0" baseline="0">
                <a:solidFill>
                  <a:sysClr val="windowText" lastClr="000000">
                    <a:lumMod val="65000"/>
                    <a:lumOff val="35000"/>
                  </a:sysClr>
                </a:solidFill>
                <a:latin typeface="+mn-lt"/>
                <a:ea typeface="+mn-ea"/>
                <a:cs typeface="+mn-cs"/>
              </a:defRPr>
            </a:pPr>
            <a:r>
              <a:rPr kumimoji="0" lang="ja-JP" altLang="en-US" sz="600" b="1" i="0" u="none" strike="noStrike" kern="1200" cap="none" spc="0" normalizeH="0" baseline="0" noProof="0">
                <a:ln>
                  <a:noFill/>
                </a:ln>
                <a:solidFill>
                  <a:srgbClr val="ED7D31"/>
                </a:solidFill>
                <a:effectLst/>
                <a:uLnTx/>
                <a:uFillTx/>
                <a:latin typeface="Meiryo UI" pitchFamily="50" charset="-128"/>
                <a:ea typeface="Meiryo UI" pitchFamily="50" charset="-128"/>
                <a:cs typeface="+mn-cs"/>
              </a:rPr>
              <a:t>製造業</a:t>
            </a:r>
            <a:endParaRPr kumimoji="0" lang="ja-JP" altLang="ja-JP" sz="600" b="1" i="0" u="none" strike="noStrike" kern="1200" cap="none" spc="0" normalizeH="0" baseline="0" noProof="0">
              <a:ln>
                <a:noFill/>
              </a:ln>
              <a:solidFill>
                <a:srgbClr val="ED7D31"/>
              </a:solidFill>
              <a:effectLst/>
              <a:uLnTx/>
              <a:uFillTx/>
              <a:latin typeface="Meiryo UI" pitchFamily="50" charset="-128"/>
              <a:ea typeface="Meiryo UI" pitchFamily="50" charset="-128"/>
              <a:cs typeface="+mn-cs"/>
            </a:endParaRPr>
          </a:p>
        </p:txBody>
      </p:sp>
      <p:sp>
        <p:nvSpPr>
          <p:cNvPr id="78" name="テキスト ボックス 42">
            <a:extLst>
              <a:ext uri="{FF2B5EF4-FFF2-40B4-BE49-F238E27FC236}">
                <a16:creationId xmlns:a16="http://schemas.microsoft.com/office/drawing/2014/main" id="{3D725AFA-8C88-4D22-9161-265FFC8E2BB8}"/>
              </a:ext>
            </a:extLst>
          </p:cNvPr>
          <p:cNvSpPr txBox="1"/>
          <p:nvPr/>
        </p:nvSpPr>
        <p:spPr>
          <a:xfrm>
            <a:off x="2732496" y="5546059"/>
            <a:ext cx="452207" cy="92333"/>
          </a:xfrm>
          <a:prstGeom prst="rect">
            <a:avLst/>
          </a:prstGeom>
          <a:noFill/>
          <a:ln>
            <a:noFill/>
          </a:ln>
        </p:spPr>
        <p:txBody>
          <a:bodyPr wrap="square" lIns="3600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sz="1050" b="0" i="0" u="none" strike="noStrike" kern="1200" spc="0" baseline="0">
                <a:solidFill>
                  <a:sysClr val="windowText" lastClr="000000">
                    <a:lumMod val="65000"/>
                    <a:lumOff val="35000"/>
                  </a:sysClr>
                </a:solidFill>
                <a:latin typeface="+mn-lt"/>
                <a:ea typeface="+mn-ea"/>
                <a:cs typeface="+mn-cs"/>
              </a:defRPr>
            </a:pPr>
            <a:r>
              <a:rPr kumimoji="0" lang="ja-JP" altLang="en-US" sz="600" b="1" i="0" u="none" strike="noStrike" kern="1200" cap="none" spc="0" normalizeH="0" baseline="0" noProof="0">
                <a:ln>
                  <a:noFill/>
                </a:ln>
                <a:solidFill>
                  <a:srgbClr val="997300"/>
                </a:solidFill>
                <a:effectLst/>
                <a:uLnTx/>
                <a:uFillTx/>
                <a:latin typeface="Meiryo UI" pitchFamily="50" charset="-128"/>
                <a:ea typeface="Meiryo UI" pitchFamily="50" charset="-128"/>
                <a:cs typeface="+mn-cs"/>
              </a:rPr>
              <a:t>不動産業</a:t>
            </a:r>
            <a:endParaRPr kumimoji="0" lang="ja-JP" altLang="ja-JP" sz="600" b="1" i="0" u="none" strike="noStrike" kern="1200" cap="none" spc="0" normalizeH="0" baseline="0" noProof="0">
              <a:ln>
                <a:noFill/>
              </a:ln>
              <a:solidFill>
                <a:srgbClr val="997300"/>
              </a:solidFill>
              <a:effectLst/>
              <a:uLnTx/>
              <a:uFillTx/>
              <a:latin typeface="Meiryo UI" pitchFamily="50" charset="-128"/>
              <a:ea typeface="Meiryo UI" pitchFamily="50" charset="-128"/>
              <a:cs typeface="+mn-cs"/>
            </a:endParaRPr>
          </a:p>
        </p:txBody>
      </p:sp>
      <p:sp>
        <p:nvSpPr>
          <p:cNvPr id="79" name="テキスト ボックス 42">
            <a:extLst>
              <a:ext uri="{FF2B5EF4-FFF2-40B4-BE49-F238E27FC236}">
                <a16:creationId xmlns:a16="http://schemas.microsoft.com/office/drawing/2014/main" id="{3E69142A-E8E4-4451-87C6-FAE740C6751E}"/>
              </a:ext>
            </a:extLst>
          </p:cNvPr>
          <p:cNvSpPr txBox="1"/>
          <p:nvPr/>
        </p:nvSpPr>
        <p:spPr>
          <a:xfrm>
            <a:off x="2732496" y="5682970"/>
            <a:ext cx="534644" cy="128685"/>
          </a:xfrm>
          <a:prstGeom prst="rect">
            <a:avLst/>
          </a:prstGeom>
          <a:noFill/>
          <a:ln w="12700">
            <a:noFill/>
          </a:ln>
        </p:spPr>
        <p:txBody>
          <a:bodyPr wrap="square" lIns="36000" tIns="18000" rIns="36000" bIns="18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sz="1050" b="0" i="0" u="none" strike="noStrike" kern="1200" spc="0" baseline="0">
                <a:solidFill>
                  <a:sysClr val="windowText" lastClr="000000">
                    <a:lumMod val="65000"/>
                    <a:lumOff val="35000"/>
                  </a:sysClr>
                </a:solidFill>
                <a:latin typeface="+mn-lt"/>
                <a:ea typeface="+mn-ea"/>
                <a:cs typeface="+mn-cs"/>
              </a:defRPr>
            </a:pPr>
            <a:r>
              <a:rPr kumimoji="0" lang="ja-JP" altLang="en-US" sz="600" b="1" i="0" u="none" strike="noStrike" kern="1200" cap="none" spc="0" normalizeH="0" baseline="0" noProof="0">
                <a:ln>
                  <a:noFill/>
                </a:ln>
                <a:solidFill>
                  <a:srgbClr val="5B9BD5"/>
                </a:solidFill>
                <a:effectLst/>
                <a:uLnTx/>
                <a:uFillTx/>
                <a:latin typeface="Meiryo UI" pitchFamily="50" charset="-128"/>
                <a:ea typeface="Meiryo UI" pitchFamily="50" charset="-128"/>
                <a:cs typeface="+mn-cs"/>
              </a:rPr>
              <a:t>卸売・小売業</a:t>
            </a:r>
            <a:endParaRPr kumimoji="0" lang="ja-JP" altLang="ja-JP" sz="600" b="1" i="0" u="none" strike="noStrike" kern="1200" cap="none" spc="0" normalizeH="0" baseline="0" noProof="0">
              <a:ln>
                <a:noFill/>
              </a:ln>
              <a:solidFill>
                <a:srgbClr val="5B9BD5"/>
              </a:solidFill>
              <a:effectLst/>
              <a:uLnTx/>
              <a:uFillTx/>
              <a:latin typeface="Meiryo UI" pitchFamily="50" charset="-128"/>
              <a:ea typeface="Meiryo UI" pitchFamily="50" charset="-128"/>
              <a:cs typeface="+mn-cs"/>
            </a:endParaRPr>
          </a:p>
        </p:txBody>
      </p:sp>
      <p:sp>
        <p:nvSpPr>
          <p:cNvPr id="80" name="テキスト ボックス 42">
            <a:extLst>
              <a:ext uri="{FF2B5EF4-FFF2-40B4-BE49-F238E27FC236}">
                <a16:creationId xmlns:a16="http://schemas.microsoft.com/office/drawing/2014/main" id="{2909FD19-FD63-43A5-8B9A-9B508FCDFABA}"/>
              </a:ext>
            </a:extLst>
          </p:cNvPr>
          <p:cNvSpPr txBox="1"/>
          <p:nvPr/>
        </p:nvSpPr>
        <p:spPr>
          <a:xfrm>
            <a:off x="2732496" y="5806244"/>
            <a:ext cx="534644" cy="128685"/>
          </a:xfrm>
          <a:prstGeom prst="rect">
            <a:avLst/>
          </a:prstGeom>
          <a:noFill/>
          <a:ln w="12700">
            <a:noFill/>
          </a:ln>
        </p:spPr>
        <p:txBody>
          <a:bodyPr wrap="square" lIns="36000" tIns="18000" rIns="36000" bIns="18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sz="1050" b="0" i="0" u="none" strike="noStrike" kern="1200" spc="0" baseline="0">
                <a:solidFill>
                  <a:sysClr val="windowText" lastClr="000000">
                    <a:lumMod val="65000"/>
                    <a:lumOff val="35000"/>
                  </a:sysClr>
                </a:solidFill>
                <a:latin typeface="+mn-lt"/>
                <a:ea typeface="+mn-ea"/>
                <a:cs typeface="+mn-cs"/>
              </a:defRPr>
            </a:pPr>
            <a:r>
              <a:rPr kumimoji="0" lang="ja-JP" altLang="en-US" sz="600" b="1" i="0" u="none" strike="noStrike" kern="1200" cap="none" spc="0" normalizeH="0" baseline="0" noProof="0">
                <a:ln>
                  <a:noFill/>
                </a:ln>
                <a:solidFill>
                  <a:srgbClr val="70AD47"/>
                </a:solidFill>
                <a:effectLst/>
                <a:uLnTx/>
                <a:uFillTx/>
                <a:latin typeface="Meiryo UI" pitchFamily="50" charset="-128"/>
                <a:ea typeface="Meiryo UI" pitchFamily="50" charset="-128"/>
                <a:cs typeface="+mn-cs"/>
              </a:rPr>
              <a:t>運輸・郵便業</a:t>
            </a:r>
            <a:endParaRPr kumimoji="0" lang="ja-JP" altLang="ja-JP" sz="600" b="1" i="0" u="none" strike="noStrike" kern="1200" cap="none" spc="0" normalizeH="0" baseline="0" noProof="0">
              <a:ln>
                <a:noFill/>
              </a:ln>
              <a:solidFill>
                <a:srgbClr val="70AD47"/>
              </a:solidFill>
              <a:effectLst/>
              <a:uLnTx/>
              <a:uFillTx/>
              <a:latin typeface="Meiryo UI" pitchFamily="50" charset="-128"/>
              <a:ea typeface="Meiryo UI" pitchFamily="50" charset="-128"/>
              <a:cs typeface="+mn-cs"/>
            </a:endParaRPr>
          </a:p>
        </p:txBody>
      </p:sp>
      <p:sp>
        <p:nvSpPr>
          <p:cNvPr id="81" name="テキスト ボックス 42">
            <a:extLst>
              <a:ext uri="{FF2B5EF4-FFF2-40B4-BE49-F238E27FC236}">
                <a16:creationId xmlns:a16="http://schemas.microsoft.com/office/drawing/2014/main" id="{C282F8FE-CB93-427B-94E5-E329C93D661D}"/>
              </a:ext>
            </a:extLst>
          </p:cNvPr>
          <p:cNvSpPr txBox="1"/>
          <p:nvPr/>
        </p:nvSpPr>
        <p:spPr>
          <a:xfrm>
            <a:off x="2732496" y="6049570"/>
            <a:ext cx="583258" cy="128685"/>
          </a:xfrm>
          <a:prstGeom prst="rect">
            <a:avLst/>
          </a:prstGeom>
          <a:noFill/>
          <a:ln w="12700">
            <a:noFill/>
          </a:ln>
        </p:spPr>
        <p:txBody>
          <a:bodyPr wrap="square" lIns="36000" tIns="18000" rIns="36000" bIns="18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sz="1050" b="0" i="0" u="none" strike="noStrike" kern="1200" spc="0" baseline="0">
                <a:solidFill>
                  <a:sysClr val="windowText" lastClr="000000">
                    <a:lumMod val="65000"/>
                    <a:lumOff val="35000"/>
                  </a:sysClr>
                </a:solidFill>
                <a:latin typeface="+mn-lt"/>
                <a:ea typeface="+mn-ea"/>
                <a:cs typeface="+mn-cs"/>
              </a:defRPr>
            </a:pPr>
            <a:r>
              <a:rPr kumimoji="0" lang="ja-JP" altLang="en-US" sz="600" b="1" i="0" u="none" strike="noStrike" kern="1200" cap="none" spc="-100" normalizeH="0" baseline="0" noProof="0">
                <a:ln>
                  <a:noFill/>
                </a:ln>
                <a:solidFill>
                  <a:srgbClr val="264478"/>
                </a:solidFill>
                <a:effectLst/>
                <a:uLnTx/>
                <a:uFillTx/>
                <a:latin typeface="Meiryo UI" pitchFamily="50" charset="-128"/>
                <a:ea typeface="Meiryo UI" pitchFamily="50" charset="-128"/>
                <a:cs typeface="+mn-cs"/>
              </a:rPr>
              <a:t>宿泊・飲食サービス</a:t>
            </a:r>
            <a:endParaRPr kumimoji="0" lang="ja-JP" altLang="ja-JP" sz="600" b="1" i="0" u="none" strike="noStrike" kern="1200" cap="none" spc="-100" normalizeH="0" baseline="0" noProof="0">
              <a:ln>
                <a:noFill/>
              </a:ln>
              <a:solidFill>
                <a:srgbClr val="264478"/>
              </a:solidFill>
              <a:effectLst/>
              <a:uLnTx/>
              <a:uFillTx/>
              <a:latin typeface="Meiryo UI" pitchFamily="50" charset="-128"/>
              <a:ea typeface="Meiryo UI" pitchFamily="50" charset="-128"/>
              <a:cs typeface="+mn-cs"/>
            </a:endParaRPr>
          </a:p>
        </p:txBody>
      </p:sp>
      <p:sp>
        <p:nvSpPr>
          <p:cNvPr id="82" name="テキスト ボックス 42">
            <a:extLst>
              <a:ext uri="{FF2B5EF4-FFF2-40B4-BE49-F238E27FC236}">
                <a16:creationId xmlns:a16="http://schemas.microsoft.com/office/drawing/2014/main" id="{68FB1C9F-3AFC-45D1-B565-3D4C9D8E07DD}"/>
              </a:ext>
            </a:extLst>
          </p:cNvPr>
          <p:cNvSpPr txBox="1"/>
          <p:nvPr/>
        </p:nvSpPr>
        <p:spPr>
          <a:xfrm>
            <a:off x="2732496" y="5426158"/>
            <a:ext cx="538493" cy="92333"/>
          </a:xfrm>
          <a:prstGeom prst="rect">
            <a:avLst/>
          </a:prstGeom>
          <a:noFill/>
          <a:ln w="12700">
            <a:noFill/>
          </a:ln>
        </p:spPr>
        <p:txBody>
          <a:bodyPr wrap="square" lIns="3600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sz="1050" b="0" i="0" u="none" strike="noStrike" kern="1200" spc="0" baseline="0">
                <a:solidFill>
                  <a:sysClr val="windowText" lastClr="000000">
                    <a:lumMod val="65000"/>
                    <a:lumOff val="35000"/>
                  </a:sysClr>
                </a:solidFill>
                <a:latin typeface="+mn-lt"/>
                <a:ea typeface="+mn-ea"/>
                <a:cs typeface="+mn-cs"/>
              </a:defRPr>
            </a:pPr>
            <a:r>
              <a:rPr kumimoji="0" lang="ja-JP" altLang="en-US" sz="600" b="1" i="0" u="none" strike="noStrike" kern="1200" cap="none" spc="-100" normalizeH="0" baseline="0" noProof="0">
                <a:ln>
                  <a:noFill/>
                </a:ln>
                <a:solidFill>
                  <a:srgbClr val="8FAADC"/>
                </a:solidFill>
                <a:effectLst/>
                <a:uLnTx/>
                <a:uFillTx/>
                <a:latin typeface="Meiryo UI" pitchFamily="50" charset="-128"/>
                <a:ea typeface="Meiryo UI" pitchFamily="50" charset="-128"/>
                <a:cs typeface="+mn-cs"/>
              </a:rPr>
              <a:t>専門・業務支援等</a:t>
            </a:r>
            <a:endParaRPr kumimoji="0" lang="en-US" altLang="ja-JP" sz="600" b="1" i="0" u="none" strike="noStrike" kern="1200" cap="none" spc="-100" normalizeH="0" baseline="0" noProof="0">
              <a:ln>
                <a:noFill/>
              </a:ln>
              <a:solidFill>
                <a:srgbClr val="8FAADC"/>
              </a:solidFill>
              <a:effectLst/>
              <a:uLnTx/>
              <a:uFillTx/>
              <a:latin typeface="Meiryo UI" pitchFamily="50" charset="-128"/>
              <a:ea typeface="Meiryo UI" pitchFamily="50" charset="-128"/>
              <a:cs typeface="+mn-cs"/>
            </a:endParaRPr>
          </a:p>
        </p:txBody>
      </p:sp>
      <p:sp>
        <p:nvSpPr>
          <p:cNvPr id="83" name="テキスト プレースホルダー 70">
            <a:extLst>
              <a:ext uri="{FF2B5EF4-FFF2-40B4-BE49-F238E27FC236}">
                <a16:creationId xmlns:a16="http://schemas.microsoft.com/office/drawing/2014/main" id="{3687DF25-E9C6-466A-8D50-A7B79B2E4A0F}"/>
              </a:ext>
            </a:extLst>
          </p:cNvPr>
          <p:cNvSpPr txBox="1">
            <a:spLocks/>
          </p:cNvSpPr>
          <p:nvPr/>
        </p:nvSpPr>
        <p:spPr>
          <a:xfrm>
            <a:off x="3421200" y="2414296"/>
            <a:ext cx="3063600" cy="252000"/>
          </a:xfrm>
          <a:prstGeom prst="rect">
            <a:avLst/>
          </a:prstGeom>
          <a:solidFill>
            <a:schemeClr val="accent1">
              <a:lumMod val="20000"/>
              <a:lumOff val="80000"/>
            </a:schemeClr>
          </a:solidFill>
          <a:ln w="19050">
            <a:noFill/>
          </a:ln>
        </p:spPr>
        <p:txBody>
          <a:bodyPr vert="horz" wrap="square" lIns="91440" tIns="45720" rIns="91440" bIns="45720" rtlCol="0" anchor="ctr">
            <a:noAutofit/>
          </a:bodyPr>
          <a:lstStyle>
            <a:defPPr>
              <a:defRPr lang="en-US"/>
            </a:defPPr>
            <a:lvl1pPr marR="0" lvl="0" indent="0" algn="ctr" defTabSz="914400" fontAlgn="auto">
              <a:lnSpc>
                <a:spcPct val="90000"/>
              </a:lnSpc>
              <a:spcBef>
                <a:spcPts val="1000"/>
              </a:spcBef>
              <a:spcAft>
                <a:spcPts val="0"/>
              </a:spcAft>
              <a:buClrTx/>
              <a:buSzTx/>
              <a:buFont typeface="Arial" panose="020B0604020202020204" pitchFamily="34" charset="0"/>
              <a:buNone/>
              <a:tabLst/>
              <a:defRPr kumimoji="1" sz="1100" b="1" i="0" u="none" strike="noStrike" cap="none" spc="0" normalizeH="0" baseline="0">
                <a:ln>
                  <a:noFill/>
                </a:ln>
                <a:solidFill>
                  <a:sysClr val="windowText" lastClr="000000"/>
                </a:solidFill>
                <a:effectLst/>
                <a:uLnTx/>
                <a:uFillTx/>
                <a:latin typeface="BIZ UDPゴシック" panose="020B0400000000000000" pitchFamily="50" charset="-128"/>
                <a:ea typeface="BIZ UDPゴシック" panose="020B0400000000000000" pitchFamily="50" charset="-128"/>
              </a:defRPr>
            </a:lvl1pPr>
            <a:lvl2pPr marL="685800" indent="-228600" defTabSz="914400">
              <a:lnSpc>
                <a:spcPct val="90000"/>
              </a:lnSpc>
              <a:spcBef>
                <a:spcPts val="500"/>
              </a:spcBef>
              <a:buFont typeface="Arial" panose="020B0604020202020204" pitchFamily="34" charset="0"/>
              <a:buChar char="•"/>
              <a:defRPr kumimoji="1"/>
            </a:lvl2pPr>
            <a:lvl3pPr marL="1143000" indent="-228600" defTabSz="914400">
              <a:lnSpc>
                <a:spcPct val="90000"/>
              </a:lnSpc>
              <a:spcBef>
                <a:spcPts val="500"/>
              </a:spcBef>
              <a:buFont typeface="Arial" panose="020B0604020202020204" pitchFamily="34" charset="0"/>
              <a:buChar char="•"/>
              <a:defRPr kumimoji="1"/>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zh-CN" altLang="en-US" sz="12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来阪外国人旅行者数</a:t>
            </a:r>
          </a:p>
        </p:txBody>
      </p:sp>
      <p:sp>
        <p:nvSpPr>
          <p:cNvPr id="84" name="テキスト プレースホルダー 70">
            <a:extLst>
              <a:ext uri="{FF2B5EF4-FFF2-40B4-BE49-F238E27FC236}">
                <a16:creationId xmlns:a16="http://schemas.microsoft.com/office/drawing/2014/main" id="{E49F5C7E-6717-4B19-9B6D-BEB7138C7BCA}"/>
              </a:ext>
            </a:extLst>
          </p:cNvPr>
          <p:cNvSpPr txBox="1">
            <a:spLocks/>
          </p:cNvSpPr>
          <p:nvPr/>
        </p:nvSpPr>
        <p:spPr>
          <a:xfrm>
            <a:off x="3421200" y="4690540"/>
            <a:ext cx="3063600" cy="252000"/>
          </a:xfrm>
          <a:prstGeom prst="rect">
            <a:avLst/>
          </a:prstGeom>
          <a:solidFill>
            <a:schemeClr val="accent1">
              <a:lumMod val="20000"/>
              <a:lumOff val="80000"/>
            </a:schemeClr>
          </a:solidFill>
          <a:ln w="19050">
            <a:noFill/>
          </a:ln>
        </p:spPr>
        <p:txBody>
          <a:bodyPr vert="horz" wrap="square" lIns="91440" tIns="45720" rIns="91440" bIns="45720" rtlCol="0" anchor="ctr">
            <a:noAutofit/>
          </a:bodyPr>
          <a:lstStyle>
            <a:defPPr>
              <a:defRPr lang="en-US"/>
            </a:defPPr>
            <a:lvl1pPr marR="0" lvl="0" indent="0" algn="ctr" defTabSz="914400" fontAlgn="auto">
              <a:lnSpc>
                <a:spcPct val="90000"/>
              </a:lnSpc>
              <a:spcBef>
                <a:spcPts val="1000"/>
              </a:spcBef>
              <a:spcAft>
                <a:spcPts val="0"/>
              </a:spcAft>
              <a:buClrTx/>
              <a:buSzTx/>
              <a:buFont typeface="Arial" panose="020B0604020202020204" pitchFamily="34" charset="0"/>
              <a:buNone/>
              <a:tabLst/>
              <a:defRPr kumimoji="1" sz="1100" b="1" i="0" u="none" strike="noStrike" cap="none" spc="0" normalizeH="0" baseline="0">
                <a:ln>
                  <a:noFill/>
                </a:ln>
                <a:solidFill>
                  <a:sysClr val="windowText" lastClr="000000"/>
                </a:solidFill>
                <a:effectLst/>
                <a:uLnTx/>
                <a:uFillTx/>
                <a:latin typeface="BIZ UDPゴシック" panose="020B0400000000000000" pitchFamily="50" charset="-128"/>
                <a:ea typeface="BIZ UDPゴシック" panose="020B0400000000000000" pitchFamily="50" charset="-128"/>
              </a:defRPr>
            </a:lvl1pPr>
            <a:lvl2pPr marL="685800" indent="-228600" defTabSz="914400">
              <a:lnSpc>
                <a:spcPct val="90000"/>
              </a:lnSpc>
              <a:spcBef>
                <a:spcPts val="500"/>
              </a:spcBef>
              <a:buFont typeface="Arial" panose="020B0604020202020204" pitchFamily="34" charset="0"/>
              <a:buChar char="•"/>
              <a:defRPr kumimoji="1"/>
            </a:lvl2pPr>
            <a:lvl3pPr marL="1143000" indent="-228600" defTabSz="914400">
              <a:lnSpc>
                <a:spcPct val="90000"/>
              </a:lnSpc>
              <a:spcBef>
                <a:spcPts val="500"/>
              </a:spcBef>
              <a:buFont typeface="Arial" panose="020B0604020202020204" pitchFamily="34" charset="0"/>
              <a:buChar char="•"/>
              <a:defRPr kumimoji="1"/>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2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都市ランキング（大阪市）</a:t>
            </a:r>
            <a:endParaRPr kumimoji="1" lang="en-US" altLang="ja-JP" sz="12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85" name="グラフ 84">
            <a:extLst>
              <a:ext uri="{FF2B5EF4-FFF2-40B4-BE49-F238E27FC236}">
                <a16:creationId xmlns:a16="http://schemas.microsoft.com/office/drawing/2014/main" id="{8BED7D6C-E80E-4972-A50F-B7920C13E7DB}"/>
              </a:ext>
            </a:extLst>
          </p:cNvPr>
          <p:cNvGraphicFramePr>
            <a:graphicFrameLocks/>
          </p:cNvGraphicFramePr>
          <p:nvPr/>
        </p:nvGraphicFramePr>
        <p:xfrm>
          <a:off x="6623026" y="2809539"/>
          <a:ext cx="3063600" cy="17618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6" name="グラフ 85">
            <a:extLst>
              <a:ext uri="{FF2B5EF4-FFF2-40B4-BE49-F238E27FC236}">
                <a16:creationId xmlns:a16="http://schemas.microsoft.com/office/drawing/2014/main" id="{3CFCE0C5-56D6-4988-AC75-D621B4B8B66C}"/>
              </a:ext>
            </a:extLst>
          </p:cNvPr>
          <p:cNvGraphicFramePr>
            <a:graphicFrameLocks/>
          </p:cNvGraphicFramePr>
          <p:nvPr/>
        </p:nvGraphicFramePr>
        <p:xfrm>
          <a:off x="3412086" y="2666963"/>
          <a:ext cx="3114000" cy="1892684"/>
        </p:xfrm>
        <a:graphic>
          <a:graphicData uri="http://schemas.openxmlformats.org/drawingml/2006/chart">
            <c:chart xmlns:c="http://schemas.openxmlformats.org/drawingml/2006/chart" xmlns:r="http://schemas.openxmlformats.org/officeDocument/2006/relationships" r:id="rId4"/>
          </a:graphicData>
        </a:graphic>
      </p:graphicFrame>
      <p:sp>
        <p:nvSpPr>
          <p:cNvPr id="87" name="正方形/長方形 86">
            <a:extLst>
              <a:ext uri="{FF2B5EF4-FFF2-40B4-BE49-F238E27FC236}">
                <a16:creationId xmlns:a16="http://schemas.microsoft.com/office/drawing/2014/main" id="{91DCCB66-731F-4919-8583-E3DE9842E6AF}"/>
              </a:ext>
            </a:extLst>
          </p:cNvPr>
          <p:cNvSpPr/>
          <p:nvPr/>
        </p:nvSpPr>
        <p:spPr>
          <a:xfrm>
            <a:off x="4699782" y="2977320"/>
            <a:ext cx="808843" cy="1371636"/>
          </a:xfrm>
          <a:prstGeom prst="rect">
            <a:avLst/>
          </a:prstGeom>
          <a:solidFill>
            <a:srgbClr val="AFABAB">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8" name="正方形/長方形 87">
            <a:extLst>
              <a:ext uri="{FF2B5EF4-FFF2-40B4-BE49-F238E27FC236}">
                <a16:creationId xmlns:a16="http://schemas.microsoft.com/office/drawing/2014/main" id="{5F3F884B-B9B1-413C-8732-4D5AC30A5D08}"/>
              </a:ext>
            </a:extLst>
          </p:cNvPr>
          <p:cNvSpPr/>
          <p:nvPr/>
        </p:nvSpPr>
        <p:spPr>
          <a:xfrm>
            <a:off x="4500455" y="3193882"/>
            <a:ext cx="1207408" cy="396000"/>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en-US" altLang="ja-JP" sz="6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2020</a:t>
            </a:r>
            <a:r>
              <a:rPr kumimoji="0" lang="ja-JP" altLang="en-US" sz="6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en-US" altLang="ja-JP" sz="6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2022</a:t>
            </a:r>
            <a:r>
              <a:rPr kumimoji="0" lang="ja-JP" altLang="en-US" sz="6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a:t>
            </a:r>
            <a:endParaRPr kumimoji="0" lang="en-US" altLang="ja-JP" sz="6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コロナの影響により調査中止</a:t>
            </a:r>
          </a:p>
        </p:txBody>
      </p:sp>
      <p:sp>
        <p:nvSpPr>
          <p:cNvPr id="89" name="テキスト ボックス 88">
            <a:extLst>
              <a:ext uri="{FF2B5EF4-FFF2-40B4-BE49-F238E27FC236}">
                <a16:creationId xmlns:a16="http://schemas.microsoft.com/office/drawing/2014/main" id="{7D43EAFF-F795-47CC-97B6-8C0C651AD340}"/>
              </a:ext>
            </a:extLst>
          </p:cNvPr>
          <p:cNvSpPr txBox="1"/>
          <p:nvPr/>
        </p:nvSpPr>
        <p:spPr>
          <a:xfrm>
            <a:off x="5260316" y="4536838"/>
            <a:ext cx="1395609" cy="1692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出典：</a:t>
            </a:r>
            <a:r>
              <a:rPr kumimoji="1" lang="zh-TW" altLang="en-US" sz="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観光庁「</a:t>
            </a:r>
            <a:r>
              <a:rPr kumimoji="1" lang="ja-JP" altLang="en-US" sz="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インバウンド消費動向調査</a:t>
            </a:r>
            <a:r>
              <a:rPr kumimoji="1" lang="zh-TW" altLang="en-US" sz="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90" name="テキスト プレースホルダー 70">
            <a:extLst>
              <a:ext uri="{FF2B5EF4-FFF2-40B4-BE49-F238E27FC236}">
                <a16:creationId xmlns:a16="http://schemas.microsoft.com/office/drawing/2014/main" id="{93A026A1-5CD1-4B0A-9928-227BF8DA91CC}"/>
              </a:ext>
            </a:extLst>
          </p:cNvPr>
          <p:cNvSpPr txBox="1">
            <a:spLocks/>
          </p:cNvSpPr>
          <p:nvPr/>
        </p:nvSpPr>
        <p:spPr>
          <a:xfrm>
            <a:off x="6662215" y="2414296"/>
            <a:ext cx="3063600" cy="252000"/>
          </a:xfrm>
          <a:prstGeom prst="rect">
            <a:avLst/>
          </a:prstGeom>
          <a:solidFill>
            <a:schemeClr val="accent1">
              <a:lumMod val="20000"/>
              <a:lumOff val="80000"/>
            </a:schemeClr>
          </a:solidFill>
          <a:ln w="19050">
            <a:noFill/>
          </a:ln>
        </p:spPr>
        <p:txBody>
          <a:bodyPr vert="horz" wrap="square" lIns="91440" tIns="45720" rIns="91440" bIns="45720" rtlCol="0" anchor="ctr">
            <a:noAutofit/>
          </a:bodyPr>
          <a:lstStyle>
            <a:defPPr>
              <a:defRPr lang="en-US"/>
            </a:defPPr>
            <a:lvl1pPr marR="0" lvl="0" indent="0" algn="ctr" defTabSz="914400" fontAlgn="auto">
              <a:lnSpc>
                <a:spcPct val="90000"/>
              </a:lnSpc>
              <a:spcBef>
                <a:spcPts val="1000"/>
              </a:spcBef>
              <a:spcAft>
                <a:spcPts val="0"/>
              </a:spcAft>
              <a:buClrTx/>
              <a:buSzTx/>
              <a:buFont typeface="Arial" panose="020B0604020202020204" pitchFamily="34" charset="0"/>
              <a:buNone/>
              <a:tabLst/>
              <a:defRPr kumimoji="1" sz="1100" b="1" i="0" u="none" strike="noStrike" cap="none" spc="0" normalizeH="0" baseline="0">
                <a:ln>
                  <a:noFill/>
                </a:ln>
                <a:solidFill>
                  <a:sysClr val="windowText" lastClr="000000"/>
                </a:solidFill>
                <a:effectLst/>
                <a:uLnTx/>
                <a:uFillTx/>
                <a:latin typeface="BIZ UDPゴシック" panose="020B0400000000000000" pitchFamily="50" charset="-128"/>
                <a:ea typeface="BIZ UDPゴシック" panose="020B0400000000000000" pitchFamily="50" charset="-128"/>
              </a:defRPr>
            </a:lvl1pPr>
            <a:lvl2pPr marL="685800" indent="-228600" defTabSz="914400">
              <a:lnSpc>
                <a:spcPct val="90000"/>
              </a:lnSpc>
              <a:spcBef>
                <a:spcPts val="500"/>
              </a:spcBef>
              <a:buFont typeface="Arial" panose="020B0604020202020204" pitchFamily="34" charset="0"/>
              <a:buChar char="•"/>
              <a:defRPr kumimoji="1"/>
            </a:lvl2pPr>
            <a:lvl3pPr marL="1143000" indent="-228600" defTabSz="914400">
              <a:lnSpc>
                <a:spcPct val="90000"/>
              </a:lnSpc>
              <a:spcBef>
                <a:spcPts val="500"/>
              </a:spcBef>
              <a:buFont typeface="Arial" panose="020B0604020202020204" pitchFamily="34" charset="0"/>
              <a:buChar char="•"/>
              <a:defRPr kumimoji="1"/>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社会増減（転入超過数）の推移</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（日本人）</a:t>
            </a:r>
            <a:endParaRPr kumimoji="0"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91" name="テキスト ボックス 30">
            <a:extLst>
              <a:ext uri="{FF2B5EF4-FFF2-40B4-BE49-F238E27FC236}">
                <a16:creationId xmlns:a16="http://schemas.microsoft.com/office/drawing/2014/main" id="{87C5B747-137C-4152-A037-DFE8DF49F989}"/>
              </a:ext>
            </a:extLst>
          </p:cNvPr>
          <p:cNvSpPr txBox="1"/>
          <p:nvPr/>
        </p:nvSpPr>
        <p:spPr>
          <a:xfrm>
            <a:off x="6693603" y="2663511"/>
            <a:ext cx="336095" cy="1692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5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5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人</a:t>
            </a:r>
            <a:r>
              <a:rPr kumimoji="1" lang="en-US" altLang="ja-JP" sz="5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5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2" name="テキスト ボックス 91">
            <a:extLst>
              <a:ext uri="{FF2B5EF4-FFF2-40B4-BE49-F238E27FC236}">
                <a16:creationId xmlns:a16="http://schemas.microsoft.com/office/drawing/2014/main" id="{1DBF8A96-66D6-4771-88F0-FF48541E6A1C}"/>
              </a:ext>
            </a:extLst>
          </p:cNvPr>
          <p:cNvSpPr txBox="1"/>
          <p:nvPr/>
        </p:nvSpPr>
        <p:spPr>
          <a:xfrm>
            <a:off x="181155" y="1928994"/>
            <a:ext cx="3060292" cy="399789"/>
          </a:xfrm>
          <a:prstGeom prst="rect">
            <a:avLst/>
          </a:prstGeom>
          <a:noFill/>
        </p:spPr>
        <p:txBody>
          <a:bodyPr wrap="square">
            <a:spAutoFit/>
          </a:bodyPr>
          <a:lstStyle/>
          <a:p>
            <a:pPr marL="85725" marR="0" lvl="0" indent="-85725"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1" lang="ja-JP" altLang="en-US" sz="9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実質成長率は全国（</a:t>
            </a:r>
            <a:r>
              <a:rPr kumimoji="1" lang="en-US" altLang="ja-JP" sz="9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1.3</a:t>
            </a:r>
            <a:r>
              <a:rPr kumimoji="1" lang="ja-JP" altLang="en-US" sz="9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％）を上回る</a:t>
            </a:r>
            <a:r>
              <a:rPr kumimoji="1" lang="en-US" altLang="ja-JP" sz="9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3.2</a:t>
            </a:r>
            <a:r>
              <a:rPr kumimoji="1" lang="ja-JP" altLang="en-US" sz="9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9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85725" marR="0" lvl="0" indent="-85725"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1" lang="ja-JP" altLang="en-US" sz="9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万博需要等により各産業分野で活発な動きがみられる</a:t>
            </a:r>
            <a:endParaRPr kumimoji="1" lang="en-US" altLang="ja-JP" sz="9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93" name="テキスト ボックス 92">
            <a:extLst>
              <a:ext uri="{FF2B5EF4-FFF2-40B4-BE49-F238E27FC236}">
                <a16:creationId xmlns:a16="http://schemas.microsoft.com/office/drawing/2014/main" id="{6CE5D741-351F-4EDF-81CB-677EF578D8E9}"/>
              </a:ext>
            </a:extLst>
          </p:cNvPr>
          <p:cNvSpPr txBox="1"/>
          <p:nvPr/>
        </p:nvSpPr>
        <p:spPr>
          <a:xfrm>
            <a:off x="3441910" y="1928994"/>
            <a:ext cx="3060292" cy="399789"/>
          </a:xfrm>
          <a:prstGeom prst="rect">
            <a:avLst/>
          </a:prstGeom>
          <a:noFill/>
        </p:spPr>
        <p:txBody>
          <a:bodyPr wrap="square">
            <a:spAutoFit/>
          </a:bodyPr>
          <a:lstStyle/>
          <a:p>
            <a:pPr marL="85725" marR="0" lvl="0" indent="-85725"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1" lang="ja-JP" altLang="en-US" sz="9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インバウンドは</a:t>
            </a:r>
            <a:r>
              <a:rPr kumimoji="1" lang="en-US" altLang="ja-JP" sz="9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2024</a:t>
            </a:r>
            <a:r>
              <a:rPr kumimoji="1" lang="ja-JP" altLang="en-US" sz="9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年に過去最高（</a:t>
            </a:r>
            <a:r>
              <a:rPr kumimoji="1" lang="en-US" altLang="ja-JP" sz="9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1409</a:t>
            </a:r>
            <a:r>
              <a:rPr kumimoji="1" lang="ja-JP" altLang="en-US" sz="9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万人）を記録</a:t>
            </a:r>
            <a:endParaRPr kumimoji="1" lang="en-US" altLang="ja-JP" sz="9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85725" marR="0" lvl="0" indent="-85725"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1" lang="ja-JP" altLang="en-US" sz="9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都市ランキングにも都市としての魅力の向上が表れる</a:t>
            </a:r>
            <a:endParaRPr kumimoji="1" lang="en-US" altLang="ja-JP" sz="9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94" name="テキスト ボックス 93">
            <a:extLst>
              <a:ext uri="{FF2B5EF4-FFF2-40B4-BE49-F238E27FC236}">
                <a16:creationId xmlns:a16="http://schemas.microsoft.com/office/drawing/2014/main" id="{9B2D0B9A-1257-4F99-96B1-9F6869D4D5DC}"/>
              </a:ext>
            </a:extLst>
          </p:cNvPr>
          <p:cNvSpPr txBox="1"/>
          <p:nvPr/>
        </p:nvSpPr>
        <p:spPr>
          <a:xfrm>
            <a:off x="6664553" y="2209117"/>
            <a:ext cx="3060292" cy="233590"/>
          </a:xfrm>
          <a:prstGeom prst="rect">
            <a:avLst/>
          </a:prstGeom>
          <a:noFill/>
        </p:spPr>
        <p:txBody>
          <a:bodyPr wrap="square">
            <a:spAutoFit/>
          </a:bodyPr>
          <a:lstStyle/>
          <a:p>
            <a:pPr marL="85725" marR="0" lvl="0" indent="-85725"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endParaRPr kumimoji="1" lang="en-US" altLang="ja-JP" sz="9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95" name="テキスト ボックス 94">
            <a:extLst>
              <a:ext uri="{FF2B5EF4-FFF2-40B4-BE49-F238E27FC236}">
                <a16:creationId xmlns:a16="http://schemas.microsoft.com/office/drawing/2014/main" id="{8469FF41-B82B-4008-BE2B-84F93F0737DB}"/>
              </a:ext>
            </a:extLst>
          </p:cNvPr>
          <p:cNvSpPr txBox="1"/>
          <p:nvPr/>
        </p:nvSpPr>
        <p:spPr>
          <a:xfrm>
            <a:off x="6605500" y="1928994"/>
            <a:ext cx="3251340" cy="399789"/>
          </a:xfrm>
          <a:prstGeom prst="rect">
            <a:avLst/>
          </a:prstGeom>
          <a:noFill/>
        </p:spPr>
        <p:txBody>
          <a:bodyPr wrap="square">
            <a:spAutoFit/>
          </a:bodyPr>
          <a:lstStyle/>
          <a:p>
            <a:pPr marL="85725" marR="0" lvl="0" indent="-85725"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1" lang="en-US" altLang="ja-JP"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2015</a:t>
            </a:r>
            <a:r>
              <a:rPr kumimoji="1" lang="ja-JP" altLang="en-US"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年以降</a:t>
            </a:r>
            <a:r>
              <a:rPr kumimoji="1" lang="en-US" altLang="ja-JP"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10</a:t>
            </a:r>
            <a:r>
              <a:rPr kumimoji="1" lang="ja-JP" altLang="en-US"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年連続で転入超過</a:t>
            </a:r>
            <a:r>
              <a:rPr kumimoji="1" lang="ja-JP" altLang="en-US" sz="7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7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2024</a:t>
            </a:r>
            <a:r>
              <a:rPr kumimoji="1" lang="ja-JP" altLang="en-US" sz="7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a:t>
            </a:r>
            <a:r>
              <a:rPr kumimoji="1" lang="en-US" altLang="ja-JP" sz="7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1.9</a:t>
            </a:r>
            <a:r>
              <a:rPr kumimoji="1" lang="ja-JP" altLang="en-US" sz="7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万人）</a:t>
            </a:r>
            <a:endParaRPr kumimoji="1" lang="en-US" altLang="ja-JP" sz="9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85725" marR="0" lvl="0" indent="-85725"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1" lang="ja-JP" altLang="en-US"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雇用者報酬は微増する一方、雇用者数は増加</a:t>
            </a:r>
            <a:endParaRPr kumimoji="1" lang="en-US" altLang="ja-JP"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96" name="テキスト プレースホルダー 70">
            <a:extLst>
              <a:ext uri="{FF2B5EF4-FFF2-40B4-BE49-F238E27FC236}">
                <a16:creationId xmlns:a16="http://schemas.microsoft.com/office/drawing/2014/main" id="{D8406E73-FDAC-4FD5-9175-8A317282B319}"/>
              </a:ext>
            </a:extLst>
          </p:cNvPr>
          <p:cNvSpPr txBox="1">
            <a:spLocks/>
          </p:cNvSpPr>
          <p:nvPr/>
        </p:nvSpPr>
        <p:spPr>
          <a:xfrm>
            <a:off x="6662215" y="4688167"/>
            <a:ext cx="3063600" cy="252000"/>
          </a:xfrm>
          <a:prstGeom prst="rect">
            <a:avLst/>
          </a:prstGeom>
          <a:solidFill>
            <a:schemeClr val="accent1">
              <a:lumMod val="20000"/>
              <a:lumOff val="80000"/>
            </a:schemeClr>
          </a:solidFill>
          <a:ln w="19050">
            <a:noFill/>
          </a:ln>
        </p:spPr>
        <p:txBody>
          <a:bodyPr vert="horz" wrap="square" lIns="91440" tIns="45720" rIns="91440" bIns="45720" rtlCol="0" anchor="ctr">
            <a:noAutofit/>
          </a:bodyPr>
          <a:lstStyle>
            <a:defPPr>
              <a:defRPr lang="en-US"/>
            </a:defPPr>
            <a:lvl1pPr marR="0" lvl="0" indent="0" algn="ctr" defTabSz="914400" fontAlgn="auto">
              <a:lnSpc>
                <a:spcPct val="90000"/>
              </a:lnSpc>
              <a:spcBef>
                <a:spcPts val="1000"/>
              </a:spcBef>
              <a:spcAft>
                <a:spcPts val="0"/>
              </a:spcAft>
              <a:buClrTx/>
              <a:buSzTx/>
              <a:buFont typeface="Arial" panose="020B0604020202020204" pitchFamily="34" charset="0"/>
              <a:buNone/>
              <a:tabLst/>
              <a:defRPr kumimoji="1" sz="1100" b="1" i="0" u="none" strike="noStrike" cap="none" spc="0" normalizeH="0" baseline="0">
                <a:ln>
                  <a:noFill/>
                </a:ln>
                <a:solidFill>
                  <a:sysClr val="windowText" lastClr="000000"/>
                </a:solidFill>
                <a:effectLst/>
                <a:uLnTx/>
                <a:uFillTx/>
                <a:latin typeface="BIZ UDPゴシック" panose="020B0400000000000000" pitchFamily="50" charset="-128"/>
                <a:ea typeface="BIZ UDPゴシック" panose="020B0400000000000000" pitchFamily="50" charset="-128"/>
              </a:defRPr>
            </a:lvl1pPr>
            <a:lvl2pPr marL="685800" indent="-228600" defTabSz="914400">
              <a:lnSpc>
                <a:spcPct val="90000"/>
              </a:lnSpc>
              <a:spcBef>
                <a:spcPts val="500"/>
              </a:spcBef>
              <a:buFont typeface="Arial" panose="020B0604020202020204" pitchFamily="34" charset="0"/>
              <a:buChar char="•"/>
              <a:defRPr kumimoji="1"/>
            </a:lvl2pPr>
            <a:lvl3pPr marL="1143000" indent="-228600" defTabSz="914400">
              <a:lnSpc>
                <a:spcPct val="90000"/>
              </a:lnSpc>
              <a:spcBef>
                <a:spcPts val="500"/>
              </a:spcBef>
              <a:buFont typeface="Arial" panose="020B0604020202020204" pitchFamily="34" charset="0"/>
              <a:buChar char="•"/>
              <a:defRPr kumimoji="1"/>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12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a:t>
            </a:r>
            <a:r>
              <a:rPr kumimoji="1" lang="ja-JP" altLang="en-US" sz="12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人あたり雇用者報酬</a:t>
            </a:r>
          </a:p>
        </p:txBody>
      </p:sp>
      <p:sp>
        <p:nvSpPr>
          <p:cNvPr id="97" name="テキスト ボックス 96">
            <a:extLst>
              <a:ext uri="{FF2B5EF4-FFF2-40B4-BE49-F238E27FC236}">
                <a16:creationId xmlns:a16="http://schemas.microsoft.com/office/drawing/2014/main" id="{F434E32F-86A5-4BDB-980F-CCAA1EA3AC91}"/>
              </a:ext>
            </a:extLst>
          </p:cNvPr>
          <p:cNvSpPr txBox="1"/>
          <p:nvPr/>
        </p:nvSpPr>
        <p:spPr>
          <a:xfrm>
            <a:off x="8740777" y="6648052"/>
            <a:ext cx="1023266" cy="1692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5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出典：</a:t>
            </a:r>
            <a:r>
              <a:rPr kumimoji="0" lang="zh-TW" altLang="en-US" sz="5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内閣府「県民経済計算」</a:t>
            </a:r>
            <a:endParaRPr kumimoji="0" lang="ja-JP" altLang="en-US" sz="5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99" name="表 98">
            <a:extLst>
              <a:ext uri="{FF2B5EF4-FFF2-40B4-BE49-F238E27FC236}">
                <a16:creationId xmlns:a16="http://schemas.microsoft.com/office/drawing/2014/main" id="{37927820-F501-48F1-85D2-06A9980ED69E}"/>
              </a:ext>
            </a:extLst>
          </p:cNvPr>
          <p:cNvGraphicFramePr>
            <a:graphicFrameLocks noGrp="1"/>
          </p:cNvGraphicFramePr>
          <p:nvPr/>
        </p:nvGraphicFramePr>
        <p:xfrm>
          <a:off x="3508082" y="5106481"/>
          <a:ext cx="2922008" cy="1571173"/>
        </p:xfrm>
        <a:graphic>
          <a:graphicData uri="http://schemas.openxmlformats.org/drawingml/2006/table">
            <a:tbl>
              <a:tblPr firstRow="1" bandRow="1">
                <a:tableStyleId>{5940675A-B579-460E-94D1-54222C63F5DA}</a:tableStyleId>
              </a:tblPr>
              <a:tblGrid>
                <a:gridCol w="1802472">
                  <a:extLst>
                    <a:ext uri="{9D8B030D-6E8A-4147-A177-3AD203B41FA5}">
                      <a16:colId xmlns:a16="http://schemas.microsoft.com/office/drawing/2014/main" val="4053636955"/>
                    </a:ext>
                  </a:extLst>
                </a:gridCol>
                <a:gridCol w="1119536">
                  <a:extLst>
                    <a:ext uri="{9D8B030D-6E8A-4147-A177-3AD203B41FA5}">
                      <a16:colId xmlns:a16="http://schemas.microsoft.com/office/drawing/2014/main" val="1783013477"/>
                    </a:ext>
                  </a:extLst>
                </a:gridCol>
              </a:tblGrid>
              <a:tr h="4071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strike="noStrike" kern="1200" cap="none" spc="0" normalizeH="0" baseline="0" noProof="0">
                          <a:ln>
                            <a:noFill/>
                          </a:ln>
                          <a:solidFill>
                            <a:schemeClr val="tx1"/>
                          </a:solidFill>
                          <a:effectLst/>
                          <a:uLnTx/>
                          <a:uFill>
                            <a:solidFill>
                              <a:schemeClr val="accent1"/>
                            </a:solidFill>
                          </a:uFill>
                          <a:latin typeface="BIZ UDPゴシック" panose="020B0400000000000000" pitchFamily="50" charset="-128"/>
                          <a:ea typeface="BIZ UDPゴシック" panose="020B0400000000000000" pitchFamily="50" charset="-128"/>
                        </a:rPr>
                        <a:t>日本の都市特性評価</a:t>
                      </a:r>
                      <a:endParaRPr kumimoji="1" lang="en-US" altLang="ja-JP" sz="1000" b="1" strike="noStrike" kern="1200" cap="none" spc="0" normalizeH="0" baseline="0" noProof="0">
                        <a:ln>
                          <a:noFill/>
                        </a:ln>
                        <a:solidFill>
                          <a:schemeClr val="tx1"/>
                        </a:solidFill>
                        <a:effectLst/>
                        <a:uLnTx/>
                        <a:uFill>
                          <a:solidFill>
                            <a:schemeClr val="accent1"/>
                          </a:solidFill>
                        </a:u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strike="noStrike" kern="1200" cap="none" spc="0" normalizeH="0" baseline="0" noProof="0">
                          <a:ln>
                            <a:noFill/>
                          </a:ln>
                          <a:solidFill>
                            <a:schemeClr val="tx1"/>
                          </a:solidFill>
                          <a:effectLst/>
                          <a:uLnTx/>
                          <a:uFill>
                            <a:solidFill>
                              <a:schemeClr val="accent1"/>
                            </a:solidFill>
                          </a:uFill>
                          <a:latin typeface="BIZ UDPゴシック" panose="020B0400000000000000" pitchFamily="50" charset="-128"/>
                          <a:ea typeface="BIZ UDPゴシック" panose="020B0400000000000000" pitchFamily="50" charset="-128"/>
                        </a:rPr>
                        <a:t>（森記念財団）</a:t>
                      </a:r>
                      <a:endParaRPr kumimoji="1" lang="ja-JP" altLang="en-US" sz="1000" b="0">
                        <a:solidFill>
                          <a:schemeClr val="tx1"/>
                        </a:solidFill>
                        <a:latin typeface="BIZ UDPゴシック" panose="020B0400000000000000" pitchFamily="50" charset="-128"/>
                        <a:ea typeface="BIZ UDPゴシック" panose="020B0400000000000000" pitchFamily="50"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050" b="1" u="none" dirty="0">
                          <a:solidFill>
                            <a:schemeClr val="tx1"/>
                          </a:solidFill>
                          <a:latin typeface="BIZ UDPゴシック" panose="020B0400000000000000" pitchFamily="50" charset="-128"/>
                          <a:ea typeface="BIZ UDPゴシック" panose="020B0400000000000000" pitchFamily="50" charset="-128"/>
                        </a:rPr>
                        <a:t>：</a:t>
                      </a:r>
                      <a:r>
                        <a:rPr kumimoji="1" lang="en-US" altLang="ja-JP" sz="1200" b="1" u="none" dirty="0">
                          <a:solidFill>
                            <a:srgbClr val="FF0000"/>
                          </a:solidFill>
                          <a:latin typeface="BIZ UDPゴシック" panose="020B0400000000000000" pitchFamily="50" charset="-128"/>
                          <a:ea typeface="BIZ UDPゴシック" panose="020B0400000000000000" pitchFamily="50" charset="-128"/>
                        </a:rPr>
                        <a:t>1</a:t>
                      </a:r>
                      <a:r>
                        <a:rPr kumimoji="1" lang="ja-JP" altLang="en-US" sz="1200" b="1" u="none" dirty="0">
                          <a:solidFill>
                            <a:srgbClr val="FF0000"/>
                          </a:solidFill>
                          <a:latin typeface="BIZ UDPゴシック" panose="020B0400000000000000" pitchFamily="50" charset="-128"/>
                          <a:ea typeface="BIZ UDPゴシック" panose="020B0400000000000000" pitchFamily="50" charset="-128"/>
                        </a:rPr>
                        <a:t>位</a:t>
                      </a:r>
                      <a:r>
                        <a:rPr kumimoji="1" lang="ja-JP" altLang="en-US" sz="800" b="0" u="none" dirty="0">
                          <a:solidFill>
                            <a:schemeClr val="tx1"/>
                          </a:solidFill>
                          <a:latin typeface="BIZ UDPゴシック" panose="020B0400000000000000" pitchFamily="50" charset="-128"/>
                          <a:ea typeface="BIZ UDPゴシック" panose="020B0400000000000000" pitchFamily="50" charset="-128"/>
                        </a:rPr>
                        <a:t>（</a:t>
                      </a:r>
                      <a:r>
                        <a:rPr kumimoji="1" lang="en-US" altLang="ja-JP" sz="800" b="0" u="none" dirty="0">
                          <a:solidFill>
                            <a:schemeClr val="tx1"/>
                          </a:solidFill>
                          <a:latin typeface="BIZ UDPゴシック" panose="020B0400000000000000" pitchFamily="50" charset="-128"/>
                          <a:ea typeface="BIZ UDPゴシック" panose="020B0400000000000000" pitchFamily="50" charset="-128"/>
                        </a:rPr>
                        <a:t>2025</a:t>
                      </a:r>
                      <a:r>
                        <a:rPr kumimoji="1" lang="ja-JP" altLang="en-US" sz="800" b="0" u="none" dirty="0">
                          <a:solidFill>
                            <a:schemeClr val="tx1"/>
                          </a:solidFill>
                          <a:latin typeface="BIZ UDPゴシック" panose="020B0400000000000000" pitchFamily="50" charset="-128"/>
                          <a:ea typeface="BIZ UDPゴシック" panose="020B0400000000000000" pitchFamily="50" charset="-128"/>
                        </a:rPr>
                        <a:t>年）</a:t>
                      </a:r>
                      <a:endParaRPr kumimoji="1" lang="en-US" altLang="ja-JP" sz="800" b="0" u="none" dirty="0">
                        <a:solidFill>
                          <a:schemeClr val="tx1"/>
                        </a:solidFill>
                        <a:latin typeface="BIZ UDPゴシック" panose="020B0400000000000000" pitchFamily="50" charset="-128"/>
                        <a:ea typeface="BIZ UDPゴシック" panose="020B0400000000000000" pitchFamily="50" charset="-128"/>
                      </a:endParaRPr>
                    </a:p>
                    <a:p>
                      <a:pPr algn="l"/>
                      <a:endParaRPr kumimoji="1" lang="ja-JP" altLang="en-US" sz="800" b="0" u="sng" dirty="0">
                        <a:solidFill>
                          <a:schemeClr val="tx1"/>
                        </a:solidFill>
                        <a:latin typeface="BIZ UDPゴシック" panose="020B0400000000000000" pitchFamily="50" charset="-128"/>
                        <a:ea typeface="BIZ UDPゴシック" panose="020B0400000000000000" pitchFamily="50"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7127768"/>
                  </a:ext>
                </a:extLst>
              </a:tr>
              <a:tr h="1339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 b="0">
                        <a:solidFill>
                          <a:schemeClr val="tx1"/>
                        </a:solidFill>
                        <a:latin typeface="BIZ UDPゴシック" panose="020B0400000000000000" pitchFamily="50" charset="-128"/>
                        <a:ea typeface="BIZ UDPゴシック" panose="020B0400000000000000" pitchFamily="50"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kumimoji="1" lang="ja-JP" altLang="en-US" sz="200" b="0">
                        <a:solidFill>
                          <a:schemeClr val="tx1"/>
                        </a:solidFill>
                        <a:latin typeface="BIZ UDPゴシック" panose="020B0400000000000000" pitchFamily="50" charset="-128"/>
                        <a:ea typeface="BIZ UDPゴシック" panose="020B0400000000000000" pitchFamily="50"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7311038"/>
                  </a:ext>
                </a:extLst>
              </a:tr>
              <a:tr h="454237">
                <a:tc>
                  <a:txBody>
                    <a:bodyPr/>
                    <a:lstStyle/>
                    <a:p>
                      <a:pPr algn="l"/>
                      <a:r>
                        <a:rPr kumimoji="1" lang="ja-JP" altLang="en-US" sz="1000" b="1">
                          <a:solidFill>
                            <a:schemeClr val="tx1"/>
                          </a:solidFill>
                          <a:latin typeface="BIZ UDPゴシック" panose="020B0400000000000000" pitchFamily="50" charset="-128"/>
                          <a:ea typeface="BIZ UDPゴシック" panose="020B0400000000000000" pitchFamily="50" charset="-128"/>
                        </a:rPr>
                        <a:t>最も魅力的な都道府県</a:t>
                      </a:r>
                      <a:endParaRPr kumimoji="1" lang="en-US" altLang="ja-JP" sz="1000" b="1">
                        <a:solidFill>
                          <a:schemeClr val="tx1"/>
                        </a:solidFill>
                        <a:latin typeface="BIZ UDPゴシック" panose="020B0400000000000000" pitchFamily="50" charset="-128"/>
                        <a:ea typeface="BIZ UDPゴシック" panose="020B0400000000000000" pitchFamily="50" charset="-128"/>
                      </a:endParaRPr>
                    </a:p>
                    <a:p>
                      <a:pPr algn="l"/>
                      <a:r>
                        <a:rPr kumimoji="1" lang="ja-JP" altLang="en-US" sz="1000" b="1">
                          <a:solidFill>
                            <a:schemeClr val="tx1"/>
                          </a:solidFill>
                          <a:latin typeface="BIZ UDPゴシック" panose="020B0400000000000000" pitchFamily="50" charset="-128"/>
                          <a:ea typeface="BIZ UDPゴシック" panose="020B0400000000000000" pitchFamily="50" charset="-128"/>
                        </a:rPr>
                        <a:t>ランキング</a:t>
                      </a:r>
                      <a:r>
                        <a:rPr kumimoji="1" lang="ja-JP" altLang="en-US" sz="800" b="0">
                          <a:solidFill>
                            <a:schemeClr val="tx1"/>
                          </a:solidFill>
                          <a:latin typeface="BIZ UDPゴシック" panose="020B0400000000000000" pitchFamily="50" charset="-128"/>
                          <a:ea typeface="BIZ UDPゴシック" panose="020B0400000000000000" pitchFamily="50" charset="-128"/>
                        </a:rPr>
                        <a:t>（ブランド総合研究所）</a:t>
                      </a:r>
                      <a:endParaRPr kumimoji="1" lang="ja-JP" altLang="en-US" sz="1000" b="0">
                        <a:solidFill>
                          <a:schemeClr val="tx1"/>
                        </a:solidFill>
                        <a:latin typeface="BIZ UDPゴシック" panose="020B0400000000000000" pitchFamily="50" charset="-128"/>
                        <a:ea typeface="BIZ UDPゴシック" panose="020B0400000000000000" pitchFamily="50"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2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7</a:t>
                      </a:r>
                      <a:r>
                        <a:rPr kumimoji="1" lang="ja-JP" altLang="en-US" sz="12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位</a:t>
                      </a: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2024</a:t>
                      </a: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a:t>
                      </a:r>
                      <a:endPar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2250117"/>
                  </a:ext>
                </a:extLst>
              </a:tr>
              <a:tr h="133942">
                <a:tc>
                  <a:txBody>
                    <a:bodyPr/>
                    <a:lstStyle/>
                    <a:p>
                      <a:pPr algn="l"/>
                      <a:endParaRPr kumimoji="1" lang="ja-JP" altLang="en-US" sz="200" b="0">
                        <a:solidFill>
                          <a:schemeClr val="tx1"/>
                        </a:solidFill>
                        <a:latin typeface="BIZ UDPゴシック" panose="020B0400000000000000" pitchFamily="50" charset="-128"/>
                        <a:ea typeface="BIZ UDPゴシック" panose="020B0400000000000000" pitchFamily="50"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5826370"/>
                  </a:ext>
                </a:extLst>
              </a:tr>
              <a:tr h="441912">
                <a:tc>
                  <a:txBody>
                    <a:bodyPr/>
                    <a:lstStyle/>
                    <a:p>
                      <a:pPr algn="l"/>
                      <a:r>
                        <a:rPr kumimoji="1" lang="ja-JP" altLang="en-US" sz="1000" b="1" strike="noStrike" kern="1200" cap="none" spc="0" normalizeH="0" baseline="0" noProof="0" dirty="0">
                          <a:ln>
                            <a:noFill/>
                          </a:ln>
                          <a:solidFill>
                            <a:schemeClr val="tx1"/>
                          </a:solidFill>
                          <a:effectLst/>
                          <a:uLnTx/>
                          <a:uFill>
                            <a:solidFill>
                              <a:schemeClr val="accent1"/>
                            </a:solidFill>
                          </a:uFill>
                          <a:latin typeface="BIZ UDPゴシック" panose="020B0400000000000000" pitchFamily="50" charset="-128"/>
                          <a:ea typeface="BIZ UDPゴシック" panose="020B0400000000000000" pitchFamily="50" charset="-128"/>
                        </a:rPr>
                        <a:t>世界で最も住みやすい都市</a:t>
                      </a:r>
                      <a:endParaRPr kumimoji="1" lang="en-US" altLang="ja-JP" sz="1000" b="1" strike="noStrike" kern="1200" cap="none" spc="0" normalizeH="0" baseline="0" noProof="0" dirty="0">
                        <a:ln>
                          <a:noFill/>
                        </a:ln>
                        <a:solidFill>
                          <a:schemeClr val="tx1"/>
                        </a:solidFill>
                        <a:effectLst/>
                        <a:uLnTx/>
                        <a:uFill>
                          <a:solidFill>
                            <a:schemeClr val="accent1"/>
                          </a:solidFill>
                        </a:uFill>
                        <a:latin typeface="BIZ UDPゴシック" panose="020B0400000000000000" pitchFamily="50" charset="-128"/>
                        <a:ea typeface="BIZ UDPゴシック" panose="020B0400000000000000" pitchFamily="50" charset="-128"/>
                      </a:endParaRPr>
                    </a:p>
                    <a:p>
                      <a:pPr algn="l"/>
                      <a:r>
                        <a:rPr kumimoji="1" lang="ja-JP" altLang="en-US" sz="1000" b="1" strike="noStrike" kern="1200" cap="none" spc="0" normalizeH="0" baseline="0" noProof="0" dirty="0">
                          <a:ln>
                            <a:noFill/>
                          </a:ln>
                          <a:solidFill>
                            <a:schemeClr val="tx1"/>
                          </a:solidFill>
                          <a:effectLst/>
                          <a:uLnTx/>
                          <a:uFill>
                            <a:solidFill>
                              <a:schemeClr val="accent1"/>
                            </a:solidFill>
                          </a:uFill>
                          <a:latin typeface="BIZ UDPゴシック" panose="020B0400000000000000" pitchFamily="50" charset="-128"/>
                          <a:ea typeface="BIZ UDPゴシック" panose="020B0400000000000000" pitchFamily="50" charset="-128"/>
                        </a:rPr>
                        <a:t>ランキング</a:t>
                      </a:r>
                      <a:r>
                        <a:rPr kumimoji="1" lang="ja-JP" altLang="en-US" sz="800" b="0" strike="noStrike" kern="1200" cap="none" spc="0" normalizeH="0" baseline="0" noProof="0" dirty="0">
                          <a:ln>
                            <a:noFill/>
                          </a:ln>
                          <a:solidFill>
                            <a:schemeClr val="tx1"/>
                          </a:solidFill>
                          <a:effectLst/>
                          <a:uLnTx/>
                          <a:uFill>
                            <a:solidFill>
                              <a:schemeClr val="accent1"/>
                            </a:solidFill>
                          </a:uFill>
                          <a:latin typeface="BIZ UDPゴシック" panose="020B0400000000000000" pitchFamily="50" charset="-128"/>
                          <a:ea typeface="BIZ UDPゴシック" panose="020B0400000000000000" pitchFamily="50" charset="-128"/>
                        </a:rPr>
                        <a:t>（英エコノミスト）</a:t>
                      </a:r>
                      <a:endParaRPr kumimoji="1" lang="ja-JP" altLang="en-US" sz="900" b="0" dirty="0">
                        <a:solidFill>
                          <a:schemeClr val="tx1"/>
                        </a:solidFill>
                        <a:latin typeface="BIZ UDPゴシック" panose="020B0400000000000000" pitchFamily="50" charset="-128"/>
                        <a:ea typeface="BIZ UDPゴシック" panose="020B0400000000000000" pitchFamily="50"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050" b="1" u="none" dirty="0">
                          <a:solidFill>
                            <a:schemeClr val="tx1"/>
                          </a:solidFill>
                          <a:latin typeface="BIZ UDPゴシック" panose="020B0400000000000000" pitchFamily="50" charset="-128"/>
                          <a:ea typeface="BIZ UDPゴシック" panose="020B0400000000000000" pitchFamily="50" charset="-128"/>
                        </a:rPr>
                        <a:t>：</a:t>
                      </a:r>
                      <a:r>
                        <a:rPr kumimoji="1" lang="en-US" altLang="ja-JP" sz="1200" b="1" u="none" dirty="0">
                          <a:solidFill>
                            <a:srgbClr val="FF0000"/>
                          </a:solidFill>
                          <a:latin typeface="BIZ UDPゴシック" panose="020B0400000000000000" pitchFamily="50" charset="-128"/>
                          <a:ea typeface="BIZ UDPゴシック" panose="020B0400000000000000" pitchFamily="50" charset="-128"/>
                        </a:rPr>
                        <a:t>7</a:t>
                      </a:r>
                      <a:r>
                        <a:rPr kumimoji="1" lang="ja-JP" altLang="en-US" sz="1200" b="1" u="none" dirty="0">
                          <a:solidFill>
                            <a:srgbClr val="FF0000"/>
                          </a:solidFill>
                          <a:latin typeface="BIZ UDPゴシック" panose="020B0400000000000000" pitchFamily="50" charset="-128"/>
                          <a:ea typeface="BIZ UDPゴシック" panose="020B0400000000000000" pitchFamily="50" charset="-128"/>
                        </a:rPr>
                        <a:t>位</a:t>
                      </a:r>
                      <a:r>
                        <a:rPr kumimoji="1" lang="ja-JP" altLang="en-US" sz="800" b="0" u="none" dirty="0">
                          <a:solidFill>
                            <a:schemeClr val="tx1"/>
                          </a:solidFill>
                          <a:latin typeface="BIZ UDPゴシック" panose="020B0400000000000000" pitchFamily="50" charset="-128"/>
                          <a:ea typeface="BIZ UDPゴシック" panose="020B0400000000000000" pitchFamily="50" charset="-128"/>
                        </a:rPr>
                        <a:t>（</a:t>
                      </a:r>
                      <a:r>
                        <a:rPr kumimoji="1" lang="en-US" altLang="ja-JP" sz="800" b="0" u="none" dirty="0">
                          <a:solidFill>
                            <a:schemeClr val="tx1"/>
                          </a:solidFill>
                          <a:latin typeface="BIZ UDPゴシック" panose="020B0400000000000000" pitchFamily="50" charset="-128"/>
                          <a:ea typeface="BIZ UDPゴシック" panose="020B0400000000000000" pitchFamily="50" charset="-128"/>
                        </a:rPr>
                        <a:t>2025</a:t>
                      </a:r>
                      <a:r>
                        <a:rPr kumimoji="1" lang="ja-JP" altLang="en-US" sz="800" b="0" u="none" dirty="0">
                          <a:solidFill>
                            <a:schemeClr val="tx1"/>
                          </a:solidFill>
                          <a:latin typeface="BIZ UDPゴシック" panose="020B0400000000000000" pitchFamily="50" charset="-128"/>
                          <a:ea typeface="BIZ UDPゴシック" panose="020B0400000000000000" pitchFamily="50" charset="-128"/>
                        </a:rPr>
                        <a:t>年）</a:t>
                      </a:r>
                      <a:endParaRPr kumimoji="1" lang="en-US" altLang="ja-JP" sz="800" b="0" u="none" dirty="0">
                        <a:solidFill>
                          <a:schemeClr val="tx1"/>
                        </a:solidFill>
                        <a:latin typeface="BIZ UDPゴシック" panose="020B0400000000000000" pitchFamily="50" charset="-128"/>
                        <a:ea typeface="BIZ UDPゴシック" panose="020B0400000000000000" pitchFamily="50" charset="-128"/>
                      </a:endParaRPr>
                    </a:p>
                    <a:p>
                      <a:pPr algn="l"/>
                      <a:endParaRPr kumimoji="1" lang="ja-JP" altLang="en-US" sz="1000" b="0" u="sng" dirty="0">
                        <a:solidFill>
                          <a:schemeClr val="tx1"/>
                        </a:solidFill>
                        <a:latin typeface="BIZ UDPゴシック" panose="020B0400000000000000" pitchFamily="50" charset="-128"/>
                        <a:ea typeface="BIZ UDPゴシック" panose="020B0400000000000000" pitchFamily="50"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2744383"/>
                  </a:ext>
                </a:extLst>
              </a:tr>
            </a:tbl>
          </a:graphicData>
        </a:graphic>
      </p:graphicFrame>
      <p:pic>
        <p:nvPicPr>
          <p:cNvPr id="100" name="グラフィックス 99" descr="都市 単色塗りつぶし">
            <a:extLst>
              <a:ext uri="{FF2B5EF4-FFF2-40B4-BE49-F238E27FC236}">
                <a16:creationId xmlns:a16="http://schemas.microsoft.com/office/drawing/2014/main" id="{C0C9C408-76EB-496E-BD1A-593A23B7DE2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99786" y="1583809"/>
            <a:ext cx="252000" cy="252000"/>
          </a:xfrm>
          <a:prstGeom prst="rect">
            <a:avLst/>
          </a:prstGeom>
        </p:spPr>
      </p:pic>
      <p:pic>
        <p:nvPicPr>
          <p:cNvPr id="101" name="グラフィックス 100" descr="工場 単色塗りつぶし">
            <a:extLst>
              <a:ext uri="{FF2B5EF4-FFF2-40B4-BE49-F238E27FC236}">
                <a16:creationId xmlns:a16="http://schemas.microsoft.com/office/drawing/2014/main" id="{7F28C384-2090-4C41-94E1-5AE4BF49DD3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245826" y="1583809"/>
            <a:ext cx="252000" cy="252000"/>
          </a:xfrm>
          <a:prstGeom prst="rect">
            <a:avLst/>
          </a:prstGeom>
        </p:spPr>
      </p:pic>
      <p:pic>
        <p:nvPicPr>
          <p:cNvPr id="102" name="グラフィックス 101" descr="子供 単色塗りつぶし">
            <a:extLst>
              <a:ext uri="{FF2B5EF4-FFF2-40B4-BE49-F238E27FC236}">
                <a16:creationId xmlns:a16="http://schemas.microsoft.com/office/drawing/2014/main" id="{A5E618B3-B138-4447-9F9A-AC0B3B492AC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791575" y="1585081"/>
            <a:ext cx="252000" cy="252000"/>
          </a:xfrm>
          <a:prstGeom prst="rect">
            <a:avLst/>
          </a:prstGeom>
        </p:spPr>
      </p:pic>
      <p:sp>
        <p:nvSpPr>
          <p:cNvPr id="103" name="テキスト ボックス 121">
            <a:extLst>
              <a:ext uri="{FF2B5EF4-FFF2-40B4-BE49-F238E27FC236}">
                <a16:creationId xmlns:a16="http://schemas.microsoft.com/office/drawing/2014/main" id="{41825C68-8C58-4221-AA50-31F635E59C35}"/>
              </a:ext>
            </a:extLst>
          </p:cNvPr>
          <p:cNvSpPr txBox="1"/>
          <p:nvPr/>
        </p:nvSpPr>
        <p:spPr>
          <a:xfrm>
            <a:off x="2707905" y="6404726"/>
            <a:ext cx="436736" cy="184511"/>
          </a:xfrm>
          <a:prstGeom prst="rect">
            <a:avLst/>
          </a:prstGeom>
          <a:no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ja-JP" sz="5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5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年度</a:t>
            </a:r>
            <a:r>
              <a:rPr kumimoji="0" lang="en-US" altLang="ja-JP" sz="5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0" lang="ja-JP" altLang="en-US" sz="5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7" name="テキスト ボックス 46">
            <a:extLst>
              <a:ext uri="{FF2B5EF4-FFF2-40B4-BE49-F238E27FC236}">
                <a16:creationId xmlns:a16="http://schemas.microsoft.com/office/drawing/2014/main" id="{9B41B30B-D775-498D-B13E-BD4B1C64C97A}"/>
              </a:ext>
            </a:extLst>
          </p:cNvPr>
          <p:cNvSpPr txBox="1"/>
          <p:nvPr/>
        </p:nvSpPr>
        <p:spPr>
          <a:xfrm>
            <a:off x="77796" y="84074"/>
            <a:ext cx="9906000" cy="400110"/>
          </a:xfrm>
          <a:prstGeom prst="rect">
            <a:avLst/>
          </a:prstGeom>
          <a:noFill/>
        </p:spPr>
        <p:txBody>
          <a:bodyPr wrap="square">
            <a:spAutoFit/>
          </a:bodyPr>
          <a:lstStyle>
            <a:defPPr>
              <a:defRPr lang="en-US"/>
            </a:defPPr>
            <a:lvl1pPr defTabSz="742950">
              <a:defRPr kumimoji="1" sz="2000">
                <a:solidFill>
                  <a:prstClr val="white"/>
                </a:solidFill>
                <a:latin typeface="HGS創英角ｺﾞｼｯｸUB" panose="020B0900000000000000" pitchFamily="50" charset="-128"/>
                <a:ea typeface="HGS創英角ｺﾞｼｯｸUB" panose="020B0900000000000000" pitchFamily="50" charset="-128"/>
              </a:defRPr>
            </a:lvl1pPr>
          </a:lstStyle>
          <a:p>
            <a:r>
              <a:rPr lang="ja-JP" altLang="en-US" dirty="0"/>
              <a:t>３（２）．取組を踏まえた現状（主なもの）</a:t>
            </a:r>
            <a:endParaRPr lang="en-US" altLang="ja-JP" dirty="0"/>
          </a:p>
        </p:txBody>
      </p:sp>
      <p:graphicFrame>
        <p:nvGraphicFramePr>
          <p:cNvPr id="48" name="グラフ 47">
            <a:extLst>
              <a:ext uri="{FF2B5EF4-FFF2-40B4-BE49-F238E27FC236}">
                <a16:creationId xmlns:a16="http://schemas.microsoft.com/office/drawing/2014/main" id="{3D13E5B8-47EB-49FE-A221-1C10B438DE0B}"/>
              </a:ext>
            </a:extLst>
          </p:cNvPr>
          <p:cNvGraphicFramePr>
            <a:graphicFrameLocks/>
          </p:cNvGraphicFramePr>
          <p:nvPr/>
        </p:nvGraphicFramePr>
        <p:xfrm>
          <a:off x="6693603" y="4959005"/>
          <a:ext cx="3031242" cy="1811015"/>
        </p:xfrm>
        <a:graphic>
          <a:graphicData uri="http://schemas.openxmlformats.org/drawingml/2006/chart">
            <c:chart xmlns:c="http://schemas.openxmlformats.org/drawingml/2006/chart" xmlns:r="http://schemas.openxmlformats.org/officeDocument/2006/relationships" r:id="rId11"/>
          </a:graphicData>
        </a:graphic>
      </p:graphicFrame>
      <p:sp>
        <p:nvSpPr>
          <p:cNvPr id="4" name="正方形/長方形 3">
            <a:extLst>
              <a:ext uri="{FF2B5EF4-FFF2-40B4-BE49-F238E27FC236}">
                <a16:creationId xmlns:a16="http://schemas.microsoft.com/office/drawing/2014/main" id="{6A977D8E-186F-4BA1-9860-352123D3D29F}"/>
              </a:ext>
            </a:extLst>
          </p:cNvPr>
          <p:cNvSpPr/>
          <p:nvPr/>
        </p:nvSpPr>
        <p:spPr>
          <a:xfrm>
            <a:off x="7276114" y="5472324"/>
            <a:ext cx="516407" cy="14519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b="1" dirty="0">
                <a:solidFill>
                  <a:srgbClr val="00B050"/>
                </a:solidFill>
                <a:latin typeface="BIZ UDPゴシック" panose="020B0400000000000000" pitchFamily="50" charset="-128"/>
                <a:ea typeface="BIZ UDPゴシック" panose="020B0400000000000000" pitchFamily="50" charset="-128"/>
              </a:rPr>
              <a:t>東京都</a:t>
            </a:r>
          </a:p>
        </p:txBody>
      </p:sp>
      <p:sp>
        <p:nvSpPr>
          <p:cNvPr id="51" name="正方形/長方形 50">
            <a:extLst>
              <a:ext uri="{FF2B5EF4-FFF2-40B4-BE49-F238E27FC236}">
                <a16:creationId xmlns:a16="http://schemas.microsoft.com/office/drawing/2014/main" id="{F86B5728-7D01-40AB-B4DD-056D340E29BB}"/>
              </a:ext>
            </a:extLst>
          </p:cNvPr>
          <p:cNvSpPr/>
          <p:nvPr/>
        </p:nvSpPr>
        <p:spPr>
          <a:xfrm>
            <a:off x="7598397" y="5033886"/>
            <a:ext cx="1422434" cy="145190"/>
          </a:xfrm>
          <a:prstGeom prst="rect">
            <a:avLst/>
          </a:prstGeom>
          <a:no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00" b="1" dirty="0">
                <a:solidFill>
                  <a:schemeClr val="tx1"/>
                </a:solidFill>
                <a:latin typeface="BIZ UDPゴシック" panose="020B0400000000000000" pitchFamily="50" charset="-128"/>
                <a:ea typeface="BIZ UDPゴシック" panose="020B0400000000000000" pitchFamily="50" charset="-128"/>
              </a:rPr>
              <a:t>折れ線グラフ：１人あたり雇用者報酬（左軸）</a:t>
            </a:r>
          </a:p>
        </p:txBody>
      </p:sp>
      <p:sp>
        <p:nvSpPr>
          <p:cNvPr id="52" name="正方形/長方形 51">
            <a:extLst>
              <a:ext uri="{FF2B5EF4-FFF2-40B4-BE49-F238E27FC236}">
                <a16:creationId xmlns:a16="http://schemas.microsoft.com/office/drawing/2014/main" id="{CE8A092C-CE5C-410C-92BD-A3B72F866336}"/>
              </a:ext>
            </a:extLst>
          </p:cNvPr>
          <p:cNvSpPr/>
          <p:nvPr/>
        </p:nvSpPr>
        <p:spPr>
          <a:xfrm>
            <a:off x="7293317" y="5950663"/>
            <a:ext cx="482000" cy="14519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b="1" dirty="0">
                <a:solidFill>
                  <a:srgbClr val="FF0000"/>
                </a:solidFill>
                <a:latin typeface="BIZ UDPゴシック" panose="020B0400000000000000" pitchFamily="50" charset="-128"/>
                <a:ea typeface="BIZ UDPゴシック" panose="020B0400000000000000" pitchFamily="50" charset="-128"/>
              </a:rPr>
              <a:t>大阪府</a:t>
            </a:r>
          </a:p>
        </p:txBody>
      </p:sp>
      <p:sp>
        <p:nvSpPr>
          <p:cNvPr id="54" name="正方形/長方形 53">
            <a:extLst>
              <a:ext uri="{FF2B5EF4-FFF2-40B4-BE49-F238E27FC236}">
                <a16:creationId xmlns:a16="http://schemas.microsoft.com/office/drawing/2014/main" id="{C37EB80E-0342-4107-8E7E-5148A8519984}"/>
              </a:ext>
            </a:extLst>
          </p:cNvPr>
          <p:cNvSpPr/>
          <p:nvPr/>
        </p:nvSpPr>
        <p:spPr>
          <a:xfrm>
            <a:off x="7293317" y="6285199"/>
            <a:ext cx="482000" cy="14519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b="1" dirty="0">
                <a:solidFill>
                  <a:schemeClr val="bg1">
                    <a:lumMod val="50000"/>
                  </a:schemeClr>
                </a:solidFill>
                <a:latin typeface="BIZ UDPゴシック" panose="020B0400000000000000" pitchFamily="50" charset="-128"/>
                <a:ea typeface="BIZ UDPゴシック" panose="020B0400000000000000" pitchFamily="50" charset="-128"/>
              </a:rPr>
              <a:t>全国</a:t>
            </a:r>
          </a:p>
        </p:txBody>
      </p:sp>
      <p:sp>
        <p:nvSpPr>
          <p:cNvPr id="55" name="正方形/長方形 54">
            <a:extLst>
              <a:ext uri="{FF2B5EF4-FFF2-40B4-BE49-F238E27FC236}">
                <a16:creationId xmlns:a16="http://schemas.microsoft.com/office/drawing/2014/main" id="{AEAC51D8-FE9E-4332-975B-53D0C43D4358}"/>
              </a:ext>
            </a:extLst>
          </p:cNvPr>
          <p:cNvSpPr/>
          <p:nvPr/>
        </p:nvSpPr>
        <p:spPr>
          <a:xfrm>
            <a:off x="7726743" y="6388215"/>
            <a:ext cx="1152000" cy="145190"/>
          </a:xfrm>
          <a:prstGeom prst="rect">
            <a:avLst/>
          </a:prstGeom>
          <a:solidFill>
            <a:schemeClr val="bg1"/>
          </a:solidFill>
          <a:ln w="63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00" b="1" dirty="0">
                <a:solidFill>
                  <a:schemeClr val="accent1"/>
                </a:solidFill>
                <a:latin typeface="BIZ UDPゴシック" panose="020B0400000000000000" pitchFamily="50" charset="-128"/>
                <a:ea typeface="BIZ UDPゴシック" panose="020B0400000000000000" pitchFamily="50" charset="-128"/>
              </a:rPr>
              <a:t>棒グラフ：雇用者数（大阪府・右軸）</a:t>
            </a:r>
          </a:p>
        </p:txBody>
      </p:sp>
      <p:sp>
        <p:nvSpPr>
          <p:cNvPr id="56" name="テキスト ボックス 30">
            <a:extLst>
              <a:ext uri="{FF2B5EF4-FFF2-40B4-BE49-F238E27FC236}">
                <a16:creationId xmlns:a16="http://schemas.microsoft.com/office/drawing/2014/main" id="{C2058292-9BFC-458E-A52A-73654114955E}"/>
              </a:ext>
            </a:extLst>
          </p:cNvPr>
          <p:cNvSpPr txBox="1"/>
          <p:nvPr/>
        </p:nvSpPr>
        <p:spPr>
          <a:xfrm>
            <a:off x="6662215" y="4925481"/>
            <a:ext cx="419042" cy="1692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500" dirty="0">
                <a:solidFill>
                  <a:prstClr val="black"/>
                </a:solidFill>
                <a:latin typeface="Meiryo UI" panose="020B0604030504040204" pitchFamily="50" charset="-128"/>
                <a:ea typeface="Meiryo UI" panose="020B0604030504040204" pitchFamily="50" charset="-128"/>
              </a:rPr>
              <a:t>千円</a:t>
            </a:r>
            <a:r>
              <a:rPr kumimoji="1" lang="en-US" altLang="ja-JP"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7" name="テキスト ボックス 30">
            <a:extLst>
              <a:ext uri="{FF2B5EF4-FFF2-40B4-BE49-F238E27FC236}">
                <a16:creationId xmlns:a16="http://schemas.microsoft.com/office/drawing/2014/main" id="{07E92E3C-A5F1-4CF7-8AD2-A59BB952E3C2}"/>
              </a:ext>
            </a:extLst>
          </p:cNvPr>
          <p:cNvSpPr txBox="1"/>
          <p:nvPr/>
        </p:nvSpPr>
        <p:spPr>
          <a:xfrm>
            <a:off x="9345000" y="4925481"/>
            <a:ext cx="419042" cy="1692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万人</a:t>
            </a:r>
            <a:r>
              <a:rPr kumimoji="1" lang="en-US" altLang="ja-JP"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1" name="テキスト ボックス 60">
            <a:extLst>
              <a:ext uri="{FF2B5EF4-FFF2-40B4-BE49-F238E27FC236}">
                <a16:creationId xmlns:a16="http://schemas.microsoft.com/office/drawing/2014/main" id="{BE9EEEAC-E073-408D-990F-26FF24BC063C}"/>
              </a:ext>
            </a:extLst>
          </p:cNvPr>
          <p:cNvSpPr txBox="1"/>
          <p:nvPr/>
        </p:nvSpPr>
        <p:spPr>
          <a:xfrm>
            <a:off x="8361513" y="4530299"/>
            <a:ext cx="1544487" cy="17323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出典：</a:t>
            </a:r>
            <a:r>
              <a:rPr lang="ja-JP" altLang="en-US" sz="500" dirty="0">
                <a:solidFill>
                  <a:prstClr val="black"/>
                </a:solidFill>
                <a:latin typeface="BIZ UDPゴシック" panose="020B0400000000000000" pitchFamily="50" charset="-128"/>
                <a:ea typeface="BIZ UDPゴシック" panose="020B0400000000000000" pitchFamily="50" charset="-128"/>
              </a:rPr>
              <a:t>総務省</a:t>
            </a:r>
            <a:r>
              <a:rPr kumimoji="0" lang="zh-TW" altLang="en-US" sz="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住民基本台帳人口移動報告</a:t>
            </a:r>
            <a:r>
              <a:rPr kumimoji="0" lang="zh-TW" altLang="en-US" sz="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ja-JP" altLang="en-US" sz="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65" name="グラフ 64">
            <a:extLst>
              <a:ext uri="{FF2B5EF4-FFF2-40B4-BE49-F238E27FC236}">
                <a16:creationId xmlns:a16="http://schemas.microsoft.com/office/drawing/2014/main" id="{6F83B9B5-3B90-45E4-98DA-2CD4560851EE}"/>
              </a:ext>
            </a:extLst>
          </p:cNvPr>
          <p:cNvGraphicFramePr>
            <a:graphicFrameLocks/>
          </p:cNvGraphicFramePr>
          <p:nvPr/>
        </p:nvGraphicFramePr>
        <p:xfrm>
          <a:off x="191393" y="2701447"/>
          <a:ext cx="3050054" cy="1835234"/>
        </p:xfrm>
        <a:graphic>
          <a:graphicData uri="http://schemas.openxmlformats.org/drawingml/2006/chart">
            <c:chart xmlns:c="http://schemas.openxmlformats.org/drawingml/2006/chart" xmlns:r="http://schemas.openxmlformats.org/officeDocument/2006/relationships" r:id="rId12"/>
          </a:graphicData>
        </a:graphic>
      </p:graphicFrame>
      <p:sp>
        <p:nvSpPr>
          <p:cNvPr id="66" name="テキスト ボックス 65">
            <a:extLst>
              <a:ext uri="{FF2B5EF4-FFF2-40B4-BE49-F238E27FC236}">
                <a16:creationId xmlns:a16="http://schemas.microsoft.com/office/drawing/2014/main" id="{467F95AA-C8C1-46A6-9FF5-692B579D6983}"/>
              </a:ext>
            </a:extLst>
          </p:cNvPr>
          <p:cNvSpPr txBox="1"/>
          <p:nvPr/>
        </p:nvSpPr>
        <p:spPr>
          <a:xfrm>
            <a:off x="776368" y="4525121"/>
            <a:ext cx="2465080" cy="169277"/>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ja-JP" altLang="en-US" sz="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出典：</a:t>
            </a:r>
            <a:r>
              <a:rPr kumimoji="0" lang="zh-TW" altLang="en-US" sz="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大阪府「府民経済計算」</a:t>
            </a:r>
            <a:r>
              <a:rPr kumimoji="0" lang="ja-JP" altLang="en-US" sz="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zh-TW" altLang="en-US" sz="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内閣府「国民経済計算」</a:t>
            </a:r>
            <a:endParaRPr kumimoji="0" lang="ja-JP" altLang="en-US" sz="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98" name="テキスト ボックス 97">
            <a:extLst>
              <a:ext uri="{FF2B5EF4-FFF2-40B4-BE49-F238E27FC236}">
                <a16:creationId xmlns:a16="http://schemas.microsoft.com/office/drawing/2014/main" id="{BE3AAED1-F365-4506-831D-3CBCEF96B4D8}"/>
              </a:ext>
            </a:extLst>
          </p:cNvPr>
          <p:cNvSpPr txBox="1"/>
          <p:nvPr/>
        </p:nvSpPr>
        <p:spPr>
          <a:xfrm>
            <a:off x="3448787" y="4536681"/>
            <a:ext cx="2287851" cy="169277"/>
          </a:xfrm>
          <a:prstGeom prst="rect">
            <a:avLst/>
          </a:prstGeom>
          <a:noFill/>
        </p:spPr>
        <p:txBody>
          <a:bodyPr wrap="square" rtlCol="0">
            <a:spAutoFit/>
          </a:bodyPr>
          <a:lstStyle>
            <a:defPPr>
              <a:defRPr lang="en-US"/>
            </a:defPPr>
            <a:lvl1pPr marR="0" lvl="0" indent="0" defTabSz="914400" fontAlgn="auto">
              <a:lnSpc>
                <a:spcPct val="100000"/>
              </a:lnSpc>
              <a:spcBef>
                <a:spcPts val="0"/>
              </a:spcBef>
              <a:spcAft>
                <a:spcPts val="0"/>
              </a:spcAft>
              <a:buClrTx/>
              <a:buSzTx/>
              <a:buFontTx/>
              <a:buNone/>
              <a:tabLst/>
              <a:defRPr kumimoji="1" sz="500" b="0" i="0" u="none" strike="noStrike" cap="none" spc="0" normalizeH="0" baseline="0">
                <a:ln>
                  <a:noFill/>
                </a:ln>
                <a:solidFill>
                  <a:prstClr val="black"/>
                </a:solidFill>
                <a:effectLst/>
                <a:uLnTx/>
                <a:uFillTx/>
                <a:latin typeface="BIZ UDPゴシック" panose="020B0400000000000000" pitchFamily="50" charset="-128"/>
                <a:ea typeface="BIZ UDPゴシック" panose="020B0400000000000000" pitchFamily="50" charset="-128"/>
              </a:defRPr>
            </a:lvl1pPr>
          </a:lstStyle>
          <a:p>
            <a:r>
              <a:rPr lang="en-US" altLang="ja-JP" dirty="0"/>
              <a:t>※2023</a:t>
            </a:r>
            <a:r>
              <a:rPr lang="ja-JP" altLang="en-US" dirty="0"/>
              <a:t>年はコロナ期間（１～３月）を除いた</a:t>
            </a:r>
            <a:r>
              <a:rPr lang="en-US" altLang="ja-JP" dirty="0"/>
              <a:t>4</a:t>
            </a:r>
            <a:r>
              <a:rPr lang="ja-JP" altLang="en-US" dirty="0"/>
              <a:t>～</a:t>
            </a:r>
            <a:r>
              <a:rPr lang="en-US" altLang="ja-JP" dirty="0"/>
              <a:t>12</a:t>
            </a:r>
            <a:r>
              <a:rPr lang="ja-JP" altLang="en-US" dirty="0"/>
              <a:t>月の参考値</a:t>
            </a:r>
            <a:endParaRPr lang="en-US" altLang="ja-JP" dirty="0"/>
          </a:p>
        </p:txBody>
      </p:sp>
      <p:sp>
        <p:nvSpPr>
          <p:cNvPr id="70" name="スライド番号プレースホルダー 3">
            <a:extLst>
              <a:ext uri="{FF2B5EF4-FFF2-40B4-BE49-F238E27FC236}">
                <a16:creationId xmlns:a16="http://schemas.microsoft.com/office/drawing/2014/main" id="{8AFEC8B8-1EA2-4A3B-A1A8-E2F6824B5632}"/>
              </a:ext>
            </a:extLst>
          </p:cNvPr>
          <p:cNvSpPr>
            <a:spLocks noGrp="1"/>
          </p:cNvSpPr>
          <p:nvPr>
            <p:ph type="sldNum" sz="quarter" idx="12"/>
          </p:nvPr>
        </p:nvSpPr>
        <p:spPr>
          <a:xfrm>
            <a:off x="7769616" y="6471718"/>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F82107-93BA-490C-9453-044014AF67CD}" type="slidenum">
              <a:rPr kumimoji="1" lang="ja-JP" altLang="en-US" sz="1200" b="0" i="0" u="none" strike="noStrike" kern="1200" cap="none" spc="0" normalizeH="0" baseline="0" noProof="0" smtClean="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dirty="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183223762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7D173F5B-FD2F-4B3E-B54D-CD1B02505E39}"/>
              </a:ext>
            </a:extLst>
          </p:cNvPr>
          <p:cNvSpPr txBox="1"/>
          <p:nvPr/>
        </p:nvSpPr>
        <p:spPr>
          <a:xfrm>
            <a:off x="0" y="2674911"/>
            <a:ext cx="9906000" cy="754502"/>
          </a:xfrm>
          <a:prstGeom prst="rect">
            <a:avLst/>
          </a:prstGeom>
          <a:no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1" sz="3200" i="0" u="none" strike="noStrike" cap="none" normalizeH="0">
                <a:ln>
                  <a:noFill/>
                </a:ln>
                <a:solidFill>
                  <a:prstClr val="black"/>
                </a:solidFill>
                <a:effectLst/>
                <a:uLnTx/>
                <a:uFillTx/>
                <a:latin typeface="HGP創英角ｺﾞｼｯｸUB" panose="020B0900000000000000" pitchFamily="50" charset="-128"/>
                <a:ea typeface="HGP創英角ｺﾞｼｯｸUB" panose="020B0900000000000000" pitchFamily="50" charset="-128"/>
              </a:defRPr>
            </a:lvl1pPr>
          </a:lstStyle>
          <a:p>
            <a:pPr>
              <a:lnSpc>
                <a:spcPct val="150000"/>
              </a:lnSpc>
            </a:pPr>
            <a:r>
              <a:rPr lang="ja-JP" altLang="en-US" sz="3400" dirty="0"/>
              <a:t>（参考）用語集</a:t>
            </a:r>
            <a:endParaRPr lang="ja-JP" altLang="en-US" sz="360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endParaRPr>
          </a:p>
        </p:txBody>
      </p:sp>
      <p:sp>
        <p:nvSpPr>
          <p:cNvPr id="6" name="スライド番号プレースホルダー 3">
            <a:extLst>
              <a:ext uri="{FF2B5EF4-FFF2-40B4-BE49-F238E27FC236}">
                <a16:creationId xmlns:a16="http://schemas.microsoft.com/office/drawing/2014/main" id="{952FD176-DF5C-42C7-AE86-9C904C599C5A}"/>
              </a:ext>
            </a:extLst>
          </p:cNvPr>
          <p:cNvSpPr txBox="1">
            <a:spLocks/>
          </p:cNvSpPr>
          <p:nvPr/>
        </p:nvSpPr>
        <p:spPr>
          <a:xfrm>
            <a:off x="7677150" y="6492266"/>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BIZ UDPゴシック" panose="020B0400000000000000" pitchFamily="50" charset="-128"/>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DDF82107-93BA-490C-9453-044014AF67CD}" type="slidenum">
              <a:rPr kumimoji="1" lang="ja-JP" altLang="en-US" smtClean="0">
                <a:solidFill>
                  <a:prstClr val="black">
                    <a:tint val="75000"/>
                  </a:prstClr>
                </a:solidFill>
              </a:rPr>
              <a:pPr>
                <a:defRPr/>
              </a:pPr>
              <a:t>79</a:t>
            </a:fld>
            <a:endParaRPr kumimoji="1" lang="ja-JP" altLang="en-US" dirty="0">
              <a:solidFill>
                <a:prstClr val="black">
                  <a:tint val="75000"/>
                </a:prstClr>
              </a:solidFill>
            </a:endParaRPr>
          </a:p>
        </p:txBody>
      </p:sp>
    </p:spTree>
    <p:extLst>
      <p:ext uri="{BB962C8B-B14F-4D97-AF65-F5344CB8AC3E}">
        <p14:creationId xmlns:p14="http://schemas.microsoft.com/office/powerpoint/2010/main" val="174166446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AC8C608C-D80C-4643-9879-924328DA3E1D}"/>
              </a:ext>
            </a:extLst>
          </p:cNvPr>
          <p:cNvSpPr/>
          <p:nvPr/>
        </p:nvSpPr>
        <p:spPr>
          <a:xfrm>
            <a:off x="34788" y="46705"/>
            <a:ext cx="9906000" cy="400110"/>
          </a:xfrm>
          <a:prstGeom prst="rect">
            <a:avLst/>
          </a:prstGeom>
          <a:noFill/>
        </p:spPr>
        <p:txBody>
          <a:bodyPr wrap="square">
            <a:sp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200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用語集（１）</a:t>
            </a:r>
          </a:p>
        </p:txBody>
      </p:sp>
      <p:sp>
        <p:nvSpPr>
          <p:cNvPr id="23" name="スライド番号プレースホルダー 3">
            <a:extLst>
              <a:ext uri="{FF2B5EF4-FFF2-40B4-BE49-F238E27FC236}">
                <a16:creationId xmlns:a16="http://schemas.microsoft.com/office/drawing/2014/main" id="{D0C86DC1-F112-4756-828E-DB6B189C2A5F}"/>
              </a:ext>
            </a:extLst>
          </p:cNvPr>
          <p:cNvSpPr>
            <a:spLocks noGrp="1"/>
          </p:cNvSpPr>
          <p:nvPr>
            <p:ph type="sldNum" sz="quarter" idx="12"/>
          </p:nvPr>
        </p:nvSpPr>
        <p:spPr>
          <a:xfrm>
            <a:off x="7677150" y="6492875"/>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F82107-93BA-490C-9453-044014AF67CD}" type="slidenum">
              <a:rPr kumimoji="1" lang="ja-JP" altLang="en-US" sz="1200" b="0" i="0" u="none" strike="noStrike" kern="1200" cap="none" spc="0" normalizeH="0" baseline="0" noProof="0" smtClean="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80</a:t>
            </a:fld>
            <a:endParaRPr kumimoji="1" lang="ja-JP" altLang="en-US" sz="1200" b="0" i="0" u="none" strike="noStrike" kern="1200" cap="none" spc="0" normalizeH="0" baseline="0" noProof="0" dirty="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4" name="表 7">
            <a:extLst>
              <a:ext uri="{FF2B5EF4-FFF2-40B4-BE49-F238E27FC236}">
                <a16:creationId xmlns:a16="http://schemas.microsoft.com/office/drawing/2014/main" id="{1E02A8AC-0E1A-45D9-8B61-BA8F52BED21F}"/>
              </a:ext>
            </a:extLst>
          </p:cNvPr>
          <p:cNvGraphicFramePr>
            <a:graphicFrameLocks noGrp="1"/>
          </p:cNvGraphicFramePr>
          <p:nvPr>
            <p:extLst>
              <p:ext uri="{D42A27DB-BD31-4B8C-83A1-F6EECF244321}">
                <p14:modId xmlns:p14="http://schemas.microsoft.com/office/powerpoint/2010/main" val="397127918"/>
              </p:ext>
            </p:extLst>
          </p:nvPr>
        </p:nvGraphicFramePr>
        <p:xfrm>
          <a:off x="199882" y="692728"/>
          <a:ext cx="9506235" cy="5886000"/>
        </p:xfrm>
        <a:graphic>
          <a:graphicData uri="http://schemas.openxmlformats.org/drawingml/2006/table">
            <a:tbl>
              <a:tblPr firstRow="1" bandRow="1">
                <a:tableStyleId>{5C22544A-7EE6-4342-B048-85BDC9FD1C3A}</a:tableStyleId>
              </a:tblPr>
              <a:tblGrid>
                <a:gridCol w="2270235">
                  <a:extLst>
                    <a:ext uri="{9D8B030D-6E8A-4147-A177-3AD203B41FA5}">
                      <a16:colId xmlns:a16="http://schemas.microsoft.com/office/drawing/2014/main" val="3786945068"/>
                    </a:ext>
                  </a:extLst>
                </a:gridCol>
                <a:gridCol w="7236000">
                  <a:extLst>
                    <a:ext uri="{9D8B030D-6E8A-4147-A177-3AD203B41FA5}">
                      <a16:colId xmlns:a16="http://schemas.microsoft.com/office/drawing/2014/main" val="1434758981"/>
                    </a:ext>
                  </a:extLst>
                </a:gridCol>
              </a:tblGrid>
              <a:tr h="324000">
                <a:tc>
                  <a:txBody>
                    <a:bodyPr/>
                    <a:lstStyle/>
                    <a:p>
                      <a:pPr algn="ctr"/>
                      <a:r>
                        <a:rPr kumimoji="1" lang="ja-JP" altLang="en-US" dirty="0"/>
                        <a:t>用語</a:t>
                      </a:r>
                    </a:p>
                  </a:txBody>
                  <a:tcPr anchor="ctr">
                    <a:solidFill>
                      <a:schemeClr val="accent5"/>
                    </a:solidFill>
                  </a:tcPr>
                </a:tc>
                <a:tc>
                  <a:txBody>
                    <a:bodyPr/>
                    <a:lstStyle/>
                    <a:p>
                      <a:pPr algn="ctr"/>
                      <a:r>
                        <a:rPr kumimoji="1" lang="ja-JP" altLang="en-US" dirty="0"/>
                        <a:t>説明</a:t>
                      </a:r>
                    </a:p>
                  </a:txBody>
                  <a:tcPr anchor="ctr">
                    <a:solidFill>
                      <a:schemeClr val="accent5"/>
                    </a:solidFill>
                  </a:tcPr>
                </a:tc>
                <a:extLst>
                  <a:ext uri="{0D108BD9-81ED-4DB2-BD59-A6C34878D82A}">
                    <a16:rowId xmlns:a16="http://schemas.microsoft.com/office/drawing/2014/main" val="291517179"/>
                  </a:ext>
                </a:extLst>
              </a:tr>
              <a:tr h="555000">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アーバンスポーツ</a:t>
                      </a:r>
                    </a:p>
                  </a:txBody>
                  <a:tcPr marL="45720" marR="45720" anchor="ctr">
                    <a:solidFill>
                      <a:schemeClr val="accent5">
                        <a:lumMod val="20000"/>
                        <a:lumOff val="80000"/>
                      </a:schemeClr>
                    </a:solidFill>
                  </a:tcPr>
                </a:tc>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・都市空間を活用して行われるスポーツの総称であり、街中の公園、広場など、日常的な生活空間に根ざしたスポーツを指す。</a:t>
                      </a:r>
                      <a:b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b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・種目としては、ボルダリング、</a:t>
                      </a:r>
                      <a:r>
                        <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rPr>
                        <a:t>BMX</a:t>
                      </a: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、スラックライン、パルクール、スケートボード、３</a:t>
                      </a:r>
                      <a:r>
                        <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rPr>
                        <a:t>×</a:t>
                      </a: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３などを代表的な例として挙げること　</a:t>
                      </a:r>
                      <a:br>
                        <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rPr>
                      </a:b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　ができる。</a:t>
                      </a:r>
                    </a:p>
                  </a:txBody>
                  <a:tcPr marL="45720" marR="45720" anchor="ctr">
                    <a:solidFill>
                      <a:schemeClr val="accent5">
                        <a:lumMod val="20000"/>
                        <a:lumOff val="80000"/>
                      </a:schemeClr>
                    </a:solidFill>
                  </a:tcPr>
                </a:tc>
                <a:extLst>
                  <a:ext uri="{0D108BD9-81ED-4DB2-BD59-A6C34878D82A}">
                    <a16:rowId xmlns:a16="http://schemas.microsoft.com/office/drawing/2014/main" val="428149681"/>
                  </a:ext>
                </a:extLst>
              </a:tr>
              <a:tr h="399600">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イノベーション</a:t>
                      </a:r>
                    </a:p>
                  </a:txBody>
                  <a:tcPr marL="45720" marR="45720" anchor="ctr">
                    <a:solidFill>
                      <a:schemeClr val="accent5">
                        <a:lumMod val="20000"/>
                        <a:lumOff val="80000"/>
                      </a:schemeClr>
                    </a:solidFill>
                  </a:tcPr>
                </a:tc>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科学的な発見又は発明、新商品又は新役務の開発その他の創造的活動を通じて新たな価値を生み出し、これを普及することにより、経済社会の大きな変化を創出することをいう。</a:t>
                      </a:r>
                    </a:p>
                  </a:txBody>
                  <a:tcPr marL="45720" marR="45720" anchor="ctr">
                    <a:solidFill>
                      <a:schemeClr val="accent5">
                        <a:lumMod val="20000"/>
                        <a:lumOff val="80000"/>
                      </a:schemeClr>
                    </a:solidFill>
                  </a:tcPr>
                </a:tc>
                <a:extLst>
                  <a:ext uri="{0D108BD9-81ED-4DB2-BD59-A6C34878D82A}">
                    <a16:rowId xmlns:a16="http://schemas.microsoft.com/office/drawing/2014/main" val="1410954868"/>
                  </a:ext>
                </a:extLst>
              </a:tr>
              <a:tr h="244200">
                <a:tc>
                  <a:txBody>
                    <a:bodyPr/>
                    <a:lstStyle/>
                    <a:p>
                      <a:pPr algn="l" fontAlgn="ctr"/>
                      <a:r>
                        <a:rPr lang="ja-JP" altLang="en-US" sz="1050" b="0" i="0" u="none" strike="noStrike">
                          <a:solidFill>
                            <a:schemeClr val="tx1"/>
                          </a:solidFill>
                          <a:effectLst/>
                          <a:latin typeface="BIZ UDPゴシック" panose="020B0400000000000000" pitchFamily="50" charset="-128"/>
                          <a:ea typeface="BIZ UDPゴシック" panose="020B0400000000000000" pitchFamily="50" charset="-128"/>
                        </a:rPr>
                        <a:t>インキュベーション</a:t>
                      </a:r>
                    </a:p>
                  </a:txBody>
                  <a:tcPr marL="45720" marR="45720" anchor="ctr">
                    <a:solidFill>
                      <a:schemeClr val="accent5">
                        <a:lumMod val="20000"/>
                        <a:lumOff val="80000"/>
                      </a:schemeClr>
                    </a:solidFill>
                  </a:tcPr>
                </a:tc>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設立して間がない新企業に国や地方自治体などが経営技術・金銭・人材などを提供し、育成すること。</a:t>
                      </a:r>
                    </a:p>
                  </a:txBody>
                  <a:tcPr marL="45720" marR="45720" anchor="ctr">
                    <a:solidFill>
                      <a:schemeClr val="accent5">
                        <a:lumMod val="20000"/>
                        <a:lumOff val="80000"/>
                      </a:schemeClr>
                    </a:solidFill>
                  </a:tcPr>
                </a:tc>
                <a:extLst>
                  <a:ext uri="{0D108BD9-81ED-4DB2-BD59-A6C34878D82A}">
                    <a16:rowId xmlns:a16="http://schemas.microsoft.com/office/drawing/2014/main" val="3592146412"/>
                  </a:ext>
                </a:extLst>
              </a:tr>
              <a:tr h="244200">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インターナショナルスクール</a:t>
                      </a:r>
                    </a:p>
                  </a:txBody>
                  <a:tcPr marL="45720" marR="45720" anchor="ctr">
                    <a:solidFill>
                      <a:schemeClr val="accent5">
                        <a:lumMod val="20000"/>
                        <a:lumOff val="80000"/>
                      </a:schemeClr>
                    </a:solidFill>
                  </a:tcPr>
                </a:tc>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主に英語により授業が行われ、外国人児童生徒を対象とする教育施設。</a:t>
                      </a:r>
                    </a:p>
                  </a:txBody>
                  <a:tcPr marL="45720" marR="45720" anchor="ctr">
                    <a:solidFill>
                      <a:schemeClr val="accent5">
                        <a:lumMod val="20000"/>
                        <a:lumOff val="80000"/>
                      </a:schemeClr>
                    </a:solidFill>
                  </a:tcPr>
                </a:tc>
                <a:extLst>
                  <a:ext uri="{0D108BD9-81ED-4DB2-BD59-A6C34878D82A}">
                    <a16:rowId xmlns:a16="http://schemas.microsoft.com/office/drawing/2014/main" val="1608331016"/>
                  </a:ext>
                </a:extLst>
              </a:tr>
              <a:tr h="244200">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インバウンド</a:t>
                      </a:r>
                    </a:p>
                  </a:txBody>
                  <a:tcPr marL="45720" marR="45720" anchor="ctr">
                    <a:solidFill>
                      <a:schemeClr val="accent5">
                        <a:lumMod val="20000"/>
                        <a:lumOff val="80000"/>
                      </a:schemeClr>
                    </a:solidFill>
                  </a:tcPr>
                </a:tc>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海外から日本へ来る観光客。</a:t>
                      </a:r>
                    </a:p>
                  </a:txBody>
                  <a:tcPr marL="45720" marR="45720" anchor="ctr">
                    <a:solidFill>
                      <a:schemeClr val="accent5">
                        <a:lumMod val="20000"/>
                        <a:lumOff val="80000"/>
                      </a:schemeClr>
                    </a:solidFill>
                  </a:tcPr>
                </a:tc>
                <a:extLst>
                  <a:ext uri="{0D108BD9-81ED-4DB2-BD59-A6C34878D82A}">
                    <a16:rowId xmlns:a16="http://schemas.microsoft.com/office/drawing/2014/main" val="509863107"/>
                  </a:ext>
                </a:extLst>
              </a:tr>
              <a:tr h="399600">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ウォーターフロント</a:t>
                      </a:r>
                    </a:p>
                  </a:txBody>
                  <a:tcPr marL="45720" marR="45720" anchor="ctr">
                    <a:solidFill>
                      <a:schemeClr val="accent5">
                        <a:lumMod val="20000"/>
                        <a:lumOff val="80000"/>
                      </a:schemeClr>
                    </a:solidFill>
                  </a:tcPr>
                </a:tc>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海・河川・湖沼などの水域に面した都市空間であり、水辺の特性（景観・歴史・親水性など）を活かした土地利用や都市開発が行われる区域。</a:t>
                      </a:r>
                    </a:p>
                  </a:txBody>
                  <a:tcPr marL="45720" marR="45720" anchor="ctr">
                    <a:solidFill>
                      <a:schemeClr val="accent5">
                        <a:lumMod val="20000"/>
                        <a:lumOff val="80000"/>
                      </a:schemeClr>
                    </a:solidFill>
                  </a:tcPr>
                </a:tc>
                <a:extLst>
                  <a:ext uri="{0D108BD9-81ED-4DB2-BD59-A6C34878D82A}">
                    <a16:rowId xmlns:a16="http://schemas.microsoft.com/office/drawing/2014/main" val="1675650119"/>
                  </a:ext>
                </a:extLst>
              </a:tr>
              <a:tr h="399600">
                <a:tc>
                  <a:txBody>
                    <a:bodyPr/>
                    <a:lstStyle/>
                    <a:p>
                      <a:pPr algn="l" fontAlgn="ctr"/>
                      <a:r>
                        <a:rPr lang="ja-JP" altLang="en-US" sz="1050" b="0" i="0" u="none" strike="noStrike">
                          <a:solidFill>
                            <a:schemeClr val="tx1"/>
                          </a:solidFill>
                          <a:effectLst/>
                          <a:latin typeface="BIZ UDPゴシック" panose="020B0400000000000000" pitchFamily="50" charset="-128"/>
                          <a:ea typeface="BIZ UDPゴシック" panose="020B0400000000000000" pitchFamily="50" charset="-128"/>
                        </a:rPr>
                        <a:t>うめきた２期</a:t>
                      </a:r>
                    </a:p>
                  </a:txBody>
                  <a:tcPr marL="45720" marR="45720" anchor="ctr">
                    <a:solidFill>
                      <a:schemeClr val="accent5">
                        <a:lumMod val="20000"/>
                        <a:lumOff val="80000"/>
                      </a:schemeClr>
                    </a:solidFill>
                  </a:tcPr>
                </a:tc>
                <a:tc>
                  <a:txBody>
                    <a:bodyPr/>
                    <a:lstStyle/>
                    <a:p>
                      <a:pPr algn="l" fontAlgn="ctr"/>
                      <a:r>
                        <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rPr>
                        <a:t>JR</a:t>
                      </a: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大阪駅北側の旧梅田貨物駅（約</a:t>
                      </a:r>
                      <a:r>
                        <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rPr>
                        <a:t>17ha</a:t>
                      </a: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）で進められている大規模開発プロジェクト。「みどり」と「イノベーション」の融合拠点の形成をまちづくりの目標としている。</a:t>
                      </a:r>
                    </a:p>
                  </a:txBody>
                  <a:tcPr marL="45720" marR="45720" anchor="ctr">
                    <a:solidFill>
                      <a:schemeClr val="accent5">
                        <a:lumMod val="20000"/>
                        <a:lumOff val="80000"/>
                      </a:schemeClr>
                    </a:solidFill>
                  </a:tcPr>
                </a:tc>
                <a:extLst>
                  <a:ext uri="{0D108BD9-81ED-4DB2-BD59-A6C34878D82A}">
                    <a16:rowId xmlns:a16="http://schemas.microsoft.com/office/drawing/2014/main" val="269316975"/>
                  </a:ext>
                </a:extLst>
              </a:tr>
              <a:tr h="244200">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エコシステム</a:t>
                      </a:r>
                    </a:p>
                  </a:txBody>
                  <a:tcPr marL="45720" marR="45720" anchor="ctr">
                    <a:solidFill>
                      <a:schemeClr val="accent5">
                        <a:lumMod val="20000"/>
                        <a:lumOff val="80000"/>
                      </a:schemeClr>
                    </a:solidFill>
                  </a:tcPr>
                </a:tc>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複数の企業や人材、支援機関などが相互に関連し、相互作用によりスタートアップやイノベーションが次々生み出される環境。</a:t>
                      </a:r>
                    </a:p>
                  </a:txBody>
                  <a:tcPr marL="45720" marR="45720" anchor="ctr">
                    <a:solidFill>
                      <a:schemeClr val="accent5">
                        <a:lumMod val="20000"/>
                        <a:lumOff val="80000"/>
                      </a:schemeClr>
                    </a:solidFill>
                  </a:tcPr>
                </a:tc>
                <a:extLst>
                  <a:ext uri="{0D108BD9-81ED-4DB2-BD59-A6C34878D82A}">
                    <a16:rowId xmlns:a16="http://schemas.microsoft.com/office/drawing/2014/main" val="3818597198"/>
                  </a:ext>
                </a:extLst>
              </a:tr>
              <a:tr h="399600">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大阪ええまちプロジェクト</a:t>
                      </a:r>
                    </a:p>
                  </a:txBody>
                  <a:tcPr marL="45720" marR="45720" anchor="ctr">
                    <a:solidFill>
                      <a:schemeClr val="accent5">
                        <a:lumMod val="20000"/>
                        <a:lumOff val="80000"/>
                      </a:schemeClr>
                    </a:solidFill>
                  </a:tcPr>
                </a:tc>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高齢者の社会参加と地域の助け合い活動を、自らの経験・スキルを活かした支援などを通じて大阪全体に広げるプロジェクト。</a:t>
                      </a:r>
                    </a:p>
                  </a:txBody>
                  <a:tcPr marL="45720" marR="45720" anchor="ctr">
                    <a:solidFill>
                      <a:schemeClr val="accent5">
                        <a:lumMod val="20000"/>
                        <a:lumOff val="80000"/>
                      </a:schemeClr>
                    </a:solidFill>
                  </a:tcPr>
                </a:tc>
                <a:extLst>
                  <a:ext uri="{0D108BD9-81ED-4DB2-BD59-A6C34878D82A}">
                    <a16:rowId xmlns:a16="http://schemas.microsoft.com/office/drawing/2014/main" val="2645325648"/>
                  </a:ext>
                </a:extLst>
              </a:tr>
              <a:tr h="399600">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大阪広域ベイエリア</a:t>
                      </a:r>
                    </a:p>
                  </a:txBody>
                  <a:tcPr marL="45720" marR="45720" anchor="ctr">
                    <a:solidFill>
                      <a:schemeClr val="accent5">
                        <a:lumMod val="20000"/>
                        <a:lumOff val="80000"/>
                      </a:schemeClr>
                    </a:solidFill>
                  </a:tcPr>
                </a:tc>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「大阪広域ベイエリアまちづくりビジョン（案）」（</a:t>
                      </a:r>
                      <a:r>
                        <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rPr>
                        <a:t>2021</a:t>
                      </a: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年８月）の対象範囲で、大阪市から岬町までの沿岸９市３町の臨海部・沿岸部や地先水面をさす。</a:t>
                      </a:r>
                    </a:p>
                  </a:txBody>
                  <a:tcPr marL="45720" marR="45720" anchor="ctr">
                    <a:solidFill>
                      <a:schemeClr val="accent5">
                        <a:lumMod val="20000"/>
                        <a:lumOff val="80000"/>
                      </a:schemeClr>
                    </a:solidFill>
                  </a:tcPr>
                </a:tc>
                <a:extLst>
                  <a:ext uri="{0D108BD9-81ED-4DB2-BD59-A6C34878D82A}">
                    <a16:rowId xmlns:a16="http://schemas.microsoft.com/office/drawing/2014/main" val="2673573546"/>
                  </a:ext>
                </a:extLst>
              </a:tr>
              <a:tr h="244200">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大阪産</a:t>
                      </a:r>
                      <a:r>
                        <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rPr>
                        <a:t>(</a:t>
                      </a: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もん</a:t>
                      </a:r>
                      <a:r>
                        <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rPr>
                        <a:t>)</a:t>
                      </a:r>
                    </a:p>
                  </a:txBody>
                  <a:tcPr marL="45720" marR="45720" anchor="ctr">
                    <a:solidFill>
                      <a:schemeClr val="accent5">
                        <a:lumMod val="20000"/>
                        <a:lumOff val="80000"/>
                      </a:schemeClr>
                    </a:solidFill>
                  </a:tcPr>
                </a:tc>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大阪府内で生産された農林水産物とそれらを使った加工品。</a:t>
                      </a:r>
                    </a:p>
                  </a:txBody>
                  <a:tcPr marL="45720" marR="45720" anchor="ctr">
                    <a:solidFill>
                      <a:schemeClr val="accent5">
                        <a:lumMod val="20000"/>
                        <a:lumOff val="80000"/>
                      </a:schemeClr>
                    </a:solidFill>
                  </a:tcPr>
                </a:tc>
                <a:extLst>
                  <a:ext uri="{0D108BD9-81ED-4DB2-BD59-A6C34878D82A}">
                    <a16:rowId xmlns:a16="http://schemas.microsoft.com/office/drawing/2014/main" val="199032170"/>
                  </a:ext>
                </a:extLst>
              </a:tr>
              <a:tr h="399600">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大阪湾ブルーカーボン生態系アライアンス</a:t>
                      </a:r>
                    </a:p>
                  </a:txBody>
                  <a:tcPr marL="45720" marR="45720" anchor="ctr">
                    <a:solidFill>
                      <a:schemeClr val="accent5">
                        <a:lumMod val="20000"/>
                        <a:lumOff val="80000"/>
                      </a:schemeClr>
                    </a:solidFill>
                  </a:tcPr>
                </a:tc>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大阪府と兵庫県が共同で設立した、ブルーカーボン生態系（藻場・干潟など）の保全・再生・創出を官民連携で推進するためのアライアンス（協議体）。</a:t>
                      </a:r>
                    </a:p>
                  </a:txBody>
                  <a:tcPr marL="45720" marR="45720" anchor="ctr">
                    <a:solidFill>
                      <a:schemeClr val="accent5">
                        <a:lumMod val="20000"/>
                        <a:lumOff val="80000"/>
                      </a:schemeClr>
                    </a:solidFill>
                  </a:tcPr>
                </a:tc>
                <a:extLst>
                  <a:ext uri="{0D108BD9-81ED-4DB2-BD59-A6C34878D82A}">
                    <a16:rowId xmlns:a16="http://schemas.microsoft.com/office/drawing/2014/main" val="2176053715"/>
                  </a:ext>
                </a:extLst>
              </a:tr>
              <a:tr h="399600">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オープンイノベーション</a:t>
                      </a:r>
                    </a:p>
                  </a:txBody>
                  <a:tcPr marL="45720" marR="45720" anchor="ctr">
                    <a:solidFill>
                      <a:schemeClr val="accent5">
                        <a:lumMod val="20000"/>
                        <a:lumOff val="80000"/>
                      </a:schemeClr>
                    </a:solidFill>
                  </a:tcPr>
                </a:tc>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組織内部のイノベーションを促進するため、意図的かつ積極的に内部と外部の技術やアイデアなどの資源の流入出を活用することにより、組織内で創出したイノベーションを組織外に展開する市場機会を増やすこと。</a:t>
                      </a:r>
                    </a:p>
                  </a:txBody>
                  <a:tcPr marL="45720" marR="45720" anchor="ctr">
                    <a:solidFill>
                      <a:schemeClr val="accent5">
                        <a:lumMod val="20000"/>
                        <a:lumOff val="80000"/>
                      </a:schemeClr>
                    </a:solidFill>
                  </a:tcPr>
                </a:tc>
                <a:extLst>
                  <a:ext uri="{0D108BD9-81ED-4DB2-BD59-A6C34878D82A}">
                    <a16:rowId xmlns:a16="http://schemas.microsoft.com/office/drawing/2014/main" val="1204337403"/>
                  </a:ext>
                </a:extLst>
              </a:tr>
              <a:tr h="399600">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カーボンクレジット</a:t>
                      </a:r>
                    </a:p>
                  </a:txBody>
                  <a:tcPr marL="45720" marR="45720" anchor="ctr">
                    <a:solidFill>
                      <a:schemeClr val="accent5">
                        <a:lumMod val="20000"/>
                        <a:lumOff val="80000"/>
                      </a:schemeClr>
                    </a:solidFill>
                  </a:tcPr>
                </a:tc>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省エネ設備や再生可能エネルギーの導入による温室効果ガスの排出削減量や、適切な森林管理による温室効果ガスの吸収量等について、取引できるように認証を受けたもの。</a:t>
                      </a:r>
                    </a:p>
                  </a:txBody>
                  <a:tcPr marL="45720" marR="45720" anchor="ctr">
                    <a:solidFill>
                      <a:schemeClr val="accent5">
                        <a:lumMod val="20000"/>
                        <a:lumOff val="80000"/>
                      </a:schemeClr>
                    </a:solidFill>
                  </a:tcPr>
                </a:tc>
                <a:extLst>
                  <a:ext uri="{0D108BD9-81ED-4DB2-BD59-A6C34878D82A}">
                    <a16:rowId xmlns:a16="http://schemas.microsoft.com/office/drawing/2014/main" val="3277965710"/>
                  </a:ext>
                </a:extLst>
              </a:tr>
              <a:tr h="399600">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カーボンニュートラル</a:t>
                      </a:r>
                    </a:p>
                  </a:txBody>
                  <a:tcPr marL="45720" marR="45720" anchor="ctr">
                    <a:solidFill>
                      <a:schemeClr val="accent5">
                        <a:lumMod val="20000"/>
                        <a:lumOff val="80000"/>
                      </a:schemeClr>
                    </a:solidFill>
                  </a:tcPr>
                </a:tc>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地球温暖化の原因となる二酸化炭素などの温室効果ガスの排出量を実質的にゼロに抑えること。</a:t>
                      </a:r>
                    </a:p>
                  </a:txBody>
                  <a:tcPr marL="45720" marR="45720" anchor="ctr">
                    <a:solidFill>
                      <a:schemeClr val="accent5">
                        <a:lumMod val="20000"/>
                        <a:lumOff val="80000"/>
                      </a:schemeClr>
                    </a:solidFill>
                  </a:tcPr>
                </a:tc>
                <a:extLst>
                  <a:ext uri="{0D108BD9-81ED-4DB2-BD59-A6C34878D82A}">
                    <a16:rowId xmlns:a16="http://schemas.microsoft.com/office/drawing/2014/main" val="1378569398"/>
                  </a:ext>
                </a:extLst>
              </a:tr>
            </a:tbl>
          </a:graphicData>
        </a:graphic>
      </p:graphicFrame>
    </p:spTree>
    <p:extLst>
      <p:ext uri="{BB962C8B-B14F-4D97-AF65-F5344CB8AC3E}">
        <p14:creationId xmlns:p14="http://schemas.microsoft.com/office/powerpoint/2010/main" val="268483369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AC8C608C-D80C-4643-9879-924328DA3E1D}"/>
              </a:ext>
            </a:extLst>
          </p:cNvPr>
          <p:cNvSpPr/>
          <p:nvPr/>
        </p:nvSpPr>
        <p:spPr>
          <a:xfrm>
            <a:off x="34788" y="46705"/>
            <a:ext cx="9906000" cy="400110"/>
          </a:xfrm>
          <a:prstGeom prst="rect">
            <a:avLst/>
          </a:prstGeom>
          <a:noFill/>
        </p:spPr>
        <p:txBody>
          <a:bodyPr wrap="square">
            <a:sp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用語集（２）</a:t>
            </a:r>
          </a:p>
        </p:txBody>
      </p:sp>
      <p:sp>
        <p:nvSpPr>
          <p:cNvPr id="23" name="スライド番号プレースホルダー 3">
            <a:extLst>
              <a:ext uri="{FF2B5EF4-FFF2-40B4-BE49-F238E27FC236}">
                <a16:creationId xmlns:a16="http://schemas.microsoft.com/office/drawing/2014/main" id="{D0C86DC1-F112-4756-828E-DB6B189C2A5F}"/>
              </a:ext>
            </a:extLst>
          </p:cNvPr>
          <p:cNvSpPr>
            <a:spLocks noGrp="1"/>
          </p:cNvSpPr>
          <p:nvPr>
            <p:ph type="sldNum" sz="quarter" idx="12"/>
          </p:nvPr>
        </p:nvSpPr>
        <p:spPr>
          <a:xfrm>
            <a:off x="7677150" y="6492875"/>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F82107-93BA-490C-9453-044014AF67CD}" type="slidenum">
              <a:rPr kumimoji="1" lang="ja-JP" altLang="en-US" sz="1200" b="0" i="0" u="none" strike="noStrike" kern="1200" cap="none" spc="0" normalizeH="0" baseline="0" noProof="0" smtClean="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81</a:t>
            </a:fld>
            <a:endParaRPr kumimoji="1" lang="ja-JP" altLang="en-US" sz="1200" b="0" i="0" u="none" strike="noStrike" kern="1200" cap="none" spc="0" normalizeH="0" baseline="0" noProof="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4" name="表 7">
            <a:extLst>
              <a:ext uri="{FF2B5EF4-FFF2-40B4-BE49-F238E27FC236}">
                <a16:creationId xmlns:a16="http://schemas.microsoft.com/office/drawing/2014/main" id="{1E02A8AC-0E1A-45D9-8B61-BA8F52BED21F}"/>
              </a:ext>
            </a:extLst>
          </p:cNvPr>
          <p:cNvGraphicFramePr>
            <a:graphicFrameLocks noGrp="1"/>
          </p:cNvGraphicFramePr>
          <p:nvPr>
            <p:extLst>
              <p:ext uri="{D42A27DB-BD31-4B8C-83A1-F6EECF244321}">
                <p14:modId xmlns:p14="http://schemas.microsoft.com/office/powerpoint/2010/main" val="1628380410"/>
              </p:ext>
            </p:extLst>
          </p:nvPr>
        </p:nvGraphicFramePr>
        <p:xfrm>
          <a:off x="199882" y="687968"/>
          <a:ext cx="9506235" cy="5737860"/>
        </p:xfrm>
        <a:graphic>
          <a:graphicData uri="http://schemas.openxmlformats.org/drawingml/2006/table">
            <a:tbl>
              <a:tblPr firstRow="1" bandRow="1">
                <a:tableStyleId>{5C22544A-7EE6-4342-B048-85BDC9FD1C3A}</a:tableStyleId>
              </a:tblPr>
              <a:tblGrid>
                <a:gridCol w="2270235">
                  <a:extLst>
                    <a:ext uri="{9D8B030D-6E8A-4147-A177-3AD203B41FA5}">
                      <a16:colId xmlns:a16="http://schemas.microsoft.com/office/drawing/2014/main" val="3786945068"/>
                    </a:ext>
                  </a:extLst>
                </a:gridCol>
                <a:gridCol w="7236000">
                  <a:extLst>
                    <a:ext uri="{9D8B030D-6E8A-4147-A177-3AD203B41FA5}">
                      <a16:colId xmlns:a16="http://schemas.microsoft.com/office/drawing/2014/main" val="1434758981"/>
                    </a:ext>
                  </a:extLst>
                </a:gridCol>
              </a:tblGrid>
              <a:tr h="360000">
                <a:tc>
                  <a:txBody>
                    <a:bodyPr/>
                    <a:lstStyle/>
                    <a:p>
                      <a:pPr algn="ctr"/>
                      <a:r>
                        <a:rPr kumimoji="1" lang="ja-JP" altLang="en-US" dirty="0"/>
                        <a:t>用語</a:t>
                      </a:r>
                    </a:p>
                  </a:txBody>
                  <a:tcPr anchor="ctr">
                    <a:solidFill>
                      <a:schemeClr val="accent5"/>
                    </a:solidFill>
                  </a:tcPr>
                </a:tc>
                <a:tc>
                  <a:txBody>
                    <a:bodyPr/>
                    <a:lstStyle/>
                    <a:p>
                      <a:pPr algn="ctr"/>
                      <a:r>
                        <a:rPr kumimoji="1" lang="ja-JP" altLang="en-US" dirty="0"/>
                        <a:t>説明</a:t>
                      </a:r>
                    </a:p>
                  </a:txBody>
                  <a:tcPr anchor="ctr">
                    <a:solidFill>
                      <a:schemeClr val="accent5"/>
                    </a:solidFill>
                  </a:tcPr>
                </a:tc>
                <a:extLst>
                  <a:ext uri="{0D108BD9-81ED-4DB2-BD59-A6C34878D82A}">
                    <a16:rowId xmlns:a16="http://schemas.microsoft.com/office/drawing/2014/main" val="291517179"/>
                  </a:ext>
                </a:extLst>
              </a:tr>
              <a:tr h="0">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ガストロノミー</a:t>
                      </a:r>
                    </a:p>
                  </a:txBody>
                  <a:tcPr marL="45720" marR="45720" anchor="ctr">
                    <a:solidFill>
                      <a:schemeClr val="accent5">
                        <a:lumMod val="20000"/>
                        <a:lumOff val="80000"/>
                      </a:schemeClr>
                    </a:solidFill>
                  </a:tcPr>
                </a:tc>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その土地の気候風土が生んだ食材・習慣・伝統・歴史などによって育まれた食を楽しみ、食文化に触れること。</a:t>
                      </a:r>
                    </a:p>
                  </a:txBody>
                  <a:tcPr marL="45720" marR="45720" anchor="ctr">
                    <a:solidFill>
                      <a:schemeClr val="accent5">
                        <a:lumMod val="20000"/>
                        <a:lumOff val="80000"/>
                      </a:schemeClr>
                    </a:solidFill>
                  </a:tcPr>
                </a:tc>
                <a:extLst>
                  <a:ext uri="{0D108BD9-81ED-4DB2-BD59-A6C34878D82A}">
                    <a16:rowId xmlns:a16="http://schemas.microsoft.com/office/drawing/2014/main" val="1410954868"/>
                  </a:ext>
                </a:extLst>
              </a:tr>
              <a:tr h="0">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関西イノベーション国際戦略総合特区</a:t>
                      </a:r>
                    </a:p>
                  </a:txBody>
                  <a:tcPr marL="45720" marR="45720" anchor="ctr">
                    <a:solidFill>
                      <a:schemeClr val="accent5">
                        <a:lumMod val="20000"/>
                        <a:lumOff val="80000"/>
                      </a:schemeClr>
                    </a:solidFill>
                  </a:tcPr>
                </a:tc>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関西６府県市（京都府、大阪府、兵庫県、京都市、大阪市、神戸市）で共同申請し、内閣府から認定を受けた特区。大阪府域では北大阪地区、大阪駅周辺地区、夢洲・咲洲地区、関西国際空港地区、阪神港地区が指定されている。医療・医薬、バッテリ・エネルギー等をターゲットに、新たな事業展開を図ろうとする企業を、国・自治体、経済団体が一丸となってサポート。</a:t>
                      </a:r>
                    </a:p>
                  </a:txBody>
                  <a:tcPr marL="45720" marR="45720" anchor="ctr">
                    <a:solidFill>
                      <a:schemeClr val="accent5">
                        <a:lumMod val="20000"/>
                        <a:lumOff val="80000"/>
                      </a:schemeClr>
                    </a:solidFill>
                  </a:tcPr>
                </a:tc>
                <a:extLst>
                  <a:ext uri="{0D108BD9-81ED-4DB2-BD59-A6C34878D82A}">
                    <a16:rowId xmlns:a16="http://schemas.microsoft.com/office/drawing/2014/main" val="3592146412"/>
                  </a:ext>
                </a:extLst>
              </a:tr>
              <a:tr h="0">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カンファレンス</a:t>
                      </a:r>
                    </a:p>
                  </a:txBody>
                  <a:tcPr marL="45720" marR="45720" anchor="ctr">
                    <a:solidFill>
                      <a:schemeClr val="accent5">
                        <a:lumMod val="20000"/>
                        <a:lumOff val="80000"/>
                      </a:schemeClr>
                    </a:solidFill>
                  </a:tcPr>
                </a:tc>
                <a:tc>
                  <a:txBody>
                    <a:bodyPr/>
                    <a:lstStyle/>
                    <a:p>
                      <a:pPr algn="l" fontAlgn="ctr"/>
                      <a:r>
                        <a:rPr lang="ja-JP" altLang="en-US" sz="1050" b="0" i="0" u="none" strike="noStrike">
                          <a:solidFill>
                            <a:schemeClr val="tx1"/>
                          </a:solidFill>
                          <a:effectLst/>
                          <a:latin typeface="BIZ UDPゴシック" panose="020B0400000000000000" pitchFamily="50" charset="-128"/>
                          <a:ea typeface="BIZ UDPゴシック" panose="020B0400000000000000" pitchFamily="50" charset="-128"/>
                        </a:rPr>
                        <a:t>会議や協議会。</a:t>
                      </a:r>
                    </a:p>
                  </a:txBody>
                  <a:tcPr marL="45720" marR="45720" anchor="ctr">
                    <a:solidFill>
                      <a:schemeClr val="accent5">
                        <a:lumMod val="20000"/>
                        <a:lumOff val="80000"/>
                      </a:schemeClr>
                    </a:solidFill>
                  </a:tcPr>
                </a:tc>
                <a:extLst>
                  <a:ext uri="{0D108BD9-81ED-4DB2-BD59-A6C34878D82A}">
                    <a16:rowId xmlns:a16="http://schemas.microsoft.com/office/drawing/2014/main" val="1608331016"/>
                  </a:ext>
                </a:extLst>
              </a:tr>
              <a:tr h="0">
                <a:tc>
                  <a:txBody>
                    <a:bodyPr/>
                    <a:lstStyle/>
                    <a:p>
                      <a:pPr algn="l" fontAlgn="ctr"/>
                      <a:r>
                        <a:rPr lang="ja-JP" altLang="en-US" sz="1050" b="0" i="0" u="none" strike="noStrike">
                          <a:solidFill>
                            <a:schemeClr val="tx1"/>
                          </a:solidFill>
                          <a:effectLst/>
                          <a:latin typeface="BIZ UDPゴシック" panose="020B0400000000000000" pitchFamily="50" charset="-128"/>
                          <a:ea typeface="BIZ UDPゴシック" panose="020B0400000000000000" pitchFamily="50" charset="-128"/>
                        </a:rPr>
                        <a:t>行政</a:t>
                      </a:r>
                      <a:r>
                        <a:rPr lang="en-US" altLang="ja-JP" sz="1050" b="0" i="0" u="none" strike="noStrike">
                          <a:solidFill>
                            <a:schemeClr val="tx1"/>
                          </a:solidFill>
                          <a:effectLst/>
                          <a:latin typeface="BIZ UDPゴシック" panose="020B0400000000000000" pitchFamily="50" charset="-128"/>
                          <a:ea typeface="BIZ UDPゴシック" panose="020B0400000000000000" pitchFamily="50" charset="-128"/>
                        </a:rPr>
                        <a:t>AI</a:t>
                      </a:r>
                      <a:r>
                        <a:rPr lang="ja-JP" altLang="en-US" sz="1050" b="0" i="0" u="none" strike="noStrike">
                          <a:solidFill>
                            <a:schemeClr val="tx1"/>
                          </a:solidFill>
                          <a:effectLst/>
                          <a:latin typeface="BIZ UDPゴシック" panose="020B0400000000000000" pitchFamily="50" charset="-128"/>
                          <a:ea typeface="BIZ UDPゴシック" panose="020B0400000000000000" pitchFamily="50" charset="-128"/>
                        </a:rPr>
                        <a:t>エージェントコンソーシアム</a:t>
                      </a:r>
                    </a:p>
                  </a:txBody>
                  <a:tcPr marL="45720" marR="45720" anchor="ctr">
                    <a:solidFill>
                      <a:schemeClr val="accent5">
                        <a:lumMod val="20000"/>
                        <a:lumOff val="80000"/>
                      </a:schemeClr>
                    </a:solidFill>
                  </a:tcPr>
                </a:tc>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大阪府と事業者等が協働して </a:t>
                      </a:r>
                      <a:r>
                        <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rPr>
                        <a:t>AI </a:t>
                      </a: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エージェントの現状を調査・分析し、今後の展開可能性について実証事業を通じて検討・推進することを目的として設立。</a:t>
                      </a:r>
                    </a:p>
                  </a:txBody>
                  <a:tcPr marL="45720" marR="45720" anchor="ctr">
                    <a:solidFill>
                      <a:schemeClr val="accent5">
                        <a:lumMod val="20000"/>
                        <a:lumOff val="80000"/>
                      </a:schemeClr>
                    </a:solidFill>
                  </a:tcPr>
                </a:tc>
                <a:extLst>
                  <a:ext uri="{0D108BD9-81ED-4DB2-BD59-A6C34878D82A}">
                    <a16:rowId xmlns:a16="http://schemas.microsoft.com/office/drawing/2014/main" val="509863107"/>
                  </a:ext>
                </a:extLst>
              </a:tr>
              <a:tr h="0">
                <a:tc>
                  <a:txBody>
                    <a:bodyPr/>
                    <a:lstStyle/>
                    <a:p>
                      <a:pPr algn="l" fontAlgn="ctr"/>
                      <a:r>
                        <a:rPr lang="ja-JP" altLang="en-US" sz="1050" b="0" i="0" u="none" strike="noStrike">
                          <a:solidFill>
                            <a:schemeClr val="tx1"/>
                          </a:solidFill>
                          <a:effectLst/>
                          <a:latin typeface="BIZ UDPゴシック" panose="020B0400000000000000" pitchFamily="50" charset="-128"/>
                          <a:ea typeface="BIZ UDPゴシック" panose="020B0400000000000000" pitchFamily="50" charset="-128"/>
                        </a:rPr>
                        <a:t>キラーコンテンツ</a:t>
                      </a:r>
                    </a:p>
                  </a:txBody>
                  <a:tcPr marL="45720" marR="45720" anchor="ctr">
                    <a:solidFill>
                      <a:schemeClr val="accent5">
                        <a:lumMod val="20000"/>
                        <a:lumOff val="80000"/>
                      </a:schemeClr>
                    </a:solidFill>
                  </a:tcPr>
                </a:tc>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ここでは、多くの人の興味・関心を惹く魅力的で非日常的なコンテンツのことをいう。</a:t>
                      </a:r>
                    </a:p>
                  </a:txBody>
                  <a:tcPr marL="45720" marR="45720" anchor="ctr">
                    <a:solidFill>
                      <a:schemeClr val="accent5">
                        <a:lumMod val="20000"/>
                        <a:lumOff val="80000"/>
                      </a:schemeClr>
                    </a:solidFill>
                  </a:tcPr>
                </a:tc>
                <a:extLst>
                  <a:ext uri="{0D108BD9-81ED-4DB2-BD59-A6C34878D82A}">
                    <a16:rowId xmlns:a16="http://schemas.microsoft.com/office/drawing/2014/main" val="1675650119"/>
                  </a:ext>
                </a:extLst>
              </a:tr>
              <a:tr h="0">
                <a:tc>
                  <a:txBody>
                    <a:bodyPr/>
                    <a:lstStyle/>
                    <a:p>
                      <a:pPr algn="l" fontAlgn="ctr"/>
                      <a:r>
                        <a:rPr lang="ja-JP" altLang="en-US" sz="1050" b="0" i="0" u="none" strike="noStrike">
                          <a:solidFill>
                            <a:schemeClr val="tx1"/>
                          </a:solidFill>
                          <a:effectLst/>
                          <a:latin typeface="BIZ UDPゴシック" panose="020B0400000000000000" pitchFamily="50" charset="-128"/>
                          <a:ea typeface="BIZ UDPゴシック" panose="020B0400000000000000" pitchFamily="50" charset="-128"/>
                        </a:rPr>
                        <a:t>クラスター</a:t>
                      </a:r>
                    </a:p>
                  </a:txBody>
                  <a:tcPr marL="45720" marR="45720" anchor="ctr">
                    <a:solidFill>
                      <a:schemeClr val="accent5">
                        <a:lumMod val="20000"/>
                        <a:lumOff val="80000"/>
                      </a:schemeClr>
                    </a:solidFill>
                  </a:tcPr>
                </a:tc>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特定分野における企業や研究機関等からなる地理的に近接した集団。</a:t>
                      </a:r>
                    </a:p>
                  </a:txBody>
                  <a:tcPr marL="45720" marR="45720" anchor="ctr">
                    <a:solidFill>
                      <a:schemeClr val="accent5">
                        <a:lumMod val="20000"/>
                        <a:lumOff val="80000"/>
                      </a:schemeClr>
                    </a:solidFill>
                  </a:tcPr>
                </a:tc>
                <a:extLst>
                  <a:ext uri="{0D108BD9-81ED-4DB2-BD59-A6C34878D82A}">
                    <a16:rowId xmlns:a16="http://schemas.microsoft.com/office/drawing/2014/main" val="269316975"/>
                  </a:ext>
                </a:extLst>
              </a:tr>
              <a:tr h="0">
                <a:tc>
                  <a:txBody>
                    <a:bodyPr/>
                    <a:lstStyle/>
                    <a:p>
                      <a:pPr algn="l" fontAlgn="ctr"/>
                      <a:r>
                        <a:rPr lang="ja-JP" altLang="en-US" sz="1050" b="0" i="0" u="none" strike="noStrike">
                          <a:solidFill>
                            <a:schemeClr val="tx1"/>
                          </a:solidFill>
                          <a:effectLst/>
                          <a:latin typeface="BIZ UDPゴシック" panose="020B0400000000000000" pitchFamily="50" charset="-128"/>
                          <a:ea typeface="BIZ UDPゴシック" panose="020B0400000000000000" pitchFamily="50" charset="-128"/>
                        </a:rPr>
                        <a:t>グリーンインフラ</a:t>
                      </a:r>
                    </a:p>
                  </a:txBody>
                  <a:tcPr marL="45720" marR="45720" anchor="ctr">
                    <a:solidFill>
                      <a:schemeClr val="accent5">
                        <a:lumMod val="20000"/>
                        <a:lumOff val="80000"/>
                      </a:schemeClr>
                    </a:solidFill>
                  </a:tcPr>
                </a:tc>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自然環境が有する機能を社会における様々な課題解決に活用しようとする考え方。</a:t>
                      </a:r>
                    </a:p>
                  </a:txBody>
                  <a:tcPr marL="45720" marR="45720" anchor="ctr">
                    <a:solidFill>
                      <a:schemeClr val="accent5">
                        <a:lumMod val="20000"/>
                        <a:lumOff val="80000"/>
                      </a:schemeClr>
                    </a:solidFill>
                  </a:tcPr>
                </a:tc>
                <a:extLst>
                  <a:ext uri="{0D108BD9-81ED-4DB2-BD59-A6C34878D82A}">
                    <a16:rowId xmlns:a16="http://schemas.microsoft.com/office/drawing/2014/main" val="3818597198"/>
                  </a:ext>
                </a:extLst>
              </a:tr>
              <a:tr h="0">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グリーンテック</a:t>
                      </a:r>
                    </a:p>
                  </a:txBody>
                  <a:tcPr marL="45720" marR="45720" anchor="ctr">
                    <a:solidFill>
                      <a:schemeClr val="accent5">
                        <a:lumMod val="20000"/>
                        <a:lumOff val="80000"/>
                      </a:schemeClr>
                    </a:solidFill>
                  </a:tcPr>
                </a:tc>
                <a:tc>
                  <a:txBody>
                    <a:bodyPr/>
                    <a:lstStyle/>
                    <a:p>
                      <a:pPr algn="l" fontAlgn="ctr"/>
                      <a:r>
                        <a:rPr lang="ja-JP" altLang="en-US" sz="1050" b="0" i="0" u="none" strike="noStrike">
                          <a:solidFill>
                            <a:schemeClr val="tx1"/>
                          </a:solidFill>
                          <a:effectLst/>
                          <a:latin typeface="BIZ UDPゴシック" panose="020B0400000000000000" pitchFamily="50" charset="-128"/>
                          <a:ea typeface="BIZ UDPゴシック" panose="020B0400000000000000" pitchFamily="50" charset="-128"/>
                        </a:rPr>
                        <a:t>環境問題に対処し、持続可能性を促進するための技術や取り組み。</a:t>
                      </a:r>
                    </a:p>
                  </a:txBody>
                  <a:tcPr marL="45720" marR="45720" anchor="ctr">
                    <a:solidFill>
                      <a:schemeClr val="accent5">
                        <a:lumMod val="20000"/>
                        <a:lumOff val="80000"/>
                      </a:schemeClr>
                    </a:solidFill>
                  </a:tcPr>
                </a:tc>
                <a:extLst>
                  <a:ext uri="{0D108BD9-81ED-4DB2-BD59-A6C34878D82A}">
                    <a16:rowId xmlns:a16="http://schemas.microsoft.com/office/drawing/2014/main" val="2645325648"/>
                  </a:ext>
                </a:extLst>
              </a:tr>
              <a:tr h="0">
                <a:tc>
                  <a:txBody>
                    <a:bodyPr/>
                    <a:lstStyle/>
                    <a:p>
                      <a:pPr algn="l" fontAlgn="ctr"/>
                      <a:r>
                        <a:rPr lang="ja-JP" altLang="en-US" sz="1050" b="0" i="0" u="none" strike="noStrike">
                          <a:solidFill>
                            <a:schemeClr val="tx1"/>
                          </a:solidFill>
                          <a:effectLst/>
                          <a:latin typeface="BIZ UDPゴシック" panose="020B0400000000000000" pitchFamily="50" charset="-128"/>
                          <a:ea typeface="BIZ UDPゴシック" panose="020B0400000000000000" pitchFamily="50" charset="-128"/>
                        </a:rPr>
                        <a:t>クリエイティブ</a:t>
                      </a:r>
                    </a:p>
                  </a:txBody>
                  <a:tcPr marL="45720" marR="45720" anchor="ctr">
                    <a:solidFill>
                      <a:schemeClr val="accent5">
                        <a:lumMod val="20000"/>
                        <a:lumOff val="80000"/>
                      </a:schemeClr>
                    </a:solidFill>
                  </a:tcPr>
                </a:tc>
                <a:tc>
                  <a:txBody>
                    <a:bodyPr/>
                    <a:lstStyle/>
                    <a:p>
                      <a:pPr algn="l" fontAlgn="ctr"/>
                      <a:r>
                        <a:rPr lang="ja-JP" altLang="en-US" sz="1050" b="0" i="0" u="none" strike="noStrike">
                          <a:solidFill>
                            <a:schemeClr val="tx1"/>
                          </a:solidFill>
                          <a:effectLst/>
                          <a:latin typeface="BIZ UDPゴシック" panose="020B0400000000000000" pitchFamily="50" charset="-128"/>
                          <a:ea typeface="BIZ UDPゴシック" panose="020B0400000000000000" pitchFamily="50" charset="-128"/>
                        </a:rPr>
                        <a:t>創造的な価値や表現を生み出すこと。</a:t>
                      </a:r>
                    </a:p>
                  </a:txBody>
                  <a:tcPr marL="45720" marR="45720" anchor="ctr">
                    <a:solidFill>
                      <a:schemeClr val="accent5">
                        <a:lumMod val="20000"/>
                        <a:lumOff val="80000"/>
                      </a:schemeClr>
                    </a:solidFill>
                  </a:tcPr>
                </a:tc>
                <a:extLst>
                  <a:ext uri="{0D108BD9-81ED-4DB2-BD59-A6C34878D82A}">
                    <a16:rowId xmlns:a16="http://schemas.microsoft.com/office/drawing/2014/main" val="2673573546"/>
                  </a:ext>
                </a:extLst>
              </a:tr>
              <a:tr h="0">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グローバルリーダーズハイスクール</a:t>
                      </a:r>
                    </a:p>
                  </a:txBody>
                  <a:tcPr marL="45720" marR="45720" anchor="ctr">
                    <a:solidFill>
                      <a:schemeClr val="accent5">
                        <a:lumMod val="20000"/>
                        <a:lumOff val="80000"/>
                      </a:schemeClr>
                    </a:solidFill>
                  </a:tcPr>
                </a:tc>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豊かな感性と幅広い教養を身に付けた、社会に貢献する志を持つ、知識基盤社会をリードする人材を育成する。」ことを目的に、府立高等学校の特色づくりの一環として、１０校を「グローバルリーダーズハイスクール」として指定。（対象校：北野、豊中、茨木、大手前、四條畷、高津、天王寺、生野、三国丘、岸和田）</a:t>
                      </a:r>
                    </a:p>
                  </a:txBody>
                  <a:tcPr marL="45720" marR="45720" anchor="ctr">
                    <a:solidFill>
                      <a:schemeClr val="accent5">
                        <a:lumMod val="20000"/>
                        <a:lumOff val="80000"/>
                      </a:schemeClr>
                    </a:solidFill>
                  </a:tcPr>
                </a:tc>
                <a:extLst>
                  <a:ext uri="{0D108BD9-81ED-4DB2-BD59-A6C34878D82A}">
                    <a16:rowId xmlns:a16="http://schemas.microsoft.com/office/drawing/2014/main" val="199032170"/>
                  </a:ext>
                </a:extLst>
              </a:tr>
              <a:tr h="0">
                <a:tc>
                  <a:txBody>
                    <a:bodyPr/>
                    <a:lstStyle/>
                    <a:p>
                      <a:pPr algn="l" fontAlgn="ctr"/>
                      <a:r>
                        <a:rPr lang="ja-JP" altLang="en-US" sz="1050" b="0" i="0" u="none" strike="noStrike">
                          <a:solidFill>
                            <a:schemeClr val="tx1"/>
                          </a:solidFill>
                          <a:effectLst/>
                          <a:latin typeface="BIZ UDPゴシック" panose="020B0400000000000000" pitchFamily="50" charset="-128"/>
                          <a:ea typeface="BIZ UDPゴシック" panose="020B0400000000000000" pitchFamily="50" charset="-128"/>
                        </a:rPr>
                        <a:t>経済成長率</a:t>
                      </a:r>
                    </a:p>
                  </a:txBody>
                  <a:tcPr marL="45720" marR="45720" anchor="ctr">
                    <a:solidFill>
                      <a:schemeClr val="accent5">
                        <a:lumMod val="20000"/>
                        <a:lumOff val="80000"/>
                      </a:schemeClr>
                    </a:solidFill>
                  </a:tcPr>
                </a:tc>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総生産額の対前年度比</a:t>
                      </a:r>
                    </a:p>
                  </a:txBody>
                  <a:tcPr marL="45720" marR="45720" anchor="ctr">
                    <a:solidFill>
                      <a:schemeClr val="accent5">
                        <a:lumMod val="20000"/>
                        <a:lumOff val="80000"/>
                      </a:schemeClr>
                    </a:solidFill>
                  </a:tcPr>
                </a:tc>
                <a:extLst>
                  <a:ext uri="{0D108BD9-81ED-4DB2-BD59-A6C34878D82A}">
                    <a16:rowId xmlns:a16="http://schemas.microsoft.com/office/drawing/2014/main" val="2176053715"/>
                  </a:ext>
                </a:extLst>
              </a:tr>
              <a:tr h="0">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健康寿命</a:t>
                      </a:r>
                    </a:p>
                  </a:txBody>
                  <a:tcPr marL="45720" marR="45720" anchor="ctr">
                    <a:solidFill>
                      <a:schemeClr val="accent5">
                        <a:lumMod val="20000"/>
                        <a:lumOff val="80000"/>
                      </a:schemeClr>
                    </a:solidFill>
                  </a:tcPr>
                </a:tc>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健康上の問題で日常生活が制限されることなく生活できる期間。</a:t>
                      </a:r>
                    </a:p>
                  </a:txBody>
                  <a:tcPr marL="45720" marR="45720" anchor="ctr">
                    <a:solidFill>
                      <a:schemeClr val="accent5">
                        <a:lumMod val="20000"/>
                        <a:lumOff val="80000"/>
                      </a:schemeClr>
                    </a:solidFill>
                  </a:tcPr>
                </a:tc>
                <a:extLst>
                  <a:ext uri="{0D108BD9-81ED-4DB2-BD59-A6C34878D82A}">
                    <a16:rowId xmlns:a16="http://schemas.microsoft.com/office/drawing/2014/main" val="1204337403"/>
                  </a:ext>
                </a:extLst>
              </a:tr>
              <a:tr h="0">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健都</a:t>
                      </a:r>
                    </a:p>
                  </a:txBody>
                  <a:tcPr marL="45720" marR="45720" anchor="ctr">
                    <a:solidFill>
                      <a:schemeClr val="accent5">
                        <a:lumMod val="20000"/>
                        <a:lumOff val="80000"/>
                      </a:schemeClr>
                    </a:solidFill>
                  </a:tcPr>
                </a:tc>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a:t>
                      </a:r>
                      <a:r>
                        <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rPr>
                        <a:t>JR</a:t>
                      </a: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岸辺駅の北側において、「健康と医療」をターゲットとしたクラスター形成が進められている街。</a:t>
                      </a:r>
                      <a:b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b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・国立循環器病研究センターや国立健康・栄養研究所を核に、関連する企業や施設など様々な機能の集積が進められている。</a:t>
                      </a:r>
                      <a:br>
                        <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rPr>
                      </a:b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・愛称は健都（けんと）。</a:t>
                      </a:r>
                    </a:p>
                  </a:txBody>
                  <a:tcPr marL="45720" marR="45720" anchor="ctr">
                    <a:solidFill>
                      <a:schemeClr val="accent5">
                        <a:lumMod val="20000"/>
                        <a:lumOff val="80000"/>
                      </a:schemeClr>
                    </a:solidFill>
                  </a:tcPr>
                </a:tc>
                <a:extLst>
                  <a:ext uri="{0D108BD9-81ED-4DB2-BD59-A6C34878D82A}">
                    <a16:rowId xmlns:a16="http://schemas.microsoft.com/office/drawing/2014/main" val="3277965710"/>
                  </a:ext>
                </a:extLst>
              </a:tr>
              <a:tr h="0">
                <a:tc>
                  <a:txBody>
                    <a:bodyPr/>
                    <a:lstStyle/>
                    <a:p>
                      <a:pPr algn="l" fontAlgn="ct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ゲートウェイ</a:t>
                      </a:r>
                    </a:p>
                  </a:txBody>
                  <a:tcPr marL="45720" marR="45720" anchor="ctr">
                    <a:solidFill>
                      <a:schemeClr val="accent5">
                        <a:lumMod val="20000"/>
                        <a:lumOff val="80000"/>
                      </a:schemeClr>
                    </a:solidFill>
                  </a:tcPr>
                </a:tc>
                <a:tc>
                  <a:txBody>
                    <a:bodyPr/>
                    <a:lstStyle/>
                    <a:p>
                      <a:pPr algn="l" fontAlgn="ct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玄関口、ネットワークの結節点。</a:t>
                      </a:r>
                    </a:p>
                  </a:txBody>
                  <a:tcPr marL="45720" marR="45720" anchor="ctr">
                    <a:solidFill>
                      <a:schemeClr val="accent5">
                        <a:lumMod val="20000"/>
                        <a:lumOff val="80000"/>
                      </a:schemeClr>
                    </a:solidFill>
                  </a:tcPr>
                </a:tc>
                <a:extLst>
                  <a:ext uri="{0D108BD9-81ED-4DB2-BD59-A6C34878D82A}">
                    <a16:rowId xmlns:a16="http://schemas.microsoft.com/office/drawing/2014/main" val="1125832448"/>
                  </a:ext>
                </a:extLst>
              </a:tr>
              <a:tr h="0">
                <a:tc>
                  <a:txBody>
                    <a:bodyPr/>
                    <a:lstStyle/>
                    <a:p>
                      <a:pPr algn="l" fontAlgn="ct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国際バカロレア</a:t>
                      </a:r>
                    </a:p>
                  </a:txBody>
                  <a:tcPr marL="45720" marR="45720" anchor="ctr">
                    <a:solidFill>
                      <a:schemeClr val="accent5">
                        <a:lumMod val="20000"/>
                        <a:lumOff val="80000"/>
                      </a:schemeClr>
                    </a:solidFill>
                  </a:tcPr>
                </a:tc>
                <a:tc>
                  <a:txBody>
                    <a:bodyPr/>
                    <a:lstStyle/>
                    <a:p>
                      <a:pPr algn="l" fontAlgn="ct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・国際バカロレア機構（本部ジュネーブ）が提供する国際的なプログラム。</a:t>
                      </a:r>
                      <a:b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b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・チャレンジに満ちた総合的な教育プログラムとして、世界の複雑さを理解して、そのことに対処できる生徒を育成し、</a:t>
                      </a:r>
                      <a:b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b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 生徒に対し、未来へ責任ある行動をとるための態度とスキルを身につけさせるとともに、国際的に通用する大学入学</a:t>
                      </a:r>
                      <a:b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b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 </a:t>
                      </a: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資格（国際バカロレア資格）を与え、大学進学へのルートを確保することを目的として設置された。</a:t>
                      </a:r>
                    </a:p>
                  </a:txBody>
                  <a:tcPr marL="45720" marR="45720" anchor="ctr">
                    <a:solidFill>
                      <a:schemeClr val="accent5">
                        <a:lumMod val="20000"/>
                        <a:lumOff val="80000"/>
                      </a:schemeClr>
                    </a:solidFill>
                  </a:tcPr>
                </a:tc>
                <a:extLst>
                  <a:ext uri="{0D108BD9-81ED-4DB2-BD59-A6C34878D82A}">
                    <a16:rowId xmlns:a16="http://schemas.microsoft.com/office/drawing/2014/main" val="2575605708"/>
                  </a:ext>
                </a:extLst>
              </a:tr>
            </a:tbl>
          </a:graphicData>
        </a:graphic>
      </p:graphicFrame>
    </p:spTree>
    <p:extLst>
      <p:ext uri="{BB962C8B-B14F-4D97-AF65-F5344CB8AC3E}">
        <p14:creationId xmlns:p14="http://schemas.microsoft.com/office/powerpoint/2010/main" val="9381991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7">
            <a:extLst>
              <a:ext uri="{FF2B5EF4-FFF2-40B4-BE49-F238E27FC236}">
                <a16:creationId xmlns:a16="http://schemas.microsoft.com/office/drawing/2014/main" id="{1E02A8AC-0E1A-45D9-8B61-BA8F52BED21F}"/>
              </a:ext>
            </a:extLst>
          </p:cNvPr>
          <p:cNvGraphicFramePr>
            <a:graphicFrameLocks noGrp="1"/>
          </p:cNvGraphicFramePr>
          <p:nvPr>
            <p:extLst>
              <p:ext uri="{D42A27DB-BD31-4B8C-83A1-F6EECF244321}">
                <p14:modId xmlns:p14="http://schemas.microsoft.com/office/powerpoint/2010/main" val="3700262677"/>
              </p:ext>
            </p:extLst>
          </p:nvPr>
        </p:nvGraphicFramePr>
        <p:xfrm>
          <a:off x="199882" y="652427"/>
          <a:ext cx="9506235" cy="6036054"/>
        </p:xfrm>
        <a:graphic>
          <a:graphicData uri="http://schemas.openxmlformats.org/drawingml/2006/table">
            <a:tbl>
              <a:tblPr firstRow="1" bandRow="1">
                <a:tableStyleId>{5C22544A-7EE6-4342-B048-85BDC9FD1C3A}</a:tableStyleId>
              </a:tblPr>
              <a:tblGrid>
                <a:gridCol w="2270235">
                  <a:extLst>
                    <a:ext uri="{9D8B030D-6E8A-4147-A177-3AD203B41FA5}">
                      <a16:colId xmlns:a16="http://schemas.microsoft.com/office/drawing/2014/main" val="3786945068"/>
                    </a:ext>
                  </a:extLst>
                </a:gridCol>
                <a:gridCol w="7236000">
                  <a:extLst>
                    <a:ext uri="{9D8B030D-6E8A-4147-A177-3AD203B41FA5}">
                      <a16:colId xmlns:a16="http://schemas.microsoft.com/office/drawing/2014/main" val="1434758981"/>
                    </a:ext>
                  </a:extLst>
                </a:gridCol>
              </a:tblGrid>
              <a:tr h="372883">
                <a:tc>
                  <a:txBody>
                    <a:bodyPr/>
                    <a:lstStyle/>
                    <a:p>
                      <a:pPr algn="ctr"/>
                      <a:r>
                        <a:rPr kumimoji="1" lang="ja-JP" altLang="en-US" dirty="0"/>
                        <a:t>用語</a:t>
                      </a:r>
                    </a:p>
                  </a:txBody>
                  <a:tcPr marL="45720" marR="45720" anchor="ctr">
                    <a:solidFill>
                      <a:schemeClr val="accent5"/>
                    </a:solidFill>
                  </a:tcPr>
                </a:tc>
                <a:tc>
                  <a:txBody>
                    <a:bodyPr/>
                    <a:lstStyle/>
                    <a:p>
                      <a:pPr algn="ctr"/>
                      <a:r>
                        <a:rPr kumimoji="1" lang="ja-JP" altLang="en-US" dirty="0"/>
                        <a:t>説明</a:t>
                      </a:r>
                    </a:p>
                  </a:txBody>
                  <a:tcPr marL="45720" marR="45720" anchor="ctr">
                    <a:solidFill>
                      <a:schemeClr val="accent5"/>
                    </a:solidFill>
                  </a:tcPr>
                </a:tc>
                <a:extLst>
                  <a:ext uri="{0D108BD9-81ED-4DB2-BD59-A6C34878D82A}">
                    <a16:rowId xmlns:a16="http://schemas.microsoft.com/office/drawing/2014/main" val="291517179"/>
                  </a:ext>
                </a:extLst>
              </a:tr>
              <a:tr h="419493">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国土軸</a:t>
                      </a:r>
                    </a:p>
                  </a:txBody>
                  <a:tcPr marL="45720" marR="45720" anchor="ctr">
                    <a:solidFill>
                      <a:schemeClr val="accent5">
                        <a:lumMod val="20000"/>
                        <a:lumOff val="80000"/>
                      </a:schemeClr>
                    </a:solidFill>
                  </a:tcPr>
                </a:tc>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文化と生活様式を創造するための基礎的条件である気候、風土、文化蓄積、アジア・太平洋地域に占める地理的特性において共通性を有する地域の連なりからなり、国土の縦断方向に形成される軸状の圏域。</a:t>
                      </a:r>
                    </a:p>
                  </a:txBody>
                  <a:tcPr marL="45720" marR="45720" anchor="ctr">
                    <a:solidFill>
                      <a:schemeClr val="accent5">
                        <a:lumMod val="20000"/>
                        <a:lumOff val="80000"/>
                      </a:schemeClr>
                    </a:solidFill>
                  </a:tcPr>
                </a:tc>
                <a:extLst>
                  <a:ext uri="{0D108BD9-81ED-4DB2-BD59-A6C34878D82A}">
                    <a16:rowId xmlns:a16="http://schemas.microsoft.com/office/drawing/2014/main" val="3592146412"/>
                  </a:ext>
                </a:extLst>
              </a:tr>
              <a:tr h="419493">
                <a:tc>
                  <a:txBody>
                    <a:bodyPr/>
                    <a:lstStyle/>
                    <a:p>
                      <a:pPr algn="l" fontAlgn="ctr"/>
                      <a:r>
                        <a:rPr lang="zh-CN"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国家戦略特区</a:t>
                      </a:r>
                    </a:p>
                  </a:txBody>
                  <a:tcPr marL="45720" marR="45720" anchor="ctr">
                    <a:solidFill>
                      <a:schemeClr val="accent5">
                        <a:lumMod val="20000"/>
                        <a:lumOff val="80000"/>
                      </a:schemeClr>
                    </a:solidFill>
                  </a:tcPr>
                </a:tc>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国家戦略特別区域法に基づき、世界で一番ビジネスをしやすい環境を作ることを目的に、地域や分野を限定し、大胆な規制・制度の緩和や税制面の優遇を行う規制改革制度。</a:t>
                      </a:r>
                    </a:p>
                  </a:txBody>
                  <a:tcPr marL="45720" marR="45720" anchor="ctr">
                    <a:solidFill>
                      <a:schemeClr val="accent5">
                        <a:lumMod val="20000"/>
                        <a:lumOff val="80000"/>
                      </a:schemeClr>
                    </a:solidFill>
                  </a:tcPr>
                </a:tc>
                <a:extLst>
                  <a:ext uri="{0D108BD9-81ED-4DB2-BD59-A6C34878D82A}">
                    <a16:rowId xmlns:a16="http://schemas.microsoft.com/office/drawing/2014/main" val="1608331016"/>
                  </a:ext>
                </a:extLst>
              </a:tr>
              <a:tr h="256358">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子ども食堂</a:t>
                      </a:r>
                    </a:p>
                  </a:txBody>
                  <a:tcPr marL="45720" marR="45720" anchor="ctr">
                    <a:solidFill>
                      <a:schemeClr val="accent5">
                        <a:lumMod val="20000"/>
                        <a:lumOff val="80000"/>
                      </a:schemeClr>
                    </a:solidFill>
                  </a:tcPr>
                </a:tc>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地域のボランティア等が無償又は低額な料金で食事や温かな団らんを提供し、見守りを行う取組。</a:t>
                      </a:r>
                    </a:p>
                  </a:txBody>
                  <a:tcPr marL="45720" marR="45720" anchor="ctr">
                    <a:solidFill>
                      <a:schemeClr val="accent5">
                        <a:lumMod val="20000"/>
                        <a:lumOff val="80000"/>
                      </a:schemeClr>
                    </a:solidFill>
                  </a:tcPr>
                </a:tc>
                <a:extLst>
                  <a:ext uri="{0D108BD9-81ED-4DB2-BD59-A6C34878D82A}">
                    <a16:rowId xmlns:a16="http://schemas.microsoft.com/office/drawing/2014/main" val="509863107"/>
                  </a:ext>
                </a:extLst>
              </a:tr>
              <a:tr h="256358">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こどもファスト・トラック</a:t>
                      </a:r>
                    </a:p>
                  </a:txBody>
                  <a:tcPr marL="45720" marR="45720" anchor="ctr">
                    <a:solidFill>
                      <a:schemeClr val="accent5">
                        <a:lumMod val="20000"/>
                        <a:lumOff val="80000"/>
                      </a:schemeClr>
                    </a:solidFill>
                  </a:tcPr>
                </a:tc>
                <a:tc>
                  <a:txBody>
                    <a:bodyPr/>
                    <a:lstStyle/>
                    <a:p>
                      <a:pPr algn="l" fontAlgn="ctr"/>
                      <a:r>
                        <a:rPr lang="ja-JP" altLang="en-US" sz="1050" b="0" i="0" u="none" strike="noStrike">
                          <a:solidFill>
                            <a:schemeClr val="tx1"/>
                          </a:solidFill>
                          <a:effectLst/>
                          <a:latin typeface="BIZ UDPゴシック" panose="020B0400000000000000" pitchFamily="50" charset="-128"/>
                          <a:ea typeface="BIZ UDPゴシック" panose="020B0400000000000000" pitchFamily="50" charset="-128"/>
                        </a:rPr>
                        <a:t>こども・子育てにやさしい社会づくりのため、妊娠中の方やこども連れの方に優先案内を行うなど配慮を行う取組</a:t>
                      </a:r>
                    </a:p>
                  </a:txBody>
                  <a:tcPr marL="45720" marR="45720" anchor="ctr">
                    <a:solidFill>
                      <a:schemeClr val="accent5">
                        <a:lumMod val="20000"/>
                        <a:lumOff val="80000"/>
                      </a:schemeClr>
                    </a:solidFill>
                  </a:tcPr>
                </a:tc>
                <a:extLst>
                  <a:ext uri="{0D108BD9-81ED-4DB2-BD59-A6C34878D82A}">
                    <a16:rowId xmlns:a16="http://schemas.microsoft.com/office/drawing/2014/main" val="1675650119"/>
                  </a:ext>
                </a:extLst>
              </a:tr>
              <a:tr h="745766">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彩都</a:t>
                      </a:r>
                    </a:p>
                  </a:txBody>
                  <a:tcPr marL="45720" marR="45720" anchor="ctr">
                    <a:solidFill>
                      <a:schemeClr val="accent5">
                        <a:lumMod val="20000"/>
                        <a:lumOff val="80000"/>
                      </a:schemeClr>
                    </a:solidFill>
                  </a:tcPr>
                </a:tc>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・箕面市と茨木市にまたがる北大阪の丘陵地に位置するエリア。</a:t>
                      </a:r>
                      <a:b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b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・彩都西部のシンボルゾーンである「彩都ライフサイエンスパーク」には、国立研究開発法人医薬基盤・健康・栄養研究所</a:t>
                      </a:r>
                      <a:br>
                        <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rPr>
                      </a:b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 や彩都バイオインキュベータなど、バイオや医薬等をはじめとする様々なライフサイエンス関連分野の研究・開発機能等</a:t>
                      </a:r>
                      <a:br>
                        <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rPr>
                      </a:br>
                      <a:r>
                        <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rPr>
                        <a:t> </a:t>
                      </a: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を持つ研究所や企業が集積している。</a:t>
                      </a:r>
                    </a:p>
                  </a:txBody>
                  <a:tcPr marL="45720" marR="45720" anchor="ctr">
                    <a:solidFill>
                      <a:schemeClr val="accent5">
                        <a:lumMod val="20000"/>
                        <a:lumOff val="80000"/>
                      </a:schemeClr>
                    </a:solidFill>
                  </a:tcPr>
                </a:tc>
                <a:extLst>
                  <a:ext uri="{0D108BD9-81ED-4DB2-BD59-A6C34878D82A}">
                    <a16:rowId xmlns:a16="http://schemas.microsoft.com/office/drawing/2014/main" val="269316975"/>
                  </a:ext>
                </a:extLst>
              </a:tr>
              <a:tr h="256358">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サーチファンド</a:t>
                      </a:r>
                    </a:p>
                  </a:txBody>
                  <a:tcPr marL="45720" marR="45720" anchor="ctr">
                    <a:solidFill>
                      <a:schemeClr val="accent5">
                        <a:lumMod val="20000"/>
                        <a:lumOff val="80000"/>
                      </a:schemeClr>
                    </a:solidFill>
                  </a:tcPr>
                </a:tc>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経営者を目指す個人が投資家の支援を受けながら、自ら承継先の経営に携わる投資の仕組み。</a:t>
                      </a:r>
                    </a:p>
                  </a:txBody>
                  <a:tcPr marL="45720" marR="45720" anchor="ctr">
                    <a:solidFill>
                      <a:schemeClr val="accent5">
                        <a:lumMod val="20000"/>
                        <a:lumOff val="80000"/>
                      </a:schemeClr>
                    </a:solidFill>
                  </a:tcPr>
                </a:tc>
                <a:extLst>
                  <a:ext uri="{0D108BD9-81ED-4DB2-BD59-A6C34878D82A}">
                    <a16:rowId xmlns:a16="http://schemas.microsoft.com/office/drawing/2014/main" val="3818597198"/>
                  </a:ext>
                </a:extLst>
              </a:tr>
              <a:tr h="256358">
                <a:tc>
                  <a:txBody>
                    <a:bodyPr/>
                    <a:lstStyle/>
                    <a:p>
                      <a:pPr algn="l" fontAlgn="ctr"/>
                      <a:r>
                        <a:rPr lang="ja-JP" altLang="en-US" sz="1050" b="0" i="0" u="none" strike="noStrike">
                          <a:solidFill>
                            <a:schemeClr val="tx1"/>
                          </a:solidFill>
                          <a:effectLst/>
                          <a:latin typeface="BIZ UDPゴシック" panose="020B0400000000000000" pitchFamily="50" charset="-128"/>
                          <a:ea typeface="BIZ UDPゴシック" panose="020B0400000000000000" pitchFamily="50" charset="-128"/>
                        </a:rPr>
                        <a:t>サポーティング・インダストリー</a:t>
                      </a:r>
                    </a:p>
                  </a:txBody>
                  <a:tcPr marL="45720" marR="45720" anchor="ctr">
                    <a:solidFill>
                      <a:schemeClr val="accent5">
                        <a:lumMod val="20000"/>
                        <a:lumOff val="80000"/>
                      </a:schemeClr>
                    </a:solidFill>
                  </a:tcPr>
                </a:tc>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組み立てや完成品を製造する産業に部品等の基盤的な製品や技術サービスを提供する</a:t>
                      </a:r>
                      <a:r>
                        <a:rPr lang="ja-JP" altLang="en-US" sz="1050" b="0" i="0" u="none" strike="noStrike">
                          <a:solidFill>
                            <a:schemeClr val="tx1"/>
                          </a:solidFill>
                          <a:effectLst/>
                          <a:latin typeface="BIZ UDPゴシック" panose="020B0400000000000000" pitchFamily="50" charset="-128"/>
                          <a:ea typeface="BIZ UDPゴシック" panose="020B0400000000000000" pitchFamily="50" charset="-128"/>
                        </a:rPr>
                        <a:t>裾野産業</a:t>
                      </a: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a:t>
                      </a:r>
                      <a:endPar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45720" marR="45720" anchor="ctr">
                    <a:solidFill>
                      <a:schemeClr val="accent5">
                        <a:lumMod val="20000"/>
                        <a:lumOff val="80000"/>
                      </a:schemeClr>
                    </a:solidFill>
                  </a:tcPr>
                </a:tc>
                <a:extLst>
                  <a:ext uri="{0D108BD9-81ED-4DB2-BD59-A6C34878D82A}">
                    <a16:rowId xmlns:a16="http://schemas.microsoft.com/office/drawing/2014/main" val="2645325648"/>
                  </a:ext>
                </a:extLst>
              </a:tr>
              <a:tr h="256358">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実質</a:t>
                      </a:r>
                      <a:r>
                        <a:rPr lang="en-US" sz="1050" b="0" i="0" u="none" strike="noStrike" dirty="0">
                          <a:solidFill>
                            <a:schemeClr val="tx1"/>
                          </a:solidFill>
                          <a:effectLst/>
                          <a:latin typeface="BIZ UDPゴシック" panose="020B0400000000000000" pitchFamily="50" charset="-128"/>
                          <a:ea typeface="BIZ UDPゴシック" panose="020B0400000000000000" pitchFamily="50" charset="-128"/>
                        </a:rPr>
                        <a:t>GDP</a:t>
                      </a:r>
                    </a:p>
                  </a:txBody>
                  <a:tcPr marL="45720" marR="45720" anchor="ctr">
                    <a:solidFill>
                      <a:schemeClr val="accent5">
                        <a:lumMod val="20000"/>
                        <a:lumOff val="80000"/>
                      </a:schemeClr>
                    </a:solidFill>
                  </a:tcPr>
                </a:tc>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名目額から物価変動の影響を取り除いて推計される。</a:t>
                      </a:r>
                    </a:p>
                  </a:txBody>
                  <a:tcPr marL="45720" marR="45720" anchor="ctr">
                    <a:solidFill>
                      <a:schemeClr val="accent5">
                        <a:lumMod val="20000"/>
                        <a:lumOff val="80000"/>
                      </a:schemeClr>
                    </a:solidFill>
                  </a:tcPr>
                </a:tc>
                <a:extLst>
                  <a:ext uri="{0D108BD9-81ED-4DB2-BD59-A6C34878D82A}">
                    <a16:rowId xmlns:a16="http://schemas.microsoft.com/office/drawing/2014/main" val="2673573546"/>
                  </a:ext>
                </a:extLst>
              </a:tr>
              <a:tr h="256358">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情報アクセシビリティ</a:t>
                      </a:r>
                    </a:p>
                  </a:txBody>
                  <a:tcPr marL="45720" marR="45720" anchor="ctr">
                    <a:solidFill>
                      <a:schemeClr val="accent5">
                        <a:lumMod val="20000"/>
                        <a:lumOff val="80000"/>
                      </a:schemeClr>
                    </a:solidFill>
                  </a:tcPr>
                </a:tc>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年齢や障害の有無に関わらず、誰でも必要な情報に簡単にたどり着け、利用できること。</a:t>
                      </a:r>
                    </a:p>
                  </a:txBody>
                  <a:tcPr marL="45720" marR="45720" anchor="ctr">
                    <a:solidFill>
                      <a:schemeClr val="accent5">
                        <a:lumMod val="20000"/>
                        <a:lumOff val="80000"/>
                      </a:schemeClr>
                    </a:solidFill>
                  </a:tcPr>
                </a:tc>
                <a:extLst>
                  <a:ext uri="{0D108BD9-81ED-4DB2-BD59-A6C34878D82A}">
                    <a16:rowId xmlns:a16="http://schemas.microsoft.com/office/drawing/2014/main" val="199032170"/>
                  </a:ext>
                </a:extLst>
              </a:tr>
              <a:tr h="256358">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水都大阪</a:t>
                      </a:r>
                    </a:p>
                  </a:txBody>
                  <a:tcPr marL="45720" marR="45720" anchor="ctr">
                    <a:solidFill>
                      <a:schemeClr val="accent5">
                        <a:lumMod val="20000"/>
                        <a:lumOff val="80000"/>
                      </a:schemeClr>
                    </a:solidFill>
                  </a:tcPr>
                </a:tc>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川や運河に囲まれ、水運によって発展してきた大阪の歴史的・文化的な姿を表す呼び名、まちづくりの理念。</a:t>
                      </a:r>
                    </a:p>
                  </a:txBody>
                  <a:tcPr marL="45720" marR="45720" anchor="ctr">
                    <a:solidFill>
                      <a:schemeClr val="accent5">
                        <a:lumMod val="20000"/>
                        <a:lumOff val="80000"/>
                      </a:schemeClr>
                    </a:solidFill>
                  </a:tcPr>
                </a:tc>
                <a:extLst>
                  <a:ext uri="{0D108BD9-81ED-4DB2-BD59-A6C34878D82A}">
                    <a16:rowId xmlns:a16="http://schemas.microsoft.com/office/drawing/2014/main" val="2176053715"/>
                  </a:ext>
                </a:extLst>
              </a:tr>
              <a:tr h="256358">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３</a:t>
                      </a:r>
                      <a:r>
                        <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rPr>
                        <a:t>D</a:t>
                      </a: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プリンター</a:t>
                      </a:r>
                      <a:endParaRPr lang="ja-JP" altLang="en-US" sz="1050" b="0" i="0" u="none" strike="noStrike" dirty="0">
                        <a:solidFill>
                          <a:srgbClr val="FF0000"/>
                        </a:solidFill>
                        <a:effectLst/>
                        <a:latin typeface="BIZ UDPゴシック" panose="020B0400000000000000" pitchFamily="50" charset="-128"/>
                        <a:ea typeface="BIZ UDPゴシック" panose="020B0400000000000000" pitchFamily="50" charset="-128"/>
                      </a:endParaRPr>
                    </a:p>
                  </a:txBody>
                  <a:tcPr marL="45720" marR="45720" anchor="ctr">
                    <a:solidFill>
                      <a:schemeClr val="accent5">
                        <a:lumMod val="20000"/>
                        <a:lumOff val="80000"/>
                      </a:schemeClr>
                    </a:solidFill>
                  </a:tcPr>
                </a:tc>
                <a:tc>
                  <a:txBody>
                    <a:bodyPr/>
                    <a:lstStyle/>
                    <a:p>
                      <a:pPr algn="l" fontAlgn="ctr"/>
                      <a:r>
                        <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rPr>
                        <a:t>3DCAD</a:t>
                      </a: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と呼ばれる製図ソフトで作成した設計データを基に、立体的な構造物を製作することができるプリンター。</a:t>
                      </a:r>
                    </a:p>
                  </a:txBody>
                  <a:tcPr marL="45720" marR="45720" anchor="ctr">
                    <a:solidFill>
                      <a:schemeClr val="accent5">
                        <a:lumMod val="20000"/>
                        <a:lumOff val="80000"/>
                      </a:schemeClr>
                    </a:solidFill>
                  </a:tcPr>
                </a:tc>
                <a:extLst>
                  <a:ext uri="{0D108BD9-81ED-4DB2-BD59-A6C34878D82A}">
                    <a16:rowId xmlns:a16="http://schemas.microsoft.com/office/drawing/2014/main" val="309144019"/>
                  </a:ext>
                </a:extLst>
              </a:tr>
              <a:tr h="582630">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スーパーサイエンスハイスクール</a:t>
                      </a:r>
                    </a:p>
                  </a:txBody>
                  <a:tcPr marL="45720" marR="45720" anchor="ctr">
                    <a:solidFill>
                      <a:schemeClr val="accent5">
                        <a:lumMod val="20000"/>
                        <a:lumOff val="80000"/>
                      </a:schemeClr>
                    </a:solidFill>
                  </a:tcPr>
                </a:tc>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将来の国際的な科学技術人材の育成を図るため、</a:t>
                      </a:r>
                      <a:r>
                        <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rPr>
                        <a:t>2002</a:t>
                      </a: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年度より科学技術、理科・数学教育に関する研究開発等を行う高等学校等を文部科学省が「スーパーサイエンスハイスクール」に指定し、理科・数学等に重点を置いたカリキュラムの開発や大学等との連携による先進的な理数系教育を実施。</a:t>
                      </a:r>
                    </a:p>
                  </a:txBody>
                  <a:tcPr marL="45720" marR="45720" anchor="ctr">
                    <a:solidFill>
                      <a:schemeClr val="accent5">
                        <a:lumMod val="20000"/>
                        <a:lumOff val="80000"/>
                      </a:schemeClr>
                    </a:solidFill>
                  </a:tcPr>
                </a:tc>
                <a:extLst>
                  <a:ext uri="{0D108BD9-81ED-4DB2-BD59-A6C34878D82A}">
                    <a16:rowId xmlns:a16="http://schemas.microsoft.com/office/drawing/2014/main" val="2718841424"/>
                  </a:ext>
                </a:extLst>
              </a:tr>
              <a:tr h="256358">
                <a:tc>
                  <a:txBody>
                    <a:bodyPr/>
                    <a:lstStyle/>
                    <a:p>
                      <a:pPr algn="l" fontAlgn="ctr"/>
                      <a:r>
                        <a:rPr lang="ja-JP" altLang="en-US" sz="1050" b="0" i="0" u="none" strike="noStrike">
                          <a:solidFill>
                            <a:schemeClr val="tx1"/>
                          </a:solidFill>
                          <a:effectLst/>
                          <a:latin typeface="BIZ UDPゴシック" panose="020B0400000000000000" pitchFamily="50" charset="-128"/>
                          <a:ea typeface="BIZ UDPゴシック" panose="020B0400000000000000" pitchFamily="50" charset="-128"/>
                        </a:rPr>
                        <a:t>スーパーシティ</a:t>
                      </a:r>
                    </a:p>
                  </a:txBody>
                  <a:tcPr marL="45720" marR="45720" anchor="ctr">
                    <a:solidFill>
                      <a:schemeClr val="accent5">
                        <a:lumMod val="20000"/>
                        <a:lumOff val="80000"/>
                      </a:schemeClr>
                    </a:solidFill>
                  </a:tcPr>
                </a:tc>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データ連携・活用と規制・制度改革による未来社会の先行実現を目的とした国家戦略特区。</a:t>
                      </a:r>
                    </a:p>
                  </a:txBody>
                  <a:tcPr marL="45720" marR="45720" anchor="ctr">
                    <a:solidFill>
                      <a:schemeClr val="accent5">
                        <a:lumMod val="20000"/>
                        <a:lumOff val="80000"/>
                      </a:schemeClr>
                    </a:solidFill>
                  </a:tcPr>
                </a:tc>
                <a:extLst>
                  <a:ext uri="{0D108BD9-81ED-4DB2-BD59-A6C34878D82A}">
                    <a16:rowId xmlns:a16="http://schemas.microsoft.com/office/drawing/2014/main" val="2197904302"/>
                  </a:ext>
                </a:extLst>
              </a:tr>
              <a:tr h="256358">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スタートアップ</a:t>
                      </a:r>
                    </a:p>
                  </a:txBody>
                  <a:tcPr marL="45720" marR="45720" anchor="ctr">
                    <a:solidFill>
                      <a:schemeClr val="accent5">
                        <a:lumMod val="20000"/>
                        <a:lumOff val="80000"/>
                      </a:schemeClr>
                    </a:solidFill>
                  </a:tcPr>
                </a:tc>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新しい企業で、新しい技術やビジネスモデルを有し、急成長をめざす企業。</a:t>
                      </a:r>
                    </a:p>
                  </a:txBody>
                  <a:tcPr marL="45720" marR="45720" anchor="ctr">
                    <a:solidFill>
                      <a:schemeClr val="accent5">
                        <a:lumMod val="20000"/>
                        <a:lumOff val="80000"/>
                      </a:schemeClr>
                    </a:solidFill>
                  </a:tcPr>
                </a:tc>
                <a:extLst>
                  <a:ext uri="{0D108BD9-81ED-4DB2-BD59-A6C34878D82A}">
                    <a16:rowId xmlns:a16="http://schemas.microsoft.com/office/drawing/2014/main" val="3253566642"/>
                  </a:ext>
                </a:extLst>
              </a:tr>
              <a:tr h="256358">
                <a:tc>
                  <a:txBody>
                    <a:bodyPr/>
                    <a:lstStyle/>
                    <a:p>
                      <a:pPr algn="l" fontAlgn="ct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ステーブルコイン</a:t>
                      </a:r>
                    </a:p>
                  </a:txBody>
                  <a:tcPr marL="45720" marR="45720" anchor="ctr">
                    <a:solidFill>
                      <a:schemeClr val="accent5">
                        <a:lumMod val="20000"/>
                        <a:lumOff val="80000"/>
                      </a:schemeClr>
                    </a:solidFill>
                  </a:tcPr>
                </a:tc>
                <a:tc>
                  <a:txBody>
                    <a:bodyPr/>
                    <a:lstStyle/>
                    <a:p>
                      <a:pPr algn="l" fontAlgn="ct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法定通貨等の現実資産と価値が連動するように設計された暗号資産。</a:t>
                      </a:r>
                    </a:p>
                  </a:txBody>
                  <a:tcPr marL="45720" marR="45720" anchor="ctr">
                    <a:solidFill>
                      <a:schemeClr val="accent5">
                        <a:lumMod val="20000"/>
                        <a:lumOff val="80000"/>
                      </a:schemeClr>
                    </a:solidFill>
                  </a:tcPr>
                </a:tc>
                <a:extLst>
                  <a:ext uri="{0D108BD9-81ED-4DB2-BD59-A6C34878D82A}">
                    <a16:rowId xmlns:a16="http://schemas.microsoft.com/office/drawing/2014/main" val="2784969036"/>
                  </a:ext>
                </a:extLst>
              </a:tr>
              <a:tr h="419493">
                <a:tc>
                  <a:txBody>
                    <a:bodyPr/>
                    <a:lstStyle/>
                    <a:p>
                      <a:pPr algn="l" fontAlgn="ct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スマートシティ</a:t>
                      </a:r>
                    </a:p>
                  </a:txBody>
                  <a:tcPr marL="45720" marR="45720" anchor="ctr">
                    <a:solidFill>
                      <a:schemeClr val="accent5">
                        <a:lumMod val="20000"/>
                        <a:lumOff val="80000"/>
                      </a:schemeClr>
                    </a:solidFill>
                  </a:tcPr>
                </a:tc>
                <a:tc>
                  <a:txBody>
                    <a:bodyPr/>
                    <a:lstStyle/>
                    <a:p>
                      <a:pPr algn="l" fontAlgn="ct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先進的技術の活用により、都市や地域の機能、サービスを効率化・高度化し、各種の課題の解決を図るとともに、快適性や利便性を含めた新たな価値を創出する都市。</a:t>
                      </a:r>
                    </a:p>
                  </a:txBody>
                  <a:tcPr marL="45720" marR="45720" anchor="ctr">
                    <a:solidFill>
                      <a:schemeClr val="accent5">
                        <a:lumMod val="20000"/>
                        <a:lumOff val="80000"/>
                      </a:schemeClr>
                    </a:solidFill>
                  </a:tcPr>
                </a:tc>
                <a:extLst>
                  <a:ext uri="{0D108BD9-81ED-4DB2-BD59-A6C34878D82A}">
                    <a16:rowId xmlns:a16="http://schemas.microsoft.com/office/drawing/2014/main" val="2012241626"/>
                  </a:ext>
                </a:extLst>
              </a:tr>
              <a:tr h="256358">
                <a:tc>
                  <a:txBody>
                    <a:bodyPr/>
                    <a:lstStyle/>
                    <a:p>
                      <a:pPr algn="l" fontAlgn="ct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スマート農業</a:t>
                      </a:r>
                    </a:p>
                  </a:txBody>
                  <a:tcPr marL="45720" marR="45720" anchor="ctr">
                    <a:solidFill>
                      <a:schemeClr val="accent5">
                        <a:lumMod val="20000"/>
                        <a:lumOff val="80000"/>
                      </a:schemeClr>
                    </a:solidFill>
                  </a:tcPr>
                </a:tc>
                <a:tc>
                  <a:txBody>
                    <a:bodyPr/>
                    <a:lstStyle/>
                    <a:p>
                      <a:pPr algn="l" fontAlgn="ct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ロボット、</a:t>
                      </a: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AI</a:t>
                      </a: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IoT</a:t>
                      </a: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など先端技術を活用し、省力化・高品質生鮮・効率化を実現する新しい農業のこと</a:t>
                      </a:r>
                    </a:p>
                  </a:txBody>
                  <a:tcPr marL="45720" marR="45720" anchor="ctr">
                    <a:solidFill>
                      <a:schemeClr val="accent5">
                        <a:lumMod val="20000"/>
                        <a:lumOff val="80000"/>
                      </a:schemeClr>
                    </a:solidFill>
                  </a:tcPr>
                </a:tc>
                <a:extLst>
                  <a:ext uri="{0D108BD9-81ED-4DB2-BD59-A6C34878D82A}">
                    <a16:rowId xmlns:a16="http://schemas.microsoft.com/office/drawing/2014/main" val="2970115967"/>
                  </a:ext>
                </a:extLst>
              </a:tr>
            </a:tbl>
          </a:graphicData>
        </a:graphic>
      </p:graphicFrame>
      <p:sp>
        <p:nvSpPr>
          <p:cNvPr id="24" name="正方形/長方形 23">
            <a:extLst>
              <a:ext uri="{FF2B5EF4-FFF2-40B4-BE49-F238E27FC236}">
                <a16:creationId xmlns:a16="http://schemas.microsoft.com/office/drawing/2014/main" id="{AC8C608C-D80C-4643-9879-924328DA3E1D}"/>
              </a:ext>
            </a:extLst>
          </p:cNvPr>
          <p:cNvSpPr/>
          <p:nvPr/>
        </p:nvSpPr>
        <p:spPr>
          <a:xfrm>
            <a:off x="34788" y="46705"/>
            <a:ext cx="9906000" cy="400110"/>
          </a:xfrm>
          <a:prstGeom prst="rect">
            <a:avLst/>
          </a:prstGeom>
          <a:noFill/>
        </p:spPr>
        <p:txBody>
          <a:bodyPr wrap="square">
            <a:sp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用語集（３）</a:t>
            </a:r>
          </a:p>
        </p:txBody>
      </p:sp>
      <p:sp>
        <p:nvSpPr>
          <p:cNvPr id="23" name="スライド番号プレースホルダー 3">
            <a:extLst>
              <a:ext uri="{FF2B5EF4-FFF2-40B4-BE49-F238E27FC236}">
                <a16:creationId xmlns:a16="http://schemas.microsoft.com/office/drawing/2014/main" id="{D0C86DC1-F112-4756-828E-DB6B189C2A5F}"/>
              </a:ext>
            </a:extLst>
          </p:cNvPr>
          <p:cNvSpPr>
            <a:spLocks noGrp="1"/>
          </p:cNvSpPr>
          <p:nvPr>
            <p:ph type="sldNum" sz="quarter" idx="12"/>
          </p:nvPr>
        </p:nvSpPr>
        <p:spPr>
          <a:xfrm>
            <a:off x="7677150" y="6492875"/>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F82107-93BA-490C-9453-044014AF67CD}" type="slidenum">
              <a:rPr kumimoji="1" lang="ja-JP" altLang="en-US" sz="1200" b="0" i="0" u="none" strike="noStrike" kern="1200" cap="none" spc="0" normalizeH="0" baseline="0" noProof="0" smtClean="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82</a:t>
            </a:fld>
            <a:endParaRPr kumimoji="1" lang="ja-JP" altLang="en-US" sz="1200" b="0" i="0" u="none" strike="noStrike" kern="1200" cap="none" spc="0" normalizeH="0" baseline="0" noProof="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92509056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AC8C608C-D80C-4643-9879-924328DA3E1D}"/>
              </a:ext>
            </a:extLst>
          </p:cNvPr>
          <p:cNvSpPr/>
          <p:nvPr/>
        </p:nvSpPr>
        <p:spPr>
          <a:xfrm>
            <a:off x="34788" y="46705"/>
            <a:ext cx="9906000" cy="400110"/>
          </a:xfrm>
          <a:prstGeom prst="rect">
            <a:avLst/>
          </a:prstGeom>
          <a:noFill/>
        </p:spPr>
        <p:txBody>
          <a:bodyPr wrap="square">
            <a:sp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用語集（４）</a:t>
            </a:r>
          </a:p>
        </p:txBody>
      </p:sp>
      <p:sp>
        <p:nvSpPr>
          <p:cNvPr id="23" name="スライド番号プレースホルダー 3">
            <a:extLst>
              <a:ext uri="{FF2B5EF4-FFF2-40B4-BE49-F238E27FC236}">
                <a16:creationId xmlns:a16="http://schemas.microsoft.com/office/drawing/2014/main" id="{D0C86DC1-F112-4756-828E-DB6B189C2A5F}"/>
              </a:ext>
            </a:extLst>
          </p:cNvPr>
          <p:cNvSpPr>
            <a:spLocks noGrp="1"/>
          </p:cNvSpPr>
          <p:nvPr>
            <p:ph type="sldNum" sz="quarter" idx="12"/>
          </p:nvPr>
        </p:nvSpPr>
        <p:spPr>
          <a:xfrm>
            <a:off x="7677150" y="6492875"/>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F82107-93BA-490C-9453-044014AF67CD}" type="slidenum">
              <a:rPr kumimoji="1" lang="ja-JP" altLang="en-US" sz="1200" b="0" i="0" u="none" strike="noStrike" kern="1200" cap="none" spc="0" normalizeH="0" baseline="0" noProof="0" smtClean="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83</a:t>
            </a:fld>
            <a:endParaRPr kumimoji="1" lang="ja-JP" altLang="en-US" sz="1200" b="0" i="0" u="none" strike="noStrike" kern="1200" cap="none" spc="0" normalizeH="0" baseline="0" noProof="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4" name="表 7">
            <a:extLst>
              <a:ext uri="{FF2B5EF4-FFF2-40B4-BE49-F238E27FC236}">
                <a16:creationId xmlns:a16="http://schemas.microsoft.com/office/drawing/2014/main" id="{1E02A8AC-0E1A-45D9-8B61-BA8F52BED21F}"/>
              </a:ext>
            </a:extLst>
          </p:cNvPr>
          <p:cNvGraphicFramePr>
            <a:graphicFrameLocks noGrp="1"/>
          </p:cNvGraphicFramePr>
          <p:nvPr>
            <p:extLst>
              <p:ext uri="{D42A27DB-BD31-4B8C-83A1-F6EECF244321}">
                <p14:modId xmlns:p14="http://schemas.microsoft.com/office/powerpoint/2010/main" val="3545939285"/>
              </p:ext>
            </p:extLst>
          </p:nvPr>
        </p:nvGraphicFramePr>
        <p:xfrm>
          <a:off x="199882" y="638280"/>
          <a:ext cx="9506235" cy="5941506"/>
        </p:xfrm>
        <a:graphic>
          <a:graphicData uri="http://schemas.openxmlformats.org/drawingml/2006/table">
            <a:tbl>
              <a:tblPr firstRow="1" bandRow="1">
                <a:tableStyleId>{5C22544A-7EE6-4342-B048-85BDC9FD1C3A}</a:tableStyleId>
              </a:tblPr>
              <a:tblGrid>
                <a:gridCol w="2270235">
                  <a:extLst>
                    <a:ext uri="{9D8B030D-6E8A-4147-A177-3AD203B41FA5}">
                      <a16:colId xmlns:a16="http://schemas.microsoft.com/office/drawing/2014/main" val="3786945068"/>
                    </a:ext>
                  </a:extLst>
                </a:gridCol>
                <a:gridCol w="7236000">
                  <a:extLst>
                    <a:ext uri="{9D8B030D-6E8A-4147-A177-3AD203B41FA5}">
                      <a16:colId xmlns:a16="http://schemas.microsoft.com/office/drawing/2014/main" val="1434758981"/>
                    </a:ext>
                  </a:extLst>
                </a:gridCol>
              </a:tblGrid>
              <a:tr h="378741">
                <a:tc>
                  <a:txBody>
                    <a:bodyPr/>
                    <a:lstStyle/>
                    <a:p>
                      <a:pPr algn="ctr"/>
                      <a:r>
                        <a:rPr kumimoji="1" lang="ja-JP" altLang="en-US" dirty="0"/>
                        <a:t>用語</a:t>
                      </a:r>
                    </a:p>
                  </a:txBody>
                  <a:tcPr marL="45720" marR="45720" anchor="ctr">
                    <a:solidFill>
                      <a:schemeClr val="accent5"/>
                    </a:solidFill>
                  </a:tcPr>
                </a:tc>
                <a:tc>
                  <a:txBody>
                    <a:bodyPr/>
                    <a:lstStyle/>
                    <a:p>
                      <a:pPr algn="ctr"/>
                      <a:r>
                        <a:rPr kumimoji="1" lang="ja-JP" altLang="en-US" dirty="0"/>
                        <a:t>説明</a:t>
                      </a:r>
                    </a:p>
                  </a:txBody>
                  <a:tcPr marL="45720" marR="45720" anchor="ctr">
                    <a:solidFill>
                      <a:schemeClr val="accent5"/>
                    </a:solidFill>
                  </a:tcPr>
                </a:tc>
                <a:extLst>
                  <a:ext uri="{0D108BD9-81ED-4DB2-BD59-A6C34878D82A}">
                    <a16:rowId xmlns:a16="http://schemas.microsoft.com/office/drawing/2014/main" val="291517179"/>
                  </a:ext>
                </a:extLst>
              </a:tr>
              <a:tr h="426084">
                <a:tc>
                  <a:txBody>
                    <a:bodyPr/>
                    <a:lstStyle/>
                    <a:p>
                      <a:pPr algn="l" fontAlgn="ct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性的マイノリティ</a:t>
                      </a:r>
                    </a:p>
                  </a:txBody>
                  <a:tcPr marL="45720" marR="45720" anchor="ctr">
                    <a:solidFill>
                      <a:schemeClr val="accent5">
                        <a:lumMod val="20000"/>
                        <a:lumOff val="80000"/>
                      </a:schemeClr>
                    </a:solidFill>
                  </a:tcPr>
                </a:tc>
                <a:tc>
                  <a:txBody>
                    <a:bodyPr/>
                    <a:lstStyle/>
                    <a:p>
                      <a:pPr algn="l" fontAlgn="ct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・レズビアンやゲイといった性的少数者を表す言葉。</a:t>
                      </a:r>
                      <a:b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b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・性的マイノリティの総称の一つとして、「</a:t>
                      </a: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LGBTQ</a:t>
                      </a: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（エル・ジー・ビー・ティー・キュー）」がある。</a:t>
                      </a:r>
                    </a:p>
                  </a:txBody>
                  <a:tcPr marL="45720" marR="45720" anchor="ctr">
                    <a:solidFill>
                      <a:schemeClr val="accent5">
                        <a:lumMod val="20000"/>
                        <a:lumOff val="80000"/>
                      </a:schemeClr>
                    </a:solidFill>
                  </a:tcPr>
                </a:tc>
                <a:extLst>
                  <a:ext uri="{0D108BD9-81ED-4DB2-BD59-A6C34878D82A}">
                    <a16:rowId xmlns:a16="http://schemas.microsoft.com/office/drawing/2014/main" val="2845559484"/>
                  </a:ext>
                </a:extLst>
              </a:tr>
              <a:tr h="426084">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空飛ぶクルマ</a:t>
                      </a:r>
                    </a:p>
                  </a:txBody>
                  <a:tcPr marL="45720" marR="45720" anchor="ctr">
                    <a:solidFill>
                      <a:schemeClr val="accent5">
                        <a:lumMod val="20000"/>
                        <a:lumOff val="80000"/>
                      </a:schemeClr>
                    </a:solidFill>
                  </a:tcPr>
                </a:tc>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電動化、自動化といった航空技術や垂直離着陸などの運航形態によって実現される、利用しやすく持続可能な次世代の空の移動手段。</a:t>
                      </a:r>
                    </a:p>
                  </a:txBody>
                  <a:tcPr marL="45720" marR="45720" anchor="ctr">
                    <a:solidFill>
                      <a:schemeClr val="accent5">
                        <a:lumMod val="20000"/>
                        <a:lumOff val="80000"/>
                      </a:schemeClr>
                    </a:solidFill>
                  </a:tcPr>
                </a:tc>
                <a:extLst>
                  <a:ext uri="{0D108BD9-81ED-4DB2-BD59-A6C34878D82A}">
                    <a16:rowId xmlns:a16="http://schemas.microsoft.com/office/drawing/2014/main" val="516934845"/>
                  </a:ext>
                </a:extLst>
              </a:tr>
              <a:tr h="260385">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ダイナミックプライシング</a:t>
                      </a:r>
                    </a:p>
                  </a:txBody>
                  <a:tcPr marL="45720" marR="45720" anchor="ctr">
                    <a:solidFill>
                      <a:schemeClr val="accent5">
                        <a:lumMod val="20000"/>
                        <a:lumOff val="80000"/>
                      </a:schemeClr>
                    </a:solidFill>
                  </a:tcPr>
                </a:tc>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商品やサービスの需要と供給の状況に応じて価格を変動させる仕組み。</a:t>
                      </a:r>
                    </a:p>
                  </a:txBody>
                  <a:tcPr marL="45720" marR="45720" anchor="ctr">
                    <a:solidFill>
                      <a:schemeClr val="accent5">
                        <a:lumMod val="20000"/>
                        <a:lumOff val="80000"/>
                      </a:schemeClr>
                    </a:solidFill>
                  </a:tcPr>
                </a:tc>
                <a:extLst>
                  <a:ext uri="{0D108BD9-81ED-4DB2-BD59-A6C34878D82A}">
                    <a16:rowId xmlns:a16="http://schemas.microsoft.com/office/drawing/2014/main" val="3592146412"/>
                  </a:ext>
                </a:extLst>
              </a:tr>
              <a:tr h="260385">
                <a:tc>
                  <a:txBody>
                    <a:bodyPr/>
                    <a:lstStyle/>
                    <a:p>
                      <a:pPr algn="l" fontAlgn="ctr"/>
                      <a:r>
                        <a:rPr lang="ja-JP" altLang="en-US" sz="1050" b="0" i="0" u="none" strike="noStrike">
                          <a:solidFill>
                            <a:schemeClr val="tx1"/>
                          </a:solidFill>
                          <a:effectLst/>
                          <a:latin typeface="BIZ UDPゴシック" panose="020B0400000000000000" pitchFamily="50" charset="-128"/>
                          <a:ea typeface="BIZ UDPゴシック" panose="020B0400000000000000" pitchFamily="50" charset="-128"/>
                        </a:rPr>
                        <a:t>ダイバーシティ</a:t>
                      </a:r>
                    </a:p>
                  </a:txBody>
                  <a:tcPr marL="45720" marR="45720" anchor="ctr">
                    <a:solidFill>
                      <a:schemeClr val="accent5">
                        <a:lumMod val="20000"/>
                        <a:lumOff val="80000"/>
                      </a:schemeClr>
                    </a:solidFill>
                  </a:tcPr>
                </a:tc>
                <a:tc>
                  <a:txBody>
                    <a:bodyPr/>
                    <a:lstStyle/>
                    <a:p>
                      <a:pPr algn="l" fontAlgn="ctr"/>
                      <a:r>
                        <a:rPr lang="ja-JP" altLang="en-US" sz="1050" b="0" i="0" u="none" strike="noStrike">
                          <a:solidFill>
                            <a:schemeClr val="tx1"/>
                          </a:solidFill>
                          <a:effectLst/>
                          <a:latin typeface="BIZ UDPゴシック" panose="020B0400000000000000" pitchFamily="50" charset="-128"/>
                          <a:ea typeface="BIZ UDPゴシック" panose="020B0400000000000000" pitchFamily="50" charset="-128"/>
                        </a:rPr>
                        <a:t>多様な人材を積極的に活用しようという考え方。</a:t>
                      </a:r>
                    </a:p>
                  </a:txBody>
                  <a:tcPr marL="45720" marR="45720" anchor="ctr">
                    <a:solidFill>
                      <a:schemeClr val="accent5">
                        <a:lumMod val="20000"/>
                        <a:lumOff val="80000"/>
                      </a:schemeClr>
                    </a:solidFill>
                  </a:tcPr>
                </a:tc>
                <a:extLst>
                  <a:ext uri="{0D108BD9-81ED-4DB2-BD59-A6C34878D82A}">
                    <a16:rowId xmlns:a16="http://schemas.microsoft.com/office/drawing/2014/main" val="1608331016"/>
                  </a:ext>
                </a:extLst>
              </a:tr>
              <a:tr h="426084">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ディープテック</a:t>
                      </a:r>
                    </a:p>
                  </a:txBody>
                  <a:tcPr marL="45720" marR="45720" anchor="ctr">
                    <a:solidFill>
                      <a:schemeClr val="accent5">
                        <a:lumMod val="20000"/>
                        <a:lumOff val="80000"/>
                      </a:schemeClr>
                    </a:solidFill>
                  </a:tcPr>
                </a:tc>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特定の自然科学分野での研究を通じて得られた科学的な発見に基づく技術であり、その事業化・社会実装を実現できれば、国や世界全体で解決すべき経済社会課題の解決など社会にインパクトを与えられるような潜在力のある技術。</a:t>
                      </a:r>
                    </a:p>
                  </a:txBody>
                  <a:tcPr marL="45720" marR="45720" anchor="ctr">
                    <a:solidFill>
                      <a:schemeClr val="accent5">
                        <a:lumMod val="20000"/>
                        <a:lumOff val="80000"/>
                      </a:schemeClr>
                    </a:solidFill>
                  </a:tcPr>
                </a:tc>
                <a:extLst>
                  <a:ext uri="{0D108BD9-81ED-4DB2-BD59-A6C34878D82A}">
                    <a16:rowId xmlns:a16="http://schemas.microsoft.com/office/drawing/2014/main" val="509863107"/>
                  </a:ext>
                </a:extLst>
              </a:tr>
              <a:tr h="426084">
                <a:tc>
                  <a:txBody>
                    <a:bodyPr/>
                    <a:lstStyle/>
                    <a:p>
                      <a:pPr algn="l" fontAlgn="ctr"/>
                      <a:r>
                        <a:rPr lang="ja-JP" altLang="en-US" sz="1050" b="0" i="0" u="none" strike="noStrike">
                          <a:solidFill>
                            <a:schemeClr val="tx1"/>
                          </a:solidFill>
                          <a:effectLst/>
                          <a:latin typeface="BIZ UDPゴシック" panose="020B0400000000000000" pitchFamily="50" charset="-128"/>
                          <a:ea typeface="BIZ UDPゴシック" panose="020B0400000000000000" pitchFamily="50" charset="-128"/>
                        </a:rPr>
                        <a:t>データサイエンス</a:t>
                      </a:r>
                    </a:p>
                  </a:txBody>
                  <a:tcPr marL="45720" marR="45720" anchor="ctr">
                    <a:solidFill>
                      <a:schemeClr val="accent5">
                        <a:lumMod val="20000"/>
                        <a:lumOff val="80000"/>
                      </a:schemeClr>
                    </a:solidFill>
                  </a:tcPr>
                </a:tc>
                <a:tc>
                  <a:txBody>
                    <a:bodyPr/>
                    <a:lstStyle/>
                    <a:p>
                      <a:pPr algn="l" fontAlgn="ctr"/>
                      <a:r>
                        <a:rPr lang="ja-JP" altLang="en-US" sz="1050" b="0" i="0" u="none" strike="noStrike">
                          <a:solidFill>
                            <a:schemeClr val="tx1"/>
                          </a:solidFill>
                          <a:effectLst/>
                          <a:latin typeface="BIZ UDPゴシック" panose="020B0400000000000000" pitchFamily="50" charset="-128"/>
                          <a:ea typeface="BIZ UDPゴシック" panose="020B0400000000000000" pitchFamily="50" charset="-128"/>
                        </a:rPr>
                        <a:t>数学・統計学・情報工学・プログラミング・機械学習・ビジネスなどの理論を活用して莫大なデータの分析・解析を行い、有益な洞察を導き出していく学問のこと。</a:t>
                      </a:r>
                    </a:p>
                  </a:txBody>
                  <a:tcPr marL="45720" marR="45720" anchor="ctr">
                    <a:solidFill>
                      <a:schemeClr val="accent5">
                        <a:lumMod val="20000"/>
                        <a:lumOff val="80000"/>
                      </a:schemeClr>
                    </a:solidFill>
                  </a:tcPr>
                </a:tc>
                <a:extLst>
                  <a:ext uri="{0D108BD9-81ED-4DB2-BD59-A6C34878D82A}">
                    <a16:rowId xmlns:a16="http://schemas.microsoft.com/office/drawing/2014/main" val="1675650119"/>
                  </a:ext>
                </a:extLst>
              </a:tr>
              <a:tr h="260385">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データセンター</a:t>
                      </a:r>
                    </a:p>
                  </a:txBody>
                  <a:tcPr marL="45720" marR="45720" anchor="ctr">
                    <a:solidFill>
                      <a:schemeClr val="accent5">
                        <a:lumMod val="20000"/>
                        <a:lumOff val="80000"/>
                      </a:schemeClr>
                    </a:solidFill>
                  </a:tcPr>
                </a:tc>
                <a:tc>
                  <a:txBody>
                    <a:bodyPr/>
                    <a:lstStyle/>
                    <a:p>
                      <a:pPr algn="l" fontAlgn="ctr"/>
                      <a:r>
                        <a:rPr lang="ja-JP" altLang="en-US" sz="1050" b="0" i="0" u="none" strike="noStrike">
                          <a:solidFill>
                            <a:schemeClr val="tx1"/>
                          </a:solidFill>
                          <a:effectLst/>
                          <a:latin typeface="BIZ UDPゴシック" panose="020B0400000000000000" pitchFamily="50" charset="-128"/>
                          <a:ea typeface="BIZ UDPゴシック" panose="020B0400000000000000" pitchFamily="50" charset="-128"/>
                        </a:rPr>
                        <a:t>サーバなどの情報システム機器を設置・収容する場所を提供し、安定的に運用できるよう、様々なサービスを提供する施設。</a:t>
                      </a:r>
                    </a:p>
                  </a:txBody>
                  <a:tcPr marL="45720" marR="45720" anchor="ctr">
                    <a:solidFill>
                      <a:schemeClr val="accent5">
                        <a:lumMod val="20000"/>
                        <a:lumOff val="80000"/>
                      </a:schemeClr>
                    </a:solidFill>
                  </a:tcPr>
                </a:tc>
                <a:extLst>
                  <a:ext uri="{0D108BD9-81ED-4DB2-BD59-A6C34878D82A}">
                    <a16:rowId xmlns:a16="http://schemas.microsoft.com/office/drawing/2014/main" val="269316975"/>
                  </a:ext>
                </a:extLst>
              </a:tr>
              <a:tr h="260385">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データヘルス</a:t>
                      </a:r>
                    </a:p>
                  </a:txBody>
                  <a:tcPr marL="45720" marR="45720" anchor="ctr">
                    <a:solidFill>
                      <a:schemeClr val="accent5">
                        <a:lumMod val="20000"/>
                        <a:lumOff val="80000"/>
                      </a:schemeClr>
                    </a:solidFill>
                  </a:tcPr>
                </a:tc>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レセプト・健診情報等のデータ分析に基づく保健事業。</a:t>
                      </a:r>
                    </a:p>
                  </a:txBody>
                  <a:tcPr marL="45720" marR="45720" anchor="ctr">
                    <a:solidFill>
                      <a:schemeClr val="accent5">
                        <a:lumMod val="20000"/>
                        <a:lumOff val="80000"/>
                      </a:schemeClr>
                    </a:solidFill>
                  </a:tcPr>
                </a:tc>
                <a:extLst>
                  <a:ext uri="{0D108BD9-81ED-4DB2-BD59-A6C34878D82A}">
                    <a16:rowId xmlns:a16="http://schemas.microsoft.com/office/drawing/2014/main" val="3818597198"/>
                  </a:ext>
                </a:extLst>
              </a:tr>
              <a:tr h="260385">
                <a:tc>
                  <a:txBody>
                    <a:bodyPr/>
                    <a:lstStyle/>
                    <a:p>
                      <a:pPr algn="l" fontAlgn="ctr"/>
                      <a:r>
                        <a:rPr lang="ja-JP" altLang="en-US" sz="1050" b="0" i="0" u="none" strike="noStrike">
                          <a:solidFill>
                            <a:schemeClr val="tx1"/>
                          </a:solidFill>
                          <a:effectLst/>
                          <a:latin typeface="BIZ UDPゴシック" panose="020B0400000000000000" pitchFamily="50" charset="-128"/>
                          <a:ea typeface="BIZ UDPゴシック" panose="020B0400000000000000" pitchFamily="50" charset="-128"/>
                        </a:rPr>
                        <a:t>テクニカルビジット</a:t>
                      </a:r>
                    </a:p>
                  </a:txBody>
                  <a:tcPr marL="45720" marR="45720" anchor="ctr">
                    <a:solidFill>
                      <a:schemeClr val="accent5">
                        <a:lumMod val="20000"/>
                        <a:lumOff val="80000"/>
                      </a:schemeClr>
                    </a:solidFill>
                  </a:tcPr>
                </a:tc>
                <a:tc>
                  <a:txBody>
                    <a:bodyPr/>
                    <a:lstStyle/>
                    <a:p>
                      <a:pPr algn="l" fontAlgn="ctr"/>
                      <a:r>
                        <a:rPr lang="ja-JP" altLang="en-US" sz="1050" b="0" i="0" u="none" strike="noStrike">
                          <a:solidFill>
                            <a:schemeClr val="tx1"/>
                          </a:solidFill>
                          <a:effectLst/>
                          <a:latin typeface="BIZ UDPゴシック" panose="020B0400000000000000" pitchFamily="50" charset="-128"/>
                          <a:ea typeface="BIZ UDPゴシック" panose="020B0400000000000000" pitchFamily="50" charset="-128"/>
                        </a:rPr>
                        <a:t>先進技術や専門分野の知見を得るために、企業・行政機関・専門機関などを訪問して行う視察旅行のこと。</a:t>
                      </a:r>
                    </a:p>
                  </a:txBody>
                  <a:tcPr marL="45720" marR="45720" anchor="ctr">
                    <a:solidFill>
                      <a:schemeClr val="accent5">
                        <a:lumMod val="20000"/>
                        <a:lumOff val="80000"/>
                      </a:schemeClr>
                    </a:solidFill>
                  </a:tcPr>
                </a:tc>
                <a:extLst>
                  <a:ext uri="{0D108BD9-81ED-4DB2-BD59-A6C34878D82A}">
                    <a16:rowId xmlns:a16="http://schemas.microsoft.com/office/drawing/2014/main" val="2645325648"/>
                  </a:ext>
                </a:extLst>
              </a:tr>
              <a:tr h="426084">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デジタルインフラ</a:t>
                      </a:r>
                    </a:p>
                  </a:txBody>
                  <a:tcPr marL="45720" marR="45720" anchor="ctr">
                    <a:solidFill>
                      <a:schemeClr val="accent5">
                        <a:lumMod val="20000"/>
                        <a:lumOff val="80000"/>
                      </a:schemeClr>
                    </a:solidFill>
                  </a:tcPr>
                </a:tc>
                <a:tc>
                  <a:txBody>
                    <a:bodyPr/>
                    <a:lstStyle/>
                    <a:p>
                      <a:pPr algn="l" fontAlgn="ctr"/>
                      <a:r>
                        <a:rPr lang="ja-JP" altLang="en-US" sz="1050" b="0" i="0" u="none" strike="noStrike">
                          <a:solidFill>
                            <a:schemeClr val="tx1"/>
                          </a:solidFill>
                          <a:effectLst/>
                          <a:latin typeface="BIZ UDPゴシック" panose="020B0400000000000000" pitchFamily="50" charset="-128"/>
                          <a:ea typeface="BIZ UDPゴシック" panose="020B0400000000000000" pitchFamily="50" charset="-128"/>
                        </a:rPr>
                        <a:t>データセンター、海底ケーブル、光ファイバ網、</a:t>
                      </a:r>
                      <a:r>
                        <a:rPr lang="en-US" altLang="ja-JP" sz="1050" b="0" i="0" u="none" strike="noStrike">
                          <a:solidFill>
                            <a:schemeClr val="tx1"/>
                          </a:solidFill>
                          <a:effectLst/>
                          <a:latin typeface="BIZ UDPゴシック" panose="020B0400000000000000" pitchFamily="50" charset="-128"/>
                          <a:ea typeface="BIZ UDPゴシック" panose="020B0400000000000000" pitchFamily="50" charset="-128"/>
                        </a:rPr>
                        <a:t>5G/6G</a:t>
                      </a:r>
                      <a:r>
                        <a:rPr lang="ja-JP" altLang="en-US" sz="1050" b="0" i="0" u="none" strike="noStrike">
                          <a:solidFill>
                            <a:schemeClr val="tx1"/>
                          </a:solidFill>
                          <a:effectLst/>
                          <a:latin typeface="BIZ UDPゴシック" panose="020B0400000000000000" pitchFamily="50" charset="-128"/>
                          <a:ea typeface="BIZ UDPゴシック" panose="020B0400000000000000" pitchFamily="50" charset="-128"/>
                        </a:rPr>
                        <a:t>、非地上系ネットワーク（衛星）など、デジタル社会や</a:t>
                      </a:r>
                      <a:r>
                        <a:rPr lang="en-US" altLang="ja-JP" sz="1050" b="0" i="0" u="none" strike="noStrike">
                          <a:solidFill>
                            <a:schemeClr val="tx1"/>
                          </a:solidFill>
                          <a:effectLst/>
                          <a:latin typeface="BIZ UDPゴシック" panose="020B0400000000000000" pitchFamily="50" charset="-128"/>
                          <a:ea typeface="BIZ UDPゴシック" panose="020B0400000000000000" pitchFamily="50" charset="-128"/>
                        </a:rPr>
                        <a:t>AI</a:t>
                      </a:r>
                      <a:r>
                        <a:rPr lang="ja-JP" altLang="en-US" sz="1050" b="0" i="0" u="none" strike="noStrike">
                          <a:solidFill>
                            <a:schemeClr val="tx1"/>
                          </a:solidFill>
                          <a:effectLst/>
                          <a:latin typeface="BIZ UDPゴシック" panose="020B0400000000000000" pitchFamily="50" charset="-128"/>
                          <a:ea typeface="BIZ UDPゴシック" panose="020B0400000000000000" pitchFamily="50" charset="-128"/>
                        </a:rPr>
                        <a:t>時代を支える基盤の総称。</a:t>
                      </a:r>
                    </a:p>
                  </a:txBody>
                  <a:tcPr marL="45720" marR="45720" anchor="ctr">
                    <a:solidFill>
                      <a:schemeClr val="accent5">
                        <a:lumMod val="20000"/>
                        <a:lumOff val="80000"/>
                      </a:schemeClr>
                    </a:solidFill>
                  </a:tcPr>
                </a:tc>
                <a:extLst>
                  <a:ext uri="{0D108BD9-81ED-4DB2-BD59-A6C34878D82A}">
                    <a16:rowId xmlns:a16="http://schemas.microsoft.com/office/drawing/2014/main" val="2673573546"/>
                  </a:ext>
                </a:extLst>
              </a:tr>
              <a:tr h="426084">
                <a:tc>
                  <a:txBody>
                    <a:bodyPr/>
                    <a:lstStyle/>
                    <a:p>
                      <a:pPr algn="l" fontAlgn="ctr"/>
                      <a:r>
                        <a:rPr lang="ja-JP" altLang="en-US" sz="1050" b="0" i="0" u="none" strike="noStrike">
                          <a:solidFill>
                            <a:schemeClr val="tx1"/>
                          </a:solidFill>
                          <a:effectLst/>
                          <a:latin typeface="BIZ UDPゴシック" panose="020B0400000000000000" pitchFamily="50" charset="-128"/>
                          <a:ea typeface="BIZ UDPゴシック" panose="020B0400000000000000" pitchFamily="50" charset="-128"/>
                        </a:rPr>
                        <a:t>デリバティブ商品</a:t>
                      </a:r>
                    </a:p>
                  </a:txBody>
                  <a:tcPr marL="45720" marR="45720" anchor="ctr">
                    <a:solidFill>
                      <a:schemeClr val="accent5">
                        <a:lumMod val="20000"/>
                        <a:lumOff val="80000"/>
                      </a:schemeClr>
                    </a:solidFill>
                  </a:tcPr>
                </a:tc>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為替相場や金利などの将来の変動リスクを管理するために、外貨や金利等を一定の価格等で取引する権利や義務を、あらかじめ契約しておく商品。金融派生商品。</a:t>
                      </a:r>
                    </a:p>
                  </a:txBody>
                  <a:tcPr marL="45720" marR="45720" anchor="ctr">
                    <a:solidFill>
                      <a:schemeClr val="accent5">
                        <a:lumMod val="20000"/>
                        <a:lumOff val="80000"/>
                      </a:schemeClr>
                    </a:solidFill>
                  </a:tcPr>
                </a:tc>
                <a:extLst>
                  <a:ext uri="{0D108BD9-81ED-4DB2-BD59-A6C34878D82A}">
                    <a16:rowId xmlns:a16="http://schemas.microsoft.com/office/drawing/2014/main" val="199032170"/>
                  </a:ext>
                </a:extLst>
              </a:tr>
              <a:tr h="426084">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セキュリティトークン</a:t>
                      </a:r>
                    </a:p>
                  </a:txBody>
                  <a:tcPr marL="45720" marR="45720" anchor="ctr">
                    <a:solidFill>
                      <a:schemeClr val="accent5">
                        <a:lumMod val="20000"/>
                        <a:lumOff val="80000"/>
                      </a:schemeClr>
                    </a:solidFill>
                  </a:tcPr>
                </a:tc>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ブロックチェーン技術を用いて、有価証券をデジタル化したもの。</a:t>
                      </a:r>
                    </a:p>
                  </a:txBody>
                  <a:tcPr marL="45720" marR="45720" anchor="ctr">
                    <a:solidFill>
                      <a:schemeClr val="accent5">
                        <a:lumMod val="20000"/>
                        <a:lumOff val="80000"/>
                      </a:schemeClr>
                    </a:solidFill>
                  </a:tcPr>
                </a:tc>
                <a:extLst>
                  <a:ext uri="{0D108BD9-81ED-4DB2-BD59-A6C34878D82A}">
                    <a16:rowId xmlns:a16="http://schemas.microsoft.com/office/drawing/2014/main" val="2176053715"/>
                  </a:ext>
                </a:extLst>
              </a:tr>
              <a:tr h="260385">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内航</a:t>
                      </a:r>
                      <a:r>
                        <a:rPr lang="en-US" sz="1050" b="0" i="0" u="none" strike="noStrike" dirty="0">
                          <a:solidFill>
                            <a:schemeClr val="tx1"/>
                          </a:solidFill>
                          <a:effectLst/>
                          <a:latin typeface="BIZ UDPゴシック" panose="020B0400000000000000" pitchFamily="50" charset="-128"/>
                          <a:ea typeface="BIZ UDPゴシック" panose="020B0400000000000000" pitchFamily="50" charset="-128"/>
                        </a:rPr>
                        <a:t>RORO</a:t>
                      </a: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船</a:t>
                      </a:r>
                    </a:p>
                  </a:txBody>
                  <a:tcPr marL="45720" marR="45720" anchor="ctr">
                    <a:solidFill>
                      <a:schemeClr val="accent5">
                        <a:lumMod val="20000"/>
                        <a:lumOff val="80000"/>
                      </a:schemeClr>
                    </a:solidFill>
                  </a:tcPr>
                </a:tc>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トラックやトレーラーが自走で船に乗り込み、貨物を積載したまま運搬できる貨物用の船舶。</a:t>
                      </a:r>
                    </a:p>
                  </a:txBody>
                  <a:tcPr marL="45720" marR="45720" anchor="ctr">
                    <a:solidFill>
                      <a:schemeClr val="accent5">
                        <a:lumMod val="20000"/>
                        <a:lumOff val="80000"/>
                      </a:schemeClr>
                    </a:solidFill>
                  </a:tcPr>
                </a:tc>
                <a:extLst>
                  <a:ext uri="{0D108BD9-81ED-4DB2-BD59-A6C34878D82A}">
                    <a16:rowId xmlns:a16="http://schemas.microsoft.com/office/drawing/2014/main" val="309144019"/>
                  </a:ext>
                </a:extLst>
              </a:tr>
              <a:tr h="591783">
                <a:tc>
                  <a:txBody>
                    <a:bodyPr/>
                    <a:lstStyle/>
                    <a:p>
                      <a:pPr algn="l" fontAlgn="ctr"/>
                      <a:r>
                        <a:rPr lang="ja-JP" altLang="en-US" sz="1050" b="0" i="0" u="none" strike="noStrike">
                          <a:solidFill>
                            <a:schemeClr val="tx1"/>
                          </a:solidFill>
                          <a:effectLst/>
                          <a:latin typeface="BIZ UDPゴシック" panose="020B0400000000000000" pitchFamily="50" charset="-128"/>
                          <a:ea typeface="BIZ UDPゴシック" panose="020B0400000000000000" pitchFamily="50" charset="-128"/>
                        </a:rPr>
                        <a:t>ナイトタイムエコノミー</a:t>
                      </a:r>
                    </a:p>
                  </a:txBody>
                  <a:tcPr marL="45720" marR="45720" anchor="ctr">
                    <a:solidFill>
                      <a:schemeClr val="accent5">
                        <a:lumMod val="20000"/>
                        <a:lumOff val="80000"/>
                      </a:schemeClr>
                    </a:solidFill>
                  </a:tcPr>
                </a:tc>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a:t>
                      </a:r>
                      <a:r>
                        <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rPr>
                        <a:t>18</a:t>
                      </a: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時から翌日朝６時までの活動を指す。</a:t>
                      </a:r>
                      <a:b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b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・地域の状況に応じた夜間の楽しみ方を拡充し、夜ならではの消費活動や魅力創出をすることで、経済効果を高めるこ</a:t>
                      </a:r>
                      <a:br>
                        <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rPr>
                      </a:b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 とを目標とする。</a:t>
                      </a:r>
                    </a:p>
                  </a:txBody>
                  <a:tcPr marL="45720" marR="45720" anchor="ctr">
                    <a:solidFill>
                      <a:schemeClr val="accent5">
                        <a:lumMod val="20000"/>
                        <a:lumOff val="80000"/>
                      </a:schemeClr>
                    </a:solidFill>
                  </a:tcPr>
                </a:tc>
                <a:extLst>
                  <a:ext uri="{0D108BD9-81ED-4DB2-BD59-A6C34878D82A}">
                    <a16:rowId xmlns:a16="http://schemas.microsoft.com/office/drawing/2014/main" val="2718841424"/>
                  </a:ext>
                </a:extLst>
              </a:tr>
              <a:tr h="426084">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中之島クロス</a:t>
                      </a:r>
                    </a:p>
                  </a:txBody>
                  <a:tcPr marL="45720" marR="45720" anchor="ctr">
                    <a:solidFill>
                      <a:schemeClr val="accent5">
                        <a:lumMod val="20000"/>
                        <a:lumOff val="80000"/>
                      </a:schemeClr>
                    </a:solidFill>
                  </a:tcPr>
                </a:tc>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・再生医療をベースに今後の医療技術の進歩に即応した最先端の「未来医療」の産業化を推進する未来医療国際拠点。</a:t>
                      </a:r>
                      <a:b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b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・国内外の患者への「未来医療」の提供により、国際貢献を推進。２０２４年</a:t>
                      </a:r>
                      <a:r>
                        <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rPr>
                        <a:t>6</a:t>
                      </a: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月に大阪・中之島に開業。</a:t>
                      </a:r>
                    </a:p>
                  </a:txBody>
                  <a:tcPr marL="45720" marR="45720" anchor="ctr">
                    <a:solidFill>
                      <a:schemeClr val="accent5">
                        <a:lumMod val="20000"/>
                        <a:lumOff val="80000"/>
                      </a:schemeClr>
                    </a:solidFill>
                  </a:tcPr>
                </a:tc>
                <a:extLst>
                  <a:ext uri="{0D108BD9-81ED-4DB2-BD59-A6C34878D82A}">
                    <a16:rowId xmlns:a16="http://schemas.microsoft.com/office/drawing/2014/main" val="2197904302"/>
                  </a:ext>
                </a:extLst>
              </a:tr>
            </a:tbl>
          </a:graphicData>
        </a:graphic>
      </p:graphicFrame>
    </p:spTree>
    <p:extLst>
      <p:ext uri="{BB962C8B-B14F-4D97-AF65-F5344CB8AC3E}">
        <p14:creationId xmlns:p14="http://schemas.microsoft.com/office/powerpoint/2010/main" val="415500693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AC8C608C-D80C-4643-9879-924328DA3E1D}"/>
              </a:ext>
            </a:extLst>
          </p:cNvPr>
          <p:cNvSpPr/>
          <p:nvPr/>
        </p:nvSpPr>
        <p:spPr>
          <a:xfrm>
            <a:off x="34788" y="46705"/>
            <a:ext cx="9906000" cy="400110"/>
          </a:xfrm>
          <a:prstGeom prst="rect">
            <a:avLst/>
          </a:prstGeom>
          <a:noFill/>
        </p:spPr>
        <p:txBody>
          <a:bodyPr wrap="square">
            <a:sp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用語集</a:t>
            </a:r>
            <a:r>
              <a:rPr kumimoji="1" lang="ja-JP" altLang="en-US" sz="2000" dirty="0">
                <a:solidFill>
                  <a:prstClr val="white"/>
                </a:solidFill>
                <a:latin typeface="HGS創英角ｺﾞｼｯｸUB" panose="020B0900000000000000" pitchFamily="50" charset="-128"/>
                <a:ea typeface="HGS創英角ｺﾞｼｯｸUB" panose="020B0900000000000000" pitchFamily="50" charset="-128"/>
              </a:rPr>
              <a:t>（５）</a:t>
            </a:r>
            <a:endParaRPr kumimoji="1" lang="en-US" altLang="ja-JP" sz="20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23" name="スライド番号プレースホルダー 3">
            <a:extLst>
              <a:ext uri="{FF2B5EF4-FFF2-40B4-BE49-F238E27FC236}">
                <a16:creationId xmlns:a16="http://schemas.microsoft.com/office/drawing/2014/main" id="{D0C86DC1-F112-4756-828E-DB6B189C2A5F}"/>
              </a:ext>
            </a:extLst>
          </p:cNvPr>
          <p:cNvSpPr>
            <a:spLocks noGrp="1"/>
          </p:cNvSpPr>
          <p:nvPr>
            <p:ph type="sldNum" sz="quarter" idx="12"/>
          </p:nvPr>
        </p:nvSpPr>
        <p:spPr>
          <a:xfrm>
            <a:off x="7677150" y="6492875"/>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F82107-93BA-490C-9453-044014AF67CD}" type="slidenum">
              <a:rPr kumimoji="1" lang="ja-JP" altLang="en-US" sz="1200" b="0" i="0" u="none" strike="noStrike" kern="1200" cap="none" spc="0" normalizeH="0" baseline="0" noProof="0" smtClean="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84</a:t>
            </a:fld>
            <a:endParaRPr kumimoji="1" lang="ja-JP" altLang="en-US" sz="1200" b="0" i="0" u="none" strike="noStrike" kern="1200" cap="none" spc="0" normalizeH="0" baseline="0" noProof="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4" name="表 7">
            <a:extLst>
              <a:ext uri="{FF2B5EF4-FFF2-40B4-BE49-F238E27FC236}">
                <a16:creationId xmlns:a16="http://schemas.microsoft.com/office/drawing/2014/main" id="{1E02A8AC-0E1A-45D9-8B61-BA8F52BED21F}"/>
              </a:ext>
            </a:extLst>
          </p:cNvPr>
          <p:cNvGraphicFramePr>
            <a:graphicFrameLocks noGrp="1"/>
          </p:cNvGraphicFramePr>
          <p:nvPr>
            <p:extLst>
              <p:ext uri="{D42A27DB-BD31-4B8C-83A1-F6EECF244321}">
                <p14:modId xmlns:p14="http://schemas.microsoft.com/office/powerpoint/2010/main" val="3420100646"/>
              </p:ext>
            </p:extLst>
          </p:nvPr>
        </p:nvGraphicFramePr>
        <p:xfrm>
          <a:off x="201000" y="694805"/>
          <a:ext cx="9504000" cy="5924656"/>
        </p:xfrm>
        <a:graphic>
          <a:graphicData uri="http://schemas.openxmlformats.org/drawingml/2006/table">
            <a:tbl>
              <a:tblPr firstRow="1" bandRow="1">
                <a:tableStyleId>{5C22544A-7EE6-4342-B048-85BDC9FD1C3A}</a:tableStyleId>
              </a:tblPr>
              <a:tblGrid>
                <a:gridCol w="2268000">
                  <a:extLst>
                    <a:ext uri="{9D8B030D-6E8A-4147-A177-3AD203B41FA5}">
                      <a16:colId xmlns:a16="http://schemas.microsoft.com/office/drawing/2014/main" val="3786945068"/>
                    </a:ext>
                  </a:extLst>
                </a:gridCol>
                <a:gridCol w="7236000">
                  <a:extLst>
                    <a:ext uri="{9D8B030D-6E8A-4147-A177-3AD203B41FA5}">
                      <a16:colId xmlns:a16="http://schemas.microsoft.com/office/drawing/2014/main" val="1434758981"/>
                    </a:ext>
                  </a:extLst>
                </a:gridCol>
              </a:tblGrid>
              <a:tr h="389315">
                <a:tc>
                  <a:txBody>
                    <a:bodyPr/>
                    <a:lstStyle/>
                    <a:p>
                      <a:pPr algn="ctr"/>
                      <a:r>
                        <a:rPr kumimoji="1" lang="ja-JP" altLang="en-US" dirty="0"/>
                        <a:t>用語</a:t>
                      </a:r>
                    </a:p>
                  </a:txBody>
                  <a:tcPr marL="45720" marR="45720" anchor="ctr">
                    <a:solidFill>
                      <a:schemeClr val="accent5"/>
                    </a:solidFill>
                  </a:tcPr>
                </a:tc>
                <a:tc>
                  <a:txBody>
                    <a:bodyPr/>
                    <a:lstStyle/>
                    <a:p>
                      <a:pPr algn="ctr"/>
                      <a:r>
                        <a:rPr kumimoji="1" lang="ja-JP" altLang="en-US" dirty="0"/>
                        <a:t>説明</a:t>
                      </a:r>
                    </a:p>
                  </a:txBody>
                  <a:tcPr marL="45720" marR="45720" anchor="ctr">
                    <a:solidFill>
                      <a:schemeClr val="accent5"/>
                    </a:solidFill>
                  </a:tcPr>
                </a:tc>
                <a:extLst>
                  <a:ext uri="{0D108BD9-81ED-4DB2-BD59-A6C34878D82A}">
                    <a16:rowId xmlns:a16="http://schemas.microsoft.com/office/drawing/2014/main" val="291517179"/>
                  </a:ext>
                </a:extLst>
              </a:tr>
              <a:tr h="437980">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ニュータウン</a:t>
                      </a:r>
                    </a:p>
                  </a:txBody>
                  <a:tcPr marL="45720" marR="45720" anchor="ctr">
                    <a:solidFill>
                      <a:schemeClr val="accent5">
                        <a:lumMod val="20000"/>
                        <a:lumOff val="80000"/>
                      </a:schemeClr>
                    </a:solidFill>
                  </a:tcPr>
                </a:tc>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・主に都市近郊において住宅地として計画的に建設された新しい都市。</a:t>
                      </a:r>
                      <a:b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b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・大阪府において代表的なニュータウンとしては、千里ニュータウン、泉北ニュータウンなどがある。</a:t>
                      </a:r>
                    </a:p>
                  </a:txBody>
                  <a:tcPr marL="45720" marR="45720" anchor="ctr">
                    <a:solidFill>
                      <a:schemeClr val="accent5">
                        <a:lumMod val="20000"/>
                        <a:lumOff val="80000"/>
                      </a:schemeClr>
                    </a:solidFill>
                  </a:tcPr>
                </a:tc>
                <a:extLst>
                  <a:ext uri="{0D108BD9-81ED-4DB2-BD59-A6C34878D82A}">
                    <a16:rowId xmlns:a16="http://schemas.microsoft.com/office/drawing/2014/main" val="1464932580"/>
                  </a:ext>
                </a:extLst>
              </a:tr>
              <a:tr h="350719">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ネイチャーポジティブ</a:t>
                      </a:r>
                      <a:endParaRPr lang="en-US" sz="105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45720" marR="45720" anchor="ctr">
                    <a:solidFill>
                      <a:schemeClr val="accent5">
                        <a:lumMod val="20000"/>
                        <a:lumOff val="80000"/>
                      </a:schemeClr>
                    </a:solidFill>
                  </a:tcPr>
                </a:tc>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生物多様性の損失を止め、自然を回復軌道に乗せることを意味する世界的な社会目標</a:t>
                      </a:r>
                    </a:p>
                  </a:txBody>
                  <a:tcPr marL="45720" marR="45720" anchor="ctr">
                    <a:solidFill>
                      <a:schemeClr val="accent5">
                        <a:lumMod val="20000"/>
                        <a:lumOff val="80000"/>
                      </a:schemeClr>
                    </a:solidFill>
                  </a:tcPr>
                </a:tc>
                <a:extLst>
                  <a:ext uri="{0D108BD9-81ED-4DB2-BD59-A6C34878D82A}">
                    <a16:rowId xmlns:a16="http://schemas.microsoft.com/office/drawing/2014/main" val="1713356855"/>
                  </a:ext>
                </a:extLst>
              </a:tr>
              <a:tr h="608305">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農業</a:t>
                      </a:r>
                      <a:r>
                        <a:rPr lang="en-US" sz="1050" b="0" i="0" u="none" strike="noStrike" dirty="0">
                          <a:solidFill>
                            <a:schemeClr val="tx1"/>
                          </a:solidFill>
                          <a:effectLst/>
                          <a:latin typeface="BIZ UDPゴシック" panose="020B0400000000000000" pitchFamily="50" charset="-128"/>
                          <a:ea typeface="BIZ UDPゴシック" panose="020B0400000000000000" pitchFamily="50" charset="-128"/>
                        </a:rPr>
                        <a:t>DX</a:t>
                      </a:r>
                    </a:p>
                  </a:txBody>
                  <a:tcPr marL="45720" marR="45720" anchor="ctr">
                    <a:solidFill>
                      <a:schemeClr val="accent5">
                        <a:lumMod val="20000"/>
                        <a:lumOff val="80000"/>
                      </a:schemeClr>
                    </a:solidFill>
                  </a:tcPr>
                </a:tc>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a:t>
                      </a:r>
                      <a:r>
                        <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rPr>
                        <a:t>AI</a:t>
                      </a: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やロボットを活用した農業のスマート化だけでなく、食や健康の領域まで視野に入れた概念。</a:t>
                      </a:r>
                      <a:b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b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・個別の農業生産（営農）に加えて、流通や販売、マーケティング、ブランディングなども含めた農業全体を、最先端の科学技術</a:t>
                      </a:r>
                      <a:br>
                        <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rPr>
                      </a:br>
                      <a:r>
                        <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rPr>
                        <a:t> </a:t>
                      </a: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やデータ利活用を通じて変革しようとするもの。</a:t>
                      </a:r>
                    </a:p>
                  </a:txBody>
                  <a:tcPr marL="45720" marR="45720" anchor="ctr">
                    <a:solidFill>
                      <a:schemeClr val="accent5">
                        <a:lumMod val="20000"/>
                        <a:lumOff val="80000"/>
                      </a:schemeClr>
                    </a:solidFill>
                  </a:tcPr>
                </a:tc>
                <a:extLst>
                  <a:ext uri="{0D108BD9-81ED-4DB2-BD59-A6C34878D82A}">
                    <a16:rowId xmlns:a16="http://schemas.microsoft.com/office/drawing/2014/main" val="3518649103"/>
                  </a:ext>
                </a:extLst>
              </a:tr>
              <a:tr h="350719">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パートナーシップ宣誓証明制度</a:t>
                      </a:r>
                    </a:p>
                  </a:txBody>
                  <a:tcPr marL="45720" marR="45720" anchor="ctr">
                    <a:solidFill>
                      <a:schemeClr val="accent5">
                        <a:lumMod val="20000"/>
                        <a:lumOff val="80000"/>
                      </a:schemeClr>
                    </a:solidFill>
                  </a:tcPr>
                </a:tc>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性的マイノリティ当事者の方が、お互いを人生のパートナーとすることを宣誓された事実を、自治体が公に証明する制度</a:t>
                      </a:r>
                    </a:p>
                  </a:txBody>
                  <a:tcPr marL="45720" marR="45720" anchor="ctr">
                    <a:solidFill>
                      <a:schemeClr val="accent5">
                        <a:lumMod val="20000"/>
                        <a:lumOff val="80000"/>
                      </a:schemeClr>
                    </a:solidFill>
                  </a:tcPr>
                </a:tc>
                <a:extLst>
                  <a:ext uri="{0D108BD9-81ED-4DB2-BD59-A6C34878D82A}">
                    <a16:rowId xmlns:a16="http://schemas.microsoft.com/office/drawing/2014/main" val="509863107"/>
                  </a:ext>
                </a:extLst>
              </a:tr>
              <a:tr h="487109">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バイオものづくり</a:t>
                      </a:r>
                    </a:p>
                  </a:txBody>
                  <a:tcPr marL="45720" marR="45720" anchor="ctr">
                    <a:solidFill>
                      <a:schemeClr val="accent5">
                        <a:lumMod val="20000"/>
                        <a:lumOff val="80000"/>
                      </a:schemeClr>
                    </a:solidFill>
                  </a:tcPr>
                </a:tc>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・遺伝子技術を活用して微生物や動植物等の細胞によって物質を生産すること。</a:t>
                      </a:r>
                      <a:b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b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・化学素材、燃料、医薬品、動物繊維、食品等、様々な産業分野で利用される技術。</a:t>
                      </a:r>
                    </a:p>
                  </a:txBody>
                  <a:tcPr marL="45720" marR="45720" anchor="ctr">
                    <a:solidFill>
                      <a:schemeClr val="accent5">
                        <a:lumMod val="20000"/>
                        <a:lumOff val="80000"/>
                      </a:schemeClr>
                    </a:solidFill>
                  </a:tcPr>
                </a:tc>
                <a:extLst>
                  <a:ext uri="{0D108BD9-81ED-4DB2-BD59-A6C34878D82A}">
                    <a16:rowId xmlns:a16="http://schemas.microsoft.com/office/drawing/2014/main" val="1675650119"/>
                  </a:ext>
                </a:extLst>
              </a:tr>
              <a:tr h="623499">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バリアフリー</a:t>
                      </a:r>
                    </a:p>
                  </a:txBody>
                  <a:tcPr marL="45720" marR="45720" anchor="ctr">
                    <a:solidFill>
                      <a:schemeClr val="accent5">
                        <a:lumMod val="20000"/>
                        <a:lumOff val="80000"/>
                      </a:schemeClr>
                    </a:solidFill>
                  </a:tcPr>
                </a:tc>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・障がいのある人が社会生活をしていく上で障壁（バリア）となるものを除去するという意味。</a:t>
                      </a:r>
                      <a:b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b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・もともと住宅建築用語で登場し、段差等の物理的障壁の除去をいうことが多いが、より広く障がい者の社会参加を困難にし</a:t>
                      </a:r>
                      <a:br>
                        <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rPr>
                      </a:b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  ている社会的、制度的、心理的なすべての障壁の除去という意味でも用いられる。</a:t>
                      </a:r>
                    </a:p>
                  </a:txBody>
                  <a:tcPr marL="45720" marR="45720" anchor="ctr">
                    <a:solidFill>
                      <a:schemeClr val="accent5">
                        <a:lumMod val="20000"/>
                        <a:lumOff val="80000"/>
                      </a:schemeClr>
                    </a:solidFill>
                  </a:tcPr>
                </a:tc>
                <a:extLst>
                  <a:ext uri="{0D108BD9-81ED-4DB2-BD59-A6C34878D82A}">
                    <a16:rowId xmlns:a16="http://schemas.microsoft.com/office/drawing/2014/main" val="269316975"/>
                  </a:ext>
                </a:extLst>
              </a:tr>
              <a:tr h="778631">
                <a:tc>
                  <a:txBody>
                    <a:bodyPr/>
                    <a:lstStyle/>
                    <a:p>
                      <a:pPr algn="l" fontAlgn="ctr"/>
                      <a:r>
                        <a:rPr lang="ja-JP" altLang="en-US" sz="1050" b="0" i="0" u="none" strike="noStrike">
                          <a:solidFill>
                            <a:schemeClr val="tx1"/>
                          </a:solidFill>
                          <a:effectLst/>
                          <a:latin typeface="BIZ UDPゴシック" panose="020B0400000000000000" pitchFamily="50" charset="-128"/>
                          <a:ea typeface="BIZ UDPゴシック" panose="020B0400000000000000" pitchFamily="50" charset="-128"/>
                        </a:rPr>
                        <a:t>ビッグデータ</a:t>
                      </a:r>
                    </a:p>
                  </a:txBody>
                  <a:tcPr marL="45720" marR="45720" anchor="ctr">
                    <a:solidFill>
                      <a:schemeClr val="accent5">
                        <a:lumMod val="20000"/>
                        <a:lumOff val="80000"/>
                      </a:schemeClr>
                    </a:solidFill>
                  </a:tcPr>
                </a:tc>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・従来の数値化されたデータの集合体であるデータベースよりも、より巨大でさまざまな形式の情報（動画や音声、</a:t>
                      </a:r>
                      <a:r>
                        <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rPr>
                        <a:t>SNS </a:t>
                      </a: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の</a:t>
                      </a:r>
                      <a:br>
                        <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rPr>
                      </a:br>
                      <a:r>
                        <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rPr>
                        <a:t> </a:t>
                      </a: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記録、位置情報等）が蓄積されたデータの集合体。</a:t>
                      </a:r>
                      <a:b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b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・異変の察知や近未来の予測等を通じ、利用者個々のニーズに即したサービスの提供、業務運営の効率化や新産業の創出等</a:t>
                      </a:r>
                      <a:br>
                        <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rPr>
                      </a:br>
                      <a:r>
                        <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rPr>
                        <a:t> </a:t>
                      </a: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が可能。</a:t>
                      </a:r>
                    </a:p>
                  </a:txBody>
                  <a:tcPr marL="45720" marR="45720" anchor="ctr">
                    <a:solidFill>
                      <a:schemeClr val="accent5">
                        <a:lumMod val="20000"/>
                        <a:lumOff val="80000"/>
                      </a:schemeClr>
                    </a:solidFill>
                  </a:tcPr>
                </a:tc>
                <a:extLst>
                  <a:ext uri="{0D108BD9-81ED-4DB2-BD59-A6C34878D82A}">
                    <a16:rowId xmlns:a16="http://schemas.microsoft.com/office/drawing/2014/main" val="3818597198"/>
                  </a:ext>
                </a:extLst>
              </a:tr>
              <a:tr h="487109">
                <a:tc>
                  <a:txBody>
                    <a:bodyPr/>
                    <a:lstStyle/>
                    <a:p>
                      <a:pPr algn="l" fontAlgn="ctr"/>
                      <a:r>
                        <a:rPr lang="ja-JP" altLang="en-US" sz="1050" b="0" i="0" u="none" strike="noStrike">
                          <a:solidFill>
                            <a:schemeClr val="tx1"/>
                          </a:solidFill>
                          <a:effectLst/>
                          <a:latin typeface="BIZ UDPゴシック" panose="020B0400000000000000" pitchFamily="50" charset="-128"/>
                          <a:ea typeface="BIZ UDPゴシック" panose="020B0400000000000000" pitchFamily="50" charset="-128"/>
                        </a:rPr>
                        <a:t>ファムトリップ</a:t>
                      </a:r>
                    </a:p>
                  </a:txBody>
                  <a:tcPr marL="45720" marR="45720" anchor="ctr">
                    <a:solidFill>
                      <a:schemeClr val="accent5">
                        <a:lumMod val="20000"/>
                        <a:lumOff val="80000"/>
                      </a:schemeClr>
                    </a:solidFill>
                  </a:tcPr>
                </a:tc>
                <a:tc>
                  <a:txBody>
                    <a:bodyPr/>
                    <a:lstStyle/>
                    <a:p>
                      <a:pPr algn="l" fontAlgn="ctr"/>
                      <a:r>
                        <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rPr>
                        <a:t>Familiarization Trip</a:t>
                      </a: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（ファミリアライゼーショントリップ） の略。観光地の誘致促進のため、旅行事業者や、メディアなどに現地を視察してもらうツアーのこと。</a:t>
                      </a:r>
                    </a:p>
                  </a:txBody>
                  <a:tcPr marL="45720" marR="45720" anchor="ctr">
                    <a:solidFill>
                      <a:schemeClr val="accent5">
                        <a:lumMod val="20000"/>
                        <a:lumOff val="80000"/>
                      </a:schemeClr>
                    </a:solidFill>
                  </a:tcPr>
                </a:tc>
                <a:extLst>
                  <a:ext uri="{0D108BD9-81ED-4DB2-BD59-A6C34878D82A}">
                    <a16:rowId xmlns:a16="http://schemas.microsoft.com/office/drawing/2014/main" val="2645325648"/>
                  </a:ext>
                </a:extLst>
              </a:tr>
              <a:tr h="608305">
                <a:tc>
                  <a:txBody>
                    <a:bodyPr/>
                    <a:lstStyle/>
                    <a:p>
                      <a:pPr algn="l" fontAlgn="ctr"/>
                      <a:r>
                        <a:rPr lang="ja-JP" altLang="en-US" sz="1050" b="0" i="0" u="none" strike="noStrike">
                          <a:solidFill>
                            <a:schemeClr val="tx1"/>
                          </a:solidFill>
                          <a:effectLst/>
                          <a:latin typeface="BIZ UDPゴシック" panose="020B0400000000000000" pitchFamily="50" charset="-128"/>
                          <a:ea typeface="BIZ UDPゴシック" panose="020B0400000000000000" pitchFamily="50" charset="-128"/>
                        </a:rPr>
                        <a:t>フィンテック</a:t>
                      </a:r>
                    </a:p>
                  </a:txBody>
                  <a:tcPr marL="45720" marR="45720" anchor="ctr">
                    <a:solidFill>
                      <a:schemeClr val="accent5">
                        <a:lumMod val="20000"/>
                        <a:lumOff val="80000"/>
                      </a:schemeClr>
                    </a:solidFill>
                  </a:tcPr>
                </a:tc>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a:t>
                      </a:r>
                      <a:r>
                        <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rPr>
                        <a:t>Finance</a:t>
                      </a: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（金融）と</a:t>
                      </a:r>
                      <a:r>
                        <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rPr>
                        <a:t>Technology</a:t>
                      </a: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（技術）を組み合わせた言葉。</a:t>
                      </a:r>
                      <a:b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b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・ブロックチェーンやビッグデータ、</a:t>
                      </a:r>
                      <a:r>
                        <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rPr>
                        <a:t>AI</a:t>
                      </a: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等の新たな技術を活用し、主にスマートフォンやタブレットなどで行われる新しい金融</a:t>
                      </a:r>
                      <a:br>
                        <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rPr>
                      </a:b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 サービス。</a:t>
                      </a:r>
                    </a:p>
                  </a:txBody>
                  <a:tcPr marL="45720" marR="45720" anchor="ctr">
                    <a:solidFill>
                      <a:schemeClr val="accent5">
                        <a:lumMod val="20000"/>
                        <a:lumOff val="80000"/>
                      </a:schemeClr>
                    </a:solidFill>
                  </a:tcPr>
                </a:tc>
                <a:extLst>
                  <a:ext uri="{0D108BD9-81ED-4DB2-BD59-A6C34878D82A}">
                    <a16:rowId xmlns:a16="http://schemas.microsoft.com/office/drawing/2014/main" val="2673573546"/>
                  </a:ext>
                </a:extLst>
              </a:tr>
              <a:tr h="267655">
                <a:tc>
                  <a:txBody>
                    <a:bodyPr/>
                    <a:lstStyle/>
                    <a:p>
                      <a:pPr algn="l" fontAlgn="ctr"/>
                      <a:r>
                        <a:rPr lang="ja-JP" altLang="en-US" sz="1050" b="0" i="0" u="none" strike="noStrike">
                          <a:solidFill>
                            <a:schemeClr val="tx1"/>
                          </a:solidFill>
                          <a:effectLst/>
                          <a:latin typeface="BIZ UDPゴシック" panose="020B0400000000000000" pitchFamily="50" charset="-128"/>
                          <a:ea typeface="BIZ UDPゴシック" panose="020B0400000000000000" pitchFamily="50" charset="-128"/>
                        </a:rPr>
                        <a:t>府内総生産</a:t>
                      </a:r>
                    </a:p>
                  </a:txBody>
                  <a:tcPr marL="45720" marR="45720" anchor="ctr">
                    <a:solidFill>
                      <a:schemeClr val="accent5">
                        <a:lumMod val="20000"/>
                        <a:lumOff val="80000"/>
                      </a:schemeClr>
                    </a:solidFill>
                  </a:tcPr>
                </a:tc>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大阪府内で産み出された「付加価値」の合計。</a:t>
                      </a:r>
                    </a:p>
                  </a:txBody>
                  <a:tcPr marL="45720" marR="45720" anchor="ctr">
                    <a:solidFill>
                      <a:schemeClr val="accent5">
                        <a:lumMod val="20000"/>
                        <a:lumOff val="80000"/>
                      </a:schemeClr>
                    </a:solidFill>
                  </a:tcPr>
                </a:tc>
                <a:extLst>
                  <a:ext uri="{0D108BD9-81ED-4DB2-BD59-A6C34878D82A}">
                    <a16:rowId xmlns:a16="http://schemas.microsoft.com/office/drawing/2014/main" val="199032170"/>
                  </a:ext>
                </a:extLst>
              </a:tr>
              <a:tr h="267655">
                <a:tc>
                  <a:txBody>
                    <a:bodyPr/>
                    <a:lstStyle/>
                    <a:p>
                      <a:pPr algn="l" fontAlgn="ctr"/>
                      <a:r>
                        <a:rPr lang="ja-JP" altLang="en-US" sz="1050" b="0" i="0" u="none" strike="noStrike">
                          <a:solidFill>
                            <a:schemeClr val="tx1"/>
                          </a:solidFill>
                          <a:effectLst/>
                          <a:latin typeface="BIZ UDPゴシック" panose="020B0400000000000000" pitchFamily="50" charset="-128"/>
                          <a:ea typeface="BIZ UDPゴシック" panose="020B0400000000000000" pitchFamily="50" charset="-128"/>
                        </a:rPr>
                        <a:t>ブルーエコノミー</a:t>
                      </a:r>
                    </a:p>
                  </a:txBody>
                  <a:tcPr marL="45720" marR="45720" anchor="ctr">
                    <a:solidFill>
                      <a:schemeClr val="accent5">
                        <a:lumMod val="20000"/>
                        <a:lumOff val="80000"/>
                      </a:schemeClr>
                    </a:solidFill>
                  </a:tcPr>
                </a:tc>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海洋資源の持続的な利用を通じて、海洋環境の保全と経済発展の両立をめざす考え方。</a:t>
                      </a:r>
                    </a:p>
                  </a:txBody>
                  <a:tcPr marL="45720" marR="45720" anchor="ctr">
                    <a:solidFill>
                      <a:schemeClr val="accent5">
                        <a:lumMod val="20000"/>
                        <a:lumOff val="80000"/>
                      </a:schemeClr>
                    </a:solidFill>
                  </a:tcPr>
                </a:tc>
                <a:extLst>
                  <a:ext uri="{0D108BD9-81ED-4DB2-BD59-A6C34878D82A}">
                    <a16:rowId xmlns:a16="http://schemas.microsoft.com/office/drawing/2014/main" val="2176053715"/>
                  </a:ext>
                </a:extLst>
              </a:tr>
              <a:tr h="267655">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ブロードリスニング</a:t>
                      </a:r>
                    </a:p>
                  </a:txBody>
                  <a:tcPr marL="45720" marR="45720" anchor="ctr">
                    <a:solidFill>
                      <a:schemeClr val="accent5">
                        <a:lumMod val="20000"/>
                        <a:lumOff val="80000"/>
                      </a:schemeClr>
                    </a:solidFill>
                  </a:tcPr>
                </a:tc>
                <a:tc>
                  <a:txBody>
                    <a:bodyPr/>
                    <a:lstStyle/>
                    <a:p>
                      <a:pPr algn="l" fontAlgn="ctr"/>
                      <a:r>
                        <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rPr>
                        <a:t>SNS</a:t>
                      </a: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をはじめとした市中の意見を収集し、</a:t>
                      </a:r>
                      <a:r>
                        <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rPr>
                        <a:t>AI</a:t>
                      </a: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による分析を通じて広範なニーズを把握する手法。</a:t>
                      </a:r>
                    </a:p>
                  </a:txBody>
                  <a:tcPr marL="45720" marR="45720" anchor="ctr">
                    <a:solidFill>
                      <a:schemeClr val="accent5">
                        <a:lumMod val="20000"/>
                        <a:lumOff val="80000"/>
                      </a:schemeClr>
                    </a:solidFill>
                  </a:tcPr>
                </a:tc>
                <a:extLst>
                  <a:ext uri="{0D108BD9-81ED-4DB2-BD59-A6C34878D82A}">
                    <a16:rowId xmlns:a16="http://schemas.microsoft.com/office/drawing/2014/main" val="3038712299"/>
                  </a:ext>
                </a:extLst>
              </a:tr>
            </a:tbl>
          </a:graphicData>
        </a:graphic>
      </p:graphicFrame>
    </p:spTree>
    <p:extLst>
      <p:ext uri="{BB962C8B-B14F-4D97-AF65-F5344CB8AC3E}">
        <p14:creationId xmlns:p14="http://schemas.microsoft.com/office/powerpoint/2010/main" val="70778958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7">
            <a:extLst>
              <a:ext uri="{FF2B5EF4-FFF2-40B4-BE49-F238E27FC236}">
                <a16:creationId xmlns:a16="http://schemas.microsoft.com/office/drawing/2014/main" id="{1E02A8AC-0E1A-45D9-8B61-BA8F52BED21F}"/>
              </a:ext>
            </a:extLst>
          </p:cNvPr>
          <p:cNvGraphicFramePr>
            <a:graphicFrameLocks noGrp="1"/>
          </p:cNvGraphicFramePr>
          <p:nvPr>
            <p:extLst>
              <p:ext uri="{D42A27DB-BD31-4B8C-83A1-F6EECF244321}">
                <p14:modId xmlns:p14="http://schemas.microsoft.com/office/powerpoint/2010/main" val="3599771224"/>
              </p:ext>
            </p:extLst>
          </p:nvPr>
        </p:nvGraphicFramePr>
        <p:xfrm>
          <a:off x="201000" y="694804"/>
          <a:ext cx="9504000" cy="5968630"/>
        </p:xfrm>
        <a:graphic>
          <a:graphicData uri="http://schemas.openxmlformats.org/drawingml/2006/table">
            <a:tbl>
              <a:tblPr firstRow="1" bandRow="1">
                <a:tableStyleId>{5C22544A-7EE6-4342-B048-85BDC9FD1C3A}</a:tableStyleId>
              </a:tblPr>
              <a:tblGrid>
                <a:gridCol w="2268000">
                  <a:extLst>
                    <a:ext uri="{9D8B030D-6E8A-4147-A177-3AD203B41FA5}">
                      <a16:colId xmlns:a16="http://schemas.microsoft.com/office/drawing/2014/main" val="3786945068"/>
                    </a:ext>
                  </a:extLst>
                </a:gridCol>
                <a:gridCol w="7236000">
                  <a:extLst>
                    <a:ext uri="{9D8B030D-6E8A-4147-A177-3AD203B41FA5}">
                      <a16:colId xmlns:a16="http://schemas.microsoft.com/office/drawing/2014/main" val="1434758981"/>
                    </a:ext>
                  </a:extLst>
                </a:gridCol>
              </a:tblGrid>
              <a:tr h="470499">
                <a:tc>
                  <a:txBody>
                    <a:bodyPr/>
                    <a:lstStyle/>
                    <a:p>
                      <a:pPr algn="ctr"/>
                      <a:r>
                        <a:rPr kumimoji="1" lang="ja-JP" altLang="en-US" dirty="0"/>
                        <a:t>用語</a:t>
                      </a:r>
                    </a:p>
                  </a:txBody>
                  <a:tcPr marL="45720" marR="45720" anchor="ctr">
                    <a:solidFill>
                      <a:schemeClr val="accent5"/>
                    </a:solidFill>
                  </a:tcPr>
                </a:tc>
                <a:tc>
                  <a:txBody>
                    <a:bodyPr/>
                    <a:lstStyle/>
                    <a:p>
                      <a:pPr algn="ctr"/>
                      <a:r>
                        <a:rPr kumimoji="1" lang="ja-JP" altLang="en-US" dirty="0"/>
                        <a:t>説明</a:t>
                      </a:r>
                    </a:p>
                  </a:txBody>
                  <a:tcPr marL="45720" marR="45720" anchor="ctr">
                    <a:solidFill>
                      <a:schemeClr val="accent5"/>
                    </a:solidFill>
                  </a:tcPr>
                </a:tc>
                <a:extLst>
                  <a:ext uri="{0D108BD9-81ED-4DB2-BD59-A6C34878D82A}">
                    <a16:rowId xmlns:a16="http://schemas.microsoft.com/office/drawing/2014/main" val="291517179"/>
                  </a:ext>
                </a:extLst>
              </a:tr>
              <a:tr h="323468">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ブロックチェーン</a:t>
                      </a:r>
                    </a:p>
                  </a:txBody>
                  <a:tcPr marL="45720" marR="45720" anchor="ctr">
                    <a:solidFill>
                      <a:schemeClr val="accent5">
                        <a:lumMod val="20000"/>
                        <a:lumOff val="80000"/>
                      </a:schemeClr>
                    </a:solidFill>
                  </a:tcPr>
                </a:tc>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暗号技術を組み合わせ、複数のコンピューターに取引情報などのデータ（台帳情報）を同期して記録する手法であり、分散型台帳技術とも言われる。</a:t>
                      </a:r>
                    </a:p>
                  </a:txBody>
                  <a:tcPr marL="45720" marR="45720" anchor="ctr">
                    <a:solidFill>
                      <a:schemeClr val="accent5">
                        <a:lumMod val="20000"/>
                        <a:lumOff val="80000"/>
                      </a:schemeClr>
                    </a:solidFill>
                  </a:tcPr>
                </a:tc>
                <a:extLst>
                  <a:ext uri="{0D108BD9-81ED-4DB2-BD59-A6C34878D82A}">
                    <a16:rowId xmlns:a16="http://schemas.microsoft.com/office/drawing/2014/main" val="2985485635"/>
                  </a:ext>
                </a:extLst>
              </a:tr>
              <a:tr h="323468">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ヘルスケア</a:t>
                      </a:r>
                    </a:p>
                  </a:txBody>
                  <a:tcPr marL="45720" marR="45720" anchor="ctr">
                    <a:solidFill>
                      <a:schemeClr val="accent5">
                        <a:lumMod val="20000"/>
                        <a:lumOff val="80000"/>
                      </a:schemeClr>
                    </a:solidFill>
                  </a:tcPr>
                </a:tc>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・健康づくり（健康の維持増進・健康管理等）。人々の健康を維持・改善するための活動やサービスの総称。</a:t>
                      </a:r>
                      <a:b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b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・病気の予防、診断、治療、リハビリテーション、健康増進など、幅広い分野を含む。</a:t>
                      </a:r>
                    </a:p>
                  </a:txBody>
                  <a:tcPr marL="45720" marR="45720" anchor="ctr">
                    <a:solidFill>
                      <a:schemeClr val="accent5">
                        <a:lumMod val="20000"/>
                        <a:lumOff val="80000"/>
                      </a:schemeClr>
                    </a:solidFill>
                  </a:tcPr>
                </a:tc>
                <a:extLst>
                  <a:ext uri="{0D108BD9-81ED-4DB2-BD59-A6C34878D82A}">
                    <a16:rowId xmlns:a16="http://schemas.microsoft.com/office/drawing/2014/main" val="3842452538"/>
                  </a:ext>
                </a:extLst>
              </a:tr>
              <a:tr h="323468">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ペロブスカイト太陽電池</a:t>
                      </a:r>
                    </a:p>
                  </a:txBody>
                  <a:tcPr marL="45720" marR="45720" anchor="ctr">
                    <a:solidFill>
                      <a:schemeClr val="accent5">
                        <a:lumMod val="20000"/>
                        <a:lumOff val="80000"/>
                      </a:schemeClr>
                    </a:solidFill>
                  </a:tcPr>
                </a:tc>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ペロブスカイトと呼ばれる結晶構造を持つ材料を用いた次世代の太陽電池。軽量で柔軟性がある。</a:t>
                      </a:r>
                    </a:p>
                  </a:txBody>
                  <a:tcPr marL="45720" marR="45720" anchor="ctr">
                    <a:solidFill>
                      <a:schemeClr val="accent5">
                        <a:lumMod val="20000"/>
                        <a:lumOff val="80000"/>
                      </a:schemeClr>
                    </a:solidFill>
                  </a:tcPr>
                </a:tc>
                <a:extLst>
                  <a:ext uri="{0D108BD9-81ED-4DB2-BD59-A6C34878D82A}">
                    <a16:rowId xmlns:a16="http://schemas.microsoft.com/office/drawing/2014/main" val="1286010372"/>
                  </a:ext>
                </a:extLst>
              </a:tr>
              <a:tr h="323468">
                <a:tc>
                  <a:txBody>
                    <a:bodyPr/>
                    <a:lstStyle/>
                    <a:p>
                      <a:pPr algn="l" fontAlgn="ct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ベンチャーキャピタルファンド</a:t>
                      </a:r>
                    </a:p>
                  </a:txBody>
                  <a:tcPr marL="45720" marR="45720" anchor="ctr">
                    <a:solidFill>
                      <a:schemeClr val="accent5">
                        <a:lumMod val="20000"/>
                        <a:lumOff val="80000"/>
                      </a:schemeClr>
                    </a:solidFill>
                  </a:tcPr>
                </a:tc>
                <a:tc>
                  <a:txBody>
                    <a:bodyPr/>
                    <a:lstStyle/>
                    <a:p>
                      <a:pPr algn="l" fontAlgn="ct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高い成長率が見込まれる未公開（未上場）企業に投資を行う投資ファンド。ベンチャーキャピタルが組成し、出資者から資金を集めて運用する。</a:t>
                      </a:r>
                    </a:p>
                  </a:txBody>
                  <a:tcPr marL="45720" marR="45720" anchor="ctr">
                    <a:solidFill>
                      <a:schemeClr val="accent5">
                        <a:lumMod val="20000"/>
                        <a:lumOff val="80000"/>
                      </a:schemeClr>
                    </a:solidFill>
                  </a:tcPr>
                </a:tc>
                <a:extLst>
                  <a:ext uri="{0D108BD9-81ED-4DB2-BD59-A6C34878D82A}">
                    <a16:rowId xmlns:a16="http://schemas.microsoft.com/office/drawing/2014/main" val="3167182796"/>
                  </a:ext>
                </a:extLst>
              </a:tr>
              <a:tr h="323468">
                <a:tc>
                  <a:txBody>
                    <a:bodyPr/>
                    <a:lstStyle/>
                    <a:p>
                      <a:pPr algn="l" fontAlgn="ctr"/>
                      <a:r>
                        <a:rPr lang="ja-JP" altLang="en-US" sz="1050" b="0" i="0" u="none" strike="noStrike">
                          <a:solidFill>
                            <a:schemeClr val="tx1"/>
                          </a:solidFill>
                          <a:effectLst/>
                          <a:latin typeface="BIZ UDPゴシック" panose="020B0400000000000000" pitchFamily="50" charset="-128"/>
                          <a:ea typeface="BIZ UDPゴシック" panose="020B0400000000000000" pitchFamily="50" charset="-128"/>
                        </a:rPr>
                        <a:t>名目</a:t>
                      </a:r>
                      <a:r>
                        <a:rPr lang="en-US" sz="1050" b="0" i="0" u="none" strike="noStrike">
                          <a:solidFill>
                            <a:schemeClr val="tx1"/>
                          </a:solidFill>
                          <a:effectLst/>
                          <a:latin typeface="BIZ UDPゴシック" panose="020B0400000000000000" pitchFamily="50" charset="-128"/>
                          <a:ea typeface="BIZ UDPゴシック" panose="020B0400000000000000" pitchFamily="50" charset="-128"/>
                        </a:rPr>
                        <a:t>GDP</a:t>
                      </a:r>
                    </a:p>
                  </a:txBody>
                  <a:tcPr marL="45720" marR="45720" anchor="ctr">
                    <a:solidFill>
                      <a:schemeClr val="accent5">
                        <a:lumMod val="20000"/>
                        <a:lumOff val="80000"/>
                      </a:schemeClr>
                    </a:solidFill>
                  </a:tcPr>
                </a:tc>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実際に市場で取引されている価格に基づいて推計される。</a:t>
                      </a:r>
                    </a:p>
                  </a:txBody>
                  <a:tcPr marL="45720" marR="45720" anchor="ctr">
                    <a:solidFill>
                      <a:schemeClr val="accent5">
                        <a:lumMod val="20000"/>
                        <a:lumOff val="80000"/>
                      </a:schemeClr>
                    </a:solidFill>
                  </a:tcPr>
                </a:tc>
                <a:extLst>
                  <a:ext uri="{0D108BD9-81ED-4DB2-BD59-A6C34878D82A}">
                    <a16:rowId xmlns:a16="http://schemas.microsoft.com/office/drawing/2014/main" val="4172200831"/>
                  </a:ext>
                </a:extLst>
              </a:tr>
              <a:tr h="323468">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百舌鳥・古市古墳群</a:t>
                      </a:r>
                    </a:p>
                  </a:txBody>
                  <a:tcPr marL="45720" marR="45720" anchor="ctr">
                    <a:solidFill>
                      <a:schemeClr val="accent5">
                        <a:lumMod val="20000"/>
                        <a:lumOff val="80000"/>
                      </a:schemeClr>
                    </a:solidFill>
                  </a:tcPr>
                </a:tc>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・古墳時代の最盛期（</a:t>
                      </a:r>
                      <a:r>
                        <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rPr>
                        <a:t>4</a:t>
                      </a: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世紀後半から</a:t>
                      </a:r>
                      <a:r>
                        <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rPr>
                        <a:t>5</a:t>
                      </a: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世紀後半）に築造された、古代日本列島の王たちの墓群。</a:t>
                      </a:r>
                      <a:b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b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a:t>
                      </a:r>
                      <a:r>
                        <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rPr>
                        <a:t>2019</a:t>
                      </a: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年</a:t>
                      </a:r>
                      <a:r>
                        <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rPr>
                        <a:t>7</a:t>
                      </a: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月、アゼルバイジャンで開催された世界遺産委員会において、世界遺産登録が決定。</a:t>
                      </a:r>
                    </a:p>
                  </a:txBody>
                  <a:tcPr marL="45720" marR="45720" anchor="ctr">
                    <a:solidFill>
                      <a:schemeClr val="accent5">
                        <a:lumMod val="20000"/>
                        <a:lumOff val="80000"/>
                      </a:schemeClr>
                    </a:solidFill>
                  </a:tcPr>
                </a:tc>
                <a:extLst>
                  <a:ext uri="{0D108BD9-81ED-4DB2-BD59-A6C34878D82A}">
                    <a16:rowId xmlns:a16="http://schemas.microsoft.com/office/drawing/2014/main" val="3811236142"/>
                  </a:ext>
                </a:extLst>
              </a:tr>
              <a:tr h="323468">
                <a:tc>
                  <a:txBody>
                    <a:bodyPr/>
                    <a:lstStyle/>
                    <a:p>
                      <a:pPr algn="l" fontAlgn="ctr"/>
                      <a:r>
                        <a:rPr lang="ja-JP" altLang="en-US" sz="1050" b="0" i="0" u="none" strike="noStrike">
                          <a:solidFill>
                            <a:schemeClr val="tx1"/>
                          </a:solidFill>
                          <a:effectLst/>
                          <a:latin typeface="BIZ UDPゴシック" panose="020B0400000000000000" pitchFamily="50" charset="-128"/>
                          <a:ea typeface="BIZ UDPゴシック" panose="020B0400000000000000" pitchFamily="50" charset="-128"/>
                        </a:rPr>
                        <a:t>モジュール化</a:t>
                      </a:r>
                    </a:p>
                  </a:txBody>
                  <a:tcPr marL="45720" marR="45720" anchor="ctr">
                    <a:solidFill>
                      <a:schemeClr val="accent5">
                        <a:lumMod val="20000"/>
                        <a:lumOff val="80000"/>
                      </a:schemeClr>
                    </a:solidFill>
                  </a:tcPr>
                </a:tc>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ロボットの機能や部品を独立した要素（モジュール）として分割し、組み合わせや再利用を容易にする設計手法。</a:t>
                      </a:r>
                    </a:p>
                  </a:txBody>
                  <a:tcPr marL="45720" marR="45720" anchor="ctr">
                    <a:solidFill>
                      <a:schemeClr val="accent5">
                        <a:lumMod val="20000"/>
                        <a:lumOff val="80000"/>
                      </a:schemeClr>
                    </a:solidFill>
                  </a:tcPr>
                </a:tc>
                <a:extLst>
                  <a:ext uri="{0D108BD9-81ED-4DB2-BD59-A6C34878D82A}">
                    <a16:rowId xmlns:a16="http://schemas.microsoft.com/office/drawing/2014/main" val="529139869"/>
                  </a:ext>
                </a:extLst>
              </a:tr>
              <a:tr h="323468">
                <a:tc>
                  <a:txBody>
                    <a:bodyPr/>
                    <a:lstStyle/>
                    <a:p>
                      <a:pPr algn="l" fontAlgn="ctr"/>
                      <a:r>
                        <a:rPr lang="ja-JP" altLang="en-US" sz="1050" b="0" i="0" u="none" strike="noStrike">
                          <a:solidFill>
                            <a:schemeClr val="tx1"/>
                          </a:solidFill>
                          <a:effectLst/>
                          <a:latin typeface="BIZ UDPゴシック" panose="020B0400000000000000" pitchFamily="50" charset="-128"/>
                          <a:ea typeface="BIZ UDPゴシック" panose="020B0400000000000000" pitchFamily="50" charset="-128"/>
                        </a:rPr>
                        <a:t>モビリティ</a:t>
                      </a:r>
                    </a:p>
                  </a:txBody>
                  <a:tcPr marL="45720" marR="45720" anchor="ctr">
                    <a:solidFill>
                      <a:schemeClr val="accent5">
                        <a:lumMod val="20000"/>
                        <a:lumOff val="80000"/>
                      </a:schemeClr>
                    </a:solidFill>
                  </a:tcPr>
                </a:tc>
                <a:tc>
                  <a:txBody>
                    <a:bodyPr/>
                    <a:lstStyle/>
                    <a:p>
                      <a:pPr algn="l" fontAlgn="ctr"/>
                      <a:r>
                        <a:rPr lang="ja-JP" altLang="en-US" sz="1050" b="0" i="0" u="none" strike="noStrike">
                          <a:solidFill>
                            <a:schemeClr val="tx1"/>
                          </a:solidFill>
                          <a:effectLst/>
                          <a:latin typeface="BIZ UDPゴシック" panose="020B0400000000000000" pitchFamily="50" charset="-128"/>
                          <a:ea typeface="BIZ UDPゴシック" panose="020B0400000000000000" pitchFamily="50" charset="-128"/>
                        </a:rPr>
                        <a:t>交通分野においては、自動車や電車など、人やモノの移動手段のことをいう。</a:t>
                      </a:r>
                    </a:p>
                  </a:txBody>
                  <a:tcPr marL="45720" marR="45720" anchor="ctr">
                    <a:solidFill>
                      <a:schemeClr val="accent5">
                        <a:lumMod val="20000"/>
                        <a:lumOff val="80000"/>
                      </a:schemeClr>
                    </a:solidFill>
                  </a:tcPr>
                </a:tc>
                <a:extLst>
                  <a:ext uri="{0D108BD9-81ED-4DB2-BD59-A6C34878D82A}">
                    <a16:rowId xmlns:a16="http://schemas.microsoft.com/office/drawing/2014/main" val="509863107"/>
                  </a:ext>
                </a:extLst>
              </a:tr>
              <a:tr h="323468">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ユニバーサルツーリズム</a:t>
                      </a:r>
                    </a:p>
                  </a:txBody>
                  <a:tcPr marL="45720" marR="45720" anchor="ctr">
                    <a:solidFill>
                      <a:schemeClr val="accent5">
                        <a:lumMod val="20000"/>
                        <a:lumOff val="80000"/>
                      </a:schemeClr>
                    </a:solidFill>
                  </a:tcPr>
                </a:tc>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高齢や障がい等の有無にかかわらず、すべての人が安心して楽しめる旅行を指す。</a:t>
                      </a:r>
                    </a:p>
                  </a:txBody>
                  <a:tcPr marL="45720" marR="45720" anchor="ctr">
                    <a:solidFill>
                      <a:schemeClr val="accent5">
                        <a:lumMod val="20000"/>
                        <a:lumOff val="80000"/>
                      </a:schemeClr>
                    </a:solidFill>
                  </a:tcPr>
                </a:tc>
                <a:extLst>
                  <a:ext uri="{0D108BD9-81ED-4DB2-BD59-A6C34878D82A}">
                    <a16:rowId xmlns:a16="http://schemas.microsoft.com/office/drawing/2014/main" val="1675650119"/>
                  </a:ext>
                </a:extLst>
              </a:tr>
              <a:tr h="323468">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ライドシェア</a:t>
                      </a:r>
                    </a:p>
                  </a:txBody>
                  <a:tcPr marL="45720" marR="45720" anchor="ctr">
                    <a:solidFill>
                      <a:schemeClr val="accent5">
                        <a:lumMod val="20000"/>
                        <a:lumOff val="80000"/>
                      </a:schemeClr>
                    </a:solidFill>
                  </a:tcPr>
                </a:tc>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地域の自家用車・一般ドライバーを活用した有償運送。</a:t>
                      </a:r>
                    </a:p>
                  </a:txBody>
                  <a:tcPr marL="45720" marR="45720" anchor="ctr">
                    <a:solidFill>
                      <a:schemeClr val="accent5">
                        <a:lumMod val="20000"/>
                        <a:lumOff val="80000"/>
                      </a:schemeClr>
                    </a:solidFill>
                  </a:tcPr>
                </a:tc>
                <a:extLst>
                  <a:ext uri="{0D108BD9-81ED-4DB2-BD59-A6C34878D82A}">
                    <a16:rowId xmlns:a16="http://schemas.microsoft.com/office/drawing/2014/main" val="269316975"/>
                  </a:ext>
                </a:extLst>
              </a:tr>
              <a:tr h="735155">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ライフサイエンス</a:t>
                      </a:r>
                    </a:p>
                  </a:txBody>
                  <a:tcPr marL="45720" marR="45720" anchor="ctr">
                    <a:solidFill>
                      <a:schemeClr val="accent5">
                        <a:lumMod val="20000"/>
                        <a:lumOff val="80000"/>
                      </a:schemeClr>
                    </a:solidFill>
                  </a:tcPr>
                </a:tc>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・生命現象の解明及びその成果の応用に関する総合的科学技術のこと。</a:t>
                      </a:r>
                      <a:b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b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・大阪府では、医薬品、医療機器、再生医療等の「健康・医療関連産業」を成長産業に位置づけ、成長を促進することで、</a:t>
                      </a:r>
                      <a:br>
                        <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rPr>
                      </a:b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　大阪産業の国際競争力のさらなる向上をめざしている。</a:t>
                      </a:r>
                    </a:p>
                  </a:txBody>
                  <a:tcPr marL="45720" marR="45720" anchor="ctr">
                    <a:solidFill>
                      <a:schemeClr val="accent5">
                        <a:lumMod val="20000"/>
                        <a:lumOff val="80000"/>
                      </a:schemeClr>
                    </a:solidFill>
                  </a:tcPr>
                </a:tc>
                <a:extLst>
                  <a:ext uri="{0D108BD9-81ED-4DB2-BD59-A6C34878D82A}">
                    <a16:rowId xmlns:a16="http://schemas.microsoft.com/office/drawing/2014/main" val="3818597198"/>
                  </a:ext>
                </a:extLst>
              </a:tr>
              <a:tr h="323468">
                <a:tc>
                  <a:txBody>
                    <a:bodyPr/>
                    <a:lstStyle/>
                    <a:p>
                      <a:pPr algn="l" fontAlgn="ctr"/>
                      <a:r>
                        <a:rPr lang="ja-JP" altLang="en-US" sz="1050" b="0" i="0" u="none" strike="noStrike">
                          <a:solidFill>
                            <a:schemeClr val="tx1"/>
                          </a:solidFill>
                          <a:effectLst/>
                          <a:latin typeface="BIZ UDPゴシック" panose="020B0400000000000000" pitchFamily="50" charset="-128"/>
                          <a:ea typeface="BIZ UDPゴシック" panose="020B0400000000000000" pitchFamily="50" charset="-128"/>
                        </a:rPr>
                        <a:t>ラウンドテーブル</a:t>
                      </a:r>
                    </a:p>
                  </a:txBody>
                  <a:tcPr marL="45720" marR="45720" anchor="ctr">
                    <a:solidFill>
                      <a:schemeClr val="accent5">
                        <a:lumMod val="20000"/>
                        <a:lumOff val="80000"/>
                      </a:schemeClr>
                    </a:solidFill>
                  </a:tcPr>
                </a:tc>
                <a:tc>
                  <a:txBody>
                    <a:bodyPr/>
                    <a:lstStyle/>
                    <a:p>
                      <a:pPr algn="l" fontAlgn="ctr"/>
                      <a:r>
                        <a:rPr lang="ja-JP" altLang="en-US" sz="1050" b="0" i="0" u="none" strike="noStrike">
                          <a:solidFill>
                            <a:schemeClr val="tx1"/>
                          </a:solidFill>
                          <a:effectLst/>
                          <a:latin typeface="BIZ UDPゴシック" panose="020B0400000000000000" pitchFamily="50" charset="-128"/>
                          <a:ea typeface="BIZ UDPゴシック" panose="020B0400000000000000" pitchFamily="50" charset="-128"/>
                        </a:rPr>
                        <a:t>参加者が円卓を囲み、対等な立場で意見交換を行う形式のディスカッション。</a:t>
                      </a:r>
                    </a:p>
                  </a:txBody>
                  <a:tcPr marL="45720" marR="45720" anchor="ctr">
                    <a:solidFill>
                      <a:schemeClr val="accent5">
                        <a:lumMod val="20000"/>
                        <a:lumOff val="80000"/>
                      </a:schemeClr>
                    </a:solidFill>
                  </a:tcPr>
                </a:tc>
                <a:extLst>
                  <a:ext uri="{0D108BD9-81ED-4DB2-BD59-A6C34878D82A}">
                    <a16:rowId xmlns:a16="http://schemas.microsoft.com/office/drawing/2014/main" val="2645325648"/>
                  </a:ext>
                </a:extLst>
              </a:tr>
              <a:tr h="529312">
                <a:tc>
                  <a:txBody>
                    <a:bodyPr/>
                    <a:lstStyle/>
                    <a:p>
                      <a:pPr algn="l" fontAlgn="ctr"/>
                      <a:r>
                        <a:rPr lang="ja-JP" altLang="en-US" sz="1050" b="0" i="0" u="none" strike="noStrike">
                          <a:solidFill>
                            <a:schemeClr val="tx1"/>
                          </a:solidFill>
                          <a:effectLst/>
                          <a:latin typeface="BIZ UDPゴシック" panose="020B0400000000000000" pitchFamily="50" charset="-128"/>
                          <a:ea typeface="BIZ UDPゴシック" panose="020B0400000000000000" pitchFamily="50" charset="-128"/>
                        </a:rPr>
                        <a:t>リダンダンシー</a:t>
                      </a:r>
                    </a:p>
                  </a:txBody>
                  <a:tcPr marL="45720" marR="45720" anchor="ctr">
                    <a:solidFill>
                      <a:schemeClr val="accent5">
                        <a:lumMod val="20000"/>
                        <a:lumOff val="80000"/>
                      </a:schemeClr>
                    </a:solidFill>
                  </a:tcPr>
                </a:tc>
                <a:tc>
                  <a:txBody>
                    <a:bodyPr/>
                    <a:lstStyle/>
                    <a:p>
                      <a:pPr algn="l" fontAlgn="ctr"/>
                      <a:r>
                        <a:rPr lang="ja-JP" altLang="en-US" sz="1050" b="0" i="0" u="none" strike="noStrike">
                          <a:solidFill>
                            <a:schemeClr val="tx1"/>
                          </a:solidFill>
                          <a:effectLst/>
                          <a:latin typeface="BIZ UDPゴシック" panose="020B0400000000000000" pitchFamily="50" charset="-128"/>
                          <a:ea typeface="BIZ UDPゴシック" panose="020B0400000000000000" pitchFamily="50" charset="-128"/>
                        </a:rPr>
                        <a:t>自然災害等の発生時に、全体の機能不全につながらないように、予め交通ネットワークやライフライン施設を多重化したり、予備手段が用意されている様な性質。</a:t>
                      </a:r>
                    </a:p>
                  </a:txBody>
                  <a:tcPr marL="45720" marR="45720" anchor="ctr">
                    <a:solidFill>
                      <a:schemeClr val="accent5">
                        <a:lumMod val="20000"/>
                        <a:lumOff val="80000"/>
                      </a:schemeClr>
                    </a:solidFill>
                  </a:tcPr>
                </a:tc>
                <a:extLst>
                  <a:ext uri="{0D108BD9-81ED-4DB2-BD59-A6C34878D82A}">
                    <a16:rowId xmlns:a16="http://schemas.microsoft.com/office/drawing/2014/main" val="2673573546"/>
                  </a:ext>
                </a:extLst>
              </a:tr>
              <a:tr h="323468">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リバーフロント</a:t>
                      </a:r>
                    </a:p>
                  </a:txBody>
                  <a:tcPr marL="45720" marR="45720" anchor="ctr">
                    <a:solidFill>
                      <a:schemeClr val="accent5">
                        <a:lumMod val="20000"/>
                        <a:lumOff val="80000"/>
                      </a:schemeClr>
                    </a:solidFill>
                  </a:tcPr>
                </a:tc>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河川に面した都市空間であり、河川景観や親水性を活かした土地利用・都市整備が行われる区域。</a:t>
                      </a:r>
                    </a:p>
                  </a:txBody>
                  <a:tcPr marL="45720" marR="45720" anchor="ctr">
                    <a:solidFill>
                      <a:schemeClr val="accent5">
                        <a:lumMod val="20000"/>
                        <a:lumOff val="80000"/>
                      </a:schemeClr>
                    </a:solidFill>
                  </a:tcPr>
                </a:tc>
                <a:extLst>
                  <a:ext uri="{0D108BD9-81ED-4DB2-BD59-A6C34878D82A}">
                    <a16:rowId xmlns:a16="http://schemas.microsoft.com/office/drawing/2014/main" val="199032170"/>
                  </a:ext>
                </a:extLst>
              </a:tr>
            </a:tbl>
          </a:graphicData>
        </a:graphic>
      </p:graphicFrame>
      <p:sp>
        <p:nvSpPr>
          <p:cNvPr id="24" name="正方形/長方形 23">
            <a:extLst>
              <a:ext uri="{FF2B5EF4-FFF2-40B4-BE49-F238E27FC236}">
                <a16:creationId xmlns:a16="http://schemas.microsoft.com/office/drawing/2014/main" id="{AC8C608C-D80C-4643-9879-924328DA3E1D}"/>
              </a:ext>
            </a:extLst>
          </p:cNvPr>
          <p:cNvSpPr/>
          <p:nvPr/>
        </p:nvSpPr>
        <p:spPr>
          <a:xfrm>
            <a:off x="34788" y="46705"/>
            <a:ext cx="9906000" cy="400110"/>
          </a:xfrm>
          <a:prstGeom prst="rect">
            <a:avLst/>
          </a:prstGeom>
          <a:noFill/>
        </p:spPr>
        <p:txBody>
          <a:bodyPr wrap="square">
            <a:sp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用語集</a:t>
            </a:r>
            <a:r>
              <a:rPr kumimoji="1" lang="ja-JP" altLang="en-US" sz="2000" dirty="0">
                <a:solidFill>
                  <a:prstClr val="white"/>
                </a:solidFill>
                <a:latin typeface="HGS創英角ｺﾞｼｯｸUB" panose="020B0900000000000000" pitchFamily="50" charset="-128"/>
                <a:ea typeface="HGS創英角ｺﾞｼｯｸUB" panose="020B0900000000000000" pitchFamily="50" charset="-128"/>
              </a:rPr>
              <a:t>（６）</a:t>
            </a:r>
            <a:endParaRPr kumimoji="1" lang="en-US" altLang="ja-JP" sz="20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23" name="スライド番号プレースホルダー 3">
            <a:extLst>
              <a:ext uri="{FF2B5EF4-FFF2-40B4-BE49-F238E27FC236}">
                <a16:creationId xmlns:a16="http://schemas.microsoft.com/office/drawing/2014/main" id="{D0C86DC1-F112-4756-828E-DB6B189C2A5F}"/>
              </a:ext>
            </a:extLst>
          </p:cNvPr>
          <p:cNvSpPr>
            <a:spLocks noGrp="1"/>
          </p:cNvSpPr>
          <p:nvPr>
            <p:ph type="sldNum" sz="quarter" idx="12"/>
          </p:nvPr>
        </p:nvSpPr>
        <p:spPr>
          <a:xfrm>
            <a:off x="7677150" y="6492875"/>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F82107-93BA-490C-9453-044014AF67CD}" type="slidenum">
              <a:rPr kumimoji="1" lang="ja-JP" altLang="en-US" sz="1200" b="0" i="0" u="none" strike="noStrike" kern="1200" cap="none" spc="0" normalizeH="0" baseline="0" noProof="0" smtClean="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85</a:t>
            </a:fld>
            <a:endParaRPr kumimoji="1" lang="ja-JP" altLang="en-US" sz="1200" b="0" i="0" u="none" strike="noStrike" kern="1200" cap="none" spc="0" normalizeH="0" baseline="0" noProof="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232024963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AC8C608C-D80C-4643-9879-924328DA3E1D}"/>
              </a:ext>
            </a:extLst>
          </p:cNvPr>
          <p:cNvSpPr/>
          <p:nvPr/>
        </p:nvSpPr>
        <p:spPr>
          <a:xfrm>
            <a:off x="34788" y="46705"/>
            <a:ext cx="9906000" cy="400110"/>
          </a:xfrm>
          <a:prstGeom prst="rect">
            <a:avLst/>
          </a:prstGeom>
          <a:noFill/>
        </p:spPr>
        <p:txBody>
          <a:bodyPr wrap="square">
            <a:sp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用語集</a:t>
            </a:r>
            <a:r>
              <a:rPr kumimoji="1" lang="ja-JP" altLang="en-US" sz="2000" dirty="0">
                <a:solidFill>
                  <a:prstClr val="white"/>
                </a:solidFill>
                <a:latin typeface="HGS創英角ｺﾞｼｯｸUB" panose="020B0900000000000000" pitchFamily="50" charset="-128"/>
                <a:ea typeface="HGS創英角ｺﾞｼｯｸUB" panose="020B0900000000000000" pitchFamily="50" charset="-128"/>
              </a:rPr>
              <a:t>（７）</a:t>
            </a:r>
            <a:endParaRPr kumimoji="1" lang="ja-JP" altLang="en-US" sz="20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endParaRPr>
          </a:p>
        </p:txBody>
      </p:sp>
      <p:graphicFrame>
        <p:nvGraphicFramePr>
          <p:cNvPr id="4" name="表 7">
            <a:extLst>
              <a:ext uri="{FF2B5EF4-FFF2-40B4-BE49-F238E27FC236}">
                <a16:creationId xmlns:a16="http://schemas.microsoft.com/office/drawing/2014/main" id="{1E02A8AC-0E1A-45D9-8B61-BA8F52BED21F}"/>
              </a:ext>
            </a:extLst>
          </p:cNvPr>
          <p:cNvGraphicFramePr>
            <a:graphicFrameLocks noGrp="1"/>
          </p:cNvGraphicFramePr>
          <p:nvPr>
            <p:extLst>
              <p:ext uri="{D42A27DB-BD31-4B8C-83A1-F6EECF244321}">
                <p14:modId xmlns:p14="http://schemas.microsoft.com/office/powerpoint/2010/main" val="2240948212"/>
              </p:ext>
            </p:extLst>
          </p:nvPr>
        </p:nvGraphicFramePr>
        <p:xfrm>
          <a:off x="201000" y="638745"/>
          <a:ext cx="9504000" cy="6033269"/>
        </p:xfrm>
        <a:graphic>
          <a:graphicData uri="http://schemas.openxmlformats.org/drawingml/2006/table">
            <a:tbl>
              <a:tblPr firstRow="1" bandRow="1">
                <a:tableStyleId>{5C22544A-7EE6-4342-B048-85BDC9FD1C3A}</a:tableStyleId>
              </a:tblPr>
              <a:tblGrid>
                <a:gridCol w="2268000">
                  <a:extLst>
                    <a:ext uri="{9D8B030D-6E8A-4147-A177-3AD203B41FA5}">
                      <a16:colId xmlns:a16="http://schemas.microsoft.com/office/drawing/2014/main" val="3786945068"/>
                    </a:ext>
                  </a:extLst>
                </a:gridCol>
                <a:gridCol w="7236000">
                  <a:extLst>
                    <a:ext uri="{9D8B030D-6E8A-4147-A177-3AD203B41FA5}">
                      <a16:colId xmlns:a16="http://schemas.microsoft.com/office/drawing/2014/main" val="1434758981"/>
                    </a:ext>
                  </a:extLst>
                </a:gridCol>
              </a:tblGrid>
              <a:tr h="373874">
                <a:tc>
                  <a:txBody>
                    <a:bodyPr/>
                    <a:lstStyle/>
                    <a:p>
                      <a:pPr algn="ctr"/>
                      <a:r>
                        <a:rPr kumimoji="1" lang="ja-JP" altLang="en-US" dirty="0"/>
                        <a:t>用語</a:t>
                      </a:r>
                    </a:p>
                  </a:txBody>
                  <a:tcPr marL="45720" marR="45720" anchor="ctr">
                    <a:solidFill>
                      <a:schemeClr val="accent5"/>
                    </a:solidFill>
                  </a:tcPr>
                </a:tc>
                <a:tc>
                  <a:txBody>
                    <a:bodyPr/>
                    <a:lstStyle/>
                    <a:p>
                      <a:pPr algn="ctr"/>
                      <a:r>
                        <a:rPr kumimoji="1" lang="ja-JP" altLang="en-US" dirty="0"/>
                        <a:t>説明</a:t>
                      </a:r>
                    </a:p>
                  </a:txBody>
                  <a:tcPr marL="45720" marR="45720" anchor="ctr">
                    <a:solidFill>
                      <a:schemeClr val="accent5"/>
                    </a:solidFill>
                  </a:tcPr>
                </a:tc>
                <a:extLst>
                  <a:ext uri="{0D108BD9-81ED-4DB2-BD59-A6C34878D82A}">
                    <a16:rowId xmlns:a16="http://schemas.microsoft.com/office/drawing/2014/main" val="291517179"/>
                  </a:ext>
                </a:extLst>
              </a:tr>
              <a:tr h="420608">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リボーンチャレンジ</a:t>
                      </a:r>
                    </a:p>
                  </a:txBody>
                  <a:tcPr marL="45720" marR="45720" anchor="ctr">
                    <a:solidFill>
                      <a:schemeClr val="accent5">
                        <a:lumMod val="20000"/>
                        <a:lumOff val="80000"/>
                      </a:schemeClr>
                    </a:solidFill>
                  </a:tcPr>
                </a:tc>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大阪・関西万博の大阪ヘルスケアパビリオン内で、府内中小企業・スタートアップ</a:t>
                      </a:r>
                      <a:r>
                        <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rPr>
                        <a:t>432</a:t>
                      </a: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社が週替わりで新技術・製品を展示し、革新的技術力を国内外に発信した展示企画。</a:t>
                      </a:r>
                    </a:p>
                  </a:txBody>
                  <a:tcPr marL="45720" marR="45720" anchor="ctr">
                    <a:solidFill>
                      <a:schemeClr val="accent5">
                        <a:lumMod val="20000"/>
                        <a:lumOff val="80000"/>
                      </a:schemeClr>
                    </a:solidFill>
                  </a:tcPr>
                </a:tc>
                <a:extLst>
                  <a:ext uri="{0D108BD9-81ED-4DB2-BD59-A6C34878D82A}">
                    <a16:rowId xmlns:a16="http://schemas.microsoft.com/office/drawing/2014/main" val="1737599044"/>
                  </a:ext>
                </a:extLst>
              </a:tr>
              <a:tr h="420608">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量子技術</a:t>
                      </a:r>
                    </a:p>
                  </a:txBody>
                  <a:tcPr marL="45720" marR="45720" anchor="ctr">
                    <a:solidFill>
                      <a:schemeClr val="accent5">
                        <a:lumMod val="20000"/>
                        <a:lumOff val="80000"/>
                      </a:schemeClr>
                    </a:solidFill>
                  </a:tcPr>
                </a:tc>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原子や電子などの極めて小さな世界で現れる量子特有の性質を利用し、情報処理・通信・計測などに応用する先端技術の総称。  代表例：量子コンピュータ。</a:t>
                      </a:r>
                    </a:p>
                  </a:txBody>
                  <a:tcPr marL="45720" marR="45720" anchor="ctr">
                    <a:solidFill>
                      <a:schemeClr val="accent5">
                        <a:lumMod val="20000"/>
                        <a:lumOff val="80000"/>
                      </a:schemeClr>
                    </a:solidFill>
                  </a:tcPr>
                </a:tc>
                <a:extLst>
                  <a:ext uri="{0D108BD9-81ED-4DB2-BD59-A6C34878D82A}">
                    <a16:rowId xmlns:a16="http://schemas.microsoft.com/office/drawing/2014/main" val="964579324"/>
                  </a:ext>
                </a:extLst>
              </a:tr>
              <a:tr h="257038">
                <a:tc>
                  <a:txBody>
                    <a:bodyPr/>
                    <a:lstStyle/>
                    <a:p>
                      <a:pPr algn="l" fontAlgn="ctr"/>
                      <a:r>
                        <a:rPr 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AI</a:t>
                      </a:r>
                    </a:p>
                  </a:txBody>
                  <a:tcPr marL="45720" marR="45720" anchor="ctr">
                    <a:solidFill>
                      <a:schemeClr val="accent5">
                        <a:lumMod val="20000"/>
                        <a:lumOff val="80000"/>
                      </a:schemeClr>
                    </a:solidFill>
                  </a:tcPr>
                </a:tc>
                <a:tc>
                  <a:txBody>
                    <a:bodyPr/>
                    <a:lstStyle/>
                    <a:p>
                      <a:pPr algn="l" fontAlgn="ct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Artificial Intelligence</a:t>
                      </a: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（人工知能）の略。人間の脳が行っているように、ものを認識し、理解し、学習し判断するなどのプロセスをコンピュータに行わせる技術。</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l" fontAlgn="ct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AI</a:t>
                      </a: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の技術によって、これまで人間の手で行ってきた仕事を、人工知能を搭載したロボットに行わせることが可能になる</a:t>
                      </a:r>
                      <a:endParaRPr lang="ja-JP" altLang="en-US" sz="1050" b="0" i="0" u="none" strike="noStrike" dirty="0">
                        <a:solidFill>
                          <a:srgbClr val="000000"/>
                        </a:solidFill>
                        <a:effectLst/>
                        <a:highlight>
                          <a:srgbClr val="FFFF00"/>
                        </a:highlight>
                        <a:latin typeface="BIZ UDPゴシック" panose="020B0400000000000000" pitchFamily="50" charset="-128"/>
                        <a:ea typeface="BIZ UDPゴシック" panose="020B0400000000000000" pitchFamily="50" charset="-128"/>
                      </a:endParaRPr>
                    </a:p>
                  </a:txBody>
                  <a:tcPr marL="45720" marR="45720" anchor="ctr">
                    <a:solidFill>
                      <a:schemeClr val="accent5">
                        <a:lumMod val="20000"/>
                        <a:lumOff val="80000"/>
                      </a:schemeClr>
                    </a:solidFill>
                  </a:tcPr>
                </a:tc>
                <a:extLst>
                  <a:ext uri="{0D108BD9-81ED-4DB2-BD59-A6C34878D82A}">
                    <a16:rowId xmlns:a16="http://schemas.microsoft.com/office/drawing/2014/main" val="751246019"/>
                  </a:ext>
                </a:extLst>
              </a:tr>
              <a:tr h="257038">
                <a:tc>
                  <a:txBody>
                    <a:bodyPr/>
                    <a:lstStyle/>
                    <a:p>
                      <a:pPr algn="l" fontAlgn="ct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AI</a:t>
                      </a: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オンデマンド交通</a:t>
                      </a:r>
                    </a:p>
                  </a:txBody>
                  <a:tcPr marL="45720" marR="45720" anchor="ctr">
                    <a:solidFill>
                      <a:schemeClr val="accent5">
                        <a:lumMod val="20000"/>
                        <a:lumOff val="80000"/>
                      </a:schemeClr>
                    </a:solidFill>
                  </a:tcPr>
                </a:tc>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従来の定時定路線型でなく、利用者の予約に対して、</a:t>
                      </a:r>
                      <a:r>
                        <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rPr>
                        <a:t>AI</a:t>
                      </a: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による最適な運行ルート、配車をリアルタイム</a:t>
                      </a:r>
                      <a:r>
                        <a:rPr lang="ja-JP" altLang="en-US" sz="1050" b="0" i="0" u="none" strike="noStrike">
                          <a:solidFill>
                            <a:schemeClr val="tx1"/>
                          </a:solidFill>
                          <a:effectLst/>
                          <a:latin typeface="BIZ UDPゴシック" panose="020B0400000000000000" pitchFamily="50" charset="-128"/>
                          <a:ea typeface="BIZ UDPゴシック" panose="020B0400000000000000" pitchFamily="50" charset="-128"/>
                        </a:rPr>
                        <a:t>に行う乗合輸送</a:t>
                      </a: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サービス。</a:t>
                      </a:r>
                    </a:p>
                  </a:txBody>
                  <a:tcPr marL="45720" marR="45720" anchor="ctr">
                    <a:solidFill>
                      <a:schemeClr val="accent5">
                        <a:lumMod val="20000"/>
                        <a:lumOff val="80000"/>
                      </a:schemeClr>
                    </a:solidFill>
                  </a:tcPr>
                </a:tc>
                <a:extLst>
                  <a:ext uri="{0D108BD9-81ED-4DB2-BD59-A6C34878D82A}">
                    <a16:rowId xmlns:a16="http://schemas.microsoft.com/office/drawing/2014/main" val="170316754"/>
                  </a:ext>
                </a:extLst>
              </a:tr>
              <a:tr h="584178">
                <a:tc>
                  <a:txBody>
                    <a:bodyPr/>
                    <a:lstStyle/>
                    <a:p>
                      <a:pPr algn="l" fontAlgn="ctr"/>
                      <a:r>
                        <a:rPr 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AMED</a:t>
                      </a:r>
                    </a:p>
                  </a:txBody>
                  <a:tcPr marL="45720" marR="45720" anchor="ctr">
                    <a:solidFill>
                      <a:schemeClr val="accent5">
                        <a:lumMod val="20000"/>
                        <a:lumOff val="80000"/>
                      </a:schemeClr>
                    </a:solidFill>
                  </a:tcPr>
                </a:tc>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・医療分野の研究開発およびその環境整備の中核的な役割を担う機関として、</a:t>
                      </a:r>
                      <a:r>
                        <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rPr>
                        <a:t>2015</a:t>
                      </a: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年</a:t>
                      </a:r>
                      <a:r>
                        <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rPr>
                        <a:t>4</a:t>
                      </a: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月に設立。 </a:t>
                      </a:r>
                      <a:b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b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・基礎から実用化までの一貫した医療研究開発の推進と、その成果の円滑な実用化を図るとともに、研究開発環境の</a:t>
                      </a:r>
                      <a:br>
                        <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rPr>
                      </a:b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  整備を総合的かつ効果的に行うための様々な取組を行う国立研究開発法人。</a:t>
                      </a:r>
                    </a:p>
                  </a:txBody>
                  <a:tcPr marL="45720" marR="45720" anchor="ctr">
                    <a:solidFill>
                      <a:schemeClr val="accent5">
                        <a:lumMod val="20000"/>
                        <a:lumOff val="80000"/>
                      </a:schemeClr>
                    </a:solidFill>
                  </a:tcPr>
                </a:tc>
                <a:extLst>
                  <a:ext uri="{0D108BD9-81ED-4DB2-BD59-A6C34878D82A}">
                    <a16:rowId xmlns:a16="http://schemas.microsoft.com/office/drawing/2014/main" val="3404352772"/>
                  </a:ext>
                </a:extLst>
              </a:tr>
              <a:tr h="584178">
                <a:tc>
                  <a:txBody>
                    <a:bodyPr/>
                    <a:lstStyle/>
                    <a:p>
                      <a:pPr algn="l" fontAlgn="ctr"/>
                      <a:r>
                        <a:rPr 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CDMO</a:t>
                      </a:r>
                    </a:p>
                  </a:txBody>
                  <a:tcPr marL="45720" marR="45720" anchor="ctr">
                    <a:solidFill>
                      <a:schemeClr val="accent5">
                        <a:lumMod val="20000"/>
                        <a:lumOff val="80000"/>
                      </a:schemeClr>
                    </a:solidFill>
                  </a:tcPr>
                </a:tc>
                <a:tc>
                  <a:txBody>
                    <a:bodyPr/>
                    <a:lstStyle/>
                    <a:p>
                      <a:pPr algn="l" fontAlgn="ctr"/>
                      <a:r>
                        <a:rPr lang="en-US" sz="1050" b="0" i="0" u="none" strike="noStrike" dirty="0">
                          <a:solidFill>
                            <a:schemeClr val="tx1"/>
                          </a:solidFill>
                          <a:effectLst/>
                          <a:latin typeface="BIZ UDPゴシック" panose="020B0400000000000000" pitchFamily="50" charset="-128"/>
                          <a:ea typeface="BIZ UDPゴシック" panose="020B0400000000000000" pitchFamily="50" charset="-128"/>
                        </a:rPr>
                        <a:t>Contract Development and Manufacturing Organization（</a:t>
                      </a: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開発製造受託機関）の略称で、</a:t>
                      </a:r>
                      <a:r>
                        <a:rPr lang="ja-JP" altLang="en-US" sz="105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特にバイオ医薬品において、製薬企業（ベンチャー企業等含む）から医薬品の開発や製造方法の開発、さらには実際の製造・販売までを一括で受託する企業をいう。</a:t>
                      </a:r>
                      <a:r>
                        <a:rPr lang="ja-JP" altLang="en-US" sz="1050" b="0" i="0" u="none" strike="noStrike" dirty="0">
                          <a:solidFill>
                            <a:schemeClr val="tx1"/>
                          </a:solidFill>
                          <a:effectLst/>
                          <a:latin typeface="ＭＳ 明朝" panose="02020609040205080304" pitchFamily="17" charset="-128"/>
                          <a:ea typeface="ＭＳ 明朝" panose="02020609040205080304" pitchFamily="17" charset="-128"/>
                        </a:rPr>
                        <a:t>​</a:t>
                      </a:r>
                      <a:endPar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45720" marR="45720" anchor="ctr">
                    <a:solidFill>
                      <a:schemeClr val="accent5">
                        <a:lumMod val="20000"/>
                        <a:lumOff val="80000"/>
                      </a:schemeClr>
                    </a:solidFill>
                  </a:tcPr>
                </a:tc>
                <a:extLst>
                  <a:ext uri="{0D108BD9-81ED-4DB2-BD59-A6C34878D82A}">
                    <a16:rowId xmlns:a16="http://schemas.microsoft.com/office/drawing/2014/main" val="2116459457"/>
                  </a:ext>
                </a:extLst>
              </a:tr>
              <a:tr h="423599">
                <a:tc>
                  <a:txBody>
                    <a:bodyPr/>
                    <a:lstStyle/>
                    <a:p>
                      <a:pPr algn="l"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CNP</a:t>
                      </a: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 カーボンニュートラルポート</a:t>
                      </a:r>
                    </a:p>
                  </a:txBody>
                  <a:tcPr marL="45720" marR="45720" anchor="ctr">
                    <a:solidFill>
                      <a:schemeClr val="accent5">
                        <a:lumMod val="20000"/>
                        <a:lumOff val="80000"/>
                      </a:schemeClr>
                    </a:solidFill>
                  </a:tcPr>
                </a:tc>
                <a:tc>
                  <a:txBody>
                    <a:bodyPr/>
                    <a:lstStyle/>
                    <a:p>
                      <a:pPr algn="l" fontAlgn="ctr"/>
                      <a:r>
                        <a:rPr lang="ja-JP" altLang="en-US" sz="1000" b="0" i="0" u="none" strike="noStrike" dirty="0">
                          <a:solidFill>
                            <a:schemeClr val="tx1"/>
                          </a:solidFill>
                          <a:effectLst/>
                          <a:latin typeface="BIZ UDPゴシック" panose="020B0400000000000000" pitchFamily="50" charset="-128"/>
                          <a:ea typeface="BIZ UDPゴシック" panose="020B0400000000000000" pitchFamily="50" charset="-128"/>
                        </a:rPr>
                        <a:t>・港湾の運営や物流活動において発生する二酸化炭素（</a:t>
                      </a:r>
                      <a:r>
                        <a:rPr lang="en-US" altLang="ja-JP" sz="1000" b="0" i="0" u="none" strike="noStrike" dirty="0">
                          <a:solidFill>
                            <a:schemeClr val="tx1"/>
                          </a:solidFill>
                          <a:effectLst/>
                          <a:latin typeface="BIZ UDPゴシック" panose="020B0400000000000000" pitchFamily="50" charset="-128"/>
                          <a:ea typeface="BIZ UDPゴシック" panose="020B0400000000000000" pitchFamily="50" charset="-128"/>
                        </a:rPr>
                        <a:t>CO₂</a:t>
                      </a:r>
                      <a:r>
                        <a:rPr lang="ja-JP" altLang="en-US" sz="1000" b="0" i="0" u="none" strike="noStrike" dirty="0">
                          <a:solidFill>
                            <a:schemeClr val="tx1"/>
                          </a:solidFill>
                          <a:effectLst/>
                          <a:latin typeface="BIZ UDPゴシック" panose="020B0400000000000000" pitchFamily="50" charset="-128"/>
                          <a:ea typeface="BIZ UDPゴシック" panose="020B0400000000000000" pitchFamily="50" charset="-128"/>
                        </a:rPr>
                        <a:t>）などの温室効果ガスの排出量について、省エネ設備の導入、再生可能エネルギーへの転換など様々な取組を通じ、実質ゼロの達成を目指す港のこと。</a:t>
                      </a:r>
                    </a:p>
                  </a:txBody>
                  <a:tcPr marL="45720" marR="45720" anchor="ctr">
                    <a:solidFill>
                      <a:schemeClr val="accent5">
                        <a:lumMod val="20000"/>
                        <a:lumOff val="80000"/>
                      </a:schemeClr>
                    </a:solidFill>
                  </a:tcPr>
                </a:tc>
                <a:extLst>
                  <a:ext uri="{0D108BD9-81ED-4DB2-BD59-A6C34878D82A}">
                    <a16:rowId xmlns:a16="http://schemas.microsoft.com/office/drawing/2014/main" val="509863107"/>
                  </a:ext>
                </a:extLst>
              </a:tr>
              <a:tr h="560811">
                <a:tc>
                  <a:txBody>
                    <a:bodyPr/>
                    <a:lstStyle/>
                    <a:p>
                      <a:pPr algn="l" fontAlgn="ctr"/>
                      <a:r>
                        <a:rPr 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DMO</a:t>
                      </a:r>
                    </a:p>
                  </a:txBody>
                  <a:tcPr marL="45720" marR="45720" anchor="ctr">
                    <a:solidFill>
                      <a:schemeClr val="accent5">
                        <a:lumMod val="20000"/>
                        <a:lumOff val="80000"/>
                      </a:schemeClr>
                    </a:solidFill>
                  </a:tcPr>
                </a:tc>
                <a:tc>
                  <a:txBody>
                    <a:bodyPr/>
                    <a:lstStyle/>
                    <a:p>
                      <a:pPr algn="l" fontAlgn="ctr"/>
                      <a:r>
                        <a:rPr lang="ja-JP" altLang="en-US" sz="1000" b="0" i="0" u="none" strike="noStrike" dirty="0">
                          <a:solidFill>
                            <a:schemeClr val="tx1"/>
                          </a:solidFill>
                          <a:effectLst/>
                          <a:latin typeface="BIZ UDPゴシック" panose="020B0400000000000000" pitchFamily="50" charset="-128"/>
                          <a:ea typeface="BIZ UDPゴシック" panose="020B0400000000000000" pitchFamily="50" charset="-128"/>
                        </a:rPr>
                        <a:t>観光地域づくり法人。地域の「稼ぐ力」を引き出すとともに地域への誇りと愛着を醸成する「観光地経営」の視点に立った観光地域づくりの舵取り役として、多様な関係者と協同しながら、明確なコンセプトに基づいた観光地域づくりを実現するための戦略を策定するとともに、戦略を着実に実施するための調整機能を備えた法⼈。</a:t>
                      </a:r>
                    </a:p>
                  </a:txBody>
                  <a:tcPr marL="45720" marR="45720" anchor="ctr">
                    <a:solidFill>
                      <a:schemeClr val="accent5">
                        <a:lumMod val="20000"/>
                        <a:lumOff val="80000"/>
                      </a:schemeClr>
                    </a:solidFill>
                  </a:tcPr>
                </a:tc>
                <a:extLst>
                  <a:ext uri="{0D108BD9-81ED-4DB2-BD59-A6C34878D82A}">
                    <a16:rowId xmlns:a16="http://schemas.microsoft.com/office/drawing/2014/main" val="1675650119"/>
                  </a:ext>
                </a:extLst>
              </a:tr>
              <a:tr h="716592">
                <a:tc>
                  <a:txBody>
                    <a:bodyPr/>
                    <a:lstStyle/>
                    <a:p>
                      <a:pPr algn="l"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DX</a:t>
                      </a: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／デジタルトランスフォーメーション</a:t>
                      </a:r>
                    </a:p>
                  </a:txBody>
                  <a:tcPr marL="45720" marR="45720" anchor="ctr">
                    <a:solidFill>
                      <a:schemeClr val="accent5">
                        <a:lumMod val="20000"/>
                        <a:lumOff val="80000"/>
                      </a:schemeClr>
                    </a:solidFill>
                  </a:tcPr>
                </a:tc>
                <a:tc>
                  <a:txBody>
                    <a:bodyPr/>
                    <a:lstStyle/>
                    <a:p>
                      <a:pPr algn="l" fontAlgn="ctr"/>
                      <a:r>
                        <a:rPr lang="ja-JP" altLang="en-US" sz="1000" b="0" i="0" u="none" strike="noStrike" dirty="0">
                          <a:solidFill>
                            <a:schemeClr val="tx1"/>
                          </a:solidFill>
                          <a:effectLst/>
                          <a:latin typeface="BIZ UDPゴシック" panose="020B0400000000000000" pitchFamily="50" charset="-128"/>
                          <a:ea typeface="BIZ UDPゴシック" panose="020B0400000000000000" pitchFamily="50" charset="-128"/>
                        </a:rPr>
                        <a:t>・</a:t>
                      </a:r>
                      <a:r>
                        <a:rPr lang="en-US" altLang="ja-JP" sz="1000" b="0" i="0" u="none" strike="noStrike" dirty="0">
                          <a:solidFill>
                            <a:schemeClr val="tx1"/>
                          </a:solidFill>
                          <a:effectLst/>
                          <a:latin typeface="BIZ UDPゴシック" panose="020B0400000000000000" pitchFamily="50" charset="-128"/>
                          <a:ea typeface="BIZ UDPゴシック" panose="020B0400000000000000" pitchFamily="50" charset="-128"/>
                        </a:rPr>
                        <a:t>IT</a:t>
                      </a:r>
                      <a:r>
                        <a:rPr lang="ja-JP" altLang="en-US" sz="1000" b="0" i="0" u="none" strike="noStrike" dirty="0">
                          <a:solidFill>
                            <a:schemeClr val="tx1"/>
                          </a:solidFill>
                          <a:effectLst/>
                          <a:latin typeface="BIZ UDPゴシック" panose="020B0400000000000000" pitchFamily="50" charset="-128"/>
                          <a:ea typeface="BIZ UDPゴシック" panose="020B0400000000000000" pitchFamily="50" charset="-128"/>
                        </a:rPr>
                        <a:t>の浸透が、人々の生活をあらゆる面でより良い方向に変化させること。</a:t>
                      </a:r>
                      <a:br>
                        <a:rPr lang="ja-JP" altLang="en-US" sz="1000" b="0" i="0" u="none" strike="noStrike" dirty="0">
                          <a:solidFill>
                            <a:schemeClr val="tx1"/>
                          </a:solidFill>
                          <a:effectLst/>
                          <a:latin typeface="BIZ UDPゴシック" panose="020B0400000000000000" pitchFamily="50" charset="-128"/>
                          <a:ea typeface="BIZ UDPゴシック" panose="020B0400000000000000" pitchFamily="50" charset="-128"/>
                        </a:rPr>
                      </a:br>
                      <a:r>
                        <a:rPr lang="ja-JP" altLang="en-US" sz="1000" b="0" i="0" u="none" strike="noStrike" dirty="0">
                          <a:solidFill>
                            <a:schemeClr val="tx1"/>
                          </a:solidFill>
                          <a:effectLst/>
                          <a:latin typeface="BIZ UDPゴシック" panose="020B0400000000000000" pitchFamily="50" charset="-128"/>
                          <a:ea typeface="BIZ UDPゴシック" panose="020B0400000000000000" pitchFamily="50" charset="-128"/>
                        </a:rPr>
                        <a:t>・企業にとっては、ビジネス環境の激しい変化に対応し、データとデジタル技術を活用して、顧客や社会のニーズを基に、</a:t>
                      </a:r>
                      <a:br>
                        <a:rPr lang="en-US" altLang="ja-JP" sz="1000" b="0" i="0" u="none" strike="noStrike" dirty="0">
                          <a:solidFill>
                            <a:schemeClr val="tx1"/>
                          </a:solidFill>
                          <a:effectLst/>
                          <a:latin typeface="BIZ UDPゴシック" panose="020B0400000000000000" pitchFamily="50" charset="-128"/>
                          <a:ea typeface="BIZ UDPゴシック" panose="020B0400000000000000" pitchFamily="50" charset="-128"/>
                        </a:rPr>
                      </a:br>
                      <a:r>
                        <a:rPr lang="ja-JP" altLang="en-US" sz="1000" b="0" i="0" u="none" strike="noStrike" dirty="0">
                          <a:solidFill>
                            <a:schemeClr val="tx1"/>
                          </a:solidFill>
                          <a:effectLst/>
                          <a:latin typeface="BIZ UDPゴシック" panose="020B0400000000000000" pitchFamily="50" charset="-128"/>
                          <a:ea typeface="BIZ UDPゴシック" panose="020B0400000000000000" pitchFamily="50" charset="-128"/>
                        </a:rPr>
                        <a:t> 製品やサービス、ビジネスモデルを変革するとともに、業務そのものや、組織、プロセス、企業文化・風土を変革し、競争</a:t>
                      </a:r>
                      <a:br>
                        <a:rPr lang="en-US" altLang="ja-JP" sz="1000" b="0" i="0" u="none" strike="noStrike" dirty="0">
                          <a:solidFill>
                            <a:schemeClr val="tx1"/>
                          </a:solidFill>
                          <a:effectLst/>
                          <a:latin typeface="BIZ UDPゴシック" panose="020B0400000000000000" pitchFamily="50" charset="-128"/>
                          <a:ea typeface="BIZ UDPゴシック" panose="020B0400000000000000" pitchFamily="50" charset="-128"/>
                        </a:rPr>
                      </a:br>
                      <a:r>
                        <a:rPr lang="en-US" altLang="ja-JP" sz="1000" b="0" i="0" u="none" strike="noStrike" dirty="0">
                          <a:solidFill>
                            <a:schemeClr val="tx1"/>
                          </a:solidFill>
                          <a:effectLst/>
                          <a:latin typeface="BIZ UDPゴシック" panose="020B0400000000000000" pitchFamily="50" charset="-128"/>
                          <a:ea typeface="BIZ UDPゴシック" panose="020B0400000000000000" pitchFamily="50" charset="-128"/>
                        </a:rPr>
                        <a:t> </a:t>
                      </a:r>
                      <a:r>
                        <a:rPr lang="ja-JP" altLang="en-US" sz="1000" b="0" i="0" u="none" strike="noStrike" dirty="0">
                          <a:solidFill>
                            <a:schemeClr val="tx1"/>
                          </a:solidFill>
                          <a:effectLst/>
                          <a:latin typeface="BIZ UDPゴシック" panose="020B0400000000000000" pitchFamily="50" charset="-128"/>
                          <a:ea typeface="BIZ UDPゴシック" panose="020B0400000000000000" pitchFamily="50" charset="-128"/>
                        </a:rPr>
                        <a:t>上の優位性を確立すること。</a:t>
                      </a:r>
                    </a:p>
                  </a:txBody>
                  <a:tcPr marL="45720" marR="45720" anchor="ctr">
                    <a:solidFill>
                      <a:schemeClr val="accent5">
                        <a:lumMod val="20000"/>
                        <a:lumOff val="80000"/>
                      </a:schemeClr>
                    </a:solidFill>
                  </a:tcPr>
                </a:tc>
                <a:extLst>
                  <a:ext uri="{0D108BD9-81ED-4DB2-BD59-A6C34878D82A}">
                    <a16:rowId xmlns:a16="http://schemas.microsoft.com/office/drawing/2014/main" val="269316975"/>
                  </a:ext>
                </a:extLst>
              </a:tr>
              <a:tr h="560811">
                <a:tc>
                  <a:txBody>
                    <a:bodyPr/>
                    <a:lstStyle/>
                    <a:p>
                      <a:pPr algn="l" fontAlgn="ctr"/>
                      <a:r>
                        <a:rPr 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EV・FC</a:t>
                      </a:r>
                    </a:p>
                  </a:txBody>
                  <a:tcPr marL="45720" marR="45720" anchor="ctr">
                    <a:solidFill>
                      <a:schemeClr val="accent5">
                        <a:lumMod val="20000"/>
                        <a:lumOff val="80000"/>
                      </a:schemeClr>
                    </a:solidFill>
                  </a:tcPr>
                </a:tc>
                <a:tc>
                  <a:txBody>
                    <a:bodyPr/>
                    <a:lstStyle/>
                    <a:p>
                      <a:pPr algn="l" fontAlgn="ctr"/>
                      <a:r>
                        <a:rPr lang="ja-JP" altLang="en-US" sz="1000" b="0" i="0" u="none" strike="noStrike" dirty="0">
                          <a:solidFill>
                            <a:schemeClr val="tx1"/>
                          </a:solidFill>
                          <a:effectLst/>
                          <a:latin typeface="BIZ UDPゴシック" panose="020B0400000000000000" pitchFamily="50" charset="-128"/>
                          <a:ea typeface="BIZ UDPゴシック" panose="020B0400000000000000" pitchFamily="50" charset="-128"/>
                        </a:rPr>
                        <a:t>・</a:t>
                      </a:r>
                      <a:r>
                        <a:rPr lang="en-US" altLang="ja-JP" sz="1000" b="0" i="0" u="none" strike="noStrike" dirty="0">
                          <a:solidFill>
                            <a:schemeClr val="tx1"/>
                          </a:solidFill>
                          <a:effectLst/>
                          <a:latin typeface="BIZ UDPゴシック" panose="020B0400000000000000" pitchFamily="50" charset="-128"/>
                          <a:ea typeface="BIZ UDPゴシック" panose="020B0400000000000000" pitchFamily="50" charset="-128"/>
                        </a:rPr>
                        <a:t>EV</a:t>
                      </a:r>
                      <a:r>
                        <a:rPr lang="ja-JP" altLang="en-US" sz="1000" b="0" i="0" u="none" strike="noStrike" dirty="0">
                          <a:solidFill>
                            <a:schemeClr val="tx1"/>
                          </a:solidFill>
                          <a:effectLst/>
                          <a:latin typeface="BIZ UDPゴシック" panose="020B0400000000000000" pitchFamily="50" charset="-128"/>
                          <a:ea typeface="BIZ UDPゴシック" panose="020B0400000000000000" pitchFamily="50" charset="-128"/>
                        </a:rPr>
                        <a:t>（</a:t>
                      </a:r>
                      <a:r>
                        <a:rPr lang="en-US" altLang="ja-JP" sz="1000" b="0" i="0" u="none" strike="noStrike" dirty="0">
                          <a:solidFill>
                            <a:schemeClr val="tx1"/>
                          </a:solidFill>
                          <a:effectLst/>
                          <a:latin typeface="BIZ UDPゴシック" panose="020B0400000000000000" pitchFamily="50" charset="-128"/>
                          <a:ea typeface="BIZ UDPゴシック" panose="020B0400000000000000" pitchFamily="50" charset="-128"/>
                        </a:rPr>
                        <a:t>Electric Vehicle</a:t>
                      </a:r>
                      <a:r>
                        <a:rPr lang="ja-JP" altLang="en-US" sz="1000" b="0" i="0" u="none" strike="noStrike" dirty="0">
                          <a:solidFill>
                            <a:schemeClr val="tx1"/>
                          </a:solidFill>
                          <a:effectLst/>
                          <a:latin typeface="BIZ UDPゴシック" panose="020B0400000000000000" pitchFamily="50" charset="-128"/>
                          <a:ea typeface="BIZ UDPゴシック" panose="020B0400000000000000" pitchFamily="50" charset="-128"/>
                        </a:rPr>
                        <a:t>）：外部から充電し、バッテリーに蓄えた電気でモーターを回転させて走る自動車。</a:t>
                      </a:r>
                      <a:br>
                        <a:rPr lang="ja-JP" altLang="en-US" sz="1000" b="0" i="0" u="none" strike="noStrike" dirty="0">
                          <a:solidFill>
                            <a:schemeClr val="tx1"/>
                          </a:solidFill>
                          <a:effectLst/>
                          <a:latin typeface="BIZ UDPゴシック" panose="020B0400000000000000" pitchFamily="50" charset="-128"/>
                          <a:ea typeface="BIZ UDPゴシック" panose="020B0400000000000000" pitchFamily="50" charset="-128"/>
                        </a:rPr>
                      </a:br>
                      <a:r>
                        <a:rPr lang="ja-JP" altLang="en-US" sz="1000" b="0" i="0" u="none" strike="noStrike" dirty="0">
                          <a:solidFill>
                            <a:schemeClr val="tx1"/>
                          </a:solidFill>
                          <a:effectLst/>
                          <a:latin typeface="BIZ UDPゴシック" panose="020B0400000000000000" pitchFamily="50" charset="-128"/>
                          <a:ea typeface="BIZ UDPゴシック" panose="020B0400000000000000" pitchFamily="50" charset="-128"/>
                        </a:rPr>
                        <a:t>・</a:t>
                      </a:r>
                      <a:r>
                        <a:rPr lang="en-US" altLang="ja-JP" sz="1000" b="0" i="0" u="none" strike="noStrike" dirty="0">
                          <a:solidFill>
                            <a:schemeClr val="tx1"/>
                          </a:solidFill>
                          <a:effectLst/>
                          <a:latin typeface="BIZ UDPゴシック" panose="020B0400000000000000" pitchFamily="50" charset="-128"/>
                          <a:ea typeface="BIZ UDPゴシック" panose="020B0400000000000000" pitchFamily="50" charset="-128"/>
                        </a:rPr>
                        <a:t>FC</a:t>
                      </a:r>
                      <a:r>
                        <a:rPr lang="ja-JP" altLang="en-US" sz="1000" b="0" i="0" u="none" strike="noStrike" dirty="0">
                          <a:solidFill>
                            <a:schemeClr val="tx1"/>
                          </a:solidFill>
                          <a:effectLst/>
                          <a:latin typeface="BIZ UDPゴシック" panose="020B0400000000000000" pitchFamily="50" charset="-128"/>
                          <a:ea typeface="BIZ UDPゴシック" panose="020B0400000000000000" pitchFamily="50" charset="-128"/>
                        </a:rPr>
                        <a:t>（</a:t>
                      </a:r>
                      <a:r>
                        <a:rPr lang="en-US" altLang="ja-JP" sz="1000" b="0" i="0" u="none" strike="noStrike" dirty="0">
                          <a:solidFill>
                            <a:schemeClr val="tx1"/>
                          </a:solidFill>
                          <a:effectLst/>
                          <a:latin typeface="BIZ UDPゴシック" panose="020B0400000000000000" pitchFamily="50" charset="-128"/>
                          <a:ea typeface="BIZ UDPゴシック" panose="020B0400000000000000" pitchFamily="50" charset="-128"/>
                        </a:rPr>
                        <a:t>Fuel Cell</a:t>
                      </a:r>
                      <a:r>
                        <a:rPr lang="ja-JP" altLang="en-US" sz="1000" b="0" i="0" u="none" strike="noStrike" dirty="0">
                          <a:solidFill>
                            <a:schemeClr val="tx1"/>
                          </a:solidFill>
                          <a:effectLst/>
                          <a:latin typeface="BIZ UDPゴシック" panose="020B0400000000000000" pitchFamily="50" charset="-128"/>
                          <a:ea typeface="BIZ UDPゴシック" panose="020B0400000000000000" pitchFamily="50" charset="-128"/>
                        </a:rPr>
                        <a:t>）：充填した水素と空気中の酸素を燃料電池で化学反応させて発電し、その電気でモーターを回転させ</a:t>
                      </a:r>
                      <a:br>
                        <a:rPr lang="en-US" altLang="ja-JP" sz="1000" b="0" i="0" u="none" strike="noStrike" dirty="0">
                          <a:solidFill>
                            <a:schemeClr val="tx1"/>
                          </a:solidFill>
                          <a:effectLst/>
                          <a:latin typeface="BIZ UDPゴシック" panose="020B0400000000000000" pitchFamily="50" charset="-128"/>
                          <a:ea typeface="BIZ UDPゴシック" panose="020B0400000000000000" pitchFamily="50" charset="-128"/>
                        </a:rPr>
                      </a:br>
                      <a:r>
                        <a:rPr lang="ja-JP" altLang="en-US" sz="1000" b="0" i="0" u="none" strike="noStrike" dirty="0">
                          <a:solidFill>
                            <a:schemeClr val="tx1"/>
                          </a:solidFill>
                          <a:effectLst/>
                          <a:latin typeface="BIZ UDPゴシック" panose="020B0400000000000000" pitchFamily="50" charset="-128"/>
                          <a:ea typeface="BIZ UDPゴシック" panose="020B0400000000000000" pitchFamily="50" charset="-128"/>
                        </a:rPr>
                        <a:t> て走る自動車。</a:t>
                      </a:r>
                    </a:p>
                  </a:txBody>
                  <a:tcPr marL="45720" marR="45720" anchor="ctr">
                    <a:solidFill>
                      <a:schemeClr val="accent5">
                        <a:lumMod val="20000"/>
                        <a:lumOff val="80000"/>
                      </a:schemeClr>
                    </a:solidFill>
                  </a:tcPr>
                </a:tc>
                <a:extLst>
                  <a:ext uri="{0D108BD9-81ED-4DB2-BD59-A6C34878D82A}">
                    <a16:rowId xmlns:a16="http://schemas.microsoft.com/office/drawing/2014/main" val="3818597198"/>
                  </a:ext>
                </a:extLst>
              </a:tr>
              <a:tr h="405030">
                <a:tc>
                  <a:txBody>
                    <a:bodyPr/>
                    <a:lstStyle/>
                    <a:p>
                      <a:pPr algn="l" fontAlgn="ctr"/>
                      <a:r>
                        <a:rPr 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e</a:t>
                      </a: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スポーツ</a:t>
                      </a:r>
                    </a:p>
                  </a:txBody>
                  <a:tcPr marL="45720" marR="45720" anchor="ctr">
                    <a:solidFill>
                      <a:schemeClr val="accent5">
                        <a:lumMod val="20000"/>
                        <a:lumOff val="80000"/>
                      </a:schemeClr>
                    </a:solidFill>
                  </a:tcPr>
                </a:tc>
                <a:tc>
                  <a:txBody>
                    <a:bodyPr/>
                    <a:lstStyle/>
                    <a:p>
                      <a:pPr algn="l" fontAlgn="ctr"/>
                      <a:r>
                        <a:rPr lang="ja-JP" altLang="en-US" sz="1000" b="0" i="0" u="none" strike="noStrike" dirty="0">
                          <a:solidFill>
                            <a:schemeClr val="tx1"/>
                          </a:solidFill>
                          <a:effectLst/>
                          <a:latin typeface="BIZ UDPゴシック" panose="020B0400000000000000" pitchFamily="50" charset="-128"/>
                          <a:ea typeface="BIZ UDPゴシック" panose="020B0400000000000000" pitchFamily="50" charset="-128"/>
                        </a:rPr>
                        <a:t>「エレクトロニック・スポーツ」の略。広義には、電子機器を用いて行う娯楽、競技、スポーツ全般を指す言葉であり、コンピューターゲーム、ビデオゲームを使った対戦をスポーツ競技として捉える際の名称。</a:t>
                      </a:r>
                    </a:p>
                  </a:txBody>
                  <a:tcPr marL="45720" marR="45720" anchor="ctr">
                    <a:solidFill>
                      <a:schemeClr val="accent5">
                        <a:lumMod val="20000"/>
                        <a:lumOff val="80000"/>
                      </a:schemeClr>
                    </a:solidFill>
                  </a:tcPr>
                </a:tc>
                <a:extLst>
                  <a:ext uri="{0D108BD9-81ED-4DB2-BD59-A6C34878D82A}">
                    <a16:rowId xmlns:a16="http://schemas.microsoft.com/office/drawing/2014/main" val="2645325648"/>
                  </a:ext>
                </a:extLst>
              </a:tr>
            </a:tbl>
          </a:graphicData>
        </a:graphic>
      </p:graphicFrame>
      <p:sp>
        <p:nvSpPr>
          <p:cNvPr id="23" name="スライド番号プレースホルダー 3">
            <a:extLst>
              <a:ext uri="{FF2B5EF4-FFF2-40B4-BE49-F238E27FC236}">
                <a16:creationId xmlns:a16="http://schemas.microsoft.com/office/drawing/2014/main" id="{D0C86DC1-F112-4756-828E-DB6B189C2A5F}"/>
              </a:ext>
            </a:extLst>
          </p:cNvPr>
          <p:cNvSpPr>
            <a:spLocks noGrp="1"/>
          </p:cNvSpPr>
          <p:nvPr>
            <p:ph type="sldNum" sz="quarter" idx="12"/>
          </p:nvPr>
        </p:nvSpPr>
        <p:spPr>
          <a:xfrm>
            <a:off x="7677150" y="6492875"/>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F82107-93BA-490C-9453-044014AF67CD}" type="slidenum">
              <a:rPr kumimoji="1" lang="ja-JP" altLang="en-US" sz="1200" b="0" i="0" u="none" strike="noStrike" kern="1200" cap="none" spc="0" normalizeH="0" baseline="0" noProof="0" smtClean="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86</a:t>
            </a:fld>
            <a:endParaRPr kumimoji="1" lang="ja-JP" altLang="en-US" sz="1200" b="0" i="0" u="none" strike="noStrike" kern="1200" cap="none" spc="0" normalizeH="0" baseline="0" noProof="0" dirty="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285977558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7">
            <a:extLst>
              <a:ext uri="{FF2B5EF4-FFF2-40B4-BE49-F238E27FC236}">
                <a16:creationId xmlns:a16="http://schemas.microsoft.com/office/drawing/2014/main" id="{1E02A8AC-0E1A-45D9-8B61-BA8F52BED21F}"/>
              </a:ext>
            </a:extLst>
          </p:cNvPr>
          <p:cNvGraphicFramePr>
            <a:graphicFrameLocks noGrp="1"/>
          </p:cNvGraphicFramePr>
          <p:nvPr>
            <p:extLst>
              <p:ext uri="{D42A27DB-BD31-4B8C-83A1-F6EECF244321}">
                <p14:modId xmlns:p14="http://schemas.microsoft.com/office/powerpoint/2010/main" val="3081055682"/>
              </p:ext>
            </p:extLst>
          </p:nvPr>
        </p:nvGraphicFramePr>
        <p:xfrm>
          <a:off x="201000" y="642869"/>
          <a:ext cx="9504000" cy="6134894"/>
        </p:xfrm>
        <a:graphic>
          <a:graphicData uri="http://schemas.openxmlformats.org/drawingml/2006/table">
            <a:tbl>
              <a:tblPr firstRow="1" bandRow="1">
                <a:tableStyleId>{5C22544A-7EE6-4342-B048-85BDC9FD1C3A}</a:tableStyleId>
              </a:tblPr>
              <a:tblGrid>
                <a:gridCol w="2268000">
                  <a:extLst>
                    <a:ext uri="{9D8B030D-6E8A-4147-A177-3AD203B41FA5}">
                      <a16:colId xmlns:a16="http://schemas.microsoft.com/office/drawing/2014/main" val="3786945068"/>
                    </a:ext>
                  </a:extLst>
                </a:gridCol>
                <a:gridCol w="7236000">
                  <a:extLst>
                    <a:ext uri="{9D8B030D-6E8A-4147-A177-3AD203B41FA5}">
                      <a16:colId xmlns:a16="http://schemas.microsoft.com/office/drawing/2014/main" val="1434758981"/>
                    </a:ext>
                  </a:extLst>
                </a:gridCol>
              </a:tblGrid>
              <a:tr h="374174">
                <a:tc>
                  <a:txBody>
                    <a:bodyPr/>
                    <a:lstStyle/>
                    <a:p>
                      <a:pPr algn="ctr"/>
                      <a:r>
                        <a:rPr kumimoji="1" lang="ja-JP" altLang="en-US" dirty="0"/>
                        <a:t>用語</a:t>
                      </a:r>
                    </a:p>
                  </a:txBody>
                  <a:tcPr marL="45720" marR="45720" anchor="ctr">
                    <a:solidFill>
                      <a:schemeClr val="accent5"/>
                    </a:solidFill>
                  </a:tcPr>
                </a:tc>
                <a:tc>
                  <a:txBody>
                    <a:bodyPr/>
                    <a:lstStyle/>
                    <a:p>
                      <a:pPr algn="ctr"/>
                      <a:r>
                        <a:rPr kumimoji="1" lang="ja-JP" altLang="en-US" dirty="0"/>
                        <a:t>説明</a:t>
                      </a:r>
                    </a:p>
                  </a:txBody>
                  <a:tcPr marL="45720" marR="45720" anchor="ctr">
                    <a:solidFill>
                      <a:schemeClr val="accent5"/>
                    </a:solidFill>
                  </a:tcPr>
                </a:tc>
                <a:extLst>
                  <a:ext uri="{0D108BD9-81ED-4DB2-BD59-A6C34878D82A}">
                    <a16:rowId xmlns:a16="http://schemas.microsoft.com/office/drawing/2014/main" val="291517179"/>
                  </a:ext>
                </a:extLst>
              </a:tr>
              <a:tr h="0">
                <a:tc>
                  <a:txBody>
                    <a:bodyPr/>
                    <a:lstStyle/>
                    <a:p>
                      <a:pPr algn="l" fontAlgn="ctr"/>
                      <a:r>
                        <a:rPr 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GDP</a:t>
                      </a:r>
                    </a:p>
                  </a:txBody>
                  <a:tcPr marL="45720" marR="45720" anchor="ctr">
                    <a:solidFill>
                      <a:schemeClr val="accent5">
                        <a:lumMod val="20000"/>
                        <a:lumOff val="80000"/>
                      </a:schemeClr>
                    </a:solidFill>
                  </a:tcPr>
                </a:tc>
                <a:tc>
                  <a:txBody>
                    <a:bodyPr/>
                    <a:lstStyle/>
                    <a:p>
                      <a:pPr algn="l" fontAlgn="ctr"/>
                      <a:r>
                        <a:rPr lang="zh-CN"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国内総生産。</a:t>
                      </a:r>
                    </a:p>
                  </a:txBody>
                  <a:tcPr marL="45720" marR="45720" anchor="ctr">
                    <a:solidFill>
                      <a:schemeClr val="accent5">
                        <a:lumMod val="20000"/>
                        <a:lumOff val="80000"/>
                      </a:schemeClr>
                    </a:solidFill>
                  </a:tcPr>
                </a:tc>
                <a:extLst>
                  <a:ext uri="{0D108BD9-81ED-4DB2-BD59-A6C34878D82A}">
                    <a16:rowId xmlns:a16="http://schemas.microsoft.com/office/drawing/2014/main" val="379968448"/>
                  </a:ext>
                </a:extLst>
              </a:tr>
              <a:tr h="0">
                <a:tc>
                  <a:txBody>
                    <a:bodyPr/>
                    <a:lstStyle/>
                    <a:p>
                      <a:pPr algn="l" fontAlgn="ctr"/>
                      <a:r>
                        <a:rPr lang="en-US" sz="1050" b="0" i="0" u="none" strike="noStrike" dirty="0" err="1">
                          <a:solidFill>
                            <a:srgbClr val="000000"/>
                          </a:solidFill>
                          <a:effectLst/>
                          <a:latin typeface="BIZ UDPゴシック" panose="020B0400000000000000" pitchFamily="50" charset="-128"/>
                          <a:ea typeface="BIZ UDPゴシック" panose="020B0400000000000000" pitchFamily="50" charset="-128"/>
                        </a:rPr>
                        <a:t>GovTech</a:t>
                      </a: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大阪</a:t>
                      </a:r>
                      <a:endParaRPr lang="en-US" sz="105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45720" marR="45720" anchor="ctr">
                    <a:solidFill>
                      <a:schemeClr val="accent5">
                        <a:lumMod val="20000"/>
                        <a:lumOff val="80000"/>
                      </a:schemeClr>
                    </a:solidFill>
                  </a:tcPr>
                </a:tc>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大阪市町村スマートシティ推進連絡会議の通称。大阪府と府内全市町村が、情報システムや情報ネットワーク等に関する情報の交換や共有を行うとともに連携・協働を図ることを目的として設立。</a:t>
                      </a:r>
                    </a:p>
                  </a:txBody>
                  <a:tcPr marL="45720" marR="45720" anchor="ctr">
                    <a:solidFill>
                      <a:schemeClr val="accent5">
                        <a:lumMod val="20000"/>
                        <a:lumOff val="80000"/>
                      </a:schemeClr>
                    </a:solidFill>
                  </a:tcPr>
                </a:tc>
                <a:extLst>
                  <a:ext uri="{0D108BD9-81ED-4DB2-BD59-A6C34878D82A}">
                    <a16:rowId xmlns:a16="http://schemas.microsoft.com/office/drawing/2014/main" val="840076049"/>
                  </a:ext>
                </a:extLst>
              </a:tr>
              <a:tr h="0">
                <a:tc>
                  <a:txBody>
                    <a:bodyPr/>
                    <a:lstStyle/>
                    <a:p>
                      <a:pPr algn="l" fontAlgn="ctr"/>
                      <a:r>
                        <a:rPr 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GSE</a:t>
                      </a:r>
                    </a:p>
                  </a:txBody>
                  <a:tcPr marL="45720" marR="45720" anchor="ctr">
                    <a:solidFill>
                      <a:schemeClr val="accent5">
                        <a:lumMod val="20000"/>
                        <a:lumOff val="80000"/>
                      </a:schemeClr>
                    </a:solidFill>
                  </a:tcPr>
                </a:tc>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万博で開催された「</a:t>
                      </a:r>
                      <a:r>
                        <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rPr>
                        <a:t>Global Startup EXPO</a:t>
                      </a: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の略。世界中の優れたディープテックスタートアップと投資家や共創を志向する大学・研究機関、企業のほか、それらを取り巻くスタートアップ支援機関が一堂に会し、世界規模の課題解決を模索する国際カンファレンスイベント。</a:t>
                      </a:r>
                    </a:p>
                  </a:txBody>
                  <a:tcPr marL="45720" marR="45720" anchor="ctr">
                    <a:solidFill>
                      <a:schemeClr val="accent5">
                        <a:lumMod val="20000"/>
                        <a:lumOff val="80000"/>
                      </a:schemeClr>
                    </a:solidFill>
                  </a:tcPr>
                </a:tc>
                <a:extLst>
                  <a:ext uri="{0D108BD9-81ED-4DB2-BD59-A6C34878D82A}">
                    <a16:rowId xmlns:a16="http://schemas.microsoft.com/office/drawing/2014/main" val="1618350421"/>
                  </a:ext>
                </a:extLst>
              </a:tr>
              <a:tr h="0">
                <a:tc>
                  <a:txBody>
                    <a:bodyPr/>
                    <a:lstStyle/>
                    <a:p>
                      <a:pPr algn="l" fontAlgn="ctr"/>
                      <a:r>
                        <a:rPr 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ICT</a:t>
                      </a:r>
                    </a:p>
                  </a:txBody>
                  <a:tcPr marL="45720" marR="45720" anchor="ctr">
                    <a:solidFill>
                      <a:schemeClr val="accent5">
                        <a:lumMod val="20000"/>
                        <a:lumOff val="80000"/>
                      </a:schemeClr>
                    </a:solidFill>
                  </a:tcPr>
                </a:tc>
                <a:tc>
                  <a:txBody>
                    <a:bodyPr/>
                    <a:lstStyle/>
                    <a:p>
                      <a:pPr algn="l" fontAlgn="ctr"/>
                      <a:r>
                        <a:rPr lang="en-US" sz="1050" b="0" i="0" u="none" strike="noStrike" dirty="0">
                          <a:solidFill>
                            <a:schemeClr val="tx1"/>
                          </a:solidFill>
                          <a:effectLst/>
                          <a:latin typeface="BIZ UDPゴシック" panose="020B0400000000000000" pitchFamily="50" charset="-128"/>
                          <a:ea typeface="BIZ UDPゴシック" panose="020B0400000000000000" pitchFamily="50" charset="-128"/>
                        </a:rPr>
                        <a:t>（Information and Communications Technology）</a:t>
                      </a: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コンピュータやデータ通信に関する技術をまとめた呼び方。</a:t>
                      </a:r>
                    </a:p>
                  </a:txBody>
                  <a:tcPr marL="45720" marR="45720" anchor="ctr">
                    <a:solidFill>
                      <a:schemeClr val="accent5">
                        <a:lumMod val="20000"/>
                        <a:lumOff val="80000"/>
                      </a:schemeClr>
                    </a:solidFill>
                  </a:tcPr>
                </a:tc>
                <a:extLst>
                  <a:ext uri="{0D108BD9-81ED-4DB2-BD59-A6C34878D82A}">
                    <a16:rowId xmlns:a16="http://schemas.microsoft.com/office/drawing/2014/main" val="94619220"/>
                  </a:ext>
                </a:extLst>
              </a:tr>
              <a:tr h="0">
                <a:tc>
                  <a:txBody>
                    <a:bodyPr/>
                    <a:lstStyle/>
                    <a:p>
                      <a:pPr algn="l" fontAlgn="ctr"/>
                      <a:r>
                        <a:rPr lang="en-US" sz="1050" b="0" i="0" u="none" strike="noStrike" dirty="0">
                          <a:solidFill>
                            <a:schemeClr val="tx1"/>
                          </a:solidFill>
                          <a:effectLst/>
                          <a:latin typeface="BIZ UDPゴシック" panose="020B0400000000000000" pitchFamily="50" charset="-128"/>
                          <a:ea typeface="BIZ UDPゴシック" panose="020B0400000000000000" pitchFamily="50" charset="-128"/>
                        </a:rPr>
                        <a:t>INPIT</a:t>
                      </a:r>
                    </a:p>
                  </a:txBody>
                  <a:tcPr marL="45720" marR="45720" anchor="ctr">
                    <a:solidFill>
                      <a:schemeClr val="accent5">
                        <a:lumMod val="20000"/>
                        <a:lumOff val="80000"/>
                      </a:schemeClr>
                    </a:solidFill>
                  </a:tcPr>
                </a:tc>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独立行政法人工業所有権情報・研修館（</a:t>
                      </a:r>
                      <a:r>
                        <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rPr>
                        <a:t>National Center for Industrial Property Information and Training</a:t>
                      </a: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a:t>
                      </a:r>
                    </a:p>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知的財産の総合支援機関として、知財制度の基盤を支え、活用を進める活動をしている。</a:t>
                      </a:r>
                    </a:p>
                  </a:txBody>
                  <a:tcPr marL="45720" marR="45720" anchor="ctr">
                    <a:solidFill>
                      <a:schemeClr val="accent5">
                        <a:lumMod val="20000"/>
                        <a:lumOff val="80000"/>
                      </a:schemeClr>
                    </a:solidFill>
                  </a:tcPr>
                </a:tc>
                <a:extLst>
                  <a:ext uri="{0D108BD9-81ED-4DB2-BD59-A6C34878D82A}">
                    <a16:rowId xmlns:a16="http://schemas.microsoft.com/office/drawing/2014/main" val="3592146412"/>
                  </a:ext>
                </a:extLst>
              </a:tr>
              <a:tr h="0">
                <a:tc>
                  <a:txBody>
                    <a:bodyPr/>
                    <a:lstStyle/>
                    <a:p>
                      <a:pPr algn="l" fontAlgn="ctr"/>
                      <a:r>
                        <a:rPr lang="en-US" sz="1050" b="0" i="0" u="none" strike="noStrike" dirty="0">
                          <a:solidFill>
                            <a:schemeClr val="tx1"/>
                          </a:solidFill>
                          <a:effectLst/>
                          <a:latin typeface="BIZ UDPゴシック" panose="020B0400000000000000" pitchFamily="50" charset="-128"/>
                          <a:ea typeface="BIZ UDPゴシック" panose="020B0400000000000000" pitchFamily="50" charset="-128"/>
                        </a:rPr>
                        <a:t>IR</a:t>
                      </a:r>
                    </a:p>
                  </a:txBody>
                  <a:tcPr marL="45720" marR="45720" anchor="ctr">
                    <a:solidFill>
                      <a:schemeClr val="accent5">
                        <a:lumMod val="20000"/>
                        <a:lumOff val="80000"/>
                      </a:schemeClr>
                    </a:solidFill>
                  </a:tcPr>
                </a:tc>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・統合型リゾート（</a:t>
                      </a:r>
                      <a:r>
                        <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rPr>
                        <a:t>Integrated Resort</a:t>
                      </a: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）の略。</a:t>
                      </a:r>
                    </a:p>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・民間事業者が一体として設置・運営する観光振興に寄与する諸施設（国際会議場施設、展⽰等施設、魅⼒増進施設、</a:t>
                      </a:r>
                      <a:br>
                        <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rPr>
                      </a:br>
                      <a:r>
                        <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rPr>
                        <a:t> </a:t>
                      </a: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 送客施設、宿泊施設等）とカジノ施設から構成される一群の施設。</a:t>
                      </a:r>
                    </a:p>
                  </a:txBody>
                  <a:tcPr marL="45720" marR="45720" anchor="ctr">
                    <a:solidFill>
                      <a:schemeClr val="accent5">
                        <a:lumMod val="20000"/>
                        <a:lumOff val="80000"/>
                      </a:schemeClr>
                    </a:solidFill>
                  </a:tcPr>
                </a:tc>
                <a:extLst>
                  <a:ext uri="{0D108BD9-81ED-4DB2-BD59-A6C34878D82A}">
                    <a16:rowId xmlns:a16="http://schemas.microsoft.com/office/drawing/2014/main" val="1608331016"/>
                  </a:ext>
                </a:extLst>
              </a:tr>
              <a:tr h="0">
                <a:tc>
                  <a:txBody>
                    <a:bodyPr/>
                    <a:lstStyle/>
                    <a:p>
                      <a:pPr algn="l" fontAlgn="ctr"/>
                      <a:r>
                        <a:rPr lang="en-US" sz="1050" b="0" i="0" u="none" strike="noStrike">
                          <a:solidFill>
                            <a:schemeClr val="tx1"/>
                          </a:solidFill>
                          <a:effectLst/>
                          <a:latin typeface="BIZ UDPゴシック" panose="020B0400000000000000" pitchFamily="50" charset="-128"/>
                          <a:ea typeface="BIZ UDPゴシック" panose="020B0400000000000000" pitchFamily="50" charset="-128"/>
                        </a:rPr>
                        <a:t>IX</a:t>
                      </a:r>
                    </a:p>
                  </a:txBody>
                  <a:tcPr marL="45720" marR="45720" anchor="ctr">
                    <a:solidFill>
                      <a:schemeClr val="accent5">
                        <a:lumMod val="20000"/>
                        <a:lumOff val="80000"/>
                      </a:schemeClr>
                    </a:solidFill>
                  </a:tcPr>
                </a:tc>
                <a:tc>
                  <a:txBody>
                    <a:bodyPr/>
                    <a:lstStyle/>
                    <a:p>
                      <a:pPr algn="l" fontAlgn="ctr"/>
                      <a:r>
                        <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rPr>
                        <a:t>Internet </a:t>
                      </a:r>
                      <a:r>
                        <a:rPr lang="en-US" altLang="ja-JP" sz="1050" b="0" i="0" u="none" strike="noStrike" dirty="0" err="1">
                          <a:solidFill>
                            <a:schemeClr val="tx1"/>
                          </a:solidFill>
                          <a:effectLst/>
                          <a:latin typeface="BIZ UDPゴシック" panose="020B0400000000000000" pitchFamily="50" charset="-128"/>
                          <a:ea typeface="BIZ UDPゴシック" panose="020B0400000000000000" pitchFamily="50" charset="-128"/>
                        </a:rPr>
                        <a:t>eXchange</a:t>
                      </a: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（インターネットエクスチェンジ）の略。インターネットにおけるトラフィックの交換拠点。</a:t>
                      </a:r>
                    </a:p>
                  </a:txBody>
                  <a:tcPr marL="45720" marR="45720" anchor="ctr">
                    <a:solidFill>
                      <a:schemeClr val="accent5">
                        <a:lumMod val="20000"/>
                        <a:lumOff val="80000"/>
                      </a:schemeClr>
                    </a:solidFill>
                  </a:tcPr>
                </a:tc>
                <a:extLst>
                  <a:ext uri="{0D108BD9-81ED-4DB2-BD59-A6C34878D82A}">
                    <a16:rowId xmlns:a16="http://schemas.microsoft.com/office/drawing/2014/main" val="509863107"/>
                  </a:ext>
                </a:extLst>
              </a:tr>
              <a:tr h="0">
                <a:tc>
                  <a:txBody>
                    <a:bodyPr/>
                    <a:lstStyle/>
                    <a:p>
                      <a:pPr algn="l" fontAlgn="ctr"/>
                      <a:r>
                        <a:rPr lang="en-US" sz="1050" b="0" i="0" u="none" strike="noStrike" dirty="0">
                          <a:solidFill>
                            <a:schemeClr val="tx1"/>
                          </a:solidFill>
                          <a:effectLst/>
                          <a:latin typeface="BIZ UDPゴシック" panose="020B0400000000000000" pitchFamily="50" charset="-128"/>
                          <a:ea typeface="BIZ UDPゴシック" panose="020B0400000000000000" pitchFamily="50" charset="-128"/>
                        </a:rPr>
                        <a:t>Japan</a:t>
                      </a: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 </a:t>
                      </a:r>
                      <a:r>
                        <a:rPr lang="en-US" sz="1050" b="0" i="0" u="none" strike="noStrike" dirty="0">
                          <a:solidFill>
                            <a:schemeClr val="tx1"/>
                          </a:solidFill>
                          <a:effectLst/>
                          <a:latin typeface="BIZ UDPゴシック" panose="020B0400000000000000" pitchFamily="50" charset="-128"/>
                          <a:ea typeface="BIZ UDPゴシック" panose="020B0400000000000000" pitchFamily="50" charset="-128"/>
                        </a:rPr>
                        <a:t>Health</a:t>
                      </a:r>
                    </a:p>
                  </a:txBody>
                  <a:tcPr marL="45720" marR="45720" anchor="ctr">
                    <a:solidFill>
                      <a:schemeClr val="accent5">
                        <a:lumMod val="20000"/>
                        <a:lumOff val="80000"/>
                      </a:schemeClr>
                    </a:solidFill>
                  </a:tcPr>
                </a:tc>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万博を機に初めて開催された医療・ヘルスケア関連の国際見本市。府内のライフサイエンス拠点である彩都、健都、中之島クロスをはじめ、大阪が有するライフサイエンス分野の魅力やポテンシャルを発信した。</a:t>
                      </a:r>
                    </a:p>
                  </a:txBody>
                  <a:tcPr marL="45720" marR="45720" anchor="ctr">
                    <a:solidFill>
                      <a:schemeClr val="accent5">
                        <a:lumMod val="20000"/>
                        <a:lumOff val="80000"/>
                      </a:schemeClr>
                    </a:solidFill>
                  </a:tcPr>
                </a:tc>
                <a:extLst>
                  <a:ext uri="{0D108BD9-81ED-4DB2-BD59-A6C34878D82A}">
                    <a16:rowId xmlns:a16="http://schemas.microsoft.com/office/drawing/2014/main" val="1675650119"/>
                  </a:ext>
                </a:extLst>
              </a:tr>
              <a:tr h="0">
                <a:tc>
                  <a:txBody>
                    <a:bodyPr/>
                    <a:lstStyle/>
                    <a:p>
                      <a:pPr algn="l" fontAlgn="ctr"/>
                      <a:r>
                        <a:rPr lang="en-US" sz="1050" b="0" i="0" u="none" strike="noStrike">
                          <a:solidFill>
                            <a:schemeClr val="tx1"/>
                          </a:solidFill>
                          <a:effectLst/>
                          <a:latin typeface="BIZ UDPゴシック" panose="020B0400000000000000" pitchFamily="50" charset="-128"/>
                          <a:ea typeface="BIZ UDPゴシック" panose="020B0400000000000000" pitchFamily="50" charset="-128"/>
                        </a:rPr>
                        <a:t>MaaS</a:t>
                      </a:r>
                    </a:p>
                  </a:txBody>
                  <a:tcPr marL="45720" marR="45720" anchor="ctr">
                    <a:solidFill>
                      <a:schemeClr val="accent5">
                        <a:lumMod val="20000"/>
                        <a:lumOff val="80000"/>
                      </a:schemeClr>
                    </a:solidFill>
                  </a:tcPr>
                </a:tc>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a:t>
                      </a:r>
                      <a:r>
                        <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rPr>
                        <a:t>Mobility as a Service</a:t>
                      </a: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）利用者の多様なニーズに合わせ、事業者の垣根なく、最適な交通手段、経路、魅力情報等が検索、予約、決済できる一元的なサービス。</a:t>
                      </a:r>
                    </a:p>
                  </a:txBody>
                  <a:tcPr marL="45720" marR="45720" anchor="ctr">
                    <a:solidFill>
                      <a:schemeClr val="accent5">
                        <a:lumMod val="20000"/>
                        <a:lumOff val="80000"/>
                      </a:schemeClr>
                    </a:solidFill>
                  </a:tcPr>
                </a:tc>
                <a:extLst>
                  <a:ext uri="{0D108BD9-81ED-4DB2-BD59-A6C34878D82A}">
                    <a16:rowId xmlns:a16="http://schemas.microsoft.com/office/drawing/2014/main" val="269316975"/>
                  </a:ext>
                </a:extLst>
              </a:tr>
              <a:tr h="0">
                <a:tc>
                  <a:txBody>
                    <a:bodyPr/>
                    <a:lstStyle/>
                    <a:p>
                      <a:pPr algn="l" fontAlgn="ctr"/>
                      <a:r>
                        <a:rPr lang="en-US" sz="1050" b="0" i="0" u="none" strike="noStrike">
                          <a:solidFill>
                            <a:schemeClr val="tx1"/>
                          </a:solidFill>
                          <a:effectLst/>
                          <a:latin typeface="BIZ UDPゴシック" panose="020B0400000000000000" pitchFamily="50" charset="-128"/>
                          <a:ea typeface="BIZ UDPゴシック" panose="020B0400000000000000" pitchFamily="50" charset="-128"/>
                        </a:rPr>
                        <a:t>MICE</a:t>
                      </a:r>
                    </a:p>
                  </a:txBody>
                  <a:tcPr marL="45720" marR="45720" anchor="ctr">
                    <a:solidFill>
                      <a:schemeClr val="accent5">
                        <a:lumMod val="20000"/>
                        <a:lumOff val="80000"/>
                      </a:schemeClr>
                    </a:solidFill>
                  </a:tcPr>
                </a:tc>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企業等の会議（</a:t>
                      </a:r>
                      <a:r>
                        <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rPr>
                        <a:t>Meeting</a:t>
                      </a: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）、企業等の行う報奨・研修旅行（インセンティブ旅行）（</a:t>
                      </a:r>
                      <a:r>
                        <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rPr>
                        <a:t>Incentive Travel</a:t>
                      </a: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）、国際機関・団体、学会等が行う国際会議（</a:t>
                      </a:r>
                      <a:r>
                        <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rPr>
                        <a:t>Convention</a:t>
                      </a: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）、展示会・見本市、イベント（</a:t>
                      </a:r>
                      <a:r>
                        <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rPr>
                        <a:t>Exhibition/Event</a:t>
                      </a: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）の頭文字を使った造語で、これらのビジネスイベントの総称。</a:t>
                      </a:r>
                    </a:p>
                  </a:txBody>
                  <a:tcPr marL="45720" marR="45720" anchor="ctr">
                    <a:solidFill>
                      <a:schemeClr val="accent5">
                        <a:lumMod val="20000"/>
                        <a:lumOff val="80000"/>
                      </a:schemeClr>
                    </a:solidFill>
                  </a:tcPr>
                </a:tc>
                <a:extLst>
                  <a:ext uri="{0D108BD9-81ED-4DB2-BD59-A6C34878D82A}">
                    <a16:rowId xmlns:a16="http://schemas.microsoft.com/office/drawing/2014/main" val="3818597198"/>
                  </a:ext>
                </a:extLst>
              </a:tr>
              <a:tr h="0">
                <a:tc>
                  <a:txBody>
                    <a:bodyPr/>
                    <a:lstStyle/>
                    <a:p>
                      <a:pPr algn="l" fontAlgn="ctr"/>
                      <a:r>
                        <a:rPr lang="en-US" sz="1050" b="0" i="0" u="none" strike="noStrike" dirty="0">
                          <a:solidFill>
                            <a:schemeClr val="tx1"/>
                          </a:solidFill>
                          <a:effectLst/>
                          <a:latin typeface="BIZ UDPゴシック" panose="020B0400000000000000" pitchFamily="50" charset="-128"/>
                          <a:ea typeface="BIZ UDPゴシック" panose="020B0400000000000000" pitchFamily="50" charset="-128"/>
                        </a:rPr>
                        <a:t>my door OSAKA</a:t>
                      </a:r>
                    </a:p>
                  </a:txBody>
                  <a:tcPr marL="45720" marR="45720" anchor="ctr">
                    <a:solidFill>
                      <a:schemeClr val="accent5">
                        <a:lumMod val="20000"/>
                        <a:lumOff val="80000"/>
                      </a:schemeClr>
                    </a:solidFill>
                  </a:tcPr>
                </a:tc>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住民の</a:t>
                      </a:r>
                      <a:r>
                        <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rPr>
                        <a:t>QOL</a:t>
                      </a: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向上に資するデジタルサービスを府域全体で提供するため、</a:t>
                      </a:r>
                      <a:r>
                        <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rPr>
                        <a:t>ORDEN</a:t>
                      </a: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（大阪広域データ連携基盤）を活用した取組として、個人に合わせた最適な情報発信やオンライン行政手続等を提供する大阪総合行政ポータル。</a:t>
                      </a:r>
                    </a:p>
                  </a:txBody>
                  <a:tcPr marL="45720" marR="45720" anchor="ctr">
                    <a:solidFill>
                      <a:schemeClr val="accent5">
                        <a:lumMod val="20000"/>
                        <a:lumOff val="80000"/>
                      </a:schemeClr>
                    </a:solidFill>
                  </a:tcPr>
                </a:tc>
                <a:extLst>
                  <a:ext uri="{0D108BD9-81ED-4DB2-BD59-A6C34878D82A}">
                    <a16:rowId xmlns:a16="http://schemas.microsoft.com/office/drawing/2014/main" val="2645325648"/>
                  </a:ext>
                </a:extLst>
              </a:tr>
              <a:tr h="0">
                <a:tc>
                  <a:txBody>
                    <a:bodyPr/>
                    <a:lstStyle/>
                    <a:p>
                      <a:pPr algn="l" fontAlgn="ctr"/>
                      <a:r>
                        <a:rPr lang="en-US" sz="1050" b="0" i="0" u="none" strike="noStrike">
                          <a:solidFill>
                            <a:schemeClr val="tx1"/>
                          </a:solidFill>
                          <a:effectLst/>
                          <a:latin typeface="BIZ UDPゴシック" panose="020B0400000000000000" pitchFamily="50" charset="-128"/>
                          <a:ea typeface="BIZ UDPゴシック" panose="020B0400000000000000" pitchFamily="50" charset="-128"/>
                        </a:rPr>
                        <a:t>NITE</a:t>
                      </a:r>
                    </a:p>
                  </a:txBody>
                  <a:tcPr marL="45720" marR="45720" anchor="ctr">
                    <a:solidFill>
                      <a:schemeClr val="accent5">
                        <a:lumMod val="20000"/>
                        <a:lumOff val="80000"/>
                      </a:schemeClr>
                    </a:solidFill>
                  </a:tcPr>
                </a:tc>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独立行政法人 製品評価技術基盤機構（</a:t>
                      </a:r>
                      <a:r>
                        <a:rPr lang="en-US" sz="1050" b="0" i="0" u="none" strike="noStrike" dirty="0">
                          <a:solidFill>
                            <a:schemeClr val="tx1"/>
                          </a:solidFill>
                          <a:effectLst/>
                          <a:latin typeface="BIZ UDPゴシック" panose="020B0400000000000000" pitchFamily="50" charset="-128"/>
                          <a:ea typeface="BIZ UDPゴシック" panose="020B0400000000000000" pitchFamily="50" charset="-128"/>
                        </a:rPr>
                        <a:t>National Institute of Technology and Evaluation）。</a:t>
                      </a: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工業製品・化学物質・微生物・製品安全・評価技術などに関する試験評価・認定などを行う公的機関。</a:t>
                      </a:r>
                    </a:p>
                  </a:txBody>
                  <a:tcPr marL="45720" marR="45720" anchor="ctr">
                    <a:solidFill>
                      <a:schemeClr val="accent5">
                        <a:lumMod val="20000"/>
                        <a:lumOff val="80000"/>
                      </a:schemeClr>
                    </a:solidFill>
                  </a:tcPr>
                </a:tc>
                <a:extLst>
                  <a:ext uri="{0D108BD9-81ED-4DB2-BD59-A6C34878D82A}">
                    <a16:rowId xmlns:a16="http://schemas.microsoft.com/office/drawing/2014/main" val="2673573546"/>
                  </a:ext>
                </a:extLst>
              </a:tr>
              <a:tr h="0">
                <a:tc>
                  <a:txBody>
                    <a:bodyPr/>
                    <a:lstStyle/>
                    <a:p>
                      <a:pPr algn="l" fontAlgn="ctr"/>
                      <a:r>
                        <a:rPr lang="en-US" sz="1050" b="0" i="0" u="none" strike="noStrike">
                          <a:solidFill>
                            <a:schemeClr val="tx1"/>
                          </a:solidFill>
                          <a:effectLst/>
                          <a:latin typeface="BIZ UDPゴシック" panose="020B0400000000000000" pitchFamily="50" charset="-128"/>
                          <a:ea typeface="BIZ UDPゴシック" panose="020B0400000000000000" pitchFamily="50" charset="-128"/>
                        </a:rPr>
                        <a:t>NLAB</a:t>
                      </a:r>
                    </a:p>
                  </a:txBody>
                  <a:tcPr marL="45720" marR="45720" anchor="ctr">
                    <a:solidFill>
                      <a:schemeClr val="accent5">
                        <a:lumMod val="20000"/>
                        <a:lumOff val="80000"/>
                      </a:schemeClr>
                    </a:solidFill>
                  </a:tcPr>
                </a:tc>
                <a:tc>
                  <a:txBody>
                    <a:bodyPr/>
                    <a:lstStyle/>
                    <a:p>
                      <a:pPr algn="l" fontAlgn="ctr"/>
                      <a:r>
                        <a:rPr lang="en-US" sz="1050" b="0" i="0" u="none" strike="noStrike" dirty="0">
                          <a:solidFill>
                            <a:schemeClr val="tx1"/>
                          </a:solidFill>
                          <a:effectLst/>
                          <a:latin typeface="BIZ UDPゴシック" panose="020B0400000000000000" pitchFamily="50" charset="-128"/>
                          <a:ea typeface="BIZ UDPゴシック" panose="020B0400000000000000" pitchFamily="50" charset="-128"/>
                        </a:rPr>
                        <a:t>National </a:t>
                      </a:r>
                      <a:r>
                        <a:rPr lang="en-US" sz="1050" b="0" i="0" u="none" strike="noStrike" dirty="0" err="1">
                          <a:solidFill>
                            <a:schemeClr val="tx1"/>
                          </a:solidFill>
                          <a:effectLst/>
                          <a:latin typeface="BIZ UDPゴシック" panose="020B0400000000000000" pitchFamily="50" charset="-128"/>
                          <a:ea typeface="BIZ UDPゴシック" panose="020B0400000000000000" pitchFamily="50" charset="-128"/>
                        </a:rPr>
                        <a:t>LABoratory</a:t>
                      </a:r>
                      <a:r>
                        <a:rPr lang="en-US" sz="1050" b="0" i="0" u="none" strike="noStrike" dirty="0">
                          <a:solidFill>
                            <a:schemeClr val="tx1"/>
                          </a:solidFill>
                          <a:effectLst/>
                          <a:latin typeface="BIZ UDPゴシック" panose="020B0400000000000000" pitchFamily="50" charset="-128"/>
                          <a:ea typeface="BIZ UDPゴシック" panose="020B0400000000000000" pitchFamily="50" charset="-128"/>
                        </a:rPr>
                        <a:t> for advanced energy storage technologies（</a:t>
                      </a: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次世代蓄電池技術のための国家試験施設） </a:t>
                      </a:r>
                      <a:r>
                        <a:rPr lang="en-US" sz="1050" b="0" i="0" u="none" strike="noStrike" dirty="0">
                          <a:solidFill>
                            <a:schemeClr val="tx1"/>
                          </a:solidFill>
                          <a:effectLst/>
                          <a:latin typeface="BIZ UDPゴシック" panose="020B0400000000000000" pitchFamily="50" charset="-128"/>
                          <a:ea typeface="BIZ UDPゴシック" panose="020B0400000000000000" pitchFamily="50" charset="-128"/>
                        </a:rPr>
                        <a:t>NITE</a:t>
                      </a: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が大阪市住之江区咲洲に整備した、大型蓄電池と大型蓄電システムを試験評価する施設。</a:t>
                      </a:r>
                    </a:p>
                  </a:txBody>
                  <a:tcPr marL="45720" marR="45720" anchor="ctr">
                    <a:solidFill>
                      <a:schemeClr val="accent5">
                        <a:lumMod val="20000"/>
                        <a:lumOff val="80000"/>
                      </a:schemeClr>
                    </a:solidFill>
                  </a:tcPr>
                </a:tc>
                <a:extLst>
                  <a:ext uri="{0D108BD9-81ED-4DB2-BD59-A6C34878D82A}">
                    <a16:rowId xmlns:a16="http://schemas.microsoft.com/office/drawing/2014/main" val="199032170"/>
                  </a:ext>
                </a:extLst>
              </a:tr>
              <a:tr h="0">
                <a:tc>
                  <a:txBody>
                    <a:bodyPr/>
                    <a:lstStyle/>
                    <a:p>
                      <a:pPr algn="l" fontAlgn="ctr"/>
                      <a:r>
                        <a:rPr lang="en-US" sz="1050" b="0" i="0" u="none" strike="noStrike" dirty="0">
                          <a:solidFill>
                            <a:schemeClr val="tx1"/>
                          </a:solidFill>
                          <a:effectLst/>
                          <a:latin typeface="BIZ UDPゴシック" panose="020B0400000000000000" pitchFamily="50" charset="-128"/>
                          <a:ea typeface="BIZ UDPゴシック" panose="020B0400000000000000" pitchFamily="50" charset="-128"/>
                        </a:rPr>
                        <a:t>ORDEN</a:t>
                      </a:r>
                    </a:p>
                  </a:txBody>
                  <a:tcPr marL="45720" marR="45720" anchor="ctr">
                    <a:solidFill>
                      <a:schemeClr val="accent5">
                        <a:lumMod val="20000"/>
                        <a:lumOff val="80000"/>
                      </a:schemeClr>
                    </a:solidFill>
                  </a:tcPr>
                </a:tc>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・大阪府が構築したデータ連携基盤（</a:t>
                      </a:r>
                      <a:r>
                        <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rPr>
                        <a:t>Osaka Regional Data Exchange Network</a:t>
                      </a: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）のこと。</a:t>
                      </a:r>
                      <a:b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b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・公民の様々なデータの流通・活用を促進し、多様なサービスを創出するための基盤。</a:t>
                      </a:r>
                    </a:p>
                  </a:txBody>
                  <a:tcPr marL="45720" marR="45720" anchor="ctr">
                    <a:solidFill>
                      <a:schemeClr val="accent5">
                        <a:lumMod val="20000"/>
                        <a:lumOff val="80000"/>
                      </a:schemeClr>
                    </a:solidFill>
                  </a:tcPr>
                </a:tc>
                <a:extLst>
                  <a:ext uri="{0D108BD9-81ED-4DB2-BD59-A6C34878D82A}">
                    <a16:rowId xmlns:a16="http://schemas.microsoft.com/office/drawing/2014/main" val="2176053715"/>
                  </a:ext>
                </a:extLst>
              </a:tr>
            </a:tbl>
          </a:graphicData>
        </a:graphic>
      </p:graphicFrame>
      <p:sp>
        <p:nvSpPr>
          <p:cNvPr id="24" name="正方形/長方形 23">
            <a:extLst>
              <a:ext uri="{FF2B5EF4-FFF2-40B4-BE49-F238E27FC236}">
                <a16:creationId xmlns:a16="http://schemas.microsoft.com/office/drawing/2014/main" id="{AC8C608C-D80C-4643-9879-924328DA3E1D}"/>
              </a:ext>
            </a:extLst>
          </p:cNvPr>
          <p:cNvSpPr/>
          <p:nvPr/>
        </p:nvSpPr>
        <p:spPr>
          <a:xfrm>
            <a:off x="34788" y="46705"/>
            <a:ext cx="9906000" cy="400110"/>
          </a:xfrm>
          <a:prstGeom prst="rect">
            <a:avLst/>
          </a:prstGeom>
          <a:noFill/>
        </p:spPr>
        <p:txBody>
          <a:bodyPr wrap="square">
            <a:sp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用語集</a:t>
            </a:r>
            <a:r>
              <a:rPr kumimoji="1" lang="ja-JP" altLang="en-US" sz="2000" dirty="0">
                <a:solidFill>
                  <a:prstClr val="white"/>
                </a:solidFill>
                <a:latin typeface="HGS創英角ｺﾞｼｯｸUB" panose="020B0900000000000000" pitchFamily="50" charset="-128"/>
                <a:ea typeface="HGS創英角ｺﾞｼｯｸUB" panose="020B0900000000000000" pitchFamily="50" charset="-128"/>
              </a:rPr>
              <a:t>（８）</a:t>
            </a:r>
            <a:endParaRPr kumimoji="1" lang="ja-JP" altLang="en-US" sz="20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23" name="スライド番号プレースホルダー 3">
            <a:extLst>
              <a:ext uri="{FF2B5EF4-FFF2-40B4-BE49-F238E27FC236}">
                <a16:creationId xmlns:a16="http://schemas.microsoft.com/office/drawing/2014/main" id="{D0C86DC1-F112-4756-828E-DB6B189C2A5F}"/>
              </a:ext>
            </a:extLst>
          </p:cNvPr>
          <p:cNvSpPr>
            <a:spLocks noGrp="1"/>
          </p:cNvSpPr>
          <p:nvPr>
            <p:ph type="sldNum" sz="quarter" idx="12"/>
          </p:nvPr>
        </p:nvSpPr>
        <p:spPr>
          <a:xfrm>
            <a:off x="7677150" y="6492875"/>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F82107-93BA-490C-9453-044014AF67CD}" type="slidenum">
              <a:rPr kumimoji="1" lang="ja-JP" altLang="en-US" sz="1200" b="0" i="0" u="none" strike="noStrike" kern="1200" cap="none" spc="0" normalizeH="0" baseline="0" noProof="0" smtClean="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87</a:t>
            </a:fld>
            <a:endParaRPr kumimoji="1" lang="ja-JP" altLang="en-US" sz="1200" b="0" i="0" u="none" strike="noStrike" kern="1200" cap="none" spc="0" normalizeH="0" baseline="0" noProof="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104494187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7">
            <a:extLst>
              <a:ext uri="{FF2B5EF4-FFF2-40B4-BE49-F238E27FC236}">
                <a16:creationId xmlns:a16="http://schemas.microsoft.com/office/drawing/2014/main" id="{1E02A8AC-0E1A-45D9-8B61-BA8F52BED21F}"/>
              </a:ext>
            </a:extLst>
          </p:cNvPr>
          <p:cNvGraphicFramePr>
            <a:graphicFrameLocks noGrp="1"/>
          </p:cNvGraphicFramePr>
          <p:nvPr>
            <p:extLst>
              <p:ext uri="{D42A27DB-BD31-4B8C-83A1-F6EECF244321}">
                <p14:modId xmlns:p14="http://schemas.microsoft.com/office/powerpoint/2010/main" val="1102311795"/>
              </p:ext>
            </p:extLst>
          </p:nvPr>
        </p:nvGraphicFramePr>
        <p:xfrm>
          <a:off x="201000" y="622321"/>
          <a:ext cx="9504000" cy="6020594"/>
        </p:xfrm>
        <a:graphic>
          <a:graphicData uri="http://schemas.openxmlformats.org/drawingml/2006/table">
            <a:tbl>
              <a:tblPr firstRow="1" bandRow="1">
                <a:tableStyleId>{5C22544A-7EE6-4342-B048-85BDC9FD1C3A}</a:tableStyleId>
              </a:tblPr>
              <a:tblGrid>
                <a:gridCol w="2268000">
                  <a:extLst>
                    <a:ext uri="{9D8B030D-6E8A-4147-A177-3AD203B41FA5}">
                      <a16:colId xmlns:a16="http://schemas.microsoft.com/office/drawing/2014/main" val="3786945068"/>
                    </a:ext>
                  </a:extLst>
                </a:gridCol>
                <a:gridCol w="7236000">
                  <a:extLst>
                    <a:ext uri="{9D8B030D-6E8A-4147-A177-3AD203B41FA5}">
                      <a16:colId xmlns:a16="http://schemas.microsoft.com/office/drawing/2014/main" val="1434758981"/>
                    </a:ext>
                  </a:extLst>
                </a:gridCol>
              </a:tblGrid>
              <a:tr h="374174">
                <a:tc>
                  <a:txBody>
                    <a:bodyPr/>
                    <a:lstStyle/>
                    <a:p>
                      <a:pPr algn="ctr"/>
                      <a:r>
                        <a:rPr kumimoji="1" lang="ja-JP" altLang="en-US" dirty="0"/>
                        <a:t>用語</a:t>
                      </a:r>
                    </a:p>
                  </a:txBody>
                  <a:tcPr marL="45720" marR="45720" anchor="ctr">
                    <a:solidFill>
                      <a:schemeClr val="accent5"/>
                    </a:solidFill>
                  </a:tcPr>
                </a:tc>
                <a:tc>
                  <a:txBody>
                    <a:bodyPr/>
                    <a:lstStyle/>
                    <a:p>
                      <a:pPr algn="ctr"/>
                      <a:r>
                        <a:rPr kumimoji="1" lang="ja-JP" altLang="en-US" dirty="0"/>
                        <a:t>説明</a:t>
                      </a:r>
                    </a:p>
                  </a:txBody>
                  <a:tcPr marL="45720" marR="45720" anchor="ctr">
                    <a:solidFill>
                      <a:schemeClr val="accent5"/>
                    </a:solidFill>
                  </a:tcPr>
                </a:tc>
                <a:extLst>
                  <a:ext uri="{0D108BD9-81ED-4DB2-BD59-A6C34878D82A}">
                    <a16:rowId xmlns:a16="http://schemas.microsoft.com/office/drawing/2014/main" val="291517179"/>
                  </a:ext>
                </a:extLst>
              </a:tr>
              <a:tr h="0">
                <a:tc>
                  <a:txBody>
                    <a:bodyPr/>
                    <a:lstStyle/>
                    <a:p>
                      <a:pPr algn="l" fontAlgn="ctr"/>
                      <a:r>
                        <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rPr>
                        <a:t>OSPF</a:t>
                      </a: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（大阪スマートシティパートナーズフォーラム）</a:t>
                      </a:r>
                    </a:p>
                  </a:txBody>
                  <a:tcPr marL="45720" marR="45720" anchor="ctr">
                    <a:solidFill>
                      <a:schemeClr val="accent5">
                        <a:lumMod val="20000"/>
                        <a:lumOff val="80000"/>
                      </a:schemeClr>
                    </a:solidFill>
                  </a:tcPr>
                </a:tc>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・“大阪モデル”のスマートシティの実現に向けた推進体制として、大阪府、府内</a:t>
                      </a:r>
                      <a:r>
                        <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rPr>
                        <a:t>43</a:t>
                      </a: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市町村、企業、大学、シビックテック等と</a:t>
                      </a:r>
                      <a:br>
                        <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rPr>
                      </a:b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 連携して</a:t>
                      </a:r>
                      <a:r>
                        <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rPr>
                        <a:t>2020</a:t>
                      </a: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年８月に設立した公民連携プラットフォーム。</a:t>
                      </a:r>
                      <a:b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b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・市町村が抱える地域・社会課題解決に向け、</a:t>
                      </a:r>
                      <a:r>
                        <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rPr>
                        <a:t>ICT</a:t>
                      </a: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を活用したサービスの実証・実装に取り組んでいる。</a:t>
                      </a:r>
                    </a:p>
                  </a:txBody>
                  <a:tcPr marL="45720" marR="45720" anchor="ctr">
                    <a:solidFill>
                      <a:schemeClr val="accent5">
                        <a:lumMod val="20000"/>
                        <a:lumOff val="80000"/>
                      </a:schemeClr>
                    </a:solidFill>
                  </a:tcPr>
                </a:tc>
                <a:extLst>
                  <a:ext uri="{0D108BD9-81ED-4DB2-BD59-A6C34878D82A}">
                    <a16:rowId xmlns:a16="http://schemas.microsoft.com/office/drawing/2014/main" val="379968448"/>
                  </a:ext>
                </a:extLst>
              </a:tr>
              <a:tr h="0">
                <a:tc>
                  <a:txBody>
                    <a:bodyPr/>
                    <a:lstStyle/>
                    <a:p>
                      <a:pPr algn="l" fontAlgn="ctr"/>
                      <a:r>
                        <a:rPr lang="en-US" sz="1050" b="0" i="0" u="none" strike="noStrike" dirty="0">
                          <a:solidFill>
                            <a:schemeClr val="tx1"/>
                          </a:solidFill>
                          <a:effectLst/>
                          <a:latin typeface="BIZ UDPゴシック" panose="020B0400000000000000" pitchFamily="50" charset="-128"/>
                          <a:ea typeface="BIZ UDPゴシック" panose="020B0400000000000000" pitchFamily="50" charset="-128"/>
                        </a:rPr>
                        <a:t>PFI</a:t>
                      </a:r>
                    </a:p>
                  </a:txBody>
                  <a:tcPr marL="45720" marR="45720" anchor="ctr">
                    <a:solidFill>
                      <a:schemeClr val="accent5">
                        <a:lumMod val="20000"/>
                        <a:lumOff val="80000"/>
                      </a:schemeClr>
                    </a:solidFill>
                  </a:tcPr>
                </a:tc>
                <a:tc>
                  <a:txBody>
                    <a:bodyPr/>
                    <a:lstStyle/>
                    <a:p>
                      <a:pPr algn="l" fontAlgn="ctr"/>
                      <a:r>
                        <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rPr>
                        <a:t>PFI</a:t>
                      </a: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a:t>
                      </a:r>
                      <a:r>
                        <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rPr>
                        <a:t>Private Finance Initiative</a:t>
                      </a: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）とは、「民間資金等の活用による公共施設等の整備等の促進に関する法律」（以下、「</a:t>
                      </a:r>
                      <a:r>
                        <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rPr>
                        <a:t>PFI</a:t>
                      </a: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法」という。）に基づき、公共施設等の設計・建設・維持管理・運営等を、民間の資金、経営能力及び技術的能力を活用して効果的かつ効率的に実施し、市民サービスの向上やトータルコストの削減を図る事業手法。</a:t>
                      </a:r>
                    </a:p>
                  </a:txBody>
                  <a:tcPr marL="45720" marR="45720" anchor="ctr">
                    <a:solidFill>
                      <a:schemeClr val="accent5">
                        <a:lumMod val="20000"/>
                        <a:lumOff val="80000"/>
                      </a:schemeClr>
                    </a:solidFill>
                  </a:tcPr>
                </a:tc>
                <a:extLst>
                  <a:ext uri="{0D108BD9-81ED-4DB2-BD59-A6C34878D82A}">
                    <a16:rowId xmlns:a16="http://schemas.microsoft.com/office/drawing/2014/main" val="840076049"/>
                  </a:ext>
                </a:extLst>
              </a:tr>
              <a:tr h="0">
                <a:tc>
                  <a:txBody>
                    <a:bodyPr/>
                    <a:lstStyle/>
                    <a:p>
                      <a:pPr algn="l" fontAlgn="ctr"/>
                      <a:r>
                        <a:rPr lang="en-US" sz="1050" b="0" i="0" u="none" strike="noStrike" dirty="0">
                          <a:solidFill>
                            <a:schemeClr val="tx1"/>
                          </a:solidFill>
                          <a:effectLst/>
                          <a:latin typeface="BIZ UDPゴシック" panose="020B0400000000000000" pitchFamily="50" charset="-128"/>
                          <a:ea typeface="BIZ UDPゴシック" panose="020B0400000000000000" pitchFamily="50" charset="-128"/>
                        </a:rPr>
                        <a:t>P-PFI</a:t>
                      </a:r>
                    </a:p>
                  </a:txBody>
                  <a:tcPr marL="45720" marR="45720" anchor="ctr">
                    <a:solidFill>
                      <a:schemeClr val="accent5">
                        <a:lumMod val="20000"/>
                        <a:lumOff val="80000"/>
                      </a:schemeClr>
                    </a:solidFill>
                  </a:tcPr>
                </a:tc>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公募設置管理制度。民間事業者が公園内にカフェ・売店などの収益施設を整備・運営し、その収益を活用して園路や広場などの公園施設（特定公園施設）を一体的に整備する制度。</a:t>
                      </a:r>
                    </a:p>
                  </a:txBody>
                  <a:tcPr marL="45720" marR="45720" anchor="ctr">
                    <a:solidFill>
                      <a:schemeClr val="accent5">
                        <a:lumMod val="20000"/>
                        <a:lumOff val="80000"/>
                      </a:schemeClr>
                    </a:solidFill>
                  </a:tcPr>
                </a:tc>
                <a:extLst>
                  <a:ext uri="{0D108BD9-81ED-4DB2-BD59-A6C34878D82A}">
                    <a16:rowId xmlns:a16="http://schemas.microsoft.com/office/drawing/2014/main" val="1618350421"/>
                  </a:ext>
                </a:extLst>
              </a:tr>
              <a:tr h="0">
                <a:tc>
                  <a:txBody>
                    <a:bodyPr/>
                    <a:lstStyle/>
                    <a:p>
                      <a:pPr algn="l" fontAlgn="ctr"/>
                      <a:r>
                        <a:rPr lang="en-US" sz="1050" b="0" i="0" u="none" strike="noStrike" dirty="0">
                          <a:solidFill>
                            <a:schemeClr val="tx1"/>
                          </a:solidFill>
                          <a:effectLst/>
                          <a:latin typeface="BIZ UDPゴシック" panose="020B0400000000000000" pitchFamily="50" charset="-128"/>
                          <a:ea typeface="BIZ UDPゴシック" panose="020B0400000000000000" pitchFamily="50" charset="-128"/>
                        </a:rPr>
                        <a:t>PHR</a:t>
                      </a:r>
                    </a:p>
                  </a:txBody>
                  <a:tcPr marL="45720" marR="45720" anchor="ctr">
                    <a:solidFill>
                      <a:schemeClr val="accent5">
                        <a:lumMod val="20000"/>
                        <a:lumOff val="80000"/>
                      </a:schemeClr>
                    </a:solidFill>
                  </a:tcPr>
                </a:tc>
                <a:tc>
                  <a:txBody>
                    <a:bodyPr/>
                    <a:lstStyle/>
                    <a:p>
                      <a:pPr algn="l" fontAlgn="ctr"/>
                      <a:r>
                        <a:rPr lang="en-US" sz="1050" b="0" i="0" u="none" strike="noStrike" dirty="0">
                          <a:solidFill>
                            <a:schemeClr val="tx1"/>
                          </a:solidFill>
                          <a:effectLst/>
                          <a:latin typeface="BIZ UDPゴシック" panose="020B0400000000000000" pitchFamily="50" charset="-128"/>
                          <a:ea typeface="BIZ UDPゴシック" panose="020B0400000000000000" pitchFamily="50" charset="-128"/>
                        </a:rPr>
                        <a:t>（Personal Health Record）</a:t>
                      </a: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生涯にわたる個人の保健医療情報（健診（検診）情報、予防接種歴、薬剤情報、検査結果等診療関連情報及び個人が自ら日々測定するバイタル等）</a:t>
                      </a:r>
                    </a:p>
                  </a:txBody>
                  <a:tcPr marL="45720" marR="45720" anchor="ctr">
                    <a:solidFill>
                      <a:schemeClr val="accent5">
                        <a:lumMod val="20000"/>
                        <a:lumOff val="80000"/>
                      </a:schemeClr>
                    </a:solidFill>
                  </a:tcPr>
                </a:tc>
                <a:extLst>
                  <a:ext uri="{0D108BD9-81ED-4DB2-BD59-A6C34878D82A}">
                    <a16:rowId xmlns:a16="http://schemas.microsoft.com/office/drawing/2014/main" val="94619220"/>
                  </a:ext>
                </a:extLst>
              </a:tr>
              <a:tr h="0">
                <a:tc>
                  <a:txBody>
                    <a:bodyPr/>
                    <a:lstStyle/>
                    <a:p>
                      <a:pPr algn="l" fontAlgn="ctr"/>
                      <a:r>
                        <a:rPr lang="en-US" sz="1050" b="0" i="0" u="none" strike="noStrike" dirty="0">
                          <a:solidFill>
                            <a:schemeClr val="tx1"/>
                          </a:solidFill>
                          <a:effectLst/>
                          <a:latin typeface="BIZ UDPゴシック" panose="020B0400000000000000" pitchFamily="50" charset="-128"/>
                          <a:ea typeface="BIZ UDPゴシック" panose="020B0400000000000000" pitchFamily="50" charset="-128"/>
                        </a:rPr>
                        <a:t>ＰＭＤＡ</a:t>
                      </a: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関西支部</a:t>
                      </a:r>
                    </a:p>
                  </a:txBody>
                  <a:tcPr marL="45720" marR="45720" anchor="ctr">
                    <a:solidFill>
                      <a:schemeClr val="accent5">
                        <a:lumMod val="20000"/>
                        <a:lumOff val="80000"/>
                      </a:schemeClr>
                    </a:solidFill>
                  </a:tcPr>
                </a:tc>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・医薬品などの健康被害救済、承認審査、安全対策の３つの役割を</a:t>
                      </a:r>
                      <a:r>
                        <a:rPr lang="ja-JP" altLang="en-US" sz="1050" b="0" i="0" u="none" strike="noStrike" dirty="0">
                          <a:solidFill>
                            <a:schemeClr val="tx1"/>
                          </a:solidFill>
                          <a:effectLst/>
                          <a:latin typeface="Microsoft JhengHei" panose="020B0604030504040204" pitchFamily="34" charset="-120"/>
                          <a:ea typeface="Microsoft JhengHei" panose="020B0604030504040204" pitchFamily="34" charset="-120"/>
                        </a:rPr>
                        <a:t>⼀</a:t>
                      </a: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体として行う公的機関である独立行政法人医薬品医療</a:t>
                      </a:r>
                      <a:br>
                        <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rPr>
                      </a:br>
                      <a:r>
                        <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rPr>
                        <a:t> </a:t>
                      </a: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機器総合機構（</a:t>
                      </a:r>
                      <a:r>
                        <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rPr>
                        <a:t>Pharmaceuticals and Medical Devices Agency</a:t>
                      </a: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）の関西支部。</a:t>
                      </a:r>
                      <a:b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b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a:t>
                      </a:r>
                      <a:r>
                        <a:rPr lang="en-US" altLang="ja-JP" sz="1050" b="0" i="0" u="none" strike="noStrike">
                          <a:solidFill>
                            <a:schemeClr val="tx1"/>
                          </a:solidFill>
                          <a:effectLst/>
                          <a:latin typeface="BIZ UDPゴシック" panose="020B0400000000000000" pitchFamily="50" charset="-128"/>
                          <a:ea typeface="BIZ UDPゴシック" panose="020B0400000000000000" pitchFamily="50" charset="-128"/>
                        </a:rPr>
                        <a:t>2013</a:t>
                      </a:r>
                      <a:r>
                        <a:rPr lang="ja-JP" altLang="en-US" sz="1050" b="0" i="0" u="none" strike="noStrike">
                          <a:solidFill>
                            <a:schemeClr val="tx1"/>
                          </a:solidFill>
                          <a:effectLst/>
                          <a:latin typeface="BIZ UDPゴシック" panose="020B0400000000000000" pitchFamily="50" charset="-128"/>
                          <a:ea typeface="BIZ UDPゴシック" panose="020B0400000000000000" pitchFamily="50" charset="-128"/>
                        </a:rPr>
                        <a:t>年</a:t>
                      </a:r>
                      <a:r>
                        <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rPr>
                        <a:t>10</a:t>
                      </a: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月に開設され、医薬品等に関する研究開発の初期段階から市販後までの各種相談等を実施している。</a:t>
                      </a:r>
                      <a:b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b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・２０２４年１２月にグランフロント大阪から中之島クロスに移転。</a:t>
                      </a:r>
                    </a:p>
                  </a:txBody>
                  <a:tcPr marL="45720" marR="45720" anchor="ctr">
                    <a:solidFill>
                      <a:schemeClr val="accent5">
                        <a:lumMod val="20000"/>
                        <a:lumOff val="80000"/>
                      </a:schemeClr>
                    </a:solidFill>
                  </a:tcPr>
                </a:tc>
                <a:extLst>
                  <a:ext uri="{0D108BD9-81ED-4DB2-BD59-A6C34878D82A}">
                    <a16:rowId xmlns:a16="http://schemas.microsoft.com/office/drawing/2014/main" val="3592146412"/>
                  </a:ext>
                </a:extLst>
              </a:tr>
              <a:tr h="0">
                <a:tc>
                  <a:txBody>
                    <a:bodyPr/>
                    <a:lstStyle/>
                    <a:p>
                      <a:pPr algn="l" fontAlgn="ctr"/>
                      <a:r>
                        <a:rPr lang="en-US" sz="1050" b="0" i="0" u="none" strike="noStrike">
                          <a:solidFill>
                            <a:schemeClr val="tx1"/>
                          </a:solidFill>
                          <a:effectLst/>
                          <a:latin typeface="BIZ UDPゴシック" panose="020B0400000000000000" pitchFamily="50" charset="-128"/>
                          <a:ea typeface="BIZ UDPゴシック" panose="020B0400000000000000" pitchFamily="50" charset="-128"/>
                        </a:rPr>
                        <a:t>PPP</a:t>
                      </a:r>
                    </a:p>
                  </a:txBody>
                  <a:tcPr marL="45720" marR="45720" anchor="ctr">
                    <a:solidFill>
                      <a:schemeClr val="accent5">
                        <a:lumMod val="20000"/>
                        <a:lumOff val="80000"/>
                      </a:schemeClr>
                    </a:solidFill>
                  </a:tcPr>
                </a:tc>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a:t>
                      </a:r>
                      <a:r>
                        <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rPr>
                        <a:t>Public Private Partnership</a:t>
                      </a: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）公共施設等の建設、維持管理、運営等を行政と民間が連携して行うことにより、民間の創意工夫等を活用し、財政資金の効率的使用や行政の効率化等を図るもの。</a:t>
                      </a:r>
                    </a:p>
                  </a:txBody>
                  <a:tcPr marL="45720" marR="45720" anchor="ctr">
                    <a:solidFill>
                      <a:schemeClr val="accent5">
                        <a:lumMod val="20000"/>
                        <a:lumOff val="80000"/>
                      </a:schemeClr>
                    </a:solidFill>
                  </a:tcPr>
                </a:tc>
                <a:extLst>
                  <a:ext uri="{0D108BD9-81ED-4DB2-BD59-A6C34878D82A}">
                    <a16:rowId xmlns:a16="http://schemas.microsoft.com/office/drawing/2014/main" val="1608331016"/>
                  </a:ext>
                </a:extLst>
              </a:tr>
              <a:tr h="0">
                <a:tc>
                  <a:txBody>
                    <a:bodyPr/>
                    <a:lstStyle/>
                    <a:p>
                      <a:pPr algn="l" fontAlgn="ctr"/>
                      <a:r>
                        <a:rPr lang="en-US" sz="1050" b="0" i="0" u="none" strike="noStrike">
                          <a:solidFill>
                            <a:schemeClr val="tx1"/>
                          </a:solidFill>
                          <a:effectLst/>
                          <a:latin typeface="BIZ UDPゴシック" panose="020B0400000000000000" pitchFamily="50" charset="-128"/>
                          <a:ea typeface="BIZ UDPゴシック" panose="020B0400000000000000" pitchFamily="50" charset="-128"/>
                        </a:rPr>
                        <a:t>QoL</a:t>
                      </a:r>
                    </a:p>
                  </a:txBody>
                  <a:tcPr marL="45720" marR="45720" anchor="ctr">
                    <a:solidFill>
                      <a:schemeClr val="accent5">
                        <a:lumMod val="20000"/>
                        <a:lumOff val="80000"/>
                      </a:schemeClr>
                    </a:solidFill>
                  </a:tcPr>
                </a:tc>
                <a:tc>
                  <a:txBody>
                    <a:bodyPr/>
                    <a:lstStyle/>
                    <a:p>
                      <a:pPr algn="l" fontAlgn="ctr"/>
                      <a:r>
                        <a:rPr lang="ja-JP" altLang="en-US" sz="1050" b="0" i="0" u="none" strike="noStrike">
                          <a:solidFill>
                            <a:schemeClr val="tx1"/>
                          </a:solidFill>
                          <a:effectLst/>
                          <a:latin typeface="BIZ UDPゴシック" panose="020B0400000000000000" pitchFamily="50" charset="-128"/>
                          <a:ea typeface="BIZ UDPゴシック" panose="020B0400000000000000" pitchFamily="50" charset="-128"/>
                        </a:rPr>
                        <a:t>（</a:t>
                      </a:r>
                      <a:r>
                        <a:rPr lang="en-US" altLang="ja-JP" sz="1050" b="0" i="0" u="none" strike="noStrike">
                          <a:solidFill>
                            <a:schemeClr val="tx1"/>
                          </a:solidFill>
                          <a:effectLst/>
                          <a:latin typeface="BIZ UDPゴシック" panose="020B0400000000000000" pitchFamily="50" charset="-128"/>
                          <a:ea typeface="BIZ UDPゴシック" panose="020B0400000000000000" pitchFamily="50" charset="-128"/>
                        </a:rPr>
                        <a:t>Quality of Life</a:t>
                      </a:r>
                      <a:r>
                        <a:rPr lang="ja-JP" altLang="en-US" sz="1050" b="0" i="0" u="none" strike="noStrike">
                          <a:solidFill>
                            <a:schemeClr val="tx1"/>
                          </a:solidFill>
                          <a:effectLst/>
                          <a:latin typeface="BIZ UDPゴシック" panose="020B0400000000000000" pitchFamily="50" charset="-128"/>
                          <a:ea typeface="BIZ UDPゴシック" panose="020B0400000000000000" pitchFamily="50" charset="-128"/>
                        </a:rPr>
                        <a:t>）ひとりひとりの人生の内容の質や社会的にみた生活の質。</a:t>
                      </a:r>
                    </a:p>
                  </a:txBody>
                  <a:tcPr marL="45720" marR="45720" anchor="ctr">
                    <a:solidFill>
                      <a:schemeClr val="accent5">
                        <a:lumMod val="20000"/>
                        <a:lumOff val="80000"/>
                      </a:schemeClr>
                    </a:solidFill>
                  </a:tcPr>
                </a:tc>
                <a:extLst>
                  <a:ext uri="{0D108BD9-81ED-4DB2-BD59-A6C34878D82A}">
                    <a16:rowId xmlns:a16="http://schemas.microsoft.com/office/drawing/2014/main" val="509863107"/>
                  </a:ext>
                </a:extLst>
              </a:tr>
              <a:tr h="0">
                <a:tc>
                  <a:txBody>
                    <a:bodyPr/>
                    <a:lstStyle/>
                    <a:p>
                      <a:pPr algn="l" fontAlgn="ctr"/>
                      <a:r>
                        <a:rPr lang="en-US" sz="1050" b="0" i="0" u="none" strike="noStrike">
                          <a:solidFill>
                            <a:schemeClr val="tx1"/>
                          </a:solidFill>
                          <a:effectLst/>
                          <a:latin typeface="BIZ UDPゴシック" panose="020B0400000000000000" pitchFamily="50" charset="-128"/>
                          <a:ea typeface="BIZ UDPゴシック" panose="020B0400000000000000" pitchFamily="50" charset="-128"/>
                        </a:rPr>
                        <a:t>SDGs</a:t>
                      </a:r>
                    </a:p>
                  </a:txBody>
                  <a:tcPr marL="45720" marR="45720" anchor="ctr">
                    <a:solidFill>
                      <a:schemeClr val="accent5">
                        <a:lumMod val="20000"/>
                        <a:lumOff val="80000"/>
                      </a:schemeClr>
                    </a:solidFill>
                  </a:tcPr>
                </a:tc>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a:t>
                      </a:r>
                      <a:r>
                        <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rPr>
                        <a:t>2015</a:t>
                      </a: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年９月国連総会で採択された「持続可能な開発のための</a:t>
                      </a:r>
                      <a:r>
                        <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rPr>
                        <a:t>2030 </a:t>
                      </a: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アジェンダ」で設定された、先進国と開発途上国が</a:t>
                      </a:r>
                      <a:br>
                        <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rPr>
                      </a:br>
                      <a:r>
                        <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rPr>
                        <a:t> </a:t>
                      </a: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共に取り組むべき国際目標。</a:t>
                      </a:r>
                      <a:b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b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・「誰一人取り残さない持続可能な世界の実現」に向け、</a:t>
                      </a:r>
                      <a:r>
                        <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rPr>
                        <a:t>17 </a:t>
                      </a: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の持続可能な開発目標（ゴール）と、それらの目標を達成する</a:t>
                      </a:r>
                      <a:br>
                        <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rPr>
                      </a:br>
                      <a:r>
                        <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rPr>
                        <a:t> </a:t>
                      </a: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ための</a:t>
                      </a:r>
                      <a:r>
                        <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rPr>
                        <a:t>169 </a:t>
                      </a: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の具体的なターゲットが設定されている。</a:t>
                      </a:r>
                    </a:p>
                  </a:txBody>
                  <a:tcPr marL="45720" marR="45720" anchor="ctr">
                    <a:solidFill>
                      <a:schemeClr val="accent5">
                        <a:lumMod val="20000"/>
                        <a:lumOff val="80000"/>
                      </a:schemeClr>
                    </a:solidFill>
                  </a:tcPr>
                </a:tc>
                <a:extLst>
                  <a:ext uri="{0D108BD9-81ED-4DB2-BD59-A6C34878D82A}">
                    <a16:rowId xmlns:a16="http://schemas.microsoft.com/office/drawing/2014/main" val="1675650119"/>
                  </a:ext>
                </a:extLst>
              </a:tr>
              <a:tr h="0">
                <a:tc>
                  <a:txBody>
                    <a:bodyPr/>
                    <a:lstStyle/>
                    <a:p>
                      <a:pPr algn="l" fontAlgn="ctr"/>
                      <a:r>
                        <a:rPr lang="en-US" sz="1050" b="0" i="0" u="none" strike="noStrike">
                          <a:solidFill>
                            <a:schemeClr val="tx1"/>
                          </a:solidFill>
                          <a:effectLst/>
                          <a:latin typeface="BIZ UDPゴシック" panose="020B0400000000000000" pitchFamily="50" charset="-128"/>
                          <a:ea typeface="BIZ UDPゴシック" panose="020B0400000000000000" pitchFamily="50" charset="-128"/>
                        </a:rPr>
                        <a:t>TDM</a:t>
                      </a:r>
                    </a:p>
                  </a:txBody>
                  <a:tcPr marL="45720" marR="45720" anchor="ctr">
                    <a:solidFill>
                      <a:schemeClr val="accent5">
                        <a:lumMod val="20000"/>
                        <a:lumOff val="80000"/>
                      </a:schemeClr>
                    </a:solidFill>
                  </a:tcPr>
                </a:tc>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交通需要マネジメント（</a:t>
                      </a:r>
                      <a:r>
                        <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rPr>
                        <a:t>Transportation Demand Management</a:t>
                      </a: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の略で、鉄道や道路利用者による交通発生源の調整や時間・経路の変更など、交通行動の変更を促して、発生交通量の抑制や集中の平準化など、「交通需要の調整」を行うことにより、交通混雑を緩和していく取組。</a:t>
                      </a:r>
                    </a:p>
                  </a:txBody>
                  <a:tcPr marL="45720" marR="45720" anchor="ctr">
                    <a:solidFill>
                      <a:schemeClr val="accent5">
                        <a:lumMod val="20000"/>
                        <a:lumOff val="80000"/>
                      </a:schemeClr>
                    </a:solidFill>
                  </a:tcPr>
                </a:tc>
                <a:extLst>
                  <a:ext uri="{0D108BD9-81ED-4DB2-BD59-A6C34878D82A}">
                    <a16:rowId xmlns:a16="http://schemas.microsoft.com/office/drawing/2014/main" val="269316975"/>
                  </a:ext>
                </a:extLst>
              </a:tr>
              <a:tr h="0">
                <a:tc>
                  <a:txBody>
                    <a:bodyPr/>
                    <a:lstStyle/>
                    <a:p>
                      <a:pPr algn="l" fontAlgn="ctr"/>
                      <a:r>
                        <a:rPr lang="en-US" altLang="ja-JP" sz="1050" b="0" i="0" u="none" strike="noStrike">
                          <a:solidFill>
                            <a:schemeClr val="tx1"/>
                          </a:solidFill>
                          <a:effectLst/>
                          <a:latin typeface="BIZ UDPゴシック" panose="020B0400000000000000" pitchFamily="50" charset="-128"/>
                          <a:ea typeface="BIZ UDPゴシック" panose="020B0400000000000000" pitchFamily="50" charset="-128"/>
                        </a:rPr>
                        <a:t>UD</a:t>
                      </a:r>
                      <a:r>
                        <a:rPr lang="ja-JP" altLang="en-US" sz="1050" b="0" i="0" u="none" strike="noStrike">
                          <a:solidFill>
                            <a:schemeClr val="tx1"/>
                          </a:solidFill>
                          <a:effectLst/>
                          <a:latin typeface="BIZ UDPゴシック" panose="020B0400000000000000" pitchFamily="50" charset="-128"/>
                          <a:ea typeface="BIZ UDPゴシック" panose="020B0400000000000000" pitchFamily="50" charset="-128"/>
                        </a:rPr>
                        <a:t>（ユニバーサルデザイン）</a:t>
                      </a:r>
                    </a:p>
                  </a:txBody>
                  <a:tcPr marL="45720" marR="45720" anchor="ctr">
                    <a:solidFill>
                      <a:schemeClr val="accent5">
                        <a:lumMod val="20000"/>
                        <a:lumOff val="80000"/>
                      </a:schemeClr>
                    </a:solidFill>
                  </a:tcPr>
                </a:tc>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あらかじめ、障がいの有無、年齢、性別、人種等に関わらず多様な人々が利用しやすいよう都市や生活環境をデザインする考え方。</a:t>
                      </a:r>
                    </a:p>
                  </a:txBody>
                  <a:tcPr marL="45720" marR="45720" anchor="ctr">
                    <a:solidFill>
                      <a:schemeClr val="accent5">
                        <a:lumMod val="20000"/>
                        <a:lumOff val="80000"/>
                      </a:schemeClr>
                    </a:solidFill>
                  </a:tcPr>
                </a:tc>
                <a:extLst>
                  <a:ext uri="{0D108BD9-81ED-4DB2-BD59-A6C34878D82A}">
                    <a16:rowId xmlns:a16="http://schemas.microsoft.com/office/drawing/2014/main" val="3818597198"/>
                  </a:ext>
                </a:extLst>
              </a:tr>
              <a:tr h="0">
                <a:tc>
                  <a:txBody>
                    <a:bodyPr/>
                    <a:lstStyle/>
                    <a:p>
                      <a:pPr algn="l" fontAlgn="ctr"/>
                      <a:r>
                        <a:rPr lang="en-US" sz="1050" b="0" i="0" u="none" strike="noStrike">
                          <a:solidFill>
                            <a:schemeClr val="tx1"/>
                          </a:solidFill>
                          <a:effectLst/>
                          <a:latin typeface="BIZ UDPゴシック" panose="020B0400000000000000" pitchFamily="50" charset="-128"/>
                          <a:ea typeface="BIZ UDPゴシック" panose="020B0400000000000000" pitchFamily="50" charset="-128"/>
                        </a:rPr>
                        <a:t>UD</a:t>
                      </a:r>
                      <a:r>
                        <a:rPr lang="ja-JP" altLang="en-US" sz="1050" b="0" i="0" u="none" strike="noStrike">
                          <a:solidFill>
                            <a:schemeClr val="tx1"/>
                          </a:solidFill>
                          <a:effectLst/>
                          <a:latin typeface="BIZ UDPゴシック" panose="020B0400000000000000" pitchFamily="50" charset="-128"/>
                          <a:ea typeface="BIZ UDPゴシック" panose="020B0400000000000000" pitchFamily="50" charset="-128"/>
                        </a:rPr>
                        <a:t>タクシー</a:t>
                      </a:r>
                    </a:p>
                  </a:txBody>
                  <a:tcPr marL="45720" marR="45720" anchor="ctr">
                    <a:solidFill>
                      <a:schemeClr val="accent5">
                        <a:lumMod val="20000"/>
                        <a:lumOff val="80000"/>
                      </a:schemeClr>
                    </a:solidFill>
                  </a:tcPr>
                </a:tc>
                <a:tc>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ユニバーサルデザインタクシー。健康な方はもちろんのこと、足腰の弱い高齢者、車いす使用者、ベビーカー利用の親子連れ、妊娠中の方など、誰もが利用しやすい</a:t>
                      </a:r>
                      <a:r>
                        <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rPr>
                        <a:t>"</a:t>
                      </a: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みんなにやさしい新しいタクシー車両</a:t>
                      </a:r>
                      <a:r>
                        <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rPr>
                        <a:t>"</a:t>
                      </a: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であり、街中で呼び止めても良し予約しても良しの誰もが普通に使える一般のタクシー。</a:t>
                      </a:r>
                    </a:p>
                  </a:txBody>
                  <a:tcPr marL="45720" marR="45720" anchor="ctr">
                    <a:solidFill>
                      <a:schemeClr val="accent5">
                        <a:lumMod val="20000"/>
                        <a:lumOff val="80000"/>
                      </a:schemeClr>
                    </a:solidFill>
                  </a:tcPr>
                </a:tc>
                <a:extLst>
                  <a:ext uri="{0D108BD9-81ED-4DB2-BD59-A6C34878D82A}">
                    <a16:rowId xmlns:a16="http://schemas.microsoft.com/office/drawing/2014/main" val="2645325648"/>
                  </a:ext>
                </a:extLst>
              </a:tr>
            </a:tbl>
          </a:graphicData>
        </a:graphic>
      </p:graphicFrame>
      <p:sp>
        <p:nvSpPr>
          <p:cNvPr id="24" name="正方形/長方形 23">
            <a:extLst>
              <a:ext uri="{FF2B5EF4-FFF2-40B4-BE49-F238E27FC236}">
                <a16:creationId xmlns:a16="http://schemas.microsoft.com/office/drawing/2014/main" id="{AC8C608C-D80C-4643-9879-924328DA3E1D}"/>
              </a:ext>
            </a:extLst>
          </p:cNvPr>
          <p:cNvSpPr/>
          <p:nvPr/>
        </p:nvSpPr>
        <p:spPr>
          <a:xfrm>
            <a:off x="34788" y="46705"/>
            <a:ext cx="9906000" cy="400110"/>
          </a:xfrm>
          <a:prstGeom prst="rect">
            <a:avLst/>
          </a:prstGeom>
          <a:noFill/>
        </p:spPr>
        <p:txBody>
          <a:bodyPr wrap="square">
            <a:sp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用語集</a:t>
            </a:r>
            <a:r>
              <a:rPr kumimoji="1" lang="ja-JP" altLang="en-US" sz="2000" b="1" dirty="0">
                <a:solidFill>
                  <a:prstClr val="white"/>
                </a:solidFill>
                <a:latin typeface="HGS創英角ｺﾞｼｯｸUB" panose="020B0900000000000000" pitchFamily="50" charset="-128"/>
                <a:ea typeface="HGS創英角ｺﾞｼｯｸUB" panose="020B0900000000000000" pitchFamily="50" charset="-128"/>
              </a:rPr>
              <a:t>（９）</a:t>
            </a:r>
            <a:endParaRPr kumimoji="1" lang="ja-JP" altLang="en-US" sz="2000" b="1"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23" name="スライド番号プレースホルダー 3">
            <a:extLst>
              <a:ext uri="{FF2B5EF4-FFF2-40B4-BE49-F238E27FC236}">
                <a16:creationId xmlns:a16="http://schemas.microsoft.com/office/drawing/2014/main" id="{D0C86DC1-F112-4756-828E-DB6B189C2A5F}"/>
              </a:ext>
            </a:extLst>
          </p:cNvPr>
          <p:cNvSpPr>
            <a:spLocks noGrp="1"/>
          </p:cNvSpPr>
          <p:nvPr>
            <p:ph type="sldNum" sz="quarter" idx="12"/>
          </p:nvPr>
        </p:nvSpPr>
        <p:spPr>
          <a:xfrm>
            <a:off x="7677150" y="6492875"/>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F82107-93BA-490C-9453-044014AF67CD}" type="slidenum">
              <a:rPr kumimoji="1" lang="ja-JP" altLang="en-US" sz="1200" b="0" i="0" u="none" strike="noStrike" kern="1200" cap="none" spc="0" normalizeH="0" baseline="0" noProof="0" smtClean="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88</a:t>
            </a:fld>
            <a:endParaRPr kumimoji="1" lang="ja-JP" altLang="en-US" sz="1200" b="0" i="0" u="none" strike="noStrike" kern="1200" cap="none" spc="0" normalizeH="0" baseline="0" noProof="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646674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正方形/長方形 81">
            <a:extLst>
              <a:ext uri="{FF2B5EF4-FFF2-40B4-BE49-F238E27FC236}">
                <a16:creationId xmlns:a16="http://schemas.microsoft.com/office/drawing/2014/main" id="{41F56138-1F28-404C-B2A2-35959F91449E}"/>
              </a:ext>
            </a:extLst>
          </p:cNvPr>
          <p:cNvSpPr/>
          <p:nvPr/>
        </p:nvSpPr>
        <p:spPr>
          <a:xfrm>
            <a:off x="5255574" y="2527912"/>
            <a:ext cx="4458754" cy="421547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正方形/長方形 77">
            <a:extLst>
              <a:ext uri="{FF2B5EF4-FFF2-40B4-BE49-F238E27FC236}">
                <a16:creationId xmlns:a16="http://schemas.microsoft.com/office/drawing/2014/main" id="{B2370C9C-4834-4058-ABBB-19C54F58C360}"/>
              </a:ext>
            </a:extLst>
          </p:cNvPr>
          <p:cNvSpPr/>
          <p:nvPr/>
        </p:nvSpPr>
        <p:spPr>
          <a:xfrm>
            <a:off x="2808681" y="2141528"/>
            <a:ext cx="2213192" cy="303635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42A9F409-94DE-434B-A49E-3793999671DC}"/>
              </a:ext>
            </a:extLst>
          </p:cNvPr>
          <p:cNvSpPr/>
          <p:nvPr/>
        </p:nvSpPr>
        <p:spPr>
          <a:xfrm>
            <a:off x="202416" y="2800115"/>
            <a:ext cx="2551500" cy="238580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3F850A5B-1ACE-4179-88DC-AA6A2EB7E35E}"/>
              </a:ext>
            </a:extLst>
          </p:cNvPr>
          <p:cNvSpPr txBox="1"/>
          <p:nvPr/>
        </p:nvSpPr>
        <p:spPr>
          <a:xfrm>
            <a:off x="0" y="52404"/>
            <a:ext cx="9906000" cy="400110"/>
          </a:xfrm>
          <a:prstGeom prst="rect">
            <a:avLst/>
          </a:prstGeom>
          <a:noFill/>
        </p:spPr>
        <p:txBody>
          <a:bodyPr wrap="square">
            <a:spAutoFit/>
          </a:bodyPr>
          <a:lstStyle>
            <a:defPPr>
              <a:defRPr lang="en-US"/>
            </a:defPPr>
            <a:lvl1pPr defTabSz="742950">
              <a:defRPr kumimoji="1" sz="2000">
                <a:solidFill>
                  <a:prstClr val="white"/>
                </a:solidFill>
                <a:latin typeface="HGS創英角ｺﾞｼｯｸUB" panose="020B0900000000000000" pitchFamily="50" charset="-128"/>
                <a:ea typeface="HGS創英角ｺﾞｼｯｸUB" panose="020B0900000000000000" pitchFamily="50" charset="-128"/>
              </a:defRPr>
            </a:lvl1pPr>
          </a:lstStyle>
          <a:p>
            <a:r>
              <a:rPr lang="ja-JP" altLang="en-US" dirty="0"/>
              <a:t>３（２）．取組を踏まえた現状（主なもの）</a:t>
            </a:r>
            <a:endParaRPr lang="en-US" altLang="ja-JP" dirty="0"/>
          </a:p>
        </p:txBody>
      </p:sp>
      <p:sp>
        <p:nvSpPr>
          <p:cNvPr id="23" name="テキスト ボックス 22">
            <a:extLst>
              <a:ext uri="{FF2B5EF4-FFF2-40B4-BE49-F238E27FC236}">
                <a16:creationId xmlns:a16="http://schemas.microsoft.com/office/drawing/2014/main" id="{BD9CE614-DF9F-4C28-B35D-ABFA1246DE1A}"/>
              </a:ext>
            </a:extLst>
          </p:cNvPr>
          <p:cNvSpPr txBox="1"/>
          <p:nvPr/>
        </p:nvSpPr>
        <p:spPr>
          <a:xfrm>
            <a:off x="127743" y="605946"/>
            <a:ext cx="9650704" cy="945515"/>
          </a:xfrm>
          <a:prstGeom prst="rect">
            <a:avLst/>
          </a:prstGeom>
          <a:solidFill>
            <a:schemeClr val="bg1">
              <a:lumMod val="85000"/>
            </a:schemeClr>
          </a:solidFill>
        </p:spPr>
        <p:txBody>
          <a:bodyPr wrap="square" rtlCol="0">
            <a:spAutoFit/>
          </a:bodyPr>
          <a:lstStyle>
            <a:defPPr>
              <a:defRPr lang="en-US"/>
            </a:defPPr>
            <a:lvl1pPr marL="285750" marR="0" lvl="0" indent="-285750" fontAlgn="auto">
              <a:lnSpc>
                <a:spcPct val="120000"/>
              </a:lnSpc>
              <a:spcBef>
                <a:spcPts val="0"/>
              </a:spcBef>
              <a:spcAft>
                <a:spcPts val="0"/>
              </a:spcAft>
              <a:buClrTx/>
              <a:buSzTx/>
              <a:buFont typeface="BIZ UDPゴシック" panose="020B0400000000000000" pitchFamily="50" charset="-128"/>
              <a:buChar char="○"/>
              <a:tabLst/>
              <a:defRPr kumimoji="1" sz="1200" b="1" i="0" u="none" strike="noStrike" cap="none" spc="0" normalizeH="0" baseline="0">
                <a:ln>
                  <a:noFill/>
                </a:ln>
                <a:solidFill>
                  <a:prstClr val="black"/>
                </a:solidFill>
                <a:effectLst/>
                <a:uLnTx/>
                <a:uFillTx/>
                <a:latin typeface="BIZ UDPゴシック" panose="020B0400000000000000" pitchFamily="50" charset="-128"/>
                <a:ea typeface="BIZ UDPゴシック" panose="020B0400000000000000" pitchFamily="50" charset="-128"/>
              </a:defRPr>
            </a:lvl1pPr>
          </a:lstStyle>
          <a:p>
            <a:r>
              <a:rPr lang="ja-JP" altLang="en-US" dirty="0">
                <a:solidFill>
                  <a:schemeClr val="tx1"/>
                </a:solidFill>
              </a:rPr>
              <a:t>交通インフラ：環状道路の整備によるミッシングリンク解消、広域交通ターミナルである新大阪や空港等にアクセスする鉄道の整備が進む。国際拠点空港である関空は容量拡張により機能を強化</a:t>
            </a:r>
            <a:endParaRPr lang="en-US" altLang="ja-JP" dirty="0">
              <a:solidFill>
                <a:schemeClr val="tx1"/>
              </a:solidFill>
            </a:endParaRPr>
          </a:p>
          <a:p>
            <a:r>
              <a:rPr lang="ja-JP" altLang="en-US" dirty="0">
                <a:solidFill>
                  <a:schemeClr val="tx1"/>
                </a:solidFill>
              </a:rPr>
              <a:t>デジタルインフラ：データセンターは現状では東京が優位。関西は電力等に強みがあることから、今後、強みを活かしてデータセンターの集積等を図ることが重要</a:t>
            </a:r>
          </a:p>
        </p:txBody>
      </p:sp>
      <p:sp>
        <p:nvSpPr>
          <p:cNvPr id="39" name="テキスト ボックス 38">
            <a:extLst>
              <a:ext uri="{FF2B5EF4-FFF2-40B4-BE49-F238E27FC236}">
                <a16:creationId xmlns:a16="http://schemas.microsoft.com/office/drawing/2014/main" id="{878CFB4C-28BB-472A-9A7B-01AC8387190B}"/>
              </a:ext>
            </a:extLst>
          </p:cNvPr>
          <p:cNvSpPr txBox="1"/>
          <p:nvPr/>
        </p:nvSpPr>
        <p:spPr>
          <a:xfrm>
            <a:off x="2824021" y="2472739"/>
            <a:ext cx="2182512" cy="930319"/>
          </a:xfrm>
          <a:prstGeom prst="rect">
            <a:avLst/>
          </a:prstGeom>
          <a:noFill/>
          <a:ln>
            <a:noFill/>
          </a:ln>
        </p:spPr>
        <p:txBody>
          <a:bodyPr wrap="square" lIns="146250" tIns="0" rIns="144000" bIns="0" rtlCol="0">
            <a:spAutoFit/>
          </a:bodyPr>
          <a:lstStyle>
            <a:defPPr>
              <a:defRPr lang="en-US"/>
            </a:defPPr>
            <a:lvl1pPr marL="232172" marR="0" lvl="0" indent="-232172" fontAlgn="auto">
              <a:spcBef>
                <a:spcPts val="0"/>
              </a:spcBef>
              <a:buClrTx/>
              <a:buSzTx/>
              <a:buFont typeface="Wingdings" panose="05000000000000000000" pitchFamily="2" charset="2"/>
              <a:buChar char="l"/>
              <a:tabLst/>
              <a:defRPr kumimoji="0" sz="1400" b="0" i="0" u="none" strike="noStrike" kern="100" cap="none" spc="0" normalizeH="0" baseline="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indent="0">
              <a:lnSpc>
                <a:spcPts val="1500"/>
              </a:lnSpc>
              <a:buNone/>
            </a:pPr>
            <a:r>
              <a:rPr lang="ja-JP" altLang="en-US" sz="900" b="1" dirty="0">
                <a:latin typeface="BIZ UDPゴシック" panose="020B0400000000000000" pitchFamily="50" charset="-128"/>
                <a:ea typeface="BIZ UDPゴシック" panose="020B0400000000000000" pitchFamily="50" charset="-128"/>
              </a:rPr>
              <a:t>「新大阪・空港・世界遺産へのアクセス強化」「京阪神各都市の結節強化」「放射状鉄道の環状結節」「都市防災機能の向上」などの観点で鉄道ネットワーク等を整備</a:t>
            </a:r>
            <a:endParaRPr lang="en-US" altLang="ja-JP" sz="900" b="1" dirty="0">
              <a:latin typeface="BIZ UDPゴシック" panose="020B0400000000000000" pitchFamily="50" charset="-128"/>
              <a:ea typeface="BIZ UDPゴシック" panose="020B0400000000000000" pitchFamily="50" charset="-128"/>
            </a:endParaRPr>
          </a:p>
        </p:txBody>
      </p:sp>
      <p:sp>
        <p:nvSpPr>
          <p:cNvPr id="49" name="正方形/長方形 48">
            <a:extLst>
              <a:ext uri="{FF2B5EF4-FFF2-40B4-BE49-F238E27FC236}">
                <a16:creationId xmlns:a16="http://schemas.microsoft.com/office/drawing/2014/main" id="{AF8059E0-8672-45C6-B9F0-81BD876139CF}"/>
              </a:ext>
            </a:extLst>
          </p:cNvPr>
          <p:cNvSpPr/>
          <p:nvPr/>
        </p:nvSpPr>
        <p:spPr>
          <a:xfrm>
            <a:off x="124999" y="1811215"/>
            <a:ext cx="4972781" cy="4994381"/>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a:extLst>
              <a:ext uri="{FF2B5EF4-FFF2-40B4-BE49-F238E27FC236}">
                <a16:creationId xmlns:a16="http://schemas.microsoft.com/office/drawing/2014/main" id="{51E5FC39-013D-412A-A956-262AFC85E433}"/>
              </a:ext>
            </a:extLst>
          </p:cNvPr>
          <p:cNvSpPr/>
          <p:nvPr/>
        </p:nvSpPr>
        <p:spPr>
          <a:xfrm>
            <a:off x="356711" y="1631800"/>
            <a:ext cx="2366897" cy="29329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交通インフラ</a:t>
            </a:r>
          </a:p>
        </p:txBody>
      </p:sp>
      <p:sp>
        <p:nvSpPr>
          <p:cNvPr id="52" name="テキスト ボックス 51">
            <a:extLst>
              <a:ext uri="{FF2B5EF4-FFF2-40B4-BE49-F238E27FC236}">
                <a16:creationId xmlns:a16="http://schemas.microsoft.com/office/drawing/2014/main" id="{276638CA-D4BC-47D6-B314-41AFDE0598DC}"/>
              </a:ext>
            </a:extLst>
          </p:cNvPr>
          <p:cNvSpPr txBox="1"/>
          <p:nvPr/>
        </p:nvSpPr>
        <p:spPr>
          <a:xfrm>
            <a:off x="234145" y="4512562"/>
            <a:ext cx="2484000" cy="636072"/>
          </a:xfrm>
          <a:prstGeom prst="rect">
            <a:avLst/>
          </a:prstGeom>
          <a:solidFill>
            <a:schemeClr val="bg2"/>
          </a:solidFill>
        </p:spPr>
        <p:txBody>
          <a:bodyPr wrap="square" lIns="72000" rIns="72000" rtlCol="0">
            <a:spAutoFit/>
          </a:bodyPr>
          <a:lstStyle/>
          <a:p>
            <a:pPr marL="87313" indent="-87313">
              <a:lnSpc>
                <a:spcPts val="1100"/>
              </a:lnSpc>
              <a:buFont typeface="Wingdings" panose="05000000000000000000" pitchFamily="2" charset="2"/>
              <a:buChar char="l"/>
            </a:pPr>
            <a:r>
              <a:rPr kumimoji="1" lang="zh-TW" altLang="en-US" sz="800" dirty="0">
                <a:latin typeface="BIZ UDPゴシック" panose="020B0400000000000000" pitchFamily="50" charset="-128"/>
                <a:ea typeface="BIZ UDPゴシック" panose="020B0400000000000000" pitchFamily="50" charset="-128"/>
              </a:rPr>
              <a:t>２０１８年：新名神（高槻～神戸）開通</a:t>
            </a:r>
            <a:endParaRPr kumimoji="1" lang="en-US" altLang="ja-JP" sz="800" dirty="0">
              <a:latin typeface="BIZ UDPゴシック" panose="020B0400000000000000" pitchFamily="50" charset="-128"/>
              <a:ea typeface="BIZ UDPゴシック" panose="020B0400000000000000" pitchFamily="50" charset="-128"/>
            </a:endParaRPr>
          </a:p>
          <a:p>
            <a:pPr marL="87313" indent="-87313">
              <a:lnSpc>
                <a:spcPts val="1100"/>
              </a:lnSpc>
              <a:buFont typeface="Wingdings" panose="05000000000000000000" pitchFamily="2" charset="2"/>
              <a:buChar char="l"/>
            </a:pPr>
            <a:r>
              <a:rPr kumimoji="1" lang="ja-JP" altLang="en-US" sz="800" dirty="0">
                <a:latin typeface="BIZ UDPゴシック" panose="020B0400000000000000" pitchFamily="50" charset="-128"/>
                <a:ea typeface="BIZ UDPゴシック" panose="020B0400000000000000" pitchFamily="50" charset="-128"/>
              </a:rPr>
              <a:t>２０２０年：阪神高速大和川線全線開通</a:t>
            </a:r>
            <a:endParaRPr kumimoji="1" lang="en-US" altLang="ja-JP" sz="800" dirty="0">
              <a:latin typeface="BIZ UDPゴシック" panose="020B0400000000000000" pitchFamily="50" charset="-128"/>
              <a:ea typeface="BIZ UDPゴシック" panose="020B0400000000000000" pitchFamily="50" charset="-128"/>
            </a:endParaRPr>
          </a:p>
          <a:p>
            <a:pPr marL="87313" indent="-87313">
              <a:lnSpc>
                <a:spcPts val="1100"/>
              </a:lnSpc>
              <a:buFont typeface="Wingdings" panose="05000000000000000000" pitchFamily="2" charset="2"/>
              <a:buChar char="l"/>
            </a:pPr>
            <a:r>
              <a:rPr kumimoji="1" lang="zh-TW" altLang="en-US" sz="800" dirty="0">
                <a:latin typeface="BIZ UDPゴシック" panose="020B0400000000000000" pitchFamily="50" charset="-128"/>
                <a:ea typeface="BIZ UDPゴシック" panose="020B0400000000000000" pitchFamily="50" charset="-128"/>
              </a:rPr>
              <a:t>２０３２年度：淀川左岸線（２期）事業完了予定</a:t>
            </a:r>
          </a:p>
          <a:p>
            <a:pPr marL="87313" indent="-87313">
              <a:lnSpc>
                <a:spcPts val="1100"/>
              </a:lnSpc>
              <a:buFont typeface="Wingdings" panose="05000000000000000000" pitchFamily="2" charset="2"/>
              <a:buChar char="l"/>
            </a:pPr>
            <a:r>
              <a:rPr kumimoji="1" lang="ja-JP" altLang="en-US" sz="800" spc="-50" dirty="0">
                <a:latin typeface="BIZ UDPゴシック" panose="020B0400000000000000" pitchFamily="50" charset="-128"/>
                <a:ea typeface="BIZ UDPゴシック" panose="020B0400000000000000" pitchFamily="50" charset="-128"/>
              </a:rPr>
              <a:t>淀川左岸線延伸部・新名神（八幡京田辺～高槻）事業中</a:t>
            </a:r>
          </a:p>
        </p:txBody>
      </p:sp>
      <p:sp>
        <p:nvSpPr>
          <p:cNvPr id="57" name="正方形/長方形 56">
            <a:extLst>
              <a:ext uri="{FF2B5EF4-FFF2-40B4-BE49-F238E27FC236}">
                <a16:creationId xmlns:a16="http://schemas.microsoft.com/office/drawing/2014/main" id="{AF3D09A0-2C86-4901-B578-DD0B57AF5CB1}"/>
              </a:ext>
            </a:extLst>
          </p:cNvPr>
          <p:cNvSpPr/>
          <p:nvPr/>
        </p:nvSpPr>
        <p:spPr>
          <a:xfrm>
            <a:off x="5190558" y="1810264"/>
            <a:ext cx="4587887" cy="4995332"/>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a:extLst>
              <a:ext uri="{FF2B5EF4-FFF2-40B4-BE49-F238E27FC236}">
                <a16:creationId xmlns:a16="http://schemas.microsoft.com/office/drawing/2014/main" id="{DCFC5364-82EF-4E51-A8C8-505D3BD60381}"/>
              </a:ext>
            </a:extLst>
          </p:cNvPr>
          <p:cNvSpPr/>
          <p:nvPr/>
        </p:nvSpPr>
        <p:spPr>
          <a:xfrm>
            <a:off x="5401412" y="1631800"/>
            <a:ext cx="2121620" cy="32685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デジタルインフラ</a:t>
            </a:r>
          </a:p>
        </p:txBody>
      </p:sp>
      <p:sp>
        <p:nvSpPr>
          <p:cNvPr id="80" name="正方形/長方形 79">
            <a:extLst>
              <a:ext uri="{FF2B5EF4-FFF2-40B4-BE49-F238E27FC236}">
                <a16:creationId xmlns:a16="http://schemas.microsoft.com/office/drawing/2014/main" id="{985203B6-2778-47DB-A297-66EE9864F838}"/>
              </a:ext>
            </a:extLst>
          </p:cNvPr>
          <p:cNvSpPr/>
          <p:nvPr/>
        </p:nvSpPr>
        <p:spPr>
          <a:xfrm>
            <a:off x="1190290" y="3085961"/>
            <a:ext cx="1473101" cy="12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3" name="テキスト ボックス 62">
            <a:extLst>
              <a:ext uri="{FF2B5EF4-FFF2-40B4-BE49-F238E27FC236}">
                <a16:creationId xmlns:a16="http://schemas.microsoft.com/office/drawing/2014/main" id="{08D90F43-46A6-403C-AD08-1497C01C3863}"/>
              </a:ext>
            </a:extLst>
          </p:cNvPr>
          <p:cNvSpPr txBox="1"/>
          <p:nvPr/>
        </p:nvSpPr>
        <p:spPr>
          <a:xfrm>
            <a:off x="251936" y="3194831"/>
            <a:ext cx="979483" cy="1234249"/>
          </a:xfrm>
          <a:prstGeom prst="rect">
            <a:avLst/>
          </a:prstGeom>
          <a:noFill/>
        </p:spPr>
        <p:txBody>
          <a:bodyPr wrap="square" rtlCol="0">
            <a:spAutoFit/>
          </a:bodyPr>
          <a:lstStyle/>
          <a:p>
            <a:pPr>
              <a:lnSpc>
                <a:spcPts val="1300"/>
              </a:lnSpc>
            </a:pPr>
            <a:r>
              <a:rPr kumimoji="1" lang="ja-JP" altLang="en-US" sz="900" b="1" dirty="0">
                <a:latin typeface="BIZ UDPゴシック" panose="020B0400000000000000" pitchFamily="50" charset="-128"/>
                <a:ea typeface="BIZ UDPゴシック" panose="020B0400000000000000" pitchFamily="50" charset="-128"/>
              </a:rPr>
              <a:t>大阪都市再生環状道路のミッシングリンクの解消や新たな国土軸の形成に向けて、道路整備を実施</a:t>
            </a:r>
          </a:p>
        </p:txBody>
      </p:sp>
      <p:sp>
        <p:nvSpPr>
          <p:cNvPr id="69" name="テキスト ボックス 68">
            <a:extLst>
              <a:ext uri="{FF2B5EF4-FFF2-40B4-BE49-F238E27FC236}">
                <a16:creationId xmlns:a16="http://schemas.microsoft.com/office/drawing/2014/main" id="{4E4A85D0-AE0F-4DF6-B8B7-D4244F315AA7}"/>
              </a:ext>
            </a:extLst>
          </p:cNvPr>
          <p:cNvSpPr txBox="1"/>
          <p:nvPr/>
        </p:nvSpPr>
        <p:spPr>
          <a:xfrm>
            <a:off x="5224125" y="1958654"/>
            <a:ext cx="4521653" cy="569258"/>
          </a:xfrm>
          <a:prstGeom prst="rect">
            <a:avLst/>
          </a:prstGeom>
          <a:noFill/>
        </p:spPr>
        <p:txBody>
          <a:bodyPr wrap="square" rtlCol="0">
            <a:spAutoFit/>
          </a:bodyPr>
          <a:lstStyle/>
          <a:p>
            <a:pPr marL="85725" indent="-85725">
              <a:lnSpc>
                <a:spcPts val="1300"/>
              </a:lnSpc>
              <a:buFont typeface="Arial" panose="020B0604020202020204" pitchFamily="34" charset="0"/>
              <a:buChar char="•"/>
            </a:pPr>
            <a:r>
              <a:rPr kumimoji="1" lang="ja-JP" altLang="en-US" sz="900" b="1" dirty="0">
                <a:latin typeface="BIZ UDPゴシック" panose="020B0400000000000000" pitchFamily="50" charset="-128"/>
                <a:ea typeface="BIZ UDPゴシック" panose="020B0400000000000000" pitchFamily="50" charset="-128"/>
              </a:rPr>
              <a:t>大阪は東京を除く他地域と比較するとデジタルインフラが充実し、次世代デジタルサービスを展開しやすい環境</a:t>
            </a:r>
            <a:endParaRPr kumimoji="1" lang="en-US" altLang="ja-JP" sz="900" b="1" dirty="0">
              <a:latin typeface="BIZ UDPゴシック" panose="020B0400000000000000" pitchFamily="50" charset="-128"/>
              <a:ea typeface="BIZ UDPゴシック" panose="020B0400000000000000" pitchFamily="50" charset="-128"/>
            </a:endParaRPr>
          </a:p>
          <a:p>
            <a:pPr marL="85725" indent="-85725">
              <a:lnSpc>
                <a:spcPts val="1300"/>
              </a:lnSpc>
              <a:buFont typeface="Arial" panose="020B0604020202020204" pitchFamily="34" charset="0"/>
              <a:buChar char="•"/>
            </a:pPr>
            <a:r>
              <a:rPr kumimoji="1" lang="ja-JP" altLang="en-US" sz="900" b="1" dirty="0">
                <a:latin typeface="BIZ UDPゴシック" panose="020B0400000000000000" pitchFamily="50" charset="-128"/>
                <a:ea typeface="BIZ UDPゴシック" panose="020B0400000000000000" pitchFamily="50" charset="-128"/>
              </a:rPr>
              <a:t>また、東京と比べても大阪は、電力供給体制の余力があり、電力料金も安い</a:t>
            </a:r>
          </a:p>
        </p:txBody>
      </p:sp>
      <p:sp>
        <p:nvSpPr>
          <p:cNvPr id="70" name="正方形/長方形 69">
            <a:extLst>
              <a:ext uri="{FF2B5EF4-FFF2-40B4-BE49-F238E27FC236}">
                <a16:creationId xmlns:a16="http://schemas.microsoft.com/office/drawing/2014/main" id="{5300B370-2136-459C-9AB6-F5E5BFD02D90}"/>
              </a:ext>
            </a:extLst>
          </p:cNvPr>
          <p:cNvSpPr/>
          <p:nvPr/>
        </p:nvSpPr>
        <p:spPr>
          <a:xfrm>
            <a:off x="229456" y="2840959"/>
            <a:ext cx="1083441" cy="29329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 道　路 ＞</a:t>
            </a:r>
          </a:p>
        </p:txBody>
      </p:sp>
      <p:sp>
        <p:nvSpPr>
          <p:cNvPr id="71" name="テキスト ボックス 70">
            <a:extLst>
              <a:ext uri="{FF2B5EF4-FFF2-40B4-BE49-F238E27FC236}">
                <a16:creationId xmlns:a16="http://schemas.microsoft.com/office/drawing/2014/main" id="{5EFB699D-8064-4983-8F9A-11BF89057A8E}"/>
              </a:ext>
            </a:extLst>
          </p:cNvPr>
          <p:cNvSpPr txBox="1"/>
          <p:nvPr/>
        </p:nvSpPr>
        <p:spPr>
          <a:xfrm>
            <a:off x="228683" y="1958654"/>
            <a:ext cx="2494925" cy="734112"/>
          </a:xfrm>
          <a:prstGeom prst="rect">
            <a:avLst/>
          </a:prstGeom>
          <a:noFill/>
        </p:spPr>
        <p:txBody>
          <a:bodyPr wrap="square" rtlCol="0">
            <a:spAutoFit/>
          </a:bodyPr>
          <a:lstStyle/>
          <a:p>
            <a:pPr marL="85725" indent="-85725">
              <a:lnSpc>
                <a:spcPts val="1300"/>
              </a:lnSpc>
              <a:buFont typeface="Arial" panose="020B0604020202020204" pitchFamily="34" charset="0"/>
              <a:buChar char="•"/>
            </a:pPr>
            <a:r>
              <a:rPr kumimoji="1" lang="ja-JP" altLang="en-US" sz="900" b="1" dirty="0">
                <a:latin typeface="BIZ UDPゴシック" panose="020B0400000000000000" pitchFamily="50" charset="-128"/>
                <a:ea typeface="BIZ UDPゴシック" panose="020B0400000000000000" pitchFamily="50" charset="-128"/>
              </a:rPr>
              <a:t>高速道路や鉄道といった経済活動を支える交通ネットワークや、空港などの広域的な都市基盤が充実しており、さらなる利便性向上に向け、現在も整備が進んでいる</a:t>
            </a:r>
          </a:p>
        </p:txBody>
      </p:sp>
      <p:sp>
        <p:nvSpPr>
          <p:cNvPr id="73" name="正方形/長方形 72">
            <a:extLst>
              <a:ext uri="{FF2B5EF4-FFF2-40B4-BE49-F238E27FC236}">
                <a16:creationId xmlns:a16="http://schemas.microsoft.com/office/drawing/2014/main" id="{62C50AE9-285B-44DF-B700-1F5AB1730C4A}"/>
              </a:ext>
            </a:extLst>
          </p:cNvPr>
          <p:cNvSpPr/>
          <p:nvPr/>
        </p:nvSpPr>
        <p:spPr>
          <a:xfrm>
            <a:off x="3397804" y="2141528"/>
            <a:ext cx="1034947" cy="29329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 鉄 道 ＞</a:t>
            </a:r>
          </a:p>
        </p:txBody>
      </p:sp>
      <p:sp>
        <p:nvSpPr>
          <p:cNvPr id="81" name="正方形/長方形 80">
            <a:extLst>
              <a:ext uri="{FF2B5EF4-FFF2-40B4-BE49-F238E27FC236}">
                <a16:creationId xmlns:a16="http://schemas.microsoft.com/office/drawing/2014/main" id="{E9CB1670-F86B-436A-B696-E31FE614ADB8}"/>
              </a:ext>
            </a:extLst>
          </p:cNvPr>
          <p:cNvSpPr/>
          <p:nvPr/>
        </p:nvSpPr>
        <p:spPr>
          <a:xfrm>
            <a:off x="202416" y="5246030"/>
            <a:ext cx="4824000" cy="149736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正方形/長方形 73">
            <a:extLst>
              <a:ext uri="{FF2B5EF4-FFF2-40B4-BE49-F238E27FC236}">
                <a16:creationId xmlns:a16="http://schemas.microsoft.com/office/drawing/2014/main" id="{EE334133-63B1-41F4-B1D2-F1A500519F43}"/>
              </a:ext>
            </a:extLst>
          </p:cNvPr>
          <p:cNvSpPr/>
          <p:nvPr/>
        </p:nvSpPr>
        <p:spPr>
          <a:xfrm>
            <a:off x="251936" y="5247880"/>
            <a:ext cx="1493317" cy="29329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 空 港</a:t>
            </a:r>
            <a:r>
              <a:rPr kumimoji="1" lang="en-US" altLang="ja-JP" sz="1000" b="1" dirty="0">
                <a:solidFill>
                  <a:schemeClr val="tx1"/>
                </a:solidFill>
                <a:latin typeface="BIZ UDPゴシック" panose="020B0400000000000000" pitchFamily="50" charset="-128"/>
                <a:ea typeface="BIZ UDPゴシック" panose="020B0400000000000000" pitchFamily="50" charset="-128"/>
              </a:rPr>
              <a:t>(</a:t>
            </a:r>
            <a:r>
              <a:rPr kumimoji="1" lang="ja-JP" altLang="en-US" sz="1000" b="1" dirty="0">
                <a:solidFill>
                  <a:schemeClr val="tx1"/>
                </a:solidFill>
                <a:latin typeface="BIZ UDPゴシック" panose="020B0400000000000000" pitchFamily="50" charset="-128"/>
                <a:ea typeface="BIZ UDPゴシック" panose="020B0400000000000000" pitchFamily="50" charset="-128"/>
              </a:rPr>
              <a:t>関空</a:t>
            </a:r>
            <a:r>
              <a:rPr kumimoji="1" lang="en-US" altLang="ja-JP" sz="1000" b="1" dirty="0">
                <a:solidFill>
                  <a:schemeClr val="tx1"/>
                </a:solidFill>
                <a:latin typeface="BIZ UDPゴシック" panose="020B0400000000000000" pitchFamily="50" charset="-128"/>
                <a:ea typeface="BIZ UDPゴシック" panose="020B0400000000000000" pitchFamily="50" charset="-128"/>
              </a:rPr>
              <a:t>)</a:t>
            </a:r>
            <a:r>
              <a:rPr kumimoji="1" lang="ja-JP" altLang="en-US" sz="1000" b="1" dirty="0">
                <a:solidFill>
                  <a:schemeClr val="tx1"/>
                </a:solidFill>
                <a:latin typeface="BIZ UDPゴシック" panose="020B0400000000000000" pitchFamily="50" charset="-128"/>
                <a:ea typeface="BIZ UDPゴシック" panose="020B0400000000000000" pitchFamily="50" charset="-128"/>
              </a:rPr>
              <a:t> 　</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a:t>
            </a:r>
          </a:p>
        </p:txBody>
      </p:sp>
      <p:sp>
        <p:nvSpPr>
          <p:cNvPr id="76" name="テキスト ボックス 75">
            <a:extLst>
              <a:ext uri="{FF2B5EF4-FFF2-40B4-BE49-F238E27FC236}">
                <a16:creationId xmlns:a16="http://schemas.microsoft.com/office/drawing/2014/main" id="{C9C40B54-F94B-424D-826D-4F2EE6CB3AC1}"/>
              </a:ext>
            </a:extLst>
          </p:cNvPr>
          <p:cNvSpPr txBox="1"/>
          <p:nvPr/>
        </p:nvSpPr>
        <p:spPr>
          <a:xfrm>
            <a:off x="284471" y="5509948"/>
            <a:ext cx="3710867" cy="230832"/>
          </a:xfrm>
          <a:prstGeom prst="rect">
            <a:avLst/>
          </a:prstGeom>
          <a:noFill/>
        </p:spPr>
        <p:txBody>
          <a:bodyPr wrap="square" rtlCol="0">
            <a:spAutoFit/>
          </a:bodyPr>
          <a:lstStyle/>
          <a:p>
            <a:pPr marR="0" lvl="0" algn="l" defTabSz="959937" rtl="0" eaLnBrk="1" fontAlgn="auto" latinLnBrk="0" hangingPunct="1">
              <a:lnSpc>
                <a:spcPct val="100000"/>
              </a:lnSpc>
              <a:spcBef>
                <a:spcPts val="0"/>
              </a:spcBef>
              <a:spcAft>
                <a:spcPts val="0"/>
              </a:spcAft>
              <a:buClrTx/>
              <a:buSzTx/>
              <a:tabLst/>
              <a:defRPr/>
            </a:pPr>
            <a:r>
              <a:rPr kumimoji="1" lang="ja-JP" altLang="en-US"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関空の将来航空需要</a:t>
            </a:r>
            <a:r>
              <a:rPr kumimoji="1" lang="ja-JP" altLang="en-US" sz="900" b="1" dirty="0">
                <a:solidFill>
                  <a:prstClr val="black"/>
                </a:solidFill>
                <a:latin typeface="BIZ UDPゴシック" panose="020B0400000000000000" pitchFamily="50" charset="-128"/>
                <a:ea typeface="BIZ UDPゴシック" panose="020B0400000000000000" pitchFamily="50" charset="-128"/>
              </a:rPr>
              <a:t>の増加に向けて、容量拡張や大規模改修等を実施</a:t>
            </a:r>
            <a:endParaRPr kumimoji="1" lang="en-US" altLang="ja-JP" sz="900" b="1" dirty="0">
              <a:solidFill>
                <a:prstClr val="black"/>
              </a:solidFill>
              <a:latin typeface="BIZ UDPゴシック" panose="020B0400000000000000" pitchFamily="50" charset="-128"/>
              <a:ea typeface="BIZ UDPゴシック" panose="020B0400000000000000" pitchFamily="50" charset="-128"/>
            </a:endParaRPr>
          </a:p>
        </p:txBody>
      </p:sp>
      <p:sp>
        <p:nvSpPr>
          <p:cNvPr id="77" name="テキスト ボックス 76">
            <a:extLst>
              <a:ext uri="{FF2B5EF4-FFF2-40B4-BE49-F238E27FC236}">
                <a16:creationId xmlns:a16="http://schemas.microsoft.com/office/drawing/2014/main" id="{E95CF62D-299D-4BE8-9084-6DDFD471DC8C}"/>
              </a:ext>
            </a:extLst>
          </p:cNvPr>
          <p:cNvSpPr txBox="1"/>
          <p:nvPr/>
        </p:nvSpPr>
        <p:spPr>
          <a:xfrm>
            <a:off x="237118" y="5757942"/>
            <a:ext cx="4754597" cy="918200"/>
          </a:xfrm>
          <a:prstGeom prst="rect">
            <a:avLst/>
          </a:prstGeom>
          <a:solidFill>
            <a:schemeClr val="bg2"/>
          </a:solidFill>
        </p:spPr>
        <p:txBody>
          <a:bodyPr wrap="square" rtlCol="0">
            <a:spAutoFit/>
          </a:bodyPr>
          <a:lstStyle/>
          <a:p>
            <a:pPr marL="92075" indent="-92075">
              <a:lnSpc>
                <a:spcPts val="1100"/>
              </a:lnSpc>
              <a:buFont typeface="Wingdings" panose="05000000000000000000" pitchFamily="2" charset="2"/>
              <a:buChar char="l"/>
            </a:pPr>
            <a:r>
              <a:rPr kumimoji="1" lang="ja-JP" altLang="en-US" sz="800" b="1"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経過</a:t>
            </a:r>
            <a:r>
              <a:rPr kumimoji="1" lang="ja-JP" altLang="en-US" sz="800"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：２０１６年 関空と伊丹空港のｺﾝｾｯｼｮﾝ開始、</a:t>
            </a:r>
            <a:r>
              <a:rPr kumimoji="1" lang="en-US" altLang="ja-JP" sz="800"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2018</a:t>
            </a:r>
            <a:r>
              <a:rPr kumimoji="1" lang="ja-JP" altLang="en-US" sz="800"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 神戸空港を含む関西３空港の一体運営開始</a:t>
            </a:r>
            <a:endParaRPr kumimoji="1" lang="en-US" altLang="ja-JP" sz="800"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92075" indent="-92075">
              <a:lnSpc>
                <a:spcPts val="1100"/>
              </a:lnSpc>
              <a:buFont typeface="Wingdings" panose="05000000000000000000" pitchFamily="2" charset="2"/>
              <a:buChar char="l"/>
            </a:pPr>
            <a:r>
              <a:rPr kumimoji="1" lang="ja-JP" altLang="en-US" sz="800" b="1"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成長目標</a:t>
            </a:r>
            <a:r>
              <a:rPr kumimoji="1" lang="ja-JP" altLang="en-US" sz="800"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en-US" altLang="ja-JP" sz="800"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2030</a:t>
            </a:r>
            <a:r>
              <a:rPr kumimoji="1" lang="ja-JP" altLang="en-US" sz="800"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a:t>
            </a:r>
            <a:r>
              <a:rPr kumimoji="1" lang="ja-JP" altLang="en-US" sz="800" dirty="0">
                <a:solidFill>
                  <a:prstClr val="black"/>
                </a:solidFill>
                <a:latin typeface="BIZ UDPゴシック" panose="020B0400000000000000" pitchFamily="50" charset="-128"/>
                <a:ea typeface="BIZ UDPゴシック" panose="020B0400000000000000" pitchFamily="50" charset="-128"/>
              </a:rPr>
              <a:t>代</a:t>
            </a:r>
            <a:r>
              <a:rPr kumimoji="1" lang="ja-JP" altLang="en-US" sz="800"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前半を目途に</a:t>
            </a:r>
            <a:r>
              <a:rPr kumimoji="1" lang="ja-JP" altLang="en-US" sz="8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年間発着</a:t>
            </a:r>
            <a:r>
              <a:rPr kumimoji="1" lang="ja-JP" altLang="en-US" sz="800" b="1" u="sng" dirty="0">
                <a:solidFill>
                  <a:prstClr val="black"/>
                </a:solidFill>
                <a:latin typeface="BIZ UDPゴシック" panose="020B0400000000000000" pitchFamily="50" charset="-128"/>
                <a:ea typeface="BIZ UDPゴシック" panose="020B0400000000000000" pitchFamily="50" charset="-128"/>
              </a:rPr>
              <a:t>回数</a:t>
            </a:r>
            <a:r>
              <a:rPr kumimoji="1" lang="en-US" altLang="ja-JP" sz="8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30</a:t>
            </a:r>
            <a:r>
              <a:rPr kumimoji="1" lang="ja-JP" altLang="en-US" sz="8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万回をめざす</a:t>
            </a:r>
            <a:endParaRPr kumimoji="1" lang="en-US" altLang="ja-JP" sz="800" b="1" i="0" u="sng" strike="noStrike" kern="1200" cap="none" spc="-5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92075" indent="-92075">
              <a:lnSpc>
                <a:spcPts val="1100"/>
              </a:lnSpc>
              <a:buFont typeface="Wingdings" panose="05000000000000000000" pitchFamily="2" charset="2"/>
              <a:buChar char="l"/>
            </a:pPr>
            <a:r>
              <a:rPr kumimoji="1" lang="ja-JP" altLang="en-US" sz="800" b="1"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容量の拡張</a:t>
            </a:r>
            <a:r>
              <a:rPr kumimoji="1" lang="ja-JP" altLang="en-US" sz="800"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endParaRPr kumimoji="1" lang="en-US" altLang="ja-JP" sz="800"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92075" indent="-92075">
              <a:lnSpc>
                <a:spcPts val="1100"/>
              </a:lnSpc>
              <a:buFont typeface="Wingdings" panose="05000000000000000000" pitchFamily="2" charset="2"/>
              <a:buChar char="l"/>
            </a:pPr>
            <a:r>
              <a:rPr kumimoji="1" lang="ja-JP" altLang="en-US" sz="8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１時間あたりの航空機</a:t>
            </a:r>
            <a:r>
              <a:rPr kumimoji="1" lang="ja-JP" altLang="en-US" sz="800" b="1" u="sng" dirty="0">
                <a:solidFill>
                  <a:prstClr val="black"/>
                </a:solidFill>
                <a:latin typeface="BIZ UDPゴシック" panose="020B0400000000000000" pitchFamily="50" charset="-128"/>
                <a:ea typeface="BIZ UDPゴシック" panose="020B0400000000000000" pitchFamily="50" charset="-128"/>
              </a:rPr>
              <a:t>処理能力</a:t>
            </a:r>
            <a:r>
              <a:rPr kumimoji="1" lang="en-US" altLang="ja-JP" sz="8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60</a:t>
            </a:r>
            <a:r>
              <a:rPr kumimoji="1" lang="ja-JP" altLang="en-US" sz="8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回を可能とする</a:t>
            </a:r>
            <a:r>
              <a:rPr kumimoji="1" lang="ja-JP" altLang="en-US" sz="800" b="1" u="sng" dirty="0">
                <a:solidFill>
                  <a:prstClr val="black"/>
                </a:solidFill>
                <a:latin typeface="BIZ UDPゴシック" panose="020B0400000000000000" pitchFamily="50" charset="-128"/>
                <a:ea typeface="BIZ UDPゴシック" panose="020B0400000000000000" pitchFamily="50" charset="-128"/>
              </a:rPr>
              <a:t>新しい</a:t>
            </a:r>
            <a:r>
              <a:rPr kumimoji="1" lang="ja-JP" altLang="en-US" sz="8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飛行経路の運用を開始</a:t>
            </a:r>
            <a:r>
              <a:rPr kumimoji="1" lang="ja-JP" altLang="en-US" sz="800"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en-US" altLang="ja-JP" sz="800"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2025</a:t>
            </a:r>
            <a:r>
              <a:rPr kumimoji="1" lang="ja-JP" altLang="en-US" sz="800"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a:t>
            </a:r>
            <a:r>
              <a:rPr kumimoji="1" lang="en-US" altLang="ja-JP" sz="800"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3</a:t>
            </a:r>
            <a:r>
              <a:rPr kumimoji="1" lang="ja-JP" altLang="en-US" sz="800"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月）</a:t>
            </a:r>
            <a:endParaRPr kumimoji="1" lang="en-US" altLang="ja-JP" sz="800"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92075" indent="-92075">
              <a:lnSpc>
                <a:spcPts val="1100"/>
              </a:lnSpc>
              <a:buFont typeface="Wingdings" panose="05000000000000000000" pitchFamily="2" charset="2"/>
              <a:buChar char="l"/>
            </a:pPr>
            <a:r>
              <a:rPr kumimoji="1" lang="ja-JP" altLang="en-US" sz="800" b="1"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ターミナルの改修</a:t>
            </a:r>
            <a:r>
              <a:rPr kumimoji="1" lang="ja-JP" altLang="en-US" sz="800"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br>
              <a:rPr kumimoji="1" lang="en-US" altLang="ja-JP" sz="800" dirty="0">
                <a:solidFill>
                  <a:prstClr val="black"/>
                </a:solidFill>
                <a:latin typeface="BIZ UDPゴシック" panose="020B0400000000000000" pitchFamily="50" charset="-128"/>
                <a:ea typeface="BIZ UDPゴシック" panose="020B0400000000000000" pitchFamily="50" charset="-128"/>
              </a:rPr>
            </a:br>
            <a:r>
              <a:rPr kumimoji="1" lang="en-US" altLang="ja-JP" sz="800" b="1"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800" b="1"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第１ﾀｰﾐﾅﾙ</a:t>
            </a:r>
            <a:r>
              <a:rPr kumimoji="1" lang="en-US" altLang="ja-JP" sz="800" b="1"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8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２０２５年３月にグランドオープン、</a:t>
            </a:r>
            <a:r>
              <a:rPr kumimoji="1" lang="en-US" altLang="ja-JP" sz="800" b="1"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800" b="1"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第２ﾀｰﾐﾅﾙ（国内線）</a:t>
            </a:r>
            <a:r>
              <a:rPr kumimoji="1" lang="en-US" altLang="ja-JP" sz="800" b="1"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8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２０２６年春頃、供用開始予定</a:t>
            </a:r>
            <a:endParaRPr kumimoji="1" lang="en-US" altLang="ja-JP" sz="8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graphicFrame>
        <p:nvGraphicFramePr>
          <p:cNvPr id="84" name="表 44">
            <a:extLst>
              <a:ext uri="{FF2B5EF4-FFF2-40B4-BE49-F238E27FC236}">
                <a16:creationId xmlns:a16="http://schemas.microsoft.com/office/drawing/2014/main" id="{62BE9FE3-3F72-4593-AB30-3D76ABFA3C05}"/>
              </a:ext>
            </a:extLst>
          </p:cNvPr>
          <p:cNvGraphicFramePr>
            <a:graphicFrameLocks noGrp="1"/>
          </p:cNvGraphicFramePr>
          <p:nvPr>
            <p:extLst>
              <p:ext uri="{D42A27DB-BD31-4B8C-83A1-F6EECF244321}">
                <p14:modId xmlns:p14="http://schemas.microsoft.com/office/powerpoint/2010/main" val="101313242"/>
              </p:ext>
            </p:extLst>
          </p:nvPr>
        </p:nvGraphicFramePr>
        <p:xfrm>
          <a:off x="5358625" y="2605757"/>
          <a:ext cx="4252653" cy="1859280"/>
        </p:xfrm>
        <a:graphic>
          <a:graphicData uri="http://schemas.openxmlformats.org/drawingml/2006/table">
            <a:tbl>
              <a:tblPr firstRow="1" bandRow="1">
                <a:tableStyleId>{5940675A-B579-460E-94D1-54222C63F5DA}</a:tableStyleId>
              </a:tblPr>
              <a:tblGrid>
                <a:gridCol w="295561">
                  <a:extLst>
                    <a:ext uri="{9D8B030D-6E8A-4147-A177-3AD203B41FA5}">
                      <a16:colId xmlns:a16="http://schemas.microsoft.com/office/drawing/2014/main" val="3401143145"/>
                    </a:ext>
                  </a:extLst>
                </a:gridCol>
                <a:gridCol w="1241914">
                  <a:extLst>
                    <a:ext uri="{9D8B030D-6E8A-4147-A177-3AD203B41FA5}">
                      <a16:colId xmlns:a16="http://schemas.microsoft.com/office/drawing/2014/main" val="2893721897"/>
                    </a:ext>
                  </a:extLst>
                </a:gridCol>
                <a:gridCol w="705523">
                  <a:extLst>
                    <a:ext uri="{9D8B030D-6E8A-4147-A177-3AD203B41FA5}">
                      <a16:colId xmlns:a16="http://schemas.microsoft.com/office/drawing/2014/main" val="2356556430"/>
                    </a:ext>
                  </a:extLst>
                </a:gridCol>
                <a:gridCol w="627813">
                  <a:extLst>
                    <a:ext uri="{9D8B030D-6E8A-4147-A177-3AD203B41FA5}">
                      <a16:colId xmlns:a16="http://schemas.microsoft.com/office/drawing/2014/main" val="1834380604"/>
                    </a:ext>
                  </a:extLst>
                </a:gridCol>
                <a:gridCol w="690921">
                  <a:extLst>
                    <a:ext uri="{9D8B030D-6E8A-4147-A177-3AD203B41FA5}">
                      <a16:colId xmlns:a16="http://schemas.microsoft.com/office/drawing/2014/main" val="730346669"/>
                    </a:ext>
                  </a:extLst>
                </a:gridCol>
                <a:gridCol w="690921">
                  <a:extLst>
                    <a:ext uri="{9D8B030D-6E8A-4147-A177-3AD203B41FA5}">
                      <a16:colId xmlns:a16="http://schemas.microsoft.com/office/drawing/2014/main" val="2378722198"/>
                    </a:ext>
                  </a:extLst>
                </a:gridCol>
              </a:tblGrid>
              <a:tr h="185258">
                <a:tc rowSpan="2">
                  <a:txBody>
                    <a:bodyPr/>
                    <a:lstStyle/>
                    <a:p>
                      <a:pPr algn="ctr">
                        <a:lnSpc>
                          <a:spcPts val="800"/>
                        </a:lnSpc>
                      </a:pPr>
                      <a:endParaRPr kumimoji="1" lang="ja-JP" altLang="en-US" sz="800" b="1" dirty="0">
                        <a:latin typeface="BIZ UDPゴシック" panose="020B0400000000000000" pitchFamily="50" charset="-128"/>
                        <a:ea typeface="BIZ UDPゴシック" panose="020B0400000000000000" pitchFamily="50" charset="-128"/>
                      </a:endParaRPr>
                    </a:p>
                  </a:txBody>
                  <a:tcPr marL="72000" marR="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algn="ctr">
                        <a:lnSpc>
                          <a:spcPts val="800"/>
                        </a:lnSpc>
                      </a:pPr>
                      <a:r>
                        <a:rPr kumimoji="1" lang="ja-JP" altLang="en-US" sz="800" b="1" dirty="0">
                          <a:latin typeface="BIZ UDPゴシック" panose="020B0400000000000000" pitchFamily="50" charset="-128"/>
                          <a:ea typeface="BIZ UDPゴシック" panose="020B0400000000000000" pitchFamily="50" charset="-128"/>
                        </a:rPr>
                        <a:t>インフラ種別</a:t>
                      </a:r>
                    </a:p>
                  </a:txBody>
                  <a:tcPr marL="72000" marR="72000" anchor="ctr" anchorCtr="1">
                    <a:lnL w="6350" cap="flat" cmpd="sng" algn="ctr">
                      <a:solidFill>
                        <a:schemeClr val="tx1"/>
                      </a:solidFill>
                      <a:prstDash val="solid"/>
                      <a:round/>
                      <a:headEnd type="none" w="med" len="med"/>
                      <a:tailEnd type="none" w="med" len="med"/>
                    </a:lnL>
                    <a:lnR w="6350" cap="flat" cmpd="sng" algn="ctr">
                      <a:solidFill>
                        <a:schemeClr val="tx1"/>
                      </a:solidFill>
                      <a:prstDash val="lgDash"/>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algn="ctr">
                        <a:lnSpc>
                          <a:spcPts val="800"/>
                        </a:lnSpc>
                      </a:pPr>
                      <a:r>
                        <a:rPr kumimoji="1" lang="ja-JP" altLang="en-US" sz="800" b="1" dirty="0">
                          <a:latin typeface="BIZ UDPゴシック" panose="020B0400000000000000" pitchFamily="50" charset="-128"/>
                          <a:ea typeface="BIZ UDPゴシック" panose="020B0400000000000000" pitchFamily="50" charset="-128"/>
                        </a:rPr>
                        <a:t>指標</a:t>
                      </a:r>
                    </a:p>
                  </a:txBody>
                  <a:tcPr marL="72000" marR="72000" anchor="ctr" anchorCtr="1">
                    <a:lnL w="6350" cap="flat" cmpd="sng" algn="ctr">
                      <a:solidFill>
                        <a:schemeClr val="tx1"/>
                      </a:solidFill>
                      <a:prstDash val="lgDash"/>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gridSpan="3">
                  <a:txBody>
                    <a:bodyPr/>
                    <a:lstStyle/>
                    <a:p>
                      <a:pPr algn="ctr">
                        <a:lnSpc>
                          <a:spcPts val="800"/>
                        </a:lnSpc>
                      </a:pPr>
                      <a:r>
                        <a:rPr kumimoji="1" lang="ja-JP" altLang="en-US" sz="800" b="1" dirty="0">
                          <a:latin typeface="BIZ UDPゴシック" panose="020B0400000000000000" pitchFamily="50" charset="-128"/>
                          <a:ea typeface="BIZ UDPゴシック" panose="020B0400000000000000" pitchFamily="50" charset="-128"/>
                        </a:rPr>
                        <a:t>国内比較 </a:t>
                      </a:r>
                      <a:r>
                        <a:rPr kumimoji="1" lang="en-US" altLang="ja-JP" sz="800" b="1" dirty="0">
                          <a:latin typeface="BIZ UDPゴシック" panose="020B0400000000000000" pitchFamily="50" charset="-128"/>
                          <a:ea typeface="BIZ UDPゴシック" panose="020B0400000000000000" pitchFamily="50" charset="-128"/>
                        </a:rPr>
                        <a:t>[</a:t>
                      </a:r>
                      <a:r>
                        <a:rPr kumimoji="1" lang="ja-JP" altLang="en-US" sz="800" b="1" dirty="0">
                          <a:latin typeface="BIZ UDPゴシック" panose="020B0400000000000000" pitchFamily="50" charset="-128"/>
                          <a:ea typeface="BIZ UDPゴシック" panose="020B0400000000000000" pitchFamily="50" charset="-128"/>
                        </a:rPr>
                        <a:t>単位％</a:t>
                      </a:r>
                      <a:r>
                        <a:rPr kumimoji="1" lang="en-US" altLang="ja-JP" sz="800" b="1" dirty="0">
                          <a:latin typeface="BIZ UDPゴシック" panose="020B0400000000000000" pitchFamily="50" charset="-128"/>
                          <a:ea typeface="BIZ UDPゴシック" panose="020B0400000000000000" pitchFamily="50" charset="-128"/>
                        </a:rPr>
                        <a:t>]</a:t>
                      </a:r>
                      <a:endParaRPr kumimoji="1" lang="ja-JP" altLang="en-US" sz="800" b="1" dirty="0">
                        <a:latin typeface="BIZ UDPゴシック" panose="020B0400000000000000" pitchFamily="50" charset="-128"/>
                        <a:ea typeface="BIZ UDPゴシック" panose="020B0400000000000000" pitchFamily="50" charset="-128"/>
                      </a:endParaRPr>
                    </a:p>
                  </a:txBody>
                  <a:tcPr marL="72000" marR="72000" anchor="ctr" anchorCtr="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a:endParaRPr kumimoji="1" lang="ja-JP" altLang="en-US" sz="1200" b="1" dirty="0"/>
                    </a:p>
                  </a:txBody>
                  <a:tcPr marL="72000" marR="72000">
                    <a:solidFill>
                      <a:schemeClr val="bg1"/>
                    </a:solidFill>
                  </a:tcPr>
                </a:tc>
                <a:tc hMerge="1">
                  <a:txBody>
                    <a:bodyPr/>
                    <a:lstStyle/>
                    <a:p>
                      <a:pPr algn="ctr"/>
                      <a:endParaRPr kumimoji="1" lang="ja-JP" altLang="en-US" sz="800" b="1" dirty="0">
                        <a:latin typeface="BIZ UDPゴシック" panose="020B0400000000000000" pitchFamily="50" charset="-128"/>
                        <a:ea typeface="BIZ UDPゴシック" panose="020B0400000000000000" pitchFamily="50" charset="-128"/>
                      </a:endParaRPr>
                    </a:p>
                  </a:txBody>
                  <a:tcPr marL="72000" marR="72000" anchor="ctr" anchorCtr="1">
                    <a:solidFill>
                      <a:schemeClr val="bg1">
                        <a:lumMod val="95000"/>
                      </a:schemeClr>
                    </a:solidFill>
                  </a:tcPr>
                </a:tc>
                <a:extLst>
                  <a:ext uri="{0D108BD9-81ED-4DB2-BD59-A6C34878D82A}">
                    <a16:rowId xmlns:a16="http://schemas.microsoft.com/office/drawing/2014/main" val="2680738178"/>
                  </a:ext>
                </a:extLst>
              </a:tr>
              <a:tr h="185258">
                <a:tc vMerge="1">
                  <a:txBody>
                    <a:bodyPr/>
                    <a:lstStyle/>
                    <a:p>
                      <a:pPr algn="ctr"/>
                      <a:endParaRPr kumimoji="1" lang="ja-JP" altLang="en-US" sz="1200" b="1" dirty="0"/>
                    </a:p>
                  </a:txBody>
                  <a:tcPr marL="72000" marR="72000">
                    <a:solidFill>
                      <a:schemeClr val="bg1"/>
                    </a:solidFill>
                  </a:tcPr>
                </a:tc>
                <a:tc vMerge="1">
                  <a:txBody>
                    <a:bodyPr/>
                    <a:lstStyle/>
                    <a:p>
                      <a:pPr algn="ctr"/>
                      <a:endParaRPr kumimoji="1" lang="ja-JP" altLang="en-US" sz="1200" b="1" dirty="0"/>
                    </a:p>
                  </a:txBody>
                  <a:tcPr marL="72000" marR="72000">
                    <a:lnR w="12700" cap="flat" cmpd="sng" algn="ctr">
                      <a:solidFill>
                        <a:schemeClr val="tx1"/>
                      </a:solidFill>
                      <a:prstDash val="dash"/>
                      <a:round/>
                      <a:headEnd type="none" w="med" len="med"/>
                      <a:tailEnd type="none" w="med" len="med"/>
                    </a:lnR>
                    <a:solidFill>
                      <a:schemeClr val="bg1"/>
                    </a:solidFill>
                  </a:tcPr>
                </a:tc>
                <a:tc vMerge="1">
                  <a:txBody>
                    <a:bodyPr/>
                    <a:lstStyle/>
                    <a:p>
                      <a:pPr algn="ctr"/>
                      <a:endParaRPr kumimoji="1" lang="ja-JP" altLang="en-US" sz="1200" b="1" dirty="0"/>
                    </a:p>
                  </a:txBody>
                  <a:tcPr marL="72000" marR="72000">
                    <a:lnL w="12700" cap="flat" cmpd="sng" algn="ctr">
                      <a:solidFill>
                        <a:schemeClr val="tx1"/>
                      </a:solidFill>
                      <a:prstDash val="dash"/>
                      <a:round/>
                      <a:headEnd type="none" w="med" len="med"/>
                      <a:tailEnd type="none" w="med" len="med"/>
                    </a:lnL>
                    <a:solidFill>
                      <a:schemeClr val="bg1"/>
                    </a:solidFill>
                  </a:tcPr>
                </a:tc>
                <a:tc>
                  <a:txBody>
                    <a:bodyPr/>
                    <a:lstStyle/>
                    <a:p>
                      <a:pPr algn="ctr">
                        <a:lnSpc>
                          <a:spcPts val="800"/>
                        </a:lnSpc>
                      </a:pPr>
                      <a:r>
                        <a:rPr kumimoji="1" lang="ja-JP" altLang="en-US" sz="800" b="1" dirty="0">
                          <a:latin typeface="BIZ UDPゴシック" panose="020B0400000000000000" pitchFamily="50" charset="-128"/>
                          <a:ea typeface="BIZ UDPゴシック" panose="020B0400000000000000" pitchFamily="50" charset="-128"/>
                        </a:rPr>
                        <a:t>大阪</a:t>
                      </a:r>
                    </a:p>
                  </a:txBody>
                  <a:tcPr marL="72000" marR="72000" anchor="ctr" anchorCtr="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ts val="800"/>
                        </a:lnSpc>
                      </a:pPr>
                      <a:r>
                        <a:rPr kumimoji="1" lang="ja-JP" altLang="en-US" sz="800" b="1" dirty="0">
                          <a:latin typeface="BIZ UDPゴシック" panose="020B0400000000000000" pitchFamily="50" charset="-128"/>
                          <a:ea typeface="BIZ UDPゴシック" panose="020B0400000000000000" pitchFamily="50" charset="-128"/>
                        </a:rPr>
                        <a:t>東京</a:t>
                      </a:r>
                    </a:p>
                  </a:txBody>
                  <a:tcPr marL="72000" marR="72000" anchor="ctr" anchorCtr="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ts val="800"/>
                        </a:lnSpc>
                      </a:pPr>
                      <a:r>
                        <a:rPr kumimoji="1" lang="ja-JP" altLang="en-US" sz="800" b="1" dirty="0">
                          <a:latin typeface="BIZ UDPゴシック" panose="020B0400000000000000" pitchFamily="50" charset="-128"/>
                          <a:ea typeface="BIZ UDPゴシック" panose="020B0400000000000000" pitchFamily="50" charset="-128"/>
                        </a:rPr>
                        <a:t>他地域</a:t>
                      </a:r>
                    </a:p>
                  </a:txBody>
                  <a:tcPr marL="72000" marR="72000" anchor="ctr" anchorCtr="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42138958"/>
                  </a:ext>
                </a:extLst>
              </a:tr>
              <a:tr h="276582">
                <a:tc rowSpan="5">
                  <a:txBody>
                    <a:bodyPr/>
                    <a:lstStyle/>
                    <a:p>
                      <a:pPr algn="ctr">
                        <a:lnSpc>
                          <a:spcPts val="800"/>
                        </a:lnSpc>
                      </a:pPr>
                      <a:r>
                        <a:rPr kumimoji="1" lang="ja-JP" altLang="en-US" sz="800" b="1" dirty="0">
                          <a:latin typeface="BIZ UDPゴシック" panose="020B0400000000000000" pitchFamily="50" charset="-128"/>
                          <a:ea typeface="BIZ UDPゴシック" panose="020B0400000000000000" pitchFamily="50" charset="-128"/>
                        </a:rPr>
                        <a:t>通信系</a:t>
                      </a:r>
                    </a:p>
                  </a:txBody>
                  <a:tcPr marL="72000" marR="72000" vert="eaVert"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ts val="800"/>
                        </a:lnSpc>
                      </a:pPr>
                      <a:r>
                        <a:rPr kumimoji="1" lang="ja-JP" altLang="en-US" sz="800" b="1" dirty="0">
                          <a:latin typeface="BIZ UDPゴシック" panose="020B0400000000000000" pitchFamily="50" charset="-128"/>
                          <a:ea typeface="BIZ UDPゴシック" panose="020B0400000000000000" pitchFamily="50" charset="-128"/>
                        </a:rPr>
                        <a:t>①無線基地局</a:t>
                      </a:r>
                    </a:p>
                  </a:txBody>
                  <a:tcPr marL="72000" marR="72000" anchor="ctr">
                    <a:lnL w="6350" cap="flat" cmpd="sng" algn="ctr">
                      <a:solidFill>
                        <a:schemeClr val="tx1"/>
                      </a:solidFill>
                      <a:prstDash val="solid"/>
                      <a:round/>
                      <a:headEnd type="none" w="med" len="med"/>
                      <a:tailEnd type="none" w="med" len="med"/>
                    </a:lnL>
                    <a:lnR w="6350" cap="flat" cmpd="sng" algn="ctr">
                      <a:solidFill>
                        <a:schemeClr val="tx1"/>
                      </a:solidFill>
                      <a:prstDash val="lgDash"/>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ts val="800"/>
                        </a:lnSpc>
                      </a:pPr>
                      <a:r>
                        <a:rPr kumimoji="1" lang="ja-JP" altLang="en-US" sz="700" b="0" dirty="0">
                          <a:solidFill>
                            <a:schemeClr val="tx1"/>
                          </a:solidFill>
                          <a:latin typeface="BIZ UDPゴシック" panose="020B0400000000000000" pitchFamily="50" charset="-128"/>
                          <a:ea typeface="BIZ UDPゴシック" panose="020B0400000000000000" pitchFamily="50" charset="-128"/>
                        </a:rPr>
                        <a:t>５</a:t>
                      </a:r>
                      <a:r>
                        <a:rPr kumimoji="1" lang="en-US" altLang="ja-JP" sz="700" b="0" dirty="0">
                          <a:solidFill>
                            <a:schemeClr val="tx1"/>
                          </a:solidFill>
                          <a:latin typeface="BIZ UDPゴシック" panose="020B0400000000000000" pitchFamily="50" charset="-128"/>
                          <a:ea typeface="BIZ UDPゴシック" panose="020B0400000000000000" pitchFamily="50" charset="-128"/>
                        </a:rPr>
                        <a:t>G</a:t>
                      </a:r>
                      <a:r>
                        <a:rPr kumimoji="1" lang="ja-JP" altLang="en-US" sz="700" b="0" dirty="0">
                          <a:solidFill>
                            <a:schemeClr val="tx1"/>
                          </a:solidFill>
                          <a:latin typeface="BIZ UDPゴシック" panose="020B0400000000000000" pitchFamily="50" charset="-128"/>
                          <a:ea typeface="BIZ UDPゴシック" panose="020B0400000000000000" pitchFamily="50" charset="-128"/>
                        </a:rPr>
                        <a:t>人口カバー率</a:t>
                      </a:r>
                      <a:endParaRPr kumimoji="1" lang="ja-JP" altLang="en-US" sz="700" b="0" baseline="30000" dirty="0">
                        <a:solidFill>
                          <a:schemeClr val="tx1"/>
                        </a:solidFill>
                        <a:latin typeface="BIZ UDPゴシック" panose="020B0400000000000000" pitchFamily="50" charset="-128"/>
                        <a:ea typeface="BIZ UDPゴシック" panose="020B0400000000000000" pitchFamily="50" charset="-128"/>
                      </a:endParaRPr>
                    </a:p>
                  </a:txBody>
                  <a:tcPr marL="72000" marR="72000" anchor="ctr">
                    <a:lnL w="6350" cap="flat" cmpd="sng" algn="ctr">
                      <a:solidFill>
                        <a:schemeClr val="tx1"/>
                      </a:solidFill>
                      <a:prstDash val="lgDash"/>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ts val="800"/>
                        </a:lnSpc>
                      </a:pPr>
                      <a:r>
                        <a:rPr kumimoji="1" lang="en-US" altLang="ja-JP" sz="800" b="1" dirty="0">
                          <a:solidFill>
                            <a:schemeClr val="tx1"/>
                          </a:solidFill>
                          <a:latin typeface="BIZ UDPゴシック" panose="020B0400000000000000" pitchFamily="50" charset="-128"/>
                          <a:ea typeface="BIZ UDPゴシック" panose="020B0400000000000000" pitchFamily="50" charset="-128"/>
                        </a:rPr>
                        <a:t>99.9</a:t>
                      </a:r>
                      <a:endParaRPr kumimoji="1" lang="ja-JP" altLang="en-US" sz="800" b="1" dirty="0">
                        <a:solidFill>
                          <a:schemeClr val="tx1"/>
                        </a:solidFill>
                        <a:latin typeface="BIZ UDPゴシック" panose="020B0400000000000000" pitchFamily="50" charset="-128"/>
                        <a:ea typeface="BIZ UDPゴシック" panose="020B0400000000000000" pitchFamily="50" charset="-128"/>
                      </a:endParaRPr>
                    </a:p>
                  </a:txBody>
                  <a:tcPr marL="72000" marR="72000" anchor="ctr" anchorCtr="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ts val="800"/>
                        </a:lnSpc>
                      </a:pPr>
                      <a:r>
                        <a:rPr kumimoji="1" lang="en-US" altLang="ja-JP" sz="800" b="1" dirty="0">
                          <a:solidFill>
                            <a:schemeClr val="tx1"/>
                          </a:solidFill>
                          <a:latin typeface="BIZ UDPゴシック" panose="020B0400000000000000" pitchFamily="50" charset="-128"/>
                          <a:ea typeface="BIZ UDPゴシック" panose="020B0400000000000000" pitchFamily="50" charset="-128"/>
                        </a:rPr>
                        <a:t>99.8</a:t>
                      </a:r>
                      <a:endParaRPr kumimoji="1" lang="ja-JP" altLang="en-US" sz="800" b="1" dirty="0">
                        <a:solidFill>
                          <a:schemeClr val="tx1"/>
                        </a:solidFill>
                        <a:latin typeface="BIZ UDPゴシック" panose="020B0400000000000000" pitchFamily="50" charset="-128"/>
                        <a:ea typeface="BIZ UDPゴシック" panose="020B0400000000000000" pitchFamily="50" charset="-128"/>
                      </a:endParaRPr>
                    </a:p>
                  </a:txBody>
                  <a:tcPr marL="72000" marR="72000" anchor="ctr" anchorCtr="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ts val="800"/>
                        </a:lnSpc>
                      </a:pPr>
                      <a:r>
                        <a:rPr kumimoji="1" lang="ja-JP" altLang="en-US" sz="700" b="0" dirty="0">
                          <a:solidFill>
                            <a:schemeClr val="tx1"/>
                          </a:solidFill>
                          <a:latin typeface="BIZ UDPゴシック" panose="020B0400000000000000" pitchFamily="50" charset="-128"/>
                          <a:ea typeface="BIZ UDPゴシック" panose="020B0400000000000000" pitchFamily="50" charset="-128"/>
                        </a:rPr>
                        <a:t>平均</a:t>
                      </a:r>
                      <a:endParaRPr kumimoji="1" lang="en-US" altLang="ja-JP" sz="700" b="0" baseline="30000" dirty="0">
                        <a:solidFill>
                          <a:schemeClr val="tx1"/>
                        </a:solidFill>
                        <a:latin typeface="BIZ UDPゴシック" panose="020B0400000000000000" pitchFamily="50" charset="-128"/>
                        <a:ea typeface="BIZ UDPゴシック" panose="020B0400000000000000" pitchFamily="50" charset="-128"/>
                      </a:endParaRPr>
                    </a:p>
                    <a:p>
                      <a:pPr algn="ctr">
                        <a:lnSpc>
                          <a:spcPts val="800"/>
                        </a:lnSpc>
                      </a:pPr>
                      <a:r>
                        <a:rPr kumimoji="1" lang="en-US" altLang="ja-JP" sz="700" b="0" dirty="0">
                          <a:solidFill>
                            <a:schemeClr val="tx1"/>
                          </a:solidFill>
                          <a:latin typeface="BIZ UDPゴシック" panose="020B0400000000000000" pitchFamily="50" charset="-128"/>
                          <a:ea typeface="BIZ UDPゴシック" panose="020B0400000000000000" pitchFamily="50" charset="-128"/>
                        </a:rPr>
                        <a:t>98.1</a:t>
                      </a:r>
                      <a:endParaRPr kumimoji="1" lang="ja-JP" altLang="en-US" sz="700" b="0" dirty="0">
                        <a:solidFill>
                          <a:schemeClr val="tx1"/>
                        </a:solidFill>
                        <a:latin typeface="BIZ UDPゴシック" panose="020B0400000000000000" pitchFamily="50" charset="-128"/>
                        <a:ea typeface="BIZ UDPゴシック" panose="020B0400000000000000" pitchFamily="50" charset="-128"/>
                      </a:endParaRPr>
                    </a:p>
                  </a:txBody>
                  <a:tcPr marL="72000" marR="72000" anchor="ctr" anchorCtr="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37525174"/>
                  </a:ext>
                </a:extLst>
              </a:tr>
              <a:tr h="276582">
                <a:tc vMerge="1">
                  <a:txBody>
                    <a:bodyPr/>
                    <a:lstStyle/>
                    <a:p>
                      <a:endParaRPr kumimoji="1" lang="ja-JP" altLang="en-US" sz="1200" b="1" dirty="0"/>
                    </a:p>
                  </a:txBody>
                  <a:tcPr marL="72000" marR="72000">
                    <a:solidFill>
                      <a:schemeClr val="accent6">
                        <a:lumMod val="20000"/>
                        <a:lumOff val="80000"/>
                      </a:schemeClr>
                    </a:solidFill>
                  </a:tcPr>
                </a:tc>
                <a:tc>
                  <a:txBody>
                    <a:bodyPr/>
                    <a:lstStyle/>
                    <a:p>
                      <a:pPr>
                        <a:lnSpc>
                          <a:spcPts val="800"/>
                        </a:lnSpc>
                      </a:pPr>
                      <a:r>
                        <a:rPr kumimoji="1" lang="ja-JP" altLang="en-US" sz="800" b="1" dirty="0">
                          <a:latin typeface="BIZ UDPゴシック" panose="020B0400000000000000" pitchFamily="50" charset="-128"/>
                          <a:ea typeface="BIZ UDPゴシック" panose="020B0400000000000000" pitchFamily="50" charset="-128"/>
                        </a:rPr>
                        <a:t>②光回線網</a:t>
                      </a:r>
                      <a:endParaRPr kumimoji="1" lang="en-US" altLang="ja-JP" sz="800" b="1" dirty="0">
                        <a:latin typeface="BIZ UDPゴシック" panose="020B0400000000000000" pitchFamily="50" charset="-128"/>
                        <a:ea typeface="BIZ UDPゴシック" panose="020B0400000000000000" pitchFamily="50" charset="-128"/>
                      </a:endParaRPr>
                    </a:p>
                  </a:txBody>
                  <a:tcPr marL="72000" marR="72000" anchor="ctr">
                    <a:lnL w="6350" cap="flat" cmpd="sng" algn="ctr">
                      <a:solidFill>
                        <a:schemeClr val="tx1"/>
                      </a:solidFill>
                      <a:prstDash val="solid"/>
                      <a:round/>
                      <a:headEnd type="none" w="med" len="med"/>
                      <a:tailEnd type="none" w="med" len="med"/>
                    </a:lnL>
                    <a:lnR w="6350" cap="flat" cmpd="sng" algn="ctr">
                      <a:solidFill>
                        <a:schemeClr val="tx1"/>
                      </a:solidFill>
                      <a:prstDash val="lgDash"/>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ts val="800"/>
                        </a:lnSpc>
                      </a:pPr>
                      <a:r>
                        <a:rPr kumimoji="1" lang="ja-JP" altLang="en-US" sz="700" b="0" dirty="0">
                          <a:solidFill>
                            <a:schemeClr val="tx1"/>
                          </a:solidFill>
                          <a:latin typeface="BIZ UDPゴシック" panose="020B0400000000000000" pitchFamily="50" charset="-128"/>
                          <a:ea typeface="BIZ UDPゴシック" panose="020B0400000000000000" pitchFamily="50" charset="-128"/>
                        </a:rPr>
                        <a:t>光回線整備率</a:t>
                      </a:r>
                      <a:endParaRPr kumimoji="1" lang="ja-JP" altLang="en-US" sz="700" b="0" baseline="30000" dirty="0">
                        <a:solidFill>
                          <a:schemeClr val="tx1"/>
                        </a:solidFill>
                        <a:latin typeface="BIZ UDPゴシック" panose="020B0400000000000000" pitchFamily="50" charset="-128"/>
                        <a:ea typeface="BIZ UDPゴシック" panose="020B0400000000000000" pitchFamily="50" charset="-128"/>
                      </a:endParaRPr>
                    </a:p>
                  </a:txBody>
                  <a:tcPr marL="72000" marR="72000" anchor="ctr">
                    <a:lnL w="6350" cap="flat" cmpd="sng" algn="ctr">
                      <a:solidFill>
                        <a:schemeClr val="tx1"/>
                      </a:solidFill>
                      <a:prstDash val="lgDash"/>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ts val="800"/>
                        </a:lnSpc>
                      </a:pPr>
                      <a:r>
                        <a:rPr kumimoji="1" lang="en-US" altLang="ja-JP" sz="800" b="1" dirty="0">
                          <a:solidFill>
                            <a:schemeClr val="tx1"/>
                          </a:solidFill>
                          <a:latin typeface="BIZ UDPゴシック" panose="020B0400000000000000" pitchFamily="50" charset="-128"/>
                          <a:ea typeface="BIZ UDPゴシック" panose="020B0400000000000000" pitchFamily="50" charset="-128"/>
                        </a:rPr>
                        <a:t>95.9</a:t>
                      </a:r>
                      <a:endParaRPr kumimoji="1" lang="ja-JP" altLang="en-US" sz="800" b="1" dirty="0">
                        <a:solidFill>
                          <a:schemeClr val="tx1"/>
                        </a:solidFill>
                        <a:latin typeface="BIZ UDPゴシック" panose="020B0400000000000000" pitchFamily="50" charset="-128"/>
                        <a:ea typeface="BIZ UDPゴシック" panose="020B0400000000000000" pitchFamily="50" charset="-128"/>
                      </a:endParaRPr>
                    </a:p>
                  </a:txBody>
                  <a:tcPr marL="72000" marR="72000" anchor="ctr" anchorCtr="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ts val="800"/>
                        </a:lnSpc>
                      </a:pPr>
                      <a:r>
                        <a:rPr kumimoji="1" lang="en-US" altLang="ja-JP" sz="800" b="1" dirty="0">
                          <a:solidFill>
                            <a:schemeClr val="tx1"/>
                          </a:solidFill>
                          <a:latin typeface="BIZ UDPゴシック" panose="020B0400000000000000" pitchFamily="50" charset="-128"/>
                          <a:ea typeface="BIZ UDPゴシック" panose="020B0400000000000000" pitchFamily="50" charset="-128"/>
                        </a:rPr>
                        <a:t>96.3</a:t>
                      </a:r>
                      <a:endParaRPr kumimoji="1" lang="ja-JP" altLang="en-US" sz="800" b="1" dirty="0">
                        <a:solidFill>
                          <a:schemeClr val="tx1"/>
                        </a:solidFill>
                        <a:latin typeface="BIZ UDPゴシック" panose="020B0400000000000000" pitchFamily="50" charset="-128"/>
                        <a:ea typeface="BIZ UDPゴシック" panose="020B0400000000000000" pitchFamily="50" charset="-128"/>
                      </a:endParaRPr>
                    </a:p>
                  </a:txBody>
                  <a:tcPr marL="72000" marR="72000" anchor="ctr" anchorCtr="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ts val="800"/>
                        </a:lnSpc>
                      </a:pPr>
                      <a:r>
                        <a:rPr kumimoji="1" lang="ja-JP" altLang="en-US" sz="700" b="0" dirty="0">
                          <a:solidFill>
                            <a:schemeClr val="tx1"/>
                          </a:solidFill>
                          <a:latin typeface="BIZ UDPゴシック" panose="020B0400000000000000" pitchFamily="50" charset="-128"/>
                          <a:ea typeface="BIZ UDPゴシック" panose="020B0400000000000000" pitchFamily="50" charset="-128"/>
                        </a:rPr>
                        <a:t>平均</a:t>
                      </a:r>
                      <a:endParaRPr kumimoji="1" lang="en-US" altLang="ja-JP" sz="700" b="0" baseline="30000" dirty="0">
                        <a:solidFill>
                          <a:schemeClr val="tx1"/>
                        </a:solidFill>
                        <a:latin typeface="BIZ UDPゴシック" panose="020B0400000000000000" pitchFamily="50" charset="-128"/>
                        <a:ea typeface="BIZ UDPゴシック" panose="020B0400000000000000" pitchFamily="50" charset="-128"/>
                      </a:endParaRPr>
                    </a:p>
                    <a:p>
                      <a:pPr algn="ctr">
                        <a:lnSpc>
                          <a:spcPts val="800"/>
                        </a:lnSpc>
                      </a:pPr>
                      <a:r>
                        <a:rPr kumimoji="1" lang="en-US" altLang="ja-JP" sz="700" b="0" dirty="0">
                          <a:solidFill>
                            <a:schemeClr val="tx1"/>
                          </a:solidFill>
                          <a:latin typeface="BIZ UDPゴシック" panose="020B0400000000000000" pitchFamily="50" charset="-128"/>
                          <a:ea typeface="BIZ UDPゴシック" panose="020B0400000000000000" pitchFamily="50" charset="-128"/>
                        </a:rPr>
                        <a:t>97.1</a:t>
                      </a:r>
                      <a:endParaRPr kumimoji="1" lang="ja-JP" altLang="en-US" sz="700" b="0" dirty="0">
                        <a:solidFill>
                          <a:schemeClr val="tx1"/>
                        </a:solidFill>
                        <a:latin typeface="BIZ UDPゴシック" panose="020B0400000000000000" pitchFamily="50" charset="-128"/>
                        <a:ea typeface="BIZ UDPゴシック" panose="020B0400000000000000" pitchFamily="50" charset="-128"/>
                      </a:endParaRPr>
                    </a:p>
                  </a:txBody>
                  <a:tcPr marL="72000" marR="72000" anchor="ctr" anchorCtr="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0946315"/>
                  </a:ext>
                </a:extLst>
              </a:tr>
              <a:tr h="276582">
                <a:tc vMerge="1">
                  <a:txBody>
                    <a:bodyPr/>
                    <a:lstStyle/>
                    <a:p>
                      <a:endParaRPr kumimoji="1" lang="ja-JP" altLang="en-US" sz="1200" b="1" dirty="0"/>
                    </a:p>
                  </a:txBody>
                  <a:tcPr marL="72000" marR="72000">
                    <a:solidFill>
                      <a:schemeClr val="accent6">
                        <a:lumMod val="20000"/>
                        <a:lumOff val="80000"/>
                      </a:schemeClr>
                    </a:solidFill>
                  </a:tcPr>
                </a:tc>
                <a:tc>
                  <a:txBody>
                    <a:bodyPr/>
                    <a:lstStyle/>
                    <a:p>
                      <a:pPr>
                        <a:lnSpc>
                          <a:spcPts val="800"/>
                        </a:lnSpc>
                      </a:pPr>
                      <a:r>
                        <a:rPr kumimoji="1" lang="ja-JP" altLang="en-US" sz="800" b="1" dirty="0">
                          <a:latin typeface="BIZ UDPゴシック" panose="020B0400000000000000" pitchFamily="50" charset="-128"/>
                          <a:ea typeface="BIZ UDPゴシック" panose="020B0400000000000000" pitchFamily="50" charset="-128"/>
                        </a:rPr>
                        <a:t>③データセンター</a:t>
                      </a:r>
                      <a:endParaRPr kumimoji="1" lang="en-US" altLang="ja-JP" sz="800" b="1" dirty="0">
                        <a:latin typeface="BIZ UDPゴシック" panose="020B0400000000000000" pitchFamily="50" charset="-128"/>
                        <a:ea typeface="BIZ UDPゴシック" panose="020B0400000000000000" pitchFamily="50" charset="-128"/>
                      </a:endParaRPr>
                    </a:p>
                  </a:txBody>
                  <a:tcPr marL="72000" marR="72000" anchor="ctr">
                    <a:lnL w="6350" cap="flat" cmpd="sng" algn="ctr">
                      <a:solidFill>
                        <a:schemeClr val="tx1"/>
                      </a:solidFill>
                      <a:prstDash val="solid"/>
                      <a:round/>
                      <a:headEnd type="none" w="med" len="med"/>
                      <a:tailEnd type="none" w="med" len="med"/>
                    </a:lnL>
                    <a:lnR w="6350" cap="flat" cmpd="sng" algn="ctr">
                      <a:solidFill>
                        <a:schemeClr val="tx1"/>
                      </a:solidFill>
                      <a:prstDash val="lgDash"/>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ts val="800"/>
                        </a:lnSpc>
                      </a:pPr>
                      <a:r>
                        <a:rPr kumimoji="1" lang="ja-JP" altLang="en-US" sz="700" b="0" dirty="0">
                          <a:solidFill>
                            <a:schemeClr val="tx1"/>
                          </a:solidFill>
                          <a:latin typeface="BIZ UDPゴシック" panose="020B0400000000000000" pitchFamily="50" charset="-128"/>
                          <a:ea typeface="BIZ UDPゴシック" panose="020B0400000000000000" pitchFamily="50" charset="-128"/>
                        </a:rPr>
                        <a:t>サーバー面積比率</a:t>
                      </a:r>
                      <a:endParaRPr kumimoji="1" lang="ja-JP" altLang="en-US" sz="700" b="0" baseline="30000" dirty="0">
                        <a:solidFill>
                          <a:schemeClr val="tx1"/>
                        </a:solidFill>
                        <a:latin typeface="BIZ UDPゴシック" panose="020B0400000000000000" pitchFamily="50" charset="-128"/>
                        <a:ea typeface="BIZ UDPゴシック" panose="020B0400000000000000" pitchFamily="50" charset="-128"/>
                      </a:endParaRPr>
                    </a:p>
                  </a:txBody>
                  <a:tcPr marL="72000" marR="72000" anchor="ctr">
                    <a:lnL w="6350" cap="flat" cmpd="sng" algn="ctr">
                      <a:solidFill>
                        <a:schemeClr val="tx1"/>
                      </a:solidFill>
                      <a:prstDash val="lgDash"/>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ts val="800"/>
                        </a:lnSpc>
                      </a:pPr>
                      <a:r>
                        <a:rPr kumimoji="1" lang="en-US" altLang="ja-JP" sz="800" b="1" dirty="0">
                          <a:solidFill>
                            <a:schemeClr val="tx1"/>
                          </a:solidFill>
                          <a:latin typeface="BIZ UDPゴシック" panose="020B0400000000000000" pitchFamily="50" charset="-128"/>
                          <a:ea typeface="BIZ UDPゴシック" panose="020B0400000000000000" pitchFamily="50" charset="-128"/>
                        </a:rPr>
                        <a:t>24.3</a:t>
                      </a:r>
                      <a:endParaRPr kumimoji="1" lang="ja-JP" altLang="en-US" sz="800" b="1" dirty="0">
                        <a:solidFill>
                          <a:schemeClr val="tx1"/>
                        </a:solidFill>
                        <a:latin typeface="BIZ UDPゴシック" panose="020B0400000000000000" pitchFamily="50" charset="-128"/>
                        <a:ea typeface="BIZ UDPゴシック" panose="020B0400000000000000" pitchFamily="50" charset="-128"/>
                      </a:endParaRPr>
                    </a:p>
                  </a:txBody>
                  <a:tcPr marL="72000" marR="72000" anchor="ctr" anchorCtr="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ts val="800"/>
                        </a:lnSpc>
                      </a:pPr>
                      <a:r>
                        <a:rPr kumimoji="1" lang="en-US" altLang="ja-JP" sz="800" b="1" dirty="0">
                          <a:solidFill>
                            <a:schemeClr val="tx1"/>
                          </a:solidFill>
                          <a:latin typeface="BIZ UDPゴシック" panose="020B0400000000000000" pitchFamily="50" charset="-128"/>
                          <a:ea typeface="BIZ UDPゴシック" panose="020B0400000000000000" pitchFamily="50" charset="-128"/>
                        </a:rPr>
                        <a:t>61.1</a:t>
                      </a:r>
                      <a:endParaRPr kumimoji="1" lang="ja-JP" altLang="en-US" sz="800" b="1" dirty="0">
                        <a:solidFill>
                          <a:schemeClr val="tx1"/>
                        </a:solidFill>
                        <a:latin typeface="BIZ UDPゴシック" panose="020B0400000000000000" pitchFamily="50" charset="-128"/>
                        <a:ea typeface="BIZ UDPゴシック" panose="020B0400000000000000" pitchFamily="50" charset="-128"/>
                      </a:endParaRPr>
                    </a:p>
                  </a:txBody>
                  <a:tcPr marL="72000" marR="72000" anchor="ctr" anchorCtr="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ts val="800"/>
                        </a:lnSpc>
                      </a:pPr>
                      <a:r>
                        <a:rPr kumimoji="1" lang="ja-JP" altLang="en-US" sz="700" b="0" dirty="0">
                          <a:solidFill>
                            <a:schemeClr val="tx1"/>
                          </a:solidFill>
                          <a:latin typeface="BIZ UDPゴシック" panose="020B0400000000000000" pitchFamily="50" charset="-128"/>
                          <a:ea typeface="BIZ UDPゴシック" panose="020B0400000000000000" pitchFamily="50" charset="-128"/>
                        </a:rPr>
                        <a:t>残合計</a:t>
                      </a:r>
                      <a:endParaRPr kumimoji="1" lang="en-US" altLang="ja-JP" sz="700" b="0" dirty="0">
                        <a:solidFill>
                          <a:schemeClr val="tx1"/>
                        </a:solidFill>
                        <a:latin typeface="BIZ UDPゴシック" panose="020B0400000000000000" pitchFamily="50" charset="-128"/>
                        <a:ea typeface="BIZ UDPゴシック" panose="020B0400000000000000" pitchFamily="50" charset="-128"/>
                      </a:endParaRPr>
                    </a:p>
                    <a:p>
                      <a:pPr algn="ctr">
                        <a:lnSpc>
                          <a:spcPts val="800"/>
                        </a:lnSpc>
                      </a:pPr>
                      <a:r>
                        <a:rPr kumimoji="1" lang="en-US" altLang="ja-JP" sz="700" b="0" dirty="0">
                          <a:solidFill>
                            <a:schemeClr val="tx1"/>
                          </a:solidFill>
                          <a:latin typeface="BIZ UDPゴシック" panose="020B0400000000000000" pitchFamily="50" charset="-128"/>
                          <a:ea typeface="BIZ UDPゴシック" panose="020B0400000000000000" pitchFamily="50" charset="-128"/>
                        </a:rPr>
                        <a:t>14.6</a:t>
                      </a:r>
                      <a:endParaRPr kumimoji="1" lang="ja-JP" altLang="en-US" sz="700" b="0" dirty="0">
                        <a:solidFill>
                          <a:schemeClr val="tx1"/>
                        </a:solidFill>
                        <a:latin typeface="BIZ UDPゴシック" panose="020B0400000000000000" pitchFamily="50" charset="-128"/>
                        <a:ea typeface="BIZ UDPゴシック" panose="020B0400000000000000" pitchFamily="50" charset="-128"/>
                      </a:endParaRPr>
                    </a:p>
                  </a:txBody>
                  <a:tcPr marL="72000" marR="72000" anchor="ctr" anchorCtr="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1535935"/>
                  </a:ext>
                </a:extLst>
              </a:tr>
              <a:tr h="276582">
                <a:tc vMerge="1">
                  <a:txBody>
                    <a:bodyPr/>
                    <a:lstStyle/>
                    <a:p>
                      <a:endParaRPr kumimoji="1" lang="ja-JP" altLang="en-US" sz="1200" b="1" dirty="0"/>
                    </a:p>
                  </a:txBody>
                  <a:tcPr marL="72000" marR="72000">
                    <a:solidFill>
                      <a:schemeClr val="accent6">
                        <a:lumMod val="20000"/>
                        <a:lumOff val="80000"/>
                      </a:schemeClr>
                    </a:solidFill>
                  </a:tcPr>
                </a:tc>
                <a:tc>
                  <a:txBody>
                    <a:bodyPr/>
                    <a:lstStyle/>
                    <a:p>
                      <a:pPr>
                        <a:lnSpc>
                          <a:spcPts val="800"/>
                        </a:lnSpc>
                      </a:pPr>
                      <a:r>
                        <a:rPr kumimoji="1" lang="ja-JP" altLang="en-US" sz="800" b="1" dirty="0">
                          <a:latin typeface="BIZ UDPゴシック" panose="020B0400000000000000" pitchFamily="50" charset="-128"/>
                          <a:ea typeface="BIZ UDPゴシック" panose="020B0400000000000000" pitchFamily="50" charset="-128"/>
                        </a:rPr>
                        <a:t>④ｲﾝﾀｰﾈｯﾄｴｸｽﾁｪﾝｼﾞ</a:t>
                      </a:r>
                    </a:p>
                  </a:txBody>
                  <a:tcPr marL="72000" marR="72000" anchor="ctr">
                    <a:lnL w="6350" cap="flat" cmpd="sng" algn="ctr">
                      <a:solidFill>
                        <a:schemeClr val="tx1"/>
                      </a:solidFill>
                      <a:prstDash val="solid"/>
                      <a:round/>
                      <a:headEnd type="none" w="med" len="med"/>
                      <a:tailEnd type="none" w="med" len="med"/>
                    </a:lnL>
                    <a:lnR w="6350" cap="flat" cmpd="sng" algn="ctr">
                      <a:solidFill>
                        <a:schemeClr val="tx1"/>
                      </a:solidFill>
                      <a:prstDash val="lgDash"/>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ts val="800"/>
                        </a:lnSpc>
                      </a:pPr>
                      <a:r>
                        <a:rPr kumimoji="1" lang="ja-JP" altLang="en-US" sz="700" b="0" dirty="0">
                          <a:solidFill>
                            <a:schemeClr val="tx1"/>
                          </a:solidFill>
                          <a:latin typeface="BIZ UDPゴシック" panose="020B0400000000000000" pitchFamily="50" charset="-128"/>
                          <a:ea typeface="BIZ UDPゴシック" panose="020B0400000000000000" pitchFamily="50" charset="-128"/>
                        </a:rPr>
                        <a:t>接続数比率</a:t>
                      </a:r>
                      <a:endParaRPr kumimoji="1" lang="ja-JP" altLang="en-US" sz="700" b="0" baseline="30000" dirty="0">
                        <a:solidFill>
                          <a:schemeClr val="tx1"/>
                        </a:solidFill>
                        <a:latin typeface="BIZ UDPゴシック" panose="020B0400000000000000" pitchFamily="50" charset="-128"/>
                        <a:ea typeface="BIZ UDPゴシック" panose="020B0400000000000000" pitchFamily="50" charset="-128"/>
                      </a:endParaRPr>
                    </a:p>
                  </a:txBody>
                  <a:tcPr marL="72000" marR="72000" anchor="ctr">
                    <a:lnL w="6350" cap="flat" cmpd="sng" algn="ctr">
                      <a:solidFill>
                        <a:schemeClr val="tx1"/>
                      </a:solidFill>
                      <a:prstDash val="lgDash"/>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ts val="800"/>
                        </a:lnSpc>
                      </a:pPr>
                      <a:r>
                        <a:rPr kumimoji="1" lang="en-US" altLang="ja-JP" sz="800" b="1" dirty="0">
                          <a:solidFill>
                            <a:schemeClr val="tx1"/>
                          </a:solidFill>
                          <a:latin typeface="BIZ UDPゴシック" panose="020B0400000000000000" pitchFamily="50" charset="-128"/>
                          <a:ea typeface="BIZ UDPゴシック" panose="020B0400000000000000" pitchFamily="50" charset="-128"/>
                        </a:rPr>
                        <a:t>24.2</a:t>
                      </a:r>
                      <a:endParaRPr kumimoji="1" lang="ja-JP" altLang="en-US" sz="800" b="1" dirty="0">
                        <a:solidFill>
                          <a:schemeClr val="tx1"/>
                        </a:solidFill>
                        <a:latin typeface="BIZ UDPゴシック" panose="020B0400000000000000" pitchFamily="50" charset="-128"/>
                        <a:ea typeface="BIZ UDPゴシック" panose="020B0400000000000000" pitchFamily="50" charset="-128"/>
                      </a:endParaRPr>
                    </a:p>
                  </a:txBody>
                  <a:tcPr marL="72000" marR="72000" anchor="ctr" anchorCtr="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ts val="800"/>
                        </a:lnSpc>
                      </a:pPr>
                      <a:r>
                        <a:rPr kumimoji="1" lang="en-US" altLang="ja-JP" sz="800" b="1" dirty="0">
                          <a:solidFill>
                            <a:schemeClr val="tx1"/>
                          </a:solidFill>
                          <a:latin typeface="BIZ UDPゴシック" panose="020B0400000000000000" pitchFamily="50" charset="-128"/>
                          <a:ea typeface="BIZ UDPゴシック" panose="020B0400000000000000" pitchFamily="50" charset="-128"/>
                        </a:rPr>
                        <a:t>74.2</a:t>
                      </a:r>
                      <a:endParaRPr kumimoji="1" lang="ja-JP" altLang="en-US" sz="800" b="1" dirty="0">
                        <a:solidFill>
                          <a:schemeClr val="tx1"/>
                        </a:solidFill>
                        <a:latin typeface="BIZ UDPゴシック" panose="020B0400000000000000" pitchFamily="50" charset="-128"/>
                        <a:ea typeface="BIZ UDPゴシック" panose="020B0400000000000000" pitchFamily="50" charset="-128"/>
                      </a:endParaRPr>
                    </a:p>
                  </a:txBody>
                  <a:tcPr marL="72000" marR="72000" anchor="ctr" anchorCtr="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ts val="800"/>
                        </a:lnSpc>
                      </a:pPr>
                      <a:r>
                        <a:rPr kumimoji="1" lang="ja-JP" altLang="en-US" sz="700" b="0" dirty="0">
                          <a:solidFill>
                            <a:schemeClr val="tx1"/>
                          </a:solidFill>
                          <a:latin typeface="BIZ UDPゴシック" panose="020B0400000000000000" pitchFamily="50" charset="-128"/>
                          <a:ea typeface="BIZ UDPゴシック" panose="020B0400000000000000" pitchFamily="50" charset="-128"/>
                        </a:rPr>
                        <a:t>残合計</a:t>
                      </a:r>
                      <a:endParaRPr kumimoji="1" lang="en-US" altLang="ja-JP" sz="700" b="0" dirty="0">
                        <a:solidFill>
                          <a:schemeClr val="tx1"/>
                        </a:solidFill>
                        <a:latin typeface="BIZ UDPゴシック" panose="020B0400000000000000" pitchFamily="50" charset="-128"/>
                        <a:ea typeface="BIZ UDPゴシック" panose="020B0400000000000000" pitchFamily="50" charset="-128"/>
                      </a:endParaRPr>
                    </a:p>
                    <a:p>
                      <a:pPr algn="ctr">
                        <a:lnSpc>
                          <a:spcPts val="800"/>
                        </a:lnSpc>
                      </a:pPr>
                      <a:r>
                        <a:rPr kumimoji="1" lang="en-US" altLang="ja-JP" sz="700" b="0" dirty="0">
                          <a:solidFill>
                            <a:schemeClr val="tx1"/>
                          </a:solidFill>
                          <a:latin typeface="BIZ UDPゴシック" panose="020B0400000000000000" pitchFamily="50" charset="-128"/>
                          <a:ea typeface="BIZ UDPゴシック" panose="020B0400000000000000" pitchFamily="50" charset="-128"/>
                        </a:rPr>
                        <a:t>1.6</a:t>
                      </a:r>
                      <a:endParaRPr kumimoji="1" lang="ja-JP" altLang="en-US" sz="700" b="0" dirty="0">
                        <a:solidFill>
                          <a:schemeClr val="tx1"/>
                        </a:solidFill>
                        <a:latin typeface="BIZ UDPゴシック" panose="020B0400000000000000" pitchFamily="50" charset="-128"/>
                        <a:ea typeface="BIZ UDPゴシック" panose="020B0400000000000000" pitchFamily="50" charset="-128"/>
                      </a:endParaRPr>
                    </a:p>
                  </a:txBody>
                  <a:tcPr marL="72000" marR="72000" anchor="ctr" anchorCtr="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3122132"/>
                  </a:ext>
                </a:extLst>
              </a:tr>
              <a:tr h="276582">
                <a:tc vMerge="1">
                  <a:txBody>
                    <a:bodyPr/>
                    <a:lstStyle/>
                    <a:p>
                      <a:endParaRPr kumimoji="1" lang="ja-JP" altLang="en-US" sz="1200" b="1" dirty="0"/>
                    </a:p>
                  </a:txBody>
                  <a:tcPr marL="72000" marR="72000">
                    <a:solidFill>
                      <a:schemeClr val="accent6">
                        <a:lumMod val="20000"/>
                        <a:lumOff val="80000"/>
                      </a:schemeClr>
                    </a:solidFill>
                  </a:tcPr>
                </a:tc>
                <a:tc>
                  <a:txBody>
                    <a:bodyPr/>
                    <a:lstStyle/>
                    <a:p>
                      <a:pPr>
                        <a:lnSpc>
                          <a:spcPts val="800"/>
                        </a:lnSpc>
                      </a:pPr>
                      <a:r>
                        <a:rPr kumimoji="1" lang="ja-JP" altLang="en-US" sz="800" b="1" dirty="0">
                          <a:latin typeface="BIZ UDPゴシック" panose="020B0400000000000000" pitchFamily="50" charset="-128"/>
                          <a:ea typeface="BIZ UDPゴシック" panose="020B0400000000000000" pitchFamily="50" charset="-128"/>
                        </a:rPr>
                        <a:t>⑤海底ｹｰﾌﾞﾙ・陸揚局</a:t>
                      </a:r>
                    </a:p>
                  </a:txBody>
                  <a:tcPr marL="72000" marR="72000" anchor="ctr">
                    <a:lnL w="6350" cap="flat" cmpd="sng" algn="ctr">
                      <a:solidFill>
                        <a:schemeClr val="tx1"/>
                      </a:solidFill>
                      <a:prstDash val="solid"/>
                      <a:round/>
                      <a:headEnd type="none" w="med" len="med"/>
                      <a:tailEnd type="none" w="med" len="med"/>
                    </a:lnL>
                    <a:lnR w="6350" cap="flat" cmpd="sng" algn="ctr">
                      <a:solidFill>
                        <a:schemeClr val="tx1"/>
                      </a:solidFill>
                      <a:prstDash val="lgDash"/>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ts val="800"/>
                        </a:lnSpc>
                      </a:pPr>
                      <a:r>
                        <a:rPr kumimoji="1" lang="ja-JP" altLang="en-US" sz="700" b="0" dirty="0">
                          <a:solidFill>
                            <a:schemeClr val="tx1"/>
                          </a:solidFill>
                          <a:latin typeface="BIZ UDPゴシック" panose="020B0400000000000000" pitchFamily="50" charset="-128"/>
                          <a:ea typeface="BIZ UDPゴシック" panose="020B0400000000000000" pitchFamily="50" charset="-128"/>
                        </a:rPr>
                        <a:t>集積度比率</a:t>
                      </a:r>
                      <a:endParaRPr kumimoji="1" lang="ja-JP" altLang="en-US" sz="700" b="0" baseline="30000" dirty="0">
                        <a:solidFill>
                          <a:schemeClr val="tx1"/>
                        </a:solidFill>
                        <a:latin typeface="BIZ UDPゴシック" panose="020B0400000000000000" pitchFamily="50" charset="-128"/>
                        <a:ea typeface="BIZ UDPゴシック" panose="020B0400000000000000" pitchFamily="50" charset="-128"/>
                      </a:endParaRPr>
                    </a:p>
                  </a:txBody>
                  <a:tcPr marL="72000" marR="72000" anchor="ctr">
                    <a:lnL w="6350" cap="flat" cmpd="sng" algn="ctr">
                      <a:solidFill>
                        <a:schemeClr val="tx1"/>
                      </a:solidFill>
                      <a:prstDash val="lgDash"/>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ts val="800"/>
                        </a:lnSpc>
                      </a:pPr>
                      <a:r>
                        <a:rPr kumimoji="1" lang="en-US" altLang="ja-JP" sz="800" b="1" dirty="0">
                          <a:solidFill>
                            <a:schemeClr val="tx1"/>
                          </a:solidFill>
                          <a:latin typeface="BIZ UDPゴシック" panose="020B0400000000000000" pitchFamily="50" charset="-128"/>
                          <a:ea typeface="BIZ UDPゴシック" panose="020B0400000000000000" pitchFamily="50" charset="-128"/>
                        </a:rPr>
                        <a:t>26.8</a:t>
                      </a:r>
                      <a:endParaRPr kumimoji="1" lang="ja-JP" altLang="en-US" sz="800" b="1" dirty="0">
                        <a:solidFill>
                          <a:schemeClr val="tx1"/>
                        </a:solidFill>
                        <a:latin typeface="BIZ UDPゴシック" panose="020B0400000000000000" pitchFamily="50" charset="-128"/>
                        <a:ea typeface="BIZ UDPゴシック" panose="020B0400000000000000" pitchFamily="50" charset="-128"/>
                      </a:endParaRPr>
                    </a:p>
                  </a:txBody>
                  <a:tcPr marL="72000" marR="72000" anchor="ctr" anchorCtr="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ts val="800"/>
                        </a:lnSpc>
                      </a:pPr>
                      <a:r>
                        <a:rPr kumimoji="1" lang="en-US" altLang="ja-JP" sz="800" b="1" dirty="0">
                          <a:solidFill>
                            <a:schemeClr val="tx1"/>
                          </a:solidFill>
                          <a:latin typeface="BIZ UDPゴシック" panose="020B0400000000000000" pitchFamily="50" charset="-128"/>
                          <a:ea typeface="BIZ UDPゴシック" panose="020B0400000000000000" pitchFamily="50" charset="-128"/>
                        </a:rPr>
                        <a:t>53.7</a:t>
                      </a:r>
                      <a:endParaRPr kumimoji="1" lang="ja-JP" altLang="en-US" sz="800" b="1" dirty="0">
                        <a:solidFill>
                          <a:schemeClr val="tx1"/>
                        </a:solidFill>
                        <a:latin typeface="BIZ UDPゴシック" panose="020B0400000000000000" pitchFamily="50" charset="-128"/>
                        <a:ea typeface="BIZ UDPゴシック" panose="020B0400000000000000" pitchFamily="50" charset="-128"/>
                      </a:endParaRPr>
                    </a:p>
                  </a:txBody>
                  <a:tcPr marL="72000" marR="72000" anchor="ctr" anchorCtr="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ts val="800"/>
                        </a:lnSpc>
                      </a:pPr>
                      <a:r>
                        <a:rPr kumimoji="1" lang="ja-JP" altLang="en-US" sz="700" b="0" dirty="0">
                          <a:solidFill>
                            <a:schemeClr val="tx1"/>
                          </a:solidFill>
                          <a:latin typeface="BIZ UDPゴシック" panose="020B0400000000000000" pitchFamily="50" charset="-128"/>
                          <a:ea typeface="BIZ UDPゴシック" panose="020B0400000000000000" pitchFamily="50" charset="-128"/>
                        </a:rPr>
                        <a:t>残合計</a:t>
                      </a:r>
                      <a:endParaRPr kumimoji="1" lang="en-US" altLang="ja-JP" sz="700" b="0" dirty="0">
                        <a:solidFill>
                          <a:schemeClr val="tx1"/>
                        </a:solidFill>
                        <a:latin typeface="BIZ UDPゴシック" panose="020B0400000000000000" pitchFamily="50" charset="-128"/>
                        <a:ea typeface="BIZ UDPゴシック" panose="020B0400000000000000" pitchFamily="50" charset="-128"/>
                      </a:endParaRPr>
                    </a:p>
                    <a:p>
                      <a:pPr algn="ctr">
                        <a:lnSpc>
                          <a:spcPts val="800"/>
                        </a:lnSpc>
                      </a:pPr>
                      <a:r>
                        <a:rPr kumimoji="1" lang="en-US" altLang="ja-JP" sz="700" b="0" dirty="0">
                          <a:solidFill>
                            <a:schemeClr val="tx1"/>
                          </a:solidFill>
                          <a:latin typeface="BIZ UDPゴシック" panose="020B0400000000000000" pitchFamily="50" charset="-128"/>
                          <a:ea typeface="BIZ UDPゴシック" panose="020B0400000000000000" pitchFamily="50" charset="-128"/>
                        </a:rPr>
                        <a:t>19.5</a:t>
                      </a:r>
                      <a:endParaRPr kumimoji="1" lang="ja-JP" altLang="en-US" sz="700" b="0" dirty="0">
                        <a:solidFill>
                          <a:schemeClr val="tx1"/>
                        </a:solidFill>
                        <a:latin typeface="BIZ UDPゴシック" panose="020B0400000000000000" pitchFamily="50" charset="-128"/>
                        <a:ea typeface="BIZ UDPゴシック" panose="020B0400000000000000" pitchFamily="50" charset="-128"/>
                      </a:endParaRPr>
                    </a:p>
                  </a:txBody>
                  <a:tcPr marL="72000" marR="72000" anchor="ctr" anchorCtr="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7263606"/>
                  </a:ext>
                </a:extLst>
              </a:tr>
            </a:tbl>
          </a:graphicData>
        </a:graphic>
      </p:graphicFrame>
      <p:graphicFrame>
        <p:nvGraphicFramePr>
          <p:cNvPr id="85" name="表 44">
            <a:extLst>
              <a:ext uri="{FF2B5EF4-FFF2-40B4-BE49-F238E27FC236}">
                <a16:creationId xmlns:a16="http://schemas.microsoft.com/office/drawing/2014/main" id="{400DE1BF-5DB1-454C-AC1D-A9AC18CB680B}"/>
              </a:ext>
            </a:extLst>
          </p:cNvPr>
          <p:cNvGraphicFramePr>
            <a:graphicFrameLocks noGrp="1"/>
          </p:cNvGraphicFramePr>
          <p:nvPr>
            <p:extLst>
              <p:ext uri="{D42A27DB-BD31-4B8C-83A1-F6EECF244321}">
                <p14:modId xmlns:p14="http://schemas.microsoft.com/office/powerpoint/2010/main" val="4001944391"/>
              </p:ext>
            </p:extLst>
          </p:nvPr>
        </p:nvGraphicFramePr>
        <p:xfrm>
          <a:off x="5358625" y="4493964"/>
          <a:ext cx="4252653" cy="546640"/>
        </p:xfrm>
        <a:graphic>
          <a:graphicData uri="http://schemas.openxmlformats.org/drawingml/2006/table">
            <a:tbl>
              <a:tblPr firstRow="1" bandRow="1">
                <a:tableStyleId>{5940675A-B579-460E-94D1-54222C63F5DA}</a:tableStyleId>
              </a:tblPr>
              <a:tblGrid>
                <a:gridCol w="284144">
                  <a:extLst>
                    <a:ext uri="{9D8B030D-6E8A-4147-A177-3AD203B41FA5}">
                      <a16:colId xmlns:a16="http://schemas.microsoft.com/office/drawing/2014/main" val="3401143145"/>
                    </a:ext>
                  </a:extLst>
                </a:gridCol>
                <a:gridCol w="1243806">
                  <a:extLst>
                    <a:ext uri="{9D8B030D-6E8A-4147-A177-3AD203B41FA5}">
                      <a16:colId xmlns:a16="http://schemas.microsoft.com/office/drawing/2014/main" val="2893721897"/>
                    </a:ext>
                  </a:extLst>
                </a:gridCol>
                <a:gridCol w="716832">
                  <a:extLst>
                    <a:ext uri="{9D8B030D-6E8A-4147-A177-3AD203B41FA5}">
                      <a16:colId xmlns:a16="http://schemas.microsoft.com/office/drawing/2014/main" val="2356556430"/>
                    </a:ext>
                  </a:extLst>
                </a:gridCol>
                <a:gridCol w="619125">
                  <a:extLst>
                    <a:ext uri="{9D8B030D-6E8A-4147-A177-3AD203B41FA5}">
                      <a16:colId xmlns:a16="http://schemas.microsoft.com/office/drawing/2014/main" val="1834380604"/>
                    </a:ext>
                  </a:extLst>
                </a:gridCol>
                <a:gridCol w="702469">
                  <a:extLst>
                    <a:ext uri="{9D8B030D-6E8A-4147-A177-3AD203B41FA5}">
                      <a16:colId xmlns:a16="http://schemas.microsoft.com/office/drawing/2014/main" val="730346669"/>
                    </a:ext>
                  </a:extLst>
                </a:gridCol>
                <a:gridCol w="686277">
                  <a:extLst>
                    <a:ext uri="{9D8B030D-6E8A-4147-A177-3AD203B41FA5}">
                      <a16:colId xmlns:a16="http://schemas.microsoft.com/office/drawing/2014/main" val="3296667942"/>
                    </a:ext>
                  </a:extLst>
                </a:gridCol>
              </a:tblGrid>
              <a:tr h="0">
                <a:tc rowSpan="2">
                  <a:txBody>
                    <a:bodyPr/>
                    <a:lstStyle/>
                    <a:p>
                      <a:pPr algn="ctr">
                        <a:lnSpc>
                          <a:spcPts val="800"/>
                        </a:lnSpc>
                      </a:pPr>
                      <a:r>
                        <a:rPr kumimoji="1" lang="ja-JP" altLang="en-US" sz="800" b="1" dirty="0">
                          <a:latin typeface="BIZ UDPゴシック" panose="020B0400000000000000" pitchFamily="50" charset="-128"/>
                          <a:ea typeface="BIZ UDPゴシック" panose="020B0400000000000000" pitchFamily="50" charset="-128"/>
                        </a:rPr>
                        <a:t>電力系</a:t>
                      </a:r>
                    </a:p>
                  </a:txBody>
                  <a:tcPr marL="72000" marR="72000" vert="eaVert"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ts val="800"/>
                        </a:lnSpc>
                      </a:pPr>
                      <a:r>
                        <a:rPr kumimoji="1" lang="ja-JP" altLang="en-US" sz="800" b="1" dirty="0">
                          <a:latin typeface="BIZ UDPゴシック" panose="020B0400000000000000" pitchFamily="50" charset="-128"/>
                          <a:ea typeface="BIZ UDPゴシック" panose="020B0400000000000000" pitchFamily="50" charset="-128"/>
                        </a:rPr>
                        <a:t>⑥電力送配電</a:t>
                      </a:r>
                      <a:endParaRPr kumimoji="1" lang="en-US" altLang="ja-JP" sz="800" b="1" dirty="0">
                        <a:latin typeface="BIZ UDPゴシック" panose="020B0400000000000000" pitchFamily="50" charset="-128"/>
                        <a:ea typeface="BIZ UDPゴシック" panose="020B0400000000000000" pitchFamily="50" charset="-128"/>
                      </a:endParaRPr>
                    </a:p>
                  </a:txBody>
                  <a:tcPr marL="72000" marR="72000" anchor="ctr">
                    <a:lnL w="6350" cap="flat" cmpd="sng" algn="ctr">
                      <a:solidFill>
                        <a:schemeClr val="tx1"/>
                      </a:solidFill>
                      <a:prstDash val="solid"/>
                      <a:round/>
                      <a:headEnd type="none" w="med" len="med"/>
                      <a:tailEnd type="none" w="med" len="med"/>
                    </a:lnL>
                    <a:lnR w="6350" cap="flat" cmpd="sng" algn="ctr">
                      <a:solidFill>
                        <a:schemeClr val="tx1"/>
                      </a:solidFill>
                      <a:prstDash val="lgDash"/>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ts val="800"/>
                        </a:lnSpc>
                      </a:pPr>
                      <a:r>
                        <a:rPr kumimoji="1" lang="ja-JP" altLang="en-US" sz="700" b="0" dirty="0">
                          <a:solidFill>
                            <a:schemeClr val="tx1"/>
                          </a:solidFill>
                          <a:latin typeface="BIZ UDPゴシック" panose="020B0400000000000000" pitchFamily="50" charset="-128"/>
                          <a:ea typeface="BIZ UDPゴシック" panose="020B0400000000000000" pitchFamily="50" charset="-128"/>
                        </a:rPr>
                        <a:t>供給余力</a:t>
                      </a:r>
                    </a:p>
                  </a:txBody>
                  <a:tcPr marL="72000" marR="72000" anchor="ctr">
                    <a:lnL w="6350" cap="flat" cmpd="sng" algn="ctr">
                      <a:solidFill>
                        <a:schemeClr val="tx1"/>
                      </a:solidFill>
                      <a:prstDash val="lgDash"/>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ts val="800"/>
                        </a:lnSpc>
                      </a:pPr>
                      <a:r>
                        <a:rPr kumimoji="1" lang="ja-JP" altLang="en-US" sz="800" b="1" dirty="0">
                          <a:solidFill>
                            <a:schemeClr val="tx1"/>
                          </a:solidFill>
                          <a:latin typeface="BIZ UDPゴシック" panose="020B0400000000000000" pitchFamily="50" charset="-128"/>
                          <a:ea typeface="BIZ UDPゴシック" panose="020B0400000000000000" pitchFamily="50" charset="-128"/>
                        </a:rPr>
                        <a:t>比較的</a:t>
                      </a: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a:p>
                      <a:pPr>
                        <a:lnSpc>
                          <a:spcPts val="800"/>
                        </a:lnSpc>
                      </a:pPr>
                      <a:r>
                        <a:rPr kumimoji="1" lang="ja-JP" altLang="en-US" sz="800" b="1" dirty="0">
                          <a:solidFill>
                            <a:schemeClr val="tx1"/>
                          </a:solidFill>
                          <a:latin typeface="BIZ UDPゴシック" panose="020B0400000000000000" pitchFamily="50" charset="-128"/>
                          <a:ea typeface="BIZ UDPゴシック" panose="020B0400000000000000" pitchFamily="50" charset="-128"/>
                        </a:rPr>
                        <a:t>余力あり</a:t>
                      </a:r>
                    </a:p>
                  </a:txBody>
                  <a:tcPr marL="72000" marR="72000" anchor="ctr" anchorCtr="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ts val="800"/>
                        </a:lnSpc>
                      </a:pPr>
                      <a:r>
                        <a:rPr kumimoji="1" lang="ja-JP" altLang="en-US" sz="800" b="1" dirty="0">
                          <a:solidFill>
                            <a:schemeClr val="tx1"/>
                          </a:solidFill>
                          <a:latin typeface="BIZ UDPゴシック" panose="020B0400000000000000" pitchFamily="50" charset="-128"/>
                          <a:ea typeface="BIZ UDPゴシック" panose="020B0400000000000000" pitchFamily="50" charset="-128"/>
                        </a:rPr>
                        <a:t>比較的</a:t>
                      </a: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a:p>
                      <a:pPr>
                        <a:lnSpc>
                          <a:spcPts val="800"/>
                        </a:lnSpc>
                      </a:pPr>
                      <a:r>
                        <a:rPr kumimoji="1" lang="ja-JP" altLang="en-US" sz="800" b="1" dirty="0">
                          <a:solidFill>
                            <a:schemeClr val="tx1"/>
                          </a:solidFill>
                          <a:latin typeface="BIZ UDPゴシック" panose="020B0400000000000000" pitchFamily="50" charset="-128"/>
                          <a:ea typeface="BIZ UDPゴシック" panose="020B0400000000000000" pitchFamily="50" charset="-128"/>
                        </a:rPr>
                        <a:t>余力なし</a:t>
                      </a: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a:txBody>
                  <a:tcPr marL="72000" marR="72000" anchor="ctr" anchorCtr="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ts val="800"/>
                        </a:lnSpc>
                      </a:pPr>
                      <a:r>
                        <a:rPr kumimoji="1" lang="ja-JP" altLang="en-US" sz="700" b="0" dirty="0">
                          <a:solidFill>
                            <a:schemeClr val="tx1"/>
                          </a:solidFill>
                          <a:latin typeface="BIZ UDPゴシック" panose="020B0400000000000000" pitchFamily="50" charset="-128"/>
                          <a:ea typeface="BIZ UDPゴシック" panose="020B0400000000000000" pitchFamily="50" charset="-128"/>
                        </a:rPr>
                        <a:t>ー</a:t>
                      </a:r>
                    </a:p>
                  </a:txBody>
                  <a:tcPr marL="36000" marR="36000" anchor="ctr" anchorCtr="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9450087"/>
                  </a:ext>
                </a:extLst>
              </a:tr>
              <a:tr h="252000">
                <a:tc vMerge="1">
                  <a:txBody>
                    <a:bodyPr/>
                    <a:lstStyle/>
                    <a:p>
                      <a:endParaRPr kumimoji="1" lang="ja-JP" altLang="en-US" sz="1200" b="1" dirty="0"/>
                    </a:p>
                  </a:txBody>
                  <a:tcPr marL="72000" marR="72000">
                    <a:solidFill>
                      <a:schemeClr val="accent6">
                        <a:lumMod val="60000"/>
                        <a:lumOff val="40000"/>
                      </a:schemeClr>
                    </a:solidFill>
                  </a:tcPr>
                </a:tc>
                <a:tc>
                  <a:txBody>
                    <a:bodyPr/>
                    <a:lstStyle/>
                    <a:p>
                      <a:pPr>
                        <a:lnSpc>
                          <a:spcPts val="800"/>
                        </a:lnSpc>
                      </a:pPr>
                      <a:r>
                        <a:rPr kumimoji="1" lang="ja-JP" altLang="en-US" sz="800" b="1" dirty="0">
                          <a:latin typeface="BIZ UDPゴシック" panose="020B0400000000000000" pitchFamily="50" charset="-128"/>
                          <a:ea typeface="BIZ UDPゴシック" panose="020B0400000000000000" pitchFamily="50" charset="-128"/>
                        </a:rPr>
                        <a:t>⑦電力供給</a:t>
                      </a:r>
                      <a:endParaRPr kumimoji="1" lang="ja-JP" altLang="en-US" sz="800" b="1" baseline="30000" dirty="0">
                        <a:latin typeface="BIZ UDPゴシック" panose="020B0400000000000000" pitchFamily="50" charset="-128"/>
                        <a:ea typeface="BIZ UDPゴシック" panose="020B0400000000000000" pitchFamily="50" charset="-128"/>
                      </a:endParaRPr>
                    </a:p>
                  </a:txBody>
                  <a:tcPr marL="72000" marR="72000" anchor="ctr">
                    <a:lnL w="6350" cap="flat" cmpd="sng" algn="ctr">
                      <a:solidFill>
                        <a:schemeClr val="tx1"/>
                      </a:solidFill>
                      <a:prstDash val="solid"/>
                      <a:round/>
                      <a:headEnd type="none" w="med" len="med"/>
                      <a:tailEnd type="none" w="med" len="med"/>
                    </a:lnL>
                    <a:lnR w="6350" cap="flat" cmpd="sng" algn="ctr">
                      <a:solidFill>
                        <a:schemeClr val="tx1"/>
                      </a:solidFill>
                      <a:prstDash val="lgDash"/>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ts val="800"/>
                        </a:lnSpc>
                      </a:pPr>
                      <a:r>
                        <a:rPr kumimoji="1" lang="ja-JP" altLang="en-US" sz="700" b="0" dirty="0">
                          <a:solidFill>
                            <a:schemeClr val="tx1"/>
                          </a:solidFill>
                          <a:latin typeface="BIZ UDPゴシック" panose="020B0400000000000000" pitchFamily="50" charset="-128"/>
                          <a:ea typeface="BIZ UDPゴシック" panose="020B0400000000000000" pitchFamily="50" charset="-128"/>
                        </a:rPr>
                        <a:t>電力料金</a:t>
                      </a:r>
                      <a:endParaRPr kumimoji="1" lang="en-US" altLang="ja-JP" sz="700" b="0" baseline="30000" dirty="0">
                        <a:solidFill>
                          <a:schemeClr val="tx1"/>
                        </a:solidFill>
                        <a:latin typeface="BIZ UDPゴシック" panose="020B0400000000000000" pitchFamily="50" charset="-128"/>
                        <a:ea typeface="BIZ UDPゴシック" panose="020B0400000000000000" pitchFamily="50" charset="-128"/>
                      </a:endParaRPr>
                    </a:p>
                  </a:txBody>
                  <a:tcPr marL="72000" marR="72000" anchor="ctr">
                    <a:lnL w="6350" cap="flat" cmpd="sng" algn="ctr">
                      <a:solidFill>
                        <a:schemeClr val="tx1"/>
                      </a:solidFill>
                      <a:prstDash val="lgDash"/>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ts val="800"/>
                        </a:lnSpc>
                      </a:pPr>
                      <a:r>
                        <a:rPr kumimoji="1" lang="en-US" altLang="ja-JP" sz="800" b="1" dirty="0">
                          <a:solidFill>
                            <a:schemeClr val="tx1"/>
                          </a:solidFill>
                          <a:latin typeface="BIZ UDPゴシック" panose="020B0400000000000000" pitchFamily="50" charset="-128"/>
                          <a:ea typeface="BIZ UDPゴシック" panose="020B0400000000000000" pitchFamily="50" charset="-128"/>
                        </a:rPr>
                        <a:t>16.1</a:t>
                      </a:r>
                      <a:r>
                        <a:rPr kumimoji="1" lang="ja-JP" altLang="en-US" sz="800" b="1" dirty="0">
                          <a:solidFill>
                            <a:schemeClr val="tx1"/>
                          </a:solidFill>
                          <a:latin typeface="BIZ UDPゴシック" panose="020B0400000000000000" pitchFamily="50" charset="-128"/>
                          <a:ea typeface="BIZ UDPゴシック" panose="020B0400000000000000" pitchFamily="50" charset="-128"/>
                        </a:rPr>
                        <a:t>円</a:t>
                      </a: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a:txBody>
                  <a:tcPr marL="72000" marR="72000" anchor="ctr" anchorCtr="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ts val="800"/>
                        </a:lnSpc>
                      </a:pPr>
                      <a:r>
                        <a:rPr kumimoji="1" lang="en-US" altLang="ja-JP" sz="800" b="1" dirty="0">
                          <a:solidFill>
                            <a:schemeClr val="tx1"/>
                          </a:solidFill>
                          <a:latin typeface="BIZ UDPゴシック" panose="020B0400000000000000" pitchFamily="50" charset="-128"/>
                          <a:ea typeface="BIZ UDPゴシック" panose="020B0400000000000000" pitchFamily="50" charset="-128"/>
                        </a:rPr>
                        <a:t>17.8</a:t>
                      </a:r>
                      <a:r>
                        <a:rPr kumimoji="1" lang="ja-JP" altLang="en-US" sz="800" b="1" dirty="0">
                          <a:solidFill>
                            <a:schemeClr val="tx1"/>
                          </a:solidFill>
                          <a:latin typeface="BIZ UDPゴシック" panose="020B0400000000000000" pitchFamily="50" charset="-128"/>
                          <a:ea typeface="BIZ UDPゴシック" panose="020B0400000000000000" pitchFamily="50" charset="-128"/>
                        </a:rPr>
                        <a:t>円</a:t>
                      </a: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a:txBody>
                  <a:tcPr marL="72000" marR="72000" anchor="ctr" anchorCtr="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ts val="800"/>
                        </a:lnSpc>
                      </a:pPr>
                      <a:r>
                        <a:rPr kumimoji="1" lang="ja-JP" altLang="en-US" sz="700" b="0" dirty="0">
                          <a:solidFill>
                            <a:schemeClr val="tx1"/>
                          </a:solidFill>
                          <a:latin typeface="BIZ UDPゴシック" panose="020B0400000000000000" pitchFamily="50" charset="-128"/>
                          <a:ea typeface="BIZ UDPゴシック" panose="020B0400000000000000" pitchFamily="50" charset="-128"/>
                        </a:rPr>
                        <a:t>平均</a:t>
                      </a:r>
                      <a:r>
                        <a:rPr kumimoji="1" lang="en-US" altLang="ja-JP" sz="700" b="0" dirty="0">
                          <a:solidFill>
                            <a:schemeClr val="tx1"/>
                          </a:solidFill>
                          <a:latin typeface="BIZ UDPゴシック" panose="020B0400000000000000" pitchFamily="50" charset="-128"/>
                          <a:ea typeface="BIZ UDPゴシック" panose="020B0400000000000000" pitchFamily="50" charset="-128"/>
                        </a:rPr>
                        <a:t>16.7</a:t>
                      </a:r>
                      <a:r>
                        <a:rPr kumimoji="1" lang="ja-JP" altLang="en-US" sz="700" b="0" dirty="0">
                          <a:solidFill>
                            <a:schemeClr val="tx1"/>
                          </a:solidFill>
                          <a:latin typeface="BIZ UDPゴシック" panose="020B0400000000000000" pitchFamily="50" charset="-128"/>
                          <a:ea typeface="BIZ UDPゴシック" panose="020B0400000000000000" pitchFamily="50" charset="-128"/>
                        </a:rPr>
                        <a:t>円</a:t>
                      </a:r>
                      <a:endParaRPr kumimoji="1" lang="en-US" altLang="ja-JP" sz="700" b="0" dirty="0">
                        <a:solidFill>
                          <a:schemeClr val="tx1"/>
                        </a:solidFill>
                        <a:latin typeface="BIZ UDPゴシック" panose="020B0400000000000000" pitchFamily="50" charset="-128"/>
                        <a:ea typeface="BIZ UDPゴシック" panose="020B0400000000000000" pitchFamily="50" charset="-128"/>
                      </a:endParaRPr>
                    </a:p>
                  </a:txBody>
                  <a:tcPr marL="72000" marR="72000" anchor="ctr" anchorCtr="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8191395"/>
                  </a:ext>
                </a:extLst>
              </a:tr>
            </a:tbl>
          </a:graphicData>
        </a:graphic>
      </p:graphicFrame>
      <p:sp>
        <p:nvSpPr>
          <p:cNvPr id="32" name="スライド番号プレースホルダー 3">
            <a:extLst>
              <a:ext uri="{FF2B5EF4-FFF2-40B4-BE49-F238E27FC236}">
                <a16:creationId xmlns:a16="http://schemas.microsoft.com/office/drawing/2014/main" id="{70997BD9-EE52-4CE1-8158-241826BCD042}"/>
              </a:ext>
            </a:extLst>
          </p:cNvPr>
          <p:cNvSpPr txBox="1">
            <a:spLocks/>
          </p:cNvSpPr>
          <p:nvPr/>
        </p:nvSpPr>
        <p:spPr>
          <a:xfrm>
            <a:off x="7769616" y="6471718"/>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BIZ UDPゴシック" panose="020B0400000000000000" pitchFamily="50" charset="-128"/>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DDF82107-93BA-490C-9453-044014AF67CD}" type="slidenum">
              <a:rPr kumimoji="1" lang="ja-JP" altLang="en-US" smtClean="0">
                <a:solidFill>
                  <a:prstClr val="black">
                    <a:tint val="75000"/>
                  </a:prstClr>
                </a:solidFill>
              </a:rPr>
              <a:pPr>
                <a:defRPr/>
              </a:pPr>
              <a:t>8</a:t>
            </a:fld>
            <a:endParaRPr kumimoji="1" lang="ja-JP" altLang="en-US" dirty="0">
              <a:solidFill>
                <a:prstClr val="black">
                  <a:tint val="75000"/>
                </a:prstClr>
              </a:solidFill>
            </a:endParaRPr>
          </a:p>
        </p:txBody>
      </p:sp>
      <p:sp>
        <p:nvSpPr>
          <p:cNvPr id="40" name="正方形/長方形 39">
            <a:extLst>
              <a:ext uri="{FF2B5EF4-FFF2-40B4-BE49-F238E27FC236}">
                <a16:creationId xmlns:a16="http://schemas.microsoft.com/office/drawing/2014/main" id="{6EB48E50-F2A9-43C4-8494-1B39BC18C357}"/>
              </a:ext>
            </a:extLst>
          </p:cNvPr>
          <p:cNvSpPr/>
          <p:nvPr/>
        </p:nvSpPr>
        <p:spPr>
          <a:xfrm>
            <a:off x="5302110" y="5120514"/>
            <a:ext cx="2220922" cy="29329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l"/>
            </a:pPr>
            <a:r>
              <a:rPr kumimoji="1" lang="ja-JP" altLang="en-US" sz="1050" b="1" dirty="0">
                <a:solidFill>
                  <a:schemeClr val="tx1"/>
                </a:solidFill>
                <a:latin typeface="BIZ UDPゴシック" panose="020B0400000000000000" pitchFamily="50" charset="-128"/>
                <a:ea typeface="BIZ UDPゴシック" panose="020B0400000000000000" pitchFamily="50" charset="-128"/>
              </a:rPr>
              <a:t>データセンターの整備状況</a:t>
            </a:r>
          </a:p>
        </p:txBody>
      </p:sp>
      <p:graphicFrame>
        <p:nvGraphicFramePr>
          <p:cNvPr id="35" name="表 3">
            <a:extLst>
              <a:ext uri="{FF2B5EF4-FFF2-40B4-BE49-F238E27FC236}">
                <a16:creationId xmlns:a16="http://schemas.microsoft.com/office/drawing/2014/main" id="{47A59F24-B88D-42CE-B8EF-303F27D1FD82}"/>
              </a:ext>
            </a:extLst>
          </p:cNvPr>
          <p:cNvGraphicFramePr>
            <a:graphicFrameLocks noGrp="1"/>
          </p:cNvGraphicFramePr>
          <p:nvPr/>
        </p:nvGraphicFramePr>
        <p:xfrm>
          <a:off x="5364959" y="5413482"/>
          <a:ext cx="4239984" cy="1265808"/>
        </p:xfrm>
        <a:graphic>
          <a:graphicData uri="http://schemas.openxmlformats.org/drawingml/2006/table">
            <a:tbl>
              <a:tblPr>
                <a:tableStyleId>{5C22544A-7EE6-4342-B048-85BDC9FD1C3A}</a:tableStyleId>
              </a:tblPr>
              <a:tblGrid>
                <a:gridCol w="668282">
                  <a:extLst>
                    <a:ext uri="{9D8B030D-6E8A-4147-A177-3AD203B41FA5}">
                      <a16:colId xmlns:a16="http://schemas.microsoft.com/office/drawing/2014/main" val="486950294"/>
                    </a:ext>
                  </a:extLst>
                </a:gridCol>
                <a:gridCol w="1268993">
                  <a:extLst>
                    <a:ext uri="{9D8B030D-6E8A-4147-A177-3AD203B41FA5}">
                      <a16:colId xmlns:a16="http://schemas.microsoft.com/office/drawing/2014/main" val="1585985753"/>
                    </a:ext>
                  </a:extLst>
                </a:gridCol>
                <a:gridCol w="2302709">
                  <a:extLst>
                    <a:ext uri="{9D8B030D-6E8A-4147-A177-3AD203B41FA5}">
                      <a16:colId xmlns:a16="http://schemas.microsoft.com/office/drawing/2014/main" val="2827835953"/>
                    </a:ext>
                  </a:extLst>
                </a:gridCol>
              </a:tblGrid>
              <a:tr h="142173">
                <a:tc>
                  <a:txBody>
                    <a:bodyPr/>
                    <a:lstStyle/>
                    <a:p>
                      <a:pPr marL="72000" indent="-457200" algn="ctr">
                        <a:lnSpc>
                          <a:spcPts val="700"/>
                        </a:lnSpc>
                      </a:pPr>
                      <a:r>
                        <a:rPr kumimoji="1" lang="ja-JP" altLang="en-US" sz="750" b="1" dirty="0">
                          <a:solidFill>
                            <a:schemeClr val="tx1"/>
                          </a:solidFill>
                          <a:latin typeface="BIZ UDPゴシック" panose="020B0400000000000000" pitchFamily="50" charset="-128"/>
                          <a:ea typeface="BIZ UDPゴシック" panose="020B0400000000000000" pitchFamily="50" charset="-128"/>
                        </a:rPr>
                        <a:t>所在</a:t>
                      </a:r>
                      <a:endParaRPr kumimoji="1" lang="en-US" altLang="ja-JP" sz="750" b="1" dirty="0">
                        <a:solidFill>
                          <a:schemeClr val="tx1"/>
                        </a:solidFill>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72000" indent="-457200" algn="ctr">
                        <a:lnSpc>
                          <a:spcPts val="700"/>
                        </a:lnSpc>
                      </a:pPr>
                      <a:r>
                        <a:rPr kumimoji="1" lang="ja-JP" altLang="en-US" sz="750" b="1" dirty="0">
                          <a:solidFill>
                            <a:schemeClr val="tx1"/>
                          </a:solidFill>
                          <a:latin typeface="BIZ UDPゴシック" panose="020B0400000000000000" pitchFamily="50" charset="-128"/>
                          <a:ea typeface="BIZ UDPゴシック" panose="020B0400000000000000" pitchFamily="50" charset="-128"/>
                        </a:rPr>
                        <a:t>開設年等</a:t>
                      </a:r>
                      <a:endParaRPr kumimoji="1" lang="en-US" altLang="ja-JP" sz="750" b="1" dirty="0">
                        <a:solidFill>
                          <a:schemeClr val="tx1"/>
                        </a:solidFill>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72000" indent="-457200" algn="ctr">
                        <a:lnSpc>
                          <a:spcPts val="700"/>
                        </a:lnSpc>
                      </a:pPr>
                      <a:r>
                        <a:rPr kumimoji="1" lang="ja-JP" altLang="en-US" sz="750" b="1" dirty="0">
                          <a:solidFill>
                            <a:schemeClr val="tx1"/>
                          </a:solidFill>
                          <a:latin typeface="BIZ UDPゴシック" panose="020B0400000000000000" pitchFamily="50" charset="-128"/>
                          <a:ea typeface="BIZ UDPゴシック" panose="020B0400000000000000" pitchFamily="50" charset="-128"/>
                        </a:rPr>
                        <a:t>概　要</a:t>
                      </a:r>
                      <a:endParaRPr kumimoji="1" lang="en-US" altLang="ja-JP" sz="750" b="1" dirty="0">
                        <a:solidFill>
                          <a:schemeClr val="tx1"/>
                        </a:solidFill>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29257475"/>
                  </a:ext>
                </a:extLst>
              </a:tr>
              <a:tr h="142173">
                <a:tc>
                  <a:txBody>
                    <a:bodyPr/>
                    <a:lstStyle/>
                    <a:p>
                      <a:pPr marL="72000" indent="-457200" algn="ctr" defTabSz="914400" rtl="0" eaLnBrk="1" latinLnBrk="0" hangingPunct="1">
                        <a:lnSpc>
                          <a:spcPts val="700"/>
                        </a:lnSpc>
                        <a:buFont typeface="Arial" panose="020B0604020202020204" pitchFamily="34" charset="0"/>
                        <a:buNone/>
                      </a:pPr>
                      <a:r>
                        <a:rPr kumimoji="1" lang="ja-JP" altLang="en-US" sz="750" b="1" kern="1200" spc="0" baseline="0" dirty="0">
                          <a:solidFill>
                            <a:schemeClr val="tx1"/>
                          </a:solidFill>
                          <a:latin typeface="BIZ UDPゴシック" panose="020B0400000000000000" pitchFamily="50" charset="-128"/>
                          <a:ea typeface="BIZ UDPゴシック" panose="020B0400000000000000" pitchFamily="50" charset="-128"/>
                          <a:cs typeface="+mn-cs"/>
                        </a:rPr>
                        <a:t>大阪市</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defTabSz="914400" rtl="0" eaLnBrk="1" latinLnBrk="0" hangingPunct="1">
                        <a:lnSpc>
                          <a:spcPts val="700"/>
                        </a:lnSpc>
                        <a:buFont typeface="Arial" panose="020B0604020202020204" pitchFamily="34" charset="0"/>
                        <a:buNone/>
                      </a:pPr>
                      <a:r>
                        <a:rPr kumimoji="1" lang="en-US" altLang="ja-JP" sz="750" kern="1200" dirty="0">
                          <a:solidFill>
                            <a:schemeClr val="tx1"/>
                          </a:solidFill>
                          <a:latin typeface="BIZ UDPゴシック" panose="020B0400000000000000" pitchFamily="50" charset="-128"/>
                          <a:ea typeface="BIZ UDPゴシック" panose="020B0400000000000000" pitchFamily="50" charset="-128"/>
                          <a:cs typeface="+mn-cs"/>
                        </a:rPr>
                        <a:t>2027</a:t>
                      </a:r>
                      <a:r>
                        <a:rPr kumimoji="1" lang="ja-JP" altLang="en-US" sz="750" kern="1200" dirty="0">
                          <a:solidFill>
                            <a:schemeClr val="tx1"/>
                          </a:solidFill>
                          <a:latin typeface="BIZ UDPゴシック" panose="020B0400000000000000" pitchFamily="50" charset="-128"/>
                          <a:ea typeface="BIZ UDPゴシック" panose="020B0400000000000000" pitchFamily="50" charset="-128"/>
                          <a:cs typeface="+mn-cs"/>
                        </a:rPr>
                        <a:t>年～目標</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700"/>
                        </a:lnSpc>
                        <a:spcBef>
                          <a:spcPts val="0"/>
                        </a:spcBef>
                        <a:spcAft>
                          <a:spcPts val="0"/>
                        </a:spcAft>
                        <a:buClrTx/>
                        <a:buSzTx/>
                        <a:buFont typeface="Arial" panose="020B0604020202020204" pitchFamily="34" charset="0"/>
                        <a:buNone/>
                        <a:tabLst/>
                        <a:defRPr/>
                      </a:pPr>
                      <a:r>
                        <a:rPr kumimoji="1" lang="en-US" altLang="ja-JP" sz="750" kern="1200" dirty="0">
                          <a:solidFill>
                            <a:schemeClr val="tx1"/>
                          </a:solidFill>
                          <a:latin typeface="BIZ UDPゴシック" panose="020B0400000000000000" pitchFamily="50" charset="-128"/>
                          <a:ea typeface="BIZ UDPゴシック" panose="020B0400000000000000" pitchFamily="50" charset="-128"/>
                          <a:cs typeface="+mn-cs"/>
                        </a:rPr>
                        <a:t>50MW</a:t>
                      </a:r>
                      <a:r>
                        <a:rPr kumimoji="1" lang="ja-JP" altLang="en-US" sz="750" kern="1200" dirty="0">
                          <a:solidFill>
                            <a:schemeClr val="tx1"/>
                          </a:solidFill>
                          <a:latin typeface="BIZ UDPゴシック" panose="020B0400000000000000" pitchFamily="50" charset="-128"/>
                          <a:ea typeface="BIZ UDPゴシック" panose="020B0400000000000000" pitchFamily="50" charset="-128"/>
                          <a:cs typeface="+mn-cs"/>
                        </a:rPr>
                        <a:t>大型データセンター（</a:t>
                      </a:r>
                      <a:r>
                        <a:rPr kumimoji="1" lang="en-US" altLang="ja-JP" sz="750" kern="1200" dirty="0">
                          <a:solidFill>
                            <a:schemeClr val="tx1"/>
                          </a:solidFill>
                          <a:latin typeface="BIZ UDPゴシック" panose="020B0400000000000000" pitchFamily="50" charset="-128"/>
                          <a:ea typeface="BIZ UDPゴシック" panose="020B0400000000000000" pitchFamily="50" charset="-128"/>
                          <a:cs typeface="+mn-cs"/>
                        </a:rPr>
                        <a:t>SC</a:t>
                      </a:r>
                      <a:r>
                        <a:rPr kumimoji="1" lang="ja-JP" altLang="en-US" sz="750" kern="1200" dirty="0">
                          <a:solidFill>
                            <a:schemeClr val="tx1"/>
                          </a:solidFill>
                          <a:latin typeface="BIZ UDPゴシック" panose="020B0400000000000000" pitchFamily="50" charset="-128"/>
                          <a:ea typeface="BIZ UDPゴシック" panose="020B0400000000000000" pitchFamily="50" charset="-128"/>
                          <a:cs typeface="+mn-cs"/>
                        </a:rPr>
                        <a:t>ｷｬﾋﾟﾀﾙ･ﾊﾟｰﾄﾅｰｽﾞ）</a:t>
                      </a:r>
                      <a:endParaRPr kumimoji="1" lang="en-US" altLang="ja-JP" sz="75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7104341"/>
                  </a:ext>
                </a:extLst>
              </a:tr>
              <a:tr h="142173">
                <a:tc>
                  <a:txBody>
                    <a:bodyPr/>
                    <a:lstStyle/>
                    <a:p>
                      <a:pPr marL="72000" indent="-457200" algn="ctr" defTabSz="914400" rtl="0" eaLnBrk="1" latinLnBrk="0" hangingPunct="1">
                        <a:lnSpc>
                          <a:spcPts val="700"/>
                        </a:lnSpc>
                        <a:buFont typeface="Arial" panose="020B0604020202020204" pitchFamily="34" charset="0"/>
                        <a:buNone/>
                      </a:pPr>
                      <a:r>
                        <a:rPr kumimoji="1" lang="ja-JP" altLang="en-US" sz="750" b="1" kern="1200" spc="0" baseline="0" dirty="0">
                          <a:solidFill>
                            <a:schemeClr val="tx1"/>
                          </a:solidFill>
                          <a:latin typeface="BIZ UDPゴシック" panose="020B0400000000000000" pitchFamily="50" charset="-128"/>
                          <a:ea typeface="BIZ UDPゴシック" panose="020B0400000000000000" pitchFamily="50" charset="-128"/>
                          <a:cs typeface="+mn-cs"/>
                        </a:rPr>
                        <a:t>堺市</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defTabSz="914400" rtl="0" eaLnBrk="1" latinLnBrk="0" hangingPunct="1">
                        <a:lnSpc>
                          <a:spcPts val="700"/>
                        </a:lnSpc>
                        <a:buFont typeface="Arial" panose="020B0604020202020204" pitchFamily="34" charset="0"/>
                        <a:buNone/>
                      </a:pPr>
                      <a:r>
                        <a:rPr kumimoji="1" lang="en-US" altLang="ja-JP" sz="750" kern="1200" dirty="0">
                          <a:solidFill>
                            <a:schemeClr val="tx1"/>
                          </a:solidFill>
                          <a:latin typeface="BIZ UDPゴシック" panose="020B0400000000000000" pitchFamily="50" charset="-128"/>
                          <a:ea typeface="BIZ UDPゴシック" panose="020B0400000000000000" pitchFamily="50" charset="-128"/>
                          <a:cs typeface="+mn-cs"/>
                        </a:rPr>
                        <a:t>2026</a:t>
                      </a:r>
                      <a:r>
                        <a:rPr kumimoji="1" lang="ja-JP" altLang="en-US" sz="750" kern="1200" dirty="0">
                          <a:solidFill>
                            <a:schemeClr val="tx1"/>
                          </a:solidFill>
                          <a:latin typeface="BIZ UDPゴシック" panose="020B0400000000000000" pitchFamily="50" charset="-128"/>
                          <a:ea typeface="BIZ UDPゴシック" panose="020B0400000000000000" pitchFamily="50" charset="-128"/>
                          <a:cs typeface="+mn-cs"/>
                        </a:rPr>
                        <a:t>年目標</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l" defTabSz="914400" rtl="0" eaLnBrk="1" latinLnBrk="0" hangingPunct="1">
                        <a:lnSpc>
                          <a:spcPts val="700"/>
                        </a:lnSpc>
                        <a:buFont typeface="Arial" panose="020B0604020202020204" pitchFamily="34" charset="0"/>
                        <a:buNone/>
                      </a:pPr>
                      <a:r>
                        <a:rPr kumimoji="1" lang="ja-JP" altLang="en-US" sz="750" kern="1200" dirty="0">
                          <a:solidFill>
                            <a:schemeClr val="tx1"/>
                          </a:solidFill>
                          <a:latin typeface="BIZ UDPゴシック" panose="020B0400000000000000" pitchFamily="50" charset="-128"/>
                          <a:ea typeface="BIZ UDPゴシック" panose="020B0400000000000000" pitchFamily="50" charset="-128"/>
                          <a:cs typeface="+mn-cs"/>
                        </a:rPr>
                        <a:t>大規模</a:t>
                      </a:r>
                      <a:r>
                        <a:rPr kumimoji="1" lang="en-US" altLang="ja-JP" sz="750" kern="1200" dirty="0">
                          <a:solidFill>
                            <a:schemeClr val="tx1"/>
                          </a:solidFill>
                          <a:latin typeface="BIZ UDPゴシック" panose="020B0400000000000000" pitchFamily="50" charset="-128"/>
                          <a:ea typeface="BIZ UDPゴシック" panose="020B0400000000000000" pitchFamily="50" charset="-128"/>
                          <a:cs typeface="+mn-cs"/>
                        </a:rPr>
                        <a:t>AI</a:t>
                      </a:r>
                      <a:r>
                        <a:rPr kumimoji="1" lang="ja-JP" altLang="en-US" sz="750" kern="1200" dirty="0">
                          <a:solidFill>
                            <a:schemeClr val="tx1"/>
                          </a:solidFill>
                          <a:latin typeface="BIZ UDPゴシック" panose="020B0400000000000000" pitchFamily="50" charset="-128"/>
                          <a:ea typeface="BIZ UDPゴシック" panose="020B0400000000000000" pitchFamily="50" charset="-128"/>
                          <a:cs typeface="+mn-cs"/>
                        </a:rPr>
                        <a:t>データセンター（ソフトバンク）</a:t>
                      </a:r>
                      <a:endParaRPr kumimoji="1" lang="en-US" altLang="ja-JP" sz="75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6880485"/>
                  </a:ext>
                </a:extLst>
              </a:tr>
              <a:tr h="142173">
                <a:tc>
                  <a:txBody>
                    <a:bodyPr/>
                    <a:lstStyle/>
                    <a:p>
                      <a:pPr marL="72000" marR="0" lvl="0" indent="-457200" algn="ctr" defTabSz="914400" rtl="0" eaLnBrk="1" fontAlgn="auto" latinLnBrk="0" hangingPunct="1">
                        <a:lnSpc>
                          <a:spcPts val="700"/>
                        </a:lnSpc>
                        <a:spcBef>
                          <a:spcPts val="0"/>
                        </a:spcBef>
                        <a:spcAft>
                          <a:spcPts val="0"/>
                        </a:spcAft>
                        <a:buClrTx/>
                        <a:buSzTx/>
                        <a:buFont typeface="Arial" panose="020B0604020202020204" pitchFamily="34" charset="0"/>
                        <a:buNone/>
                        <a:tabLst/>
                        <a:defRPr/>
                      </a:pPr>
                      <a:r>
                        <a:rPr kumimoji="1" lang="ja-JP" altLang="en-US" sz="750" b="1" kern="1200" spc="0" baseline="0" dirty="0">
                          <a:solidFill>
                            <a:schemeClr val="tx1"/>
                          </a:solidFill>
                          <a:latin typeface="BIZ UDPゴシック" panose="020B0400000000000000" pitchFamily="50" charset="-128"/>
                          <a:ea typeface="BIZ UDPゴシック" panose="020B0400000000000000" pitchFamily="50" charset="-128"/>
                          <a:cs typeface="+mn-cs"/>
                        </a:rPr>
                        <a:t>堺市</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defTabSz="914400" rtl="0" eaLnBrk="1" latinLnBrk="0" hangingPunct="1">
                        <a:lnSpc>
                          <a:spcPts val="700"/>
                        </a:lnSpc>
                        <a:buFont typeface="Arial" panose="020B0604020202020204" pitchFamily="34" charset="0"/>
                        <a:buNone/>
                      </a:pPr>
                      <a:r>
                        <a:rPr kumimoji="1" lang="en-US" altLang="ja-JP" sz="750" kern="1200" dirty="0">
                          <a:solidFill>
                            <a:schemeClr val="tx1"/>
                          </a:solidFill>
                          <a:latin typeface="BIZ UDPゴシック" panose="020B0400000000000000" pitchFamily="50" charset="-128"/>
                          <a:ea typeface="BIZ UDPゴシック" panose="020B0400000000000000" pitchFamily="50" charset="-128"/>
                          <a:cs typeface="+mn-cs"/>
                        </a:rPr>
                        <a:t>2026</a:t>
                      </a:r>
                      <a:r>
                        <a:rPr kumimoji="1" lang="ja-JP" altLang="en-US" sz="750" kern="1200" dirty="0">
                          <a:solidFill>
                            <a:schemeClr val="tx1"/>
                          </a:solidFill>
                          <a:latin typeface="BIZ UDPゴシック" panose="020B0400000000000000" pitchFamily="50" charset="-128"/>
                          <a:ea typeface="BIZ UDPゴシック" panose="020B0400000000000000" pitchFamily="50" charset="-128"/>
                          <a:cs typeface="+mn-cs"/>
                        </a:rPr>
                        <a:t>年１月稼働開始</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l" defTabSz="914400" rtl="0" eaLnBrk="1" latinLnBrk="0" hangingPunct="1">
                        <a:lnSpc>
                          <a:spcPts val="700"/>
                        </a:lnSpc>
                        <a:buFont typeface="Arial" panose="020B0604020202020204" pitchFamily="34" charset="0"/>
                        <a:buNone/>
                      </a:pPr>
                      <a:r>
                        <a:rPr kumimoji="1" lang="ja-JP" altLang="en-US" sz="750" kern="1200" dirty="0">
                          <a:solidFill>
                            <a:schemeClr val="tx1"/>
                          </a:solidFill>
                          <a:latin typeface="BIZ UDPゴシック" panose="020B0400000000000000" pitchFamily="50" charset="-128"/>
                          <a:ea typeface="BIZ UDPゴシック" panose="020B0400000000000000" pitchFamily="50" charset="-128"/>
                          <a:cs typeface="+mn-cs"/>
                        </a:rPr>
                        <a:t>大阪堺データセンター（</a:t>
                      </a:r>
                      <a:r>
                        <a:rPr kumimoji="1" lang="en-US" altLang="ja-JP" sz="750" kern="1200" dirty="0">
                          <a:solidFill>
                            <a:schemeClr val="tx1"/>
                          </a:solidFill>
                          <a:latin typeface="BIZ UDPゴシック" panose="020B0400000000000000" pitchFamily="50" charset="-128"/>
                          <a:ea typeface="BIZ UDPゴシック" panose="020B0400000000000000" pitchFamily="50" charset="-128"/>
                          <a:cs typeface="+mn-cs"/>
                        </a:rPr>
                        <a:t>KDDI</a:t>
                      </a:r>
                      <a:r>
                        <a:rPr kumimoji="1" lang="ja-JP" altLang="en-US" sz="750" kern="1200" dirty="0">
                          <a:solidFill>
                            <a:schemeClr val="tx1"/>
                          </a:solidFill>
                          <a:latin typeface="BIZ UDPゴシック" panose="020B0400000000000000" pitchFamily="50" charset="-128"/>
                          <a:ea typeface="BIZ UDPゴシック" panose="020B0400000000000000" pitchFamily="50" charset="-128"/>
                          <a:cs typeface="+mn-cs"/>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27702123"/>
                  </a:ext>
                </a:extLst>
              </a:tr>
              <a:tr h="142173">
                <a:tc>
                  <a:txBody>
                    <a:bodyPr/>
                    <a:lstStyle/>
                    <a:p>
                      <a:pPr marL="0" marR="0" lvl="0" indent="0" algn="ctr" defTabSz="914400" rtl="0" eaLnBrk="1" fontAlgn="auto" latinLnBrk="0" hangingPunct="1">
                        <a:lnSpc>
                          <a:spcPts val="700"/>
                        </a:lnSpc>
                        <a:spcBef>
                          <a:spcPts val="0"/>
                        </a:spcBef>
                        <a:spcAft>
                          <a:spcPts val="0"/>
                        </a:spcAft>
                        <a:buClrTx/>
                        <a:buSzTx/>
                        <a:buFont typeface="Arial" panose="020B0604020202020204" pitchFamily="34" charset="0"/>
                        <a:buNone/>
                        <a:tabLst/>
                        <a:defRPr/>
                      </a:pPr>
                      <a:r>
                        <a:rPr kumimoji="1" lang="ja-JP" altLang="en-US" sz="750" b="1" i="0" u="none" strike="noStrike" kern="1200" cap="none" spc="0" normalizeH="0" baseline="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茨木市</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ts val="700"/>
                        </a:lnSpc>
                      </a:pPr>
                      <a:r>
                        <a:rPr kumimoji="1" lang="en-US" altLang="ja-JP" sz="750" dirty="0">
                          <a:solidFill>
                            <a:schemeClr val="tx1"/>
                          </a:solidFill>
                          <a:latin typeface="BIZ UDPゴシック" panose="020B0400000000000000" pitchFamily="50" charset="-128"/>
                          <a:ea typeface="BIZ UDPゴシック" panose="020B0400000000000000" pitchFamily="50" charset="-128"/>
                        </a:rPr>
                        <a:t>2019</a:t>
                      </a:r>
                      <a:r>
                        <a:rPr kumimoji="1" lang="ja-JP" altLang="en-US" sz="750" dirty="0">
                          <a:solidFill>
                            <a:schemeClr val="tx1"/>
                          </a:solidFill>
                          <a:latin typeface="BIZ UDPゴシック" panose="020B0400000000000000" pitchFamily="50" charset="-128"/>
                          <a:ea typeface="BIZ UDPゴシック" panose="020B0400000000000000" pitchFamily="50" charset="-128"/>
                        </a:rPr>
                        <a:t>年稼働</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ts val="700"/>
                        </a:lnSpc>
                      </a:pPr>
                      <a:r>
                        <a:rPr kumimoji="1" lang="ja-JP" altLang="en-US" sz="750" dirty="0">
                          <a:solidFill>
                            <a:schemeClr val="tx1"/>
                          </a:solidFill>
                          <a:latin typeface="BIZ UDPゴシック" panose="020B0400000000000000" pitchFamily="50" charset="-128"/>
                          <a:ea typeface="BIZ UDPゴシック" panose="020B0400000000000000" pitchFamily="50" charset="-128"/>
                        </a:rPr>
                        <a:t>大阪第</a:t>
                      </a:r>
                      <a:r>
                        <a:rPr kumimoji="1" lang="en-US" altLang="ja-JP" sz="750" dirty="0">
                          <a:solidFill>
                            <a:schemeClr val="tx1"/>
                          </a:solidFill>
                          <a:latin typeface="BIZ UDPゴシック" panose="020B0400000000000000" pitchFamily="50" charset="-128"/>
                          <a:ea typeface="BIZ UDPゴシック" panose="020B0400000000000000" pitchFamily="50" charset="-128"/>
                        </a:rPr>
                        <a:t>7</a:t>
                      </a:r>
                      <a:r>
                        <a:rPr kumimoji="1" lang="ja-JP" altLang="en-US" sz="750" dirty="0">
                          <a:solidFill>
                            <a:schemeClr val="tx1"/>
                          </a:solidFill>
                          <a:latin typeface="BIZ UDPゴシック" panose="020B0400000000000000" pitchFamily="50" charset="-128"/>
                          <a:ea typeface="BIZ UDPゴシック" panose="020B0400000000000000" pitchFamily="50" charset="-128"/>
                        </a:rPr>
                        <a:t>データセンター（</a:t>
                      </a:r>
                      <a:r>
                        <a:rPr kumimoji="1" lang="en-US" altLang="ja-JP" sz="750" dirty="0">
                          <a:solidFill>
                            <a:schemeClr val="tx1"/>
                          </a:solidFill>
                          <a:latin typeface="BIZ UDPゴシック" panose="020B0400000000000000" pitchFamily="50" charset="-128"/>
                          <a:ea typeface="BIZ UDPゴシック" panose="020B0400000000000000" pitchFamily="50" charset="-128"/>
                        </a:rPr>
                        <a:t>NTT</a:t>
                      </a:r>
                      <a:r>
                        <a:rPr kumimoji="1" lang="ja-JP" altLang="en-US" sz="750" dirty="0">
                          <a:solidFill>
                            <a:schemeClr val="tx1"/>
                          </a:solidFill>
                          <a:latin typeface="BIZ UDPゴシック" panose="020B0400000000000000" pitchFamily="50" charset="-128"/>
                          <a:ea typeface="BIZ UDPゴシック" panose="020B0400000000000000" pitchFamily="50" charset="-128"/>
                        </a:rPr>
                        <a:t>ドコモビジネス）</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6858120"/>
                  </a:ext>
                </a:extLst>
              </a:tr>
              <a:tr h="183768">
                <a:tc>
                  <a:txBody>
                    <a:bodyPr/>
                    <a:lstStyle/>
                    <a:p>
                      <a:pPr marL="72000" indent="-457200" algn="ctr" defTabSz="914400" rtl="0" eaLnBrk="1" latinLnBrk="0" hangingPunct="1">
                        <a:lnSpc>
                          <a:spcPts val="700"/>
                        </a:lnSpc>
                        <a:buFont typeface="Arial" panose="020B0604020202020204" pitchFamily="34" charset="0"/>
                        <a:buNone/>
                      </a:pPr>
                      <a:r>
                        <a:rPr kumimoji="1" lang="ja-JP" altLang="en-US" sz="750" b="1" kern="1200" spc="0" baseline="0" dirty="0">
                          <a:solidFill>
                            <a:schemeClr val="tx1"/>
                          </a:solidFill>
                          <a:latin typeface="BIZ UDPゴシック" panose="020B0400000000000000" pitchFamily="50" charset="-128"/>
                          <a:ea typeface="BIZ UDPゴシック" panose="020B0400000000000000" pitchFamily="50" charset="-128"/>
                          <a:cs typeface="+mn-cs"/>
                        </a:rPr>
                        <a:t>茨木市</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defTabSz="914400" rtl="0" eaLnBrk="1" latinLnBrk="0" hangingPunct="1">
                        <a:lnSpc>
                          <a:spcPts val="700"/>
                        </a:lnSpc>
                        <a:buFont typeface="Arial" panose="020B0604020202020204" pitchFamily="34" charset="0"/>
                        <a:buNone/>
                      </a:pPr>
                      <a:r>
                        <a:rPr kumimoji="1" lang="en-US" altLang="ja-JP" sz="750" kern="1200" dirty="0">
                          <a:solidFill>
                            <a:schemeClr val="tx1"/>
                          </a:solidFill>
                          <a:latin typeface="BIZ UDPゴシック" panose="020B0400000000000000" pitchFamily="50" charset="-128"/>
                          <a:ea typeface="BIZ UDPゴシック" panose="020B0400000000000000" pitchFamily="50" charset="-128"/>
                          <a:cs typeface="+mn-cs"/>
                        </a:rPr>
                        <a:t>2027</a:t>
                      </a:r>
                      <a:r>
                        <a:rPr kumimoji="1" lang="ja-JP" altLang="en-US" sz="750" kern="1200" dirty="0">
                          <a:solidFill>
                            <a:schemeClr val="tx1"/>
                          </a:solidFill>
                          <a:latin typeface="BIZ UDPゴシック" panose="020B0400000000000000" pitchFamily="50" charset="-128"/>
                          <a:ea typeface="BIZ UDPゴシック" panose="020B0400000000000000" pitchFamily="50" charset="-128"/>
                          <a:cs typeface="+mn-cs"/>
                        </a:rPr>
                        <a:t>年度下期運用開始</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l" defTabSz="914400" rtl="0" eaLnBrk="1" latinLnBrk="0" hangingPunct="1">
                        <a:lnSpc>
                          <a:spcPts val="700"/>
                        </a:lnSpc>
                        <a:buFont typeface="Arial" panose="020B0604020202020204" pitchFamily="34" charset="0"/>
                        <a:buNone/>
                      </a:pPr>
                      <a:r>
                        <a:rPr kumimoji="1" lang="ja-JP" altLang="en-US" sz="750" kern="1200" dirty="0">
                          <a:solidFill>
                            <a:schemeClr val="tx1"/>
                          </a:solidFill>
                          <a:latin typeface="BIZ UDPゴシック" panose="020B0400000000000000" pitchFamily="50" charset="-128"/>
                          <a:ea typeface="BIZ UDPゴシック" panose="020B0400000000000000" pitchFamily="50" charset="-128"/>
                          <a:cs typeface="+mn-cs"/>
                        </a:rPr>
                        <a:t>大阪北データセンター（</a:t>
                      </a:r>
                      <a:r>
                        <a:rPr kumimoji="1" lang="en-US" altLang="ja-JP" sz="750" kern="1200" dirty="0">
                          <a:solidFill>
                            <a:schemeClr val="tx1"/>
                          </a:solidFill>
                          <a:latin typeface="BIZ UDPゴシック" panose="020B0400000000000000" pitchFamily="50" charset="-128"/>
                          <a:ea typeface="BIZ UDPゴシック" panose="020B0400000000000000" pitchFamily="50" charset="-128"/>
                          <a:cs typeface="+mn-cs"/>
                        </a:rPr>
                        <a:t>NTT</a:t>
                      </a:r>
                      <a:r>
                        <a:rPr kumimoji="1" lang="ja-JP" altLang="en-US" sz="750" kern="1200" dirty="0">
                          <a:solidFill>
                            <a:schemeClr val="tx1"/>
                          </a:solidFill>
                          <a:latin typeface="BIZ UDPゴシック" panose="020B0400000000000000" pitchFamily="50" charset="-128"/>
                          <a:ea typeface="BIZ UDPゴシック" panose="020B0400000000000000" pitchFamily="50" charset="-128"/>
                          <a:cs typeface="+mn-cs"/>
                        </a:rPr>
                        <a:t>データグループ）</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4564535"/>
                  </a:ext>
                </a:extLst>
              </a:tr>
              <a:tr h="142173">
                <a:tc>
                  <a:txBody>
                    <a:bodyPr/>
                    <a:lstStyle/>
                    <a:p>
                      <a:pPr marL="0" marR="0" lvl="0" indent="0" algn="ctr" defTabSz="914400" rtl="0" eaLnBrk="1" fontAlgn="auto" latinLnBrk="0" hangingPunct="1">
                        <a:lnSpc>
                          <a:spcPts val="700"/>
                        </a:lnSpc>
                        <a:spcBef>
                          <a:spcPts val="0"/>
                        </a:spcBef>
                        <a:spcAft>
                          <a:spcPts val="0"/>
                        </a:spcAft>
                        <a:buClrTx/>
                        <a:buSzTx/>
                        <a:buFont typeface="Arial" panose="020B0604020202020204" pitchFamily="34" charset="0"/>
                        <a:buNone/>
                        <a:tabLst/>
                        <a:defRPr/>
                      </a:pPr>
                      <a:r>
                        <a:rPr kumimoji="1" lang="ja-JP" altLang="en-US" sz="750" b="1" i="0" u="none" strike="noStrike" kern="1200" cap="none" spc="0" normalizeH="0" baseline="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箕面市</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ts val="700"/>
                        </a:lnSpc>
                      </a:pPr>
                      <a:r>
                        <a:rPr kumimoji="1" lang="en-US" altLang="ja-JP" sz="750" dirty="0">
                          <a:solidFill>
                            <a:schemeClr val="tx1"/>
                          </a:solidFill>
                          <a:latin typeface="BIZ UDPゴシック" panose="020B0400000000000000" pitchFamily="50" charset="-128"/>
                          <a:ea typeface="BIZ UDPゴシック" panose="020B0400000000000000" pitchFamily="50" charset="-128"/>
                        </a:rPr>
                        <a:t>2023</a:t>
                      </a:r>
                      <a:r>
                        <a:rPr kumimoji="1" lang="ja-JP" altLang="en-US" sz="750" dirty="0">
                          <a:solidFill>
                            <a:schemeClr val="tx1"/>
                          </a:solidFill>
                          <a:latin typeface="BIZ UDPゴシック" panose="020B0400000000000000" pitchFamily="50" charset="-128"/>
                          <a:ea typeface="BIZ UDPゴシック" panose="020B0400000000000000" pitchFamily="50" charset="-128"/>
                        </a:rPr>
                        <a:t>年開設</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ts val="700"/>
                        </a:lnSpc>
                      </a:pPr>
                      <a:r>
                        <a:rPr kumimoji="1" lang="ja-JP" altLang="en-US" sz="750" dirty="0">
                          <a:solidFill>
                            <a:schemeClr val="tx1"/>
                          </a:solidFill>
                          <a:latin typeface="BIZ UDPゴシック" panose="020B0400000000000000" pitchFamily="50" charset="-128"/>
                          <a:ea typeface="BIZ UDPゴシック" panose="020B0400000000000000" pitchFamily="50" charset="-128"/>
                        </a:rPr>
                        <a:t>ＫＩＸ１３データセンター（</a:t>
                      </a:r>
                      <a:r>
                        <a:rPr kumimoji="1" lang="en-US" altLang="ja-JP" sz="750" dirty="0">
                          <a:solidFill>
                            <a:schemeClr val="tx1"/>
                          </a:solidFill>
                          <a:latin typeface="BIZ UDPゴシック" panose="020B0400000000000000" pitchFamily="50" charset="-128"/>
                          <a:ea typeface="BIZ UDPゴシック" panose="020B0400000000000000" pitchFamily="50" charset="-128"/>
                        </a:rPr>
                        <a:t>MC</a:t>
                      </a:r>
                      <a:r>
                        <a:rPr kumimoji="1" lang="ja-JP" altLang="en-US" sz="750" dirty="0">
                          <a:solidFill>
                            <a:schemeClr val="tx1"/>
                          </a:solidFill>
                          <a:latin typeface="BIZ UDPゴシック" panose="020B0400000000000000" pitchFamily="50" charset="-128"/>
                          <a:ea typeface="BIZ UDPゴシック" panose="020B0400000000000000" pitchFamily="50" charset="-128"/>
                        </a:rPr>
                        <a:t>デジタル）</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02638844"/>
                  </a:ext>
                </a:extLst>
              </a:tr>
            </a:tbl>
          </a:graphicData>
        </a:graphic>
      </p:graphicFrame>
      <p:pic>
        <p:nvPicPr>
          <p:cNvPr id="33" name="図 32">
            <a:extLst>
              <a:ext uri="{FF2B5EF4-FFF2-40B4-BE49-F238E27FC236}">
                <a16:creationId xmlns:a16="http://schemas.microsoft.com/office/drawing/2014/main" id="{D82F3276-627D-4890-A26D-9FA02EA7F71E}"/>
              </a:ext>
            </a:extLst>
          </p:cNvPr>
          <p:cNvPicPr>
            <a:picLocks noChangeAspect="1"/>
          </p:cNvPicPr>
          <p:nvPr/>
        </p:nvPicPr>
        <p:blipFill>
          <a:blip r:embed="rId3"/>
          <a:stretch>
            <a:fillRect/>
          </a:stretch>
        </p:blipFill>
        <p:spPr>
          <a:xfrm>
            <a:off x="1172705" y="3087256"/>
            <a:ext cx="1486079" cy="1296000"/>
          </a:xfrm>
          <a:prstGeom prst="rect">
            <a:avLst/>
          </a:prstGeom>
        </p:spPr>
      </p:pic>
      <p:pic>
        <p:nvPicPr>
          <p:cNvPr id="31" name="図 30">
            <a:extLst>
              <a:ext uri="{FF2B5EF4-FFF2-40B4-BE49-F238E27FC236}">
                <a16:creationId xmlns:a16="http://schemas.microsoft.com/office/drawing/2014/main" id="{E1DB102C-2D18-46E6-B874-0697AB656055}"/>
              </a:ext>
            </a:extLst>
          </p:cNvPr>
          <p:cNvPicPr>
            <a:picLocks noChangeAspect="1"/>
          </p:cNvPicPr>
          <p:nvPr/>
        </p:nvPicPr>
        <p:blipFill rotWithShape="1">
          <a:blip r:embed="rId4"/>
          <a:srcRect l="13951" t="3639" b="41094"/>
          <a:stretch/>
        </p:blipFill>
        <p:spPr>
          <a:xfrm>
            <a:off x="2851914" y="3524127"/>
            <a:ext cx="2150691" cy="1616707"/>
          </a:xfrm>
          <a:prstGeom prst="rect">
            <a:avLst/>
          </a:prstGeom>
        </p:spPr>
      </p:pic>
    </p:spTree>
    <p:extLst>
      <p:ext uri="{BB962C8B-B14F-4D97-AF65-F5344CB8AC3E}">
        <p14:creationId xmlns:p14="http://schemas.microsoft.com/office/powerpoint/2010/main" val="416731489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AC8C608C-D80C-4643-9879-924328DA3E1D}"/>
              </a:ext>
            </a:extLst>
          </p:cNvPr>
          <p:cNvSpPr/>
          <p:nvPr/>
        </p:nvSpPr>
        <p:spPr>
          <a:xfrm>
            <a:off x="34788" y="46705"/>
            <a:ext cx="9906000" cy="400110"/>
          </a:xfrm>
          <a:prstGeom prst="rect">
            <a:avLst/>
          </a:prstGeom>
          <a:noFill/>
        </p:spPr>
        <p:txBody>
          <a:bodyPr wrap="square">
            <a:sp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用語集</a:t>
            </a:r>
            <a:r>
              <a:rPr kumimoji="1" lang="ja-JP" altLang="en-US" sz="2000" b="1" dirty="0">
                <a:solidFill>
                  <a:prstClr val="white"/>
                </a:solidFill>
                <a:latin typeface="HGS創英角ｺﾞｼｯｸUB" panose="020B0900000000000000" pitchFamily="50" charset="-128"/>
                <a:ea typeface="HGS創英角ｺﾞｼｯｸUB" panose="020B0900000000000000" pitchFamily="50" charset="-128"/>
              </a:rPr>
              <a:t>（１０）</a:t>
            </a:r>
            <a:endParaRPr kumimoji="1" lang="ja-JP" altLang="en-US" sz="2000" b="1"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23" name="スライド番号プレースホルダー 3">
            <a:extLst>
              <a:ext uri="{FF2B5EF4-FFF2-40B4-BE49-F238E27FC236}">
                <a16:creationId xmlns:a16="http://schemas.microsoft.com/office/drawing/2014/main" id="{D0C86DC1-F112-4756-828E-DB6B189C2A5F}"/>
              </a:ext>
            </a:extLst>
          </p:cNvPr>
          <p:cNvSpPr>
            <a:spLocks noGrp="1"/>
          </p:cNvSpPr>
          <p:nvPr>
            <p:ph type="sldNum" sz="quarter" idx="12"/>
          </p:nvPr>
        </p:nvSpPr>
        <p:spPr>
          <a:xfrm>
            <a:off x="7677150" y="6492875"/>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F82107-93BA-490C-9453-044014AF67CD}" type="slidenum">
              <a:rPr kumimoji="1" lang="ja-JP" altLang="en-US" sz="1200" b="0" i="0" u="none" strike="noStrike" kern="1200" cap="none" spc="0" normalizeH="0" baseline="0" noProof="0" smtClean="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89</a:t>
            </a:fld>
            <a:endParaRPr kumimoji="1" lang="ja-JP" altLang="en-US" sz="1200" b="0" i="0" u="none" strike="noStrike" kern="1200" cap="none" spc="0" normalizeH="0" baseline="0" noProof="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4" name="表 7">
            <a:extLst>
              <a:ext uri="{FF2B5EF4-FFF2-40B4-BE49-F238E27FC236}">
                <a16:creationId xmlns:a16="http://schemas.microsoft.com/office/drawing/2014/main" id="{1E02A8AC-0E1A-45D9-8B61-BA8F52BED21F}"/>
              </a:ext>
            </a:extLst>
          </p:cNvPr>
          <p:cNvGraphicFramePr>
            <a:graphicFrameLocks noGrp="1"/>
          </p:cNvGraphicFramePr>
          <p:nvPr>
            <p:extLst>
              <p:ext uri="{D42A27DB-BD31-4B8C-83A1-F6EECF244321}">
                <p14:modId xmlns:p14="http://schemas.microsoft.com/office/powerpoint/2010/main" val="2644591456"/>
              </p:ext>
            </p:extLst>
          </p:nvPr>
        </p:nvGraphicFramePr>
        <p:xfrm>
          <a:off x="201000" y="622321"/>
          <a:ext cx="9504000" cy="1608614"/>
        </p:xfrm>
        <a:graphic>
          <a:graphicData uri="http://schemas.openxmlformats.org/drawingml/2006/table">
            <a:tbl>
              <a:tblPr firstRow="1" bandRow="1">
                <a:tableStyleId>{5C22544A-7EE6-4342-B048-85BDC9FD1C3A}</a:tableStyleId>
              </a:tblPr>
              <a:tblGrid>
                <a:gridCol w="2268000">
                  <a:extLst>
                    <a:ext uri="{9D8B030D-6E8A-4147-A177-3AD203B41FA5}">
                      <a16:colId xmlns:a16="http://schemas.microsoft.com/office/drawing/2014/main" val="3786945068"/>
                    </a:ext>
                  </a:extLst>
                </a:gridCol>
                <a:gridCol w="7236000">
                  <a:extLst>
                    <a:ext uri="{9D8B030D-6E8A-4147-A177-3AD203B41FA5}">
                      <a16:colId xmlns:a16="http://schemas.microsoft.com/office/drawing/2014/main" val="1434758981"/>
                    </a:ext>
                  </a:extLst>
                </a:gridCol>
              </a:tblGrid>
              <a:tr h="374174">
                <a:tc>
                  <a:txBody>
                    <a:bodyPr/>
                    <a:lstStyle/>
                    <a:p>
                      <a:pPr algn="ctr"/>
                      <a:r>
                        <a:rPr kumimoji="1" lang="ja-JP" altLang="en-US" dirty="0"/>
                        <a:t>用語</a:t>
                      </a:r>
                    </a:p>
                  </a:txBody>
                  <a:tcPr marL="45720" marR="45720" anchor="ctr">
                    <a:solidFill>
                      <a:schemeClr val="accent5"/>
                    </a:solidFill>
                  </a:tcPr>
                </a:tc>
                <a:tc>
                  <a:txBody>
                    <a:bodyPr/>
                    <a:lstStyle/>
                    <a:p>
                      <a:pPr algn="ctr"/>
                      <a:r>
                        <a:rPr kumimoji="1" lang="ja-JP" altLang="en-US" dirty="0"/>
                        <a:t>説明</a:t>
                      </a:r>
                    </a:p>
                  </a:txBody>
                  <a:tcPr marL="45720" marR="45720" anchor="ctr">
                    <a:solidFill>
                      <a:schemeClr val="accent5"/>
                    </a:solidFill>
                  </a:tcPr>
                </a:tc>
                <a:extLst>
                  <a:ext uri="{0D108BD9-81ED-4DB2-BD59-A6C34878D82A}">
                    <a16:rowId xmlns:a16="http://schemas.microsoft.com/office/drawing/2014/main" val="291517179"/>
                  </a:ext>
                </a:extLst>
              </a:tr>
              <a:tr h="0">
                <a:tc>
                  <a:txBody>
                    <a:bodyPr/>
                    <a:lstStyle/>
                    <a:p>
                      <a:pPr algn="l" fontAlgn="ctr"/>
                      <a:r>
                        <a:rPr lang="en-US" sz="1050" b="0" i="0" u="none" strike="noStrike" dirty="0">
                          <a:solidFill>
                            <a:schemeClr val="tx1"/>
                          </a:solidFill>
                          <a:effectLst/>
                          <a:latin typeface="BIZ UDPゴシック" panose="020B0400000000000000" pitchFamily="50" charset="-128"/>
                          <a:ea typeface="BIZ UDPゴシック" panose="020B0400000000000000" pitchFamily="50" charset="-128"/>
                        </a:rPr>
                        <a:t>Web3.0</a:t>
                      </a:r>
                    </a:p>
                  </a:txBody>
                  <a:tcPr marL="45720" marR="45720" anchor="ctr">
                    <a:solidFill>
                      <a:schemeClr val="accent5">
                        <a:lumMod val="20000"/>
                        <a:lumOff val="80000"/>
                      </a:schemeClr>
                    </a:solidFill>
                  </a:tcPr>
                </a:tc>
                <a:tc>
                  <a:txBody>
                    <a:bodyPr/>
                    <a:lstStyle/>
                    <a:p>
                      <a:pPr algn="l" fontAlgn="ctr"/>
                      <a:r>
                        <a:rPr lang="ja-JP" altLang="en-US" sz="1050" b="0" i="0" u="none" strike="noStrike">
                          <a:solidFill>
                            <a:schemeClr val="tx1"/>
                          </a:solidFill>
                          <a:effectLst/>
                          <a:latin typeface="BIZ UDPゴシック" panose="020B0400000000000000" pitchFamily="50" charset="-128"/>
                          <a:ea typeface="BIZ UDPゴシック" panose="020B0400000000000000" pitchFamily="50" charset="-128"/>
                        </a:rPr>
                        <a:t>ブロックチェーン技術を基盤する分散型ネットワーク環境であり、プラットフォーマー等の仲介者を介さずに個人と個人がつながり、双方向でのデータ利用・分散管理を行うことが可能となる。</a:t>
                      </a:r>
                    </a:p>
                  </a:txBody>
                  <a:tcPr marL="45720" marR="45720" anchor="ctr">
                    <a:solidFill>
                      <a:schemeClr val="accent5">
                        <a:lumMod val="20000"/>
                        <a:lumOff val="80000"/>
                      </a:schemeClr>
                    </a:solidFill>
                  </a:tcPr>
                </a:tc>
                <a:extLst>
                  <a:ext uri="{0D108BD9-81ED-4DB2-BD59-A6C34878D82A}">
                    <a16:rowId xmlns:a16="http://schemas.microsoft.com/office/drawing/2014/main" val="379968448"/>
                  </a:ext>
                </a:extLst>
              </a:tr>
              <a:tr h="0">
                <a:tc>
                  <a:txBody>
                    <a:bodyPr/>
                    <a:lstStyle/>
                    <a:p>
                      <a:pPr algn="l" fontAlgn="ctr"/>
                      <a:r>
                        <a:rPr lang="en-US" sz="1050" b="0" i="0" u="none" strike="noStrike" dirty="0">
                          <a:solidFill>
                            <a:schemeClr val="tx1"/>
                          </a:solidFill>
                          <a:effectLst/>
                          <a:latin typeface="BIZ UDPゴシック" panose="020B0400000000000000" pitchFamily="50" charset="-128"/>
                          <a:ea typeface="BIZ UDPゴシック" panose="020B0400000000000000" pitchFamily="50" charset="-128"/>
                        </a:rPr>
                        <a:t>Well-Being</a:t>
                      </a:r>
                    </a:p>
                  </a:txBody>
                  <a:tcPr marL="45720" marR="45720" anchor="ctr">
                    <a:solidFill>
                      <a:schemeClr val="accent5">
                        <a:lumMod val="20000"/>
                        <a:lumOff val="80000"/>
                      </a:schemeClr>
                    </a:solidFill>
                  </a:tcPr>
                </a:tc>
                <a:tc>
                  <a:txBody>
                    <a:bodyPr/>
                    <a:lstStyle/>
                    <a:p>
                      <a:pPr algn="l" fontAlgn="ctr"/>
                      <a:r>
                        <a:rPr lang="ja-JP" altLang="en-US" sz="1050" b="0" i="0" u="none" strike="noStrike">
                          <a:solidFill>
                            <a:schemeClr val="tx1"/>
                          </a:solidFill>
                          <a:effectLst/>
                          <a:latin typeface="BIZ UDPゴシック" panose="020B0400000000000000" pitchFamily="50" charset="-128"/>
                          <a:ea typeface="BIZ UDPゴシック" panose="020B0400000000000000" pitchFamily="50" charset="-128"/>
                        </a:rPr>
                        <a:t>個人の権利や自己実現が保障され、身体的、精神的、社会的に良好な状態にあること。</a:t>
                      </a:r>
                    </a:p>
                  </a:txBody>
                  <a:tcPr marL="45720" marR="45720" anchor="ctr">
                    <a:solidFill>
                      <a:schemeClr val="accent5">
                        <a:lumMod val="20000"/>
                        <a:lumOff val="80000"/>
                      </a:schemeClr>
                    </a:solidFill>
                  </a:tcPr>
                </a:tc>
                <a:extLst>
                  <a:ext uri="{0D108BD9-81ED-4DB2-BD59-A6C34878D82A}">
                    <a16:rowId xmlns:a16="http://schemas.microsoft.com/office/drawing/2014/main" val="840076049"/>
                  </a:ext>
                </a:extLst>
              </a:tr>
              <a:tr h="0">
                <a:tc>
                  <a:txBody>
                    <a:bodyPr/>
                    <a:lstStyle/>
                    <a:p>
                      <a:pPr algn="l" fontAlgn="ctr"/>
                      <a:r>
                        <a:rPr lang="en-US" sz="1050" b="0" i="0" u="none" strike="noStrike" dirty="0">
                          <a:solidFill>
                            <a:schemeClr val="tx1"/>
                          </a:solidFill>
                          <a:effectLst/>
                          <a:latin typeface="BIZ UDPゴシック" panose="020B0400000000000000" pitchFamily="50" charset="-128"/>
                          <a:ea typeface="BIZ UDPゴシック" panose="020B0400000000000000" pitchFamily="50" charset="-128"/>
                        </a:rPr>
                        <a:t>WHX</a:t>
                      </a: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 </a:t>
                      </a:r>
                      <a:r>
                        <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rPr>
                        <a:t>Osaka</a:t>
                      </a:r>
                      <a:endParaRPr lang="en-US" sz="105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45720" marR="45720" anchor="ctr">
                    <a:solidFill>
                      <a:schemeClr val="accent5">
                        <a:lumMod val="20000"/>
                        <a:lumOff val="80000"/>
                      </a:schemeClr>
                    </a:solidFill>
                  </a:tcPr>
                </a:tc>
                <a:tc>
                  <a:txBody>
                    <a:bodyPr/>
                    <a:lstStyle/>
                    <a:p>
                      <a:pPr algn="l" fontAlgn="ctr"/>
                      <a:r>
                        <a:rPr lang="en-US" sz="1050" b="0" i="0" u="none" strike="noStrike" dirty="0">
                          <a:solidFill>
                            <a:schemeClr val="tx1"/>
                          </a:solidFill>
                          <a:effectLst/>
                          <a:latin typeface="BIZ UDPゴシック" panose="020B0400000000000000" pitchFamily="50" charset="-128"/>
                          <a:ea typeface="BIZ UDPゴシック" panose="020B0400000000000000" pitchFamily="50" charset="-128"/>
                        </a:rPr>
                        <a:t>・World Health Expo</a:t>
                      </a: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の略称。日本の先端医療技術とサービス等を世界に発信する国際見本市。</a:t>
                      </a:r>
                      <a:b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b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a:t>
                      </a:r>
                      <a:r>
                        <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rPr>
                        <a:t>2025</a:t>
                      </a: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年に「</a:t>
                      </a:r>
                      <a:r>
                        <a:rPr lang="en-US" sz="1050" b="0" i="0" u="none" strike="noStrike" dirty="0">
                          <a:solidFill>
                            <a:schemeClr val="tx1"/>
                          </a:solidFill>
                          <a:effectLst/>
                          <a:latin typeface="BIZ UDPゴシック" panose="020B0400000000000000" pitchFamily="50" charset="-128"/>
                          <a:ea typeface="BIZ UDPゴシック" panose="020B0400000000000000" pitchFamily="50" charset="-128"/>
                        </a:rPr>
                        <a:t>Japan Health」</a:t>
                      </a: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として初めて開催され、</a:t>
                      </a:r>
                      <a:r>
                        <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rPr>
                        <a:t>2026</a:t>
                      </a: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年は「</a:t>
                      </a:r>
                      <a:r>
                        <a:rPr lang="en-US" sz="1050" b="0" i="0" u="none" strike="noStrike" dirty="0">
                          <a:solidFill>
                            <a:schemeClr val="tx1"/>
                          </a:solidFill>
                          <a:effectLst/>
                          <a:latin typeface="BIZ UDPゴシック" panose="020B0400000000000000" pitchFamily="50" charset="-128"/>
                          <a:ea typeface="BIZ UDPゴシック" panose="020B0400000000000000" pitchFamily="50" charset="-128"/>
                        </a:rPr>
                        <a:t>WHX Osaka」（</a:t>
                      </a: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国際展示会）、「</a:t>
                      </a:r>
                      <a:r>
                        <a:rPr lang="en-US" sz="1050" b="0" i="0" u="none" strike="noStrike" dirty="0">
                          <a:solidFill>
                            <a:schemeClr val="tx1"/>
                          </a:solidFill>
                          <a:effectLst/>
                          <a:latin typeface="BIZ UDPゴシック" panose="020B0400000000000000" pitchFamily="50" charset="-128"/>
                          <a:ea typeface="BIZ UDPゴシック" panose="020B0400000000000000" pitchFamily="50" charset="-128"/>
                        </a:rPr>
                        <a:t>WHX Leaders </a:t>
                      </a:r>
                      <a:br>
                        <a:rPr lang="en-US" sz="1050" b="0" i="0" u="none" strike="noStrike" dirty="0">
                          <a:solidFill>
                            <a:schemeClr val="tx1"/>
                          </a:solidFill>
                          <a:effectLst/>
                          <a:latin typeface="BIZ UDPゴシック" panose="020B0400000000000000" pitchFamily="50" charset="-128"/>
                          <a:ea typeface="BIZ UDPゴシック" panose="020B0400000000000000" pitchFamily="50" charset="-128"/>
                        </a:rPr>
                      </a:b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 </a:t>
                      </a:r>
                      <a:r>
                        <a:rPr lang="en-US" sz="1050" b="0" i="0" u="none" strike="noStrike" dirty="0">
                          <a:solidFill>
                            <a:schemeClr val="tx1"/>
                          </a:solidFill>
                          <a:effectLst/>
                          <a:latin typeface="BIZ UDPゴシック" panose="020B0400000000000000" pitchFamily="50" charset="-128"/>
                          <a:ea typeface="BIZ UDPゴシック" panose="020B0400000000000000" pitchFamily="50" charset="-128"/>
                        </a:rPr>
                        <a:t>Osaka」（</a:t>
                      </a: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国際会議）として開催予定。</a:t>
                      </a:r>
                    </a:p>
                  </a:txBody>
                  <a:tcPr marL="45720" marR="45720" anchor="ctr">
                    <a:solidFill>
                      <a:schemeClr val="accent5">
                        <a:lumMod val="20000"/>
                        <a:lumOff val="80000"/>
                      </a:schemeClr>
                    </a:solidFill>
                  </a:tcPr>
                </a:tc>
                <a:extLst>
                  <a:ext uri="{0D108BD9-81ED-4DB2-BD59-A6C34878D82A}">
                    <a16:rowId xmlns:a16="http://schemas.microsoft.com/office/drawing/2014/main" val="1618350421"/>
                  </a:ext>
                </a:extLst>
              </a:tr>
            </a:tbl>
          </a:graphicData>
        </a:graphic>
      </p:graphicFrame>
    </p:spTree>
    <p:extLst>
      <p:ext uri="{BB962C8B-B14F-4D97-AF65-F5344CB8AC3E}">
        <p14:creationId xmlns:p14="http://schemas.microsoft.com/office/powerpoint/2010/main" val="222821351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924ad72d-1aa8-4525-9e70-5d1270407cf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F91470A0884584489831D80B1D7642C5" ma:contentTypeVersion="16" ma:contentTypeDescription="新しいドキュメントを作成します。" ma:contentTypeScope="" ma:versionID="538e935861721616e614678295c582f7">
  <xsd:schema xmlns:xsd="http://www.w3.org/2001/XMLSchema" xmlns:xs="http://www.w3.org/2001/XMLSchema" xmlns:p="http://schemas.microsoft.com/office/2006/metadata/properties" xmlns:ns3="fec2aa0f-865b-4fb7-a7bb-977da500c70a" xmlns:ns4="924ad72d-1aa8-4525-9e70-5d1270407cf9" targetNamespace="http://schemas.microsoft.com/office/2006/metadata/properties" ma:root="true" ma:fieldsID="6b896138966825263a9b7c086bf4a4b3" ns3:_="" ns4:_="">
    <xsd:import namespace="fec2aa0f-865b-4fb7-a7bb-977da500c70a"/>
    <xsd:import namespace="924ad72d-1aa8-4525-9e70-5d1270407cf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LengthInSeconds" minOccurs="0"/>
                <xsd:element ref="ns4:_activity" minOccurs="0"/>
                <xsd:element ref="ns4:MediaServiceObjectDetectorVersions" minOccurs="0"/>
                <xsd:element ref="ns4:MediaServiceSearchProperties" minOccurs="0"/>
                <xsd:element ref="ns4:MediaServiceSystemTags" minOccurs="0"/>
                <xsd:element ref="ns4: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c2aa0f-865b-4fb7-a7bb-977da500c70a"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internalName="SharedWithDetails" ma:readOnly="true">
      <xsd:simpleType>
        <xsd:restriction base="dms:Note">
          <xsd:maxLength value="255"/>
        </xsd:restriction>
      </xsd:simpleType>
    </xsd:element>
    <xsd:element name="SharingHintHash" ma:index="10" nillable="true" ma:displayName="共有のヒントのハッシュ"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24ad72d-1aa8-4525-9e70-5d1270407cf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9995FE-9ECE-421E-A961-D794DA3730CC}">
  <ds:schemaRefs>
    <ds:schemaRef ds:uri="http://schemas.microsoft.com/sharepoint/v3/contenttype/forms"/>
  </ds:schemaRefs>
</ds:datastoreItem>
</file>

<file path=customXml/itemProps2.xml><?xml version="1.0" encoding="utf-8"?>
<ds:datastoreItem xmlns:ds="http://schemas.openxmlformats.org/officeDocument/2006/customXml" ds:itemID="{9D84D779-9332-4DA1-86F4-6487AA5FE635}">
  <ds:schemaRefs>
    <ds:schemaRef ds:uri="http://purl.org/dc/elements/1.1/"/>
    <ds:schemaRef ds:uri="http://schemas.openxmlformats.org/package/2006/metadata/core-properties"/>
    <ds:schemaRef ds:uri="fec2aa0f-865b-4fb7-a7bb-977da500c70a"/>
    <ds:schemaRef ds:uri="http://purl.org/dc/terms/"/>
    <ds:schemaRef ds:uri="http://schemas.microsoft.com/office/2006/metadata/properties"/>
    <ds:schemaRef ds:uri="http://purl.org/dc/dcmitype/"/>
    <ds:schemaRef ds:uri="http://schemas.microsoft.com/office/2006/documentManagement/types"/>
    <ds:schemaRef ds:uri="http://schemas.microsoft.com/office/infopath/2007/PartnerControls"/>
    <ds:schemaRef ds:uri="924ad72d-1aa8-4525-9e70-5d1270407cf9"/>
    <ds:schemaRef ds:uri="http://www.w3.org/XML/1998/namespace"/>
  </ds:schemaRefs>
</ds:datastoreItem>
</file>

<file path=customXml/itemProps3.xml><?xml version="1.0" encoding="utf-8"?>
<ds:datastoreItem xmlns:ds="http://schemas.openxmlformats.org/officeDocument/2006/customXml" ds:itemID="{10217121-912B-4D19-9581-BB6B3D5D4F4A}">
  <ds:schemaRefs>
    <ds:schemaRef ds:uri="924ad72d-1aa8-4525-9e70-5d1270407cf9"/>
    <ds:schemaRef ds:uri="fec2aa0f-865b-4fb7-a7bb-977da500c70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2613</TotalTime>
  <Words>42536</Words>
  <Application>Microsoft Office PowerPoint</Application>
  <PresentationFormat>A4 210 x 297 mm</PresentationFormat>
  <Paragraphs>2991</Paragraphs>
  <Slides>90</Slides>
  <Notes>26</Notes>
  <HiddenSlides>0</HiddenSlides>
  <MMClips>0</MMClips>
  <ScaleCrop>false</ScaleCrop>
  <HeadingPairs>
    <vt:vector size="6" baseType="variant">
      <vt:variant>
        <vt:lpstr>使用されているフォント</vt:lpstr>
      </vt:variant>
      <vt:variant>
        <vt:i4>16</vt:i4>
      </vt:variant>
      <vt:variant>
        <vt:lpstr>テーマ</vt:lpstr>
      </vt:variant>
      <vt:variant>
        <vt:i4>1</vt:i4>
      </vt:variant>
      <vt:variant>
        <vt:lpstr>スライド タイトル</vt:lpstr>
      </vt:variant>
      <vt:variant>
        <vt:i4>90</vt:i4>
      </vt:variant>
    </vt:vector>
  </HeadingPairs>
  <TitlesOfParts>
    <vt:vector size="107" baseType="lpstr">
      <vt:lpstr>BIZ UDPゴシック</vt:lpstr>
      <vt:lpstr>BIZ UDゴシック</vt:lpstr>
      <vt:lpstr>HGPｺﾞｼｯｸE</vt:lpstr>
      <vt:lpstr>HGP創英角ｺﾞｼｯｸUB</vt:lpstr>
      <vt:lpstr>HGSSoeiKakugothicUB</vt:lpstr>
      <vt:lpstr>HGSSoeiKakugothicUB</vt:lpstr>
      <vt:lpstr>Meiryo UI</vt:lpstr>
      <vt:lpstr>Microsoft JhengHei</vt:lpstr>
      <vt:lpstr>ＭＳ 明朝</vt:lpstr>
      <vt:lpstr>游ゴシック</vt:lpstr>
      <vt:lpstr>游ゴシック</vt:lpstr>
      <vt:lpstr>游ゴシック (太字)</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玉城　則郎</dc:creator>
  <cp:lastModifiedBy>尾西　知子</cp:lastModifiedBy>
  <cp:revision>530</cp:revision>
  <cp:lastPrinted>2026-02-13T02:52:04Z</cp:lastPrinted>
  <dcterms:created xsi:type="dcterms:W3CDTF">2024-08-07T06:11:22Z</dcterms:created>
  <dcterms:modified xsi:type="dcterms:W3CDTF">2026-03-30T02:19:22Z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0x010100F91470A0884584489831D80B1D7642C5</vt:lpwstr>
  </property>
</Properties>
</file>