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96" r:id="rId1"/>
  </p:sldMasterIdLst>
  <p:notesMasterIdLst>
    <p:notesMasterId r:id="rId8"/>
  </p:notesMasterIdLst>
  <p:sldIdLst>
    <p:sldId id="269" r:id="rId2"/>
    <p:sldId id="298" r:id="rId3"/>
    <p:sldId id="299" r:id="rId4"/>
    <p:sldId id="287" r:id="rId5"/>
    <p:sldId id="300" r:id="rId6"/>
    <p:sldId id="288" r:id="rId7"/>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38" autoAdjust="0"/>
    <p:restoredTop sz="91150" autoAdjust="0"/>
  </p:normalViewPr>
  <p:slideViewPr>
    <p:cSldViewPr snapToGrid="0">
      <p:cViewPr varScale="1">
        <p:scale>
          <a:sx n="103" d="100"/>
          <a:sy n="103" d="100"/>
        </p:scale>
        <p:origin x="165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6058" cy="497265"/>
          </a:xfrm>
          <a:prstGeom prst="rect">
            <a:avLst/>
          </a:prstGeom>
        </p:spPr>
        <p:txBody>
          <a:bodyPr vert="horz" lIns="62975" tIns="31487" rIns="62975" bIns="31487" rtlCol="0"/>
          <a:lstStyle>
            <a:lvl1pPr algn="l">
              <a:defRPr sz="800"/>
            </a:lvl1pPr>
          </a:lstStyle>
          <a:p>
            <a:endParaRPr kumimoji="1" lang="ja-JP" altLang="en-US"/>
          </a:p>
        </p:txBody>
      </p:sp>
      <p:sp>
        <p:nvSpPr>
          <p:cNvPr id="3" name="日付プレースホルダー 2"/>
          <p:cNvSpPr>
            <a:spLocks noGrp="1"/>
          </p:cNvSpPr>
          <p:nvPr>
            <p:ph type="dt" idx="1"/>
          </p:nvPr>
        </p:nvSpPr>
        <p:spPr>
          <a:xfrm>
            <a:off x="3850530" y="1"/>
            <a:ext cx="2946058" cy="497265"/>
          </a:xfrm>
          <a:prstGeom prst="rect">
            <a:avLst/>
          </a:prstGeom>
        </p:spPr>
        <p:txBody>
          <a:bodyPr vert="horz" lIns="62975" tIns="31487" rIns="62975" bIns="31487" rtlCol="0"/>
          <a:lstStyle>
            <a:lvl1pPr algn="r">
              <a:defRPr sz="800"/>
            </a:lvl1pPr>
          </a:lstStyle>
          <a:p>
            <a:fld id="{A7B84978-0CBE-4E3B-8106-76824CDC961F}" type="datetimeFigureOut">
              <a:rPr kumimoji="1" lang="ja-JP" altLang="en-US" smtClean="0"/>
              <a:t>2026/3/18</a:t>
            </a:fld>
            <a:endParaRPr kumimoji="1" lang="ja-JP" altLang="en-US"/>
          </a:p>
        </p:txBody>
      </p:sp>
      <p:sp>
        <p:nvSpPr>
          <p:cNvPr id="4" name="スライド イメージ プレースホルダー 3"/>
          <p:cNvSpPr>
            <a:spLocks noGrp="1" noRot="1" noChangeAspect="1"/>
          </p:cNvSpPr>
          <p:nvPr>
            <p:ph type="sldImg" idx="2"/>
          </p:nvPr>
        </p:nvSpPr>
        <p:spPr>
          <a:xfrm>
            <a:off x="979488" y="1239838"/>
            <a:ext cx="4838700" cy="3351212"/>
          </a:xfrm>
          <a:prstGeom prst="rect">
            <a:avLst/>
          </a:prstGeom>
          <a:noFill/>
          <a:ln w="12700">
            <a:solidFill>
              <a:prstClr val="black"/>
            </a:solidFill>
          </a:ln>
        </p:spPr>
        <p:txBody>
          <a:bodyPr vert="horz" lIns="62975" tIns="31487" rIns="62975" bIns="31487" rtlCol="0" anchor="ctr"/>
          <a:lstStyle/>
          <a:p>
            <a:endParaRPr lang="ja-JP" altLang="en-US"/>
          </a:p>
        </p:txBody>
      </p:sp>
      <p:sp>
        <p:nvSpPr>
          <p:cNvPr id="5" name="ノート プレースホルダー 4"/>
          <p:cNvSpPr>
            <a:spLocks noGrp="1"/>
          </p:cNvSpPr>
          <p:nvPr>
            <p:ph type="body" sz="quarter" idx="3"/>
          </p:nvPr>
        </p:nvSpPr>
        <p:spPr>
          <a:xfrm>
            <a:off x="679442" y="4777257"/>
            <a:ext cx="5438792" cy="3908964"/>
          </a:xfrm>
          <a:prstGeom prst="rect">
            <a:avLst/>
          </a:prstGeom>
        </p:spPr>
        <p:txBody>
          <a:bodyPr vert="horz" lIns="62975" tIns="31487" rIns="62975" bIns="3148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9373"/>
            <a:ext cx="2946058" cy="497265"/>
          </a:xfrm>
          <a:prstGeom prst="rect">
            <a:avLst/>
          </a:prstGeom>
        </p:spPr>
        <p:txBody>
          <a:bodyPr vert="horz" lIns="62975" tIns="31487" rIns="62975" bIns="31487" rtlCol="0" anchor="b"/>
          <a:lstStyle>
            <a:lvl1pPr algn="l">
              <a:defRPr sz="800"/>
            </a:lvl1pPr>
          </a:lstStyle>
          <a:p>
            <a:endParaRPr kumimoji="1" lang="ja-JP" altLang="en-US"/>
          </a:p>
        </p:txBody>
      </p:sp>
      <p:sp>
        <p:nvSpPr>
          <p:cNvPr id="7" name="スライド番号プレースホルダー 6"/>
          <p:cNvSpPr>
            <a:spLocks noGrp="1"/>
          </p:cNvSpPr>
          <p:nvPr>
            <p:ph type="sldNum" sz="quarter" idx="5"/>
          </p:nvPr>
        </p:nvSpPr>
        <p:spPr>
          <a:xfrm>
            <a:off x="3850530" y="9429373"/>
            <a:ext cx="2946058" cy="497265"/>
          </a:xfrm>
          <a:prstGeom prst="rect">
            <a:avLst/>
          </a:prstGeom>
        </p:spPr>
        <p:txBody>
          <a:bodyPr vert="horz" lIns="62975" tIns="31487" rIns="62975" bIns="31487" rtlCol="0" anchor="b"/>
          <a:lstStyle>
            <a:lvl1pPr algn="r">
              <a:defRPr sz="800"/>
            </a:lvl1pPr>
          </a:lstStyle>
          <a:p>
            <a:fld id="{E1368D3B-5E8B-455D-A0D5-F4E2F839E547}" type="slidenum">
              <a:rPr kumimoji="1" lang="ja-JP" altLang="en-US" smtClean="0"/>
              <a:t>‹#›</a:t>
            </a:fld>
            <a:endParaRPr kumimoji="1" lang="ja-JP" altLang="en-US"/>
          </a:p>
        </p:txBody>
      </p:sp>
    </p:spTree>
    <p:extLst>
      <p:ext uri="{BB962C8B-B14F-4D97-AF65-F5344CB8AC3E}">
        <p14:creationId xmlns:p14="http://schemas.microsoft.com/office/powerpoint/2010/main" val="33728142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dirty="0"/>
          </a:p>
        </p:txBody>
      </p:sp>
      <p:sp>
        <p:nvSpPr>
          <p:cNvPr id="4" name="スライド番号プレースホルダー 3"/>
          <p:cNvSpPr>
            <a:spLocks noGrp="1"/>
          </p:cNvSpPr>
          <p:nvPr>
            <p:ph type="sldNum" sz="quarter" idx="5"/>
          </p:nvPr>
        </p:nvSpPr>
        <p:spPr/>
        <p:txBody>
          <a:bodyPr/>
          <a:lstStyle/>
          <a:p>
            <a:fld id="{E1368D3B-5E8B-455D-A0D5-F4E2F839E547}" type="slidenum">
              <a:rPr kumimoji="1" lang="ja-JP" altLang="en-US" smtClean="0"/>
              <a:t>0</a:t>
            </a:fld>
            <a:endParaRPr kumimoji="1" lang="ja-JP" altLang="en-US"/>
          </a:p>
        </p:txBody>
      </p:sp>
    </p:spTree>
    <p:extLst>
      <p:ext uri="{BB962C8B-B14F-4D97-AF65-F5344CB8AC3E}">
        <p14:creationId xmlns:p14="http://schemas.microsoft.com/office/powerpoint/2010/main" val="29322944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1368D3B-5E8B-455D-A0D5-F4E2F839E547}" type="slidenum">
              <a:rPr kumimoji="1" lang="ja-JP" altLang="en-US" smtClean="0"/>
              <a:t>3</a:t>
            </a:fld>
            <a:endParaRPr kumimoji="1" lang="ja-JP" altLang="en-US"/>
          </a:p>
        </p:txBody>
      </p:sp>
    </p:spTree>
    <p:extLst>
      <p:ext uri="{BB962C8B-B14F-4D97-AF65-F5344CB8AC3E}">
        <p14:creationId xmlns:p14="http://schemas.microsoft.com/office/powerpoint/2010/main" val="28973434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b="0" i="0" dirty="0">
              <a:effectLst/>
              <a:latin typeface="Segoe UI" panose="020B0502040204020203" pitchFamily="34" charset="0"/>
            </a:endParaRPr>
          </a:p>
        </p:txBody>
      </p:sp>
      <p:sp>
        <p:nvSpPr>
          <p:cNvPr id="4" name="スライド番号プレースホルダー 3"/>
          <p:cNvSpPr>
            <a:spLocks noGrp="1"/>
          </p:cNvSpPr>
          <p:nvPr>
            <p:ph type="sldNum" sz="quarter" idx="5"/>
          </p:nvPr>
        </p:nvSpPr>
        <p:spPr/>
        <p:txBody>
          <a:bodyPr/>
          <a:lstStyle/>
          <a:p>
            <a:fld id="{9381948B-6818-4B4B-AFF9-595E04E2FD2E}" type="slidenum">
              <a:rPr kumimoji="1" lang="ja-JP" altLang="en-US" smtClean="0"/>
              <a:t>4</a:t>
            </a:fld>
            <a:endParaRPr kumimoji="1" lang="ja-JP" altLang="en-US"/>
          </a:p>
        </p:txBody>
      </p:sp>
    </p:spTree>
    <p:extLst>
      <p:ext uri="{BB962C8B-B14F-4D97-AF65-F5344CB8AC3E}">
        <p14:creationId xmlns:p14="http://schemas.microsoft.com/office/powerpoint/2010/main" val="28905853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A6DF3B5-618D-48F4-9BE0-093B57ED5BD7}" type="datetime1">
              <a:rPr kumimoji="1" lang="ja-JP" altLang="en-US" smtClean="0"/>
              <a:t>2026/3/18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04FE07-FD3E-4D59-A22D-C3998CD29553}" type="slidenum">
              <a:rPr kumimoji="1" lang="ja-JP" altLang="en-US" smtClean="0"/>
              <a:t>‹#›</a:t>
            </a:fld>
            <a:endParaRPr kumimoji="1" lang="ja-JP" altLang="en-US"/>
          </a:p>
        </p:txBody>
      </p:sp>
    </p:spTree>
    <p:extLst>
      <p:ext uri="{BB962C8B-B14F-4D97-AF65-F5344CB8AC3E}">
        <p14:creationId xmlns:p14="http://schemas.microsoft.com/office/powerpoint/2010/main" val="40932031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AC1F794-968D-483D-8184-CB8F148F27FD}" type="datetime1">
              <a:rPr kumimoji="1" lang="ja-JP" altLang="en-US" smtClean="0"/>
              <a:t>2026/3/18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04FE07-FD3E-4D59-A22D-C3998CD29553}" type="slidenum">
              <a:rPr kumimoji="1" lang="ja-JP" altLang="en-US" smtClean="0"/>
              <a:t>‹#›</a:t>
            </a:fld>
            <a:endParaRPr kumimoji="1" lang="ja-JP" altLang="en-US"/>
          </a:p>
        </p:txBody>
      </p:sp>
    </p:spTree>
    <p:extLst>
      <p:ext uri="{BB962C8B-B14F-4D97-AF65-F5344CB8AC3E}">
        <p14:creationId xmlns:p14="http://schemas.microsoft.com/office/powerpoint/2010/main" val="28936018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0275125-4725-42F4-8709-031EA4E3590B}" type="datetime1">
              <a:rPr kumimoji="1" lang="ja-JP" altLang="en-US" smtClean="0"/>
              <a:t>2026/3/18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04FE07-FD3E-4D59-A22D-C3998CD29553}" type="slidenum">
              <a:rPr kumimoji="1" lang="ja-JP" altLang="en-US" smtClean="0"/>
              <a:t>‹#›</a:t>
            </a:fld>
            <a:endParaRPr kumimoji="1" lang="ja-JP" altLang="en-US"/>
          </a:p>
        </p:txBody>
      </p:sp>
    </p:spTree>
    <p:extLst>
      <p:ext uri="{BB962C8B-B14F-4D97-AF65-F5344CB8AC3E}">
        <p14:creationId xmlns:p14="http://schemas.microsoft.com/office/powerpoint/2010/main" val="264500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C74D85C-153E-411D-A8BF-4F4F3883DBEB}" type="datetime1">
              <a:rPr kumimoji="1" lang="ja-JP" altLang="en-US" smtClean="0"/>
              <a:t>2026/3/18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04FE07-FD3E-4D59-A22D-C3998CD29553}" type="slidenum">
              <a:rPr kumimoji="1" lang="ja-JP" altLang="en-US" smtClean="0"/>
              <a:t>‹#›</a:t>
            </a:fld>
            <a:endParaRPr kumimoji="1" lang="ja-JP" altLang="en-US"/>
          </a:p>
        </p:txBody>
      </p:sp>
    </p:spTree>
    <p:extLst>
      <p:ext uri="{BB962C8B-B14F-4D97-AF65-F5344CB8AC3E}">
        <p14:creationId xmlns:p14="http://schemas.microsoft.com/office/powerpoint/2010/main" val="17085531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E4846DF-31BB-4FCA-A23F-5F8BAEAA4DB4}" type="datetime1">
              <a:rPr kumimoji="1" lang="ja-JP" altLang="en-US" smtClean="0"/>
              <a:t>2026/3/18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04FE07-FD3E-4D59-A22D-C3998CD29553}" type="slidenum">
              <a:rPr kumimoji="1" lang="ja-JP" altLang="en-US" smtClean="0"/>
              <a:t>‹#›</a:t>
            </a:fld>
            <a:endParaRPr kumimoji="1" lang="ja-JP" altLang="en-US"/>
          </a:p>
        </p:txBody>
      </p:sp>
    </p:spTree>
    <p:extLst>
      <p:ext uri="{BB962C8B-B14F-4D97-AF65-F5344CB8AC3E}">
        <p14:creationId xmlns:p14="http://schemas.microsoft.com/office/powerpoint/2010/main" val="2429682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E190DAB-D0DF-4B15-8100-C4667A908D72}" type="datetime1">
              <a:rPr kumimoji="1" lang="ja-JP" altLang="en-US" smtClean="0"/>
              <a:t>2026/3/18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A04FE07-FD3E-4D59-A22D-C3998CD29553}" type="slidenum">
              <a:rPr kumimoji="1" lang="ja-JP" altLang="en-US" smtClean="0"/>
              <a:t>‹#›</a:t>
            </a:fld>
            <a:endParaRPr kumimoji="1" lang="ja-JP" altLang="en-US"/>
          </a:p>
        </p:txBody>
      </p:sp>
    </p:spTree>
    <p:extLst>
      <p:ext uri="{BB962C8B-B14F-4D97-AF65-F5344CB8AC3E}">
        <p14:creationId xmlns:p14="http://schemas.microsoft.com/office/powerpoint/2010/main" val="3031089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D13AE3D-162E-4BFE-AA60-9B578D481BB2}" type="datetime1">
              <a:rPr kumimoji="1" lang="ja-JP" altLang="en-US" smtClean="0"/>
              <a:t>2026/3/18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A04FE07-FD3E-4D59-A22D-C3998CD29553}" type="slidenum">
              <a:rPr kumimoji="1" lang="ja-JP" altLang="en-US" smtClean="0"/>
              <a:t>‹#›</a:t>
            </a:fld>
            <a:endParaRPr kumimoji="1" lang="ja-JP" altLang="en-US"/>
          </a:p>
        </p:txBody>
      </p:sp>
    </p:spTree>
    <p:extLst>
      <p:ext uri="{BB962C8B-B14F-4D97-AF65-F5344CB8AC3E}">
        <p14:creationId xmlns:p14="http://schemas.microsoft.com/office/powerpoint/2010/main" val="26816398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930DBB8-97E7-4AE9-9DA8-0F433025BE20}" type="datetime1">
              <a:rPr kumimoji="1" lang="ja-JP" altLang="en-US" smtClean="0"/>
              <a:t>2026/3/18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A04FE07-FD3E-4D59-A22D-C3998CD29553}" type="slidenum">
              <a:rPr kumimoji="1" lang="ja-JP" altLang="en-US" smtClean="0"/>
              <a:t>‹#›</a:t>
            </a:fld>
            <a:endParaRPr kumimoji="1" lang="ja-JP" altLang="en-US"/>
          </a:p>
        </p:txBody>
      </p:sp>
    </p:spTree>
    <p:extLst>
      <p:ext uri="{BB962C8B-B14F-4D97-AF65-F5344CB8AC3E}">
        <p14:creationId xmlns:p14="http://schemas.microsoft.com/office/powerpoint/2010/main" val="3992133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42A508-A316-4D18-96BD-DB5B69024911}" type="datetime1">
              <a:rPr kumimoji="1" lang="ja-JP" altLang="en-US" smtClean="0"/>
              <a:t>2026/3/18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A04FE07-FD3E-4D59-A22D-C3998CD29553}" type="slidenum">
              <a:rPr kumimoji="1" lang="ja-JP" altLang="en-US" smtClean="0"/>
              <a:t>‹#›</a:t>
            </a:fld>
            <a:endParaRPr kumimoji="1" lang="ja-JP" altLang="en-US"/>
          </a:p>
        </p:txBody>
      </p:sp>
    </p:spTree>
    <p:extLst>
      <p:ext uri="{BB962C8B-B14F-4D97-AF65-F5344CB8AC3E}">
        <p14:creationId xmlns:p14="http://schemas.microsoft.com/office/powerpoint/2010/main" val="3542731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D326208-6C00-4979-896F-1205F3DAED4E}" type="datetime1">
              <a:rPr kumimoji="1" lang="ja-JP" altLang="en-US" smtClean="0"/>
              <a:t>2026/3/18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A04FE07-FD3E-4D59-A22D-C3998CD29553}" type="slidenum">
              <a:rPr kumimoji="1" lang="ja-JP" altLang="en-US" smtClean="0"/>
              <a:t>‹#›</a:t>
            </a:fld>
            <a:endParaRPr kumimoji="1" lang="ja-JP" altLang="en-US"/>
          </a:p>
        </p:txBody>
      </p:sp>
    </p:spTree>
    <p:extLst>
      <p:ext uri="{BB962C8B-B14F-4D97-AF65-F5344CB8AC3E}">
        <p14:creationId xmlns:p14="http://schemas.microsoft.com/office/powerpoint/2010/main" val="806698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2C68E9-BDF8-4CB2-B718-93AE081E4EDD}" type="datetime1">
              <a:rPr kumimoji="1" lang="ja-JP" altLang="en-US" smtClean="0"/>
              <a:t>2026/3/18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A04FE07-FD3E-4D59-A22D-C3998CD29553}" type="slidenum">
              <a:rPr kumimoji="1" lang="ja-JP" altLang="en-US" smtClean="0"/>
              <a:t>‹#›</a:t>
            </a:fld>
            <a:endParaRPr kumimoji="1" lang="ja-JP" altLang="en-US"/>
          </a:p>
        </p:txBody>
      </p:sp>
    </p:spTree>
    <p:extLst>
      <p:ext uri="{BB962C8B-B14F-4D97-AF65-F5344CB8AC3E}">
        <p14:creationId xmlns:p14="http://schemas.microsoft.com/office/powerpoint/2010/main" val="307063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E36603-C81C-4B27-B12D-4FB42EAF85E0}" type="datetime1">
              <a:rPr kumimoji="1" lang="ja-JP" altLang="en-US" smtClean="0"/>
              <a:t>2026/3/18</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04FE07-FD3E-4D59-A22D-C3998CD29553}" type="slidenum">
              <a:rPr kumimoji="1" lang="ja-JP" altLang="en-US" smtClean="0"/>
              <a:t>‹#›</a:t>
            </a:fld>
            <a:endParaRPr kumimoji="1" lang="ja-JP" altLang="en-US"/>
          </a:p>
        </p:txBody>
      </p:sp>
    </p:spTree>
    <p:extLst>
      <p:ext uri="{BB962C8B-B14F-4D97-AF65-F5344CB8AC3E}">
        <p14:creationId xmlns:p14="http://schemas.microsoft.com/office/powerpoint/2010/main" val="232701221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3967A85-2E09-468B-8767-C97BEF03E3EB}"/>
              </a:ext>
            </a:extLst>
          </p:cNvPr>
          <p:cNvSpPr>
            <a:spLocks noGrp="1"/>
          </p:cNvSpPr>
          <p:nvPr>
            <p:ph type="ctrTitle"/>
          </p:nvPr>
        </p:nvSpPr>
        <p:spPr>
          <a:xfrm>
            <a:off x="711654" y="2232706"/>
            <a:ext cx="8482693" cy="1637166"/>
          </a:xfrm>
        </p:spPr>
        <p:txBody>
          <a:bodyPr anchor="ctr">
            <a:normAutofit/>
          </a:bodyPr>
          <a:lstStyle/>
          <a:p>
            <a:r>
              <a:rPr kumimoji="1" lang="ja-JP" altLang="en-US" sz="4000" b="1" dirty="0">
                <a:latin typeface="UD デジタル 教科書体 NK-R" panose="02020400000000000000" pitchFamily="18" charset="-128"/>
                <a:ea typeface="UD デジタル 教科書体 NK-R" panose="02020400000000000000" pitchFamily="18" charset="-128"/>
              </a:rPr>
              <a:t>第４次大阪府スポーツ推進計画</a:t>
            </a:r>
            <a:br>
              <a:rPr kumimoji="1" lang="en-US" altLang="ja-JP" sz="4000" b="1" dirty="0">
                <a:latin typeface="UD デジタル 教科書体 NK-R" panose="02020400000000000000" pitchFamily="18" charset="-128"/>
                <a:ea typeface="UD デジタル 教科書体 NK-R" panose="02020400000000000000" pitchFamily="18" charset="-128"/>
              </a:rPr>
            </a:br>
            <a:r>
              <a:rPr kumimoji="1" lang="ja-JP" altLang="en-US" sz="4000" b="1" dirty="0">
                <a:latin typeface="UD デジタル 教科書体 NK-R" panose="02020400000000000000" pitchFamily="18" charset="-128"/>
                <a:ea typeface="UD デジタル 教科書体 NK-R" panose="02020400000000000000" pitchFamily="18" charset="-128"/>
              </a:rPr>
              <a:t>の策定について</a:t>
            </a:r>
          </a:p>
        </p:txBody>
      </p:sp>
      <p:sp>
        <p:nvSpPr>
          <p:cNvPr id="4" name="テキスト ボックス 3">
            <a:extLst>
              <a:ext uri="{FF2B5EF4-FFF2-40B4-BE49-F238E27FC236}">
                <a16:creationId xmlns:a16="http://schemas.microsoft.com/office/drawing/2014/main" id="{90F6B54B-C1B6-478D-8413-4B9B45E202E4}"/>
              </a:ext>
            </a:extLst>
          </p:cNvPr>
          <p:cNvSpPr txBox="1"/>
          <p:nvPr/>
        </p:nvSpPr>
        <p:spPr>
          <a:xfrm>
            <a:off x="8575963" y="274121"/>
            <a:ext cx="798617" cy="369332"/>
          </a:xfrm>
          <a:prstGeom prst="rect">
            <a:avLst/>
          </a:prstGeom>
          <a:solidFill>
            <a:schemeClr val="bg1"/>
          </a:solidFill>
          <a:ln>
            <a:solidFill>
              <a:schemeClr val="tx1"/>
            </a:solidFill>
          </a:ln>
        </p:spPr>
        <p:txBody>
          <a:bodyPr wrap="none" rtlCol="0" anchor="ctr">
            <a:spAutoFit/>
          </a:bodyPr>
          <a:lstStyle/>
          <a:p>
            <a:r>
              <a:rPr kumimoji="1" lang="ja-JP" altLang="en-US" b="1" dirty="0">
                <a:latin typeface="UD デジタル 教科書体 NK-R" panose="02020400000000000000" pitchFamily="18" charset="-128"/>
                <a:ea typeface="UD デジタル 教科書体 NK-R" panose="02020400000000000000" pitchFamily="18" charset="-128"/>
              </a:rPr>
              <a:t>資料３</a:t>
            </a:r>
          </a:p>
        </p:txBody>
      </p:sp>
    </p:spTree>
    <p:extLst>
      <p:ext uri="{BB962C8B-B14F-4D97-AF65-F5344CB8AC3E}">
        <p14:creationId xmlns:p14="http://schemas.microsoft.com/office/powerpoint/2010/main" val="2101869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ACBB3C4F-4771-4D49-B956-A478A7F5E6DB}"/>
              </a:ext>
            </a:extLst>
          </p:cNvPr>
          <p:cNvSpPr/>
          <p:nvPr/>
        </p:nvSpPr>
        <p:spPr>
          <a:xfrm>
            <a:off x="0" y="0"/>
            <a:ext cx="9906000" cy="47610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latin typeface="UD デジタル 教科書体 NK-R" panose="02020400000000000000" pitchFamily="18" charset="-128"/>
                <a:ea typeface="UD デジタル 教科書体 NK-R" panose="02020400000000000000" pitchFamily="18" charset="-128"/>
              </a:rPr>
              <a:t>令和６年度「スポーツの実施状況等に関する世論調査」をもとにした課題整理</a:t>
            </a:r>
          </a:p>
        </p:txBody>
      </p:sp>
      <p:sp>
        <p:nvSpPr>
          <p:cNvPr id="10" name="四角形: 角を丸くする 9">
            <a:extLst>
              <a:ext uri="{FF2B5EF4-FFF2-40B4-BE49-F238E27FC236}">
                <a16:creationId xmlns:a16="http://schemas.microsoft.com/office/drawing/2014/main" id="{A5B7BE76-8C5B-42D5-B09D-6AFDE898D343}"/>
              </a:ext>
            </a:extLst>
          </p:cNvPr>
          <p:cNvSpPr/>
          <p:nvPr/>
        </p:nvSpPr>
        <p:spPr>
          <a:xfrm>
            <a:off x="126998" y="5314947"/>
            <a:ext cx="9711268" cy="1461409"/>
          </a:xfrm>
          <a:prstGeom prst="roundRect">
            <a:avLst>
              <a:gd name="adj" fmla="val 4762"/>
            </a:avLst>
          </a:prstGeom>
          <a:no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nSpc>
                <a:spcPts val="2000"/>
              </a:lnSpc>
            </a:pP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・自身の充実感および幸福感について、性別、年代別で大きな差はない、運動・スポーツ実施状況による差あり</a:t>
            </a:r>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a:p>
            <a:pPr marL="271463" indent="-271463">
              <a:lnSpc>
                <a:spcPts val="2000"/>
              </a:lnSpc>
            </a:pP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　⇒</a:t>
            </a:r>
            <a:r>
              <a:rPr lang="ja-JP" altLang="en-US" sz="1400" u="sng" dirty="0">
                <a:solidFill>
                  <a:schemeClr val="tx1"/>
                </a:solidFill>
                <a:highlight>
                  <a:srgbClr val="00FFFF"/>
                </a:highlight>
                <a:latin typeface="UD デジタル 教科書体 NK-R" panose="02020400000000000000" pitchFamily="18" charset="-128"/>
                <a:ea typeface="UD デジタル 教科書体 NK-R" panose="02020400000000000000" pitchFamily="18" charset="-128"/>
              </a:rPr>
              <a:t>運動・スポーツ実施者は</a:t>
            </a: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、未実施者等よりも</a:t>
            </a:r>
            <a:r>
              <a:rPr lang="ja-JP" altLang="en-US" sz="1400" u="sng" dirty="0">
                <a:solidFill>
                  <a:schemeClr val="tx1"/>
                </a:solidFill>
                <a:highlight>
                  <a:srgbClr val="00FFFF"/>
                </a:highlight>
                <a:latin typeface="UD デジタル 教科書体 NK-R" panose="02020400000000000000" pitchFamily="18" charset="-128"/>
                <a:ea typeface="UD デジタル 教科書体 NK-R" panose="02020400000000000000" pitchFamily="18" charset="-128"/>
              </a:rPr>
              <a:t>充実感・幸福感を感じており</a:t>
            </a: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、また、</a:t>
            </a:r>
            <a:r>
              <a:rPr lang="ja-JP" altLang="en-US" sz="1400" u="sng" dirty="0">
                <a:solidFill>
                  <a:schemeClr val="tx1"/>
                </a:solidFill>
                <a:highlight>
                  <a:srgbClr val="00FFFF"/>
                </a:highlight>
                <a:latin typeface="UD デジタル 教科書体 NK-R" panose="02020400000000000000" pitchFamily="18" charset="-128"/>
                <a:ea typeface="UD デジタル 教科書体 NK-R" panose="02020400000000000000" pitchFamily="18" charset="-128"/>
              </a:rPr>
              <a:t>実施率が高くなるにつれて上昇</a:t>
            </a: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a:t>
            </a:r>
            <a:r>
              <a:rPr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	</a:t>
            </a:r>
          </a:p>
          <a:p>
            <a:pPr marL="271463" indent="-271463">
              <a:lnSpc>
                <a:spcPts val="2000"/>
              </a:lnSpc>
              <a:tabLst>
                <a:tab pos="271463" algn="l"/>
              </a:tabLst>
            </a:pP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　⇒</a:t>
            </a:r>
            <a:r>
              <a:rPr lang="ja-JP" altLang="en-US" sz="1400" u="sng" dirty="0">
                <a:solidFill>
                  <a:schemeClr val="tx1"/>
                </a:solidFill>
                <a:highlight>
                  <a:srgbClr val="00FFFF"/>
                </a:highlight>
                <a:latin typeface="UD デジタル 教科書体 NK-R" panose="02020400000000000000" pitchFamily="18" charset="-128"/>
                <a:ea typeface="UD デジタル 教科書体 NK-R" panose="02020400000000000000" pitchFamily="18" charset="-128"/>
              </a:rPr>
              <a:t>運動・スポーツ実施継続が長くなるほど充実感・幸福感が上昇</a:t>
            </a:r>
            <a:endParaRPr lang="en-US" altLang="ja-JP" sz="1400" u="sng" dirty="0">
              <a:solidFill>
                <a:schemeClr val="tx1"/>
              </a:solidFill>
              <a:latin typeface="UD デジタル 教科書体 NK-R" panose="02020400000000000000" pitchFamily="18" charset="-128"/>
              <a:ea typeface="UD デジタル 教科書体 NK-R" panose="02020400000000000000" pitchFamily="18" charset="-128"/>
            </a:endParaRPr>
          </a:p>
          <a:p>
            <a:pPr marL="271463" indent="-271463">
              <a:tabLst>
                <a:tab pos="271463" algn="l"/>
              </a:tabLst>
            </a:pPr>
            <a:endParaRPr lang="en-US" altLang="ja-JP" sz="1400" u="sng" dirty="0">
              <a:solidFill>
                <a:schemeClr val="tx1"/>
              </a:solidFill>
              <a:latin typeface="UD デジタル 教科書体 NK-R" panose="02020400000000000000" pitchFamily="18" charset="-128"/>
              <a:ea typeface="UD デジタル 教科書体 NK-R" panose="02020400000000000000" pitchFamily="18" charset="-128"/>
            </a:endParaRPr>
          </a:p>
          <a:p>
            <a:pPr marL="271463" indent="-271463">
              <a:tabLst>
                <a:tab pos="271463" algn="l"/>
              </a:tabLst>
            </a:pPr>
            <a:endParaRPr lang="en-US" altLang="ja-JP" sz="1400" u="sng" dirty="0">
              <a:solidFill>
                <a:schemeClr val="tx1"/>
              </a:solidFill>
              <a:latin typeface="UD デジタル 教科書体 NK-R" panose="02020400000000000000" pitchFamily="18" charset="-128"/>
              <a:ea typeface="UD デジタル 教科書体 NK-R" panose="02020400000000000000" pitchFamily="18" charset="-128"/>
            </a:endParaRPr>
          </a:p>
          <a:p>
            <a:pPr marL="271463" indent="-271463">
              <a:tabLst>
                <a:tab pos="271463" algn="l"/>
              </a:tabLst>
            </a:pPr>
            <a:endParaRPr lang="en-US" altLang="ja-JP" sz="1400" u="sng"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6" name="四角形: 角を丸くする 15">
            <a:extLst>
              <a:ext uri="{FF2B5EF4-FFF2-40B4-BE49-F238E27FC236}">
                <a16:creationId xmlns:a16="http://schemas.microsoft.com/office/drawing/2014/main" id="{87B5114A-2315-4A5A-83CE-967BE751C7DF}"/>
              </a:ext>
            </a:extLst>
          </p:cNvPr>
          <p:cNvSpPr/>
          <p:nvPr/>
        </p:nvSpPr>
        <p:spPr>
          <a:xfrm>
            <a:off x="73431" y="674304"/>
            <a:ext cx="9764835" cy="4238951"/>
          </a:xfrm>
          <a:prstGeom prst="roundRect">
            <a:avLst>
              <a:gd name="adj" fmla="val 4762"/>
            </a:avLst>
          </a:prstGeom>
          <a:solidFill>
            <a:schemeClr val="accent5">
              <a:lumMod val="20000"/>
              <a:lumOff val="8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a:p>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a:p>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a:p>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a:p>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■年代及び性別による運動・スポーツ実施率の傾向について</a:t>
            </a:r>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　・年代別では、</a:t>
            </a:r>
            <a:r>
              <a:rPr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30</a:t>
            </a: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代を除く働く世代で実施率が減少　</a:t>
            </a: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　ライフステージに応じたスポーツ機会の提供</a:t>
            </a:r>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　・</a:t>
            </a:r>
            <a:r>
              <a:rPr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20</a:t>
            </a: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歳以上では、女性より男性の実施率が高く、特に幅広い世代（１０代～５０代）で男女差が大きい　</a:t>
            </a: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　特に性別による実施率　</a:t>
            </a:r>
            <a:endPar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　　の乖離が大きい層をターゲットとした取組み</a:t>
            </a:r>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■運動・スポーツ実施理由</a:t>
            </a:r>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a:p>
            <a:pPr indent="93663"/>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・健康を理由に実施する者が多い　</a:t>
            </a: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　</a:t>
            </a: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「スポーツ</a:t>
            </a:r>
            <a:r>
              <a:rPr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健康」の取組み</a:t>
            </a:r>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■スポーツ観戦者について</a:t>
            </a:r>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　・観戦理由は「スポーツが好きだから」が最も高く、「応援しているチームがあるから」「応援している選手がいるから」と続く　</a:t>
            </a:r>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　　⇒　スポーツが好きになる取組みの一層の充実</a:t>
            </a:r>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■ささえる活動への参画率</a:t>
            </a:r>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　・運動・スポーツ実施頻度が高い方が参画率が高い　</a:t>
            </a: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　</a:t>
            </a: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スポーツ参画人口拡大への取組み</a:t>
            </a:r>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1" name="四角形: 角を丸くする 10">
            <a:extLst>
              <a:ext uri="{FF2B5EF4-FFF2-40B4-BE49-F238E27FC236}">
                <a16:creationId xmlns:a16="http://schemas.microsoft.com/office/drawing/2014/main" id="{903514ED-280C-4F57-B9EA-F9E2781A3EFA}"/>
              </a:ext>
            </a:extLst>
          </p:cNvPr>
          <p:cNvSpPr/>
          <p:nvPr/>
        </p:nvSpPr>
        <p:spPr>
          <a:xfrm>
            <a:off x="126999" y="527870"/>
            <a:ext cx="1943100" cy="302078"/>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UD デジタル 教科書体 NK-R" panose="02020400000000000000" pitchFamily="18" charset="-128"/>
                <a:ea typeface="UD デジタル 教科書体 NK-R" panose="02020400000000000000" pitchFamily="18" charset="-128"/>
              </a:rPr>
              <a:t>府の課題整理</a:t>
            </a:r>
          </a:p>
        </p:txBody>
      </p:sp>
      <p:sp>
        <p:nvSpPr>
          <p:cNvPr id="12" name="四角形: 角を丸くする 11">
            <a:extLst>
              <a:ext uri="{FF2B5EF4-FFF2-40B4-BE49-F238E27FC236}">
                <a16:creationId xmlns:a16="http://schemas.microsoft.com/office/drawing/2014/main" id="{07FD426B-04F9-48F2-A9C9-B1DBDBCFB361}"/>
              </a:ext>
            </a:extLst>
          </p:cNvPr>
          <p:cNvSpPr/>
          <p:nvPr/>
        </p:nvSpPr>
        <p:spPr>
          <a:xfrm>
            <a:off x="184148" y="4989378"/>
            <a:ext cx="3032581" cy="314812"/>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UD デジタル 教科書体 NK-R" panose="02020400000000000000" pitchFamily="18" charset="-128"/>
                <a:ea typeface="UD デジタル 教科書体 NK-R" panose="02020400000000000000" pitchFamily="18" charset="-128"/>
              </a:rPr>
              <a:t>全国データにおけるスポーツの価値</a:t>
            </a:r>
          </a:p>
        </p:txBody>
      </p:sp>
      <p:sp>
        <p:nvSpPr>
          <p:cNvPr id="15" name="矢印: 上 14">
            <a:extLst>
              <a:ext uri="{FF2B5EF4-FFF2-40B4-BE49-F238E27FC236}">
                <a16:creationId xmlns:a16="http://schemas.microsoft.com/office/drawing/2014/main" id="{D61E5C08-F8EB-4F0E-9A61-17C08E18E18E}"/>
              </a:ext>
            </a:extLst>
          </p:cNvPr>
          <p:cNvSpPr/>
          <p:nvPr/>
        </p:nvSpPr>
        <p:spPr>
          <a:xfrm rot="10800000">
            <a:off x="4085741" y="6115047"/>
            <a:ext cx="1246089" cy="173642"/>
          </a:xfrm>
          <a:prstGeom prst="up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四角形: 角を丸くする 16">
            <a:extLst>
              <a:ext uri="{FF2B5EF4-FFF2-40B4-BE49-F238E27FC236}">
                <a16:creationId xmlns:a16="http://schemas.microsoft.com/office/drawing/2014/main" id="{84142E5C-27DE-45A0-841F-890EF7B506B9}"/>
              </a:ext>
            </a:extLst>
          </p:cNvPr>
          <p:cNvSpPr/>
          <p:nvPr/>
        </p:nvSpPr>
        <p:spPr>
          <a:xfrm>
            <a:off x="2029182" y="6342393"/>
            <a:ext cx="5847635" cy="314812"/>
          </a:xfrm>
          <a:prstGeom prst="roundRect">
            <a:avLst>
              <a:gd name="adj" fmla="val 7614"/>
            </a:avLst>
          </a:prstGeom>
          <a:no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運動・スポーツに関わる頻度が多いほど、ウェルビーイングの向上につながる</a:t>
            </a:r>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8" name="四角形: 角を丸くする 17">
            <a:extLst>
              <a:ext uri="{FF2B5EF4-FFF2-40B4-BE49-F238E27FC236}">
                <a16:creationId xmlns:a16="http://schemas.microsoft.com/office/drawing/2014/main" id="{5A8A6800-1CE8-4948-B018-33125FC26A34}"/>
              </a:ext>
            </a:extLst>
          </p:cNvPr>
          <p:cNvSpPr/>
          <p:nvPr/>
        </p:nvSpPr>
        <p:spPr>
          <a:xfrm>
            <a:off x="324228" y="2202688"/>
            <a:ext cx="4458036" cy="144693"/>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solidFill>
                  <a:srgbClr val="000000"/>
                </a:solidFill>
                <a:latin typeface="UD デジタル 教科書体 NK-R" panose="02020400000000000000" pitchFamily="18" charset="-128"/>
                <a:ea typeface="UD デジタル 教科書体 NK-R" panose="02020400000000000000" pitchFamily="18" charset="-128"/>
              </a:rPr>
              <a:t>（</a:t>
            </a:r>
            <a:r>
              <a:rPr lang="en-US" altLang="ja-JP" sz="1050" dirty="0">
                <a:solidFill>
                  <a:srgbClr val="000000"/>
                </a:solidFill>
                <a:latin typeface="UD デジタル 教科書体 NK-R" panose="02020400000000000000" pitchFamily="18" charset="-128"/>
                <a:ea typeface="UD デジタル 教科書体 NK-R" panose="02020400000000000000" pitchFamily="18" charset="-128"/>
              </a:rPr>
              <a:t>※</a:t>
            </a:r>
            <a:r>
              <a:rPr lang="ja-JP" altLang="en-US" sz="1050" dirty="0">
                <a:solidFill>
                  <a:srgbClr val="000000"/>
                </a:solidFill>
                <a:latin typeface="UD デジタル 教科書体 NK-R" panose="02020400000000000000" pitchFamily="18" charset="-128"/>
                <a:ea typeface="UD デジタル 教科書体 NK-R" panose="02020400000000000000" pitchFamily="18" charset="-128"/>
              </a:rPr>
              <a:t>）「する」「みる」「ささえる」について年１回以上参画した人の割合を集計。</a:t>
            </a:r>
            <a:endParaRPr lang="ja-JP" altLang="en-US" sz="105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p:txBody>
      </p:sp>
      <p:graphicFrame>
        <p:nvGraphicFramePr>
          <p:cNvPr id="13" name="表 12">
            <a:extLst>
              <a:ext uri="{FF2B5EF4-FFF2-40B4-BE49-F238E27FC236}">
                <a16:creationId xmlns:a16="http://schemas.microsoft.com/office/drawing/2014/main" id="{3D46EE19-E2E3-45A3-B12A-FA1283B247CC}"/>
              </a:ext>
            </a:extLst>
          </p:cNvPr>
          <p:cNvGraphicFramePr>
            <a:graphicFrameLocks noGrp="1"/>
          </p:cNvGraphicFramePr>
          <p:nvPr>
            <p:extLst>
              <p:ext uri="{D42A27DB-BD31-4B8C-83A1-F6EECF244321}">
                <p14:modId xmlns:p14="http://schemas.microsoft.com/office/powerpoint/2010/main" val="1611162709"/>
              </p:ext>
            </p:extLst>
          </p:nvPr>
        </p:nvGraphicFramePr>
        <p:xfrm>
          <a:off x="418254" y="906071"/>
          <a:ext cx="8910322" cy="1225871"/>
        </p:xfrm>
        <a:graphic>
          <a:graphicData uri="http://schemas.openxmlformats.org/drawingml/2006/table">
            <a:tbl>
              <a:tblPr/>
              <a:tblGrid>
                <a:gridCol w="2002125">
                  <a:extLst>
                    <a:ext uri="{9D8B030D-6E8A-4147-A177-3AD203B41FA5}">
                      <a16:colId xmlns:a16="http://schemas.microsoft.com/office/drawing/2014/main" val="2615656315"/>
                    </a:ext>
                  </a:extLst>
                </a:gridCol>
                <a:gridCol w="918461">
                  <a:extLst>
                    <a:ext uri="{9D8B030D-6E8A-4147-A177-3AD203B41FA5}">
                      <a16:colId xmlns:a16="http://schemas.microsoft.com/office/drawing/2014/main" val="1463453655"/>
                    </a:ext>
                  </a:extLst>
                </a:gridCol>
                <a:gridCol w="1836918">
                  <a:extLst>
                    <a:ext uri="{9D8B030D-6E8A-4147-A177-3AD203B41FA5}">
                      <a16:colId xmlns:a16="http://schemas.microsoft.com/office/drawing/2014/main" val="3197822576"/>
                    </a:ext>
                  </a:extLst>
                </a:gridCol>
                <a:gridCol w="911655">
                  <a:extLst>
                    <a:ext uri="{9D8B030D-6E8A-4147-A177-3AD203B41FA5}">
                      <a16:colId xmlns:a16="http://schemas.microsoft.com/office/drawing/2014/main" val="3256996340"/>
                    </a:ext>
                  </a:extLst>
                </a:gridCol>
                <a:gridCol w="1020510">
                  <a:extLst>
                    <a:ext uri="{9D8B030D-6E8A-4147-A177-3AD203B41FA5}">
                      <a16:colId xmlns:a16="http://schemas.microsoft.com/office/drawing/2014/main" val="2712402857"/>
                    </a:ext>
                  </a:extLst>
                </a:gridCol>
                <a:gridCol w="1123373">
                  <a:extLst>
                    <a:ext uri="{9D8B030D-6E8A-4147-A177-3AD203B41FA5}">
                      <a16:colId xmlns:a16="http://schemas.microsoft.com/office/drawing/2014/main" val="1947863883"/>
                    </a:ext>
                  </a:extLst>
                </a:gridCol>
                <a:gridCol w="1097280">
                  <a:extLst>
                    <a:ext uri="{9D8B030D-6E8A-4147-A177-3AD203B41FA5}">
                      <a16:colId xmlns:a16="http://schemas.microsoft.com/office/drawing/2014/main" val="2997238209"/>
                    </a:ext>
                  </a:extLst>
                </a:gridCol>
              </a:tblGrid>
              <a:tr h="219761">
                <a:tc rowSpan="2">
                  <a:txBody>
                    <a:bodyPr/>
                    <a:lstStyle/>
                    <a:p>
                      <a:pPr algn="ctr" fontAlgn="ctr"/>
                      <a:r>
                        <a:rPr lang="ja-JP" altLang="en-US"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指標</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fontAlgn="ctr"/>
                      <a:r>
                        <a:rPr lang="ja-JP" altLang="en-US" sz="1000" b="1"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第２次大阪府スポーツ推進計画</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gridSpan="3">
                  <a:txBody>
                    <a:bodyPr/>
                    <a:lstStyle/>
                    <a:p>
                      <a:pPr algn="ctr" fontAlgn="ctr"/>
                      <a:r>
                        <a:rPr lang="ja-JP" altLang="en-US"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第３次大阪府スポーツ推進計画</a:t>
                      </a:r>
                    </a:p>
                  </a:txBody>
                  <a:tcPr marL="0" marR="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rowSpan="2">
                  <a:txBody>
                    <a:bodyPr/>
                    <a:lstStyle/>
                    <a:p>
                      <a:pPr algn="ctr" fontAlgn="ctr"/>
                      <a:r>
                        <a:rPr lang="ja-JP" altLang="en-US"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目標</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4034160516"/>
                  </a:ext>
                </a:extLst>
              </a:tr>
              <a:tr h="219761">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en-US"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R3</a:t>
                      </a:r>
                      <a:r>
                        <a:rPr lang="ja-JP" altLang="en-US"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年度</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en-US"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R4</a:t>
                      </a:r>
                      <a:r>
                        <a:rPr lang="ja-JP" altLang="en-US"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年度</a:t>
                      </a: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dash"/>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en-US"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R5</a:t>
                      </a:r>
                      <a:r>
                        <a:rPr lang="ja-JP" altLang="en-US"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年度</a:t>
                      </a:r>
                    </a:p>
                  </a:txBody>
                  <a:tcPr marL="0" marR="0" marT="0" marB="0" anchor="ctr">
                    <a:lnL w="6350" cap="flat" cmpd="sng" algn="ctr">
                      <a:solidFill>
                        <a:srgbClr val="000000"/>
                      </a:solidFill>
                      <a:prstDash val="dash"/>
                      <a:round/>
                      <a:headEnd type="none" w="med" len="med"/>
                      <a:tailEnd type="none" w="med" len="med"/>
                    </a:lnL>
                    <a:lnR w="6350" cap="flat" cmpd="sng" algn="ctr">
                      <a:solidFill>
                        <a:srgbClr val="000000"/>
                      </a:solidFill>
                      <a:prstDash val="dash"/>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en-US"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R6</a:t>
                      </a:r>
                      <a:r>
                        <a:rPr lang="ja-JP" altLang="en-US"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年度</a:t>
                      </a:r>
                    </a:p>
                  </a:txBody>
                  <a:tcPr marL="0" marR="0" marT="0" marB="0" anchor="ctr">
                    <a:lnL w="6350" cap="flat" cmpd="sng" algn="ctr">
                      <a:solidFill>
                        <a:srgbClr val="000000"/>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vMerge="1">
                  <a:txBody>
                    <a:bodyPr/>
                    <a:lstStyle/>
                    <a:p>
                      <a:pPr algn="ctr" fontAlgn="ctr"/>
                      <a:endPar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chemeClr val="tx1"/>
                      </a:solidFill>
                      <a:prstDash val="solid"/>
                      <a:round/>
                      <a:headEnd type="none" w="med" len="med"/>
                      <a:tailEnd type="none" w="med" len="med"/>
                    </a:lnL>
                    <a:lnR w="6350" cap="flat" cmpd="sng" algn="ctr">
                      <a:solidFill>
                        <a:srgbClr val="000000"/>
                      </a:solidFill>
                      <a:prstDash val="dash"/>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2215262068"/>
                  </a:ext>
                </a:extLst>
              </a:tr>
              <a:tr h="219761">
                <a:tc rowSpan="2">
                  <a:txBody>
                    <a:bodyPr/>
                    <a:lstStyle/>
                    <a:p>
                      <a:pPr algn="ctr" fontAlgn="ctr"/>
                      <a:r>
                        <a:rPr lang="en-US" altLang="ja-JP"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20</a:t>
                      </a:r>
                      <a:r>
                        <a:rPr lang="ja-JP" altLang="en-US"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歳以上の週</a:t>
                      </a:r>
                      <a:r>
                        <a:rPr lang="en-US" altLang="ja-JP"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a:t>
                      </a:r>
                      <a:r>
                        <a:rPr lang="ja-JP" altLang="en-US"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日以上の</a:t>
                      </a:r>
                      <a:br>
                        <a:rPr lang="ja-JP" altLang="en-US"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運動・スポーツ実施率</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大阪府</a:t>
                      </a: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57.4%</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53.1%</a:t>
                      </a: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dash"/>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50.6%</a:t>
                      </a:r>
                    </a:p>
                  </a:txBody>
                  <a:tcPr marL="0" marR="0" marT="0" marB="0" anchor="ctr">
                    <a:lnL w="6350" cap="flat" cmpd="sng" algn="ctr">
                      <a:solidFill>
                        <a:srgbClr val="000000"/>
                      </a:solidFill>
                      <a:prstDash val="dash"/>
                      <a:round/>
                      <a:headEnd type="none" w="med" len="med"/>
                      <a:tailEnd type="none" w="med" len="med"/>
                    </a:lnL>
                    <a:lnR w="6350" cap="flat" cmpd="sng" algn="ctr">
                      <a:solidFill>
                        <a:srgbClr val="000000"/>
                      </a:solidFill>
                      <a:prstDash val="dash"/>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1"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51.7%</a:t>
                      </a:r>
                    </a:p>
                  </a:txBody>
                  <a:tcPr marL="0" marR="0" marT="0" marB="0" anchor="ctr">
                    <a:lnL w="6350" cap="flat" cmpd="sng" algn="ctr">
                      <a:solidFill>
                        <a:srgbClr val="000000"/>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rowSpan="2">
                  <a:txBody>
                    <a:bodyPr/>
                    <a:lstStyle/>
                    <a:p>
                      <a:pPr algn="ctr" fontAlgn="ctr"/>
                      <a:r>
                        <a:rPr lang="en-US" altLang="ja-JP" sz="1050" b="1"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70</a:t>
                      </a:r>
                      <a:r>
                        <a:rPr lang="ja-JP" altLang="en-US" sz="1050" b="1"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endParaRPr lang="en-US" altLang="ja-JP" sz="1050" b="1"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51297356"/>
                  </a:ext>
                </a:extLst>
              </a:tr>
              <a:tr h="180541">
                <a:tc vMerge="1">
                  <a:txBody>
                    <a:bodyPr/>
                    <a:lstStyle/>
                    <a:p>
                      <a:endParaRPr kumimoji="1" lang="ja-JP" altLang="en-US"/>
                    </a:p>
                  </a:txBody>
                  <a:tcPr/>
                </a:tc>
                <a:tc>
                  <a:txBody>
                    <a:bodyPr/>
                    <a:lstStyle/>
                    <a:p>
                      <a:pPr algn="ctr" fontAlgn="ctr"/>
                      <a:r>
                        <a:rPr lang="ja-JP" altLang="en-US"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全国</a:t>
                      </a: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56.4%</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52.3%</a:t>
                      </a: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dash"/>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52.0%</a:t>
                      </a:r>
                    </a:p>
                  </a:txBody>
                  <a:tcPr marL="0" marR="0" marT="0" marB="0" anchor="ctr">
                    <a:lnL w="6350" cap="flat" cmpd="sng" algn="ctr">
                      <a:solidFill>
                        <a:srgbClr val="000000"/>
                      </a:solidFill>
                      <a:prstDash val="dash"/>
                      <a:round/>
                      <a:headEnd type="none" w="med" len="med"/>
                      <a:tailEnd type="none" w="med" len="med"/>
                    </a:lnL>
                    <a:lnR w="6350" cap="flat" cmpd="sng" algn="ctr">
                      <a:solidFill>
                        <a:srgbClr val="000000"/>
                      </a:solidFill>
                      <a:prstDash val="dash"/>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52.5%</a:t>
                      </a:r>
                    </a:p>
                  </a:txBody>
                  <a:tcPr marL="0" marR="0" marT="0" marB="0" anchor="ctr">
                    <a:lnL w="6350" cap="flat" cmpd="sng" algn="ctr">
                      <a:solidFill>
                        <a:srgbClr val="000000"/>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algn="ctr" fontAlgn="ctr"/>
                      <a:endParaRPr lang="en-US" altLang="ja-JP"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chemeClr val="tx1"/>
                      </a:solidFill>
                      <a:prstDash val="solid"/>
                      <a:round/>
                      <a:headEnd type="none" w="med" len="med"/>
                      <a:tailEnd type="none" w="med" len="med"/>
                    </a:lnL>
                    <a:lnR w="6350" cap="flat" cmpd="sng" algn="ctr">
                      <a:solidFill>
                        <a:srgbClr val="000000"/>
                      </a:solidFill>
                      <a:prstDash val="dash"/>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77277668"/>
                  </a:ext>
                </a:extLst>
              </a:tr>
              <a:tr h="196480">
                <a:tc rowSpan="2">
                  <a:txBody>
                    <a:bodyPr/>
                    <a:lstStyle/>
                    <a:p>
                      <a:pPr algn="ctr" fontAlgn="ctr"/>
                      <a:r>
                        <a:rPr lang="ja-JP" altLang="en-US"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「する・みる・ささえる」のいずれかに</a:t>
                      </a:r>
                      <a:br>
                        <a:rPr lang="ja-JP" altLang="en-US"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参画した人の割合（</a:t>
                      </a:r>
                      <a:r>
                        <a:rPr lang="en-US" altLang="ja-JP"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r>
                        <a:rPr lang="ja-JP" altLang="en-US"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大阪府</a:t>
                      </a: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90.1%</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89.8%</a:t>
                      </a: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dash"/>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87.3%</a:t>
                      </a:r>
                    </a:p>
                  </a:txBody>
                  <a:tcPr marL="0" marR="0" marT="0" marB="0" anchor="ctr">
                    <a:lnL w="6350" cap="flat" cmpd="sng" algn="ctr">
                      <a:solidFill>
                        <a:srgbClr val="000000"/>
                      </a:solidFill>
                      <a:prstDash val="dash"/>
                      <a:round/>
                      <a:headEnd type="none" w="med" len="med"/>
                      <a:tailEnd type="none" w="med" len="med"/>
                    </a:lnL>
                    <a:lnR w="6350" cap="flat" cmpd="sng" algn="ctr">
                      <a:solidFill>
                        <a:srgbClr val="000000"/>
                      </a:solidFill>
                      <a:prstDash val="dash"/>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1"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79.4%</a:t>
                      </a:r>
                      <a:endParaRPr lang="ja-JP" altLang="en-US"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6350" cap="flat" cmpd="sng" algn="ctr">
                      <a:solidFill>
                        <a:srgbClr val="000000"/>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altLang="ja-JP"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100</a:t>
                      </a:r>
                      <a:r>
                        <a:rPr lang="ja-JP" altLang="en-US"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34469624"/>
                  </a:ext>
                </a:extLst>
              </a:tr>
              <a:tr h="189567">
                <a:tc vMerge="1">
                  <a:txBody>
                    <a:bodyPr/>
                    <a:lstStyle/>
                    <a:p>
                      <a:endParaRPr kumimoji="1" lang="ja-JP" altLang="en-US"/>
                    </a:p>
                  </a:txBody>
                  <a:tcPr/>
                </a:tc>
                <a:tc>
                  <a:txBody>
                    <a:bodyPr/>
                    <a:lstStyle/>
                    <a:p>
                      <a:pPr algn="ctr" fontAlgn="ctr"/>
                      <a:r>
                        <a:rPr lang="ja-JP" altLang="en-US"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全国</a:t>
                      </a: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90.5%</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89.9%</a:t>
                      </a: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dash"/>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87.8%</a:t>
                      </a:r>
                    </a:p>
                  </a:txBody>
                  <a:tcPr marL="0" marR="0" marT="0" marB="0" anchor="ctr">
                    <a:lnL w="6350" cap="flat" cmpd="sng" algn="ctr">
                      <a:solidFill>
                        <a:srgbClr val="000000"/>
                      </a:solidFill>
                      <a:prstDash val="dash"/>
                      <a:round/>
                      <a:headEnd type="none" w="med" len="med"/>
                      <a:tailEnd type="none" w="med" len="med"/>
                    </a:lnL>
                    <a:lnR w="6350" cap="flat" cmpd="sng" algn="ctr">
                      <a:solidFill>
                        <a:srgbClr val="000000"/>
                      </a:solidFill>
                      <a:prstDash val="dash"/>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80.6%</a:t>
                      </a:r>
                    </a:p>
                  </a:txBody>
                  <a:tcPr marL="0" marR="0" marT="0" marB="0" anchor="ctr">
                    <a:lnL w="6350" cap="flat" cmpd="sng" algn="ctr">
                      <a:solidFill>
                        <a:srgbClr val="000000"/>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altLang="ja-JP"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68378313"/>
                  </a:ext>
                </a:extLst>
              </a:tr>
            </a:tbl>
          </a:graphicData>
        </a:graphic>
      </p:graphicFrame>
      <p:sp>
        <p:nvSpPr>
          <p:cNvPr id="14" name="スライド番号プレースホルダー 9">
            <a:extLst>
              <a:ext uri="{FF2B5EF4-FFF2-40B4-BE49-F238E27FC236}">
                <a16:creationId xmlns:a16="http://schemas.microsoft.com/office/drawing/2014/main" id="{6A95590F-761A-40C6-AA5F-B98453E352C2}"/>
              </a:ext>
            </a:extLst>
          </p:cNvPr>
          <p:cNvSpPr>
            <a:spLocks noGrp="1"/>
          </p:cNvSpPr>
          <p:nvPr>
            <p:ph type="sldNum" sz="quarter" idx="12"/>
          </p:nvPr>
        </p:nvSpPr>
        <p:spPr>
          <a:xfrm>
            <a:off x="7532915" y="6482441"/>
            <a:ext cx="2228850" cy="365125"/>
          </a:xfrm>
        </p:spPr>
        <p:txBody>
          <a:bodyPr/>
          <a:lstStyle/>
          <a:p>
            <a:fld id="{AA04FE07-FD3E-4D59-A22D-C3998CD29553}" type="slidenum">
              <a:rPr kumimoji="1" lang="ja-JP" altLang="en-US" sz="1800" b="1" smtClean="0"/>
              <a:t>1</a:t>
            </a:fld>
            <a:endParaRPr kumimoji="1" lang="ja-JP" altLang="en-US" sz="1800" b="1"/>
          </a:p>
        </p:txBody>
      </p:sp>
    </p:spTree>
    <p:extLst>
      <p:ext uri="{BB962C8B-B14F-4D97-AF65-F5344CB8AC3E}">
        <p14:creationId xmlns:p14="http://schemas.microsoft.com/office/powerpoint/2010/main" val="32154427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B47DA3AB-D734-4CB9-A396-8ED1F044DE99}"/>
              </a:ext>
            </a:extLst>
          </p:cNvPr>
          <p:cNvSpPr/>
          <p:nvPr/>
        </p:nvSpPr>
        <p:spPr>
          <a:xfrm>
            <a:off x="0" y="0"/>
            <a:ext cx="9906000" cy="47610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latin typeface="UD デジタル 教科書体 NK-R" panose="02020400000000000000" pitchFamily="18" charset="-128"/>
                <a:ea typeface="UD デジタル 教科書体 NK-R" panose="02020400000000000000" pitchFamily="18" charset="-128"/>
              </a:rPr>
              <a:t>第４次大阪府スポーツ推進計画策定の視点と議論いただきたい論点</a:t>
            </a:r>
          </a:p>
        </p:txBody>
      </p:sp>
      <p:sp>
        <p:nvSpPr>
          <p:cNvPr id="6" name="四角形: 角を丸くする 5">
            <a:extLst>
              <a:ext uri="{FF2B5EF4-FFF2-40B4-BE49-F238E27FC236}">
                <a16:creationId xmlns:a16="http://schemas.microsoft.com/office/drawing/2014/main" id="{5EEDB0B4-4332-47BC-A38F-EF513D7AA9FD}"/>
              </a:ext>
            </a:extLst>
          </p:cNvPr>
          <p:cNvSpPr/>
          <p:nvPr/>
        </p:nvSpPr>
        <p:spPr>
          <a:xfrm>
            <a:off x="342900" y="652384"/>
            <a:ext cx="9339943" cy="2171878"/>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sz="20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2000" dirty="0">
                <a:solidFill>
                  <a:schemeClr val="tx1"/>
                </a:solidFill>
                <a:latin typeface="UD デジタル 教科書体 NK-R" panose="02020400000000000000" pitchFamily="18" charset="-128"/>
                <a:ea typeface="UD デジタル 教科書体 NK-R" panose="02020400000000000000" pitchFamily="18" charset="-128"/>
              </a:rPr>
              <a:t>策定の視点</a:t>
            </a:r>
            <a:r>
              <a:rPr lang="en-US" altLang="ja-JP" sz="2000" dirty="0">
                <a:solidFill>
                  <a:schemeClr val="tx1"/>
                </a:solidFill>
                <a:latin typeface="UD デジタル 教科書体 NK-R" panose="02020400000000000000" pitchFamily="18" charset="-128"/>
                <a:ea typeface="UD デジタル 教科書体 NK-R" panose="02020400000000000000" pitchFamily="18" charset="-128"/>
              </a:rPr>
              <a:t>】</a:t>
            </a:r>
          </a:p>
          <a:p>
            <a:pPr marL="358775" indent="-358775">
              <a:lnSpc>
                <a:spcPts val="2500"/>
              </a:lnSpc>
            </a:pPr>
            <a:r>
              <a:rPr lang="ja-JP" altLang="en-US" dirty="0">
                <a:solidFill>
                  <a:schemeClr val="tx1"/>
                </a:solidFill>
                <a:latin typeface="UD デジタル 教科書体 NK-R" panose="02020400000000000000" pitchFamily="18" charset="-128"/>
                <a:ea typeface="UD デジタル 教科書体 NK-R" panose="02020400000000000000" pitchFamily="18" charset="-128"/>
              </a:rPr>
              <a:t>○　第４期スポーツ基本計画の方向性を参酌しつつ、第３次大阪府スポーツ推進計画の成果と課題を踏まえる。</a:t>
            </a:r>
            <a:endParaRPr lang="en-US" altLang="ja-JP" dirty="0">
              <a:solidFill>
                <a:schemeClr val="tx1"/>
              </a:solidFill>
              <a:latin typeface="UD デジタル 教科書体 NK-R" panose="02020400000000000000" pitchFamily="18" charset="-128"/>
              <a:ea typeface="UD デジタル 教科書体 NK-R" panose="02020400000000000000" pitchFamily="18" charset="-128"/>
            </a:endParaRPr>
          </a:p>
          <a:p>
            <a:pPr marL="358775" indent="-358775">
              <a:lnSpc>
                <a:spcPts val="2500"/>
              </a:lnSpc>
            </a:pPr>
            <a:r>
              <a:rPr lang="ja-JP" altLang="en-US" dirty="0">
                <a:solidFill>
                  <a:schemeClr val="tx1"/>
                </a:solidFill>
                <a:latin typeface="UD デジタル 教科書体 NK-R" panose="02020400000000000000" pitchFamily="18" charset="-128"/>
                <a:ea typeface="UD デジタル 教科書体 NK-R" panose="02020400000000000000" pitchFamily="18" charset="-128"/>
              </a:rPr>
              <a:t>○　大阪都市魅力創造戦略</a:t>
            </a:r>
            <a:r>
              <a:rPr lang="en-US" altLang="ja-JP" dirty="0">
                <a:solidFill>
                  <a:schemeClr val="tx1"/>
                </a:solidFill>
                <a:latin typeface="UD デジタル 教科書体 NK-R" panose="02020400000000000000" pitchFamily="18" charset="-128"/>
                <a:ea typeface="UD デジタル 教科書体 NK-R" panose="02020400000000000000" pitchFamily="18" charset="-128"/>
              </a:rPr>
              <a:t>2030</a:t>
            </a:r>
            <a:r>
              <a:rPr lang="ja-JP" altLang="en-US" dirty="0">
                <a:solidFill>
                  <a:schemeClr val="tx1"/>
                </a:solidFill>
                <a:latin typeface="UD デジタル 教科書体 NK-R" panose="02020400000000000000" pitchFamily="18" charset="-128"/>
                <a:ea typeface="UD デジタル 教科書体 NK-R" panose="02020400000000000000" pitchFamily="18" charset="-128"/>
              </a:rPr>
              <a:t>（令和８～</a:t>
            </a:r>
            <a:r>
              <a:rPr lang="en-US" altLang="ja-JP" dirty="0">
                <a:solidFill>
                  <a:schemeClr val="tx1"/>
                </a:solidFill>
                <a:latin typeface="UD デジタル 教科書体 NK-R" panose="02020400000000000000" pitchFamily="18" charset="-128"/>
                <a:ea typeface="UD デジタル 教科書体 NK-R" panose="02020400000000000000" pitchFamily="18" charset="-128"/>
              </a:rPr>
              <a:t>12</a:t>
            </a:r>
            <a:r>
              <a:rPr lang="ja-JP" altLang="en-US" dirty="0">
                <a:solidFill>
                  <a:schemeClr val="tx1"/>
                </a:solidFill>
                <a:latin typeface="UD デジタル 教科書体 NK-R" panose="02020400000000000000" pitchFamily="18" charset="-128"/>
                <a:ea typeface="UD デジタル 教科書体 NK-R" panose="02020400000000000000" pitchFamily="18" charset="-128"/>
              </a:rPr>
              <a:t>年度）との整合性を図る。</a:t>
            </a:r>
            <a:endParaRPr lang="en-US" altLang="ja-JP" dirty="0">
              <a:solidFill>
                <a:schemeClr val="tx1"/>
              </a:solidFill>
              <a:latin typeface="UD デジタル 教科書体 NK-R" panose="02020400000000000000" pitchFamily="18" charset="-128"/>
              <a:ea typeface="UD デジタル 教科書体 NK-R" panose="02020400000000000000" pitchFamily="18" charset="-128"/>
            </a:endParaRPr>
          </a:p>
          <a:p>
            <a:pPr marL="358775" indent="-358775">
              <a:lnSpc>
                <a:spcPts val="2500"/>
              </a:lnSpc>
            </a:pPr>
            <a:r>
              <a:rPr lang="ja-JP" altLang="en-US" dirty="0">
                <a:solidFill>
                  <a:schemeClr val="tx1"/>
                </a:solidFill>
                <a:latin typeface="UD デジタル 教科書体 NK-R" panose="02020400000000000000" pitchFamily="18" charset="-128"/>
                <a:ea typeface="UD デジタル 教科書体 NK-R" panose="02020400000000000000" pitchFamily="18" charset="-128"/>
              </a:rPr>
              <a:t>○　府が有する地域資源（大阪スポーツコミッションや交通網、アリーナ等）や万博レガシーなど、府の強みを活用した施策を推進。</a:t>
            </a:r>
            <a:endParaRPr lang="en-US" altLang="ja-JP" dirty="0">
              <a:solidFill>
                <a:schemeClr val="tx1"/>
              </a:solidFill>
              <a:latin typeface="UD デジタル 教科書体 NK-R" panose="02020400000000000000" pitchFamily="18" charset="-128"/>
              <a:ea typeface="UD デジタル 教科書体 NK-R" panose="02020400000000000000" pitchFamily="18" charset="-128"/>
            </a:endParaRPr>
          </a:p>
          <a:p>
            <a:pPr>
              <a:lnSpc>
                <a:spcPts val="2500"/>
              </a:lnSpc>
            </a:pPr>
            <a:r>
              <a:rPr lang="ja-JP" altLang="en-US" dirty="0">
                <a:solidFill>
                  <a:schemeClr val="tx1"/>
                </a:solidFill>
                <a:latin typeface="UD デジタル 教科書体 NK-R" panose="02020400000000000000" pitchFamily="18" charset="-128"/>
                <a:ea typeface="UD デジタル 教科書体 NK-R" panose="02020400000000000000" pitchFamily="18" charset="-128"/>
              </a:rPr>
              <a:t>○　策定期間は、令和９年度から令和</a:t>
            </a:r>
            <a:r>
              <a:rPr lang="en-US" altLang="ja-JP" dirty="0">
                <a:solidFill>
                  <a:schemeClr val="tx1"/>
                </a:solidFill>
                <a:latin typeface="UD デジタル 教科書体 NK-R" panose="02020400000000000000" pitchFamily="18" charset="-128"/>
                <a:ea typeface="UD デジタル 教科書体 NK-R" panose="02020400000000000000" pitchFamily="18" charset="-128"/>
              </a:rPr>
              <a:t>13</a:t>
            </a:r>
            <a:r>
              <a:rPr lang="ja-JP" altLang="en-US" dirty="0">
                <a:solidFill>
                  <a:schemeClr val="tx1"/>
                </a:solidFill>
                <a:latin typeface="UD デジタル 教科書体 NK-R" panose="02020400000000000000" pitchFamily="18" charset="-128"/>
                <a:ea typeface="UD デジタル 教科書体 NK-R" panose="02020400000000000000" pitchFamily="18" charset="-128"/>
              </a:rPr>
              <a:t>年度までの５年間。</a:t>
            </a:r>
            <a:endParaRPr lang="en-US" altLang="ja-JP" sz="2000" dirty="0">
              <a:solidFill>
                <a:schemeClr val="tx1"/>
              </a:solidFill>
              <a:latin typeface="UD デジタル 教科書体 NK-R" panose="02020400000000000000" pitchFamily="18" charset="-128"/>
              <a:ea typeface="UD デジタル 教科書体 NK-R" panose="02020400000000000000" pitchFamily="18" charset="-128"/>
            </a:endParaRPr>
          </a:p>
          <a:p>
            <a:endParaRPr lang="en-US" altLang="ja-JP" sz="2000" dirty="0">
              <a:solidFill>
                <a:schemeClr val="tx1"/>
              </a:solidFill>
              <a:latin typeface="UD デジタル 教科書体 NK-R" panose="02020400000000000000" pitchFamily="18" charset="-128"/>
              <a:ea typeface="UD デジタル 教科書体 NK-R" panose="02020400000000000000" pitchFamily="18" charset="-128"/>
            </a:endParaRPr>
          </a:p>
          <a:p>
            <a:pPr marL="358775" indent="-358775"/>
            <a:r>
              <a:rPr lang="ja-JP" altLang="en-US" dirty="0">
                <a:solidFill>
                  <a:schemeClr val="tx1"/>
                </a:solidFill>
                <a:latin typeface="UD デジタル 教科書体 NK-R" panose="02020400000000000000" pitchFamily="18" charset="-128"/>
                <a:ea typeface="UD デジタル 教科書体 NK-R" panose="02020400000000000000" pitchFamily="18" charset="-128"/>
              </a:rPr>
              <a:t>　</a:t>
            </a:r>
            <a:endParaRPr lang="en-US" altLang="ja-JP" sz="16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 name="正方形/長方形 1">
            <a:extLst>
              <a:ext uri="{FF2B5EF4-FFF2-40B4-BE49-F238E27FC236}">
                <a16:creationId xmlns:a16="http://schemas.microsoft.com/office/drawing/2014/main" id="{44AE014A-7BAC-4626-BE13-9D3A0EA883E5}"/>
              </a:ext>
            </a:extLst>
          </p:cNvPr>
          <p:cNvSpPr/>
          <p:nvPr/>
        </p:nvSpPr>
        <p:spPr>
          <a:xfrm>
            <a:off x="283028" y="623062"/>
            <a:ext cx="9399815" cy="2359170"/>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四角形: 角を丸くする 6">
            <a:extLst>
              <a:ext uri="{FF2B5EF4-FFF2-40B4-BE49-F238E27FC236}">
                <a16:creationId xmlns:a16="http://schemas.microsoft.com/office/drawing/2014/main" id="{407DF3D0-2E87-4E31-905C-C473E3A0DA50}"/>
              </a:ext>
            </a:extLst>
          </p:cNvPr>
          <p:cNvSpPr/>
          <p:nvPr/>
        </p:nvSpPr>
        <p:spPr>
          <a:xfrm>
            <a:off x="223158" y="3347357"/>
            <a:ext cx="9478736" cy="3135084"/>
          </a:xfrm>
          <a:prstGeom prst="roundRect">
            <a:avLst>
              <a:gd name="adj" fmla="val 572"/>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endPar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8" name="テキスト ボックス 7">
            <a:extLst>
              <a:ext uri="{FF2B5EF4-FFF2-40B4-BE49-F238E27FC236}">
                <a16:creationId xmlns:a16="http://schemas.microsoft.com/office/drawing/2014/main" id="{5356B72F-4C37-4A10-9A72-5629B9581D16}"/>
              </a:ext>
            </a:extLst>
          </p:cNvPr>
          <p:cNvSpPr txBox="1"/>
          <p:nvPr/>
        </p:nvSpPr>
        <p:spPr>
          <a:xfrm>
            <a:off x="283029" y="3628507"/>
            <a:ext cx="9252857" cy="2677656"/>
          </a:xfrm>
          <a:prstGeom prst="rect">
            <a:avLst/>
          </a:prstGeom>
          <a:noFill/>
        </p:spPr>
        <p:txBody>
          <a:bodyPr wrap="square">
            <a:spAutoFit/>
          </a:bodyPr>
          <a:lstStyle/>
          <a:p>
            <a:r>
              <a:rPr lang="ja-JP" altLang="en-US" b="1" dirty="0">
                <a:solidFill>
                  <a:schemeClr val="tx1"/>
                </a:solidFill>
                <a:latin typeface="UD デジタル 教科書体 NK-R" panose="02020400000000000000" pitchFamily="18" charset="-128"/>
                <a:ea typeface="UD デジタル 教科書体 NK-R" panose="02020400000000000000" pitchFamily="18" charset="-128"/>
              </a:rPr>
              <a:t>　</a:t>
            </a:r>
            <a:r>
              <a:rPr lang="ja-JP" altLang="en-US" b="1" u="sng" dirty="0">
                <a:solidFill>
                  <a:schemeClr val="tx1"/>
                </a:solidFill>
                <a:latin typeface="UD デジタル 教科書体 NK-R" panose="02020400000000000000" pitchFamily="18" charset="-128"/>
                <a:ea typeface="UD デジタル 教科書体 NK-R" panose="02020400000000000000" pitchFamily="18" charset="-128"/>
              </a:rPr>
              <a:t>論点①：第４次大阪府スポーツ推進計画策定に向けた検討の方向性</a:t>
            </a:r>
            <a:endParaRPr lang="en-US" altLang="ja-JP" b="1" u="sng" dirty="0">
              <a:solidFill>
                <a:schemeClr val="tx1"/>
              </a:solidFill>
              <a:latin typeface="UD デジタル 教科書体 NK-R" panose="02020400000000000000" pitchFamily="18" charset="-128"/>
              <a:ea typeface="UD デジタル 教科書体 NK-R" panose="02020400000000000000" pitchFamily="18" charset="-128"/>
            </a:endParaRPr>
          </a:p>
          <a:p>
            <a:pPr marL="90488" indent="-90488"/>
            <a:r>
              <a:rPr lang="ja-JP" altLang="en-US" sz="1800" dirty="0">
                <a:solidFill>
                  <a:schemeClr val="tx1"/>
                </a:solidFill>
                <a:latin typeface="UD デジタル 教科書体 NK-R" panose="02020400000000000000" pitchFamily="18" charset="-128"/>
                <a:ea typeface="UD デジタル 教科書体 NK-R" panose="02020400000000000000" pitchFamily="18" charset="-128"/>
              </a:rPr>
              <a:t>　　スポーツ基本法の改正や大阪都市魅力創造戦略</a:t>
            </a:r>
            <a:r>
              <a:rPr lang="en-US" altLang="ja-JP" sz="1800" dirty="0">
                <a:solidFill>
                  <a:schemeClr val="tx1"/>
                </a:solidFill>
                <a:latin typeface="UD デジタル 教科書体 NK-R" panose="02020400000000000000" pitchFamily="18" charset="-128"/>
                <a:ea typeface="UD デジタル 教科書体 NK-R" panose="02020400000000000000" pitchFamily="18" charset="-128"/>
              </a:rPr>
              <a:t>2030</a:t>
            </a:r>
            <a:r>
              <a:rPr lang="ja-JP" altLang="en-US" sz="1800" dirty="0">
                <a:solidFill>
                  <a:schemeClr val="tx1"/>
                </a:solidFill>
                <a:latin typeface="UD デジタル 教科書体 NK-R" panose="02020400000000000000" pitchFamily="18" charset="-128"/>
                <a:ea typeface="UD デジタル 教科書体 NK-R" panose="02020400000000000000" pitchFamily="18" charset="-128"/>
              </a:rPr>
              <a:t>との整合性を図りつつ、計画策定に</a:t>
            </a:r>
            <a:endParaRPr lang="en-US" altLang="ja-JP" sz="1800" dirty="0">
              <a:solidFill>
                <a:schemeClr val="tx1"/>
              </a:solidFill>
              <a:latin typeface="UD デジタル 教科書体 NK-R" panose="02020400000000000000" pitchFamily="18" charset="-128"/>
              <a:ea typeface="UD デジタル 教科書体 NK-R" panose="02020400000000000000" pitchFamily="18" charset="-128"/>
            </a:endParaRPr>
          </a:p>
          <a:p>
            <a:pPr marL="90488" indent="-90488"/>
            <a:r>
              <a:rPr lang="ja-JP" altLang="en-US" dirty="0">
                <a:latin typeface="UD デジタル 教科書体 NK-R" panose="02020400000000000000" pitchFamily="18" charset="-128"/>
                <a:ea typeface="UD デジタル 教科書体 NK-R" panose="02020400000000000000" pitchFamily="18" charset="-128"/>
              </a:rPr>
              <a:t>　</a:t>
            </a:r>
            <a:r>
              <a:rPr lang="ja-JP" altLang="en-US" sz="1800" dirty="0">
                <a:solidFill>
                  <a:schemeClr val="tx1"/>
                </a:solidFill>
                <a:latin typeface="UD デジタル 教科書体 NK-R" panose="02020400000000000000" pitchFamily="18" charset="-128"/>
                <a:ea typeface="UD デジタル 教科書体 NK-R" panose="02020400000000000000" pitchFamily="18" charset="-128"/>
              </a:rPr>
              <a:t>向けた検討の方向性を検討いただきたい。</a:t>
            </a:r>
            <a:endParaRPr lang="en-US" altLang="ja-JP" sz="1800" dirty="0">
              <a:solidFill>
                <a:schemeClr val="tx1"/>
              </a:solidFill>
              <a:latin typeface="UD デジタル 教科書体 NK-R" panose="02020400000000000000" pitchFamily="18" charset="-128"/>
              <a:ea typeface="UD デジタル 教科書体 NK-R" panose="02020400000000000000" pitchFamily="18" charset="-128"/>
            </a:endParaRPr>
          </a:p>
          <a:p>
            <a:pPr marL="90488" indent="-90488"/>
            <a:endParaRPr lang="en-US" altLang="ja-JP" sz="2400" dirty="0">
              <a:solidFill>
                <a:schemeClr val="tx1"/>
              </a:solidFill>
              <a:latin typeface="UD デジタル 教科書体 NK-R" panose="02020400000000000000" pitchFamily="18" charset="-128"/>
              <a:ea typeface="UD デジタル 教科書体 NK-R" panose="02020400000000000000" pitchFamily="18" charset="-128"/>
            </a:endParaRPr>
          </a:p>
          <a:p>
            <a:pPr marL="358775" indent="-358775"/>
            <a:r>
              <a:rPr lang="ja-JP" altLang="en-US" b="1" dirty="0">
                <a:solidFill>
                  <a:schemeClr val="tx1"/>
                </a:solidFill>
                <a:latin typeface="UD デジタル 教科書体 NK-R" panose="02020400000000000000" pitchFamily="18" charset="-128"/>
                <a:ea typeface="UD デジタル 教科書体 NK-R" panose="02020400000000000000" pitchFamily="18" charset="-128"/>
              </a:rPr>
              <a:t>　</a:t>
            </a:r>
            <a:r>
              <a:rPr lang="ja-JP" altLang="en-US" b="1" u="sng" dirty="0">
                <a:solidFill>
                  <a:schemeClr val="tx1"/>
                </a:solidFill>
                <a:latin typeface="UD デジタル 教科書体 NK-R" panose="02020400000000000000" pitchFamily="18" charset="-128"/>
                <a:ea typeface="UD デジタル 教科書体 NK-R" panose="02020400000000000000" pitchFamily="18" charset="-128"/>
              </a:rPr>
              <a:t>論点②：第４次大阪府スポーツ推進</a:t>
            </a:r>
            <a:r>
              <a:rPr lang="ja-JP" altLang="en-US" b="1" u="sng" dirty="0">
                <a:latin typeface="UD デジタル 教科書体 NK-R" panose="02020400000000000000" pitchFamily="18" charset="-128"/>
                <a:ea typeface="UD デジタル 教科書体 NK-R" panose="02020400000000000000" pitchFamily="18" charset="-128"/>
              </a:rPr>
              <a:t>計画の全体構成</a:t>
            </a:r>
            <a:endParaRPr lang="en-US" altLang="ja-JP" b="1" u="sng" dirty="0">
              <a:latin typeface="UD デジタル 教科書体 NK-R" panose="02020400000000000000" pitchFamily="18" charset="-128"/>
              <a:ea typeface="UD デジタル 教科書体 NK-R" panose="02020400000000000000" pitchFamily="18" charset="-128"/>
            </a:endParaRPr>
          </a:p>
          <a:p>
            <a:pPr marL="90488" indent="-90488"/>
            <a:r>
              <a:rPr lang="ja-JP" altLang="en-US" dirty="0">
                <a:latin typeface="UD デジタル 教科書体 NK-R" panose="02020400000000000000" pitchFamily="18" charset="-128"/>
                <a:ea typeface="UD デジタル 教科書体 NK-R" panose="02020400000000000000" pitchFamily="18" charset="-128"/>
              </a:rPr>
              <a:t>　</a:t>
            </a:r>
            <a:r>
              <a:rPr lang="ja-JP" altLang="en-US" sz="1800" dirty="0">
                <a:latin typeface="UD デジタル 教科書体 NK-R" panose="02020400000000000000" pitchFamily="18" charset="-128"/>
                <a:ea typeface="UD デジタル 教科書体 NK-R" panose="02020400000000000000" pitchFamily="18" charset="-128"/>
              </a:rPr>
              <a:t>　ウェルビーイングの向上に向け、推進計画の全体構成と重点項目につ</a:t>
            </a:r>
            <a:r>
              <a:rPr lang="ja-JP" altLang="en-US" sz="1800" dirty="0">
                <a:solidFill>
                  <a:schemeClr val="tx1"/>
                </a:solidFill>
                <a:latin typeface="UD デジタル 教科書体 NK-R" panose="02020400000000000000" pitchFamily="18" charset="-128"/>
                <a:ea typeface="UD デジタル 教科書体 NK-R" panose="02020400000000000000" pitchFamily="18" charset="-128"/>
              </a:rPr>
              <a:t>いて、検討いただきたい。</a:t>
            </a:r>
            <a:endParaRPr lang="en-US" altLang="ja-JP" sz="1800" dirty="0">
              <a:solidFill>
                <a:schemeClr val="tx1"/>
              </a:solidFill>
              <a:latin typeface="UD デジタル 教科書体 NK-R" panose="02020400000000000000" pitchFamily="18" charset="-128"/>
              <a:ea typeface="UD デジタル 教科書体 NK-R" panose="02020400000000000000" pitchFamily="18" charset="-128"/>
            </a:endParaRPr>
          </a:p>
          <a:p>
            <a:pPr marL="90488" indent="-90488"/>
            <a:endParaRPr lang="en-US" altLang="ja-JP" sz="1800" dirty="0">
              <a:solidFill>
                <a:schemeClr val="tx1"/>
              </a:solidFill>
              <a:latin typeface="UD デジタル 教科書体 NK-R" panose="02020400000000000000" pitchFamily="18" charset="-128"/>
              <a:ea typeface="UD デジタル 教科書体 NK-R" panose="02020400000000000000" pitchFamily="18" charset="-128"/>
            </a:endParaRPr>
          </a:p>
          <a:p>
            <a:pPr marL="358775" indent="-358775"/>
            <a:r>
              <a:rPr lang="ja-JP" altLang="en-US" b="1" dirty="0">
                <a:solidFill>
                  <a:schemeClr val="tx1"/>
                </a:solidFill>
                <a:latin typeface="UD デジタル 教科書体 NK-R" panose="02020400000000000000" pitchFamily="18" charset="-128"/>
                <a:ea typeface="UD デジタル 教科書体 NK-R" panose="02020400000000000000" pitchFamily="18" charset="-128"/>
              </a:rPr>
              <a:t>　</a:t>
            </a:r>
            <a:r>
              <a:rPr lang="ja-JP" altLang="en-US" b="1" u="sng" dirty="0">
                <a:solidFill>
                  <a:schemeClr val="tx1"/>
                </a:solidFill>
                <a:latin typeface="UD デジタル 教科書体 NK-R" panose="02020400000000000000" pitchFamily="18" charset="-128"/>
                <a:ea typeface="UD デジタル 教科書体 NK-R" panose="02020400000000000000" pitchFamily="18" charset="-128"/>
              </a:rPr>
              <a:t>論点③：「目標値」等の設定について</a:t>
            </a:r>
            <a:endParaRPr lang="en-US" altLang="ja-JP" b="1" u="sng" dirty="0">
              <a:solidFill>
                <a:schemeClr val="tx1"/>
              </a:solidFill>
              <a:latin typeface="UD デジタル 教科書体 NK-R" panose="02020400000000000000" pitchFamily="18" charset="-128"/>
              <a:ea typeface="UD デジタル 教科書体 NK-R" panose="02020400000000000000" pitchFamily="18" charset="-128"/>
            </a:endParaRPr>
          </a:p>
          <a:p>
            <a:pPr marL="90488" indent="-90488"/>
            <a:r>
              <a:rPr lang="ja-JP" altLang="en-US" sz="1800" dirty="0">
                <a:solidFill>
                  <a:schemeClr val="tx1"/>
                </a:solidFill>
                <a:latin typeface="UD デジタル 教科書体 NK-R" panose="02020400000000000000" pitchFamily="18" charset="-128"/>
                <a:ea typeface="UD デジタル 教科書体 NK-R" panose="02020400000000000000" pitchFamily="18" charset="-128"/>
              </a:rPr>
              <a:t>　　国が目標にかか</a:t>
            </a:r>
            <a:r>
              <a:rPr lang="ja-JP" altLang="en-US" dirty="0">
                <a:latin typeface="UD デジタル 教科書体 NK-R" panose="02020400000000000000" pitchFamily="18" charset="-128"/>
                <a:ea typeface="UD デジタル 教科書体 NK-R" panose="02020400000000000000" pitchFamily="18" charset="-128"/>
              </a:rPr>
              <a:t>げ</a:t>
            </a:r>
            <a:r>
              <a:rPr lang="ja-JP" altLang="en-US" sz="1800" dirty="0">
                <a:solidFill>
                  <a:schemeClr val="tx1"/>
                </a:solidFill>
                <a:latin typeface="UD デジタル 教科書体 NK-R" panose="02020400000000000000" pitchFamily="18" charset="-128"/>
                <a:ea typeface="UD デジタル 教科書体 NK-R" panose="02020400000000000000" pitchFamily="18" charset="-128"/>
              </a:rPr>
              <a:t>る考え方を踏まえつつ、大阪府の「目標値」等について検討いただきたい。</a:t>
            </a:r>
            <a:endParaRPr lang="en-US" altLang="ja-JP" sz="18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9" name="四角形: 角を丸くする 8">
            <a:extLst>
              <a:ext uri="{FF2B5EF4-FFF2-40B4-BE49-F238E27FC236}">
                <a16:creationId xmlns:a16="http://schemas.microsoft.com/office/drawing/2014/main" id="{C929CA68-0677-4ADD-8A6C-1233F4AC07D9}"/>
              </a:ext>
            </a:extLst>
          </p:cNvPr>
          <p:cNvSpPr/>
          <p:nvPr/>
        </p:nvSpPr>
        <p:spPr>
          <a:xfrm>
            <a:off x="214994" y="3130712"/>
            <a:ext cx="3026228" cy="391660"/>
          </a:xfrm>
          <a:prstGeom prst="roundRect">
            <a:avLst>
              <a:gd name="adj" fmla="val 0"/>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i="0" u="none" strike="noStrike" baseline="0" dirty="0">
                <a:solidFill>
                  <a:schemeClr val="tx1"/>
                </a:solidFill>
                <a:latin typeface="UD デジタル 教科書体 NK-R" panose="02020400000000000000" pitchFamily="18" charset="-128"/>
                <a:ea typeface="UD デジタル 教科書体 NK-R" panose="02020400000000000000" pitchFamily="18" charset="-128"/>
              </a:rPr>
              <a:t>今後議論いただきたい論点</a:t>
            </a:r>
            <a:endParaRPr lang="en-US" altLang="ja-JP" b="1" i="0" u="none" strike="noStrike" baseline="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0" name="スライド番号プレースホルダー 9">
            <a:extLst>
              <a:ext uri="{FF2B5EF4-FFF2-40B4-BE49-F238E27FC236}">
                <a16:creationId xmlns:a16="http://schemas.microsoft.com/office/drawing/2014/main" id="{415DA687-0F1E-4A9A-ACB6-DDE209B0C34E}"/>
              </a:ext>
            </a:extLst>
          </p:cNvPr>
          <p:cNvSpPr>
            <a:spLocks noGrp="1"/>
          </p:cNvSpPr>
          <p:nvPr>
            <p:ph type="sldNum" sz="quarter" idx="12"/>
          </p:nvPr>
        </p:nvSpPr>
        <p:spPr>
          <a:xfrm>
            <a:off x="7532915" y="6482441"/>
            <a:ext cx="2228850" cy="365125"/>
          </a:xfrm>
        </p:spPr>
        <p:txBody>
          <a:bodyPr/>
          <a:lstStyle/>
          <a:p>
            <a:fld id="{AA04FE07-FD3E-4D59-A22D-C3998CD29553}" type="slidenum">
              <a:rPr kumimoji="1" lang="ja-JP" altLang="en-US" sz="1800" b="1" smtClean="0"/>
              <a:t>2</a:t>
            </a:fld>
            <a:endParaRPr kumimoji="1" lang="ja-JP" altLang="en-US" sz="1800" b="1"/>
          </a:p>
        </p:txBody>
      </p:sp>
    </p:spTree>
    <p:extLst>
      <p:ext uri="{BB962C8B-B14F-4D97-AF65-F5344CB8AC3E}">
        <p14:creationId xmlns:p14="http://schemas.microsoft.com/office/powerpoint/2010/main" val="2358019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ACBB3C4F-4771-4D49-B956-A478A7F5E6DB}"/>
              </a:ext>
            </a:extLst>
          </p:cNvPr>
          <p:cNvSpPr/>
          <p:nvPr/>
        </p:nvSpPr>
        <p:spPr>
          <a:xfrm>
            <a:off x="0" y="0"/>
            <a:ext cx="9906000" cy="47610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latin typeface="UD デジタル 教科書体 NK-R" panose="02020400000000000000" pitchFamily="18" charset="-128"/>
                <a:ea typeface="UD デジタル 教科書体 NK-R" panose="02020400000000000000" pitchFamily="18" charset="-128"/>
              </a:rPr>
              <a:t>第４次大阪府スポーツ推進計画策定の視点</a:t>
            </a:r>
          </a:p>
        </p:txBody>
      </p:sp>
      <p:sp>
        <p:nvSpPr>
          <p:cNvPr id="3" name="四角形: 角を丸くする 2">
            <a:extLst>
              <a:ext uri="{FF2B5EF4-FFF2-40B4-BE49-F238E27FC236}">
                <a16:creationId xmlns:a16="http://schemas.microsoft.com/office/drawing/2014/main" id="{7DEB828F-A092-423D-9352-75C7F9345682}"/>
              </a:ext>
            </a:extLst>
          </p:cNvPr>
          <p:cNvSpPr/>
          <p:nvPr/>
        </p:nvSpPr>
        <p:spPr>
          <a:xfrm>
            <a:off x="48985" y="2988134"/>
            <a:ext cx="9816193" cy="2637058"/>
          </a:xfrm>
          <a:prstGeom prst="roundRect">
            <a:avLst>
              <a:gd name="adj" fmla="val 1203"/>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marL="449263" indent="-449263"/>
            <a:r>
              <a:rPr lang="ja-JP" altLang="en-US" sz="1200" b="1" i="0" u="sng" strike="noStrike" baseline="0" dirty="0">
                <a:solidFill>
                  <a:srgbClr val="000000"/>
                </a:solidFill>
                <a:latin typeface="UD デジタル 教科書体 NK-R" panose="02020400000000000000" pitchFamily="18" charset="-128"/>
                <a:ea typeface="UD デジタル 教科書体 NK-R" panose="02020400000000000000" pitchFamily="18" charset="-128"/>
              </a:rPr>
              <a:t>第一　　改正スポーツ基本法の理念や第３期計画の中間評価等を踏まえ、これからの時代にふさわしいスポーツ政策の在り方の提示</a:t>
            </a:r>
          </a:p>
          <a:p>
            <a:r>
              <a:rPr lang="ja-JP" altLang="en-US" sz="1200" i="0" u="none" strike="noStrike" baseline="0" dirty="0">
                <a:solidFill>
                  <a:srgbClr val="000000"/>
                </a:solidFill>
                <a:latin typeface="UD デジタル 教科書体 NK-R" panose="02020400000000000000" pitchFamily="18" charset="-128"/>
                <a:ea typeface="UD デジタル 教科書体 NK-R" panose="02020400000000000000" pitchFamily="18" charset="-128"/>
              </a:rPr>
              <a:t>（踏まえていただきたい観点）</a:t>
            </a:r>
          </a:p>
          <a:p>
            <a:pPr marL="179388" indent="-179388"/>
            <a:r>
              <a:rPr lang="ja-JP" altLang="en-US" sz="1200" i="0" u="none" strike="noStrike" baseline="0" dirty="0">
                <a:solidFill>
                  <a:srgbClr val="000000"/>
                </a:solidFill>
                <a:latin typeface="UD デジタル 教科書体 NK-R" panose="02020400000000000000" pitchFamily="18" charset="-128"/>
                <a:ea typeface="UD デジタル 教科書体 NK-R" panose="02020400000000000000" pitchFamily="18" charset="-128"/>
              </a:rPr>
              <a:t>〇 スポーツには人々に楽しさや喜びをもたらす価値と社会活性化や課題解決、持続可能な社会の実現に貢献する価値があるという観点</a:t>
            </a:r>
          </a:p>
          <a:p>
            <a:pPr marL="177800" indent="-177800"/>
            <a:r>
              <a:rPr lang="ja-JP" altLang="en-US" sz="1200" i="0" u="none" strike="noStrike" baseline="0" dirty="0">
                <a:solidFill>
                  <a:srgbClr val="000000"/>
                </a:solidFill>
                <a:latin typeface="UD デジタル 教科書体 NK-R" panose="02020400000000000000" pitchFamily="18" charset="-128"/>
                <a:ea typeface="UD デジタル 教科書体 NK-R" panose="02020400000000000000" pitchFamily="18" charset="-128"/>
              </a:rPr>
              <a:t>〇 急激な少子化・競技人口の減少スポーツ実施環境の変化、デジタル技術の発展といった大きな変化の中、年齢、性別、障害の有無等にかかわらず全ての国民がスポーツの多様な価値を享受することができ、日本社会全体のウェルビーイングが向上するという観点</a:t>
            </a:r>
          </a:p>
          <a:p>
            <a:r>
              <a:rPr lang="ja-JP" altLang="en-US" sz="1200" b="1" i="0" u="sng" strike="noStrike" baseline="0" dirty="0">
                <a:solidFill>
                  <a:srgbClr val="000000"/>
                </a:solidFill>
                <a:latin typeface="UD デジタル 教科書体 NK-R" panose="02020400000000000000" pitchFamily="18" charset="-128"/>
                <a:ea typeface="UD デジタル 教科書体 NK-R" panose="02020400000000000000" pitchFamily="18" charset="-128"/>
              </a:rPr>
              <a:t>第二　　今後５年間のスポーツ政策の目指すべき方向性及び主な施策の内容の提示</a:t>
            </a:r>
          </a:p>
          <a:p>
            <a:r>
              <a:rPr lang="ja-JP" altLang="en-US" sz="1200" i="0" u="none" strike="noStrike" baseline="0" dirty="0">
                <a:solidFill>
                  <a:srgbClr val="000000"/>
                </a:solidFill>
                <a:latin typeface="UD デジタル 教科書体 NK-R" panose="02020400000000000000" pitchFamily="18" charset="-128"/>
                <a:ea typeface="UD デジタル 教科書体 NK-R" panose="02020400000000000000" pitchFamily="18" charset="-128"/>
              </a:rPr>
              <a:t>（特に御検討いただきたい点）</a:t>
            </a:r>
          </a:p>
          <a:p>
            <a:r>
              <a:rPr lang="ja-JP" altLang="en-US" sz="1200" i="0" u="none" strike="noStrike" baseline="0" dirty="0">
                <a:solidFill>
                  <a:srgbClr val="000000"/>
                </a:solidFill>
                <a:latin typeface="UD デジタル 教科書体 NK-R" panose="02020400000000000000" pitchFamily="18" charset="-128"/>
                <a:ea typeface="UD デジタル 教科書体 NK-R" panose="02020400000000000000" pitchFamily="18" charset="-128"/>
              </a:rPr>
              <a:t>〇　部活動の地域展開をはじめとした、子供たちが将来にわたり豊かで幅広いスポーツに親しむ機会の確保・充実</a:t>
            </a:r>
          </a:p>
          <a:p>
            <a:pPr marL="269875" indent="-269875"/>
            <a:r>
              <a:rPr lang="ja-JP" altLang="en-US" sz="1200" i="0" u="none" strike="noStrike" baseline="0" dirty="0">
                <a:solidFill>
                  <a:srgbClr val="000000"/>
                </a:solidFill>
                <a:latin typeface="UD デジタル 教科書体 NK-R" panose="02020400000000000000" pitchFamily="18" charset="-128"/>
                <a:ea typeface="UD デジタル 教科書体 NK-R" panose="02020400000000000000" pitchFamily="18" charset="-128"/>
              </a:rPr>
              <a:t>〇　年齢、性別、障害の有無等にかかわらず、誰もが生涯を通じてスポーツを継続できる環境の整備、共生社会の実現</a:t>
            </a:r>
          </a:p>
          <a:p>
            <a:pPr marL="179388" indent="-179388"/>
            <a:r>
              <a:rPr lang="ja-JP" altLang="en-US" sz="1200" i="0" u="none" strike="noStrike" baseline="0" dirty="0">
                <a:solidFill>
                  <a:srgbClr val="000000"/>
                </a:solidFill>
                <a:latin typeface="UD デジタル 教科書体 NK-R" panose="02020400000000000000" pitchFamily="18" charset="-128"/>
                <a:ea typeface="UD デジタル 教科書体 NK-R" panose="02020400000000000000" pitchFamily="18" charset="-128"/>
              </a:rPr>
              <a:t>〇 アスリートに配慮した国際競技力の向上、国際大会開催支援等、全てのアスリートが自ら持つ可能性を発揮することができる環境の実現</a:t>
            </a:r>
          </a:p>
          <a:p>
            <a:r>
              <a:rPr lang="ja-JP" altLang="en-US" sz="1200" i="0" u="none" strike="noStrike" baseline="0" dirty="0">
                <a:solidFill>
                  <a:srgbClr val="000000"/>
                </a:solidFill>
                <a:latin typeface="UD デジタル 教科書体 NK-R" panose="02020400000000000000" pitchFamily="18" charset="-128"/>
                <a:ea typeface="UD デジタル 教科書体 NK-R" panose="02020400000000000000" pitchFamily="18" charset="-128"/>
              </a:rPr>
              <a:t>〇</a:t>
            </a:r>
            <a:r>
              <a:rPr lang="ja-JP" altLang="en-US" sz="1200" dirty="0">
                <a:solidFill>
                  <a:srgbClr val="000000"/>
                </a:solidFill>
                <a:latin typeface="UD デジタル 教科書体 NK-R" panose="02020400000000000000" pitchFamily="18" charset="-128"/>
                <a:ea typeface="UD デジタル 教科書体 NK-R" panose="02020400000000000000" pitchFamily="18" charset="-128"/>
              </a:rPr>
              <a:t> </a:t>
            </a:r>
            <a:r>
              <a:rPr lang="ja-JP" altLang="en-US" sz="1200" i="0" u="none" strike="noStrike" baseline="0" dirty="0">
                <a:solidFill>
                  <a:srgbClr val="000000"/>
                </a:solidFill>
                <a:latin typeface="UD デジタル 教科書体 NK-R" panose="02020400000000000000" pitchFamily="18" charset="-128"/>
                <a:ea typeface="UD デジタル 教科書体 NK-R" panose="02020400000000000000" pitchFamily="18" charset="-128"/>
              </a:rPr>
              <a:t>まちづくりや成長産業化、デジタル技術の活用等、スポーツを通じた地方創生・経済の活性化</a:t>
            </a:r>
          </a:p>
          <a:p>
            <a:pPr marL="269875" indent="-269875"/>
            <a:r>
              <a:rPr lang="ja-JP" altLang="en-US" sz="1200" i="0" u="none" strike="noStrike" baseline="0" dirty="0">
                <a:solidFill>
                  <a:srgbClr val="000000"/>
                </a:solidFill>
                <a:latin typeface="UD デジタル 教科書体 NK-R" panose="02020400000000000000" pitchFamily="18" charset="-128"/>
                <a:ea typeface="UD デジタル 教科書体 NK-R" panose="02020400000000000000" pitchFamily="18" charset="-128"/>
              </a:rPr>
              <a:t>〇 気候変動にも対応した安心・安全な実施環境の整備や、人材・資金の好循環等のスポーツ推進のための環境の整備</a:t>
            </a:r>
          </a:p>
          <a:p>
            <a:pPr marL="179388" indent="-179388"/>
            <a:r>
              <a:rPr lang="ja-JP" altLang="en-US" sz="1200" i="0" u="none" strike="noStrike" baseline="0" dirty="0">
                <a:solidFill>
                  <a:srgbClr val="000000"/>
                </a:solidFill>
                <a:latin typeface="UD デジタル 教科書体 NK-R" panose="02020400000000000000" pitchFamily="18" charset="-128"/>
                <a:ea typeface="UD デジタル 教科書体 NK-R" panose="02020400000000000000" pitchFamily="18" charset="-128"/>
              </a:rPr>
              <a:t>〇 スポーツ団体のガバナンス、暴力等の根絶、誹謗中傷や不正操作への対応、ドーピング防止活動等、スポーツ・インテグリティの確保</a:t>
            </a:r>
            <a:endParaRPr kumimoji="1" lang="ja-JP" altLang="en-US" sz="1200" dirty="0">
              <a:latin typeface="UD デジタル 教科書体 NK-R" panose="02020400000000000000" pitchFamily="18" charset="-128"/>
              <a:ea typeface="UD デジタル 教科書体 NK-R" panose="02020400000000000000" pitchFamily="18" charset="-128"/>
            </a:endParaRPr>
          </a:p>
        </p:txBody>
      </p:sp>
      <p:sp>
        <p:nvSpPr>
          <p:cNvPr id="8" name="四角形: 角を丸くする 7">
            <a:extLst>
              <a:ext uri="{FF2B5EF4-FFF2-40B4-BE49-F238E27FC236}">
                <a16:creationId xmlns:a16="http://schemas.microsoft.com/office/drawing/2014/main" id="{693A8307-3AD3-418D-81D7-F057E5215763}"/>
              </a:ext>
            </a:extLst>
          </p:cNvPr>
          <p:cNvSpPr/>
          <p:nvPr/>
        </p:nvSpPr>
        <p:spPr>
          <a:xfrm>
            <a:off x="106132" y="2827422"/>
            <a:ext cx="5347611" cy="302078"/>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i="0" u="none" strike="noStrike" baseline="0" dirty="0">
                <a:solidFill>
                  <a:schemeClr val="bg1"/>
                </a:solidFill>
                <a:latin typeface="UD デジタル 教科書体 NK-R" panose="02020400000000000000" pitchFamily="18" charset="-128"/>
                <a:ea typeface="UD デジタル 教科書体 NK-R" panose="02020400000000000000" pitchFamily="18" charset="-128"/>
              </a:rPr>
              <a:t>第４期スポーツ基本計画の策定について（諮問抜粋）</a:t>
            </a:r>
            <a:r>
              <a:rPr lang="en-US" altLang="ja-JP" sz="1400" b="1" i="0" u="none" strike="noStrike" baseline="0" dirty="0">
                <a:solidFill>
                  <a:schemeClr val="bg1"/>
                </a:solidFill>
                <a:latin typeface="UD デジタル 教科書体 NK-R" panose="02020400000000000000" pitchFamily="18" charset="-128"/>
                <a:ea typeface="UD デジタル 教科書体 NK-R" panose="02020400000000000000" pitchFamily="18" charset="-128"/>
              </a:rPr>
              <a:t>【</a:t>
            </a:r>
            <a:r>
              <a:rPr lang="ja-JP" altLang="en-US" sz="1400" b="1" i="0" u="none" strike="noStrike" baseline="0" dirty="0">
                <a:solidFill>
                  <a:schemeClr val="bg1"/>
                </a:solidFill>
                <a:latin typeface="UD デジタル 教科書体 NK-R" panose="02020400000000000000" pitchFamily="18" charset="-128"/>
                <a:ea typeface="UD デジタル 教科書体 NK-R" panose="02020400000000000000" pitchFamily="18" charset="-128"/>
              </a:rPr>
              <a:t>スポーツ庁</a:t>
            </a:r>
            <a:r>
              <a:rPr lang="en-US" altLang="ja-JP" sz="1400" b="1" i="0" u="none" strike="noStrike" baseline="0" dirty="0">
                <a:solidFill>
                  <a:schemeClr val="bg1"/>
                </a:solidFill>
                <a:latin typeface="UD デジタル 教科書体 NK-R" panose="02020400000000000000" pitchFamily="18" charset="-128"/>
                <a:ea typeface="UD デジタル 教科書体 NK-R" panose="02020400000000000000" pitchFamily="18" charset="-128"/>
              </a:rPr>
              <a:t>】</a:t>
            </a:r>
            <a:r>
              <a:rPr lang="ja-JP" altLang="en-US" sz="1400" b="1" i="0" u="none" strike="noStrike" baseline="0"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1400" b="1" i="0" u="none" strike="noStrike" baseline="0"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6" name="四角形: 角を丸くする 5">
            <a:extLst>
              <a:ext uri="{FF2B5EF4-FFF2-40B4-BE49-F238E27FC236}">
                <a16:creationId xmlns:a16="http://schemas.microsoft.com/office/drawing/2014/main" id="{BD447218-E2B9-4A30-A5DD-BCE246DBFB47}"/>
              </a:ext>
            </a:extLst>
          </p:cNvPr>
          <p:cNvSpPr/>
          <p:nvPr/>
        </p:nvSpPr>
        <p:spPr>
          <a:xfrm>
            <a:off x="44903" y="764871"/>
            <a:ext cx="9816193" cy="2035479"/>
          </a:xfrm>
          <a:prstGeom prst="roundRect">
            <a:avLst>
              <a:gd name="adj" fmla="val 5458"/>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449263" indent="-449263"/>
            <a:r>
              <a:rPr lang="en-US" altLang="ja-JP" sz="1200" i="0" u="none" strike="noStrike" dirty="0">
                <a:solidFill>
                  <a:srgbClr val="000000"/>
                </a:solidFill>
                <a:latin typeface="UD デジタル 教科書体 NK-R" panose="02020400000000000000" pitchFamily="18" charset="-128"/>
                <a:ea typeface="UD デジタル 教科書体 NK-R" panose="02020400000000000000" pitchFamily="18" charset="-128"/>
              </a:rPr>
              <a:t>(</a:t>
            </a:r>
            <a:r>
              <a:rPr lang="ja-JP" altLang="en-US" sz="1200" i="0" u="none" strike="noStrike" dirty="0">
                <a:solidFill>
                  <a:srgbClr val="000000"/>
                </a:solidFill>
                <a:latin typeface="UD デジタル 教科書体 NK-R" panose="02020400000000000000" pitchFamily="18" charset="-128"/>
                <a:ea typeface="UD デジタル 教科書体 NK-R" panose="02020400000000000000" pitchFamily="18" charset="-128"/>
              </a:rPr>
              <a:t>一 </a:t>
            </a:r>
            <a:r>
              <a:rPr lang="ja-JP" altLang="en-US" sz="1200" dirty="0">
                <a:solidFill>
                  <a:srgbClr val="000000"/>
                </a:solidFill>
                <a:latin typeface="UD デジタル 教科書体 NK-R" panose="02020400000000000000" pitchFamily="18" charset="-128"/>
                <a:ea typeface="UD デジタル 教科書体 NK-R" panose="02020400000000000000" pitchFamily="18" charset="-128"/>
              </a:rPr>
              <a:t>前</a:t>
            </a:r>
            <a:r>
              <a:rPr lang="ja-JP" altLang="en-US" sz="1200" i="0" u="none" strike="noStrike" dirty="0">
                <a:solidFill>
                  <a:srgbClr val="000000"/>
                </a:solidFill>
                <a:latin typeface="UD デジタル 教科書体 NK-R" panose="02020400000000000000" pitchFamily="18" charset="-128"/>
                <a:ea typeface="UD デジタル 教科書体 NK-R" panose="02020400000000000000" pitchFamily="18" charset="-128"/>
              </a:rPr>
              <a:t>文</a:t>
            </a:r>
            <a:r>
              <a:rPr lang="en-US" altLang="ja-JP" sz="1200" i="0" u="none" strike="noStrike" dirty="0">
                <a:solidFill>
                  <a:srgbClr val="000000"/>
                </a:solidFill>
                <a:latin typeface="UD デジタル 教科書体 NK-R" panose="02020400000000000000" pitchFamily="18" charset="-128"/>
                <a:ea typeface="UD デジタル 教科書体 NK-R" panose="02020400000000000000" pitchFamily="18" charset="-128"/>
              </a:rPr>
              <a:t>)</a:t>
            </a:r>
          </a:p>
          <a:p>
            <a:pPr marL="449263" indent="-449263"/>
            <a:r>
              <a:rPr lang="ja-JP" altLang="en-US" sz="1200" i="0" u="none" strike="noStrike" dirty="0">
                <a:solidFill>
                  <a:srgbClr val="000000"/>
                </a:solidFill>
                <a:latin typeface="UD デジタル 教科書体 NK-R" panose="02020400000000000000" pitchFamily="18" charset="-128"/>
                <a:ea typeface="UD デジタル 教科書体 NK-R" panose="02020400000000000000" pitchFamily="18" charset="-128"/>
              </a:rPr>
              <a:t>　　・多様な国民一人一人の生きがい及び幸福の実現等</a:t>
            </a:r>
            <a:endParaRPr lang="en-US" altLang="ja-JP" sz="1200" i="0" u="none" strike="noStrike" dirty="0">
              <a:solidFill>
                <a:srgbClr val="000000"/>
              </a:solidFill>
              <a:latin typeface="UD デジタル 教科書体 NK-R" panose="02020400000000000000" pitchFamily="18" charset="-128"/>
              <a:ea typeface="UD デジタル 教科書体 NK-R" panose="02020400000000000000" pitchFamily="18" charset="-128"/>
            </a:endParaRPr>
          </a:p>
          <a:p>
            <a:pPr marL="449263" indent="-449263"/>
            <a:r>
              <a:rPr lang="ja-JP" altLang="en-US" sz="1200" dirty="0">
                <a:solidFill>
                  <a:srgbClr val="000000"/>
                </a:solidFill>
                <a:latin typeface="UD デジタル 教科書体 NK-R" panose="02020400000000000000" pitchFamily="18" charset="-128"/>
                <a:ea typeface="UD デジタル 教科書体 NK-R" panose="02020400000000000000" pitchFamily="18" charset="-128"/>
              </a:rPr>
              <a:t>　　・</a:t>
            </a:r>
            <a:r>
              <a:rPr lang="ja-JP" altLang="en-US" sz="1200" i="0" u="none" strike="noStrike" dirty="0">
                <a:solidFill>
                  <a:srgbClr val="000000"/>
                </a:solidFill>
                <a:latin typeface="UD デジタル 教科書体 NK-R" panose="02020400000000000000" pitchFamily="18" charset="-128"/>
                <a:ea typeface="UD デジタル 教科書体 NK-R" panose="02020400000000000000" pitchFamily="18" charset="-128"/>
              </a:rPr>
              <a:t>スポーツの果たす役割における、</a:t>
            </a:r>
            <a:r>
              <a:rPr lang="ja-JP" altLang="en-US" sz="1200" dirty="0">
                <a:solidFill>
                  <a:srgbClr val="000000"/>
                </a:solidFill>
                <a:latin typeface="UD デジタル 教科書体 NK-R" panose="02020400000000000000" pitchFamily="18" charset="-128"/>
                <a:ea typeface="UD デジタル 教科書体 NK-R" panose="02020400000000000000" pitchFamily="18" charset="-128"/>
              </a:rPr>
              <a:t>いわゆる「する」「見る」「支える」「集まる」「つながる」の明示</a:t>
            </a:r>
            <a:endParaRPr lang="en-US" altLang="ja-JP" sz="1200" i="0" u="none" strike="noStrike" dirty="0">
              <a:solidFill>
                <a:srgbClr val="000000"/>
              </a:solidFill>
              <a:latin typeface="UD デジタル 教科書体 NK-R" panose="02020400000000000000" pitchFamily="18" charset="-128"/>
              <a:ea typeface="UD デジタル 教科書体 NK-R" panose="02020400000000000000" pitchFamily="18" charset="-128"/>
            </a:endParaRPr>
          </a:p>
          <a:p>
            <a:r>
              <a:rPr lang="en-US" altLang="ja-JP" sz="1200" dirty="0">
                <a:solidFill>
                  <a:srgbClr val="000000"/>
                </a:solidFill>
                <a:latin typeface="UD デジタル 教科書体 NK-R" panose="02020400000000000000" pitchFamily="18" charset="-128"/>
                <a:ea typeface="UD デジタル 教科書体 NK-R" panose="02020400000000000000" pitchFamily="18" charset="-128"/>
              </a:rPr>
              <a:t>(</a:t>
            </a:r>
            <a:r>
              <a:rPr lang="ja-JP" altLang="en-US" sz="1200" dirty="0">
                <a:solidFill>
                  <a:srgbClr val="000000"/>
                </a:solidFill>
                <a:latin typeface="UD デジタル 教科書体 NK-R" panose="02020400000000000000" pitchFamily="18" charset="-128"/>
                <a:ea typeface="UD デジタル 教科書体 NK-R" panose="02020400000000000000" pitchFamily="18" charset="-128"/>
              </a:rPr>
              <a:t>二 基本理念</a:t>
            </a:r>
            <a:r>
              <a:rPr lang="en-US" altLang="ja-JP" sz="1200" dirty="0">
                <a:solidFill>
                  <a:srgbClr val="000000"/>
                </a:solidFill>
                <a:latin typeface="UD デジタル 教科書体 NK-R" panose="02020400000000000000" pitchFamily="18" charset="-128"/>
                <a:ea typeface="UD デジタル 教科書体 NK-R" panose="02020400000000000000" pitchFamily="18" charset="-128"/>
              </a:rPr>
              <a:t>)</a:t>
            </a:r>
          </a:p>
          <a:p>
            <a:r>
              <a:rPr lang="ja-JP" altLang="en-US" sz="1200" dirty="0">
                <a:solidFill>
                  <a:srgbClr val="000000"/>
                </a:solidFill>
                <a:latin typeface="UD デジタル 教科書体 NK-R" panose="02020400000000000000" pitchFamily="18" charset="-128"/>
                <a:ea typeface="UD デジタル 教科書体 NK-R" panose="02020400000000000000" pitchFamily="18" charset="-128"/>
              </a:rPr>
              <a:t>　　・スポーツによる地域振興の推進、スポーツに</a:t>
            </a: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よる健康で活力に満ちた長寿社会の実現、スポーツによる共生社会の実現</a:t>
            </a:r>
            <a:endParaRPr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（五　基本的施策）</a:t>
            </a:r>
            <a:endParaRPr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・まちづくりとの一体的なスポーツ施設の整備</a:t>
            </a:r>
            <a:endParaRPr lang="en-US" altLang="ja-JP" sz="120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200">
                <a:solidFill>
                  <a:srgbClr val="000000"/>
                </a:solidFill>
                <a:latin typeface="UD デジタル 教科書体 NK-R" panose="02020400000000000000" pitchFamily="18" charset="-128"/>
                <a:ea typeface="UD デジタル 教科書体 NK-R" panose="02020400000000000000" pitchFamily="18" charset="-128"/>
              </a:rPr>
              <a:t>　　</a:t>
            </a:r>
            <a:r>
              <a:rPr lang="ja-JP" altLang="en-US" sz="1200" dirty="0">
                <a:solidFill>
                  <a:srgbClr val="000000"/>
                </a:solidFill>
                <a:latin typeface="UD デジタル 教科書体 NK-R" panose="02020400000000000000" pitchFamily="18" charset="-128"/>
                <a:ea typeface="UD デジタル 教科書体 NK-R" panose="02020400000000000000" pitchFamily="18" charset="-128"/>
              </a:rPr>
              <a:t>・スポーツの推進に寄与する情報通信技術の活用のための環境の整備等</a:t>
            </a:r>
            <a:endParaRPr lang="en-US" altLang="ja-JP" sz="1200" dirty="0">
              <a:solidFill>
                <a:srgbClr val="000000"/>
              </a:solidFill>
              <a:latin typeface="UD デジタル 教科書体 NK-R" panose="02020400000000000000" pitchFamily="18" charset="-128"/>
              <a:ea typeface="UD デジタル 教科書体 NK-R" panose="02020400000000000000" pitchFamily="18" charset="-128"/>
            </a:endParaRPr>
          </a:p>
          <a:p>
            <a:r>
              <a:rPr lang="ja-JP" altLang="en-US" sz="1200" dirty="0">
                <a:solidFill>
                  <a:srgbClr val="000000"/>
                </a:solidFill>
                <a:latin typeface="UD デジタル 教科書体 NK-R" panose="02020400000000000000" pitchFamily="18" charset="-128"/>
                <a:ea typeface="UD デジタル 教科書体 NK-R" panose="02020400000000000000" pitchFamily="18" charset="-128"/>
              </a:rPr>
              <a:t>　　・部活動の地域展開等をはじめとする発達段階に応じたスポーツの推進等</a:t>
            </a:r>
            <a:endParaRPr lang="en-US" altLang="ja-JP" sz="1200" dirty="0">
              <a:solidFill>
                <a:srgbClr val="000000"/>
              </a:solidFill>
              <a:latin typeface="UD デジタル 教科書体 NK-R" panose="02020400000000000000" pitchFamily="18" charset="-128"/>
              <a:ea typeface="UD デジタル 教科書体 NK-R" panose="02020400000000000000" pitchFamily="18" charset="-128"/>
            </a:endParaRPr>
          </a:p>
          <a:p>
            <a:r>
              <a:rPr lang="ja-JP" altLang="en-US" sz="1200" i="0" u="none" strike="noStrike" dirty="0">
                <a:solidFill>
                  <a:srgbClr val="000000"/>
                </a:solidFill>
                <a:latin typeface="UD デジタル 教科書体 NK-R" panose="02020400000000000000" pitchFamily="18" charset="-128"/>
                <a:ea typeface="UD デジタル 教科書体 NK-R" panose="02020400000000000000" pitchFamily="18" charset="-128"/>
              </a:rPr>
              <a:t>　　・多様な需要に応じたスポーツを楽しむ機会等の確保</a:t>
            </a:r>
            <a:endParaRPr lang="en-US" altLang="ja-JP" sz="1200" i="0" u="none" strike="noStrike" dirty="0">
              <a:solidFill>
                <a:srgbClr val="000000"/>
              </a:solidFill>
              <a:latin typeface="UD デジタル 教科書体 NK-R" panose="02020400000000000000" pitchFamily="18" charset="-128"/>
              <a:ea typeface="UD デジタル 教科書体 NK-R" panose="02020400000000000000" pitchFamily="18" charset="-128"/>
            </a:endParaRPr>
          </a:p>
          <a:p>
            <a:r>
              <a:rPr lang="en-US" altLang="ja-JP" sz="1200" dirty="0">
                <a:solidFill>
                  <a:srgbClr val="000000"/>
                </a:solidFill>
                <a:latin typeface="UD デジタル 教科書体 NK-R" panose="02020400000000000000" pitchFamily="18" charset="-128"/>
                <a:ea typeface="UD デジタル 教科書体 NK-R" panose="02020400000000000000" pitchFamily="18" charset="-128"/>
              </a:rPr>
              <a:t>   </a:t>
            </a:r>
            <a:r>
              <a:rPr lang="ja-JP" altLang="en-US" sz="1200" dirty="0">
                <a:solidFill>
                  <a:srgbClr val="000000"/>
                </a:solidFill>
                <a:latin typeface="UD デジタル 教科書体 NK-R" panose="02020400000000000000" pitchFamily="18" charset="-128"/>
                <a:ea typeface="UD デジタル 教科書体 NK-R" panose="02020400000000000000" pitchFamily="18" charset="-128"/>
              </a:rPr>
              <a:t>・情報通信技術を活用したスポーツの機会の充実</a:t>
            </a:r>
            <a:endParaRPr lang="en-US" altLang="ja-JP" sz="1200" i="0" u="none" strike="noStrike" dirty="0">
              <a:solidFill>
                <a:srgbClr val="000000"/>
              </a:solidFill>
              <a:latin typeface="UD デジタル 教科書体 NK-R" panose="02020400000000000000" pitchFamily="18" charset="-128"/>
              <a:ea typeface="UD デジタル 教科書体 NK-R" panose="02020400000000000000" pitchFamily="18" charset="-128"/>
            </a:endParaRPr>
          </a:p>
        </p:txBody>
      </p:sp>
      <p:sp>
        <p:nvSpPr>
          <p:cNvPr id="7" name="四角形: 角を丸くする 6">
            <a:extLst>
              <a:ext uri="{FF2B5EF4-FFF2-40B4-BE49-F238E27FC236}">
                <a16:creationId xmlns:a16="http://schemas.microsoft.com/office/drawing/2014/main" id="{5F4E4B0E-9892-45BB-8DFC-202CE0FEF7B7}"/>
              </a:ext>
            </a:extLst>
          </p:cNvPr>
          <p:cNvSpPr/>
          <p:nvPr/>
        </p:nvSpPr>
        <p:spPr>
          <a:xfrm>
            <a:off x="44903" y="498471"/>
            <a:ext cx="9727750" cy="296483"/>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i="0" u="none" strike="noStrike" baseline="0" dirty="0">
                <a:solidFill>
                  <a:schemeClr val="bg1"/>
                </a:solidFill>
                <a:latin typeface="UD デジタル 教科書体 NK-R" panose="02020400000000000000" pitchFamily="18" charset="-128"/>
                <a:ea typeface="UD デジタル 教科書体 NK-R" panose="02020400000000000000" pitchFamily="18" charset="-128"/>
              </a:rPr>
              <a:t>スポーツ基本法</a:t>
            </a:r>
            <a:r>
              <a:rPr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改正のポイント</a:t>
            </a:r>
            <a:endParaRPr lang="ja-JP" altLang="en-US" sz="1400" b="1" i="0" u="none" strike="noStrike" baseline="0"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9" name="四角形: 角を丸くする 8">
            <a:extLst>
              <a:ext uri="{FF2B5EF4-FFF2-40B4-BE49-F238E27FC236}">
                <a16:creationId xmlns:a16="http://schemas.microsoft.com/office/drawing/2014/main" id="{ADB77382-B7F1-4AB1-B0B1-311D6BAB3DF3}"/>
              </a:ext>
            </a:extLst>
          </p:cNvPr>
          <p:cNvSpPr/>
          <p:nvPr/>
        </p:nvSpPr>
        <p:spPr>
          <a:xfrm>
            <a:off x="69393" y="5785465"/>
            <a:ext cx="9816193" cy="999058"/>
          </a:xfrm>
          <a:prstGeom prst="roundRect">
            <a:avLst>
              <a:gd name="adj" fmla="val 6219"/>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都市の賑わいや活力を創出するため、６つのテーマを設定　　</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■テーマ別の取組み：３</a:t>
            </a:r>
            <a:r>
              <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スポーツによる活力あふれる都市</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r>
              <a:rPr lang="en-US" altLang="ja-JP" sz="1200" kern="100" dirty="0">
                <a:solidFill>
                  <a:schemeClr val="tx1"/>
                </a:solidFill>
                <a:latin typeface="UD デジタル 教科書体 NK-R" panose="02020400000000000000" pitchFamily="18" charset="-128"/>
                <a:ea typeface="UD デジタル 教科書体 NK-R" panose="02020400000000000000" pitchFamily="18" charset="-128"/>
              </a:rPr>
              <a:t> 【</a:t>
            </a:r>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rPr>
              <a:t>取組み</a:t>
            </a:r>
            <a:r>
              <a:rPr lang="en-US" altLang="ja-JP" sz="1200" kern="1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200" u="none" kern="100" dirty="0">
                <a:solidFill>
                  <a:schemeClr val="tx1"/>
                </a:solidFill>
                <a:effectLst/>
                <a:latin typeface="UD デジタル 教科書体 NK-R" panose="02020400000000000000" pitchFamily="18" charset="-128"/>
                <a:ea typeface="UD デジタル 教科書体 NK-R" panose="02020400000000000000" pitchFamily="18" charset="-128"/>
              </a:rPr>
              <a:t>世界的なトップアスリートのパフォーマンスを「みる」機会やスポーツを「する」機会の提供、大阪の地域資源を生かしたスポーツツーリズム等　</a:t>
            </a:r>
            <a:endParaRPr lang="en-US" altLang="ja-JP" sz="1200" u="none" kern="100" dirty="0">
              <a:solidFill>
                <a:schemeClr val="tx1"/>
              </a:solidFill>
              <a:effectLst/>
              <a:latin typeface="UD デジタル 教科書体 NK-R" panose="02020400000000000000" pitchFamily="18" charset="-128"/>
              <a:ea typeface="UD デジタル 教科書体 NK-R" panose="02020400000000000000" pitchFamily="18" charset="-128"/>
            </a:endParaRPr>
          </a:p>
          <a:p>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rPr>
              <a:t>　　　　　　　　　　</a:t>
            </a:r>
            <a:r>
              <a:rPr lang="ja-JP" altLang="en-US" sz="1200" u="none" kern="100" dirty="0">
                <a:solidFill>
                  <a:schemeClr val="tx1"/>
                </a:solidFill>
                <a:effectLst/>
                <a:latin typeface="UD デジタル 教科書体 NK-R" panose="02020400000000000000" pitchFamily="18" charset="-128"/>
                <a:ea typeface="UD デジタル 教科書体 NK-R" panose="02020400000000000000" pitchFamily="18" charset="-128"/>
              </a:rPr>
              <a:t>により、</a:t>
            </a:r>
            <a:r>
              <a:rPr lang="ja-JP" altLang="en-US" sz="1200" u="none" strike="noStrike" kern="100" dirty="0">
                <a:solidFill>
                  <a:schemeClr val="tx1"/>
                </a:solidFill>
                <a:effectLst/>
                <a:latin typeface="UD デジタル 教科書体 NK-R" panose="02020400000000000000" pitchFamily="18" charset="-128"/>
                <a:ea typeface="UD デジタル 教科書体 NK-R" panose="02020400000000000000" pitchFamily="18" charset="-128"/>
              </a:rPr>
              <a:t>活力</a:t>
            </a:r>
            <a:r>
              <a:rPr lang="ja-JP" altLang="en-US" sz="1200" u="none" kern="100" dirty="0">
                <a:solidFill>
                  <a:schemeClr val="tx1"/>
                </a:solidFill>
                <a:effectLst/>
                <a:latin typeface="UD デジタル 教科書体 NK-R" panose="02020400000000000000" pitchFamily="18" charset="-128"/>
                <a:ea typeface="UD デジタル 教科書体 NK-R" panose="02020400000000000000" pitchFamily="18" charset="-128"/>
              </a:rPr>
              <a:t>あふれる都市をめざす。</a:t>
            </a:r>
            <a:endParaRPr lang="en-US" altLang="ja-JP" sz="1200" u="none" kern="100" dirty="0">
              <a:solidFill>
                <a:schemeClr val="tx1"/>
              </a:solidFill>
              <a:effectLst/>
              <a:latin typeface="UD デジタル 教科書体 NK-R" panose="02020400000000000000" pitchFamily="18" charset="-128"/>
              <a:ea typeface="UD デジタル 教科書体 NK-R" panose="02020400000000000000" pitchFamily="18" charset="-128"/>
            </a:endParaRPr>
          </a:p>
        </p:txBody>
      </p:sp>
      <p:sp>
        <p:nvSpPr>
          <p:cNvPr id="10" name="四角形: 角を丸くする 9">
            <a:extLst>
              <a:ext uri="{FF2B5EF4-FFF2-40B4-BE49-F238E27FC236}">
                <a16:creationId xmlns:a16="http://schemas.microsoft.com/office/drawing/2014/main" id="{1FDF8C50-3B1B-45A3-80FC-C78F784AAE11}"/>
              </a:ext>
            </a:extLst>
          </p:cNvPr>
          <p:cNvSpPr/>
          <p:nvPr/>
        </p:nvSpPr>
        <p:spPr>
          <a:xfrm>
            <a:off x="118382" y="5657854"/>
            <a:ext cx="3857626" cy="296483"/>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1400" b="1" dirty="0">
                <a:solidFill>
                  <a:schemeClr val="bg1"/>
                </a:solidFill>
                <a:latin typeface="UD デジタル 教科書体 NK-R" panose="02020400000000000000" pitchFamily="18" charset="-128"/>
                <a:ea typeface="UD デジタル 教科書体 NK-R" panose="02020400000000000000" pitchFamily="18" charset="-128"/>
              </a:rPr>
              <a:t>大阪都市魅力創造戦略</a:t>
            </a:r>
            <a:r>
              <a:rPr lang="en-US" altLang="zh-TW" sz="1400" b="1" dirty="0">
                <a:solidFill>
                  <a:schemeClr val="bg1"/>
                </a:solidFill>
                <a:latin typeface="UD デジタル 教科書体 NK-R" panose="02020400000000000000" pitchFamily="18" charset="-128"/>
                <a:ea typeface="UD デジタル 教科書体 NK-R" panose="02020400000000000000" pitchFamily="18" charset="-128"/>
              </a:rPr>
              <a:t>2030</a:t>
            </a:r>
            <a:r>
              <a:rPr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（案）抜粋</a:t>
            </a:r>
            <a:endParaRPr lang="en-US" altLang="ja-JP" sz="1400" b="1" i="0" u="none" strike="noStrike" baseline="0"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11" name="スライド番号プレースホルダー 9">
            <a:extLst>
              <a:ext uri="{FF2B5EF4-FFF2-40B4-BE49-F238E27FC236}">
                <a16:creationId xmlns:a16="http://schemas.microsoft.com/office/drawing/2014/main" id="{E27162F2-7217-4888-B681-734C8697861F}"/>
              </a:ext>
            </a:extLst>
          </p:cNvPr>
          <p:cNvSpPr>
            <a:spLocks noGrp="1"/>
          </p:cNvSpPr>
          <p:nvPr>
            <p:ph type="sldNum" sz="quarter" idx="12"/>
          </p:nvPr>
        </p:nvSpPr>
        <p:spPr>
          <a:xfrm>
            <a:off x="7532915" y="6482441"/>
            <a:ext cx="2228850" cy="365125"/>
          </a:xfrm>
        </p:spPr>
        <p:txBody>
          <a:bodyPr/>
          <a:lstStyle/>
          <a:p>
            <a:fld id="{AA04FE07-FD3E-4D59-A22D-C3998CD29553}" type="slidenum">
              <a:rPr kumimoji="1" lang="ja-JP" altLang="en-US" sz="1800" b="1" smtClean="0"/>
              <a:t>3</a:t>
            </a:fld>
            <a:endParaRPr kumimoji="1" lang="ja-JP" altLang="en-US" sz="1800" b="1"/>
          </a:p>
        </p:txBody>
      </p:sp>
    </p:spTree>
    <p:extLst>
      <p:ext uri="{BB962C8B-B14F-4D97-AF65-F5344CB8AC3E}">
        <p14:creationId xmlns:p14="http://schemas.microsoft.com/office/powerpoint/2010/main" val="179329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正方形/長方形 17">
            <a:extLst>
              <a:ext uri="{FF2B5EF4-FFF2-40B4-BE49-F238E27FC236}">
                <a16:creationId xmlns:a16="http://schemas.microsoft.com/office/drawing/2014/main" id="{69F83F31-FCCD-4A20-918C-39F522B749A6}"/>
              </a:ext>
            </a:extLst>
          </p:cNvPr>
          <p:cNvSpPr/>
          <p:nvPr/>
        </p:nvSpPr>
        <p:spPr>
          <a:xfrm>
            <a:off x="0" y="0"/>
            <a:ext cx="9906000" cy="47610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latin typeface="UD デジタル 教科書体 NK-R" panose="02020400000000000000" pitchFamily="18" charset="-128"/>
                <a:ea typeface="UD デジタル 教科書体 NK-R" panose="02020400000000000000" pitchFamily="18" charset="-128"/>
              </a:rPr>
              <a:t>第４次大阪府スポーツ推進計画の全体</a:t>
            </a:r>
            <a:r>
              <a:rPr kumimoji="1"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構成イメージ</a:t>
            </a:r>
            <a:endParaRPr kumimoji="1" lang="en-US" altLang="ja-JP" sz="28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7" name="二等辺三角形 6">
            <a:extLst>
              <a:ext uri="{FF2B5EF4-FFF2-40B4-BE49-F238E27FC236}">
                <a16:creationId xmlns:a16="http://schemas.microsoft.com/office/drawing/2014/main" id="{F183E820-5FF2-41E7-9F75-163B12180FA2}"/>
              </a:ext>
            </a:extLst>
          </p:cNvPr>
          <p:cNvSpPr/>
          <p:nvPr/>
        </p:nvSpPr>
        <p:spPr>
          <a:xfrm>
            <a:off x="850123" y="1772732"/>
            <a:ext cx="8205750" cy="4951533"/>
          </a:xfrm>
          <a:prstGeom prst="triangle">
            <a:avLst>
              <a:gd name="adj" fmla="val 50103"/>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楕円 14">
            <a:extLst>
              <a:ext uri="{FF2B5EF4-FFF2-40B4-BE49-F238E27FC236}">
                <a16:creationId xmlns:a16="http://schemas.microsoft.com/office/drawing/2014/main" id="{82675351-15DB-453B-A369-3CD57DB75271}"/>
              </a:ext>
            </a:extLst>
          </p:cNvPr>
          <p:cNvSpPr/>
          <p:nvPr/>
        </p:nvSpPr>
        <p:spPr>
          <a:xfrm>
            <a:off x="1201301" y="1772732"/>
            <a:ext cx="7291675" cy="819054"/>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600" b="1" dirty="0">
                <a:latin typeface="UD デジタル 教科書体 NK-R" panose="02020400000000000000" pitchFamily="18" charset="-128"/>
                <a:ea typeface="UD デジタル 教科書体 NK-R" panose="02020400000000000000" pitchFamily="18" charset="-128"/>
              </a:rPr>
              <a:t>ウェルビーイングの向上</a:t>
            </a:r>
            <a:endParaRPr lang="en-US" altLang="ja-JP" sz="3600" b="1" dirty="0">
              <a:latin typeface="UD デジタル 教科書体 NK-R" panose="02020400000000000000" pitchFamily="18" charset="-128"/>
              <a:ea typeface="UD デジタル 教科書体 NK-R" panose="02020400000000000000" pitchFamily="18" charset="-128"/>
            </a:endParaRPr>
          </a:p>
        </p:txBody>
      </p:sp>
      <p:sp>
        <p:nvSpPr>
          <p:cNvPr id="6" name="矢印: 上 5">
            <a:extLst>
              <a:ext uri="{FF2B5EF4-FFF2-40B4-BE49-F238E27FC236}">
                <a16:creationId xmlns:a16="http://schemas.microsoft.com/office/drawing/2014/main" id="{3C863D34-E3F7-4653-B335-CF7BC035836D}"/>
              </a:ext>
            </a:extLst>
          </p:cNvPr>
          <p:cNvSpPr/>
          <p:nvPr/>
        </p:nvSpPr>
        <p:spPr>
          <a:xfrm>
            <a:off x="4312187" y="2666369"/>
            <a:ext cx="1334508" cy="609233"/>
          </a:xfrm>
          <a:prstGeom prst="up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四角形: 角を丸くする 4">
            <a:extLst>
              <a:ext uri="{FF2B5EF4-FFF2-40B4-BE49-F238E27FC236}">
                <a16:creationId xmlns:a16="http://schemas.microsoft.com/office/drawing/2014/main" id="{4304DC40-7ECC-49A9-AD09-B5A5B7E6FECD}"/>
              </a:ext>
            </a:extLst>
          </p:cNvPr>
          <p:cNvSpPr/>
          <p:nvPr/>
        </p:nvSpPr>
        <p:spPr>
          <a:xfrm>
            <a:off x="224669" y="4091622"/>
            <a:ext cx="4723815" cy="365461"/>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UD デジタル 教科書体 NK-R" panose="02020400000000000000" pitchFamily="18" charset="-128"/>
                <a:ea typeface="UD デジタル 教科書体 NK-R" panose="02020400000000000000" pitchFamily="18" charset="-128"/>
              </a:rPr>
              <a:t>生涯スポーツの振興</a:t>
            </a:r>
          </a:p>
        </p:txBody>
      </p:sp>
      <p:sp>
        <p:nvSpPr>
          <p:cNvPr id="14" name="四角形: 角を丸くする 13">
            <a:extLst>
              <a:ext uri="{FF2B5EF4-FFF2-40B4-BE49-F238E27FC236}">
                <a16:creationId xmlns:a16="http://schemas.microsoft.com/office/drawing/2014/main" id="{2DCE7B75-6516-4934-9E73-3A463F2B1C7B}"/>
              </a:ext>
            </a:extLst>
          </p:cNvPr>
          <p:cNvSpPr/>
          <p:nvPr/>
        </p:nvSpPr>
        <p:spPr>
          <a:xfrm>
            <a:off x="5049662" y="4094638"/>
            <a:ext cx="4587452" cy="362445"/>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latin typeface="UD デジタル 教科書体 NK-R" panose="02020400000000000000" pitchFamily="18" charset="-128"/>
                <a:ea typeface="UD デジタル 教科書体 NK-R" panose="02020400000000000000" pitchFamily="18" charset="-128"/>
              </a:rPr>
              <a:t>スポーツツーリズムの</a:t>
            </a:r>
            <a:r>
              <a:rPr kumimoji="1" lang="ja-JP" altLang="en-US" b="1" dirty="0">
                <a:latin typeface="UD デジタル 教科書体 NK-R" panose="02020400000000000000" pitchFamily="18" charset="-128"/>
                <a:ea typeface="UD デジタル 教科書体 NK-R" panose="02020400000000000000" pitchFamily="18" charset="-128"/>
              </a:rPr>
              <a:t>推進</a:t>
            </a:r>
          </a:p>
        </p:txBody>
      </p:sp>
      <p:sp>
        <p:nvSpPr>
          <p:cNvPr id="20" name="四角形: 角を丸くする 19">
            <a:extLst>
              <a:ext uri="{FF2B5EF4-FFF2-40B4-BE49-F238E27FC236}">
                <a16:creationId xmlns:a16="http://schemas.microsoft.com/office/drawing/2014/main" id="{BFEAC11F-0EA1-46D9-ACE6-21755AFF1BEF}"/>
              </a:ext>
            </a:extLst>
          </p:cNvPr>
          <p:cNvSpPr/>
          <p:nvPr/>
        </p:nvSpPr>
        <p:spPr>
          <a:xfrm>
            <a:off x="97971" y="4668038"/>
            <a:ext cx="4817444" cy="1879719"/>
          </a:xfrm>
          <a:prstGeom prst="roundRect">
            <a:avLst>
              <a:gd name="adj" fmla="val 7614"/>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700" dirty="0">
                <a:solidFill>
                  <a:schemeClr val="tx1"/>
                </a:solidFill>
                <a:latin typeface="UD デジタル 教科書体 NK-R" panose="02020400000000000000" pitchFamily="18" charset="-128"/>
                <a:ea typeface="UD デジタル 教科書体 NK-R" panose="02020400000000000000" pitchFamily="18" charset="-128"/>
              </a:rPr>
              <a:t>１　ライフステージに応じた機会の提供</a:t>
            </a:r>
            <a:endParaRPr lang="en-US" altLang="ja-JP" sz="1700" b="0"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700" dirty="0">
                <a:solidFill>
                  <a:schemeClr val="tx1"/>
                </a:solidFill>
                <a:latin typeface="UD デジタル 教科書体 NK-R" panose="02020400000000000000" pitchFamily="18" charset="-128"/>
                <a:ea typeface="UD デジタル 教科書体 NK-R" panose="02020400000000000000" pitchFamily="18" charset="-128"/>
              </a:rPr>
              <a:t>２　パラスポーツの推進</a:t>
            </a:r>
            <a:endParaRPr lang="en-US" altLang="ja-JP" sz="1700"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700" dirty="0">
                <a:solidFill>
                  <a:schemeClr val="tx1"/>
                </a:solidFill>
                <a:latin typeface="UD デジタル 教科書体 NK-R" panose="02020400000000000000" pitchFamily="18" charset="-128"/>
                <a:ea typeface="UD デジタル 教科書体 NK-R" panose="02020400000000000000" pitchFamily="18" charset="-128"/>
              </a:rPr>
              <a:t>３　スポーツに親しむ機会の創出と心身の健康</a:t>
            </a:r>
            <a:endParaRPr kumimoji="1" lang="en-US" altLang="ja-JP" sz="1700"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700" dirty="0">
                <a:solidFill>
                  <a:schemeClr val="tx1"/>
                </a:solidFill>
                <a:latin typeface="UD デジタル 教科書体 NK-R" panose="02020400000000000000" pitchFamily="18" charset="-128"/>
                <a:ea typeface="UD デジタル 教科書体 NK-R" panose="02020400000000000000" pitchFamily="18" charset="-128"/>
              </a:rPr>
              <a:t>４　共生社会の実現に向けたスポーツ環境づくり</a:t>
            </a:r>
            <a:endParaRPr kumimoji="1" lang="en-US" altLang="ja-JP" sz="1700"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700" dirty="0">
                <a:solidFill>
                  <a:schemeClr val="tx1"/>
                </a:solidFill>
                <a:latin typeface="UD デジタル 教科書体 NK-R" panose="02020400000000000000" pitchFamily="18" charset="-128"/>
                <a:ea typeface="UD デジタル 教科書体 NK-R" panose="02020400000000000000" pitchFamily="18" charset="-128"/>
              </a:rPr>
              <a:t>５　</a:t>
            </a:r>
            <a:r>
              <a:rPr kumimoji="1" lang="ja-JP" altLang="en-US" sz="1700" b="0" dirty="0">
                <a:solidFill>
                  <a:schemeClr val="tx1"/>
                </a:solidFill>
                <a:latin typeface="UD デジタル 教科書体 NK-R" panose="02020400000000000000" pitchFamily="18" charset="-128"/>
                <a:ea typeface="UD デジタル 教科書体 NK-R" panose="02020400000000000000" pitchFamily="18" charset="-128"/>
              </a:rPr>
              <a:t>スポーツコミッションによる生涯スポーツの</a:t>
            </a:r>
            <a:endParaRPr kumimoji="1" lang="en-US" altLang="ja-JP" sz="1700" b="0"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70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ja-JP" altLang="en-US" sz="1700" b="0" dirty="0">
                <a:solidFill>
                  <a:schemeClr val="tx1"/>
                </a:solidFill>
                <a:latin typeface="UD デジタル 教科書体 NK-R" panose="02020400000000000000" pitchFamily="18" charset="-128"/>
                <a:ea typeface="UD デジタル 教科書体 NK-R" panose="02020400000000000000" pitchFamily="18" charset="-128"/>
              </a:rPr>
              <a:t>推進</a:t>
            </a:r>
            <a:endParaRPr lang="en-US" altLang="ja-JP" sz="1700" b="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1" name="四角形: 角を丸くする 20">
            <a:extLst>
              <a:ext uri="{FF2B5EF4-FFF2-40B4-BE49-F238E27FC236}">
                <a16:creationId xmlns:a16="http://schemas.microsoft.com/office/drawing/2014/main" id="{C5588FDD-579D-4813-8F34-35F3201013D7}"/>
              </a:ext>
            </a:extLst>
          </p:cNvPr>
          <p:cNvSpPr/>
          <p:nvPr/>
        </p:nvSpPr>
        <p:spPr>
          <a:xfrm>
            <a:off x="5014551" y="4650814"/>
            <a:ext cx="4657674" cy="1879719"/>
          </a:xfrm>
          <a:prstGeom prst="roundRect">
            <a:avLst>
              <a:gd name="adj" fmla="val 7614"/>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latin typeface="UD デジタル 教科書体 NK-R" panose="02020400000000000000" pitchFamily="18" charset="-128"/>
                <a:ea typeface="UD デジタル 教科書体 NK-R" panose="02020400000000000000" pitchFamily="18" charset="-128"/>
              </a:rPr>
              <a:t>１　</a:t>
            </a:r>
            <a:r>
              <a:rPr lang="ja-JP" altLang="en-US" sz="1600" b="0" dirty="0">
                <a:solidFill>
                  <a:schemeClr val="tx1"/>
                </a:solidFill>
                <a:latin typeface="UD デジタル 教科書体 NK-R" panose="02020400000000000000" pitchFamily="18" charset="-128"/>
                <a:ea typeface="UD デジタル 教科書体 NK-R" panose="02020400000000000000" pitchFamily="18" charset="-128"/>
              </a:rPr>
              <a:t>様々な形のスポーツツーリズムの推進</a:t>
            </a:r>
            <a:endParaRPr lang="en-US" altLang="ja-JP" sz="1600" b="0"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600" dirty="0">
                <a:solidFill>
                  <a:schemeClr val="tx1"/>
                </a:solidFill>
                <a:latin typeface="UD デジタル 教科書体 NK-R" panose="02020400000000000000" pitchFamily="18" charset="-128"/>
                <a:ea typeface="UD デジタル 教科書体 NK-R" panose="02020400000000000000" pitchFamily="18" charset="-128"/>
              </a:rPr>
              <a:t>２　スポーツコミッションによる活力あるまちづくり</a:t>
            </a:r>
            <a:endParaRPr kumimoji="1" lang="en-US" altLang="ja-JP" sz="1600"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600" dirty="0">
                <a:solidFill>
                  <a:schemeClr val="tx1"/>
                </a:solidFill>
                <a:latin typeface="UD デジタル 教科書体 NK-R" panose="02020400000000000000" pitchFamily="18" charset="-128"/>
                <a:ea typeface="UD デジタル 教科書体 NK-R" panose="02020400000000000000" pitchFamily="18" charset="-128"/>
              </a:rPr>
              <a:t>　　の推進</a:t>
            </a:r>
            <a:endParaRPr kumimoji="1" lang="en-US" altLang="ja-JP" sz="1600"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600" i="0" u="none" strike="noStrike" kern="1200" dirty="0">
                <a:solidFill>
                  <a:schemeClr val="tx1"/>
                </a:solidFill>
                <a:effectLst/>
                <a:latin typeface="UD デジタル 教科書体 NK-R" panose="02020400000000000000" pitchFamily="18" charset="-128"/>
                <a:ea typeface="UD デジタル 教科書体 NK-R" panose="02020400000000000000" pitchFamily="18" charset="-128"/>
              </a:rPr>
              <a:t>３　</a:t>
            </a:r>
            <a:r>
              <a:rPr kumimoji="1" lang="ja-JP" altLang="en-US" sz="1600" b="0" i="0" u="none" strike="noStrike" kern="1200" dirty="0">
                <a:solidFill>
                  <a:schemeClr val="tx1"/>
                </a:solidFill>
                <a:effectLst/>
                <a:latin typeface="UD デジタル 教科書体 NK-R" panose="02020400000000000000" pitchFamily="18" charset="-128"/>
                <a:ea typeface="UD デジタル 教科書体 NK-R" panose="02020400000000000000" pitchFamily="18" charset="-128"/>
              </a:rPr>
              <a:t>産業連携</a:t>
            </a:r>
            <a:r>
              <a:rPr kumimoji="1" lang="ja-JP" altLang="ja-JP" sz="1600" b="0" i="0" u="none" strike="noStrike" kern="1200" dirty="0">
                <a:solidFill>
                  <a:schemeClr val="tx1"/>
                </a:solidFill>
                <a:effectLst/>
                <a:latin typeface="UD デジタル 教科書体 NK-R" panose="02020400000000000000" pitchFamily="18" charset="-128"/>
                <a:ea typeface="UD デジタル 教科書体 NK-R" panose="02020400000000000000" pitchFamily="18" charset="-128"/>
              </a:rPr>
              <a:t>等</a:t>
            </a:r>
            <a:r>
              <a:rPr kumimoji="1" lang="ja-JP" altLang="en-US" sz="1600" b="0" i="0" u="none" strike="noStrike" kern="1200" dirty="0">
                <a:solidFill>
                  <a:schemeClr val="tx1"/>
                </a:solidFill>
                <a:effectLst/>
                <a:latin typeface="UD デジタル 教科書体 NK-R" panose="02020400000000000000" pitchFamily="18" charset="-128"/>
                <a:ea typeface="UD デジタル 教科書体 NK-R" panose="02020400000000000000" pitchFamily="18" charset="-128"/>
              </a:rPr>
              <a:t>による</a:t>
            </a:r>
            <a:r>
              <a:rPr kumimoji="1" lang="ja-JP" altLang="ja-JP" sz="1600" b="0" i="0" u="none" strike="noStrike" kern="1200" dirty="0">
                <a:solidFill>
                  <a:schemeClr val="tx1"/>
                </a:solidFill>
                <a:effectLst/>
                <a:latin typeface="UD デジタル 教科書体 NK-R" panose="02020400000000000000" pitchFamily="18" charset="-128"/>
                <a:ea typeface="UD デジタル 教科書体 NK-R" panose="02020400000000000000" pitchFamily="18" charset="-128"/>
              </a:rPr>
              <a:t>スポーツを通じた</a:t>
            </a:r>
            <a:r>
              <a:rPr kumimoji="1" lang="ja-JP" altLang="en-US" sz="1600" b="0" i="0" u="none" strike="noStrike" kern="1200" dirty="0">
                <a:solidFill>
                  <a:schemeClr val="tx1"/>
                </a:solidFill>
                <a:effectLst/>
                <a:latin typeface="UD デジタル 教科書体 NK-R" panose="02020400000000000000" pitchFamily="18" charset="-128"/>
                <a:ea typeface="UD デジタル 教科書体 NK-R" panose="02020400000000000000" pitchFamily="18" charset="-128"/>
              </a:rPr>
              <a:t>地域の活</a:t>
            </a:r>
            <a:endParaRPr kumimoji="1" lang="en-US" altLang="ja-JP" sz="1600" b="0" i="0" u="none" strike="noStrike" kern="1200" dirty="0">
              <a:solidFill>
                <a:schemeClr val="tx1"/>
              </a:solidFill>
              <a:effectLst/>
              <a:latin typeface="UD デジタル 教科書体 NK-R" panose="02020400000000000000" pitchFamily="18" charset="-128"/>
              <a:ea typeface="UD デジタル 教科書体 NK-R" panose="02020400000000000000" pitchFamily="18" charset="-128"/>
            </a:endParaRPr>
          </a:p>
          <a:p>
            <a:r>
              <a:rPr kumimoji="1" lang="ja-JP" altLang="en-US" sz="160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ja-JP" altLang="en-US" sz="1600" b="0" i="0" u="none" strike="noStrike" kern="1200" dirty="0">
                <a:solidFill>
                  <a:schemeClr val="tx1"/>
                </a:solidFill>
                <a:effectLst/>
                <a:latin typeface="UD デジタル 教科書体 NK-R" panose="02020400000000000000" pitchFamily="18" charset="-128"/>
                <a:ea typeface="UD デジタル 教科書体 NK-R" panose="02020400000000000000" pitchFamily="18" charset="-128"/>
              </a:rPr>
              <a:t>性化</a:t>
            </a:r>
            <a:endParaRPr lang="en-US" altLang="ja-JP" sz="1600" b="0"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600" dirty="0">
                <a:solidFill>
                  <a:schemeClr val="tx1"/>
                </a:solidFill>
                <a:latin typeface="UD デジタル 教科書体 NK-R" panose="02020400000000000000" pitchFamily="18" charset="-128"/>
                <a:ea typeface="UD デジタル 教科書体 NK-R" panose="02020400000000000000" pitchFamily="18" charset="-128"/>
              </a:rPr>
              <a:t>４　大規模スポーツイベント等の開催による賑わい　</a:t>
            </a:r>
            <a:endParaRPr kumimoji="1" lang="en-US" altLang="ja-JP" sz="1600"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600" dirty="0">
                <a:solidFill>
                  <a:schemeClr val="tx1"/>
                </a:solidFill>
                <a:latin typeface="UD デジタル 教科書体 NK-R" panose="02020400000000000000" pitchFamily="18" charset="-128"/>
                <a:ea typeface="UD デジタル 教科書体 NK-R" panose="02020400000000000000" pitchFamily="18" charset="-128"/>
              </a:rPr>
              <a:t>　　創出</a:t>
            </a:r>
            <a:endParaRPr lang="en-US" altLang="ja-JP" sz="1600" b="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6" name="四角形: 角を丸くする 15">
            <a:extLst>
              <a:ext uri="{FF2B5EF4-FFF2-40B4-BE49-F238E27FC236}">
                <a16:creationId xmlns:a16="http://schemas.microsoft.com/office/drawing/2014/main" id="{D7CAA1B8-1B78-4031-8018-8381E688CA1B}"/>
              </a:ext>
            </a:extLst>
          </p:cNvPr>
          <p:cNvSpPr/>
          <p:nvPr/>
        </p:nvSpPr>
        <p:spPr>
          <a:xfrm>
            <a:off x="229184" y="3350185"/>
            <a:ext cx="4697376" cy="650006"/>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UD デジタル 教科書体 NK-R" panose="02020400000000000000" pitchFamily="18" charset="-128"/>
                <a:ea typeface="UD デジタル 教科書体 NK-R" panose="02020400000000000000" pitchFamily="18" charset="-128"/>
              </a:rPr>
              <a:t>１の柱　</a:t>
            </a:r>
            <a:r>
              <a:rPr lang="ja-JP" altLang="en-US" b="1" dirty="0">
                <a:solidFill>
                  <a:schemeClr val="bg1"/>
                </a:solidFill>
                <a:latin typeface="UD デジタル 教科書体 NK-R" panose="02020400000000000000" pitchFamily="18" charset="-128"/>
                <a:ea typeface="UD デジタル 教科書体 NK-R" panose="02020400000000000000" pitchFamily="18" charset="-128"/>
              </a:rPr>
              <a:t>誰もがスポーツに親しむことのできる</a:t>
            </a:r>
            <a:endParaRPr lang="en-US" altLang="ja-JP" b="1" dirty="0">
              <a:solidFill>
                <a:schemeClr val="bg1"/>
              </a:solidFill>
              <a:latin typeface="UD デジタル 教科書体 NK-R" panose="02020400000000000000" pitchFamily="18" charset="-128"/>
              <a:ea typeface="UD デジタル 教科書体 NK-R" panose="02020400000000000000" pitchFamily="18" charset="-128"/>
            </a:endParaRPr>
          </a:p>
          <a:p>
            <a:pPr algn="ctr"/>
            <a:r>
              <a:rPr lang="ja-JP" altLang="en-US" b="1" dirty="0">
                <a:solidFill>
                  <a:schemeClr val="bg1"/>
                </a:solidFill>
                <a:latin typeface="UD デジタル 教科書体 NK-R" panose="02020400000000000000" pitchFamily="18" charset="-128"/>
                <a:ea typeface="UD デジタル 教科書体 NK-R" panose="02020400000000000000" pitchFamily="18" charset="-128"/>
              </a:rPr>
              <a:t>社会の実現</a:t>
            </a:r>
            <a:endParaRPr kumimoji="1" lang="ja-JP" altLang="en-US" b="1" dirty="0">
              <a:latin typeface="UD デジタル 教科書体 NK-R" panose="02020400000000000000" pitchFamily="18" charset="-128"/>
              <a:ea typeface="UD デジタル 教科書体 NK-R" panose="02020400000000000000" pitchFamily="18" charset="-128"/>
            </a:endParaRPr>
          </a:p>
        </p:txBody>
      </p:sp>
      <p:sp>
        <p:nvSpPr>
          <p:cNvPr id="23" name="四角形: 角を丸くする 22">
            <a:extLst>
              <a:ext uri="{FF2B5EF4-FFF2-40B4-BE49-F238E27FC236}">
                <a16:creationId xmlns:a16="http://schemas.microsoft.com/office/drawing/2014/main" id="{D6D6DFAB-9655-4672-AD60-13B52489DAB3}"/>
              </a:ext>
            </a:extLst>
          </p:cNvPr>
          <p:cNvSpPr/>
          <p:nvPr/>
        </p:nvSpPr>
        <p:spPr>
          <a:xfrm>
            <a:off x="5049662" y="3332742"/>
            <a:ext cx="4587452" cy="65114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UD デジタル 教科書体 NK-R" panose="02020400000000000000" pitchFamily="18" charset="-128"/>
                <a:ea typeface="UD デジタル 教科書体 NK-R" panose="02020400000000000000" pitchFamily="18" charset="-128"/>
              </a:rPr>
              <a:t>２の柱　</a:t>
            </a:r>
            <a:r>
              <a:rPr kumimoji="1" lang="ja-JP" altLang="en-US" b="1" dirty="0">
                <a:solidFill>
                  <a:schemeClr val="bg1"/>
                </a:solidFill>
                <a:latin typeface="UD デジタル 教科書体 NK-R" panose="02020400000000000000" pitchFamily="18" charset="-128"/>
                <a:ea typeface="UD デジタル 教科書体 NK-R" panose="02020400000000000000" pitchFamily="18" charset="-128"/>
              </a:rPr>
              <a:t>地域資源を活用したスポーツによる</a:t>
            </a:r>
            <a:endParaRPr kumimoji="1" lang="en-US" altLang="ja-JP" b="1" dirty="0">
              <a:solidFill>
                <a:schemeClr val="bg1"/>
              </a:solidFill>
              <a:latin typeface="UD デジタル 教科書体 NK-R" panose="02020400000000000000" pitchFamily="18" charset="-128"/>
              <a:ea typeface="UD デジタル 教科書体 NK-R" panose="02020400000000000000" pitchFamily="18" charset="-128"/>
            </a:endParaRPr>
          </a:p>
          <a:p>
            <a:pPr algn="ctr"/>
            <a:r>
              <a:rPr kumimoji="1" lang="ja-JP" altLang="en-US" b="1" dirty="0">
                <a:solidFill>
                  <a:schemeClr val="bg1"/>
                </a:solidFill>
                <a:latin typeface="UD デジタル 教科書体 NK-R" panose="02020400000000000000" pitchFamily="18" charset="-128"/>
                <a:ea typeface="UD デジタル 教科書体 NK-R" panose="02020400000000000000" pitchFamily="18" charset="-128"/>
              </a:rPr>
              <a:t>楽しいまちづくり</a:t>
            </a:r>
            <a:endParaRPr kumimoji="1" lang="ja-JP" altLang="en-US" b="1" dirty="0">
              <a:latin typeface="UD デジタル 教科書体 NK-R" panose="02020400000000000000" pitchFamily="18" charset="-128"/>
              <a:ea typeface="UD デジタル 教科書体 NK-R" panose="02020400000000000000" pitchFamily="18" charset="-128"/>
            </a:endParaRPr>
          </a:p>
        </p:txBody>
      </p:sp>
      <p:sp>
        <p:nvSpPr>
          <p:cNvPr id="4" name="スクロール: 横 3">
            <a:extLst>
              <a:ext uri="{FF2B5EF4-FFF2-40B4-BE49-F238E27FC236}">
                <a16:creationId xmlns:a16="http://schemas.microsoft.com/office/drawing/2014/main" id="{B7FCC16F-F831-4934-A660-DF1DD054014A}"/>
              </a:ext>
            </a:extLst>
          </p:cNvPr>
          <p:cNvSpPr/>
          <p:nvPr/>
        </p:nvSpPr>
        <p:spPr>
          <a:xfrm>
            <a:off x="1201301" y="463244"/>
            <a:ext cx="7494367" cy="1279936"/>
          </a:xfrm>
          <a:prstGeom prst="horizontalScroll">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200" i="0" u="none" strike="noStrike" baseline="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200" i="0" u="none" strike="noStrike" baseline="0" dirty="0">
                <a:solidFill>
                  <a:schemeClr val="tx1"/>
                </a:solidFill>
                <a:latin typeface="UD デジタル 教科書体 NK-R" panose="02020400000000000000" pitchFamily="18" charset="-128"/>
                <a:ea typeface="UD デジタル 教科書体 NK-R" panose="02020400000000000000" pitchFamily="18" charset="-128"/>
              </a:rPr>
              <a:t>めざすべきスポーツ像（目標）</a:t>
            </a:r>
            <a:r>
              <a:rPr lang="en-US" altLang="ja-JP" sz="1200" i="0" u="none" strike="noStrike" baseline="0" dirty="0">
                <a:solidFill>
                  <a:schemeClr val="tx1"/>
                </a:solidFill>
                <a:latin typeface="UD デジタル 教科書体 NK-R" panose="02020400000000000000" pitchFamily="18" charset="-128"/>
                <a:ea typeface="UD デジタル 教科書体 NK-R" panose="02020400000000000000" pitchFamily="18" charset="-128"/>
              </a:rPr>
              <a:t>】</a:t>
            </a:r>
            <a:endParaRPr lang="en-US" altLang="ja-JP" sz="1200" b="1" dirty="0">
              <a:solidFill>
                <a:schemeClr val="tx1"/>
              </a:solidFill>
              <a:latin typeface="UD デジタル 教科書体 NK-R" panose="02020400000000000000" pitchFamily="18" charset="-128"/>
              <a:ea typeface="UD デジタル 教科書体 NK-R" panose="02020400000000000000" pitchFamily="18" charset="-128"/>
            </a:endParaRPr>
          </a:p>
          <a:p>
            <a:pPr algn="ctr"/>
            <a:r>
              <a:rPr lang="ja-JP" altLang="en-US" sz="2400" b="1" dirty="0">
                <a:solidFill>
                  <a:schemeClr val="tx1"/>
                </a:solidFill>
                <a:latin typeface="UD デジタル 教科書体 NK-R" panose="02020400000000000000" pitchFamily="18" charset="-128"/>
                <a:ea typeface="UD デジタル 教科書体 NK-R" panose="02020400000000000000" pitchFamily="18" charset="-128"/>
              </a:rPr>
              <a:t>スポーツを通じて未来のウェルビーイングを創造する</a:t>
            </a:r>
            <a:endParaRPr lang="en-US" altLang="ja-JP" sz="2400" b="1" dirty="0">
              <a:solidFill>
                <a:schemeClr val="tx1"/>
              </a:solidFill>
              <a:latin typeface="UD デジタル 教科書体 NK-R" panose="02020400000000000000" pitchFamily="18" charset="-128"/>
              <a:ea typeface="UD デジタル 教科書体 NK-R" panose="02020400000000000000" pitchFamily="18" charset="-128"/>
            </a:endParaRPr>
          </a:p>
          <a:p>
            <a:pPr algn="ctr"/>
            <a:r>
              <a:rPr lang="ja-JP" altLang="en-US" sz="2400" b="1" dirty="0">
                <a:solidFill>
                  <a:schemeClr val="tx1"/>
                </a:solidFill>
                <a:latin typeface="UD デジタル 教科書体 NK-R" panose="02020400000000000000" pitchFamily="18" charset="-128"/>
                <a:ea typeface="UD デジタル 教科書体 NK-R" panose="02020400000000000000" pitchFamily="18" charset="-128"/>
              </a:rPr>
              <a:t>～全ての人が健康と充実を感じられるまちへ～</a:t>
            </a:r>
          </a:p>
        </p:txBody>
      </p:sp>
      <p:sp>
        <p:nvSpPr>
          <p:cNvPr id="13" name="スライド番号プレースホルダー 9">
            <a:extLst>
              <a:ext uri="{FF2B5EF4-FFF2-40B4-BE49-F238E27FC236}">
                <a16:creationId xmlns:a16="http://schemas.microsoft.com/office/drawing/2014/main" id="{1948042F-FDA9-448B-997C-E5F17377182D}"/>
              </a:ext>
            </a:extLst>
          </p:cNvPr>
          <p:cNvSpPr>
            <a:spLocks noGrp="1"/>
          </p:cNvSpPr>
          <p:nvPr>
            <p:ph type="sldNum" sz="quarter" idx="12"/>
          </p:nvPr>
        </p:nvSpPr>
        <p:spPr>
          <a:xfrm>
            <a:off x="7532915" y="6482441"/>
            <a:ext cx="2228850" cy="365125"/>
          </a:xfrm>
        </p:spPr>
        <p:txBody>
          <a:bodyPr/>
          <a:lstStyle/>
          <a:p>
            <a:fld id="{AA04FE07-FD3E-4D59-A22D-C3998CD29553}" type="slidenum">
              <a:rPr kumimoji="1" lang="ja-JP" altLang="en-US" sz="1800" b="1" smtClean="0"/>
              <a:t>4</a:t>
            </a:fld>
            <a:endParaRPr kumimoji="1" lang="ja-JP" altLang="en-US" sz="1800" b="1"/>
          </a:p>
        </p:txBody>
      </p:sp>
    </p:spTree>
    <p:extLst>
      <p:ext uri="{BB962C8B-B14F-4D97-AF65-F5344CB8AC3E}">
        <p14:creationId xmlns:p14="http://schemas.microsoft.com/office/powerpoint/2010/main" val="32931379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ACBB3C4F-4771-4D49-B956-A478A7F5E6DB}"/>
              </a:ext>
            </a:extLst>
          </p:cNvPr>
          <p:cNvSpPr/>
          <p:nvPr/>
        </p:nvSpPr>
        <p:spPr>
          <a:xfrm>
            <a:off x="0" y="0"/>
            <a:ext cx="9906000" cy="47610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latin typeface="UD デジタル 教科書体 NK-R" panose="02020400000000000000" pitchFamily="18" charset="-128"/>
                <a:ea typeface="UD デジタル 教科書体 NK-R" panose="02020400000000000000" pitchFamily="18" charset="-128"/>
              </a:rPr>
              <a:t>第４次大阪府スポーツ推進計画策定に向けたスケジュール</a:t>
            </a:r>
          </a:p>
        </p:txBody>
      </p:sp>
      <p:sp>
        <p:nvSpPr>
          <p:cNvPr id="18" name="スライド番号プレースホルダー 8">
            <a:extLst>
              <a:ext uri="{FF2B5EF4-FFF2-40B4-BE49-F238E27FC236}">
                <a16:creationId xmlns:a16="http://schemas.microsoft.com/office/drawing/2014/main" id="{45304734-867C-4A73-8142-0C0197655A8C}"/>
              </a:ext>
            </a:extLst>
          </p:cNvPr>
          <p:cNvSpPr>
            <a:spLocks noGrp="1"/>
          </p:cNvSpPr>
          <p:nvPr>
            <p:ph type="sldNum" sz="quarter" idx="12"/>
          </p:nvPr>
        </p:nvSpPr>
        <p:spPr>
          <a:xfrm>
            <a:off x="7670076" y="6495221"/>
            <a:ext cx="2228850" cy="365125"/>
          </a:xfrm>
        </p:spPr>
        <p:txBody>
          <a:bodyPr anchor="b"/>
          <a:lstStyle/>
          <a:p>
            <a:fld id="{AA04FE07-FD3E-4D59-A22D-C3998CD29553}" type="slidenum">
              <a:rPr kumimoji="1" lang="ja-JP" altLang="en-US" smtClean="0"/>
              <a:t>5</a:t>
            </a:fld>
            <a:endParaRPr kumimoji="1" lang="ja-JP" altLang="en-US" dirty="0"/>
          </a:p>
        </p:txBody>
      </p:sp>
      <p:graphicFrame>
        <p:nvGraphicFramePr>
          <p:cNvPr id="6" name="表 5">
            <a:extLst>
              <a:ext uri="{FF2B5EF4-FFF2-40B4-BE49-F238E27FC236}">
                <a16:creationId xmlns:a16="http://schemas.microsoft.com/office/drawing/2014/main" id="{AA55D9CF-4D83-4153-AFC7-F6F6DE132F63}"/>
              </a:ext>
            </a:extLst>
          </p:cNvPr>
          <p:cNvGraphicFramePr>
            <a:graphicFrameLocks noGrp="1"/>
          </p:cNvGraphicFramePr>
          <p:nvPr/>
        </p:nvGraphicFramePr>
        <p:xfrm>
          <a:off x="79965" y="585473"/>
          <a:ext cx="9741368" cy="3996685"/>
        </p:xfrm>
        <a:graphic>
          <a:graphicData uri="http://schemas.openxmlformats.org/drawingml/2006/table">
            <a:tbl>
              <a:tblPr firstRow="1" bandRow="1">
                <a:tableStyleId>{22838BEF-8BB2-4498-84A7-C5851F593DF1}</a:tableStyleId>
              </a:tblPr>
              <a:tblGrid>
                <a:gridCol w="1201322">
                  <a:extLst>
                    <a:ext uri="{9D8B030D-6E8A-4147-A177-3AD203B41FA5}">
                      <a16:colId xmlns:a16="http://schemas.microsoft.com/office/drawing/2014/main" val="3614150057"/>
                    </a:ext>
                  </a:extLst>
                </a:gridCol>
                <a:gridCol w="8540046">
                  <a:extLst>
                    <a:ext uri="{9D8B030D-6E8A-4147-A177-3AD203B41FA5}">
                      <a16:colId xmlns:a16="http://schemas.microsoft.com/office/drawing/2014/main" val="1261635701"/>
                    </a:ext>
                  </a:extLst>
                </a:gridCol>
              </a:tblGrid>
              <a:tr h="40511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UD デジタル 教科書体 NK-R" panose="02020400000000000000" pitchFamily="18" charset="-128"/>
                          <a:ea typeface="UD デジタル 教科書体 NK-R" panose="02020400000000000000" pitchFamily="18" charset="-128"/>
                        </a:rPr>
                        <a:t>１月</a:t>
                      </a:r>
                      <a:r>
                        <a:rPr kumimoji="1" lang="en-US" altLang="ja-JP" sz="1600" b="0" dirty="0">
                          <a:solidFill>
                            <a:schemeClr val="tx1"/>
                          </a:solidFill>
                          <a:latin typeface="UD デジタル 教科書体 NK-R" panose="02020400000000000000" pitchFamily="18" charset="-128"/>
                          <a:ea typeface="UD デジタル 教科書体 NK-R" panose="02020400000000000000" pitchFamily="18" charset="-128"/>
                        </a:rPr>
                        <a:t>23</a:t>
                      </a:r>
                      <a:r>
                        <a:rPr kumimoji="1" lang="ja-JP" altLang="en-US" sz="1600" b="0" dirty="0">
                          <a:solidFill>
                            <a:schemeClr val="tx1"/>
                          </a:solidFill>
                          <a:latin typeface="UD デジタル 教科書体 NK-R" panose="02020400000000000000" pitchFamily="18" charset="-128"/>
                          <a:ea typeface="UD デジタル 教科書体 NK-R" panose="02020400000000000000" pitchFamily="18" charset="-128"/>
                        </a:rPr>
                        <a:t>日</a:t>
                      </a:r>
                    </a:p>
                  </a:txBody>
                  <a:tcPr anchor="ctr"/>
                </a:tc>
                <a:tc>
                  <a:txBody>
                    <a:bodyPr/>
                    <a:lstStyle/>
                    <a:p>
                      <a:r>
                        <a:rPr kumimoji="1" lang="ja-JP" altLang="en-US" sz="1600" b="0" dirty="0">
                          <a:latin typeface="UD デジタル 教科書体 NK-R" panose="02020400000000000000" pitchFamily="18" charset="-128"/>
                          <a:ea typeface="UD デジタル 教科書体 NK-R" panose="02020400000000000000" pitchFamily="18" charset="-128"/>
                        </a:rPr>
                        <a:t>令和７年度第</a:t>
                      </a:r>
                      <a:r>
                        <a:rPr kumimoji="1" lang="en-US" altLang="ja-JP" sz="1600" b="0" dirty="0">
                          <a:latin typeface="UD デジタル 教科書体 NK-R" panose="02020400000000000000" pitchFamily="18" charset="-128"/>
                          <a:ea typeface="UD デジタル 教科書体 NK-R" panose="02020400000000000000" pitchFamily="18" charset="-128"/>
                        </a:rPr>
                        <a:t>1</a:t>
                      </a:r>
                      <a:r>
                        <a:rPr kumimoji="1" lang="ja-JP" altLang="en-US" sz="1600" b="0" dirty="0">
                          <a:latin typeface="UD デジタル 教科書体 NK-R" panose="02020400000000000000" pitchFamily="18" charset="-128"/>
                          <a:ea typeface="UD デジタル 教科書体 NK-R" panose="02020400000000000000" pitchFamily="18" charset="-128"/>
                        </a:rPr>
                        <a:t>回大阪府スポーツ推進審議会（諮問）</a:t>
                      </a:r>
                    </a:p>
                  </a:txBody>
                  <a:tcPr anchor="ctr"/>
                </a:tc>
                <a:extLst>
                  <a:ext uri="{0D108BD9-81ED-4DB2-BD59-A6C34878D82A}">
                    <a16:rowId xmlns:a16="http://schemas.microsoft.com/office/drawing/2014/main" val="3563804005"/>
                  </a:ext>
                </a:extLst>
              </a:tr>
              <a:tr h="405113">
                <a:tc>
                  <a:txBody>
                    <a:bodyPr/>
                    <a:lstStyle/>
                    <a:p>
                      <a:pPr algn="ctr"/>
                      <a:r>
                        <a:rPr kumimoji="1" lang="ja-JP" altLang="en-US" sz="1600" dirty="0">
                          <a:solidFill>
                            <a:schemeClr val="tx1"/>
                          </a:solidFill>
                          <a:latin typeface="UD デジタル 教科書体 NK-R" panose="02020400000000000000" pitchFamily="18" charset="-128"/>
                          <a:ea typeface="UD デジタル 教科書体 NK-R" panose="02020400000000000000" pitchFamily="18" charset="-128"/>
                        </a:rPr>
                        <a:t>３月４日</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UD デジタル 教科書体 NK-R" panose="02020400000000000000" pitchFamily="18" charset="-128"/>
                          <a:ea typeface="UD デジタル 教科書体 NK-R" panose="02020400000000000000" pitchFamily="18" charset="-128"/>
                        </a:rPr>
                        <a:t>第１回　第４次大阪府スポーツ推進計画部会（</a:t>
                      </a:r>
                      <a:r>
                        <a:rPr kumimoji="1" lang="ja-JP" altLang="en-US" sz="1600" b="0" dirty="0">
                          <a:solidFill>
                            <a:sysClr val="windowText" lastClr="000000"/>
                          </a:solidFill>
                          <a:latin typeface="UD デジタル 教科書体 NK-R" panose="02020400000000000000" pitchFamily="18" charset="-128"/>
                          <a:ea typeface="UD デジタル 教科書体 NK-R" panose="02020400000000000000" pitchFamily="18" charset="-128"/>
                        </a:rPr>
                        <a:t>現行計画の課題整理・次期計画の方向性</a:t>
                      </a:r>
                      <a:r>
                        <a:rPr kumimoji="1" lang="ja-JP" altLang="en-US" sz="1600" b="0" baseline="0" dirty="0">
                          <a:latin typeface="UD デジタル 教科書体 NK-R" panose="02020400000000000000" pitchFamily="18" charset="-128"/>
                          <a:ea typeface="UD デジタル 教科書体 NK-R" panose="02020400000000000000" pitchFamily="18" charset="-128"/>
                        </a:rPr>
                        <a:t>）</a:t>
                      </a:r>
                      <a:endParaRPr kumimoji="1" lang="en-US" altLang="ja-JP" sz="1600" b="0" baseline="0" dirty="0">
                        <a:latin typeface="UD デジタル 教科書体 NK-R" panose="02020400000000000000" pitchFamily="18" charset="-128"/>
                        <a:ea typeface="UD デジタル 教科書体 NK-R" panose="02020400000000000000" pitchFamily="18" charset="-128"/>
                      </a:endParaRPr>
                    </a:p>
                  </a:txBody>
                  <a:tcPr anchor="ctr"/>
                </a:tc>
                <a:extLst>
                  <a:ext uri="{0D108BD9-81ED-4DB2-BD59-A6C34878D82A}">
                    <a16:rowId xmlns:a16="http://schemas.microsoft.com/office/drawing/2014/main" val="2820471602"/>
                  </a:ext>
                </a:extLst>
              </a:tr>
              <a:tr h="350668">
                <a:tc gridSpan="2">
                  <a:txBody>
                    <a:bodyPr/>
                    <a:lstStyle/>
                    <a:p>
                      <a:pPr algn="ctr"/>
                      <a:r>
                        <a:rPr kumimoji="1" lang="en-US" altLang="ja-JP" sz="1600" dirty="0">
                          <a:latin typeface="UD デジタル 教科書体 NK-R" panose="02020400000000000000" pitchFamily="18" charset="-128"/>
                          <a:ea typeface="UD デジタル 教科書体 NK-R" panose="02020400000000000000" pitchFamily="18" charset="-128"/>
                        </a:rPr>
                        <a:t>【</a:t>
                      </a:r>
                      <a:r>
                        <a:rPr kumimoji="1" lang="ja-JP" altLang="en-US" sz="1600" dirty="0">
                          <a:latin typeface="UD デジタル 教科書体 NK-R" panose="02020400000000000000" pitchFamily="18" charset="-128"/>
                          <a:ea typeface="UD デジタル 教科書体 NK-R" panose="02020400000000000000" pitchFamily="18" charset="-128"/>
                        </a:rPr>
                        <a:t>今後の予定</a:t>
                      </a:r>
                      <a:r>
                        <a:rPr kumimoji="1" lang="en-US" altLang="ja-JP" sz="1600" dirty="0">
                          <a:latin typeface="UD デジタル 教科書体 NK-R" panose="02020400000000000000" pitchFamily="18" charset="-128"/>
                          <a:ea typeface="UD デジタル 教科書体 NK-R" panose="02020400000000000000" pitchFamily="18" charset="-128"/>
                        </a:rPr>
                        <a:t>】</a:t>
                      </a:r>
                      <a:endParaRPr kumimoji="1" lang="ja-JP" altLang="en-US" sz="1600" dirty="0">
                        <a:latin typeface="UD デジタル 教科書体 NK-R" panose="02020400000000000000" pitchFamily="18" charset="-128"/>
                        <a:ea typeface="UD デジタル 教科書体 NK-R" panose="02020400000000000000" pitchFamily="18" charset="-128"/>
                      </a:endParaRPr>
                    </a:p>
                  </a:txBody>
                  <a:tcPr anchor="ctr"/>
                </a:tc>
                <a:tc hMerge="1">
                  <a:txBody>
                    <a:bodyPr/>
                    <a:lstStyle/>
                    <a:p>
                      <a:pPr algn="l"/>
                      <a:endParaRPr kumimoji="1" lang="ja-JP" altLang="en-US" sz="1400" dirty="0">
                        <a:latin typeface="ＭＳ ゴシック" panose="020B0609070205080204" pitchFamily="49" charset="-128"/>
                        <a:ea typeface="ＭＳ ゴシック" panose="020B0609070205080204" pitchFamily="49" charset="-128"/>
                      </a:endParaRPr>
                    </a:p>
                  </a:txBody>
                  <a:tcPr/>
                </a:tc>
                <a:extLst>
                  <a:ext uri="{0D108BD9-81ED-4DB2-BD59-A6C34878D82A}">
                    <a16:rowId xmlns:a16="http://schemas.microsoft.com/office/drawing/2014/main" val="3934120054"/>
                  </a:ext>
                </a:extLst>
              </a:tr>
              <a:tr h="405113">
                <a:tc>
                  <a:txBody>
                    <a:bodyPr/>
                    <a:lstStyle/>
                    <a:p>
                      <a:pPr algn="ctr"/>
                      <a:r>
                        <a:rPr kumimoji="1" lang="ja-JP" altLang="en-US" sz="1600" dirty="0">
                          <a:solidFill>
                            <a:schemeClr val="tx1"/>
                          </a:solidFill>
                          <a:latin typeface="UD デジタル 教科書体 NK-R" panose="02020400000000000000" pitchFamily="18" charset="-128"/>
                          <a:ea typeface="UD デジタル 教科書体 NK-R" panose="02020400000000000000" pitchFamily="18" charset="-128"/>
                        </a:rPr>
                        <a:t>６月頃</a:t>
                      </a:r>
                    </a:p>
                  </a:txBody>
                  <a:tcPr anchor="ctr"/>
                </a:tc>
                <a:tc>
                  <a:txBody>
                    <a:bodyPr/>
                    <a:lstStyle/>
                    <a:p>
                      <a:r>
                        <a:rPr kumimoji="1" lang="ja-JP" altLang="en-US" sz="1600" dirty="0">
                          <a:solidFill>
                            <a:schemeClr val="tx1"/>
                          </a:solidFill>
                          <a:latin typeface="UD デジタル 教科書体 NK-R" panose="02020400000000000000" pitchFamily="18" charset="-128"/>
                          <a:ea typeface="UD デジタル 教科書体 NK-R" panose="02020400000000000000" pitchFamily="18" charset="-128"/>
                        </a:rPr>
                        <a:t>第１回　第４次大阪府スポーツ推進計画部会（</a:t>
                      </a:r>
                      <a:r>
                        <a:rPr kumimoji="1" lang="ja-JP" altLang="en-US" sz="1600" baseline="0" dirty="0">
                          <a:solidFill>
                            <a:schemeClr val="tx1"/>
                          </a:solidFill>
                          <a:latin typeface="UD デジタル 教科書体 NK-R" panose="02020400000000000000" pitchFamily="18" charset="-128"/>
                          <a:ea typeface="UD デジタル 教科書体 NK-R" panose="02020400000000000000" pitchFamily="18" charset="-128"/>
                        </a:rPr>
                        <a:t>意見整理等）</a:t>
                      </a:r>
                      <a:endParaRPr kumimoji="1" lang="en-US" altLang="ja-JP" sz="1600" baseline="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tc>
                <a:extLst>
                  <a:ext uri="{0D108BD9-81ED-4DB2-BD59-A6C34878D82A}">
                    <a16:rowId xmlns:a16="http://schemas.microsoft.com/office/drawing/2014/main" val="1988349097"/>
                  </a:ext>
                </a:extLst>
              </a:tr>
              <a:tr h="405113">
                <a:tc>
                  <a:txBody>
                    <a:bodyPr/>
                    <a:lstStyle/>
                    <a:p>
                      <a:pPr algn="ctr"/>
                      <a:r>
                        <a:rPr kumimoji="1" lang="ja-JP" altLang="en-US" sz="1600" dirty="0">
                          <a:solidFill>
                            <a:schemeClr val="tx1"/>
                          </a:solidFill>
                          <a:latin typeface="UD デジタル 教科書体 NK-R" panose="02020400000000000000" pitchFamily="18" charset="-128"/>
                          <a:ea typeface="UD デジタル 教科書体 NK-R" panose="02020400000000000000" pitchFamily="18" charset="-128"/>
                        </a:rPr>
                        <a:t>９月頃</a:t>
                      </a:r>
                    </a:p>
                  </a:txBody>
                  <a:tcPr anchor="ctr"/>
                </a:tc>
                <a:tc>
                  <a:txBody>
                    <a:bodyPr/>
                    <a:lstStyle/>
                    <a:p>
                      <a:r>
                        <a:rPr kumimoji="1" lang="ja-JP" altLang="en-US" sz="1600" dirty="0">
                          <a:solidFill>
                            <a:schemeClr val="tx1"/>
                          </a:solidFill>
                          <a:latin typeface="UD デジタル 教科書体 NK-R" panose="02020400000000000000" pitchFamily="18" charset="-128"/>
                          <a:ea typeface="UD デジタル 教科書体 NK-R" panose="02020400000000000000" pitchFamily="18" charset="-128"/>
                        </a:rPr>
                        <a:t>第２回　第４次大阪府スポーツ推進計画部会（骨子案）</a:t>
                      </a:r>
                    </a:p>
                  </a:txBody>
                  <a:tcPr anchor="ctr"/>
                </a:tc>
                <a:extLst>
                  <a:ext uri="{0D108BD9-81ED-4DB2-BD59-A6C34878D82A}">
                    <a16:rowId xmlns:a16="http://schemas.microsoft.com/office/drawing/2014/main" val="3418908781"/>
                  </a:ext>
                </a:extLst>
              </a:tr>
              <a:tr h="405113">
                <a:tc>
                  <a:txBody>
                    <a:bodyPr/>
                    <a:lstStyle/>
                    <a:p>
                      <a:pPr algn="ctr"/>
                      <a:r>
                        <a:rPr kumimoji="1" lang="en-US" altLang="ja-JP" sz="1600" dirty="0">
                          <a:solidFill>
                            <a:schemeClr val="tx1"/>
                          </a:solidFill>
                          <a:latin typeface="UD デジタル 教科書体 NK-R" panose="02020400000000000000" pitchFamily="18" charset="-128"/>
                          <a:ea typeface="UD デジタル 教科書体 NK-R" panose="02020400000000000000" pitchFamily="18" charset="-128"/>
                        </a:rPr>
                        <a:t>11</a:t>
                      </a:r>
                      <a:r>
                        <a:rPr kumimoji="1" lang="ja-JP" altLang="en-US" sz="1600" dirty="0">
                          <a:solidFill>
                            <a:schemeClr val="tx1"/>
                          </a:solidFill>
                          <a:latin typeface="UD デジタル 教科書体 NK-R" panose="02020400000000000000" pitchFamily="18" charset="-128"/>
                          <a:ea typeface="UD デジタル 教科書体 NK-R" panose="02020400000000000000" pitchFamily="18" charset="-128"/>
                        </a:rPr>
                        <a:t>月頃</a:t>
                      </a:r>
                    </a:p>
                  </a:txBody>
                  <a:tcPr anchor="ctr"/>
                </a:tc>
                <a:tc>
                  <a:txBody>
                    <a:bodyPr/>
                    <a:lstStyle/>
                    <a:p>
                      <a:r>
                        <a:rPr kumimoji="1" lang="ja-JP" altLang="en-US" sz="1600" dirty="0">
                          <a:solidFill>
                            <a:schemeClr val="tx1"/>
                          </a:solidFill>
                          <a:latin typeface="UD デジタル 教科書体 NK-R" panose="02020400000000000000" pitchFamily="18" charset="-128"/>
                          <a:ea typeface="UD デジタル 教科書体 NK-R" panose="02020400000000000000" pitchFamily="18" charset="-128"/>
                        </a:rPr>
                        <a:t>第３回　第４次大阪府スポーツ推進計画部会（答申案）</a:t>
                      </a:r>
                    </a:p>
                  </a:txBody>
                  <a:tcPr anchor="ctr"/>
                </a:tc>
                <a:extLst>
                  <a:ext uri="{0D108BD9-81ED-4DB2-BD59-A6C34878D82A}">
                    <a16:rowId xmlns:a16="http://schemas.microsoft.com/office/drawing/2014/main" val="621839961"/>
                  </a:ext>
                </a:extLst>
              </a:tr>
              <a:tr h="405113">
                <a:tc>
                  <a:txBody>
                    <a:bodyPr/>
                    <a:lstStyle/>
                    <a:p>
                      <a:pPr algn="ctr"/>
                      <a:r>
                        <a:rPr kumimoji="1" lang="ja-JP" altLang="en-US" sz="1600" dirty="0">
                          <a:solidFill>
                            <a:schemeClr val="tx1"/>
                          </a:solidFill>
                          <a:latin typeface="UD デジタル 教科書体 NK-R" panose="02020400000000000000" pitchFamily="18" charset="-128"/>
                          <a:ea typeface="UD デジタル 教科書体 NK-R" panose="02020400000000000000" pitchFamily="18" charset="-128"/>
                        </a:rPr>
                        <a:t>１月頃</a:t>
                      </a:r>
                    </a:p>
                  </a:txBody>
                  <a:tcPr anchor="ctr"/>
                </a:tc>
                <a:tc>
                  <a:txBody>
                    <a:bodyPr/>
                    <a:lstStyle/>
                    <a:p>
                      <a:r>
                        <a:rPr kumimoji="1" lang="ja-JP" altLang="en-US" sz="1600" dirty="0">
                          <a:solidFill>
                            <a:schemeClr val="tx1"/>
                          </a:solidFill>
                          <a:latin typeface="UD デジタル 教科書体 NK-R" panose="02020400000000000000" pitchFamily="18" charset="-128"/>
                          <a:ea typeface="UD デジタル 教科書体 NK-R" panose="02020400000000000000" pitchFamily="18" charset="-128"/>
                        </a:rPr>
                        <a:t>第１回　大阪府スポーツ推進審議会（部会報告、答申案審議決定）</a:t>
                      </a:r>
                    </a:p>
                  </a:txBody>
                  <a:tcPr anchor="ctr"/>
                </a:tc>
                <a:extLst>
                  <a:ext uri="{0D108BD9-81ED-4DB2-BD59-A6C34878D82A}">
                    <a16:rowId xmlns:a16="http://schemas.microsoft.com/office/drawing/2014/main" val="2857342695"/>
                  </a:ext>
                </a:extLst>
              </a:tr>
              <a:tr h="405113">
                <a:tc>
                  <a:txBody>
                    <a:bodyPr/>
                    <a:lstStyle/>
                    <a:p>
                      <a:pPr algn="ctr"/>
                      <a:r>
                        <a:rPr kumimoji="1" lang="ja-JP" altLang="en-US" sz="1600" dirty="0">
                          <a:solidFill>
                            <a:schemeClr val="tx1"/>
                          </a:solidFill>
                          <a:latin typeface="UD デジタル 教科書体 NK-R" panose="02020400000000000000" pitchFamily="18" charset="-128"/>
                          <a:ea typeface="UD デジタル 教科書体 NK-R" panose="02020400000000000000" pitchFamily="18" charset="-128"/>
                        </a:rPr>
                        <a:t>２月頃</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latin typeface="UD デジタル 教科書体 NK-R" panose="02020400000000000000" pitchFamily="18" charset="-128"/>
                          <a:ea typeface="UD デジタル 教科書体 NK-R" panose="02020400000000000000" pitchFamily="18" charset="-128"/>
                        </a:rPr>
                        <a:t>府議会報告、第４次大阪府スポーツ推進計画（案）に対するパブリックコメント（１ヶ月程度）</a:t>
                      </a:r>
                    </a:p>
                  </a:txBody>
                  <a:tcPr anchor="ctr"/>
                </a:tc>
                <a:extLst>
                  <a:ext uri="{0D108BD9-81ED-4DB2-BD59-A6C34878D82A}">
                    <a16:rowId xmlns:a16="http://schemas.microsoft.com/office/drawing/2014/main" val="3070559162"/>
                  </a:ext>
                </a:extLst>
              </a:tr>
              <a:tr h="405113">
                <a:tc>
                  <a:txBody>
                    <a:bodyPr/>
                    <a:lstStyle/>
                    <a:p>
                      <a:pPr algn="ctr"/>
                      <a:r>
                        <a:rPr kumimoji="1" lang="ja-JP" altLang="en-US" sz="1600" dirty="0">
                          <a:solidFill>
                            <a:schemeClr val="tx1"/>
                          </a:solidFill>
                          <a:latin typeface="UD デジタル 教科書体 NK-R" panose="02020400000000000000" pitchFamily="18" charset="-128"/>
                          <a:ea typeface="UD デジタル 教科書体 NK-R" panose="02020400000000000000" pitchFamily="18" charset="-128"/>
                        </a:rPr>
                        <a:t>２月頃</a:t>
                      </a:r>
                    </a:p>
                  </a:txBody>
                  <a:tcPr anchor="ctr"/>
                </a:tc>
                <a:tc>
                  <a:txBody>
                    <a:bodyPr/>
                    <a:lstStyle/>
                    <a:p>
                      <a:r>
                        <a:rPr kumimoji="1" lang="ja-JP" altLang="en-US" sz="1600" dirty="0">
                          <a:solidFill>
                            <a:schemeClr val="tx1"/>
                          </a:solidFill>
                          <a:latin typeface="UD デジタル 教科書体 NK-R" panose="02020400000000000000" pitchFamily="18" charset="-128"/>
                          <a:ea typeface="UD デジタル 教科書体 NK-R" panose="02020400000000000000" pitchFamily="18" charset="-128"/>
                        </a:rPr>
                        <a:t>第２回大阪府スポーツ推進審議会（パブリックコメント結果報告）</a:t>
                      </a:r>
                    </a:p>
                  </a:txBody>
                  <a:tcPr anchor="ctr"/>
                </a:tc>
                <a:extLst>
                  <a:ext uri="{0D108BD9-81ED-4DB2-BD59-A6C34878D82A}">
                    <a16:rowId xmlns:a16="http://schemas.microsoft.com/office/drawing/2014/main" val="3287242591"/>
                  </a:ext>
                </a:extLst>
              </a:tr>
              <a:tr h="405113">
                <a:tc>
                  <a:txBody>
                    <a:bodyPr/>
                    <a:lstStyle/>
                    <a:p>
                      <a:pPr algn="ctr"/>
                      <a:r>
                        <a:rPr kumimoji="1" lang="ja-JP" altLang="en-US" sz="1600" dirty="0">
                          <a:solidFill>
                            <a:schemeClr val="tx1"/>
                          </a:solidFill>
                          <a:latin typeface="UD デジタル 教科書体 NK-R" panose="02020400000000000000" pitchFamily="18" charset="-128"/>
                          <a:ea typeface="UD デジタル 教科書体 NK-R" panose="02020400000000000000" pitchFamily="18" charset="-128"/>
                        </a:rPr>
                        <a:t>３月頃</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latin typeface="UD デジタル 教科書体 NK-R" panose="02020400000000000000" pitchFamily="18" charset="-128"/>
                          <a:ea typeface="UD デジタル 教科書体 NK-R" panose="02020400000000000000" pitchFamily="18" charset="-128"/>
                        </a:rPr>
                        <a:t>策定・公表</a:t>
                      </a:r>
                    </a:p>
                  </a:txBody>
                  <a:tcPr anchor="ctr"/>
                </a:tc>
                <a:extLst>
                  <a:ext uri="{0D108BD9-81ED-4DB2-BD59-A6C34878D82A}">
                    <a16:rowId xmlns:a16="http://schemas.microsoft.com/office/drawing/2014/main" val="2857280461"/>
                  </a:ext>
                </a:extLst>
              </a:tr>
            </a:tbl>
          </a:graphicData>
        </a:graphic>
      </p:graphicFrame>
      <p:sp>
        <p:nvSpPr>
          <p:cNvPr id="7" name="正方形/長方形 6">
            <a:extLst>
              <a:ext uri="{FF2B5EF4-FFF2-40B4-BE49-F238E27FC236}">
                <a16:creationId xmlns:a16="http://schemas.microsoft.com/office/drawing/2014/main" id="{1AFBD3D6-BBA2-4747-9A0C-D21B91D53AE7}"/>
              </a:ext>
            </a:extLst>
          </p:cNvPr>
          <p:cNvSpPr/>
          <p:nvPr/>
        </p:nvSpPr>
        <p:spPr>
          <a:xfrm>
            <a:off x="79965" y="4624493"/>
            <a:ext cx="9741368" cy="20530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60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ja-JP" altLang="en-US" sz="1600" dirty="0">
                <a:solidFill>
                  <a:schemeClr val="tx1"/>
                </a:solidFill>
                <a:latin typeface="UD デジタル 教科書体 NK-R" panose="02020400000000000000" pitchFamily="18" charset="-128"/>
                <a:ea typeface="UD デジタル 教科書体 NK-R" panose="02020400000000000000" pitchFamily="18" charset="-128"/>
              </a:rPr>
              <a:t>国における第４期スポーツ基本計画の策定スケジュール</a:t>
            </a:r>
            <a:r>
              <a:rPr kumimoji="1" lang="en-US" altLang="ja-JP" sz="1600" dirty="0">
                <a:solidFill>
                  <a:schemeClr val="tx1"/>
                </a:solidFill>
                <a:latin typeface="UD デジタル 教科書体 NK-R" panose="02020400000000000000" pitchFamily="18" charset="-128"/>
                <a:ea typeface="UD デジタル 教科書体 NK-R" panose="02020400000000000000" pitchFamily="18" charset="-128"/>
              </a:rPr>
              <a:t>】</a:t>
            </a:r>
          </a:p>
          <a:p>
            <a:r>
              <a:rPr kumimoji="1" lang="ja-JP" altLang="en-US" sz="1600" dirty="0">
                <a:solidFill>
                  <a:schemeClr val="tx1"/>
                </a:solidFill>
                <a:latin typeface="UD デジタル 教科書体 NK-R" panose="02020400000000000000" pitchFamily="18" charset="-128"/>
                <a:ea typeface="UD デジタル 教科書体 NK-R" panose="02020400000000000000" pitchFamily="18" charset="-128"/>
              </a:rPr>
              <a:t>　〇　１月～　スポーツ基本計画部会において複数回で主要課題についての意見交換を実施</a:t>
            </a:r>
            <a:endParaRPr kumimoji="1" lang="en-US" altLang="ja-JP" sz="1600" dirty="0">
              <a:solidFill>
                <a:schemeClr val="tx1"/>
              </a:solidFill>
              <a:latin typeface="UD デジタル 教科書体 NK-R" panose="02020400000000000000" pitchFamily="18" charset="-128"/>
              <a:ea typeface="UD デジタル 教科書体 NK-R" panose="02020400000000000000" pitchFamily="18" charset="-128"/>
            </a:endParaRPr>
          </a:p>
          <a:p>
            <a:endParaRPr kumimoji="1" lang="en-US" altLang="ja-JP" sz="1600"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600" dirty="0">
                <a:solidFill>
                  <a:schemeClr val="tx1"/>
                </a:solidFill>
                <a:latin typeface="UD デジタル 教科書体 NK-R" panose="02020400000000000000" pitchFamily="18" charset="-128"/>
                <a:ea typeface="UD デジタル 教科書体 NK-R" panose="02020400000000000000" pitchFamily="18" charset="-128"/>
              </a:rPr>
              <a:t>　〇　夏頃　  スポーツ審議会において中間報告を決定</a:t>
            </a:r>
            <a:endParaRPr kumimoji="1" lang="en-US" altLang="ja-JP" sz="1600"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600" dirty="0">
                <a:solidFill>
                  <a:schemeClr val="tx1"/>
                </a:solidFill>
                <a:latin typeface="UD デジタル 教科書体 NK-R" panose="02020400000000000000" pitchFamily="18" charset="-128"/>
                <a:ea typeface="UD デジタル 教科書体 NK-R" panose="02020400000000000000" pitchFamily="18" charset="-128"/>
              </a:rPr>
              <a:t>　　　　　　　　 ⇒秋頃に中間報告について</a:t>
            </a:r>
            <a:r>
              <a:rPr kumimoji="1" lang="en-US" altLang="ja-JP" sz="1600" dirty="0">
                <a:solidFill>
                  <a:schemeClr val="tx1"/>
                </a:solidFill>
                <a:latin typeface="UD デジタル 教科書体 NK-R" panose="02020400000000000000" pitchFamily="18" charset="-128"/>
                <a:ea typeface="UD デジタル 教科書体 NK-R" panose="02020400000000000000" pitchFamily="18" charset="-128"/>
              </a:rPr>
              <a:t>1</a:t>
            </a:r>
            <a:r>
              <a:rPr kumimoji="1" lang="ja-JP" altLang="en-US" sz="1600" dirty="0">
                <a:solidFill>
                  <a:schemeClr val="tx1"/>
                </a:solidFill>
                <a:latin typeface="UD デジタル 教科書体 NK-R" panose="02020400000000000000" pitchFamily="18" charset="-128"/>
                <a:ea typeface="UD デジタル 教科書体 NK-R" panose="02020400000000000000" pitchFamily="18" charset="-128"/>
              </a:rPr>
              <a:t>ヶ月程度パブリックコメント</a:t>
            </a:r>
            <a:endParaRPr kumimoji="1" lang="en-US" altLang="ja-JP" sz="1600" dirty="0">
              <a:solidFill>
                <a:schemeClr val="tx1"/>
              </a:solidFill>
              <a:latin typeface="UD デジタル 教科書体 NK-R" panose="02020400000000000000" pitchFamily="18" charset="-128"/>
              <a:ea typeface="UD デジタル 教科書体 NK-R" panose="02020400000000000000" pitchFamily="18" charset="-128"/>
            </a:endParaRPr>
          </a:p>
          <a:p>
            <a:endParaRPr kumimoji="1" lang="en-US" altLang="ja-JP" sz="1600"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600" dirty="0">
                <a:solidFill>
                  <a:schemeClr val="tx1"/>
                </a:solidFill>
                <a:latin typeface="UD デジタル 教科書体 NK-R" panose="02020400000000000000" pitchFamily="18" charset="-128"/>
                <a:ea typeface="UD デジタル 教科書体 NK-R" panose="02020400000000000000" pitchFamily="18" charset="-128"/>
              </a:rPr>
              <a:t>　〇　秋頃～　スポーツ審議会において答申</a:t>
            </a:r>
            <a:endParaRPr kumimoji="1" lang="en-US" altLang="ja-JP" sz="1600"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600" dirty="0">
                <a:solidFill>
                  <a:schemeClr val="tx1"/>
                </a:solidFill>
                <a:latin typeface="UD デジタル 教科書体 NK-R" panose="02020400000000000000" pitchFamily="18" charset="-128"/>
                <a:ea typeface="UD デジタル 教科書体 NK-R" panose="02020400000000000000" pitchFamily="18" charset="-128"/>
              </a:rPr>
              <a:t>　　　　　　　　 文部科学大臣決定により第４期スポーツ基本計画策定（令和９年４月より運用）　</a:t>
            </a:r>
          </a:p>
        </p:txBody>
      </p:sp>
    </p:spTree>
    <p:extLst>
      <p:ext uri="{BB962C8B-B14F-4D97-AF65-F5344CB8AC3E}">
        <p14:creationId xmlns:p14="http://schemas.microsoft.com/office/powerpoint/2010/main" val="351702769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1702</Words>
  <Application>Microsoft Office PowerPoint</Application>
  <PresentationFormat>A4 210 x 297 mm</PresentationFormat>
  <Paragraphs>170</Paragraphs>
  <Slides>6</Slides>
  <Notes>3</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6</vt:i4>
      </vt:variant>
    </vt:vector>
  </HeadingPairs>
  <TitlesOfParts>
    <vt:vector size="13" baseType="lpstr">
      <vt:lpstr>UD デジタル 教科書体 NK-R</vt:lpstr>
      <vt:lpstr>游ゴシック</vt:lpstr>
      <vt:lpstr>Arial</vt:lpstr>
      <vt:lpstr>Calibri</vt:lpstr>
      <vt:lpstr>Calibri Light</vt:lpstr>
      <vt:lpstr>Segoe UI</vt:lpstr>
      <vt:lpstr>Office テーマ</vt:lpstr>
      <vt:lpstr>第４次大阪府スポーツ推進計画 の策定について</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2026-03-18T01:36:21Z</dcterms:created>
  <dcterms:modified xsi:type="dcterms:W3CDTF">2026-03-18T01:36:25Z</dcterms:modified>
</cp:coreProperties>
</file>