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15"/>
  </p:notesMasterIdLst>
  <p:sldIdLst>
    <p:sldId id="269" r:id="rId2"/>
    <p:sldId id="280" r:id="rId3"/>
    <p:sldId id="25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81" r:id="rId13"/>
    <p:sldId id="266" r:id="rId14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5796" autoAdjust="0"/>
  </p:normalViewPr>
  <p:slideViewPr>
    <p:cSldViewPr snapToGrid="0">
      <p:cViewPr varScale="1">
        <p:scale>
          <a:sx n="108" d="100"/>
          <a:sy n="108" d="100"/>
        </p:scale>
        <p:origin x="14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A7B84978-0CBE-4E3B-8106-76824CDC961F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9838"/>
            <a:ext cx="48387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42" y="4777256"/>
            <a:ext cx="5438792" cy="3908964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53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E1368D3B-5E8B-455D-A0D5-F4E2F839E5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8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29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10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01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514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8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51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57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42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72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47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25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8D3B-5E8B-455D-A0D5-F4E2F839E5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86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699A-B101-4250-83FA-82ECF1C475BD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2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5B6F-4DC7-402B-A6A6-2643F04BF6AD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60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3121-8D18-4C21-9C02-A62A486C299E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0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EBFE-E11F-4A4E-B2BE-5236B0CA7178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55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DB2A-E602-416E-A7CF-ACD45426AFF2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68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E9DF-F695-4C97-BC2A-EEAC8B42A5C3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08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2E2F-A9B0-44C8-8F7F-501E2C1CF43F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63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D2C9-B52D-4637-A27C-91550DFEED79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1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6093-B79F-45BC-9EBE-09A4AB99F019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3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CF61-8245-4C3B-B71C-B4E66E6ABB89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69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D9ED-DF0A-46E7-861D-0F4037EFF181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6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7028B-A901-4723-847B-803017CFC231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FE07-FD3E-4D59-A22D-C3998CD29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01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67A85-2E09-468B-8767-C97BEF03E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654" y="2232706"/>
            <a:ext cx="8482693" cy="1637166"/>
          </a:xfrm>
        </p:spPr>
        <p:txBody>
          <a:bodyPr anchor="ctr">
            <a:normAutofit/>
          </a:bodyPr>
          <a:lstStyle/>
          <a:p>
            <a:r>
              <a:rPr kumimoji="1"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</a:t>
            </a:r>
            <a:br>
              <a:rPr kumimoji="1" lang="en-US" altLang="ja-JP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の進捗管理について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C8A9DD-3218-4C51-8965-F4CEF785FAFD}"/>
              </a:ext>
            </a:extLst>
          </p:cNvPr>
          <p:cNvSpPr txBox="1"/>
          <p:nvPr/>
        </p:nvSpPr>
        <p:spPr>
          <a:xfrm>
            <a:off x="8575963" y="274121"/>
            <a:ext cx="7986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b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資料２</a:t>
            </a:r>
            <a:endParaRPr kumimoji="1" lang="ja-JP" altLang="en-US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8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3B2374-2A80-4FEC-85E2-2041DB6C3DBC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第３次大阪府スポーツ推進計画の進捗状況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D576BA2-0774-41BF-ADAB-15A4EE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4837" y="6494600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18BD95-64D0-47F9-9D98-F6505F5DBF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1" y="728133"/>
            <a:ext cx="9899238" cy="56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8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3B2374-2A80-4FEC-85E2-2041DB6C3DBC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第３次大阪府スポーツ推進計画の進捗状況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D576BA2-0774-41BF-ADAB-15A4EE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4837" y="6494600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31EA18-CC2F-4C88-B2EA-FA7F026E5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61533"/>
            <a:ext cx="9906000" cy="45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3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A8A61C-CAE0-45BD-BFC2-C93F9AD69A1E}"/>
              </a:ext>
            </a:extLst>
          </p:cNvPr>
          <p:cNvSpPr/>
          <p:nvPr/>
        </p:nvSpPr>
        <p:spPr>
          <a:xfrm>
            <a:off x="48985" y="478151"/>
            <a:ext cx="9788231" cy="46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en-US" altLang="ja-JP" sz="16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kumimoji="1" lang="ja-JP" altLang="en-US" sz="16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歳以上の週</a:t>
            </a:r>
            <a:r>
              <a:rPr kumimoji="1" lang="en-US" altLang="ja-JP" sz="16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16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日以上の運動・スポーツ実施率</a:t>
            </a:r>
            <a:r>
              <a:rPr kumimoji="1" lang="ja-JP" altLang="en-US" sz="16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・・・目標</a:t>
            </a:r>
            <a:r>
              <a:rPr kumimoji="1" lang="en-US" altLang="ja-JP" sz="16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70</a:t>
            </a:r>
            <a:r>
              <a:rPr kumimoji="1" lang="ja-JP" altLang="en-US" sz="16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</a:t>
            </a:r>
            <a:endParaRPr kumimoji="1" lang="en-US" altLang="ja-JP" sz="16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indent="179388"/>
            <a:r>
              <a:rPr kumimoji="1"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国の第３期スポーツ基本計画において、「２０歳以上の週１回以上のスポーツ実施率が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70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％になること・・・を目指す」と定められていることから、本府の現在の実施率も考慮し、国と同レベルである「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70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％」を目標値として設定する。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sz="16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「する・みる・ささえる」のいずれかに参画した人の割合</a:t>
            </a:r>
            <a:r>
              <a:rPr kumimoji="1" lang="ja-JP" altLang="en-US" sz="16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・・・目標</a:t>
            </a:r>
            <a:r>
              <a:rPr kumimoji="1" lang="en-US" altLang="ja-JP" sz="16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100</a:t>
            </a:r>
            <a:r>
              <a:rPr kumimoji="1" lang="ja-JP" altLang="en-US" sz="16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</a:t>
            </a:r>
            <a:endParaRPr kumimoji="1" lang="en-US" altLang="ja-JP" sz="16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indent="179388"/>
            <a:r>
              <a:rPr kumimoji="1"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国の第３期スポーツ基本計画には同指標の目標値は定められていないが、類似する「２０歳以上の年１回以上のスポーツ実施率が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100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％に近づくこと・・・を目指す」と定められていること、また、「する」「みる」「ささえる」のいずれかに参画することが「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well-being(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ウェルビーイング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」の実現にも繋がっていることを考慮して、スポーツ参画者の割合を指標として、「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100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％」を目標値として設定する。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＜指標に対する実績推移＞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3B2374-2A80-4FEC-85E2-2041DB6C3DBC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第３次大阪府スポーツ推進計画の“指標”の進捗状況</a:t>
            </a: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C2FFBA82-E08E-4DF6-A59E-68C89347B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96030"/>
              </p:ext>
            </p:extLst>
          </p:nvPr>
        </p:nvGraphicFramePr>
        <p:xfrm>
          <a:off x="111990" y="3067329"/>
          <a:ext cx="9641609" cy="1569709"/>
        </p:xfrm>
        <a:graphic>
          <a:graphicData uri="http://schemas.openxmlformats.org/drawingml/2006/table">
            <a:tbl>
              <a:tblPr/>
              <a:tblGrid>
                <a:gridCol w="2402610">
                  <a:extLst>
                    <a:ext uri="{9D8B030D-6E8A-4147-A177-3AD203B41FA5}">
                      <a16:colId xmlns:a16="http://schemas.microsoft.com/office/drawing/2014/main" val="2615656315"/>
                    </a:ext>
                  </a:extLst>
                </a:gridCol>
                <a:gridCol w="1102179">
                  <a:extLst>
                    <a:ext uri="{9D8B030D-6E8A-4147-A177-3AD203B41FA5}">
                      <a16:colId xmlns:a16="http://schemas.microsoft.com/office/drawing/2014/main" val="1463453655"/>
                    </a:ext>
                  </a:extLst>
                </a:gridCol>
                <a:gridCol w="2204357">
                  <a:extLst>
                    <a:ext uri="{9D8B030D-6E8A-4147-A177-3AD203B41FA5}">
                      <a16:colId xmlns:a16="http://schemas.microsoft.com/office/drawing/2014/main" val="3197822576"/>
                    </a:ext>
                  </a:extLst>
                </a:gridCol>
                <a:gridCol w="1094014">
                  <a:extLst>
                    <a:ext uri="{9D8B030D-6E8A-4147-A177-3AD203B41FA5}">
                      <a16:colId xmlns:a16="http://schemas.microsoft.com/office/drawing/2014/main" val="3256996340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val="2712402857"/>
                    </a:ext>
                  </a:extLst>
                </a:gridCol>
                <a:gridCol w="1613806">
                  <a:extLst>
                    <a:ext uri="{9D8B030D-6E8A-4147-A177-3AD203B41FA5}">
                      <a16:colId xmlns:a16="http://schemas.microsoft.com/office/drawing/2014/main" val="1947863883"/>
                    </a:ext>
                  </a:extLst>
                </a:gridCol>
              </a:tblGrid>
              <a:tr h="281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指標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第２次大阪府スポーツ推進計画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第３次大阪府スポーツ推進計画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60516"/>
                  </a:ext>
                </a:extLst>
              </a:tr>
              <a:tr h="2814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R3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R4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R6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62068"/>
                  </a:ext>
                </a:extLst>
              </a:tr>
              <a:tr h="281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歳以上の週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日以上の</a:t>
                      </a:r>
                      <a:b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</a:b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運動・スポーツ実施率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大阪府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57.4%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53.1%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50.6%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51.7%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297356"/>
                  </a:ext>
                </a:extLst>
              </a:tr>
              <a:tr h="2311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全国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56.4%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277668"/>
                  </a:ext>
                </a:extLst>
              </a:tr>
              <a:tr h="2515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「する・みる・ささえる」のいずれかに</a:t>
                      </a:r>
                      <a:b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</a:b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参画した人の割合（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大阪府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89.8%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87.3%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79.4%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469624"/>
                  </a:ext>
                </a:extLst>
              </a:tr>
              <a:tr h="24273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全国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89.9%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87.8%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80.6%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378313"/>
                  </a:ext>
                </a:extLst>
              </a:tr>
            </a:tbl>
          </a:graphicData>
        </a:graphic>
      </p:graphicFrame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8A4AB9D-629D-49CF-A8FB-B2B8192859CE}"/>
              </a:ext>
            </a:extLst>
          </p:cNvPr>
          <p:cNvSpPr/>
          <p:nvPr/>
        </p:nvSpPr>
        <p:spPr>
          <a:xfrm>
            <a:off x="48985" y="4683664"/>
            <a:ext cx="4458036" cy="1446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en-US" altLang="ja-JP" sz="105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05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）「する」「みる」「ささえる」について年１回以上参画した人の割合を集計。</a:t>
            </a:r>
            <a:endParaRPr lang="ja-JP" altLang="en-US" sz="1050" b="0" i="0" u="none" strike="noStrike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7641041-6729-4BA0-8191-213FF17B0187}"/>
              </a:ext>
            </a:extLst>
          </p:cNvPr>
          <p:cNvSpPr/>
          <p:nvPr/>
        </p:nvSpPr>
        <p:spPr>
          <a:xfrm>
            <a:off x="48985" y="5108820"/>
            <a:ext cx="9796957" cy="1333019"/>
          </a:xfrm>
          <a:prstGeom prst="roundRect">
            <a:avLst>
              <a:gd name="adj" fmla="val 978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lang="en-US" altLang="ja-JP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lang="ja-JP" altLang="en-US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歳以上の週１日以上の運動・スポーツ実施率」は</a:t>
            </a:r>
            <a:r>
              <a:rPr lang="en-US" altLang="ja-JP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51.7</a:t>
            </a:r>
            <a:r>
              <a:rPr lang="ja-JP" altLang="en-US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％であり、</a:t>
            </a:r>
            <a:r>
              <a:rPr lang="ja-JP" altLang="en-US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現行計画策定時より</a:t>
            </a:r>
            <a:r>
              <a:rPr lang="en-US" altLang="ja-JP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5.7</a:t>
            </a:r>
            <a:r>
              <a:rPr lang="ja-JP" altLang="en-US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ポイント低下し、また、全国の</a:t>
            </a:r>
            <a:r>
              <a:rPr lang="en-US" altLang="ja-JP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52.5</a:t>
            </a:r>
            <a:r>
              <a:rPr lang="ja-JP" altLang="en-US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％より</a:t>
            </a:r>
            <a:r>
              <a:rPr lang="en-US" altLang="ja-JP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0.8</a:t>
            </a:r>
            <a:r>
              <a:rPr lang="ja-JP" altLang="en-US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ポイント下回った</a:t>
            </a:r>
            <a:r>
              <a:rPr lang="ja-JP" altLang="en-US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sz="1600" b="1" i="0" strike="noStrike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「する・みる・ささえる」のいずれかに参画した人の割合は</a:t>
            </a:r>
            <a:r>
              <a:rPr lang="en-US" altLang="ja-JP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79.4</a:t>
            </a:r>
            <a:r>
              <a:rPr lang="ja-JP" altLang="en-US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％であり、</a:t>
            </a:r>
            <a:r>
              <a:rPr lang="ja-JP" altLang="en-US" sz="1600" b="1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現行計画策定時より</a:t>
            </a:r>
            <a:r>
              <a:rPr lang="en-US" altLang="ja-JP" sz="1600" b="1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en-US" altLang="ja-JP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.7</a:t>
            </a:r>
            <a:r>
              <a:rPr lang="ja-JP" altLang="en-US" sz="1600" b="1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ポイント低下し、</a:t>
            </a:r>
            <a:r>
              <a:rPr lang="ja-JP" altLang="en-US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全国より</a:t>
            </a:r>
            <a:r>
              <a:rPr lang="en-US" altLang="ja-JP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1.2</a:t>
            </a:r>
            <a:r>
              <a:rPr lang="ja-JP" altLang="en-US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ポイント下回った</a:t>
            </a:r>
            <a:r>
              <a:rPr lang="ja-JP" altLang="en-US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sz="1600" b="1" i="0" strike="noStrike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D576BA2-0774-41BF-ADAB-15A4EE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4837" y="6494600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59F927C-3347-45D9-B0E3-A9F0489AF7BC}"/>
              </a:ext>
            </a:extLst>
          </p:cNvPr>
          <p:cNvSpPr/>
          <p:nvPr/>
        </p:nvSpPr>
        <p:spPr>
          <a:xfrm>
            <a:off x="8151961" y="3623101"/>
            <a:ext cx="1601637" cy="293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EA77147-9C35-4D77-A791-7B269D2B6E23}"/>
              </a:ext>
            </a:extLst>
          </p:cNvPr>
          <p:cNvSpPr/>
          <p:nvPr/>
        </p:nvSpPr>
        <p:spPr>
          <a:xfrm>
            <a:off x="8151961" y="4131733"/>
            <a:ext cx="1601637" cy="270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021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20DCA3A-1A2F-49F5-8AF6-8CE409A715B1}"/>
              </a:ext>
            </a:extLst>
          </p:cNvPr>
          <p:cNvSpPr/>
          <p:nvPr/>
        </p:nvSpPr>
        <p:spPr>
          <a:xfrm>
            <a:off x="48985" y="471992"/>
            <a:ext cx="9788231" cy="4787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79388"/>
            <a:r>
              <a:rPr kumimoji="1"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計画の進捗状況をモニタリングするために、下記の指標を参考指標として設定。また、学校部活動の地域移行は、地域における子どもたちの新たなスポーツ環境を構築するため、国の動向を注視しつつ、市町村の取組の進捗状況を把握し、成果の普及を図り、必要な指導助言を行っていくこととしている。</a:t>
            </a:r>
            <a:endParaRPr kumimoji="1" lang="ja-JP" altLang="en-US" sz="16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5" name="表 8">
            <a:extLst>
              <a:ext uri="{FF2B5EF4-FFF2-40B4-BE49-F238E27FC236}">
                <a16:creationId xmlns:a16="http://schemas.microsoft.com/office/drawing/2014/main" id="{5300C4AE-D010-4FC4-9C06-1B9985E9EC47}"/>
              </a:ext>
            </a:extLst>
          </p:cNvPr>
          <p:cNvGraphicFramePr>
            <a:graphicFrameLocks noGrp="1"/>
          </p:cNvGraphicFramePr>
          <p:nvPr/>
        </p:nvGraphicFramePr>
        <p:xfrm>
          <a:off x="133351" y="1208847"/>
          <a:ext cx="96392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1985">
                  <a:extLst>
                    <a:ext uri="{9D8B030D-6E8A-4147-A177-3AD203B41FA5}">
                      <a16:colId xmlns:a16="http://schemas.microsoft.com/office/drawing/2014/main" val="3202822906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val="39079024"/>
                    </a:ext>
                  </a:extLst>
                </a:gridCol>
                <a:gridCol w="1624693">
                  <a:extLst>
                    <a:ext uri="{9D8B030D-6E8A-4147-A177-3AD203B41FA5}">
                      <a16:colId xmlns:a16="http://schemas.microsoft.com/office/drawing/2014/main" val="3339135674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66678039"/>
                    </a:ext>
                  </a:extLst>
                </a:gridCol>
              </a:tblGrid>
              <a:tr h="2189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参考指標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Ｒ４年度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５年度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６年度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2341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①　体育の授業が楽しい小学生の割合　</a:t>
                      </a:r>
                      <a:endParaRPr kumimoji="1" lang="ja-JP" altLang="en-US" sz="1200" b="0" u="none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90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90.5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90.5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217909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②　大阪府障がい者スポーツ大会における参加者数　</a:t>
                      </a:r>
                      <a:endParaRPr kumimoji="1" lang="ja-JP" altLang="en-US" sz="1200" b="0" u="none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779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829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841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728192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③　</a:t>
                      </a:r>
                      <a:r>
                        <a:rPr kumimoji="1" lang="ja-JP" altLang="en-US" sz="11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「大阪府障がい者スポーツ応援団長関本賢太郎」</a:t>
                      </a:r>
                      <a:r>
                        <a:rPr kumimoji="1" lang="en-US" altLang="ja-JP" sz="11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Facebook</a:t>
                      </a:r>
                      <a:r>
                        <a:rPr kumimoji="1" lang="ja-JP" altLang="en-US" sz="11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のフォロワー数　</a:t>
                      </a:r>
                      <a:endParaRPr kumimoji="1" lang="ja-JP" altLang="en-US" sz="1200" b="0" u="none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202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213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242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108044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④　</a:t>
                      </a:r>
                      <a:r>
                        <a:rPr kumimoji="1" lang="ja-JP" altLang="en-US" sz="11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大阪府にゆかりのある主なスポーツチームの年間主催試合での観戦者合計数　</a:t>
                      </a:r>
                      <a:endParaRPr kumimoji="1" lang="ja-JP" altLang="en-US" sz="1200" b="0" u="none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2,177,079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3,229,935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3,522,018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82723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⑤　「スポーツ大阪」へのセッション数　</a:t>
                      </a:r>
                      <a:endParaRPr kumimoji="1" lang="ja-JP" altLang="en-US" sz="1200" b="0" u="none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5,842</a:t>
                      </a:r>
                      <a:endParaRPr kumimoji="1" lang="ja-JP" altLang="en-US" sz="12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9,087</a:t>
                      </a:r>
                      <a:endParaRPr kumimoji="1" lang="ja-JP" altLang="en-US" sz="12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11,856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264910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⑥　</a:t>
                      </a:r>
                      <a:r>
                        <a:rPr kumimoji="1" lang="ja-JP" altLang="en-US" sz="11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大阪スポーツプロジェクト公式</a:t>
                      </a:r>
                      <a:r>
                        <a:rPr kumimoji="1" lang="en-US" altLang="ja-JP" sz="11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SNS</a:t>
                      </a:r>
                      <a:r>
                        <a:rPr kumimoji="1" lang="ja-JP" altLang="en-US" sz="11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</a:t>
                      </a:r>
                      <a:r>
                        <a:rPr kumimoji="1" lang="en-US" altLang="ja-JP" sz="11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Twitter</a:t>
                      </a:r>
                      <a:r>
                        <a:rPr kumimoji="1" lang="ja-JP" altLang="en-US" sz="11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r>
                        <a:rPr kumimoji="1" lang="en-US" altLang="ja-JP" sz="11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Instagram</a:t>
                      </a:r>
                      <a:r>
                        <a:rPr kumimoji="1" lang="ja-JP" altLang="en-US" sz="11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）のフォロワー数　</a:t>
                      </a:r>
                      <a:endParaRPr kumimoji="1" lang="ja-JP" altLang="en-US" sz="1200" b="0" u="none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Twitter</a:t>
                      </a:r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  <a:r>
                        <a:rPr kumimoji="1"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792</a:t>
                      </a:r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  <a:p>
                      <a:pPr algn="ctr"/>
                      <a:r>
                        <a:rPr kumimoji="1"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  <a:r>
                        <a:rPr kumimoji="1"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714</a:t>
                      </a:r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  <a:p>
                      <a:pPr algn="ctr"/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</a:t>
                      </a:r>
                      <a:r>
                        <a:rPr kumimoji="1"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R5.1.13</a:t>
                      </a:r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現在）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X</a:t>
                      </a:r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</a:t>
                      </a:r>
                      <a:r>
                        <a:rPr kumimoji="1"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Twitter</a:t>
                      </a:r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　</a:t>
                      </a:r>
                      <a:r>
                        <a:rPr kumimoji="1"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2,232</a:t>
                      </a:r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  <a:p>
                      <a:pPr algn="ctr"/>
                      <a:r>
                        <a:rPr kumimoji="1"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  <a:r>
                        <a:rPr kumimoji="1"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2,000</a:t>
                      </a:r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  <a:p>
                      <a:pPr algn="ctr"/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</a:t>
                      </a:r>
                      <a:r>
                        <a:rPr kumimoji="1"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R6.3.18</a:t>
                      </a:r>
                      <a:r>
                        <a:rPr kumimoji="1"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現在）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X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Twitter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　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2,659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　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Instagram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2,596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人（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R7.3.1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現在）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379947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⑦　大阪府ではスポーツが盛んだと思う人の割合　</a:t>
                      </a:r>
                      <a:endParaRPr kumimoji="1" lang="ja-JP" altLang="en-US" sz="1200" b="0" u="none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42.6%</a:t>
                      </a:r>
                      <a:endParaRPr kumimoji="1" lang="ja-JP" altLang="en-US" sz="12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44.9%</a:t>
                      </a:r>
                      <a:endParaRPr kumimoji="1" lang="ja-JP" altLang="en-US" sz="12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38.8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177111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⑧　この一年間にスポーツボランティア活動をしたことがある人の割合</a:t>
                      </a:r>
                      <a:endParaRPr kumimoji="1" lang="en-US" altLang="ja-JP" sz="1200" b="0" u="none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5.4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5.9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612327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⑨　ワールドマスターズゲームズ</a:t>
                      </a:r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2021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／</a:t>
                      </a:r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2027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関西の認知度</a:t>
                      </a:r>
                      <a:endParaRPr kumimoji="1" lang="en-US" altLang="ja-JP" sz="1200" b="0" u="none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15.5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23.1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13.6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％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672063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⑩　大阪マラソンの外国人エントリー数　</a:t>
                      </a:r>
                      <a:endParaRPr kumimoji="1" lang="ja-JP" altLang="en-US" sz="1200" b="0" u="none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727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6,965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8,894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053585"/>
                  </a:ext>
                </a:extLst>
              </a:tr>
            </a:tbl>
          </a:graphicData>
        </a:graphic>
      </p:graphicFrame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12DA17F-0F29-4A03-811E-B7BC9BE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076" y="6495221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0118D9E-BB0D-4C49-8A6C-F55E9AE1FDF6}"/>
              </a:ext>
            </a:extLst>
          </p:cNvPr>
          <p:cNvSpPr/>
          <p:nvPr/>
        </p:nvSpPr>
        <p:spPr>
          <a:xfrm>
            <a:off x="48985" y="5685722"/>
            <a:ext cx="9796957" cy="845386"/>
          </a:xfrm>
          <a:prstGeom prst="roundRect">
            <a:avLst>
              <a:gd name="adj" fmla="val 1624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600" b="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第３次大阪府スポーツ推進計画策定以降、参考指標は全体的に上昇傾向。</a:t>
            </a:r>
            <a:endParaRPr lang="en-US" altLang="ja-JP" sz="1600" b="1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一方で、「大阪府ではスポーツが盛んだと思う人の割合」及び「ワールドマスターズゲームズ</a:t>
            </a:r>
            <a:r>
              <a:rPr lang="en-US" altLang="ja-JP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2027</a:t>
            </a:r>
            <a:r>
              <a:rPr lang="ja-JP" altLang="en-US" sz="1600" b="1" i="0" strike="noStrik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関西の認知度」は減少傾向。</a:t>
            </a:r>
            <a:endParaRPr lang="en-US" altLang="ja-JP" sz="1600" b="1" i="0" strike="noStrike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D1380D-4FC4-4BA9-A392-FD52CDAFA8FB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第３次大阪府スポーツ推進計画の“参考指標”の進捗状況及び学校部活動の地域移行の取組状況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5FE1657C-DA57-4F32-89AA-281F9912D08B}"/>
              </a:ext>
            </a:extLst>
          </p:cNvPr>
          <p:cNvGraphicFramePr>
            <a:graphicFrameLocks noGrp="1"/>
          </p:cNvGraphicFramePr>
          <p:nvPr/>
        </p:nvGraphicFramePr>
        <p:xfrm>
          <a:off x="133351" y="4719369"/>
          <a:ext cx="823504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1985">
                  <a:extLst>
                    <a:ext uri="{9D8B030D-6E8A-4147-A177-3AD203B41FA5}">
                      <a16:colId xmlns:a16="http://schemas.microsoft.com/office/drawing/2014/main" val="3202822906"/>
                    </a:ext>
                  </a:extLst>
                </a:gridCol>
                <a:gridCol w="1624693">
                  <a:extLst>
                    <a:ext uri="{9D8B030D-6E8A-4147-A177-3AD203B41FA5}">
                      <a16:colId xmlns:a16="http://schemas.microsoft.com/office/drawing/2014/main" val="3339135674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66678039"/>
                    </a:ext>
                  </a:extLst>
                </a:gridCol>
              </a:tblGrid>
              <a:tr h="2189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取組状況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５年度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</a:t>
                      </a:r>
                      <a:r>
                        <a:rPr kumimoji="1" lang="ja-JP" altLang="en-US" sz="12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６年度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2341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地域スポーツクラブ活動体制整備事業（国庫委託事業）活用市町村数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５市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</a:t>
                      </a:r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642553"/>
                  </a:ext>
                </a:extLst>
              </a:tr>
              <a:tr h="218963">
                <a:tc>
                  <a:txBody>
                    <a:bodyPr/>
                    <a:lstStyle/>
                    <a:p>
                      <a:r>
                        <a:rPr kumimoji="1" lang="ja-JP" altLang="en-US" sz="1100" b="0" u="none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中学校における部活動指導員の配置支援事業（国庫補助事業）活用市町村数</a:t>
                      </a:r>
                      <a:endParaRPr kumimoji="1" lang="ja-JP" altLang="en-US" sz="1200" b="0" u="none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22</a:t>
                      </a:r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市町</a:t>
                      </a:r>
                      <a:r>
                        <a:rPr kumimoji="1" lang="en-US" altLang="ja-JP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190</a:t>
                      </a:r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25</a:t>
                      </a:r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市町</a:t>
                      </a:r>
                      <a:r>
                        <a:rPr kumimoji="1" lang="en-US" altLang="ja-JP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225</a:t>
                      </a:r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591173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0A5B30-9AD0-4C52-842D-82B1000E951B}"/>
              </a:ext>
            </a:extLst>
          </p:cNvPr>
          <p:cNvSpPr/>
          <p:nvPr/>
        </p:nvSpPr>
        <p:spPr>
          <a:xfrm>
            <a:off x="8151961" y="1197698"/>
            <a:ext cx="1601637" cy="333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9900C11-6D31-4998-9F8F-C8C64A8E8E42}"/>
              </a:ext>
            </a:extLst>
          </p:cNvPr>
          <p:cNvSpPr/>
          <p:nvPr/>
        </p:nvSpPr>
        <p:spPr>
          <a:xfrm>
            <a:off x="6766756" y="4719369"/>
            <a:ext cx="1601637" cy="82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52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3B2374-2A80-4FEC-85E2-2041DB6C3DBC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第３次大阪府スポーツ推進計画の進捗状況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D576BA2-0774-41BF-ADAB-15A4EE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4837" y="6494600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CEE546-D1B1-4140-9A1A-F5CFBEB5C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537353"/>
            <a:ext cx="9364133" cy="62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3B2374-2A80-4FEC-85E2-2041DB6C3DBC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第３次大阪府スポーツ推進計画の進捗状況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D576BA2-0774-41BF-ADAB-15A4EE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4837" y="6494600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8BC61F1-0219-46E5-97B1-12EF31A6D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1" y="1439333"/>
            <a:ext cx="9891617" cy="42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3B2374-2A80-4FEC-85E2-2041DB6C3DBC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第３次大阪府スポーツ推進計画の進捗状況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D576BA2-0774-41BF-ADAB-15A4EE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4837" y="6494600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8B4032-A9F2-4AB7-8E07-C7D8654EC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43" y="1769533"/>
            <a:ext cx="9853514" cy="35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8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3B2374-2A80-4FEC-85E2-2041DB6C3DBC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第３次大阪府スポーツ推進計画の進捗状況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D576BA2-0774-41BF-ADAB-15A4EE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4837" y="6494600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412492-A4B8-4154-B09C-E581BEC70F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12" y="1075267"/>
            <a:ext cx="9876376" cy="49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3B2374-2A80-4FEC-85E2-2041DB6C3DBC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第３次大阪府スポーツ推進計画の進捗状況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D576BA2-0774-41BF-ADAB-15A4EE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4837" y="6494600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7A81784-6808-42BC-9BE5-22E6077AE7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3" y="493040"/>
            <a:ext cx="9906000" cy="61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3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3B2374-2A80-4FEC-85E2-2041DB6C3DBC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第３次大阪府スポーツ推進計画の進捗状況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D576BA2-0774-41BF-ADAB-15A4EE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4837" y="6494600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3DA97E2-F85C-425D-80B9-A308D5BB2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533" y="500791"/>
            <a:ext cx="9280943" cy="63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3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3B2374-2A80-4FEC-85E2-2041DB6C3DBC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第３次大阪府スポーツ推進計画の進捗状況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D576BA2-0774-41BF-ADAB-15A4EE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4837" y="6494600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9516F60-4453-4BDD-A3A3-A0E539A87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97" y="594639"/>
            <a:ext cx="9478437" cy="61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3B2374-2A80-4FEC-85E2-2041DB6C3DBC}"/>
              </a:ext>
            </a:extLst>
          </p:cNvPr>
          <p:cNvSpPr/>
          <p:nvPr/>
        </p:nvSpPr>
        <p:spPr>
          <a:xfrm>
            <a:off x="0" y="0"/>
            <a:ext cx="9906000" cy="47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第３次大阪府スポーツ推進計画の進捗状況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D576BA2-0774-41BF-ADAB-15A4EE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4837" y="6494600"/>
            <a:ext cx="2228850" cy="365125"/>
          </a:xfrm>
        </p:spPr>
        <p:txBody>
          <a:bodyPr anchor="b"/>
          <a:lstStyle/>
          <a:p>
            <a:fld id="{AA04FE07-FD3E-4D59-A22D-C3998CD29553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36265E7-8E83-401F-B910-AAD423D7D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02267"/>
            <a:ext cx="9906000" cy="46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4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930</Words>
  <Application>Microsoft Office PowerPoint</Application>
  <PresentationFormat>A4 210 x 297 mm</PresentationFormat>
  <Paragraphs>138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UD デジタル 教科書体 NK-R</vt:lpstr>
      <vt:lpstr>游ゴシック</vt:lpstr>
      <vt:lpstr>Arial</vt:lpstr>
      <vt:lpstr>Calibri</vt:lpstr>
      <vt:lpstr>Calibri Light</vt:lpstr>
      <vt:lpstr>Wingdings</vt:lpstr>
      <vt:lpstr>Office テーマ</vt:lpstr>
      <vt:lpstr>第３次大阪府スポーツ推進計画 の進捗管理について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2026-03-18T01:40:03Z</dcterms:created>
  <dcterms:modified xsi:type="dcterms:W3CDTF">2026-03-18T01:40:06Z</dcterms:modified>
</cp:coreProperties>
</file>