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72" r:id="rId1"/>
  </p:sldMasterIdLst>
  <p:notesMasterIdLst>
    <p:notesMasterId r:id="rId10"/>
  </p:notesMasterIdLst>
  <p:handoutMasterIdLst>
    <p:handoutMasterId r:id="rId11"/>
  </p:handoutMasterIdLst>
  <p:sldIdLst>
    <p:sldId id="269" r:id="rId2"/>
    <p:sldId id="402" r:id="rId3"/>
    <p:sldId id="361" r:id="rId4"/>
    <p:sldId id="355" r:id="rId5"/>
    <p:sldId id="273" r:id="rId6"/>
    <p:sldId id="390" r:id="rId7"/>
    <p:sldId id="360" r:id="rId8"/>
    <p:sldId id="376" r:id="rId9"/>
  </p:sldIdLst>
  <p:sldSz cx="9906000" cy="6858000" type="A4"/>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6EF8F8"/>
    <a:srgbClr val="5B9BD5"/>
    <a:srgbClr val="0000FF"/>
    <a:srgbClr val="E1E1E1"/>
    <a:srgbClr val="D2DE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91EBBBCC-DAD2-459C-BE2E-F6DE35CF9A28}" styleName="濃色スタイル 2 - アクセント 3/アクセント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EB344D84-9AFB-497E-A393-DC336BA19D2E}" styleName="中間スタイル 3 - アクセント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55" autoAdjust="0"/>
    <p:restoredTop sz="93899" autoAdjust="0"/>
  </p:normalViewPr>
  <p:slideViewPr>
    <p:cSldViewPr snapToGrid="0">
      <p:cViewPr varScale="1">
        <p:scale>
          <a:sx n="113" d="100"/>
          <a:sy n="113" d="100"/>
        </p:scale>
        <p:origin x="1506" y="96"/>
      </p:cViewPr>
      <p:guideLst>
        <p:guide orient="horz" pos="2160"/>
        <p:guide pos="312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17" Type="http://schemas.microsoft.com/office/2018/10/relationships/authors" Targe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CA7AAF80-6539-5226-EA95-3DDE676D0D09}"/>
              </a:ext>
            </a:extLst>
          </p:cNvPr>
          <p:cNvSpPr>
            <a:spLocks noGrp="1"/>
          </p:cNvSpPr>
          <p:nvPr>
            <p:ph type="hdr" sz="quarter"/>
          </p:nvPr>
        </p:nvSpPr>
        <p:spPr>
          <a:xfrm>
            <a:off x="3" y="0"/>
            <a:ext cx="2946400" cy="496888"/>
          </a:xfrm>
          <a:prstGeom prst="rect">
            <a:avLst/>
          </a:prstGeom>
        </p:spPr>
        <p:txBody>
          <a:bodyPr vert="horz" lIns="91413" tIns="45705" rIns="91413" bIns="45705"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C140C534-4BC8-F720-7A50-0B30815A7B57}"/>
              </a:ext>
            </a:extLst>
          </p:cNvPr>
          <p:cNvSpPr>
            <a:spLocks noGrp="1"/>
          </p:cNvSpPr>
          <p:nvPr>
            <p:ph type="dt" sz="quarter" idx="1"/>
          </p:nvPr>
        </p:nvSpPr>
        <p:spPr>
          <a:xfrm>
            <a:off x="3849688" y="0"/>
            <a:ext cx="2946400" cy="496888"/>
          </a:xfrm>
          <a:prstGeom prst="rect">
            <a:avLst/>
          </a:prstGeom>
        </p:spPr>
        <p:txBody>
          <a:bodyPr vert="horz" lIns="91413" tIns="45705" rIns="91413" bIns="45705" rtlCol="0"/>
          <a:lstStyle>
            <a:lvl1pPr algn="r">
              <a:defRPr sz="1200"/>
            </a:lvl1pPr>
          </a:lstStyle>
          <a:p>
            <a:fld id="{C22AD12D-2649-4052-8FD6-D984F49DF5A6}" type="datetimeFigureOut">
              <a:rPr kumimoji="1" lang="ja-JP" altLang="en-US" smtClean="0"/>
              <a:t>2026/3/18</a:t>
            </a:fld>
            <a:endParaRPr kumimoji="1" lang="ja-JP" altLang="en-US"/>
          </a:p>
        </p:txBody>
      </p:sp>
      <p:sp>
        <p:nvSpPr>
          <p:cNvPr id="4" name="フッター プレースホルダー 3">
            <a:extLst>
              <a:ext uri="{FF2B5EF4-FFF2-40B4-BE49-F238E27FC236}">
                <a16:creationId xmlns:a16="http://schemas.microsoft.com/office/drawing/2014/main" id="{50D0196E-AD94-C3EB-436D-8DC75E0179F4}"/>
              </a:ext>
            </a:extLst>
          </p:cNvPr>
          <p:cNvSpPr>
            <a:spLocks noGrp="1"/>
          </p:cNvSpPr>
          <p:nvPr>
            <p:ph type="ftr" sz="quarter" idx="2"/>
          </p:nvPr>
        </p:nvSpPr>
        <p:spPr>
          <a:xfrm>
            <a:off x="3" y="9429750"/>
            <a:ext cx="2946400" cy="496888"/>
          </a:xfrm>
          <a:prstGeom prst="rect">
            <a:avLst/>
          </a:prstGeom>
        </p:spPr>
        <p:txBody>
          <a:bodyPr vert="horz" lIns="91413" tIns="45705" rIns="91413" bIns="45705"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9012CAA0-2402-A0F8-BA11-C127BB02E637}"/>
              </a:ext>
            </a:extLst>
          </p:cNvPr>
          <p:cNvSpPr>
            <a:spLocks noGrp="1"/>
          </p:cNvSpPr>
          <p:nvPr>
            <p:ph type="sldNum" sz="quarter" idx="3"/>
          </p:nvPr>
        </p:nvSpPr>
        <p:spPr>
          <a:xfrm>
            <a:off x="3849688" y="9429750"/>
            <a:ext cx="2946400" cy="496888"/>
          </a:xfrm>
          <a:prstGeom prst="rect">
            <a:avLst/>
          </a:prstGeom>
        </p:spPr>
        <p:txBody>
          <a:bodyPr vert="horz" lIns="91413" tIns="45705" rIns="91413" bIns="45705" rtlCol="0" anchor="b"/>
          <a:lstStyle>
            <a:lvl1pPr algn="r">
              <a:defRPr sz="1200"/>
            </a:lvl1pPr>
          </a:lstStyle>
          <a:p>
            <a:fld id="{C0A52A5A-0613-4D39-9CE7-BBB91D619ADB}" type="slidenum">
              <a:rPr kumimoji="1" lang="ja-JP" altLang="en-US" smtClean="0"/>
              <a:t>‹#›</a:t>
            </a:fld>
            <a:endParaRPr kumimoji="1" lang="ja-JP" altLang="en-US"/>
          </a:p>
        </p:txBody>
      </p:sp>
    </p:spTree>
    <p:extLst>
      <p:ext uri="{BB962C8B-B14F-4D97-AF65-F5344CB8AC3E}">
        <p14:creationId xmlns:p14="http://schemas.microsoft.com/office/powerpoint/2010/main" val="247357348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6" y="2"/>
            <a:ext cx="2946247" cy="498328"/>
          </a:xfrm>
          <a:prstGeom prst="rect">
            <a:avLst/>
          </a:prstGeom>
        </p:spPr>
        <p:txBody>
          <a:bodyPr vert="horz" lIns="91908" tIns="45955" rIns="91908" bIns="4595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9829" y="2"/>
            <a:ext cx="2946246" cy="498328"/>
          </a:xfrm>
          <a:prstGeom prst="rect">
            <a:avLst/>
          </a:prstGeom>
        </p:spPr>
        <p:txBody>
          <a:bodyPr vert="horz" lIns="91908" tIns="45955" rIns="91908" bIns="45955" rtlCol="0"/>
          <a:lstStyle>
            <a:lvl1pPr algn="r">
              <a:defRPr sz="1200"/>
            </a:lvl1pPr>
          </a:lstStyle>
          <a:p>
            <a:fld id="{523AE329-372B-4162-BAC9-6F9FDE4CC399}" type="datetimeFigureOut">
              <a:rPr kumimoji="1" lang="ja-JP" altLang="en-US" smtClean="0"/>
              <a:t>2026/3/18</a:t>
            </a:fld>
            <a:endParaRPr kumimoji="1" lang="ja-JP" altLang="en-US"/>
          </a:p>
        </p:txBody>
      </p:sp>
      <p:sp>
        <p:nvSpPr>
          <p:cNvPr id="4" name="スライド イメージ プレースホルダー 3"/>
          <p:cNvSpPr>
            <a:spLocks noGrp="1" noRot="1" noChangeAspect="1"/>
          </p:cNvSpPr>
          <p:nvPr>
            <p:ph type="sldImg" idx="2"/>
          </p:nvPr>
        </p:nvSpPr>
        <p:spPr>
          <a:xfrm>
            <a:off x="981075" y="1241425"/>
            <a:ext cx="4835525" cy="3348038"/>
          </a:xfrm>
          <a:prstGeom prst="rect">
            <a:avLst/>
          </a:prstGeom>
          <a:noFill/>
          <a:ln w="12700">
            <a:solidFill>
              <a:prstClr val="black"/>
            </a:solidFill>
          </a:ln>
        </p:spPr>
        <p:txBody>
          <a:bodyPr vert="horz" lIns="91908" tIns="45955" rIns="91908" bIns="45955" rtlCol="0" anchor="ctr"/>
          <a:lstStyle/>
          <a:p>
            <a:endParaRPr lang="ja-JP" altLang="en-US"/>
          </a:p>
        </p:txBody>
      </p:sp>
      <p:sp>
        <p:nvSpPr>
          <p:cNvPr id="5" name="ノート プレースホルダー 4"/>
          <p:cNvSpPr>
            <a:spLocks noGrp="1"/>
          </p:cNvSpPr>
          <p:nvPr>
            <p:ph type="body" sz="quarter" idx="3"/>
          </p:nvPr>
        </p:nvSpPr>
        <p:spPr>
          <a:xfrm>
            <a:off x="679304" y="4777245"/>
            <a:ext cx="5439101" cy="3908364"/>
          </a:xfrm>
          <a:prstGeom prst="rect">
            <a:avLst/>
          </a:prstGeom>
        </p:spPr>
        <p:txBody>
          <a:bodyPr vert="horz" lIns="91908" tIns="45955" rIns="91908" bIns="4595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6" y="9428311"/>
            <a:ext cx="2946247" cy="498328"/>
          </a:xfrm>
          <a:prstGeom prst="rect">
            <a:avLst/>
          </a:prstGeom>
        </p:spPr>
        <p:txBody>
          <a:bodyPr vert="horz" lIns="91908" tIns="45955" rIns="91908" bIns="4595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9829" y="9428311"/>
            <a:ext cx="2946246" cy="498328"/>
          </a:xfrm>
          <a:prstGeom prst="rect">
            <a:avLst/>
          </a:prstGeom>
        </p:spPr>
        <p:txBody>
          <a:bodyPr vert="horz" lIns="91908" tIns="45955" rIns="91908" bIns="45955" rtlCol="0" anchor="b"/>
          <a:lstStyle>
            <a:lvl1pPr algn="r">
              <a:defRPr sz="1200"/>
            </a:lvl1pPr>
          </a:lstStyle>
          <a:p>
            <a:fld id="{81ED0B5A-CCD4-4F00-B248-AA2719C9F2DB}" type="slidenum">
              <a:rPr kumimoji="1" lang="ja-JP" altLang="en-US" smtClean="0"/>
              <a:t>‹#›</a:t>
            </a:fld>
            <a:endParaRPr kumimoji="1" lang="ja-JP" altLang="en-US"/>
          </a:p>
        </p:txBody>
      </p:sp>
    </p:spTree>
    <p:extLst>
      <p:ext uri="{BB962C8B-B14F-4D97-AF65-F5344CB8AC3E}">
        <p14:creationId xmlns:p14="http://schemas.microsoft.com/office/powerpoint/2010/main" val="203165761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CDC7E6-892F-A8D8-9EF5-3A91BEAF902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D77B751-0CBE-62B3-AF0B-0C51EE32EBB8}"/>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068288E-279E-142C-8712-70F99C6FE75F}"/>
              </a:ext>
            </a:extLst>
          </p:cNvPr>
          <p:cNvSpPr>
            <a:spLocks noGrp="1"/>
          </p:cNvSpPr>
          <p:nvPr>
            <p:ph type="body" idx="1"/>
          </p:nvPr>
        </p:nvSpPr>
        <p:spPr/>
        <p:txBody>
          <a:bodyPr/>
          <a:lstStyle/>
          <a:p>
            <a:endParaRPr kumimoji="1" lang="ja-JP" altLang="en-US" dirty="0"/>
          </a:p>
        </p:txBody>
      </p:sp>
      <p:sp>
        <p:nvSpPr>
          <p:cNvPr id="5" name="スライド番号プレースホルダー 4">
            <a:extLst>
              <a:ext uri="{FF2B5EF4-FFF2-40B4-BE49-F238E27FC236}">
                <a16:creationId xmlns:a16="http://schemas.microsoft.com/office/drawing/2014/main" id="{17ADCFB0-8034-22FD-845F-A8BCDAF5DC57}"/>
              </a:ext>
            </a:extLst>
          </p:cNvPr>
          <p:cNvSpPr>
            <a:spLocks noGrp="1"/>
          </p:cNvSpPr>
          <p:nvPr>
            <p:ph type="sldNum" sz="quarter" idx="5"/>
          </p:nvPr>
        </p:nvSpPr>
        <p:spPr/>
        <p:txBody>
          <a:bodyPr/>
          <a:lstStyle/>
          <a:p>
            <a:fld id="{81ED0B5A-CCD4-4F00-B248-AA2719C9F2DB}" type="slidenum">
              <a:rPr kumimoji="1" lang="ja-JP" altLang="en-US" smtClean="0"/>
              <a:t>1</a:t>
            </a:fld>
            <a:endParaRPr kumimoji="1" lang="ja-JP" altLang="en-US"/>
          </a:p>
        </p:txBody>
      </p:sp>
    </p:spTree>
    <p:extLst>
      <p:ext uri="{BB962C8B-B14F-4D97-AF65-F5344CB8AC3E}">
        <p14:creationId xmlns:p14="http://schemas.microsoft.com/office/powerpoint/2010/main" val="14317139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5" name="スライド番号プレースホルダー 4">
            <a:extLst>
              <a:ext uri="{FF2B5EF4-FFF2-40B4-BE49-F238E27FC236}">
                <a16:creationId xmlns:a16="http://schemas.microsoft.com/office/drawing/2014/main" id="{33DC3CFC-BDC3-0BF3-0F94-E5109EF17572}"/>
              </a:ext>
            </a:extLst>
          </p:cNvPr>
          <p:cNvSpPr>
            <a:spLocks noGrp="1"/>
          </p:cNvSpPr>
          <p:nvPr>
            <p:ph type="sldNum" sz="quarter" idx="5"/>
          </p:nvPr>
        </p:nvSpPr>
        <p:spPr/>
        <p:txBody>
          <a:bodyPr/>
          <a:lstStyle/>
          <a:p>
            <a:fld id="{81ED0B5A-CCD4-4F00-B248-AA2719C9F2DB}" type="slidenum">
              <a:rPr kumimoji="1" lang="ja-JP" altLang="en-US" smtClean="0"/>
              <a:t>2</a:t>
            </a:fld>
            <a:endParaRPr kumimoji="1" lang="ja-JP" altLang="en-US"/>
          </a:p>
        </p:txBody>
      </p:sp>
    </p:spTree>
    <p:extLst>
      <p:ext uri="{BB962C8B-B14F-4D97-AF65-F5344CB8AC3E}">
        <p14:creationId xmlns:p14="http://schemas.microsoft.com/office/powerpoint/2010/main" val="20575852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2016FEF3-0F71-5F1F-F98E-E5FEE22AB1A4}"/>
              </a:ext>
            </a:extLst>
          </p:cNvPr>
          <p:cNvSpPr>
            <a:spLocks noGrp="1"/>
          </p:cNvSpPr>
          <p:nvPr>
            <p:ph type="sldNum" sz="quarter" idx="5"/>
          </p:nvPr>
        </p:nvSpPr>
        <p:spPr/>
        <p:txBody>
          <a:bodyPr/>
          <a:lstStyle/>
          <a:p>
            <a:fld id="{81ED0B5A-CCD4-4F00-B248-AA2719C9F2DB}" type="slidenum">
              <a:rPr kumimoji="1" lang="ja-JP" altLang="en-US" smtClean="0"/>
              <a:t>4</a:t>
            </a:fld>
            <a:endParaRPr kumimoji="1" lang="ja-JP" altLang="en-US"/>
          </a:p>
        </p:txBody>
      </p:sp>
    </p:spTree>
    <p:extLst>
      <p:ext uri="{BB962C8B-B14F-4D97-AF65-F5344CB8AC3E}">
        <p14:creationId xmlns:p14="http://schemas.microsoft.com/office/powerpoint/2010/main" val="14721797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5" name="スライド番号プレースホルダー 4">
            <a:extLst>
              <a:ext uri="{FF2B5EF4-FFF2-40B4-BE49-F238E27FC236}">
                <a16:creationId xmlns:a16="http://schemas.microsoft.com/office/drawing/2014/main" id="{A33F86D7-D93D-F336-2EDA-3D6BCD9548EC}"/>
              </a:ext>
            </a:extLst>
          </p:cNvPr>
          <p:cNvSpPr>
            <a:spLocks noGrp="1"/>
          </p:cNvSpPr>
          <p:nvPr>
            <p:ph type="sldNum" sz="quarter" idx="5"/>
          </p:nvPr>
        </p:nvSpPr>
        <p:spPr/>
        <p:txBody>
          <a:bodyPr/>
          <a:lstStyle/>
          <a:p>
            <a:fld id="{81ED0B5A-CCD4-4F00-B248-AA2719C9F2DB}" type="slidenum">
              <a:rPr kumimoji="1" lang="ja-JP" altLang="en-US" smtClean="0"/>
              <a:t>6</a:t>
            </a:fld>
            <a:endParaRPr kumimoji="1" lang="ja-JP" altLang="en-US"/>
          </a:p>
        </p:txBody>
      </p:sp>
    </p:spTree>
    <p:extLst>
      <p:ext uri="{BB962C8B-B14F-4D97-AF65-F5344CB8AC3E}">
        <p14:creationId xmlns:p14="http://schemas.microsoft.com/office/powerpoint/2010/main" val="4209359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1122363"/>
            <a:ext cx="7429500" cy="2387600"/>
          </a:xfrm>
        </p:spPr>
        <p:txBody>
          <a:bodyPr anchor="b"/>
          <a:lstStyle>
            <a:lvl1pPr algn="ctr">
              <a:defRPr sz="4875"/>
            </a:lvl1pPr>
          </a:lstStyle>
          <a:p>
            <a:r>
              <a:rPr kumimoji="1" lang="ja-JP" altLang="en-US"/>
              <a:t>マスター タイトルの書式設定</a:t>
            </a:r>
          </a:p>
        </p:txBody>
      </p:sp>
      <p:sp>
        <p:nvSpPr>
          <p:cNvPr id="3" name="サブタイトル 2"/>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04BA914-E34D-4427-AE29-78FF72284A3C}" type="datetime1">
              <a:rPr kumimoji="1" lang="ja-JP" altLang="en-US" smtClean="0"/>
              <a:t>2026/3/18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1691367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7768BFB-9137-44C4-9EA5-0D5F17150D40}" type="datetime1">
              <a:rPr kumimoji="1" lang="ja-JP" altLang="en-US" smtClean="0"/>
              <a:t>2026/3/18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118139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8981" y="365125"/>
            <a:ext cx="2135981"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81037"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EE84108-278A-416E-80BF-22782ABBB56B}" type="datetime1">
              <a:rPr kumimoji="1" lang="ja-JP" altLang="en-US" smtClean="0"/>
              <a:t>2026/3/18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1496789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94A2593-D2B1-4386-A666-79A0B5B5FF0B}" type="datetime1">
              <a:rPr kumimoji="1" lang="ja-JP" altLang="en-US" smtClean="0"/>
              <a:t>2026/3/18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3784855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5878" y="1709739"/>
            <a:ext cx="8543925" cy="2852737"/>
          </a:xfrm>
        </p:spPr>
        <p:txBody>
          <a:bodyPr anchor="b"/>
          <a:lstStyle>
            <a:lvl1pPr>
              <a:defRPr sz="4875"/>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6C3DF5F4-563B-492F-AEFC-A4CAA2C72234}" type="datetime1">
              <a:rPr kumimoji="1" lang="ja-JP" altLang="en-US" smtClean="0"/>
              <a:t>2026/3/18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2428419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6D5D8DD7-2911-4D8C-B8A0-CE6D8C947B5D}" type="datetime1">
              <a:rPr kumimoji="1" lang="ja-JP" altLang="en-US" smtClean="0"/>
              <a:t>2026/3/18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18000488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365126"/>
            <a:ext cx="8543925"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2328" y="2505075"/>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14913" y="2505075"/>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132D0A0-0E06-4E50-B47F-371EFABD6B92}" type="datetime1">
              <a:rPr kumimoji="1" lang="ja-JP" altLang="en-US" smtClean="0"/>
              <a:t>2026/3/18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11006329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CF5500E-A7FE-45C4-AE79-C684A04790AE}" type="datetime1">
              <a:rPr kumimoji="1" lang="ja-JP" altLang="en-US" smtClean="0"/>
              <a:t>2026/3/18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59177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1323135-C459-4099-AE45-A4CC53D78928}" type="datetime1">
              <a:rPr kumimoji="1" lang="ja-JP" altLang="en-US" smtClean="0"/>
              <a:t>2026/3/18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3359927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コンテンツ プレースホルダー 2"/>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83421A5-6027-4AB0-A709-15E66BF739C9}" type="datetime1">
              <a:rPr kumimoji="1" lang="ja-JP" altLang="en-US" smtClean="0"/>
              <a:t>2026/3/18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36206663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図プレースホルダー 2"/>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kumimoji="1" lang="ja-JP" altLang="en-US"/>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98D84A3-8561-4FCF-929C-D431663BE40F}" type="datetime1">
              <a:rPr kumimoji="1" lang="ja-JP" altLang="en-US" smtClean="0"/>
              <a:t>2026/3/18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2878130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fld id="{1A0A7081-4A17-4994-83B6-12D573036166}" type="datetime1">
              <a:rPr kumimoji="1" lang="ja-JP" altLang="en-US" smtClean="0"/>
              <a:t>2026/3/18</a:t>
            </a:fld>
            <a:endParaRPr kumimoji="1" lang="ja-JP" altLang="en-US"/>
          </a:p>
        </p:txBody>
      </p:sp>
      <p:sp>
        <p:nvSpPr>
          <p:cNvPr id="5" name="フッター プレースホルダー 4"/>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324027140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42963" y="2103437"/>
            <a:ext cx="8543925" cy="1325563"/>
          </a:xfrm>
          <a:noFill/>
          <a:ln>
            <a:noFill/>
          </a:ln>
        </p:spPr>
        <p:txBody>
          <a:bodyPr>
            <a:normAutofit/>
          </a:bodyPr>
          <a:lstStyle/>
          <a:p>
            <a:pPr algn="ctr">
              <a:lnSpc>
                <a:spcPct val="150000"/>
              </a:lnSpc>
            </a:pPr>
            <a:r>
              <a:rPr kumimoji="1" lang="ja-JP" altLang="en-US" sz="2800" dirty="0">
                <a:latin typeface="Meiryo UI" panose="020B0604030504040204" pitchFamily="50" charset="-128"/>
                <a:ea typeface="Meiryo UI" panose="020B0604030504040204" pitchFamily="50" charset="-128"/>
              </a:rPr>
              <a:t>大阪都市魅力創造戦略</a:t>
            </a:r>
            <a:r>
              <a:rPr lang="en-US" altLang="ja-JP" sz="2800" dirty="0">
                <a:latin typeface="Meiryo UI" panose="020B0604030504040204" pitchFamily="50" charset="-128"/>
                <a:ea typeface="Meiryo UI" panose="020B0604030504040204" pitchFamily="50" charset="-128"/>
              </a:rPr>
              <a:t>2030</a:t>
            </a:r>
            <a:r>
              <a:rPr lang="ja-JP" altLang="en-US" sz="2800" dirty="0">
                <a:latin typeface="Meiryo UI" panose="020B0604030504040204" pitchFamily="50" charset="-128"/>
                <a:ea typeface="Meiryo UI" panose="020B0604030504040204" pitchFamily="50" charset="-128"/>
              </a:rPr>
              <a:t>（抜粋）</a:t>
            </a:r>
            <a:endParaRPr kumimoji="1" lang="ja-JP" altLang="en-US" sz="2800" dirty="0">
              <a:latin typeface="Meiryo UI" panose="020B0604030504040204" pitchFamily="50" charset="-128"/>
              <a:ea typeface="Meiryo UI" panose="020B0604030504040204" pitchFamily="50" charset="-128"/>
            </a:endParaRPr>
          </a:p>
        </p:txBody>
      </p:sp>
      <p:sp>
        <p:nvSpPr>
          <p:cNvPr id="6" name="タイトル 1"/>
          <p:cNvSpPr txBox="1">
            <a:spLocks/>
          </p:cNvSpPr>
          <p:nvPr/>
        </p:nvSpPr>
        <p:spPr>
          <a:xfrm>
            <a:off x="681037" y="4778145"/>
            <a:ext cx="8543925" cy="1068232"/>
          </a:xfrm>
          <a:prstGeom prst="rect">
            <a:avLst/>
          </a:prstGeom>
          <a:noFill/>
          <a:ln>
            <a:noFill/>
          </a:ln>
        </p:spPr>
        <p:txBody>
          <a:bodyPr vert="horz" lIns="91440" tIns="45720" rIns="91440" bIns="45720" rtlCol="0" anchor="ctr">
            <a:normAutofit/>
          </a:bodyPr>
          <a:lst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a:lstStyle>
          <a:p>
            <a:pPr algn="ctr"/>
            <a:r>
              <a:rPr lang="ja-JP" altLang="en-US" sz="1800" dirty="0">
                <a:latin typeface="Meiryo UI" panose="020B0604030504040204" pitchFamily="50" charset="-128"/>
                <a:ea typeface="Meiryo UI" panose="020B0604030504040204" pitchFamily="50" charset="-128"/>
              </a:rPr>
              <a:t>令和８年●月</a:t>
            </a:r>
            <a:endParaRPr lang="en-US" altLang="ja-JP" sz="1800" dirty="0">
              <a:latin typeface="Meiryo UI" panose="020B0604030504040204" pitchFamily="50" charset="-128"/>
              <a:ea typeface="Meiryo UI" panose="020B0604030504040204" pitchFamily="50" charset="-128"/>
            </a:endParaRPr>
          </a:p>
          <a:p>
            <a:pPr algn="ctr"/>
            <a:endParaRPr lang="en-US" altLang="ja-JP" sz="1800" dirty="0">
              <a:latin typeface="Meiryo UI" panose="020B0604030504040204" pitchFamily="50" charset="-128"/>
              <a:ea typeface="Meiryo UI" panose="020B0604030504040204" pitchFamily="50" charset="-128"/>
            </a:endParaRPr>
          </a:p>
          <a:p>
            <a:pPr algn="ctr"/>
            <a:r>
              <a:rPr lang="ja-JP" altLang="en-US" sz="1800" dirty="0">
                <a:latin typeface="Meiryo UI" panose="020B0604030504040204" pitchFamily="50" charset="-128"/>
                <a:ea typeface="Meiryo UI" panose="020B0604030504040204" pitchFamily="50" charset="-128"/>
              </a:rPr>
              <a:t>大阪府・大阪市</a:t>
            </a:r>
            <a:endParaRPr lang="ja-JP" altLang="en-US" sz="100" dirty="0">
              <a:latin typeface="Meiryo UI" panose="020B0604030504040204" pitchFamily="50" charset="-128"/>
              <a:ea typeface="Meiryo UI" panose="020B0604030504040204" pitchFamily="50" charset="-128"/>
            </a:endParaRPr>
          </a:p>
        </p:txBody>
      </p:sp>
      <p:sp>
        <p:nvSpPr>
          <p:cNvPr id="5" name="タイトル 1">
            <a:extLst>
              <a:ext uri="{FF2B5EF4-FFF2-40B4-BE49-F238E27FC236}">
                <a16:creationId xmlns:a16="http://schemas.microsoft.com/office/drawing/2014/main" id="{717ADB70-1100-43E2-8ACB-93D2C82235DD}"/>
              </a:ext>
            </a:extLst>
          </p:cNvPr>
          <p:cNvSpPr txBox="1">
            <a:spLocks/>
          </p:cNvSpPr>
          <p:nvPr/>
        </p:nvSpPr>
        <p:spPr>
          <a:xfrm>
            <a:off x="3400425" y="3016261"/>
            <a:ext cx="3105150" cy="660389"/>
          </a:xfrm>
          <a:prstGeom prst="rect">
            <a:avLst/>
          </a:prstGeom>
          <a:noFill/>
          <a:ln>
            <a:noFill/>
          </a:ln>
        </p:spPr>
        <p:txBody>
          <a:bodyPr vert="horz" lIns="91440" tIns="45720" rIns="91440" bIns="45720" rtlCol="0" anchor="ctr">
            <a:normAutofit/>
          </a:bodyPr>
          <a:lst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a:lstStyle>
          <a:p>
            <a:pPr algn="ctr">
              <a:lnSpc>
                <a:spcPct val="150000"/>
              </a:lnSpc>
            </a:pPr>
            <a:r>
              <a:rPr lang="ja-JP" altLang="en-US" sz="2400" b="1" dirty="0">
                <a:latin typeface="Meiryo UI" panose="020B0604030504040204" pitchFamily="50" charset="-128"/>
                <a:ea typeface="Meiryo UI" panose="020B0604030504040204" pitchFamily="50" charset="-128"/>
              </a:rPr>
              <a:t>案</a:t>
            </a:r>
          </a:p>
        </p:txBody>
      </p:sp>
      <p:sp>
        <p:nvSpPr>
          <p:cNvPr id="4" name="正方形/長方形 3">
            <a:extLst>
              <a:ext uri="{FF2B5EF4-FFF2-40B4-BE49-F238E27FC236}">
                <a16:creationId xmlns:a16="http://schemas.microsoft.com/office/drawing/2014/main" id="{2F7F1D5C-3C78-3676-E75D-7D8B6522ACAA}"/>
              </a:ext>
            </a:extLst>
          </p:cNvPr>
          <p:cNvSpPr/>
          <p:nvPr/>
        </p:nvSpPr>
        <p:spPr>
          <a:xfrm>
            <a:off x="8613321" y="322244"/>
            <a:ext cx="1005392" cy="432048"/>
          </a:xfrm>
          <a:prstGeom prst="rect">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000">
                <a:latin typeface="Meiryo UI" panose="020B0604030504040204" pitchFamily="50" charset="-128"/>
                <a:ea typeface="Meiryo UI" panose="020B0604030504040204" pitchFamily="50" charset="-128"/>
              </a:rPr>
              <a:t>参考４</a:t>
            </a:r>
            <a:endParaRPr kumimoji="1" lang="ja-JP" altLang="en-US" sz="2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575257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590D24-26BD-3600-A1A1-43E53156F334}"/>
            </a:ext>
          </a:extLst>
        </p:cNvPr>
        <p:cNvGrpSpPr/>
        <p:nvPr/>
      </p:nvGrpSpPr>
      <p:grpSpPr>
        <a:xfrm>
          <a:off x="0" y="0"/>
          <a:ext cx="0" cy="0"/>
          <a:chOff x="0" y="0"/>
          <a:chExt cx="0" cy="0"/>
        </a:xfrm>
      </p:grpSpPr>
      <p:sp>
        <p:nvSpPr>
          <p:cNvPr id="6" name="正方形/長方形 5">
            <a:extLst>
              <a:ext uri="{FF2B5EF4-FFF2-40B4-BE49-F238E27FC236}">
                <a16:creationId xmlns:a16="http://schemas.microsoft.com/office/drawing/2014/main" id="{9FBEEDF6-A86D-67C8-C5D9-EA7713D968D9}"/>
              </a:ext>
            </a:extLst>
          </p:cNvPr>
          <p:cNvSpPr/>
          <p:nvPr/>
        </p:nvSpPr>
        <p:spPr>
          <a:xfrm>
            <a:off x="0" y="0"/>
            <a:ext cx="9906000" cy="623017"/>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3200" dirty="0"/>
              <a:t>　</a:t>
            </a:r>
            <a:r>
              <a:rPr kumimoji="1" lang="ja-JP" altLang="en-US" sz="2400" spc="300" dirty="0">
                <a:solidFill>
                  <a:schemeClr val="tx1"/>
                </a:solidFill>
                <a:latin typeface="Meiryo UI" panose="020B0604030504040204" pitchFamily="50" charset="-128"/>
                <a:ea typeface="Meiryo UI" panose="020B0604030504040204" pitchFamily="50" charset="-128"/>
              </a:rPr>
              <a:t>「大阪都市魅力創造戦略</a:t>
            </a:r>
            <a:r>
              <a:rPr kumimoji="1" lang="en-US" altLang="ja-JP" sz="2400" spc="300" dirty="0">
                <a:solidFill>
                  <a:schemeClr val="tx1"/>
                </a:solidFill>
                <a:latin typeface="Meiryo UI" panose="020B0604030504040204" pitchFamily="50" charset="-128"/>
                <a:ea typeface="Meiryo UI" panose="020B0604030504040204" pitchFamily="50" charset="-128"/>
              </a:rPr>
              <a:t>2025</a:t>
            </a:r>
            <a:r>
              <a:rPr kumimoji="1" lang="ja-JP" altLang="en-US" sz="2400" spc="300" dirty="0">
                <a:solidFill>
                  <a:schemeClr val="tx1"/>
                </a:solidFill>
                <a:latin typeface="Meiryo UI" panose="020B0604030504040204" pitchFamily="50" charset="-128"/>
                <a:ea typeface="Meiryo UI" panose="020B0604030504040204" pitchFamily="50" charset="-128"/>
              </a:rPr>
              <a:t>」の取組みと今後の展望</a:t>
            </a:r>
            <a:endParaRPr kumimoji="1" lang="ja-JP" altLang="en-US" sz="2600" spc="300" dirty="0">
              <a:solidFill>
                <a:schemeClr val="tx1"/>
              </a:solidFill>
              <a:latin typeface="Meiryo UI" panose="020B0604030504040204" pitchFamily="50" charset="-128"/>
              <a:ea typeface="Meiryo UI" panose="020B0604030504040204" pitchFamily="50" charset="-128"/>
            </a:endParaRPr>
          </a:p>
        </p:txBody>
      </p:sp>
      <p:graphicFrame>
        <p:nvGraphicFramePr>
          <p:cNvPr id="11" name="表 10">
            <a:extLst>
              <a:ext uri="{FF2B5EF4-FFF2-40B4-BE49-F238E27FC236}">
                <a16:creationId xmlns:a16="http://schemas.microsoft.com/office/drawing/2014/main" id="{CB2C60AF-464C-6C0C-DE25-1B47E837DA36}"/>
              </a:ext>
            </a:extLst>
          </p:cNvPr>
          <p:cNvGraphicFramePr>
            <a:graphicFrameLocks noGrp="1"/>
          </p:cNvGraphicFramePr>
          <p:nvPr>
            <p:extLst>
              <p:ext uri="{D42A27DB-BD31-4B8C-83A1-F6EECF244321}">
                <p14:modId xmlns:p14="http://schemas.microsoft.com/office/powerpoint/2010/main" val="82471867"/>
              </p:ext>
            </p:extLst>
          </p:nvPr>
        </p:nvGraphicFramePr>
        <p:xfrm>
          <a:off x="219000" y="967387"/>
          <a:ext cx="9468000" cy="5595338"/>
        </p:xfrm>
        <a:graphic>
          <a:graphicData uri="http://schemas.openxmlformats.org/drawingml/2006/table">
            <a:tbl>
              <a:tblPr firstRow="1" bandRow="1">
                <a:tableStyleId>{5C22544A-7EE6-4342-B048-85BDC9FD1C3A}</a:tableStyleId>
              </a:tblPr>
              <a:tblGrid>
                <a:gridCol w="1800000">
                  <a:extLst>
                    <a:ext uri="{9D8B030D-6E8A-4147-A177-3AD203B41FA5}">
                      <a16:colId xmlns:a16="http://schemas.microsoft.com/office/drawing/2014/main" val="2296041815"/>
                    </a:ext>
                  </a:extLst>
                </a:gridCol>
                <a:gridCol w="576000">
                  <a:extLst>
                    <a:ext uri="{9D8B030D-6E8A-4147-A177-3AD203B41FA5}">
                      <a16:colId xmlns:a16="http://schemas.microsoft.com/office/drawing/2014/main" val="249173803"/>
                    </a:ext>
                  </a:extLst>
                </a:gridCol>
                <a:gridCol w="3384000">
                  <a:extLst>
                    <a:ext uri="{9D8B030D-6E8A-4147-A177-3AD203B41FA5}">
                      <a16:colId xmlns:a16="http://schemas.microsoft.com/office/drawing/2014/main" val="3439055732"/>
                    </a:ext>
                  </a:extLst>
                </a:gridCol>
                <a:gridCol w="3708000">
                  <a:extLst>
                    <a:ext uri="{9D8B030D-6E8A-4147-A177-3AD203B41FA5}">
                      <a16:colId xmlns:a16="http://schemas.microsoft.com/office/drawing/2014/main" val="1298569478"/>
                    </a:ext>
                  </a:extLst>
                </a:gridCol>
              </a:tblGrid>
              <a:tr h="432000">
                <a:tc>
                  <a:txBody>
                    <a:bodyPr/>
                    <a:lstStyle/>
                    <a:p>
                      <a:pPr algn="ctr"/>
                      <a:r>
                        <a:rPr kumimoji="1" lang="ja-JP" altLang="en-US" sz="1000" dirty="0">
                          <a:solidFill>
                            <a:schemeClr val="bg1"/>
                          </a:solidFill>
                          <a:latin typeface="Meiryo UI" panose="020B0604030504040204" pitchFamily="50" charset="-128"/>
                          <a:ea typeface="Meiryo UI" panose="020B0604030504040204" pitchFamily="50" charset="-128"/>
                        </a:rPr>
                        <a:t>めざすべき都市像</a:t>
                      </a:r>
                    </a:p>
                  </a:txBody>
                  <a:tcPr marL="43118" marR="43118" marT="21559" marB="21559" anchor="ctr">
                    <a:solidFill>
                      <a:srgbClr val="5B9BD5"/>
                    </a:solidFill>
                  </a:tcPr>
                </a:tc>
                <a:tc>
                  <a:txBody>
                    <a:bodyPr/>
                    <a:lstStyle/>
                    <a:p>
                      <a:pPr algn="ctr"/>
                      <a:r>
                        <a:rPr kumimoji="1" lang="ja-JP" altLang="en-US" sz="1000" dirty="0">
                          <a:solidFill>
                            <a:schemeClr val="bg1"/>
                          </a:solidFill>
                          <a:latin typeface="Meiryo UI" panose="020B0604030504040204" pitchFamily="50" charset="-128"/>
                          <a:ea typeface="Meiryo UI" panose="020B0604030504040204" pitchFamily="50" charset="-128"/>
                        </a:rPr>
                        <a:t>テーマ</a:t>
                      </a:r>
                    </a:p>
                  </a:txBody>
                  <a:tcPr marL="43118" marR="43118" marT="21559" marB="21559" anchor="ctr">
                    <a:solidFill>
                      <a:srgbClr val="5B9BD5"/>
                    </a:solidFill>
                  </a:tcPr>
                </a:tc>
                <a:tc>
                  <a:txBody>
                    <a:bodyPr/>
                    <a:lstStyle/>
                    <a:p>
                      <a:pPr algn="ctr"/>
                      <a:r>
                        <a:rPr kumimoji="1" lang="ja-JP" altLang="en-US" sz="1000" dirty="0">
                          <a:solidFill>
                            <a:schemeClr val="bg1"/>
                          </a:solidFill>
                          <a:latin typeface="Meiryo UI" panose="020B0604030504040204" pitchFamily="50" charset="-128"/>
                          <a:ea typeface="Meiryo UI" panose="020B0604030504040204" pitchFamily="50" charset="-128"/>
                        </a:rPr>
                        <a:t>戦略</a:t>
                      </a:r>
                      <a:r>
                        <a:rPr kumimoji="1" lang="en-US" altLang="ja-JP" sz="1000" dirty="0">
                          <a:solidFill>
                            <a:schemeClr val="bg1"/>
                          </a:solidFill>
                          <a:latin typeface="Meiryo UI" panose="020B0604030504040204" pitchFamily="50" charset="-128"/>
                          <a:ea typeface="Meiryo UI" panose="020B0604030504040204" pitchFamily="50" charset="-128"/>
                        </a:rPr>
                        <a:t>2025</a:t>
                      </a:r>
                      <a:r>
                        <a:rPr kumimoji="1" lang="ja-JP" altLang="en-US" sz="1000" dirty="0">
                          <a:solidFill>
                            <a:schemeClr val="bg1"/>
                          </a:solidFill>
                          <a:latin typeface="Meiryo UI" panose="020B0604030504040204" pitchFamily="50" charset="-128"/>
                          <a:ea typeface="Meiryo UI" panose="020B0604030504040204" pitchFamily="50" charset="-128"/>
                        </a:rPr>
                        <a:t>の取組み内容</a:t>
                      </a:r>
                    </a:p>
                  </a:txBody>
                  <a:tcPr marL="43118" marR="43118" marT="21559" marB="21559" anchor="ctr">
                    <a:solidFill>
                      <a:srgbClr val="5B9BD5"/>
                    </a:solidFill>
                  </a:tcPr>
                </a:tc>
                <a:tc>
                  <a:txBody>
                    <a:bodyPr/>
                    <a:lstStyle/>
                    <a:p>
                      <a:pPr algn="ctr"/>
                      <a:r>
                        <a:rPr kumimoji="1" lang="ja-JP" altLang="en-US" sz="1000" strike="noStrike" dirty="0">
                          <a:solidFill>
                            <a:schemeClr val="bg1"/>
                          </a:solidFill>
                          <a:latin typeface="Meiryo UI" panose="020B0604030504040204" pitchFamily="50" charset="-128"/>
                          <a:ea typeface="Meiryo UI" panose="020B0604030504040204" pitchFamily="50" charset="-128"/>
                        </a:rPr>
                        <a:t>現状</a:t>
                      </a:r>
                      <a:r>
                        <a:rPr kumimoji="1" lang="ja-JP" altLang="en-US" sz="1000" dirty="0">
                          <a:solidFill>
                            <a:schemeClr val="bg1"/>
                          </a:solidFill>
                          <a:latin typeface="Meiryo UI" panose="020B0604030504040204" pitchFamily="50" charset="-128"/>
                          <a:ea typeface="Meiryo UI" panose="020B0604030504040204" pitchFamily="50" charset="-128"/>
                        </a:rPr>
                        <a:t>と展望</a:t>
                      </a:r>
                    </a:p>
                  </a:txBody>
                  <a:tcPr marL="43118" marR="43118" marT="21559" marB="21559" anchor="ctr">
                    <a:solidFill>
                      <a:srgbClr val="5B9BD5"/>
                    </a:solidFill>
                  </a:tcPr>
                </a:tc>
                <a:extLst>
                  <a:ext uri="{0D108BD9-81ED-4DB2-BD59-A6C34878D82A}">
                    <a16:rowId xmlns:a16="http://schemas.microsoft.com/office/drawing/2014/main" val="3870656217"/>
                  </a:ext>
                </a:extLst>
              </a:tr>
              <a:tr h="829463">
                <a:tc>
                  <a:txBody>
                    <a:bodyPr/>
                    <a:lstStyle/>
                    <a:p>
                      <a:pPr>
                        <a:lnSpc>
                          <a:spcPts val="1200"/>
                        </a:lnSpc>
                      </a:pPr>
                      <a:r>
                        <a:rPr kumimoji="1" lang="ja-JP" altLang="en-US" sz="1000" dirty="0">
                          <a:solidFill>
                            <a:schemeClr val="tx1"/>
                          </a:solidFill>
                          <a:latin typeface="Meiryo UI" panose="020B0604030504040204" pitchFamily="50" charset="-128"/>
                          <a:ea typeface="Meiryo UI" panose="020B0604030504040204" pitchFamily="50" charset="-128"/>
                        </a:rPr>
                        <a:t>大阪が誇る</a:t>
                      </a:r>
                      <a:r>
                        <a:rPr kumimoji="1" lang="ja-JP" altLang="en-US" sz="1000" b="1" dirty="0">
                          <a:solidFill>
                            <a:schemeClr val="tx1"/>
                          </a:solidFill>
                          <a:latin typeface="Meiryo UI" panose="020B0604030504040204" pitchFamily="50" charset="-128"/>
                          <a:ea typeface="Meiryo UI" panose="020B0604030504040204" pitchFamily="50" charset="-128"/>
                        </a:rPr>
                        <a:t>文化力を</a:t>
                      </a:r>
                      <a:endParaRPr kumimoji="1" lang="en-US" altLang="ja-JP" sz="1000" b="1" dirty="0">
                        <a:solidFill>
                          <a:schemeClr val="tx1"/>
                        </a:solidFill>
                        <a:latin typeface="Meiryo UI" panose="020B0604030504040204" pitchFamily="50" charset="-128"/>
                        <a:ea typeface="Meiryo UI" panose="020B0604030504040204" pitchFamily="50" charset="-128"/>
                      </a:endParaRPr>
                    </a:p>
                    <a:p>
                      <a:pPr>
                        <a:lnSpc>
                          <a:spcPts val="1200"/>
                        </a:lnSpc>
                      </a:pPr>
                      <a:r>
                        <a:rPr kumimoji="1" lang="ja-JP" altLang="en-US" sz="1000" b="1" dirty="0">
                          <a:solidFill>
                            <a:schemeClr val="tx1"/>
                          </a:solidFill>
                          <a:latin typeface="Meiryo UI" panose="020B0604030504040204" pitchFamily="50" charset="-128"/>
                          <a:ea typeface="Meiryo UI" panose="020B0604030504040204" pitchFamily="50" charset="-128"/>
                        </a:rPr>
                        <a:t>活用した魅力あふれる都市</a:t>
                      </a:r>
                    </a:p>
                  </a:txBody>
                  <a:tcPr marL="43118" marR="43118" marT="21559" marB="21559" anchor="ctr">
                    <a:solidFill>
                      <a:schemeClr val="accent1">
                        <a:lumMod val="20000"/>
                        <a:lumOff val="80000"/>
                      </a:schemeClr>
                    </a:solidFill>
                  </a:tcPr>
                </a:tc>
                <a:tc rowSpan="2">
                  <a:txBody>
                    <a:bodyPr/>
                    <a:lstStyle/>
                    <a:p>
                      <a:pPr algn="ctr">
                        <a:lnSpc>
                          <a:spcPts val="1200"/>
                        </a:lnSpc>
                      </a:pPr>
                      <a:r>
                        <a:rPr kumimoji="1" lang="ja-JP" altLang="en-US" sz="1000" dirty="0">
                          <a:solidFill>
                            <a:schemeClr val="tx1"/>
                          </a:solidFill>
                          <a:latin typeface="Meiryo UI" panose="020B0604030504040204" pitchFamily="50" charset="-128"/>
                          <a:ea typeface="Meiryo UI" panose="020B0604030504040204" pitchFamily="50" charset="-128"/>
                        </a:rPr>
                        <a:t>文化</a:t>
                      </a:r>
                    </a:p>
                  </a:txBody>
                  <a:tcPr marL="43118" marR="43118" marT="21559" marB="21559" anchor="ctr">
                    <a:solidFill>
                      <a:schemeClr val="accent1">
                        <a:lumMod val="20000"/>
                        <a:lumOff val="80000"/>
                      </a:schemeClr>
                    </a:solidFill>
                  </a:tcPr>
                </a:tc>
                <a:tc rowSpan="2">
                  <a:txBody>
                    <a:bodyPr/>
                    <a:lstStyle/>
                    <a:p>
                      <a:pPr marL="171450" indent="-171450" algn="l">
                        <a:lnSpc>
                          <a:spcPts val="1200"/>
                        </a:lnSpc>
                        <a:buFont typeface="Meiryo UI" panose="020B0604030504040204" pitchFamily="50" charset="-128"/>
                        <a:buChar char="⃝"/>
                      </a:pPr>
                      <a:r>
                        <a:rPr kumimoji="1" lang="ja-JP" altLang="en-US" sz="1000" dirty="0">
                          <a:solidFill>
                            <a:schemeClr val="tx1"/>
                          </a:solidFill>
                          <a:latin typeface="Meiryo UI" panose="020B0604030504040204" pitchFamily="50" charset="-128"/>
                          <a:ea typeface="Meiryo UI" panose="020B0604030504040204" pitchFamily="50" charset="-128"/>
                        </a:rPr>
                        <a:t>新型コロナウイルス感染症により、文化芸術活動に影響を受けたアーティストや文化芸術団体等に対し、舞台公演等の実施にかかる会場使用料等を補助し、活動を支援。</a:t>
                      </a:r>
                    </a:p>
                    <a:p>
                      <a:pPr marL="171450" indent="-171450" algn="l">
                        <a:lnSpc>
                          <a:spcPts val="1200"/>
                        </a:lnSpc>
                        <a:buFont typeface="Meiryo UI" panose="020B0604030504040204" pitchFamily="50" charset="-128"/>
                        <a:buChar char="⃝"/>
                      </a:pPr>
                      <a:r>
                        <a:rPr kumimoji="1" lang="ja-JP" altLang="en-US" sz="1000" dirty="0">
                          <a:solidFill>
                            <a:schemeClr val="tx1"/>
                          </a:solidFill>
                          <a:latin typeface="Meiryo UI" panose="020B0604030504040204" pitchFamily="50" charset="-128"/>
                          <a:ea typeface="Meiryo UI" panose="020B0604030504040204" pitchFamily="50" charset="-128"/>
                        </a:rPr>
                        <a:t>大阪・関西万博を契機とした、歌舞伎・能・文楽等の上方芸能や、各種公演・アートイベント</a:t>
                      </a:r>
                      <a:r>
                        <a:rPr kumimoji="1" lang="ja-JP" altLang="en-US" sz="1000" strike="noStrike" dirty="0">
                          <a:solidFill>
                            <a:schemeClr val="tx1"/>
                          </a:solidFill>
                          <a:latin typeface="Meiryo UI" panose="020B0604030504040204" pitchFamily="50" charset="-128"/>
                          <a:ea typeface="Meiryo UI" panose="020B0604030504040204" pitchFamily="50" charset="-128"/>
                        </a:rPr>
                        <a:t>等</a:t>
                      </a:r>
                      <a:r>
                        <a:rPr kumimoji="1" lang="ja-JP" altLang="en-US" sz="1000" dirty="0">
                          <a:solidFill>
                            <a:schemeClr val="tx1"/>
                          </a:solidFill>
                          <a:latin typeface="Meiryo UI" panose="020B0604030504040204" pitchFamily="50" charset="-128"/>
                          <a:ea typeface="Meiryo UI" panose="020B0604030504040204" pitchFamily="50" charset="-128"/>
                        </a:rPr>
                        <a:t>の文化芸術プログラムなどを展開し、国内外に向けた大阪における文化芸術の魅力発信を強化するとともに、府内各地の文化資源のさらなる魅力向上を推進。</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171450" indent="-171450" algn="l">
                        <a:lnSpc>
                          <a:spcPts val="1200"/>
                        </a:lnSpc>
                        <a:buFont typeface="Meiryo UI" panose="020B0604030504040204" pitchFamily="50" charset="-128"/>
                        <a:buChar char="⃝"/>
                      </a:pPr>
                      <a:r>
                        <a:rPr kumimoji="1" lang="ja-JP" altLang="en-US" sz="1000" dirty="0">
                          <a:solidFill>
                            <a:schemeClr val="tx1"/>
                          </a:solidFill>
                          <a:latin typeface="Meiryo UI" panose="020B0604030504040204" pitchFamily="50" charset="-128"/>
                          <a:ea typeface="Meiryo UI" panose="020B0604030504040204" pitchFamily="50" charset="-128"/>
                        </a:rPr>
                        <a:t>大阪中之島美術館の開館及び大阪市立美術館のリニューアルにより、都市魅力を向上。</a:t>
                      </a:r>
                    </a:p>
                  </a:txBody>
                  <a:tcPr marL="43118" marR="43118" marT="21559" marB="21559" anchor="ctr">
                    <a:solidFill>
                      <a:schemeClr val="accent1">
                        <a:lumMod val="20000"/>
                        <a:lumOff val="80000"/>
                      </a:schemeClr>
                    </a:solidFill>
                  </a:tcPr>
                </a:tc>
                <a:tc rowSpan="2">
                  <a:txBody>
                    <a:bodyPr/>
                    <a:lstStyle/>
                    <a:p>
                      <a:pPr marL="171450" marR="0" lvl="0" indent="-171450" algn="just" defTabSz="742950" rtl="0" eaLnBrk="1" fontAlgn="auto" latinLnBrk="0" hangingPunct="1">
                        <a:lnSpc>
                          <a:spcPts val="1200"/>
                        </a:lnSpc>
                        <a:spcBef>
                          <a:spcPts val="0"/>
                        </a:spcBef>
                        <a:spcAft>
                          <a:spcPts val="0"/>
                        </a:spcAft>
                        <a:buClrTx/>
                        <a:buSzTx/>
                        <a:buFont typeface="Arial" panose="020B0604020202020204" pitchFamily="34" charset="0"/>
                        <a:buChar char="•"/>
                        <a:tabLst/>
                        <a:defRPr/>
                      </a:pPr>
                      <a:r>
                        <a:rPr kumimoji="1" lang="ja-JP" altLang="en-US" sz="1000" dirty="0">
                          <a:solidFill>
                            <a:schemeClr val="tx1"/>
                          </a:solidFill>
                          <a:latin typeface="Meiryo UI" panose="020B0604030504040204" pitchFamily="50" charset="-128"/>
                          <a:ea typeface="Meiryo UI" panose="020B0604030504040204" pitchFamily="50" charset="-128"/>
                        </a:rPr>
                        <a:t>大阪が持つ多彩な文化資源を都市魅力として更に活用することが求められている。</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171450" marR="0" lvl="0" indent="-171450" algn="just" defTabSz="742950" rtl="0" eaLnBrk="1" fontAlgn="auto" latinLnBrk="0" hangingPunct="1">
                        <a:lnSpc>
                          <a:spcPts val="1200"/>
                        </a:lnSpc>
                        <a:spcBef>
                          <a:spcPts val="0"/>
                        </a:spcBef>
                        <a:spcAft>
                          <a:spcPts val="0"/>
                        </a:spcAft>
                        <a:buClrTx/>
                        <a:buSzTx/>
                        <a:buFont typeface="Arial" panose="020B0604020202020204" pitchFamily="34" charset="0"/>
                        <a:buChar char="•"/>
                        <a:tabLst/>
                        <a:defRPr/>
                      </a:pPr>
                      <a:r>
                        <a:rPr kumimoji="1" lang="ja-JP" altLang="en-US" sz="1000" dirty="0">
                          <a:solidFill>
                            <a:schemeClr val="tx1"/>
                          </a:solidFill>
                          <a:latin typeface="Meiryo UI" panose="020B0604030504040204" pitchFamily="50" charset="-128"/>
                          <a:ea typeface="Meiryo UI" panose="020B0604030504040204" pitchFamily="50" charset="-128"/>
                        </a:rPr>
                        <a:t>文化芸術活動の場の充実が求められている。</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171450" marR="0" lvl="0" indent="-171450" algn="just" defTabSz="742950" rtl="0" eaLnBrk="1" fontAlgn="auto" latinLnBrk="0" hangingPunct="1">
                        <a:lnSpc>
                          <a:spcPts val="1200"/>
                        </a:lnSpc>
                        <a:spcBef>
                          <a:spcPts val="0"/>
                        </a:spcBef>
                        <a:spcAft>
                          <a:spcPts val="0"/>
                        </a:spcAft>
                        <a:buClrTx/>
                        <a:buSzTx/>
                        <a:buFont typeface="Meiryo UI" panose="020B0604030504040204" pitchFamily="50" charset="-128"/>
                        <a:buChar char="➡"/>
                        <a:tabLst/>
                        <a:defRPr/>
                      </a:pPr>
                      <a:r>
                        <a:rPr kumimoji="1" lang="ja-JP" altLang="en-US" sz="1000" u="none" dirty="0">
                          <a:solidFill>
                            <a:schemeClr val="tx1"/>
                          </a:solidFill>
                          <a:latin typeface="Meiryo UI" panose="020B0604030504040204" pitchFamily="50" charset="-128"/>
                          <a:ea typeface="Meiryo UI" panose="020B0604030504040204" pitchFamily="50" charset="-128"/>
                        </a:rPr>
                        <a:t>大阪の文化を活用した都市魅力の向上や文化観光の推進、文化芸術拠点の充実や機能強化を行い、</a:t>
                      </a:r>
                      <a:r>
                        <a:rPr kumimoji="1" lang="ja-JP" altLang="en-US" sz="1000" dirty="0">
                          <a:solidFill>
                            <a:schemeClr val="tx1"/>
                          </a:solidFill>
                          <a:latin typeface="Meiryo UI" panose="020B0604030504040204" pitchFamily="50" charset="-128"/>
                          <a:ea typeface="Meiryo UI" panose="020B0604030504040204" pitchFamily="50" charset="-128"/>
                        </a:rPr>
                        <a:t>自由で多彩な文化芸術活動がより活性化する、世界に誇れる都市をめざす。</a:t>
                      </a:r>
                    </a:p>
                  </a:txBody>
                  <a:tcPr marL="43118" marR="43118" marT="21559" marB="21559" anchor="ctr">
                    <a:solidFill>
                      <a:schemeClr val="accent1">
                        <a:lumMod val="20000"/>
                        <a:lumOff val="80000"/>
                      </a:schemeClr>
                    </a:solidFill>
                  </a:tcPr>
                </a:tc>
                <a:extLst>
                  <a:ext uri="{0D108BD9-81ED-4DB2-BD59-A6C34878D82A}">
                    <a16:rowId xmlns:a16="http://schemas.microsoft.com/office/drawing/2014/main" val="1547816599"/>
                  </a:ext>
                </a:extLst>
              </a:tr>
              <a:tr h="771525">
                <a:tc>
                  <a:txBody>
                    <a:bodyPr/>
                    <a:lstStyle/>
                    <a:p>
                      <a:pPr>
                        <a:lnSpc>
                          <a:spcPts val="1200"/>
                        </a:lnSpc>
                      </a:pPr>
                      <a:r>
                        <a:rPr kumimoji="1" lang="ja-JP" altLang="en-US" sz="1000" dirty="0">
                          <a:solidFill>
                            <a:schemeClr val="tx1"/>
                          </a:solidFill>
                          <a:latin typeface="Meiryo UI" panose="020B0604030504040204" pitchFamily="50" charset="-128"/>
                          <a:ea typeface="Meiryo UI" panose="020B0604030504040204" pitchFamily="50" charset="-128"/>
                        </a:rPr>
                        <a:t>あらゆる人々が</a:t>
                      </a:r>
                      <a:endParaRPr kumimoji="1" lang="en-US" altLang="ja-JP" sz="1000" dirty="0">
                        <a:solidFill>
                          <a:schemeClr val="tx1"/>
                        </a:solidFill>
                        <a:latin typeface="Meiryo UI" panose="020B0604030504040204" pitchFamily="50" charset="-128"/>
                        <a:ea typeface="Meiryo UI" panose="020B0604030504040204" pitchFamily="50" charset="-128"/>
                      </a:endParaRPr>
                    </a:p>
                    <a:p>
                      <a:pPr>
                        <a:lnSpc>
                          <a:spcPts val="1200"/>
                        </a:lnSpc>
                      </a:pPr>
                      <a:r>
                        <a:rPr kumimoji="1" lang="ja-JP" altLang="en-US" sz="1000" b="1" dirty="0">
                          <a:solidFill>
                            <a:schemeClr val="tx1"/>
                          </a:solidFill>
                          <a:latin typeface="Meiryo UI" panose="020B0604030504040204" pitchFamily="50" charset="-128"/>
                          <a:ea typeface="Meiryo UI" panose="020B0604030504040204" pitchFamily="50" charset="-128"/>
                        </a:rPr>
                        <a:t>文化を享受できる都市</a:t>
                      </a:r>
                    </a:p>
                  </a:txBody>
                  <a:tcPr marL="43118" marR="43118" marT="21559" marB="21559" anchor="ctr">
                    <a:solidFill>
                      <a:schemeClr val="accent1">
                        <a:lumMod val="20000"/>
                        <a:lumOff val="80000"/>
                      </a:schemeClr>
                    </a:solidFill>
                  </a:tcPr>
                </a:tc>
                <a:tc vMerge="1">
                  <a:txBody>
                    <a:bodyPr/>
                    <a:lstStyle/>
                    <a:p>
                      <a:endParaRPr kumimoji="1" lang="ja-JP" altLang="en-US"/>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53068" marR="53068" marT="26534" marB="26534" anchor="ctr"/>
                </a:tc>
                <a:tc vMerge="1">
                  <a:txBody>
                    <a:bodyPr/>
                    <a:lstStyle/>
                    <a:p>
                      <a:endParaRPr kumimoji="1" lang="ja-JP" altLang="en-US"/>
                    </a:p>
                  </a:txBody>
                  <a:tcPr/>
                </a:tc>
                <a:extLst>
                  <a:ext uri="{0D108BD9-81ED-4DB2-BD59-A6C34878D82A}">
                    <a16:rowId xmlns:a16="http://schemas.microsoft.com/office/drawing/2014/main" val="338152890"/>
                  </a:ext>
                </a:extLst>
              </a:tr>
              <a:tr h="923925">
                <a:tc>
                  <a:txBody>
                    <a:bodyPr/>
                    <a:lstStyle/>
                    <a:p>
                      <a:pPr>
                        <a:lnSpc>
                          <a:spcPts val="1200"/>
                        </a:lnSpc>
                      </a:pPr>
                      <a:r>
                        <a:rPr kumimoji="1" lang="ja-JP" altLang="en-US" sz="1000" dirty="0">
                          <a:solidFill>
                            <a:schemeClr val="tx1"/>
                          </a:solidFill>
                          <a:latin typeface="Meiryo UI" panose="020B0604030504040204" pitchFamily="50" charset="-128"/>
                          <a:ea typeface="Meiryo UI" panose="020B0604030504040204" pitchFamily="50" charset="-128"/>
                        </a:rPr>
                        <a:t>世界に誇れる</a:t>
                      </a:r>
                      <a:endParaRPr kumimoji="1" lang="en-US" altLang="ja-JP" sz="1000" dirty="0">
                        <a:solidFill>
                          <a:schemeClr val="tx1"/>
                        </a:solidFill>
                        <a:latin typeface="Meiryo UI" panose="020B0604030504040204" pitchFamily="50" charset="-128"/>
                        <a:ea typeface="Meiryo UI" panose="020B0604030504040204" pitchFamily="50" charset="-128"/>
                      </a:endParaRPr>
                    </a:p>
                    <a:p>
                      <a:pPr>
                        <a:lnSpc>
                          <a:spcPts val="1200"/>
                        </a:lnSpc>
                      </a:pPr>
                      <a:r>
                        <a:rPr kumimoji="1" lang="ja-JP" altLang="en-US" sz="1000" b="1" dirty="0">
                          <a:solidFill>
                            <a:schemeClr val="tx1"/>
                          </a:solidFill>
                          <a:latin typeface="Meiryo UI" panose="020B0604030504040204" pitchFamily="50" charset="-128"/>
                          <a:ea typeface="Meiryo UI" panose="020B0604030504040204" pitchFamily="50" charset="-128"/>
                        </a:rPr>
                        <a:t>スポーツ推進都市</a:t>
                      </a:r>
                      <a:endParaRPr kumimoji="1" lang="en-US" altLang="ja-JP" sz="1000" b="1" dirty="0">
                        <a:solidFill>
                          <a:schemeClr val="tx1"/>
                        </a:solidFill>
                        <a:latin typeface="Meiryo UI" panose="020B0604030504040204" pitchFamily="50" charset="-128"/>
                        <a:ea typeface="Meiryo UI" panose="020B0604030504040204" pitchFamily="50" charset="-128"/>
                      </a:endParaRPr>
                    </a:p>
                  </a:txBody>
                  <a:tcPr marL="43118" marR="43118" marT="21559" marB="21559" anchor="ctr">
                    <a:solidFill>
                      <a:schemeClr val="accent1">
                        <a:lumMod val="40000"/>
                        <a:lumOff val="60000"/>
                      </a:schemeClr>
                    </a:solidFill>
                  </a:tcPr>
                </a:tc>
                <a:tc rowSpan="2">
                  <a:txBody>
                    <a:bodyPr/>
                    <a:lstStyle/>
                    <a:p>
                      <a:pPr algn="ctr">
                        <a:lnSpc>
                          <a:spcPts val="1200"/>
                        </a:lnSpc>
                      </a:pPr>
                      <a:r>
                        <a:rPr kumimoji="1" lang="ja-JP" altLang="en-US" sz="1000" dirty="0">
                          <a:solidFill>
                            <a:schemeClr val="tx1"/>
                          </a:solidFill>
                          <a:latin typeface="Meiryo UI" panose="020B0604030504040204" pitchFamily="50" charset="-128"/>
                          <a:ea typeface="Meiryo UI" panose="020B0604030504040204" pitchFamily="50" charset="-128"/>
                        </a:rPr>
                        <a:t>スポーツ</a:t>
                      </a:r>
                    </a:p>
                  </a:txBody>
                  <a:tcPr marL="43118" marR="43118" marT="21559" marB="21559" anchor="ctr">
                    <a:solidFill>
                      <a:schemeClr val="accent1">
                        <a:lumMod val="40000"/>
                        <a:lumOff val="60000"/>
                      </a:schemeClr>
                    </a:solidFill>
                  </a:tcPr>
                </a:tc>
                <a:tc rowSpan="2">
                  <a:txBody>
                    <a:bodyPr/>
                    <a:lstStyle/>
                    <a:p>
                      <a:pPr marL="171450" indent="-171450" algn="l">
                        <a:lnSpc>
                          <a:spcPts val="1200"/>
                        </a:lnSpc>
                        <a:buFont typeface="Meiryo UI" panose="020B0604030504040204" pitchFamily="50" charset="-128"/>
                        <a:buChar char="⃝"/>
                      </a:pPr>
                      <a:r>
                        <a:rPr kumimoji="1" lang="ja-JP" altLang="en-US" sz="1000" dirty="0">
                          <a:solidFill>
                            <a:schemeClr val="tx1"/>
                          </a:solidFill>
                          <a:latin typeface="Meiryo UI" panose="020B0604030504040204" pitchFamily="50" charset="-128"/>
                          <a:ea typeface="Meiryo UI" panose="020B0604030504040204" pitchFamily="50" charset="-128"/>
                        </a:rPr>
                        <a:t>大阪マラソンやアーバンスポーツなど国際的スポーツイベントの開催や、在阪スポーツチームと一体となった大阪スポーツコミッションの設立などにより、スポーツを楽しめる機会を創出するとともに、生涯スポーツの振興や気軽にスポーツに取り組める環境づくりを推進。</a:t>
                      </a:r>
                    </a:p>
                    <a:p>
                      <a:pPr marL="171450" indent="-171450" algn="l">
                        <a:lnSpc>
                          <a:spcPts val="1200"/>
                        </a:lnSpc>
                        <a:buFont typeface="Meiryo UI" panose="020B0604030504040204" pitchFamily="50" charset="-128"/>
                        <a:buChar char="⃝"/>
                      </a:pPr>
                      <a:r>
                        <a:rPr kumimoji="1" lang="ja-JP" altLang="en-US" sz="1000" dirty="0">
                          <a:solidFill>
                            <a:schemeClr val="tx1"/>
                          </a:solidFill>
                          <a:latin typeface="Meiryo UI" panose="020B0604030504040204" pitchFamily="50" charset="-128"/>
                          <a:ea typeface="Meiryo UI" panose="020B0604030504040204" pitchFamily="50" charset="-128"/>
                        </a:rPr>
                        <a:t>府内小学校や支援学校へオリンピアン等のトップアスリートを派遣し、アスリートとの直接的な触れ合いを通じて、府民・市民のスポーツに関する感動や素晴らしさを提供するとともに、スポーツへの興味・関心を向上。</a:t>
                      </a:r>
                    </a:p>
                  </a:txBody>
                  <a:tcPr marL="43118" marR="43118" marT="21559" marB="21559" anchor="ctr">
                    <a:solidFill>
                      <a:schemeClr val="accent1">
                        <a:lumMod val="40000"/>
                        <a:lumOff val="60000"/>
                      </a:schemeClr>
                    </a:solidFill>
                  </a:tcPr>
                </a:tc>
                <a:tc rowSpan="2">
                  <a:txBody>
                    <a:bodyPr/>
                    <a:lstStyle/>
                    <a:p>
                      <a:pPr marL="171450" marR="0" lvl="0" indent="-171450" algn="just" defTabSz="742950" rtl="0" eaLnBrk="1" fontAlgn="auto" latinLnBrk="0" hangingPunct="1">
                        <a:lnSpc>
                          <a:spcPts val="1200"/>
                        </a:lnSpc>
                        <a:spcBef>
                          <a:spcPts val="0"/>
                        </a:spcBef>
                        <a:spcAft>
                          <a:spcPts val="0"/>
                        </a:spcAft>
                        <a:buClrTx/>
                        <a:buSzTx/>
                        <a:buFont typeface="Arial" panose="020B0604020202020204" pitchFamily="34" charset="0"/>
                        <a:buChar char="•"/>
                        <a:tabLst/>
                        <a:defRPr/>
                      </a:pPr>
                      <a:r>
                        <a:rPr kumimoji="1" lang="ja-JP" altLang="en-US" sz="1000" dirty="0">
                          <a:solidFill>
                            <a:schemeClr val="tx1"/>
                          </a:solidFill>
                          <a:latin typeface="Meiryo UI" panose="020B0604030504040204" pitchFamily="50" charset="-128"/>
                          <a:ea typeface="Meiryo UI" panose="020B0604030504040204" pitchFamily="50" charset="-128"/>
                        </a:rPr>
                        <a:t>大阪が誇るスポーツの魅力を活かした、更なる誘客が求められている。</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171450" marR="0" lvl="0" indent="-171450" algn="just" defTabSz="742950" rtl="0" eaLnBrk="1" fontAlgn="auto" latinLnBrk="0" hangingPunct="1">
                        <a:lnSpc>
                          <a:spcPts val="1200"/>
                        </a:lnSpc>
                        <a:spcBef>
                          <a:spcPts val="0"/>
                        </a:spcBef>
                        <a:spcAft>
                          <a:spcPts val="0"/>
                        </a:spcAft>
                        <a:buClrTx/>
                        <a:buSzTx/>
                        <a:buFont typeface="Arial" panose="020B0604020202020204" pitchFamily="34" charset="0"/>
                        <a:buChar char="•"/>
                        <a:tabLst/>
                        <a:defRPr/>
                      </a:pPr>
                      <a:r>
                        <a:rPr kumimoji="1" lang="ja-JP" altLang="en-US" sz="1000" dirty="0">
                          <a:solidFill>
                            <a:schemeClr val="tx1"/>
                          </a:solidFill>
                          <a:latin typeface="Meiryo UI" panose="020B0604030504040204" pitchFamily="50" charset="-128"/>
                          <a:ea typeface="Meiryo UI" panose="020B0604030504040204" pitchFamily="50" charset="-128"/>
                        </a:rPr>
                        <a:t>国内主要都市との大規模スポーツイベントの誘致競争が激化している。</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171450" marR="0" lvl="0" indent="-171450" algn="just" defTabSz="742950" rtl="0" eaLnBrk="1" fontAlgn="auto" latinLnBrk="0" hangingPunct="1">
                        <a:lnSpc>
                          <a:spcPts val="1200"/>
                        </a:lnSpc>
                        <a:spcBef>
                          <a:spcPts val="0"/>
                        </a:spcBef>
                        <a:spcAft>
                          <a:spcPts val="0"/>
                        </a:spcAft>
                        <a:buClrTx/>
                        <a:buSzTx/>
                        <a:buFont typeface="Arial" panose="020B0604020202020204" pitchFamily="34" charset="0"/>
                        <a:buChar char="•"/>
                        <a:tabLst/>
                        <a:defRPr/>
                      </a:pPr>
                      <a:r>
                        <a:rPr kumimoji="1" lang="ja-JP" altLang="en-US" sz="1000" dirty="0">
                          <a:solidFill>
                            <a:schemeClr val="tx1"/>
                          </a:solidFill>
                          <a:latin typeface="Meiryo UI" panose="020B0604030504040204" pitchFamily="50" charset="-128"/>
                          <a:ea typeface="Meiryo UI" panose="020B0604030504040204" pitchFamily="50" charset="-128"/>
                        </a:rPr>
                        <a:t>大規模なスポーツ施設を有しているが、老朽化や、国際大会等の水準を満たしていない等の課題を有している。</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171450" marR="0" lvl="0" indent="-171450" algn="just" defTabSz="742950" rtl="0" eaLnBrk="1" fontAlgn="auto" latinLnBrk="0" hangingPunct="1">
                        <a:lnSpc>
                          <a:spcPts val="1200"/>
                        </a:lnSpc>
                        <a:spcBef>
                          <a:spcPts val="0"/>
                        </a:spcBef>
                        <a:spcAft>
                          <a:spcPts val="0"/>
                        </a:spcAft>
                        <a:buClrTx/>
                        <a:buSzTx/>
                        <a:buFont typeface="Arial" panose="020B0604020202020204" pitchFamily="34" charset="0"/>
                        <a:buChar char="•"/>
                        <a:tabLst/>
                        <a:defRPr/>
                      </a:pPr>
                      <a:r>
                        <a:rPr kumimoji="1" lang="ja-JP" altLang="en-US" sz="1000" dirty="0">
                          <a:solidFill>
                            <a:schemeClr val="tx1"/>
                          </a:solidFill>
                          <a:latin typeface="Meiryo UI" panose="020B0604030504040204" pitchFamily="50" charset="-128"/>
                          <a:ea typeface="Meiryo UI" panose="020B0604030504040204" pitchFamily="50" charset="-128"/>
                        </a:rPr>
                        <a:t>集客力の高い大規模スポーツ大会の誘致が十分に行えていない。</a:t>
                      </a:r>
                    </a:p>
                    <a:p>
                      <a:pPr marL="171450" marR="0" lvl="0" indent="-171450" algn="just" defTabSz="742950" rtl="0" eaLnBrk="1" fontAlgn="auto" latinLnBrk="0" hangingPunct="1">
                        <a:lnSpc>
                          <a:spcPts val="1200"/>
                        </a:lnSpc>
                        <a:spcBef>
                          <a:spcPts val="0"/>
                        </a:spcBef>
                        <a:spcAft>
                          <a:spcPts val="0"/>
                        </a:spcAft>
                        <a:buClrTx/>
                        <a:buSzTx/>
                        <a:buFont typeface="Meiryo UI" panose="020B0604030504040204" pitchFamily="50" charset="-128"/>
                        <a:buChar char="➡"/>
                        <a:tabLst/>
                        <a:defRPr/>
                      </a:pPr>
                      <a:r>
                        <a:rPr kumimoji="1" lang="ja-JP" altLang="en-US" sz="1000" dirty="0">
                          <a:solidFill>
                            <a:schemeClr val="tx1"/>
                          </a:solidFill>
                          <a:latin typeface="Meiryo UI" panose="020B0604030504040204" pitchFamily="50" charset="-128"/>
                          <a:ea typeface="Meiryo UI" panose="020B0604030504040204" pitchFamily="50" charset="-128"/>
                        </a:rPr>
                        <a:t>誘致競争力強化のため国際大会等の水準を満たす施設の整備に向けた検討を進めるなど、国内外の観光客を継続的に惹きつける、スポーツによる活力あふれる都市をめざす。</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43118" marR="43118" marT="21559" marB="21559" anchor="ctr">
                    <a:solidFill>
                      <a:schemeClr val="accent1">
                        <a:lumMod val="40000"/>
                        <a:lumOff val="60000"/>
                      </a:schemeClr>
                    </a:solidFill>
                  </a:tcPr>
                </a:tc>
                <a:extLst>
                  <a:ext uri="{0D108BD9-81ED-4DB2-BD59-A6C34878D82A}">
                    <a16:rowId xmlns:a16="http://schemas.microsoft.com/office/drawing/2014/main" val="488937815"/>
                  </a:ext>
                </a:extLst>
              </a:tr>
              <a:tr h="967396">
                <a:tc>
                  <a:txBody>
                    <a:bodyPr/>
                    <a:lstStyle/>
                    <a:p>
                      <a:pPr>
                        <a:lnSpc>
                          <a:spcPts val="1200"/>
                        </a:lnSpc>
                      </a:pPr>
                      <a:r>
                        <a:rPr kumimoji="1" lang="ja-JP" altLang="en-US" sz="1000" dirty="0">
                          <a:solidFill>
                            <a:schemeClr val="tx1"/>
                          </a:solidFill>
                          <a:latin typeface="Meiryo UI" panose="020B0604030504040204" pitchFamily="50" charset="-128"/>
                          <a:ea typeface="Meiryo UI" panose="020B0604030504040204" pitchFamily="50" charset="-128"/>
                        </a:rPr>
                        <a:t>健康と生きがいを創出する</a:t>
                      </a:r>
                      <a:endParaRPr kumimoji="1" lang="en-US" altLang="ja-JP" sz="1000" dirty="0">
                        <a:solidFill>
                          <a:schemeClr val="tx1"/>
                        </a:solidFill>
                        <a:latin typeface="Meiryo UI" panose="020B0604030504040204" pitchFamily="50" charset="-128"/>
                        <a:ea typeface="Meiryo UI" panose="020B0604030504040204" pitchFamily="50" charset="-128"/>
                      </a:endParaRPr>
                    </a:p>
                    <a:p>
                      <a:pPr>
                        <a:lnSpc>
                          <a:spcPts val="1200"/>
                        </a:lnSpc>
                      </a:pPr>
                      <a:r>
                        <a:rPr kumimoji="1" lang="ja-JP" altLang="en-US" sz="1000" b="1" dirty="0">
                          <a:solidFill>
                            <a:schemeClr val="tx1"/>
                          </a:solidFill>
                          <a:latin typeface="Meiryo UI" panose="020B0604030504040204" pitchFamily="50" charset="-128"/>
                          <a:ea typeface="Meiryo UI" panose="020B0604030504040204" pitchFamily="50" charset="-128"/>
                        </a:rPr>
                        <a:t>スポーツに親しめる都市</a:t>
                      </a:r>
                    </a:p>
                  </a:txBody>
                  <a:tcPr marL="43118" marR="43118" marT="21559" marB="21559" anchor="ctr">
                    <a:solidFill>
                      <a:schemeClr val="accent1">
                        <a:lumMod val="40000"/>
                        <a:lumOff val="60000"/>
                      </a:schemeClr>
                    </a:solidFill>
                  </a:tcPr>
                </a:tc>
                <a:tc vMerge="1">
                  <a:txBody>
                    <a:bodyPr/>
                    <a:lstStyle/>
                    <a:p>
                      <a:endParaRPr kumimoji="1" lang="ja-JP" altLang="en-US"/>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53068" marR="53068" marT="26534" marB="26534" anchor="ctr">
                    <a:solidFill>
                      <a:srgbClr val="D2DEEF"/>
                    </a:solidFill>
                  </a:tcPr>
                </a:tc>
                <a:tc vMerge="1">
                  <a:txBody>
                    <a:bodyPr/>
                    <a:lstStyle/>
                    <a:p>
                      <a:endParaRPr kumimoji="1" lang="ja-JP" altLang="en-US"/>
                    </a:p>
                  </a:txBody>
                  <a:tcPr/>
                </a:tc>
                <a:extLst>
                  <a:ext uri="{0D108BD9-81ED-4DB2-BD59-A6C34878D82A}">
                    <a16:rowId xmlns:a16="http://schemas.microsoft.com/office/drawing/2014/main" val="3772217652"/>
                  </a:ext>
                </a:extLst>
              </a:tr>
              <a:tr h="804254">
                <a:tc>
                  <a:txBody>
                    <a:bodyPr/>
                    <a:lstStyle/>
                    <a:p>
                      <a:pPr>
                        <a:lnSpc>
                          <a:spcPts val="1200"/>
                        </a:lnSpc>
                      </a:pPr>
                      <a:r>
                        <a:rPr kumimoji="1" lang="ja-JP" altLang="en-US" sz="1000" dirty="0">
                          <a:solidFill>
                            <a:schemeClr val="tx1"/>
                          </a:solidFill>
                          <a:latin typeface="Meiryo UI" panose="020B0604030504040204" pitchFamily="50" charset="-128"/>
                          <a:ea typeface="Meiryo UI" panose="020B0604030504040204" pitchFamily="50" charset="-128"/>
                        </a:rPr>
                        <a:t>大阪の成長を担う</a:t>
                      </a:r>
                      <a:endParaRPr kumimoji="1" lang="en-US" altLang="ja-JP" sz="1000" dirty="0">
                        <a:solidFill>
                          <a:schemeClr val="tx1"/>
                        </a:solidFill>
                        <a:latin typeface="Meiryo UI" panose="020B0604030504040204" pitchFamily="50" charset="-128"/>
                        <a:ea typeface="Meiryo UI" panose="020B0604030504040204" pitchFamily="50" charset="-128"/>
                      </a:endParaRPr>
                    </a:p>
                    <a:p>
                      <a:pPr>
                        <a:lnSpc>
                          <a:spcPts val="1200"/>
                        </a:lnSpc>
                      </a:pPr>
                      <a:r>
                        <a:rPr kumimoji="1" lang="ja-JP" altLang="en-US" sz="1000" b="1" dirty="0">
                          <a:solidFill>
                            <a:schemeClr val="tx1"/>
                          </a:solidFill>
                          <a:latin typeface="Meiryo UI" panose="020B0604030504040204" pitchFamily="50" charset="-128"/>
                          <a:ea typeface="Meiryo UI" panose="020B0604030504040204" pitchFamily="50" charset="-128"/>
                        </a:rPr>
                        <a:t>グローバル人材が活躍する都市</a:t>
                      </a:r>
                    </a:p>
                  </a:txBody>
                  <a:tcPr marL="43118" marR="43118" marT="21559" marB="21559" anchor="ctr">
                    <a:solidFill>
                      <a:schemeClr val="accent1">
                        <a:lumMod val="20000"/>
                        <a:lumOff val="80000"/>
                      </a:schemeClr>
                    </a:solidFill>
                  </a:tcPr>
                </a:tc>
                <a:tc rowSpan="2">
                  <a:txBody>
                    <a:bodyPr/>
                    <a:lstStyle/>
                    <a:p>
                      <a:pPr algn="ctr">
                        <a:lnSpc>
                          <a:spcPts val="1200"/>
                        </a:lnSpc>
                        <a:spcAft>
                          <a:spcPts val="0"/>
                        </a:spcAft>
                      </a:pPr>
                      <a:r>
                        <a:rPr kumimoji="1" lang="ja-JP" altLang="en-US" sz="1000" dirty="0">
                          <a:solidFill>
                            <a:schemeClr val="tx1"/>
                          </a:solidFill>
                          <a:latin typeface="Meiryo UI" panose="020B0604030504040204" pitchFamily="50" charset="-128"/>
                          <a:ea typeface="Meiryo UI" panose="020B0604030504040204" pitchFamily="50" charset="-128"/>
                        </a:rPr>
                        <a:t>国際</a:t>
                      </a:r>
                      <a:endParaRPr kumimoji="1" lang="en-US" altLang="ja-JP" sz="1000" dirty="0">
                        <a:solidFill>
                          <a:schemeClr val="tx1"/>
                        </a:solidFill>
                        <a:latin typeface="Meiryo UI" panose="020B0604030504040204" pitchFamily="50" charset="-128"/>
                        <a:ea typeface="Meiryo UI" panose="020B0604030504040204" pitchFamily="50" charset="-128"/>
                      </a:endParaRPr>
                    </a:p>
                    <a:p>
                      <a:pPr algn="ctr">
                        <a:lnSpc>
                          <a:spcPts val="1200"/>
                        </a:lnSpc>
                        <a:spcAft>
                          <a:spcPts val="0"/>
                        </a:spcAft>
                      </a:pPr>
                      <a:r>
                        <a:rPr kumimoji="1" lang="ja-JP" altLang="en-US" sz="1000" dirty="0">
                          <a:solidFill>
                            <a:schemeClr val="tx1"/>
                          </a:solidFill>
                          <a:latin typeface="Meiryo UI" panose="020B0604030504040204" pitchFamily="50" charset="-128"/>
                          <a:ea typeface="Meiryo UI" panose="020B0604030504040204" pitchFamily="50" charset="-128"/>
                        </a:rPr>
                        <a:t>交流</a:t>
                      </a:r>
                    </a:p>
                  </a:txBody>
                  <a:tcPr marL="43118" marR="43118" marT="21559" marB="21559" anchor="ctr">
                    <a:solidFill>
                      <a:schemeClr val="accent1">
                        <a:lumMod val="20000"/>
                        <a:lumOff val="80000"/>
                      </a:schemeClr>
                    </a:solidFill>
                  </a:tcPr>
                </a:tc>
                <a:tc rowSpan="2">
                  <a:txBody>
                    <a:bodyPr/>
                    <a:lstStyle/>
                    <a:p>
                      <a:pPr marL="171450" indent="-171450" algn="l">
                        <a:lnSpc>
                          <a:spcPts val="1200"/>
                        </a:lnSpc>
                        <a:spcAft>
                          <a:spcPts val="0"/>
                        </a:spcAft>
                        <a:buFont typeface="Meiryo UI" panose="020B0604030504040204" pitchFamily="50" charset="-128"/>
                        <a:buChar char="⃝"/>
                      </a:pPr>
                      <a:r>
                        <a:rPr kumimoji="1" lang="ja-JP" altLang="en-US" sz="1000" dirty="0">
                          <a:solidFill>
                            <a:schemeClr val="tx1"/>
                          </a:solidFill>
                          <a:latin typeface="Meiryo UI" panose="020B0604030504040204" pitchFamily="50" charset="-128"/>
                          <a:ea typeface="Meiryo UI" panose="020B0604030504040204" pitchFamily="50" charset="-128"/>
                        </a:rPr>
                        <a:t>外国人留学生の受入・定着促進を行うとともに、次代を担う生徒への英語力・コミュニケーション力の強化や、海外大学への進学に向けた総合的な支援を実施し、グローバル人材の育成を推進。</a:t>
                      </a:r>
                    </a:p>
                    <a:p>
                      <a:pPr marL="171450" indent="-171450" algn="l">
                        <a:lnSpc>
                          <a:spcPts val="1200"/>
                        </a:lnSpc>
                        <a:spcAft>
                          <a:spcPts val="0"/>
                        </a:spcAft>
                        <a:buFont typeface="Meiryo UI" panose="020B0604030504040204" pitchFamily="50" charset="-128"/>
                        <a:buChar char="⃝"/>
                      </a:pPr>
                      <a:r>
                        <a:rPr kumimoji="1" lang="ja-JP" altLang="en-US" sz="1000" strike="noStrike" dirty="0">
                          <a:solidFill>
                            <a:schemeClr val="tx1"/>
                          </a:solidFill>
                          <a:latin typeface="Meiryo UI" panose="020B0604030504040204" pitchFamily="50" charset="-128"/>
                          <a:ea typeface="Meiryo UI" panose="020B0604030504040204" pitchFamily="50" charset="-128"/>
                        </a:rPr>
                        <a:t>外国人相談窓口の運営や、災害時における迅速な多言語支援・情報発信等により、在住外国人が安全・安心に暮らせる環境づくりを推進。</a:t>
                      </a:r>
                      <a:endParaRPr kumimoji="1" lang="en-US" altLang="ja-JP" sz="1000" strike="noStrike" dirty="0">
                        <a:solidFill>
                          <a:schemeClr val="tx1"/>
                        </a:solidFill>
                        <a:latin typeface="Meiryo UI" panose="020B0604030504040204" pitchFamily="50" charset="-128"/>
                        <a:ea typeface="Meiryo UI" panose="020B0604030504040204" pitchFamily="50" charset="-128"/>
                      </a:endParaRPr>
                    </a:p>
                    <a:p>
                      <a:pPr marL="171450" marR="0" lvl="0" indent="-171450" algn="l" defTabSz="742950" rtl="0" eaLnBrk="1" fontAlgn="auto" latinLnBrk="0" hangingPunct="1">
                        <a:lnSpc>
                          <a:spcPts val="1200"/>
                        </a:lnSpc>
                        <a:spcBef>
                          <a:spcPts val="0"/>
                        </a:spcBef>
                        <a:spcAft>
                          <a:spcPts val="0"/>
                        </a:spcAft>
                        <a:buClrTx/>
                        <a:buSzTx/>
                        <a:buFont typeface="Meiryo UI" panose="020B0604030504040204" pitchFamily="50" charset="-128"/>
                        <a:buChar char="⃝"/>
                        <a:tabLst/>
                        <a:defRPr/>
                      </a:pPr>
                      <a:r>
                        <a:rPr kumimoji="1" lang="ja-JP" altLang="en-US" sz="1000" dirty="0">
                          <a:solidFill>
                            <a:schemeClr val="tx1"/>
                          </a:solidFill>
                          <a:latin typeface="Meiryo UI" panose="020B0604030504040204" pitchFamily="50" charset="-128"/>
                          <a:ea typeface="Meiryo UI" panose="020B0604030504040204" pitchFamily="50" charset="-128"/>
                        </a:rPr>
                        <a:t>総領事館等との意見交換会において大阪の魅力や強みを発信するとともに、万博を契機に来阪した海外の都市等との交流等により、都市外交を推進。</a:t>
                      </a:r>
                      <a:endParaRPr kumimoji="1" lang="ja-JP" altLang="en-US" sz="1000" strike="sngStrike" dirty="0">
                        <a:solidFill>
                          <a:schemeClr val="tx1"/>
                        </a:solidFill>
                        <a:latin typeface="Meiryo UI" panose="020B0604030504040204" pitchFamily="50" charset="-128"/>
                        <a:ea typeface="Meiryo UI" panose="020B0604030504040204" pitchFamily="50" charset="-128"/>
                      </a:endParaRPr>
                    </a:p>
                  </a:txBody>
                  <a:tcPr marL="43118" marR="43118" marT="21559" marB="21559" anchor="ctr">
                    <a:solidFill>
                      <a:schemeClr val="accent1">
                        <a:lumMod val="20000"/>
                        <a:lumOff val="80000"/>
                      </a:schemeClr>
                    </a:solidFill>
                  </a:tcPr>
                </a:tc>
                <a:tc rowSpan="2">
                  <a:txBody>
                    <a:bodyPr/>
                    <a:lstStyle/>
                    <a:p>
                      <a:pPr marL="171450" indent="-171450" algn="just">
                        <a:lnSpc>
                          <a:spcPts val="1200"/>
                        </a:lnSpc>
                        <a:buFont typeface="Arial" panose="020B0604020202020204" pitchFamily="34" charset="0"/>
                        <a:buChar char="•"/>
                      </a:pPr>
                      <a:r>
                        <a:rPr kumimoji="1" lang="ja-JP" altLang="en-US" sz="1000" dirty="0">
                          <a:solidFill>
                            <a:schemeClr val="tx1"/>
                          </a:solidFill>
                          <a:latin typeface="Meiryo UI" panose="020B0604030504040204" pitchFamily="50" charset="-128"/>
                          <a:ea typeface="Meiryo UI" panose="020B0604030504040204" pitchFamily="50" charset="-128"/>
                        </a:rPr>
                        <a:t>大阪・関西万博を契機に高まった大阪の国際都市としてのプレゼンスを今後より一層高めていくことが求められている。</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171450" indent="-171450" algn="just">
                        <a:lnSpc>
                          <a:spcPts val="1200"/>
                        </a:lnSpc>
                        <a:buFont typeface="Meiryo UI" panose="020B0604030504040204" pitchFamily="50" charset="-128"/>
                        <a:buChar char="➡"/>
                      </a:pPr>
                      <a:r>
                        <a:rPr kumimoji="1" lang="ja-JP" altLang="en-US" sz="1000" dirty="0">
                          <a:solidFill>
                            <a:schemeClr val="tx1"/>
                          </a:solidFill>
                          <a:latin typeface="Meiryo UI" panose="020B0604030504040204" pitchFamily="50" charset="-128"/>
                          <a:ea typeface="Meiryo UI" panose="020B0604030504040204" pitchFamily="50" charset="-128"/>
                        </a:rPr>
                        <a:t>国内外のグローバル人材育成・活躍を推進するとともに、大阪・関西万博を契機にさらなる連携強化を図った海外ネットワークを活用した</a:t>
                      </a:r>
                      <a:r>
                        <a:rPr lang="ja-JP" altLang="en-US" sz="1000" dirty="0">
                          <a:solidFill>
                            <a:schemeClr val="tx1"/>
                          </a:solidFill>
                          <a:latin typeface="Meiryo UI" panose="020B0604030504040204" pitchFamily="50" charset="-128"/>
                          <a:ea typeface="Meiryo UI" panose="020B0604030504040204" pitchFamily="50" charset="-128"/>
                        </a:rPr>
                        <a:t>国際ビジネスを中心とした交流の促進</a:t>
                      </a:r>
                      <a:r>
                        <a:rPr kumimoji="1" lang="ja-JP" altLang="en-US" sz="1000" dirty="0">
                          <a:solidFill>
                            <a:schemeClr val="tx1"/>
                          </a:solidFill>
                          <a:latin typeface="Meiryo UI" panose="020B0604030504040204" pitchFamily="50" charset="-128"/>
                          <a:ea typeface="Meiryo UI" panose="020B0604030504040204" pitchFamily="50" charset="-128"/>
                        </a:rPr>
                        <a:t>を行うことで、持続的に成長する都市をめざす。</a:t>
                      </a:r>
                    </a:p>
                  </a:txBody>
                  <a:tcPr marL="43118" marR="43118" marT="21559" marB="21559" anchor="ctr">
                    <a:solidFill>
                      <a:schemeClr val="accent1">
                        <a:lumMod val="20000"/>
                        <a:lumOff val="80000"/>
                      </a:schemeClr>
                    </a:solidFill>
                  </a:tcPr>
                </a:tc>
                <a:extLst>
                  <a:ext uri="{0D108BD9-81ED-4DB2-BD59-A6C34878D82A}">
                    <a16:rowId xmlns:a16="http://schemas.microsoft.com/office/drawing/2014/main" val="2882065232"/>
                  </a:ext>
                </a:extLst>
              </a:tr>
              <a:tr h="866775">
                <a:tc>
                  <a:txBody>
                    <a:bodyPr/>
                    <a:lstStyle/>
                    <a:p>
                      <a:pPr>
                        <a:lnSpc>
                          <a:spcPts val="1200"/>
                        </a:lnSpc>
                      </a:pPr>
                      <a:r>
                        <a:rPr kumimoji="1" lang="ja-JP" altLang="en-US" sz="1000" dirty="0">
                          <a:solidFill>
                            <a:schemeClr val="tx1"/>
                          </a:solidFill>
                          <a:latin typeface="Meiryo UI" panose="020B0604030504040204" pitchFamily="50" charset="-128"/>
                          <a:ea typeface="Meiryo UI" panose="020B0604030504040204" pitchFamily="50" charset="-128"/>
                        </a:rPr>
                        <a:t>出会いが新しい価値を生む</a:t>
                      </a:r>
                      <a:endParaRPr kumimoji="1" lang="en-US" altLang="ja-JP" sz="1000" dirty="0">
                        <a:solidFill>
                          <a:schemeClr val="tx1"/>
                        </a:solidFill>
                        <a:latin typeface="Meiryo UI" panose="020B0604030504040204" pitchFamily="50" charset="-128"/>
                        <a:ea typeface="Meiryo UI" panose="020B0604030504040204" pitchFamily="50" charset="-128"/>
                      </a:endParaRPr>
                    </a:p>
                    <a:p>
                      <a:pPr>
                        <a:lnSpc>
                          <a:spcPts val="1200"/>
                        </a:lnSpc>
                      </a:pPr>
                      <a:r>
                        <a:rPr kumimoji="1" lang="ja-JP" altLang="en-US" sz="1000" b="1" dirty="0">
                          <a:solidFill>
                            <a:schemeClr val="tx1"/>
                          </a:solidFill>
                          <a:latin typeface="Meiryo UI" panose="020B0604030504040204" pitchFamily="50" charset="-128"/>
                          <a:ea typeface="Meiryo UI" panose="020B0604030504040204" pitchFamily="50" charset="-128"/>
                        </a:rPr>
                        <a:t>多様性都市</a:t>
                      </a:r>
                    </a:p>
                  </a:txBody>
                  <a:tcPr marL="43118" marR="43118" marT="21559" marB="21559" anchor="ctr">
                    <a:solidFill>
                      <a:schemeClr val="accent1">
                        <a:lumMod val="20000"/>
                        <a:lumOff val="80000"/>
                      </a:schemeClr>
                    </a:solidFill>
                  </a:tcPr>
                </a:tc>
                <a:tc vMerge="1">
                  <a:txBody>
                    <a:bodyPr/>
                    <a:lstStyle/>
                    <a:p>
                      <a:endParaRPr kumimoji="1" lang="ja-JP" altLang="en-US"/>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53068" marR="53068" marT="26534" marB="26534" anchor="ctr">
                    <a:solidFill>
                      <a:srgbClr val="D2DEEF"/>
                    </a:solidFill>
                  </a:tcPr>
                </a:tc>
                <a:tc vMerge="1">
                  <a:txBody>
                    <a:bodyPr/>
                    <a:lstStyle/>
                    <a:p>
                      <a:endParaRPr kumimoji="1" lang="ja-JP" altLang="en-US"/>
                    </a:p>
                  </a:txBody>
                  <a:tcPr/>
                </a:tc>
                <a:extLst>
                  <a:ext uri="{0D108BD9-81ED-4DB2-BD59-A6C34878D82A}">
                    <a16:rowId xmlns:a16="http://schemas.microsoft.com/office/drawing/2014/main" val="681300"/>
                  </a:ext>
                </a:extLst>
              </a:tr>
            </a:tbl>
          </a:graphicData>
        </a:graphic>
      </p:graphicFrame>
      <p:sp>
        <p:nvSpPr>
          <p:cNvPr id="3" name="スライド番号プレースホルダー 6">
            <a:extLst>
              <a:ext uri="{FF2B5EF4-FFF2-40B4-BE49-F238E27FC236}">
                <a16:creationId xmlns:a16="http://schemas.microsoft.com/office/drawing/2014/main" id="{8D794DEB-CEC5-0FA2-5962-BC1A0AA61470}"/>
              </a:ext>
            </a:extLst>
          </p:cNvPr>
          <p:cNvSpPr>
            <a:spLocks noGrp="1"/>
          </p:cNvSpPr>
          <p:nvPr>
            <p:ph type="sldNum" sz="quarter" idx="12"/>
          </p:nvPr>
        </p:nvSpPr>
        <p:spPr>
          <a:xfrm>
            <a:off x="7677150" y="6492875"/>
            <a:ext cx="2228850" cy="365125"/>
          </a:xfrm>
        </p:spPr>
        <p:txBody>
          <a:bodyPr/>
          <a:lstStyle/>
          <a:p>
            <a:fld id="{66FFF96A-D034-403F-9AC1-0A1A27037ACD}" type="slidenum">
              <a:rPr kumimoji="1" lang="ja-JP" altLang="en-US" smtClean="0">
                <a:latin typeface="Meiryo UI" panose="020B0604030504040204" pitchFamily="50" charset="-128"/>
                <a:ea typeface="Meiryo UI" panose="020B0604030504040204" pitchFamily="50" charset="-128"/>
              </a:rPr>
              <a:t>1</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67861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a:extLst>
              <a:ext uri="{FF2B5EF4-FFF2-40B4-BE49-F238E27FC236}">
                <a16:creationId xmlns:a16="http://schemas.microsoft.com/office/drawing/2014/main" id="{1BDF8FDC-7321-473E-A35E-BFAE255B7F92}"/>
              </a:ext>
            </a:extLst>
          </p:cNvPr>
          <p:cNvSpPr/>
          <p:nvPr/>
        </p:nvSpPr>
        <p:spPr>
          <a:xfrm>
            <a:off x="507872" y="4875069"/>
            <a:ext cx="8909109" cy="1368000"/>
          </a:xfrm>
          <a:prstGeom prst="rect">
            <a:avLst/>
          </a:prstGeom>
          <a:ln w="6350">
            <a:solidFill>
              <a:srgbClr val="5B9B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正方形/長方形 7"/>
          <p:cNvSpPr/>
          <p:nvPr/>
        </p:nvSpPr>
        <p:spPr>
          <a:xfrm>
            <a:off x="559838" y="1462861"/>
            <a:ext cx="8909109" cy="1076195"/>
          </a:xfrm>
          <a:prstGeom prst="rect">
            <a:avLst/>
          </a:prstGeom>
          <a:noFill/>
          <a:ln w="6350">
            <a:solidFill>
              <a:schemeClr val="dk1"/>
            </a:solidFill>
            <a:prstDash val="solid"/>
          </a:ln>
        </p:spPr>
        <p:style>
          <a:lnRef idx="2">
            <a:schemeClr val="dk1"/>
          </a:lnRef>
          <a:fillRef idx="1">
            <a:schemeClr val="lt1"/>
          </a:fillRef>
          <a:effectRef idx="0">
            <a:schemeClr val="dk1"/>
          </a:effectRef>
          <a:fontRef idx="minor">
            <a:schemeClr val="dk1"/>
          </a:fontRef>
        </p:style>
        <p:txBody>
          <a:bodyPr rtlCol="0" anchor="ctr"/>
          <a:lstStyle/>
          <a:p>
            <a:pPr algn="ctr">
              <a:spcAft>
                <a:spcPts val="600"/>
              </a:spcAft>
            </a:pPr>
            <a:r>
              <a:rPr lang="ja-JP" altLang="en-US" sz="2600" b="1" dirty="0">
                <a:solidFill>
                  <a:schemeClr val="tx1"/>
                </a:solidFill>
                <a:latin typeface="Meiryo UI" panose="020B0604030504040204" pitchFamily="50" charset="-128"/>
                <a:ea typeface="Meiryo UI" panose="020B0604030504040204" pitchFamily="50" charset="-128"/>
              </a:rPr>
              <a:t>国際エンターテインメント都市</a:t>
            </a:r>
            <a:r>
              <a:rPr lang="en-US" altLang="ja-JP" sz="2600" b="1" dirty="0">
                <a:solidFill>
                  <a:schemeClr val="tx1"/>
                </a:solidFill>
                <a:latin typeface="Meiryo UI" panose="020B0604030504040204" pitchFamily="50" charset="-128"/>
                <a:ea typeface="Meiryo UI" panose="020B0604030504040204" pitchFamily="50" charset="-128"/>
              </a:rPr>
              <a:t>OSAKA</a:t>
            </a:r>
          </a:p>
          <a:p>
            <a:pPr algn="ctr"/>
            <a:r>
              <a:rPr lang="ja-JP" altLang="en-US" b="1" dirty="0">
                <a:solidFill>
                  <a:schemeClr val="tx1"/>
                </a:solidFill>
                <a:latin typeface="Meiryo UI" panose="020B0604030504040204" pitchFamily="50" charset="-128"/>
                <a:ea typeface="Meiryo UI" panose="020B0604030504040204" pitchFamily="50" charset="-128"/>
              </a:rPr>
              <a:t>～府民・市民が愛着を持つ、持続可能な魅力あふれる都市へ～</a:t>
            </a:r>
          </a:p>
        </p:txBody>
      </p:sp>
      <p:sp>
        <p:nvSpPr>
          <p:cNvPr id="25" name="正方形/長方形 24">
            <a:extLst>
              <a:ext uri="{FF2B5EF4-FFF2-40B4-BE49-F238E27FC236}">
                <a16:creationId xmlns:a16="http://schemas.microsoft.com/office/drawing/2014/main" id="{A70C2DE4-2272-4F09-B364-8E0629977E28}"/>
              </a:ext>
            </a:extLst>
          </p:cNvPr>
          <p:cNvSpPr/>
          <p:nvPr/>
        </p:nvSpPr>
        <p:spPr>
          <a:xfrm>
            <a:off x="0" y="0"/>
            <a:ext cx="9906000" cy="623017"/>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3200" dirty="0"/>
              <a:t>　</a:t>
            </a:r>
            <a:r>
              <a:rPr kumimoji="1" lang="ja-JP" altLang="en-US" sz="2400" spc="300" dirty="0">
                <a:solidFill>
                  <a:schemeClr val="tx1"/>
                </a:solidFill>
                <a:latin typeface="Meiryo UI" panose="020B0604030504040204" pitchFamily="50" charset="-128"/>
                <a:ea typeface="Meiryo UI" panose="020B0604030504040204" pitchFamily="50" charset="-128"/>
              </a:rPr>
              <a:t>めざす姿と基本的な考え方</a:t>
            </a:r>
          </a:p>
        </p:txBody>
      </p:sp>
      <p:sp>
        <p:nvSpPr>
          <p:cNvPr id="18" name="正方形/長方形 17"/>
          <p:cNvSpPr/>
          <p:nvPr/>
        </p:nvSpPr>
        <p:spPr>
          <a:xfrm>
            <a:off x="249010" y="900147"/>
            <a:ext cx="1510830" cy="345688"/>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sz="1300" dirty="0">
                <a:solidFill>
                  <a:schemeClr val="tx1"/>
                </a:solidFill>
                <a:latin typeface="Meiryo UI" panose="020B0604030504040204" pitchFamily="50" charset="-128"/>
                <a:ea typeface="Meiryo UI" panose="020B0604030504040204" pitchFamily="50" charset="-128"/>
              </a:rPr>
              <a:t>めざ</a:t>
            </a:r>
            <a:r>
              <a:rPr kumimoji="1" lang="ja-JP" altLang="en-US" sz="1300" dirty="0">
                <a:solidFill>
                  <a:schemeClr val="tx1"/>
                </a:solidFill>
                <a:latin typeface="Meiryo UI" panose="020B0604030504040204" pitchFamily="50" charset="-128"/>
                <a:ea typeface="Meiryo UI" panose="020B0604030504040204" pitchFamily="50" charset="-128"/>
              </a:rPr>
              <a:t>す</a:t>
            </a:r>
            <a:r>
              <a:rPr kumimoji="1" lang="ja-JP" altLang="en-US" sz="1300" dirty="0">
                <a:latin typeface="Meiryo UI" panose="020B0604030504040204" pitchFamily="50" charset="-128"/>
                <a:ea typeface="Meiryo UI" panose="020B0604030504040204" pitchFamily="50" charset="-128"/>
              </a:rPr>
              <a:t>姿</a:t>
            </a:r>
          </a:p>
        </p:txBody>
      </p:sp>
      <p:sp>
        <p:nvSpPr>
          <p:cNvPr id="7" name="正方形/長方形 6">
            <a:extLst>
              <a:ext uri="{FF2B5EF4-FFF2-40B4-BE49-F238E27FC236}">
                <a16:creationId xmlns:a16="http://schemas.microsoft.com/office/drawing/2014/main" id="{4517E52F-F86B-4ABA-9FF8-9EE865420A02}"/>
              </a:ext>
            </a:extLst>
          </p:cNvPr>
          <p:cNvSpPr/>
          <p:nvPr/>
        </p:nvSpPr>
        <p:spPr>
          <a:xfrm>
            <a:off x="388393" y="2662936"/>
            <a:ext cx="9252000" cy="1500821"/>
          </a:xfrm>
          <a:prstGeom prst="rect">
            <a:avLst/>
          </a:prstGeom>
          <a:noFill/>
          <a:ln>
            <a:noFill/>
            <a:prstDash val="sysDot"/>
          </a:ln>
        </p:spPr>
        <p:style>
          <a:lnRef idx="2">
            <a:schemeClr val="dk1"/>
          </a:lnRef>
          <a:fillRef idx="1">
            <a:schemeClr val="lt1"/>
          </a:fillRef>
          <a:effectRef idx="0">
            <a:schemeClr val="dk1"/>
          </a:effectRef>
          <a:fontRef idx="minor">
            <a:schemeClr val="dk1"/>
          </a:fontRef>
        </p:style>
        <p:txBody>
          <a:bodyPr lIns="252000" rIns="252000" rtlCol="0" anchor="t" anchorCtr="0"/>
          <a:lstStyle/>
          <a:p>
            <a:pPr>
              <a:lnSpc>
                <a:spcPts val="2100"/>
              </a:lnSpc>
            </a:pPr>
            <a:r>
              <a:rPr lang="ja-JP" altLang="en-US" sz="1400" dirty="0">
                <a:solidFill>
                  <a:srgbClr val="FF0000"/>
                </a:solidFill>
                <a:latin typeface="Meiryo UI" panose="020B0604030504040204" pitchFamily="50" charset="-128"/>
                <a:ea typeface="Meiryo UI" panose="020B0604030504040204" pitchFamily="50" charset="-128"/>
              </a:rPr>
              <a:t>　</a:t>
            </a:r>
            <a:r>
              <a:rPr lang="ja-JP" altLang="en-US" sz="1300" dirty="0">
                <a:solidFill>
                  <a:schemeClr val="tx1"/>
                </a:solidFill>
                <a:latin typeface="Meiryo UI" panose="020B0604030504040204" pitchFamily="50" charset="-128"/>
                <a:ea typeface="Meiryo UI" panose="020B0604030504040204" pitchFamily="50" charset="-128"/>
              </a:rPr>
              <a:t>大阪が持つ、食や歴史、文化、芸術、スポーツ等を含む都市魅力のすべてが、「多くの人を魅了するエンターテインメント」であり、人と人をつなぎ、人々の心を豊かにするものである。その魅力に加えて、関西・西日本のハブ都市である強みを最大限に活用し、住民や企業をはじめ、あらゆるステークホルダーとともに、国内外からの誘客、交流拡大につなげることで、府民・市民の誇りや愛着につながる新たな魅力が創造され、さらに人々を惹きつける好循環が生まれる、持続可能な「国際エンターテインメント都市」をめざす。</a:t>
            </a:r>
          </a:p>
        </p:txBody>
      </p:sp>
      <p:sp>
        <p:nvSpPr>
          <p:cNvPr id="21" name="正方形/長方形 20">
            <a:extLst>
              <a:ext uri="{FF2B5EF4-FFF2-40B4-BE49-F238E27FC236}">
                <a16:creationId xmlns:a16="http://schemas.microsoft.com/office/drawing/2014/main" id="{329FA570-61BA-4376-BB52-36973CF814B0}"/>
              </a:ext>
            </a:extLst>
          </p:cNvPr>
          <p:cNvSpPr/>
          <p:nvPr/>
        </p:nvSpPr>
        <p:spPr>
          <a:xfrm>
            <a:off x="539568" y="4439261"/>
            <a:ext cx="6521108" cy="425384"/>
          </a:xfrm>
          <a:prstGeom prst="rect">
            <a:avLst/>
          </a:prstGeom>
          <a:noFill/>
          <a:ln>
            <a:noFill/>
            <a:prstDash val="sysDot"/>
          </a:ln>
        </p:spPr>
        <p:style>
          <a:lnRef idx="2">
            <a:schemeClr val="dk1"/>
          </a:lnRef>
          <a:fillRef idx="1">
            <a:schemeClr val="lt1"/>
          </a:fillRef>
          <a:effectRef idx="0">
            <a:schemeClr val="dk1"/>
          </a:effectRef>
          <a:fontRef idx="minor">
            <a:schemeClr val="dk1"/>
          </a:fontRef>
        </p:style>
        <p:txBody>
          <a:bodyPr lIns="252000" rIns="252000" rtlCol="0" anchor="t" anchorCtr="0"/>
          <a:lstStyle/>
          <a:p>
            <a:pPr>
              <a:lnSpc>
                <a:spcPts val="2300"/>
              </a:lnSpc>
            </a:pPr>
            <a:r>
              <a:rPr lang="ja-JP" altLang="en-US" sz="1300" dirty="0">
                <a:solidFill>
                  <a:schemeClr val="tx1"/>
                </a:solidFill>
                <a:latin typeface="Meiryo UI" panose="020B0604030504040204" pitchFamily="50" charset="-128"/>
                <a:ea typeface="Meiryo UI" panose="020B0604030504040204" pitchFamily="50" charset="-128"/>
              </a:rPr>
              <a:t>本戦略では、次の３つの基本的な考え方のもと、６つのテーマを定め各種施策を推進する。</a:t>
            </a:r>
            <a:endParaRPr lang="en-US" altLang="ja-JP" sz="1300" strike="sngStrike" dirty="0">
              <a:solidFill>
                <a:srgbClr val="FF0000"/>
              </a:solidFill>
              <a:highlight>
                <a:srgbClr val="FFFF00"/>
              </a:highlight>
              <a:latin typeface="Meiryo UI" panose="020B0604030504040204" pitchFamily="50" charset="-128"/>
              <a:ea typeface="Meiryo UI" panose="020B0604030504040204" pitchFamily="50" charset="-128"/>
            </a:endParaRPr>
          </a:p>
        </p:txBody>
      </p:sp>
      <p:sp>
        <p:nvSpPr>
          <p:cNvPr id="26" name="角丸四角形 1">
            <a:extLst>
              <a:ext uri="{FF2B5EF4-FFF2-40B4-BE49-F238E27FC236}">
                <a16:creationId xmlns:a16="http://schemas.microsoft.com/office/drawing/2014/main" id="{6DBC2C23-E129-450D-AEB2-09126861459A}"/>
              </a:ext>
            </a:extLst>
          </p:cNvPr>
          <p:cNvSpPr/>
          <p:nvPr/>
        </p:nvSpPr>
        <p:spPr>
          <a:xfrm>
            <a:off x="1053383" y="5621395"/>
            <a:ext cx="7794000" cy="492424"/>
          </a:xfrm>
          <a:prstGeom prst="roundRect">
            <a:avLst/>
          </a:prstGeom>
          <a:solidFill>
            <a:schemeClr val="bg1"/>
          </a:solidFill>
          <a:ln>
            <a:noFill/>
          </a:ln>
        </p:spPr>
        <p:style>
          <a:lnRef idx="1">
            <a:schemeClr val="accent1"/>
          </a:lnRef>
          <a:fillRef idx="2">
            <a:schemeClr val="accent1"/>
          </a:fillRef>
          <a:effectRef idx="1">
            <a:schemeClr val="accent1"/>
          </a:effectRef>
          <a:fontRef idx="minor">
            <a:schemeClr val="dk1"/>
          </a:fontRef>
        </p:style>
        <p:txBody>
          <a:bodyPr lIns="36000" tIns="36000" rIns="36000" bIns="36000" rtlCol="0" anchor="ctr"/>
          <a:lstStyle/>
          <a:p>
            <a:pPr algn="ctr"/>
            <a:r>
              <a:rPr lang="ja-JP" altLang="en-US" sz="1600" b="1" spc="200" dirty="0">
                <a:solidFill>
                  <a:schemeClr val="tx1"/>
                </a:solidFill>
                <a:latin typeface="Meiryo UI" panose="020B0604030504040204" pitchFamily="50" charset="-128"/>
                <a:ea typeface="Meiryo UI" panose="020B0604030504040204" pitchFamily="50" charset="-128"/>
              </a:rPr>
              <a:t>国際都市にふさわしい「おもてなし力」の充実</a:t>
            </a:r>
            <a:endParaRPr lang="en-US" altLang="ja-JP" sz="1600" b="1" spc="200" dirty="0">
              <a:solidFill>
                <a:schemeClr val="tx1"/>
              </a:solidFill>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05B79277-3617-45C8-99D4-512E8DE53C6A}"/>
              </a:ext>
            </a:extLst>
          </p:cNvPr>
          <p:cNvSpPr/>
          <p:nvPr/>
        </p:nvSpPr>
        <p:spPr>
          <a:xfrm>
            <a:off x="249010" y="4044395"/>
            <a:ext cx="1510830" cy="345688"/>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sz="1300" dirty="0">
                <a:solidFill>
                  <a:schemeClr val="tx1"/>
                </a:solidFill>
                <a:latin typeface="Meiryo UI" panose="020B0604030504040204" pitchFamily="50" charset="-128"/>
                <a:ea typeface="Meiryo UI" panose="020B0604030504040204" pitchFamily="50" charset="-128"/>
              </a:rPr>
              <a:t>基本的な考え方</a:t>
            </a:r>
            <a:endParaRPr kumimoji="1" lang="ja-JP" altLang="en-US" sz="1300" dirty="0">
              <a:latin typeface="Meiryo UI" panose="020B0604030504040204" pitchFamily="50" charset="-128"/>
              <a:ea typeface="Meiryo UI" panose="020B0604030504040204" pitchFamily="50" charset="-128"/>
            </a:endParaRPr>
          </a:p>
        </p:txBody>
      </p:sp>
      <p:sp>
        <p:nvSpPr>
          <p:cNvPr id="29" name="角丸四角形 1">
            <a:extLst>
              <a:ext uri="{FF2B5EF4-FFF2-40B4-BE49-F238E27FC236}">
                <a16:creationId xmlns:a16="http://schemas.microsoft.com/office/drawing/2014/main" id="{D318BD6D-B2D3-4BA9-A487-727F7FC05D10}"/>
              </a:ext>
            </a:extLst>
          </p:cNvPr>
          <p:cNvSpPr/>
          <p:nvPr/>
        </p:nvSpPr>
        <p:spPr>
          <a:xfrm>
            <a:off x="4995554" y="5017456"/>
            <a:ext cx="3852000" cy="493182"/>
          </a:xfrm>
          <a:prstGeom prst="roundRect">
            <a:avLst/>
          </a:prstGeom>
          <a:solidFill>
            <a:schemeClr val="bg1"/>
          </a:solidFill>
          <a:ln>
            <a:noFill/>
          </a:ln>
        </p:spPr>
        <p:style>
          <a:lnRef idx="2">
            <a:schemeClr val="dk1"/>
          </a:lnRef>
          <a:fillRef idx="1">
            <a:schemeClr val="lt1"/>
          </a:fillRef>
          <a:effectRef idx="0">
            <a:schemeClr val="dk1"/>
          </a:effectRef>
          <a:fontRef idx="minor">
            <a:schemeClr val="dk1"/>
          </a:fontRef>
        </p:style>
        <p:txBody>
          <a:bodyPr lIns="36000" tIns="36000" rIns="36000" bIns="36000" rtlCol="0" anchor="ctr"/>
          <a:lstStyle/>
          <a:p>
            <a:pPr algn="ctr"/>
            <a:r>
              <a:rPr lang="ja-JP" altLang="en-US" sz="1600" b="1" spc="200" dirty="0">
                <a:solidFill>
                  <a:schemeClr val="tx1"/>
                </a:solidFill>
                <a:latin typeface="Meiryo UI" panose="020B0604030504040204" pitchFamily="50" charset="-128"/>
                <a:ea typeface="Meiryo UI" panose="020B0604030504040204" pitchFamily="50" charset="-128"/>
              </a:rPr>
              <a:t>個性を生かした都市魅力の強化</a:t>
            </a:r>
            <a:endParaRPr lang="en-US" altLang="ja-JP" sz="1600" b="1" spc="200" dirty="0">
              <a:solidFill>
                <a:schemeClr val="tx1"/>
              </a:solidFill>
              <a:latin typeface="Meiryo UI" panose="020B0604030504040204" pitchFamily="50" charset="-128"/>
              <a:ea typeface="Meiryo UI" panose="020B0604030504040204" pitchFamily="50" charset="-128"/>
            </a:endParaRPr>
          </a:p>
        </p:txBody>
      </p:sp>
      <p:sp>
        <p:nvSpPr>
          <p:cNvPr id="30" name="角丸四角形 1">
            <a:extLst>
              <a:ext uri="{FF2B5EF4-FFF2-40B4-BE49-F238E27FC236}">
                <a16:creationId xmlns:a16="http://schemas.microsoft.com/office/drawing/2014/main" id="{9F0CA460-9BDD-4136-9D70-96AF82E43648}"/>
              </a:ext>
            </a:extLst>
          </p:cNvPr>
          <p:cNvSpPr/>
          <p:nvPr/>
        </p:nvSpPr>
        <p:spPr>
          <a:xfrm>
            <a:off x="1053383" y="5017453"/>
            <a:ext cx="3852000" cy="493185"/>
          </a:xfrm>
          <a:prstGeom prst="roundRect">
            <a:avLst/>
          </a:prstGeom>
          <a:solidFill>
            <a:schemeClr val="bg1"/>
          </a:solidFill>
          <a:ln>
            <a:noFill/>
          </a:ln>
        </p:spPr>
        <p:style>
          <a:lnRef idx="1">
            <a:schemeClr val="accent1"/>
          </a:lnRef>
          <a:fillRef idx="2">
            <a:schemeClr val="accent1"/>
          </a:fillRef>
          <a:effectRef idx="1">
            <a:schemeClr val="accent1"/>
          </a:effectRef>
          <a:fontRef idx="minor">
            <a:schemeClr val="dk1"/>
          </a:fontRef>
        </p:style>
        <p:txBody>
          <a:bodyPr lIns="36000" tIns="36000" rIns="36000" bIns="36000" rtlCol="0" anchor="ctr"/>
          <a:lstStyle/>
          <a:p>
            <a:pPr algn="ctr"/>
            <a:r>
              <a:rPr lang="ja-JP" altLang="en-US" sz="1600" b="1" spc="200" dirty="0">
                <a:solidFill>
                  <a:schemeClr val="tx1"/>
                </a:solidFill>
                <a:latin typeface="Meiryo UI" panose="020B0604030504040204" pitchFamily="50" charset="-128"/>
                <a:ea typeface="Meiryo UI" panose="020B0604030504040204" pitchFamily="50" charset="-128"/>
              </a:rPr>
              <a:t>世界に通じる多彩な都市魅力の創造</a:t>
            </a:r>
            <a:endParaRPr lang="en-US" altLang="ja-JP" sz="1600" b="1" spc="200" dirty="0">
              <a:solidFill>
                <a:schemeClr val="tx1"/>
              </a:solidFill>
              <a:latin typeface="Meiryo UI" panose="020B0604030504040204" pitchFamily="50" charset="-128"/>
              <a:ea typeface="Meiryo UI" panose="020B0604030504040204" pitchFamily="50" charset="-128"/>
            </a:endParaRPr>
          </a:p>
        </p:txBody>
      </p:sp>
      <p:sp>
        <p:nvSpPr>
          <p:cNvPr id="13" name="スライド番号プレースホルダー 6">
            <a:extLst>
              <a:ext uri="{FF2B5EF4-FFF2-40B4-BE49-F238E27FC236}">
                <a16:creationId xmlns:a16="http://schemas.microsoft.com/office/drawing/2014/main" id="{482DCC45-F13E-4B27-B844-34FC6E7274B1}"/>
              </a:ext>
            </a:extLst>
          </p:cNvPr>
          <p:cNvSpPr>
            <a:spLocks noGrp="1"/>
          </p:cNvSpPr>
          <p:nvPr>
            <p:ph type="sldNum" sz="quarter" idx="12"/>
          </p:nvPr>
        </p:nvSpPr>
        <p:spPr>
          <a:xfrm>
            <a:off x="7677150" y="6492875"/>
            <a:ext cx="2228850" cy="365125"/>
          </a:xfrm>
        </p:spPr>
        <p:txBody>
          <a:bodyPr/>
          <a:lstStyle/>
          <a:p>
            <a:fld id="{66FFF96A-D034-403F-9AC1-0A1A27037ACD}" type="slidenum">
              <a:rPr kumimoji="1" lang="ja-JP" altLang="en-US" smtClean="0">
                <a:latin typeface="Meiryo UI" panose="020B0604030504040204" pitchFamily="50" charset="-128"/>
                <a:ea typeface="Meiryo UI" panose="020B0604030504040204" pitchFamily="50" charset="-128"/>
              </a:rPr>
              <a:t>2</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391807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519981" y="2415989"/>
            <a:ext cx="8910047" cy="1030597"/>
          </a:xfrm>
        </p:spPr>
        <p:txBody>
          <a:bodyPr>
            <a:noAutofit/>
          </a:bodyPr>
          <a:lstStyle/>
          <a:p>
            <a:pPr marL="0" indent="0" algn="just">
              <a:lnSpc>
                <a:spcPts val="2100"/>
              </a:lnSpc>
              <a:spcBef>
                <a:spcPts val="600"/>
              </a:spcBef>
              <a:buNone/>
            </a:pPr>
            <a:r>
              <a:rPr lang="ja-JP" altLang="en-US" sz="1300" kern="100" dirty="0">
                <a:effectLst/>
                <a:latin typeface="Meiryo UI" panose="020B0604030504040204" pitchFamily="50" charset="-128"/>
                <a:ea typeface="Meiryo UI" panose="020B0604030504040204" pitchFamily="50" charset="-128"/>
                <a:cs typeface="Times New Roman" panose="02020603050405020304" pitchFamily="18" charset="0"/>
              </a:rPr>
              <a:t>　大阪・関西万博のレガシーを継承し、大阪の豊かな食や歴史、文化、芸術、スポーツ等の強みに更なる磨きをかけ、大阪のブランド力や知名度を高めることで、大阪を訪れるきっかけをつくり、何度でも訪れたくなるような大阪ならではの個性を生かした都市魅力をより強化する。</a:t>
            </a:r>
            <a:endParaRPr lang="en-US" altLang="ja-JP" sz="1300" strike="dblStrike"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10" name="コンテンツ プレースホルダー 2">
            <a:extLst>
              <a:ext uri="{FF2B5EF4-FFF2-40B4-BE49-F238E27FC236}">
                <a16:creationId xmlns:a16="http://schemas.microsoft.com/office/drawing/2014/main" id="{AFB65132-7BB8-4B17-8CCD-F0026B44F5A3}"/>
              </a:ext>
            </a:extLst>
          </p:cNvPr>
          <p:cNvSpPr txBox="1">
            <a:spLocks/>
          </p:cNvSpPr>
          <p:nvPr/>
        </p:nvSpPr>
        <p:spPr>
          <a:xfrm>
            <a:off x="519982" y="965787"/>
            <a:ext cx="8910047" cy="1033052"/>
          </a:xfrm>
          <a:prstGeom prst="rect">
            <a:avLst/>
          </a:prstGeom>
        </p:spPr>
        <p:txBody>
          <a:bodyPr vert="horz" lIns="91440" tIns="45720" rIns="91440" bIns="45720" rtlCol="0">
            <a:noAutofit/>
          </a:bodyPr>
          <a:lst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a:lstStyle>
          <a:p>
            <a:pPr marL="0" indent="0" algn="just">
              <a:lnSpc>
                <a:spcPts val="2100"/>
              </a:lnSpc>
              <a:spcBef>
                <a:spcPts val="600"/>
              </a:spcBef>
              <a:buFont typeface="Arial" panose="020B0604020202020204" pitchFamily="34" charset="0"/>
              <a:buNone/>
            </a:pP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　大阪が有する都市魅力を生かした質の高いコンテンツの提供や、時間・場所を問わず大阪を満喫できる新たな楽しみ方の創出、まちづくりと連動した国際的な観光拠点や魅力空間の形成など、大阪の都市としての価値やポテンシャルを最大化することで、国内外から選ばれる世界水準の多彩な都市魅力を創出する。</a:t>
            </a:r>
          </a:p>
        </p:txBody>
      </p:sp>
      <p:sp>
        <p:nvSpPr>
          <p:cNvPr id="7" name="角丸四角形 1">
            <a:extLst>
              <a:ext uri="{FF2B5EF4-FFF2-40B4-BE49-F238E27FC236}">
                <a16:creationId xmlns:a16="http://schemas.microsoft.com/office/drawing/2014/main" id="{3FDF27AD-75C2-44FE-A462-61A462E559F3}"/>
              </a:ext>
            </a:extLst>
          </p:cNvPr>
          <p:cNvSpPr/>
          <p:nvPr/>
        </p:nvSpPr>
        <p:spPr>
          <a:xfrm>
            <a:off x="495704" y="2021244"/>
            <a:ext cx="6696000" cy="324000"/>
          </a:xfrm>
          <a:prstGeom prst="roundRect">
            <a:avLst/>
          </a:prstGeom>
          <a:solidFill>
            <a:schemeClr val="bg2">
              <a:lumMod val="75000"/>
            </a:schemeClr>
          </a:solidFill>
          <a:ln>
            <a:noFill/>
          </a:ln>
        </p:spPr>
        <p:style>
          <a:lnRef idx="1">
            <a:schemeClr val="accent1"/>
          </a:lnRef>
          <a:fillRef idx="2">
            <a:schemeClr val="accent1"/>
          </a:fillRef>
          <a:effectRef idx="1">
            <a:schemeClr val="accent1"/>
          </a:effectRef>
          <a:fontRef idx="minor">
            <a:schemeClr val="dk1"/>
          </a:fontRef>
        </p:style>
        <p:txBody>
          <a:bodyPr lIns="252000" tIns="36000" rIns="72000" bIns="36000" rtlCol="0" anchor="ctr"/>
          <a:lstStyle/>
          <a:p>
            <a:r>
              <a:rPr lang="ja-JP" altLang="en-US" sz="1600" b="1" spc="200" dirty="0">
                <a:solidFill>
                  <a:schemeClr val="bg1"/>
                </a:solidFill>
                <a:latin typeface="Meiryo UI" panose="020B0604030504040204" pitchFamily="50" charset="-128"/>
                <a:ea typeface="Meiryo UI" panose="020B0604030504040204" pitchFamily="50" charset="-128"/>
              </a:rPr>
              <a:t>▶ 個性を生かした都市魅力の強化</a:t>
            </a:r>
            <a:endParaRPr lang="en-US" altLang="ja-JP" sz="1600" b="1" spc="200" dirty="0">
              <a:solidFill>
                <a:schemeClr val="bg1"/>
              </a:solidFill>
              <a:latin typeface="Meiryo UI" panose="020B0604030504040204" pitchFamily="50" charset="-128"/>
              <a:ea typeface="Meiryo UI" panose="020B0604030504040204" pitchFamily="50" charset="-128"/>
            </a:endParaRPr>
          </a:p>
        </p:txBody>
      </p:sp>
      <p:sp>
        <p:nvSpPr>
          <p:cNvPr id="8" name="角丸四角形 1">
            <a:extLst>
              <a:ext uri="{FF2B5EF4-FFF2-40B4-BE49-F238E27FC236}">
                <a16:creationId xmlns:a16="http://schemas.microsoft.com/office/drawing/2014/main" id="{B44C73E0-FBF6-4ACD-88E7-239442A26760}"/>
              </a:ext>
            </a:extLst>
          </p:cNvPr>
          <p:cNvSpPr/>
          <p:nvPr/>
        </p:nvSpPr>
        <p:spPr>
          <a:xfrm>
            <a:off x="495704" y="576751"/>
            <a:ext cx="6696000" cy="324000"/>
          </a:xfrm>
          <a:prstGeom prst="roundRect">
            <a:avLst/>
          </a:prstGeom>
          <a:solidFill>
            <a:schemeClr val="bg2">
              <a:lumMod val="75000"/>
            </a:schemeClr>
          </a:solidFill>
          <a:ln>
            <a:noFill/>
          </a:ln>
        </p:spPr>
        <p:style>
          <a:lnRef idx="1">
            <a:schemeClr val="accent1"/>
          </a:lnRef>
          <a:fillRef idx="2">
            <a:schemeClr val="accent1"/>
          </a:fillRef>
          <a:effectRef idx="1">
            <a:schemeClr val="accent1"/>
          </a:effectRef>
          <a:fontRef idx="minor">
            <a:schemeClr val="dk1"/>
          </a:fontRef>
        </p:style>
        <p:txBody>
          <a:bodyPr lIns="252000" tIns="36000" rIns="72000" bIns="36000" rtlCol="0" anchor="ctr"/>
          <a:lstStyle/>
          <a:p>
            <a:r>
              <a:rPr lang="ja-JP" altLang="en-US" sz="1600" b="1" kern="100" spc="2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 </a:t>
            </a:r>
            <a:r>
              <a:rPr lang="ja-JP" altLang="en-US" sz="1600" b="1" kern="100" spc="200" dirty="0">
                <a:solidFill>
                  <a:schemeClr val="bg1"/>
                </a:solidFill>
                <a:latin typeface="Meiryo UI" panose="020B0604030504040204" pitchFamily="50" charset="-128"/>
                <a:ea typeface="Meiryo UI" panose="020B0604030504040204" pitchFamily="50" charset="-128"/>
                <a:cs typeface="Times New Roman" panose="02020603050405020304" pitchFamily="18" charset="0"/>
              </a:rPr>
              <a:t>世界に通じる多彩な都市魅力の創造</a:t>
            </a:r>
            <a:endParaRPr lang="en-US" altLang="ja-JP" sz="1600" b="1" spc="200" dirty="0">
              <a:solidFill>
                <a:schemeClr val="bg1"/>
              </a:solidFill>
              <a:latin typeface="Meiryo UI" panose="020B0604030504040204" pitchFamily="50" charset="-128"/>
              <a:ea typeface="Meiryo UI" panose="020B0604030504040204" pitchFamily="50" charset="-128"/>
            </a:endParaRPr>
          </a:p>
        </p:txBody>
      </p:sp>
      <p:sp>
        <p:nvSpPr>
          <p:cNvPr id="6" name="コンテンツ プレースホルダー 2">
            <a:extLst>
              <a:ext uri="{FF2B5EF4-FFF2-40B4-BE49-F238E27FC236}">
                <a16:creationId xmlns:a16="http://schemas.microsoft.com/office/drawing/2014/main" id="{33D81285-6025-EA0D-87C6-4D7571E4C1A8}"/>
              </a:ext>
            </a:extLst>
          </p:cNvPr>
          <p:cNvSpPr txBox="1">
            <a:spLocks/>
          </p:cNvSpPr>
          <p:nvPr/>
        </p:nvSpPr>
        <p:spPr>
          <a:xfrm>
            <a:off x="495704" y="3834134"/>
            <a:ext cx="8915847" cy="1030597"/>
          </a:xfrm>
          <a:prstGeom prst="rect">
            <a:avLst/>
          </a:prstGeom>
        </p:spPr>
        <p:txBody>
          <a:bodyPr vert="horz" lIns="91440" tIns="45720" rIns="91440" bIns="45720" rtlCol="0">
            <a:noAutofit/>
          </a:bodyPr>
          <a:lst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a:lstStyle>
          <a:p>
            <a:pPr marL="0" indent="0" algn="just">
              <a:lnSpc>
                <a:spcPts val="2100"/>
              </a:lnSpc>
              <a:buFont typeface="Arial" panose="020B0604020202020204" pitchFamily="34" charset="0"/>
              <a:buNone/>
            </a:pPr>
            <a:r>
              <a:rPr lang="ja-JP" altLang="en-US" sz="1300" kern="100" dirty="0">
                <a:solidFill>
                  <a:srgbClr val="0000FF"/>
                </a:solidFill>
                <a:latin typeface="Meiryo UI" panose="020B0604030504040204" pitchFamily="50" charset="-128"/>
                <a:ea typeface="Meiryo UI" panose="020B0604030504040204" pitchFamily="50" charset="-128"/>
                <a:cs typeface="Times New Roman" panose="02020603050405020304" pitchFamily="18" charset="0"/>
              </a:rPr>
              <a:t>　</a:t>
            </a: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大阪の都市魅力に関わる人材の育成や活躍、</a:t>
            </a:r>
            <a:r>
              <a:rPr lang="en-US" altLang="ja-JP" sz="1300" kern="100" dirty="0">
                <a:latin typeface="Meiryo UI" panose="020B0604030504040204" pitchFamily="50" charset="-128"/>
                <a:ea typeface="Meiryo UI" panose="020B0604030504040204" pitchFamily="50" charset="-128"/>
                <a:cs typeface="Times New Roman" panose="02020603050405020304" pitchFamily="18" charset="0"/>
              </a:rPr>
              <a:t>DX</a:t>
            </a: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の推進等に加え、自然災害等の危機事象からのレジリエンス力を備えるなど、来阪者が安全・安心で快適に滞在を楽しむことができる、多様性にあふれた国際都市にふさわしい受入環境の充実を図ることで、府民・市民が大阪に誇りや愛着を持ち、来阪をお勧めしたくなるような魅力あふれる都市をめざす。</a:t>
            </a:r>
            <a:endParaRPr lang="en-US" altLang="ja-JP" sz="1300" kern="100" dirty="0">
              <a:latin typeface="+mn-ea"/>
              <a:cs typeface="Times New Roman" panose="02020603050405020304" pitchFamily="18" charset="0"/>
            </a:endParaRPr>
          </a:p>
        </p:txBody>
      </p:sp>
      <p:sp>
        <p:nvSpPr>
          <p:cNvPr id="9" name="角丸四角形 1">
            <a:extLst>
              <a:ext uri="{FF2B5EF4-FFF2-40B4-BE49-F238E27FC236}">
                <a16:creationId xmlns:a16="http://schemas.microsoft.com/office/drawing/2014/main" id="{52C4D70F-B025-35C8-5B20-BC2C6FB23DA7}"/>
              </a:ext>
            </a:extLst>
          </p:cNvPr>
          <p:cNvSpPr/>
          <p:nvPr/>
        </p:nvSpPr>
        <p:spPr>
          <a:xfrm>
            <a:off x="495704" y="3411614"/>
            <a:ext cx="6696000" cy="324000"/>
          </a:xfrm>
          <a:prstGeom prst="roundRect">
            <a:avLst/>
          </a:prstGeom>
          <a:solidFill>
            <a:schemeClr val="bg2">
              <a:lumMod val="75000"/>
            </a:schemeClr>
          </a:solidFill>
          <a:ln>
            <a:noFill/>
          </a:ln>
        </p:spPr>
        <p:style>
          <a:lnRef idx="1">
            <a:schemeClr val="accent1"/>
          </a:lnRef>
          <a:fillRef idx="2">
            <a:schemeClr val="accent1"/>
          </a:fillRef>
          <a:effectRef idx="1">
            <a:schemeClr val="accent1"/>
          </a:effectRef>
          <a:fontRef idx="minor">
            <a:schemeClr val="dk1"/>
          </a:fontRef>
        </p:style>
        <p:txBody>
          <a:bodyPr lIns="252000" tIns="36000" rIns="72000" bIns="36000" rtlCol="0" anchor="ctr"/>
          <a:lstStyle/>
          <a:p>
            <a:r>
              <a:rPr lang="ja-JP" altLang="en-US" sz="1600" b="1" spc="200" dirty="0">
                <a:solidFill>
                  <a:schemeClr val="bg1"/>
                </a:solidFill>
                <a:latin typeface="Meiryo UI" panose="020B0604030504040204" pitchFamily="50" charset="-128"/>
                <a:ea typeface="Meiryo UI" panose="020B0604030504040204" pitchFamily="50" charset="-128"/>
              </a:rPr>
              <a:t>▶ 国際都市にふさわしい「おもてなし力」の充実</a:t>
            </a:r>
            <a:endParaRPr lang="en-US" altLang="ja-JP" sz="1600" b="1" spc="200" dirty="0">
              <a:solidFill>
                <a:schemeClr val="bg1"/>
              </a:solidFill>
              <a:latin typeface="Meiryo UI" panose="020B0604030504040204" pitchFamily="50" charset="-128"/>
              <a:ea typeface="Meiryo UI" panose="020B0604030504040204" pitchFamily="50" charset="-128"/>
            </a:endParaRPr>
          </a:p>
        </p:txBody>
      </p:sp>
      <p:sp>
        <p:nvSpPr>
          <p:cNvPr id="2" name="コンテンツ プレースホルダー 2">
            <a:extLst>
              <a:ext uri="{FF2B5EF4-FFF2-40B4-BE49-F238E27FC236}">
                <a16:creationId xmlns:a16="http://schemas.microsoft.com/office/drawing/2014/main" id="{CB17A8A6-B536-A8ED-DD4C-8DC96A0AED95}"/>
              </a:ext>
            </a:extLst>
          </p:cNvPr>
          <p:cNvSpPr txBox="1">
            <a:spLocks/>
          </p:cNvSpPr>
          <p:nvPr/>
        </p:nvSpPr>
        <p:spPr>
          <a:xfrm>
            <a:off x="519981" y="5127855"/>
            <a:ext cx="8915847" cy="1208279"/>
          </a:xfrm>
          <a:prstGeom prst="rect">
            <a:avLst/>
          </a:prstGeom>
        </p:spPr>
        <p:txBody>
          <a:bodyPr vert="horz" lIns="91440" tIns="45720" rIns="91440" bIns="45720" rtlCol="0">
            <a:noAutofit/>
          </a:bodyPr>
          <a:lst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a:lstStyle>
          <a:p>
            <a:pPr marL="0" indent="0" algn="just">
              <a:lnSpc>
                <a:spcPts val="2100"/>
              </a:lnSpc>
              <a:buFont typeface="Arial" panose="020B0604020202020204" pitchFamily="34" charset="0"/>
              <a:buNone/>
            </a:pP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　上記の３つの基本的な考え方に沿って取組みを推進するためには、行政・経済界・地域</a:t>
            </a:r>
            <a:r>
              <a:rPr lang="ja-JP" altLang="ja-JP" sz="1300" kern="100" dirty="0">
                <a:latin typeface="Meiryo UI" panose="020B0604030504040204" pitchFamily="50" charset="-128"/>
                <a:ea typeface="Meiryo UI" panose="020B0604030504040204" pitchFamily="50" charset="-128"/>
                <a:cs typeface="Times New Roman" panose="02020603050405020304" pitchFamily="18" charset="0"/>
              </a:rPr>
              <a:t>団体など様々な主体がその担い手となり、</a:t>
            </a: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それぞれの強み</a:t>
            </a:r>
            <a:r>
              <a:rPr lang="ja-JP" altLang="ja-JP" sz="1300" kern="100" dirty="0">
                <a:latin typeface="Meiryo UI" panose="020B0604030504040204" pitchFamily="50" charset="-128"/>
                <a:ea typeface="Meiryo UI" panose="020B0604030504040204" pitchFamily="50" charset="-128"/>
                <a:cs typeface="Times New Roman" panose="02020603050405020304" pitchFamily="18" charset="0"/>
              </a:rPr>
              <a:t>を最大限に発揮</a:t>
            </a: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していくことが必要である。そのうえで、大阪府、大阪市、府内市町村や</a:t>
            </a:r>
            <a:r>
              <a:rPr lang="ja-JP" altLang="ja-JP" sz="1300" kern="100" dirty="0">
                <a:latin typeface="Meiryo UI" panose="020B0604030504040204" pitchFamily="50" charset="-128"/>
                <a:ea typeface="Meiryo UI" panose="020B0604030504040204" pitchFamily="50" charset="-128"/>
                <a:cs typeface="Times New Roman" panose="02020603050405020304" pitchFamily="18" charset="0"/>
              </a:rPr>
              <a:t>大阪観光局</a:t>
            </a: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をはじめとする各主体が連携し、大阪の都市魅力の創造、効果的なプロモーション、受入環境の充実等の</a:t>
            </a:r>
            <a:r>
              <a:rPr lang="ja-JP" altLang="ja-JP" sz="1300" kern="100" dirty="0">
                <a:latin typeface="Meiryo UI" panose="020B0604030504040204" pitchFamily="50" charset="-128"/>
                <a:ea typeface="Meiryo UI" panose="020B0604030504040204" pitchFamily="50" charset="-128"/>
                <a:cs typeface="Times New Roman" panose="02020603050405020304" pitchFamily="18" charset="0"/>
              </a:rPr>
              <a:t>取組</a:t>
            </a: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み</a:t>
            </a:r>
            <a:r>
              <a:rPr lang="ja-JP" altLang="ja-JP" sz="1300" kern="100" dirty="0">
                <a:latin typeface="Meiryo UI" panose="020B0604030504040204" pitchFamily="50" charset="-128"/>
                <a:ea typeface="Meiryo UI" panose="020B0604030504040204" pitchFamily="50" charset="-128"/>
                <a:cs typeface="Times New Roman" panose="02020603050405020304" pitchFamily="18" charset="0"/>
              </a:rPr>
              <a:t>を</a:t>
            </a: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適切にマネジメントし、旅行者、民間事業者、府民・市民など、全ての人が大阪に愛着を持ち、快適に過ごせる環境づくりを進め、大阪全体の活性化を図る。</a:t>
            </a:r>
            <a:endParaRPr lang="en-US" altLang="ja-JP" sz="1600"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12" name="スライド番号プレースホルダー 6">
            <a:extLst>
              <a:ext uri="{FF2B5EF4-FFF2-40B4-BE49-F238E27FC236}">
                <a16:creationId xmlns:a16="http://schemas.microsoft.com/office/drawing/2014/main" id="{54D4972A-E75A-451E-8BF9-0335D04D5575}"/>
              </a:ext>
            </a:extLst>
          </p:cNvPr>
          <p:cNvSpPr>
            <a:spLocks noGrp="1"/>
          </p:cNvSpPr>
          <p:nvPr>
            <p:ph type="sldNum" sz="quarter" idx="12"/>
          </p:nvPr>
        </p:nvSpPr>
        <p:spPr>
          <a:xfrm>
            <a:off x="7677150" y="6492875"/>
            <a:ext cx="2228850" cy="365125"/>
          </a:xfrm>
        </p:spPr>
        <p:txBody>
          <a:bodyPr/>
          <a:lstStyle/>
          <a:p>
            <a:fld id="{66FFF96A-D034-403F-9AC1-0A1A27037ACD}" type="slidenum">
              <a:rPr kumimoji="1" lang="ja-JP" altLang="en-US" smtClean="0">
                <a:latin typeface="Meiryo UI" panose="020B0604030504040204" pitchFamily="50" charset="-128"/>
                <a:ea typeface="Meiryo UI" panose="020B0604030504040204" pitchFamily="50" charset="-128"/>
              </a:rPr>
              <a:t>3</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769178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表 10"/>
          <p:cNvGraphicFramePr>
            <a:graphicFrameLocks noGrp="1"/>
          </p:cNvGraphicFramePr>
          <p:nvPr>
            <p:extLst>
              <p:ext uri="{D42A27DB-BD31-4B8C-83A1-F6EECF244321}">
                <p14:modId xmlns:p14="http://schemas.microsoft.com/office/powerpoint/2010/main" val="2758068727"/>
              </p:ext>
            </p:extLst>
          </p:nvPr>
        </p:nvGraphicFramePr>
        <p:xfrm>
          <a:off x="508132" y="1355652"/>
          <a:ext cx="9057499" cy="5040001"/>
        </p:xfrm>
        <a:graphic>
          <a:graphicData uri="http://schemas.openxmlformats.org/drawingml/2006/table">
            <a:tbl>
              <a:tblPr firstRow="1" firstCol="1" bandRow="1">
                <a:tableStyleId>{69CF1AB2-1976-4502-BF36-3FF5EA218861}</a:tableStyleId>
              </a:tblPr>
              <a:tblGrid>
                <a:gridCol w="367681">
                  <a:extLst>
                    <a:ext uri="{9D8B030D-6E8A-4147-A177-3AD203B41FA5}">
                      <a16:colId xmlns:a16="http://schemas.microsoft.com/office/drawing/2014/main" val="1034898150"/>
                    </a:ext>
                  </a:extLst>
                </a:gridCol>
                <a:gridCol w="2844000">
                  <a:extLst>
                    <a:ext uri="{9D8B030D-6E8A-4147-A177-3AD203B41FA5}">
                      <a16:colId xmlns:a16="http://schemas.microsoft.com/office/drawing/2014/main" val="3427753982"/>
                    </a:ext>
                  </a:extLst>
                </a:gridCol>
                <a:gridCol w="5845818">
                  <a:extLst>
                    <a:ext uri="{9D8B030D-6E8A-4147-A177-3AD203B41FA5}">
                      <a16:colId xmlns:a16="http://schemas.microsoft.com/office/drawing/2014/main" val="1183637121"/>
                    </a:ext>
                  </a:extLst>
                </a:gridCol>
              </a:tblGrid>
              <a:tr h="835537">
                <a:tc>
                  <a:txBody>
                    <a:bodyPr/>
                    <a:lstStyle/>
                    <a:p>
                      <a:pPr algn="ctr">
                        <a:lnSpc>
                          <a:spcPts val="1300"/>
                        </a:lnSpc>
                        <a:spcAft>
                          <a:spcPts val="0"/>
                        </a:spcAft>
                      </a:pPr>
                      <a:r>
                        <a:rPr lang="ja-JP" altLang="en-US"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１</a:t>
                      </a:r>
                      <a:endParaRPr 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7820" marR="3782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誰もが訪れたくなる</a:t>
                      </a:r>
                      <a:endParaRPr kumimoji="1" lang="en-US" altLang="ja-JP"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世界第一級の観光都市</a:t>
                      </a:r>
                      <a:endParaRPr kumimoji="1" lang="ja-JP" altLang="en-US" sz="16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txBody>
                  <a:tcPr marL="37820" marR="37820" marT="0" marB="0" anchor="ctr"/>
                </a:tc>
                <a:tc>
                  <a:txBody>
                    <a:bodyPr/>
                    <a:lstStyle/>
                    <a:p>
                      <a:pPr marL="72000" marR="0" lvl="0" indent="0" algn="l" defTabSz="742950" rtl="0" eaLnBrk="1" fontAlgn="auto" latinLnBrk="0" hangingPunct="1">
                        <a:lnSpc>
                          <a:spcPts val="1300"/>
                        </a:lnSpc>
                        <a:spcBef>
                          <a:spcPts val="0"/>
                        </a:spcBef>
                        <a:spcAft>
                          <a:spcPts val="0"/>
                        </a:spcAft>
                        <a:buClrTx/>
                        <a:buSzTx/>
                        <a:buFontTx/>
                        <a:buNone/>
                        <a:tabLst/>
                        <a:defRPr/>
                      </a:pPr>
                      <a:r>
                        <a:rPr kumimoji="1" lang="ja-JP" altLang="en-US" sz="1200" b="0" dirty="0">
                          <a:solidFill>
                            <a:schemeClr val="tx1"/>
                          </a:solidFill>
                          <a:latin typeface="Meiryo UI" panose="020B0604030504040204" pitchFamily="50" charset="-128"/>
                          <a:ea typeface="Meiryo UI" panose="020B0604030504040204" pitchFamily="50" charset="-128"/>
                        </a:rPr>
                        <a:t>食や歴史、文化・芸術、スポーツなどの大阪の強みに更なる磨きをかけるとともに、大阪が持つ資源の価値やポテンシャルの最大化等に取り組み、世界に通ずる魅力あふれる都市をめざす。</a:t>
                      </a:r>
                    </a:p>
                  </a:txBody>
                  <a:tcPr marL="37820" marR="37820" marT="0" marB="0" anchor="ctr"/>
                </a:tc>
                <a:extLst>
                  <a:ext uri="{0D108BD9-81ED-4DB2-BD59-A6C34878D82A}">
                    <a16:rowId xmlns:a16="http://schemas.microsoft.com/office/drawing/2014/main" val="2021061701"/>
                  </a:ext>
                </a:extLst>
              </a:tr>
              <a:tr h="895734">
                <a:tc>
                  <a:txBody>
                    <a:bodyPr/>
                    <a:lstStyle/>
                    <a:p>
                      <a:pPr algn="ctr">
                        <a:lnSpc>
                          <a:spcPts val="1300"/>
                        </a:lnSpc>
                        <a:spcAft>
                          <a:spcPts val="0"/>
                        </a:spcAft>
                      </a:pPr>
                      <a:r>
                        <a:rPr lang="en-US" alt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2</a:t>
                      </a:r>
                      <a:endParaRPr 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7820" marR="3782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文化力を活用した</a:t>
                      </a:r>
                      <a:endParaRPr kumimoji="1"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世界に誇れる魅力あふれる都市</a:t>
                      </a:r>
                    </a:p>
                  </a:txBody>
                  <a:tcPr marL="37820" marR="37820" marT="0" marB="0" anchor="ctr"/>
                </a:tc>
                <a:tc>
                  <a:txBody>
                    <a:bodyPr/>
                    <a:lstStyle/>
                    <a:p>
                      <a:pPr marL="72000" indent="0" algn="just">
                        <a:lnSpc>
                          <a:spcPts val="1300"/>
                        </a:lnSpc>
                        <a:spcAft>
                          <a:spcPts val="0"/>
                        </a:spcAft>
                      </a:pPr>
                      <a:r>
                        <a:rPr lang="ja-JP" altLang="en-US" sz="120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大阪の持つ文化力の活用により都市魅力が向上し、世界中から人々が集い交流することで新たなつながりや創造が促進され、自由で多彩な文化芸術活動がより活性化する、世界に誇れる都市をめざす。</a:t>
                      </a:r>
                    </a:p>
                  </a:txBody>
                  <a:tcPr marL="37820" marR="37820" marT="0" marB="0" anchor="ctr"/>
                </a:tc>
                <a:extLst>
                  <a:ext uri="{0D108BD9-81ED-4DB2-BD59-A6C34878D82A}">
                    <a16:rowId xmlns:a16="http://schemas.microsoft.com/office/drawing/2014/main" val="1315625383"/>
                  </a:ext>
                </a:extLst>
              </a:tr>
              <a:tr h="808967">
                <a:tc>
                  <a:txBody>
                    <a:bodyPr/>
                    <a:lstStyle/>
                    <a:p>
                      <a:pPr algn="ctr">
                        <a:lnSpc>
                          <a:spcPts val="1300"/>
                        </a:lnSpc>
                        <a:spcAft>
                          <a:spcPts val="0"/>
                        </a:spcAft>
                      </a:pPr>
                      <a:r>
                        <a:rPr lang="en-US" alt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3</a:t>
                      </a:r>
                      <a:endParaRPr 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7820" marR="37820" marT="0" marB="0" anchor="ctr"/>
                </a:tc>
                <a:tc>
                  <a:txBody>
                    <a:bodyPr/>
                    <a:lstStyle/>
                    <a:p>
                      <a:pPr algn="ctr"/>
                      <a:r>
                        <a:rPr kumimoji="1" lang="ja-JP" altLang="en-US" sz="1400" b="1" dirty="0">
                          <a:latin typeface="BIZ UDPゴシック" panose="020B0400000000000000" pitchFamily="50" charset="-128"/>
                          <a:ea typeface="BIZ UDPゴシック" panose="020B0400000000000000" pitchFamily="50" charset="-128"/>
                        </a:rPr>
                        <a:t>スポーツによる</a:t>
                      </a:r>
                      <a:endParaRPr kumimoji="1" lang="en-US" altLang="ja-JP" sz="1400" b="1" dirty="0">
                        <a:latin typeface="BIZ UDPゴシック" panose="020B0400000000000000" pitchFamily="50" charset="-128"/>
                        <a:ea typeface="BIZ UDPゴシック" panose="020B0400000000000000" pitchFamily="50" charset="-128"/>
                      </a:endParaRPr>
                    </a:p>
                    <a:p>
                      <a:pPr algn="ctr"/>
                      <a:r>
                        <a:rPr kumimoji="1" lang="ja-JP" altLang="en-US" sz="1400" b="1" dirty="0">
                          <a:latin typeface="BIZ UDPゴシック" panose="020B0400000000000000" pitchFamily="50" charset="-128"/>
                          <a:ea typeface="BIZ UDPゴシック" panose="020B0400000000000000" pitchFamily="50" charset="-128"/>
                        </a:rPr>
                        <a:t>活力あふれる都市</a:t>
                      </a:r>
                      <a:endParaRPr kumimoji="0"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ＭＳ Ｐゴシック" panose="020B0600070205080204" pitchFamily="50" charset="-128"/>
                      </a:endParaRPr>
                    </a:p>
                  </a:txBody>
                  <a:tcPr marL="37820" marR="37820" marT="0" marB="0" anchor="ctr"/>
                </a:tc>
                <a:tc>
                  <a:txBody>
                    <a:bodyPr/>
                    <a:lstStyle/>
                    <a:p>
                      <a:pPr marL="72000" indent="0" algn="l">
                        <a:lnSpc>
                          <a:spcPts val="1300"/>
                        </a:lnSpc>
                        <a:spcAft>
                          <a:spcPts val="0"/>
                        </a:spcAft>
                      </a:pPr>
                      <a:r>
                        <a:rPr lang="ja-JP" altLang="en-US" sz="1200" u="none" kern="100" dirty="0">
                          <a:solidFill>
                            <a:schemeClr val="tx1"/>
                          </a:solidFill>
                          <a:effectLst/>
                          <a:latin typeface="Meiryo UI" panose="020B0604030504040204" pitchFamily="50" charset="-128"/>
                          <a:ea typeface="Meiryo UI" panose="020B0604030504040204" pitchFamily="50" charset="-128"/>
                        </a:rPr>
                        <a:t>世界的なトップアスリートのパフォーマンスを「みる」機会やスポーツを「する」機会の提供、大阪の地域資源を生かしたスポーツツーリズム等により、</a:t>
                      </a:r>
                      <a:r>
                        <a:rPr lang="ja-JP" altLang="en-US" sz="1200" u="none" strike="noStrike" kern="100" dirty="0">
                          <a:solidFill>
                            <a:schemeClr val="tx1"/>
                          </a:solidFill>
                          <a:effectLst/>
                          <a:latin typeface="Meiryo UI" panose="020B0604030504040204" pitchFamily="50" charset="-128"/>
                          <a:ea typeface="Meiryo UI" panose="020B0604030504040204" pitchFamily="50" charset="-128"/>
                        </a:rPr>
                        <a:t>活力</a:t>
                      </a:r>
                      <a:r>
                        <a:rPr lang="ja-JP" altLang="en-US" sz="1200" u="none" kern="100" dirty="0">
                          <a:solidFill>
                            <a:schemeClr val="tx1"/>
                          </a:solidFill>
                          <a:effectLst/>
                          <a:latin typeface="Meiryo UI" panose="020B0604030504040204" pitchFamily="50" charset="-128"/>
                          <a:ea typeface="Meiryo UI" panose="020B0604030504040204" pitchFamily="50" charset="-128"/>
                        </a:rPr>
                        <a:t>あふれる都市をめざす。</a:t>
                      </a:r>
                    </a:p>
                  </a:txBody>
                  <a:tcPr marL="37820" marR="37820" marT="0" marB="0" anchor="ctr"/>
                </a:tc>
                <a:extLst>
                  <a:ext uri="{0D108BD9-81ED-4DB2-BD59-A6C34878D82A}">
                    <a16:rowId xmlns:a16="http://schemas.microsoft.com/office/drawing/2014/main" val="844233874"/>
                  </a:ext>
                </a:extLst>
              </a:tr>
              <a:tr h="837060">
                <a:tc>
                  <a:txBody>
                    <a:bodyPr/>
                    <a:lstStyle/>
                    <a:p>
                      <a:pPr algn="ctr">
                        <a:lnSpc>
                          <a:spcPts val="1300"/>
                        </a:lnSpc>
                        <a:spcAft>
                          <a:spcPts val="0"/>
                        </a:spcAft>
                      </a:pPr>
                      <a:r>
                        <a:rPr lang="en-US" altLang="ja-JP" sz="1200" b="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4</a:t>
                      </a:r>
                      <a:endParaRPr lang="ja-JP" sz="1200" b="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7820" marR="3782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アジア・</a:t>
                      </a:r>
                      <a:r>
                        <a:rPr kumimoji="1" lang="ja-JP" altLang="en-US" sz="12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オセアニアで</a:t>
                      </a: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トップクラスの</a:t>
                      </a:r>
                      <a:endParaRPr kumimoji="1" lang="en-US" altLang="ja-JP"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MICE</a:t>
                      </a:r>
                      <a:r>
                        <a:rPr kumimoji="1"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都市</a:t>
                      </a:r>
                      <a:endParaRPr kumimoji="0"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ＭＳ Ｐゴシック" panose="020B0600070205080204" pitchFamily="50" charset="-128"/>
                      </a:endParaRPr>
                    </a:p>
                  </a:txBody>
                  <a:tcPr marL="37820" marR="37820" marT="0" marB="0" anchor="ctr"/>
                </a:tc>
                <a:tc>
                  <a:txBody>
                    <a:bodyPr/>
                    <a:lstStyle/>
                    <a:p>
                      <a:pPr marL="72000" marR="0" lvl="0" indent="0" algn="l" defTabSz="742950" rtl="0" eaLnBrk="1" fontAlgn="auto" latinLnBrk="0" hangingPunct="1">
                        <a:lnSpc>
                          <a:spcPts val="1300"/>
                        </a:lnSpc>
                        <a:spcBef>
                          <a:spcPts val="0"/>
                        </a:spcBef>
                        <a:spcAft>
                          <a:spcPts val="0"/>
                        </a:spcAft>
                        <a:buClrTx/>
                        <a:buSzTx/>
                        <a:buFontTx/>
                        <a:buNone/>
                        <a:tabLst/>
                        <a:defRPr/>
                      </a:pPr>
                      <a:r>
                        <a:rPr kumimoji="1" lang="ja-JP" altLang="en-US" sz="1200" strike="noStrike" dirty="0">
                          <a:solidFill>
                            <a:schemeClr val="tx1"/>
                          </a:solidFill>
                          <a:latin typeface="Meiryo UI" panose="020B0604030504040204" pitchFamily="50" charset="-128"/>
                          <a:ea typeface="Meiryo UI" panose="020B0604030504040204" pitchFamily="50" charset="-128"/>
                        </a:rPr>
                        <a:t>大阪・関西万博開催都市としての実績や</a:t>
                      </a:r>
                      <a:r>
                        <a:rPr kumimoji="1" lang="ja-JP" altLang="en-US" sz="1200" dirty="0">
                          <a:solidFill>
                            <a:schemeClr val="tx1"/>
                          </a:solidFill>
                          <a:latin typeface="Meiryo UI" panose="020B0604030504040204" pitchFamily="50" charset="-128"/>
                          <a:ea typeface="Meiryo UI" panose="020B0604030504040204" pitchFamily="50" charset="-128"/>
                        </a:rPr>
                        <a:t>統合型リゾート（</a:t>
                      </a:r>
                      <a:r>
                        <a:rPr kumimoji="1" lang="en-US" altLang="ja-JP" sz="1200" dirty="0">
                          <a:solidFill>
                            <a:schemeClr val="tx1"/>
                          </a:solidFill>
                          <a:latin typeface="Meiryo UI" panose="020B0604030504040204" pitchFamily="50" charset="-128"/>
                          <a:ea typeface="Meiryo UI" panose="020B0604030504040204" pitchFamily="50" charset="-128"/>
                        </a:rPr>
                        <a:t>IR</a:t>
                      </a:r>
                      <a:r>
                        <a:rPr kumimoji="1" lang="ja-JP" altLang="en-US" sz="1200" dirty="0">
                          <a:solidFill>
                            <a:schemeClr val="tx1"/>
                          </a:solidFill>
                          <a:latin typeface="Meiryo UI" panose="020B0604030504040204" pitchFamily="50" charset="-128"/>
                          <a:ea typeface="Meiryo UI" panose="020B0604030504040204" pitchFamily="50" charset="-128"/>
                        </a:rPr>
                        <a:t>）のインパクトを生かし、オール大阪での戦略的な取組みにより、世界水準の</a:t>
                      </a:r>
                      <a:r>
                        <a:rPr kumimoji="1" lang="en-US" altLang="ja-JP" sz="1200" dirty="0">
                          <a:solidFill>
                            <a:schemeClr val="tx1"/>
                          </a:solidFill>
                          <a:latin typeface="Meiryo UI" panose="020B0604030504040204" pitchFamily="50" charset="-128"/>
                          <a:ea typeface="Meiryo UI" panose="020B0604030504040204" pitchFamily="50" charset="-128"/>
                        </a:rPr>
                        <a:t>MICE</a:t>
                      </a:r>
                      <a:r>
                        <a:rPr kumimoji="1" lang="ja-JP" altLang="en-US" sz="1200" dirty="0">
                          <a:solidFill>
                            <a:schemeClr val="tx1"/>
                          </a:solidFill>
                          <a:latin typeface="Meiryo UI" panose="020B0604030504040204" pitchFamily="50" charset="-128"/>
                          <a:ea typeface="Meiryo UI" panose="020B0604030504040204" pitchFamily="50" charset="-128"/>
                        </a:rPr>
                        <a:t>都市をめざす。</a:t>
                      </a:r>
                      <a:endParaRPr lang="en-US" altLang="ja-JP"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txBody>
                  <a:tcPr marL="37820" marR="37820" marT="0" marB="0" anchor="ctr"/>
                </a:tc>
                <a:extLst>
                  <a:ext uri="{0D108BD9-81ED-4DB2-BD59-A6C34878D82A}">
                    <a16:rowId xmlns:a16="http://schemas.microsoft.com/office/drawing/2014/main" val="3814659054"/>
                  </a:ext>
                </a:extLst>
              </a:tr>
              <a:tr h="871562">
                <a:tc>
                  <a:txBody>
                    <a:bodyPr/>
                    <a:lstStyle/>
                    <a:p>
                      <a:pPr algn="ctr">
                        <a:lnSpc>
                          <a:spcPts val="1300"/>
                        </a:lnSpc>
                        <a:spcAft>
                          <a:spcPts val="0"/>
                        </a:spcAft>
                      </a:pPr>
                      <a:r>
                        <a:rPr lang="en-US" altLang="ja-JP" sz="1200" b="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5</a:t>
                      </a:r>
                      <a:endParaRPr lang="ja-JP" sz="1200" b="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7820" marR="3782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ＭＳ Ｐゴシック" panose="020B0600070205080204" pitchFamily="50" charset="-128"/>
                        </a:rPr>
                        <a:t>国際交流を通じて</a:t>
                      </a:r>
                      <a:endParaRPr kumimoji="0"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ＭＳ Ｐゴシック" panose="020B0600070205080204"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ＭＳ Ｐゴシック" panose="020B0600070205080204" pitchFamily="50" charset="-128"/>
                        </a:rPr>
                        <a:t>持続的に成長する都市</a:t>
                      </a:r>
                      <a:endParaRPr kumimoji="0"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ＭＳ Ｐゴシック" panose="020B0600070205080204" pitchFamily="50" charset="-128"/>
                      </a:endParaRPr>
                    </a:p>
                  </a:txBody>
                  <a:tcPr marL="37820" marR="37820" marT="0" marB="0" anchor="ctr"/>
                </a:tc>
                <a:tc>
                  <a:txBody>
                    <a:bodyPr/>
                    <a:lstStyle/>
                    <a:p>
                      <a:pPr marL="72000" marR="0" lvl="0" indent="0" algn="l" defTabSz="742950" rtl="0" eaLnBrk="1" fontAlgn="auto" latinLnBrk="0" hangingPunct="1">
                        <a:lnSpc>
                          <a:spcPts val="1300"/>
                        </a:lnSpc>
                        <a:spcBef>
                          <a:spcPts val="0"/>
                        </a:spcBef>
                        <a:spcAft>
                          <a:spcPts val="0"/>
                        </a:spcAft>
                        <a:buClrTx/>
                        <a:buSzTx/>
                        <a:buFontTx/>
                        <a:buNone/>
                        <a:tabLst/>
                        <a:defRPr/>
                      </a:pPr>
                      <a:r>
                        <a:rPr lang="ja-JP" altLang="en-US"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大阪の海外ネットワークを活用した多様な国際交流や将来の大阪に貢献できるグローバル人材の育成・活躍の推進により、新しい価値が生まれ、持続的に成長する都市をめざす。</a:t>
                      </a:r>
                      <a:endParaRPr lang="en-US" altLang="ja-JP"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txBody>
                  <a:tcPr marL="37820" marR="37820" marT="0" marB="0" anchor="ctr"/>
                </a:tc>
                <a:extLst>
                  <a:ext uri="{0D108BD9-81ED-4DB2-BD59-A6C34878D82A}">
                    <a16:rowId xmlns:a16="http://schemas.microsoft.com/office/drawing/2014/main" val="1676574644"/>
                  </a:ext>
                </a:extLst>
              </a:tr>
              <a:tr h="791141">
                <a:tc>
                  <a:txBody>
                    <a:bodyPr/>
                    <a:lstStyle/>
                    <a:p>
                      <a:pPr algn="ctr">
                        <a:lnSpc>
                          <a:spcPts val="1300"/>
                        </a:lnSpc>
                        <a:spcAft>
                          <a:spcPts val="0"/>
                        </a:spcAft>
                      </a:pPr>
                      <a:r>
                        <a:rPr lang="ja-JP" altLang="en-US"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６</a:t>
                      </a:r>
                      <a:endParaRPr 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7820" marR="3782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さらなる誘客を図る</a:t>
                      </a:r>
                      <a:endParaRPr kumimoji="1" lang="en-US" altLang="ja-JP" sz="12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安心して楽しめる快適な都市</a:t>
                      </a:r>
                      <a:endParaRPr kumimoji="1" lang="ja-JP" altLang="en-US" sz="16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txBody>
                  <a:tcPr marL="37820" marR="37820" marT="0" marB="0" anchor="ctr"/>
                </a:tc>
                <a:tc>
                  <a:txBody>
                    <a:bodyPr/>
                    <a:lstStyle/>
                    <a:p>
                      <a:pPr marL="72000" marR="0" lvl="0" indent="0" algn="l" defTabSz="741600" rtl="0" eaLnBrk="1" fontAlgn="auto" latinLnBrk="0" hangingPunct="1">
                        <a:lnSpc>
                          <a:spcPts val="13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大</a:t>
                      </a:r>
                      <a:r>
                        <a:rPr kumimoji="1"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阪を訪れる方々も地域の方々も、誰もが安全</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・安心・快適に過ごすことができる持続可能な都市をめざす。</a:t>
                      </a:r>
                      <a:endParaRPr kumimoji="1" lang="ja-JP" altLang="en-US" sz="12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37820" marR="37820" marT="0" marB="0" anchor="ctr"/>
                </a:tc>
                <a:extLst>
                  <a:ext uri="{0D108BD9-81ED-4DB2-BD59-A6C34878D82A}">
                    <a16:rowId xmlns:a16="http://schemas.microsoft.com/office/drawing/2014/main" val="1727259644"/>
                  </a:ext>
                </a:extLst>
              </a:tr>
            </a:tbl>
          </a:graphicData>
        </a:graphic>
      </p:graphicFrame>
      <p:sp>
        <p:nvSpPr>
          <p:cNvPr id="6" name="正方形/長方形 5"/>
          <p:cNvSpPr/>
          <p:nvPr/>
        </p:nvSpPr>
        <p:spPr>
          <a:xfrm>
            <a:off x="159657" y="775566"/>
            <a:ext cx="9584766" cy="465245"/>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r>
              <a:rPr lang="ja-JP" altLang="en-US" sz="1400" dirty="0">
                <a:solidFill>
                  <a:schemeClr val="tx1"/>
                </a:solidFill>
                <a:latin typeface="Meiryo UI" panose="020B0604030504040204" pitchFamily="50" charset="-128"/>
                <a:ea typeface="Meiryo UI" panose="020B0604030504040204" pitchFamily="50" charset="-128"/>
              </a:rPr>
              <a:t>　</a:t>
            </a:r>
            <a:r>
              <a:rPr kumimoji="1" lang="ja-JP" altLang="en-US" sz="1300" dirty="0">
                <a:solidFill>
                  <a:schemeClr val="tx1"/>
                </a:solidFill>
                <a:latin typeface="Meiryo UI" panose="020B0604030504040204" pitchFamily="50" charset="-128"/>
                <a:ea typeface="Meiryo UI" panose="020B0604030504040204" pitchFamily="50" charset="-128"/>
              </a:rPr>
              <a:t>都市の賑わいや活力を創出するため、６つの</a:t>
            </a:r>
            <a:r>
              <a:rPr lang="ja-JP" altLang="en-US" sz="1300" dirty="0">
                <a:solidFill>
                  <a:schemeClr val="tx1"/>
                </a:solidFill>
                <a:latin typeface="Meiryo UI" panose="020B0604030504040204" pitchFamily="50" charset="-128"/>
                <a:ea typeface="Meiryo UI" panose="020B0604030504040204" pitchFamily="50" charset="-128"/>
              </a:rPr>
              <a:t>テーマ</a:t>
            </a:r>
            <a:r>
              <a:rPr kumimoji="1" lang="ja-JP" altLang="en-US" sz="1300" dirty="0">
                <a:solidFill>
                  <a:schemeClr val="tx1"/>
                </a:solidFill>
                <a:latin typeface="Meiryo UI" panose="020B0604030504040204" pitchFamily="50" charset="-128"/>
                <a:ea typeface="Meiryo UI" panose="020B0604030504040204" pitchFamily="50" charset="-128"/>
              </a:rPr>
              <a:t>を設定し、その実現に向けてベクトルをあわせて施策の実施に取り組む</a:t>
            </a:r>
            <a:r>
              <a:rPr kumimoji="1" lang="ja-JP" altLang="en-US" sz="1300" dirty="0">
                <a:solidFill>
                  <a:schemeClr val="tx1"/>
                </a:solidFill>
                <a:latin typeface="+mn-ea"/>
              </a:rPr>
              <a:t>。</a:t>
            </a:r>
          </a:p>
        </p:txBody>
      </p:sp>
      <p:sp>
        <p:nvSpPr>
          <p:cNvPr id="8" name="正方形/長方形 7">
            <a:extLst>
              <a:ext uri="{FF2B5EF4-FFF2-40B4-BE49-F238E27FC236}">
                <a16:creationId xmlns:a16="http://schemas.microsoft.com/office/drawing/2014/main" id="{0082E7B5-F170-4F3A-849A-EFD65B8A6530}"/>
              </a:ext>
            </a:extLst>
          </p:cNvPr>
          <p:cNvSpPr/>
          <p:nvPr/>
        </p:nvSpPr>
        <p:spPr>
          <a:xfrm>
            <a:off x="0" y="0"/>
            <a:ext cx="9906000" cy="623017"/>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spc="300" dirty="0">
                <a:solidFill>
                  <a:schemeClr val="tx1"/>
                </a:solidFill>
                <a:latin typeface="BIZ UDPゴシック" panose="020B0400000000000000" pitchFamily="50" charset="-128"/>
                <a:ea typeface="BIZ UDPゴシック" panose="020B0400000000000000" pitchFamily="50" charset="-128"/>
              </a:rPr>
              <a:t>　　</a:t>
            </a:r>
            <a:r>
              <a:rPr lang="ja-JP" altLang="en-US" sz="2400" spc="300" dirty="0">
                <a:solidFill>
                  <a:schemeClr val="tx1"/>
                </a:solidFill>
                <a:latin typeface="BIZ UDPゴシック" panose="020B0400000000000000" pitchFamily="50" charset="-128"/>
                <a:ea typeface="BIZ UDPゴシック" panose="020B0400000000000000" pitchFamily="50" charset="-128"/>
              </a:rPr>
              <a:t>テーマ別の取組み</a:t>
            </a:r>
            <a:endParaRPr kumimoji="1" lang="ja-JP" altLang="en-US" sz="2400" spc="300" dirty="0">
              <a:solidFill>
                <a:schemeClr val="tx1"/>
              </a:solidFill>
              <a:latin typeface="BIZ UDPゴシック" panose="020B0400000000000000" pitchFamily="50" charset="-128"/>
              <a:ea typeface="BIZ UDPゴシック" panose="020B0400000000000000" pitchFamily="50" charset="-128"/>
            </a:endParaRPr>
          </a:p>
        </p:txBody>
      </p:sp>
      <p:sp>
        <p:nvSpPr>
          <p:cNvPr id="7" name="スライド番号プレースホルダー 6">
            <a:extLst>
              <a:ext uri="{FF2B5EF4-FFF2-40B4-BE49-F238E27FC236}">
                <a16:creationId xmlns:a16="http://schemas.microsoft.com/office/drawing/2014/main" id="{342251C4-1AF3-4B00-B717-50378DD58BBB}"/>
              </a:ext>
            </a:extLst>
          </p:cNvPr>
          <p:cNvSpPr>
            <a:spLocks noGrp="1"/>
          </p:cNvSpPr>
          <p:nvPr>
            <p:ph type="sldNum" sz="quarter" idx="12"/>
          </p:nvPr>
        </p:nvSpPr>
        <p:spPr>
          <a:xfrm>
            <a:off x="7677150" y="6492875"/>
            <a:ext cx="2228850" cy="365125"/>
          </a:xfrm>
        </p:spPr>
        <p:txBody>
          <a:bodyPr/>
          <a:lstStyle/>
          <a:p>
            <a:fld id="{66FFF96A-D034-403F-9AC1-0A1A27037ACD}" type="slidenum">
              <a:rPr kumimoji="1" lang="ja-JP" altLang="en-US" smtClean="0">
                <a:latin typeface="Meiryo UI" panose="020B0604030504040204" pitchFamily="50" charset="-128"/>
                <a:ea typeface="Meiryo UI" panose="020B0604030504040204" pitchFamily="50" charset="-128"/>
              </a:rPr>
              <a:t>4</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029954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a:extLst>
              <a:ext uri="{FF2B5EF4-FFF2-40B4-BE49-F238E27FC236}">
                <a16:creationId xmlns:a16="http://schemas.microsoft.com/office/drawing/2014/main" id="{5BD5BE05-3FAE-413D-AD1D-FE3B1B4274BF}"/>
              </a:ext>
            </a:extLst>
          </p:cNvPr>
          <p:cNvGraphicFramePr>
            <a:graphicFrameLocks noGrp="1"/>
          </p:cNvGraphicFramePr>
          <p:nvPr>
            <p:extLst>
              <p:ext uri="{D42A27DB-BD31-4B8C-83A1-F6EECF244321}">
                <p14:modId xmlns:p14="http://schemas.microsoft.com/office/powerpoint/2010/main" val="516047263"/>
              </p:ext>
            </p:extLst>
          </p:nvPr>
        </p:nvGraphicFramePr>
        <p:xfrm>
          <a:off x="201434" y="225488"/>
          <a:ext cx="9504000" cy="6327700"/>
        </p:xfrm>
        <a:graphic>
          <a:graphicData uri="http://schemas.openxmlformats.org/drawingml/2006/table">
            <a:tbl>
              <a:tblPr firstRow="1" bandRow="1">
                <a:tableStyleId>{5A111915-BE36-4E01-A7E5-04B1672EAD32}</a:tableStyleId>
              </a:tblPr>
              <a:tblGrid>
                <a:gridCol w="4752000">
                  <a:extLst>
                    <a:ext uri="{9D8B030D-6E8A-4147-A177-3AD203B41FA5}">
                      <a16:colId xmlns:a16="http://schemas.microsoft.com/office/drawing/2014/main" val="2795821293"/>
                    </a:ext>
                  </a:extLst>
                </a:gridCol>
                <a:gridCol w="4752000">
                  <a:extLst>
                    <a:ext uri="{9D8B030D-6E8A-4147-A177-3AD203B41FA5}">
                      <a16:colId xmlns:a16="http://schemas.microsoft.com/office/drawing/2014/main" val="2816748827"/>
                    </a:ext>
                  </a:extLst>
                </a:gridCol>
              </a:tblGrid>
              <a:tr h="459700">
                <a:tc gridSpan="2">
                  <a:txBody>
                    <a:bodyPr/>
                    <a:lstStyle/>
                    <a:p>
                      <a:r>
                        <a:rPr kumimoji="1" lang="ja-JP" altLang="en-US" sz="1300" dirty="0">
                          <a:solidFill>
                            <a:schemeClr val="bg1"/>
                          </a:solidFill>
                          <a:latin typeface="Meiryo UI" panose="020B0604030504040204" pitchFamily="50" charset="-128"/>
                          <a:ea typeface="Meiryo UI" panose="020B0604030504040204" pitchFamily="50" charset="-128"/>
                        </a:rPr>
                        <a:t>３　スポーツによる活力にあふれる都市</a:t>
                      </a:r>
                    </a:p>
                  </a:txBody>
                  <a:tcPr marL="74295" marR="74295" marT="37148" marB="37148" anchor="ctr"/>
                </a:tc>
                <a:tc hMerge="1">
                  <a:txBody>
                    <a:bodyPr/>
                    <a:lstStyle/>
                    <a:p>
                      <a:endParaRPr kumimoji="1" lang="ja-JP" altLang="en-US" sz="1200" dirty="0">
                        <a:solidFill>
                          <a:schemeClr val="bg1"/>
                        </a:solidFill>
                        <a:latin typeface="Meiryo UI" panose="020B0604030504040204" pitchFamily="50" charset="-128"/>
                        <a:ea typeface="Meiryo UI" panose="020B0604030504040204" pitchFamily="50" charset="-128"/>
                      </a:endParaRPr>
                    </a:p>
                  </a:txBody>
                  <a:tcPr marL="74295" marR="74295" marT="37148" marB="37148" anchor="ctr"/>
                </a:tc>
                <a:extLst>
                  <a:ext uri="{0D108BD9-81ED-4DB2-BD59-A6C34878D82A}">
                    <a16:rowId xmlns:a16="http://schemas.microsoft.com/office/drawing/2014/main" val="3093583887"/>
                  </a:ext>
                </a:extLst>
              </a:tr>
              <a:tr h="5868000">
                <a:tc>
                  <a:txBody>
                    <a:bodyPr/>
                    <a:lstStyle/>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400"/>
                        </a:lnSpc>
                        <a:spcBef>
                          <a:spcPts val="0"/>
                        </a:spcBef>
                        <a:spcAft>
                          <a:spcPts val="0"/>
                        </a:spcAft>
                        <a:buClrTx/>
                        <a:buSzTx/>
                        <a:buFontTx/>
                        <a:buNone/>
                        <a:tabLst/>
                        <a:defRPr/>
                      </a:pPr>
                      <a:r>
                        <a:rPr kumimoji="1" lang="ja-JP" altLang="en-US" sz="1050" b="1" u="none" dirty="0">
                          <a:solidFill>
                            <a:schemeClr val="tx1"/>
                          </a:solidFill>
                          <a:latin typeface="Meiryo UI" panose="020B0604030504040204" pitchFamily="50" charset="-128"/>
                          <a:ea typeface="Meiryo UI" panose="020B0604030504040204" pitchFamily="50" charset="-128"/>
                        </a:rPr>
                        <a:t>① </a:t>
                      </a:r>
                      <a:r>
                        <a:rPr kumimoji="1" lang="ja-JP" altLang="en-US" sz="1050" b="1" dirty="0">
                          <a:solidFill>
                            <a:schemeClr val="tx1"/>
                          </a:solidFill>
                          <a:latin typeface="Meiryo UI" panose="020B0604030504040204" pitchFamily="50" charset="-128"/>
                          <a:ea typeface="Meiryo UI" panose="020B0604030504040204" pitchFamily="50" charset="-128"/>
                        </a:rPr>
                        <a:t>国際的なスポーツイベントの開催</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050" u="none" dirty="0">
                          <a:solidFill>
                            <a:schemeClr val="tx1"/>
                          </a:solidFill>
                          <a:latin typeface="Meiryo UI" panose="020B0604030504040204" pitchFamily="50" charset="-128"/>
                          <a:ea typeface="Meiryo UI" panose="020B0604030504040204" pitchFamily="50" charset="-128"/>
                        </a:rPr>
                        <a:t>集客力のある大規模スポーツ大会を誘致し、トップアスリートのパフォーマンスを「みる」機会の提供</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ワールドマスターズゲームズ</a:t>
                      </a:r>
                      <a:r>
                        <a:rPr kumimoji="1" lang="en-US" altLang="ja-JP" sz="1050" u="none" dirty="0">
                          <a:solidFill>
                            <a:schemeClr val="tx1"/>
                          </a:solidFill>
                          <a:latin typeface="Meiryo UI" panose="020B0604030504040204" pitchFamily="50" charset="-128"/>
                          <a:ea typeface="Meiryo UI" panose="020B0604030504040204" pitchFamily="50" charset="-128"/>
                        </a:rPr>
                        <a:t>2027</a:t>
                      </a:r>
                      <a:r>
                        <a:rPr kumimoji="1" lang="ja-JP" altLang="en-US" sz="1050" u="none" dirty="0">
                          <a:solidFill>
                            <a:schemeClr val="tx1"/>
                          </a:solidFill>
                          <a:latin typeface="Meiryo UI" panose="020B0604030504040204" pitchFamily="50" charset="-128"/>
                          <a:ea typeface="Meiryo UI" panose="020B0604030504040204" pitchFamily="50" charset="-128"/>
                        </a:rPr>
                        <a:t>関西等に向けた機運醸成イベント等の展開</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大規模アリーナ・スタジアムを中核とした大阪・関西を代表する新たなスポーツ・文化の拠点づくり（関連：</a:t>
                      </a:r>
                      <a:r>
                        <a:rPr kumimoji="1" lang="en-US" altLang="ja-JP" sz="1050" u="none" dirty="0">
                          <a:solidFill>
                            <a:schemeClr val="tx1"/>
                          </a:solidFill>
                          <a:latin typeface="Meiryo UI" panose="020B0604030504040204" pitchFamily="50" charset="-128"/>
                          <a:ea typeface="Meiryo UI" panose="020B0604030504040204" pitchFamily="50" charset="-128"/>
                        </a:rPr>
                        <a:t>1-</a:t>
                      </a:r>
                      <a:r>
                        <a:rPr kumimoji="1" lang="ja-JP" altLang="en-US" sz="1050" u="none" dirty="0">
                          <a:solidFill>
                            <a:schemeClr val="tx1"/>
                          </a:solidFill>
                          <a:latin typeface="Meiryo UI" panose="020B0604030504040204" pitchFamily="50" charset="-128"/>
                          <a:ea typeface="Meiryo UI" panose="020B0604030504040204" pitchFamily="50" charset="-128"/>
                        </a:rPr>
                        <a:t>①）</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② 大阪が誇るスポーツ資源を生かしたスポーツツーリズムの推進</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大阪マラソンのさらなる進化・発展（関連：</a:t>
                      </a:r>
                      <a:r>
                        <a:rPr kumimoji="1" lang="en-US" altLang="ja-JP" sz="1050" u="none" dirty="0">
                          <a:solidFill>
                            <a:schemeClr val="tx1"/>
                          </a:solidFill>
                          <a:latin typeface="Meiryo UI" panose="020B0604030504040204" pitchFamily="50" charset="-128"/>
                          <a:ea typeface="Meiryo UI" panose="020B0604030504040204" pitchFamily="50" charset="-128"/>
                        </a:rPr>
                        <a:t>3-</a:t>
                      </a:r>
                      <a:r>
                        <a:rPr kumimoji="1" lang="ja-JP" altLang="en-US" sz="1050" u="none" dirty="0">
                          <a:solidFill>
                            <a:schemeClr val="tx1"/>
                          </a:solidFill>
                          <a:latin typeface="Meiryo UI" panose="020B0604030504040204" pitchFamily="50" charset="-128"/>
                          <a:ea typeface="Meiryo UI" panose="020B0604030504040204" pitchFamily="50" charset="-128"/>
                        </a:rPr>
                        <a:t>④）</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大阪のブランド力を活用したスポーツイベントの誘致・開催</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大阪のプロスポーツチーム・トップアスリート等と連携した都市魅力の発信、観光振興につなげるための取組みの推進（関連：</a:t>
                      </a:r>
                      <a:r>
                        <a:rPr kumimoji="1" lang="en-US" altLang="ja-JP" sz="1050" u="none" dirty="0">
                          <a:solidFill>
                            <a:schemeClr val="tx1"/>
                          </a:solidFill>
                          <a:latin typeface="Meiryo UI" panose="020B0604030504040204" pitchFamily="50" charset="-128"/>
                          <a:ea typeface="Meiryo UI" panose="020B0604030504040204" pitchFamily="50" charset="-128"/>
                        </a:rPr>
                        <a:t>1-</a:t>
                      </a:r>
                      <a:r>
                        <a:rPr kumimoji="1" lang="ja-JP" altLang="en-US" sz="1050" u="none" dirty="0">
                          <a:solidFill>
                            <a:schemeClr val="tx1"/>
                          </a:solidFill>
                          <a:latin typeface="Meiryo UI" panose="020B0604030504040204" pitchFamily="50" charset="-128"/>
                          <a:ea typeface="Meiryo UI" panose="020B0604030504040204" pitchFamily="50" charset="-128"/>
                        </a:rPr>
                        <a:t>③、</a:t>
                      </a:r>
                      <a:r>
                        <a:rPr kumimoji="1" lang="en-US" altLang="ja-JP" sz="1050" u="none" dirty="0">
                          <a:solidFill>
                            <a:schemeClr val="tx1"/>
                          </a:solidFill>
                          <a:latin typeface="Meiryo UI" panose="020B0604030504040204" pitchFamily="50" charset="-128"/>
                          <a:ea typeface="Meiryo UI" panose="020B0604030504040204" pitchFamily="50" charset="-128"/>
                        </a:rPr>
                        <a:t>3-</a:t>
                      </a:r>
                      <a:r>
                        <a:rPr kumimoji="1" lang="ja-JP" altLang="en-US" sz="1050" u="none" dirty="0">
                          <a:solidFill>
                            <a:schemeClr val="tx1"/>
                          </a:solidFill>
                          <a:latin typeface="Meiryo UI" panose="020B0604030504040204" pitchFamily="50" charset="-128"/>
                          <a:ea typeface="Meiryo UI" panose="020B0604030504040204" pitchFamily="50" charset="-128"/>
                        </a:rPr>
                        <a:t>④）</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スポーツツーリズム推進のための情報発信</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手軽に行ける大阪の自然を生かしたツーリズムの推進（関連：</a:t>
                      </a:r>
                      <a:r>
                        <a:rPr kumimoji="1" lang="en-US" altLang="ja-JP" sz="1050" u="none" dirty="0">
                          <a:solidFill>
                            <a:schemeClr val="tx1"/>
                          </a:solidFill>
                          <a:latin typeface="Meiryo UI" panose="020B0604030504040204" pitchFamily="50" charset="-128"/>
                          <a:ea typeface="Meiryo UI" panose="020B0604030504040204" pitchFamily="50" charset="-128"/>
                        </a:rPr>
                        <a:t>1-</a:t>
                      </a:r>
                      <a:r>
                        <a:rPr kumimoji="1" lang="ja-JP" altLang="en-US" sz="1050" u="none" dirty="0">
                          <a:solidFill>
                            <a:schemeClr val="tx1"/>
                          </a:solidFill>
                          <a:latin typeface="Meiryo UI" panose="020B0604030504040204" pitchFamily="50" charset="-128"/>
                          <a:ea typeface="Meiryo UI" panose="020B0604030504040204" pitchFamily="50" charset="-128"/>
                        </a:rPr>
                        <a:t>④）</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③ 大規模スポーツイベント開催を契機としたレガシーの形成</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ワールドマスターズゲームズ</a:t>
                      </a:r>
                      <a:r>
                        <a:rPr kumimoji="1" lang="en-US" altLang="ja-JP" sz="1050" u="none" dirty="0">
                          <a:solidFill>
                            <a:schemeClr val="tx1"/>
                          </a:solidFill>
                          <a:latin typeface="Meiryo UI" panose="020B0604030504040204" pitchFamily="50" charset="-128"/>
                          <a:ea typeface="Meiryo UI" panose="020B0604030504040204" pitchFamily="50" charset="-128"/>
                        </a:rPr>
                        <a:t>2027</a:t>
                      </a:r>
                      <a:r>
                        <a:rPr kumimoji="1" lang="ja-JP" altLang="en-US" sz="1050" u="none" dirty="0">
                          <a:solidFill>
                            <a:schemeClr val="tx1"/>
                          </a:solidFill>
                          <a:latin typeface="Meiryo UI" panose="020B0604030504040204" pitchFamily="50" charset="-128"/>
                          <a:ea typeface="Meiryo UI" panose="020B0604030504040204" pitchFamily="50" charset="-128"/>
                        </a:rPr>
                        <a:t>関西等を契機としたスポーツツーリズムの推進</a:t>
                      </a:r>
                    </a:p>
                  </a:txBody>
                  <a:tcPr marL="74295" marR="74295" marT="37148" marB="37148">
                    <a:lnR w="12700" cap="flat" cmpd="sng" algn="ctr">
                      <a:noFill/>
                      <a:prstDash val="solid"/>
                      <a:round/>
                      <a:headEnd type="none" w="med" len="med"/>
                      <a:tailEnd type="none" w="med" len="med"/>
                    </a:lnR>
                  </a:tcPr>
                </a:tc>
                <a:tc>
                  <a:txBody>
                    <a:bodyPr/>
                    <a:lstStyle/>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④ </a:t>
                      </a:r>
                      <a:r>
                        <a:rPr kumimoji="1" lang="ja-JP" altLang="en-US" sz="1050" b="1" dirty="0">
                          <a:solidFill>
                            <a:schemeClr val="tx1"/>
                          </a:solidFill>
                          <a:latin typeface="Meiryo UI" panose="020B0604030504040204" pitchFamily="50" charset="-128"/>
                          <a:ea typeface="Meiryo UI" panose="020B0604030504040204" pitchFamily="50" charset="-128"/>
                        </a:rPr>
                        <a:t>スポーツを「する」機会、「ささえる」力の拡充</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誰もが気軽にスポーツに取り組める機会の提供</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トップアスリートの指導力などを活用した子どもたちの運動やスポーツに対する興味・関心の向上</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スポーツを支える人材の育成</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大阪マラソンのさらなる進化・発展（関連：</a:t>
                      </a:r>
                      <a:r>
                        <a:rPr kumimoji="1" lang="en-US" altLang="ja-JP" sz="1050" u="none" dirty="0">
                          <a:solidFill>
                            <a:schemeClr val="tx1"/>
                          </a:solidFill>
                          <a:latin typeface="Meiryo UI" panose="020B0604030504040204" pitchFamily="50" charset="-128"/>
                          <a:ea typeface="Meiryo UI" panose="020B0604030504040204" pitchFamily="50" charset="-128"/>
                        </a:rPr>
                        <a:t>3-</a:t>
                      </a:r>
                      <a:r>
                        <a:rPr kumimoji="1" lang="ja-JP" altLang="en-US" sz="1050" u="none" dirty="0">
                          <a:solidFill>
                            <a:schemeClr val="tx1"/>
                          </a:solidFill>
                          <a:latin typeface="Meiryo UI" panose="020B0604030504040204" pitchFamily="50" charset="-128"/>
                          <a:ea typeface="Meiryo UI" panose="020B0604030504040204" pitchFamily="50" charset="-128"/>
                        </a:rPr>
                        <a:t>②）</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大阪のプロスポーツチーム・トップアスリート等と連携した都市魅力の発信、観光振興につなげるための取組みの推進（関連：</a:t>
                      </a:r>
                      <a:r>
                        <a:rPr kumimoji="1" lang="en-US" altLang="ja-JP" sz="1050" u="none" dirty="0">
                          <a:solidFill>
                            <a:schemeClr val="tx1"/>
                          </a:solidFill>
                          <a:latin typeface="Meiryo UI" panose="020B0604030504040204" pitchFamily="50" charset="-128"/>
                          <a:ea typeface="Meiryo UI" panose="020B0604030504040204" pitchFamily="50" charset="-128"/>
                        </a:rPr>
                        <a:t>1-</a:t>
                      </a:r>
                      <a:r>
                        <a:rPr kumimoji="1" lang="ja-JP" altLang="en-US" sz="1050" u="none" dirty="0">
                          <a:solidFill>
                            <a:schemeClr val="tx1"/>
                          </a:solidFill>
                          <a:latin typeface="Meiryo UI" panose="020B0604030504040204" pitchFamily="50" charset="-128"/>
                          <a:ea typeface="Meiryo UI" panose="020B0604030504040204" pitchFamily="50" charset="-128"/>
                        </a:rPr>
                        <a:t>③、</a:t>
                      </a:r>
                      <a:r>
                        <a:rPr kumimoji="1" lang="en-US" altLang="ja-JP" sz="1050" u="none" dirty="0">
                          <a:solidFill>
                            <a:schemeClr val="tx1"/>
                          </a:solidFill>
                          <a:latin typeface="Meiryo UI" panose="020B0604030504040204" pitchFamily="50" charset="-128"/>
                          <a:ea typeface="Meiryo UI" panose="020B0604030504040204" pitchFamily="50" charset="-128"/>
                        </a:rPr>
                        <a:t>3-</a:t>
                      </a:r>
                      <a:r>
                        <a:rPr kumimoji="1" lang="ja-JP" altLang="en-US" sz="1050" u="none" dirty="0">
                          <a:solidFill>
                            <a:schemeClr val="tx1"/>
                          </a:solidFill>
                          <a:latin typeface="Meiryo UI" panose="020B0604030504040204" pitchFamily="50" charset="-128"/>
                          <a:ea typeface="Meiryo UI" panose="020B0604030504040204" pitchFamily="50" charset="-128"/>
                        </a:rPr>
                        <a:t>②）</a:t>
                      </a:r>
                      <a:endParaRPr kumimoji="1" lang="en-US" altLang="ja-JP" sz="1050" u="none" dirty="0">
                        <a:solidFill>
                          <a:srgbClr val="FF0000"/>
                        </a:solidFill>
                        <a:highlight>
                          <a:srgbClr val="00FFFF"/>
                        </a:highlight>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ワールドマスターズゲームズ</a:t>
                      </a:r>
                      <a:r>
                        <a:rPr kumimoji="1" lang="en-US" altLang="ja-JP" sz="1050" u="none" dirty="0">
                          <a:solidFill>
                            <a:schemeClr val="tx1"/>
                          </a:solidFill>
                          <a:latin typeface="Meiryo UI" panose="020B0604030504040204" pitchFamily="50" charset="-128"/>
                          <a:ea typeface="Meiryo UI" panose="020B0604030504040204" pitchFamily="50" charset="-128"/>
                        </a:rPr>
                        <a:t>2027</a:t>
                      </a:r>
                      <a:r>
                        <a:rPr kumimoji="1" lang="ja-JP" altLang="en-US" sz="1050" u="none" dirty="0">
                          <a:solidFill>
                            <a:schemeClr val="tx1"/>
                          </a:solidFill>
                          <a:latin typeface="Meiryo UI" panose="020B0604030504040204" pitchFamily="50" charset="-128"/>
                          <a:ea typeface="Meiryo UI" panose="020B0604030504040204" pitchFamily="50" charset="-128"/>
                        </a:rPr>
                        <a:t>関西等を契機とした生涯スポーツの推進</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⑤ スポーツを通じた健康増進</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身近なコミュニティにおける気軽なスポーツ実践の場の拡充</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企業・大学等と連携した事業の展開及びスポーツ健康科学の推進</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188550" indent="0" algn="l">
                        <a:lnSpc>
                          <a:spcPts val="1700"/>
                        </a:lnSpc>
                        <a:buFont typeface="Arial" panose="020B0604020202020204" pitchFamily="34" charset="0"/>
                        <a:buNone/>
                      </a:pPr>
                      <a:endParaRPr kumimoji="1" lang="en-US" altLang="ja-JP" sz="1050" b="0" u="none" dirty="0">
                        <a:solidFill>
                          <a:schemeClr val="tx1"/>
                        </a:solidFill>
                        <a:latin typeface="Meiryo UI" panose="020B0604030504040204" pitchFamily="50" charset="-128"/>
                        <a:ea typeface="Meiryo UI" panose="020B0604030504040204" pitchFamily="50" charset="-128"/>
                      </a:endParaRPr>
                    </a:p>
                  </a:txBody>
                  <a:tcPr marL="74295" marR="74295" marT="37148" marB="37148">
                    <a:lnL w="12700" cap="flat" cmpd="sng" algn="ctr">
                      <a:noFill/>
                      <a:prstDash val="solid"/>
                      <a:round/>
                      <a:headEnd type="none" w="med" len="med"/>
                      <a:tailEnd type="none" w="med" len="med"/>
                    </a:lnL>
                  </a:tcPr>
                </a:tc>
                <a:extLst>
                  <a:ext uri="{0D108BD9-81ED-4DB2-BD59-A6C34878D82A}">
                    <a16:rowId xmlns:a16="http://schemas.microsoft.com/office/drawing/2014/main" val="3408233061"/>
                  </a:ext>
                </a:extLst>
              </a:tr>
            </a:tbl>
          </a:graphicData>
        </a:graphic>
      </p:graphicFrame>
      <p:cxnSp>
        <p:nvCxnSpPr>
          <p:cNvPr id="11" name="直線コネクタ 10">
            <a:extLst>
              <a:ext uri="{FF2B5EF4-FFF2-40B4-BE49-F238E27FC236}">
                <a16:creationId xmlns:a16="http://schemas.microsoft.com/office/drawing/2014/main" id="{ADB75B12-2D55-4328-9377-BA222FA07583}"/>
              </a:ext>
            </a:extLst>
          </p:cNvPr>
          <p:cNvCxnSpPr>
            <a:cxnSpLocks/>
          </p:cNvCxnSpPr>
          <p:nvPr/>
        </p:nvCxnSpPr>
        <p:spPr>
          <a:xfrm>
            <a:off x="4953000" y="1400534"/>
            <a:ext cx="0" cy="504000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2" name="四角形: 角を丸くする 11">
            <a:extLst>
              <a:ext uri="{FF2B5EF4-FFF2-40B4-BE49-F238E27FC236}">
                <a16:creationId xmlns:a16="http://schemas.microsoft.com/office/drawing/2014/main" id="{0EB399ED-8AC7-49C0-B7C5-39D46B28A01B}"/>
              </a:ext>
            </a:extLst>
          </p:cNvPr>
          <p:cNvSpPr/>
          <p:nvPr/>
        </p:nvSpPr>
        <p:spPr>
          <a:xfrm>
            <a:off x="290575" y="794899"/>
            <a:ext cx="9331887" cy="432000"/>
          </a:xfrm>
          <a:prstGeom prst="roundRect">
            <a:avLst>
              <a:gd name="adj" fmla="val 12610"/>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四角形: 角を丸くする 12">
            <a:extLst>
              <a:ext uri="{FF2B5EF4-FFF2-40B4-BE49-F238E27FC236}">
                <a16:creationId xmlns:a16="http://schemas.microsoft.com/office/drawing/2014/main" id="{6EAECAFF-BEBB-4976-A390-57D644315346}"/>
              </a:ext>
            </a:extLst>
          </p:cNvPr>
          <p:cNvSpPr/>
          <p:nvPr/>
        </p:nvSpPr>
        <p:spPr>
          <a:xfrm>
            <a:off x="455058" y="871429"/>
            <a:ext cx="500932" cy="278295"/>
          </a:xfrm>
          <a:prstGeom prst="round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bg1"/>
                </a:solidFill>
                <a:latin typeface="Meiryo UI" panose="020B0604030504040204" pitchFamily="50" charset="-128"/>
                <a:ea typeface="Meiryo UI" panose="020B0604030504040204" pitchFamily="50" charset="-128"/>
              </a:rPr>
              <a:t>重点</a:t>
            </a:r>
          </a:p>
        </p:txBody>
      </p:sp>
      <p:sp>
        <p:nvSpPr>
          <p:cNvPr id="14" name="正方形/長方形 13">
            <a:extLst>
              <a:ext uri="{FF2B5EF4-FFF2-40B4-BE49-F238E27FC236}">
                <a16:creationId xmlns:a16="http://schemas.microsoft.com/office/drawing/2014/main" id="{721E66B9-3FFD-4A66-8F69-A45E8440178E}"/>
              </a:ext>
            </a:extLst>
          </p:cNvPr>
          <p:cNvSpPr/>
          <p:nvPr/>
        </p:nvSpPr>
        <p:spPr>
          <a:xfrm>
            <a:off x="955990" y="824279"/>
            <a:ext cx="4968000" cy="3751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solidFill>
                  <a:schemeClr val="tx1"/>
                </a:solidFill>
                <a:latin typeface="Meiryo UI" panose="020B0604030504040204" pitchFamily="50" charset="-128"/>
                <a:ea typeface="Meiryo UI" panose="020B0604030504040204" pitchFamily="50" charset="-128"/>
              </a:rPr>
              <a:t>大規模スポーツ大会の誘致、アーバンスポーツ等新分野のイベントの開催</a:t>
            </a:r>
          </a:p>
        </p:txBody>
      </p:sp>
      <p:sp>
        <p:nvSpPr>
          <p:cNvPr id="15" name="スライド番号プレースホルダー 6">
            <a:extLst>
              <a:ext uri="{FF2B5EF4-FFF2-40B4-BE49-F238E27FC236}">
                <a16:creationId xmlns:a16="http://schemas.microsoft.com/office/drawing/2014/main" id="{C9A8487B-116E-4E6E-A66E-C17262CBF52C}"/>
              </a:ext>
            </a:extLst>
          </p:cNvPr>
          <p:cNvSpPr>
            <a:spLocks noGrp="1"/>
          </p:cNvSpPr>
          <p:nvPr>
            <p:ph type="sldNum" sz="quarter" idx="12"/>
          </p:nvPr>
        </p:nvSpPr>
        <p:spPr>
          <a:xfrm>
            <a:off x="7677150" y="6492875"/>
            <a:ext cx="2228850" cy="365125"/>
          </a:xfrm>
        </p:spPr>
        <p:txBody>
          <a:bodyPr/>
          <a:lstStyle/>
          <a:p>
            <a:fld id="{66FFF96A-D034-403F-9AC1-0A1A27037ACD}" type="slidenum">
              <a:rPr kumimoji="1" lang="ja-JP" altLang="en-US" smtClean="0">
                <a:latin typeface="Meiryo UI" panose="020B0604030504040204" pitchFamily="50" charset="-128"/>
                <a:ea typeface="Meiryo UI" panose="020B0604030504040204" pitchFamily="50" charset="-128"/>
              </a:rPr>
              <a:t>5</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539725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5919572B-41D0-4F72-A375-39D0070836D8}"/>
              </a:ext>
            </a:extLst>
          </p:cNvPr>
          <p:cNvSpPr/>
          <p:nvPr/>
        </p:nvSpPr>
        <p:spPr>
          <a:xfrm>
            <a:off x="444908" y="192683"/>
            <a:ext cx="4419843" cy="309310"/>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kumimoji="1" lang="ja-JP" altLang="en-US" sz="1300" dirty="0">
                <a:latin typeface="Meiryo UI" panose="020B0604030504040204" pitchFamily="50" charset="-128"/>
                <a:ea typeface="Meiryo UI" panose="020B0604030504040204" pitchFamily="50" charset="-128"/>
              </a:rPr>
              <a:t>　</a:t>
            </a:r>
            <a:r>
              <a:rPr lang="ja-JP" altLang="en-US" sz="1300" b="1" spc="200" dirty="0">
                <a:latin typeface="Meiryo UI" panose="020B0604030504040204" pitchFamily="50" charset="-128"/>
                <a:ea typeface="Meiryo UI" panose="020B0604030504040204" pitchFamily="50" charset="-128"/>
              </a:rPr>
              <a:t>参考</a:t>
            </a:r>
            <a:r>
              <a:rPr kumimoji="1" lang="ja-JP" altLang="en-US" sz="1300" b="1" spc="200" dirty="0">
                <a:latin typeface="Meiryo UI" panose="020B0604030504040204" pitchFamily="50" charset="-128"/>
                <a:ea typeface="Meiryo UI" panose="020B0604030504040204" pitchFamily="50" charset="-128"/>
              </a:rPr>
              <a:t>指標</a:t>
            </a:r>
          </a:p>
        </p:txBody>
      </p:sp>
      <p:graphicFrame>
        <p:nvGraphicFramePr>
          <p:cNvPr id="8" name="表 7"/>
          <p:cNvGraphicFramePr>
            <a:graphicFrameLocks noGrp="1"/>
          </p:cNvGraphicFramePr>
          <p:nvPr>
            <p:extLst>
              <p:ext uri="{D42A27DB-BD31-4B8C-83A1-F6EECF244321}">
                <p14:modId xmlns:p14="http://schemas.microsoft.com/office/powerpoint/2010/main" val="2324752768"/>
              </p:ext>
            </p:extLst>
          </p:nvPr>
        </p:nvGraphicFramePr>
        <p:xfrm>
          <a:off x="607271" y="1197635"/>
          <a:ext cx="9000369" cy="5273354"/>
        </p:xfrm>
        <a:graphic>
          <a:graphicData uri="http://schemas.openxmlformats.org/drawingml/2006/table">
            <a:tbl>
              <a:tblPr firstRow="1" bandRow="1">
                <a:tableStyleId>{BC89EF96-8CEA-46FF-86C4-4CE0E7609802}</a:tableStyleId>
              </a:tblPr>
              <a:tblGrid>
                <a:gridCol w="2908661">
                  <a:extLst>
                    <a:ext uri="{9D8B030D-6E8A-4147-A177-3AD203B41FA5}">
                      <a16:colId xmlns:a16="http://schemas.microsoft.com/office/drawing/2014/main" val="1259228249"/>
                    </a:ext>
                  </a:extLst>
                </a:gridCol>
                <a:gridCol w="2938656">
                  <a:extLst>
                    <a:ext uri="{9D8B030D-6E8A-4147-A177-3AD203B41FA5}">
                      <a16:colId xmlns:a16="http://schemas.microsoft.com/office/drawing/2014/main" val="3649650674"/>
                    </a:ext>
                  </a:extLst>
                </a:gridCol>
                <a:gridCol w="3153052">
                  <a:extLst>
                    <a:ext uri="{9D8B030D-6E8A-4147-A177-3AD203B41FA5}">
                      <a16:colId xmlns:a16="http://schemas.microsoft.com/office/drawing/2014/main" val="4190660185"/>
                    </a:ext>
                  </a:extLst>
                </a:gridCol>
              </a:tblGrid>
              <a:tr h="295015">
                <a:tc>
                  <a:txBody>
                    <a:bodyPr/>
                    <a:lstStyle/>
                    <a:p>
                      <a:pPr algn="ctr"/>
                      <a:endParaRPr kumimoji="1" lang="ja-JP" altLang="en-US" sz="1100" dirty="0">
                        <a:latin typeface="Meiryo UI" panose="020B0604030504040204" pitchFamily="50" charset="-128"/>
                        <a:ea typeface="Meiryo UI" panose="020B0604030504040204" pitchFamily="50" charset="-128"/>
                      </a:endParaRPr>
                    </a:p>
                  </a:txBody>
                  <a:tcPr/>
                </a:tc>
                <a:tc>
                  <a:txBody>
                    <a:bodyPr/>
                    <a:lstStyle/>
                    <a:p>
                      <a:pPr algn="ctr"/>
                      <a:r>
                        <a:rPr kumimoji="1" lang="ja-JP" altLang="en-US" sz="1100" dirty="0">
                          <a:latin typeface="Meiryo UI" panose="020B0604030504040204" pitchFamily="50" charset="-128"/>
                          <a:ea typeface="Meiryo UI" panose="020B0604030504040204" pitchFamily="50" charset="-128"/>
                        </a:rPr>
                        <a:t>参考値</a:t>
                      </a:r>
                    </a:p>
                  </a:txBody>
                  <a:tcPr/>
                </a:tc>
                <a:tc>
                  <a:txBody>
                    <a:bodyPr/>
                    <a:lstStyle/>
                    <a:p>
                      <a:pPr algn="ctr"/>
                      <a:r>
                        <a:rPr kumimoji="1" lang="ja-JP" altLang="en-US" sz="1100" dirty="0">
                          <a:latin typeface="Meiryo UI" panose="020B0604030504040204" pitchFamily="50" charset="-128"/>
                          <a:ea typeface="Meiryo UI" panose="020B0604030504040204" pitchFamily="50" charset="-128"/>
                        </a:rPr>
                        <a:t>出　典</a:t>
                      </a:r>
                    </a:p>
                  </a:txBody>
                  <a:tcPr/>
                </a:tc>
                <a:extLst>
                  <a:ext uri="{0D108BD9-81ED-4DB2-BD59-A6C34878D82A}">
                    <a16:rowId xmlns:a16="http://schemas.microsoft.com/office/drawing/2014/main" val="3781359562"/>
                  </a:ext>
                </a:extLst>
              </a:tr>
              <a:tr h="399896">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来阪日本人旅行消費額</a:t>
                      </a:r>
                    </a:p>
                  </a:txBody>
                  <a:tcPr anchor="ctr"/>
                </a:tc>
                <a:tc>
                  <a:txBody>
                    <a:bodyPr/>
                    <a:lstStyle/>
                    <a:p>
                      <a:r>
                        <a:rPr kumimoji="1" lang="en-US" altLang="ja-JP" sz="1100" u="none" dirty="0">
                          <a:solidFill>
                            <a:schemeClr val="tx1"/>
                          </a:solidFill>
                          <a:latin typeface="Meiryo UI" panose="020B0604030504040204" pitchFamily="50" charset="-128"/>
                          <a:ea typeface="Meiryo UI" panose="020B0604030504040204" pitchFamily="50" charset="-128"/>
                        </a:rPr>
                        <a:t>2024</a:t>
                      </a:r>
                      <a:r>
                        <a:rPr kumimoji="1" lang="ja-JP" altLang="en-US" sz="1100" u="none" dirty="0">
                          <a:solidFill>
                            <a:schemeClr val="tx1"/>
                          </a:solidFill>
                          <a:latin typeface="Meiryo UI" panose="020B0604030504040204" pitchFamily="50" charset="-128"/>
                          <a:ea typeface="Meiryo UI" panose="020B0604030504040204" pitchFamily="50" charset="-128"/>
                        </a:rPr>
                        <a:t>年）　</a:t>
                      </a:r>
                      <a:r>
                        <a:rPr kumimoji="1" lang="en-US" altLang="ja-JP" sz="1100" u="none" dirty="0">
                          <a:solidFill>
                            <a:schemeClr val="tx1"/>
                          </a:solidFill>
                          <a:latin typeface="Meiryo UI" panose="020B0604030504040204" pitchFamily="50" charset="-128"/>
                          <a:ea typeface="Meiryo UI" panose="020B0604030504040204" pitchFamily="50" charset="-128"/>
                        </a:rPr>
                        <a:t>9,580</a:t>
                      </a:r>
                      <a:r>
                        <a:rPr kumimoji="1" lang="ja-JP" altLang="en-US" sz="1100" u="none" dirty="0">
                          <a:solidFill>
                            <a:schemeClr val="tx1"/>
                          </a:solidFill>
                          <a:latin typeface="Meiryo UI" panose="020B0604030504040204" pitchFamily="50" charset="-128"/>
                          <a:ea typeface="Meiryo UI" panose="020B0604030504040204" pitchFamily="50" charset="-128"/>
                        </a:rPr>
                        <a:t>億円</a:t>
                      </a:r>
                    </a:p>
                  </a:txBody>
                  <a:tcPr anchor="ctr"/>
                </a:tc>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旅行・観光諸費動向調査（観光庁）</a:t>
                      </a:r>
                    </a:p>
                  </a:txBody>
                  <a:tcPr anchor="ctr"/>
                </a:tc>
                <a:extLst>
                  <a:ext uri="{0D108BD9-81ED-4DB2-BD59-A6C34878D82A}">
                    <a16:rowId xmlns:a16="http://schemas.microsoft.com/office/drawing/2014/main" val="530842915"/>
                  </a:ext>
                </a:extLst>
              </a:tr>
              <a:tr h="379378">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来阪外国人旅行消費額</a:t>
                      </a:r>
                    </a:p>
                  </a:txBody>
                  <a:tcPr anchor="ctr"/>
                </a:tc>
                <a:tc>
                  <a:txBody>
                    <a:bodyPr/>
                    <a:lstStyle/>
                    <a:p>
                      <a:r>
                        <a:rPr kumimoji="1" lang="en-US" altLang="ja-JP" sz="1100" u="none" dirty="0">
                          <a:solidFill>
                            <a:schemeClr val="tx1"/>
                          </a:solidFill>
                          <a:latin typeface="Meiryo UI" panose="020B0604030504040204" pitchFamily="50" charset="-128"/>
                          <a:ea typeface="Meiryo UI" panose="020B0604030504040204" pitchFamily="50" charset="-128"/>
                        </a:rPr>
                        <a:t>2024</a:t>
                      </a:r>
                      <a:r>
                        <a:rPr kumimoji="1" lang="ja-JP" altLang="en-US" sz="1100" u="none" dirty="0">
                          <a:solidFill>
                            <a:schemeClr val="tx1"/>
                          </a:solidFill>
                          <a:latin typeface="Meiryo UI" panose="020B0604030504040204" pitchFamily="50" charset="-128"/>
                          <a:ea typeface="Meiryo UI" panose="020B0604030504040204" pitchFamily="50" charset="-128"/>
                        </a:rPr>
                        <a:t>年）　</a:t>
                      </a:r>
                      <a:r>
                        <a:rPr kumimoji="1" lang="en-US" altLang="ja-JP" sz="1100" u="none" dirty="0">
                          <a:solidFill>
                            <a:schemeClr val="tx1"/>
                          </a:solidFill>
                          <a:latin typeface="Meiryo UI" panose="020B0604030504040204" pitchFamily="50" charset="-128"/>
                          <a:ea typeface="Meiryo UI" panose="020B0604030504040204" pitchFamily="50" charset="-128"/>
                        </a:rPr>
                        <a:t>12,935</a:t>
                      </a:r>
                      <a:r>
                        <a:rPr kumimoji="1" lang="ja-JP" altLang="en-US" sz="1100" u="none" dirty="0">
                          <a:solidFill>
                            <a:schemeClr val="tx1"/>
                          </a:solidFill>
                          <a:latin typeface="Meiryo UI" panose="020B0604030504040204" pitchFamily="50" charset="-128"/>
                          <a:ea typeface="Meiryo UI" panose="020B0604030504040204" pitchFamily="50" charset="-128"/>
                        </a:rPr>
                        <a:t>億円</a:t>
                      </a:r>
                    </a:p>
                  </a:txBody>
                  <a:tcPr anchor="ctr"/>
                </a:tc>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インバウンド消費動向調査（観光庁）</a:t>
                      </a:r>
                    </a:p>
                  </a:txBody>
                  <a:tcPr anchor="ctr"/>
                </a:tc>
                <a:extLst>
                  <a:ext uri="{0D108BD9-81ED-4DB2-BD59-A6C34878D82A}">
                    <a16:rowId xmlns:a16="http://schemas.microsoft.com/office/drawing/2014/main" val="144839960"/>
                  </a:ext>
                </a:extLst>
              </a:tr>
              <a:tr h="369651">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来阪外国人平均泊数</a:t>
                      </a:r>
                    </a:p>
                  </a:txBody>
                  <a:tcPr anchor="ctr"/>
                </a:tc>
                <a:tc>
                  <a:txBody>
                    <a:bodyPr/>
                    <a:lstStyle/>
                    <a:p>
                      <a:r>
                        <a:rPr kumimoji="1" lang="en-US" altLang="ja-JP" sz="1100" u="none" dirty="0">
                          <a:solidFill>
                            <a:schemeClr val="tx1"/>
                          </a:solidFill>
                          <a:latin typeface="Meiryo UI" panose="020B0604030504040204" pitchFamily="50" charset="-128"/>
                          <a:ea typeface="Meiryo UI" panose="020B0604030504040204" pitchFamily="50" charset="-128"/>
                        </a:rPr>
                        <a:t>2024</a:t>
                      </a:r>
                      <a:r>
                        <a:rPr kumimoji="1" lang="ja-JP" altLang="en-US" sz="1100" u="none" dirty="0">
                          <a:solidFill>
                            <a:schemeClr val="tx1"/>
                          </a:solidFill>
                          <a:latin typeface="Meiryo UI" panose="020B0604030504040204" pitchFamily="50" charset="-128"/>
                          <a:ea typeface="Meiryo UI" panose="020B0604030504040204" pitchFamily="50" charset="-128"/>
                        </a:rPr>
                        <a:t>年）　</a:t>
                      </a:r>
                      <a:r>
                        <a:rPr kumimoji="1" lang="en-US" altLang="ja-JP" sz="1100" u="none" dirty="0">
                          <a:solidFill>
                            <a:schemeClr val="tx1"/>
                          </a:solidFill>
                          <a:latin typeface="Meiryo UI" panose="020B0604030504040204" pitchFamily="50" charset="-128"/>
                          <a:ea typeface="Meiryo UI" panose="020B0604030504040204" pitchFamily="50" charset="-128"/>
                        </a:rPr>
                        <a:t>3.6</a:t>
                      </a:r>
                      <a:r>
                        <a:rPr kumimoji="1" lang="ja-JP" altLang="en-US" sz="1100" u="none" dirty="0">
                          <a:solidFill>
                            <a:schemeClr val="tx1"/>
                          </a:solidFill>
                          <a:latin typeface="Meiryo UI" panose="020B0604030504040204" pitchFamily="50" charset="-128"/>
                          <a:ea typeface="Meiryo UI" panose="020B0604030504040204" pitchFamily="50" charset="-128"/>
                        </a:rPr>
                        <a:t>泊</a:t>
                      </a: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Meiryo UI" panose="020B0604030504040204" pitchFamily="50" charset="-128"/>
                          <a:ea typeface="Meiryo UI" panose="020B0604030504040204" pitchFamily="50" charset="-128"/>
                        </a:rPr>
                        <a:t>インバウンド消費動向調査（観光庁）</a:t>
                      </a:r>
                    </a:p>
                  </a:txBody>
                  <a:tcPr anchor="ctr"/>
                </a:tc>
                <a:extLst>
                  <a:ext uri="{0D108BD9-81ED-4DB2-BD59-A6C34878D82A}">
                    <a16:rowId xmlns:a16="http://schemas.microsoft.com/office/drawing/2014/main" val="1115211037"/>
                  </a:ext>
                </a:extLst>
              </a:tr>
              <a:tr h="987431">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国籍別来阪外国人訪問率</a:t>
                      </a:r>
                      <a:endParaRPr lang="en-US" altLang="ja-JP" sz="1100" u="none" strike="sngStrike"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kumimoji="1" lang="en-US" altLang="ja-JP" sz="1100" u="none" dirty="0">
                          <a:solidFill>
                            <a:schemeClr val="tx1"/>
                          </a:solidFill>
                          <a:latin typeface="Meiryo UI" panose="020B0604030504040204" pitchFamily="50" charset="-128"/>
                          <a:ea typeface="Meiryo UI" panose="020B0604030504040204" pitchFamily="50" charset="-128"/>
                        </a:rPr>
                        <a:t>2024</a:t>
                      </a:r>
                      <a:r>
                        <a:rPr kumimoji="1" lang="ja-JP" altLang="en-US" sz="1100" u="none" dirty="0">
                          <a:solidFill>
                            <a:schemeClr val="tx1"/>
                          </a:solidFill>
                          <a:latin typeface="Meiryo UI" panose="020B0604030504040204" pitchFamily="50" charset="-128"/>
                          <a:ea typeface="Meiryo UI" panose="020B0604030504040204" pitchFamily="50" charset="-128"/>
                        </a:rPr>
                        <a:t>年）韓国</a:t>
                      </a:r>
                      <a:r>
                        <a:rPr kumimoji="1" lang="en-US" altLang="ja-JP" sz="1100" u="none" dirty="0">
                          <a:solidFill>
                            <a:schemeClr val="tx1"/>
                          </a:solidFill>
                          <a:latin typeface="Meiryo UI" panose="020B0604030504040204" pitchFamily="50" charset="-128"/>
                          <a:ea typeface="Meiryo UI" panose="020B0604030504040204" pitchFamily="50" charset="-128"/>
                        </a:rPr>
                        <a:t>30.7%</a:t>
                      </a:r>
                      <a:r>
                        <a:rPr kumimoji="1" lang="ja-JP" altLang="en-US" sz="1100" u="none" dirty="0">
                          <a:solidFill>
                            <a:schemeClr val="tx1"/>
                          </a:solidFill>
                          <a:latin typeface="Meiryo UI" panose="020B0604030504040204" pitchFamily="50" charset="-128"/>
                          <a:ea typeface="Meiryo UI" panose="020B0604030504040204" pitchFamily="50" charset="-128"/>
                        </a:rPr>
                        <a:t>、台湾</a:t>
                      </a:r>
                      <a:r>
                        <a:rPr kumimoji="1" lang="en-US" altLang="ja-JP" sz="1100" u="none" dirty="0">
                          <a:solidFill>
                            <a:schemeClr val="tx1"/>
                          </a:solidFill>
                          <a:latin typeface="Meiryo UI" panose="020B0604030504040204" pitchFamily="50" charset="-128"/>
                          <a:ea typeface="Meiryo UI" panose="020B0604030504040204" pitchFamily="50" charset="-128"/>
                        </a:rPr>
                        <a:t>26.7%</a:t>
                      </a:r>
                      <a:r>
                        <a:rPr kumimoji="1" lang="ja-JP" altLang="en-US" sz="1100" u="none" dirty="0">
                          <a:solidFill>
                            <a:schemeClr val="tx1"/>
                          </a:solidFill>
                          <a:latin typeface="Meiryo UI" panose="020B0604030504040204" pitchFamily="50" charset="-128"/>
                          <a:ea typeface="Meiryo UI" panose="020B0604030504040204" pitchFamily="50" charset="-128"/>
                        </a:rPr>
                        <a:t>、</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　　　　　　 中国</a:t>
                      </a:r>
                      <a:r>
                        <a:rPr kumimoji="1" lang="en-US" altLang="ja-JP" sz="1100" u="none" dirty="0">
                          <a:solidFill>
                            <a:schemeClr val="tx1"/>
                          </a:solidFill>
                          <a:latin typeface="Meiryo UI" panose="020B0604030504040204" pitchFamily="50" charset="-128"/>
                          <a:ea typeface="Meiryo UI" panose="020B0604030504040204" pitchFamily="50" charset="-128"/>
                        </a:rPr>
                        <a:t>53.9%</a:t>
                      </a:r>
                      <a:r>
                        <a:rPr kumimoji="1" lang="ja-JP" altLang="en-US" sz="1100" u="none" dirty="0">
                          <a:solidFill>
                            <a:schemeClr val="tx1"/>
                          </a:solidFill>
                          <a:latin typeface="Meiryo UI" panose="020B0604030504040204" pitchFamily="50" charset="-128"/>
                          <a:ea typeface="Meiryo UI" panose="020B0604030504040204" pitchFamily="50" charset="-128"/>
                        </a:rPr>
                        <a:t>、香港</a:t>
                      </a:r>
                      <a:r>
                        <a:rPr kumimoji="1" lang="en-US" altLang="ja-JP" sz="1100" u="none" dirty="0">
                          <a:solidFill>
                            <a:schemeClr val="tx1"/>
                          </a:solidFill>
                          <a:latin typeface="Meiryo UI" panose="020B0604030504040204" pitchFamily="50" charset="-128"/>
                          <a:ea typeface="Meiryo UI" panose="020B0604030504040204" pitchFamily="50" charset="-128"/>
                        </a:rPr>
                        <a:t>31.0</a:t>
                      </a:r>
                      <a:r>
                        <a:rPr kumimoji="1" lang="ja-JP" altLang="en-US" sz="1100" u="none" dirty="0">
                          <a:solidFill>
                            <a:schemeClr val="tx1"/>
                          </a:solidFill>
                          <a:latin typeface="Meiryo UI" panose="020B0604030504040204" pitchFamily="50" charset="-128"/>
                          <a:ea typeface="Meiryo UI" panose="020B0604030504040204" pitchFamily="50" charset="-128"/>
                        </a:rPr>
                        <a:t>％、</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　　　　　   タイ</a:t>
                      </a:r>
                      <a:r>
                        <a:rPr kumimoji="1" lang="en-US" altLang="ja-JP" sz="1100" u="none" dirty="0">
                          <a:solidFill>
                            <a:schemeClr val="tx1"/>
                          </a:solidFill>
                          <a:latin typeface="Meiryo UI" panose="020B0604030504040204" pitchFamily="50" charset="-128"/>
                          <a:ea typeface="Meiryo UI" panose="020B0604030504040204" pitchFamily="50" charset="-128"/>
                        </a:rPr>
                        <a:t>32.6</a:t>
                      </a:r>
                      <a:r>
                        <a:rPr kumimoji="1" lang="ja-JP" altLang="en-US" sz="1100" u="none" dirty="0">
                          <a:solidFill>
                            <a:schemeClr val="tx1"/>
                          </a:solidFill>
                          <a:latin typeface="Meiryo UI" panose="020B0604030504040204" pitchFamily="50" charset="-128"/>
                          <a:ea typeface="Meiryo UI" panose="020B0604030504040204" pitchFamily="50" charset="-128"/>
                        </a:rPr>
                        <a:t>％、インド</a:t>
                      </a:r>
                      <a:r>
                        <a:rPr kumimoji="1" lang="en-US" altLang="ja-JP" sz="1100" u="none" dirty="0">
                          <a:solidFill>
                            <a:schemeClr val="tx1"/>
                          </a:solidFill>
                          <a:latin typeface="Meiryo UI" panose="020B0604030504040204" pitchFamily="50" charset="-128"/>
                          <a:ea typeface="Meiryo UI" panose="020B0604030504040204" pitchFamily="50" charset="-128"/>
                        </a:rPr>
                        <a:t>38.8</a:t>
                      </a:r>
                      <a:r>
                        <a:rPr kumimoji="1" lang="ja-JP" altLang="en-US" sz="1100" u="none" dirty="0">
                          <a:solidFill>
                            <a:schemeClr val="tx1"/>
                          </a:solidFill>
                          <a:latin typeface="Meiryo UI" panose="020B0604030504040204" pitchFamily="50" charset="-128"/>
                          <a:ea typeface="Meiryo UI" panose="020B0604030504040204" pitchFamily="50" charset="-128"/>
                        </a:rPr>
                        <a:t>％、</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　　　　　   英国</a:t>
                      </a:r>
                      <a:r>
                        <a:rPr kumimoji="1" lang="en-US" altLang="ja-JP" sz="1100" u="none" dirty="0">
                          <a:solidFill>
                            <a:schemeClr val="tx1"/>
                          </a:solidFill>
                          <a:latin typeface="Meiryo UI" panose="020B0604030504040204" pitchFamily="50" charset="-128"/>
                          <a:ea typeface="Meiryo UI" panose="020B0604030504040204" pitchFamily="50" charset="-128"/>
                        </a:rPr>
                        <a:t>49.4%</a:t>
                      </a:r>
                      <a:r>
                        <a:rPr kumimoji="1" lang="ja-JP" altLang="en-US" sz="1100" u="none" dirty="0">
                          <a:solidFill>
                            <a:schemeClr val="tx1"/>
                          </a:solidFill>
                          <a:latin typeface="Meiryo UI" panose="020B0604030504040204" pitchFamily="50" charset="-128"/>
                          <a:ea typeface="Meiryo UI" panose="020B0604030504040204" pitchFamily="50" charset="-128"/>
                        </a:rPr>
                        <a:t>、米国</a:t>
                      </a:r>
                      <a:r>
                        <a:rPr kumimoji="1" lang="en-US" altLang="ja-JP" sz="1100" u="none" dirty="0">
                          <a:solidFill>
                            <a:schemeClr val="tx1"/>
                          </a:solidFill>
                          <a:latin typeface="Meiryo UI" panose="020B0604030504040204" pitchFamily="50" charset="-128"/>
                          <a:ea typeface="Meiryo UI" panose="020B0604030504040204" pitchFamily="50" charset="-128"/>
                        </a:rPr>
                        <a:t>40.3</a:t>
                      </a:r>
                      <a:r>
                        <a:rPr kumimoji="1" lang="ja-JP" altLang="en-US" sz="1100" u="none" dirty="0">
                          <a:solidFill>
                            <a:schemeClr val="tx1"/>
                          </a:solidFill>
                          <a:latin typeface="Meiryo UI" panose="020B0604030504040204" pitchFamily="50" charset="-128"/>
                          <a:ea typeface="Meiryo UI" panose="020B0604030504040204" pitchFamily="50" charset="-128"/>
                        </a:rPr>
                        <a:t>％、</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　　　　　   カナダ</a:t>
                      </a:r>
                      <a:r>
                        <a:rPr kumimoji="1" lang="en-US" altLang="ja-JP" sz="1100" u="none" dirty="0">
                          <a:solidFill>
                            <a:schemeClr val="tx1"/>
                          </a:solidFill>
                          <a:latin typeface="Meiryo UI" panose="020B0604030504040204" pitchFamily="50" charset="-128"/>
                          <a:ea typeface="Meiryo UI" panose="020B0604030504040204" pitchFamily="50" charset="-128"/>
                        </a:rPr>
                        <a:t>52.0</a:t>
                      </a:r>
                      <a:r>
                        <a:rPr kumimoji="1" lang="ja-JP" altLang="en-US" sz="1100" u="none" dirty="0">
                          <a:solidFill>
                            <a:schemeClr val="tx1"/>
                          </a:solidFill>
                          <a:latin typeface="Meiryo UI" panose="020B0604030504040204" pitchFamily="50" charset="-128"/>
                          <a:ea typeface="Meiryo UI" panose="020B0604030504040204" pitchFamily="50" charset="-128"/>
                        </a:rPr>
                        <a:t>％、</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　　　　　   オーストラリア</a:t>
                      </a:r>
                      <a:r>
                        <a:rPr kumimoji="1" lang="en-US" altLang="ja-JP" sz="1100" u="none" dirty="0">
                          <a:solidFill>
                            <a:schemeClr val="tx1"/>
                          </a:solidFill>
                          <a:latin typeface="Meiryo UI" panose="020B0604030504040204" pitchFamily="50" charset="-128"/>
                          <a:ea typeface="Meiryo UI" panose="020B0604030504040204" pitchFamily="50" charset="-128"/>
                        </a:rPr>
                        <a:t>55.8</a:t>
                      </a:r>
                      <a:r>
                        <a:rPr kumimoji="1" lang="ja-JP" altLang="en-US" sz="1100" u="none" dirty="0">
                          <a:solidFill>
                            <a:schemeClr val="tx1"/>
                          </a:solidFill>
                          <a:latin typeface="Meiryo UI" panose="020B0604030504040204" pitchFamily="50" charset="-128"/>
                          <a:ea typeface="Meiryo UI" panose="020B0604030504040204" pitchFamily="50" charset="-128"/>
                        </a:rPr>
                        <a:t>％　など　</a:t>
                      </a:r>
                    </a:p>
                  </a:txBody>
                  <a:tcPr anchor="ctr"/>
                </a:tc>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インバウンド消費動向調査（観光庁）</a:t>
                      </a:r>
                      <a:endParaRPr kumimoji="1" lang="en-US" altLang="ja-JP" sz="1100" u="non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808839626"/>
                  </a:ext>
                </a:extLst>
              </a:tr>
              <a:tr h="453247">
                <a:tc>
                  <a:txBody>
                    <a:bodyPr/>
                    <a:lstStyle/>
                    <a:p>
                      <a:r>
                        <a:rPr lang="ja-JP" altLang="en-US" sz="1100" u="none" dirty="0">
                          <a:solidFill>
                            <a:schemeClr val="tx1"/>
                          </a:solidFill>
                          <a:latin typeface="Meiryo UI" panose="020B0604030504040204" pitchFamily="50" charset="-128"/>
                          <a:ea typeface="Meiryo UI" panose="020B0604030504040204" pitchFamily="50" charset="-128"/>
                        </a:rPr>
                        <a:t>世界の都市総合ランキング</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l"/>
                      <a:r>
                        <a:rPr lang="en-US" altLang="ja-JP" sz="1100" u="none" dirty="0">
                          <a:solidFill>
                            <a:schemeClr val="tx1"/>
                          </a:solidFill>
                          <a:latin typeface="Meiryo UI" panose="020B0604030504040204" pitchFamily="50" charset="-128"/>
                          <a:ea typeface="Meiryo UI" panose="020B0604030504040204" pitchFamily="50" charset="-128"/>
                        </a:rPr>
                        <a:t>2024</a:t>
                      </a:r>
                      <a:r>
                        <a:rPr lang="ja-JP" altLang="en-US" sz="1100" u="none" dirty="0">
                          <a:solidFill>
                            <a:schemeClr val="tx1"/>
                          </a:solidFill>
                          <a:latin typeface="Meiryo UI" panose="020B0604030504040204" pitchFamily="50" charset="-128"/>
                          <a:ea typeface="Meiryo UI" panose="020B0604030504040204" pitchFamily="50" charset="-128"/>
                        </a:rPr>
                        <a:t>年）         </a:t>
                      </a:r>
                      <a:endParaRPr lang="en-US" altLang="ja-JP" sz="1100" u="none" dirty="0">
                        <a:solidFill>
                          <a:schemeClr val="tx1"/>
                        </a:solidFill>
                        <a:latin typeface="Meiryo UI" panose="020B0604030504040204" pitchFamily="50" charset="-128"/>
                        <a:ea typeface="Meiryo UI" panose="020B0604030504040204" pitchFamily="50" charset="-128"/>
                      </a:endParaRPr>
                    </a:p>
                    <a:p>
                      <a:pPr algn="l"/>
                      <a:r>
                        <a:rPr lang="en-US" altLang="ja-JP" sz="1100" u="none" dirty="0">
                          <a:solidFill>
                            <a:schemeClr val="tx1"/>
                          </a:solidFill>
                          <a:latin typeface="Meiryo UI" panose="020B0604030504040204" pitchFamily="50" charset="-128"/>
                          <a:ea typeface="Meiryo UI" panose="020B0604030504040204" pitchFamily="50" charset="-128"/>
                        </a:rPr>
                        <a:t>〈</a:t>
                      </a:r>
                      <a:r>
                        <a:rPr lang="ja-JP" altLang="en-US" sz="1100" u="none" dirty="0">
                          <a:solidFill>
                            <a:schemeClr val="tx1"/>
                          </a:solidFill>
                          <a:latin typeface="Meiryo UI" panose="020B0604030504040204" pitchFamily="50" charset="-128"/>
                          <a:ea typeface="Meiryo UI" panose="020B0604030504040204" pitchFamily="50" charset="-128"/>
                        </a:rPr>
                        <a:t>総合</a:t>
                      </a:r>
                      <a:r>
                        <a:rPr lang="en-US" altLang="ja-JP" sz="1100" u="none" dirty="0">
                          <a:solidFill>
                            <a:schemeClr val="tx1"/>
                          </a:solidFill>
                          <a:latin typeface="Meiryo UI" panose="020B0604030504040204" pitchFamily="50" charset="-128"/>
                          <a:ea typeface="Meiryo UI" panose="020B0604030504040204" pitchFamily="50" charset="-128"/>
                        </a:rPr>
                        <a:t>〉</a:t>
                      </a:r>
                      <a:r>
                        <a:rPr lang="ja-JP" altLang="en-US" sz="1100" u="none" dirty="0">
                          <a:solidFill>
                            <a:schemeClr val="tx1"/>
                          </a:solidFill>
                          <a:latin typeface="Meiryo UI" panose="020B0604030504040204" pitchFamily="50" charset="-128"/>
                          <a:ea typeface="Meiryo UI" panose="020B0604030504040204" pitchFamily="50" charset="-128"/>
                        </a:rPr>
                        <a:t>　　　　　　　　　</a:t>
                      </a:r>
                      <a:r>
                        <a:rPr lang="ja-JP" altLang="en-US" sz="1100" u="none" baseline="0" dirty="0">
                          <a:solidFill>
                            <a:schemeClr val="tx1"/>
                          </a:solidFill>
                          <a:latin typeface="Meiryo UI" panose="020B0604030504040204" pitchFamily="50" charset="-128"/>
                          <a:ea typeface="Meiryo UI" panose="020B0604030504040204" pitchFamily="50" charset="-128"/>
                        </a:rPr>
                        <a:t> </a:t>
                      </a:r>
                      <a:r>
                        <a:rPr lang="en-US" altLang="ja-JP" sz="1100" u="none" dirty="0">
                          <a:solidFill>
                            <a:schemeClr val="tx1"/>
                          </a:solidFill>
                          <a:latin typeface="Meiryo UI" panose="020B0604030504040204" pitchFamily="50" charset="-128"/>
                          <a:ea typeface="Meiryo UI" panose="020B0604030504040204" pitchFamily="50" charset="-128"/>
                        </a:rPr>
                        <a:t>35</a:t>
                      </a:r>
                      <a:r>
                        <a:rPr lang="ja-JP" altLang="en-US" sz="1100" u="none" dirty="0">
                          <a:solidFill>
                            <a:schemeClr val="tx1"/>
                          </a:solidFill>
                          <a:latin typeface="Meiryo UI" panose="020B0604030504040204" pitchFamily="50" charset="-128"/>
                          <a:ea typeface="Meiryo UI" panose="020B0604030504040204" pitchFamily="50" charset="-128"/>
                        </a:rPr>
                        <a:t>位</a:t>
                      </a:r>
                      <a:endParaRPr lang="en-US" altLang="ja-JP" sz="1100" u="none" dirty="0">
                        <a:solidFill>
                          <a:schemeClr val="tx1"/>
                        </a:solidFill>
                        <a:latin typeface="Meiryo UI" panose="020B0604030504040204" pitchFamily="50" charset="-128"/>
                        <a:ea typeface="Meiryo UI" panose="020B0604030504040204" pitchFamily="50" charset="-128"/>
                      </a:endParaRPr>
                    </a:p>
                    <a:p>
                      <a:pPr algn="l"/>
                      <a:r>
                        <a:rPr lang="en-US" altLang="ja-JP" sz="1100" u="none" dirty="0">
                          <a:solidFill>
                            <a:schemeClr val="tx1"/>
                          </a:solidFill>
                          <a:latin typeface="Meiryo UI" panose="020B0604030504040204" pitchFamily="50" charset="-128"/>
                          <a:ea typeface="Meiryo UI" panose="020B0604030504040204" pitchFamily="50" charset="-128"/>
                        </a:rPr>
                        <a:t>〈</a:t>
                      </a:r>
                      <a:r>
                        <a:rPr lang="ja-JP" altLang="en-US" sz="1100" u="none" dirty="0">
                          <a:solidFill>
                            <a:schemeClr val="tx1"/>
                          </a:solidFill>
                          <a:latin typeface="Meiryo UI" panose="020B0604030504040204" pitchFamily="50" charset="-128"/>
                          <a:ea typeface="Meiryo UI" panose="020B0604030504040204" pitchFamily="50" charset="-128"/>
                        </a:rPr>
                        <a:t>文化・交流分野</a:t>
                      </a:r>
                      <a:r>
                        <a:rPr lang="en-US" altLang="ja-JP" sz="1100" u="none" dirty="0">
                          <a:solidFill>
                            <a:schemeClr val="tx1"/>
                          </a:solidFill>
                          <a:latin typeface="Meiryo UI" panose="020B0604030504040204" pitchFamily="50" charset="-128"/>
                          <a:ea typeface="Meiryo UI" panose="020B0604030504040204" pitchFamily="50" charset="-128"/>
                        </a:rPr>
                        <a:t>〉</a:t>
                      </a:r>
                      <a:r>
                        <a:rPr lang="ja-JP" altLang="en-US" sz="1100" u="none" dirty="0">
                          <a:solidFill>
                            <a:schemeClr val="tx1"/>
                          </a:solidFill>
                          <a:latin typeface="Meiryo UI" panose="020B0604030504040204" pitchFamily="50" charset="-128"/>
                          <a:ea typeface="Meiryo UI" panose="020B0604030504040204" pitchFamily="50" charset="-128"/>
                        </a:rPr>
                        <a:t>     </a:t>
                      </a:r>
                      <a:r>
                        <a:rPr lang="en-US" altLang="ja-JP" sz="1100" u="none" dirty="0">
                          <a:solidFill>
                            <a:schemeClr val="tx1"/>
                          </a:solidFill>
                          <a:latin typeface="Meiryo UI" panose="020B0604030504040204" pitchFamily="50" charset="-128"/>
                          <a:ea typeface="Meiryo UI" panose="020B0604030504040204" pitchFamily="50" charset="-128"/>
                        </a:rPr>
                        <a:t>23</a:t>
                      </a:r>
                      <a:r>
                        <a:rPr lang="ja-JP" altLang="en-US" sz="1100" u="none" dirty="0">
                          <a:solidFill>
                            <a:schemeClr val="tx1"/>
                          </a:solidFill>
                          <a:latin typeface="Meiryo UI" panose="020B0604030504040204" pitchFamily="50" charset="-128"/>
                          <a:ea typeface="Meiryo UI" panose="020B0604030504040204" pitchFamily="50" charset="-128"/>
                        </a:rPr>
                        <a:t>位</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世界の都市総合ランキング</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（（一財）森記念財団　都市戦略研究所）</a:t>
                      </a:r>
                    </a:p>
                  </a:txBody>
                  <a:tcPr anchor="ctr"/>
                </a:tc>
                <a:extLst>
                  <a:ext uri="{0D108BD9-81ED-4DB2-BD59-A6C34878D82A}">
                    <a16:rowId xmlns:a16="http://schemas.microsoft.com/office/drawing/2014/main" val="989205939"/>
                  </a:ext>
                </a:extLst>
              </a:tr>
              <a:tr h="453247">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国際会議開催件数（</a:t>
                      </a:r>
                      <a:r>
                        <a:rPr kumimoji="1" lang="en-US" altLang="ja-JP" sz="1100" u="none" dirty="0">
                          <a:solidFill>
                            <a:schemeClr val="tx1"/>
                          </a:solidFill>
                          <a:latin typeface="Meiryo UI" panose="020B0604030504040204" pitchFamily="50" charset="-128"/>
                          <a:ea typeface="Meiryo UI" panose="020B0604030504040204" pitchFamily="50" charset="-128"/>
                        </a:rPr>
                        <a:t>ICCA</a:t>
                      </a:r>
                      <a:r>
                        <a:rPr kumimoji="1" lang="ja-JP" altLang="en-US" sz="1100" u="none" dirty="0">
                          <a:solidFill>
                            <a:schemeClr val="tx1"/>
                          </a:solidFill>
                          <a:latin typeface="Meiryo UI" panose="020B0604030504040204" pitchFamily="50" charset="-128"/>
                          <a:ea typeface="Meiryo UI" panose="020B0604030504040204" pitchFamily="50" charset="-128"/>
                        </a:rPr>
                        <a:t>基準）</a:t>
                      </a:r>
                    </a:p>
                  </a:txBody>
                  <a:tcPr anchor="ctr"/>
                </a:tc>
                <a:tc>
                  <a:txBody>
                    <a:bodyPr/>
                    <a:lstStyle/>
                    <a:p>
                      <a:r>
                        <a:rPr kumimoji="1" lang="en-US" altLang="ja-JP" sz="1100" u="none" dirty="0">
                          <a:solidFill>
                            <a:schemeClr val="tx1"/>
                          </a:solidFill>
                          <a:latin typeface="Meiryo UI" panose="020B0604030504040204" pitchFamily="50" charset="-128"/>
                          <a:ea typeface="Meiryo UI" panose="020B0604030504040204" pitchFamily="50" charset="-128"/>
                        </a:rPr>
                        <a:t>2024</a:t>
                      </a:r>
                      <a:r>
                        <a:rPr kumimoji="1" lang="ja-JP" altLang="en-US" sz="1100" u="none" dirty="0">
                          <a:solidFill>
                            <a:schemeClr val="tx1"/>
                          </a:solidFill>
                          <a:latin typeface="Meiryo UI" panose="020B0604030504040204" pitchFamily="50" charset="-128"/>
                          <a:ea typeface="Meiryo UI" panose="020B0604030504040204" pitchFamily="50" charset="-128"/>
                        </a:rPr>
                        <a:t>年）　　</a:t>
                      </a:r>
                      <a:r>
                        <a:rPr kumimoji="1" lang="en-US" altLang="ja-JP" sz="1100" u="none" dirty="0">
                          <a:solidFill>
                            <a:schemeClr val="tx1"/>
                          </a:solidFill>
                          <a:latin typeface="Meiryo UI" panose="020B0604030504040204" pitchFamily="50" charset="-128"/>
                          <a:ea typeface="Meiryo UI" panose="020B0604030504040204" pitchFamily="50" charset="-128"/>
                        </a:rPr>
                        <a:t>31</a:t>
                      </a:r>
                      <a:r>
                        <a:rPr kumimoji="1" lang="ja-JP" altLang="en-US" sz="1100" u="none" dirty="0">
                          <a:solidFill>
                            <a:schemeClr val="tx1"/>
                          </a:solidFill>
                          <a:latin typeface="Meiryo UI" panose="020B0604030504040204" pitchFamily="50" charset="-128"/>
                          <a:ea typeface="Meiryo UI" panose="020B0604030504040204" pitchFamily="50" charset="-128"/>
                        </a:rPr>
                        <a:t>件</a:t>
                      </a:r>
                    </a:p>
                  </a:txBody>
                  <a:tcPr anchor="ctr"/>
                </a:tc>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国際会議統計（国際会議協会（</a:t>
                      </a:r>
                      <a:r>
                        <a:rPr kumimoji="1" lang="en-US" altLang="ja-JP" sz="1100" u="none" dirty="0">
                          <a:solidFill>
                            <a:schemeClr val="tx1"/>
                          </a:solidFill>
                          <a:latin typeface="Meiryo UI" panose="020B0604030504040204" pitchFamily="50" charset="-128"/>
                          <a:ea typeface="Meiryo UI" panose="020B0604030504040204" pitchFamily="50" charset="-128"/>
                        </a:rPr>
                        <a:t>ICCA</a:t>
                      </a:r>
                      <a:r>
                        <a:rPr kumimoji="1" lang="ja-JP" altLang="en-US" sz="1100" u="none" dirty="0">
                          <a:solidFill>
                            <a:schemeClr val="tx1"/>
                          </a:solidFill>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590981329"/>
                  </a:ext>
                </a:extLst>
              </a:tr>
              <a:tr h="631308">
                <a:tc>
                  <a:txBody>
                    <a:bodyPr/>
                    <a:lstStyle/>
                    <a:p>
                      <a:r>
                        <a:rPr lang="ja-JP" altLang="en-US" sz="1100" dirty="0">
                          <a:solidFill>
                            <a:schemeClr val="tx1"/>
                          </a:solidFill>
                          <a:latin typeface="Meiryo UI" panose="020B0604030504040204" pitchFamily="50" charset="-128"/>
                          <a:ea typeface="Meiryo UI" panose="020B0604030504040204" pitchFamily="50" charset="-128"/>
                        </a:rPr>
                        <a:t>舞台芸術・芸能公演数</a:t>
                      </a:r>
                      <a:endParaRPr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a:t>
                      </a:r>
                      <a:r>
                        <a:rPr kumimoji="1" lang="en-US" altLang="ja-JP" sz="1100"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地方公共団体が設置する劇場、音楽堂等で、座席数</a:t>
                      </a:r>
                      <a:r>
                        <a:rPr kumimoji="1" lang="en-US" altLang="ja-JP" sz="1100" dirty="0">
                          <a:solidFill>
                            <a:schemeClr val="tx1"/>
                          </a:solidFill>
                          <a:latin typeface="Meiryo UI" panose="020B0604030504040204" pitchFamily="50" charset="-128"/>
                          <a:ea typeface="Meiryo UI" panose="020B0604030504040204" pitchFamily="50" charset="-128"/>
                        </a:rPr>
                        <a:t>300</a:t>
                      </a:r>
                      <a:r>
                        <a:rPr kumimoji="1" lang="ja-JP" altLang="en-US" sz="1100" dirty="0">
                          <a:solidFill>
                            <a:schemeClr val="tx1"/>
                          </a:solidFill>
                          <a:latin typeface="Meiryo UI" panose="020B0604030504040204" pitchFamily="50" charset="-128"/>
                          <a:ea typeface="Meiryo UI" panose="020B0604030504040204" pitchFamily="50" charset="-128"/>
                        </a:rPr>
                        <a:t>以上のホールを有するものが主催又は共催するもの）</a:t>
                      </a:r>
                      <a:endParaRPr kumimoji="1" lang="ja-JP" altLang="en-US"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100" dirty="0">
                          <a:solidFill>
                            <a:schemeClr val="tx1"/>
                          </a:solidFill>
                          <a:latin typeface="Meiryo UI" panose="020B0604030504040204" pitchFamily="50" charset="-128"/>
                          <a:ea typeface="Meiryo UI" panose="020B0604030504040204" pitchFamily="50" charset="-128"/>
                        </a:rPr>
                        <a:t>2020</a:t>
                      </a:r>
                      <a:r>
                        <a:rPr kumimoji="1" lang="ja-JP" altLang="en-US" sz="1100" dirty="0">
                          <a:solidFill>
                            <a:schemeClr val="tx1"/>
                          </a:solidFill>
                          <a:latin typeface="Meiryo UI" panose="020B0604030504040204" pitchFamily="50" charset="-128"/>
                          <a:ea typeface="Meiryo UI" panose="020B0604030504040204" pitchFamily="50" charset="-128"/>
                        </a:rPr>
                        <a:t>年度）  　</a:t>
                      </a:r>
                      <a:r>
                        <a:rPr kumimoji="1" lang="en-US" altLang="ja-JP" sz="1100" dirty="0">
                          <a:solidFill>
                            <a:schemeClr val="tx1"/>
                          </a:solidFill>
                          <a:latin typeface="Meiryo UI" panose="020B0604030504040204" pitchFamily="50" charset="-128"/>
                          <a:ea typeface="Meiryo UI" panose="020B0604030504040204" pitchFamily="50" charset="-128"/>
                        </a:rPr>
                        <a:t>385</a:t>
                      </a:r>
                      <a:r>
                        <a:rPr kumimoji="1" lang="ja-JP" altLang="en-US" sz="1100" dirty="0">
                          <a:solidFill>
                            <a:schemeClr val="tx1"/>
                          </a:solidFill>
                          <a:latin typeface="Meiryo UI" panose="020B0604030504040204" pitchFamily="50" charset="-128"/>
                          <a:ea typeface="Meiryo UI" panose="020B0604030504040204" pitchFamily="50" charset="-128"/>
                        </a:rPr>
                        <a:t>件</a:t>
                      </a:r>
                    </a:p>
                  </a:txBody>
                  <a:tcPr anchor="ctr"/>
                </a:tc>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令和３年度社会教育調査</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（文部科学省）</a:t>
                      </a:r>
                    </a:p>
                  </a:txBody>
                  <a:tcPr anchor="ctr"/>
                </a:tc>
                <a:extLst>
                  <a:ext uri="{0D108BD9-81ED-4DB2-BD59-A6C34878D82A}">
                    <a16:rowId xmlns:a16="http://schemas.microsoft.com/office/drawing/2014/main" val="2737971669"/>
                  </a:ext>
                </a:extLst>
              </a:tr>
              <a:tr h="514286">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大阪にゆかりのあるプロスポーツ７チームの年間主催試合観客者数合計　</a:t>
                      </a:r>
                      <a:endParaRPr kumimoji="1" lang="ja-JP" altLang="en-US"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en-US" altLang="ja-JP" sz="1100" u="none" dirty="0">
                          <a:solidFill>
                            <a:schemeClr val="tx1"/>
                          </a:solidFill>
                          <a:latin typeface="Meiryo UI" panose="020B0604030504040204" pitchFamily="50" charset="-128"/>
                          <a:ea typeface="Meiryo UI" panose="020B0604030504040204" pitchFamily="50" charset="-128"/>
                        </a:rPr>
                        <a:t>2024</a:t>
                      </a:r>
                      <a:r>
                        <a:rPr lang="ja-JP" altLang="en-US" sz="1100" u="none" dirty="0">
                          <a:solidFill>
                            <a:schemeClr val="tx1"/>
                          </a:solidFill>
                          <a:latin typeface="Meiryo UI" panose="020B0604030504040204" pitchFamily="50" charset="-128"/>
                          <a:ea typeface="Meiryo UI" panose="020B0604030504040204" pitchFamily="50" charset="-128"/>
                        </a:rPr>
                        <a:t>年）    　 </a:t>
                      </a:r>
                      <a:r>
                        <a:rPr lang="en-US" altLang="ja-JP" sz="1100" u="none" dirty="0">
                          <a:solidFill>
                            <a:schemeClr val="tx1"/>
                          </a:solidFill>
                          <a:latin typeface="Meiryo UI" panose="020B0604030504040204" pitchFamily="50" charset="-128"/>
                          <a:ea typeface="Meiryo UI" panose="020B0604030504040204" pitchFamily="50" charset="-128"/>
                        </a:rPr>
                        <a:t>3,522,018</a:t>
                      </a:r>
                      <a:r>
                        <a:rPr lang="ja-JP" altLang="en-US" sz="1100" u="none" dirty="0">
                          <a:solidFill>
                            <a:schemeClr val="tx1"/>
                          </a:solidFill>
                          <a:latin typeface="Meiryo UI" panose="020B0604030504040204" pitchFamily="50" charset="-128"/>
                          <a:ea typeface="Meiryo UI" panose="020B0604030504040204" pitchFamily="50" charset="-128"/>
                        </a:rPr>
                        <a:t>人</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lang="ja-JP" altLang="en-US" sz="1100" u="none" dirty="0">
                          <a:solidFill>
                            <a:schemeClr val="tx1"/>
                          </a:solidFill>
                          <a:latin typeface="Meiryo UI" panose="020B0604030504040204" pitchFamily="50" charset="-128"/>
                          <a:ea typeface="Meiryo UI" panose="020B0604030504040204" pitchFamily="50" charset="-128"/>
                        </a:rPr>
                        <a:t>各チーム公表資料</a:t>
                      </a:r>
                      <a:endParaRPr kumimoji="1" lang="ja-JP" altLang="en-US" sz="1100" u="non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192879334"/>
                  </a:ext>
                </a:extLst>
              </a:tr>
              <a:tr h="408241">
                <a:tc>
                  <a:txBody>
                    <a:bodyPr/>
                    <a:lstStyle/>
                    <a:p>
                      <a:r>
                        <a:rPr lang="ja-JP" altLang="en-US" sz="1100" u="none" dirty="0">
                          <a:solidFill>
                            <a:schemeClr val="tx1"/>
                          </a:solidFill>
                          <a:latin typeface="Meiryo UI" panose="020B0604030504040204" pitchFamily="50" charset="-128"/>
                          <a:ea typeface="Meiryo UI" panose="020B0604030504040204" pitchFamily="50" charset="-128"/>
                        </a:rPr>
                        <a:t>大阪マラソンの外国人エントリー数</a:t>
                      </a:r>
                      <a:endParaRPr kumimoji="1" lang="ja-JP" altLang="en-US"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lang="en-US" altLang="ja-JP" sz="1100" u="none" dirty="0">
                          <a:solidFill>
                            <a:schemeClr val="tx1"/>
                          </a:solidFill>
                          <a:latin typeface="Meiryo UI" panose="020B0604030504040204" pitchFamily="50" charset="-128"/>
                          <a:ea typeface="Meiryo UI" panose="020B0604030504040204" pitchFamily="50" charset="-128"/>
                        </a:rPr>
                        <a:t>2024</a:t>
                      </a:r>
                      <a:r>
                        <a:rPr lang="ja-JP" altLang="en-US" sz="1100" u="none" dirty="0">
                          <a:solidFill>
                            <a:schemeClr val="tx1"/>
                          </a:solidFill>
                          <a:latin typeface="Meiryo UI" panose="020B0604030504040204" pitchFamily="50" charset="-128"/>
                          <a:ea typeface="Meiryo UI" panose="020B0604030504040204" pitchFamily="50" charset="-128"/>
                        </a:rPr>
                        <a:t>年度）     </a:t>
                      </a:r>
                      <a:r>
                        <a:rPr lang="en-US" altLang="ja-JP" sz="1100" u="none" dirty="0">
                          <a:solidFill>
                            <a:schemeClr val="tx1"/>
                          </a:solidFill>
                          <a:latin typeface="Meiryo UI" panose="020B0604030504040204" pitchFamily="50" charset="-128"/>
                          <a:ea typeface="Meiryo UI" panose="020B0604030504040204" pitchFamily="50" charset="-128"/>
                        </a:rPr>
                        <a:t>9,234</a:t>
                      </a:r>
                      <a:r>
                        <a:rPr lang="ja-JP" altLang="en-US" sz="1100" u="none" dirty="0">
                          <a:solidFill>
                            <a:schemeClr val="tx1"/>
                          </a:solidFill>
                          <a:latin typeface="Meiryo UI" panose="020B0604030504040204" pitchFamily="50" charset="-128"/>
                          <a:ea typeface="Meiryo UI" panose="020B0604030504040204" pitchFamily="50" charset="-128"/>
                        </a:rPr>
                        <a:t>人</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第９回大阪マラソン実績</a:t>
                      </a:r>
                      <a:endParaRPr kumimoji="1" lang="ja-JP" altLang="en-US" sz="1100" u="non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964998522"/>
                  </a:ext>
                </a:extLst>
              </a:tr>
            </a:tbl>
          </a:graphicData>
        </a:graphic>
      </p:graphicFrame>
      <p:sp>
        <p:nvSpPr>
          <p:cNvPr id="6" name="正方形/長方形 5"/>
          <p:cNvSpPr/>
          <p:nvPr/>
        </p:nvSpPr>
        <p:spPr>
          <a:xfrm>
            <a:off x="607271" y="478964"/>
            <a:ext cx="8882718" cy="6947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100"/>
              </a:lnSpc>
            </a:pPr>
            <a:r>
              <a:rPr kumimoji="1" lang="ja-JP" altLang="en-US" sz="1300" dirty="0">
                <a:solidFill>
                  <a:schemeClr val="tx1"/>
                </a:solidFill>
                <a:latin typeface="Arial" panose="020B0604020202020204" pitchFamily="34" charset="0"/>
                <a:ea typeface="Meiryo UI" panose="020B0604030504040204" pitchFamily="50" charset="-128"/>
                <a:cs typeface="Arial" panose="020B0604020202020204" pitchFamily="34" charset="0"/>
              </a:rPr>
              <a:t>戦略の実効性や進捗度等を適切に把握し、</a:t>
            </a:r>
            <a:r>
              <a:rPr lang="ja-JP" altLang="en-US" sz="1300" dirty="0">
                <a:solidFill>
                  <a:schemeClr val="tx1"/>
                </a:solidFill>
                <a:latin typeface="Arial" panose="020B0604020202020204" pitchFamily="34" charset="0"/>
                <a:ea typeface="Meiryo UI" panose="020B0604030504040204" pitchFamily="50" charset="-128"/>
                <a:cs typeface="Arial" panose="020B0604020202020204" pitchFamily="34" charset="0"/>
              </a:rPr>
              <a:t>大阪府市都市魅力戦略推進会議での評価・検証に資するため、大阪にかかる</a:t>
            </a:r>
            <a:r>
              <a:rPr kumimoji="1" lang="ja-JP" altLang="en-US" sz="1300" dirty="0">
                <a:solidFill>
                  <a:schemeClr val="tx1"/>
                </a:solidFill>
                <a:latin typeface="Arial" panose="020B0604020202020204" pitchFamily="34" charset="0"/>
                <a:ea typeface="Meiryo UI" panose="020B0604030504040204" pitchFamily="50" charset="-128"/>
                <a:cs typeface="Arial" panose="020B0604020202020204" pitchFamily="34" charset="0"/>
              </a:rPr>
              <a:t>指標を設定しモニタリングを行う。</a:t>
            </a:r>
          </a:p>
        </p:txBody>
      </p:sp>
      <p:sp>
        <p:nvSpPr>
          <p:cNvPr id="9" name="スライド番号プレースホルダー 6">
            <a:extLst>
              <a:ext uri="{FF2B5EF4-FFF2-40B4-BE49-F238E27FC236}">
                <a16:creationId xmlns:a16="http://schemas.microsoft.com/office/drawing/2014/main" id="{432044E0-4DC6-419E-91E2-D18B40FA0492}"/>
              </a:ext>
            </a:extLst>
          </p:cNvPr>
          <p:cNvSpPr txBox="1">
            <a:spLocks/>
          </p:cNvSpPr>
          <p:nvPr/>
        </p:nvSpPr>
        <p:spPr>
          <a:xfrm>
            <a:off x="7677150" y="6492875"/>
            <a:ext cx="222885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75"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66FFF96A-D034-403F-9AC1-0A1A27037ACD}" type="slidenum">
              <a:rPr lang="ja-JP" altLang="en-US" smtClean="0">
                <a:latin typeface="Meiryo UI" panose="020B0604030504040204" pitchFamily="50" charset="-128"/>
                <a:ea typeface="Meiryo UI" panose="020B0604030504040204" pitchFamily="50" charset="-128"/>
              </a:rPr>
              <a:pPr/>
              <a:t>6</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2789245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3256033658"/>
              </p:ext>
            </p:extLst>
          </p:nvPr>
        </p:nvGraphicFramePr>
        <p:xfrm>
          <a:off x="478483" y="608777"/>
          <a:ext cx="9024105" cy="5703189"/>
        </p:xfrm>
        <a:graphic>
          <a:graphicData uri="http://schemas.openxmlformats.org/drawingml/2006/table">
            <a:tbl>
              <a:tblPr firstRow="1" bandRow="1">
                <a:tableStyleId>{BC89EF96-8CEA-46FF-86C4-4CE0E7609802}</a:tableStyleId>
              </a:tblPr>
              <a:tblGrid>
                <a:gridCol w="2988714">
                  <a:extLst>
                    <a:ext uri="{9D8B030D-6E8A-4147-A177-3AD203B41FA5}">
                      <a16:colId xmlns:a16="http://schemas.microsoft.com/office/drawing/2014/main" val="1259228249"/>
                    </a:ext>
                  </a:extLst>
                </a:gridCol>
                <a:gridCol w="3005143">
                  <a:extLst>
                    <a:ext uri="{9D8B030D-6E8A-4147-A177-3AD203B41FA5}">
                      <a16:colId xmlns:a16="http://schemas.microsoft.com/office/drawing/2014/main" val="3649650674"/>
                    </a:ext>
                  </a:extLst>
                </a:gridCol>
                <a:gridCol w="3030248">
                  <a:extLst>
                    <a:ext uri="{9D8B030D-6E8A-4147-A177-3AD203B41FA5}">
                      <a16:colId xmlns:a16="http://schemas.microsoft.com/office/drawing/2014/main" val="4190660185"/>
                    </a:ext>
                  </a:extLst>
                </a:gridCol>
              </a:tblGrid>
              <a:tr h="277749">
                <a:tc>
                  <a:txBody>
                    <a:bodyPr/>
                    <a:lstStyle/>
                    <a:p>
                      <a:pPr algn="ctr"/>
                      <a:endParaRPr kumimoji="1" lang="ja-JP" altLang="en-US" sz="1100" dirty="0">
                        <a:latin typeface="Meiryo UI" panose="020B0604030504040204" pitchFamily="50" charset="-128"/>
                        <a:ea typeface="Meiryo UI" panose="020B0604030504040204" pitchFamily="50" charset="-128"/>
                      </a:endParaRPr>
                    </a:p>
                  </a:txBody>
                  <a:tcPr/>
                </a:tc>
                <a:tc>
                  <a:txBody>
                    <a:bodyPr/>
                    <a:lstStyle/>
                    <a:p>
                      <a:pPr algn="ctr"/>
                      <a:r>
                        <a:rPr kumimoji="1" lang="ja-JP" altLang="en-US" sz="1100" dirty="0"/>
                        <a:t>参考値</a:t>
                      </a:r>
                      <a:endParaRPr kumimoji="1" lang="ja-JP" altLang="en-US" sz="1100" dirty="0">
                        <a:latin typeface="Meiryo UI" panose="020B0604030504040204" pitchFamily="50" charset="-128"/>
                        <a:ea typeface="Meiryo UI" panose="020B0604030504040204" pitchFamily="50" charset="-128"/>
                      </a:endParaRPr>
                    </a:p>
                  </a:txBody>
                  <a:tcPr/>
                </a:tc>
                <a:tc>
                  <a:txBody>
                    <a:bodyPr/>
                    <a:lstStyle/>
                    <a:p>
                      <a:pPr algn="ctr"/>
                      <a:r>
                        <a:rPr kumimoji="1" lang="ja-JP" altLang="en-US" sz="1100" dirty="0"/>
                        <a:t>出　典</a:t>
                      </a:r>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781359562"/>
                  </a:ext>
                </a:extLst>
              </a:tr>
              <a:tr h="370840">
                <a:tc>
                  <a:txBody>
                    <a:bodyPr/>
                    <a:lstStyle/>
                    <a:p>
                      <a:r>
                        <a:rPr lang="ja-JP" altLang="en-US" sz="1100" u="none" dirty="0">
                          <a:solidFill>
                            <a:schemeClr val="tx1"/>
                          </a:solidFill>
                          <a:latin typeface="Meiryo UI" panose="020B0604030504040204" pitchFamily="50" charset="-128"/>
                          <a:ea typeface="Meiryo UI" panose="020B0604030504040204" pitchFamily="50" charset="-128"/>
                        </a:rPr>
                        <a:t>成人の週１回以上のスポーツ実施率</a:t>
                      </a:r>
                      <a:endParaRPr kumimoji="1" lang="ja-JP" altLang="en-US"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lang="en-US" altLang="ja-JP" sz="1100" u="none" dirty="0">
                          <a:solidFill>
                            <a:schemeClr val="tx1"/>
                          </a:solidFill>
                          <a:latin typeface="Meiryo UI" panose="020B0604030504040204" pitchFamily="50" charset="-128"/>
                          <a:ea typeface="Meiryo UI" panose="020B0604030504040204" pitchFamily="50" charset="-128"/>
                        </a:rPr>
                        <a:t>2024</a:t>
                      </a:r>
                      <a:r>
                        <a:rPr lang="ja-JP" altLang="en-US" sz="1100" u="none" dirty="0">
                          <a:solidFill>
                            <a:schemeClr val="tx1"/>
                          </a:solidFill>
                          <a:latin typeface="Meiryo UI" panose="020B0604030504040204" pitchFamily="50" charset="-128"/>
                          <a:ea typeface="Meiryo UI" panose="020B0604030504040204" pitchFamily="50" charset="-128"/>
                        </a:rPr>
                        <a:t>年度）     </a:t>
                      </a:r>
                      <a:r>
                        <a:rPr lang="en-US" altLang="ja-JP" sz="1100" u="none" dirty="0">
                          <a:solidFill>
                            <a:schemeClr val="tx1"/>
                          </a:solidFill>
                          <a:latin typeface="Meiryo UI" panose="020B0604030504040204" pitchFamily="50" charset="-128"/>
                          <a:ea typeface="Meiryo UI" panose="020B0604030504040204" pitchFamily="50" charset="-128"/>
                        </a:rPr>
                        <a:t>51.7%</a:t>
                      </a:r>
                      <a:r>
                        <a:rPr lang="ja-JP" altLang="en-US" sz="1100" u="none" dirty="0">
                          <a:solidFill>
                            <a:schemeClr val="tx1"/>
                          </a:solidFill>
                          <a:latin typeface="Meiryo UI" panose="020B0604030504040204" pitchFamily="50" charset="-128"/>
                          <a:ea typeface="Meiryo UI" panose="020B0604030504040204" pitchFamily="50" charset="-128"/>
                        </a:rPr>
                        <a:t>　</a:t>
                      </a:r>
                      <a:endParaRPr kumimoji="1" lang="ja-JP" altLang="en-US"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スポーツの実施状況等に関する世論調査</a:t>
                      </a:r>
                      <a:endParaRPr lang="en-US" altLang="ja-JP" sz="11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（スポーツ庁）</a:t>
                      </a:r>
                      <a:endParaRPr kumimoji="1" lang="ja-JP" altLang="en-US" sz="1100" u="non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23283998"/>
                  </a:ext>
                </a:extLst>
              </a:tr>
              <a:tr h="370840">
                <a:tc>
                  <a:txBody>
                    <a:bodyPr/>
                    <a:lstStyle/>
                    <a:p>
                      <a:pPr>
                        <a:lnSpc>
                          <a:spcPct val="150000"/>
                        </a:lnSpc>
                      </a:pPr>
                      <a:r>
                        <a:rPr lang="ja-JP" altLang="en-US" sz="1100" u="none" dirty="0">
                          <a:solidFill>
                            <a:schemeClr val="tx1"/>
                          </a:solidFill>
                          <a:latin typeface="Meiryo UI" panose="020B0604030504040204" pitchFamily="50" charset="-128"/>
                          <a:ea typeface="Meiryo UI" panose="020B0604030504040204" pitchFamily="50" charset="-128"/>
                        </a:rPr>
                        <a:t>海外留学する高校生数</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kumimoji="1" lang="en-US" altLang="ja-JP" sz="1100" u="none" dirty="0">
                          <a:solidFill>
                            <a:schemeClr val="tx1"/>
                          </a:solidFill>
                          <a:latin typeface="Meiryo UI" panose="020B0604030504040204" pitchFamily="50" charset="-128"/>
                          <a:ea typeface="Meiryo UI" panose="020B0604030504040204" pitchFamily="50" charset="-128"/>
                        </a:rPr>
                        <a:t>2023</a:t>
                      </a:r>
                      <a:r>
                        <a:rPr kumimoji="1" lang="ja-JP" altLang="en-US" sz="1100" u="none" dirty="0">
                          <a:solidFill>
                            <a:schemeClr val="tx1"/>
                          </a:solidFill>
                          <a:latin typeface="Meiryo UI" panose="020B0604030504040204" pitchFamily="50" charset="-128"/>
                          <a:ea typeface="Meiryo UI" panose="020B0604030504040204" pitchFamily="50" charset="-128"/>
                        </a:rPr>
                        <a:t>年度）     </a:t>
                      </a:r>
                      <a:r>
                        <a:rPr kumimoji="1" lang="en-US" altLang="ja-JP" sz="1100" u="none" dirty="0">
                          <a:solidFill>
                            <a:schemeClr val="tx1"/>
                          </a:solidFill>
                          <a:latin typeface="Meiryo UI" panose="020B0604030504040204" pitchFamily="50" charset="-128"/>
                          <a:ea typeface="Meiryo UI" panose="020B0604030504040204" pitchFamily="50" charset="-128"/>
                        </a:rPr>
                        <a:t>311</a:t>
                      </a:r>
                      <a:r>
                        <a:rPr kumimoji="1" lang="ja-JP" altLang="en-US" sz="1100" u="none" dirty="0">
                          <a:solidFill>
                            <a:schemeClr val="tx1"/>
                          </a:solidFill>
                          <a:latin typeface="Meiryo UI" panose="020B0604030504040204" pitchFamily="50" charset="-128"/>
                          <a:ea typeface="Meiryo UI" panose="020B0604030504040204" pitchFamily="50" charset="-128"/>
                        </a:rPr>
                        <a:t>人　</a:t>
                      </a:r>
                    </a:p>
                  </a:txBody>
                  <a:tcPr anchor="ctr"/>
                </a:tc>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高等学校等における国際交流等の状況について</a:t>
                      </a:r>
                    </a:p>
                    <a:p>
                      <a:r>
                        <a:rPr kumimoji="1" lang="ja-JP" altLang="en-US" sz="1100" u="none" dirty="0">
                          <a:solidFill>
                            <a:schemeClr val="tx1"/>
                          </a:solidFill>
                          <a:latin typeface="Meiryo UI" panose="020B0604030504040204" pitchFamily="50" charset="-128"/>
                          <a:ea typeface="Meiryo UI" panose="020B0604030504040204" pitchFamily="50" charset="-128"/>
                        </a:rPr>
                        <a:t>（文部科学省）</a:t>
                      </a:r>
                      <a:endParaRPr kumimoji="1" lang="en-US" altLang="ja-JP" sz="1100" u="none" strike="sngStrik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91496055"/>
                  </a:ext>
                </a:extLst>
              </a:tr>
              <a:tr h="370840">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海外留学する大学生数（大阪府内の大学）</a:t>
                      </a:r>
                      <a:endParaRPr lang="en-US" altLang="ja-JP" sz="11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en-US" altLang="ja-JP" sz="1100" u="none" dirty="0">
                          <a:solidFill>
                            <a:schemeClr val="tx1"/>
                          </a:solidFill>
                          <a:latin typeface="Meiryo UI" panose="020B0604030504040204" pitchFamily="50" charset="-128"/>
                          <a:ea typeface="Meiryo UI" panose="020B0604030504040204" pitchFamily="50" charset="-128"/>
                        </a:rPr>
                        <a:t>※</a:t>
                      </a:r>
                      <a:r>
                        <a:rPr lang="ja-JP" altLang="en-US" sz="1100" u="none" dirty="0">
                          <a:solidFill>
                            <a:schemeClr val="tx1"/>
                          </a:solidFill>
                          <a:latin typeface="Meiryo UI" panose="020B0604030504040204" pitchFamily="50" charset="-128"/>
                          <a:ea typeface="Meiryo UI" panose="020B0604030504040204" pitchFamily="50" charset="-128"/>
                        </a:rPr>
                        <a:t>３か月以上の留学</a:t>
                      </a:r>
                      <a:endParaRPr lang="en-US" altLang="ja-JP" sz="1100" u="sng"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2023</a:t>
                      </a:r>
                      <a:r>
                        <a:rPr kumimoji="1" lang="ja-JP" altLang="en-US" sz="1100" dirty="0">
                          <a:solidFill>
                            <a:schemeClr val="tx1"/>
                          </a:solidFill>
                          <a:latin typeface="Meiryo UI" panose="020B0604030504040204" pitchFamily="50" charset="-128"/>
                          <a:ea typeface="Meiryo UI" panose="020B0604030504040204" pitchFamily="50" charset="-128"/>
                        </a:rPr>
                        <a:t>年度</a:t>
                      </a:r>
                      <a:r>
                        <a:rPr kumimoji="1" lang="en-US" altLang="ja-JP" sz="1100"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　　  </a:t>
                      </a:r>
                      <a:r>
                        <a:rPr kumimoji="1" lang="en-US" altLang="ja-JP" sz="1100" dirty="0">
                          <a:solidFill>
                            <a:schemeClr val="tx1"/>
                          </a:solidFill>
                          <a:latin typeface="Meiryo UI" panose="020B0604030504040204" pitchFamily="50" charset="-128"/>
                          <a:ea typeface="Meiryo UI" panose="020B0604030504040204" pitchFamily="50" charset="-128"/>
                        </a:rPr>
                        <a:t>2,391</a:t>
                      </a:r>
                      <a:r>
                        <a:rPr kumimoji="1" lang="ja-JP" altLang="en-US" sz="1100" dirty="0">
                          <a:solidFill>
                            <a:schemeClr val="tx1"/>
                          </a:solidFill>
                          <a:latin typeface="Meiryo UI" panose="020B0604030504040204" pitchFamily="50" charset="-128"/>
                          <a:ea typeface="Meiryo UI" panose="020B0604030504040204" pitchFamily="50" charset="-128"/>
                        </a:rPr>
                        <a:t>人</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（うち協定等に基づく留学</a:t>
                      </a:r>
                      <a:r>
                        <a:rPr kumimoji="1" lang="en-US" altLang="ja-JP" sz="1100" dirty="0">
                          <a:solidFill>
                            <a:schemeClr val="tx1"/>
                          </a:solidFill>
                          <a:latin typeface="Meiryo UI" panose="020B0604030504040204" pitchFamily="50" charset="-128"/>
                          <a:ea typeface="Meiryo UI" panose="020B0604030504040204" pitchFamily="50" charset="-128"/>
                        </a:rPr>
                        <a:t>2,134</a:t>
                      </a:r>
                      <a:r>
                        <a:rPr kumimoji="1" lang="ja-JP" altLang="en-US" sz="1100" dirty="0">
                          <a:solidFill>
                            <a:schemeClr val="tx1"/>
                          </a:solidFill>
                          <a:latin typeface="Meiryo UI" panose="020B0604030504040204" pitchFamily="50" charset="-128"/>
                          <a:ea typeface="Meiryo UI" panose="020B0604030504040204" pitchFamily="50" charset="-128"/>
                        </a:rPr>
                        <a:t>人）</a:t>
                      </a:r>
                    </a:p>
                  </a:txBody>
                  <a:tcPr anchor="ctr"/>
                </a:tc>
                <a:tc>
                  <a:txBody>
                    <a:bodyPr/>
                    <a:lstStyle/>
                    <a:p>
                      <a:r>
                        <a:rPr lang="ja-JP" altLang="en-US" sz="1100" u="none" dirty="0">
                          <a:solidFill>
                            <a:schemeClr val="tx1"/>
                          </a:solidFill>
                          <a:latin typeface="Meiryo UI" panose="020B0604030504040204" pitchFamily="50" charset="-128"/>
                          <a:ea typeface="Meiryo UI" panose="020B0604030504040204" pitchFamily="50" charset="-128"/>
                        </a:rPr>
                        <a:t>日本人学生留学状況調査</a:t>
                      </a:r>
                      <a:endParaRPr lang="en-US" altLang="ja-JP" sz="1100" u="none" dirty="0">
                        <a:solidFill>
                          <a:schemeClr val="tx1"/>
                        </a:solidFill>
                        <a:latin typeface="Meiryo UI" panose="020B0604030504040204" pitchFamily="50" charset="-128"/>
                        <a:ea typeface="Meiryo UI" panose="020B0604030504040204" pitchFamily="50" charset="-128"/>
                      </a:endParaRPr>
                    </a:p>
                    <a:p>
                      <a:r>
                        <a:rPr lang="ja-JP" altLang="en-US" sz="1100" u="none" dirty="0">
                          <a:solidFill>
                            <a:schemeClr val="tx1"/>
                          </a:solidFill>
                          <a:latin typeface="Meiryo UI" panose="020B0604030504040204" pitchFamily="50" charset="-128"/>
                          <a:ea typeface="Meiryo UI" panose="020B0604030504040204" pitchFamily="50" charset="-128"/>
                        </a:rPr>
                        <a:t>（</a:t>
                      </a:r>
                      <a:r>
                        <a:rPr lang="zh-CN" altLang="en-US" sz="1100" u="none" dirty="0">
                          <a:solidFill>
                            <a:schemeClr val="tx1"/>
                          </a:solidFill>
                          <a:latin typeface="Meiryo UI" panose="020B0604030504040204" pitchFamily="50" charset="-128"/>
                          <a:ea typeface="Meiryo UI" panose="020B0604030504040204" pitchFamily="50" charset="-128"/>
                        </a:rPr>
                        <a:t>独立行政法人</a:t>
                      </a:r>
                      <a:r>
                        <a:rPr lang="ja-JP" altLang="en-US" sz="1100" u="none" dirty="0">
                          <a:solidFill>
                            <a:schemeClr val="tx1"/>
                          </a:solidFill>
                          <a:latin typeface="Meiryo UI" panose="020B0604030504040204" pitchFamily="50" charset="-128"/>
                          <a:ea typeface="Meiryo UI" panose="020B0604030504040204" pitchFamily="50" charset="-128"/>
                        </a:rPr>
                        <a:t>日本学生支援機構（</a:t>
                      </a:r>
                      <a:r>
                        <a:rPr lang="en-US" altLang="ja-JP" sz="1100" u="none" dirty="0">
                          <a:solidFill>
                            <a:schemeClr val="tx1"/>
                          </a:solidFill>
                          <a:latin typeface="Meiryo UI" panose="020B0604030504040204" pitchFamily="50" charset="-128"/>
                          <a:ea typeface="Meiryo UI" panose="020B0604030504040204" pitchFamily="50" charset="-128"/>
                        </a:rPr>
                        <a:t>JASSO</a:t>
                      </a:r>
                      <a:r>
                        <a:rPr lang="ja-JP" altLang="en-US" sz="1100" u="none" dirty="0">
                          <a:solidFill>
                            <a:schemeClr val="tx1"/>
                          </a:solidFill>
                          <a:latin typeface="Meiryo UI" panose="020B0604030504040204" pitchFamily="50" charset="-128"/>
                          <a:ea typeface="Meiryo UI" panose="020B0604030504040204" pitchFamily="50" charset="-128"/>
                        </a:rPr>
                        <a:t>））</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932778016"/>
                  </a:ext>
                </a:extLst>
              </a:tr>
              <a:tr h="370840">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府内高校生の英語力</a:t>
                      </a:r>
                      <a:endParaRPr lang="en-US" altLang="ja-JP" sz="11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en-US" altLang="ja-JP" sz="1100" u="none" dirty="0">
                          <a:solidFill>
                            <a:schemeClr val="tx1"/>
                          </a:solidFill>
                          <a:latin typeface="Meiryo UI" panose="020B0604030504040204" pitchFamily="50" charset="-128"/>
                          <a:ea typeface="Meiryo UI" panose="020B0604030504040204" pitchFamily="50" charset="-128"/>
                        </a:rPr>
                        <a:t> CEFR A2</a:t>
                      </a:r>
                      <a:r>
                        <a:rPr lang="ja-JP" altLang="en-US" sz="1100" u="none" dirty="0">
                          <a:solidFill>
                            <a:schemeClr val="tx1"/>
                          </a:solidFill>
                          <a:latin typeface="Meiryo UI" panose="020B0604030504040204" pitchFamily="50" charset="-128"/>
                          <a:ea typeface="Meiryo UI" panose="020B0604030504040204" pitchFamily="50" charset="-128"/>
                        </a:rPr>
                        <a:t>レベル相当以上の英語力を取得または有すると思われる生徒数の割合（公立高等学校　第３学年）</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100" dirty="0">
                          <a:solidFill>
                            <a:schemeClr val="tx1"/>
                          </a:solidFill>
                          <a:latin typeface="Meiryo UI" panose="020B0604030504040204" pitchFamily="50" charset="-128"/>
                          <a:ea typeface="Meiryo UI" panose="020B0604030504040204" pitchFamily="50" charset="-128"/>
                        </a:rPr>
                        <a:t>2024</a:t>
                      </a:r>
                      <a:r>
                        <a:rPr kumimoji="1" lang="ja-JP" altLang="en-US" sz="1100" dirty="0">
                          <a:solidFill>
                            <a:schemeClr val="tx1"/>
                          </a:solidFill>
                          <a:latin typeface="Meiryo UI" panose="020B0604030504040204" pitchFamily="50" charset="-128"/>
                          <a:ea typeface="Meiryo UI" panose="020B0604030504040204" pitchFamily="50" charset="-128"/>
                        </a:rPr>
                        <a:t>年）　　　　 </a:t>
                      </a:r>
                      <a:r>
                        <a:rPr kumimoji="1" lang="en-US" altLang="ja-JP" sz="1100" dirty="0">
                          <a:solidFill>
                            <a:schemeClr val="tx1"/>
                          </a:solidFill>
                          <a:latin typeface="Meiryo UI" panose="020B0604030504040204" pitchFamily="50" charset="-128"/>
                          <a:ea typeface="Meiryo UI" panose="020B0604030504040204" pitchFamily="50" charset="-128"/>
                        </a:rPr>
                        <a:t>57.8</a:t>
                      </a:r>
                      <a:r>
                        <a:rPr kumimoji="1" lang="ja-JP" altLang="en-US" sz="1100" dirty="0">
                          <a:solidFill>
                            <a:schemeClr val="tx1"/>
                          </a:solidFill>
                          <a:latin typeface="Meiryo UI" panose="020B0604030504040204" pitchFamily="50" charset="-128"/>
                          <a:ea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100" u="none" baseline="0" dirty="0">
                          <a:solidFill>
                            <a:schemeClr val="tx1"/>
                          </a:solidFill>
                          <a:latin typeface="Meiryo UI" panose="020B0604030504040204" pitchFamily="50" charset="-128"/>
                          <a:ea typeface="Meiryo UI" panose="020B0604030504040204" pitchFamily="50" charset="-128"/>
                        </a:rPr>
                        <a:t> </a:t>
                      </a:r>
                      <a:r>
                        <a:rPr kumimoji="1" lang="en-US" altLang="ja-JP" sz="1100" u="none" dirty="0">
                          <a:solidFill>
                            <a:schemeClr val="tx1"/>
                          </a:solidFill>
                          <a:latin typeface="Meiryo UI" panose="020B0604030504040204" pitchFamily="50" charset="-128"/>
                          <a:ea typeface="Meiryo UI" panose="020B0604030504040204" pitchFamily="50" charset="-128"/>
                        </a:rPr>
                        <a:t>※2024.12.1</a:t>
                      </a:r>
                      <a:r>
                        <a:rPr kumimoji="1" lang="ja-JP" altLang="en-US" sz="1100" u="none" dirty="0">
                          <a:solidFill>
                            <a:schemeClr val="tx1"/>
                          </a:solidFill>
                          <a:latin typeface="Meiryo UI" panose="020B0604030504040204" pitchFamily="50" charset="-128"/>
                          <a:ea typeface="Meiryo UI" panose="020B0604030504040204" pitchFamily="50" charset="-128"/>
                        </a:rPr>
                        <a:t>時点</a:t>
                      </a: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zh-TW" altLang="en-US" sz="1100" u="none" dirty="0">
                          <a:solidFill>
                            <a:schemeClr val="tx1"/>
                          </a:solidFill>
                          <a:latin typeface="Meiryo UI" panose="020B0604030504040204" pitchFamily="50" charset="-128"/>
                          <a:ea typeface="Meiryo UI" panose="020B0604030504040204" pitchFamily="50" charset="-128"/>
                        </a:rPr>
                        <a:t>英語教育実施状況調査</a:t>
                      </a:r>
                      <a:endParaRPr lang="en-US" altLang="zh-TW" sz="11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（文部科学省）</a:t>
                      </a:r>
                      <a:endParaRPr lang="en-US" altLang="zh-TW" sz="1100" u="non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766868121"/>
                  </a:ext>
                </a:extLst>
              </a:tr>
              <a:tr h="370840">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府内在留高度外国人材数（在留資格別含む）</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100" dirty="0">
                          <a:solidFill>
                            <a:schemeClr val="tx1"/>
                          </a:solidFill>
                          <a:latin typeface="Meiryo UI" panose="020B0604030504040204" pitchFamily="50" charset="-128"/>
                          <a:ea typeface="Meiryo UI" panose="020B0604030504040204" pitchFamily="50" charset="-128"/>
                        </a:rPr>
                        <a:t>2024</a:t>
                      </a:r>
                      <a:r>
                        <a:rPr kumimoji="1" lang="ja-JP" altLang="en-US" sz="1100" dirty="0">
                          <a:solidFill>
                            <a:schemeClr val="tx1"/>
                          </a:solidFill>
                          <a:latin typeface="Meiryo UI" panose="020B0604030504040204" pitchFamily="50" charset="-128"/>
                          <a:ea typeface="Meiryo UI" panose="020B0604030504040204" pitchFamily="50" charset="-128"/>
                        </a:rPr>
                        <a:t>年）　</a:t>
                      </a:r>
                      <a:r>
                        <a:rPr kumimoji="1" lang="en-US" altLang="ja-JP" sz="1100" dirty="0">
                          <a:solidFill>
                            <a:schemeClr val="tx1"/>
                          </a:solidFill>
                          <a:latin typeface="Meiryo UI" panose="020B0604030504040204" pitchFamily="50" charset="-128"/>
                          <a:ea typeface="Meiryo UI" panose="020B0604030504040204" pitchFamily="50" charset="-128"/>
                        </a:rPr>
                        <a:t>50,705</a:t>
                      </a:r>
                      <a:r>
                        <a:rPr kumimoji="1" lang="ja-JP" altLang="en-US" sz="1100" dirty="0">
                          <a:solidFill>
                            <a:schemeClr val="tx1"/>
                          </a:solidFill>
                          <a:latin typeface="Meiryo UI" panose="020B0604030504040204" pitchFamily="50" charset="-128"/>
                          <a:ea typeface="Meiryo UI" panose="020B0604030504040204" pitchFamily="50" charset="-128"/>
                        </a:rPr>
                        <a:t>人</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うち　　 高度専門職　    　　　　　</a:t>
                      </a:r>
                      <a:r>
                        <a:rPr kumimoji="1" lang="en-US" altLang="ja-JP" sz="1100" dirty="0">
                          <a:solidFill>
                            <a:schemeClr val="tx1"/>
                          </a:solidFill>
                          <a:latin typeface="Meiryo UI" panose="020B0604030504040204" pitchFamily="50" charset="-128"/>
                          <a:ea typeface="Meiryo UI" panose="020B0604030504040204" pitchFamily="50" charset="-128"/>
                        </a:rPr>
                        <a:t>2,101</a:t>
                      </a:r>
                      <a:r>
                        <a:rPr kumimoji="1" lang="ja-JP" altLang="en-US" sz="1100" dirty="0">
                          <a:solidFill>
                            <a:schemeClr val="tx1"/>
                          </a:solidFill>
                          <a:latin typeface="Meiryo UI" panose="020B0604030504040204" pitchFamily="50" charset="-128"/>
                          <a:ea typeface="Meiryo UI" panose="020B0604030504040204" pitchFamily="50" charset="-128"/>
                        </a:rPr>
                        <a:t>人</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経営・管理　　 　　　　　　</a:t>
                      </a:r>
                      <a:r>
                        <a:rPr kumimoji="1" lang="en-US" altLang="ja-JP" sz="1100" dirty="0">
                          <a:solidFill>
                            <a:schemeClr val="tx1"/>
                          </a:solidFill>
                          <a:latin typeface="Meiryo UI" panose="020B0604030504040204" pitchFamily="50" charset="-128"/>
                          <a:ea typeface="Meiryo UI" panose="020B0604030504040204" pitchFamily="50" charset="-128"/>
                        </a:rPr>
                        <a:t>6,975</a:t>
                      </a:r>
                      <a:r>
                        <a:rPr kumimoji="1" lang="ja-JP" altLang="en-US" sz="1100" dirty="0">
                          <a:solidFill>
                            <a:schemeClr val="tx1"/>
                          </a:solidFill>
                          <a:latin typeface="Meiryo UI" panose="020B0604030504040204" pitchFamily="50" charset="-128"/>
                          <a:ea typeface="Meiryo UI" panose="020B0604030504040204" pitchFamily="50" charset="-128"/>
                        </a:rPr>
                        <a:t>人</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技術・人文知識・国際業務　　　　　　　　　　　　　　　　　　</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a:t>
                      </a:r>
                      <a:r>
                        <a:rPr kumimoji="1" lang="en-US" altLang="ja-JP" sz="1100" dirty="0">
                          <a:solidFill>
                            <a:schemeClr val="tx1"/>
                          </a:solidFill>
                          <a:latin typeface="Meiryo UI" panose="020B0604030504040204" pitchFamily="50" charset="-128"/>
                          <a:ea typeface="Meiryo UI" panose="020B0604030504040204" pitchFamily="50" charset="-128"/>
                        </a:rPr>
                        <a:t>38,417</a:t>
                      </a:r>
                      <a:r>
                        <a:rPr kumimoji="1" lang="ja-JP" altLang="en-US" sz="1100" dirty="0">
                          <a:solidFill>
                            <a:schemeClr val="tx1"/>
                          </a:solidFill>
                          <a:latin typeface="Meiryo UI" panose="020B0604030504040204" pitchFamily="50" charset="-128"/>
                          <a:ea typeface="Meiryo UI" panose="020B0604030504040204" pitchFamily="50" charset="-128"/>
                        </a:rPr>
                        <a:t>人　等</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100" dirty="0">
                          <a:solidFill>
                            <a:schemeClr val="tx1"/>
                          </a:solidFill>
                          <a:latin typeface="Meiryo UI" panose="020B0604030504040204" pitchFamily="50" charset="-128"/>
                          <a:ea typeface="Meiryo UI" panose="020B0604030504040204" pitchFamily="50" charset="-128"/>
                        </a:rPr>
                        <a:t>※2024.12.31</a:t>
                      </a:r>
                      <a:r>
                        <a:rPr kumimoji="1" lang="ja-JP" altLang="en-US" sz="1100" dirty="0">
                          <a:solidFill>
                            <a:schemeClr val="tx1"/>
                          </a:solidFill>
                          <a:latin typeface="Meiryo UI" panose="020B0604030504040204" pitchFamily="50" charset="-128"/>
                          <a:ea typeface="Meiryo UI" panose="020B0604030504040204" pitchFamily="50" charset="-128"/>
                        </a:rPr>
                        <a:t>時点　</a:t>
                      </a:r>
                      <a:endParaRPr kumimoji="1" lang="en-US" altLang="ja-JP" sz="1100"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在留外国人統計　</a:t>
                      </a:r>
                      <a:r>
                        <a:rPr kumimoji="1" lang="ja-JP" altLang="en-US" sz="1100" u="none" strike="noStrike" dirty="0">
                          <a:solidFill>
                            <a:schemeClr val="tx1"/>
                          </a:solidFill>
                          <a:latin typeface="Meiryo UI" panose="020B0604030504040204" pitchFamily="50" charset="-128"/>
                          <a:ea typeface="Meiryo UI" panose="020B0604030504040204" pitchFamily="50" charset="-128"/>
                        </a:rPr>
                        <a:t>都道府県別在留資格別在留外国人数</a:t>
                      </a:r>
                      <a:endParaRPr kumimoji="1" lang="en-US" altLang="ja-JP" sz="1100" u="none" strike="noStrik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（法務省）</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790032372"/>
                  </a:ext>
                </a:extLst>
              </a:tr>
              <a:tr h="370840">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留学生が就職する全国の日本企業等のうち、大阪の企業が占める割合</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kumimoji="1" lang="en-US" altLang="ja-JP" sz="1100" u="none" dirty="0">
                          <a:solidFill>
                            <a:schemeClr val="tx1"/>
                          </a:solidFill>
                          <a:latin typeface="Meiryo UI" panose="020B0604030504040204" pitchFamily="50" charset="-128"/>
                          <a:ea typeface="Meiryo UI" panose="020B0604030504040204" pitchFamily="50" charset="-128"/>
                        </a:rPr>
                        <a:t>2024</a:t>
                      </a:r>
                      <a:r>
                        <a:rPr kumimoji="1" lang="ja-JP" altLang="en-US" sz="1100" u="none" dirty="0">
                          <a:solidFill>
                            <a:schemeClr val="tx1"/>
                          </a:solidFill>
                          <a:latin typeface="Meiryo UI" panose="020B0604030504040204" pitchFamily="50" charset="-128"/>
                          <a:ea typeface="Meiryo UI" panose="020B0604030504040204" pitchFamily="50" charset="-128"/>
                        </a:rPr>
                        <a:t>年）　 </a:t>
                      </a:r>
                      <a:r>
                        <a:rPr kumimoji="1" lang="en-US" altLang="ja-JP" sz="1100" u="none" dirty="0">
                          <a:solidFill>
                            <a:schemeClr val="tx1"/>
                          </a:solidFill>
                          <a:latin typeface="Meiryo UI" panose="020B0604030504040204" pitchFamily="50" charset="-128"/>
                          <a:ea typeface="Meiryo UI" panose="020B0604030504040204" pitchFamily="50" charset="-128"/>
                        </a:rPr>
                        <a:t>12.2</a:t>
                      </a:r>
                      <a:r>
                        <a:rPr kumimoji="1" lang="ja-JP" altLang="en-US" sz="1100" u="none" dirty="0">
                          <a:solidFill>
                            <a:schemeClr val="tx1"/>
                          </a:solidFill>
                          <a:latin typeface="Meiryo UI" panose="020B0604030504040204" pitchFamily="50" charset="-128"/>
                          <a:ea typeface="Meiryo UI" panose="020B0604030504040204" pitchFamily="50" charset="-128"/>
                        </a:rPr>
                        <a:t>％</a:t>
                      </a: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Meiryo UI" panose="020B0604030504040204" pitchFamily="50" charset="-128"/>
                          <a:ea typeface="Meiryo UI" panose="020B0604030504040204" pitchFamily="50" charset="-128"/>
                        </a:rPr>
                        <a:t>留学生の日本企業等への就職状況について</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Meiryo UI" panose="020B0604030504040204" pitchFamily="50" charset="-128"/>
                          <a:ea typeface="Meiryo UI" panose="020B0604030504040204" pitchFamily="50" charset="-128"/>
                        </a:rPr>
                        <a:t>（</a:t>
                      </a:r>
                      <a:r>
                        <a:rPr kumimoji="1" lang="zh-CN" altLang="en-US" sz="1100" u="none" dirty="0">
                          <a:solidFill>
                            <a:schemeClr val="tx1"/>
                          </a:solidFill>
                          <a:latin typeface="Meiryo UI" panose="020B0604030504040204" pitchFamily="50" charset="-128"/>
                          <a:ea typeface="Meiryo UI" panose="020B0604030504040204" pitchFamily="50" charset="-128"/>
                        </a:rPr>
                        <a:t>出入国在留管理庁</a:t>
                      </a:r>
                      <a:r>
                        <a:rPr kumimoji="1" lang="ja-JP" altLang="en-US" sz="1100" u="none" dirty="0">
                          <a:solidFill>
                            <a:schemeClr val="tx1"/>
                          </a:solidFill>
                          <a:latin typeface="Meiryo UI" panose="020B0604030504040204" pitchFamily="50" charset="-128"/>
                          <a:ea typeface="Meiryo UI" panose="020B0604030504040204" pitchFamily="50" charset="-128"/>
                        </a:rPr>
                        <a:t>）</a:t>
                      </a:r>
                      <a:endParaRPr kumimoji="1" lang="en-US" altLang="ja-JP" sz="1100" u="non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950117106"/>
                  </a:ext>
                </a:extLst>
              </a:tr>
              <a:tr h="370840">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府内外国人のビジネス日本語（</a:t>
                      </a:r>
                      <a:r>
                        <a:rPr lang="en-US" altLang="ja-JP" sz="1100" u="none" dirty="0">
                          <a:solidFill>
                            <a:schemeClr val="tx1"/>
                          </a:solidFill>
                          <a:latin typeface="Meiryo UI" panose="020B0604030504040204" pitchFamily="50" charset="-128"/>
                          <a:ea typeface="Meiryo UI" panose="020B0604030504040204" pitchFamily="50" charset="-128"/>
                        </a:rPr>
                        <a:t>J2</a:t>
                      </a:r>
                      <a:r>
                        <a:rPr lang="ja-JP" altLang="en-US" sz="1100" u="none" dirty="0">
                          <a:solidFill>
                            <a:schemeClr val="tx1"/>
                          </a:solidFill>
                          <a:latin typeface="Meiryo UI" panose="020B0604030504040204" pitchFamily="50" charset="-128"/>
                          <a:ea typeface="Meiryo UI" panose="020B0604030504040204" pitchFamily="50" charset="-128"/>
                        </a:rPr>
                        <a:t>以上）</a:t>
                      </a:r>
                      <a:endParaRPr lang="en-US" altLang="ja-JP" sz="11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取得者数</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2024</a:t>
                      </a:r>
                      <a:r>
                        <a:rPr kumimoji="1" lang="ja-JP" altLang="en-US" sz="1100" dirty="0">
                          <a:solidFill>
                            <a:schemeClr val="tx1"/>
                          </a:solidFill>
                          <a:latin typeface="Meiryo UI" panose="020B0604030504040204" pitchFamily="50" charset="-128"/>
                          <a:ea typeface="Meiryo UI" panose="020B0604030504040204" pitchFamily="50" charset="-128"/>
                        </a:rPr>
                        <a:t>年度）</a:t>
                      </a:r>
                      <a:r>
                        <a:rPr kumimoji="1" lang="en-US" altLang="ja-JP" sz="1100" dirty="0">
                          <a:solidFill>
                            <a:schemeClr val="tx1"/>
                          </a:solidFill>
                          <a:latin typeface="Meiryo UI" panose="020B0604030504040204" pitchFamily="50" charset="-128"/>
                          <a:ea typeface="Meiryo UI" panose="020B0604030504040204" pitchFamily="50" charset="-128"/>
                        </a:rPr>
                        <a:t>250</a:t>
                      </a:r>
                      <a:r>
                        <a:rPr kumimoji="1" lang="ja-JP" altLang="en-US" sz="1100" dirty="0">
                          <a:solidFill>
                            <a:schemeClr val="tx1"/>
                          </a:solidFill>
                          <a:latin typeface="Meiryo UI" panose="020B0604030504040204" pitchFamily="50" charset="-128"/>
                          <a:ea typeface="Meiryo UI" panose="020B0604030504040204" pitchFamily="50" charset="-128"/>
                        </a:rPr>
                        <a:t>人</a:t>
                      </a:r>
                    </a:p>
                  </a:txBody>
                  <a:tcPr anchor="ctr"/>
                </a:tc>
                <a:tc>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BJT</a:t>
                      </a:r>
                      <a:r>
                        <a:rPr kumimoji="1" lang="ja-JP" altLang="en-US" sz="1100" dirty="0">
                          <a:solidFill>
                            <a:schemeClr val="tx1"/>
                          </a:solidFill>
                          <a:latin typeface="Meiryo UI" panose="020B0604030504040204" pitchFamily="50" charset="-128"/>
                          <a:ea typeface="Meiryo UI" panose="020B0604030504040204" pitchFamily="50" charset="-128"/>
                        </a:rPr>
                        <a:t>ビジネス日本語能力テスト</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（（公財）日本漢字能力検定協会）</a:t>
                      </a:r>
                    </a:p>
                  </a:txBody>
                  <a:tcPr anchor="ctr"/>
                </a:tc>
                <a:extLst>
                  <a:ext uri="{0D108BD9-81ED-4DB2-BD59-A6C34878D82A}">
                    <a16:rowId xmlns:a16="http://schemas.microsoft.com/office/drawing/2014/main" val="4227201217"/>
                  </a:ext>
                </a:extLst>
              </a:tr>
              <a:tr h="370840">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大阪で働く外国人労働者数</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（専門的・技術的分野の在留資格、特定技能、特定活動、技能実習、資格外活動、身分に基づく在留資格の内訳含む）</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100" u="none" dirty="0">
                          <a:solidFill>
                            <a:schemeClr val="tx1"/>
                          </a:solidFill>
                          <a:latin typeface="Meiryo UI" panose="020B0604030504040204" pitchFamily="50" charset="-128"/>
                          <a:ea typeface="Meiryo UI" panose="020B0604030504040204" pitchFamily="50" charset="-128"/>
                        </a:rPr>
                        <a:t>2024</a:t>
                      </a:r>
                      <a:r>
                        <a:rPr kumimoji="1" lang="ja-JP" altLang="en-US" sz="1100" u="none" dirty="0">
                          <a:solidFill>
                            <a:schemeClr val="tx1"/>
                          </a:solidFill>
                          <a:latin typeface="Meiryo UI" panose="020B0604030504040204" pitchFamily="50" charset="-128"/>
                          <a:ea typeface="Meiryo UI" panose="020B0604030504040204" pitchFamily="50" charset="-128"/>
                        </a:rPr>
                        <a:t>年）　</a:t>
                      </a:r>
                      <a:r>
                        <a:rPr kumimoji="1" lang="en-US" altLang="ja-JP" sz="1100" u="none" dirty="0">
                          <a:solidFill>
                            <a:schemeClr val="tx1"/>
                          </a:solidFill>
                          <a:latin typeface="Meiryo UI" panose="020B0604030504040204" pitchFamily="50" charset="-128"/>
                          <a:ea typeface="Meiryo UI" panose="020B0604030504040204" pitchFamily="50" charset="-128"/>
                        </a:rPr>
                        <a:t>174,669</a:t>
                      </a:r>
                      <a:r>
                        <a:rPr kumimoji="1" lang="ja-JP" altLang="en-US" sz="1100" u="none" dirty="0">
                          <a:solidFill>
                            <a:schemeClr val="tx1"/>
                          </a:solidFill>
                          <a:latin typeface="Meiryo UI" panose="020B0604030504040204" pitchFamily="50" charset="-128"/>
                          <a:ea typeface="Meiryo UI" panose="020B0604030504040204" pitchFamily="50" charset="-128"/>
                        </a:rPr>
                        <a:t>人</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baseline="0" dirty="0">
                          <a:solidFill>
                            <a:schemeClr val="tx1"/>
                          </a:solidFill>
                          <a:latin typeface="Meiryo UI" panose="020B0604030504040204" pitchFamily="50" charset="-128"/>
                          <a:ea typeface="Meiryo UI" panose="020B0604030504040204" pitchFamily="50" charset="-128"/>
                        </a:rPr>
                        <a:t>  　うち　専門的・技術的分野　 </a:t>
                      </a:r>
                      <a:r>
                        <a:rPr kumimoji="1" lang="en-US" altLang="ja-JP" sz="1100" baseline="0" dirty="0">
                          <a:solidFill>
                            <a:schemeClr val="tx1"/>
                          </a:solidFill>
                          <a:latin typeface="Meiryo UI" panose="020B0604030504040204" pitchFamily="50" charset="-128"/>
                          <a:ea typeface="Meiryo UI" panose="020B0604030504040204" pitchFamily="50" charset="-128"/>
                        </a:rPr>
                        <a:t>62,468</a:t>
                      </a:r>
                      <a:r>
                        <a:rPr kumimoji="1" lang="ja-JP" altLang="en-US" sz="1100" baseline="0" dirty="0">
                          <a:solidFill>
                            <a:schemeClr val="tx1"/>
                          </a:solidFill>
                          <a:latin typeface="Meiryo UI" panose="020B0604030504040204" pitchFamily="50" charset="-128"/>
                          <a:ea typeface="Meiryo UI" panose="020B0604030504040204" pitchFamily="50" charset="-128"/>
                        </a:rPr>
                        <a:t>人</a:t>
                      </a:r>
                      <a:endParaRPr kumimoji="1" lang="en-US" altLang="ja-JP" sz="1100" baseline="0" dirty="0">
                        <a:solidFill>
                          <a:schemeClr val="tx1"/>
                        </a:solidFill>
                        <a:latin typeface="Meiryo UI" panose="020B0604030504040204" pitchFamily="50" charset="-128"/>
                        <a:ea typeface="Meiryo UI" panose="020B0604030504040204" pitchFamily="50" charset="-128"/>
                      </a:endParaRPr>
                    </a:p>
                    <a:p>
                      <a:r>
                        <a:rPr lang="ja-JP" altLang="en-US" sz="1100" u="none" dirty="0">
                          <a:solidFill>
                            <a:schemeClr val="tx1"/>
                          </a:solidFill>
                          <a:latin typeface="Meiryo UI" panose="020B0604030504040204" pitchFamily="50" charset="-128"/>
                          <a:ea typeface="Meiryo UI" panose="020B0604030504040204" pitchFamily="50" charset="-128"/>
                        </a:rPr>
                        <a:t>　　　　　 特定活動　　　　　　　　 　</a:t>
                      </a:r>
                      <a:r>
                        <a:rPr lang="en-US" altLang="ja-JP" sz="1100" u="none" dirty="0">
                          <a:solidFill>
                            <a:schemeClr val="tx1"/>
                          </a:solidFill>
                          <a:latin typeface="Meiryo UI" panose="020B0604030504040204" pitchFamily="50" charset="-128"/>
                          <a:ea typeface="Meiryo UI" panose="020B0604030504040204" pitchFamily="50" charset="-128"/>
                        </a:rPr>
                        <a:t>6,394</a:t>
                      </a:r>
                      <a:r>
                        <a:rPr lang="ja-JP" altLang="en-US" sz="1100" u="none" dirty="0">
                          <a:solidFill>
                            <a:schemeClr val="tx1"/>
                          </a:solidFill>
                          <a:latin typeface="Meiryo UI" panose="020B0604030504040204" pitchFamily="50" charset="-128"/>
                          <a:ea typeface="Meiryo UI" panose="020B0604030504040204" pitchFamily="50" charset="-128"/>
                        </a:rPr>
                        <a:t>人</a:t>
                      </a:r>
                      <a:endParaRPr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 　　　　　技能実習　　　　　　　　</a:t>
                      </a:r>
                      <a:r>
                        <a:rPr kumimoji="1" lang="ja-JP" altLang="en-US" sz="1100" u="none" baseline="0" dirty="0">
                          <a:solidFill>
                            <a:schemeClr val="tx1"/>
                          </a:solidFill>
                          <a:latin typeface="Meiryo UI" panose="020B0604030504040204" pitchFamily="50" charset="-128"/>
                          <a:ea typeface="Meiryo UI" panose="020B0604030504040204" pitchFamily="50" charset="-128"/>
                        </a:rPr>
                        <a:t> </a:t>
                      </a:r>
                      <a:r>
                        <a:rPr kumimoji="1" lang="en-US" altLang="ja-JP" sz="1100" u="none" baseline="0" dirty="0">
                          <a:solidFill>
                            <a:schemeClr val="tx1"/>
                          </a:solidFill>
                          <a:latin typeface="Meiryo UI" panose="020B0604030504040204" pitchFamily="50" charset="-128"/>
                          <a:ea typeface="Meiryo UI" panose="020B0604030504040204" pitchFamily="50" charset="-128"/>
                        </a:rPr>
                        <a:t>27,557</a:t>
                      </a:r>
                      <a:r>
                        <a:rPr kumimoji="1" lang="ja-JP" altLang="en-US" sz="1100" u="none" dirty="0">
                          <a:solidFill>
                            <a:schemeClr val="tx1"/>
                          </a:solidFill>
                          <a:latin typeface="Meiryo UI" panose="020B0604030504040204" pitchFamily="50" charset="-128"/>
                          <a:ea typeface="Meiryo UI" panose="020B0604030504040204" pitchFamily="50" charset="-128"/>
                        </a:rPr>
                        <a:t>人 </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 　　　　　資格外活動　　　　　　　</a:t>
                      </a:r>
                      <a:r>
                        <a:rPr kumimoji="1" lang="en-US" altLang="ja-JP" sz="1100" u="none" dirty="0">
                          <a:solidFill>
                            <a:schemeClr val="tx1"/>
                          </a:solidFill>
                          <a:latin typeface="Meiryo UI" panose="020B0604030504040204" pitchFamily="50" charset="-128"/>
                          <a:ea typeface="Meiryo UI" panose="020B0604030504040204" pitchFamily="50" charset="-128"/>
                        </a:rPr>
                        <a:t>46,991</a:t>
                      </a:r>
                      <a:r>
                        <a:rPr kumimoji="1" lang="ja-JP" altLang="en-US" sz="1100" u="none" dirty="0">
                          <a:solidFill>
                            <a:schemeClr val="tx1"/>
                          </a:solidFill>
                          <a:latin typeface="Meiryo UI" panose="020B0604030504040204" pitchFamily="50" charset="-128"/>
                          <a:ea typeface="Meiryo UI" panose="020B0604030504040204" pitchFamily="50" charset="-128"/>
                        </a:rPr>
                        <a:t>人</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lang="ja-JP" altLang="en-US" sz="1100" u="none" dirty="0">
                          <a:solidFill>
                            <a:schemeClr val="tx1"/>
                          </a:solidFill>
                          <a:latin typeface="Meiryo UI" panose="020B0604030504040204" pitchFamily="50" charset="-128"/>
                          <a:ea typeface="Meiryo UI" panose="020B0604030504040204" pitchFamily="50" charset="-128"/>
                        </a:rPr>
                        <a:t>    　     身分に基づく在留資格　</a:t>
                      </a:r>
                      <a:r>
                        <a:rPr lang="en-US" altLang="ja-JP" sz="1100" u="none" dirty="0">
                          <a:solidFill>
                            <a:schemeClr val="tx1"/>
                          </a:solidFill>
                          <a:latin typeface="Meiryo UI" panose="020B0604030504040204" pitchFamily="50" charset="-128"/>
                          <a:ea typeface="Meiryo UI" panose="020B0604030504040204" pitchFamily="50" charset="-128"/>
                        </a:rPr>
                        <a:t>31,289</a:t>
                      </a:r>
                      <a:r>
                        <a:rPr lang="ja-JP" altLang="en-US" sz="1100" u="none" dirty="0">
                          <a:solidFill>
                            <a:schemeClr val="tx1"/>
                          </a:solidFill>
                          <a:latin typeface="Meiryo UI" panose="020B0604030504040204" pitchFamily="50" charset="-128"/>
                          <a:ea typeface="Meiryo UI" panose="020B0604030504040204" pitchFamily="50" charset="-128"/>
                        </a:rPr>
                        <a:t>人</a:t>
                      </a:r>
                      <a:endParaRPr lang="en-US" altLang="ja-JP" sz="11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100" u="none" dirty="0">
                          <a:solidFill>
                            <a:schemeClr val="tx1"/>
                          </a:solidFill>
                          <a:latin typeface="Meiryo UI" panose="020B0604030504040204" pitchFamily="50" charset="-128"/>
                          <a:ea typeface="Meiryo UI" panose="020B0604030504040204" pitchFamily="50" charset="-128"/>
                        </a:rPr>
                        <a:t>※</a:t>
                      </a:r>
                      <a:r>
                        <a:rPr kumimoji="1" lang="en-US" altLang="ja-JP" sz="1100" dirty="0">
                          <a:solidFill>
                            <a:schemeClr val="tx1"/>
                          </a:solidFill>
                          <a:latin typeface="Meiryo UI" panose="020B0604030504040204" pitchFamily="50" charset="-128"/>
                          <a:ea typeface="Meiryo UI" panose="020B0604030504040204" pitchFamily="50" charset="-128"/>
                        </a:rPr>
                        <a:t>2024.10.31</a:t>
                      </a:r>
                      <a:r>
                        <a:rPr kumimoji="1" lang="ja-JP" altLang="en-US" sz="1100" dirty="0">
                          <a:solidFill>
                            <a:schemeClr val="tx1"/>
                          </a:solidFill>
                          <a:latin typeface="Meiryo UI" panose="020B0604030504040204" pitchFamily="50" charset="-128"/>
                          <a:ea typeface="Meiryo UI" panose="020B0604030504040204" pitchFamily="50" charset="-128"/>
                        </a:rPr>
                        <a:t>時点</a:t>
                      </a:r>
                      <a:endParaRPr kumimoji="1"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「外国人雇用状況」の届出状況について</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（厚生労働省）</a:t>
                      </a:r>
                      <a:endParaRPr kumimoji="1" lang="en-US" altLang="ja-JP" sz="1100" u="non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503481910"/>
                  </a:ext>
                </a:extLst>
              </a:tr>
            </a:tbl>
          </a:graphicData>
        </a:graphic>
      </p:graphicFrame>
      <p:sp>
        <p:nvSpPr>
          <p:cNvPr id="4" name="スライド番号プレースホルダー 6">
            <a:extLst>
              <a:ext uri="{FF2B5EF4-FFF2-40B4-BE49-F238E27FC236}">
                <a16:creationId xmlns:a16="http://schemas.microsoft.com/office/drawing/2014/main" id="{73625140-4847-4480-AB57-DAD35B7C60E4}"/>
              </a:ext>
            </a:extLst>
          </p:cNvPr>
          <p:cNvSpPr txBox="1">
            <a:spLocks/>
          </p:cNvSpPr>
          <p:nvPr/>
        </p:nvSpPr>
        <p:spPr>
          <a:xfrm>
            <a:off x="7677150" y="6492875"/>
            <a:ext cx="222885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75"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66FFF96A-D034-403F-9AC1-0A1A27037ACD}" type="slidenum">
              <a:rPr lang="ja-JP" altLang="en-US" smtClean="0">
                <a:latin typeface="Meiryo UI" panose="020B0604030504040204" pitchFamily="50" charset="-128"/>
                <a:ea typeface="Meiryo UI" panose="020B0604030504040204" pitchFamily="50" charset="-128"/>
              </a:rPr>
              <a:pPr/>
              <a:t>7</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205753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2768</Words>
  <Application>Microsoft Office PowerPoint</Application>
  <PresentationFormat>A4 210 x 297 mm</PresentationFormat>
  <Paragraphs>224</Paragraphs>
  <Slides>8</Slides>
  <Notes>4</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8</vt:i4>
      </vt:variant>
    </vt:vector>
  </HeadingPairs>
  <TitlesOfParts>
    <vt:vector size="14" baseType="lpstr">
      <vt:lpstr>BIZ UDPゴシック</vt:lpstr>
      <vt:lpstr>Meiryo UI</vt:lpstr>
      <vt:lpstr>游ゴシック</vt:lpstr>
      <vt:lpstr>游ゴシック Light</vt:lpstr>
      <vt:lpstr>Arial</vt:lpstr>
      <vt:lpstr>Office テーマ</vt:lpstr>
      <vt:lpstr>大阪都市魅力創造戦略2030（抜粋）</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2026-03-18T01:38:23Z</dcterms:modified>
</cp:coreProperties>
</file>