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96" r:id="rId1"/>
  </p:sldMasterIdLst>
  <p:notesMasterIdLst>
    <p:notesMasterId r:id="rId15"/>
  </p:notesMasterIdLst>
  <p:sldIdLst>
    <p:sldId id="269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5796" autoAdjust="0"/>
  </p:normalViewPr>
  <p:slideViewPr>
    <p:cSldViewPr snapToGrid="0">
      <p:cViewPr varScale="1">
        <p:scale>
          <a:sx n="113" d="100"/>
          <a:sy n="113" d="100"/>
        </p:scale>
        <p:origin x="13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058" cy="497265"/>
          </a:xfrm>
          <a:prstGeom prst="rect">
            <a:avLst/>
          </a:prstGeom>
        </p:spPr>
        <p:txBody>
          <a:bodyPr vert="horz" lIns="62975" tIns="31487" rIns="62975" bIns="31487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530" y="0"/>
            <a:ext cx="2946058" cy="497265"/>
          </a:xfrm>
          <a:prstGeom prst="rect">
            <a:avLst/>
          </a:prstGeom>
        </p:spPr>
        <p:txBody>
          <a:bodyPr vert="horz" lIns="62975" tIns="31487" rIns="62975" bIns="31487" rtlCol="0"/>
          <a:lstStyle>
            <a:lvl1pPr algn="r">
              <a:defRPr sz="800"/>
            </a:lvl1pPr>
          </a:lstStyle>
          <a:p>
            <a:fld id="{A7B84978-0CBE-4E3B-8106-76824CDC961F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39838"/>
            <a:ext cx="48387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75" tIns="31487" rIns="62975" bIns="3148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42" y="4777256"/>
            <a:ext cx="5438792" cy="3908964"/>
          </a:xfrm>
          <a:prstGeom prst="rect">
            <a:avLst/>
          </a:prstGeom>
        </p:spPr>
        <p:txBody>
          <a:bodyPr vert="horz" lIns="62975" tIns="31487" rIns="62975" bIns="3148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373"/>
            <a:ext cx="2946058" cy="497265"/>
          </a:xfrm>
          <a:prstGeom prst="rect">
            <a:avLst/>
          </a:prstGeom>
        </p:spPr>
        <p:txBody>
          <a:bodyPr vert="horz" lIns="62975" tIns="31487" rIns="62975" bIns="31487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530" y="9429373"/>
            <a:ext cx="2946058" cy="497265"/>
          </a:xfrm>
          <a:prstGeom prst="rect">
            <a:avLst/>
          </a:prstGeom>
        </p:spPr>
        <p:txBody>
          <a:bodyPr vert="horz" lIns="62975" tIns="31487" rIns="62975" bIns="31487" rtlCol="0" anchor="b"/>
          <a:lstStyle>
            <a:lvl1pPr algn="r">
              <a:defRPr sz="800"/>
            </a:lvl1pPr>
          </a:lstStyle>
          <a:p>
            <a:fld id="{E1368D3B-5E8B-455D-A0D5-F4E2F839E5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281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368D3B-5E8B-455D-A0D5-F4E2F839E54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2294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368D3B-5E8B-455D-A0D5-F4E2F839E547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5958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F5080-3926-4558-84F7-CF41A4670628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FE07-FD3E-4D59-A22D-C3998CD295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203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3CA61-B9DA-40EB-B2FC-E779C70B3CCD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FE07-FD3E-4D59-A22D-C3998CD295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3601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2ECE-B4E6-446A-B5CC-1501892769D4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FE07-FD3E-4D59-A22D-C3998CD295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500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06ED1-2FD6-404A-88BA-A152ABCF0B81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FE07-FD3E-4D59-A22D-C3998CD295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8553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6137B-FA4F-4599-9DC5-76FD55110EC4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FE07-FD3E-4D59-A22D-C3998CD295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68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8E8D8-306C-48E1-B891-D072FB22306E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FE07-FD3E-4D59-A22D-C3998CD295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108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9F494-B446-4A09-B6E6-ADA2CECCC11D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FE07-FD3E-4D59-A22D-C3998CD295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1639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CDDE2-DA1B-48B7-A985-EEC8761ADAF4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FE07-FD3E-4D59-A22D-C3998CD295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213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553AE-F359-4886-8D1A-D6C09766808C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FE07-FD3E-4D59-A22D-C3998CD295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2731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007B-7E73-4883-BA8D-22283F923E96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FE07-FD3E-4D59-A22D-C3998CD295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6698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F51E8-7C15-4A4B-BED6-DC0CCF47135C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FE07-FD3E-4D59-A22D-C3998CD295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063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9988D-134E-4DC1-9C41-6D44E5FB3591}" type="datetime1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4FE07-FD3E-4D59-A22D-C3998CD295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7012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967A85-2E09-468B-8767-C97BEF03E3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0062" y="2232706"/>
            <a:ext cx="8905875" cy="1637166"/>
          </a:xfrm>
        </p:spPr>
        <p:txBody>
          <a:bodyPr anchor="ctr">
            <a:normAutofit/>
          </a:bodyPr>
          <a:lstStyle/>
          <a:p>
            <a:r>
              <a:rPr kumimoji="1" lang="ja-JP" altLang="en-US" sz="3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令和６年度</a:t>
            </a:r>
            <a:br>
              <a:rPr kumimoji="1" lang="en-US" altLang="ja-JP" sz="3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kumimoji="1" lang="ja-JP" altLang="en-US" sz="3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「スポーツの実施状況等に関する世論調査」による課題整理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BC8A9DD-3218-4C51-8965-F4CEF785FAFD}"/>
              </a:ext>
            </a:extLst>
          </p:cNvPr>
          <p:cNvSpPr txBox="1"/>
          <p:nvPr/>
        </p:nvSpPr>
        <p:spPr>
          <a:xfrm>
            <a:off x="8575963" y="274121"/>
            <a:ext cx="798617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 anchor="ctr">
            <a:spAutoFit/>
          </a:bodyPr>
          <a:lstStyle/>
          <a:p>
            <a:r>
              <a:rPr kumimoji="1" lang="ja-JP" altLang="en-US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参考１</a:t>
            </a:r>
          </a:p>
        </p:txBody>
      </p:sp>
    </p:spTree>
    <p:extLst>
      <p:ext uri="{BB962C8B-B14F-4D97-AF65-F5344CB8AC3E}">
        <p14:creationId xmlns:p14="http://schemas.microsoft.com/office/powerpoint/2010/main" val="210186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03F960AC-EF3F-466F-B9E0-F58575BF813C}"/>
              </a:ext>
            </a:extLst>
          </p:cNvPr>
          <p:cNvSpPr/>
          <p:nvPr/>
        </p:nvSpPr>
        <p:spPr>
          <a:xfrm>
            <a:off x="-1" y="0"/>
            <a:ext cx="3918857" cy="30207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⑨この１年間に「スポーツや選手」を応援した頻度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73B491B3-1038-45EB-BA75-8466731B18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58" y="302078"/>
            <a:ext cx="6828112" cy="1828958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71957E2B-BF4E-48F3-8EA5-00C3D5BDC41F}"/>
              </a:ext>
            </a:extLst>
          </p:cNvPr>
          <p:cNvSpPr/>
          <p:nvPr/>
        </p:nvSpPr>
        <p:spPr>
          <a:xfrm>
            <a:off x="-2" y="2348592"/>
            <a:ext cx="3918857" cy="30207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⑩この１年間に行った支える活動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7D0A5F08-18AE-4466-B078-360C39385C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58" y="2650670"/>
            <a:ext cx="6820491" cy="2979678"/>
          </a:xfrm>
          <a:prstGeom prst="rect">
            <a:avLst/>
          </a:prstGeom>
        </p:spPr>
      </p:pic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3E297744-50F4-494E-B61D-BF0E675A2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kumimoji="1" lang="en-US" altLang="ja-JP" dirty="0"/>
              <a:t>9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72527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254538D0-B417-4627-B92F-C97DA0E01863}"/>
              </a:ext>
            </a:extLst>
          </p:cNvPr>
          <p:cNvSpPr/>
          <p:nvPr/>
        </p:nvSpPr>
        <p:spPr>
          <a:xfrm>
            <a:off x="-1" y="0"/>
            <a:ext cx="3918857" cy="30207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⑪この１年間に支える活動を行った頻度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7087D683-664B-4B2F-96EA-6EC6203DDF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36" y="302078"/>
            <a:ext cx="6812870" cy="1127858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26644A63-2B8C-4F15-A3F3-6C6300207BC6}"/>
              </a:ext>
            </a:extLst>
          </p:cNvPr>
          <p:cNvSpPr/>
          <p:nvPr/>
        </p:nvSpPr>
        <p:spPr>
          <a:xfrm>
            <a:off x="0" y="1732014"/>
            <a:ext cx="6392636" cy="30207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⑫どんなきっかけや動機づけがあれば、ささえる活動を行ったり続けたりすると思うか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BB7B6F1F-ABB2-4C29-9077-3F1A244FA6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315" y="2034092"/>
            <a:ext cx="6828112" cy="3185436"/>
          </a:xfrm>
          <a:prstGeom prst="rect">
            <a:avLst/>
          </a:prstGeom>
        </p:spPr>
      </p:pic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1D2B4468-970A-4093-95D2-1A1F28FD9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kumimoji="1" lang="en-US" altLang="ja-JP" dirty="0"/>
              <a:t>10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34228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F27E399B-1E38-4F0E-94C1-06C5672E39BF}"/>
              </a:ext>
            </a:extLst>
          </p:cNvPr>
          <p:cNvSpPr/>
          <p:nvPr/>
        </p:nvSpPr>
        <p:spPr>
          <a:xfrm>
            <a:off x="-1" y="0"/>
            <a:ext cx="3918857" cy="30207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⑬スポーツによる充実感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6E18BE65-6C00-459D-B1D5-25D94879E37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77584"/>
            <a:ext cx="9906000" cy="3792565"/>
          </a:xfrm>
          <a:prstGeom prst="rect">
            <a:avLst/>
          </a:prstGeom>
        </p:spPr>
      </p:pic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D2D8A33-EDED-476C-BEA7-D4D659A74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kumimoji="1" lang="en-US" altLang="ja-JP" dirty="0"/>
              <a:t>11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72803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BC9C3331-71D0-4312-94DE-20A847541A1E}"/>
              </a:ext>
            </a:extLst>
          </p:cNvPr>
          <p:cNvSpPr/>
          <p:nvPr/>
        </p:nvSpPr>
        <p:spPr>
          <a:xfrm>
            <a:off x="-1" y="0"/>
            <a:ext cx="6817180" cy="30207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⑭</a:t>
            </a:r>
            <a:r>
              <a:rPr kumimoji="1" lang="en-US" altLang="ja-JP" sz="14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R6</a:t>
            </a: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大阪府のスポーツ参画状況（する・みる・ささえる）の割合　（　　）内は全体数字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2AD90DF4-018F-4A2C-9309-A56A1B930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kumimoji="1" lang="en-US" altLang="ja-JP" dirty="0"/>
              <a:t>12</a:t>
            </a:r>
            <a:endParaRPr kumimoji="1" lang="ja-JP" altLang="en-US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988EF905-0CC6-4E9D-9D06-3BC5797257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396" y="552200"/>
            <a:ext cx="8855207" cy="5753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635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5">
            <a:extLst>
              <a:ext uri="{FF2B5EF4-FFF2-40B4-BE49-F238E27FC236}">
                <a16:creationId xmlns:a16="http://schemas.microsoft.com/office/drawing/2014/main" id="{CFCA1941-437A-4D2F-A41F-889A289F15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084208"/>
              </p:ext>
            </p:extLst>
          </p:nvPr>
        </p:nvGraphicFramePr>
        <p:xfrm>
          <a:off x="67733" y="651932"/>
          <a:ext cx="9770534" cy="60761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85267">
                  <a:extLst>
                    <a:ext uri="{9D8B030D-6E8A-4147-A177-3AD203B41FA5}">
                      <a16:colId xmlns:a16="http://schemas.microsoft.com/office/drawing/2014/main" val="423608032"/>
                    </a:ext>
                  </a:extLst>
                </a:gridCol>
                <a:gridCol w="4885267">
                  <a:extLst>
                    <a:ext uri="{9D8B030D-6E8A-4147-A177-3AD203B41FA5}">
                      <a16:colId xmlns:a16="http://schemas.microsoft.com/office/drawing/2014/main" val="3798585378"/>
                    </a:ext>
                  </a:extLst>
                </a:gridCol>
              </a:tblGrid>
              <a:tr h="1590456">
                <a:tc>
                  <a:txBody>
                    <a:bodyPr/>
                    <a:lstStyle/>
                    <a:p>
                      <a:r>
                        <a:rPr lang="ja-JP" altLang="en-US" sz="1200" b="0" dirty="0">
                          <a:solidFill>
                            <a:srgbClr val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■</a:t>
                      </a:r>
                      <a:r>
                        <a:rPr lang="en-US" altLang="ja-JP" sz="1200" b="0" dirty="0">
                          <a:solidFill>
                            <a:srgbClr val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20</a:t>
                      </a:r>
                      <a:r>
                        <a:rPr lang="ja-JP" altLang="en-US" sz="1200" b="0" dirty="0">
                          <a:solidFill>
                            <a:srgbClr val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歳以上のスポーツ実施率</a:t>
                      </a:r>
                      <a:endParaRPr lang="en-US" altLang="ja-JP" sz="1200" b="0" dirty="0">
                        <a:solidFill>
                          <a:srgbClr val="000000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90488" indent="-90488"/>
                      <a:r>
                        <a:rPr kumimoji="1" lang="ja-JP" altLang="en-US" sz="1200" b="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・週１日以上運動・スポーツをする者の割合は、</a:t>
                      </a:r>
                      <a:r>
                        <a:rPr kumimoji="1" lang="en-US" altLang="ja-JP" sz="1200" b="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20</a:t>
                      </a:r>
                      <a:r>
                        <a:rPr kumimoji="1" lang="ja-JP" altLang="en-US" sz="1200" b="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歳以上の平均で</a:t>
                      </a:r>
                      <a:r>
                        <a:rPr kumimoji="1" lang="en-US" altLang="ja-JP" sz="1200" b="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51.7</a:t>
                      </a:r>
                      <a:r>
                        <a:rPr kumimoji="1" lang="ja-JP" altLang="en-US" sz="1200" b="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％（前年度から</a:t>
                      </a:r>
                      <a:r>
                        <a:rPr kumimoji="1" lang="en-US" altLang="ja-JP" sz="1200" b="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1.1</a:t>
                      </a:r>
                      <a:r>
                        <a:rPr kumimoji="1" lang="ja-JP" altLang="en-US" sz="1200" b="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ｐｔ増）</a:t>
                      </a:r>
                      <a:r>
                        <a:rPr kumimoji="1" lang="en-US" altLang="ja-JP" sz="1200" b="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【52.5</a:t>
                      </a:r>
                      <a:r>
                        <a:rPr kumimoji="1" lang="ja-JP" altLang="en-US" sz="1200" b="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％（前年度から</a:t>
                      </a:r>
                      <a:r>
                        <a:rPr kumimoji="1" lang="en-US" altLang="ja-JP" sz="1200" b="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0.5</a:t>
                      </a:r>
                      <a:r>
                        <a:rPr kumimoji="1" lang="ja-JP" altLang="en-US" sz="1200" b="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ｐｔ増）</a:t>
                      </a:r>
                      <a:r>
                        <a:rPr kumimoji="1" lang="en-US" altLang="ja-JP" sz="1200" b="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】</a:t>
                      </a:r>
                      <a:r>
                        <a:rPr kumimoji="1" lang="ja-JP" altLang="en-US" sz="1200" b="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。</a:t>
                      </a:r>
                      <a:endParaRPr kumimoji="1" lang="en-US" altLang="ja-JP" sz="1200" b="0" dirty="0">
                        <a:solidFill>
                          <a:sysClr val="windowText" lastClr="000000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</a:t>
                      </a:r>
                      <a:r>
                        <a:rPr kumimoji="1" lang="ja-JP" altLang="en-US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年代別では、</a:t>
                      </a:r>
                      <a:r>
                        <a:rPr kumimoji="1" lang="en-US" altLang="ja-JP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30</a:t>
                      </a:r>
                      <a:r>
                        <a:rPr kumimoji="1" lang="ja-JP" altLang="en-US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代を除く働く世代で減少している。</a:t>
                      </a:r>
                      <a:endParaRPr kumimoji="1" lang="en-US" altLang="ja-JP" sz="1200" b="0" u="sng" dirty="0">
                        <a:solidFill>
                          <a:sysClr val="windowText" lastClr="000000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90488" indent="-90488"/>
                      <a:r>
                        <a:rPr kumimoji="1" lang="ja-JP" altLang="en-US" sz="1200" b="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</a:t>
                      </a:r>
                      <a:r>
                        <a:rPr kumimoji="1" lang="en-US" altLang="ja-JP" sz="1200" b="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20</a:t>
                      </a:r>
                      <a:r>
                        <a:rPr kumimoji="1" lang="ja-JP" altLang="en-US" sz="1200" b="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歳以上を性別で見ると、</a:t>
                      </a:r>
                      <a:r>
                        <a:rPr kumimoji="1" lang="ja-JP" altLang="en-US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男性の方が女性より</a:t>
                      </a:r>
                      <a:r>
                        <a:rPr kumimoji="1" lang="en-US" altLang="ja-JP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7.8</a:t>
                      </a:r>
                      <a:r>
                        <a:rPr kumimoji="1" lang="ja-JP" altLang="en-US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ポイント高く、特に</a:t>
                      </a:r>
                      <a:r>
                        <a:rPr kumimoji="1" lang="en-US" altLang="ja-JP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10</a:t>
                      </a:r>
                      <a:r>
                        <a:rPr kumimoji="1" lang="ja-JP" altLang="en-US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代～</a:t>
                      </a:r>
                      <a:r>
                        <a:rPr kumimoji="1" lang="en-US" altLang="ja-JP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50</a:t>
                      </a:r>
                      <a:r>
                        <a:rPr kumimoji="1" lang="ja-JP" altLang="en-US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代の働く世代を含む幅広い世代で男女差が大きい。</a:t>
                      </a:r>
                      <a:endParaRPr kumimoji="1" lang="en-US" altLang="ja-JP" sz="1200" b="0" u="sng" dirty="0">
                        <a:solidFill>
                          <a:sysClr val="windowText" lastClr="000000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■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歳以上のスポーツ実施希望率について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93663" indent="-93663" algn="l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・今後の運動・スポーツ実施希望頻度について、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20</a:t>
                      </a:r>
                      <a:r>
                        <a:rPr kumimoji="1" lang="ja-JP" altLang="en-US" sz="1200" b="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歳以上全体で今後「週に１日以上」実施したいと回答した方は</a:t>
                      </a:r>
                      <a:r>
                        <a:rPr kumimoji="1" lang="en-US" altLang="ja-JP" sz="1200" b="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65.1</a:t>
                      </a:r>
                      <a:r>
                        <a:rPr kumimoji="1" lang="ja-JP" altLang="en-US" sz="1200" b="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％</a:t>
                      </a:r>
                      <a:r>
                        <a:rPr kumimoji="1" lang="en-US" altLang="ja-JP" sz="1200" b="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【66.6</a:t>
                      </a:r>
                      <a:r>
                        <a:rPr kumimoji="1" lang="ja-JP" altLang="en-US" sz="1200" b="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％</a:t>
                      </a:r>
                      <a:r>
                        <a:rPr kumimoji="1" lang="en-US" altLang="ja-JP" sz="1200" b="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】</a:t>
                      </a:r>
                      <a:r>
                        <a:rPr kumimoji="1" lang="ja-JP" altLang="en-US" sz="1200" b="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。</a:t>
                      </a:r>
                      <a:endParaRPr kumimoji="1" lang="en-US" altLang="ja-JP" sz="1200" b="0" dirty="0">
                        <a:solidFill>
                          <a:sysClr val="windowText" lastClr="000000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93663" indent="-93663" algn="l"/>
                      <a:r>
                        <a:rPr kumimoji="1" lang="ja-JP" altLang="en-US" sz="1200" b="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</a:t>
                      </a:r>
                      <a:r>
                        <a:rPr kumimoji="1" lang="ja-JP" altLang="en-US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「週に１日以上」の実際の運動・スポーツ実施率は</a:t>
                      </a:r>
                      <a:r>
                        <a:rPr kumimoji="1" lang="en-US" altLang="ja-JP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51.7</a:t>
                      </a:r>
                      <a:r>
                        <a:rPr kumimoji="1" lang="ja-JP" altLang="en-US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％</a:t>
                      </a:r>
                      <a:r>
                        <a:rPr kumimoji="1" lang="en-US" altLang="ja-JP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【52.5</a:t>
                      </a:r>
                      <a:r>
                        <a:rPr kumimoji="1" lang="ja-JP" altLang="en-US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％</a:t>
                      </a:r>
                      <a:r>
                        <a:rPr kumimoji="1" lang="en-US" altLang="ja-JP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】</a:t>
                      </a:r>
                      <a:r>
                        <a:rPr kumimoji="1" lang="ja-JP" altLang="en-US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であるため、</a:t>
                      </a:r>
                      <a:r>
                        <a:rPr kumimoji="1" lang="en-US" altLang="ja-JP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13.4</a:t>
                      </a:r>
                      <a:r>
                        <a:rPr kumimoji="1" lang="ja-JP" altLang="en-US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ｐｔ</a:t>
                      </a:r>
                      <a:r>
                        <a:rPr kumimoji="1" lang="en-US" altLang="ja-JP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【14.1</a:t>
                      </a:r>
                      <a:r>
                        <a:rPr kumimoji="1" lang="ja-JP" altLang="en-US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ｐｔ</a:t>
                      </a:r>
                      <a:r>
                        <a:rPr kumimoji="1" lang="en-US" altLang="ja-JP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】</a:t>
                      </a:r>
                      <a:r>
                        <a:rPr kumimoji="1" lang="ja-JP" altLang="en-US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の乖離がみられる。</a:t>
                      </a:r>
                      <a:endParaRPr kumimoji="1" lang="en-US" altLang="ja-JP" sz="1200" b="0" u="sng" dirty="0">
                        <a:solidFill>
                          <a:sysClr val="windowText" lastClr="000000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93663" indent="-93663" algn="l"/>
                      <a:r>
                        <a:rPr kumimoji="1" lang="ja-JP" altLang="en-US" sz="1200" b="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・運動・スポーツ実施率と実施希望率の差を性年代別に見ると、</a:t>
                      </a:r>
                      <a:r>
                        <a:rPr kumimoji="1" lang="en-US" altLang="ja-JP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30</a:t>
                      </a:r>
                      <a:r>
                        <a:rPr kumimoji="1" lang="ja-JP" altLang="en-US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代女性（</a:t>
                      </a:r>
                      <a:r>
                        <a:rPr kumimoji="1" lang="en-US" altLang="ja-JP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22.5</a:t>
                      </a:r>
                      <a:r>
                        <a:rPr kumimoji="1" lang="ja-JP" altLang="en-US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ｐｔ）で最も大きく、</a:t>
                      </a:r>
                      <a:r>
                        <a:rPr kumimoji="1" lang="en-US" altLang="ja-JP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40</a:t>
                      </a:r>
                      <a:r>
                        <a:rPr kumimoji="1" lang="ja-JP" altLang="en-US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代男性（</a:t>
                      </a:r>
                      <a:r>
                        <a:rPr kumimoji="1" lang="en-US" altLang="ja-JP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17.9</a:t>
                      </a:r>
                      <a:r>
                        <a:rPr kumimoji="1" lang="ja-JP" altLang="en-US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ｐｔ）、</a:t>
                      </a:r>
                      <a:r>
                        <a:rPr kumimoji="1" lang="en-US" altLang="ja-JP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40</a:t>
                      </a:r>
                      <a:r>
                        <a:rPr kumimoji="1" lang="ja-JP" altLang="en-US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代女性（</a:t>
                      </a:r>
                      <a:r>
                        <a:rPr kumimoji="1" lang="en-US" altLang="ja-JP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17.6</a:t>
                      </a:r>
                      <a:r>
                        <a:rPr kumimoji="1" lang="ja-JP" altLang="en-US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ｐｔ）と続く。</a:t>
                      </a:r>
                      <a:endParaRPr kumimoji="1" lang="en-US" altLang="ja-JP" sz="1200" b="0" u="sng" dirty="0">
                        <a:solidFill>
                          <a:sysClr val="windowText" lastClr="000000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4101028"/>
                  </a:ext>
                </a:extLst>
              </a:tr>
              <a:tr h="1216231">
                <a:tc>
                  <a:txBody>
                    <a:bodyPr/>
                    <a:lstStyle/>
                    <a:p>
                      <a:r>
                        <a:rPr lang="ja-JP" altLang="en-US" sz="1200" dirty="0">
                          <a:solidFill>
                            <a:srgbClr val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■運動・スポーツの実施が増加した理由</a:t>
                      </a:r>
                      <a:endParaRPr lang="en-US" altLang="ja-JP" sz="1200" dirty="0">
                        <a:solidFill>
                          <a:srgbClr val="000000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90488" indent="-90488" algn="l"/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・運動・スポーツが増えた理由としては「仕事が忙しくなくなったから」と答えた者が</a:t>
                      </a:r>
                      <a:r>
                        <a:rPr kumimoji="1" lang="en-US" altLang="ja-JP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22.9</a:t>
                      </a:r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％で最も高く、「体力に自信がついたから」「健康になったから」と続いている。</a:t>
                      </a:r>
                      <a:endParaRPr kumimoji="1" lang="en-US" altLang="ja-JP" sz="1200" dirty="0">
                        <a:solidFill>
                          <a:sysClr val="windowText" lastClr="000000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93663" indent="-93663"/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・年代別に大きな傾向の違いはないが、</a:t>
                      </a:r>
                      <a:r>
                        <a:rPr kumimoji="1" lang="ja-JP" altLang="en-US" sz="120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女性</a:t>
                      </a:r>
                      <a:r>
                        <a:rPr kumimoji="1" lang="en-US" altLang="ja-JP" sz="120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/20</a:t>
                      </a:r>
                      <a:r>
                        <a:rPr kumimoji="1" lang="ja-JP" altLang="en-US" sz="120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代では「仲間ができたから」が</a:t>
                      </a:r>
                      <a:r>
                        <a:rPr kumimoji="1" lang="en-US" altLang="ja-JP" sz="120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23.1</a:t>
                      </a:r>
                      <a:r>
                        <a:rPr kumimoji="1" lang="ja-JP" altLang="en-US" sz="120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％と最も高い。</a:t>
                      </a:r>
                      <a:endParaRPr kumimoji="1" lang="en-US" altLang="ja-JP" sz="1200" u="sng" dirty="0">
                        <a:solidFill>
                          <a:sysClr val="windowText" lastClr="000000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200" b="0" dirty="0">
                          <a:solidFill>
                            <a:srgbClr val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■スポーツを実施した理由</a:t>
                      </a:r>
                      <a:endParaRPr lang="en-US" altLang="ja-JP" sz="1200" b="0" dirty="0">
                        <a:solidFill>
                          <a:srgbClr val="000000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90488" indent="-90488"/>
                      <a:r>
                        <a:rPr kumimoji="1" lang="ja-JP" altLang="en-US" sz="1200" b="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</a:t>
                      </a:r>
                      <a:r>
                        <a:rPr kumimoji="1" lang="ja-JP" altLang="en-US" sz="1200" b="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運動・スポーツを行った理由としては、「健康のため」が最も高く、</a:t>
                      </a:r>
                      <a:r>
                        <a:rPr kumimoji="1" lang="ja-JP" altLang="en-US" sz="1200" b="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「体力増進・維持のため」「運動不足を感じるから」が続いている。</a:t>
                      </a:r>
                      <a:endParaRPr kumimoji="1" lang="en-US" altLang="ja-JP" sz="1200" b="0" dirty="0">
                        <a:solidFill>
                          <a:sysClr val="windowText" lastClr="000000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9463332"/>
                  </a:ext>
                </a:extLst>
              </a:tr>
              <a:tr h="1403344">
                <a:tc>
                  <a:txBody>
                    <a:bodyPr/>
                    <a:lstStyle/>
                    <a:p>
                      <a:r>
                        <a:rPr lang="ja-JP" altLang="en-US" sz="1200" dirty="0">
                          <a:solidFill>
                            <a:srgbClr val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■１年前と比べて運動・スポーツを実施する頻度</a:t>
                      </a:r>
                      <a:endParaRPr lang="en-US" altLang="ja-JP" sz="1200" dirty="0">
                        <a:solidFill>
                          <a:srgbClr val="000000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90488" indent="-90488" algn="l"/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・前年代で「増えた」と答えた者が</a:t>
                      </a:r>
                      <a:r>
                        <a:rPr kumimoji="1" lang="en-US" altLang="ja-JP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14.9</a:t>
                      </a:r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％</a:t>
                      </a:r>
                      <a:r>
                        <a:rPr kumimoji="1" lang="en-US" altLang="ja-JP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【14.7</a:t>
                      </a:r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％</a:t>
                      </a:r>
                      <a:r>
                        <a:rPr kumimoji="1" lang="en-US" altLang="ja-JP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】</a:t>
                      </a:r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。「変わらない」「あまり変わらない」が</a:t>
                      </a:r>
                      <a:r>
                        <a:rPr kumimoji="1" lang="en-US" altLang="ja-JP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61.6</a:t>
                      </a:r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％</a:t>
                      </a:r>
                      <a:r>
                        <a:rPr kumimoji="1" lang="en-US" altLang="ja-JP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【60.6</a:t>
                      </a:r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％</a:t>
                      </a:r>
                      <a:r>
                        <a:rPr kumimoji="1" lang="en-US" altLang="ja-JP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】</a:t>
                      </a:r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と最も高くなっている。一方で、</a:t>
                      </a:r>
                      <a:r>
                        <a:rPr kumimoji="1" lang="ja-JP" altLang="en-US" sz="120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「減った」と答えた者が</a:t>
                      </a:r>
                      <a:r>
                        <a:rPr kumimoji="1" lang="en-US" altLang="ja-JP" sz="120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16.9</a:t>
                      </a:r>
                      <a:r>
                        <a:rPr kumimoji="1" lang="ja-JP" altLang="en-US" sz="120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％</a:t>
                      </a:r>
                      <a:r>
                        <a:rPr kumimoji="1" lang="en-US" altLang="ja-JP" sz="120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【18.7</a:t>
                      </a:r>
                      <a:r>
                        <a:rPr kumimoji="1" lang="ja-JP" altLang="en-US" sz="120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％</a:t>
                      </a:r>
                      <a:r>
                        <a:rPr kumimoji="1" lang="en-US" altLang="ja-JP" sz="120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】</a:t>
                      </a:r>
                      <a:r>
                        <a:rPr kumimoji="1" lang="ja-JP" altLang="en-US" sz="120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であり、「増えた」を上回る。</a:t>
                      </a:r>
                      <a:endParaRPr kumimoji="1" lang="en-US" altLang="ja-JP" sz="1200" u="sng" dirty="0">
                        <a:solidFill>
                          <a:sysClr val="windowText" lastClr="000000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・前年度と比較して「増えた」と答えた者は</a:t>
                      </a:r>
                      <a:r>
                        <a:rPr kumimoji="1" lang="en-US" altLang="ja-JP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1.6</a:t>
                      </a:r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ｐｔ減少している。</a:t>
                      </a:r>
                      <a:endParaRPr kumimoji="1" lang="en-US" altLang="ja-JP" sz="1200" dirty="0">
                        <a:solidFill>
                          <a:sysClr val="windowText" lastClr="000000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90488" indent="-90488" algn="l"/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・年代別では、</a:t>
                      </a:r>
                      <a:r>
                        <a:rPr kumimoji="1" lang="en-US" altLang="ja-JP" sz="120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10</a:t>
                      </a:r>
                      <a:r>
                        <a:rPr kumimoji="1" lang="ja-JP" altLang="en-US" sz="120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代の実施頻度の低下が顕著であり、特に女性では</a:t>
                      </a:r>
                      <a:r>
                        <a:rPr kumimoji="1" lang="en-US" altLang="ja-JP" sz="120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20</a:t>
                      </a:r>
                      <a:r>
                        <a:rPr kumimoji="1" lang="ja-JP" altLang="en-US" sz="120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代、</a:t>
                      </a:r>
                      <a:r>
                        <a:rPr kumimoji="1" lang="en-US" altLang="ja-JP" sz="120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30</a:t>
                      </a:r>
                      <a:r>
                        <a:rPr kumimoji="1" lang="ja-JP" altLang="en-US" sz="120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代においても「減った」と答えた者が</a:t>
                      </a:r>
                      <a:r>
                        <a:rPr kumimoji="1" lang="en-US" altLang="ja-JP" sz="120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20</a:t>
                      </a:r>
                      <a:r>
                        <a:rPr kumimoji="1" lang="ja-JP" altLang="en-US" sz="120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％を上回る。</a:t>
                      </a:r>
                      <a:endParaRPr kumimoji="1" lang="en-US" altLang="ja-JP" sz="1200" u="sng" dirty="0">
                        <a:solidFill>
                          <a:sysClr val="windowText" lastClr="000000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200" dirty="0">
                          <a:solidFill>
                            <a:srgbClr val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■運動・スポーツの実施阻害要因</a:t>
                      </a:r>
                      <a:endParaRPr lang="en-US" altLang="ja-JP" sz="1200" dirty="0">
                        <a:solidFill>
                          <a:srgbClr val="000000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90488" indent="-90488" algn="l">
                        <a:tabLst>
                          <a:tab pos="0" algn="l"/>
                        </a:tabLst>
                      </a:pPr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・運動・スポーツの阻害要因として「仕事が忙しいから」「面倒くさいから」「体力が衰えたから」が挙げられる。</a:t>
                      </a:r>
                      <a:endParaRPr kumimoji="1" lang="en-US" altLang="ja-JP" sz="1200" dirty="0">
                        <a:solidFill>
                          <a:sysClr val="windowText" lastClr="000000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</a:t>
                      </a:r>
                      <a:r>
                        <a:rPr kumimoji="1" lang="ja-JP" altLang="en-US" sz="120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女性は男性と比べて「家事が忙しいから」が</a:t>
                      </a:r>
                      <a:r>
                        <a:rPr kumimoji="1" lang="en-US" altLang="ja-JP" sz="120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10.2</a:t>
                      </a:r>
                      <a:r>
                        <a:rPr kumimoji="1" lang="ja-JP" altLang="en-US" sz="120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ｐｔ高い。</a:t>
                      </a:r>
                      <a:endParaRPr kumimoji="1" lang="en-US" altLang="ja-JP" sz="1200" u="sng" dirty="0">
                        <a:solidFill>
                          <a:sysClr val="windowText" lastClr="000000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0004562"/>
                  </a:ext>
                </a:extLst>
              </a:tr>
              <a:tr h="473381">
                <a:tc>
                  <a:txBody>
                    <a:bodyPr/>
                    <a:lstStyle/>
                    <a:p>
                      <a:pPr marL="90488" indent="-90488" algn="l"/>
                      <a:endParaRPr kumimoji="1" lang="en-US" altLang="ja-JP" sz="1200" dirty="0">
                        <a:solidFill>
                          <a:sysClr val="windowText" lastClr="000000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200" dirty="0">
                        <a:solidFill>
                          <a:sysClr val="windowText" lastClr="000000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5388537"/>
                  </a:ext>
                </a:extLst>
              </a:tr>
              <a:tr h="1392776">
                <a:tc>
                  <a:txBody>
                    <a:bodyPr/>
                    <a:lstStyle/>
                    <a:p>
                      <a:pPr marL="90488" indent="-90488" algn="l"/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・この１年間に現地でスポーツ観戦した者は、全体の</a:t>
                      </a:r>
                      <a:r>
                        <a:rPr kumimoji="1" lang="en-US" altLang="ja-JP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25.4</a:t>
                      </a:r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％</a:t>
                      </a:r>
                      <a:r>
                        <a:rPr kumimoji="1" lang="en-US" altLang="ja-JP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【26.4</a:t>
                      </a:r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％</a:t>
                      </a:r>
                      <a:r>
                        <a:rPr kumimoji="1" lang="en-US" altLang="ja-JP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】</a:t>
                      </a:r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であり、性別にみると、</a:t>
                      </a:r>
                      <a:r>
                        <a:rPr kumimoji="1" lang="ja-JP" altLang="en-US" sz="120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男性が女性より</a:t>
                      </a:r>
                      <a:r>
                        <a:rPr kumimoji="1" lang="en-US" altLang="ja-JP" sz="120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14.8</a:t>
                      </a:r>
                      <a:r>
                        <a:rPr kumimoji="1" lang="ja-JP" altLang="en-US" sz="120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ｐｔ</a:t>
                      </a:r>
                      <a:r>
                        <a:rPr kumimoji="1" lang="en-US" altLang="ja-JP" sz="120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【12.3</a:t>
                      </a:r>
                      <a:r>
                        <a:rPr kumimoji="1" lang="ja-JP" altLang="en-US" sz="120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ｐｔ</a:t>
                      </a:r>
                      <a:r>
                        <a:rPr kumimoji="1" lang="en-US" altLang="ja-JP" sz="120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】</a:t>
                      </a:r>
                      <a:r>
                        <a:rPr kumimoji="1" lang="ja-JP" altLang="en-US" sz="1200" u="sng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高い。</a:t>
                      </a:r>
                      <a:endParaRPr kumimoji="1" lang="en-US" altLang="ja-JP" sz="1200" u="sng" dirty="0">
                        <a:solidFill>
                          <a:sysClr val="windowText" lastClr="000000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90488" indent="-90488" algn="l"/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</a:t>
                      </a:r>
                      <a:r>
                        <a:rPr kumimoji="1" lang="en-US" altLang="ja-JP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TV</a:t>
                      </a:r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・インターネットでの観戦した者は、全体の</a:t>
                      </a:r>
                      <a:r>
                        <a:rPr kumimoji="1" lang="en-US" altLang="ja-JP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65.0</a:t>
                      </a:r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％</a:t>
                      </a:r>
                      <a:r>
                        <a:rPr kumimoji="1" lang="en-US" altLang="ja-JP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【67.5</a:t>
                      </a:r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％</a:t>
                      </a:r>
                      <a:r>
                        <a:rPr kumimoji="1" lang="en-US" altLang="ja-JP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】</a:t>
                      </a:r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であり、現地観戦よりも</a:t>
                      </a:r>
                      <a:r>
                        <a:rPr kumimoji="1" lang="en-US" altLang="ja-JP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39.6</a:t>
                      </a:r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ｐｔ</a:t>
                      </a:r>
                      <a:r>
                        <a:rPr kumimoji="1" lang="en-US" altLang="ja-JP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【41.1</a:t>
                      </a:r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ｐｔ</a:t>
                      </a:r>
                      <a:r>
                        <a:rPr kumimoji="1" lang="en-US" altLang="ja-JP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】</a:t>
                      </a:r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高い。</a:t>
                      </a:r>
                      <a:endParaRPr kumimoji="1" lang="en-US" altLang="ja-JP" sz="1200" dirty="0">
                        <a:solidFill>
                          <a:sysClr val="windowText" lastClr="000000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90488" indent="-90488" algn="l"/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・観戦理由は、「スポーツが好きだから」が最も高く</a:t>
                      </a:r>
                      <a:r>
                        <a:rPr kumimoji="1" lang="en-US" altLang="ja-JP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39.5</a:t>
                      </a:r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％で「応援しているチームがあるから」「応援している選手がいるから」が続く。</a:t>
                      </a:r>
                      <a:endParaRPr kumimoji="1" lang="en-US" altLang="ja-JP" sz="1200" dirty="0">
                        <a:solidFill>
                          <a:sysClr val="windowText" lastClr="000000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0488" indent="-90488" algn="l"/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・直接的な支える活動に参加した者は限定的ではあるが、応援という形で支える活動を行った者は、全体の</a:t>
                      </a:r>
                      <a:r>
                        <a:rPr kumimoji="1" lang="en-US" altLang="ja-JP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50.9</a:t>
                      </a:r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％</a:t>
                      </a:r>
                      <a:r>
                        <a:rPr kumimoji="1" lang="en-US" altLang="ja-JP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【51.9</a:t>
                      </a:r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％</a:t>
                      </a:r>
                      <a:r>
                        <a:rPr kumimoji="1" lang="en-US" altLang="ja-JP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】</a:t>
                      </a:r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にのぼる。</a:t>
                      </a:r>
                      <a:endParaRPr kumimoji="1" lang="en-US" altLang="ja-JP" sz="1200" dirty="0">
                        <a:solidFill>
                          <a:sysClr val="windowText" lastClr="000000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</a:t>
                      </a:r>
                      <a:r>
                        <a:rPr kumimoji="1" lang="ja-JP" altLang="en-US" sz="1200" u="sng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スポーツ実施頻度が高い方が参加率は高い。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（全国データ）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4809530"/>
                  </a:ext>
                </a:extLst>
              </a:tr>
            </a:tbl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CBB3C4F-4771-4D49-B956-A478A7F5E6DB}"/>
              </a:ext>
            </a:extLst>
          </p:cNvPr>
          <p:cNvSpPr/>
          <p:nvPr/>
        </p:nvSpPr>
        <p:spPr>
          <a:xfrm>
            <a:off x="0" y="0"/>
            <a:ext cx="9906000" cy="4761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令和６年度「スポーツの実施状況等に関する世論調査」をもとに課題整理</a:t>
            </a:r>
          </a:p>
        </p:txBody>
      </p:sp>
      <p:sp>
        <p:nvSpPr>
          <p:cNvPr id="18" name="スライド番号プレースホルダー 8">
            <a:extLst>
              <a:ext uri="{FF2B5EF4-FFF2-40B4-BE49-F238E27FC236}">
                <a16:creationId xmlns:a16="http://schemas.microsoft.com/office/drawing/2014/main" id="{45304734-867C-4A73-8142-0C0197655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70076" y="6495221"/>
            <a:ext cx="2228850" cy="365125"/>
          </a:xfrm>
        </p:spPr>
        <p:txBody>
          <a:bodyPr anchor="b"/>
          <a:lstStyle/>
          <a:p>
            <a:r>
              <a:rPr kumimoji="1" lang="en-US" altLang="ja-JP" dirty="0"/>
              <a:t>1</a:t>
            </a:r>
            <a:endParaRPr kumimoji="1" lang="ja-JP" altLang="en-US" dirty="0"/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872808AD-35E6-4B15-AB3D-B9916633694B}"/>
              </a:ext>
            </a:extLst>
          </p:cNvPr>
          <p:cNvSpPr/>
          <p:nvPr/>
        </p:nvSpPr>
        <p:spPr>
          <a:xfrm>
            <a:off x="67732" y="651932"/>
            <a:ext cx="9770533" cy="4224744"/>
          </a:xfrm>
          <a:prstGeom prst="roundRect">
            <a:avLst>
              <a:gd name="adj" fmla="val 1336"/>
            </a:avLst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>
              <a:solidFill>
                <a:srgbClr val="FF0000"/>
              </a:solidFill>
              <a:highlight>
                <a:srgbClr val="FFFF00"/>
              </a:highlight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94C0F3C8-5DAC-4563-A94F-85D1C5E52A62}"/>
              </a:ext>
            </a:extLst>
          </p:cNvPr>
          <p:cNvSpPr/>
          <p:nvPr/>
        </p:nvSpPr>
        <p:spPr>
          <a:xfrm>
            <a:off x="5017964" y="5157457"/>
            <a:ext cx="4820301" cy="911167"/>
          </a:xfrm>
          <a:prstGeom prst="roundRect">
            <a:avLst>
              <a:gd name="adj" fmla="val 4762"/>
            </a:avLst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>
              <a:solidFill>
                <a:srgbClr val="FF0000"/>
              </a:solidFill>
              <a:highlight>
                <a:srgbClr val="FFFF00"/>
              </a:highlight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F3C33BBC-65F4-4625-AEB3-DAAC1C9CC0D8}"/>
              </a:ext>
            </a:extLst>
          </p:cNvPr>
          <p:cNvSpPr/>
          <p:nvPr/>
        </p:nvSpPr>
        <p:spPr>
          <a:xfrm>
            <a:off x="67732" y="5157456"/>
            <a:ext cx="4820301" cy="1412677"/>
          </a:xfrm>
          <a:prstGeom prst="roundRect">
            <a:avLst>
              <a:gd name="adj" fmla="val 4762"/>
            </a:avLst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>
              <a:solidFill>
                <a:srgbClr val="FF0000"/>
              </a:solidFill>
              <a:highlight>
                <a:srgbClr val="FFFF00"/>
              </a:highlight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438C03A3-93E6-4EFC-9C78-862891EBF0EC}"/>
              </a:ext>
            </a:extLst>
          </p:cNvPr>
          <p:cNvSpPr/>
          <p:nvPr/>
        </p:nvSpPr>
        <p:spPr>
          <a:xfrm>
            <a:off x="8449733" y="406428"/>
            <a:ext cx="1430867" cy="349937"/>
          </a:xfrm>
          <a:prstGeom prst="roundRect">
            <a:avLst>
              <a:gd name="adj" fmla="val 4762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1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  <a:r>
              <a:rPr lang="ja-JP" altLang="en-US" sz="1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内は全国の数値</a:t>
            </a:r>
            <a:endParaRPr lang="en-US" altLang="ja-JP" sz="11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EC838B51-1872-4439-B9CC-4BBA4E125BB5}"/>
              </a:ext>
            </a:extLst>
          </p:cNvPr>
          <p:cNvSpPr/>
          <p:nvPr/>
        </p:nvSpPr>
        <p:spPr>
          <a:xfrm>
            <a:off x="126999" y="503378"/>
            <a:ext cx="1943100" cy="30207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スポーツを「する」</a:t>
            </a: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796B2AA3-E53F-4616-BB1D-8524B40D665F}"/>
              </a:ext>
            </a:extLst>
          </p:cNvPr>
          <p:cNvSpPr/>
          <p:nvPr/>
        </p:nvSpPr>
        <p:spPr>
          <a:xfrm>
            <a:off x="5088164" y="5008903"/>
            <a:ext cx="1943100" cy="30207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スポーツを「ささえる」</a:t>
            </a: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8B3562BC-3DCA-4361-A548-18D860A6EAFC}"/>
              </a:ext>
            </a:extLst>
          </p:cNvPr>
          <p:cNvSpPr/>
          <p:nvPr/>
        </p:nvSpPr>
        <p:spPr>
          <a:xfrm>
            <a:off x="126999" y="5008902"/>
            <a:ext cx="1943100" cy="30207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スポーツを「みる」</a:t>
            </a:r>
          </a:p>
        </p:txBody>
      </p:sp>
    </p:spTree>
    <p:extLst>
      <p:ext uri="{BB962C8B-B14F-4D97-AF65-F5344CB8AC3E}">
        <p14:creationId xmlns:p14="http://schemas.microsoft.com/office/powerpoint/2010/main" val="1455525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97BF8817-E8C0-492E-BAA1-7CEF53E4D3B5}"/>
              </a:ext>
            </a:extLst>
          </p:cNvPr>
          <p:cNvSpPr/>
          <p:nvPr/>
        </p:nvSpPr>
        <p:spPr>
          <a:xfrm>
            <a:off x="0" y="0"/>
            <a:ext cx="3228522" cy="30207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①年代別スポーツ実施率</a:t>
            </a:r>
            <a:r>
              <a:rPr kumimoji="1" lang="en-US" altLang="ja-JP" sz="14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週</a:t>
            </a:r>
            <a:r>
              <a:rPr kumimoji="1" lang="en-US" altLang="ja-JP" sz="14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</a:t>
            </a: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日以上</a:t>
            </a:r>
            <a:r>
              <a:rPr kumimoji="1" lang="en-US" altLang="ja-JP" sz="14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  <a:endParaRPr kumimoji="1" lang="ja-JP" altLang="en-US" sz="1400" b="1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C283F1CF-D8E3-46C1-88E3-8BBEB8E36A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2937"/>
            <a:ext cx="9906000" cy="3661682"/>
          </a:xfrm>
          <a:prstGeom prst="rect">
            <a:avLst/>
          </a:prstGeom>
        </p:spPr>
      </p:pic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92AD7EA3-844E-498F-A0DB-FA5E8C6AD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kumimoji="1" lang="en-US" altLang="ja-JP" dirty="0"/>
              <a:t>2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6180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B02FE3CE-C519-48F5-8019-D6790004BB0E}"/>
              </a:ext>
            </a:extLst>
          </p:cNvPr>
          <p:cNvSpPr/>
          <p:nvPr/>
        </p:nvSpPr>
        <p:spPr>
          <a:xfrm>
            <a:off x="0" y="0"/>
            <a:ext cx="2547257" cy="30207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②年代別スポーツ実施希望率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898AB115-E4D3-47AF-9F0E-8E7D7E651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334" y="826544"/>
            <a:ext cx="8679932" cy="5204911"/>
          </a:xfrm>
          <a:prstGeom prst="rect">
            <a:avLst/>
          </a:prstGeom>
        </p:spPr>
      </p:pic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A5536E6A-BDAC-4502-BC2F-E738AA9D5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kumimoji="1" lang="en-US" altLang="ja-JP" dirty="0"/>
              <a:t>3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66118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8F0E01E4-C77D-4E34-956F-CF198246F2EF}"/>
              </a:ext>
            </a:extLst>
          </p:cNvPr>
          <p:cNvSpPr/>
          <p:nvPr/>
        </p:nvSpPr>
        <p:spPr>
          <a:xfrm>
            <a:off x="0" y="0"/>
            <a:ext cx="2547257" cy="30207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③年代別スポーツ実施頻度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4BFA729-1B1F-4D42-BB84-7291B3EA0E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190" y="269421"/>
            <a:ext cx="5939791" cy="2170213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3ABD6E7C-C8B4-4094-8C8F-6E9AD3BB40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190" y="2464125"/>
            <a:ext cx="5929950" cy="2160372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B5993892-2923-465E-B977-622CD9891E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190" y="4637034"/>
            <a:ext cx="5920107" cy="2160372"/>
          </a:xfrm>
          <a:prstGeom prst="rect">
            <a:avLst/>
          </a:prstGeom>
        </p:spPr>
      </p:pic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2E7D74BD-8F6E-428D-BB9A-C90C03D9B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kumimoji="1" lang="en-US" altLang="ja-JP" dirty="0"/>
              <a:t>4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70255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32994242-3E12-4A1A-8F9A-215F42EDBE72}"/>
              </a:ext>
            </a:extLst>
          </p:cNvPr>
          <p:cNvSpPr/>
          <p:nvPr/>
        </p:nvSpPr>
        <p:spPr>
          <a:xfrm>
            <a:off x="0" y="0"/>
            <a:ext cx="3257550" cy="30207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④運動・スポーツの実施が増加した理由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960A75C1-8CEC-44FE-8B78-59B3E9A686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138" y="611021"/>
            <a:ext cx="9045724" cy="4884843"/>
          </a:xfrm>
          <a:prstGeom prst="rect">
            <a:avLst/>
          </a:prstGeom>
        </p:spPr>
      </p:pic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BD6DAF58-DDBA-4B39-8BF7-779A09F6C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kumimoji="1" lang="en-US" altLang="ja-JP" dirty="0"/>
              <a:t>5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88564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E58D226E-1E5D-41C8-9203-9C0CCE9E5ED2}"/>
              </a:ext>
            </a:extLst>
          </p:cNvPr>
          <p:cNvSpPr/>
          <p:nvPr/>
        </p:nvSpPr>
        <p:spPr>
          <a:xfrm>
            <a:off x="0" y="0"/>
            <a:ext cx="3257550" cy="30207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⑤運動・スポーツの実施阻害要因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23DA9184-046F-4956-9F6B-9618982AAA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7877" y="956664"/>
            <a:ext cx="7125317" cy="4389500"/>
          </a:xfrm>
          <a:prstGeom prst="rect">
            <a:avLst/>
          </a:prstGeom>
        </p:spPr>
      </p:pic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911FA5B3-D8D2-4C17-81DD-F46341FC8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kumimoji="1" lang="en-US" altLang="ja-JP" dirty="0"/>
              <a:t>6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63011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76606963-7A5B-4837-9230-5C9CA1F505E3}"/>
              </a:ext>
            </a:extLst>
          </p:cNvPr>
          <p:cNvSpPr/>
          <p:nvPr/>
        </p:nvSpPr>
        <p:spPr>
          <a:xfrm>
            <a:off x="0" y="0"/>
            <a:ext cx="3257550" cy="30207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⑥運動・スポーツを実施した理由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64533F43-A2CB-4C35-926F-DDB6E06350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705" y="634481"/>
            <a:ext cx="6561389" cy="3596952"/>
          </a:xfrm>
          <a:prstGeom prst="rect">
            <a:avLst/>
          </a:prstGeom>
        </p:spPr>
      </p:pic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FCF9796C-B4EF-43F6-99F0-25231AB68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kumimoji="1" lang="en-US" altLang="ja-JP" dirty="0"/>
              <a:t>7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76558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0FC5E292-D8E4-4789-8F8B-895DB038FE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37" y="160972"/>
            <a:ext cx="7818798" cy="3139712"/>
          </a:xfrm>
          <a:prstGeom prst="rect">
            <a:avLst/>
          </a:prstGeom>
        </p:spPr>
      </p:pic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17980F9B-A535-4960-AA5C-E713A6E62BF3}"/>
              </a:ext>
            </a:extLst>
          </p:cNvPr>
          <p:cNvSpPr/>
          <p:nvPr/>
        </p:nvSpPr>
        <p:spPr>
          <a:xfrm>
            <a:off x="0" y="0"/>
            <a:ext cx="3257550" cy="30207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⑦この１年間のスポーツ観戦の有無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5A3672CA-474A-45F8-B8C3-21F40F2E130D}"/>
              </a:ext>
            </a:extLst>
          </p:cNvPr>
          <p:cNvSpPr/>
          <p:nvPr/>
        </p:nvSpPr>
        <p:spPr>
          <a:xfrm>
            <a:off x="0" y="3213803"/>
            <a:ext cx="3257550" cy="30207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⑧観戦理由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42F10C31-F543-46FD-B414-5302A45F4C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873" y="3461656"/>
            <a:ext cx="5090601" cy="3398815"/>
          </a:xfrm>
          <a:prstGeom prst="rect">
            <a:avLst/>
          </a:prstGeom>
        </p:spPr>
      </p:pic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FBB77F0F-48A8-4321-8B1F-D047B60FA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kumimoji="1" lang="en-US" altLang="ja-JP" dirty="0"/>
              <a:t>8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66858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929</Words>
  <Application>Microsoft Office PowerPoint</Application>
  <PresentationFormat>A4 210 x 297 mm</PresentationFormat>
  <Paragraphs>60</Paragraphs>
  <Slides>13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9" baseType="lpstr">
      <vt:lpstr>UD デジタル 教科書体 NK-R</vt:lpstr>
      <vt:lpstr>游ゴシック</vt:lpstr>
      <vt:lpstr>Arial</vt:lpstr>
      <vt:lpstr>Calibri</vt:lpstr>
      <vt:lpstr>Calibri Light</vt:lpstr>
      <vt:lpstr>Office テーマ</vt:lpstr>
      <vt:lpstr>令和６年度 「スポーツの実施状況等に関する世論調査」による課題整理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2026-03-18T01:37:14Z</dcterms:created>
  <dcterms:modified xsi:type="dcterms:W3CDTF">2026-03-18T01:37:19Z</dcterms:modified>
</cp:coreProperties>
</file>