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
  </p:notesMasterIdLst>
  <p:sldIdLst>
    <p:sldId id="294" r:id="rId2"/>
    <p:sldId id="313" r:id="rId3"/>
    <p:sldId id="312" r:id="rId4"/>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627E7E-3A54-1B6D-52A6-2F27CECD9E8A}" name="鷺島　朋己" initials="朋鷺" userId="S::SagishimaT@lan.pref.osaka.jp::e2a4102a-ee78-42bd-b60d-5ebeee02d6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鷺島　朋己" initials="鷺島　朋己" lastIdx="1" clrIdx="0">
    <p:extLst>
      <p:ext uri="{19B8F6BF-5375-455C-9EA6-DF929625EA0E}">
        <p15:presenceInfo xmlns:p15="http://schemas.microsoft.com/office/powerpoint/2012/main" userId="S::SagishimaT@lan.pref.osaka.jp::e2a4102a-ee78-42bd-b60d-5ebeee02d6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39" autoAdjust="0"/>
    <p:restoredTop sz="95701" autoAdjust="0"/>
  </p:normalViewPr>
  <p:slideViewPr>
    <p:cSldViewPr snapToGrid="0">
      <p:cViewPr varScale="1">
        <p:scale>
          <a:sx n="92" d="100"/>
          <a:sy n="92" d="100"/>
        </p:scale>
        <p:origin x="103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8/10/relationships/authors" Targe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12DD19F-C4EE-4628-882C-694B3082A8F9}" type="datetimeFigureOut">
              <a:rPr kumimoji="1" lang="ja-JP" altLang="en-US" smtClean="0"/>
              <a:t>2026/8/25</a:t>
            </a:fld>
            <a:endParaRPr kumimoji="1" lang="ja-JP" altLang="en-US"/>
          </a:p>
        </p:txBody>
      </p:sp>
      <p:sp>
        <p:nvSpPr>
          <p:cNvPr id="4" name="スライド イメージ プレースホルダー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90BB3DA-B484-4275-8C95-8EB8433020E5}" type="slidenum">
              <a:rPr kumimoji="1" lang="ja-JP" altLang="en-US" smtClean="0"/>
              <a:t>‹#›</a:t>
            </a:fld>
            <a:endParaRPr kumimoji="1" lang="ja-JP" altLang="en-US"/>
          </a:p>
        </p:txBody>
      </p:sp>
    </p:spTree>
    <p:extLst>
      <p:ext uri="{BB962C8B-B14F-4D97-AF65-F5344CB8AC3E}">
        <p14:creationId xmlns:p14="http://schemas.microsoft.com/office/powerpoint/2010/main" val="760904072"/>
      </p:ext>
    </p:extLst>
  </p:cSld>
  <p:clrMap bg1="lt1" tx1="dk1" bg2="lt2" tx2="dk2" accent1="accent1" accent2="accent2" accent3="accent3" accent4="accent4" accent5="accent5" accent6="accent6" hlink="hlink" folHlink="folHlink"/>
  <p:notesStyle>
    <a:lvl1pPr marL="0" algn="l" defTabSz="914235" rtl="0" eaLnBrk="1" latinLnBrk="0" hangingPunct="1">
      <a:defRPr kumimoji="1" sz="1200" kern="1200">
        <a:solidFill>
          <a:schemeClr val="tx1"/>
        </a:solidFill>
        <a:latin typeface="+mn-lt"/>
        <a:ea typeface="+mn-ea"/>
        <a:cs typeface="+mn-cs"/>
      </a:defRPr>
    </a:lvl1pPr>
    <a:lvl2pPr marL="457117" algn="l" defTabSz="914235" rtl="0" eaLnBrk="1" latinLnBrk="0" hangingPunct="1">
      <a:defRPr kumimoji="1" sz="1200" kern="1200">
        <a:solidFill>
          <a:schemeClr val="tx1"/>
        </a:solidFill>
        <a:latin typeface="+mn-lt"/>
        <a:ea typeface="+mn-ea"/>
        <a:cs typeface="+mn-cs"/>
      </a:defRPr>
    </a:lvl2pPr>
    <a:lvl3pPr marL="914235" algn="l" defTabSz="914235" rtl="0" eaLnBrk="1" latinLnBrk="0" hangingPunct="1">
      <a:defRPr kumimoji="1" sz="1200" kern="1200">
        <a:solidFill>
          <a:schemeClr val="tx1"/>
        </a:solidFill>
        <a:latin typeface="+mn-lt"/>
        <a:ea typeface="+mn-ea"/>
        <a:cs typeface="+mn-cs"/>
      </a:defRPr>
    </a:lvl3pPr>
    <a:lvl4pPr marL="1371353" algn="l" defTabSz="914235" rtl="0" eaLnBrk="1" latinLnBrk="0" hangingPunct="1">
      <a:defRPr kumimoji="1" sz="1200" kern="1200">
        <a:solidFill>
          <a:schemeClr val="tx1"/>
        </a:solidFill>
        <a:latin typeface="+mn-lt"/>
        <a:ea typeface="+mn-ea"/>
        <a:cs typeface="+mn-cs"/>
      </a:defRPr>
    </a:lvl4pPr>
    <a:lvl5pPr marL="1828470" algn="l" defTabSz="914235" rtl="0" eaLnBrk="1" latinLnBrk="0" hangingPunct="1">
      <a:defRPr kumimoji="1" sz="1200" kern="1200">
        <a:solidFill>
          <a:schemeClr val="tx1"/>
        </a:solidFill>
        <a:latin typeface="+mn-lt"/>
        <a:ea typeface="+mn-ea"/>
        <a:cs typeface="+mn-cs"/>
      </a:defRPr>
    </a:lvl5pPr>
    <a:lvl6pPr marL="2285588" algn="l" defTabSz="914235" rtl="0" eaLnBrk="1" latinLnBrk="0" hangingPunct="1">
      <a:defRPr kumimoji="1" sz="1200" kern="1200">
        <a:solidFill>
          <a:schemeClr val="tx1"/>
        </a:solidFill>
        <a:latin typeface="+mn-lt"/>
        <a:ea typeface="+mn-ea"/>
        <a:cs typeface="+mn-cs"/>
      </a:defRPr>
    </a:lvl6pPr>
    <a:lvl7pPr marL="2742705" algn="l" defTabSz="914235" rtl="0" eaLnBrk="1" latinLnBrk="0" hangingPunct="1">
      <a:defRPr kumimoji="1" sz="1200" kern="1200">
        <a:solidFill>
          <a:schemeClr val="tx1"/>
        </a:solidFill>
        <a:latin typeface="+mn-lt"/>
        <a:ea typeface="+mn-ea"/>
        <a:cs typeface="+mn-cs"/>
      </a:defRPr>
    </a:lvl7pPr>
    <a:lvl8pPr marL="3199823" algn="l" defTabSz="914235" rtl="0" eaLnBrk="1" latinLnBrk="0" hangingPunct="1">
      <a:defRPr kumimoji="1" sz="1200" kern="1200">
        <a:solidFill>
          <a:schemeClr val="tx1"/>
        </a:solidFill>
        <a:latin typeface="+mn-lt"/>
        <a:ea typeface="+mn-ea"/>
        <a:cs typeface="+mn-cs"/>
      </a:defRPr>
    </a:lvl8pPr>
    <a:lvl9pPr marL="3656940" algn="l" defTabSz="914235"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2933102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560250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768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3588232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3634662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3099155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2165211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837516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3475228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4230592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241B5C9-158C-478E-87C7-746E7D2BE7DD}"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3833000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1B5C9-158C-478E-87C7-746E7D2BE7DD}" type="datetimeFigureOut">
              <a:rPr kumimoji="1" lang="ja-JP" altLang="en-US" smtClean="0"/>
              <a:t>2026/8/25</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24B58-EAA2-4A75-BD36-AF41A42B0C83}" type="slidenum">
              <a:rPr kumimoji="1" lang="ja-JP" altLang="en-US" smtClean="0"/>
              <a:t>‹#›</a:t>
            </a:fld>
            <a:endParaRPr kumimoji="1" lang="ja-JP" altLang="en-US"/>
          </a:p>
        </p:txBody>
      </p:sp>
    </p:spTree>
    <p:extLst>
      <p:ext uri="{BB962C8B-B14F-4D97-AF65-F5344CB8AC3E}">
        <p14:creationId xmlns:p14="http://schemas.microsoft.com/office/powerpoint/2010/main" val="306412842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68CDF-DCE9-1E98-175F-C2504A523B60}"/>
            </a:ext>
          </a:extLst>
        </p:cNvPr>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14BA9F2D-8318-3914-D00A-E7862AE4D586}"/>
              </a:ext>
            </a:extLst>
          </p:cNvPr>
          <p:cNvSpPr/>
          <p:nvPr/>
        </p:nvSpPr>
        <p:spPr>
          <a:xfrm>
            <a:off x="4668734" y="472447"/>
            <a:ext cx="4999066" cy="958455"/>
          </a:xfrm>
          <a:prstGeom prst="roundRect">
            <a:avLst>
              <a:gd name="adj" fmla="val 3533"/>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914400">
              <a:defRPr/>
            </a:pPr>
            <a:endParaRPr lang="en-US" altLang="ja-JP" sz="8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4" name="四角形: 角を丸くする 3">
            <a:extLst>
              <a:ext uri="{FF2B5EF4-FFF2-40B4-BE49-F238E27FC236}">
                <a16:creationId xmlns:a16="http://schemas.microsoft.com/office/drawing/2014/main" id="{9688CDCB-4F42-FF88-65E5-7D754152115D}"/>
              </a:ext>
            </a:extLst>
          </p:cNvPr>
          <p:cNvSpPr/>
          <p:nvPr/>
        </p:nvSpPr>
        <p:spPr>
          <a:xfrm>
            <a:off x="0" y="2514"/>
            <a:ext cx="9906000" cy="209915"/>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kern="100" dirty="0">
                <a:solidFill>
                  <a:srgbClr val="FFFFFF"/>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第４次大阪府スポーツ推進計画（骨子案）</a:t>
            </a:r>
            <a:endParaRPr lang="ja-JP" altLang="ja-JP" sz="11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graphicFrame>
        <p:nvGraphicFramePr>
          <p:cNvPr id="5" name="表 4">
            <a:extLst>
              <a:ext uri="{FF2B5EF4-FFF2-40B4-BE49-F238E27FC236}">
                <a16:creationId xmlns:a16="http://schemas.microsoft.com/office/drawing/2014/main" id="{B0CCA50B-7B65-0097-D4C3-5D20B904DE99}"/>
              </a:ext>
            </a:extLst>
          </p:cNvPr>
          <p:cNvGraphicFramePr>
            <a:graphicFrameLocks noGrp="1"/>
          </p:cNvGraphicFramePr>
          <p:nvPr>
            <p:extLst>
              <p:ext uri="{D42A27DB-BD31-4B8C-83A1-F6EECF244321}">
                <p14:modId xmlns:p14="http://schemas.microsoft.com/office/powerpoint/2010/main" val="895811151"/>
              </p:ext>
            </p:extLst>
          </p:nvPr>
        </p:nvGraphicFramePr>
        <p:xfrm>
          <a:off x="4712875" y="634636"/>
          <a:ext cx="4865271" cy="533400"/>
        </p:xfrm>
        <a:graphic>
          <a:graphicData uri="http://schemas.openxmlformats.org/drawingml/2006/table">
            <a:tbl>
              <a:tblPr firstRow="1" bandRow="1">
                <a:tableStyleId>{5C22544A-7EE6-4342-B048-85BDC9FD1C3A}</a:tableStyleId>
              </a:tblPr>
              <a:tblGrid>
                <a:gridCol w="2275254">
                  <a:extLst>
                    <a:ext uri="{9D8B030D-6E8A-4147-A177-3AD203B41FA5}">
                      <a16:colId xmlns:a16="http://schemas.microsoft.com/office/drawing/2014/main" val="272656739"/>
                    </a:ext>
                  </a:extLst>
                </a:gridCol>
                <a:gridCol w="487680">
                  <a:extLst>
                    <a:ext uri="{9D8B030D-6E8A-4147-A177-3AD203B41FA5}">
                      <a16:colId xmlns:a16="http://schemas.microsoft.com/office/drawing/2014/main" val="148207874"/>
                    </a:ext>
                  </a:extLst>
                </a:gridCol>
                <a:gridCol w="541020">
                  <a:extLst>
                    <a:ext uri="{9D8B030D-6E8A-4147-A177-3AD203B41FA5}">
                      <a16:colId xmlns:a16="http://schemas.microsoft.com/office/drawing/2014/main" val="4007353253"/>
                    </a:ext>
                  </a:extLst>
                </a:gridCol>
                <a:gridCol w="517377">
                  <a:extLst>
                    <a:ext uri="{9D8B030D-6E8A-4147-A177-3AD203B41FA5}">
                      <a16:colId xmlns:a16="http://schemas.microsoft.com/office/drawing/2014/main" val="3176776300"/>
                    </a:ext>
                  </a:extLst>
                </a:gridCol>
                <a:gridCol w="525780">
                  <a:extLst>
                    <a:ext uri="{9D8B030D-6E8A-4147-A177-3AD203B41FA5}">
                      <a16:colId xmlns:a16="http://schemas.microsoft.com/office/drawing/2014/main" val="3732255951"/>
                    </a:ext>
                  </a:extLst>
                </a:gridCol>
                <a:gridCol w="518160">
                  <a:extLst>
                    <a:ext uri="{9D8B030D-6E8A-4147-A177-3AD203B41FA5}">
                      <a16:colId xmlns:a16="http://schemas.microsoft.com/office/drawing/2014/main" val="3002835320"/>
                    </a:ext>
                  </a:extLst>
                </a:gridCol>
              </a:tblGrid>
              <a:tr h="0">
                <a:tc>
                  <a:txBody>
                    <a:bodyPr/>
                    <a:lstStyle/>
                    <a:p>
                      <a:pPr algn="ctr">
                        <a:buNone/>
                      </a:pPr>
                      <a:r>
                        <a:rPr lang="ja-JP"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指標</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４</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５</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６</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sz="7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62267932"/>
                  </a:ext>
                </a:extLst>
              </a:tr>
              <a:tr h="79975">
                <a:tc rowSpan="2">
                  <a:txBody>
                    <a:bodyPr/>
                    <a:lstStyle/>
                    <a:p>
                      <a:pPr algn="ctr">
                        <a:buNone/>
                      </a:pPr>
                      <a:r>
                        <a:rPr lang="en-US" sz="700" kern="15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a:t>
                      </a:r>
                      <a:r>
                        <a:rPr lang="ja-JP" sz="700" kern="15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歳以上の週１回以上のスポーツ実施率</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大阪府</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53.1</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50.6</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51.7</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50.0</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6605770"/>
                  </a:ext>
                </a:extLst>
              </a:tr>
              <a:tr h="79975">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buNone/>
                      </a:pPr>
                      <a:r>
                        <a:rPr lang="ja-JP" sz="700" kern="10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全国</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52.3</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52.0</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52.5</a:t>
                      </a:r>
                      <a:r>
                        <a:rPr lang="ja-JP" sz="700" kern="10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51.7</a:t>
                      </a:r>
                      <a:r>
                        <a:rPr lang="ja-JP" sz="700" kern="10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6430206"/>
                  </a:ext>
                </a:extLst>
              </a:tr>
              <a:tr h="79975">
                <a:tc rowSpan="2">
                  <a:txBody>
                    <a:bodyPr/>
                    <a:lstStyle/>
                    <a:p>
                      <a:pPr algn="ctr">
                        <a:buNone/>
                      </a:pPr>
                      <a:r>
                        <a:rPr lang="ja-JP" sz="700" kern="15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スポーツ参画者（する、みる、ささえる）の割合</a:t>
                      </a:r>
                      <a:endPar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大阪府</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89.8</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87.3</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79.4</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76.2</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6327983"/>
                  </a:ext>
                </a:extLst>
              </a:tr>
              <a:tr h="79975">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buNone/>
                      </a:pP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全国</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89.9</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87.8</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80.6</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buNone/>
                      </a:pPr>
                      <a:r>
                        <a:rPr lang="en-US"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78.6</a:t>
                      </a:r>
                      <a:r>
                        <a:rPr lang="ja-JP" sz="7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1772623"/>
                  </a:ext>
                </a:extLst>
              </a:tr>
            </a:tbl>
          </a:graphicData>
        </a:graphic>
      </p:graphicFrame>
      <p:sp>
        <p:nvSpPr>
          <p:cNvPr id="18" name="四角形: 角を丸くする 17">
            <a:extLst>
              <a:ext uri="{FF2B5EF4-FFF2-40B4-BE49-F238E27FC236}">
                <a16:creationId xmlns:a16="http://schemas.microsoft.com/office/drawing/2014/main" id="{FCF8B56E-1EAD-B220-1BA0-E181F078430D}"/>
              </a:ext>
            </a:extLst>
          </p:cNvPr>
          <p:cNvSpPr/>
          <p:nvPr/>
        </p:nvSpPr>
        <p:spPr>
          <a:xfrm>
            <a:off x="149798" y="1842961"/>
            <a:ext cx="3977664" cy="310834"/>
          </a:xfrm>
          <a:prstGeom prst="roundRect">
            <a:avLst>
              <a:gd name="adj" fmla="val 8950"/>
            </a:avLst>
          </a:prstGeom>
          <a:solidFill>
            <a:schemeClr val="accent4">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スポーツで実現する持続可能な都市・</a:t>
            </a: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OSAKA』</a:t>
            </a:r>
          </a:p>
          <a:p>
            <a:pPr algn="ct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～誰もがスポーツを楽しみ、その価値が未来につながる大阪へ～</a:t>
            </a:r>
            <a:endPar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 name="四角形: 角を丸くする 6">
            <a:extLst>
              <a:ext uri="{FF2B5EF4-FFF2-40B4-BE49-F238E27FC236}">
                <a16:creationId xmlns:a16="http://schemas.microsoft.com/office/drawing/2014/main" id="{3E579EC0-5814-E2BC-FF78-EDD1652807C3}"/>
              </a:ext>
            </a:extLst>
          </p:cNvPr>
          <p:cNvSpPr/>
          <p:nvPr/>
        </p:nvSpPr>
        <p:spPr>
          <a:xfrm>
            <a:off x="149798" y="2195247"/>
            <a:ext cx="3627976" cy="516385"/>
          </a:xfrm>
          <a:prstGeom prst="roundRect">
            <a:avLst>
              <a:gd name="adj" fmla="val 0"/>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めざすべきスポーツ都市の実現に向けて</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スポーツを通じて誰もがウェルビーイングを感じられる大阪をめざす</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1</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の柱：誰もが生涯にわたりスポーツに親しめる大阪をめざす</a:t>
            </a: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２の柱：スポーツにより世界中の人が集まる大阪をめざす</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p:txBody>
      </p:sp>
      <p:graphicFrame>
        <p:nvGraphicFramePr>
          <p:cNvPr id="19" name="表 18">
            <a:extLst>
              <a:ext uri="{FF2B5EF4-FFF2-40B4-BE49-F238E27FC236}">
                <a16:creationId xmlns:a16="http://schemas.microsoft.com/office/drawing/2014/main" id="{769EC1E1-56D0-C0CE-CEAF-77B65F3FC9EC}"/>
              </a:ext>
            </a:extLst>
          </p:cNvPr>
          <p:cNvGraphicFramePr>
            <a:graphicFrameLocks noGrp="1"/>
          </p:cNvGraphicFramePr>
          <p:nvPr>
            <p:extLst>
              <p:ext uri="{D42A27DB-BD31-4B8C-83A1-F6EECF244321}">
                <p14:modId xmlns:p14="http://schemas.microsoft.com/office/powerpoint/2010/main" val="653245196"/>
              </p:ext>
            </p:extLst>
          </p:nvPr>
        </p:nvGraphicFramePr>
        <p:xfrm>
          <a:off x="111097" y="3054992"/>
          <a:ext cx="4242701" cy="348617"/>
        </p:xfrm>
        <a:graphic>
          <a:graphicData uri="http://schemas.openxmlformats.org/drawingml/2006/table">
            <a:tbl>
              <a:tblPr firstRow="1" bandRow="1">
                <a:tableStyleId>{5C22544A-7EE6-4342-B048-85BDC9FD1C3A}</a:tableStyleId>
              </a:tblPr>
              <a:tblGrid>
                <a:gridCol w="2445561">
                  <a:extLst>
                    <a:ext uri="{9D8B030D-6E8A-4147-A177-3AD203B41FA5}">
                      <a16:colId xmlns:a16="http://schemas.microsoft.com/office/drawing/2014/main" val="272656739"/>
                    </a:ext>
                  </a:extLst>
                </a:gridCol>
                <a:gridCol w="622669">
                  <a:extLst>
                    <a:ext uri="{9D8B030D-6E8A-4147-A177-3AD203B41FA5}">
                      <a16:colId xmlns:a16="http://schemas.microsoft.com/office/drawing/2014/main" val="3732255951"/>
                    </a:ext>
                  </a:extLst>
                </a:gridCol>
                <a:gridCol w="1174471">
                  <a:extLst>
                    <a:ext uri="{9D8B030D-6E8A-4147-A177-3AD203B41FA5}">
                      <a16:colId xmlns:a16="http://schemas.microsoft.com/office/drawing/2014/main" val="3002835320"/>
                    </a:ext>
                  </a:extLst>
                </a:gridCol>
              </a:tblGrid>
              <a:tr h="185079">
                <a:tc>
                  <a:txBody>
                    <a:bodyPr/>
                    <a:lstStyle/>
                    <a:p>
                      <a:pPr algn="ctr">
                        <a:buNone/>
                      </a:pPr>
                      <a:r>
                        <a:rPr lang="ja-JP" sz="9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指標</a:t>
                      </a:r>
                      <a:endPar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buNone/>
                      </a:pPr>
                      <a:r>
                        <a:rPr lang="ja-JP" altLang="en-US" sz="9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目標値</a:t>
                      </a:r>
                      <a:endPar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buNone/>
                      </a:pPr>
                      <a:r>
                        <a:rPr lang="ja-JP" altLang="en-US" sz="9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達成をめざす時期</a:t>
                      </a:r>
                      <a:endPar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62267932"/>
                  </a:ext>
                </a:extLst>
              </a:tr>
              <a:tr h="163538">
                <a:tc>
                  <a:txBody>
                    <a:bodyPr/>
                    <a:lstStyle/>
                    <a:p>
                      <a:pPr algn="ctr">
                        <a:buNone/>
                      </a:pPr>
                      <a:r>
                        <a:rPr lang="ja-JP" altLang="en-US" sz="800" kern="15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スポーツに参画（する・みる・ささえる）した府民の割合</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buNone/>
                      </a:pPr>
                      <a:r>
                        <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100</a:t>
                      </a:r>
                      <a:r>
                        <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buNone/>
                      </a:pPr>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a:t>
                      </a:r>
                      <a:r>
                        <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13</a:t>
                      </a:r>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年度末</a:t>
                      </a:r>
                      <a:endPar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6605770"/>
                  </a:ext>
                </a:extLst>
              </a:tr>
            </a:tbl>
          </a:graphicData>
        </a:graphic>
      </p:graphicFrame>
      <p:sp>
        <p:nvSpPr>
          <p:cNvPr id="21" name="四角形: 角を丸くする 20">
            <a:extLst>
              <a:ext uri="{FF2B5EF4-FFF2-40B4-BE49-F238E27FC236}">
                <a16:creationId xmlns:a16="http://schemas.microsoft.com/office/drawing/2014/main" id="{DD77071C-0080-2B0F-C29D-8CB7332AD962}"/>
              </a:ext>
            </a:extLst>
          </p:cNvPr>
          <p:cNvSpPr/>
          <p:nvPr/>
        </p:nvSpPr>
        <p:spPr>
          <a:xfrm>
            <a:off x="1366451" y="2634005"/>
            <a:ext cx="2175986" cy="325258"/>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スポーツに係る言葉の定義を行う</a:t>
            </a:r>
          </a:p>
        </p:txBody>
      </p:sp>
      <p:sp>
        <p:nvSpPr>
          <p:cNvPr id="13" name="四角形: 角を丸くする 12">
            <a:extLst>
              <a:ext uri="{FF2B5EF4-FFF2-40B4-BE49-F238E27FC236}">
                <a16:creationId xmlns:a16="http://schemas.microsoft.com/office/drawing/2014/main" id="{9DBA2861-510A-FFC2-4D7B-E2A123A5177A}"/>
              </a:ext>
            </a:extLst>
          </p:cNvPr>
          <p:cNvSpPr/>
          <p:nvPr/>
        </p:nvSpPr>
        <p:spPr>
          <a:xfrm>
            <a:off x="4615049" y="443806"/>
            <a:ext cx="2697177" cy="231336"/>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8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第３次大阪府スポーツ推進計画の進捗状況及び課題整理</a:t>
            </a:r>
            <a:endParaRPr lang="en-US" altLang="ja-JP" sz="8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15" name="四角形: 角を丸くする 14">
            <a:extLst>
              <a:ext uri="{FF2B5EF4-FFF2-40B4-BE49-F238E27FC236}">
                <a16:creationId xmlns:a16="http://schemas.microsoft.com/office/drawing/2014/main" id="{E6CE46AE-CB20-3725-7902-8EC16755E319}"/>
              </a:ext>
            </a:extLst>
          </p:cNvPr>
          <p:cNvSpPr/>
          <p:nvPr/>
        </p:nvSpPr>
        <p:spPr>
          <a:xfrm>
            <a:off x="4615049" y="1168036"/>
            <a:ext cx="4976457" cy="277289"/>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20</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歳以上の週１回以上のスポーツ実施率」</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50</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％、「スポーツ参画者（する、みる、ささえる）の割合」 </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 76.2</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％と</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なり、ともに目標値達成には至らなかった。</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5" name="四角形: 角を丸くする 24">
            <a:extLst>
              <a:ext uri="{FF2B5EF4-FFF2-40B4-BE49-F238E27FC236}">
                <a16:creationId xmlns:a16="http://schemas.microsoft.com/office/drawing/2014/main" id="{04150A4D-A0E0-B200-E66F-5C6003B91AA4}"/>
              </a:ext>
            </a:extLst>
          </p:cNvPr>
          <p:cNvSpPr/>
          <p:nvPr/>
        </p:nvSpPr>
        <p:spPr>
          <a:xfrm>
            <a:off x="89813" y="279018"/>
            <a:ext cx="9711860" cy="174721"/>
          </a:xfrm>
          <a:prstGeom prst="roundRect">
            <a:avLst>
              <a:gd name="adj"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ja-JP"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第１章</a:t>
            </a:r>
            <a:r>
              <a:rPr lang="ja-JP" altLang="en-US"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第４次大阪府スポーツ推進計画について</a:t>
            </a:r>
            <a:endParaRPr lang="ja-JP" altLang="ja-JP" sz="10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26" name="正方形/長方形 25">
            <a:extLst>
              <a:ext uri="{FF2B5EF4-FFF2-40B4-BE49-F238E27FC236}">
                <a16:creationId xmlns:a16="http://schemas.microsoft.com/office/drawing/2014/main" id="{B6F2EA37-55F1-50AA-82F9-A65776E6D84B}"/>
              </a:ext>
            </a:extLst>
          </p:cNvPr>
          <p:cNvSpPr/>
          <p:nvPr/>
        </p:nvSpPr>
        <p:spPr>
          <a:xfrm>
            <a:off x="89813" y="270487"/>
            <a:ext cx="9711860" cy="1189708"/>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28" name="四角形: 角を丸くする 27">
            <a:extLst>
              <a:ext uri="{FF2B5EF4-FFF2-40B4-BE49-F238E27FC236}">
                <a16:creationId xmlns:a16="http://schemas.microsoft.com/office/drawing/2014/main" id="{95E21E5E-BBCE-4DC5-2F5C-AF8E4A9CCFAE}"/>
              </a:ext>
            </a:extLst>
          </p:cNvPr>
          <p:cNvSpPr/>
          <p:nvPr/>
        </p:nvSpPr>
        <p:spPr>
          <a:xfrm>
            <a:off x="89813" y="1513478"/>
            <a:ext cx="9711860" cy="187629"/>
          </a:xfrm>
          <a:prstGeom prst="roundRect">
            <a:avLst>
              <a:gd name="adj"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第２章　計画の基本的な考え方</a:t>
            </a:r>
            <a:endParaRPr lang="en-US" altLang="ja-JP"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30" name="正方形/長方形 29">
            <a:extLst>
              <a:ext uri="{FF2B5EF4-FFF2-40B4-BE49-F238E27FC236}">
                <a16:creationId xmlns:a16="http://schemas.microsoft.com/office/drawing/2014/main" id="{F701752B-BA8B-6EFD-DA9A-680AE6461876}"/>
              </a:ext>
            </a:extLst>
          </p:cNvPr>
          <p:cNvSpPr/>
          <p:nvPr/>
        </p:nvSpPr>
        <p:spPr>
          <a:xfrm>
            <a:off x="89813" y="1507443"/>
            <a:ext cx="9711860" cy="1949949"/>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32" name="四角形: 角を丸くする 31">
            <a:extLst>
              <a:ext uri="{FF2B5EF4-FFF2-40B4-BE49-F238E27FC236}">
                <a16:creationId xmlns:a16="http://schemas.microsoft.com/office/drawing/2014/main" id="{9CA5BCAC-2D34-350D-2AE2-205E654DAF8F}"/>
              </a:ext>
            </a:extLst>
          </p:cNvPr>
          <p:cNvSpPr/>
          <p:nvPr/>
        </p:nvSpPr>
        <p:spPr>
          <a:xfrm>
            <a:off x="21310" y="1668445"/>
            <a:ext cx="1444633" cy="20541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914400">
              <a:defRPr/>
            </a:pPr>
            <a:r>
              <a:rPr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 </a:t>
            </a:r>
            <a:r>
              <a:rPr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めざすべきスポーツ都市像　　</a:t>
            </a:r>
          </a:p>
        </p:txBody>
      </p:sp>
      <p:sp>
        <p:nvSpPr>
          <p:cNvPr id="34" name="四角形: 角を丸くする 33">
            <a:extLst>
              <a:ext uri="{FF2B5EF4-FFF2-40B4-BE49-F238E27FC236}">
                <a16:creationId xmlns:a16="http://schemas.microsoft.com/office/drawing/2014/main" id="{A5F425D2-B3B0-9140-EF56-7C691E9EC256}"/>
              </a:ext>
            </a:extLst>
          </p:cNvPr>
          <p:cNvSpPr/>
          <p:nvPr/>
        </p:nvSpPr>
        <p:spPr>
          <a:xfrm>
            <a:off x="60785" y="2662473"/>
            <a:ext cx="1922641" cy="27086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914400">
              <a:defRPr/>
            </a:pPr>
            <a:r>
              <a:rPr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 </a:t>
            </a:r>
            <a:r>
              <a:rPr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スポーツに係る言葉の定義</a:t>
            </a:r>
          </a:p>
        </p:txBody>
      </p:sp>
      <p:sp>
        <p:nvSpPr>
          <p:cNvPr id="36" name="四角形: 角を丸くする 35">
            <a:extLst>
              <a:ext uri="{FF2B5EF4-FFF2-40B4-BE49-F238E27FC236}">
                <a16:creationId xmlns:a16="http://schemas.microsoft.com/office/drawing/2014/main" id="{AB71A27A-7BE5-76BB-E01C-C3D48ED6DBBE}"/>
              </a:ext>
            </a:extLst>
          </p:cNvPr>
          <p:cNvSpPr/>
          <p:nvPr/>
        </p:nvSpPr>
        <p:spPr>
          <a:xfrm>
            <a:off x="60785" y="2792903"/>
            <a:ext cx="1373347" cy="327996"/>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914400">
              <a:defRPr/>
            </a:pPr>
            <a:r>
              <a:rPr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３　「目標値」等の設定</a:t>
            </a:r>
          </a:p>
        </p:txBody>
      </p:sp>
      <p:sp>
        <p:nvSpPr>
          <p:cNvPr id="16" name="四角形: 角を丸くする 15">
            <a:extLst>
              <a:ext uri="{FF2B5EF4-FFF2-40B4-BE49-F238E27FC236}">
                <a16:creationId xmlns:a16="http://schemas.microsoft.com/office/drawing/2014/main" id="{34CF99C4-DE47-15F2-FD7C-937C8A2061C3}"/>
              </a:ext>
            </a:extLst>
          </p:cNvPr>
          <p:cNvSpPr/>
          <p:nvPr/>
        </p:nvSpPr>
        <p:spPr>
          <a:xfrm>
            <a:off x="55753" y="485103"/>
            <a:ext cx="4398178" cy="277909"/>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１　計画策定の趣旨・背景</a:t>
            </a:r>
            <a:endParaRPr kumimoji="1"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（１）これまでの計画　（２）大阪府におけるスポーツを取り巻く状況　（３）計画の進捗管理</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4" name="四角形: 角を丸くする 23">
            <a:extLst>
              <a:ext uri="{FF2B5EF4-FFF2-40B4-BE49-F238E27FC236}">
                <a16:creationId xmlns:a16="http://schemas.microsoft.com/office/drawing/2014/main" id="{5F5351D5-64B2-42ED-5D82-F9F93CF280E3}"/>
              </a:ext>
            </a:extLst>
          </p:cNvPr>
          <p:cNvSpPr/>
          <p:nvPr/>
        </p:nvSpPr>
        <p:spPr>
          <a:xfrm>
            <a:off x="41142" y="769048"/>
            <a:ext cx="4398178" cy="6762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２　計画策定の視点</a:t>
            </a:r>
          </a:p>
          <a:p>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8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第４期スポーツ基本計画の方向性を参酌しつつ、第３次大阪府スポーツ推進計画の</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成果と課題を踏まえる。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・府が有する地域資源や万博レガシーなど、府の強みを活用した施策を推進。</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・大阪都市魅力創造戦略</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2030</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との整合性を図る。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p:txBody>
      </p:sp>
      <p:graphicFrame>
        <p:nvGraphicFramePr>
          <p:cNvPr id="29" name="表 28">
            <a:extLst>
              <a:ext uri="{FF2B5EF4-FFF2-40B4-BE49-F238E27FC236}">
                <a16:creationId xmlns:a16="http://schemas.microsoft.com/office/drawing/2014/main" id="{37269A41-E9C0-C3D8-FC3D-46D42E725530}"/>
              </a:ext>
            </a:extLst>
          </p:cNvPr>
          <p:cNvGraphicFramePr>
            <a:graphicFrameLocks noGrp="1"/>
          </p:cNvGraphicFramePr>
          <p:nvPr>
            <p:extLst>
              <p:ext uri="{D42A27DB-BD31-4B8C-83A1-F6EECF244321}">
                <p14:modId xmlns:p14="http://schemas.microsoft.com/office/powerpoint/2010/main" val="1313346040"/>
              </p:ext>
            </p:extLst>
          </p:nvPr>
        </p:nvGraphicFramePr>
        <p:xfrm>
          <a:off x="4644944" y="1729639"/>
          <a:ext cx="5046645" cy="1669783"/>
        </p:xfrm>
        <a:graphic>
          <a:graphicData uri="http://schemas.openxmlformats.org/drawingml/2006/table">
            <a:tbl>
              <a:tblPr firstRow="1" firstCol="1" bandRow="1"/>
              <a:tblGrid>
                <a:gridCol w="5046645">
                  <a:extLst>
                    <a:ext uri="{9D8B030D-6E8A-4147-A177-3AD203B41FA5}">
                      <a16:colId xmlns:a16="http://schemas.microsoft.com/office/drawing/2014/main" val="537493670"/>
                    </a:ext>
                  </a:extLst>
                </a:gridCol>
              </a:tblGrid>
              <a:tr h="190049">
                <a:tc>
                  <a:txBody>
                    <a:bodyPr/>
                    <a:lstStyle/>
                    <a:p>
                      <a:pPr algn="ctr">
                        <a:lnSpc>
                          <a:spcPts val="1800"/>
                        </a:lnSpc>
                        <a:buNone/>
                      </a:pPr>
                      <a:r>
                        <a:rPr lang="ja-JP" altLang="en-US" sz="800" kern="15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参考</a:t>
                      </a:r>
                      <a:r>
                        <a:rPr lang="ja-JP" sz="800" kern="15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指標</a:t>
                      </a:r>
                      <a:endParaRPr lang="ja-JP" sz="8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EAF6"/>
                    </a:solidFill>
                  </a:tcPr>
                </a:tc>
                <a:extLst>
                  <a:ext uri="{0D108BD9-81ED-4DB2-BD59-A6C34878D82A}">
                    <a16:rowId xmlns:a16="http://schemas.microsoft.com/office/drawing/2014/main" val="835662956"/>
                  </a:ext>
                </a:extLst>
              </a:tr>
              <a:tr h="123750">
                <a:tc>
                  <a:txBody>
                    <a:bodyPr/>
                    <a:lstStyle/>
                    <a:p>
                      <a:pPr>
                        <a:buNone/>
                      </a:pPr>
                      <a:r>
                        <a:rPr lang="ja-JP" altLang="en-US"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「体育の授業で、運動やスポーツに取り組むときに自ら「やってみたい」と思うときがある」と答える児童・生徒の割合</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7219562"/>
                  </a:ext>
                </a:extLst>
              </a:tr>
              <a:tr h="1154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「卒業後も運動・スポーツを続けたい」と答える児童・生徒の割合</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475515"/>
                  </a:ext>
                </a:extLst>
              </a:tr>
              <a:tr h="115473">
                <a:tc>
                  <a:txBody>
                    <a:bodyPr/>
                    <a:lstStyle/>
                    <a:p>
                      <a:pPr>
                        <a:buNone/>
                      </a:pPr>
                      <a:r>
                        <a:rPr lang="ja-JP" altLang="en-US"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休日の学校部活動の地域連携・地域展開を行っている市町村数</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2255562"/>
                  </a:ext>
                </a:extLst>
              </a:tr>
              <a:tr h="1154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成人の週１回以上の運動・スポーツ実施率</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929297"/>
                  </a:ext>
                </a:extLst>
              </a:tr>
              <a:tr h="1154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成人の年１回以上のスポーツ観戦率</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088664"/>
                  </a:ext>
                </a:extLst>
              </a:tr>
              <a:tr h="1154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成人の年１回以上「運動・スポーツをささえる活動」を行った割合</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3620336"/>
                  </a:ext>
                </a:extLst>
              </a:tr>
              <a:tr h="115473">
                <a:tc>
                  <a:txBody>
                    <a:bodyPr/>
                    <a:lstStyle/>
                    <a:p>
                      <a:pPr>
                        <a:buNone/>
                      </a:pPr>
                      <a:r>
                        <a:rPr lang="ja-JP" sz="800" b="1" u="sng"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スポーツを通じた「つながり」で「充実感」「幸福感」を感じた割合</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1120926"/>
                  </a:ext>
                </a:extLst>
              </a:tr>
              <a:tr h="1154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大阪府障がい者スポーツ大会における参加者数</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5104871"/>
                  </a:ext>
                </a:extLst>
              </a:tr>
              <a:tr h="115473">
                <a:tc>
                  <a:txBody>
                    <a:bodyPr/>
                    <a:lstStyle/>
                    <a:p>
                      <a:pPr>
                        <a:buNone/>
                      </a:pPr>
                      <a:r>
                        <a:rPr lang="ja-JP" altLang="ja-JP" sz="800" dirty="0">
                          <a:solidFill>
                            <a:schemeClr val="tx1"/>
                          </a:solidFill>
                          <a:latin typeface="UD デジタル 教科書体 NK-R" panose="02020400000000000000" pitchFamily="18" charset="-128"/>
                          <a:ea typeface="UD デジタル 教科書体 NK-R" panose="02020400000000000000" pitchFamily="18" charset="-128"/>
                        </a:rPr>
                        <a:t>「スポーツ大阪」へのセッション数</a:t>
                      </a:r>
                      <a:endPar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8996471"/>
                  </a:ext>
                </a:extLst>
              </a:tr>
              <a:tr h="1154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大阪スポーツプロジェクト公式</a:t>
                      </a:r>
                      <a:r>
                        <a:rPr lang="en-US"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SNS</a:t>
                      </a: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X</a:t>
                      </a: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Instagram</a:t>
                      </a: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）のフォロワー数</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5472335"/>
                  </a:ext>
                </a:extLst>
              </a:tr>
              <a:tr h="1261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大阪府にゆかりのある主なスポーツチームの年間主催試合での観戦者合計</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0392060"/>
                  </a:ext>
                </a:extLst>
              </a:tr>
              <a:tr h="115473">
                <a:tc>
                  <a:txBody>
                    <a:bodyPr/>
                    <a:lstStyle/>
                    <a:p>
                      <a:pPr>
                        <a:buNone/>
                      </a:pPr>
                      <a:r>
                        <a:rPr lang="ja-JP" sz="8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大阪マラソンの外国人エントリー数</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8538605"/>
                  </a:ext>
                </a:extLst>
              </a:tr>
            </a:tbl>
          </a:graphicData>
        </a:graphic>
      </p:graphicFrame>
      <p:sp>
        <p:nvSpPr>
          <p:cNvPr id="45" name="四角形: 角を丸くする 44">
            <a:extLst>
              <a:ext uri="{FF2B5EF4-FFF2-40B4-BE49-F238E27FC236}">
                <a16:creationId xmlns:a16="http://schemas.microsoft.com/office/drawing/2014/main" id="{627CF7C5-12FD-1BBF-CA3D-FA902288DFE4}"/>
              </a:ext>
            </a:extLst>
          </p:cNvPr>
          <p:cNvSpPr/>
          <p:nvPr/>
        </p:nvSpPr>
        <p:spPr>
          <a:xfrm>
            <a:off x="75300" y="3516441"/>
            <a:ext cx="9726372" cy="205517"/>
          </a:xfrm>
          <a:prstGeom prst="roundRect">
            <a:avLst>
              <a:gd name="adj"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第３章　１の柱「誰もが生涯にわたりスポーツに親しめる大阪の実現」</a:t>
            </a:r>
            <a:endParaRPr lang="en-US" altLang="ja-JP"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47" name="正方形/長方形 46">
            <a:extLst>
              <a:ext uri="{FF2B5EF4-FFF2-40B4-BE49-F238E27FC236}">
                <a16:creationId xmlns:a16="http://schemas.microsoft.com/office/drawing/2014/main" id="{0EC00B28-9276-99CA-6E8D-B17A89D9B8A1}"/>
              </a:ext>
            </a:extLst>
          </p:cNvPr>
          <p:cNvSpPr/>
          <p:nvPr/>
        </p:nvSpPr>
        <p:spPr>
          <a:xfrm>
            <a:off x="75301" y="3510404"/>
            <a:ext cx="9711860" cy="3275095"/>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3" name="四角形: 角を丸くする 2">
            <a:extLst>
              <a:ext uri="{FF2B5EF4-FFF2-40B4-BE49-F238E27FC236}">
                <a16:creationId xmlns:a16="http://schemas.microsoft.com/office/drawing/2014/main" id="{04F2636C-E489-14F0-F1C1-A99B7E4EFD73}"/>
              </a:ext>
            </a:extLst>
          </p:cNvPr>
          <p:cNvSpPr/>
          <p:nvPr/>
        </p:nvSpPr>
        <p:spPr>
          <a:xfrm>
            <a:off x="75299" y="3700171"/>
            <a:ext cx="8557971" cy="3107115"/>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700" b="1" u="sng" dirty="0">
                <a:solidFill>
                  <a:schemeClr val="tx1"/>
                </a:solidFill>
                <a:latin typeface="UD デジタル 教科書体 NK-R" panose="02020400000000000000" pitchFamily="18" charset="-128"/>
                <a:ea typeface="UD デジタル 教科書体 NK-R" panose="02020400000000000000" pitchFamily="18" charset="-128"/>
              </a:rPr>
              <a:t>１　ライフステージに応じた機会の提供</a:t>
            </a:r>
          </a:p>
          <a:p>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　　世代ごとに途絶えることのないよう、子ども期から運動・スポーツが楽しいと感じ、運動・スポーツを続けたいと思えるような取組みを通して、一人ひとりが自分にあった運動・スポーツを継続できることをめざす</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p>
          <a:p>
            <a:r>
              <a:rPr kumimoji="1" lang="ja-JP" altLang="en-US" sz="700" u="sng" dirty="0">
                <a:solidFill>
                  <a:schemeClr val="tx1"/>
                </a:solidFill>
                <a:latin typeface="UD デジタル 教科書体 NK-R" panose="02020400000000000000" pitchFamily="18" charset="-128"/>
                <a:ea typeface="UD デジタル 教科書体 NK-R" panose="02020400000000000000" pitchFamily="18" charset="-128"/>
              </a:rPr>
              <a:t>子ども期（～</a:t>
            </a:r>
            <a:r>
              <a:rPr kumimoji="1" lang="en-US" altLang="ja-JP" sz="700" u="sng" dirty="0">
                <a:solidFill>
                  <a:schemeClr val="tx1"/>
                </a:solidFill>
                <a:latin typeface="UD デジタル 教科書体 NK-R" panose="02020400000000000000" pitchFamily="18" charset="-128"/>
                <a:ea typeface="UD デジタル 教科書体 NK-R" panose="02020400000000000000" pitchFamily="18" charset="-128"/>
              </a:rPr>
              <a:t>17</a:t>
            </a:r>
            <a:r>
              <a:rPr kumimoji="1" lang="ja-JP" altLang="en-US" sz="700" u="sng" dirty="0">
                <a:solidFill>
                  <a:schemeClr val="tx1"/>
                </a:solidFill>
                <a:latin typeface="UD デジタル 教科書体 NK-R" panose="02020400000000000000" pitchFamily="18" charset="-128"/>
                <a:ea typeface="UD デジタル 教科書体 NK-R" panose="02020400000000000000" pitchFamily="18" charset="-128"/>
              </a:rPr>
              <a:t>歳）</a:t>
            </a:r>
          </a:p>
          <a:p>
            <a:r>
              <a:rPr kumimoji="1" lang="ja-JP" altLang="en-US"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・スポーツの楽しさを体験することが重要であり、その体験が途切れないような工夫が必要</a:t>
            </a:r>
            <a:endParaRPr kumimoji="1" lang="en-US" altLang="ja-JP"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kumimoji="1" lang="ja-JP" altLang="en-US"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・部活動改革については、「部活動改革及び地域クラブ活動の推進等に関する総合的なガイドライン（文部科学省）」に基づき、地域の実情を踏まえながら進める</a:t>
            </a:r>
            <a:endParaRPr kumimoji="1" lang="en-US" altLang="ja-JP"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・大規模スポーツ大会等の開催を活用すること、また、オリンピアン・パラリンピアン等の実技指導や講話を通じて、スポーツの楽しさを子どもたちに伝え、次世代の育成を図っていく</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700" u="sng" dirty="0">
                <a:solidFill>
                  <a:schemeClr val="tx1"/>
                </a:solidFill>
                <a:latin typeface="UD デジタル 教科書体 NK-R" panose="02020400000000000000" pitchFamily="18" charset="-128"/>
                <a:ea typeface="UD デジタル 教科書体 NK-R" panose="02020400000000000000" pitchFamily="18" charset="-128"/>
              </a:rPr>
              <a:t>子育て・働き盛り期（</a:t>
            </a:r>
            <a:r>
              <a:rPr kumimoji="1" lang="en-US" altLang="ja-JP" sz="700" u="sng" dirty="0">
                <a:solidFill>
                  <a:schemeClr val="tx1"/>
                </a:solidFill>
                <a:latin typeface="UD デジタル 教科書体 NK-R" panose="02020400000000000000" pitchFamily="18" charset="-128"/>
                <a:ea typeface="UD デジタル 教科書体 NK-R" panose="02020400000000000000" pitchFamily="18" charset="-128"/>
              </a:rPr>
              <a:t>18</a:t>
            </a:r>
            <a:r>
              <a:rPr kumimoji="1" lang="ja-JP" altLang="en-US" sz="700" u="sng"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700" u="sng" dirty="0">
                <a:solidFill>
                  <a:schemeClr val="tx1"/>
                </a:solidFill>
                <a:latin typeface="UD デジタル 教科書体 NK-R" panose="02020400000000000000" pitchFamily="18" charset="-128"/>
                <a:ea typeface="UD デジタル 教科書体 NK-R" panose="02020400000000000000" pitchFamily="18" charset="-128"/>
              </a:rPr>
              <a:t>59</a:t>
            </a:r>
            <a:r>
              <a:rPr kumimoji="1" lang="ja-JP" altLang="en-US" sz="700" u="sng" dirty="0">
                <a:solidFill>
                  <a:schemeClr val="tx1"/>
                </a:solidFill>
                <a:latin typeface="UD デジタル 教科書体 NK-R" panose="02020400000000000000" pitchFamily="18" charset="-128"/>
                <a:ea typeface="UD デジタル 教科書体 NK-R" panose="02020400000000000000" pitchFamily="18" charset="-128"/>
              </a:rPr>
              <a:t>歳）、高齢期（</a:t>
            </a:r>
            <a:r>
              <a:rPr kumimoji="1" lang="en-US" altLang="ja-JP" sz="700" u="sng" dirty="0">
                <a:solidFill>
                  <a:schemeClr val="tx1"/>
                </a:solidFill>
                <a:latin typeface="UD デジタル 教科書体 NK-R" panose="02020400000000000000" pitchFamily="18" charset="-128"/>
                <a:ea typeface="UD デジタル 教科書体 NK-R" panose="02020400000000000000" pitchFamily="18" charset="-128"/>
              </a:rPr>
              <a:t>60</a:t>
            </a:r>
            <a:r>
              <a:rPr kumimoji="1" lang="ja-JP" altLang="en-US" sz="700" u="sng" dirty="0">
                <a:solidFill>
                  <a:schemeClr val="tx1"/>
                </a:solidFill>
                <a:latin typeface="UD デジタル 教科書体 NK-R" panose="02020400000000000000" pitchFamily="18" charset="-128"/>
                <a:ea typeface="UD デジタル 教科書体 NK-R" panose="02020400000000000000" pitchFamily="18" charset="-128"/>
              </a:rPr>
              <a:t>歳～）</a:t>
            </a:r>
            <a:endParaRPr kumimoji="1" lang="en-US" altLang="ja-JP" sz="700" u="sng"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する」「みる」「ささえる」いずれにおいても、自分に合った形で気軽にスポーツに触れることができるようなスポーツ情報の発信、スポーツを楽しめるきっかけとなる機会や環境づくりに向けた取組みを進める</a:t>
            </a:r>
          </a:p>
          <a:p>
            <a:r>
              <a:rPr lang="ja-JP" altLang="en-US"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・子育て・働き盛り期を対象とした取組みの推進については、スポーツ推進に取り組む企業等に対する支援を検討する等民間企業と連携した取組を進める</a:t>
            </a:r>
            <a:endParaRPr lang="en-US" altLang="ja-JP"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・高齢者が無理なくスポーツを継続していくことや、スポーツを通じて他の世代と触れ合い、地域での居場所や生きがいを創出していく観点からも取組を進める</a:t>
            </a:r>
            <a:endParaRPr kumimoji="1" lang="en-US" altLang="ja-JP" sz="7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kumimoji="1" lang="ja-JP" altLang="en-US" sz="700" b="1" u="sng" dirty="0">
                <a:solidFill>
                  <a:schemeClr val="tx1"/>
                </a:solidFill>
                <a:latin typeface="UD デジタル 教科書体 NK-R" panose="02020400000000000000" pitchFamily="18" charset="-128"/>
                <a:ea typeface="UD デジタル 教科書体 NK-R" panose="02020400000000000000" pitchFamily="18" charset="-128"/>
              </a:rPr>
              <a:t>２　スポーツに親しむ機会の創出による心身の健康</a:t>
            </a:r>
            <a:endParaRPr kumimoji="1" lang="en-US" altLang="ja-JP" sz="700" b="1" u="sng"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sz="7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b="1"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7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スポーツに親しむ機会を創出することで、心身の健康の維持向上をめざす</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p>
          <a:p>
            <a:pPr marL="182563" indent="-182563"/>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・誰もが、健康で活き活きとした生活を送ることができるよう、スポーツによる健康づくりに取り組む</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・スポーツと健康分野等が緊密に連携して取組を行う</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ja-JP" altLang="en-US" sz="700" b="1" u="sng" dirty="0">
                <a:solidFill>
                  <a:schemeClr val="tx1"/>
                </a:solidFill>
                <a:latin typeface="UD デジタル 教科書体 NK-R" panose="02020400000000000000" pitchFamily="18" charset="-128"/>
                <a:ea typeface="UD デジタル 教科書体 NK-R" panose="02020400000000000000" pitchFamily="18" charset="-128"/>
              </a:rPr>
              <a:t>３　スポーツ環境づくりによる共生社会の実現</a:t>
            </a:r>
            <a:endParaRPr kumimoji="1" lang="en-US" altLang="ja-JP" sz="700" b="1" u="sng"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sz="7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b="1"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7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障がいの有無、年齢、言葉、文化の違いを超えたスポーツの持つ多様な「楽しさ」をいかした交流の場づくりや、コミュニケーションの活性化等による共生社会の実現をめざす</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p>
          <a:p>
            <a:pPr marL="182563" indent="-182563"/>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　・障がい者スポーツ施設の運営や利用促進、パラリンピアン等の派遣、施設情報の見える化等を通じたパラスポーツの理解促進等の取組を進める</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　・障がい者がスポーツの魅力を体験できる機会の充実</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　・府民が身近な場所で気軽にスポーツにアクセスして習慣的にスポーツを楽しめるようよりよい環境づくりに取り組む</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　・スポーツをささえる組織や人材の育成、総合型地域スポーツクラブの支援</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lvl="0" indent="-182563" defTabSz="914400">
              <a:defRPr/>
            </a:pPr>
            <a:r>
              <a:rPr kumimoji="1" lang="ja-JP" altLang="en-US" sz="700" b="1" u="sng" dirty="0">
                <a:solidFill>
                  <a:schemeClr val="tx1"/>
                </a:solidFill>
                <a:latin typeface="UD デジタル 教科書体 NK-R" panose="02020400000000000000" pitchFamily="18" charset="-128"/>
                <a:ea typeface="UD デジタル 教科書体 NK-R" panose="02020400000000000000" pitchFamily="18" charset="-128"/>
              </a:rPr>
              <a:t>４　スポーツコミッションによる生涯スポーツの推進</a:t>
            </a:r>
            <a:endParaRPr kumimoji="1" lang="en-US" altLang="ja-JP" sz="700" b="1" u="sng"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sz="7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b="1"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7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民間・地域と連携した持続可能なスポーツ提供体制をめざす</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rPr>
              <a:t>】</a:t>
            </a:r>
          </a:p>
          <a:p>
            <a:pPr marL="182563" indent="-182563"/>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・大阪スポーツコミッションの取組を通じ、府民へスポーツを楽しめる時間と場所を提供し、生涯スポーツを推進</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700" dirty="0">
                <a:solidFill>
                  <a:schemeClr val="tx1"/>
                </a:solidFill>
                <a:latin typeface="UD デジタル 教科書体 NK-R" panose="02020400000000000000" pitchFamily="18" charset="-128"/>
                <a:ea typeface="UD デジタル 教科書体 NK-R" panose="02020400000000000000" pitchFamily="18" charset="-128"/>
              </a:rPr>
              <a:t>・大阪スポーツコミッションによるトップスポーツチームや、企業等との連携によるスポーツを楽しめる体験型のイベントなど、様々な魅力的なコンテンツの創出</a:t>
            </a:r>
            <a:endParaRPr kumimoji="1" lang="en-US" altLang="ja-JP" sz="7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6" name="正方形/長方形 5">
            <a:extLst>
              <a:ext uri="{FF2B5EF4-FFF2-40B4-BE49-F238E27FC236}">
                <a16:creationId xmlns:a16="http://schemas.microsoft.com/office/drawing/2014/main" id="{8E82946F-36E4-5314-72A0-1961C20F9DCD}"/>
              </a:ext>
            </a:extLst>
          </p:cNvPr>
          <p:cNvSpPr/>
          <p:nvPr/>
        </p:nvSpPr>
        <p:spPr>
          <a:xfrm>
            <a:off x="9014293" y="14147"/>
            <a:ext cx="720444" cy="45362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資料２</a:t>
            </a:r>
          </a:p>
        </p:txBody>
      </p:sp>
    </p:spTree>
    <p:extLst>
      <p:ext uri="{BB962C8B-B14F-4D97-AF65-F5344CB8AC3E}">
        <p14:creationId xmlns:p14="http://schemas.microsoft.com/office/powerpoint/2010/main" val="143817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BC2AA-FB8C-01E7-F1DF-02C856FF7E47}"/>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C641DA5-38A6-64F3-A4D0-7FBA8443CF31}"/>
              </a:ext>
            </a:extLst>
          </p:cNvPr>
          <p:cNvSpPr/>
          <p:nvPr/>
        </p:nvSpPr>
        <p:spPr>
          <a:xfrm>
            <a:off x="0" y="2514"/>
            <a:ext cx="9906000" cy="25584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kern="100" dirty="0">
                <a:solidFill>
                  <a:srgbClr val="FFFFFF"/>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第４次大阪府スポーツ推進計画（骨子案）</a:t>
            </a:r>
            <a:endParaRPr lang="ja-JP" altLang="ja-JP" sz="11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26" name="正方形/長方形 25">
            <a:extLst>
              <a:ext uri="{FF2B5EF4-FFF2-40B4-BE49-F238E27FC236}">
                <a16:creationId xmlns:a16="http://schemas.microsoft.com/office/drawing/2014/main" id="{45F4ABE2-B522-6BF2-A684-D478FDBBB14B}"/>
              </a:ext>
            </a:extLst>
          </p:cNvPr>
          <p:cNvSpPr/>
          <p:nvPr/>
        </p:nvSpPr>
        <p:spPr>
          <a:xfrm>
            <a:off x="89813" y="357569"/>
            <a:ext cx="9711860" cy="3999459"/>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59" name="四角形: 角を丸くする 58">
            <a:extLst>
              <a:ext uri="{FF2B5EF4-FFF2-40B4-BE49-F238E27FC236}">
                <a16:creationId xmlns:a16="http://schemas.microsoft.com/office/drawing/2014/main" id="{65634658-FAFF-2D32-5568-A0419FDD27B3}"/>
              </a:ext>
            </a:extLst>
          </p:cNvPr>
          <p:cNvSpPr/>
          <p:nvPr/>
        </p:nvSpPr>
        <p:spPr>
          <a:xfrm>
            <a:off x="97070" y="364828"/>
            <a:ext cx="9704603" cy="255843"/>
          </a:xfrm>
          <a:prstGeom prst="roundRect">
            <a:avLst>
              <a:gd name="adj"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第４章　２の柱「スポーツにより世界中の人が集まる大阪の実現」</a:t>
            </a:r>
            <a:endParaRPr lang="en-US" altLang="ja-JP"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8" name="正方形/長方形 7">
            <a:extLst>
              <a:ext uri="{FF2B5EF4-FFF2-40B4-BE49-F238E27FC236}">
                <a16:creationId xmlns:a16="http://schemas.microsoft.com/office/drawing/2014/main" id="{BEAC5EA5-5106-A3F1-3F95-71B84E048B4D}"/>
              </a:ext>
            </a:extLst>
          </p:cNvPr>
          <p:cNvSpPr/>
          <p:nvPr/>
        </p:nvSpPr>
        <p:spPr>
          <a:xfrm>
            <a:off x="104327" y="4419496"/>
            <a:ext cx="9711860" cy="2409472"/>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1" name="四角形: 角を丸くする 10">
            <a:extLst>
              <a:ext uri="{FF2B5EF4-FFF2-40B4-BE49-F238E27FC236}">
                <a16:creationId xmlns:a16="http://schemas.microsoft.com/office/drawing/2014/main" id="{2A3EE4A8-C134-A26E-A402-18B8E181AA25}"/>
              </a:ext>
            </a:extLst>
          </p:cNvPr>
          <p:cNvSpPr/>
          <p:nvPr/>
        </p:nvSpPr>
        <p:spPr>
          <a:xfrm>
            <a:off x="115213" y="4426753"/>
            <a:ext cx="9704603" cy="255843"/>
          </a:xfrm>
          <a:prstGeom prst="roundRect">
            <a:avLst>
              <a:gd name="adj"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第５章　スポーツ施策の推進体制等の強化</a:t>
            </a:r>
            <a:endParaRPr lang="en-US" altLang="ja-JP" sz="1000" b="1"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14" name="四角形: 角を丸くする 13">
            <a:extLst>
              <a:ext uri="{FF2B5EF4-FFF2-40B4-BE49-F238E27FC236}">
                <a16:creationId xmlns:a16="http://schemas.microsoft.com/office/drawing/2014/main" id="{691146A6-A4F8-D413-6A3D-5194BAC6F9DE}"/>
              </a:ext>
            </a:extLst>
          </p:cNvPr>
          <p:cNvSpPr/>
          <p:nvPr/>
        </p:nvSpPr>
        <p:spPr>
          <a:xfrm>
            <a:off x="166012" y="4704368"/>
            <a:ext cx="8887273" cy="212460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a:t>
            </a:r>
          </a:p>
        </p:txBody>
      </p:sp>
      <p:sp>
        <p:nvSpPr>
          <p:cNvPr id="23" name="テキスト ボックス 22">
            <a:extLst>
              <a:ext uri="{FF2B5EF4-FFF2-40B4-BE49-F238E27FC236}">
                <a16:creationId xmlns:a16="http://schemas.microsoft.com/office/drawing/2014/main" id="{DC89EAC2-A150-25F0-AC15-211D5146E95D}"/>
              </a:ext>
            </a:extLst>
          </p:cNvPr>
          <p:cNvSpPr txBox="1"/>
          <p:nvPr/>
        </p:nvSpPr>
        <p:spPr>
          <a:xfrm>
            <a:off x="115213" y="4682596"/>
            <a:ext cx="9542230" cy="2083904"/>
          </a:xfrm>
          <a:prstGeom prst="rect">
            <a:avLst/>
          </a:prstGeom>
          <a:noFill/>
        </p:spPr>
        <p:txBody>
          <a:bodyPr wrap="square">
            <a:spAutoFit/>
          </a:bodyPr>
          <a:lstStyle/>
          <a:p>
            <a:pPr>
              <a:lnSpc>
                <a:spcPts val="1200"/>
              </a:lnSpc>
            </a:pP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１　情報発信の強化</a:t>
            </a:r>
            <a:endPar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・計画自体の幅広い周知</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・「スポーツ大阪」への情報集約</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latin typeface="UD デジタル 教科書体 NK-R" panose="02020400000000000000" pitchFamily="18" charset="-128"/>
                <a:ea typeface="UD デジタル 教科書体 NK-R" panose="02020400000000000000" pitchFamily="18" charset="-128"/>
              </a:rPr>
              <a:t>　・</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パラスポーツや</a:t>
            </a:r>
            <a:r>
              <a:rPr kumimoji="1" lang="ja-JP" altLang="en-US" sz="800" dirty="0">
                <a:latin typeface="UD デジタル 教科書体 NK-R" panose="02020400000000000000" pitchFamily="18" charset="-128"/>
                <a:ea typeface="UD デジタル 教科書体 NK-R" panose="02020400000000000000" pitchFamily="18" charset="-128"/>
              </a:rPr>
              <a:t>健康づくり等関連情報とのリンクによる情報の一元的な発信　</a:t>
            </a:r>
            <a:endParaRPr kumimoji="1" lang="en-US" altLang="ja-JP" sz="800" dirty="0">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latin typeface="UD デジタル 教科書体 NK-R" panose="02020400000000000000" pitchFamily="18" charset="-128"/>
                <a:ea typeface="UD デジタル 教科書体 NK-R" panose="02020400000000000000" pitchFamily="18" charset="-128"/>
              </a:rPr>
              <a:t>　・トップスポーツチームや大阪観光局等の関係機関との連携</a:t>
            </a:r>
            <a:endParaRPr kumimoji="1" lang="en-US" altLang="ja-JP" sz="800" dirty="0">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latin typeface="UD デジタル 教科書体 NK-R" panose="02020400000000000000" pitchFamily="18" charset="-128"/>
                <a:ea typeface="UD デジタル 教科書体 NK-R" panose="02020400000000000000" pitchFamily="18" charset="-128"/>
              </a:rPr>
              <a:t>　・</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魅力的なコンテンツの作成や</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SNS</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の活用による府民</a:t>
            </a:r>
            <a:r>
              <a:rPr kumimoji="1" lang="ja-JP" altLang="en-US" sz="800" dirty="0">
                <a:latin typeface="UD デジタル 教科書体 NK-R" panose="02020400000000000000" pitchFamily="18" charset="-128"/>
                <a:ea typeface="UD デジタル 教科書体 NK-R" panose="02020400000000000000" pitchFamily="18" charset="-128"/>
              </a:rPr>
              <a:t>への</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情報発信の推進</a:t>
            </a:r>
          </a:p>
          <a:p>
            <a:pPr>
              <a:lnSpc>
                <a:spcPts val="1200"/>
              </a:lnSpc>
            </a:pP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２　連携体制の強化</a:t>
            </a:r>
            <a:endPar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・庁内の連携体制の強化</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latin typeface="UD デジタル 教科書体 NK-R" panose="02020400000000000000" pitchFamily="18" charset="-128"/>
                <a:ea typeface="UD デジタル 教科書体 NK-R" panose="02020400000000000000" pitchFamily="18" charset="-128"/>
              </a:rPr>
              <a:t>　　</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スポーツ担当部局をはじめ、大阪府スポーツ施策推進会議の場等を活用し、関係部局が連携して施策を推進</a:t>
            </a:r>
          </a:p>
          <a:p>
            <a:pPr>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・外部との連携強化　</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latin typeface="UD デジタル 教科書体 NK-R" panose="02020400000000000000" pitchFamily="18" charset="-128"/>
                <a:ea typeface="UD デジタル 教科書体 NK-R" panose="02020400000000000000" pitchFamily="18" charset="-128"/>
              </a:rPr>
              <a:t>　　</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大阪スポーツコミッションの取組を中心として、市町村・経済団体・大学・企業等外部の多様な主体と連携した施策を推進</a:t>
            </a:r>
          </a:p>
          <a:p>
            <a:pPr>
              <a:lnSpc>
                <a:spcPts val="1200"/>
              </a:lnSpc>
            </a:pP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３　財源の確保</a:t>
            </a:r>
            <a:endPar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・計画に基づくスポーツ施策を確実に実施していくため、安定的な財源の確保が図られるよう努めるとともに多様な財源のあり方について検討を行う</a:t>
            </a:r>
          </a:p>
        </p:txBody>
      </p:sp>
      <p:pic>
        <p:nvPicPr>
          <p:cNvPr id="27" name="図 26">
            <a:extLst>
              <a:ext uri="{FF2B5EF4-FFF2-40B4-BE49-F238E27FC236}">
                <a16:creationId xmlns:a16="http://schemas.microsoft.com/office/drawing/2014/main" id="{9445C2FD-30BF-89C6-F754-E91CD54C9455}"/>
              </a:ext>
            </a:extLst>
          </p:cNvPr>
          <p:cNvPicPr>
            <a:picLocks noChangeAspect="1"/>
          </p:cNvPicPr>
          <p:nvPr/>
        </p:nvPicPr>
        <p:blipFill rotWithShape="1">
          <a:blip r:embed="rId2"/>
          <a:srcRect t="-356" b="-356"/>
          <a:stretch/>
        </p:blipFill>
        <p:spPr>
          <a:xfrm>
            <a:off x="7955552" y="719883"/>
            <a:ext cx="389890" cy="393065"/>
          </a:xfrm>
          <a:prstGeom prst="rect">
            <a:avLst/>
          </a:prstGeom>
        </p:spPr>
      </p:pic>
      <p:pic>
        <p:nvPicPr>
          <p:cNvPr id="31" name="図 30">
            <a:extLst>
              <a:ext uri="{FF2B5EF4-FFF2-40B4-BE49-F238E27FC236}">
                <a16:creationId xmlns:a16="http://schemas.microsoft.com/office/drawing/2014/main" id="{BED7A69D-8A34-D816-BB71-64C64363EA7F}"/>
              </a:ext>
            </a:extLst>
          </p:cNvPr>
          <p:cNvPicPr>
            <a:picLocks noChangeAspect="1"/>
          </p:cNvPicPr>
          <p:nvPr/>
        </p:nvPicPr>
        <p:blipFill rotWithShape="1">
          <a:blip r:embed="rId3"/>
          <a:srcRect t="-177" b="-177"/>
          <a:stretch/>
        </p:blipFill>
        <p:spPr>
          <a:xfrm>
            <a:off x="8364492" y="724328"/>
            <a:ext cx="387350" cy="388620"/>
          </a:xfrm>
          <a:prstGeom prst="rect">
            <a:avLst/>
          </a:prstGeom>
        </p:spPr>
      </p:pic>
      <p:pic>
        <p:nvPicPr>
          <p:cNvPr id="33" name="図 32">
            <a:extLst>
              <a:ext uri="{FF2B5EF4-FFF2-40B4-BE49-F238E27FC236}">
                <a16:creationId xmlns:a16="http://schemas.microsoft.com/office/drawing/2014/main" id="{3D2CA9FB-651C-6915-477D-AD1E2A539F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4227" y="723693"/>
            <a:ext cx="389890" cy="389890"/>
          </a:xfrm>
          <a:prstGeom prst="rect">
            <a:avLst/>
          </a:prstGeom>
          <a:noFill/>
          <a:ln w="47625">
            <a:noFill/>
          </a:ln>
        </p:spPr>
      </p:pic>
      <p:pic>
        <p:nvPicPr>
          <p:cNvPr id="35" name="図 34">
            <a:extLst>
              <a:ext uri="{FF2B5EF4-FFF2-40B4-BE49-F238E27FC236}">
                <a16:creationId xmlns:a16="http://schemas.microsoft.com/office/drawing/2014/main" id="{273932B9-69A5-D36D-3B6F-0199C78AAA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86" t="170" r="786" b="170"/>
          <a:stretch/>
        </p:blipFill>
        <p:spPr>
          <a:xfrm>
            <a:off x="9201422" y="724328"/>
            <a:ext cx="383540" cy="389255"/>
          </a:xfrm>
          <a:prstGeom prst="rect">
            <a:avLst/>
          </a:prstGeom>
        </p:spPr>
      </p:pic>
      <p:sp>
        <p:nvSpPr>
          <p:cNvPr id="7" name="四角形: 角を丸くする 6">
            <a:extLst>
              <a:ext uri="{FF2B5EF4-FFF2-40B4-BE49-F238E27FC236}">
                <a16:creationId xmlns:a16="http://schemas.microsoft.com/office/drawing/2014/main" id="{BE925673-37B1-125F-8FF8-CC7C13C57BB1}"/>
              </a:ext>
            </a:extLst>
          </p:cNvPr>
          <p:cNvSpPr/>
          <p:nvPr/>
        </p:nvSpPr>
        <p:spPr>
          <a:xfrm>
            <a:off x="166012" y="643200"/>
            <a:ext cx="9547673" cy="3655631"/>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１　様々な形のスポーツツーリズムの推進</a:t>
            </a:r>
          </a:p>
          <a:p>
            <a:pPr>
              <a:lnSpc>
                <a:spcPts val="1200"/>
              </a:lnSpc>
            </a:pP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　　スポーツを核とした事業により、国内外から人を呼び込む</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・府が有する観光、食、健康等の要素を融合させたスポーツツーリズムの推進</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・国際大会をはじめとする大規模スポーツ大会や大阪マラソン等の開催などにより、国内外からの誘客を促進し、大阪の都市魅力を発信</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・誰もが気軽に参加できるアウトドアスポーツイベント等を実施し、スポーツツーリズムの推進による地域経済の活性化を図る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非日常感のあるスポーツイベントを開催するなど、府が有する多様なスポーツ資源を活かした、「みる」スポーツから「する」スポーツまで様々なスポーツ機会の提供により大阪の都市ブランド力の向上を図る</a:t>
            </a:r>
            <a:endParaRPr kumimoji="1" lang="en-US" altLang="ja-JP" sz="800" kern="100" dirty="0">
              <a:solidFill>
                <a:schemeClr val="tx1"/>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nSpc>
                <a:spcPts val="1200"/>
              </a:lnSpc>
            </a:pP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２　スポーツによる活力あるまちづくり</a:t>
            </a:r>
            <a:endParaRPr kumimoji="1"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　民間・地域と連携した持続可能なまちづくりを推進する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・大阪・関西万博で培われた共創の理念を継承し、地域や企業、スポーツ関係団体、住民等の多様な主体が連携し、地域の魅力を創出し、それらを発信する取組を推進し、交流人口の拡大を図る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・大規模アリーナ・スタジアムを中核とした大阪・関西を代表する新たなスポーツ等の拠点形成に取り組むことでスポーツによる活力あるまちづくりをめざす</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・トップスポーツチーム等と連携した試合観戦や、チームの競技施設等を活用したイベント等、多彩なコンテンツの創出により、活力あるまちづくりを推進する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３　産業連携等によるスポーツを通じた地域の活性化</a:t>
            </a:r>
            <a:endParaRPr kumimoji="1"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産業連携を図ることでスポーツ市場拡大をめざす</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・スポーツ産業振興の取組を推進する大阪商工会議所等多様な主体との連携強化、他産業との融合による新たなビジネス創出の促進</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・トップスポーツチームや企業等と連携し、試合観戦と組み合わせた地域周遊プログラムの広域展展開などにより地域の活性化を図る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lvl="0" indent="-182563" defTabSz="914400">
              <a:lnSpc>
                <a:spcPts val="1200"/>
              </a:lnSpc>
              <a:defRPr/>
            </a:pPr>
            <a:r>
              <a:rPr kumimoji="1" lang="ja-JP" altLang="en-US" sz="800" b="1" u="sng" dirty="0">
                <a:solidFill>
                  <a:schemeClr val="tx1"/>
                </a:solidFill>
                <a:latin typeface="UD デジタル 教科書体 NK-R" panose="02020400000000000000" pitchFamily="18" charset="-128"/>
                <a:ea typeface="UD デジタル 教科書体 NK-R" panose="02020400000000000000" pitchFamily="18" charset="-128"/>
              </a:rPr>
              <a:t>４　大規模スポーツイベント等の開催による賑わい創出　</a:t>
            </a:r>
            <a:endParaRPr kumimoji="1" lang="en-US" altLang="ja-JP" sz="800" b="1" u="sng" dirty="0">
              <a:solidFill>
                <a:schemeClr val="tx1"/>
              </a:solidFill>
              <a:latin typeface="UD デジタル 教科書体 NK-R" panose="02020400000000000000" pitchFamily="18" charset="-128"/>
              <a:ea typeface="UD デジタル 教科書体 NK-R" panose="02020400000000000000" pitchFamily="18" charset="-128"/>
            </a:endParaRPr>
          </a:p>
          <a:p>
            <a:pPr>
              <a:lnSpc>
                <a:spcPts val="1200"/>
              </a:lnSpc>
            </a:pP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目標</a:t>
            </a:r>
            <a:r>
              <a:rPr kumimoji="1" lang="en-US" altLang="ja-JP" sz="800" b="1"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b="1" dirty="0">
                <a:solidFill>
                  <a:schemeClr val="tx1"/>
                </a:solidFill>
                <a:latin typeface="UD デジタル 教科書体 NK-R" panose="02020400000000000000" pitchFamily="18" charset="-128"/>
                <a:ea typeface="UD デジタル 教科書体 NK-R" panose="02020400000000000000" pitchFamily="18" charset="-128"/>
              </a:rPr>
              <a:t>　大阪・関西万博のレガシーを継承し、国際大会などの大規模スポーツ大会の開催等により、高まる観光需要を取り込み、さらなる交流人口の拡大を図ることで、地域経済活性化をめざす</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pPr marL="182563" indent="-182563">
              <a:lnSpc>
                <a:spcPts val="1200"/>
              </a:lnSpc>
            </a:pP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施策の方向性</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a:t>
            </a:r>
          </a:p>
          <a:p>
            <a:pPr marL="182563" indent="-182563">
              <a:lnSpc>
                <a:spcPts val="1200"/>
              </a:lnSpc>
            </a:pP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・大規模な国際スポーツイベントであるワールドマスターズゲームズ</a:t>
            </a:r>
            <a:r>
              <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rPr>
              <a:t>2027</a:t>
            </a:r>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関西の開催を契機として、国内外からの誘客を促進するとともに、大阪の賑わいを加速させる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600250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ACBB3C4F-4771-4D49-B956-A478A7F5E6DB}"/>
              </a:ext>
            </a:extLst>
          </p:cNvPr>
          <p:cNvSpPr/>
          <p:nvPr/>
        </p:nvSpPr>
        <p:spPr>
          <a:xfrm>
            <a:off x="0" y="0"/>
            <a:ext cx="9906000" cy="4761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UD デジタル 教科書体 NK-R" panose="02020400000000000000" pitchFamily="18" charset="-128"/>
                <a:ea typeface="UD デジタル 教科書体 NK-R" panose="02020400000000000000" pitchFamily="18" charset="-128"/>
              </a:rPr>
              <a:t>第４次大阪府スポーツ推進計画策定に向けたスケジュール</a:t>
            </a:r>
          </a:p>
        </p:txBody>
      </p:sp>
      <p:pic>
        <p:nvPicPr>
          <p:cNvPr id="12" name="図 11">
            <a:extLst>
              <a:ext uri="{FF2B5EF4-FFF2-40B4-BE49-F238E27FC236}">
                <a16:creationId xmlns:a16="http://schemas.microsoft.com/office/drawing/2014/main" id="{43AC7861-F402-4556-CC2A-733157489C75}"/>
              </a:ext>
            </a:extLst>
          </p:cNvPr>
          <p:cNvPicPr>
            <a:picLocks noChangeAspect="1"/>
          </p:cNvPicPr>
          <p:nvPr/>
        </p:nvPicPr>
        <p:blipFill>
          <a:blip r:embed="rId2"/>
          <a:stretch>
            <a:fillRect/>
          </a:stretch>
        </p:blipFill>
        <p:spPr>
          <a:xfrm>
            <a:off x="117203" y="552450"/>
            <a:ext cx="9555480" cy="6057900"/>
          </a:xfrm>
          <a:prstGeom prst="rect">
            <a:avLst/>
          </a:prstGeom>
        </p:spPr>
      </p:pic>
    </p:spTree>
    <p:extLst>
      <p:ext uri="{BB962C8B-B14F-4D97-AF65-F5344CB8AC3E}">
        <p14:creationId xmlns:p14="http://schemas.microsoft.com/office/powerpoint/2010/main" val="2858529291"/>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5223</TotalTime>
  <Words>1909</Words>
  <Application>Microsoft Office PowerPoint</Application>
  <PresentationFormat>A4 210 x 297 mm</PresentationFormat>
  <Paragraphs>141</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UD デジタル 教科書体 NK-R</vt:lpstr>
      <vt:lpstr>游ゴシック</vt:lpstr>
      <vt:lpstr>Arial</vt:lpstr>
      <vt:lpstr>Calibri</vt:lpstr>
      <vt:lpstr>Calibri Light</vt:lpstr>
      <vt:lpstr>Office 2013 - 2022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450</cp:revision>
  <cp:lastPrinted>2026-08-25T13:40:14Z</cp:lastPrinted>
  <dcterms:created xsi:type="dcterms:W3CDTF">2026-05-21T01:07:27Z</dcterms:created>
  <dcterms:modified xsi:type="dcterms:W3CDTF">2026-08-25T14:41:07Z</dcterms:modified>
</cp:coreProperties>
</file>