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9" removePersonalInfoOnSave="1" saveSubsetFonts="1">
  <p:sldMasterIdLst>
    <p:sldMasterId id="2147483660" r:id="rId1"/>
  </p:sldMasterIdLst>
  <p:notesMasterIdLst>
    <p:notesMasterId r:id="rId4"/>
  </p:notesMasterIdLst>
  <p:handoutMasterIdLst>
    <p:handoutMasterId r:id="rId5"/>
  </p:handoutMasterIdLst>
  <p:sldIdLst>
    <p:sldId id="277" r:id="rId2"/>
    <p:sldId id="278"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4878" autoAdjust="0"/>
  </p:normalViewPr>
  <p:slideViewPr>
    <p:cSldViewPr snapToGrid="0">
      <p:cViewPr varScale="1">
        <p:scale>
          <a:sx n="65" d="100"/>
          <a:sy n="65" d="100"/>
        </p:scale>
        <p:origin x="1184" y="4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50359" cy="498761"/>
          </a:xfrm>
          <a:prstGeom prst="rect">
            <a:avLst/>
          </a:prstGeom>
        </p:spPr>
        <p:txBody>
          <a:bodyPr vert="horz" lIns="105915" tIns="52957" rIns="105915" bIns="52957" rtlCol="0"/>
          <a:lstStyle>
            <a:lvl1pPr algn="l">
              <a:defRPr sz="1400"/>
            </a:lvl1pPr>
          </a:lstStyle>
          <a:p>
            <a:endParaRPr kumimoji="1" lang="ja-JP" altLang="en-US" dirty="0"/>
          </a:p>
        </p:txBody>
      </p:sp>
      <p:sp>
        <p:nvSpPr>
          <p:cNvPr id="3" name="日付プレースホルダー 2"/>
          <p:cNvSpPr>
            <a:spLocks noGrp="1"/>
          </p:cNvSpPr>
          <p:nvPr>
            <p:ph type="dt" sz="quarter" idx="1"/>
          </p:nvPr>
        </p:nvSpPr>
        <p:spPr>
          <a:xfrm>
            <a:off x="3854933" y="1"/>
            <a:ext cx="2950359" cy="498761"/>
          </a:xfrm>
          <a:prstGeom prst="rect">
            <a:avLst/>
          </a:prstGeom>
        </p:spPr>
        <p:txBody>
          <a:bodyPr vert="horz" lIns="105915" tIns="52957" rIns="105915" bIns="52957" rtlCol="0"/>
          <a:lstStyle>
            <a:lvl1pPr algn="r">
              <a:defRPr sz="1400"/>
            </a:lvl1pPr>
          </a:lstStyle>
          <a:p>
            <a:fld id="{FABB910F-FB4D-4ECB-9CCA-4A253EEB3974}" type="datetimeFigureOut">
              <a:rPr kumimoji="1" lang="ja-JP" altLang="en-US" smtClean="0"/>
              <a:t>2026/3/10</a:t>
            </a:fld>
            <a:endParaRPr kumimoji="1" lang="ja-JP" altLang="en-US" dirty="0"/>
          </a:p>
        </p:txBody>
      </p:sp>
      <p:sp>
        <p:nvSpPr>
          <p:cNvPr id="4" name="フッター プレースホルダー 3"/>
          <p:cNvSpPr>
            <a:spLocks noGrp="1"/>
          </p:cNvSpPr>
          <p:nvPr>
            <p:ph type="ftr" sz="quarter" idx="2"/>
          </p:nvPr>
        </p:nvSpPr>
        <p:spPr>
          <a:xfrm>
            <a:off x="1" y="9440578"/>
            <a:ext cx="2950359" cy="498761"/>
          </a:xfrm>
          <a:prstGeom prst="rect">
            <a:avLst/>
          </a:prstGeom>
        </p:spPr>
        <p:txBody>
          <a:bodyPr vert="horz" lIns="105915" tIns="52957" rIns="105915" bIns="52957" rtlCol="0" anchor="b"/>
          <a:lstStyle>
            <a:lvl1pPr algn="l">
              <a:defRPr sz="1400"/>
            </a:lvl1pPr>
          </a:lstStyle>
          <a:p>
            <a:endParaRPr kumimoji="1" lang="ja-JP" altLang="en-US" dirty="0"/>
          </a:p>
        </p:txBody>
      </p:sp>
      <p:sp>
        <p:nvSpPr>
          <p:cNvPr id="5" name="スライド番号プレースホルダー 4"/>
          <p:cNvSpPr>
            <a:spLocks noGrp="1"/>
          </p:cNvSpPr>
          <p:nvPr>
            <p:ph type="sldNum" sz="quarter" idx="3"/>
          </p:nvPr>
        </p:nvSpPr>
        <p:spPr>
          <a:xfrm>
            <a:off x="3854933" y="9440578"/>
            <a:ext cx="2950359" cy="498761"/>
          </a:xfrm>
          <a:prstGeom prst="rect">
            <a:avLst/>
          </a:prstGeom>
        </p:spPr>
        <p:txBody>
          <a:bodyPr vert="horz" lIns="105915" tIns="52957" rIns="105915" bIns="52957" rtlCol="0" anchor="b"/>
          <a:lstStyle>
            <a:lvl1pPr algn="r">
              <a:defRPr sz="1400"/>
            </a:lvl1pPr>
          </a:lstStyle>
          <a:p>
            <a:fld id="{038A7B71-952E-4F5D-AC41-B68B4E08AD1E}" type="slidenum">
              <a:rPr kumimoji="1" lang="ja-JP" altLang="en-US" smtClean="0"/>
              <a:t>‹#›</a:t>
            </a:fld>
            <a:endParaRPr kumimoji="1" lang="ja-JP" altLang="en-US" dirty="0"/>
          </a:p>
        </p:txBody>
      </p:sp>
    </p:spTree>
    <p:extLst>
      <p:ext uri="{BB962C8B-B14F-4D97-AF65-F5344CB8AC3E}">
        <p14:creationId xmlns:p14="http://schemas.microsoft.com/office/powerpoint/2010/main" val="11417022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7" cy="498693"/>
          </a:xfrm>
          <a:prstGeom prst="rect">
            <a:avLst/>
          </a:prstGeom>
        </p:spPr>
        <p:txBody>
          <a:bodyPr vert="horz" lIns="91436" tIns="45718" rIns="91436" bIns="45718"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6" tIns="45718" rIns="91436" bIns="45718" rtlCol="0"/>
          <a:lstStyle>
            <a:lvl1pPr algn="r">
              <a:defRPr sz="1200"/>
            </a:lvl1pPr>
          </a:lstStyle>
          <a:p>
            <a:fld id="{00AB8E3B-16AA-47EA-8EC4-DB493BABF76B}" type="datetimeFigureOut">
              <a:rPr kumimoji="1" lang="ja-JP" altLang="en-US" smtClean="0"/>
              <a:t>2026/3/10</a:t>
            </a:fld>
            <a:endParaRPr kumimoji="1" lang="ja-JP" altLang="en-US" dirty="0"/>
          </a:p>
        </p:txBody>
      </p:sp>
      <p:sp>
        <p:nvSpPr>
          <p:cNvPr id="4" name="スライド イメージ プレースホルダー 3"/>
          <p:cNvSpPr>
            <a:spLocks noGrp="1" noRot="1" noChangeAspect="1"/>
          </p:cNvSpPr>
          <p:nvPr>
            <p:ph type="sldImg" idx="2"/>
          </p:nvPr>
        </p:nvSpPr>
        <p:spPr>
          <a:xfrm>
            <a:off x="979488" y="1243013"/>
            <a:ext cx="4848225" cy="3355975"/>
          </a:xfrm>
          <a:prstGeom prst="rect">
            <a:avLst/>
          </a:prstGeom>
          <a:noFill/>
          <a:ln w="12700">
            <a:solidFill>
              <a:prstClr val="black"/>
            </a:solidFill>
          </a:ln>
        </p:spPr>
        <p:txBody>
          <a:bodyPr vert="horz" lIns="91436" tIns="45718" rIns="91436" bIns="45718" rtlCol="0" anchor="ctr"/>
          <a:lstStyle/>
          <a:p>
            <a:endParaRPr lang="ja-JP" altLang="en-US" dirty="0"/>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1436" tIns="45718" rIns="91436" bIns="457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7" cy="498692"/>
          </a:xfrm>
          <a:prstGeom prst="rect">
            <a:avLst/>
          </a:prstGeom>
        </p:spPr>
        <p:txBody>
          <a:bodyPr vert="horz" lIns="91436" tIns="45718" rIns="91436" bIns="45718"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6" tIns="45718" rIns="91436" bIns="45718" rtlCol="0" anchor="b"/>
          <a:lstStyle>
            <a:lvl1pPr algn="r">
              <a:defRPr sz="1200"/>
            </a:lvl1pPr>
          </a:lstStyle>
          <a:p>
            <a:fld id="{D53C52C7-AACD-483D-8040-C0830BB2FE86}" type="slidenum">
              <a:rPr kumimoji="1" lang="ja-JP" altLang="en-US" smtClean="0"/>
              <a:t>‹#›</a:t>
            </a:fld>
            <a:endParaRPr kumimoji="1" lang="ja-JP" altLang="en-US" dirty="0"/>
          </a:p>
        </p:txBody>
      </p:sp>
    </p:spTree>
    <p:extLst>
      <p:ext uri="{BB962C8B-B14F-4D97-AF65-F5344CB8AC3E}">
        <p14:creationId xmlns:p14="http://schemas.microsoft.com/office/powerpoint/2010/main" val="2385537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39</a:t>
            </a:fld>
            <a:endParaRPr kumimoji="1" lang="ja-JP" altLang="en-US" dirty="0"/>
          </a:p>
        </p:txBody>
      </p:sp>
    </p:spTree>
    <p:extLst>
      <p:ext uri="{BB962C8B-B14F-4D97-AF65-F5344CB8AC3E}">
        <p14:creationId xmlns:p14="http://schemas.microsoft.com/office/powerpoint/2010/main" val="1073029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40</a:t>
            </a:fld>
            <a:endParaRPr kumimoji="1" lang="ja-JP" altLang="en-US" dirty="0"/>
          </a:p>
        </p:txBody>
      </p:sp>
    </p:spTree>
    <p:extLst>
      <p:ext uri="{BB962C8B-B14F-4D97-AF65-F5344CB8AC3E}">
        <p14:creationId xmlns:p14="http://schemas.microsoft.com/office/powerpoint/2010/main" val="1389408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332DDD1-0CD7-4235-B5A0-74FE76421964}" type="datetime1">
              <a:rPr kumimoji="1" lang="ja-JP" altLang="en-US" smtClean="0"/>
              <a:t>2026/3/10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103514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6EA16-5A6E-4788-A87E-63C2A71CF57D}" type="datetime1">
              <a:rPr kumimoji="1" lang="ja-JP" altLang="en-US" smtClean="0"/>
              <a:t>2026/3/10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29500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82D493-0E28-4E6B-9842-6D39916D52CD}" type="datetime1">
              <a:rPr kumimoji="1" lang="ja-JP" altLang="en-US" smtClean="0"/>
              <a:t>2026/3/10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69711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0415E72-26A8-45B9-8EBA-8FB12CA302F8}" type="datetime1">
              <a:rPr kumimoji="1" lang="ja-JP" altLang="en-US" smtClean="0"/>
              <a:pPr/>
              <a:t>2026/3/10</a:t>
            </a:fld>
            <a:endParaRPr kumimoji="1" lang="ja-JP" altLang="en-US" dirty="0"/>
          </a:p>
        </p:txBody>
      </p:sp>
      <p:sp>
        <p:nvSpPr>
          <p:cNvPr id="5" name="Footer Placeholder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kumimoji="1" lang="ja-JP" altLang="en-US" dirty="0"/>
          </a:p>
        </p:txBody>
      </p:sp>
      <p:sp>
        <p:nvSpPr>
          <p:cNvPr id="6" name="Slide Number Placeholder 5"/>
          <p:cNvSpPr>
            <a:spLocks noGrp="1"/>
          </p:cNvSpPr>
          <p:nvPr>
            <p:ph type="sldNum" sz="quarter" idx="12"/>
          </p:nvPr>
        </p:nvSpPr>
        <p:spPr>
          <a:xfrm>
            <a:off x="7473192" y="6356352"/>
            <a:ext cx="2228850" cy="365125"/>
          </a:xfr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8AAA9E22-95CD-4913-8295-F7735B0BBB9F}" type="slidenum">
              <a:rPr kumimoji="1" lang="ja-JP" altLang="en-US" smtClean="0"/>
              <a:pPr/>
              <a:t>‹#›</a:t>
            </a:fld>
            <a:endParaRPr kumimoji="1" lang="ja-JP" altLang="en-US" dirty="0"/>
          </a:p>
        </p:txBody>
      </p:sp>
    </p:spTree>
    <p:extLst>
      <p:ext uri="{BB962C8B-B14F-4D97-AF65-F5344CB8AC3E}">
        <p14:creationId xmlns:p14="http://schemas.microsoft.com/office/powerpoint/2010/main" val="148186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マスター テキストの書式設定</a:t>
            </a:r>
          </a:p>
        </p:txBody>
      </p:sp>
      <p:sp>
        <p:nvSpPr>
          <p:cNvPr id="4" name="Date Placeholder 3"/>
          <p:cNvSpPr>
            <a:spLocks noGrp="1"/>
          </p:cNvSpPr>
          <p:nvPr>
            <p:ph type="dt" sz="half" idx="10"/>
          </p:nvPr>
        </p:nvSpPr>
        <p:spPr/>
        <p:txBody>
          <a:bodyPr/>
          <a:lstStyle/>
          <a:p>
            <a:fld id="{06B2B092-859D-438E-8104-EE399BD7B741}" type="datetime1">
              <a:rPr kumimoji="1" lang="ja-JP" altLang="en-US" smtClean="0"/>
              <a:t>2026/3/10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3090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D686AC-1AB5-4A40-A9F1-5C966CBD1B90}" type="datetime1">
              <a:rPr kumimoji="1" lang="ja-JP" altLang="en-US" smtClean="0"/>
              <a:t>2026/3/10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262743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8F50DDC-5A11-4E46-8EE1-20A2B9054FFB}" type="datetime1">
              <a:rPr kumimoji="1" lang="ja-JP" altLang="en-US" smtClean="0"/>
              <a:t>2026/3/10</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10362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38304A-267B-4D4C-BCEC-CE4B567334E0}" type="datetime1">
              <a:rPr kumimoji="1" lang="ja-JP" altLang="en-US" smtClean="0"/>
              <a:t>2026/3/10</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36214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4979-DBFC-4664-97B1-9ADF7E0062D6}" type="datetime1">
              <a:rPr kumimoji="1" lang="ja-JP" altLang="en-US" smtClean="0"/>
              <a:t>2026/3/10</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315723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3A2A81-416F-428F-B6A4-428AA36676A5}" type="datetime1">
              <a:rPr kumimoji="1" lang="ja-JP" altLang="en-US" smtClean="0"/>
              <a:t>2026/3/10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350664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CB6164-44D5-4954-BA55-6710668DD44D}" type="datetime1">
              <a:rPr kumimoji="1" lang="ja-JP" altLang="en-US" smtClean="0"/>
              <a:t>2026/3/10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88969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57243-FC1F-4525-95BC-E395E24F2F64}" type="datetime1">
              <a:rPr kumimoji="1" lang="ja-JP" altLang="en-US" smtClean="0"/>
              <a:t>2026/3/10</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A9E22-95CD-4913-8295-F7735B0BBB9F}" type="slidenum">
              <a:rPr kumimoji="1" lang="ja-JP" altLang="en-US" smtClean="0"/>
              <a:t>‹#›</a:t>
            </a:fld>
            <a:endParaRPr kumimoji="1" lang="ja-JP" altLang="en-US" dirty="0"/>
          </a:p>
        </p:txBody>
      </p:sp>
    </p:spTree>
    <p:extLst>
      <p:ext uri="{BB962C8B-B14F-4D97-AF65-F5344CB8AC3E}">
        <p14:creationId xmlns:p14="http://schemas.microsoft.com/office/powerpoint/2010/main" val="213665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a:ln>
            <a:solidFill>
              <a:schemeClr val="accent2">
                <a:lumMod val="20000"/>
                <a:lumOff val="80000"/>
              </a:schemeClr>
            </a:solidFill>
          </a:ln>
        </p:spPr>
        <p:txBody>
          <a:bodyPr>
            <a:normAutofit/>
          </a:bodyPr>
          <a:lstStyle/>
          <a:p>
            <a:pPr algn="ctr"/>
            <a:r>
              <a:rPr lang="ja-JP" altLang="en-US" sz="2200" b="1" dirty="0">
                <a:solidFill>
                  <a:schemeClr val="bg1"/>
                </a:solidFill>
              </a:rPr>
              <a:t>議題４　法制化への対応</a:t>
            </a:r>
          </a:p>
        </p:txBody>
      </p:sp>
      <p:sp>
        <p:nvSpPr>
          <p:cNvPr id="8" name="スライド番号プレースホルダー 7"/>
          <p:cNvSpPr>
            <a:spLocks noGrp="1"/>
          </p:cNvSpPr>
          <p:nvPr>
            <p:ph type="sldNum" sz="quarter" idx="12"/>
          </p:nvPr>
        </p:nvSpPr>
        <p:spPr>
          <a:xfrm>
            <a:off x="7562850" y="6502652"/>
            <a:ext cx="2228850" cy="365125"/>
          </a:xfrm>
        </p:spPr>
        <p:txBody>
          <a:bodyPr/>
          <a:lstStyle/>
          <a:p>
            <a:fld id="{35BF24B9-085E-49EE-8C10-62E92FA9FF95}" type="slidenum">
              <a:rPr kumimoji="1" lang="ja-JP" altLang="en-US" smtClean="0"/>
              <a:t>39</a:t>
            </a:fld>
            <a:endParaRPr kumimoji="1" lang="ja-JP" altLang="en-US" dirty="0"/>
          </a:p>
        </p:txBody>
      </p:sp>
      <p:sp>
        <p:nvSpPr>
          <p:cNvPr id="6" name="テキスト ボックス 5">
            <a:extLst>
              <a:ext uri="{FF2B5EF4-FFF2-40B4-BE49-F238E27FC236}">
                <a16:creationId xmlns:a16="http://schemas.microsoft.com/office/drawing/2014/main" id="{D9629ECD-1962-C1FB-263C-5E9AF0A645D1}"/>
              </a:ext>
            </a:extLst>
          </p:cNvPr>
          <p:cNvSpPr txBox="1"/>
          <p:nvPr/>
        </p:nvSpPr>
        <p:spPr>
          <a:xfrm>
            <a:off x="254915" y="1277094"/>
            <a:ext cx="9396170" cy="1940468"/>
          </a:xfrm>
          <a:prstGeom prst="rect">
            <a:avLst/>
          </a:prstGeom>
          <a:noFill/>
          <a:ln>
            <a:solidFill>
              <a:schemeClr val="accent5">
                <a:lumMod val="60000"/>
                <a:lumOff val="40000"/>
              </a:schemeClr>
            </a:solidFill>
          </a:ln>
        </p:spPr>
        <p:txBody>
          <a:bodyPr wrap="square" rtlCol="0">
            <a:spAutoFit/>
          </a:bodyPr>
          <a:lstStyle/>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●令和７年</a:t>
            </a:r>
            <a:r>
              <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月に超党派の議員立法で高次脳機能障害者支援法が成立し、</a:t>
            </a:r>
            <a:endPar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令和８年４月１日から施行される。</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●高次脳機能障がいは障がいの有無が外</a:t>
            </a: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形</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上判断しづらいという特性から</a:t>
            </a:r>
            <a:endPar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社会での理解も十分に進んでいないため、当事者と家族は適切な支援を</a:t>
            </a:r>
            <a:endPar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受けることができず、日常生活や社会生活に困難を抱えているとの指摘がある。</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●このような現状を踏まえ、高次脳機能障がいへの理解を促し、自立と社会参加</a:t>
            </a:r>
            <a:endPar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のための生活全般にわたる支援を切れ目なく受けられるようにするため、</a:t>
            </a:r>
            <a:endPar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新たに法制化の措置が講じられたもの。</a:t>
            </a:r>
          </a:p>
        </p:txBody>
      </p:sp>
      <p:sp>
        <p:nvSpPr>
          <p:cNvPr id="9" name="テキスト ボックス 8">
            <a:extLst>
              <a:ext uri="{FF2B5EF4-FFF2-40B4-BE49-F238E27FC236}">
                <a16:creationId xmlns:a16="http://schemas.microsoft.com/office/drawing/2014/main" id="{6BE338A5-F4A3-421E-B124-B2D2575DDD9B}"/>
              </a:ext>
            </a:extLst>
          </p:cNvPr>
          <p:cNvSpPr txBox="1"/>
          <p:nvPr/>
        </p:nvSpPr>
        <p:spPr>
          <a:xfrm>
            <a:off x="176087" y="777881"/>
            <a:ext cx="9615613"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１．趣旨と目的</a:t>
            </a:r>
          </a:p>
        </p:txBody>
      </p:sp>
      <p:sp>
        <p:nvSpPr>
          <p:cNvPr id="13" name="テキスト ボックス 12">
            <a:extLst>
              <a:ext uri="{FF2B5EF4-FFF2-40B4-BE49-F238E27FC236}">
                <a16:creationId xmlns:a16="http://schemas.microsoft.com/office/drawing/2014/main" id="{7ABCBAF6-5C18-4445-82C8-BA9345CA66A1}"/>
              </a:ext>
            </a:extLst>
          </p:cNvPr>
          <p:cNvSpPr txBox="1"/>
          <p:nvPr/>
        </p:nvSpPr>
        <p:spPr>
          <a:xfrm>
            <a:off x="176087" y="3429000"/>
            <a:ext cx="9615613"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２．法律の内容</a:t>
            </a:r>
          </a:p>
        </p:txBody>
      </p:sp>
      <p:sp>
        <p:nvSpPr>
          <p:cNvPr id="19" name="テキスト ボックス 18">
            <a:extLst>
              <a:ext uri="{FF2B5EF4-FFF2-40B4-BE49-F238E27FC236}">
                <a16:creationId xmlns:a16="http://schemas.microsoft.com/office/drawing/2014/main" id="{7E51BA3A-AF43-42E8-9E94-0763412D0437}"/>
              </a:ext>
            </a:extLst>
          </p:cNvPr>
          <p:cNvSpPr txBox="1"/>
          <p:nvPr/>
        </p:nvSpPr>
        <p:spPr>
          <a:xfrm>
            <a:off x="254915" y="3808783"/>
            <a:ext cx="9396170" cy="2684091"/>
          </a:xfrm>
          <a:prstGeom prst="rect">
            <a:avLst/>
          </a:prstGeom>
          <a:noFill/>
          <a:ln>
            <a:solidFill>
              <a:schemeClr val="accent5">
                <a:lumMod val="60000"/>
                <a:lumOff val="40000"/>
              </a:schemeClr>
            </a:solidFill>
          </a:ln>
        </p:spPr>
        <p:txBody>
          <a:bodyPr wrap="square" rtlCol="0">
            <a:noAutofit/>
          </a:bodyPr>
          <a:lstStyle/>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（１）</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高次脳機能障がい者及び家族等への支援</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・地域での生活支援　　　　　　・教育的支援　　　　　・就労の支援</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・権利利益の擁護（差別、いじめ、虐待等の防止）</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・司法手続における配慮（意思疎通支援手段確保への配慮）</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・高次脳機能障がい者の家族等への支援　　　　　　・相談体制の整備</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・情報の共有の促進</a:t>
            </a:r>
          </a:p>
          <a:p>
            <a:pPr algn="just">
              <a:lnSpc>
                <a:spcPts val="1800"/>
              </a:lnSpc>
            </a:pPr>
            <a:endPar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　（２）</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その他の支援</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・国民に対する普及及び啓発　　・医療業務従事者等への知識の普及と啓発</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・地方公共団体及び民間団体への支援　　　・専門人材の確保</a:t>
            </a:r>
          </a:p>
          <a:p>
            <a:pPr algn="just">
              <a:lnSpc>
                <a:spcPts val="1800"/>
              </a:lnSpc>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・調査研究等</a:t>
            </a:r>
          </a:p>
        </p:txBody>
      </p:sp>
      <p:sp>
        <p:nvSpPr>
          <p:cNvPr id="11" name="テキスト ボックス 10">
            <a:extLst>
              <a:ext uri="{FF2B5EF4-FFF2-40B4-BE49-F238E27FC236}">
                <a16:creationId xmlns:a16="http://schemas.microsoft.com/office/drawing/2014/main" id="{CC20B1EE-B4BC-4F78-BFCE-41CF3FF5E22F}"/>
              </a:ext>
            </a:extLst>
          </p:cNvPr>
          <p:cNvSpPr txBox="1"/>
          <p:nvPr/>
        </p:nvSpPr>
        <p:spPr>
          <a:xfrm>
            <a:off x="8953501" y="185500"/>
            <a:ext cx="748542"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資料４</a:t>
            </a:r>
            <a:endParaRPr kumimoji="1" lang="en-US" altLang="ja-JP" sz="12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28258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a:ln>
            <a:solidFill>
              <a:schemeClr val="accent2">
                <a:lumMod val="20000"/>
                <a:lumOff val="80000"/>
              </a:schemeClr>
            </a:solidFill>
          </a:ln>
        </p:spPr>
        <p:txBody>
          <a:bodyPr>
            <a:normAutofit/>
          </a:bodyPr>
          <a:lstStyle/>
          <a:p>
            <a:pPr algn="ctr"/>
            <a:r>
              <a:rPr lang="ja-JP" altLang="en-US" sz="2200" b="1" dirty="0">
                <a:solidFill>
                  <a:schemeClr val="bg1"/>
                </a:solidFill>
              </a:rPr>
              <a:t>議題４　法制化への対応</a:t>
            </a:r>
          </a:p>
        </p:txBody>
      </p:sp>
      <p:sp>
        <p:nvSpPr>
          <p:cNvPr id="8" name="スライド番号プレースホルダー 7"/>
          <p:cNvSpPr>
            <a:spLocks noGrp="1"/>
          </p:cNvSpPr>
          <p:nvPr>
            <p:ph type="sldNum" sz="quarter" idx="12"/>
          </p:nvPr>
        </p:nvSpPr>
        <p:spPr>
          <a:xfrm>
            <a:off x="7562850" y="6492875"/>
            <a:ext cx="2228850" cy="365125"/>
          </a:xfrm>
        </p:spPr>
        <p:txBody>
          <a:bodyPr/>
          <a:lstStyle/>
          <a:p>
            <a:fld id="{C38F7F87-9502-4C2A-9EAA-875A31D441AF}" type="slidenum">
              <a:rPr kumimoji="1" lang="ja-JP" altLang="en-US" smtClean="0"/>
              <a:t>40</a:t>
            </a:fld>
            <a:endParaRPr kumimoji="1" lang="ja-JP" altLang="en-US" dirty="0"/>
          </a:p>
        </p:txBody>
      </p:sp>
      <p:sp>
        <p:nvSpPr>
          <p:cNvPr id="10" name="テキスト ボックス 9"/>
          <p:cNvSpPr txBox="1"/>
          <p:nvPr/>
        </p:nvSpPr>
        <p:spPr>
          <a:xfrm>
            <a:off x="8953501" y="185500"/>
            <a:ext cx="748542"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資料４</a:t>
            </a:r>
            <a:endParaRPr kumimoji="1" lang="en-US" altLang="ja-JP" sz="1200" b="1" dirty="0">
              <a:solidFill>
                <a:schemeClr val="bg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9629ECD-1962-C1FB-263C-5E9AF0A645D1}"/>
              </a:ext>
            </a:extLst>
          </p:cNvPr>
          <p:cNvSpPr txBox="1"/>
          <p:nvPr/>
        </p:nvSpPr>
        <p:spPr>
          <a:xfrm>
            <a:off x="254915" y="1429493"/>
            <a:ext cx="9396170" cy="5030281"/>
          </a:xfrm>
          <a:prstGeom prst="rect">
            <a:avLst/>
          </a:prstGeom>
          <a:noFill/>
          <a:ln>
            <a:solidFill>
              <a:schemeClr val="accent5">
                <a:lumMod val="60000"/>
                <a:lumOff val="40000"/>
              </a:schemeClr>
            </a:solidFill>
          </a:ln>
        </p:spPr>
        <p:txBody>
          <a:bodyPr wrap="square" rtlCol="0">
            <a:noAutofit/>
          </a:bodyPr>
          <a:lstStyle/>
          <a:p>
            <a:pPr algn="just">
              <a:lnSpc>
                <a:spcPts val="1800"/>
              </a:lnSpc>
            </a:pPr>
            <a:r>
              <a:rPr lang="ja-JP" alt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（高次脳機能障害者支援センター等）</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第１９条　都道府県知事は、次に掲げる業務を、当該業務を適正かつ確実に行うことができると認めて指定した者（以下この章において</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「高次脳機能障害者支援センター」という。）に行わせ、又は自ら行うことができる。</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一　高次脳機能障害者及びその家族その他の関係者に対し、専門的に、その相談に応じ、又は情報の提供若しくは助言を行うこと。</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二　高次脳機能障害者に対し、円滑な社会生活を促進するため個々の高次脳機能障害者の特性に対応した専門的な支援を行うこと。</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三　医療、保健、福祉、教育、労働等に関する業務を行う関係機関及び民間団体並びにこれに従事する者に対し高次脳機能障害</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についての情報の提供及び研修を行うこと。</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四　高次脳機能障害に関して、医療、保健、福祉、教育、労働等に関する業務を行う関係機関及び民間団体との連絡調整を行うこと。</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五　前各号に掲げる業務に附帯する業務</a:t>
            </a:r>
            <a:endPar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endParaRPr lang="en-US" altLang="ja-JP"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（専門的な医療機関の確保等）</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第２４条　都道府県は、専門的に高次脳機能障害の診断、治療、リハビリテーション等を行うことができると認める病院又は診療所を</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確保するよう努めなければならない。</a:t>
            </a:r>
          </a:p>
          <a:p>
            <a:pPr algn="just">
              <a:lnSpc>
                <a:spcPts val="17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国及び地方公共団体は、前項の医療機関の相互協力を推進するとともに、同項の医療機関に対し、高次脳機能障害者に対する支援等に</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関する情報の提供その他必要な援助を行うものとする。</a:t>
            </a:r>
            <a:endPar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700"/>
              </a:lnSpc>
            </a:pPr>
            <a:endParaRPr lang="en-US" altLang="ja-JP"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（高次脳機能障害者支援地域協議会）</a:t>
            </a:r>
          </a:p>
          <a:p>
            <a:pPr algn="just">
              <a:lnSpc>
                <a:spcPts val="18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第２５条　都道府県は、高次脳機能障害者に対する支援の体制の整備を図るため、高次脳機能障害者及びその家族、学識経験者その他の</a:t>
            </a:r>
            <a:endPar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関係者並びに医療、保健、福祉、教育、労働等に関する業務を行う関係機関及び民間団体並びにこれに従事する者（次項において</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「関係者等」という。）により構成される高次脳機能障害者支援地域協議会を置くよう努めなければならない。</a:t>
            </a:r>
          </a:p>
          <a:p>
            <a:pPr algn="just">
              <a:lnSpc>
                <a:spcPts val="1800"/>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前項の高次脳機能障害者支援地域協議会は、関係者等が相互の連絡を図ることにより、地域における高次脳機能障害者に対する</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800"/>
              </a:lnSpc>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支援体制に関する課題について情報を共有し、関係者等の連携の緊密化を図るとともに、地域の実情に応じ協議を行うものとする。</a:t>
            </a:r>
          </a:p>
        </p:txBody>
      </p:sp>
      <p:sp>
        <p:nvSpPr>
          <p:cNvPr id="9" name="テキスト ボックス 8">
            <a:extLst>
              <a:ext uri="{FF2B5EF4-FFF2-40B4-BE49-F238E27FC236}">
                <a16:creationId xmlns:a16="http://schemas.microsoft.com/office/drawing/2014/main" id="{6BE338A5-F4A3-421E-B124-B2D2575DDD9B}"/>
              </a:ext>
            </a:extLst>
          </p:cNvPr>
          <p:cNvSpPr txBox="1"/>
          <p:nvPr/>
        </p:nvSpPr>
        <p:spPr>
          <a:xfrm>
            <a:off x="176087" y="915041"/>
            <a:ext cx="9615613"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３．都道府県に対応を求める事項</a:t>
            </a:r>
          </a:p>
        </p:txBody>
      </p:sp>
    </p:spTree>
    <p:extLst>
      <p:ext uri="{BB962C8B-B14F-4D97-AF65-F5344CB8AC3E}">
        <p14:creationId xmlns:p14="http://schemas.microsoft.com/office/powerpoint/2010/main" val="4880801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950</Words>
  <Application>Microsoft Office PowerPoint</Application>
  <PresentationFormat>A4 210 x 297 mm</PresentationFormat>
  <Paragraphs>52</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テーマ</vt:lpstr>
      <vt:lpstr>議題４　法制化への対応</vt:lpstr>
      <vt:lpstr>議題４　法制化への対応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2026-03-10T03:39:52Z</dcterms:created>
  <dcterms:modified xsi:type="dcterms:W3CDTF">2026-03-10T03:39:56Z</dcterms:modified>
</cp:coreProperties>
</file>