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1" removePersonalInfoOnSave="1" saveSubsetFonts="1">
  <p:sldMasterIdLst>
    <p:sldMasterId id="2147483660" r:id="rId1"/>
  </p:sldMasterIdLst>
  <p:notesMasterIdLst>
    <p:notesMasterId r:id="rId14"/>
  </p:notesMasterIdLst>
  <p:sldIdLst>
    <p:sldId id="284" r:id="rId2"/>
    <p:sldId id="285" r:id="rId3"/>
    <p:sldId id="287" r:id="rId4"/>
    <p:sldId id="295" r:id="rId5"/>
    <p:sldId id="291" r:id="rId6"/>
    <p:sldId id="293" r:id="rId7"/>
    <p:sldId id="292" r:id="rId8"/>
    <p:sldId id="294" r:id="rId9"/>
    <p:sldId id="290" r:id="rId10"/>
    <p:sldId id="296" r:id="rId11"/>
    <p:sldId id="289" r:id="rId12"/>
    <p:sldId id="275" r:id="rId1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94660"/>
  </p:normalViewPr>
  <p:slideViewPr>
    <p:cSldViewPr snapToGrid="0">
      <p:cViewPr varScale="1">
        <p:scale>
          <a:sx n="65" d="100"/>
          <a:sy n="65" d="100"/>
        </p:scale>
        <p:origin x="1076" y="48"/>
      </p:cViewPr>
      <p:guideLst/>
    </p:cSldViewPr>
  </p:slideViewPr>
  <p:notesTextViewPr>
    <p:cViewPr>
      <p:scale>
        <a:sx n="1" d="1"/>
        <a:sy n="1" d="1"/>
      </p:scale>
      <p:origin x="0" y="0"/>
    </p:cViewPr>
  </p:notesTextViewPr>
  <p:notesViewPr>
    <p:cSldViewPr snapToGrid="0">
      <p:cViewPr varScale="1">
        <p:scale>
          <a:sx n="79" d="100"/>
          <a:sy n="79" d="100"/>
        </p:scale>
        <p:origin x="403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0AB8E3B-16AA-47EA-8EC4-DB493BABF76B}"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53C52C7-AACD-483D-8040-C0830BB2FE86}" type="slidenum">
              <a:rPr kumimoji="1" lang="ja-JP" altLang="en-US" smtClean="0"/>
              <a:t>‹#›</a:t>
            </a:fld>
            <a:endParaRPr kumimoji="1" lang="ja-JP" altLang="en-US"/>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31</a:t>
            </a:fld>
            <a:endParaRPr kumimoji="1" lang="ja-JP" altLang="en-US"/>
          </a:p>
        </p:txBody>
      </p:sp>
    </p:spTree>
    <p:extLst>
      <p:ext uri="{BB962C8B-B14F-4D97-AF65-F5344CB8AC3E}">
        <p14:creationId xmlns:p14="http://schemas.microsoft.com/office/powerpoint/2010/main" val="182249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40</a:t>
            </a:fld>
            <a:endParaRPr kumimoji="1" lang="ja-JP" altLang="en-US"/>
          </a:p>
        </p:txBody>
      </p:sp>
    </p:spTree>
    <p:extLst>
      <p:ext uri="{BB962C8B-B14F-4D97-AF65-F5344CB8AC3E}">
        <p14:creationId xmlns:p14="http://schemas.microsoft.com/office/powerpoint/2010/main" val="280731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41</a:t>
            </a:fld>
            <a:endParaRPr kumimoji="1" lang="ja-JP" altLang="en-US"/>
          </a:p>
        </p:txBody>
      </p:sp>
    </p:spTree>
    <p:extLst>
      <p:ext uri="{BB962C8B-B14F-4D97-AF65-F5344CB8AC3E}">
        <p14:creationId xmlns:p14="http://schemas.microsoft.com/office/powerpoint/2010/main" val="2056731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42</a:t>
            </a:fld>
            <a:endParaRPr kumimoji="1" lang="ja-JP" altLang="en-US"/>
          </a:p>
        </p:txBody>
      </p:sp>
    </p:spTree>
    <p:extLst>
      <p:ext uri="{BB962C8B-B14F-4D97-AF65-F5344CB8AC3E}">
        <p14:creationId xmlns:p14="http://schemas.microsoft.com/office/powerpoint/2010/main" val="366546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32</a:t>
            </a:fld>
            <a:endParaRPr kumimoji="1" lang="ja-JP" altLang="en-US"/>
          </a:p>
        </p:txBody>
      </p:sp>
    </p:spTree>
    <p:extLst>
      <p:ext uri="{BB962C8B-B14F-4D97-AF65-F5344CB8AC3E}">
        <p14:creationId xmlns:p14="http://schemas.microsoft.com/office/powerpoint/2010/main" val="267926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33</a:t>
            </a:fld>
            <a:endParaRPr kumimoji="1" lang="ja-JP" altLang="en-US"/>
          </a:p>
        </p:txBody>
      </p:sp>
    </p:spTree>
    <p:extLst>
      <p:ext uri="{BB962C8B-B14F-4D97-AF65-F5344CB8AC3E}">
        <p14:creationId xmlns:p14="http://schemas.microsoft.com/office/powerpoint/2010/main" val="154029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34</a:t>
            </a:fld>
            <a:endParaRPr kumimoji="1" lang="ja-JP" altLang="en-US"/>
          </a:p>
        </p:txBody>
      </p:sp>
    </p:spTree>
    <p:extLst>
      <p:ext uri="{BB962C8B-B14F-4D97-AF65-F5344CB8AC3E}">
        <p14:creationId xmlns:p14="http://schemas.microsoft.com/office/powerpoint/2010/main" val="294091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35</a:t>
            </a:fld>
            <a:endParaRPr kumimoji="1" lang="ja-JP" altLang="en-US"/>
          </a:p>
        </p:txBody>
      </p:sp>
    </p:spTree>
    <p:extLst>
      <p:ext uri="{BB962C8B-B14F-4D97-AF65-F5344CB8AC3E}">
        <p14:creationId xmlns:p14="http://schemas.microsoft.com/office/powerpoint/2010/main" val="251058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36</a:t>
            </a:fld>
            <a:endParaRPr kumimoji="1" lang="ja-JP" altLang="en-US"/>
          </a:p>
        </p:txBody>
      </p:sp>
    </p:spTree>
    <p:extLst>
      <p:ext uri="{BB962C8B-B14F-4D97-AF65-F5344CB8AC3E}">
        <p14:creationId xmlns:p14="http://schemas.microsoft.com/office/powerpoint/2010/main" val="30302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37</a:t>
            </a:fld>
            <a:endParaRPr kumimoji="1" lang="ja-JP" altLang="en-US"/>
          </a:p>
        </p:txBody>
      </p:sp>
    </p:spTree>
    <p:extLst>
      <p:ext uri="{BB962C8B-B14F-4D97-AF65-F5344CB8AC3E}">
        <p14:creationId xmlns:p14="http://schemas.microsoft.com/office/powerpoint/2010/main" val="113473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38</a:t>
            </a:fld>
            <a:endParaRPr kumimoji="1" lang="ja-JP" altLang="en-US"/>
          </a:p>
        </p:txBody>
      </p:sp>
    </p:spTree>
    <p:extLst>
      <p:ext uri="{BB962C8B-B14F-4D97-AF65-F5344CB8AC3E}">
        <p14:creationId xmlns:p14="http://schemas.microsoft.com/office/powerpoint/2010/main" val="399948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39</a:t>
            </a:fld>
            <a:endParaRPr kumimoji="1" lang="ja-JP" altLang="en-US"/>
          </a:p>
        </p:txBody>
      </p:sp>
    </p:spTree>
    <p:extLst>
      <p:ext uri="{BB962C8B-B14F-4D97-AF65-F5344CB8AC3E}">
        <p14:creationId xmlns:p14="http://schemas.microsoft.com/office/powerpoint/2010/main" val="20687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2DDD1-0CD7-4235-B5A0-74FE76421964}"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6EA16-5A6E-4788-A87E-63C2A71CF57D}"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82D493-0E28-4E6B-9842-6D39916D52CD}"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69711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0415E72-26A8-45B9-8EBA-8FB12CA302F8}" type="datetime1">
              <a:rPr kumimoji="1" lang="ja-JP" altLang="en-US" smtClean="0"/>
              <a:pPr/>
              <a:t>2026/4/21</a:t>
            </a:fld>
            <a:endParaRPr kumimoji="1" lang="ja-JP" altLang="en-US"/>
          </a:p>
        </p:txBody>
      </p:sp>
      <p:sp>
        <p:nvSpPr>
          <p:cNvPr id="5" name="Footer Placeholder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kumimoji="1" lang="ja-JP" altLang="en-US"/>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a:p>
        </p:txBody>
      </p:sp>
    </p:spTree>
    <p:extLst>
      <p:ext uri="{BB962C8B-B14F-4D97-AF65-F5344CB8AC3E}">
        <p14:creationId xmlns:p14="http://schemas.microsoft.com/office/powerpoint/2010/main" val="148186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06B2B092-859D-438E-8104-EE399BD7B741}"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090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D686AC-1AB5-4A40-A9F1-5C966CBD1B90}" type="datetime1">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F50DDC-5A11-4E46-8EE1-20A2B9054FFB}" type="datetime1">
              <a:rPr kumimoji="1" lang="ja-JP" altLang="en-US" smtClean="0"/>
              <a:t>2026/4/21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38304A-267B-4D4C-BCEC-CE4B567334E0}" type="datetime1">
              <a:rPr kumimoji="1" lang="ja-JP" altLang="en-US" smtClean="0"/>
              <a:t>2026/4/21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14979-DBFC-4664-97B1-9ADF7E0062D6}" type="datetime1">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3A2A81-416F-428F-B6A4-428AA36676A5}" type="datetime1">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CB6164-44D5-4954-BA55-6710668DD44D}" type="datetime1">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57243-FC1F-4525-95BC-E395E24F2F64}" type="datetime1">
              <a:rPr kumimoji="1" lang="ja-JP" altLang="en-US" smtClean="0"/>
              <a:t>2026/4/21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400" b="1" dirty="0">
                <a:solidFill>
                  <a:schemeClr val="bg1"/>
                </a:solidFill>
              </a:rPr>
              <a:t>議題３　子どもの高次脳機能障がいについて</a:t>
            </a:r>
          </a:p>
        </p:txBody>
      </p:sp>
      <p:sp>
        <p:nvSpPr>
          <p:cNvPr id="3" name="コンテンツ プレースホルダー 2"/>
          <p:cNvSpPr>
            <a:spLocks noGrp="1"/>
          </p:cNvSpPr>
          <p:nvPr>
            <p:ph idx="1"/>
          </p:nvPr>
        </p:nvSpPr>
        <p:spPr>
          <a:xfrm>
            <a:off x="0" y="762974"/>
            <a:ext cx="9906000" cy="459592"/>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ja-JP" altLang="en-US" sz="1800" b="1" dirty="0">
                <a:solidFill>
                  <a:prstClr val="black"/>
                </a:solidFill>
              </a:rPr>
              <a:t>１</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800" b="1" dirty="0">
                <a:solidFill>
                  <a:prstClr val="black"/>
                </a:solidFill>
              </a:rPr>
              <a:t>こどもの高次脳機能障がい啓発チラシ</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2723A80-D05C-4091-8A2C-56E2D957080A}"/>
              </a:ext>
            </a:extLst>
          </p:cNvPr>
          <p:cNvSpPr txBox="1"/>
          <p:nvPr/>
        </p:nvSpPr>
        <p:spPr>
          <a:xfrm>
            <a:off x="379894" y="1161582"/>
            <a:ext cx="8686833" cy="5648534"/>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こどもの高次脳機能障がいサポートブックの内容を踏まえたチラシ</a:t>
            </a: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「こどもの高次脳機能障がい」をご存じですか？・</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A4</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両面</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枚）を作成。</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令和７年度の配布先　　　　： 府内</a:t>
            </a:r>
            <a:r>
              <a:rPr kumimoji="1" lang="en-US" altLang="ja-JP" sz="1400" dirty="0">
                <a:latin typeface="BIZ UDPゴシック" panose="020B0400000000000000" pitchFamily="50" charset="-128"/>
                <a:ea typeface="BIZ UDPゴシック" panose="020B0400000000000000" pitchFamily="50" charset="-128"/>
              </a:rPr>
              <a:t>43</a:t>
            </a:r>
            <a:r>
              <a:rPr kumimoji="1" lang="ja-JP" altLang="en-US" sz="1400" dirty="0">
                <a:latin typeface="BIZ UDPゴシック" panose="020B0400000000000000" pitchFamily="50" charset="-128"/>
                <a:ea typeface="BIZ UDPゴシック" panose="020B0400000000000000" pitchFamily="50" charset="-128"/>
              </a:rPr>
              <a:t>市町村、子ども家庭センター、大阪市立総合医療センター、</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　　　　　　　　　　　　　　　　　　　発達障がい者支援センター</a:t>
            </a:r>
            <a:endParaRPr kumimoji="1" lang="en-US" altLang="ja-JP" sz="1400" strike="sngStrike"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令和８年度の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配布予定先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sym typeface="Wingdings" panose="05000000000000000000" pitchFamily="2" charset="2"/>
              </a:rPr>
              <a:t>： </a:t>
            </a:r>
            <a:r>
              <a:rPr kumimoji="1" lang="ja-JP" altLang="en-US" sz="1400" dirty="0">
                <a:solidFill>
                  <a:prstClr val="black"/>
                </a:solidFill>
                <a:latin typeface="BIZ UDPゴシック" panose="020B0400000000000000" pitchFamily="50" charset="-128"/>
                <a:ea typeface="BIZ UDPゴシック" panose="020B0400000000000000" pitchFamily="50" charset="-128"/>
                <a:sym typeface="Wingdings" panose="05000000000000000000" pitchFamily="2" charset="2"/>
              </a:rPr>
              <a:t>小学校、中学校、高等学校、支援学校、放課後等デイサービス事業所等</a:t>
            </a:r>
            <a:endParaRPr kumimoji="1" lang="en-US" altLang="ja-JP" sz="1400" dirty="0">
              <a:solidFill>
                <a:prstClr val="black"/>
              </a:solidFill>
              <a:latin typeface="BIZ UDPゴシック" panose="020B0400000000000000" pitchFamily="50" charset="-128"/>
              <a:ea typeface="BIZ UDPゴシック" panose="020B0400000000000000" pitchFamily="50" charset="-128"/>
              <a:sym typeface="Wingdings" panose="05000000000000000000" pitchFamily="2" charset="2"/>
            </a:endParaRPr>
          </a:p>
        </p:txBody>
      </p:sp>
      <p:sp>
        <p:nvSpPr>
          <p:cNvPr id="6" name="テキスト ボックス 5"/>
          <p:cNvSpPr txBox="1"/>
          <p:nvPr/>
        </p:nvSpPr>
        <p:spPr>
          <a:xfrm>
            <a:off x="6511499" y="4328373"/>
            <a:ext cx="3190543" cy="276999"/>
          </a:xfrm>
          <a:prstGeom prst="rect">
            <a:avLst/>
          </a:prstGeom>
          <a:solidFill>
            <a:srgbClr val="FFFFFF"/>
          </a:solid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（こどもの高次脳機能障がいサポートブック）</a:t>
            </a: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77486" y="6465637"/>
            <a:ext cx="2228850" cy="365125"/>
          </a:xfrm>
        </p:spPr>
        <p:txBody>
          <a:bodyPr/>
          <a:lstStyle/>
          <a:p>
            <a:r>
              <a:rPr kumimoji="1" lang="ja-JP" altLang="en-US" dirty="0"/>
              <a:t>３１</a:t>
            </a:r>
            <a:endParaRPr kumimoji="1" lang="en-US" altLang="ja-JP" dirty="0"/>
          </a:p>
        </p:txBody>
      </p:sp>
      <p:pic>
        <p:nvPicPr>
          <p:cNvPr id="7" name="図 6">
            <a:extLst>
              <a:ext uri="{FF2B5EF4-FFF2-40B4-BE49-F238E27FC236}">
                <a16:creationId xmlns:a16="http://schemas.microsoft.com/office/drawing/2014/main" id="{6F8A8455-6771-40F7-99A9-870BEF3C3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310" t="13007" r="42134" b="1181"/>
          <a:stretch/>
        </p:blipFill>
        <p:spPr>
          <a:xfrm>
            <a:off x="476377" y="1254668"/>
            <a:ext cx="2800937" cy="3996460"/>
          </a:xfrm>
          <a:prstGeom prst="rect">
            <a:avLst/>
          </a:prstGeom>
        </p:spPr>
      </p:pic>
      <p:pic>
        <p:nvPicPr>
          <p:cNvPr id="11" name="図 10">
            <a:extLst>
              <a:ext uri="{FF2B5EF4-FFF2-40B4-BE49-F238E27FC236}">
                <a16:creationId xmlns:a16="http://schemas.microsoft.com/office/drawing/2014/main" id="{EC4C4D8F-C95D-489C-8AD1-1DD21AE5CB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509" t="12641" r="41935" b="1364"/>
          <a:stretch/>
        </p:blipFill>
        <p:spPr>
          <a:xfrm>
            <a:off x="3448708" y="1254668"/>
            <a:ext cx="2794966" cy="3996460"/>
          </a:xfrm>
          <a:prstGeom prst="rect">
            <a:avLst/>
          </a:prstGeom>
        </p:spPr>
      </p:pic>
      <p:pic>
        <p:nvPicPr>
          <p:cNvPr id="4" name="図 3">
            <a:extLst>
              <a:ext uri="{FF2B5EF4-FFF2-40B4-BE49-F238E27FC236}">
                <a16:creationId xmlns:a16="http://schemas.microsoft.com/office/drawing/2014/main" id="{E5E94AD3-3A62-426C-ADDB-45725C1A9E5C}"/>
              </a:ext>
            </a:extLst>
          </p:cNvPr>
          <p:cNvPicPr>
            <a:picLocks noChangeAspect="1"/>
          </p:cNvPicPr>
          <p:nvPr/>
        </p:nvPicPr>
        <p:blipFill>
          <a:blip r:embed="rId5"/>
          <a:stretch>
            <a:fillRect/>
          </a:stretch>
        </p:blipFill>
        <p:spPr>
          <a:xfrm>
            <a:off x="6763953" y="833500"/>
            <a:ext cx="2475692" cy="3502300"/>
          </a:xfrm>
          <a:prstGeom prst="rect">
            <a:avLst/>
          </a:prstGeom>
        </p:spPr>
      </p:pic>
    </p:spTree>
    <p:extLst>
      <p:ext uri="{BB962C8B-B14F-4D97-AF65-F5344CB8AC3E}">
        <p14:creationId xmlns:p14="http://schemas.microsoft.com/office/powerpoint/2010/main" val="337185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50284"/>
            <a:ext cx="9146212" cy="50586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③感想など</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en-US" altLang="ja-JP" sz="1400" dirty="0">
                <a:solidFill>
                  <a:prstClr val="black"/>
                </a:solidFill>
                <a:latin typeface="BIZ UDPゴシック" panose="020B0400000000000000" pitchFamily="50" charset="-128"/>
                <a:ea typeface="BIZ UDPゴシック" panose="020B0400000000000000" pitchFamily="50" charset="-128"/>
              </a:rPr>
              <a:t>50</a:t>
            </a:r>
            <a:r>
              <a:rPr kumimoji="1" lang="ja-JP" altLang="en-US" sz="1400" dirty="0">
                <a:solidFill>
                  <a:prstClr val="black"/>
                </a:solidFill>
                <a:latin typeface="BIZ UDPゴシック" panose="020B0400000000000000" pitchFamily="50" charset="-128"/>
                <a:ea typeface="BIZ UDPゴシック" panose="020B0400000000000000" pitchFamily="50" charset="-128"/>
              </a:rPr>
              <a:t>代　福祉従事者＞</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症状は現在関わっている</a:t>
            </a:r>
            <a:r>
              <a:rPr kumimoji="1" lang="en-US" altLang="ja-JP" sz="1400" dirty="0">
                <a:solidFill>
                  <a:prstClr val="black"/>
                </a:solidFill>
                <a:latin typeface="BIZ UDPゴシック" panose="020B0400000000000000" pitchFamily="50" charset="-128"/>
                <a:ea typeface="BIZ UDPゴシック" panose="020B0400000000000000" pitchFamily="50" charset="-128"/>
              </a:rPr>
              <a:t>ADHD</a:t>
            </a:r>
            <a:r>
              <a:rPr kumimoji="1" lang="ja-JP" altLang="en-US" sz="1400" dirty="0">
                <a:solidFill>
                  <a:prstClr val="black"/>
                </a:solidFill>
                <a:latin typeface="BIZ UDPゴシック" panose="020B0400000000000000" pitchFamily="50" charset="-128"/>
                <a:ea typeface="BIZ UDPゴシック" panose="020B0400000000000000" pitchFamily="50" charset="-128"/>
              </a:rPr>
              <a:t>の方や</a:t>
            </a:r>
            <a:r>
              <a:rPr kumimoji="1" lang="en-US" altLang="ja-JP" sz="1400" dirty="0">
                <a:solidFill>
                  <a:prstClr val="black"/>
                </a:solidFill>
                <a:latin typeface="BIZ UDPゴシック" panose="020B0400000000000000" pitchFamily="50" charset="-128"/>
                <a:ea typeface="BIZ UDPゴシック" panose="020B0400000000000000" pitchFamily="50" charset="-128"/>
              </a:rPr>
              <a:t>ASD</a:t>
            </a:r>
            <a:r>
              <a:rPr kumimoji="1" lang="ja-JP" altLang="en-US" sz="1400" dirty="0">
                <a:solidFill>
                  <a:prstClr val="black"/>
                </a:solidFill>
                <a:latin typeface="BIZ UDPゴシック" panose="020B0400000000000000" pitchFamily="50" charset="-128"/>
                <a:ea typeface="BIZ UDPゴシック" panose="020B0400000000000000" pitchFamily="50" charset="-128"/>
              </a:rPr>
              <a:t>の方とよく似ているが、それだけでないご本人の気持ちをいかに捉えるのかを考えさせられました。自分で自分の「出来なさ」「出来ないようになってしまった自分」を理解できるとなると、こちらからの関わり方が全然変わってくると思いました。</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en-US" altLang="ja-JP" sz="1400" dirty="0">
                <a:solidFill>
                  <a:prstClr val="black"/>
                </a:solidFill>
                <a:latin typeface="BIZ UDPゴシック" panose="020B0400000000000000" pitchFamily="50" charset="-128"/>
                <a:ea typeface="BIZ UDPゴシック" panose="020B0400000000000000" pitchFamily="50" charset="-128"/>
              </a:rPr>
              <a:t>30</a:t>
            </a:r>
            <a:r>
              <a:rPr kumimoji="1" lang="ja-JP" altLang="en-US" sz="1400" dirty="0">
                <a:solidFill>
                  <a:prstClr val="black"/>
                </a:solidFill>
                <a:latin typeface="BIZ UDPゴシック" panose="020B0400000000000000" pitchFamily="50" charset="-128"/>
                <a:ea typeface="BIZ UDPゴシック" panose="020B0400000000000000" pitchFamily="50" charset="-128"/>
              </a:rPr>
              <a:t>代　福祉従事者＞</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今回は貴重なお時間を作っていただき、本当にありがとうございました。 実際に関わったことはまだありませんが、</a:t>
            </a:r>
            <a:r>
              <a:rPr kumimoji="1" lang="en-US" altLang="ja-JP" sz="1400" dirty="0">
                <a:solidFill>
                  <a:prstClr val="black"/>
                </a:solidFill>
                <a:latin typeface="BIZ UDPゴシック" panose="020B0400000000000000" pitchFamily="50" charset="-128"/>
                <a:ea typeface="BIZ UDPゴシック" panose="020B0400000000000000" pitchFamily="50" charset="-128"/>
              </a:rPr>
              <a:t>1</a:t>
            </a:r>
            <a:r>
              <a:rPr kumimoji="1" lang="ja-JP" altLang="en-US" sz="1400" dirty="0">
                <a:solidFill>
                  <a:prstClr val="black"/>
                </a:solidFill>
                <a:latin typeface="BIZ UDPゴシック" panose="020B0400000000000000" pitchFamily="50" charset="-128"/>
                <a:ea typeface="BIZ UDPゴシック" panose="020B0400000000000000" pitchFamily="50" charset="-128"/>
              </a:rPr>
              <a:t>人ひとりのことを支援者がよく知り、支援を行っていくことの大切さを改めて実感しました。支援者が寄り添い、地域への架け橋になって、お子さまが過ごしやすく生活できるよう方法を考える意識をもちたいと思います。 ありがとうございました。</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en-US" altLang="ja-JP" sz="1400" dirty="0">
                <a:solidFill>
                  <a:prstClr val="black"/>
                </a:solidFill>
                <a:latin typeface="BIZ UDPゴシック" panose="020B0400000000000000" pitchFamily="50" charset="-128"/>
                <a:ea typeface="BIZ UDPゴシック" panose="020B0400000000000000" pitchFamily="50" charset="-128"/>
              </a:rPr>
              <a:t>50</a:t>
            </a:r>
            <a:r>
              <a:rPr kumimoji="1" lang="ja-JP" altLang="en-US" sz="1400" dirty="0">
                <a:solidFill>
                  <a:prstClr val="black"/>
                </a:solidFill>
                <a:latin typeface="BIZ UDPゴシック" panose="020B0400000000000000" pitchFamily="50" charset="-128"/>
                <a:ea typeface="BIZ UDPゴシック" panose="020B0400000000000000" pitchFamily="50" charset="-128"/>
              </a:rPr>
              <a:t>代　その他＞</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・こどもが当事者なので、温井先生の講義内容全てが参考になりました。 また、大阪府の取り組みについてはほとんど知らなかったので、今年の普及・啓発イベントをチェックしたり、啓発動画を見てみようと思います。</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・高次脳機能障がいについて、まだまだ世間的に知られていないので、こういうセミナーやイベントを開催していただけるのは当事者の親として本当にありがたいです。</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95072" y="6487862"/>
            <a:ext cx="2228850" cy="365125"/>
          </a:xfrm>
        </p:spPr>
        <p:txBody>
          <a:bodyPr/>
          <a:lstStyle/>
          <a:p>
            <a:r>
              <a:rPr kumimoji="1" lang="en-US" altLang="ja-JP" dirty="0"/>
              <a:t>40</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spTree>
    <p:extLst>
      <p:ext uri="{BB962C8B-B14F-4D97-AF65-F5344CB8AC3E}">
        <p14:creationId xmlns:p14="http://schemas.microsoft.com/office/powerpoint/2010/main" val="399736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59902" y="6498111"/>
            <a:ext cx="2228850" cy="365125"/>
          </a:xfrm>
        </p:spPr>
        <p:txBody>
          <a:bodyPr/>
          <a:lstStyle/>
          <a:p>
            <a:r>
              <a:rPr kumimoji="1" lang="en-US" altLang="ja-JP" dirty="0"/>
              <a:t>41</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793352"/>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600" b="1" dirty="0"/>
              <a:t>アーカイブ配信　３月</a:t>
            </a:r>
            <a:r>
              <a:rPr lang="en-US" altLang="ja-JP" sz="1600" b="1" dirty="0"/>
              <a:t>10</a:t>
            </a:r>
            <a:r>
              <a:rPr lang="ja-JP" altLang="en-US" sz="1600" b="1" dirty="0"/>
              <a:t>日（火）～５月</a:t>
            </a:r>
            <a:r>
              <a:rPr lang="en-US" altLang="ja-JP" sz="1600" b="1" dirty="0"/>
              <a:t>10</a:t>
            </a:r>
            <a:r>
              <a:rPr lang="ja-JP" altLang="en-US" sz="1600" b="1" dirty="0"/>
              <a:t>日（日）</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ltLang="ja-JP" sz="1600" b="1" dirty="0"/>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ltLang="ja-JP" sz="1600" b="1" dirty="0"/>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ltLang="ja-JP" sz="1600" b="1" dirty="0"/>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US" altLang="ja-JP" sz="1600" b="1" dirty="0">
              <a:solidFill>
                <a:schemeClr val="accent5"/>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a:ln>
                <a:noFill/>
              </a:ln>
              <a:solidFill>
                <a:schemeClr val="accent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600" b="1" i="0" u="none" strike="noStrike" kern="1200" cap="none" spc="0" normalizeH="0" baseline="0" noProof="0" dirty="0">
                <a:ln>
                  <a:noFill/>
                </a:ln>
                <a:solidFill>
                  <a:schemeClr val="accent5"/>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600" b="1" i="0" u="none" strike="noStrike" kern="1200" cap="none" spc="0" normalizeH="0" baseline="0" noProof="0" dirty="0">
              <a:ln>
                <a:noFill/>
              </a:ln>
              <a:solidFill>
                <a:schemeClr val="accent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C7FA2D8C-CAE4-4B3C-93E8-C2756EB56AD0}"/>
              </a:ext>
            </a:extLst>
          </p:cNvPr>
          <p:cNvSpPr txBox="1"/>
          <p:nvPr/>
        </p:nvSpPr>
        <p:spPr>
          <a:xfrm>
            <a:off x="212745" y="1595350"/>
            <a:ext cx="9196726" cy="4763676"/>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オンラインセミナーに当日参加できなかった方や、復習をしたい方などのために、一部分を</a:t>
            </a:r>
            <a:r>
              <a:rPr kumimoji="1" lang="en-US" altLang="ja-JP" sz="1400" dirty="0">
                <a:latin typeface="BIZ UDPゴシック" panose="020B0400000000000000" pitchFamily="50" charset="-128"/>
                <a:ea typeface="BIZ UDPゴシック" panose="020B0400000000000000" pitchFamily="50" charset="-128"/>
              </a:rPr>
              <a:t>YouTube</a:t>
            </a:r>
            <a:r>
              <a:rPr kumimoji="1" lang="ja-JP" altLang="en-US" sz="1400" dirty="0">
                <a:latin typeface="BIZ UDPゴシック" panose="020B0400000000000000" pitchFamily="50" charset="-128"/>
                <a:ea typeface="BIZ UDPゴシック" panose="020B0400000000000000" pitchFamily="50" charset="-128"/>
              </a:rPr>
              <a:t>にて限定公開。</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8" name="図 7">
            <a:extLst>
              <a:ext uri="{FF2B5EF4-FFF2-40B4-BE49-F238E27FC236}">
                <a16:creationId xmlns:a16="http://schemas.microsoft.com/office/drawing/2014/main" id="{90998F5C-53B2-4F10-8192-AC60F32CFF5B}"/>
              </a:ext>
            </a:extLst>
          </p:cNvPr>
          <p:cNvPicPr>
            <a:picLocks noChangeAspect="1"/>
          </p:cNvPicPr>
          <p:nvPr/>
        </p:nvPicPr>
        <p:blipFill>
          <a:blip r:embed="rId3"/>
          <a:stretch>
            <a:fillRect/>
          </a:stretch>
        </p:blipFill>
        <p:spPr>
          <a:xfrm>
            <a:off x="1025214" y="1959563"/>
            <a:ext cx="7649113" cy="4302626"/>
          </a:xfrm>
          <a:prstGeom prst="rect">
            <a:avLst/>
          </a:prstGeom>
          <a:ln>
            <a:solidFill>
              <a:schemeClr val="tx1">
                <a:lumMod val="85000"/>
                <a:lumOff val="15000"/>
              </a:schemeClr>
            </a:solidFill>
          </a:ln>
        </p:spPr>
      </p:pic>
    </p:spTree>
    <p:extLst>
      <p:ext uri="{BB962C8B-B14F-4D97-AF65-F5344CB8AC3E}">
        <p14:creationId xmlns:p14="http://schemas.microsoft.com/office/powerpoint/2010/main" val="190900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3" name="コンテンツ プレースホルダー 2"/>
          <p:cNvSpPr>
            <a:spLocks noGrp="1"/>
          </p:cNvSpPr>
          <p:nvPr>
            <p:ph idx="1"/>
          </p:nvPr>
        </p:nvSpPr>
        <p:spPr>
          <a:xfrm>
            <a:off x="0" y="765488"/>
            <a:ext cx="9906000" cy="459592"/>
          </a:xfrm>
          <a:noFill/>
        </p:spPr>
        <p:txBody>
          <a:bodyPr>
            <a:noAutofit/>
          </a:bodyPr>
          <a:lstStyle/>
          <a:p>
            <a:pPr marL="0" indent="0">
              <a:lnSpc>
                <a:spcPct val="120000"/>
              </a:lnSpc>
              <a:buNone/>
            </a:pPr>
            <a:r>
              <a:rPr lang="ja-JP" altLang="en-US" sz="1800" b="1" dirty="0"/>
              <a:t>３．子どもの高次脳機能</a:t>
            </a:r>
            <a:r>
              <a:rPr lang="ja-JP" altLang="en-US" sz="1800" b="1"/>
              <a:t>障がい講座・家族交流会　</a:t>
            </a:r>
            <a:endParaRPr lang="en-US" altLang="ja-JP" sz="1800" b="1" dirty="0"/>
          </a:p>
          <a:p>
            <a:pPr marL="0" indent="0">
              <a:lnSpc>
                <a:spcPct val="120000"/>
              </a:lnSpc>
              <a:buNone/>
            </a:pPr>
            <a:endParaRPr lang="en-US" altLang="ja-JP" sz="1800" b="1" dirty="0">
              <a:solidFill>
                <a:prstClr val="black"/>
              </a:solidFill>
            </a:endParaRPr>
          </a:p>
          <a:p>
            <a:pPr marL="0" lvl="0" indent="0">
              <a:lnSpc>
                <a:spcPct val="120000"/>
              </a:lnSpc>
              <a:buNone/>
            </a:pPr>
            <a:endParaRPr lang="en-US" altLang="ja-JP" sz="1800" b="1" dirty="0">
              <a:solidFill>
                <a:prstClr val="black"/>
              </a:solidFill>
            </a:endParaRPr>
          </a:p>
          <a:p>
            <a:pPr marL="0" lvl="0" indent="0">
              <a:lnSpc>
                <a:spcPct val="120000"/>
              </a:lnSpc>
              <a:buNone/>
            </a:pPr>
            <a:endParaRPr lang="en-US" altLang="ja-JP" sz="1800" b="1" dirty="0">
              <a:solidFill>
                <a:prstClr val="black"/>
              </a:solidFill>
            </a:endParaRPr>
          </a:p>
          <a:p>
            <a:pPr marL="0" lvl="0" indent="0">
              <a:lnSpc>
                <a:spcPct val="120000"/>
              </a:lnSpc>
              <a:buNone/>
            </a:pPr>
            <a:endParaRPr lang="en-US" altLang="ja-JP" sz="1800" b="1" dirty="0"/>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8" name="スライド番号プレースホルダー 7"/>
          <p:cNvSpPr>
            <a:spLocks noGrp="1"/>
          </p:cNvSpPr>
          <p:nvPr>
            <p:ph type="sldNum" sz="quarter" idx="12"/>
          </p:nvPr>
        </p:nvSpPr>
        <p:spPr>
          <a:xfrm>
            <a:off x="7568694" y="6489937"/>
            <a:ext cx="2228850" cy="365125"/>
          </a:xfrm>
        </p:spPr>
        <p:txBody>
          <a:bodyPr/>
          <a:lstStyle/>
          <a:p>
            <a:r>
              <a:rPr kumimoji="1" lang="ja-JP" altLang="en-US" dirty="0"/>
              <a:t>４２</a:t>
            </a:r>
            <a:endParaRPr kumimoji="1" lang="en-US" altLang="ja-JP" dirty="0"/>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234811" y="1180785"/>
            <a:ext cx="9467231" cy="3618374"/>
          </a:xfrm>
          <a:prstGeom prst="rect">
            <a:avLst/>
          </a:prstGeom>
          <a:noFill/>
          <a:ln>
            <a:solidFill>
              <a:schemeClr val="accent5">
                <a:lumMod val="60000"/>
                <a:lumOff val="40000"/>
              </a:schemeClr>
            </a:solidFill>
          </a:ln>
        </p:spPr>
        <p:txBody>
          <a:bodyPr wrap="square" rtlCol="0">
            <a:noAutofit/>
          </a:bodyPr>
          <a:lstStyle/>
          <a:p>
            <a:pPr>
              <a:lnSpc>
                <a:spcPts val="2500"/>
              </a:lnSpc>
            </a:pPr>
            <a:r>
              <a:rPr lang="ja-JP" altLang="en-US" sz="1400" dirty="0">
                <a:latin typeface="BIZ UDPゴシック" panose="020B0400000000000000" pitchFamily="50" charset="-128"/>
                <a:ea typeface="BIZ UDPゴシック" panose="020B0400000000000000" pitchFamily="50" charset="-128"/>
              </a:rPr>
              <a:t>高次脳機能障がいで困りごとを抱える当事者家族や府内の放課後等デイサービス等の事業所職員が、</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情報を入手したり、思いや体験談を共有したりすることができる機会を提供するため、家族講座・交流会を開催。</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・日　時：令和８年３月</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日（火）　</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時半～</a:t>
            </a:r>
            <a:r>
              <a:rPr lang="en-US" altLang="ja-JP" sz="1400" dirty="0">
                <a:latin typeface="BIZ UDPゴシック" panose="020B0400000000000000" pitchFamily="50" charset="-128"/>
                <a:ea typeface="BIZ UDPゴシック" panose="020B0400000000000000" pitchFamily="50" charset="-128"/>
              </a:rPr>
              <a:t>12</a:t>
            </a:r>
            <a:r>
              <a:rPr lang="ja-JP" altLang="en-US" sz="1400" dirty="0">
                <a:latin typeface="BIZ UDPゴシック" panose="020B0400000000000000" pitchFamily="50" charset="-128"/>
                <a:ea typeface="BIZ UDPゴシック" panose="020B0400000000000000" pitchFamily="50" charset="-128"/>
              </a:rPr>
              <a:t>時半</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・場　所：大阪府立障がい者自立センター　</a:t>
            </a:r>
            <a:r>
              <a:rPr lang="en-US" altLang="ja-JP" sz="1400" dirty="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階　大会議室</a:t>
            </a:r>
            <a:endParaRPr lang="en-US" altLang="ja-JP" sz="1400" dirty="0">
              <a:highlight>
                <a:srgbClr val="FFFF00"/>
              </a:highlight>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・講　師：大阪医科薬科大学</a:t>
            </a:r>
            <a:r>
              <a:rPr lang="en-US" altLang="ja-JP" sz="1400" dirty="0">
                <a:latin typeface="BIZ UDPゴシック" panose="020B0400000000000000" pitchFamily="50" charset="-128"/>
                <a:ea typeface="BIZ UDPゴシック" panose="020B0400000000000000" pitchFamily="50" charset="-128"/>
              </a:rPr>
              <a:t>LD</a:t>
            </a:r>
            <a:r>
              <a:rPr lang="ja-JP" altLang="en-US" sz="1400" dirty="0">
                <a:latin typeface="BIZ UDPゴシック" panose="020B0400000000000000" pitchFamily="50" charset="-128"/>
                <a:ea typeface="BIZ UDPゴシック" panose="020B0400000000000000" pitchFamily="50" charset="-128"/>
              </a:rPr>
              <a:t>センター 言語聴覚士</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・パネラー：スポーツパークりるる（放課後等デイサービス事業所） </a:t>
            </a:r>
            <a:r>
              <a:rPr lang="zh-TW" altLang="en-US" sz="1400" dirty="0">
                <a:latin typeface="BIZ UDPゴシック" panose="020B0400000000000000" pitchFamily="50" charset="-128"/>
                <a:ea typeface="BIZ UDPゴシック" panose="020B0400000000000000" pitchFamily="50" charset="-128"/>
              </a:rPr>
              <a:t>管理者兼児童発達管理責任者等</a:t>
            </a:r>
            <a:endParaRPr lang="en-US" altLang="ja-JP" sz="1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・内　容</a:t>
            </a:r>
            <a:r>
              <a:rPr kumimoji="1" lang="en-US" altLang="ja-JP" sz="1400" dirty="0">
                <a:solidFill>
                  <a:prstClr val="black"/>
                </a:solidFill>
                <a:latin typeface="BIZ UDPゴシック" panose="020B0400000000000000" pitchFamily="50" charset="-128"/>
                <a:ea typeface="BIZ UDPゴシック" panose="020B0400000000000000" pitchFamily="50" charset="-128"/>
                <a:sym typeface="Wingdings" panose="05000000000000000000" pitchFamily="2" charset="2"/>
              </a:rPr>
              <a:t>(</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sym typeface="Wingdings" panose="05000000000000000000" pitchFamily="2" charset="2"/>
              </a:rPr>
              <a:t>1)</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基調講演 「高次脳機能障がいのある子どもの生活・学習の支援について」</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パネルディスカッション 「</a:t>
            </a:r>
            <a:r>
              <a:rPr kumimoji="1" lang="ja-JP" altLang="en-US" sz="1400" dirty="0">
                <a:solidFill>
                  <a:prstClr val="black"/>
                </a:solidFill>
                <a:latin typeface="BIZ UDPゴシック" panose="020B0400000000000000" pitchFamily="50" charset="-128"/>
                <a:ea typeface="BIZ UDPゴシック" panose="020B0400000000000000" pitchFamily="50" charset="-128"/>
              </a:rPr>
              <a:t>家庭や福祉事業所での子どもとのかかわり方のポイント」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en-US" altLang="ja-JP" sz="1400" dirty="0">
                <a:solidFill>
                  <a:prstClr val="black"/>
                </a:solidFill>
                <a:latin typeface="BIZ UDPゴシック" panose="020B0400000000000000" pitchFamily="50" charset="-128"/>
                <a:ea typeface="BIZ UDPゴシック" panose="020B0400000000000000" pitchFamily="50" charset="-128"/>
              </a:rPr>
              <a:t>(2)</a:t>
            </a:r>
            <a:r>
              <a:rPr kumimoji="1" lang="ja-JP" altLang="en-US" sz="1400" dirty="0">
                <a:solidFill>
                  <a:prstClr val="black"/>
                </a:solidFill>
                <a:latin typeface="BIZ UDPゴシック" panose="020B0400000000000000" pitchFamily="50" charset="-128"/>
                <a:ea typeface="BIZ UDPゴシック" panose="020B0400000000000000" pitchFamily="50" charset="-128"/>
              </a:rPr>
              <a:t>家族交流会</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rPr>
              <a:t>　　・参加者：７名</a:t>
            </a:r>
            <a:r>
              <a:rPr lang="zh-CN" altLang="en-US" sz="1400" dirty="0">
                <a:latin typeface="BIZ UDPゴシック" panose="020B0400000000000000" pitchFamily="50" charset="-128"/>
                <a:ea typeface="BIZ UDPゴシック" panose="020B0400000000000000" pitchFamily="50" charset="-128"/>
              </a:rPr>
              <a:t>　（令和</a:t>
            </a:r>
            <a:r>
              <a:rPr lang="en-US" altLang="zh-CN" sz="1400" dirty="0">
                <a:latin typeface="BIZ UDPゴシック" panose="020B0400000000000000" pitchFamily="50" charset="-128"/>
                <a:ea typeface="BIZ UDPゴシック" panose="020B0400000000000000" pitchFamily="50" charset="-128"/>
              </a:rPr>
              <a:t>6</a:t>
            </a:r>
            <a:r>
              <a:rPr lang="zh-CN" altLang="en-US" sz="1400" dirty="0">
                <a:latin typeface="BIZ UDPゴシック" panose="020B0400000000000000" pitchFamily="50" charset="-128"/>
                <a:ea typeface="BIZ UDPゴシック" panose="020B0400000000000000" pitchFamily="50" charset="-128"/>
              </a:rPr>
              <a:t>年度参加者数：６名）</a:t>
            </a:r>
          </a:p>
        </p:txBody>
      </p:sp>
      <p:sp>
        <p:nvSpPr>
          <p:cNvPr id="9" name="コンテンツ プレースホルダー 2">
            <a:extLst>
              <a:ext uri="{FF2B5EF4-FFF2-40B4-BE49-F238E27FC236}">
                <a16:creationId xmlns:a16="http://schemas.microsoft.com/office/drawing/2014/main" id="{B05E5192-DC8A-40E9-8C9B-139C0B806388}"/>
              </a:ext>
            </a:extLst>
          </p:cNvPr>
          <p:cNvSpPr txBox="1">
            <a:spLocks/>
          </p:cNvSpPr>
          <p:nvPr/>
        </p:nvSpPr>
        <p:spPr>
          <a:xfrm>
            <a:off x="-1" y="4984660"/>
            <a:ext cx="9906000" cy="45959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b="1" dirty="0"/>
              <a:t>４．今後の展開　</a:t>
            </a:r>
            <a:endParaRPr lang="en-US" altLang="ja-JP" sz="1800" b="1" dirty="0"/>
          </a:p>
          <a:p>
            <a:pPr marL="0" indent="0">
              <a:lnSpc>
                <a:spcPct val="120000"/>
              </a:lnSpc>
              <a:buFont typeface="Arial" panose="020B0604020202020204" pitchFamily="34" charset="0"/>
              <a:buNone/>
            </a:pPr>
            <a:endParaRPr lang="en-US" altLang="ja-JP" sz="1800" b="1" dirty="0">
              <a:solidFill>
                <a:prstClr val="black"/>
              </a:solidFill>
            </a:endParaRPr>
          </a:p>
          <a:p>
            <a:pPr marL="0" indent="0">
              <a:lnSpc>
                <a:spcPct val="120000"/>
              </a:lnSpc>
              <a:buFont typeface="Arial" panose="020B0604020202020204" pitchFamily="34" charset="0"/>
              <a:buNone/>
            </a:pPr>
            <a:endParaRPr lang="en-US" altLang="ja-JP" sz="1800" b="1" dirty="0">
              <a:solidFill>
                <a:prstClr val="black"/>
              </a:solidFill>
            </a:endParaRPr>
          </a:p>
          <a:p>
            <a:pPr marL="0" indent="0">
              <a:lnSpc>
                <a:spcPct val="120000"/>
              </a:lnSpc>
              <a:buFont typeface="Arial" panose="020B0604020202020204" pitchFamily="34" charset="0"/>
              <a:buNone/>
            </a:pPr>
            <a:endParaRPr lang="en-US" altLang="ja-JP" sz="1800" b="1" dirty="0">
              <a:solidFill>
                <a:prstClr val="black"/>
              </a:solidFill>
            </a:endParaRPr>
          </a:p>
          <a:p>
            <a:pPr marL="0" indent="0">
              <a:lnSpc>
                <a:spcPct val="120000"/>
              </a:lnSpc>
              <a:buFont typeface="Arial" panose="020B0604020202020204" pitchFamily="34" charset="0"/>
              <a:buNone/>
            </a:pPr>
            <a:endParaRPr lang="en-US" altLang="ja-JP" sz="1800" b="1" dirty="0"/>
          </a:p>
        </p:txBody>
      </p:sp>
      <p:sp>
        <p:nvSpPr>
          <p:cNvPr id="11" name="テキスト ボックス 10">
            <a:extLst>
              <a:ext uri="{FF2B5EF4-FFF2-40B4-BE49-F238E27FC236}">
                <a16:creationId xmlns:a16="http://schemas.microsoft.com/office/drawing/2014/main" id="{2A10DA77-2394-46CE-A130-FA6FA0956B88}"/>
              </a:ext>
            </a:extLst>
          </p:cNvPr>
          <p:cNvSpPr txBox="1"/>
          <p:nvPr/>
        </p:nvSpPr>
        <p:spPr>
          <a:xfrm>
            <a:off x="234811" y="5387479"/>
            <a:ext cx="9467231" cy="945588"/>
          </a:xfrm>
          <a:prstGeom prst="rect">
            <a:avLst/>
          </a:prstGeom>
          <a:noFill/>
          <a:ln>
            <a:solidFill>
              <a:schemeClr val="accent5">
                <a:lumMod val="60000"/>
                <a:lumOff val="40000"/>
              </a:schemeClr>
            </a:solidFill>
          </a:ln>
        </p:spPr>
        <p:txBody>
          <a:bodyPr wrap="square" tIns="108000" rtlCol="0">
            <a:noAutofit/>
          </a:bodyPr>
          <a:lstStyle/>
          <a:p>
            <a:pPr>
              <a:lnSpc>
                <a:spcPts val="2500"/>
              </a:lnSpc>
            </a:pPr>
            <a:r>
              <a:rPr lang="ja-JP" altLang="en-US" sz="1400" dirty="0">
                <a:latin typeface="BIZ UDPゴシック" panose="020B0400000000000000" pitchFamily="50" charset="-128"/>
                <a:ea typeface="BIZ UDPゴシック" panose="020B0400000000000000" pitchFamily="50" charset="-128"/>
              </a:rPr>
              <a:t>・ツールを活用した啓発の推進（啓発ツールの配布先：小・中学校、高等学校、支援学校、放課後等デイサービス事業所等）</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・啓発と併せて今後どのように展開していくか検討</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863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3" name="コンテンツ プレースホルダー 2"/>
          <p:cNvSpPr>
            <a:spLocks noGrp="1"/>
          </p:cNvSpPr>
          <p:nvPr>
            <p:ph idx="1"/>
          </p:nvPr>
        </p:nvSpPr>
        <p:spPr>
          <a:xfrm>
            <a:off x="0" y="662915"/>
            <a:ext cx="9906000" cy="844152"/>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solidFill>
                <a:prstClr val="black"/>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■概要</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507067"/>
            <a:ext cx="9146212" cy="50586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オンラインセミナー</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「こどもの高次脳機能障がいを知ろう！！～ライフステージをこえて支える～」</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を開催。</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　時　  ： 令和８年１月</a:t>
            </a:r>
            <a:r>
              <a:rPr kumimoji="1" lang="en-US" altLang="ja-JP" sz="1400" dirty="0">
                <a:solidFill>
                  <a:prstClr val="black"/>
                </a:solidFill>
                <a:latin typeface="BIZ UDPゴシック" panose="020B0400000000000000" pitchFamily="50" charset="-128"/>
                <a:ea typeface="BIZ UDPゴシック" panose="020B0400000000000000" pitchFamily="50" charset="-128"/>
              </a:rPr>
              <a:t>26</a:t>
            </a:r>
            <a:r>
              <a:rPr kumimoji="1" lang="ja-JP" altLang="en-US" sz="1400" dirty="0">
                <a:solidFill>
                  <a:prstClr val="black"/>
                </a:solidFill>
                <a:latin typeface="BIZ UDPゴシック" panose="020B0400000000000000" pitchFamily="50" charset="-128"/>
                <a:ea typeface="BIZ UDPゴシック" panose="020B0400000000000000" pitchFamily="50" charset="-128"/>
              </a:rPr>
              <a:t>日（月）　</a:t>
            </a:r>
            <a:r>
              <a:rPr kumimoji="1" lang="en-US" altLang="ja-JP" sz="1400" dirty="0">
                <a:solidFill>
                  <a:prstClr val="black"/>
                </a:solidFill>
                <a:latin typeface="BIZ UDPゴシック" panose="020B0400000000000000" pitchFamily="50" charset="-128"/>
                <a:ea typeface="BIZ UDPゴシック" panose="020B0400000000000000" pitchFamily="50" charset="-128"/>
              </a:rPr>
              <a:t>14</a:t>
            </a:r>
            <a:r>
              <a:rPr kumimoji="1" lang="ja-JP" altLang="en-US" sz="1400" dirty="0">
                <a:solidFill>
                  <a:prstClr val="black"/>
                </a:solidFill>
                <a:latin typeface="BIZ UDPゴシック" panose="020B0400000000000000" pitchFamily="50" charset="-128"/>
                <a:ea typeface="BIZ UDPゴシック" panose="020B0400000000000000" pitchFamily="50" charset="-128"/>
              </a:rPr>
              <a:t>時～</a:t>
            </a:r>
            <a:r>
              <a:rPr kumimoji="1" lang="en-US" altLang="ja-JP" sz="1400" dirty="0">
                <a:solidFill>
                  <a:prstClr val="black"/>
                </a:solidFill>
                <a:latin typeface="BIZ UDPゴシック" panose="020B0400000000000000" pitchFamily="50" charset="-128"/>
                <a:ea typeface="BIZ UDPゴシック" panose="020B0400000000000000" pitchFamily="50" charset="-128"/>
              </a:rPr>
              <a:t>16</a:t>
            </a:r>
            <a:r>
              <a:rPr kumimoji="1" lang="ja-JP" altLang="en-US" sz="1400" dirty="0">
                <a:solidFill>
                  <a:prstClr val="black"/>
                </a:solidFill>
                <a:latin typeface="BIZ UDPゴシック" panose="020B0400000000000000" pitchFamily="50" charset="-128"/>
                <a:ea typeface="BIZ UDPゴシック" panose="020B0400000000000000" pitchFamily="50" charset="-128"/>
              </a:rPr>
              <a:t>時</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対　象　  ： 医療・福祉・教育関係者</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参加者数： 約</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125</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400" dirty="0">
                <a:latin typeface="BIZ UDPゴシック" panose="020B0400000000000000" pitchFamily="50" charset="-128"/>
                <a:ea typeface="BIZ UDPゴシック" panose="020B0400000000000000" pitchFamily="50" charset="-128"/>
              </a:rPr>
              <a:t>回復期病院勤務</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、高齢者施設勤務、就労支援機関勤務、教員など）</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講　師　  ： 温井　めぐみ先生</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（大阪市</a:t>
            </a:r>
            <a:r>
              <a:rPr kumimoji="1" lang="ja-JP" altLang="en-US" sz="1400" dirty="0">
                <a:latin typeface="BIZ UDPゴシック" panose="020B0400000000000000" pitchFamily="50" charset="-128"/>
                <a:ea typeface="BIZ UDPゴシック" panose="020B0400000000000000" pitchFamily="50" charset="-128"/>
              </a:rPr>
              <a:t>立</a:t>
            </a:r>
            <a:r>
              <a:rPr kumimoji="1" lang="ja-JP" altLang="en-US" sz="1400" dirty="0">
                <a:solidFill>
                  <a:prstClr val="black"/>
                </a:solidFill>
                <a:latin typeface="BIZ UDPゴシック" panose="020B0400000000000000" pitchFamily="50" charset="-128"/>
                <a:ea typeface="BIZ UDPゴシック" panose="020B0400000000000000" pitchFamily="50" charset="-128"/>
              </a:rPr>
              <a:t>総合医療センター　小児脳神経・言語療法内科）</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内　容：</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１．高次脳機能障がい支援に関する大阪府の取り組み</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en-US" altLang="ja-JP" sz="1400" dirty="0">
                <a:solidFill>
                  <a:prstClr val="black"/>
                </a:solidFill>
                <a:latin typeface="BIZ UDPゴシック" panose="020B0400000000000000" pitchFamily="50" charset="-128"/>
                <a:ea typeface="BIZ UDPゴシック" panose="020B0400000000000000" pitchFamily="50" charset="-128"/>
              </a:rPr>
              <a:t>2.</a:t>
            </a:r>
            <a:r>
              <a:rPr kumimoji="1" lang="ja-JP" altLang="en-US" sz="1400" dirty="0">
                <a:solidFill>
                  <a:prstClr val="black"/>
                </a:solidFill>
                <a:latin typeface="BIZ UDPゴシック" panose="020B0400000000000000" pitchFamily="50" charset="-128"/>
                <a:ea typeface="BIZ UDPゴシック" panose="020B0400000000000000" pitchFamily="50" charset="-128"/>
              </a:rPr>
              <a:t>これだけは知ってほしい！「こどもの高次脳機能障がい」</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３．ケースから考える！「高次脳機能障がいのあるこどもの学校生活での困り事」</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周知先：市町村、医師会、地域別実践研修事務局、府 教育振興室、</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子ども家庭センター、</a:t>
            </a:r>
            <a:r>
              <a:rPr kumimoji="1" lang="ja-JP" altLang="en-US" sz="1400" dirty="0">
                <a:latin typeface="BIZ UDPゴシック" panose="020B0400000000000000" pitchFamily="50" charset="-128"/>
                <a:ea typeface="BIZ UDPゴシック" panose="020B0400000000000000" pitchFamily="50" charset="-128"/>
              </a:rPr>
              <a:t>障がい福祉事業所など</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86279" y="6489937"/>
            <a:ext cx="2228850" cy="365125"/>
          </a:xfrm>
        </p:spPr>
        <p:txBody>
          <a:bodyPr/>
          <a:lstStyle/>
          <a:p>
            <a:r>
              <a:rPr kumimoji="1" lang="ja-JP" altLang="en-US" dirty="0"/>
              <a:t>３２</a:t>
            </a:r>
            <a:endParaRPr kumimoji="1" lang="en-US" altLang="ja-JP" dirty="0"/>
          </a:p>
        </p:txBody>
      </p:sp>
      <p:pic>
        <p:nvPicPr>
          <p:cNvPr id="7" name="図 6">
            <a:extLst>
              <a:ext uri="{FF2B5EF4-FFF2-40B4-BE49-F238E27FC236}">
                <a16:creationId xmlns:a16="http://schemas.microsoft.com/office/drawing/2014/main" id="{F0163574-9E3A-4E1B-B9E3-AF9E385908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159" t="12823" r="35385" b="265"/>
          <a:stretch/>
        </p:blipFill>
        <p:spPr>
          <a:xfrm>
            <a:off x="6747212" y="2184787"/>
            <a:ext cx="2993882" cy="4339756"/>
          </a:xfrm>
          <a:prstGeom prst="rect">
            <a:avLst/>
          </a:prstGeom>
        </p:spPr>
      </p:pic>
    </p:spTree>
    <p:extLst>
      <p:ext uri="{BB962C8B-B14F-4D97-AF65-F5344CB8AC3E}">
        <p14:creationId xmlns:p14="http://schemas.microsoft.com/office/powerpoint/2010/main" val="71070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50284"/>
            <a:ext cx="9146212" cy="50586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実施期間：１月</a:t>
            </a:r>
            <a:r>
              <a:rPr kumimoji="1" lang="en-US" altLang="ja-JP" sz="1400" dirty="0">
                <a:solidFill>
                  <a:prstClr val="black"/>
                </a:solidFill>
                <a:latin typeface="BIZ UDPゴシック" panose="020B0400000000000000" pitchFamily="50" charset="-128"/>
                <a:ea typeface="BIZ UDPゴシック" panose="020B0400000000000000" pitchFamily="50" charset="-128"/>
              </a:rPr>
              <a:t>26</a:t>
            </a:r>
            <a:r>
              <a:rPr kumimoji="1" lang="ja-JP" altLang="en-US" sz="1400" dirty="0">
                <a:solidFill>
                  <a:prstClr val="black"/>
                </a:solidFill>
                <a:latin typeface="BIZ UDPゴシック" panose="020B0400000000000000" pitchFamily="50" charset="-128"/>
                <a:ea typeface="BIZ UDPゴシック" panose="020B0400000000000000" pitchFamily="50" charset="-128"/>
              </a:rPr>
              <a:t>日（月）セミナー終了後から２月</a:t>
            </a:r>
            <a:r>
              <a:rPr kumimoji="1" lang="en-US" altLang="ja-JP" sz="1400" dirty="0">
                <a:solidFill>
                  <a:prstClr val="black"/>
                </a:solidFill>
                <a:latin typeface="BIZ UDPゴシック" panose="020B0400000000000000" pitchFamily="50" charset="-128"/>
                <a:ea typeface="BIZ UDPゴシック" panose="020B0400000000000000" pitchFamily="50" charset="-128"/>
              </a:rPr>
              <a:t>28</a:t>
            </a:r>
            <a:r>
              <a:rPr kumimoji="1" lang="ja-JP" altLang="en-US" sz="1400" dirty="0">
                <a:solidFill>
                  <a:prstClr val="black"/>
                </a:solidFill>
                <a:latin typeface="BIZ UDPゴシック" panose="020B0400000000000000" pitchFamily="50" charset="-128"/>
                <a:ea typeface="BIZ UDPゴシック" panose="020B0400000000000000" pitchFamily="50" charset="-128"/>
              </a:rPr>
              <a:t>日（土）まで</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回答者：</a:t>
            </a:r>
            <a:r>
              <a:rPr kumimoji="1" lang="en-US" altLang="ja-JP" sz="1400" dirty="0">
                <a:solidFill>
                  <a:prstClr val="black"/>
                </a:solidFill>
                <a:latin typeface="BIZ UDPゴシック" panose="020B0400000000000000" pitchFamily="50" charset="-128"/>
                <a:ea typeface="BIZ UDPゴシック" panose="020B0400000000000000" pitchFamily="50" charset="-128"/>
              </a:rPr>
              <a:t>91</a:t>
            </a:r>
            <a:r>
              <a:rPr kumimoji="1" lang="ja-JP" altLang="en-US" sz="1400" dirty="0">
                <a:solidFill>
                  <a:prstClr val="black"/>
                </a:solidFill>
                <a:latin typeface="BIZ UDPゴシック" panose="020B0400000000000000" pitchFamily="50" charset="-128"/>
                <a:ea typeface="BIZ UDPゴシック" panose="020B0400000000000000" pitchFamily="50" charset="-128"/>
              </a:rPr>
              <a:t>名（回答率：約</a:t>
            </a:r>
            <a:r>
              <a:rPr kumimoji="1" lang="en-US" altLang="ja-JP" sz="1400" dirty="0">
                <a:solidFill>
                  <a:prstClr val="black"/>
                </a:solidFill>
                <a:latin typeface="BIZ UDPゴシック" panose="020B0400000000000000" pitchFamily="50" charset="-128"/>
                <a:ea typeface="BIZ UDPゴシック" panose="020B0400000000000000" pitchFamily="50" charset="-128"/>
              </a:rPr>
              <a:t>73</a:t>
            </a:r>
            <a:r>
              <a:rPr kumimoji="1" lang="ja-JP" altLang="en-US" sz="1400" dirty="0">
                <a:solidFill>
                  <a:prstClr val="black"/>
                </a:solidFill>
                <a:latin typeface="BIZ UDPゴシック" panose="020B0400000000000000" pitchFamily="50" charset="-128"/>
                <a:ea typeface="BIZ UDPゴシック" panose="020B0400000000000000" pitchFamily="50" charset="-128"/>
              </a:rPr>
              <a:t>％）</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①参加者について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86279" y="6489937"/>
            <a:ext cx="2228850" cy="365125"/>
          </a:xfrm>
        </p:spPr>
        <p:txBody>
          <a:bodyPr/>
          <a:lstStyle/>
          <a:p>
            <a:r>
              <a:rPr kumimoji="1" lang="ja-JP" altLang="en-US" dirty="0"/>
              <a:t>３３</a:t>
            </a:r>
            <a:endParaRPr kumimoji="1" lang="en-US" altLang="ja-JP" dirty="0"/>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pic>
        <p:nvPicPr>
          <p:cNvPr id="11" name="図 10">
            <a:extLst>
              <a:ext uri="{FF2B5EF4-FFF2-40B4-BE49-F238E27FC236}">
                <a16:creationId xmlns:a16="http://schemas.microsoft.com/office/drawing/2014/main" id="{2B9D1238-FEBC-4B89-9BE2-D7DA689D936D}"/>
              </a:ext>
            </a:extLst>
          </p:cNvPr>
          <p:cNvPicPr>
            <a:picLocks noChangeAspect="1"/>
          </p:cNvPicPr>
          <p:nvPr/>
        </p:nvPicPr>
        <p:blipFill>
          <a:blip r:embed="rId3"/>
          <a:stretch>
            <a:fillRect/>
          </a:stretch>
        </p:blipFill>
        <p:spPr>
          <a:xfrm>
            <a:off x="380040" y="2334152"/>
            <a:ext cx="4289615" cy="4155785"/>
          </a:xfrm>
          <a:prstGeom prst="rect">
            <a:avLst/>
          </a:prstGeom>
        </p:spPr>
      </p:pic>
      <p:pic>
        <p:nvPicPr>
          <p:cNvPr id="13" name="図 12">
            <a:extLst>
              <a:ext uri="{FF2B5EF4-FFF2-40B4-BE49-F238E27FC236}">
                <a16:creationId xmlns:a16="http://schemas.microsoft.com/office/drawing/2014/main" id="{D69C3A39-433E-45D7-84CF-AA3D8A74927A}"/>
              </a:ext>
            </a:extLst>
          </p:cNvPr>
          <p:cNvPicPr>
            <a:picLocks noChangeAspect="1"/>
          </p:cNvPicPr>
          <p:nvPr/>
        </p:nvPicPr>
        <p:blipFill>
          <a:blip r:embed="rId4"/>
          <a:stretch>
            <a:fillRect/>
          </a:stretch>
        </p:blipFill>
        <p:spPr>
          <a:xfrm>
            <a:off x="4896112" y="2372996"/>
            <a:ext cx="4415593" cy="4078095"/>
          </a:xfrm>
          <a:prstGeom prst="rect">
            <a:avLst/>
          </a:prstGeom>
        </p:spPr>
      </p:pic>
    </p:spTree>
    <p:extLst>
      <p:ext uri="{BB962C8B-B14F-4D97-AF65-F5344CB8AC3E}">
        <p14:creationId xmlns:p14="http://schemas.microsoft.com/office/powerpoint/2010/main" val="72066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50284"/>
            <a:ext cx="9146212" cy="50586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①参加者について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86279" y="6489937"/>
            <a:ext cx="2228850" cy="365125"/>
          </a:xfrm>
        </p:spPr>
        <p:txBody>
          <a:bodyPr/>
          <a:lstStyle/>
          <a:p>
            <a:r>
              <a:rPr kumimoji="1" lang="ja-JP" altLang="en-US" dirty="0"/>
              <a:t>３</a:t>
            </a:r>
            <a:r>
              <a:rPr kumimoji="1" lang="en-US" altLang="ja-JP" dirty="0"/>
              <a:t>4</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pic>
        <p:nvPicPr>
          <p:cNvPr id="3" name="図 2">
            <a:extLst>
              <a:ext uri="{FF2B5EF4-FFF2-40B4-BE49-F238E27FC236}">
                <a16:creationId xmlns:a16="http://schemas.microsoft.com/office/drawing/2014/main" id="{1F6B195A-BFA3-40EB-A9FD-7C076AE61589}"/>
              </a:ext>
            </a:extLst>
          </p:cNvPr>
          <p:cNvPicPr>
            <a:picLocks noChangeAspect="1"/>
          </p:cNvPicPr>
          <p:nvPr/>
        </p:nvPicPr>
        <p:blipFill>
          <a:blip r:embed="rId3"/>
          <a:stretch>
            <a:fillRect/>
          </a:stretch>
        </p:blipFill>
        <p:spPr>
          <a:xfrm>
            <a:off x="315268" y="1855433"/>
            <a:ext cx="4225370" cy="4634504"/>
          </a:xfrm>
          <a:prstGeom prst="rect">
            <a:avLst/>
          </a:prstGeom>
        </p:spPr>
      </p:pic>
      <p:pic>
        <p:nvPicPr>
          <p:cNvPr id="11" name="図 10">
            <a:extLst>
              <a:ext uri="{FF2B5EF4-FFF2-40B4-BE49-F238E27FC236}">
                <a16:creationId xmlns:a16="http://schemas.microsoft.com/office/drawing/2014/main" id="{D0D54338-7135-4F51-99CA-997037B2282E}"/>
              </a:ext>
            </a:extLst>
          </p:cNvPr>
          <p:cNvPicPr>
            <a:picLocks noChangeAspect="1"/>
          </p:cNvPicPr>
          <p:nvPr/>
        </p:nvPicPr>
        <p:blipFill>
          <a:blip r:embed="rId4"/>
          <a:stretch>
            <a:fillRect/>
          </a:stretch>
        </p:blipFill>
        <p:spPr>
          <a:xfrm>
            <a:off x="4778810" y="1849679"/>
            <a:ext cx="4024975" cy="4640258"/>
          </a:xfrm>
          <a:prstGeom prst="rect">
            <a:avLst/>
          </a:prstGeom>
        </p:spPr>
      </p:pic>
    </p:spTree>
    <p:extLst>
      <p:ext uri="{BB962C8B-B14F-4D97-AF65-F5344CB8AC3E}">
        <p14:creationId xmlns:p14="http://schemas.microsoft.com/office/powerpoint/2010/main" val="379048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50284"/>
            <a:ext cx="9146212" cy="5058629"/>
          </a:xfrm>
          <a:prstGeom prst="rect">
            <a:avLst/>
          </a:prstGeom>
          <a:solidFill>
            <a:srgbClr val="FFFFFF"/>
          </a:solid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①参加者について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612655" y="6489937"/>
            <a:ext cx="2228850" cy="365125"/>
          </a:xfrm>
        </p:spPr>
        <p:txBody>
          <a:bodyPr/>
          <a:lstStyle/>
          <a:p>
            <a:r>
              <a:rPr kumimoji="1" lang="ja-JP" altLang="en-US" dirty="0"/>
              <a:t>３</a:t>
            </a:r>
            <a:r>
              <a:rPr kumimoji="1" lang="en-US" altLang="ja-JP" dirty="0"/>
              <a:t>5</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pic>
        <p:nvPicPr>
          <p:cNvPr id="3" name="図 2">
            <a:extLst>
              <a:ext uri="{FF2B5EF4-FFF2-40B4-BE49-F238E27FC236}">
                <a16:creationId xmlns:a16="http://schemas.microsoft.com/office/drawing/2014/main" id="{25B03E29-3EBD-445A-B2F7-0B8807F44686}"/>
              </a:ext>
            </a:extLst>
          </p:cNvPr>
          <p:cNvPicPr>
            <a:picLocks noChangeAspect="1"/>
          </p:cNvPicPr>
          <p:nvPr/>
        </p:nvPicPr>
        <p:blipFill>
          <a:blip r:embed="rId3"/>
          <a:stretch>
            <a:fillRect/>
          </a:stretch>
        </p:blipFill>
        <p:spPr>
          <a:xfrm>
            <a:off x="300074" y="2037355"/>
            <a:ext cx="6442702" cy="4452581"/>
          </a:xfrm>
          <a:prstGeom prst="rect">
            <a:avLst/>
          </a:prstGeom>
        </p:spPr>
      </p:pic>
      <p:pic>
        <p:nvPicPr>
          <p:cNvPr id="9" name="図 8">
            <a:extLst>
              <a:ext uri="{FF2B5EF4-FFF2-40B4-BE49-F238E27FC236}">
                <a16:creationId xmlns:a16="http://schemas.microsoft.com/office/drawing/2014/main" id="{9E8580FB-9F05-4D7F-87F9-AAA14E17FCC8}"/>
              </a:ext>
            </a:extLst>
          </p:cNvPr>
          <p:cNvPicPr>
            <a:picLocks noChangeAspect="1"/>
          </p:cNvPicPr>
          <p:nvPr/>
        </p:nvPicPr>
        <p:blipFill>
          <a:blip r:embed="rId4"/>
          <a:stretch>
            <a:fillRect/>
          </a:stretch>
        </p:blipFill>
        <p:spPr>
          <a:xfrm>
            <a:off x="4953000" y="4476440"/>
            <a:ext cx="4371208" cy="2032473"/>
          </a:xfrm>
          <a:prstGeom prst="rect">
            <a:avLst/>
          </a:prstGeom>
        </p:spPr>
      </p:pic>
      <p:sp>
        <p:nvSpPr>
          <p:cNvPr id="15" name="テキスト ボックス 14">
            <a:extLst>
              <a:ext uri="{FF2B5EF4-FFF2-40B4-BE49-F238E27FC236}">
                <a16:creationId xmlns:a16="http://schemas.microsoft.com/office/drawing/2014/main" id="{922FF8AE-09A5-464D-98AF-32596BD1DA4A}"/>
              </a:ext>
            </a:extLst>
          </p:cNvPr>
          <p:cNvSpPr txBox="1"/>
          <p:nvPr/>
        </p:nvSpPr>
        <p:spPr>
          <a:xfrm>
            <a:off x="5562751" y="958233"/>
            <a:ext cx="3923384" cy="2246769"/>
          </a:xfrm>
          <a:prstGeom prst="rect">
            <a:avLst/>
          </a:prstGeom>
          <a:solidFill>
            <a:schemeClr val="accent2">
              <a:lumMod val="20000"/>
              <a:lumOff val="8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支援の場</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障がい者施設、自立訓練施設、就労支援機関、</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放課後デイサービス、高齢者施設、通所介護、</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病院、保育所、教育機関　など</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支援内容</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・記憶面や片付け・家事組み立ての支援</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・リハビリテーション</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・生活調整</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・学習や認知面における個別支援</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・家族との連携や相談　　など</a:t>
            </a:r>
            <a:endParaRPr kumimoji="1" lang="en-US" altLang="ja-JP" sz="1400" dirty="0">
              <a:latin typeface="BIZ UDPゴシック" panose="020B0400000000000000" pitchFamily="50" charset="-128"/>
              <a:ea typeface="BIZ UDPゴシック" panose="020B0400000000000000" pitchFamily="50" charset="-128"/>
            </a:endParaRPr>
          </a:p>
        </p:txBody>
      </p:sp>
      <p:cxnSp>
        <p:nvCxnSpPr>
          <p:cNvPr id="21" name="直線コネクタ 20">
            <a:extLst>
              <a:ext uri="{FF2B5EF4-FFF2-40B4-BE49-F238E27FC236}">
                <a16:creationId xmlns:a16="http://schemas.microsoft.com/office/drawing/2014/main" id="{20BA0B97-F992-4CD8-9445-50CFC179A2F9}"/>
              </a:ext>
            </a:extLst>
          </p:cNvPr>
          <p:cNvCxnSpPr>
            <a:cxnSpLocks/>
          </p:cNvCxnSpPr>
          <p:nvPr/>
        </p:nvCxnSpPr>
        <p:spPr>
          <a:xfrm flipH="1">
            <a:off x="5876018" y="3205002"/>
            <a:ext cx="313116" cy="788063"/>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353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50284"/>
            <a:ext cx="9146212" cy="50586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①参加者について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95072" y="6492875"/>
            <a:ext cx="2228850" cy="365125"/>
          </a:xfrm>
        </p:spPr>
        <p:txBody>
          <a:bodyPr/>
          <a:lstStyle/>
          <a:p>
            <a:r>
              <a:rPr kumimoji="1" lang="ja-JP" altLang="en-US" dirty="0"/>
              <a:t>３</a:t>
            </a:r>
            <a:r>
              <a:rPr kumimoji="1" lang="en-US" altLang="ja-JP" dirty="0"/>
              <a:t>6</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pic>
        <p:nvPicPr>
          <p:cNvPr id="3" name="図 2">
            <a:extLst>
              <a:ext uri="{FF2B5EF4-FFF2-40B4-BE49-F238E27FC236}">
                <a16:creationId xmlns:a16="http://schemas.microsoft.com/office/drawing/2014/main" id="{49127E6E-1002-4C1E-B36B-5A06D932316D}"/>
              </a:ext>
            </a:extLst>
          </p:cNvPr>
          <p:cNvPicPr>
            <a:picLocks noChangeAspect="1"/>
          </p:cNvPicPr>
          <p:nvPr/>
        </p:nvPicPr>
        <p:blipFill>
          <a:blip r:embed="rId3"/>
          <a:stretch>
            <a:fillRect/>
          </a:stretch>
        </p:blipFill>
        <p:spPr>
          <a:xfrm>
            <a:off x="681780" y="1760665"/>
            <a:ext cx="8258996" cy="4732210"/>
          </a:xfrm>
          <a:prstGeom prst="rect">
            <a:avLst/>
          </a:prstGeom>
        </p:spPr>
      </p:pic>
    </p:spTree>
    <p:extLst>
      <p:ext uri="{BB962C8B-B14F-4D97-AF65-F5344CB8AC3E}">
        <p14:creationId xmlns:p14="http://schemas.microsoft.com/office/powerpoint/2010/main" val="35518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50284"/>
            <a:ext cx="9146212" cy="50586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②セミナーについて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618596" y="6492875"/>
            <a:ext cx="2228850" cy="365125"/>
          </a:xfrm>
        </p:spPr>
        <p:txBody>
          <a:bodyPr/>
          <a:lstStyle/>
          <a:p>
            <a:r>
              <a:rPr kumimoji="1" lang="ja-JP" altLang="en-US" dirty="0"/>
              <a:t>３</a:t>
            </a:r>
            <a:r>
              <a:rPr kumimoji="1" lang="en-US" altLang="ja-JP" dirty="0"/>
              <a:t>7</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pic>
        <p:nvPicPr>
          <p:cNvPr id="5" name="図 4">
            <a:extLst>
              <a:ext uri="{FF2B5EF4-FFF2-40B4-BE49-F238E27FC236}">
                <a16:creationId xmlns:a16="http://schemas.microsoft.com/office/drawing/2014/main" id="{500F6F47-A3AC-4C04-AFA2-D504D80777FC}"/>
              </a:ext>
            </a:extLst>
          </p:cNvPr>
          <p:cNvPicPr>
            <a:picLocks noChangeAspect="1"/>
          </p:cNvPicPr>
          <p:nvPr/>
        </p:nvPicPr>
        <p:blipFill>
          <a:blip r:embed="rId3"/>
          <a:stretch>
            <a:fillRect/>
          </a:stretch>
        </p:blipFill>
        <p:spPr>
          <a:xfrm>
            <a:off x="839666" y="1848057"/>
            <a:ext cx="7691775" cy="4644818"/>
          </a:xfrm>
          <a:prstGeom prst="rect">
            <a:avLst/>
          </a:prstGeom>
        </p:spPr>
      </p:pic>
    </p:spTree>
    <p:extLst>
      <p:ext uri="{BB962C8B-B14F-4D97-AF65-F5344CB8AC3E}">
        <p14:creationId xmlns:p14="http://schemas.microsoft.com/office/powerpoint/2010/main" val="383340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71247"/>
            <a:ext cx="9146212" cy="50586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②セミナーについて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こどもの高次脳機能障がいについて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・受講前の認知度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・受講後の理解度</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67588" y="6487218"/>
            <a:ext cx="2228850" cy="365125"/>
          </a:xfrm>
        </p:spPr>
        <p:txBody>
          <a:bodyPr/>
          <a:lstStyle/>
          <a:p>
            <a:r>
              <a:rPr kumimoji="1" lang="ja-JP" altLang="en-US" dirty="0"/>
              <a:t>３</a:t>
            </a:r>
            <a:r>
              <a:rPr kumimoji="1" lang="en-US" altLang="ja-JP" dirty="0"/>
              <a:t>8</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pic>
        <p:nvPicPr>
          <p:cNvPr id="11" name="図 10">
            <a:extLst>
              <a:ext uri="{FF2B5EF4-FFF2-40B4-BE49-F238E27FC236}">
                <a16:creationId xmlns:a16="http://schemas.microsoft.com/office/drawing/2014/main" id="{5533997E-B4CC-4642-BBAF-9F73A21C5373}"/>
              </a:ext>
            </a:extLst>
          </p:cNvPr>
          <p:cNvPicPr>
            <a:picLocks noChangeAspect="1"/>
          </p:cNvPicPr>
          <p:nvPr/>
        </p:nvPicPr>
        <p:blipFill>
          <a:blip r:embed="rId3"/>
          <a:stretch>
            <a:fillRect/>
          </a:stretch>
        </p:blipFill>
        <p:spPr>
          <a:xfrm>
            <a:off x="352940" y="2478230"/>
            <a:ext cx="5721658" cy="1498965"/>
          </a:xfrm>
          <a:prstGeom prst="rect">
            <a:avLst/>
          </a:prstGeom>
        </p:spPr>
      </p:pic>
      <p:pic>
        <p:nvPicPr>
          <p:cNvPr id="12" name="図 11">
            <a:extLst>
              <a:ext uri="{FF2B5EF4-FFF2-40B4-BE49-F238E27FC236}">
                <a16:creationId xmlns:a16="http://schemas.microsoft.com/office/drawing/2014/main" id="{4A1B60D8-1B2B-4BB0-BE2D-BE990496DA2A}"/>
              </a:ext>
            </a:extLst>
          </p:cNvPr>
          <p:cNvPicPr>
            <a:picLocks noChangeAspect="1"/>
          </p:cNvPicPr>
          <p:nvPr/>
        </p:nvPicPr>
        <p:blipFill>
          <a:blip r:embed="rId4"/>
          <a:stretch>
            <a:fillRect/>
          </a:stretch>
        </p:blipFill>
        <p:spPr>
          <a:xfrm>
            <a:off x="352939" y="4496169"/>
            <a:ext cx="5721659" cy="1498965"/>
          </a:xfrm>
          <a:prstGeom prst="rect">
            <a:avLst/>
          </a:prstGeom>
        </p:spPr>
      </p:pic>
      <p:pic>
        <p:nvPicPr>
          <p:cNvPr id="18" name="図 17">
            <a:extLst>
              <a:ext uri="{FF2B5EF4-FFF2-40B4-BE49-F238E27FC236}">
                <a16:creationId xmlns:a16="http://schemas.microsoft.com/office/drawing/2014/main" id="{575DFF12-C791-4F23-A513-9FBADB654ED9}"/>
              </a:ext>
            </a:extLst>
          </p:cNvPr>
          <p:cNvPicPr>
            <a:picLocks noChangeAspect="1"/>
          </p:cNvPicPr>
          <p:nvPr/>
        </p:nvPicPr>
        <p:blipFill>
          <a:blip r:embed="rId5"/>
          <a:stretch>
            <a:fillRect/>
          </a:stretch>
        </p:blipFill>
        <p:spPr>
          <a:xfrm>
            <a:off x="6142075" y="647999"/>
            <a:ext cx="3174831" cy="2984959"/>
          </a:xfrm>
          <a:prstGeom prst="rect">
            <a:avLst/>
          </a:prstGeom>
        </p:spPr>
      </p:pic>
      <p:pic>
        <p:nvPicPr>
          <p:cNvPr id="19" name="図 18">
            <a:extLst>
              <a:ext uri="{FF2B5EF4-FFF2-40B4-BE49-F238E27FC236}">
                <a16:creationId xmlns:a16="http://schemas.microsoft.com/office/drawing/2014/main" id="{3E9F0E00-2764-4B53-B484-08ED2CB03399}"/>
              </a:ext>
            </a:extLst>
          </p:cNvPr>
          <p:cNvPicPr>
            <a:picLocks noChangeAspect="1"/>
          </p:cNvPicPr>
          <p:nvPr/>
        </p:nvPicPr>
        <p:blipFill>
          <a:blip r:embed="rId6"/>
          <a:stretch>
            <a:fillRect/>
          </a:stretch>
        </p:blipFill>
        <p:spPr>
          <a:xfrm>
            <a:off x="6142074" y="3662668"/>
            <a:ext cx="3174832" cy="3072130"/>
          </a:xfrm>
          <a:prstGeom prst="rect">
            <a:avLst/>
          </a:prstGeom>
        </p:spPr>
      </p:pic>
    </p:spTree>
    <p:extLst>
      <p:ext uri="{BB962C8B-B14F-4D97-AF65-F5344CB8AC3E}">
        <p14:creationId xmlns:p14="http://schemas.microsoft.com/office/powerpoint/2010/main" val="427550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議題３　子どもの高次脳機能障がいについて</a:t>
            </a:r>
          </a:p>
        </p:txBody>
      </p:sp>
      <p:sp>
        <p:nvSpPr>
          <p:cNvPr id="6" name="テキスト ボックス 5"/>
          <p:cNvSpPr txBox="1"/>
          <p:nvPr/>
        </p:nvSpPr>
        <p:spPr>
          <a:xfrm>
            <a:off x="2869809" y="6541477"/>
            <a:ext cx="1097280" cy="369204"/>
          </a:xfrm>
          <a:prstGeom prst="rect">
            <a:avLst/>
          </a:prstGeom>
          <a:noFill/>
        </p:spPr>
        <p:txBody>
          <a:bodyPr wrap="square" rtlCol="0">
            <a:spAutoFit/>
          </a:bodyPr>
          <a:lstStyle/>
          <a:p>
            <a:endParaRPr kumimoji="1" lang="ja-JP" altLang="en-US"/>
          </a:p>
        </p:txBody>
      </p:sp>
      <p:sp>
        <p:nvSpPr>
          <p:cNvPr id="14" name="テキスト ボックス 13"/>
          <p:cNvSpPr txBox="1"/>
          <p:nvPr/>
        </p:nvSpPr>
        <p:spPr>
          <a:xfrm>
            <a:off x="9066727" y="185500"/>
            <a:ext cx="635315"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資料３</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82D3521-D08E-4E20-8272-CB355493F1B3}"/>
              </a:ext>
            </a:extLst>
          </p:cNvPr>
          <p:cNvSpPr txBox="1"/>
          <p:nvPr/>
        </p:nvSpPr>
        <p:spPr>
          <a:xfrm>
            <a:off x="238172" y="1450284"/>
            <a:ext cx="9146212" cy="4763676"/>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③感想など</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en-US" altLang="ja-JP" sz="1400" dirty="0">
                <a:solidFill>
                  <a:prstClr val="black"/>
                </a:solidFill>
                <a:latin typeface="BIZ UDPゴシック" panose="020B0400000000000000" pitchFamily="50" charset="-128"/>
                <a:ea typeface="BIZ UDPゴシック" panose="020B0400000000000000" pitchFamily="50" charset="-128"/>
              </a:rPr>
              <a:t>50</a:t>
            </a:r>
            <a:r>
              <a:rPr kumimoji="1" lang="ja-JP" altLang="en-US" sz="1400" dirty="0">
                <a:solidFill>
                  <a:prstClr val="black"/>
                </a:solidFill>
                <a:latin typeface="BIZ UDPゴシック" panose="020B0400000000000000" pitchFamily="50" charset="-128"/>
                <a:ea typeface="BIZ UDPゴシック" panose="020B0400000000000000" pitchFamily="50" charset="-128"/>
              </a:rPr>
              <a:t>代　福祉従事者＞</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高次脳機能障がいについての研修はあるが、児童に関連した研修は初めてだった。児童の場合、ライフステージに合わせた支援や学校との連携など、成人とは違うプロセスを経ているので、今回の研修は、とても参考になった。</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en-US" altLang="ja-JP" sz="1400" dirty="0">
                <a:solidFill>
                  <a:prstClr val="black"/>
                </a:solidFill>
                <a:latin typeface="BIZ UDPゴシック" panose="020B0400000000000000" pitchFamily="50" charset="-128"/>
                <a:ea typeface="BIZ UDPゴシック" panose="020B0400000000000000" pitchFamily="50" charset="-128"/>
              </a:rPr>
              <a:t>30</a:t>
            </a:r>
            <a:r>
              <a:rPr kumimoji="1" lang="ja-JP" altLang="en-US" sz="1400" dirty="0">
                <a:solidFill>
                  <a:prstClr val="black"/>
                </a:solidFill>
                <a:latin typeface="BIZ UDPゴシック" panose="020B0400000000000000" pitchFamily="50" charset="-128"/>
                <a:ea typeface="BIZ UDPゴシック" panose="020B0400000000000000" pitchFamily="50" charset="-128"/>
              </a:rPr>
              <a:t>代　医療従事者＞</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実際に、社会で生活に困っている子や支援者の方達をみてきました。高次脳機能障がいがあるという事で、</a:t>
            </a:r>
            <a:r>
              <a:rPr kumimoji="1" lang="ja-JP" altLang="en-US" sz="1400" dirty="0">
                <a:latin typeface="BIZ UDPゴシック" panose="020B0400000000000000" pitchFamily="50" charset="-128"/>
                <a:ea typeface="BIZ UDPゴシック" panose="020B0400000000000000" pitchFamily="50" charset="-128"/>
              </a:rPr>
              <a:t>除外される事もあったり、</a:t>
            </a:r>
            <a:r>
              <a:rPr kumimoji="1" lang="ja-JP" altLang="en-US" sz="1400" dirty="0">
                <a:solidFill>
                  <a:prstClr val="black"/>
                </a:solidFill>
                <a:latin typeface="BIZ UDPゴシック" panose="020B0400000000000000" pitchFamily="50" charset="-128"/>
                <a:ea typeface="BIZ UDPゴシック" panose="020B0400000000000000" pitchFamily="50" charset="-128"/>
              </a:rPr>
              <a:t>もっと細かな配慮があれば色々できるのに諦めなければいけないこどもを見てきたので、私自身も支援者として関わり方、情報伝達の方法など知りたかったので、具体的な例を知れて良かったです。</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en-US" altLang="ja-JP" sz="1400" dirty="0">
                <a:solidFill>
                  <a:prstClr val="black"/>
                </a:solidFill>
                <a:latin typeface="BIZ UDPゴシック" panose="020B0400000000000000" pitchFamily="50" charset="-128"/>
                <a:ea typeface="BIZ UDPゴシック" panose="020B0400000000000000" pitchFamily="50" charset="-128"/>
              </a:rPr>
              <a:t>40</a:t>
            </a:r>
            <a:r>
              <a:rPr kumimoji="1" lang="ja-JP" altLang="en-US" sz="1400" dirty="0">
                <a:solidFill>
                  <a:prstClr val="black"/>
                </a:solidFill>
                <a:latin typeface="BIZ UDPゴシック" panose="020B0400000000000000" pitchFamily="50" charset="-128"/>
                <a:ea typeface="BIZ UDPゴシック" panose="020B0400000000000000" pitchFamily="50" charset="-128"/>
              </a:rPr>
              <a:t>代　行政職員＞</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3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学校現場では、こどもの状態に応じた具体的な支援と、成長を見通した長期的な計画をもって取り組むことが求められるが、日々の業務の中でそれを継続的に実践することは難しい実情がある。今回のセミナーで示された、高次脳機能障がいは発症直後ではなく、成長や環境の変化に伴って困り感が顕在化するという視点は、行政職員として学校支援を考える上で重要であると感じた。今後は、学校の努力に委ねるのではなく、医療・福祉等の関係機関と連携しながら、評価や支援が途切れないよう、行政として伴走型の支援体制を整えていくことが必要であると考える。</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7">
            <a:extLst>
              <a:ext uri="{FF2B5EF4-FFF2-40B4-BE49-F238E27FC236}">
                <a16:creationId xmlns:a16="http://schemas.microsoft.com/office/drawing/2014/main" id="{6F4A5CEE-9C0A-47FB-AF7E-04F524A08938}"/>
              </a:ext>
            </a:extLst>
          </p:cNvPr>
          <p:cNvSpPr>
            <a:spLocks noGrp="1"/>
          </p:cNvSpPr>
          <p:nvPr>
            <p:ph type="sldNum" sz="quarter" idx="12"/>
          </p:nvPr>
        </p:nvSpPr>
        <p:spPr>
          <a:xfrm>
            <a:off x="7595072" y="6487862"/>
            <a:ext cx="2228850" cy="365125"/>
          </a:xfrm>
        </p:spPr>
        <p:txBody>
          <a:bodyPr/>
          <a:lstStyle/>
          <a:p>
            <a:r>
              <a:rPr kumimoji="1" lang="ja-JP" altLang="en-US" dirty="0"/>
              <a:t>３</a:t>
            </a:r>
            <a:r>
              <a:rPr kumimoji="1" lang="en-US" altLang="ja-JP" dirty="0"/>
              <a:t>9</a:t>
            </a:r>
          </a:p>
        </p:txBody>
      </p:sp>
      <p:sp>
        <p:nvSpPr>
          <p:cNvPr id="7" name="コンテンツ プレースホルダー 2">
            <a:extLst>
              <a:ext uri="{FF2B5EF4-FFF2-40B4-BE49-F238E27FC236}">
                <a16:creationId xmlns:a16="http://schemas.microsoft.com/office/drawing/2014/main" id="{26FA64E0-11C6-4E6B-88A5-43D444073690}"/>
              </a:ext>
            </a:extLst>
          </p:cNvPr>
          <p:cNvSpPr>
            <a:spLocks noGrp="1"/>
          </p:cNvSpPr>
          <p:nvPr>
            <p:ph idx="1"/>
          </p:nvPr>
        </p:nvSpPr>
        <p:spPr>
          <a:xfrm>
            <a:off x="0" y="662915"/>
            <a:ext cx="9906000" cy="935328"/>
          </a:xfrm>
          <a:noFill/>
        </p:spPr>
        <p:txBody>
          <a:bodyPr>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２．オンラインセミナー</a:t>
            </a:r>
            <a:endParaRPr lang="en-US" altLang="ja-JP" sz="1800" b="1" dirty="0"/>
          </a:p>
          <a:p>
            <a:pPr marL="0" indent="0">
              <a:lnSpc>
                <a:spcPct val="120000"/>
              </a:lnSpc>
              <a:buNone/>
              <a:defRPr/>
            </a:pPr>
            <a:r>
              <a:rPr lang="ja-JP" altLang="en-US" sz="1600" b="1" dirty="0"/>
              <a:t>　■当日参加者アンケート結果</a:t>
            </a:r>
            <a:endParaRPr lang="en-US" altLang="ja-JP" sz="1600" b="1" dirty="0"/>
          </a:p>
        </p:txBody>
      </p:sp>
    </p:spTree>
    <p:extLst>
      <p:ext uri="{BB962C8B-B14F-4D97-AF65-F5344CB8AC3E}">
        <p14:creationId xmlns:p14="http://schemas.microsoft.com/office/powerpoint/2010/main" val="12733214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1611</Words>
  <Application>Microsoft Office PowerPoint</Application>
  <PresentationFormat>A4 210 x 297 mm</PresentationFormat>
  <Paragraphs>266</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BIZ UDPゴシック</vt:lpstr>
      <vt:lpstr>游ゴシック</vt:lpstr>
      <vt:lpstr>Arial</vt:lpstr>
      <vt:lpstr>Calibri</vt:lpstr>
      <vt:lpstr>Calibri Light</vt:lpstr>
      <vt:lpstr>Office テーマ</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lpstr>議題３　子どもの高次脳機能障がいについて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2025-09-16T04:54:51Z</dcterms:created>
  <dcterms:modified xsi:type="dcterms:W3CDTF">2026-04-21T08:17:34Z</dcterms:modified>
</cp:coreProperties>
</file>