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4" removePersonalInfoOnSave="1" saveSubsetFonts="1">
  <p:sldMasterIdLst>
    <p:sldMasterId id="2147483660" r:id="rId1"/>
  </p:sldMasterIdLst>
  <p:notesMasterIdLst>
    <p:notesMasterId r:id="rId9"/>
  </p:notesMasterIdLst>
  <p:handoutMasterIdLst>
    <p:handoutMasterId r:id="rId10"/>
  </p:handoutMasterIdLst>
  <p:sldIdLst>
    <p:sldId id="288" r:id="rId2"/>
    <p:sldId id="289" r:id="rId3"/>
    <p:sldId id="290" r:id="rId4"/>
    <p:sldId id="287" r:id="rId5"/>
    <p:sldId id="274" r:id="rId6"/>
    <p:sldId id="278" r:id="rId7"/>
    <p:sldId id="284" r:id="rId8"/>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33" autoAdjust="0"/>
  </p:normalViewPr>
  <p:slideViewPr>
    <p:cSldViewPr snapToGrid="0">
      <p:cViewPr varScale="1">
        <p:scale>
          <a:sx n="61" d="100"/>
          <a:sy n="61" d="100"/>
        </p:scale>
        <p:origin x="572" y="60"/>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B3E41890-89ED-4C4E-8B7D-F49ED835F3A2}" type="datetimeFigureOut">
              <a:rPr kumimoji="1" lang="ja-JP" altLang="en-US" smtClean="0"/>
              <a:t>2026/6/29</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C57FEB79-0123-476F-9B2A-637BBA3ED92C}" type="slidenum">
              <a:rPr kumimoji="1" lang="ja-JP" altLang="en-US" smtClean="0"/>
              <a:t>‹#›</a:t>
            </a:fld>
            <a:endParaRPr kumimoji="1" lang="ja-JP" altLang="en-US"/>
          </a:p>
        </p:txBody>
      </p:sp>
    </p:spTree>
    <p:extLst>
      <p:ext uri="{BB962C8B-B14F-4D97-AF65-F5344CB8AC3E}">
        <p14:creationId xmlns:p14="http://schemas.microsoft.com/office/powerpoint/2010/main" val="3503711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8" cy="490569"/>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8" cy="490569"/>
          </a:xfrm>
          <a:prstGeom prst="rect">
            <a:avLst/>
          </a:prstGeom>
        </p:spPr>
        <p:txBody>
          <a:bodyPr vert="horz" lIns="89675" tIns="44838" rIns="89675" bIns="44838" rtlCol="0"/>
          <a:lstStyle>
            <a:lvl1pPr algn="r">
              <a:defRPr sz="1200"/>
            </a:lvl1pPr>
          </a:lstStyle>
          <a:p>
            <a:fld id="{00AB8E3B-16AA-47EA-8EC4-DB493BABF76B}" type="datetimeFigureOut">
              <a:rPr kumimoji="1" lang="ja-JP" altLang="en-US" smtClean="0"/>
              <a:t>2026/6/29</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90568"/>
          </a:xfrm>
          <a:prstGeom prst="rect">
            <a:avLst/>
          </a:prstGeom>
        </p:spPr>
        <p:txBody>
          <a:bodyPr vert="horz" lIns="89675" tIns="44838" rIns="89675" bIns="44838" rtlCol="0" anchor="b"/>
          <a:lstStyle>
            <a:lvl1pPr algn="r">
              <a:defRPr sz="1200"/>
            </a:lvl1pPr>
          </a:lstStyle>
          <a:p>
            <a:fld id="{D53C52C7-AACD-483D-8040-C0830BB2FE86}" type="slidenum">
              <a:rPr kumimoji="1" lang="ja-JP" altLang="en-US" smtClean="0"/>
              <a:t>‹#›</a:t>
            </a:fld>
            <a:endParaRPr kumimoji="1" lang="ja-JP" altLang="en-US"/>
          </a:p>
        </p:txBody>
      </p:sp>
    </p:spTree>
    <p:extLst>
      <p:ext uri="{BB962C8B-B14F-4D97-AF65-F5344CB8AC3E}">
        <p14:creationId xmlns:p14="http://schemas.microsoft.com/office/powerpoint/2010/main" val="2385537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60B694E-0E2C-4198-B0CC-BFF30D3A4973}"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514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53B1CB-041C-4726-960C-98C40AAB3C19}"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950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0AC1F5-BDAA-46C8-9152-E3D80719688A}"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69711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28C06E30-09C2-4C11-AB5A-B906E52DF04D}" type="datetime1">
              <a:rPr kumimoji="1" lang="ja-JP" altLang="en-US" smtClean="0"/>
              <a:t>2026/6/29</a:t>
            </a:fld>
            <a:endParaRPr kumimoji="1" lang="ja-JP" altLang="en-US"/>
          </a:p>
        </p:txBody>
      </p:sp>
      <p:sp>
        <p:nvSpPr>
          <p:cNvPr id="5" name="Footer Placeholder 4"/>
          <p:cNvSpPr>
            <a:spLocks noGrp="1"/>
          </p:cNvSpPr>
          <p:nvPr>
            <p:ph type="ftr" sz="quarter" idx="11"/>
          </p:nvPr>
        </p:nvSpPr>
        <p:spPr/>
        <p:txBody>
          <a:bodyPr/>
          <a:lstStyle>
            <a:lvl1pPr>
              <a:defRPr b="0">
                <a:latin typeface="BIZ UDPゴシック" panose="020B0400000000000000" pitchFamily="50" charset="-128"/>
                <a:ea typeface="BIZ UDPゴシック" panose="020B0400000000000000" pitchFamily="50" charset="-128"/>
              </a:defRPr>
            </a:lvl1pPr>
          </a:lstStyle>
          <a:p>
            <a:r>
              <a:rPr kumimoji="1" lang="ja-JP" altLang="en-US"/>
              <a:t>意見交換テーマ２　普及啓発及び人材育成</a:t>
            </a:r>
            <a:endParaRPr kumimoji="1" lang="ja-JP" altLang="en-US" dirty="0"/>
          </a:p>
        </p:txBody>
      </p:sp>
      <p:sp>
        <p:nvSpPr>
          <p:cNvPr id="6" name="Slide Number Placeholder 5"/>
          <p:cNvSpPr>
            <a:spLocks noGrp="1"/>
          </p:cNvSpPr>
          <p:nvPr>
            <p:ph type="sldNum" sz="quarter" idx="12"/>
          </p:nvPr>
        </p:nvSpPr>
        <p:spPr>
          <a:xfrm>
            <a:off x="7473192" y="6356352"/>
            <a:ext cx="2228850" cy="365125"/>
          </a:xfr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8AAA9E22-95CD-4913-8295-F7735B0BBB9F}" type="slidenum">
              <a:rPr kumimoji="1" lang="ja-JP" altLang="en-US" smtClean="0"/>
              <a:pPr/>
              <a:t>‹#›</a:t>
            </a:fld>
            <a:endParaRPr kumimoji="1" lang="ja-JP" altLang="en-US" dirty="0"/>
          </a:p>
        </p:txBody>
      </p:sp>
    </p:spTree>
    <p:extLst>
      <p:ext uri="{BB962C8B-B14F-4D97-AF65-F5344CB8AC3E}">
        <p14:creationId xmlns:p14="http://schemas.microsoft.com/office/powerpoint/2010/main" val="148186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72C23802-37FE-4D9D-9E20-094D64797952}" type="datetime1">
              <a:rPr kumimoji="1" lang="ja-JP" altLang="en-US" smtClean="0"/>
              <a:t>2026/6/29</a:t>
            </a:fld>
            <a:endParaRPr kumimoji="1" lang="ja-JP" altLang="en-US" dirty="0"/>
          </a:p>
        </p:txBody>
      </p:sp>
      <p:sp>
        <p:nvSpPr>
          <p:cNvPr id="5" name="Footer Placeholder 4"/>
          <p:cNvSpPr>
            <a:spLocks noGrp="1"/>
          </p:cNvSpPr>
          <p:nvPr>
            <p:ph type="ftr" sz="quarter" idx="11"/>
          </p:nvPr>
        </p:nvSpPr>
        <p:spPr/>
        <p:txBody>
          <a:bodyPr/>
          <a:lstStyle/>
          <a:p>
            <a:r>
              <a:rPr kumimoji="1" lang="ja-JP" altLang="en-US"/>
              <a:t>意見交換テーマ２　普及啓発及び人材育成</a:t>
            </a:r>
            <a:endParaRPr kumimoji="1" lang="ja-JP" altLang="en-US" dirty="0"/>
          </a:p>
        </p:txBody>
      </p:sp>
      <p:sp>
        <p:nvSpPr>
          <p:cNvPr id="6" name="Slide Number Placeholder 5"/>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0903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964028-4662-4F9F-8FDD-DC4D0FAFF104}" type="datetime1">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r>
              <a:rPr kumimoji="1" lang="ja-JP" altLang="en-US"/>
              <a:t>意見交換テーマ２　普及啓発及び人材育成</a:t>
            </a:r>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262743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C20365D-EA4F-4D84-BBBD-2D4719E5B696}" type="datetime1">
              <a:rPr kumimoji="1" lang="ja-JP" altLang="en-US" smtClean="0"/>
              <a:t>2026/6/29</a:t>
            </a:fld>
            <a:endParaRPr kumimoji="1" lang="ja-JP" altLang="en-US"/>
          </a:p>
        </p:txBody>
      </p:sp>
      <p:sp>
        <p:nvSpPr>
          <p:cNvPr id="8" name="Footer Placeholder 7"/>
          <p:cNvSpPr>
            <a:spLocks noGrp="1"/>
          </p:cNvSpPr>
          <p:nvPr>
            <p:ph type="ftr" sz="quarter" idx="11"/>
          </p:nvPr>
        </p:nvSpPr>
        <p:spPr/>
        <p:txBody>
          <a:bodyPr/>
          <a:lstStyle/>
          <a:p>
            <a:r>
              <a:rPr kumimoji="1" lang="ja-JP" altLang="en-US"/>
              <a:t>意見交換テーマ２　普及啓発及び人材育成</a:t>
            </a:r>
          </a:p>
        </p:txBody>
      </p:sp>
      <p:sp>
        <p:nvSpPr>
          <p:cNvPr id="9" name="Slide Number Placeholder 8"/>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103623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EB625F-8DF7-4878-AFEE-C9B34395A284}" type="datetime1">
              <a:rPr kumimoji="1" lang="ja-JP" altLang="en-US" smtClean="0"/>
              <a:t>2026/6/29</a:t>
            </a:fld>
            <a:endParaRPr kumimoji="1" lang="ja-JP" altLang="en-US"/>
          </a:p>
        </p:txBody>
      </p:sp>
      <p:sp>
        <p:nvSpPr>
          <p:cNvPr id="4" name="Footer Placeholder 3"/>
          <p:cNvSpPr>
            <a:spLocks noGrp="1"/>
          </p:cNvSpPr>
          <p:nvPr>
            <p:ph type="ftr" sz="quarter" idx="11"/>
          </p:nvPr>
        </p:nvSpPr>
        <p:spPr/>
        <p:txBody>
          <a:bodyPr/>
          <a:lstStyle/>
          <a:p>
            <a:r>
              <a:rPr kumimoji="1" lang="ja-JP" altLang="en-US"/>
              <a:t>意見交換テーマ２　普及啓発及び人材育成</a:t>
            </a:r>
          </a:p>
        </p:txBody>
      </p:sp>
      <p:sp>
        <p:nvSpPr>
          <p:cNvPr id="5" name="Slide Number Placeholder 4"/>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62148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A526D-A5D1-4544-9CE7-80546C20F65E}" type="datetime1">
              <a:rPr kumimoji="1" lang="ja-JP" altLang="en-US" smtClean="0"/>
              <a:t>2026/6/29</a:t>
            </a:fld>
            <a:endParaRPr kumimoji="1" lang="ja-JP" altLang="en-US"/>
          </a:p>
        </p:txBody>
      </p:sp>
      <p:sp>
        <p:nvSpPr>
          <p:cNvPr id="3" name="Footer Placeholder 2"/>
          <p:cNvSpPr>
            <a:spLocks noGrp="1"/>
          </p:cNvSpPr>
          <p:nvPr>
            <p:ph type="ftr" sz="quarter" idx="11"/>
          </p:nvPr>
        </p:nvSpPr>
        <p:spPr/>
        <p:txBody>
          <a:bodyPr/>
          <a:lstStyle/>
          <a:p>
            <a:r>
              <a:rPr kumimoji="1" lang="ja-JP" altLang="en-US"/>
              <a:t>意見交換テーマ２　普及啓発及び人材育成</a:t>
            </a:r>
          </a:p>
        </p:txBody>
      </p:sp>
      <p:sp>
        <p:nvSpPr>
          <p:cNvPr id="4" name="Slide Number Placeholder 3"/>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1572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39012-B4D2-45AE-8A3C-2BB4E84E77A4}" type="datetime1">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r>
              <a:rPr kumimoji="1" lang="ja-JP" altLang="en-US"/>
              <a:t>意見交換テーマ２　普及啓発及び人材育成</a:t>
            </a:r>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35066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3AE2A9-F96E-470B-BB18-B99B40D5004D}" type="datetime1">
              <a:rPr kumimoji="1" lang="ja-JP" altLang="en-US" smtClean="0"/>
              <a:t>2026/6/29</a:t>
            </a:fld>
            <a:endParaRPr kumimoji="1" lang="ja-JP" altLang="en-US"/>
          </a:p>
        </p:txBody>
      </p:sp>
      <p:sp>
        <p:nvSpPr>
          <p:cNvPr id="6" name="Footer Placeholder 5"/>
          <p:cNvSpPr>
            <a:spLocks noGrp="1"/>
          </p:cNvSpPr>
          <p:nvPr>
            <p:ph type="ftr" sz="quarter" idx="11"/>
          </p:nvPr>
        </p:nvSpPr>
        <p:spPr/>
        <p:txBody>
          <a:bodyPr/>
          <a:lstStyle/>
          <a:p>
            <a:r>
              <a:rPr kumimoji="1" lang="ja-JP" altLang="en-US"/>
              <a:t>意見交換テーマ２　普及啓発及び人材育成</a:t>
            </a:r>
          </a:p>
        </p:txBody>
      </p:sp>
      <p:sp>
        <p:nvSpPr>
          <p:cNvPr id="7" name="Slide Number Placeholder 6"/>
          <p:cNvSpPr>
            <a:spLocks noGrp="1"/>
          </p:cNvSpPr>
          <p:nvPr>
            <p:ph type="sldNum" sz="quarter" idx="12"/>
          </p:nvPr>
        </p:nvSpPr>
        <p:spPr/>
        <p:txBody>
          <a:bodyPr/>
          <a:lstStyle/>
          <a:p>
            <a:fld id="{8AAA9E22-95CD-4913-8295-F7735B0BBB9F}" type="slidenum">
              <a:rPr kumimoji="1" lang="ja-JP" altLang="en-US" smtClean="0"/>
              <a:t>‹#›</a:t>
            </a:fld>
            <a:endParaRPr kumimoji="1" lang="ja-JP" altLang="en-US"/>
          </a:p>
        </p:txBody>
      </p:sp>
    </p:spTree>
    <p:extLst>
      <p:ext uri="{BB962C8B-B14F-4D97-AF65-F5344CB8AC3E}">
        <p14:creationId xmlns:p14="http://schemas.microsoft.com/office/powerpoint/2010/main" val="8896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F6CAF-57DD-4242-AA1F-4CAB58913997}" type="datetime1">
              <a:rPr kumimoji="1" lang="ja-JP" altLang="en-US" smtClean="0"/>
              <a:t>2026/6/29</a:t>
            </a:fld>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8AAA9E22-95CD-4913-8295-F7735B0BBB9F}" type="slidenum">
              <a:rPr kumimoji="1" lang="ja-JP" altLang="en-US" smtClean="0"/>
              <a:pPr/>
              <a:t>‹#›</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dirty="0"/>
              <a:t>意見交換テーマ２　普及啓発及び人材育成</a:t>
            </a:r>
          </a:p>
        </p:txBody>
      </p:sp>
    </p:spTree>
    <p:extLst>
      <p:ext uri="{BB962C8B-B14F-4D97-AF65-F5344CB8AC3E}">
        <p14:creationId xmlns:p14="http://schemas.microsoft.com/office/powerpoint/2010/main" val="2136655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高次脳機能障がいの理解促進に向けた取組について</a:t>
            </a:r>
          </a:p>
        </p:txBody>
      </p:sp>
      <p:sp>
        <p:nvSpPr>
          <p:cNvPr id="4" name="スライド番号プレースホルダー 3"/>
          <p:cNvSpPr>
            <a:spLocks noGrp="1"/>
          </p:cNvSpPr>
          <p:nvPr>
            <p:ph type="sldNum" sz="quarter" idx="12"/>
          </p:nvPr>
        </p:nvSpPr>
        <p:spPr>
          <a:xfrm>
            <a:off x="7530218" y="6404971"/>
            <a:ext cx="2228850" cy="365125"/>
          </a:xfrm>
        </p:spPr>
        <p:txBody>
          <a:bodyPr/>
          <a:lstStyle/>
          <a:p>
            <a:r>
              <a:rPr kumimoji="1" lang="en-US" altLang="ja-JP" dirty="0"/>
              <a:t>24</a:t>
            </a:r>
            <a:endParaRPr kumimoji="1" lang="ja-JP" altLang="en-US" dirty="0"/>
          </a:p>
        </p:txBody>
      </p:sp>
      <p:sp>
        <p:nvSpPr>
          <p:cNvPr id="5" name="テキスト ボックス 4"/>
          <p:cNvSpPr txBox="1"/>
          <p:nvPr/>
        </p:nvSpPr>
        <p:spPr>
          <a:xfrm>
            <a:off x="205732" y="754774"/>
            <a:ext cx="9906000" cy="1231106"/>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．普及啓発</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900" dirty="0">
                <a:latin typeface="BIZ UDPゴシック" panose="020B0400000000000000" pitchFamily="50" charset="-128"/>
                <a:ea typeface="BIZ UDPゴシック" panose="020B0400000000000000" pitchFamily="50" charset="-128"/>
              </a:rPr>
              <a:t> ●</a:t>
            </a:r>
            <a:r>
              <a:rPr kumimoji="1" lang="ja-JP" altLang="en-US" sz="1900" b="1" dirty="0">
                <a:latin typeface="BIZ UDPゴシック" panose="020B0400000000000000" pitchFamily="50" charset="-128"/>
                <a:ea typeface="BIZ UDPゴシック" panose="020B0400000000000000" pitchFamily="50" charset="-128"/>
              </a:rPr>
              <a:t>障がい者週間（１</a:t>
            </a:r>
            <a:r>
              <a:rPr kumimoji="1" lang="en-US" altLang="ja-JP" sz="1900" b="1" dirty="0">
                <a:latin typeface="BIZ UDPゴシック" panose="020B0400000000000000" pitchFamily="50" charset="-128"/>
                <a:ea typeface="BIZ UDPゴシック" panose="020B0400000000000000" pitchFamily="50" charset="-128"/>
              </a:rPr>
              <a:t>2</a:t>
            </a:r>
            <a:r>
              <a:rPr kumimoji="1" lang="ja-JP" altLang="en-US" sz="1900" b="1" dirty="0">
                <a:latin typeface="BIZ UDPゴシック" panose="020B0400000000000000" pitchFamily="50" charset="-128"/>
                <a:ea typeface="BIZ UDPゴシック" panose="020B0400000000000000" pitchFamily="50" charset="-128"/>
              </a:rPr>
              <a:t>月３日～９日）に</a:t>
            </a:r>
            <a:endParaRPr kumimoji="1" lang="en-US" altLang="ja-JP" sz="1900" b="1" dirty="0">
              <a:latin typeface="BIZ UDPゴシック" panose="020B0400000000000000" pitchFamily="50" charset="-128"/>
              <a:ea typeface="BIZ UDPゴシック" panose="020B0400000000000000" pitchFamily="50" charset="-128"/>
            </a:endParaRPr>
          </a:p>
          <a:p>
            <a:r>
              <a:rPr kumimoji="1" lang="ja-JP" altLang="en-US" sz="1900" b="1" dirty="0">
                <a:latin typeface="BIZ UDPゴシック" panose="020B0400000000000000" pitchFamily="50" charset="-128"/>
                <a:ea typeface="BIZ UDPゴシック" panose="020B0400000000000000" pitchFamily="50" charset="-128"/>
              </a:rPr>
              <a:t>　　関連した啓発</a:t>
            </a: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202144" y="188403"/>
            <a:ext cx="614167"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FECF452-63E3-47D8-95C9-923FCC1E7572}"/>
              </a:ext>
            </a:extLst>
          </p:cNvPr>
          <p:cNvSpPr txBox="1"/>
          <p:nvPr/>
        </p:nvSpPr>
        <p:spPr>
          <a:xfrm>
            <a:off x="375719" y="3312106"/>
            <a:ext cx="5888276" cy="1046440"/>
          </a:xfrm>
          <a:prstGeom prst="rect">
            <a:avLst/>
          </a:prstGeom>
          <a:noFill/>
          <a:ln>
            <a:solidFill>
              <a:schemeClr val="accent5">
                <a:lumMod val="60000"/>
                <a:lumOff val="40000"/>
              </a:schemeClr>
            </a:solidFill>
          </a:ln>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①ポスター配布</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障がい者週間等で活用してもらうため、</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府内全市町村に啓発用ポスターを配布。</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4A2F9C6-A47B-4036-847E-9AB382D70E2E}"/>
              </a:ext>
            </a:extLst>
          </p:cNvPr>
          <p:cNvSpPr txBox="1"/>
          <p:nvPr/>
        </p:nvSpPr>
        <p:spPr>
          <a:xfrm>
            <a:off x="375719" y="4815877"/>
            <a:ext cx="8959722" cy="1477328"/>
          </a:xfrm>
          <a:prstGeom prst="rect">
            <a:avLst/>
          </a:prstGeom>
          <a:noFill/>
          <a:ln>
            <a:solidFill>
              <a:schemeClr val="accent5">
                <a:lumMod val="60000"/>
                <a:lumOff val="40000"/>
              </a:schemeClr>
            </a:solidFill>
          </a:ln>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②府政だよりの記事掲載</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令和７年</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月１日発行の府政だより</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月号で、障がい者週間で特集を組み、</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自立</a:t>
            </a:r>
            <a:r>
              <a:rPr kumimoji="1" lang="en-US" altLang="ja-JP" sz="1400" dirty="0">
                <a:latin typeface="BIZ UDPゴシック" panose="020B0400000000000000" pitchFamily="50" charset="-128"/>
                <a:ea typeface="BIZ UDPゴシック" panose="020B0400000000000000" pitchFamily="50" charset="-128"/>
              </a:rPr>
              <a:t>C</a:t>
            </a:r>
            <a:r>
              <a:rPr kumimoji="1" lang="ja-JP" altLang="en-US" sz="1400" dirty="0">
                <a:latin typeface="BIZ UDPゴシック" panose="020B0400000000000000" pitchFamily="50" charset="-128"/>
                <a:ea typeface="BIZ UDPゴシック" panose="020B0400000000000000" pitchFamily="50" charset="-128"/>
              </a:rPr>
              <a:t>や第</a:t>
            </a: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工房「羅針盤」等、高次脳機能障がいのある方が利用する</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施設や事業所の写真を紹介付きで掲載。</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新聞への折り込み、大阪府</a:t>
            </a:r>
            <a:r>
              <a:rPr kumimoji="1" lang="en-US" altLang="ja-JP" sz="1400" dirty="0">
                <a:latin typeface="BIZ UDPゴシック" panose="020B0400000000000000" pitchFamily="50" charset="-128"/>
                <a:ea typeface="BIZ UDPゴシック" panose="020B0400000000000000" pitchFamily="50" charset="-128"/>
              </a:rPr>
              <a:t>HP</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YouTube</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X</a:t>
            </a:r>
            <a:r>
              <a:rPr kumimoji="1" lang="ja-JP" altLang="en-US" sz="1400" dirty="0">
                <a:latin typeface="BIZ UDPゴシック" panose="020B0400000000000000" pitchFamily="50" charset="-128"/>
                <a:ea typeface="BIZ UDPゴシック" panose="020B0400000000000000" pitchFamily="50" charset="-128"/>
              </a:rPr>
              <a:t>等で周知。</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49920C5B-C296-4ED5-ACA5-EA82D87ACE04}"/>
              </a:ext>
            </a:extLst>
          </p:cNvPr>
          <p:cNvPicPr>
            <a:picLocks noChangeAspect="1"/>
          </p:cNvPicPr>
          <p:nvPr/>
        </p:nvPicPr>
        <p:blipFill>
          <a:blip r:embed="rId2"/>
          <a:stretch>
            <a:fillRect/>
          </a:stretch>
        </p:blipFill>
        <p:spPr>
          <a:xfrm>
            <a:off x="6925604" y="3144975"/>
            <a:ext cx="2604677" cy="3167164"/>
          </a:xfrm>
          <a:prstGeom prst="rect">
            <a:avLst/>
          </a:prstGeom>
        </p:spPr>
      </p:pic>
      <p:pic>
        <p:nvPicPr>
          <p:cNvPr id="12" name="図 11">
            <a:extLst>
              <a:ext uri="{FF2B5EF4-FFF2-40B4-BE49-F238E27FC236}">
                <a16:creationId xmlns:a16="http://schemas.microsoft.com/office/drawing/2014/main" id="{114532B4-24C3-493D-A4C3-B63061B227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50" t="12908" r="40583" b="129"/>
          <a:stretch/>
        </p:blipFill>
        <p:spPr>
          <a:xfrm>
            <a:off x="4407875" y="754774"/>
            <a:ext cx="2537232" cy="3603772"/>
          </a:xfrm>
          <a:prstGeom prst="rect">
            <a:avLst/>
          </a:prstGeom>
        </p:spPr>
      </p:pic>
    </p:spTree>
    <p:extLst>
      <p:ext uri="{BB962C8B-B14F-4D97-AF65-F5344CB8AC3E}">
        <p14:creationId xmlns:p14="http://schemas.microsoft.com/office/powerpoint/2010/main" val="299390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高次脳機能障がいの理解促進に向けた取組について</a:t>
            </a:r>
          </a:p>
        </p:txBody>
      </p:sp>
      <p:sp>
        <p:nvSpPr>
          <p:cNvPr id="4" name="スライド番号プレースホルダー 3"/>
          <p:cNvSpPr>
            <a:spLocks noGrp="1"/>
          </p:cNvSpPr>
          <p:nvPr>
            <p:ph type="sldNum" sz="quarter" idx="12"/>
          </p:nvPr>
        </p:nvSpPr>
        <p:spPr>
          <a:xfrm>
            <a:off x="7530218" y="6404971"/>
            <a:ext cx="2228850" cy="365125"/>
          </a:xfrm>
        </p:spPr>
        <p:txBody>
          <a:bodyPr/>
          <a:lstStyle/>
          <a:p>
            <a:r>
              <a:rPr kumimoji="1" lang="en-US" altLang="ja-JP" dirty="0"/>
              <a:t>25</a:t>
            </a:r>
            <a:endParaRPr kumimoji="1" lang="ja-JP" altLang="en-US" dirty="0"/>
          </a:p>
        </p:txBody>
      </p:sp>
      <p:sp>
        <p:nvSpPr>
          <p:cNvPr id="5" name="テキスト ボックス 4"/>
          <p:cNvSpPr txBox="1"/>
          <p:nvPr/>
        </p:nvSpPr>
        <p:spPr>
          <a:xfrm>
            <a:off x="205732" y="754774"/>
            <a:ext cx="9344052" cy="938719"/>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．普及啓発</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900" dirty="0">
                <a:latin typeface="BIZ UDPゴシック" panose="020B0400000000000000" pitchFamily="50" charset="-128"/>
                <a:ea typeface="BIZ UDPゴシック" panose="020B0400000000000000" pitchFamily="50" charset="-128"/>
              </a:rPr>
              <a:t> ●</a:t>
            </a:r>
            <a:r>
              <a:rPr kumimoji="1" lang="ja-JP" altLang="en-US" sz="1900" b="1" dirty="0">
                <a:latin typeface="BIZ UDPゴシック" panose="020B0400000000000000" pitchFamily="50" charset="-128"/>
                <a:ea typeface="BIZ UDPゴシック" panose="020B0400000000000000" pitchFamily="50" charset="-128"/>
              </a:rPr>
              <a:t>障がい者週間（１</a:t>
            </a:r>
            <a:r>
              <a:rPr kumimoji="1" lang="en-US" altLang="ja-JP" sz="1900" b="1" dirty="0">
                <a:latin typeface="BIZ UDPゴシック" panose="020B0400000000000000" pitchFamily="50" charset="-128"/>
                <a:ea typeface="BIZ UDPゴシック" panose="020B0400000000000000" pitchFamily="50" charset="-128"/>
              </a:rPr>
              <a:t>2</a:t>
            </a:r>
            <a:r>
              <a:rPr kumimoji="1" lang="ja-JP" altLang="en-US" sz="1900" b="1" dirty="0">
                <a:latin typeface="BIZ UDPゴシック" panose="020B0400000000000000" pitchFamily="50" charset="-128"/>
                <a:ea typeface="BIZ UDPゴシック" panose="020B0400000000000000" pitchFamily="50" charset="-128"/>
              </a:rPr>
              <a:t>月３日～９日）に関連した啓発</a:t>
            </a:r>
            <a:endParaRPr kumimoji="1" lang="en-US" altLang="ja-JP" sz="1900" b="1" dirty="0">
              <a:solidFill>
                <a:srgbClr val="FF0000"/>
              </a:solidFill>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202144" y="188403"/>
            <a:ext cx="614167"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FECF452-63E3-47D8-95C9-923FCC1E7572}"/>
              </a:ext>
            </a:extLst>
          </p:cNvPr>
          <p:cNvSpPr txBox="1"/>
          <p:nvPr/>
        </p:nvSpPr>
        <p:spPr>
          <a:xfrm>
            <a:off x="356215" y="1762822"/>
            <a:ext cx="8769855" cy="4572820"/>
          </a:xfrm>
          <a:prstGeom prst="rect">
            <a:avLst/>
          </a:prstGeom>
          <a:noFill/>
          <a:ln>
            <a:solidFill>
              <a:schemeClr val="tx1"/>
            </a:solidFill>
          </a:ln>
        </p:spPr>
        <p:txBody>
          <a:bodyPr wrap="square" rtlCol="0">
            <a:noAutofit/>
          </a:bodyPr>
          <a:lstStyle/>
          <a:p>
            <a:r>
              <a:rPr kumimoji="1" lang="ja-JP" altLang="en-US" sz="2000" dirty="0">
                <a:latin typeface="BIZ UDPゴシック" panose="020B0400000000000000" pitchFamily="50" charset="-128"/>
                <a:ea typeface="BIZ UDPゴシック" panose="020B0400000000000000" pitchFamily="50" charset="-128"/>
              </a:rPr>
              <a:t>③インターネットテレビ（大阪府</a:t>
            </a:r>
            <a:r>
              <a:rPr kumimoji="1" lang="en-US" altLang="ja-JP" sz="2000" dirty="0">
                <a:latin typeface="BIZ UDPゴシック" panose="020B0400000000000000" pitchFamily="50" charset="-128"/>
                <a:ea typeface="BIZ UDPゴシック" panose="020B0400000000000000" pitchFamily="50" charset="-128"/>
              </a:rPr>
              <a:t>TV</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令和７年</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月４日放送の「大阪府</a:t>
            </a:r>
            <a:r>
              <a:rPr kumimoji="1" lang="en-US" altLang="ja-JP" sz="1400" dirty="0">
                <a:latin typeface="BIZ UDPゴシック" panose="020B0400000000000000" pitchFamily="50" charset="-128"/>
                <a:ea typeface="BIZ UDPゴシック" panose="020B0400000000000000" pitchFamily="50" charset="-128"/>
              </a:rPr>
              <a:t>TV</a:t>
            </a:r>
            <a:r>
              <a:rPr kumimoji="1" lang="ja-JP" altLang="en-US" sz="1400" dirty="0">
                <a:latin typeface="BIZ UDPゴシック" panose="020B0400000000000000" pitchFamily="50" charset="-128"/>
                <a:ea typeface="BIZ UDPゴシック" panose="020B0400000000000000" pitchFamily="50" charset="-128"/>
              </a:rPr>
              <a:t>」内にて、</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「障がい者週間</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障がいのある人が住み慣れた地域で暮らし続けるために</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」と題して</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高次脳機能障がいの説明や、自立</a:t>
            </a:r>
            <a:r>
              <a:rPr kumimoji="1" lang="en-US" altLang="ja-JP" sz="1400" dirty="0">
                <a:latin typeface="BIZ UDPゴシック" panose="020B0400000000000000" pitchFamily="50" charset="-128"/>
                <a:ea typeface="BIZ UDPゴシック" panose="020B0400000000000000" pitchFamily="50" charset="-128"/>
              </a:rPr>
              <a:t>C</a:t>
            </a:r>
            <a:r>
              <a:rPr kumimoji="1" lang="ja-JP" altLang="en-US" sz="1400" dirty="0">
                <a:latin typeface="BIZ UDPゴシック" panose="020B0400000000000000" pitchFamily="50" charset="-128"/>
                <a:ea typeface="BIZ UDPゴシック" panose="020B0400000000000000" pitchFamily="50" charset="-128"/>
              </a:rPr>
              <a:t>の紹介などを行った。</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1079B144-8D2D-46E0-9CDB-C51FE3C6376D}"/>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1138912" y="3168067"/>
            <a:ext cx="3814088" cy="3310795"/>
          </a:xfrm>
          <a:prstGeom prst="rect">
            <a:avLst/>
          </a:prstGeom>
        </p:spPr>
      </p:pic>
      <p:pic>
        <p:nvPicPr>
          <p:cNvPr id="13" name="図 12">
            <a:extLst>
              <a:ext uri="{FF2B5EF4-FFF2-40B4-BE49-F238E27FC236}">
                <a16:creationId xmlns:a16="http://schemas.microsoft.com/office/drawing/2014/main" id="{C2CF9582-758E-46A8-A0FE-4042DFB1A5BE}"/>
              </a:ext>
            </a:extLst>
          </p:cNvPr>
          <p:cNvPicPr/>
          <p:nvPr/>
        </p:nvPicPr>
        <p:blipFill rotWithShape="1">
          <a:blip r:embed="rId3" cstate="print">
            <a:extLst>
              <a:ext uri="{28A0092B-C50C-407E-A947-70E740481C1C}">
                <a14:useLocalDpi xmlns:a14="http://schemas.microsoft.com/office/drawing/2010/main" val="0"/>
              </a:ext>
            </a:extLst>
          </a:blip>
          <a:srcRect/>
          <a:stretch/>
        </p:blipFill>
        <p:spPr>
          <a:xfrm>
            <a:off x="4953000" y="3168067"/>
            <a:ext cx="4173070" cy="3310795"/>
          </a:xfrm>
          <a:prstGeom prst="rect">
            <a:avLst/>
          </a:prstGeom>
        </p:spPr>
      </p:pic>
      <p:sp>
        <p:nvSpPr>
          <p:cNvPr id="3" name="テキスト ボックス 2">
            <a:extLst>
              <a:ext uri="{FF2B5EF4-FFF2-40B4-BE49-F238E27FC236}">
                <a16:creationId xmlns:a16="http://schemas.microsoft.com/office/drawing/2014/main" id="{CB48B6C3-CC47-4011-A4C8-B538246A9158}"/>
              </a:ext>
            </a:extLst>
          </p:cNvPr>
          <p:cNvSpPr txBox="1"/>
          <p:nvPr/>
        </p:nvSpPr>
        <p:spPr>
          <a:xfrm>
            <a:off x="7530218" y="1884544"/>
            <a:ext cx="1030941" cy="938719"/>
          </a:xfrm>
          <a:prstGeom prst="rect">
            <a:avLst/>
          </a:prstGeom>
          <a:noFill/>
          <a:ln>
            <a:solidFill>
              <a:schemeClr val="tx1"/>
            </a:solidFill>
          </a:ln>
        </p:spPr>
        <p:txBody>
          <a:bodyPr wrap="square" rtlCol="0" anchor="ctr" anchorCtr="0">
            <a:spAutoFit/>
          </a:bodyPr>
          <a:lstStyle/>
          <a:p>
            <a:endParaRPr kumimoji="1" lang="en-US" altLang="ja-JP" sz="1100" dirty="0"/>
          </a:p>
          <a:p>
            <a:r>
              <a:rPr kumimoji="1" lang="ja-JP" altLang="en-US" sz="1100" dirty="0"/>
              <a:t>二次元コードを入れる</a:t>
            </a:r>
            <a:endParaRPr kumimoji="1" lang="en-US" altLang="ja-JP" sz="1100" dirty="0"/>
          </a:p>
          <a:p>
            <a:endParaRPr kumimoji="1" lang="en-US" altLang="ja-JP" sz="1100" dirty="0"/>
          </a:p>
          <a:p>
            <a:endParaRPr kumimoji="1" lang="en-US" altLang="ja-JP" sz="1100" dirty="0"/>
          </a:p>
        </p:txBody>
      </p:sp>
      <p:sp>
        <p:nvSpPr>
          <p:cNvPr id="7" name="テキスト ボックス 6">
            <a:extLst>
              <a:ext uri="{FF2B5EF4-FFF2-40B4-BE49-F238E27FC236}">
                <a16:creationId xmlns:a16="http://schemas.microsoft.com/office/drawing/2014/main" id="{62F6A0D6-5FE4-43E3-ABF0-9DF700B32B86}"/>
              </a:ext>
            </a:extLst>
          </p:cNvPr>
          <p:cNvSpPr txBox="1"/>
          <p:nvPr/>
        </p:nvSpPr>
        <p:spPr>
          <a:xfrm>
            <a:off x="7189696" y="2876833"/>
            <a:ext cx="1810871" cy="261610"/>
          </a:xfrm>
          <a:prstGeom prst="rect">
            <a:avLst/>
          </a:prstGeom>
          <a:noFill/>
          <a:ln>
            <a:noFill/>
          </a:ln>
        </p:spPr>
        <p:txBody>
          <a:bodyPr wrap="square" rtlCol="0">
            <a:spAutoFit/>
          </a:bodyPr>
          <a:lstStyle/>
          <a:p>
            <a:r>
              <a:rPr kumimoji="1" lang="ja-JP" altLang="en-US" sz="1100" dirty="0"/>
              <a:t>（大阪府</a:t>
            </a:r>
            <a:r>
              <a:rPr kumimoji="1" lang="en-US" altLang="ja-JP" sz="1100" dirty="0"/>
              <a:t>TV</a:t>
            </a:r>
            <a:r>
              <a:rPr kumimoji="1" lang="ja-JP" altLang="en-US" sz="1100" dirty="0"/>
              <a:t>ライブ動画）</a:t>
            </a:r>
          </a:p>
        </p:txBody>
      </p:sp>
    </p:spTree>
    <p:extLst>
      <p:ext uri="{BB962C8B-B14F-4D97-AF65-F5344CB8AC3E}">
        <p14:creationId xmlns:p14="http://schemas.microsoft.com/office/powerpoint/2010/main" val="95721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高次脳機能障がいの理解促進に向けた取組について</a:t>
            </a:r>
          </a:p>
        </p:txBody>
      </p:sp>
      <p:sp>
        <p:nvSpPr>
          <p:cNvPr id="4" name="スライド番号プレースホルダー 3"/>
          <p:cNvSpPr>
            <a:spLocks noGrp="1"/>
          </p:cNvSpPr>
          <p:nvPr>
            <p:ph type="sldNum" sz="quarter" idx="12"/>
          </p:nvPr>
        </p:nvSpPr>
        <p:spPr>
          <a:xfrm>
            <a:off x="7530218" y="6404971"/>
            <a:ext cx="2228850" cy="365125"/>
          </a:xfrm>
        </p:spPr>
        <p:txBody>
          <a:bodyPr/>
          <a:lstStyle/>
          <a:p>
            <a:r>
              <a:rPr kumimoji="1" lang="en-US" altLang="ja-JP" dirty="0"/>
              <a:t>25</a:t>
            </a:r>
            <a:endParaRPr kumimoji="1" lang="ja-JP" altLang="en-US" dirty="0"/>
          </a:p>
        </p:txBody>
      </p:sp>
      <p:sp>
        <p:nvSpPr>
          <p:cNvPr id="5" name="テキスト ボックス 4"/>
          <p:cNvSpPr txBox="1"/>
          <p:nvPr/>
        </p:nvSpPr>
        <p:spPr>
          <a:xfrm>
            <a:off x="205732" y="754774"/>
            <a:ext cx="9344052" cy="36933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．普及啓発</a:t>
            </a:r>
            <a:endParaRPr kumimoji="1" lang="en-US" altLang="ja-JP"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202144" y="188403"/>
            <a:ext cx="614167"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FECF452-63E3-47D8-95C9-923FCC1E7572}"/>
              </a:ext>
            </a:extLst>
          </p:cNvPr>
          <p:cNvSpPr txBox="1"/>
          <p:nvPr/>
        </p:nvSpPr>
        <p:spPr>
          <a:xfrm>
            <a:off x="306339" y="1230880"/>
            <a:ext cx="8769855" cy="4572820"/>
          </a:xfrm>
          <a:prstGeom prst="rect">
            <a:avLst/>
          </a:prstGeom>
          <a:noFill/>
          <a:ln>
            <a:solidFill>
              <a:schemeClr val="tx1"/>
            </a:solidFill>
          </a:ln>
        </p:spPr>
        <p:txBody>
          <a:bodyPr wrap="square" rtlCol="0">
            <a:noAutofit/>
          </a:bodyPr>
          <a:lstStyle/>
          <a:p>
            <a:r>
              <a:rPr kumimoji="1" lang="ja-JP" altLang="en-US" sz="2000" dirty="0">
                <a:latin typeface="BIZ UDPゴシック" panose="020B0400000000000000" pitchFamily="50" charset="-128"/>
                <a:ea typeface="BIZ UDPゴシック" panose="020B0400000000000000" pitchFamily="50" charset="-128"/>
              </a:rPr>
              <a:t>④府医ニュースへの記事掲載</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令和</a:t>
            </a:r>
            <a:r>
              <a:rPr kumimoji="1" lang="en-US" altLang="ja-JP" sz="1400" dirty="0">
                <a:latin typeface="BIZ UDPゴシック" panose="020B0400000000000000" pitchFamily="50" charset="-128"/>
                <a:ea typeface="BIZ UDPゴシック" panose="020B0400000000000000" pitchFamily="50" charset="-128"/>
              </a:rPr>
              <a:t>8</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月４日発行の府医ニュースに、子どもの高次脳機能</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障がい支援について、「こどもの高次脳機能障がいサポート</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ブック」やその一部を紹介した支援普及チラシを作成し、普及</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啓発に取り組んだことを掲載。</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また、医療と福祉が連携した取り組みとして、医療や福祉の支</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援者を対象にした研修を実施したことや二次医用圏域ごとの</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ネット－ワーク構築の取り組みなども併せて掲載</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E73C51FC-7C57-44D3-8EA4-D738909B4461}"/>
              </a:ext>
            </a:extLst>
          </p:cNvPr>
          <p:cNvPicPr>
            <a:picLocks noChangeAspect="1"/>
          </p:cNvPicPr>
          <p:nvPr/>
        </p:nvPicPr>
        <p:blipFill>
          <a:blip r:embed="rId2"/>
          <a:stretch>
            <a:fillRect/>
          </a:stretch>
        </p:blipFill>
        <p:spPr>
          <a:xfrm>
            <a:off x="5709457" y="2492343"/>
            <a:ext cx="2671782" cy="3134777"/>
          </a:xfrm>
          <a:prstGeom prst="rect">
            <a:avLst/>
          </a:prstGeom>
        </p:spPr>
      </p:pic>
      <p:pic>
        <p:nvPicPr>
          <p:cNvPr id="11" name="図 10">
            <a:extLst>
              <a:ext uri="{FF2B5EF4-FFF2-40B4-BE49-F238E27FC236}">
                <a16:creationId xmlns:a16="http://schemas.microsoft.com/office/drawing/2014/main" id="{F2F92A6A-F090-4991-9FDF-6C40DC0731D4}"/>
              </a:ext>
            </a:extLst>
          </p:cNvPr>
          <p:cNvPicPr>
            <a:picLocks noChangeAspect="1"/>
          </p:cNvPicPr>
          <p:nvPr/>
        </p:nvPicPr>
        <p:blipFill>
          <a:blip r:embed="rId3"/>
          <a:stretch>
            <a:fillRect/>
          </a:stretch>
        </p:blipFill>
        <p:spPr>
          <a:xfrm>
            <a:off x="5709457" y="1725377"/>
            <a:ext cx="2621642" cy="715445"/>
          </a:xfrm>
          <a:prstGeom prst="rect">
            <a:avLst/>
          </a:prstGeom>
        </p:spPr>
      </p:pic>
    </p:spTree>
    <p:extLst>
      <p:ext uri="{BB962C8B-B14F-4D97-AF65-F5344CB8AC3E}">
        <p14:creationId xmlns:p14="http://schemas.microsoft.com/office/powerpoint/2010/main" val="221239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高次脳機能障がいの理解促進に向けた取組について</a:t>
            </a:r>
          </a:p>
        </p:txBody>
      </p:sp>
      <p:sp>
        <p:nvSpPr>
          <p:cNvPr id="4" name="スライド番号プレースホルダー 3"/>
          <p:cNvSpPr>
            <a:spLocks noGrp="1"/>
          </p:cNvSpPr>
          <p:nvPr>
            <p:ph type="sldNum" sz="quarter" idx="12"/>
          </p:nvPr>
        </p:nvSpPr>
        <p:spPr>
          <a:xfrm>
            <a:off x="7530218" y="6404971"/>
            <a:ext cx="2228850" cy="365125"/>
          </a:xfrm>
        </p:spPr>
        <p:txBody>
          <a:bodyPr/>
          <a:lstStyle/>
          <a:p>
            <a:r>
              <a:rPr kumimoji="1" lang="en-US" altLang="ja-JP" dirty="0"/>
              <a:t>26</a:t>
            </a:r>
            <a:endParaRPr kumimoji="1" lang="ja-JP" altLang="en-US" dirty="0"/>
          </a:p>
        </p:txBody>
      </p:sp>
      <p:sp>
        <p:nvSpPr>
          <p:cNvPr id="5" name="テキスト ボックス 4"/>
          <p:cNvSpPr txBox="1"/>
          <p:nvPr/>
        </p:nvSpPr>
        <p:spPr>
          <a:xfrm>
            <a:off x="238982" y="738148"/>
            <a:ext cx="9906000" cy="36933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1</a:t>
            </a:r>
            <a:r>
              <a:rPr kumimoji="1" lang="ja-JP" altLang="en-US" b="1" dirty="0">
                <a:latin typeface="BIZ UDPゴシック" panose="020B0400000000000000" pitchFamily="50" charset="-128"/>
                <a:ea typeface="BIZ UDPゴシック" panose="020B0400000000000000" pitchFamily="50" charset="-128"/>
              </a:rPr>
              <a:t>．普及啓発</a:t>
            </a:r>
            <a:endParaRPr kumimoji="1" lang="en-US" altLang="ja-JP"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202144" y="188403"/>
            <a:ext cx="614167"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1D2E8641-ACCC-42EE-ACAB-D41260C2E043}"/>
              </a:ext>
            </a:extLst>
          </p:cNvPr>
          <p:cNvSpPr txBox="1"/>
          <p:nvPr/>
        </p:nvSpPr>
        <p:spPr>
          <a:xfrm>
            <a:off x="339157" y="4820081"/>
            <a:ext cx="8972180" cy="1692771"/>
          </a:xfrm>
          <a:prstGeom prst="rect">
            <a:avLst/>
          </a:prstGeom>
          <a:noFill/>
          <a:ln>
            <a:solidFill>
              <a:schemeClr val="accent5">
                <a:lumMod val="60000"/>
                <a:lumOff val="40000"/>
              </a:schemeClr>
            </a:solidFill>
          </a:ln>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⑤第</a:t>
            </a:r>
            <a:r>
              <a:rPr kumimoji="1" lang="en-US" altLang="ja-JP" sz="2000" dirty="0">
                <a:latin typeface="BIZ UDPゴシック" panose="020B0400000000000000" pitchFamily="50" charset="-128"/>
                <a:ea typeface="BIZ UDPゴシック" panose="020B0400000000000000" pitchFamily="50" charset="-128"/>
              </a:rPr>
              <a:t>22</a:t>
            </a:r>
            <a:r>
              <a:rPr kumimoji="1" lang="ja-JP" altLang="en-US" sz="2000" dirty="0">
                <a:latin typeface="BIZ UDPゴシック" panose="020B0400000000000000" pitchFamily="50" charset="-128"/>
                <a:ea typeface="BIZ UDPゴシック" panose="020B0400000000000000" pitchFamily="50" charset="-128"/>
              </a:rPr>
              <a:t>回共に生きる障がい者フェスティバル</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日時：令和</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年１１月</a:t>
            </a:r>
            <a:r>
              <a:rPr kumimoji="1" lang="en-US" altLang="ja-JP" sz="1400" dirty="0">
                <a:latin typeface="BIZ UDPゴシック" panose="020B0400000000000000" pitchFamily="50" charset="-128"/>
                <a:ea typeface="BIZ UDPゴシック" panose="020B0400000000000000" pitchFamily="50" charset="-128"/>
              </a:rPr>
              <a:t>15</a:t>
            </a:r>
            <a:r>
              <a:rPr kumimoji="1" lang="ja-JP" altLang="en-US" sz="1400" dirty="0">
                <a:latin typeface="BIZ UDPゴシック" panose="020B0400000000000000" pitchFamily="50" charset="-128"/>
                <a:ea typeface="BIZ UDPゴシック" panose="020B0400000000000000" pitchFamily="50" charset="-128"/>
              </a:rPr>
              <a:t>日（土）　</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時～１</a:t>
            </a:r>
            <a:r>
              <a:rPr kumimoji="1" lang="en-US" altLang="ja-JP" sz="1400" dirty="0">
                <a:latin typeface="BIZ UDPゴシック" panose="020B0400000000000000" pitchFamily="50" charset="-128"/>
                <a:ea typeface="BIZ UDPゴシック" panose="020B0400000000000000" pitchFamily="50" charset="-128"/>
              </a:rPr>
              <a:t>6</a:t>
            </a:r>
            <a:r>
              <a:rPr kumimoji="1" lang="ja-JP" altLang="en-US" sz="1400" dirty="0">
                <a:latin typeface="BIZ UDPゴシック" panose="020B0400000000000000" pitchFamily="50" charset="-128"/>
                <a:ea typeface="BIZ UDPゴシック" panose="020B0400000000000000" pitchFamily="50" charset="-128"/>
              </a:rPr>
              <a:t>時半</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場所：国際障害者交流センター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ビッグ・アイ　エントランスホール</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ポスター掲示・チラシ配架等で取組紹介を行い、来場者に</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高次脳機能障がいを知ってもらうきっかけ作りを行った。</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003C3939-1C07-4390-A164-F384BB44E9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057" y="3844556"/>
            <a:ext cx="3736151" cy="2668296"/>
          </a:xfrm>
          <a:prstGeom prst="rect">
            <a:avLst/>
          </a:prstGeom>
        </p:spPr>
      </p:pic>
      <p:sp>
        <p:nvSpPr>
          <p:cNvPr id="8" name="テキスト ボックス 7">
            <a:extLst>
              <a:ext uri="{FF2B5EF4-FFF2-40B4-BE49-F238E27FC236}">
                <a16:creationId xmlns:a16="http://schemas.microsoft.com/office/drawing/2014/main" id="{4FECF452-63E3-47D8-95C9-923FCC1E7572}"/>
              </a:ext>
            </a:extLst>
          </p:cNvPr>
          <p:cNvSpPr txBox="1"/>
          <p:nvPr/>
        </p:nvSpPr>
        <p:spPr>
          <a:xfrm>
            <a:off x="339157" y="1660131"/>
            <a:ext cx="8972180" cy="1969770"/>
          </a:xfrm>
          <a:prstGeom prst="rect">
            <a:avLst/>
          </a:prstGeom>
          <a:noFill/>
          <a:ln>
            <a:solidFill>
              <a:schemeClr val="accent5">
                <a:lumMod val="60000"/>
                <a:lumOff val="40000"/>
              </a:schemeClr>
            </a:solidFill>
          </a:ln>
        </p:spPr>
        <p:txBody>
          <a:bodyPr wrap="square" rtlCol="0">
            <a:spAutoFit/>
          </a:bodyPr>
          <a:lstStyle/>
          <a:p>
            <a:r>
              <a:rPr kumimoji="1" lang="ja-JP" altLang="en-US" sz="2000" dirty="0">
                <a:latin typeface="BIZ UDPゴシック" panose="020B0400000000000000" pitchFamily="50" charset="-128"/>
                <a:ea typeface="BIZ UDPゴシック" panose="020B0400000000000000" pitchFamily="50" charset="-128"/>
              </a:rPr>
              <a:t>④交野市健康福祉フェスティバル</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日時：令和</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年１１月９日（日）　</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a:t>
            </a:r>
            <a:r>
              <a:rPr kumimoji="1" lang="en-US" altLang="ja-JP" sz="1400" dirty="0">
                <a:latin typeface="BIZ UDPゴシック" panose="020B0400000000000000" pitchFamily="50" charset="-128"/>
                <a:ea typeface="BIZ UDPゴシック" panose="020B0400000000000000" pitchFamily="50" charset="-128"/>
              </a:rPr>
              <a:t>14</a:t>
            </a:r>
            <a:r>
              <a:rPr kumimoji="1" lang="ja-JP" altLang="en-US" sz="1400" dirty="0">
                <a:latin typeface="BIZ UDPゴシック" panose="020B0400000000000000" pitchFamily="50" charset="-128"/>
                <a:ea typeface="BIZ UDPゴシック" panose="020B0400000000000000" pitchFamily="50" charset="-128"/>
              </a:rPr>
              <a:t>時</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場所：ゆうゆうセンター　相談支援部会ブース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府からポスター・パンフレット・ティッシュ等の普及啓発グッズを</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提供。</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府の普及啓発動画を流し、来場者へ高次脳機能障がいについて</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説明を実施していただいた。</a:t>
            </a:r>
            <a:endParaRPr kumimoji="1" lang="en-US" altLang="ja-JP" sz="14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D05D8B78-BCF9-49EE-B9D4-CAEF17706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201" y="824387"/>
            <a:ext cx="3756007" cy="2817006"/>
          </a:xfrm>
          <a:prstGeom prst="rect">
            <a:avLst/>
          </a:prstGeom>
        </p:spPr>
      </p:pic>
    </p:spTree>
    <p:extLst>
      <p:ext uri="{BB962C8B-B14F-4D97-AF65-F5344CB8AC3E}">
        <p14:creationId xmlns:p14="http://schemas.microsoft.com/office/powerpoint/2010/main" val="5859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高次脳機能障がいの理解促進に向けた取組について</a:t>
            </a:r>
          </a:p>
        </p:txBody>
      </p:sp>
      <p:sp>
        <p:nvSpPr>
          <p:cNvPr id="4" name="スライド番号プレースホルダー 3"/>
          <p:cNvSpPr>
            <a:spLocks noGrp="1"/>
          </p:cNvSpPr>
          <p:nvPr>
            <p:ph type="sldNum" sz="quarter" idx="12"/>
          </p:nvPr>
        </p:nvSpPr>
        <p:spPr>
          <a:xfrm>
            <a:off x="7494270" y="6453968"/>
            <a:ext cx="2228850" cy="365125"/>
          </a:xfrm>
        </p:spPr>
        <p:txBody>
          <a:bodyPr/>
          <a:lstStyle/>
          <a:p>
            <a:r>
              <a:rPr kumimoji="1" lang="en-US" altLang="ja-JP" dirty="0"/>
              <a:t>27</a:t>
            </a:r>
            <a:endParaRPr kumimoji="1" lang="ja-JP" altLang="en-US" dirty="0"/>
          </a:p>
        </p:txBody>
      </p:sp>
      <p:sp>
        <p:nvSpPr>
          <p:cNvPr id="14" name="テキスト ボックス 13"/>
          <p:cNvSpPr txBox="1"/>
          <p:nvPr/>
        </p:nvSpPr>
        <p:spPr>
          <a:xfrm>
            <a:off x="9192765" y="185633"/>
            <a:ext cx="61706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0F501C7-2A3A-43F2-8A92-7FA1B8DB9062}"/>
              </a:ext>
            </a:extLst>
          </p:cNvPr>
          <p:cNvSpPr txBox="1"/>
          <p:nvPr/>
        </p:nvSpPr>
        <p:spPr>
          <a:xfrm>
            <a:off x="282400" y="810152"/>
            <a:ext cx="8581292"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２．大阪高次脳機能障がいリハビリテーション講習会</a:t>
            </a:r>
            <a:endParaRPr kumimoji="1" lang="en-US" altLang="ja-JP"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8520650-C828-4848-89E6-27C327208AE1}"/>
              </a:ext>
            </a:extLst>
          </p:cNvPr>
          <p:cNvSpPr txBox="1"/>
          <p:nvPr/>
        </p:nvSpPr>
        <p:spPr>
          <a:xfrm>
            <a:off x="400467" y="1341637"/>
            <a:ext cx="8866290" cy="2677656"/>
          </a:xfrm>
          <a:prstGeom prst="rect">
            <a:avLst/>
          </a:prstGeom>
          <a:noFill/>
          <a:ln>
            <a:solidFill>
              <a:schemeClr val="accent5">
                <a:lumMod val="60000"/>
                <a:lumOff val="4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一般社団法人 日本損害保険協会の助成を受けて実施。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医療・福祉などの関連専門職、当事者・家族などを中心に構成する「リハビリテーション講習会実行委員会」を</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設置して、本講習会の企画・運営を行うこととなっており、大阪府も普及啓発の一環として協力。</a:t>
            </a: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目的：当事者とその家族、支援者等への情報提供や情報交換</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方法：大阪シティアカデミー第４会議室での対面開催及び</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YouTube</a:t>
            </a:r>
            <a:r>
              <a:rPr kumimoji="1" lang="ja-JP" altLang="en-US" sz="1400" dirty="0" err="1">
                <a:latin typeface="BIZ UDPゴシック" panose="020B0400000000000000" pitchFamily="50" charset="-128"/>
                <a:ea typeface="BIZ UDPゴシック" panose="020B0400000000000000" pitchFamily="50" charset="-128"/>
                <a:cs typeface="Times New Roman" panose="02020603050405020304" pitchFamily="18" charset="0"/>
              </a:rPr>
              <a:t>での</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オンデマンド配信</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日時：令和</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11</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日（日）</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  14</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時</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15</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分～</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16</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時</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オンデマンド配信は令和</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12</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22</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日から令和８年</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18</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日まで実施</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内容：①高次脳機能障がいの基礎知識と支援の実際</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②当事者と家族による体験談</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定員：会場</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60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名・</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web</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は定員なし（いずれも事前申込制）</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参加者：１</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69</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名（会場参加：</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49</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名・</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web</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受講：</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120</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名）</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3" name="図 12">
            <a:extLst>
              <a:ext uri="{FF2B5EF4-FFF2-40B4-BE49-F238E27FC236}">
                <a16:creationId xmlns:a16="http://schemas.microsoft.com/office/drawing/2014/main" id="{A9369E6E-86AA-4630-85B5-1D020946BC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41460" y="2711792"/>
            <a:ext cx="2623910" cy="3742176"/>
          </a:xfrm>
          <a:prstGeom prst="rect">
            <a:avLst/>
          </a:prstGeom>
        </p:spPr>
      </p:pic>
    </p:spTree>
    <p:extLst>
      <p:ext uri="{BB962C8B-B14F-4D97-AF65-F5344CB8AC3E}">
        <p14:creationId xmlns:p14="http://schemas.microsoft.com/office/powerpoint/2010/main" val="346618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48000"/>
          </a:xfrm>
          <a:solidFill>
            <a:schemeClr val="accent5">
              <a:lumMod val="75000"/>
            </a:schemeClr>
          </a:solidFill>
        </p:spPr>
        <p:txBody>
          <a:bodyPr>
            <a:normAutofit/>
          </a:bodyPr>
          <a:lstStyle/>
          <a:p>
            <a:pPr algn="ctr"/>
            <a:r>
              <a:rPr lang="ja-JP" altLang="en-US" sz="2300" b="1" dirty="0">
                <a:solidFill>
                  <a:schemeClr val="bg1"/>
                </a:solidFill>
              </a:rPr>
              <a:t>議題２　高次脳機能障がいの理解促進に向けた取組について</a:t>
            </a:r>
          </a:p>
        </p:txBody>
      </p:sp>
      <p:sp>
        <p:nvSpPr>
          <p:cNvPr id="4" name="スライド番号プレースホルダー 3"/>
          <p:cNvSpPr>
            <a:spLocks noGrp="1"/>
          </p:cNvSpPr>
          <p:nvPr>
            <p:ph type="sldNum" sz="quarter" idx="12"/>
          </p:nvPr>
        </p:nvSpPr>
        <p:spPr>
          <a:xfrm>
            <a:off x="7518174" y="6340446"/>
            <a:ext cx="2228850" cy="365125"/>
          </a:xfrm>
        </p:spPr>
        <p:txBody>
          <a:bodyPr/>
          <a:lstStyle/>
          <a:p>
            <a:r>
              <a:rPr kumimoji="1" lang="en-US" altLang="ja-JP" dirty="0"/>
              <a:t>28</a:t>
            </a:r>
            <a:endParaRPr kumimoji="1" lang="ja-JP" altLang="en-US" dirty="0"/>
          </a:p>
        </p:txBody>
      </p:sp>
      <p:sp>
        <p:nvSpPr>
          <p:cNvPr id="5" name="テキスト ボックス 4"/>
          <p:cNvSpPr txBox="1"/>
          <p:nvPr/>
        </p:nvSpPr>
        <p:spPr>
          <a:xfrm>
            <a:off x="85614" y="858141"/>
            <a:ext cx="10097068" cy="36933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3</a:t>
            </a:r>
            <a:r>
              <a:rPr kumimoji="1" lang="ja-JP" altLang="en-US" b="1" dirty="0">
                <a:latin typeface="BIZ UDPゴシック" panose="020B0400000000000000" pitchFamily="50" charset="-128"/>
                <a:ea typeface="BIZ UDPゴシック" panose="020B0400000000000000" pitchFamily="50" charset="-128"/>
              </a:rPr>
              <a:t>．普及啓発用ツール</a:t>
            </a:r>
            <a:endParaRPr kumimoji="1" lang="en-US" altLang="ja-JP"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157185" y="192279"/>
            <a:ext cx="63415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84756" y="1337235"/>
            <a:ext cx="9525761" cy="1384995"/>
          </a:xfrm>
          <a:prstGeom prst="rect">
            <a:avLst/>
          </a:prstGeom>
          <a:noFill/>
          <a:ln>
            <a:solidFill>
              <a:schemeClr val="accent5">
                <a:lumMod val="60000"/>
                <a:lumOff val="40000"/>
              </a:schemeClr>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・普及啓発を行うため、府民や支援者等が、いつでも気軽に知識を習得することができるような普及啓発用ツールの作成・</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公開に向け、令和７年８月及び令和８年１月の計２回、外部有識者を交えた検討会を開催。</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・検討員から、高次脳機能障がいのある方の実態に基づいたものも踏まえ、様々な意見をいただきながら、令和８年３月　</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に、</a:t>
            </a:r>
            <a:r>
              <a:rPr lang="ja-JP" altLang="ja-JP" sz="1400" kern="100" dirty="0">
                <a:effectLst/>
                <a:latin typeface="BIZ UDPゴシック" panose="020B0400000000000000" pitchFamily="50" charset="-128"/>
                <a:ea typeface="BIZ UDPゴシック" panose="020B0400000000000000" pitchFamily="50" charset="-128"/>
              </a:rPr>
              <a:t>⑤</a:t>
            </a:r>
            <a:r>
              <a:rPr lang="ja-JP" altLang="en-US" sz="1400" kern="100" dirty="0">
                <a:effectLst/>
                <a:latin typeface="BIZ UDPゴシック" panose="020B0400000000000000" pitchFamily="50" charset="-128"/>
                <a:ea typeface="BIZ UDPゴシック" panose="020B0400000000000000" pitchFamily="50" charset="-128"/>
              </a:rPr>
              <a:t>と</a:t>
            </a:r>
            <a:r>
              <a:rPr lang="ja-JP" altLang="ja-JP" sz="1400" kern="100" dirty="0">
                <a:effectLst/>
                <a:latin typeface="BIZ UDPゴシック" panose="020B0400000000000000" pitchFamily="50" charset="-128"/>
                <a:ea typeface="BIZ UDPゴシック" panose="020B0400000000000000" pitchFamily="50" charset="-128"/>
              </a:rPr>
              <a:t>⑥</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の２本の動画を公開。動画制作にあたっては、しぶやちあき氏からイラスト提供。</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・令和</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年度に作成する動画のテーマは下記のとおり。</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・令和８年度は</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⑦</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について、外部有識者の検討員の意見を聞きながら制作予定。</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131075751"/>
              </p:ext>
            </p:extLst>
          </p:nvPr>
        </p:nvGraphicFramePr>
        <p:xfrm>
          <a:off x="184756" y="3133214"/>
          <a:ext cx="8178009" cy="3446667"/>
        </p:xfrm>
        <a:graphic>
          <a:graphicData uri="http://schemas.openxmlformats.org/drawingml/2006/table">
            <a:tbl>
              <a:tblPr firstRow="1" firstCol="1" bandRow="1">
                <a:tableStyleId>{5C22544A-7EE6-4342-B048-85BDC9FD1C3A}</a:tableStyleId>
              </a:tblPr>
              <a:tblGrid>
                <a:gridCol w="1335805">
                  <a:extLst>
                    <a:ext uri="{9D8B030D-6E8A-4147-A177-3AD203B41FA5}">
                      <a16:colId xmlns:a16="http://schemas.microsoft.com/office/drawing/2014/main" val="286821606"/>
                    </a:ext>
                  </a:extLst>
                </a:gridCol>
                <a:gridCol w="4175630">
                  <a:extLst>
                    <a:ext uri="{9D8B030D-6E8A-4147-A177-3AD203B41FA5}">
                      <a16:colId xmlns:a16="http://schemas.microsoft.com/office/drawing/2014/main" val="1887713516"/>
                    </a:ext>
                  </a:extLst>
                </a:gridCol>
                <a:gridCol w="2666574">
                  <a:extLst>
                    <a:ext uri="{9D8B030D-6E8A-4147-A177-3AD203B41FA5}">
                      <a16:colId xmlns:a16="http://schemas.microsoft.com/office/drawing/2014/main" val="1492872828"/>
                    </a:ext>
                  </a:extLst>
                </a:gridCol>
              </a:tblGrid>
              <a:tr h="204358">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作成年度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rPr>
                        <a:t>タイトル</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rPr>
                        <a:t>内容</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694377"/>
                  </a:ext>
                </a:extLst>
              </a:tr>
              <a:tr h="461901">
                <a:tc>
                  <a:txBody>
                    <a:bodyPr/>
                    <a:lstStyle/>
                    <a:p>
                      <a:pPr marL="0" lvl="0" indent="0" algn="just">
                        <a:spcAft>
                          <a:spcPts val="0"/>
                        </a:spcAft>
                        <a:buFont typeface="+mj-ea"/>
                        <a:buNone/>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just">
                        <a:spcAft>
                          <a:spcPts val="0"/>
                        </a:spcAft>
                        <a:buFont typeface="+mj-ea"/>
                        <a:buNone/>
                      </a:pPr>
                      <a:r>
                        <a:rPr lang="ja-JP" altLang="en-US" sz="1400" kern="100" dirty="0">
                          <a:effectLst/>
                          <a:latin typeface="BIZ UDPゴシック" panose="020B0400000000000000" pitchFamily="50" charset="-128"/>
                          <a:ea typeface="BIZ UDPゴシック" panose="020B0400000000000000" pitchFamily="50" charset="-128"/>
                        </a:rPr>
                        <a:t>①</a:t>
                      </a: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症状、高次脳機能障がいの説明、</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相談窓口の紹介</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8294348"/>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②診断してもらうには</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a:t>
                      </a:r>
                      <a:r>
                        <a:rPr lang="ja-JP" sz="1400" kern="100" dirty="0" err="1">
                          <a:effectLst/>
                          <a:latin typeface="BIZ UDPゴシック" panose="020B0400000000000000" pitchFamily="50" charset="-128"/>
                          <a:ea typeface="BIZ UDPゴシック" panose="020B0400000000000000" pitchFamily="50" charset="-128"/>
                        </a:rPr>
                        <a:t>発達障がい</a:t>
                      </a:r>
                      <a:r>
                        <a:rPr lang="ja-JP" sz="1400" kern="100" dirty="0">
                          <a:effectLst/>
                          <a:latin typeface="BIZ UDPゴシック" panose="020B0400000000000000" pitchFamily="50" charset="-128"/>
                          <a:ea typeface="BIZ UDPゴシック" panose="020B0400000000000000" pitchFamily="50" charset="-128"/>
                        </a:rPr>
                        <a:t>・認知症との違い～</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診断基準や流れ、</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他障がいとの共通点や違い</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052307"/>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令和６年度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③家庭内でこんなことありませんか？</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当事者・家族の会紹介</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38842"/>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令和６年度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④買い物</a:t>
                      </a:r>
                      <a:r>
                        <a:rPr lang="ja-JP" altLang="en-US" sz="1400" kern="100" dirty="0">
                          <a:effectLst/>
                          <a:latin typeface="BIZ UDPゴシック" panose="020B0400000000000000" pitchFamily="50" charset="-128"/>
                          <a:ea typeface="BIZ UDPゴシック" panose="020B0400000000000000" pitchFamily="50" charset="-128"/>
                        </a:rPr>
                        <a:t>先・役所</a:t>
                      </a:r>
                      <a:r>
                        <a:rPr lang="ja-JP" sz="1400" kern="100" dirty="0">
                          <a:effectLst/>
                          <a:latin typeface="BIZ UDPゴシック" panose="020B0400000000000000" pitchFamily="50" charset="-128"/>
                          <a:ea typeface="BIZ UDPゴシック" panose="020B0400000000000000" pitchFamily="50" charset="-128"/>
                        </a:rPr>
                        <a:t>・銀行でこんなことありませんか？</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a:t>
                      </a:r>
                      <a:endParaRPr lang="en-US" altLang="ja-JP" sz="14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福祉サービス紹介</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3613218"/>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令和７年度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⑤職場でこんなことありませんか？</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症状、対応方法、就労支援</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132079"/>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令和７年度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⑥学校でこんなことありませんか？</a:t>
                      </a:r>
                    </a:p>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～事故や脳の病気のあともしかすると～</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BIZ UDPゴシック" panose="020B0400000000000000" pitchFamily="50" charset="-128"/>
                          <a:ea typeface="BIZ UDPゴシック" panose="020B0400000000000000" pitchFamily="50" charset="-128"/>
                        </a:rPr>
                        <a:t>症状、対応方法</a:t>
                      </a:r>
                      <a:r>
                        <a:rPr lang="ja-JP" altLang="en-US" sz="1400" kern="100" dirty="0">
                          <a:effectLst/>
                          <a:latin typeface="BIZ UDPゴシック" panose="020B0400000000000000" pitchFamily="50" charset="-128"/>
                          <a:ea typeface="BIZ UDPゴシック" panose="020B0400000000000000" pitchFamily="50" charset="-128"/>
                        </a:rPr>
                        <a:t>、合理的配慮</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078466"/>
                  </a:ext>
                </a:extLst>
              </a:tr>
              <a:tr h="461901">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令和８年度</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⑦当事者・家族からのメッセージ</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当事者・家族の困りごと、思いなど</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106918"/>
                  </a:ext>
                </a:extLst>
              </a:tr>
            </a:tbl>
          </a:graphicData>
        </a:graphic>
      </p:graphicFrame>
      <p:grpSp>
        <p:nvGrpSpPr>
          <p:cNvPr id="7" name="グループ化 6">
            <a:extLst>
              <a:ext uri="{FF2B5EF4-FFF2-40B4-BE49-F238E27FC236}">
                <a16:creationId xmlns:a16="http://schemas.microsoft.com/office/drawing/2014/main" id="{D4C2135D-3B1C-4008-B1B7-C59F23B2F3D6}"/>
              </a:ext>
            </a:extLst>
          </p:cNvPr>
          <p:cNvGrpSpPr/>
          <p:nvPr/>
        </p:nvGrpSpPr>
        <p:grpSpPr>
          <a:xfrm>
            <a:off x="8362800" y="2918925"/>
            <a:ext cx="1428536" cy="3380743"/>
            <a:chOff x="8380979" y="3006464"/>
            <a:chExt cx="1428536" cy="3380743"/>
          </a:xfrm>
        </p:grpSpPr>
        <p:sp>
          <p:nvSpPr>
            <p:cNvPr id="15" name="テキスト ボックス 14">
              <a:extLst>
                <a:ext uri="{FF2B5EF4-FFF2-40B4-BE49-F238E27FC236}">
                  <a16:creationId xmlns:a16="http://schemas.microsoft.com/office/drawing/2014/main" id="{24596650-7D6D-474A-A61B-30131CBC2D70}"/>
                </a:ext>
              </a:extLst>
            </p:cNvPr>
            <p:cNvSpPr txBox="1"/>
            <p:nvPr/>
          </p:nvSpPr>
          <p:spPr>
            <a:xfrm>
              <a:off x="8380979" y="3006464"/>
              <a:ext cx="1295071"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参考</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47916960-60D0-428A-9D7B-A4D4EBB6AA45}"/>
                </a:ext>
              </a:extLst>
            </p:cNvPr>
            <p:cNvGrpSpPr/>
            <p:nvPr/>
          </p:nvGrpSpPr>
          <p:grpSpPr>
            <a:xfrm>
              <a:off x="8470132" y="3356685"/>
              <a:ext cx="1315662" cy="1465453"/>
              <a:chOff x="8459836" y="2918567"/>
              <a:chExt cx="1315662" cy="1465453"/>
            </a:xfrm>
          </p:grpSpPr>
          <p:sp>
            <p:nvSpPr>
              <p:cNvPr id="3" name="テキスト ボックス 2">
                <a:extLst>
                  <a:ext uri="{FF2B5EF4-FFF2-40B4-BE49-F238E27FC236}">
                    <a16:creationId xmlns:a16="http://schemas.microsoft.com/office/drawing/2014/main" id="{C5F0C4AD-705B-46AF-B8D7-18D577FEE3F7}"/>
                  </a:ext>
                </a:extLst>
              </p:cNvPr>
              <p:cNvSpPr txBox="1"/>
              <p:nvPr/>
            </p:nvSpPr>
            <p:spPr>
              <a:xfrm>
                <a:off x="8480427" y="2931847"/>
                <a:ext cx="1295071" cy="492443"/>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令和７年度⑤</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R8.</a:t>
                </a:r>
                <a:r>
                  <a:rPr kumimoji="1" lang="ja-JP" altLang="en-US" sz="1200" dirty="0">
                    <a:latin typeface="BIZ UDPゴシック" panose="020B0400000000000000" pitchFamily="50" charset="-128"/>
                    <a:ea typeface="BIZ UDPゴシック" panose="020B0400000000000000" pitchFamily="50" charset="-128"/>
                  </a:rPr>
                  <a:t>３公開）</a:t>
                </a:r>
              </a:p>
            </p:txBody>
          </p:sp>
          <p:sp>
            <p:nvSpPr>
              <p:cNvPr id="10" name="正方形/長方形 9">
                <a:extLst>
                  <a:ext uri="{FF2B5EF4-FFF2-40B4-BE49-F238E27FC236}">
                    <a16:creationId xmlns:a16="http://schemas.microsoft.com/office/drawing/2014/main" id="{31E605B5-A0F6-4735-B142-67CB7A00BB8F}"/>
                  </a:ext>
                </a:extLst>
              </p:cNvPr>
              <p:cNvSpPr/>
              <p:nvPr/>
            </p:nvSpPr>
            <p:spPr>
              <a:xfrm>
                <a:off x="8459836" y="2918567"/>
                <a:ext cx="1295071" cy="146545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grpSp>
          <p:nvGrpSpPr>
            <p:cNvPr id="6" name="グループ化 5">
              <a:extLst>
                <a:ext uri="{FF2B5EF4-FFF2-40B4-BE49-F238E27FC236}">
                  <a16:creationId xmlns:a16="http://schemas.microsoft.com/office/drawing/2014/main" id="{6E484D42-24D7-489D-8AD4-631D192C516B}"/>
                </a:ext>
              </a:extLst>
            </p:cNvPr>
            <p:cNvGrpSpPr/>
            <p:nvPr/>
          </p:nvGrpSpPr>
          <p:grpSpPr>
            <a:xfrm>
              <a:off x="8478016" y="4921754"/>
              <a:ext cx="1331499" cy="1465453"/>
              <a:chOff x="8459837" y="4520678"/>
              <a:chExt cx="1331499" cy="1465453"/>
            </a:xfrm>
          </p:grpSpPr>
          <p:sp>
            <p:nvSpPr>
              <p:cNvPr id="12" name="テキスト ボックス 11">
                <a:extLst>
                  <a:ext uri="{FF2B5EF4-FFF2-40B4-BE49-F238E27FC236}">
                    <a16:creationId xmlns:a16="http://schemas.microsoft.com/office/drawing/2014/main" id="{40789880-4F20-4D50-8561-CB2995DED065}"/>
                  </a:ext>
                </a:extLst>
              </p:cNvPr>
              <p:cNvSpPr txBox="1"/>
              <p:nvPr/>
            </p:nvSpPr>
            <p:spPr>
              <a:xfrm>
                <a:off x="8496265" y="4524609"/>
                <a:ext cx="1295071" cy="492443"/>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令和７年度⑥</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R8.</a:t>
                </a:r>
                <a:r>
                  <a:rPr kumimoji="1" lang="ja-JP" altLang="en-US" sz="1200" dirty="0">
                    <a:latin typeface="BIZ UDPゴシック" panose="020B0400000000000000" pitchFamily="50" charset="-128"/>
                    <a:ea typeface="BIZ UDPゴシック" panose="020B0400000000000000" pitchFamily="50" charset="-128"/>
                  </a:rPr>
                  <a:t>３公開）</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73D60D5-7A24-4B46-96F1-A589DA37A944}"/>
                  </a:ext>
                </a:extLst>
              </p:cNvPr>
              <p:cNvSpPr/>
              <p:nvPr/>
            </p:nvSpPr>
            <p:spPr>
              <a:xfrm>
                <a:off x="8459837" y="4520678"/>
                <a:ext cx="1295071" cy="146545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grpSp>
      </p:grpSp>
      <p:sp>
        <p:nvSpPr>
          <p:cNvPr id="21" name="正方形/長方形 20">
            <a:extLst>
              <a:ext uri="{FF2B5EF4-FFF2-40B4-BE49-F238E27FC236}">
                <a16:creationId xmlns:a16="http://schemas.microsoft.com/office/drawing/2014/main" id="{5A1C1B44-D33A-469B-959B-3EFA21D8E90B}"/>
              </a:ext>
            </a:extLst>
          </p:cNvPr>
          <p:cNvSpPr/>
          <p:nvPr/>
        </p:nvSpPr>
        <p:spPr>
          <a:xfrm>
            <a:off x="184756" y="5192649"/>
            <a:ext cx="8178009" cy="918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01C1DEE-71E9-444B-B3A5-C6C0A33366C0}"/>
              </a:ext>
            </a:extLst>
          </p:cNvPr>
          <p:cNvSpPr/>
          <p:nvPr/>
        </p:nvSpPr>
        <p:spPr>
          <a:xfrm>
            <a:off x="8715122" y="3867993"/>
            <a:ext cx="776836" cy="744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公開後</a:t>
            </a:r>
            <a:endParaRPr kumimoji="1" lang="en-US" altLang="ja-JP" sz="1100" dirty="0">
              <a:solidFill>
                <a:schemeClr val="tx1"/>
              </a:solidFill>
            </a:endParaRPr>
          </a:p>
          <a:p>
            <a:pPr algn="ctr"/>
            <a:r>
              <a:rPr kumimoji="1" lang="ja-JP" altLang="en-US" sz="1100" dirty="0">
                <a:solidFill>
                  <a:schemeClr val="tx1"/>
                </a:solidFill>
              </a:rPr>
              <a:t>掲載予定</a:t>
            </a:r>
          </a:p>
        </p:txBody>
      </p:sp>
      <p:sp>
        <p:nvSpPr>
          <p:cNvPr id="22" name="正方形/長方形 21">
            <a:extLst>
              <a:ext uri="{FF2B5EF4-FFF2-40B4-BE49-F238E27FC236}">
                <a16:creationId xmlns:a16="http://schemas.microsoft.com/office/drawing/2014/main" id="{712EE087-E953-4A5D-B45D-53DEED923469}"/>
              </a:ext>
            </a:extLst>
          </p:cNvPr>
          <p:cNvSpPr/>
          <p:nvPr/>
        </p:nvSpPr>
        <p:spPr>
          <a:xfrm>
            <a:off x="8755382" y="5386662"/>
            <a:ext cx="776836" cy="744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公開後</a:t>
            </a:r>
            <a:endParaRPr kumimoji="1" lang="en-US" altLang="ja-JP" sz="1100" dirty="0">
              <a:solidFill>
                <a:schemeClr val="tx1"/>
              </a:solidFill>
            </a:endParaRPr>
          </a:p>
          <a:p>
            <a:pPr algn="ctr"/>
            <a:r>
              <a:rPr kumimoji="1" lang="ja-JP" altLang="en-US" sz="1100" dirty="0">
                <a:solidFill>
                  <a:schemeClr val="tx1"/>
                </a:solidFill>
              </a:rPr>
              <a:t>掲載予定</a:t>
            </a:r>
          </a:p>
        </p:txBody>
      </p:sp>
    </p:spTree>
    <p:extLst>
      <p:ext uri="{BB962C8B-B14F-4D97-AF65-F5344CB8AC3E}">
        <p14:creationId xmlns:p14="http://schemas.microsoft.com/office/powerpoint/2010/main" val="180244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8473" y="682468"/>
            <a:ext cx="100561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研修</a:t>
            </a:r>
            <a:endParaRPr kumimoji="1" lang="en-US" altLang="ja-JP" sz="1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4" name="テキスト ボックス 13"/>
          <p:cNvSpPr txBox="1"/>
          <p:nvPr/>
        </p:nvSpPr>
        <p:spPr>
          <a:xfrm>
            <a:off x="9015211" y="219134"/>
            <a:ext cx="68683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資料２</a:t>
            </a:r>
            <a:endParaRPr kumimoji="1"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382027" y="2803669"/>
            <a:ext cx="9141945" cy="1908215"/>
          </a:xfrm>
          <a:prstGeom prst="rect">
            <a:avLst/>
          </a:prstGeom>
          <a:noFill/>
          <a:ln>
            <a:solidFill>
              <a:schemeClr val="accent5">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2000" dirty="0">
                <a:latin typeface="BIZ UDPゴシック" panose="020B0400000000000000" pitchFamily="50" charset="-128"/>
                <a:ea typeface="BIZ UDPゴシック" panose="020B0400000000000000" pitchFamily="50" charset="-128"/>
                <a:cs typeface="Times New Roman" panose="02020603050405020304" pitchFamily="18" charset="0"/>
              </a:rPr>
              <a:t>②</a:t>
            </a: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令和７年度大阪府高次脳機能障がい支援者養成研修</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目的：高次脳機能障がいについての知識を得ることやその障がい特性を理解することで、高次脳機能障がいの</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障がい特性に応じた支援を実施できる、障がい福祉サービス事業所等に従事する支援者の養成。</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実施期間：＜基礎研修＞講義：令和７年</a:t>
            </a: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８</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月１４日～８月</a:t>
            </a: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２７</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　演習：令和７年９月９日もしくは９月１１日</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＜実践研修＞講義：令和７年９月１２日～９月２６日　演習：令和７年１０月９日もしくは１０月１７日</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受講者決定者：</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122</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名</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修了者：</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108</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名</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タイトル 1">
            <a:extLst>
              <a:ext uri="{FF2B5EF4-FFF2-40B4-BE49-F238E27FC236}">
                <a16:creationId xmlns:a16="http://schemas.microsoft.com/office/drawing/2014/main" id="{02471D4C-B7AE-4669-8172-8DFFC2FBC424}"/>
              </a:ext>
            </a:extLst>
          </p:cNvPr>
          <p:cNvSpPr txBox="1">
            <a:spLocks/>
          </p:cNvSpPr>
          <p:nvPr/>
        </p:nvSpPr>
        <p:spPr>
          <a:xfrm>
            <a:off x="0" y="0"/>
            <a:ext cx="9906000" cy="64800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r>
              <a:rPr lang="ja-JP" altLang="en-US" sz="2300" b="1" dirty="0">
                <a:solidFill>
                  <a:schemeClr val="bg1"/>
                </a:solidFill>
              </a:rPr>
              <a:t>議題２　高次脳機能障がいの理解促進に向けた取組について</a:t>
            </a:r>
          </a:p>
        </p:txBody>
      </p:sp>
      <p:sp>
        <p:nvSpPr>
          <p:cNvPr id="7" name="テキスト ボックス 6">
            <a:extLst>
              <a:ext uri="{FF2B5EF4-FFF2-40B4-BE49-F238E27FC236}">
                <a16:creationId xmlns:a16="http://schemas.microsoft.com/office/drawing/2014/main" id="{F9353F79-288D-4BEE-BF1B-A6FAC4D3CB84}"/>
              </a:ext>
            </a:extLst>
          </p:cNvPr>
          <p:cNvSpPr txBox="1"/>
          <p:nvPr/>
        </p:nvSpPr>
        <p:spPr>
          <a:xfrm>
            <a:off x="9192765" y="185633"/>
            <a:ext cx="617061" cy="276999"/>
          </a:xfrm>
          <a:prstGeom prst="rect">
            <a:avLst/>
          </a:prstGeom>
          <a:noFill/>
          <a:ln>
            <a:solidFill>
              <a:schemeClr val="bg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資料２</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1775E22C-FDA4-4306-9CFA-B6D0C4E2A2A5}"/>
              </a:ext>
            </a:extLst>
          </p:cNvPr>
          <p:cNvSpPr txBox="1"/>
          <p:nvPr/>
        </p:nvSpPr>
        <p:spPr>
          <a:xfrm>
            <a:off x="382027" y="4770917"/>
            <a:ext cx="9141945" cy="1692771"/>
          </a:xfrm>
          <a:prstGeom prst="rect">
            <a:avLst/>
          </a:prstGeom>
          <a:noFill/>
          <a:ln>
            <a:solidFill>
              <a:schemeClr val="accent5">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③</a:t>
            </a:r>
            <a:r>
              <a:rPr kumimoji="1" lang="ja-JP" altLang="en-US" sz="2000" dirty="0">
                <a:latin typeface="BIZ UDPゴシック" panose="020B0400000000000000" pitchFamily="50" charset="-128"/>
                <a:ea typeface="BIZ UDPゴシック" panose="020B0400000000000000" pitchFamily="50" charset="-128"/>
                <a:cs typeface="Times New Roman" panose="02020603050405020304" pitchFamily="18" charset="0"/>
              </a:rPr>
              <a:t>令和７年度高次脳機能障がい医療機関等職員研修会</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目的：医療職を対象に、病院での今後の支援に活かすため、京都大学大学院　村井俊哉教授を講師に迎え、</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高次脳機能障がいのある方がどのような支援を受けているかについて理解を深める。</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日時：</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令和８年２月８日（日）　</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時～</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12</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時</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15</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分　　　　　　　</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方法：</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web</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Zoom</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定員：</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90</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名程度　</a:t>
            </a:r>
            <a:r>
              <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参加者：</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78</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名</a:t>
            </a:r>
            <a:endParaRPr kumimoji="1" lang="en-US" altLang="ja-JP"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スライド番号プレースホルダー 3">
            <a:extLst>
              <a:ext uri="{FF2B5EF4-FFF2-40B4-BE49-F238E27FC236}">
                <a16:creationId xmlns:a16="http://schemas.microsoft.com/office/drawing/2014/main" id="{0C84B539-0B0B-441C-9DFC-71133DDF6622}"/>
              </a:ext>
            </a:extLst>
          </p:cNvPr>
          <p:cNvSpPr>
            <a:spLocks noGrp="1"/>
          </p:cNvSpPr>
          <p:nvPr>
            <p:ph type="sldNum" sz="quarter" idx="12"/>
          </p:nvPr>
        </p:nvSpPr>
        <p:spPr>
          <a:xfrm>
            <a:off x="7677150" y="6442494"/>
            <a:ext cx="2228850" cy="365125"/>
          </a:xfrm>
        </p:spPr>
        <p:txBody>
          <a:bodyPr/>
          <a:lstStyle/>
          <a:p>
            <a:r>
              <a:rPr kumimoji="1" lang="en-US" altLang="ja-JP" dirty="0"/>
              <a:t>29</a:t>
            </a:r>
            <a:endParaRPr kumimoji="1" lang="ja-JP" altLang="en-US" dirty="0"/>
          </a:p>
        </p:txBody>
      </p:sp>
      <p:sp>
        <p:nvSpPr>
          <p:cNvPr id="12" name="テキスト ボックス 11">
            <a:extLst>
              <a:ext uri="{FF2B5EF4-FFF2-40B4-BE49-F238E27FC236}">
                <a16:creationId xmlns:a16="http://schemas.microsoft.com/office/drawing/2014/main" id="{D3137089-04AE-43F5-B035-326BF9BA25B4}"/>
              </a:ext>
            </a:extLst>
          </p:cNvPr>
          <p:cNvSpPr txBox="1"/>
          <p:nvPr/>
        </p:nvSpPr>
        <p:spPr>
          <a:xfrm>
            <a:off x="382027" y="1051865"/>
            <a:ext cx="9141945" cy="1692771"/>
          </a:xfrm>
          <a:prstGeom prst="rect">
            <a:avLst/>
          </a:prstGeom>
          <a:noFill/>
          <a:ln>
            <a:solidFill>
              <a:schemeClr val="accent5">
                <a:lumMod val="60000"/>
                <a:lumOff val="4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2000" dirty="0">
                <a:latin typeface="BIZ UDPゴシック" panose="020B0400000000000000" pitchFamily="50" charset="-128"/>
                <a:ea typeface="BIZ UDPゴシック" panose="020B0400000000000000" pitchFamily="50" charset="-128"/>
                <a:cs typeface="Times New Roman" panose="02020603050405020304" pitchFamily="18" charset="0"/>
              </a:rPr>
              <a:t>①令和７年度高次脳機能障がい市町村担当職員研修</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目的：</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障がい特性を踏まえ、個別性の高いケースに応じて、どのような福祉サービスで地域生活を支えるかや</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市町村内での他部署との連携の必要性等についての理解を深める。</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日時：</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令和</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17</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日（木）　</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時～　</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7</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日（木）　</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16</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時</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方法：オンデマンド配信（</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YouTube</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限定配信）</a:t>
            </a:r>
            <a:endPar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参加者：</a:t>
            </a:r>
            <a:r>
              <a:rPr kumimoji="1"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rPr>
              <a:t>19</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市町村　　</a:t>
            </a:r>
            <a:r>
              <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37</a:t>
            </a:r>
            <a:r>
              <a:rPr kumimoji="1"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名　</a:t>
            </a:r>
            <a:endParaRPr kumimoji="1"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9883877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1517</Words>
  <Application>Microsoft Office PowerPoint</Application>
  <PresentationFormat>A4 210 x 297 mm</PresentationFormat>
  <Paragraphs>158</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BIZ UDPゴシック</vt:lpstr>
      <vt:lpstr>游ゴシック</vt:lpstr>
      <vt:lpstr>游明朝</vt:lpstr>
      <vt:lpstr>Arial</vt:lpstr>
      <vt:lpstr>Calibri</vt:lpstr>
      <vt:lpstr>Calibri Light</vt:lpstr>
      <vt:lpstr>Office テーマ</vt:lpstr>
      <vt:lpstr>議題２　高次脳機能障がいの理解促進に向けた取組について</vt:lpstr>
      <vt:lpstr>議題２　高次脳機能障がいの理解促進に向けた取組について</vt:lpstr>
      <vt:lpstr>議題２　高次脳機能障がいの理解促進に向けた取組について</vt:lpstr>
      <vt:lpstr>議題２　高次脳機能障がいの理解促進に向けた取組について</vt:lpstr>
      <vt:lpstr>議題２　高次脳機能障がいの理解促進に向けた取組について</vt:lpstr>
      <vt:lpstr>議題２　高次脳機能障がいの理解促進に向けた取組について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2025-09-16T04:58:01Z</dcterms:created>
  <dcterms:modified xsi:type="dcterms:W3CDTF">2026-06-29T03:27:25Z</dcterms:modified>
</cp:coreProperties>
</file>