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79" r:id="rId3"/>
    <p:sldId id="280" r:id="rId4"/>
    <p:sldId id="281" r:id="rId5"/>
    <p:sldId id="277" r:id="rId6"/>
    <p:sldId id="282" r:id="rId7"/>
    <p:sldId id="265" r:id="rId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878" autoAdjust="0"/>
  </p:normalViewPr>
  <p:slideViewPr>
    <p:cSldViewPr snapToGrid="0">
      <p:cViewPr varScale="1">
        <p:scale>
          <a:sx n="65" d="100"/>
          <a:sy n="65" d="100"/>
        </p:scale>
        <p:origin x="118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359" cy="498761"/>
          </a:xfrm>
          <a:prstGeom prst="rect">
            <a:avLst/>
          </a:prstGeom>
        </p:spPr>
        <p:txBody>
          <a:bodyPr vert="horz" lIns="105915" tIns="52957" rIns="105915" bIns="52957" rtlCol="0"/>
          <a:lstStyle>
            <a:lvl1pPr algn="l">
              <a:defRPr sz="14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3" y="1"/>
            <a:ext cx="2950359" cy="498761"/>
          </a:xfrm>
          <a:prstGeom prst="rect">
            <a:avLst/>
          </a:prstGeom>
        </p:spPr>
        <p:txBody>
          <a:bodyPr vert="horz" lIns="105915" tIns="52957" rIns="105915" bIns="52957" rtlCol="0"/>
          <a:lstStyle>
            <a:lvl1pPr algn="r">
              <a:defRPr sz="1400"/>
            </a:lvl1pPr>
          </a:lstStyle>
          <a:p>
            <a:fld id="{FABB910F-FB4D-4ECB-9CCA-4A253EEB3974}" type="datetimeFigureOut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578"/>
            <a:ext cx="2950359" cy="498761"/>
          </a:xfrm>
          <a:prstGeom prst="rect">
            <a:avLst/>
          </a:prstGeom>
        </p:spPr>
        <p:txBody>
          <a:bodyPr vert="horz" lIns="105915" tIns="52957" rIns="105915" bIns="52957" rtlCol="0" anchor="b"/>
          <a:lstStyle>
            <a:lvl1pPr algn="l">
              <a:defRPr sz="14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3" y="9440578"/>
            <a:ext cx="2950359" cy="498761"/>
          </a:xfrm>
          <a:prstGeom prst="rect">
            <a:avLst/>
          </a:prstGeom>
        </p:spPr>
        <p:txBody>
          <a:bodyPr vert="horz" lIns="105915" tIns="52957" rIns="105915" bIns="52957" rtlCol="0" anchor="b"/>
          <a:lstStyle>
            <a:lvl1pPr algn="r">
              <a:defRPr sz="1400"/>
            </a:lvl1pPr>
          </a:lstStyle>
          <a:p>
            <a:fld id="{038A7B71-952E-4F5D-AC41-B68B4E08AD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00AB8E3B-16AA-47EA-8EC4-DB493BABF76B}" type="datetimeFigureOut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82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7" cy="49869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D53C52C7-AACD-483D-8040-C0830BB2FE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53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80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50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56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36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302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351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3EBB-BBB5-4CB7-9C8C-7811EF3BE86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78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DD1-0CD7-4235-B5A0-74FE76421964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4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EA16-5A6E-4788-A87E-63C2A71CF57D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D493-0E28-4E6B-9842-6D39916D52CD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1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2pPr>
            <a:lvl3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3pPr>
            <a:lvl4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4pPr>
            <a:lvl5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50415E72-26A8-45B9-8EBA-8FB12CA302F8}" type="datetime1">
              <a:rPr kumimoji="1" lang="ja-JP" altLang="en-US" smtClean="0"/>
              <a:pPr/>
              <a:t>2026/6/29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3192" y="6356352"/>
            <a:ext cx="222885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8AAA9E22-95CD-4913-8295-F7735B0BBB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86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B092-859D-438E-8104-EE399BD7B741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3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86AC-1AB5-4A40-A9F1-5C966CBD1B90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43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0DDC-5A11-4E46-8EE1-20A2B9054FFB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623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304A-267B-4D4C-BCEC-CE4B567334E0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4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4979-DBFC-4664-97B1-9ADF7E0062D6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72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2A81-416F-428F-B6A4-428AA36676A5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64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6164-44D5-4954-BA55-6710668DD44D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96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7243-FC1F-4525-95BC-E395E24F2F64}" type="datetime1">
              <a:rPr kumimoji="1" lang="ja-JP" altLang="en-US" smtClean="0"/>
              <a:t>2026/6/29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9E22-95CD-4913-8295-F7735B0BBB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6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274" y="764958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．令和７年度の取組み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940" y="1508005"/>
            <a:ext cx="8906120" cy="504753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①豊能圏域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・「第１回高次脳機能障がい豊能圏域地域別実践研修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高次脳機能障がいの支援に役立つ社会資源を知ろう」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日時：令和７年９月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日（火）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場所：庄内コラボセンター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・高次脳機能障がいの社会資源の紹介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・グループワーク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・「第２回高次脳機能障がい豊能圏域地域別実践研修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高次脳機能障がいの支援に役立つ社会資源を知ろう」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場所：豊中市立文化芸術センター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39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・高次脳機能障がいについての講義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・模擬事例でのパネルディスカッション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・グループ交流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3422E60-C873-4099-9979-06DC06BAF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55" y="1798882"/>
            <a:ext cx="2578514" cy="19338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A9ADBC6-C6EA-4A64-B57E-8B59F4F61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7003" y="3725332"/>
            <a:ext cx="2235582" cy="29056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EA76AF1-F04B-4F31-954E-F9B10023B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88" y="4621656"/>
            <a:ext cx="3438016" cy="19338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F7240FB-5C4B-470F-B509-D62EF054EF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13054" r="34102" b="1528"/>
          <a:stretch/>
        </p:blipFill>
        <p:spPr>
          <a:xfrm>
            <a:off x="4742092" y="655434"/>
            <a:ext cx="2245262" cy="30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3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274" y="764958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．令和７年度の取組み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940" y="1544443"/>
            <a:ext cx="8906120" cy="461664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②大阪市圏域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・「第１回大阪市高次脳機能障がい地域別実践研修会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～高次脳機能障がいの理解と支援について～」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日時：令和７年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月６日（土）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場所：大阪私学会館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・講演「高次脳機能障がいを難しく考えすぎないで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～まずは当事者の話を聞いて考えよう～」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・グループワーク（支援における困りごと・事例検討）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CB41EDA-1C93-4604-A478-C9562DE08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34" y="3889742"/>
            <a:ext cx="3028466" cy="22713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B5BF9C-7880-4678-91E6-B4C0407BC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577" y="764958"/>
            <a:ext cx="2916248" cy="420385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64E275E-32F4-4B10-98C5-BA2A195B1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0" y="3889742"/>
            <a:ext cx="3028465" cy="22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274" y="764958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．令和７年度の取組み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940" y="1544443"/>
            <a:ext cx="8906120" cy="483209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③北河内圏域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年度北河内圏域高次脳機能障がい地域支援研修会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北河内で高次脳機能障がい支援について語ろう」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日時：令和７年９月６日（土）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場所：枚方市立総合福祉会館ラポールひらかた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・ゲストスピーカーによる支援内容の紹介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「就労移行における支援の実例」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「個々に合わせたテーラーメイド支援」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・グループワーク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年度北河内圏域高次脳機能障がい地域支援研修会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高次脳機能障がいに特化した就労継続支援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型「ギフト」見学会」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日時：令和８年３月６日（金）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時半～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場所：就労継続支援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型「ギフト」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参加者：２６名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・「ギフト」見学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・「ギフト」代表による講演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・グループワーク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34D05C-7676-4F06-B444-7D90BA253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346" y="1010979"/>
            <a:ext cx="2020406" cy="291470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99CD494-669E-4EA7-8DEA-003471C9C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83" y="3461826"/>
            <a:ext cx="2060420" cy="29147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8DE6AC-3F6F-4E27-883B-3BB0E4C0D7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53" y="4624916"/>
            <a:ext cx="3320816" cy="18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274" y="764958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．令和７年度の取組み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940" y="1544443"/>
            <a:ext cx="8906120" cy="461664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④中河内圏域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・「中河内圏域高次脳機能障がい支援連絡会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第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回定例会（医療・障がい福祉・就労支援の連携事例）」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日時：令和７年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場所：くすのきプラザ（東大阪市若江岩田駅前リージョンセンター）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参加者：２２名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・重度の記憶障がいの方を支える生活・就労支援の実践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第１部　各支援機関からの報告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第２部　パネルディスカッション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・「中河内圏域高次脳機能障がい支援連絡会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第２回定例会（基礎知識についての勉強会）」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日時：令和８年３月５日（木）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場所：くすのきプラザ（東大阪市若江岩田駅前リージョンセンター）</a:t>
            </a:r>
            <a:endParaRPr kumimoji="1" lang="en-US" altLang="ja-JP" sz="1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・高次脳機能障がいの基礎知識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第１部　講義「高次脳機能障がいの症状について」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第２部　グループワーク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0F78B9-3116-43E8-80A6-B05821603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1137635"/>
            <a:ext cx="3055153" cy="229136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AF216F-2F9B-4D60-928E-7BB4A7E1B161}"/>
              </a:ext>
            </a:extLst>
          </p:cNvPr>
          <p:cNvSpPr txBox="1"/>
          <p:nvPr/>
        </p:nvSpPr>
        <p:spPr>
          <a:xfrm>
            <a:off x="6350906" y="3915331"/>
            <a:ext cx="3055154" cy="20303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第２回の写真（予定）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366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8467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629ECD-1962-C1FB-263C-5E9AF0A645D1}"/>
              </a:ext>
            </a:extLst>
          </p:cNvPr>
          <p:cNvSpPr txBox="1"/>
          <p:nvPr/>
        </p:nvSpPr>
        <p:spPr>
          <a:xfrm>
            <a:off x="254915" y="1277094"/>
            <a:ext cx="9396170" cy="29234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■南河内圏域（富田林市、河内長野市、松原市、羽曳野市、藤井寺市、大阪狭山市、太子町、河南町、千早赤阪村）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令和８年度の研修実施に向け、南河内圏域において、精力的に高次脳機能障がい患者の受入れを行っている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脳リハセンター天美に、中核的機関を担うことの承諾を得た。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・令和８年度に地域別実践研修を開催する南河内圏域内の９市町村に対し、地域支援ネットワークの再構築について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説明を実施。研修実施にあたり、広報周知、研修への参加、会場の提供の協力を依頼した。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・上記の中核的機関とともに、訪問看護事業所、就業・生活支援センター、基幹相談支援センター、相談支援事業所、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就労継続支援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型が事務局メンバーとして参画し、令和８年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日に事務局の顔合わせを実施した。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E338A5-F4A3-421E-B124-B2D2575DDD9B}"/>
              </a:ext>
            </a:extLst>
          </p:cNvPr>
          <p:cNvSpPr txBox="1"/>
          <p:nvPr/>
        </p:nvSpPr>
        <p:spPr>
          <a:xfrm>
            <a:off x="176087" y="773647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．令和７年度の取組み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4AEF5A-A77D-40E5-9F19-426544C11752}"/>
              </a:ext>
            </a:extLst>
          </p:cNvPr>
          <p:cNvSpPr txBox="1"/>
          <p:nvPr/>
        </p:nvSpPr>
        <p:spPr>
          <a:xfrm>
            <a:off x="176086" y="4348701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２．今後の府の取組み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399413-D2AE-4F07-92EA-34AB55DAA30B}"/>
              </a:ext>
            </a:extLst>
          </p:cNvPr>
          <p:cNvSpPr txBox="1"/>
          <p:nvPr/>
        </p:nvSpPr>
        <p:spPr>
          <a:xfrm>
            <a:off x="254915" y="4816479"/>
            <a:ext cx="9396170" cy="164102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令和５年度以降に研修を実施した６圏域（中河内、泉州、三島、北河内、大阪市、豊能）及び令和８年度実施予定の圏域（南河内）について、自主的・持続的な圏域ネットワークの維持と拡充をめざし、今後も府として後方支援を行う予定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令和８年度で全圏域において地域支援ネットワークの核となる事務局が立ち上がることから、令和９年度以降は、圏域内での活動の活性化に加えて、圏域間の情報交換等ができるよう後方支援を行っていく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25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テキスト ボックス 86"/>
          <p:cNvSpPr txBox="1"/>
          <p:nvPr/>
        </p:nvSpPr>
        <p:spPr>
          <a:xfrm>
            <a:off x="47265" y="736515"/>
            <a:ext cx="490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３．各圏域毎の活動状況及び支援機関について</a:t>
            </a:r>
            <a:endParaRPr kumimoji="1" lang="en-US" altLang="ja-JP" b="1" dirty="0"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AutoShape 6"/>
          <p:cNvSpPr>
            <a:spLocks noChangeAspect="1" noChangeArrowheads="1" noTextEdit="1"/>
          </p:cNvSpPr>
          <p:nvPr/>
        </p:nvSpPr>
        <p:spPr bwMode="auto">
          <a:xfrm>
            <a:off x="1598400" y="941305"/>
            <a:ext cx="5383885" cy="58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99CC" mc:Ignorable="a14" a14:legacySpreadsheetColorIndex="4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59" name="Text Box 74"/>
          <p:cNvSpPr txBox="1">
            <a:spLocks noChangeArrowheads="1"/>
          </p:cNvSpPr>
          <p:nvPr/>
        </p:nvSpPr>
        <p:spPr bwMode="auto">
          <a:xfrm>
            <a:off x="5531374" y="4770445"/>
            <a:ext cx="337633" cy="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wordArtVertRtl" wrap="square" lIns="0" tIns="0" rIns="0" bIns="36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300"/>
              </a:lnSpc>
              <a:defRPr sz="1000"/>
            </a:pPr>
            <a:endParaRPr lang="ja-JP" altLang="en-US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lnSpc>
                <a:spcPts val="1300"/>
              </a:lnSpc>
              <a:defRPr sz="1000"/>
            </a:pP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F56ECE8-5900-4946-A4ED-1C8B46ACC8E2}"/>
              </a:ext>
            </a:extLst>
          </p:cNvPr>
          <p:cNvSpPr/>
          <p:nvPr/>
        </p:nvSpPr>
        <p:spPr>
          <a:xfrm>
            <a:off x="3119133" y="6188765"/>
            <a:ext cx="531574" cy="2325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C8AAA3-2CE9-4F18-8463-8BC1C56B4383}"/>
              </a:ext>
            </a:extLst>
          </p:cNvPr>
          <p:cNvSpPr txBox="1"/>
          <p:nvPr/>
        </p:nvSpPr>
        <p:spPr>
          <a:xfrm>
            <a:off x="3605783" y="6132687"/>
            <a:ext cx="226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：ネットワーク再構築中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5" name="Text Box 101">
            <a:extLst>
              <a:ext uri="{FF2B5EF4-FFF2-40B4-BE49-F238E27FC236}">
                <a16:creationId xmlns:a16="http://schemas.microsoft.com/office/drawing/2014/main" id="{659848BF-2676-4268-9AD5-3A5D0059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132" y="5830525"/>
            <a:ext cx="540419" cy="297486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36000" rIns="0" bIns="3600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9F3E541D-1F99-4BCB-8A16-F2D67580DB4D}"/>
              </a:ext>
            </a:extLst>
          </p:cNvPr>
          <p:cNvSpPr txBox="1"/>
          <p:nvPr/>
        </p:nvSpPr>
        <p:spPr>
          <a:xfrm>
            <a:off x="3596051" y="5803005"/>
            <a:ext cx="197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：ネットワークあり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9F97D4-D9AB-4CB2-86F7-022A2D7A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75" y="1054995"/>
            <a:ext cx="3888325" cy="4478007"/>
          </a:xfrm>
          <a:prstGeom prst="rect">
            <a:avLst/>
          </a:prstGeom>
        </p:spPr>
      </p:pic>
      <p:sp>
        <p:nvSpPr>
          <p:cNvPr id="251" name="角丸四角形 250"/>
          <p:cNvSpPr/>
          <p:nvPr/>
        </p:nvSpPr>
        <p:spPr>
          <a:xfrm>
            <a:off x="6841764" y="2435515"/>
            <a:ext cx="2923050" cy="1087694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6917247" y="2446140"/>
            <a:ext cx="278511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北河内二次医療圏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ネットワーク再構築中。</a:t>
            </a: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川口脳神経外科リハビリクリニック、ギフト、　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あさつゆ、あまのがわ等</a:t>
            </a:r>
          </a:p>
        </p:txBody>
      </p:sp>
      <p:sp>
        <p:nvSpPr>
          <p:cNvPr id="269" name="角丸四角形 268"/>
          <p:cNvSpPr/>
          <p:nvPr/>
        </p:nvSpPr>
        <p:spPr>
          <a:xfrm>
            <a:off x="6824100" y="1026393"/>
            <a:ext cx="2961558" cy="1350876"/>
          </a:xfrm>
          <a:prstGeom prst="roundRect">
            <a:avLst>
              <a:gd name="adj" fmla="val 14411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6870520" y="1083266"/>
            <a:ext cx="2915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三島二次医療圏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ネットワーク再構築中。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愛仁会リハビリテーション病院、菜の花障害者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相談支援センター、摂津市障害者職業能力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開発センター、あおい等</a:t>
            </a:r>
          </a:p>
        </p:txBody>
      </p:sp>
      <p:sp>
        <p:nvSpPr>
          <p:cNvPr id="248" name="角丸四角形 247"/>
          <p:cNvSpPr/>
          <p:nvPr/>
        </p:nvSpPr>
        <p:spPr>
          <a:xfrm>
            <a:off x="89041" y="1192481"/>
            <a:ext cx="2927924" cy="1277131"/>
          </a:xfrm>
          <a:prstGeom prst="roundRect">
            <a:avLst>
              <a:gd name="adj" fmla="val 8314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101005" y="1210987"/>
            <a:ext cx="280431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豊能二次医療圏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活動状況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ネットワーク再構築中。</a:t>
            </a: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坂本診療所、羅針盤、相談支援事業所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あおぞら、ヒューマン等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7" name="角丸四角形 256"/>
          <p:cNvSpPr/>
          <p:nvPr/>
        </p:nvSpPr>
        <p:spPr>
          <a:xfrm>
            <a:off x="90449" y="2555885"/>
            <a:ext cx="2900833" cy="1246495"/>
          </a:xfrm>
          <a:prstGeom prst="roundRect">
            <a:avLst>
              <a:gd name="adj" fmla="val 953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104281" y="2556631"/>
            <a:ext cx="28486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大阪市南西部に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NW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形成中。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東住吉森本リハビリテーション病院、大阪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市更生療育センター、頭部外傷や病気に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よる後遺症をもつ若者と家族の会等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4" name="角丸四角形 253"/>
          <p:cNvSpPr/>
          <p:nvPr/>
        </p:nvSpPr>
        <p:spPr>
          <a:xfrm>
            <a:off x="6854558" y="3639701"/>
            <a:ext cx="2927924" cy="1422022"/>
          </a:xfrm>
          <a:prstGeom prst="roundRect">
            <a:avLst>
              <a:gd name="adj" fmla="val 1117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6940982" y="3646024"/>
            <a:ext cx="273323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中河内二次医療圏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ネットワーク有り。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八尾はぁとふる病院、東大阪市立障害児者　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支援センターレピラ、サポートスペースここ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りーど、東大阪え～わの会、八尾のほっと・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ケーキの会等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3" name="角丸四角形 262"/>
          <p:cNvSpPr/>
          <p:nvPr/>
        </p:nvSpPr>
        <p:spPr>
          <a:xfrm>
            <a:off x="59296" y="5292569"/>
            <a:ext cx="2893666" cy="1122418"/>
          </a:xfrm>
          <a:prstGeom prst="roundRect">
            <a:avLst>
              <a:gd name="adj" fmla="val 12594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107619" y="5299190"/>
            <a:ext cx="279962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泉州二次医療圏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ネットワーク有り。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葛城病院、泉州中障害者・就業生活支援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センター、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SKN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0" name="角丸四角形 259"/>
          <p:cNvSpPr/>
          <p:nvPr/>
        </p:nvSpPr>
        <p:spPr>
          <a:xfrm>
            <a:off x="63358" y="3900073"/>
            <a:ext cx="2927924" cy="1290193"/>
          </a:xfrm>
          <a:prstGeom prst="roundRect">
            <a:avLst>
              <a:gd name="adj" fmla="val 9709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96441" y="3913005"/>
            <a:ext cx="29403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堺市二次医療圏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２５から実施）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ネットワーク有り。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なやクリニック、堺市健康福祉プラザ生活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リハビリテーションセンター、ヘッドウェイ堺、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堺脳損傷協会、ちゃれんじゃあず等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6F5568B-C84D-4BC4-B394-E823DD6EE2A6}"/>
              </a:ext>
            </a:extLst>
          </p:cNvPr>
          <p:cNvSpPr/>
          <p:nvPr/>
        </p:nvSpPr>
        <p:spPr>
          <a:xfrm>
            <a:off x="4938713" y="4102894"/>
            <a:ext cx="1147762" cy="1207294"/>
          </a:xfrm>
          <a:custGeom>
            <a:avLst/>
            <a:gdLst>
              <a:gd name="connsiteX0" fmla="*/ 0 w 1147762"/>
              <a:gd name="connsiteY0" fmla="*/ 1207294 h 1207294"/>
              <a:gd name="connsiteX1" fmla="*/ 11906 w 1147762"/>
              <a:gd name="connsiteY1" fmla="*/ 1202531 h 1207294"/>
              <a:gd name="connsiteX2" fmla="*/ 23812 w 1147762"/>
              <a:gd name="connsiteY2" fmla="*/ 1190625 h 1207294"/>
              <a:gd name="connsiteX3" fmla="*/ 35718 w 1147762"/>
              <a:gd name="connsiteY3" fmla="*/ 1183481 h 1207294"/>
              <a:gd name="connsiteX4" fmla="*/ 50006 w 1147762"/>
              <a:gd name="connsiteY4" fmla="*/ 1154906 h 1207294"/>
              <a:gd name="connsiteX5" fmla="*/ 71437 w 1147762"/>
              <a:gd name="connsiteY5" fmla="*/ 1140619 h 1207294"/>
              <a:gd name="connsiteX6" fmla="*/ 78581 w 1147762"/>
              <a:gd name="connsiteY6" fmla="*/ 1135856 h 1207294"/>
              <a:gd name="connsiteX7" fmla="*/ 97631 w 1147762"/>
              <a:gd name="connsiteY7" fmla="*/ 1126331 h 1207294"/>
              <a:gd name="connsiteX8" fmla="*/ 107156 w 1147762"/>
              <a:gd name="connsiteY8" fmla="*/ 1119187 h 1207294"/>
              <a:gd name="connsiteX9" fmla="*/ 126206 w 1147762"/>
              <a:gd name="connsiteY9" fmla="*/ 1114425 h 1207294"/>
              <a:gd name="connsiteX10" fmla="*/ 142875 w 1147762"/>
              <a:gd name="connsiteY10" fmla="*/ 1104900 h 1207294"/>
              <a:gd name="connsiteX11" fmla="*/ 169068 w 1147762"/>
              <a:gd name="connsiteY11" fmla="*/ 1102519 h 1207294"/>
              <a:gd name="connsiteX12" fmla="*/ 192881 w 1147762"/>
              <a:gd name="connsiteY12" fmla="*/ 1083469 h 1207294"/>
              <a:gd name="connsiteX13" fmla="*/ 207168 w 1147762"/>
              <a:gd name="connsiteY13" fmla="*/ 1071562 h 1207294"/>
              <a:gd name="connsiteX14" fmla="*/ 214312 w 1147762"/>
              <a:gd name="connsiteY14" fmla="*/ 1064419 h 1207294"/>
              <a:gd name="connsiteX15" fmla="*/ 219075 w 1147762"/>
              <a:gd name="connsiteY15" fmla="*/ 1054894 h 1207294"/>
              <a:gd name="connsiteX16" fmla="*/ 226218 w 1147762"/>
              <a:gd name="connsiteY16" fmla="*/ 1042987 h 1207294"/>
              <a:gd name="connsiteX17" fmla="*/ 228600 w 1147762"/>
              <a:gd name="connsiteY17" fmla="*/ 1012031 h 1207294"/>
              <a:gd name="connsiteX18" fmla="*/ 235743 w 1147762"/>
              <a:gd name="connsiteY18" fmla="*/ 1002506 h 1207294"/>
              <a:gd name="connsiteX19" fmla="*/ 254793 w 1147762"/>
              <a:gd name="connsiteY19" fmla="*/ 976312 h 1207294"/>
              <a:gd name="connsiteX20" fmla="*/ 259556 w 1147762"/>
              <a:gd name="connsiteY20" fmla="*/ 957262 h 1207294"/>
              <a:gd name="connsiteX21" fmla="*/ 261937 w 1147762"/>
              <a:gd name="connsiteY21" fmla="*/ 945356 h 1207294"/>
              <a:gd name="connsiteX22" fmla="*/ 271462 w 1147762"/>
              <a:gd name="connsiteY22" fmla="*/ 923925 h 1207294"/>
              <a:gd name="connsiteX23" fmla="*/ 276225 w 1147762"/>
              <a:gd name="connsiteY23" fmla="*/ 909637 h 1207294"/>
              <a:gd name="connsiteX24" fmla="*/ 283368 w 1147762"/>
              <a:gd name="connsiteY24" fmla="*/ 881062 h 1207294"/>
              <a:gd name="connsiteX25" fmla="*/ 276225 w 1147762"/>
              <a:gd name="connsiteY25" fmla="*/ 850106 h 1207294"/>
              <a:gd name="connsiteX26" fmla="*/ 264318 w 1147762"/>
              <a:gd name="connsiteY26" fmla="*/ 840581 h 1207294"/>
              <a:gd name="connsiteX27" fmla="*/ 259556 w 1147762"/>
              <a:gd name="connsiteY27" fmla="*/ 828675 h 1207294"/>
              <a:gd name="connsiteX28" fmla="*/ 264318 w 1147762"/>
              <a:gd name="connsiteY28" fmla="*/ 809625 h 1207294"/>
              <a:gd name="connsiteX29" fmla="*/ 271462 w 1147762"/>
              <a:gd name="connsiteY29" fmla="*/ 804862 h 1207294"/>
              <a:gd name="connsiteX30" fmla="*/ 302418 w 1147762"/>
              <a:gd name="connsiteY30" fmla="*/ 776287 h 1207294"/>
              <a:gd name="connsiteX31" fmla="*/ 333375 w 1147762"/>
              <a:gd name="connsiteY31" fmla="*/ 747712 h 1207294"/>
              <a:gd name="connsiteX32" fmla="*/ 350043 w 1147762"/>
              <a:gd name="connsiteY32" fmla="*/ 738187 h 1207294"/>
              <a:gd name="connsiteX33" fmla="*/ 388143 w 1147762"/>
              <a:gd name="connsiteY33" fmla="*/ 711994 h 1207294"/>
              <a:gd name="connsiteX34" fmla="*/ 402431 w 1147762"/>
              <a:gd name="connsiteY34" fmla="*/ 702469 h 1207294"/>
              <a:gd name="connsiteX35" fmla="*/ 409575 w 1147762"/>
              <a:gd name="connsiteY35" fmla="*/ 700087 h 1207294"/>
              <a:gd name="connsiteX36" fmla="*/ 421481 w 1147762"/>
              <a:gd name="connsiteY36" fmla="*/ 685800 h 1207294"/>
              <a:gd name="connsiteX37" fmla="*/ 423862 w 1147762"/>
              <a:gd name="connsiteY37" fmla="*/ 678656 h 1207294"/>
              <a:gd name="connsiteX38" fmla="*/ 431006 w 1147762"/>
              <a:gd name="connsiteY38" fmla="*/ 669131 h 1207294"/>
              <a:gd name="connsiteX39" fmla="*/ 426243 w 1147762"/>
              <a:gd name="connsiteY39" fmla="*/ 657225 h 1207294"/>
              <a:gd name="connsiteX40" fmla="*/ 421481 w 1147762"/>
              <a:gd name="connsiteY40" fmla="*/ 647700 h 1207294"/>
              <a:gd name="connsiteX41" fmla="*/ 419100 w 1147762"/>
              <a:gd name="connsiteY41" fmla="*/ 621506 h 1207294"/>
              <a:gd name="connsiteX42" fmla="*/ 414337 w 1147762"/>
              <a:gd name="connsiteY42" fmla="*/ 614362 h 1207294"/>
              <a:gd name="connsiteX43" fmla="*/ 411956 w 1147762"/>
              <a:gd name="connsiteY43" fmla="*/ 578644 h 1207294"/>
              <a:gd name="connsiteX44" fmla="*/ 407193 w 1147762"/>
              <a:gd name="connsiteY44" fmla="*/ 550069 h 1207294"/>
              <a:gd name="connsiteX45" fmla="*/ 404812 w 1147762"/>
              <a:gd name="connsiteY45" fmla="*/ 533400 h 1207294"/>
              <a:gd name="connsiteX46" fmla="*/ 407193 w 1147762"/>
              <a:gd name="connsiteY46" fmla="*/ 509587 h 1207294"/>
              <a:gd name="connsiteX47" fmla="*/ 435768 w 1147762"/>
              <a:gd name="connsiteY47" fmla="*/ 473869 h 1207294"/>
              <a:gd name="connsiteX48" fmla="*/ 442912 w 1147762"/>
              <a:gd name="connsiteY48" fmla="*/ 461962 h 1207294"/>
              <a:gd name="connsiteX49" fmla="*/ 445293 w 1147762"/>
              <a:gd name="connsiteY49" fmla="*/ 404812 h 1207294"/>
              <a:gd name="connsiteX50" fmla="*/ 442912 w 1147762"/>
              <a:gd name="connsiteY50" fmla="*/ 378619 h 1207294"/>
              <a:gd name="connsiteX51" fmla="*/ 457200 w 1147762"/>
              <a:gd name="connsiteY51" fmla="*/ 388144 h 1207294"/>
              <a:gd name="connsiteX52" fmla="*/ 466725 w 1147762"/>
              <a:gd name="connsiteY52" fmla="*/ 390525 h 1207294"/>
              <a:gd name="connsiteX53" fmla="*/ 492918 w 1147762"/>
              <a:gd name="connsiteY53" fmla="*/ 395287 h 1207294"/>
              <a:gd name="connsiteX54" fmla="*/ 507206 w 1147762"/>
              <a:gd name="connsiteY54" fmla="*/ 376237 h 1207294"/>
              <a:gd name="connsiteX55" fmla="*/ 542925 w 1147762"/>
              <a:gd name="connsiteY55" fmla="*/ 366712 h 1207294"/>
              <a:gd name="connsiteX56" fmla="*/ 552450 w 1147762"/>
              <a:gd name="connsiteY56" fmla="*/ 335756 h 1207294"/>
              <a:gd name="connsiteX57" fmla="*/ 559593 w 1147762"/>
              <a:gd name="connsiteY57" fmla="*/ 316706 h 1207294"/>
              <a:gd name="connsiteX58" fmla="*/ 566737 w 1147762"/>
              <a:gd name="connsiteY58" fmla="*/ 314325 h 1207294"/>
              <a:gd name="connsiteX59" fmla="*/ 573881 w 1147762"/>
              <a:gd name="connsiteY59" fmla="*/ 319087 h 1207294"/>
              <a:gd name="connsiteX60" fmla="*/ 576262 w 1147762"/>
              <a:gd name="connsiteY60" fmla="*/ 333375 h 1207294"/>
              <a:gd name="connsiteX61" fmla="*/ 581025 w 1147762"/>
              <a:gd name="connsiteY61" fmla="*/ 345281 h 1207294"/>
              <a:gd name="connsiteX62" fmla="*/ 585787 w 1147762"/>
              <a:gd name="connsiteY62" fmla="*/ 376237 h 1207294"/>
              <a:gd name="connsiteX63" fmla="*/ 588168 w 1147762"/>
              <a:gd name="connsiteY63" fmla="*/ 388144 h 1207294"/>
              <a:gd name="connsiteX64" fmla="*/ 592931 w 1147762"/>
              <a:gd name="connsiteY64" fmla="*/ 395287 h 1207294"/>
              <a:gd name="connsiteX65" fmla="*/ 597693 w 1147762"/>
              <a:gd name="connsiteY65" fmla="*/ 404812 h 1207294"/>
              <a:gd name="connsiteX66" fmla="*/ 604837 w 1147762"/>
              <a:gd name="connsiteY66" fmla="*/ 416719 h 1207294"/>
              <a:gd name="connsiteX67" fmla="*/ 633412 w 1147762"/>
              <a:gd name="connsiteY67" fmla="*/ 428625 h 1207294"/>
              <a:gd name="connsiteX68" fmla="*/ 645318 w 1147762"/>
              <a:gd name="connsiteY68" fmla="*/ 435769 h 1207294"/>
              <a:gd name="connsiteX69" fmla="*/ 669131 w 1147762"/>
              <a:gd name="connsiteY69" fmla="*/ 440531 h 1207294"/>
              <a:gd name="connsiteX70" fmla="*/ 673893 w 1147762"/>
              <a:gd name="connsiteY70" fmla="*/ 411956 h 1207294"/>
              <a:gd name="connsiteX71" fmla="*/ 690562 w 1147762"/>
              <a:gd name="connsiteY71" fmla="*/ 404812 h 1207294"/>
              <a:gd name="connsiteX72" fmla="*/ 697706 w 1147762"/>
              <a:gd name="connsiteY72" fmla="*/ 392906 h 1207294"/>
              <a:gd name="connsiteX73" fmla="*/ 702468 w 1147762"/>
              <a:gd name="connsiteY73" fmla="*/ 381000 h 1207294"/>
              <a:gd name="connsiteX74" fmla="*/ 709612 w 1147762"/>
              <a:gd name="connsiteY74" fmla="*/ 373856 h 1207294"/>
              <a:gd name="connsiteX75" fmla="*/ 714375 w 1147762"/>
              <a:gd name="connsiteY75" fmla="*/ 361950 h 1207294"/>
              <a:gd name="connsiteX76" fmla="*/ 711993 w 1147762"/>
              <a:gd name="connsiteY76" fmla="*/ 319087 h 1207294"/>
              <a:gd name="connsiteX77" fmla="*/ 697706 w 1147762"/>
              <a:gd name="connsiteY77" fmla="*/ 302419 h 1207294"/>
              <a:gd name="connsiteX78" fmla="*/ 688181 w 1147762"/>
              <a:gd name="connsiteY78" fmla="*/ 278606 h 1207294"/>
              <a:gd name="connsiteX79" fmla="*/ 676275 w 1147762"/>
              <a:gd name="connsiteY79" fmla="*/ 250031 h 1207294"/>
              <a:gd name="connsiteX80" fmla="*/ 661987 w 1147762"/>
              <a:gd name="connsiteY80" fmla="*/ 228600 h 1207294"/>
              <a:gd name="connsiteX81" fmla="*/ 645318 w 1147762"/>
              <a:gd name="connsiteY81" fmla="*/ 211931 h 1207294"/>
              <a:gd name="connsiteX82" fmla="*/ 650081 w 1147762"/>
              <a:gd name="connsiteY82" fmla="*/ 157162 h 1207294"/>
              <a:gd name="connsiteX83" fmla="*/ 661987 w 1147762"/>
              <a:gd name="connsiteY83" fmla="*/ 130969 h 1207294"/>
              <a:gd name="connsiteX84" fmla="*/ 669131 w 1147762"/>
              <a:gd name="connsiteY84" fmla="*/ 116681 h 1207294"/>
              <a:gd name="connsiteX85" fmla="*/ 671512 w 1147762"/>
              <a:gd name="connsiteY85" fmla="*/ 104775 h 1207294"/>
              <a:gd name="connsiteX86" fmla="*/ 681037 w 1147762"/>
              <a:gd name="connsiteY86" fmla="*/ 88106 h 1207294"/>
              <a:gd name="connsiteX87" fmla="*/ 688181 w 1147762"/>
              <a:gd name="connsiteY87" fmla="*/ 57150 h 1207294"/>
              <a:gd name="connsiteX88" fmla="*/ 702468 w 1147762"/>
              <a:gd name="connsiteY88" fmla="*/ 42862 h 1207294"/>
              <a:gd name="connsiteX89" fmla="*/ 754856 w 1147762"/>
              <a:gd name="connsiteY89" fmla="*/ 33337 h 1207294"/>
              <a:gd name="connsiteX90" fmla="*/ 771525 w 1147762"/>
              <a:gd name="connsiteY90" fmla="*/ 9525 h 1207294"/>
              <a:gd name="connsiteX91" fmla="*/ 776287 w 1147762"/>
              <a:gd name="connsiteY91" fmla="*/ 2381 h 1207294"/>
              <a:gd name="connsiteX92" fmla="*/ 785812 w 1147762"/>
              <a:gd name="connsiteY92" fmla="*/ 0 h 1207294"/>
              <a:gd name="connsiteX93" fmla="*/ 816768 w 1147762"/>
              <a:gd name="connsiteY93" fmla="*/ 9525 h 1207294"/>
              <a:gd name="connsiteX94" fmla="*/ 835818 w 1147762"/>
              <a:gd name="connsiteY94" fmla="*/ 21431 h 1207294"/>
              <a:gd name="connsiteX95" fmla="*/ 854868 w 1147762"/>
              <a:gd name="connsiteY95" fmla="*/ 28575 h 1207294"/>
              <a:gd name="connsiteX96" fmla="*/ 871537 w 1147762"/>
              <a:gd name="connsiteY96" fmla="*/ 40481 h 1207294"/>
              <a:gd name="connsiteX97" fmla="*/ 902493 w 1147762"/>
              <a:gd name="connsiteY97" fmla="*/ 38100 h 1207294"/>
              <a:gd name="connsiteX98" fmla="*/ 923925 w 1147762"/>
              <a:gd name="connsiteY98" fmla="*/ 35719 h 1207294"/>
              <a:gd name="connsiteX99" fmla="*/ 933450 w 1147762"/>
              <a:gd name="connsiteY99" fmla="*/ 42862 h 1207294"/>
              <a:gd name="connsiteX100" fmla="*/ 945356 w 1147762"/>
              <a:gd name="connsiteY100" fmla="*/ 66675 h 1207294"/>
              <a:gd name="connsiteX101" fmla="*/ 964406 w 1147762"/>
              <a:gd name="connsiteY101" fmla="*/ 92869 h 1207294"/>
              <a:gd name="connsiteX102" fmla="*/ 940593 w 1147762"/>
              <a:gd name="connsiteY102" fmla="*/ 130969 h 1207294"/>
              <a:gd name="connsiteX103" fmla="*/ 935831 w 1147762"/>
              <a:gd name="connsiteY103" fmla="*/ 140494 h 1207294"/>
              <a:gd name="connsiteX104" fmla="*/ 926306 w 1147762"/>
              <a:gd name="connsiteY104" fmla="*/ 164306 h 1207294"/>
              <a:gd name="connsiteX105" fmla="*/ 919162 w 1147762"/>
              <a:gd name="connsiteY105" fmla="*/ 188119 h 1207294"/>
              <a:gd name="connsiteX106" fmla="*/ 912018 w 1147762"/>
              <a:gd name="connsiteY106" fmla="*/ 211931 h 1207294"/>
              <a:gd name="connsiteX107" fmla="*/ 907256 w 1147762"/>
              <a:gd name="connsiteY107" fmla="*/ 223837 h 1207294"/>
              <a:gd name="connsiteX108" fmla="*/ 900112 w 1147762"/>
              <a:gd name="connsiteY108" fmla="*/ 228600 h 1207294"/>
              <a:gd name="connsiteX109" fmla="*/ 909637 w 1147762"/>
              <a:gd name="connsiteY109" fmla="*/ 247650 h 1207294"/>
              <a:gd name="connsiteX110" fmla="*/ 916781 w 1147762"/>
              <a:gd name="connsiteY110" fmla="*/ 250031 h 1207294"/>
              <a:gd name="connsiteX111" fmla="*/ 962025 w 1147762"/>
              <a:gd name="connsiteY111" fmla="*/ 254794 h 1207294"/>
              <a:gd name="connsiteX112" fmla="*/ 983456 w 1147762"/>
              <a:gd name="connsiteY112" fmla="*/ 250031 h 1207294"/>
              <a:gd name="connsiteX113" fmla="*/ 988218 w 1147762"/>
              <a:gd name="connsiteY113" fmla="*/ 238125 h 1207294"/>
              <a:gd name="connsiteX114" fmla="*/ 992981 w 1147762"/>
              <a:gd name="connsiteY114" fmla="*/ 297656 h 1207294"/>
              <a:gd name="connsiteX115" fmla="*/ 1002506 w 1147762"/>
              <a:gd name="connsiteY115" fmla="*/ 300037 h 1207294"/>
              <a:gd name="connsiteX116" fmla="*/ 1019175 w 1147762"/>
              <a:gd name="connsiteY116" fmla="*/ 307181 h 1207294"/>
              <a:gd name="connsiteX117" fmla="*/ 1052512 w 1147762"/>
              <a:gd name="connsiteY117" fmla="*/ 316706 h 1207294"/>
              <a:gd name="connsiteX118" fmla="*/ 1073943 w 1147762"/>
              <a:gd name="connsiteY118" fmla="*/ 326231 h 1207294"/>
              <a:gd name="connsiteX119" fmla="*/ 1104900 w 1147762"/>
              <a:gd name="connsiteY119" fmla="*/ 333375 h 1207294"/>
              <a:gd name="connsiteX120" fmla="*/ 1114425 w 1147762"/>
              <a:gd name="connsiteY120" fmla="*/ 335756 h 1207294"/>
              <a:gd name="connsiteX121" fmla="*/ 1126331 w 1147762"/>
              <a:gd name="connsiteY121" fmla="*/ 338137 h 1207294"/>
              <a:gd name="connsiteX122" fmla="*/ 1147762 w 1147762"/>
              <a:gd name="connsiteY122" fmla="*/ 345281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147762" h="1207294">
                <a:moveTo>
                  <a:pt x="0" y="1207294"/>
                </a:moveTo>
                <a:cubicBezTo>
                  <a:pt x="3969" y="1205706"/>
                  <a:pt x="8404" y="1204982"/>
                  <a:pt x="11906" y="1202531"/>
                </a:cubicBezTo>
                <a:cubicBezTo>
                  <a:pt x="16504" y="1199312"/>
                  <a:pt x="19429" y="1194131"/>
                  <a:pt x="23812" y="1190625"/>
                </a:cubicBezTo>
                <a:cubicBezTo>
                  <a:pt x="27426" y="1187734"/>
                  <a:pt x="31749" y="1185862"/>
                  <a:pt x="35718" y="1183481"/>
                </a:cubicBezTo>
                <a:cubicBezTo>
                  <a:pt x="39030" y="1174649"/>
                  <a:pt x="41851" y="1161702"/>
                  <a:pt x="50006" y="1154906"/>
                </a:cubicBezTo>
                <a:cubicBezTo>
                  <a:pt x="56602" y="1149410"/>
                  <a:pt x="64293" y="1145381"/>
                  <a:pt x="71437" y="1140619"/>
                </a:cubicBezTo>
                <a:cubicBezTo>
                  <a:pt x="73818" y="1139031"/>
                  <a:pt x="76021" y="1137136"/>
                  <a:pt x="78581" y="1135856"/>
                </a:cubicBezTo>
                <a:cubicBezTo>
                  <a:pt x="84931" y="1132681"/>
                  <a:pt x="91499" y="1129908"/>
                  <a:pt x="97631" y="1126331"/>
                </a:cubicBezTo>
                <a:cubicBezTo>
                  <a:pt x="101059" y="1124331"/>
                  <a:pt x="103492" y="1120713"/>
                  <a:pt x="107156" y="1119187"/>
                </a:cubicBezTo>
                <a:cubicBezTo>
                  <a:pt x="113198" y="1116670"/>
                  <a:pt x="119856" y="1116012"/>
                  <a:pt x="126206" y="1114425"/>
                </a:cubicBezTo>
                <a:cubicBezTo>
                  <a:pt x="130041" y="1111868"/>
                  <a:pt x="138557" y="1105764"/>
                  <a:pt x="142875" y="1104900"/>
                </a:cubicBezTo>
                <a:cubicBezTo>
                  <a:pt x="151472" y="1103181"/>
                  <a:pt x="160337" y="1103313"/>
                  <a:pt x="169068" y="1102519"/>
                </a:cubicBezTo>
                <a:lnTo>
                  <a:pt x="192881" y="1083469"/>
                </a:lnTo>
                <a:cubicBezTo>
                  <a:pt x="197692" y="1079560"/>
                  <a:pt x="202784" y="1075945"/>
                  <a:pt x="207168" y="1071562"/>
                </a:cubicBezTo>
                <a:lnTo>
                  <a:pt x="214312" y="1064419"/>
                </a:lnTo>
                <a:cubicBezTo>
                  <a:pt x="215900" y="1061244"/>
                  <a:pt x="217351" y="1057997"/>
                  <a:pt x="219075" y="1054894"/>
                </a:cubicBezTo>
                <a:cubicBezTo>
                  <a:pt x="221323" y="1050848"/>
                  <a:pt x="225214" y="1047505"/>
                  <a:pt x="226218" y="1042987"/>
                </a:cubicBezTo>
                <a:cubicBezTo>
                  <a:pt x="228463" y="1032884"/>
                  <a:pt x="226230" y="1022105"/>
                  <a:pt x="228600" y="1012031"/>
                </a:cubicBezTo>
                <a:cubicBezTo>
                  <a:pt x="229509" y="1008168"/>
                  <a:pt x="233467" y="1005757"/>
                  <a:pt x="235743" y="1002506"/>
                </a:cubicBezTo>
                <a:cubicBezTo>
                  <a:pt x="253020" y="977823"/>
                  <a:pt x="237312" y="998165"/>
                  <a:pt x="254793" y="976312"/>
                </a:cubicBezTo>
                <a:cubicBezTo>
                  <a:pt x="256381" y="969962"/>
                  <a:pt x="258272" y="963680"/>
                  <a:pt x="259556" y="957262"/>
                </a:cubicBezTo>
                <a:cubicBezTo>
                  <a:pt x="260350" y="953293"/>
                  <a:pt x="260576" y="949167"/>
                  <a:pt x="261937" y="945356"/>
                </a:cubicBezTo>
                <a:cubicBezTo>
                  <a:pt x="264566" y="937994"/>
                  <a:pt x="268559" y="931183"/>
                  <a:pt x="271462" y="923925"/>
                </a:cubicBezTo>
                <a:cubicBezTo>
                  <a:pt x="273327" y="919264"/>
                  <a:pt x="274749" y="914435"/>
                  <a:pt x="276225" y="909637"/>
                </a:cubicBezTo>
                <a:cubicBezTo>
                  <a:pt x="281259" y="893275"/>
                  <a:pt x="280442" y="895694"/>
                  <a:pt x="283368" y="881062"/>
                </a:cubicBezTo>
                <a:cubicBezTo>
                  <a:pt x="280987" y="870743"/>
                  <a:pt x="280734" y="859688"/>
                  <a:pt x="276225" y="850106"/>
                </a:cubicBezTo>
                <a:cubicBezTo>
                  <a:pt x="274061" y="845507"/>
                  <a:pt x="267439" y="844593"/>
                  <a:pt x="264318" y="840581"/>
                </a:cubicBezTo>
                <a:cubicBezTo>
                  <a:pt x="261694" y="837207"/>
                  <a:pt x="261143" y="832644"/>
                  <a:pt x="259556" y="828675"/>
                </a:cubicBezTo>
                <a:cubicBezTo>
                  <a:pt x="261143" y="822325"/>
                  <a:pt x="261391" y="815479"/>
                  <a:pt x="264318" y="809625"/>
                </a:cubicBezTo>
                <a:cubicBezTo>
                  <a:pt x="265598" y="807065"/>
                  <a:pt x="269308" y="806747"/>
                  <a:pt x="271462" y="804862"/>
                </a:cubicBezTo>
                <a:cubicBezTo>
                  <a:pt x="282030" y="795615"/>
                  <a:pt x="292488" y="786217"/>
                  <a:pt x="302418" y="776287"/>
                </a:cubicBezTo>
                <a:cubicBezTo>
                  <a:pt x="312647" y="766058"/>
                  <a:pt x="321271" y="755415"/>
                  <a:pt x="333375" y="747712"/>
                </a:cubicBezTo>
                <a:cubicBezTo>
                  <a:pt x="338774" y="744276"/>
                  <a:pt x="344683" y="741683"/>
                  <a:pt x="350043" y="738187"/>
                </a:cubicBezTo>
                <a:cubicBezTo>
                  <a:pt x="362952" y="729768"/>
                  <a:pt x="375424" y="720697"/>
                  <a:pt x="388143" y="711994"/>
                </a:cubicBezTo>
                <a:lnTo>
                  <a:pt x="402431" y="702469"/>
                </a:lnTo>
                <a:lnTo>
                  <a:pt x="409575" y="700087"/>
                </a:lnTo>
                <a:cubicBezTo>
                  <a:pt x="413544" y="695325"/>
                  <a:pt x="418042" y="690958"/>
                  <a:pt x="421481" y="685800"/>
                </a:cubicBezTo>
                <a:cubicBezTo>
                  <a:pt x="422873" y="683711"/>
                  <a:pt x="422617" y="680835"/>
                  <a:pt x="423862" y="678656"/>
                </a:cubicBezTo>
                <a:cubicBezTo>
                  <a:pt x="425831" y="675210"/>
                  <a:pt x="428625" y="672306"/>
                  <a:pt x="431006" y="669131"/>
                </a:cubicBezTo>
                <a:cubicBezTo>
                  <a:pt x="435320" y="656186"/>
                  <a:pt x="434303" y="666897"/>
                  <a:pt x="426243" y="657225"/>
                </a:cubicBezTo>
                <a:cubicBezTo>
                  <a:pt x="423971" y="654498"/>
                  <a:pt x="423068" y="650875"/>
                  <a:pt x="421481" y="647700"/>
                </a:cubicBezTo>
                <a:cubicBezTo>
                  <a:pt x="420687" y="638969"/>
                  <a:pt x="420937" y="630079"/>
                  <a:pt x="419100" y="621506"/>
                </a:cubicBezTo>
                <a:cubicBezTo>
                  <a:pt x="418500" y="618707"/>
                  <a:pt x="414808" y="617185"/>
                  <a:pt x="414337" y="614362"/>
                </a:cubicBezTo>
                <a:cubicBezTo>
                  <a:pt x="412375" y="602592"/>
                  <a:pt x="413274" y="590503"/>
                  <a:pt x="411956" y="578644"/>
                </a:cubicBezTo>
                <a:cubicBezTo>
                  <a:pt x="410890" y="569047"/>
                  <a:pt x="408699" y="559607"/>
                  <a:pt x="407193" y="550069"/>
                </a:cubicBezTo>
                <a:cubicBezTo>
                  <a:pt x="406318" y="544525"/>
                  <a:pt x="405606" y="538956"/>
                  <a:pt x="404812" y="533400"/>
                </a:cubicBezTo>
                <a:cubicBezTo>
                  <a:pt x="405606" y="525462"/>
                  <a:pt x="404435" y="517072"/>
                  <a:pt x="407193" y="509587"/>
                </a:cubicBezTo>
                <a:cubicBezTo>
                  <a:pt x="414413" y="489989"/>
                  <a:pt x="423885" y="488393"/>
                  <a:pt x="435768" y="473869"/>
                </a:cubicBezTo>
                <a:cubicBezTo>
                  <a:pt x="438699" y="470287"/>
                  <a:pt x="440531" y="465931"/>
                  <a:pt x="442912" y="461962"/>
                </a:cubicBezTo>
                <a:cubicBezTo>
                  <a:pt x="443706" y="442912"/>
                  <a:pt x="445293" y="423879"/>
                  <a:pt x="445293" y="404812"/>
                </a:cubicBezTo>
                <a:cubicBezTo>
                  <a:pt x="445293" y="396045"/>
                  <a:pt x="437816" y="385753"/>
                  <a:pt x="442912" y="378619"/>
                </a:cubicBezTo>
                <a:cubicBezTo>
                  <a:pt x="446239" y="373961"/>
                  <a:pt x="452080" y="385584"/>
                  <a:pt x="457200" y="388144"/>
                </a:cubicBezTo>
                <a:cubicBezTo>
                  <a:pt x="460127" y="389608"/>
                  <a:pt x="463530" y="389815"/>
                  <a:pt x="466725" y="390525"/>
                </a:cubicBezTo>
                <a:cubicBezTo>
                  <a:pt x="476709" y="392744"/>
                  <a:pt x="482579" y="393564"/>
                  <a:pt x="492918" y="395287"/>
                </a:cubicBezTo>
                <a:cubicBezTo>
                  <a:pt x="497681" y="388937"/>
                  <a:pt x="501333" y="381576"/>
                  <a:pt x="507206" y="376237"/>
                </a:cubicBezTo>
                <a:cubicBezTo>
                  <a:pt x="512683" y="371258"/>
                  <a:pt x="541330" y="367031"/>
                  <a:pt x="542925" y="366712"/>
                </a:cubicBezTo>
                <a:cubicBezTo>
                  <a:pt x="547132" y="354090"/>
                  <a:pt x="547208" y="354104"/>
                  <a:pt x="552450" y="335756"/>
                </a:cubicBezTo>
                <a:cubicBezTo>
                  <a:pt x="554044" y="330176"/>
                  <a:pt x="555154" y="321145"/>
                  <a:pt x="559593" y="316706"/>
                </a:cubicBezTo>
                <a:cubicBezTo>
                  <a:pt x="561368" y="314931"/>
                  <a:pt x="564356" y="315119"/>
                  <a:pt x="566737" y="314325"/>
                </a:cubicBezTo>
                <a:cubicBezTo>
                  <a:pt x="569118" y="315912"/>
                  <a:pt x="572601" y="316527"/>
                  <a:pt x="573881" y="319087"/>
                </a:cubicBezTo>
                <a:cubicBezTo>
                  <a:pt x="576040" y="323406"/>
                  <a:pt x="574992" y="328717"/>
                  <a:pt x="576262" y="333375"/>
                </a:cubicBezTo>
                <a:cubicBezTo>
                  <a:pt x="577387" y="337499"/>
                  <a:pt x="579437" y="341312"/>
                  <a:pt x="581025" y="345281"/>
                </a:cubicBezTo>
                <a:cubicBezTo>
                  <a:pt x="584774" y="379026"/>
                  <a:pt x="581205" y="355613"/>
                  <a:pt x="585787" y="376237"/>
                </a:cubicBezTo>
                <a:cubicBezTo>
                  <a:pt x="586665" y="380188"/>
                  <a:pt x="586747" y="384354"/>
                  <a:pt x="588168" y="388144"/>
                </a:cubicBezTo>
                <a:cubicBezTo>
                  <a:pt x="589173" y="390824"/>
                  <a:pt x="591511" y="392802"/>
                  <a:pt x="592931" y="395287"/>
                </a:cubicBezTo>
                <a:cubicBezTo>
                  <a:pt x="594692" y="398369"/>
                  <a:pt x="595969" y="401709"/>
                  <a:pt x="597693" y="404812"/>
                </a:cubicBezTo>
                <a:cubicBezTo>
                  <a:pt x="599941" y="408858"/>
                  <a:pt x="600986" y="414152"/>
                  <a:pt x="604837" y="416719"/>
                </a:cubicBezTo>
                <a:cubicBezTo>
                  <a:pt x="613423" y="422443"/>
                  <a:pt x="624564" y="423316"/>
                  <a:pt x="633412" y="428625"/>
                </a:cubicBezTo>
                <a:cubicBezTo>
                  <a:pt x="637381" y="431006"/>
                  <a:pt x="640927" y="434305"/>
                  <a:pt x="645318" y="435769"/>
                </a:cubicBezTo>
                <a:cubicBezTo>
                  <a:pt x="652997" y="438329"/>
                  <a:pt x="661193" y="438944"/>
                  <a:pt x="669131" y="440531"/>
                </a:cubicBezTo>
                <a:cubicBezTo>
                  <a:pt x="690670" y="426174"/>
                  <a:pt x="654937" y="453030"/>
                  <a:pt x="673893" y="411956"/>
                </a:cubicBezTo>
                <a:cubicBezTo>
                  <a:pt x="676426" y="406467"/>
                  <a:pt x="685006" y="407193"/>
                  <a:pt x="690562" y="404812"/>
                </a:cubicBezTo>
                <a:cubicBezTo>
                  <a:pt x="692943" y="400843"/>
                  <a:pt x="695636" y="397046"/>
                  <a:pt x="697706" y="392906"/>
                </a:cubicBezTo>
                <a:cubicBezTo>
                  <a:pt x="699618" y="389083"/>
                  <a:pt x="700203" y="384625"/>
                  <a:pt x="702468" y="381000"/>
                </a:cubicBezTo>
                <a:cubicBezTo>
                  <a:pt x="704253" y="378144"/>
                  <a:pt x="707231" y="376237"/>
                  <a:pt x="709612" y="373856"/>
                </a:cubicBezTo>
                <a:cubicBezTo>
                  <a:pt x="711200" y="369887"/>
                  <a:pt x="713632" y="366159"/>
                  <a:pt x="714375" y="361950"/>
                </a:cubicBezTo>
                <a:cubicBezTo>
                  <a:pt x="716809" y="348159"/>
                  <a:pt x="719970" y="332049"/>
                  <a:pt x="711993" y="319087"/>
                </a:cubicBezTo>
                <a:cubicBezTo>
                  <a:pt x="708158" y="312855"/>
                  <a:pt x="702468" y="307975"/>
                  <a:pt x="697706" y="302419"/>
                </a:cubicBezTo>
                <a:cubicBezTo>
                  <a:pt x="694531" y="294481"/>
                  <a:pt x="690885" y="286716"/>
                  <a:pt x="688181" y="278606"/>
                </a:cubicBezTo>
                <a:cubicBezTo>
                  <a:pt x="683949" y="265912"/>
                  <a:pt x="683313" y="261762"/>
                  <a:pt x="676275" y="250031"/>
                </a:cubicBezTo>
                <a:cubicBezTo>
                  <a:pt x="671858" y="242669"/>
                  <a:pt x="666404" y="235962"/>
                  <a:pt x="661987" y="228600"/>
                </a:cubicBezTo>
                <a:cubicBezTo>
                  <a:pt x="651354" y="210878"/>
                  <a:pt x="661254" y="215915"/>
                  <a:pt x="645318" y="211931"/>
                </a:cubicBezTo>
                <a:cubicBezTo>
                  <a:pt x="645395" y="210702"/>
                  <a:pt x="647072" y="167694"/>
                  <a:pt x="650081" y="157162"/>
                </a:cubicBezTo>
                <a:cubicBezTo>
                  <a:pt x="653712" y="144455"/>
                  <a:pt x="657406" y="141659"/>
                  <a:pt x="661987" y="130969"/>
                </a:cubicBezTo>
                <a:cubicBezTo>
                  <a:pt x="667901" y="117168"/>
                  <a:pt x="659979" y="130408"/>
                  <a:pt x="669131" y="116681"/>
                </a:cubicBezTo>
                <a:cubicBezTo>
                  <a:pt x="669925" y="112712"/>
                  <a:pt x="670232" y="108615"/>
                  <a:pt x="671512" y="104775"/>
                </a:cubicBezTo>
                <a:cubicBezTo>
                  <a:pt x="673525" y="98736"/>
                  <a:pt x="677555" y="93330"/>
                  <a:pt x="681037" y="88106"/>
                </a:cubicBezTo>
                <a:cubicBezTo>
                  <a:pt x="682135" y="80419"/>
                  <a:pt x="683425" y="64284"/>
                  <a:pt x="688181" y="57150"/>
                </a:cubicBezTo>
                <a:cubicBezTo>
                  <a:pt x="691917" y="51546"/>
                  <a:pt x="696381" y="45745"/>
                  <a:pt x="702468" y="42862"/>
                </a:cubicBezTo>
                <a:cubicBezTo>
                  <a:pt x="714991" y="36930"/>
                  <a:pt x="740165" y="34970"/>
                  <a:pt x="754856" y="33337"/>
                </a:cubicBezTo>
                <a:cubicBezTo>
                  <a:pt x="776778" y="455"/>
                  <a:pt x="753877" y="34233"/>
                  <a:pt x="771525" y="9525"/>
                </a:cubicBezTo>
                <a:cubicBezTo>
                  <a:pt x="773188" y="7196"/>
                  <a:pt x="773906" y="3969"/>
                  <a:pt x="776287" y="2381"/>
                </a:cubicBezTo>
                <a:cubicBezTo>
                  <a:pt x="779010" y="566"/>
                  <a:pt x="782637" y="794"/>
                  <a:pt x="785812" y="0"/>
                </a:cubicBezTo>
                <a:cubicBezTo>
                  <a:pt x="805582" y="6589"/>
                  <a:pt x="795273" y="3383"/>
                  <a:pt x="816768" y="9525"/>
                </a:cubicBezTo>
                <a:cubicBezTo>
                  <a:pt x="823118" y="13494"/>
                  <a:pt x="829120" y="18082"/>
                  <a:pt x="835818" y="21431"/>
                </a:cubicBezTo>
                <a:cubicBezTo>
                  <a:pt x="841884" y="24464"/>
                  <a:pt x="848884" y="25384"/>
                  <a:pt x="854868" y="28575"/>
                </a:cubicBezTo>
                <a:cubicBezTo>
                  <a:pt x="860893" y="31788"/>
                  <a:pt x="865981" y="36512"/>
                  <a:pt x="871537" y="40481"/>
                </a:cubicBezTo>
                <a:lnTo>
                  <a:pt x="902493" y="38100"/>
                </a:lnTo>
                <a:cubicBezTo>
                  <a:pt x="909651" y="37449"/>
                  <a:pt x="916821" y="34626"/>
                  <a:pt x="923925" y="35719"/>
                </a:cubicBezTo>
                <a:cubicBezTo>
                  <a:pt x="927847" y="36322"/>
                  <a:pt x="930275" y="40481"/>
                  <a:pt x="933450" y="42862"/>
                </a:cubicBezTo>
                <a:cubicBezTo>
                  <a:pt x="937056" y="51878"/>
                  <a:pt x="939125" y="58887"/>
                  <a:pt x="945356" y="66675"/>
                </a:cubicBezTo>
                <a:cubicBezTo>
                  <a:pt x="966250" y="92792"/>
                  <a:pt x="949797" y="63650"/>
                  <a:pt x="964406" y="92869"/>
                </a:cubicBezTo>
                <a:cubicBezTo>
                  <a:pt x="952187" y="133596"/>
                  <a:pt x="966178" y="102540"/>
                  <a:pt x="940593" y="130969"/>
                </a:cubicBezTo>
                <a:cubicBezTo>
                  <a:pt x="938218" y="133607"/>
                  <a:pt x="937229" y="137231"/>
                  <a:pt x="935831" y="140494"/>
                </a:cubicBezTo>
                <a:cubicBezTo>
                  <a:pt x="932464" y="148352"/>
                  <a:pt x="929481" y="156369"/>
                  <a:pt x="926306" y="164306"/>
                </a:cubicBezTo>
                <a:cubicBezTo>
                  <a:pt x="917898" y="206352"/>
                  <a:pt x="930909" y="145048"/>
                  <a:pt x="919162" y="188119"/>
                </a:cubicBezTo>
                <a:cubicBezTo>
                  <a:pt x="909651" y="222993"/>
                  <a:pt x="923754" y="185525"/>
                  <a:pt x="912018" y="211931"/>
                </a:cubicBezTo>
                <a:cubicBezTo>
                  <a:pt x="910282" y="215837"/>
                  <a:pt x="909740" y="220359"/>
                  <a:pt x="907256" y="223837"/>
                </a:cubicBezTo>
                <a:cubicBezTo>
                  <a:pt x="905592" y="226166"/>
                  <a:pt x="902493" y="227012"/>
                  <a:pt x="900112" y="228600"/>
                </a:cubicBezTo>
                <a:cubicBezTo>
                  <a:pt x="902432" y="235561"/>
                  <a:pt x="904013" y="242026"/>
                  <a:pt x="909637" y="247650"/>
                </a:cubicBezTo>
                <a:cubicBezTo>
                  <a:pt x="911412" y="249425"/>
                  <a:pt x="914294" y="249692"/>
                  <a:pt x="916781" y="250031"/>
                </a:cubicBezTo>
                <a:cubicBezTo>
                  <a:pt x="931807" y="252080"/>
                  <a:pt x="946944" y="253206"/>
                  <a:pt x="962025" y="254794"/>
                </a:cubicBezTo>
                <a:cubicBezTo>
                  <a:pt x="969169" y="253206"/>
                  <a:pt x="977282" y="253960"/>
                  <a:pt x="983456" y="250031"/>
                </a:cubicBezTo>
                <a:cubicBezTo>
                  <a:pt x="987062" y="247736"/>
                  <a:pt x="987380" y="233934"/>
                  <a:pt x="988218" y="238125"/>
                </a:cubicBezTo>
                <a:cubicBezTo>
                  <a:pt x="992122" y="257645"/>
                  <a:pt x="988505" y="278259"/>
                  <a:pt x="992981" y="297656"/>
                </a:cubicBezTo>
                <a:cubicBezTo>
                  <a:pt x="993717" y="300845"/>
                  <a:pt x="999430" y="298919"/>
                  <a:pt x="1002506" y="300037"/>
                </a:cubicBezTo>
                <a:cubicBezTo>
                  <a:pt x="1008187" y="302103"/>
                  <a:pt x="1013440" y="305269"/>
                  <a:pt x="1019175" y="307181"/>
                </a:cubicBezTo>
                <a:cubicBezTo>
                  <a:pt x="1030139" y="310836"/>
                  <a:pt x="1041951" y="312012"/>
                  <a:pt x="1052512" y="316706"/>
                </a:cubicBezTo>
                <a:cubicBezTo>
                  <a:pt x="1059656" y="319881"/>
                  <a:pt x="1066623" y="323486"/>
                  <a:pt x="1073943" y="326231"/>
                </a:cubicBezTo>
                <a:cubicBezTo>
                  <a:pt x="1088941" y="331855"/>
                  <a:pt x="1090187" y="330433"/>
                  <a:pt x="1104900" y="333375"/>
                </a:cubicBezTo>
                <a:cubicBezTo>
                  <a:pt x="1108109" y="334017"/>
                  <a:pt x="1111230" y="335046"/>
                  <a:pt x="1114425" y="335756"/>
                </a:cubicBezTo>
                <a:cubicBezTo>
                  <a:pt x="1118376" y="336634"/>
                  <a:pt x="1122362" y="337343"/>
                  <a:pt x="1126331" y="338137"/>
                </a:cubicBezTo>
                <a:cubicBezTo>
                  <a:pt x="1139031" y="347662"/>
                  <a:pt x="1131887" y="345281"/>
                  <a:pt x="1147762" y="345281"/>
                </a:cubicBezTo>
              </a:path>
            </a:pathLst>
          </a:custGeom>
          <a:noFill/>
          <a:ln w="476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角丸四角形 265"/>
          <p:cNvSpPr/>
          <p:nvPr/>
        </p:nvSpPr>
        <p:spPr>
          <a:xfrm>
            <a:off x="5916777" y="5313185"/>
            <a:ext cx="2927924" cy="1101802"/>
          </a:xfrm>
          <a:prstGeom prst="roundRect">
            <a:avLst>
              <a:gd name="adj" fmla="val 12549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6018225" y="5359174"/>
            <a:ext cx="2449626" cy="1106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南河内二次医療圏（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８開始予定）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（１）活動状況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８実施に向けて調整中。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（２）支援機関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脳リハセンター天美ほか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5947BB9-8F1E-46CF-8C92-357582073CFA}"/>
              </a:ext>
            </a:extLst>
          </p:cNvPr>
          <p:cNvSpPr/>
          <p:nvPr/>
        </p:nvSpPr>
        <p:spPr>
          <a:xfrm rot="13620032">
            <a:off x="5609328" y="5151256"/>
            <a:ext cx="441960" cy="35045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7B3A38C-646C-4C9B-A591-C5E52A6A38E6}"/>
              </a:ext>
            </a:extLst>
          </p:cNvPr>
          <p:cNvCxnSpPr>
            <a:stCxn id="248" idx="3"/>
          </p:cNvCxnSpPr>
          <p:nvPr/>
        </p:nvCxnSpPr>
        <p:spPr>
          <a:xfrm>
            <a:off x="3016965" y="1831047"/>
            <a:ext cx="2332275" cy="889293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24D5B80-575F-4156-846C-58CC7CE90D1E}"/>
              </a:ext>
            </a:extLst>
          </p:cNvPr>
          <p:cNvCxnSpPr>
            <a:stCxn id="257" idx="3"/>
          </p:cNvCxnSpPr>
          <p:nvPr/>
        </p:nvCxnSpPr>
        <p:spPr>
          <a:xfrm>
            <a:off x="2991282" y="3179133"/>
            <a:ext cx="2068398" cy="120327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2C3E487-05E7-4EFE-BC10-63065DD18D83}"/>
              </a:ext>
            </a:extLst>
          </p:cNvPr>
          <p:cNvCxnSpPr>
            <a:stCxn id="261" idx="3"/>
          </p:cNvCxnSpPr>
          <p:nvPr/>
        </p:nvCxnSpPr>
        <p:spPr>
          <a:xfrm flipV="1">
            <a:off x="3036782" y="3913005"/>
            <a:ext cx="1984798" cy="623248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D60D9F1-A99B-45B7-8A62-EAEA3B5A946F}"/>
              </a:ext>
            </a:extLst>
          </p:cNvPr>
          <p:cNvCxnSpPr>
            <a:stCxn id="263" idx="3"/>
          </p:cNvCxnSpPr>
          <p:nvPr/>
        </p:nvCxnSpPr>
        <p:spPr>
          <a:xfrm flipV="1">
            <a:off x="2952962" y="5310188"/>
            <a:ext cx="521758" cy="54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C4D5D61-7878-4FC6-BEE4-2D947C9A68F7}"/>
              </a:ext>
            </a:extLst>
          </p:cNvPr>
          <p:cNvCxnSpPr>
            <a:stCxn id="270" idx="1"/>
          </p:cNvCxnSpPr>
          <p:nvPr/>
        </p:nvCxnSpPr>
        <p:spPr>
          <a:xfrm flipH="1">
            <a:off x="6278880" y="1706514"/>
            <a:ext cx="591640" cy="623247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1B03F26-E7D1-4987-AC44-2267EF4A3734}"/>
              </a:ext>
            </a:extLst>
          </p:cNvPr>
          <p:cNvCxnSpPr>
            <a:stCxn id="251" idx="1"/>
          </p:cNvCxnSpPr>
          <p:nvPr/>
        </p:nvCxnSpPr>
        <p:spPr>
          <a:xfrm flipH="1">
            <a:off x="6408420" y="2979362"/>
            <a:ext cx="433344" cy="45778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4F5D6A2-8F57-4647-8A4C-FAC9E18CF9F4}"/>
              </a:ext>
            </a:extLst>
          </p:cNvPr>
          <p:cNvCxnSpPr>
            <a:stCxn id="254" idx="1"/>
          </p:cNvCxnSpPr>
          <p:nvPr/>
        </p:nvCxnSpPr>
        <p:spPr>
          <a:xfrm flipH="1" flipV="1">
            <a:off x="6109168" y="3802380"/>
            <a:ext cx="745390" cy="548332"/>
          </a:xfrm>
          <a:prstGeom prst="line">
            <a:avLst/>
          </a:prstGeom>
          <a:ln w="95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6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テキスト ボックス 86"/>
          <p:cNvSpPr txBox="1"/>
          <p:nvPr/>
        </p:nvSpPr>
        <p:spPr>
          <a:xfrm>
            <a:off x="0" y="661418"/>
            <a:ext cx="985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kumimoji="1"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ネットワークのイメージ（再掲）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6211049" y="4119758"/>
            <a:ext cx="1320176" cy="36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2785203" y="3452330"/>
            <a:ext cx="2803227" cy="2271829"/>
            <a:chOff x="2783713" y="3614390"/>
            <a:chExt cx="2803227" cy="2271829"/>
          </a:xfrm>
        </p:grpSpPr>
        <p:cxnSp>
          <p:nvCxnSpPr>
            <p:cNvPr id="73" name="直線コネクタ 72"/>
            <p:cNvCxnSpPr/>
            <p:nvPr/>
          </p:nvCxnSpPr>
          <p:spPr>
            <a:xfrm flipV="1">
              <a:off x="3020420" y="5136829"/>
              <a:ext cx="649761" cy="2984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V="1">
              <a:off x="2783713" y="4754273"/>
              <a:ext cx="758317" cy="18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endCxn id="52" idx="1"/>
            </p:cNvCxnSpPr>
            <p:nvPr/>
          </p:nvCxnSpPr>
          <p:spPr>
            <a:xfrm>
              <a:off x="3124748" y="4111775"/>
              <a:ext cx="584099" cy="418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endCxn id="52" idx="0"/>
            </p:cNvCxnSpPr>
            <p:nvPr/>
          </p:nvCxnSpPr>
          <p:spPr>
            <a:xfrm>
              <a:off x="4183775" y="3614390"/>
              <a:ext cx="5152" cy="773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stCxn id="66" idx="3"/>
              <a:endCxn id="52" idx="7"/>
            </p:cNvCxnSpPr>
            <p:nvPr/>
          </p:nvCxnSpPr>
          <p:spPr>
            <a:xfrm flipH="1">
              <a:off x="4604900" y="4108147"/>
              <a:ext cx="620660" cy="426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70" idx="2"/>
            </p:cNvCxnSpPr>
            <p:nvPr/>
          </p:nvCxnSpPr>
          <p:spPr>
            <a:xfrm flipH="1">
              <a:off x="4748587" y="4668160"/>
              <a:ext cx="734358" cy="1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H="1" flipV="1">
              <a:off x="4748585" y="5029555"/>
              <a:ext cx="838355" cy="43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stCxn id="57" idx="0"/>
              <a:endCxn id="52" idx="4"/>
            </p:cNvCxnSpPr>
            <p:nvPr/>
          </p:nvCxnSpPr>
          <p:spPr>
            <a:xfrm flipV="1">
              <a:off x="3499646" y="5364401"/>
              <a:ext cx="689281" cy="5218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円/楕円 24"/>
          <p:cNvSpPr/>
          <p:nvPr/>
        </p:nvSpPr>
        <p:spPr>
          <a:xfrm>
            <a:off x="2246941" y="3639528"/>
            <a:ext cx="3951101" cy="2657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48000"/>
          </a:xfrm>
          <a:solidFill>
            <a:schemeClr val="accent5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2300" b="1" dirty="0">
                <a:solidFill>
                  <a:schemeClr val="bg1"/>
                </a:solidFill>
              </a:rPr>
              <a:t>議題１　地域支援ネットワークの再構築について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6FDCE7D8-5AA9-4F7F-9A02-70747018E54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5363" y="185500"/>
            <a:ext cx="59667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円/楕円 12"/>
          <p:cNvSpPr/>
          <p:nvPr/>
        </p:nvSpPr>
        <p:spPr>
          <a:xfrm>
            <a:off x="3447376" y="4229375"/>
            <a:ext cx="1357869" cy="9767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err="1">
                <a:solidFill>
                  <a:schemeClr val="tx1"/>
                </a:solidFill>
              </a:rPr>
              <a:t>高次脳機能障がい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者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ニーズ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53" name="円/楕円 21"/>
          <p:cNvSpPr/>
          <p:nvPr/>
        </p:nvSpPr>
        <p:spPr>
          <a:xfrm>
            <a:off x="3562064" y="2740018"/>
            <a:ext cx="1275171" cy="7892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行政機関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市町村、</a:t>
            </a:r>
            <a:endParaRPr kumimoji="1"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福祉事務所</a:t>
            </a:r>
            <a:endParaRPr kumimoji="1"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保健所・等）</a:t>
            </a:r>
            <a:endParaRPr kumimoji="1"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円/楕円 22"/>
          <p:cNvSpPr/>
          <p:nvPr/>
        </p:nvSpPr>
        <p:spPr>
          <a:xfrm>
            <a:off x="2049951" y="3296841"/>
            <a:ext cx="1325786" cy="7073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教育機関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教育委員会、学校等）</a:t>
            </a:r>
            <a:endParaRPr kumimoji="1" lang="ja-JP" altLang="en-US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円/楕円 19"/>
          <p:cNvSpPr/>
          <p:nvPr/>
        </p:nvSpPr>
        <p:spPr>
          <a:xfrm>
            <a:off x="1334586" y="4056226"/>
            <a:ext cx="1508773" cy="8857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就労支援機関</a:t>
            </a:r>
            <a:endParaRPr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900" b="1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者就業・生活支援センター、企業等）</a:t>
            </a:r>
            <a:endParaRPr kumimoji="1" lang="ja-JP" altLang="en-US" sz="9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円/楕円 17"/>
          <p:cNvSpPr/>
          <p:nvPr/>
        </p:nvSpPr>
        <p:spPr>
          <a:xfrm>
            <a:off x="1681990" y="4989080"/>
            <a:ext cx="1352657" cy="8961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福祉サービス</a:t>
            </a:r>
            <a:endParaRPr kumimoji="1"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ホームヘルプ、ショートステイ、自立訓練、就労移行等</a:t>
            </a:r>
            <a:r>
              <a:rPr lang="en-US" altLang="ja-JP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円/楕円 16"/>
          <p:cNvSpPr/>
          <p:nvPr/>
        </p:nvSpPr>
        <p:spPr>
          <a:xfrm>
            <a:off x="2752901" y="5727938"/>
            <a:ext cx="1368258" cy="9013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介護保険サービス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ホームヘルプ、デイケア等）</a:t>
            </a:r>
            <a:endParaRPr kumimoji="1"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円/楕円 15"/>
          <p:cNvSpPr/>
          <p:nvPr/>
        </p:nvSpPr>
        <p:spPr>
          <a:xfrm>
            <a:off x="4317854" y="5724159"/>
            <a:ext cx="1193462" cy="8738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機関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急性期・回復期病院、診療所等</a:t>
            </a:r>
            <a:r>
              <a:rPr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877190" y="3491948"/>
            <a:ext cx="1266074" cy="3571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復学・就職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1897801" y="5989308"/>
            <a:ext cx="1143501" cy="3537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ホームヘルプショート等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5272084" y="5991792"/>
            <a:ext cx="1275098" cy="5457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診断・評価、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外来、通所リハ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217036" y="4360584"/>
            <a:ext cx="1266074" cy="3571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復職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・就労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485078" y="5241162"/>
            <a:ext cx="1266074" cy="3904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在宅支援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社会的リハ</a:t>
            </a:r>
          </a:p>
        </p:txBody>
      </p:sp>
      <p:sp>
        <p:nvSpPr>
          <p:cNvPr id="66" name="円/楕円 20"/>
          <p:cNvSpPr/>
          <p:nvPr/>
        </p:nvSpPr>
        <p:spPr>
          <a:xfrm>
            <a:off x="5039886" y="3310078"/>
            <a:ext cx="1278039" cy="7451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当事者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　　族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当事者団体</a:t>
            </a:r>
            <a:endParaRPr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家族会</a:t>
            </a:r>
            <a:r>
              <a:rPr kumimoji="1"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/>
            <a:endParaRPr kumimoji="1" lang="ja-JP" altLang="en-US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6105517" y="3406621"/>
            <a:ext cx="1143501" cy="3956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ピアサポート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家族支援</a:t>
            </a:r>
          </a:p>
        </p:txBody>
      </p:sp>
      <p:sp>
        <p:nvSpPr>
          <p:cNvPr id="68" name="角丸四角形 67"/>
          <p:cNvSpPr/>
          <p:nvPr/>
        </p:nvSpPr>
        <p:spPr>
          <a:xfrm>
            <a:off x="7531225" y="3896473"/>
            <a:ext cx="2288937" cy="93739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u="sng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市町村自立支援協議会部会等</a:t>
            </a:r>
            <a:endParaRPr kumimoji="1" lang="en-US" altLang="ja-JP" sz="1200" b="1" u="sng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地域課題の提起</a:t>
            </a:r>
            <a:endParaRPr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・対応方法、地域資源活用方法</a:t>
            </a:r>
            <a:endParaRPr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等検討</a:t>
            </a:r>
            <a:endParaRPr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0" name="円/楕円 13"/>
          <p:cNvSpPr/>
          <p:nvPr/>
        </p:nvSpPr>
        <p:spPr>
          <a:xfrm>
            <a:off x="5484435" y="4050046"/>
            <a:ext cx="1233349" cy="912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各種相談機関</a:t>
            </a:r>
            <a:endParaRPr lang="en-US" altLang="ja-JP" sz="11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基幹相談支援センター・</a:t>
            </a:r>
            <a:r>
              <a:rPr kumimoji="1" lang="ja-JP" altLang="en-US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地域活動支援センター等</a:t>
            </a:r>
            <a:r>
              <a:rPr kumimoji="1" lang="en-US" altLang="ja-JP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6507970" y="4528091"/>
            <a:ext cx="993577" cy="5035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関連制度の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活用等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3413161" y="3456109"/>
            <a:ext cx="1550626" cy="488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者手帳・福祉サービス決定等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90789" y="1623367"/>
            <a:ext cx="9649707" cy="1054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診断・治療・・・・・・・・・・・・・・・・・・・・・・・・・・・・・・・・・・・・・・・・・・・・・・・・・・・・・・・・・・・・・・急性期・総合医療センター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相談支援・人材養成等・・・・・・・・・・・・・・・・・・・・・・・・・・・・・・・・・・・・・・・・・・・・・・・・・・・・</a:t>
            </a:r>
            <a:r>
              <a:rPr lang="ja-JP" altLang="en-US" sz="1400" b="1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者自立相談支援センター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訓練（自立訓練・施設入所支援）・・・・・・・・・・・・・・・・・・・・・・・・・・・・・・・・・・・・・・・・・・・・</a:t>
            </a:r>
            <a:r>
              <a:rPr kumimoji="1" lang="ja-JP" altLang="en-US" sz="1400" b="1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者自立センター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2644231" y="1262995"/>
            <a:ext cx="4386008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者医療・リハビリテーションセンター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257986" y="1268234"/>
            <a:ext cx="2016329" cy="4680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広域的な支援体制</a:t>
            </a:r>
          </a:p>
        </p:txBody>
      </p:sp>
      <p:sp>
        <p:nvSpPr>
          <p:cNvPr id="89" name="下矢印 88"/>
          <p:cNvSpPr/>
          <p:nvPr/>
        </p:nvSpPr>
        <p:spPr>
          <a:xfrm>
            <a:off x="4837235" y="2540099"/>
            <a:ext cx="1921570" cy="558326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援助・助言</a:t>
            </a:r>
            <a:endParaRPr kumimoji="1"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0" name="上矢印 89"/>
          <p:cNvSpPr/>
          <p:nvPr/>
        </p:nvSpPr>
        <p:spPr>
          <a:xfrm>
            <a:off x="1843246" y="2526681"/>
            <a:ext cx="1762321" cy="558326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　談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6444081" y="6126784"/>
            <a:ext cx="3631182" cy="545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→地域における拠点機関を中心に連携</a:t>
            </a:r>
            <a:endParaRPr lang="en-US" altLang="ja-JP" sz="1400" b="1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3293152" y="1087707"/>
            <a:ext cx="2791452" cy="2565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高次脳機能障がい</a:t>
            </a:r>
            <a:r>
              <a:rPr kumimoji="1" lang="ja-JP" alt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支援拠点機関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90789" y="2835760"/>
            <a:ext cx="2016329" cy="4680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圏域単位の支援体制</a:t>
            </a:r>
          </a:p>
        </p:txBody>
      </p:sp>
      <p:sp>
        <p:nvSpPr>
          <p:cNvPr id="93" name="角丸四角形 92"/>
          <p:cNvSpPr/>
          <p:nvPr/>
        </p:nvSpPr>
        <p:spPr>
          <a:xfrm>
            <a:off x="7580885" y="788209"/>
            <a:ext cx="1801943" cy="62921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府障がい</a:t>
            </a:r>
            <a:r>
              <a:rPr lang="ja-JP" altLang="en-US" sz="1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者自立支援協議会</a:t>
            </a:r>
            <a:endParaRPr lang="en-US" altLang="ja-JP" sz="1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部会</a:t>
            </a:r>
            <a:endParaRPr lang="en-US" altLang="ja-JP" sz="1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7760034" y="1194078"/>
            <a:ext cx="1547896" cy="212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現状・課題への助言</a:t>
            </a:r>
            <a:endParaRPr lang="en-US" altLang="ja-JP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1000" dirty="0">
              <a:solidFill>
                <a:prstClr val="black">
                  <a:lumMod val="95000"/>
                  <a:lumOff val="5000"/>
                </a:prst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二方向矢印 4"/>
          <p:cNvSpPr/>
          <p:nvPr/>
        </p:nvSpPr>
        <p:spPr>
          <a:xfrm rot="10800000">
            <a:off x="6463363" y="995803"/>
            <a:ext cx="1082793" cy="2671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15"/>
          <p:cNvSpPr/>
          <p:nvPr/>
        </p:nvSpPr>
        <p:spPr>
          <a:xfrm>
            <a:off x="5524323" y="5066338"/>
            <a:ext cx="1193462" cy="8738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自動車学校</a:t>
            </a:r>
            <a:endParaRPr kumimoji="1"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教習所</a:t>
            </a:r>
          </a:p>
        </p:txBody>
      </p:sp>
      <p:cxnSp>
        <p:nvCxnSpPr>
          <p:cNvPr id="51" name="直線コネクタ 50"/>
          <p:cNvCxnSpPr>
            <a:stCxn id="52" idx="4"/>
            <a:endCxn id="58" idx="0"/>
          </p:cNvCxnSpPr>
          <p:nvPr/>
        </p:nvCxnSpPr>
        <p:spPr>
          <a:xfrm>
            <a:off x="4126311" y="5206120"/>
            <a:ext cx="788274" cy="518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角丸四角形 68"/>
          <p:cNvSpPr/>
          <p:nvPr/>
        </p:nvSpPr>
        <p:spPr>
          <a:xfrm>
            <a:off x="6480864" y="5297542"/>
            <a:ext cx="993577" cy="5035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自動車運転再開</a:t>
            </a:r>
          </a:p>
        </p:txBody>
      </p:sp>
    </p:spTree>
    <p:extLst>
      <p:ext uri="{BB962C8B-B14F-4D97-AF65-F5344CB8AC3E}">
        <p14:creationId xmlns:p14="http://schemas.microsoft.com/office/powerpoint/2010/main" val="251470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1841</Words>
  <Application>Microsoft Office PowerPoint</Application>
  <PresentationFormat>A4 210 x 297 mm</PresentationFormat>
  <Paragraphs>249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BIZ UDPゴシック</vt:lpstr>
      <vt:lpstr>游ゴシック</vt:lpstr>
      <vt:lpstr>Arial</vt:lpstr>
      <vt:lpstr>Calibri</vt:lpstr>
      <vt:lpstr>Calibri Light</vt:lpstr>
      <vt:lpstr>Times New Roman</vt:lpstr>
      <vt:lpstr>Office テーマ</vt:lpstr>
      <vt:lpstr>議題１　地域支援ネットワークの再構築について</vt:lpstr>
      <vt:lpstr>議題１　地域支援ネットワークの再構築について</vt:lpstr>
      <vt:lpstr>議題１　地域支援ネットワークの再構築について</vt:lpstr>
      <vt:lpstr>議題１　地域支援ネットワークの再構築について</vt:lpstr>
      <vt:lpstr>議題１　地域支援ネットワークの再構築について</vt:lpstr>
      <vt:lpstr>議題１　地域支援ネットワークの再構築について</vt:lpstr>
      <vt:lpstr>議題１　地域支援ネットワークの再構築について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2026-03-10T03:37:39Z</dcterms:created>
  <dcterms:modified xsi:type="dcterms:W3CDTF">2026-06-29T03:26:10Z</dcterms:modified>
</cp:coreProperties>
</file>