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725" r:id="rId1"/>
  </p:sldMasterIdLst>
  <p:notesMasterIdLst>
    <p:notesMasterId r:id="rId3"/>
  </p:notesMasterIdLst>
  <p:handoutMasterIdLst>
    <p:handoutMasterId r:id="rId4"/>
  </p:handoutMasterIdLst>
  <p:sldIdLst>
    <p:sldId id="573" r:id="rId2"/>
  </p:sldIdLst>
  <p:sldSz cx="9144000" cy="6858000" type="screen4x3"/>
  <p:notesSz cx="9866313" cy="67357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2">
          <p15:clr>
            <a:srgbClr val="A4A3A4"/>
          </p15:clr>
        </p15:guide>
        <p15:guide id="2" pos="3107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OSTNAME" initials="H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FF6699"/>
    <a:srgbClr val="FF99FF"/>
    <a:srgbClr val="FF99CC"/>
    <a:srgbClr val="009900"/>
    <a:srgbClr val="006600"/>
    <a:srgbClr val="ACCBF9"/>
    <a:srgbClr val="99FF33"/>
    <a:srgbClr val="C9E7A7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7703" autoAdjust="0"/>
  </p:normalViewPr>
  <p:slideViewPr>
    <p:cSldViewPr snapToGrid="0">
      <p:cViewPr varScale="1">
        <p:scale>
          <a:sx n="54" d="100"/>
          <a:sy n="54" d="100"/>
        </p:scale>
        <p:origin x="1572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64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8" d="100"/>
          <a:sy n="78" d="100"/>
        </p:scale>
        <p:origin x="-840" y="-90"/>
      </p:cViewPr>
      <p:guideLst>
        <p:guide orient="horz" pos="2122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4274871" cy="337216"/>
          </a:xfrm>
          <a:prstGeom prst="rect">
            <a:avLst/>
          </a:prstGeom>
        </p:spPr>
        <p:txBody>
          <a:bodyPr vert="horz" lIns="89753" tIns="44876" rIns="89753" bIns="4487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5589171" y="0"/>
            <a:ext cx="4274871" cy="337216"/>
          </a:xfrm>
          <a:prstGeom prst="rect">
            <a:avLst/>
          </a:prstGeom>
        </p:spPr>
        <p:txBody>
          <a:bodyPr vert="horz" lIns="89753" tIns="44876" rIns="89753" bIns="44876" rtlCol="0"/>
          <a:lstStyle>
            <a:lvl1pPr algn="r">
              <a:defRPr sz="1200"/>
            </a:lvl1pPr>
          </a:lstStyle>
          <a:p>
            <a:fld id="{4AFA4805-959F-4266-9B2D-E60B15BEF385}" type="datetimeFigureOut">
              <a:rPr kumimoji="1" lang="ja-JP" altLang="en-US" smtClean="0"/>
              <a:pPr/>
              <a:t>2026/5/20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3" y="6397482"/>
            <a:ext cx="4274871" cy="337216"/>
          </a:xfrm>
          <a:prstGeom prst="rect">
            <a:avLst/>
          </a:prstGeom>
        </p:spPr>
        <p:txBody>
          <a:bodyPr vert="horz" lIns="89753" tIns="44876" rIns="89753" bIns="4487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5589171" y="6397482"/>
            <a:ext cx="4274871" cy="337216"/>
          </a:xfrm>
          <a:prstGeom prst="rect">
            <a:avLst/>
          </a:prstGeom>
        </p:spPr>
        <p:txBody>
          <a:bodyPr vert="horz" lIns="89753" tIns="44876" rIns="89753" bIns="44876" rtlCol="0" anchor="b"/>
          <a:lstStyle>
            <a:lvl1pPr algn="r">
              <a:defRPr sz="1200"/>
            </a:lvl1pPr>
          </a:lstStyle>
          <a:p>
            <a:fld id="{5F5A324E-7238-4618-9E9F-BEA4BF38E9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50152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275245" cy="336160"/>
          </a:xfrm>
          <a:prstGeom prst="rect">
            <a:avLst/>
          </a:prstGeom>
        </p:spPr>
        <p:txBody>
          <a:bodyPr vert="horz" lIns="90623" tIns="45311" rIns="90623" bIns="4531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587918" y="0"/>
            <a:ext cx="4276820" cy="336160"/>
          </a:xfrm>
          <a:prstGeom prst="rect">
            <a:avLst/>
          </a:prstGeom>
        </p:spPr>
        <p:txBody>
          <a:bodyPr vert="horz" lIns="90623" tIns="45311" rIns="90623" bIns="45311" rtlCol="0"/>
          <a:lstStyle>
            <a:lvl1pPr algn="r">
              <a:defRPr sz="1200"/>
            </a:lvl1pPr>
          </a:lstStyle>
          <a:p>
            <a:fld id="{EC9F2457-7FAB-4C11-B555-249E17A50FD1}" type="datetimeFigureOut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251200" y="506413"/>
            <a:ext cx="3365500" cy="25257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23" tIns="45311" rIns="90623" bIns="4531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86474" y="3199805"/>
            <a:ext cx="7893366" cy="3030150"/>
          </a:xfrm>
          <a:prstGeom prst="rect">
            <a:avLst/>
          </a:prstGeom>
        </p:spPr>
        <p:txBody>
          <a:bodyPr vert="horz" lIns="90623" tIns="45311" rIns="90623" bIns="4531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6398034"/>
            <a:ext cx="4275245" cy="336160"/>
          </a:xfrm>
          <a:prstGeom prst="rect">
            <a:avLst/>
          </a:prstGeom>
        </p:spPr>
        <p:txBody>
          <a:bodyPr vert="horz" lIns="90623" tIns="45311" rIns="90623" bIns="4531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587918" y="6398034"/>
            <a:ext cx="4276820" cy="336160"/>
          </a:xfrm>
          <a:prstGeom prst="rect">
            <a:avLst/>
          </a:prstGeom>
        </p:spPr>
        <p:txBody>
          <a:bodyPr vert="horz" lIns="90623" tIns="45311" rIns="90623" bIns="45311" rtlCol="0" anchor="b"/>
          <a:lstStyle>
            <a:lvl1pPr algn="r">
              <a:defRPr sz="1200"/>
            </a:lvl1pPr>
          </a:lstStyle>
          <a:p>
            <a:fld id="{1B3C5C1E-171B-4F7F-B98C-2ECCED283E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3021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2680934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6406F-ACF7-45B4-812F-411AC8E074CF}" type="datetime1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0F766-68EC-48F9-9E27-CF29A2392DF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841208" y="3839021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9573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6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488095"/>
          </a:xfrm>
        </p:spPr>
        <p:txBody>
          <a:bodyPr/>
          <a:lstStyle>
            <a:lvl1pPr>
              <a:defRPr sz="24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8" name="日付プレースホルダー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18C9-5E61-440B-B978-F9AC6FBD85F4}" type="datetime1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9" name="フッター プレースホルダー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" name="スライド番号プレースホルダー 9"/>
          <p:cNvSpPr>
            <a:spLocks noGrp="1"/>
          </p:cNvSpPr>
          <p:nvPr>
            <p:ph type="sldNum" sz="quarter" idx="12"/>
          </p:nvPr>
        </p:nvSpPr>
        <p:spPr>
          <a:xfrm>
            <a:off x="8336230" y="6536252"/>
            <a:ext cx="813239" cy="331932"/>
          </a:xfrm>
          <a:ln>
            <a:noFill/>
          </a:ln>
        </p:spPr>
        <p:txBody>
          <a:bodyPr bIns="0" anchor="b"/>
          <a:lstStyle>
            <a:lvl1pPr algn="r">
              <a:defRPr sz="1400"/>
            </a:lvl1pPr>
          </a:lstStyle>
          <a:p>
            <a:fld id="{B9C0F766-68EC-48F9-9E27-CF29A2392DF3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1188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A84F6-35EC-4F34-A28B-055C6038AD7F}" type="datetime1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0F766-68EC-48F9-9E27-CF29A2392DF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2965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691082"/>
            <a:ext cx="9144001" cy="180000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78629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126405"/>
            <a:ext cx="7543801" cy="520790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B5B9339-E7A5-4DD7-A4D0-6E87512D2E81}" type="datetime1">
              <a:rPr kumimoji="1" lang="ja-JP" altLang="en-US" smtClean="0"/>
              <a:t>2026/5/20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9C0F766-68EC-48F9-9E27-CF29A2392DF3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4036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32" r:id="rId3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kumimoji="1" sz="3600" u="none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jp/url?url=http://romiohan.org/blog-entry-80.html&amp;rct=j&amp;frm=1&amp;q=&amp;esrc=s&amp;sa=U&amp;ei=4GkSVe3wIIKtmAXO3oDQCQ&amp;ved=0CDwQ9QEwEw&amp;usg=AFQjCNH_O_8mYtp_DbrbfjxCJz6nfmZRXQ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4A2F30D3-4C9A-43D5-B891-AC130C7B816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50"/>
          <a:stretch/>
        </p:blipFill>
        <p:spPr>
          <a:xfrm>
            <a:off x="6778107" y="0"/>
            <a:ext cx="2365893" cy="1312544"/>
          </a:xfrm>
          <a:prstGeom prst="rect">
            <a:avLst/>
          </a:prstGeom>
        </p:spPr>
      </p:pic>
      <p:sp>
        <p:nvSpPr>
          <p:cNvPr id="22" name="1 つの角を切り取った四角形 21"/>
          <p:cNvSpPr/>
          <p:nvPr/>
        </p:nvSpPr>
        <p:spPr>
          <a:xfrm>
            <a:off x="272524" y="974876"/>
            <a:ext cx="2810893" cy="1715316"/>
          </a:xfrm>
          <a:prstGeom prst="snip1Rect">
            <a:avLst>
              <a:gd name="adj" fmla="val 10435"/>
            </a:avLst>
          </a:prstGeom>
          <a:ln>
            <a:solidFill>
              <a:srgbClr val="000099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144000" tIns="72000" rIns="36000" bIns="72000" rtlCol="0" anchor="ctr"/>
          <a:lstStyle/>
          <a:p>
            <a:r>
              <a:rPr lang="en-US" altLang="ja-JP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1.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健康</a:t>
            </a:r>
            <a:endParaRPr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en-US" altLang="ja-JP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2.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スポーツ振興</a:t>
            </a:r>
            <a:endParaRPr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en-US" altLang="ja-JP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3.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地域活性化</a:t>
            </a:r>
            <a:endParaRPr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en-US" altLang="ja-JP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4.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中小企業振興及び雇用促進</a:t>
            </a:r>
            <a:endParaRPr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en-US" altLang="ja-JP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5.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福祉・子ども</a:t>
            </a:r>
            <a:endParaRPr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en-US" altLang="ja-JP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6.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防災・防犯</a:t>
            </a:r>
            <a:endParaRPr lang="en-US" altLang="ja-JP" sz="1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en-US" altLang="ja-JP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7.</a:t>
            </a:r>
            <a:r>
              <a:rPr lang="ja-JP" altLang="en-US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府政の</a:t>
            </a:r>
            <a:r>
              <a:rPr lang="en-US" altLang="ja-JP" sz="1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PR</a:t>
            </a:r>
          </a:p>
        </p:txBody>
      </p:sp>
      <p:sp>
        <p:nvSpPr>
          <p:cNvPr id="13" name="Rectangle 7">
            <a:hlinkClick r:id="rId3"/>
          </p:cNvPr>
          <p:cNvSpPr>
            <a:spLocks noChangeArrowheads="1"/>
          </p:cNvSpPr>
          <p:nvPr/>
        </p:nvSpPr>
        <p:spPr bwMode="auto">
          <a:xfrm>
            <a:off x="-9296400" y="860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grpSp>
        <p:nvGrpSpPr>
          <p:cNvPr id="9" name="グループ化 8"/>
          <p:cNvGrpSpPr/>
          <p:nvPr/>
        </p:nvGrpSpPr>
        <p:grpSpPr>
          <a:xfrm>
            <a:off x="117567" y="102055"/>
            <a:ext cx="4360169" cy="396000"/>
            <a:chOff x="5085514" y="3720467"/>
            <a:chExt cx="4360169" cy="396000"/>
          </a:xfrm>
        </p:grpSpPr>
        <p:sp>
          <p:nvSpPr>
            <p:cNvPr id="10" name="テキスト ボックス 9"/>
            <p:cNvSpPr txBox="1"/>
            <p:nvPr/>
          </p:nvSpPr>
          <p:spPr>
            <a:xfrm>
              <a:off x="5511333" y="3720467"/>
              <a:ext cx="3934350" cy="396000"/>
            </a:xfrm>
            <a:prstGeom prst="rect">
              <a:avLst/>
            </a:prstGeom>
            <a:noFill/>
            <a:ln w="28575">
              <a:solidFill>
                <a:srgbClr val="0000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rIns="36000" rtlCol="0" anchor="ctr">
              <a:noAutofit/>
            </a:bodyPr>
            <a:lstStyle>
              <a:defPPr>
                <a:defRPr lang="ja-JP"/>
              </a:defPPr>
              <a:lvl1pPr algn="ctr">
                <a:defRPr sz="2000" b="1">
                  <a:solidFill>
                    <a:srgbClr val="000099"/>
                  </a:solidFill>
                  <a:latin typeface="Meiryo UI" pitchFamily="50" charset="-128"/>
                  <a:ea typeface="Meiryo UI" pitchFamily="50" charset="-128"/>
                  <a:cs typeface="Meiryo UI" pitchFamily="50" charset="-128"/>
                </a:defRPr>
              </a:lvl1pPr>
            </a:lstStyle>
            <a:p>
              <a:r>
                <a:rPr lang="ja-JP" altLang="en-US" dirty="0"/>
                <a:t>第一生命保険株式会社</a:t>
              </a:r>
              <a:endParaRPr lang="en-US" altLang="ja-JP" dirty="0"/>
            </a:p>
          </p:txBody>
        </p:sp>
        <p:sp>
          <p:nvSpPr>
            <p:cNvPr id="11" name="テキスト ボックス 10"/>
            <p:cNvSpPr txBox="1"/>
            <p:nvPr/>
          </p:nvSpPr>
          <p:spPr>
            <a:xfrm>
              <a:off x="5085514" y="3741016"/>
              <a:ext cx="1847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kumimoji="1" lang="ja-JP" altLang="en-US" b="1" dirty="0">
                <a:solidFill>
                  <a:srgbClr val="000099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</p:grpSp>
      <p:sp>
        <p:nvSpPr>
          <p:cNvPr id="17" name="角丸四角形 16"/>
          <p:cNvSpPr/>
          <p:nvPr/>
        </p:nvSpPr>
        <p:spPr>
          <a:xfrm>
            <a:off x="4606936" y="1004429"/>
            <a:ext cx="4008533" cy="654766"/>
          </a:xfrm>
          <a:prstGeom prst="roundRect">
            <a:avLst>
              <a:gd name="adj" fmla="val 6320"/>
            </a:avLst>
          </a:prstGeom>
          <a:solidFill>
            <a:schemeClr val="bg1"/>
          </a:solidFill>
          <a:ln>
            <a:solidFill>
              <a:srgbClr val="000099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36000" tIns="36000" rIns="36000" bIns="36000" rtlCol="0" anchor="ctr"/>
          <a:lstStyle/>
          <a:p>
            <a:pPr algn="ctr"/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ナショナルセンターとの連携による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健康関連セミナーの開催</a:t>
            </a:r>
            <a:endParaRPr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4592616" y="1789415"/>
            <a:ext cx="4008533" cy="607302"/>
          </a:xfrm>
          <a:prstGeom prst="roundRect">
            <a:avLst>
              <a:gd name="adj" fmla="val 6320"/>
            </a:avLst>
          </a:prstGeom>
          <a:solidFill>
            <a:schemeClr val="bg1"/>
          </a:solidFill>
          <a:ln>
            <a:solidFill>
              <a:srgbClr val="000099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36000" tIns="36000" rIns="36000" bIns="36000" rtlCol="0" anchor="ctr"/>
          <a:lstStyle/>
          <a:p>
            <a:pPr algn="ctr"/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ビジネス商談会による中小企業支援</a:t>
            </a:r>
          </a:p>
        </p:txBody>
      </p:sp>
      <p:sp>
        <p:nvSpPr>
          <p:cNvPr id="19" name="角丸四角形 18"/>
          <p:cNvSpPr/>
          <p:nvPr/>
        </p:nvSpPr>
        <p:spPr>
          <a:xfrm>
            <a:off x="4592616" y="2541997"/>
            <a:ext cx="4008533" cy="607302"/>
          </a:xfrm>
          <a:prstGeom prst="roundRect">
            <a:avLst>
              <a:gd name="adj" fmla="val 6320"/>
            </a:avLst>
          </a:prstGeom>
          <a:noFill/>
          <a:ln>
            <a:solidFill>
              <a:srgbClr val="000099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36000" tIns="36000" rIns="36000" bIns="36000" rtlCol="0" anchor="ctr"/>
          <a:lstStyle/>
          <a:p>
            <a:pPr algn="ctr"/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「おおさか府政ニュース」の発信</a:t>
            </a: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4539834" y="626838"/>
            <a:ext cx="3044863" cy="396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>
            <a:normAutofit/>
          </a:bodyPr>
          <a:lstStyle>
            <a:defPPr>
              <a:defRPr lang="ja-JP"/>
            </a:defPPr>
            <a:lvl1pPr algn="ctr">
              <a:defRPr sz="2000" b="1">
                <a:solidFill>
                  <a:srgbClr val="000099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algn="l"/>
            <a:r>
              <a:rPr lang="ja-JP" altLang="en-US" sz="1200" u="sng" dirty="0">
                <a:solidFill>
                  <a:schemeClr val="tx1"/>
                </a:solidFill>
              </a:rPr>
              <a:t>主な連携項目</a:t>
            </a:r>
            <a:endParaRPr lang="en-US" altLang="ja-JP" sz="1200" u="sng" dirty="0">
              <a:solidFill>
                <a:schemeClr val="tx1"/>
              </a:solidFill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272523" y="578876"/>
            <a:ext cx="2548827" cy="396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>
            <a:normAutofit/>
          </a:bodyPr>
          <a:lstStyle>
            <a:defPPr>
              <a:defRPr lang="ja-JP"/>
            </a:defPPr>
            <a:lvl1pPr algn="ctr">
              <a:defRPr sz="2000" b="1">
                <a:solidFill>
                  <a:srgbClr val="000099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algn="l"/>
            <a:r>
              <a:rPr lang="ja-JP" altLang="en-US" sz="1200" u="sng" dirty="0">
                <a:solidFill>
                  <a:schemeClr val="tx1"/>
                </a:solidFill>
              </a:rPr>
              <a:t>包括連携の項目</a:t>
            </a:r>
            <a:endParaRPr lang="en-US" altLang="ja-JP" sz="1200" u="sng" dirty="0">
              <a:solidFill>
                <a:schemeClr val="tx1"/>
              </a:solidFill>
            </a:endParaRPr>
          </a:p>
        </p:txBody>
      </p:sp>
      <p:cxnSp>
        <p:nvCxnSpPr>
          <p:cNvPr id="24" name="直線コネクタ 23"/>
          <p:cNvCxnSpPr/>
          <p:nvPr/>
        </p:nvCxnSpPr>
        <p:spPr>
          <a:xfrm>
            <a:off x="1689100" y="1193800"/>
            <a:ext cx="2788637" cy="138013"/>
          </a:xfrm>
          <a:prstGeom prst="line">
            <a:avLst/>
          </a:prstGeom>
          <a:ln>
            <a:solidFill>
              <a:srgbClr val="000099"/>
            </a:solidFill>
            <a:prstDash val="dash"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/>
          <p:cNvCxnSpPr/>
          <p:nvPr/>
        </p:nvCxnSpPr>
        <p:spPr>
          <a:xfrm>
            <a:off x="1689100" y="1435100"/>
            <a:ext cx="2788637" cy="539750"/>
          </a:xfrm>
          <a:prstGeom prst="line">
            <a:avLst/>
          </a:prstGeom>
          <a:ln>
            <a:solidFill>
              <a:srgbClr val="000099"/>
            </a:solidFill>
            <a:prstDash val="dash"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/>
          <p:cNvCxnSpPr/>
          <p:nvPr/>
        </p:nvCxnSpPr>
        <p:spPr>
          <a:xfrm>
            <a:off x="1689100" y="2541997"/>
            <a:ext cx="2788637" cy="292948"/>
          </a:xfrm>
          <a:prstGeom prst="line">
            <a:avLst/>
          </a:prstGeom>
          <a:ln>
            <a:solidFill>
              <a:srgbClr val="000099"/>
            </a:solidFill>
            <a:prstDash val="dash"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正方形/長方形 26"/>
          <p:cNvSpPr/>
          <p:nvPr/>
        </p:nvSpPr>
        <p:spPr>
          <a:xfrm>
            <a:off x="6038803" y="3550597"/>
            <a:ext cx="2122177" cy="246221"/>
          </a:xfrm>
          <a:prstGeom prst="rect">
            <a:avLst/>
          </a:prstGeom>
        </p:spPr>
        <p:txBody>
          <a:bodyPr wrap="square" lIns="36000" rIns="36000">
            <a:spAutoFit/>
          </a:bodyPr>
          <a:lstStyle/>
          <a:p>
            <a:pPr lvl="0" algn="r"/>
            <a:r>
              <a:rPr lang="ja-JP" altLang="en-US" sz="1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（平成</a:t>
            </a:r>
            <a:r>
              <a:rPr lang="en-US" altLang="ja-JP" sz="1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29</a:t>
            </a:r>
            <a:r>
              <a:rPr lang="ja-JP" altLang="en-US" sz="1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lang="en-US" altLang="ja-JP" sz="1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7</a:t>
            </a:r>
            <a:r>
              <a:rPr lang="ja-JP" altLang="en-US" sz="1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lang="en-US" altLang="ja-JP" sz="1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7</a:t>
            </a:r>
            <a:r>
              <a:rPr lang="ja-JP" altLang="en-US" sz="1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　締結式）</a:t>
            </a:r>
            <a:endParaRPr lang="en-US" altLang="ja-JP" sz="10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4259049" y="3475708"/>
            <a:ext cx="3606431" cy="396000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>
            <a:normAutofit/>
          </a:bodyPr>
          <a:lstStyle>
            <a:defPPr>
              <a:defRPr lang="ja-JP"/>
            </a:defPPr>
            <a:lvl1pPr algn="ctr">
              <a:defRPr sz="2000" b="1">
                <a:solidFill>
                  <a:srgbClr val="000099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r>
              <a:rPr lang="ja-JP" altLang="en-US" sz="1200" u="sng" dirty="0">
                <a:solidFill>
                  <a:schemeClr val="tx1"/>
                </a:solidFill>
              </a:rPr>
              <a:t>式典の模様</a:t>
            </a:r>
            <a:endParaRPr lang="en-US" altLang="ja-JP" sz="1200" u="sng" dirty="0">
              <a:solidFill>
                <a:schemeClr val="tx1"/>
              </a:solidFill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269967" y="27500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 b="1" dirty="0">
              <a:solidFill>
                <a:srgbClr val="000099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1027" name="Picture 3" descr="\\G0000sv0ns501\d11485$\doc\05公民戦略連携デスク\090 HP掲載ファイル\大阪府庁HP更新用\最新ニュースの更新用\290707第一生命\daiichi-life1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0" r="1"/>
          <a:stretch/>
        </p:blipFill>
        <p:spPr bwMode="auto">
          <a:xfrm>
            <a:off x="4940198" y="3929839"/>
            <a:ext cx="3660951" cy="2437604"/>
          </a:xfrm>
          <a:prstGeom prst="rect">
            <a:avLst/>
          </a:prstGeom>
          <a:noFill/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3" y="3137355"/>
            <a:ext cx="2470173" cy="3494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7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093" y="4617431"/>
            <a:ext cx="1889772" cy="1771849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角丸四角形 3"/>
          <p:cNvSpPr/>
          <p:nvPr/>
        </p:nvSpPr>
        <p:spPr>
          <a:xfrm>
            <a:off x="2563344" y="3298417"/>
            <a:ext cx="1959522" cy="1146583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050" b="1" u="sng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「おおさか府政ニュース」の発信</a:t>
            </a:r>
            <a:endParaRPr lang="en-US" altLang="ja-JP" sz="1050" b="1" u="sng" dirty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endParaRPr lang="en-US" altLang="ja-JP" sz="400" dirty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府の施策やお知らせを伝える</a:t>
            </a:r>
            <a:endParaRPr lang="en-US" altLang="ja-JP" sz="1100" dirty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情報紙を定期的に作成し、</a:t>
            </a:r>
            <a:endParaRPr lang="en-US" altLang="ja-JP" sz="1100" dirty="0">
              <a:solidFill>
                <a:schemeClr val="tx1"/>
              </a:solidFill>
              <a:latin typeface="Meiryo UI" pitchFamily="50" charset="-128"/>
              <a:ea typeface="Meiryo UI" pitchFamily="50" charset="-128"/>
              <a:cs typeface="Meiryo UI" pitchFamily="50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rPr>
              <a:t>第一生命の営業員に配布いただきます！</a:t>
            </a:r>
          </a:p>
        </p:txBody>
      </p:sp>
    </p:spTree>
    <p:extLst>
      <p:ext uri="{BB962C8B-B14F-4D97-AF65-F5344CB8AC3E}">
        <p14:creationId xmlns:p14="http://schemas.microsoft.com/office/powerpoint/2010/main" val="2489310351"/>
      </p:ext>
    </p:extLst>
  </p:cSld>
  <p:clrMapOvr>
    <a:masterClrMapping/>
  </p:clrMapOvr>
</p:sld>
</file>

<file path=ppt/theme/theme1.xml><?xml version="1.0" encoding="utf-8"?>
<a:theme xmlns:a="http://schemas.openxmlformats.org/drawingml/2006/main" name="レトロスペクト">
  <a:themeElements>
    <a:clrScheme name="エレメント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レトロスペクト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>
    <a:spDef>
      <a:spPr/>
      <a:bodyPr rtlCol="0" anchor="ctr"/>
      <a:lstStyle>
        <a:defPPr algn="ctr">
          <a:defRPr kumimoji="1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10891</TotalTime>
  <Words>112</Words>
  <Application>Microsoft Office PowerPoint</Application>
  <PresentationFormat>画面に合わせる 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Calibri</vt:lpstr>
      <vt:lpstr>Calibri Light</vt:lpstr>
      <vt:lpstr>レトロスペクト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公民戦略連携デスクについて</dc:title>
  <dc:creator>東口勝宏</dc:creator>
  <cp:lastModifiedBy>城島　優弥</cp:lastModifiedBy>
  <cp:revision>813</cp:revision>
  <cp:lastPrinted>2017-10-13T06:54:55Z</cp:lastPrinted>
  <dcterms:created xsi:type="dcterms:W3CDTF">2015-05-23T05:58:33Z</dcterms:created>
  <dcterms:modified xsi:type="dcterms:W3CDTF">2026-05-20T06:47:52Z</dcterms:modified>
</cp:coreProperties>
</file>