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25" r:id="rId1"/>
  </p:sldMasterIdLst>
  <p:notesMasterIdLst>
    <p:notesMasterId r:id="rId3"/>
  </p:notesMasterIdLst>
  <p:handoutMasterIdLst>
    <p:handoutMasterId r:id="rId4"/>
  </p:handoutMasterIdLst>
  <p:sldIdLst>
    <p:sldId id="572" r:id="rId2"/>
  </p:sldIdLst>
  <p:sldSz cx="9144000" cy="6858000" type="screen4x3"/>
  <p:notesSz cx="9939338" cy="68072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5">
          <p15:clr>
            <a:srgbClr val="A4A3A4"/>
          </p15:clr>
        </p15:guide>
        <p15:guide id="2" pos="3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6699"/>
    <a:srgbClr val="FF99FF"/>
    <a:srgbClr val="FF99CC"/>
    <a:srgbClr val="009900"/>
    <a:srgbClr val="006600"/>
    <a:srgbClr val="ACCBF9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7703" autoAdjust="0"/>
  </p:normalViewPr>
  <p:slideViewPr>
    <p:cSldViewPr snapToGrid="0">
      <p:cViewPr varScale="1">
        <p:scale>
          <a:sx n="61" d="100"/>
          <a:sy n="61" d="100"/>
        </p:scale>
        <p:origin x="146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6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-840" y="-90"/>
      </p:cViewPr>
      <p:guideLst>
        <p:guide orient="horz" pos="2145"/>
        <p:guide pos="3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B10D0CB9-191E-4B2D-BE46-29289635A0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41313"/>
          </a:xfrm>
          <a:prstGeom prst="rect">
            <a:avLst/>
          </a:prstGeom>
        </p:spPr>
        <p:txBody>
          <a:bodyPr vert="horz" lIns="90534" tIns="45267" rIns="90534" bIns="4526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E1FF099-D161-4B25-9501-7FE31B73E4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30863" y="0"/>
            <a:ext cx="4306887" cy="341313"/>
          </a:xfrm>
          <a:prstGeom prst="rect">
            <a:avLst/>
          </a:prstGeom>
        </p:spPr>
        <p:txBody>
          <a:bodyPr vert="horz" lIns="90534" tIns="45267" rIns="90534" bIns="4526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CACF655-086F-47A7-9656-6EDFBA2DF857}" type="datetimeFigureOut">
              <a:rPr lang="ja-JP" altLang="en-US"/>
              <a:pPr>
                <a:defRPr/>
              </a:pPr>
              <a:t>2026/4/21</a:t>
            </a:fld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53B049C1-9492-4FD8-8A67-86362AF701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65888"/>
            <a:ext cx="4306888" cy="339725"/>
          </a:xfrm>
          <a:prstGeom prst="rect">
            <a:avLst/>
          </a:prstGeom>
        </p:spPr>
        <p:txBody>
          <a:bodyPr vert="horz" lIns="90534" tIns="45267" rIns="90534" bIns="4526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63BAFB6B-910D-4EA2-9E39-48F51AEECC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30863" y="6465888"/>
            <a:ext cx="4306887" cy="339725"/>
          </a:xfrm>
          <a:prstGeom prst="rect">
            <a:avLst/>
          </a:prstGeom>
        </p:spPr>
        <p:txBody>
          <a:bodyPr vert="horz" wrap="square" lIns="90534" tIns="45267" rIns="90534" bIns="4526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1816626-E722-4041-88E7-3B73F5EAB81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AF5D2E0A-0DA9-45E2-8572-696FFB3516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39725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A569BAD-75A6-4D84-9836-4684E404C42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29275" y="0"/>
            <a:ext cx="4308475" cy="339725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EBDB580-B386-45BB-B373-E88A26E006F3}" type="datetimeFigureOut">
              <a:rPr lang="ja-JP" altLang="en-US"/>
              <a:pPr>
                <a:defRPr/>
              </a:pPr>
              <a:t>2026/4/21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5A868664-B961-4CBE-B628-0AC5C4B1CE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270250" y="512763"/>
            <a:ext cx="3400425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6" rIns="91412" bIns="45706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B23BCC18-99C7-4619-B5B1-0D2912A942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3775" y="3233738"/>
            <a:ext cx="7951788" cy="3062287"/>
          </a:xfrm>
          <a:prstGeom prst="rect">
            <a:avLst/>
          </a:prstGeom>
        </p:spPr>
        <p:txBody>
          <a:bodyPr vert="horz" lIns="91412" tIns="45706" rIns="91412" bIns="45706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97692F1-3C66-4AF0-935E-3933069CF3C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65888"/>
            <a:ext cx="4306888" cy="339725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3FE2EF5-0B56-428B-9FDF-838C0266CC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29275" y="6465888"/>
            <a:ext cx="4308475" cy="339725"/>
          </a:xfrm>
          <a:prstGeom prst="rect">
            <a:avLst/>
          </a:prstGeom>
        </p:spPr>
        <p:txBody>
          <a:bodyPr vert="horz" wrap="square" lIns="91412" tIns="45706" rIns="91412" bIns="4570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CC56476-396D-429F-8C63-024CA03DC14F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スライド イメージ プレースホルダー 1">
            <a:extLst>
              <a:ext uri="{FF2B5EF4-FFF2-40B4-BE49-F238E27FC236}">
                <a16:creationId xmlns:a16="http://schemas.microsoft.com/office/drawing/2014/main" id="{36592C63-9685-47F9-ADF1-64268582634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ノート プレースホルダー 2">
            <a:extLst>
              <a:ext uri="{FF2B5EF4-FFF2-40B4-BE49-F238E27FC236}">
                <a16:creationId xmlns:a16="http://schemas.microsoft.com/office/drawing/2014/main" id="{7B95C0B0-ACD0-4DB1-8B2E-689E71644A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172" name="スライド番号プレースホルダー 3">
            <a:extLst>
              <a:ext uri="{FF2B5EF4-FFF2-40B4-BE49-F238E27FC236}">
                <a16:creationId xmlns:a16="http://schemas.microsoft.com/office/drawing/2014/main" id="{6A0848F1-D756-476C-8A60-680A0F7741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fld id="{AE711AF0-177C-44D8-95B2-AE02E5C2D388}" type="slidenum">
              <a:rPr lang="ja-JP" altLang="en-US"/>
              <a:pPr/>
              <a:t>0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>
            <a:extLst>
              <a:ext uri="{FF2B5EF4-FFF2-40B4-BE49-F238E27FC236}">
                <a16:creationId xmlns:a16="http://schemas.microsoft.com/office/drawing/2014/main" id="{54E3572D-F057-4F14-B231-309325811DDC}"/>
              </a:ext>
            </a:extLst>
          </p:cNvPr>
          <p:cNvCxnSpPr/>
          <p:nvPr/>
        </p:nvCxnSpPr>
        <p:spPr>
          <a:xfrm>
            <a:off x="841375" y="3838575"/>
            <a:ext cx="740568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2680934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63BA6CC-F5F9-4D0F-9E1B-584EF6EAC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55D8A-92A8-4F0B-860F-5E2A77CCEA6B}" type="datetime1">
              <a:rPr lang="ja-JP" altLang="en-US"/>
              <a:pPr>
                <a:defRPr/>
              </a:pPr>
              <a:t>2026/4/21</a:t>
            </a:fld>
            <a:endParaRPr lang="ja-JP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CCAFAB5-5DEE-46B3-8F93-432A6627C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AA5B34-433C-4FB8-A650-9BDDF1B9A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CB141-C7C5-45DD-9937-32B9F821C01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48064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488095"/>
          </a:xfrm>
        </p:spPr>
        <p:txBody>
          <a:bodyPr/>
          <a:lstStyle>
            <a:lvl1pPr>
              <a:defRPr sz="24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日付プレースホルダー 7">
            <a:extLst>
              <a:ext uri="{FF2B5EF4-FFF2-40B4-BE49-F238E27FC236}">
                <a16:creationId xmlns:a16="http://schemas.microsoft.com/office/drawing/2014/main" id="{8F27FE06-72FE-45F9-AB75-73547D9FA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5097C-6D74-41D4-B8E6-DB2EA703A636}" type="datetime1">
              <a:rPr lang="ja-JP" altLang="en-US"/>
              <a:pPr>
                <a:defRPr/>
              </a:pPr>
              <a:t>2026/4/21</a:t>
            </a:fld>
            <a:endParaRPr lang="ja-JP" altLang="en-US"/>
          </a:p>
        </p:txBody>
      </p:sp>
      <p:sp>
        <p:nvSpPr>
          <p:cNvPr id="4" name="フッター プレースホルダー 8">
            <a:extLst>
              <a:ext uri="{FF2B5EF4-FFF2-40B4-BE49-F238E27FC236}">
                <a16:creationId xmlns:a16="http://schemas.microsoft.com/office/drawing/2014/main" id="{5E7B036C-BCC3-4960-8FDF-0A947CB89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9">
            <a:extLst>
              <a:ext uri="{FF2B5EF4-FFF2-40B4-BE49-F238E27FC236}">
                <a16:creationId xmlns:a16="http://schemas.microsoft.com/office/drawing/2014/main" id="{3F366C16-1B0A-432C-AA66-6C8582370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5963" y="6535738"/>
            <a:ext cx="812800" cy="331787"/>
          </a:xfrm>
        </p:spPr>
        <p:txBody>
          <a:bodyPr bIns="0" anchor="b"/>
          <a:lstStyle>
            <a:lvl1pPr>
              <a:defRPr sz="1400"/>
            </a:lvl1pPr>
          </a:lstStyle>
          <a:p>
            <a:fld id="{AEADCD34-3F93-43AA-818A-78E152B9942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9688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1E20A02-23BF-4933-866C-E37CE0285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1B6A0-E1EF-41D0-B73B-3DE6B54D81D5}" type="datetime1">
              <a:rPr lang="ja-JP" altLang="en-US"/>
              <a:pPr>
                <a:defRPr/>
              </a:pPr>
              <a:t>2026/4/21</a:t>
            </a:fld>
            <a:endParaRPr lang="ja-JP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9FB0C86-AEBA-4BB0-BBBF-0038183BA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4CD6600-C88C-486B-8A65-E24595CBD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0419C-BD50-4E32-9B7D-9EC68C0354AB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80702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FB29805-2462-4653-A691-003B9EBAE5D0}"/>
              </a:ext>
            </a:extLst>
          </p:cNvPr>
          <p:cNvSpPr/>
          <p:nvPr/>
        </p:nvSpPr>
        <p:spPr>
          <a:xfrm>
            <a:off x="0" y="6691313"/>
            <a:ext cx="9144000" cy="179387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BA5307-19EC-4FA7-A337-2EA206A1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7858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A9F10CB8-3BCC-42ED-857E-E67BC35D82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22325" y="1127125"/>
            <a:ext cx="75438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altLang="ja-J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37A00-A7DA-448D-8729-E053F9EDBC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C0FA193-D557-428F-8AC6-9E5F241BADDF}" type="datetime1">
              <a:rPr lang="ja-JP" altLang="en-US"/>
              <a:pPr>
                <a:defRPr/>
              </a:pPr>
              <a:t>2026/4/21</a:t>
            </a:fld>
            <a:endParaRPr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D69DD-5D0D-4C68-9456-9455F48707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036FA-4383-448D-A7BD-8980866B39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</a:defRPr>
            </a:lvl1pPr>
          </a:lstStyle>
          <a:p>
            <a:fld id="{F91AE994-0C12-49E9-950B-791F123CF8E9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5" r:id="rId3"/>
  </p:sldLayoutIdLst>
  <p:hf sldNum="0"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>
          <a:solidFill>
            <a:srgbClr val="404040"/>
          </a:solidFill>
          <a:latin typeface="Calibri Light" pitchFamily="34" charset="0"/>
          <a:ea typeface="ＭＳ Ｐゴシック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>
          <a:solidFill>
            <a:srgbClr val="404040"/>
          </a:solidFill>
          <a:latin typeface="Calibri Light" pitchFamily="34" charset="0"/>
          <a:ea typeface="ＭＳ Ｐゴシック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>
          <a:solidFill>
            <a:srgbClr val="404040"/>
          </a:solidFill>
          <a:latin typeface="Calibri Light" pitchFamily="34" charset="0"/>
          <a:ea typeface="ＭＳ Ｐゴシック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600">
          <a:solidFill>
            <a:srgbClr val="404040"/>
          </a:solidFill>
          <a:latin typeface="Calibri Light" pitchFamily="34" charset="0"/>
          <a:ea typeface="ＭＳ Ｐゴシック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kumimoji="1" sz="3600">
          <a:solidFill>
            <a:srgbClr val="404040"/>
          </a:solidFill>
          <a:latin typeface="Calibri Light" pitchFamily="34" charset="0"/>
          <a:ea typeface="ＭＳ Ｐゴシック" charset="-128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kumimoji="1" sz="3600">
          <a:solidFill>
            <a:srgbClr val="404040"/>
          </a:solidFill>
          <a:latin typeface="Calibri Light" pitchFamily="34" charset="0"/>
          <a:ea typeface="ＭＳ Ｐゴシック" charset="-128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kumimoji="1" sz="3600">
          <a:solidFill>
            <a:srgbClr val="404040"/>
          </a:solidFill>
          <a:latin typeface="Calibri Light" pitchFamily="34" charset="0"/>
          <a:ea typeface="ＭＳ Ｐゴシック" charset="-128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kumimoji="1" sz="3600">
          <a:solidFill>
            <a:srgbClr val="404040"/>
          </a:solidFill>
          <a:latin typeface="Calibri Light" pitchFamily="34" charset="0"/>
          <a:ea typeface="ＭＳ Ｐゴシック" charset="-128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umimoji="1"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umimoji="1"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角丸四角形 32">
            <a:extLst>
              <a:ext uri="{FF2B5EF4-FFF2-40B4-BE49-F238E27FC236}">
                <a16:creationId xmlns:a16="http://schemas.microsoft.com/office/drawing/2014/main" id="{DDA56C9E-CD05-4ED3-ACBF-541E10769D18}"/>
              </a:ext>
            </a:extLst>
          </p:cNvPr>
          <p:cNvSpPr/>
          <p:nvPr/>
        </p:nvSpPr>
        <p:spPr bwMode="auto">
          <a:xfrm>
            <a:off x="4321175" y="1392238"/>
            <a:ext cx="4648270" cy="360362"/>
          </a:xfrm>
          <a:prstGeom prst="roundRect">
            <a:avLst>
              <a:gd name="adj" fmla="val 6320"/>
            </a:avLst>
          </a:prstGeom>
          <a:noFill/>
          <a:ln>
            <a:solidFill>
              <a:srgbClr val="0000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36000" tIns="36000" rIns="36000" bIns="36000" anchor="ctr"/>
          <a:lstStyle/>
          <a:p>
            <a:pPr eaLnBrk="1" hangingPunct="1">
              <a:defRPr/>
            </a:pP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おおさかクールオアシスプロジェクトへの協力</a:t>
            </a:r>
          </a:p>
        </p:txBody>
      </p:sp>
      <p:sp>
        <p:nvSpPr>
          <p:cNvPr id="34" name="角丸四角形 33">
            <a:extLst>
              <a:ext uri="{FF2B5EF4-FFF2-40B4-BE49-F238E27FC236}">
                <a16:creationId xmlns:a16="http://schemas.microsoft.com/office/drawing/2014/main" id="{2B04B327-86E8-4A7A-8412-D287C630BBDF}"/>
              </a:ext>
            </a:extLst>
          </p:cNvPr>
          <p:cNvSpPr/>
          <p:nvPr/>
        </p:nvSpPr>
        <p:spPr bwMode="auto">
          <a:xfrm>
            <a:off x="4321175" y="962189"/>
            <a:ext cx="4652475" cy="360363"/>
          </a:xfrm>
          <a:prstGeom prst="roundRect">
            <a:avLst>
              <a:gd name="adj" fmla="val 6320"/>
            </a:avLst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eaLnBrk="1" hangingPunct="1">
              <a:defRPr/>
            </a:pP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「みんなでやるで！健活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10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」キャンペーンの実施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B729C8E-E439-4104-BE71-018E4333C75C}"/>
              </a:ext>
            </a:extLst>
          </p:cNvPr>
          <p:cNvSpPr txBox="1"/>
          <p:nvPr/>
        </p:nvSpPr>
        <p:spPr bwMode="auto">
          <a:xfrm>
            <a:off x="4321175" y="558800"/>
            <a:ext cx="3044825" cy="39687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normAutofit/>
          </a:bodyPr>
          <a:lstStyle>
            <a:defPPr>
              <a:defRPr lang="ja-JP"/>
            </a:defPPr>
            <a:lvl1pPr algn="ctr">
              <a:defRPr sz="2000" b="1">
                <a:solidFill>
                  <a:srgbClr val="00009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algn="l" eaLnBrk="1" hangingPunct="1">
              <a:defRPr/>
            </a:pPr>
            <a:r>
              <a:rPr lang="ja-JP" altLang="en-US" sz="1200" u="sng" dirty="0">
                <a:solidFill>
                  <a:prstClr val="black"/>
                </a:solidFill>
              </a:rPr>
              <a:t>主な連携項目（</a:t>
            </a:r>
            <a:r>
              <a:rPr lang="en-US" altLang="ja-JP" sz="1200" u="sng" dirty="0">
                <a:solidFill>
                  <a:prstClr val="black"/>
                </a:solidFill>
              </a:rPr>
              <a:t>R8</a:t>
            </a:r>
            <a:r>
              <a:rPr lang="ja-JP" altLang="en-US" sz="1200" u="sng" dirty="0">
                <a:solidFill>
                  <a:prstClr val="black"/>
                </a:solidFill>
              </a:rPr>
              <a:t>～</a:t>
            </a:r>
            <a:r>
              <a:rPr lang="en-US" altLang="ja-JP" sz="1200" u="sng" dirty="0">
                <a:solidFill>
                  <a:prstClr val="black"/>
                </a:solidFill>
              </a:rPr>
              <a:t>R10</a:t>
            </a:r>
            <a:r>
              <a:rPr lang="ja-JP" altLang="en-US" sz="1200" u="sng" dirty="0">
                <a:solidFill>
                  <a:prstClr val="black"/>
                </a:solidFill>
              </a:rPr>
              <a:t>）</a:t>
            </a:r>
            <a:endParaRPr lang="en-US" altLang="ja-JP" sz="1200" u="sng" dirty="0">
              <a:solidFill>
                <a:prstClr val="black"/>
              </a:solidFill>
            </a:endParaRPr>
          </a:p>
        </p:txBody>
      </p:sp>
      <p:grpSp>
        <p:nvGrpSpPr>
          <p:cNvPr id="6151" name="グループ化 8">
            <a:extLst>
              <a:ext uri="{FF2B5EF4-FFF2-40B4-BE49-F238E27FC236}">
                <a16:creationId xmlns:a16="http://schemas.microsoft.com/office/drawing/2014/main" id="{18341AE4-9DC1-4268-A3EE-35D720C7C08C}"/>
              </a:ext>
            </a:extLst>
          </p:cNvPr>
          <p:cNvGrpSpPr>
            <a:grpSpLocks/>
          </p:cNvGrpSpPr>
          <p:nvPr/>
        </p:nvGrpSpPr>
        <p:grpSpPr bwMode="auto">
          <a:xfrm>
            <a:off x="490538" y="233363"/>
            <a:ext cx="4081462" cy="376237"/>
            <a:chOff x="5075451" y="3741015"/>
            <a:chExt cx="4744532" cy="375451"/>
          </a:xfrm>
        </p:grpSpPr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572513FA-72E4-48AA-BE52-C234D2BD4740}"/>
                </a:ext>
              </a:extLst>
            </p:cNvPr>
            <p:cNvSpPr txBox="1"/>
            <p:nvPr/>
          </p:nvSpPr>
          <p:spPr>
            <a:xfrm>
              <a:off x="5075451" y="3741015"/>
              <a:ext cx="4744532" cy="375451"/>
            </a:xfrm>
            <a:prstGeom prst="rect">
              <a:avLst/>
            </a:prstGeom>
            <a:noFill/>
            <a:ln w="28575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>
              <a:defPPr>
                <a:defRPr lang="ja-JP"/>
              </a:defPPr>
              <a:lvl1pPr algn="ctr">
                <a:defRPr sz="2000" b="1">
                  <a:solidFill>
                    <a:srgbClr val="000099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defRPr>
              </a:lvl1pPr>
            </a:lstStyle>
            <a:p>
              <a:pPr eaLnBrk="1" hangingPunct="1">
                <a:defRPr/>
              </a:pPr>
              <a:r>
                <a:rPr lang="ja-JP" altLang="en-US" dirty="0"/>
                <a:t>株式会社キリン堂</a:t>
              </a:r>
              <a:endParaRPr lang="en-US" altLang="ja-JP" dirty="0"/>
            </a:p>
          </p:txBody>
        </p:sp>
        <p:sp>
          <p:nvSpPr>
            <p:cNvPr id="6179" name="テキスト ボックス 10">
              <a:extLst>
                <a:ext uri="{FF2B5EF4-FFF2-40B4-BE49-F238E27FC236}">
                  <a16:creationId xmlns:a16="http://schemas.microsoft.com/office/drawing/2014/main" id="{25FFFB11-588F-4213-A87E-2E0C2153D5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5514" y="3741016"/>
              <a:ext cx="1847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endParaRPr lang="ja-JP" altLang="en-US" b="1">
                <a:solidFill>
                  <a:srgbClr val="000099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6152" name="グループ化 7">
            <a:extLst>
              <a:ext uri="{FF2B5EF4-FFF2-40B4-BE49-F238E27FC236}">
                <a16:creationId xmlns:a16="http://schemas.microsoft.com/office/drawing/2014/main" id="{593E7F9F-8899-4D66-BB21-4A6BE28F31CB}"/>
              </a:ext>
            </a:extLst>
          </p:cNvPr>
          <p:cNvGrpSpPr>
            <a:grpSpLocks/>
          </p:cNvGrpSpPr>
          <p:nvPr/>
        </p:nvGrpSpPr>
        <p:grpSpPr bwMode="auto">
          <a:xfrm>
            <a:off x="409449" y="495300"/>
            <a:ext cx="2660650" cy="2872924"/>
            <a:chOff x="322202" y="771513"/>
            <a:chExt cx="2809875" cy="1636225"/>
          </a:xfrm>
        </p:grpSpPr>
        <p:sp>
          <p:nvSpPr>
            <p:cNvPr id="32" name="1 つの角を切り取った四角形 31">
              <a:extLst>
                <a:ext uri="{FF2B5EF4-FFF2-40B4-BE49-F238E27FC236}">
                  <a16:creationId xmlns:a16="http://schemas.microsoft.com/office/drawing/2014/main" id="{FCDA70BF-017C-46E2-AC00-B11DD047931F}"/>
                </a:ext>
              </a:extLst>
            </p:cNvPr>
            <p:cNvSpPr/>
            <p:nvPr/>
          </p:nvSpPr>
          <p:spPr>
            <a:xfrm>
              <a:off x="322202" y="1102198"/>
              <a:ext cx="2809875" cy="1305540"/>
            </a:xfrm>
            <a:prstGeom prst="snip1Rect">
              <a:avLst>
                <a:gd name="adj" fmla="val 10435"/>
              </a:avLst>
            </a:prstGeom>
            <a:ln>
              <a:solidFill>
                <a:srgbClr val="00009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144000" tIns="72000" rIns="36000" bIns="72000" anchor="ctr"/>
            <a:lstStyle/>
            <a:p>
              <a:pPr eaLnBrk="1" hangingPunct="1">
                <a:lnSpc>
                  <a:spcPts val="2500"/>
                </a:lnSpc>
                <a:defRPr/>
              </a:pPr>
              <a:r>
                <a:rPr lang="en-US" altLang="ja-JP" sz="16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1.</a:t>
              </a:r>
              <a:r>
                <a:rPr lang="ja-JP" altLang="en-US" sz="16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健康</a:t>
              </a:r>
              <a:endParaRPr lang="en-US" altLang="ja-JP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eaLnBrk="1" hangingPunct="1">
                <a:lnSpc>
                  <a:spcPts val="2500"/>
                </a:lnSpc>
                <a:defRPr/>
              </a:pPr>
              <a:r>
                <a:rPr lang="en-US" altLang="ja-JP" sz="16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2.</a:t>
              </a:r>
              <a:r>
                <a:rPr lang="ja-JP" altLang="en-US" sz="16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環境</a:t>
              </a:r>
              <a:endParaRPr lang="en-US" altLang="ja-JP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eaLnBrk="1" hangingPunct="1">
                <a:lnSpc>
                  <a:spcPts val="2500"/>
                </a:lnSpc>
                <a:defRPr/>
              </a:pPr>
              <a:r>
                <a:rPr lang="en-US" altLang="ja-JP" sz="16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3.</a:t>
              </a:r>
              <a:r>
                <a:rPr lang="ja-JP" altLang="en-US" sz="16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子ども・教育</a:t>
              </a:r>
              <a:endParaRPr lang="en-US" altLang="ja-JP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eaLnBrk="1" hangingPunct="1">
                <a:lnSpc>
                  <a:spcPts val="2500"/>
                </a:lnSpc>
                <a:defRPr/>
              </a:pPr>
              <a:r>
                <a:rPr lang="en-US" altLang="ja-JP" sz="16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4.</a:t>
              </a:r>
              <a:r>
                <a:rPr lang="ja-JP" altLang="en-US" sz="16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福祉</a:t>
              </a:r>
              <a:endParaRPr lang="en-US" altLang="ja-JP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eaLnBrk="1" hangingPunct="1">
                <a:lnSpc>
                  <a:spcPts val="2500"/>
                </a:lnSpc>
                <a:defRPr/>
              </a:pPr>
              <a:r>
                <a:rPr lang="en-US" altLang="ja-JP" sz="16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5.</a:t>
              </a:r>
              <a:r>
                <a:rPr lang="ja-JP" altLang="en-US" sz="16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安全・安心</a:t>
              </a:r>
              <a:endParaRPr lang="en-US" altLang="ja-JP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eaLnBrk="1" hangingPunct="1">
                <a:lnSpc>
                  <a:spcPts val="2500"/>
                </a:lnSpc>
                <a:defRPr/>
              </a:pPr>
              <a:r>
                <a:rPr lang="en-US" altLang="ja-JP" sz="16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6.</a:t>
              </a:r>
              <a:r>
                <a:rPr lang="ja-JP" altLang="en-US" sz="1600" b="1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地域活性化・まちづくり</a:t>
              </a:r>
              <a:endParaRPr lang="en-US" altLang="ja-JP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616D5E1B-75FC-44A2-BB75-56690DA74FB7}"/>
                </a:ext>
              </a:extLst>
            </p:cNvPr>
            <p:cNvSpPr txBox="1"/>
            <p:nvPr/>
          </p:nvSpPr>
          <p:spPr>
            <a:xfrm>
              <a:off x="402809" y="771513"/>
              <a:ext cx="2546659" cy="395240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>
              <a:normAutofit/>
            </a:bodyPr>
            <a:lstStyle>
              <a:defPPr>
                <a:defRPr lang="ja-JP"/>
              </a:defPPr>
              <a:lvl1pPr algn="ctr">
                <a:defRPr sz="2000" b="1">
                  <a:solidFill>
                    <a:srgbClr val="000099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defRPr>
              </a:lvl1pPr>
            </a:lstStyle>
            <a:p>
              <a:pPr algn="l" eaLnBrk="1" hangingPunct="1">
                <a:defRPr/>
              </a:pPr>
              <a:r>
                <a:rPr lang="ja-JP" altLang="en-US" sz="1600" u="sng" dirty="0">
                  <a:solidFill>
                    <a:prstClr val="black"/>
                  </a:solidFill>
                </a:rPr>
                <a:t>包括連携の項目</a:t>
              </a:r>
              <a:endParaRPr lang="en-US" altLang="ja-JP" sz="1600" u="sng" dirty="0">
                <a:solidFill>
                  <a:prstClr val="black"/>
                </a:solidFill>
              </a:endParaRPr>
            </a:p>
          </p:txBody>
        </p:sp>
      </p:grpSp>
      <p:sp>
        <p:nvSpPr>
          <p:cNvPr id="6153" name="テキスト ボックス 29">
            <a:extLst>
              <a:ext uri="{FF2B5EF4-FFF2-40B4-BE49-F238E27FC236}">
                <a16:creationId xmlns:a16="http://schemas.microsoft.com/office/drawing/2014/main" id="{DA38108B-63F2-4786-BF40-F697AE080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50482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endParaRPr lang="ja-JP" altLang="en-US" b="1">
              <a:solidFill>
                <a:srgbClr val="0000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6155" name="グループ化 1">
            <a:extLst>
              <a:ext uri="{FF2B5EF4-FFF2-40B4-BE49-F238E27FC236}">
                <a16:creationId xmlns:a16="http://schemas.microsoft.com/office/drawing/2014/main" id="{FF7E7519-5784-4716-9ABC-B5F78EE1FF36}"/>
              </a:ext>
            </a:extLst>
          </p:cNvPr>
          <p:cNvGrpSpPr>
            <a:grpSpLocks/>
          </p:cNvGrpSpPr>
          <p:nvPr/>
        </p:nvGrpSpPr>
        <p:grpSpPr bwMode="auto">
          <a:xfrm>
            <a:off x="184456" y="3459652"/>
            <a:ext cx="3065463" cy="676275"/>
            <a:chOff x="183502" y="2744441"/>
            <a:chExt cx="3065463" cy="676990"/>
          </a:xfrm>
        </p:grpSpPr>
        <p:sp>
          <p:nvSpPr>
            <p:cNvPr id="2" name="正方形/長方形 26">
              <a:extLst>
                <a:ext uri="{FF2B5EF4-FFF2-40B4-BE49-F238E27FC236}">
                  <a16:creationId xmlns:a16="http://schemas.microsoft.com/office/drawing/2014/main" id="{BCDC20DE-3D7A-486E-AD4E-A6400B342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0302" y="2981996"/>
              <a:ext cx="1998663" cy="254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rIns="36000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r" eaLnBrk="1" hangingPunct="1">
                <a:defRPr/>
              </a:pPr>
              <a:r>
                <a:rPr lang="ja-JP" altLang="en-US" sz="105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（令和元年</a:t>
              </a:r>
              <a:r>
                <a:rPr lang="en-US" altLang="ja-JP" sz="105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7</a:t>
              </a:r>
              <a:r>
                <a:rPr lang="ja-JP" altLang="en-US" sz="105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月</a:t>
              </a:r>
              <a:r>
                <a:rPr lang="en-US" altLang="ja-JP" sz="105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31</a:t>
              </a:r>
              <a:r>
                <a:rPr lang="ja-JP" altLang="en-US" sz="1050" dirty="0">
                  <a:solidFill>
                    <a:srgbClr val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日　締結式）</a:t>
              </a:r>
              <a:endParaRPr lang="en-US" altLang="ja-JP" sz="105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3B93625C-D077-49B0-B86A-2F34BFEED096}"/>
                </a:ext>
              </a:extLst>
            </p:cNvPr>
            <p:cNvSpPr txBox="1"/>
            <p:nvPr/>
          </p:nvSpPr>
          <p:spPr bwMode="auto">
            <a:xfrm>
              <a:off x="183502" y="2744441"/>
              <a:ext cx="1430337" cy="676990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>
              <a:normAutofit/>
            </a:bodyPr>
            <a:lstStyle>
              <a:defPPr>
                <a:defRPr lang="ja-JP"/>
              </a:defPPr>
              <a:lvl1pPr algn="ctr">
                <a:defRPr sz="2000" b="1">
                  <a:solidFill>
                    <a:srgbClr val="000099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defRPr>
              </a:lvl1pPr>
            </a:lstStyle>
            <a:p>
              <a:pPr eaLnBrk="1" hangingPunct="1">
                <a:defRPr/>
              </a:pPr>
              <a:r>
                <a:rPr lang="ja-JP" altLang="en-US" sz="1600" u="sng" dirty="0">
                  <a:solidFill>
                    <a:prstClr val="black"/>
                  </a:solidFill>
                </a:rPr>
                <a:t>式典の様子</a:t>
              </a:r>
              <a:endParaRPr lang="en-US" altLang="ja-JP" sz="1600" u="sng" dirty="0">
                <a:solidFill>
                  <a:prstClr val="black"/>
                </a:solidFill>
              </a:endParaRPr>
            </a:p>
          </p:txBody>
        </p:sp>
      </p:grp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18065AC-A125-4F6F-B487-7362330CE7E3}"/>
              </a:ext>
            </a:extLst>
          </p:cNvPr>
          <p:cNvSpPr txBox="1"/>
          <p:nvPr/>
        </p:nvSpPr>
        <p:spPr bwMode="auto">
          <a:xfrm>
            <a:off x="-835820" y="6103908"/>
            <a:ext cx="5054601" cy="40322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>
            <a:defPPr>
              <a:defRPr lang="ja-JP"/>
            </a:defPPr>
            <a:lvl1pPr algn="ctr">
              <a:defRPr sz="2000" b="1">
                <a:solidFill>
                  <a:srgbClr val="000099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eaLnBrk="1" hangingPunct="1">
              <a:defRPr/>
            </a:pPr>
            <a:r>
              <a:rPr lang="ja-JP" altLang="en-US" sz="900" b="0" dirty="0">
                <a:solidFill>
                  <a:prstClr val="black"/>
                </a:solidFill>
              </a:rPr>
              <a:t>（左から）吉村知事、寺西代表取締役社長</a:t>
            </a:r>
            <a:endParaRPr lang="en-US" altLang="ja-JP" sz="1000" b="0" dirty="0">
              <a:solidFill>
                <a:prstClr val="black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472E1CB-AC61-4FFC-9772-87A987C14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08" y="3994914"/>
            <a:ext cx="3145778" cy="209718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168" name="図 5">
            <a:extLst>
              <a:ext uri="{FF2B5EF4-FFF2-40B4-BE49-F238E27FC236}">
                <a16:creationId xmlns:a16="http://schemas.microsoft.com/office/drawing/2014/main" id="{89D507AF-1E59-4556-8D44-4AF830D0B3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-993609"/>
            <a:ext cx="29432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EDEFE59-E393-43F4-BC06-D597C5C43358}"/>
              </a:ext>
            </a:extLst>
          </p:cNvPr>
          <p:cNvSpPr txBox="1"/>
          <p:nvPr/>
        </p:nvSpPr>
        <p:spPr>
          <a:xfrm>
            <a:off x="3668812" y="1877409"/>
            <a:ext cx="268901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500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「みんなでやるで！健活</a:t>
            </a:r>
            <a:r>
              <a:rPr lang="en-US" altLang="ja-JP" sz="1500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10</a:t>
            </a:r>
            <a:r>
              <a:rPr lang="ja-JP" altLang="en-US" sz="1500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」</a:t>
            </a:r>
            <a:endParaRPr lang="en-US" altLang="ja-JP" sz="1500" b="1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sz="1500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キャンペーンの実施</a:t>
            </a:r>
            <a:endParaRPr lang="ja-JP" altLang="en-US" sz="15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41152E7B-C243-48A3-BF8A-ACAE0CB206CF}"/>
              </a:ext>
            </a:extLst>
          </p:cNvPr>
          <p:cNvSpPr txBox="1"/>
          <p:nvPr/>
        </p:nvSpPr>
        <p:spPr>
          <a:xfrm>
            <a:off x="3668812" y="2420332"/>
            <a:ext cx="2972620" cy="2115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・府内店舗において薬剤師や登録販売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者が筋肉量などの測定結果に基づき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生活改善のアドバイスを行う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「健康フェア」の実施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・府内店舗で販売されるキリンビバレッジ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社の対象商品の売り上げ本数に応じ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た府がん対策基金への寄附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9672AE8-1092-4429-851F-150292DBDC34}"/>
              </a:ext>
            </a:extLst>
          </p:cNvPr>
          <p:cNvSpPr txBox="1"/>
          <p:nvPr/>
        </p:nvSpPr>
        <p:spPr>
          <a:xfrm>
            <a:off x="3802856" y="4966029"/>
            <a:ext cx="408146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500" b="1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おおさかクールオアシスプロジェクトへの協力</a:t>
            </a:r>
            <a:endParaRPr lang="ja-JP" altLang="en-US" sz="15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13EDA12C-F262-4AE7-8ABB-B2C05E617F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602" y="1891972"/>
            <a:ext cx="2081843" cy="2944724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BF54302-A187-43B3-8E62-FA1064098E21}"/>
              </a:ext>
            </a:extLst>
          </p:cNvPr>
          <p:cNvSpPr txBox="1"/>
          <p:nvPr/>
        </p:nvSpPr>
        <p:spPr>
          <a:xfrm>
            <a:off x="3802856" y="5273806"/>
            <a:ext cx="3679398" cy="108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ja-JP" sz="14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猛暑から府民の命を守るとともに健康被害の軽減を図るため、「おおさかクールオアシスプロジェクト」にキリン堂の店舗を登録し、府民が安心して暑さをしのげる場の確保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0175E421-85B0-4464-86FB-663F2E68EC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286" y="4966029"/>
            <a:ext cx="1142159" cy="1613301"/>
          </a:xfrm>
          <a:prstGeom prst="rect">
            <a:avLst/>
          </a:prstGeom>
        </p:spPr>
      </p:pic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07937A14-55C6-4AAC-BBAF-4D1FA7872097}"/>
              </a:ext>
            </a:extLst>
          </p:cNvPr>
          <p:cNvCxnSpPr>
            <a:cxnSpLocks/>
            <a:endCxn id="34" idx="1"/>
          </p:cNvCxnSpPr>
          <p:nvPr/>
        </p:nvCxnSpPr>
        <p:spPr>
          <a:xfrm flipV="1">
            <a:off x="1251256" y="1142371"/>
            <a:ext cx="3069919" cy="348566"/>
          </a:xfrm>
          <a:prstGeom prst="line">
            <a:avLst/>
          </a:prstGeom>
          <a:ln>
            <a:solidFill>
              <a:srgbClr val="000099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07937A14-55C6-4AAC-BBAF-4D1FA7872097}"/>
              </a:ext>
            </a:extLst>
          </p:cNvPr>
          <p:cNvCxnSpPr>
            <a:cxnSpLocks/>
            <a:endCxn id="33" idx="1"/>
          </p:cNvCxnSpPr>
          <p:nvPr/>
        </p:nvCxnSpPr>
        <p:spPr>
          <a:xfrm flipV="1">
            <a:off x="1257147" y="1572419"/>
            <a:ext cx="3064028" cy="281376"/>
          </a:xfrm>
          <a:prstGeom prst="line">
            <a:avLst/>
          </a:prstGeom>
          <a:ln>
            <a:solidFill>
              <a:srgbClr val="000099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エレメント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レトロスペク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11319</TotalTime>
  <Words>203</Words>
  <Application>Microsoft Office PowerPoint</Application>
  <PresentationFormat>画面に合わせる (4:3)</PresentationFormat>
  <Paragraphs>27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Meiryo UI</vt:lpstr>
      <vt:lpstr>Calibri</vt:lpstr>
      <vt:lpstr>Calibri Light</vt:lpstr>
      <vt:lpstr>レトロスペクト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キリン堂</dc:title>
  <dc:creator>寺嶋　大祐</dc:creator>
  <cp:lastModifiedBy>北條　真雪</cp:lastModifiedBy>
  <cp:revision>878</cp:revision>
  <cp:lastPrinted>2019-08-06T09:49:59Z</cp:lastPrinted>
  <dcterms:created xsi:type="dcterms:W3CDTF">2015-05-23T05:58:33Z</dcterms:created>
  <dcterms:modified xsi:type="dcterms:W3CDTF">2026-04-21T05:32:10Z</dcterms:modified>
</cp:coreProperties>
</file>