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6" r:id="rId2"/>
    <p:sldId id="296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86461" autoAdjust="0"/>
  </p:normalViewPr>
  <p:slideViewPr>
    <p:cSldViewPr>
      <p:cViewPr varScale="1">
        <p:scale>
          <a:sx n="97" d="100"/>
          <a:sy n="97" d="100"/>
        </p:scale>
        <p:origin x="1522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[【R6年度末】債券台帳 - 2025-12-15T152228.549.xls]ピポ!ピボットテーブル1</c:name>
    <c:fmtId val="15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7.5774337596940591E-2"/>
              <c:y val="-0.29893558205446047"/>
            </c:manualLayout>
          </c:layout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092685953848529E-2"/>
              <c:y val="3.3833243128422695E-2"/>
            </c:manualLayout>
          </c:layout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5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1.3756962506383535E-2"/>
              <c:y val="7.3909830007390983E-3"/>
            </c:manualLayout>
          </c:layout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2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929463239031879"/>
              <c:y val="-0.2335209583950521"/>
            </c:manualLayout>
          </c:layout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2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929463239031879"/>
              <c:y val="-0.2335209583950521"/>
            </c:manualLayout>
          </c:layout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2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929463239031879"/>
              <c:y val="-0.2335209583950521"/>
            </c:manualLayout>
          </c:layout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21"/>
        <c:spPr>
          <a:solidFill>
            <a:schemeClr val="accent2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22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ピポ!$B$3:$B$4</c:f>
              <c:strCache>
                <c:ptCount val="1"/>
                <c:pt idx="0">
                  <c:v>集計</c:v>
                </c:pt>
              </c:strCache>
            </c:strRef>
          </c:tx>
          <c:spPr>
            <a:ln w="31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2F-4067-9E14-0BCD6F2B143E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2F-4067-9E14-0BCD6F2B143E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92F-4067-9E14-0BCD6F2B143E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92F-4067-9E14-0BCD6F2B143E}"/>
              </c:ext>
            </c:extLst>
          </c:dPt>
          <c:dPt>
            <c:idx val="4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92F-4067-9E14-0BCD6F2B143E}"/>
              </c:ext>
            </c:extLst>
          </c:dPt>
          <c:dLbls>
            <c:dLbl>
              <c:idx val="0"/>
              <c:layout>
                <c:manualLayout>
                  <c:x val="-0.15937966134499132"/>
                  <c:y val="-0.2399783389646940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2F-4067-9E14-0BCD6F2B143E}"/>
                </c:ext>
              </c:extLst>
            </c:dLbl>
            <c:dLbl>
              <c:idx val="1"/>
              <c:layout>
                <c:manualLayout>
                  <c:x val="0.12204518642735947"/>
                  <c:y val="0.134122443519589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2F-4067-9E14-0BCD6F2B143E}"/>
                </c:ext>
              </c:extLst>
            </c:dLbl>
            <c:dLbl>
              <c:idx val="2"/>
              <c:layout>
                <c:manualLayout>
                  <c:x val="-0.15419884704281317"/>
                  <c:y val="0.18565693699740424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13062944861248"/>
                      <c:h val="0.240546814022723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92F-4067-9E14-0BCD6F2B143E}"/>
                </c:ext>
              </c:extLst>
            </c:dLbl>
            <c:dLbl>
              <c:idx val="3"/>
              <c:layout>
                <c:manualLayout>
                  <c:x val="-0.20660370289586225"/>
                  <c:y val="2.74449385126597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92F-4067-9E14-0BCD6F2B143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ピポ!$A$5:$A$10</c:f>
              <c:strCache>
                <c:ptCount val="5"/>
                <c:pt idx="0">
                  <c:v>地方債</c:v>
                </c:pt>
                <c:pt idx="1">
                  <c:v>JFM債</c:v>
                </c:pt>
                <c:pt idx="2">
                  <c:v>財投機関債</c:v>
                </c:pt>
                <c:pt idx="3">
                  <c:v>政府保証債</c:v>
                </c:pt>
                <c:pt idx="4">
                  <c:v>国債</c:v>
                </c:pt>
              </c:strCache>
            </c:strRef>
          </c:cat>
          <c:val>
            <c:numRef>
              <c:f>ピポ!$B$5:$B$10</c:f>
              <c:numCache>
                <c:formatCode>#,##0_);[Red]\(#,##0\)</c:formatCode>
                <c:ptCount val="5"/>
                <c:pt idx="0">
                  <c:v>194900</c:v>
                </c:pt>
                <c:pt idx="1">
                  <c:v>40000</c:v>
                </c:pt>
                <c:pt idx="2">
                  <c:v>18800</c:v>
                </c:pt>
                <c:pt idx="3">
                  <c:v>5300</c:v>
                </c:pt>
                <c:pt idx="4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92F-4067-9E14-0BCD6F2B143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[【R7年度末（見込み）】債券台帳 - 2025-12-15T152228.549.xls]ピポ!ピボットテーブル2</c:name>
    <c:fmtId val="10"/>
  </c:pivotSource>
  <c:chart>
    <c:autoTitleDeleted val="1"/>
    <c:pivotFmts>
      <c:pivotFmt>
        <c:idx val="0"/>
        <c:spPr>
          <a:solidFill>
            <a:schemeClr val="accent1"/>
          </a:solidFill>
          <a:ln w="3175">
            <a:solidFill>
              <a:schemeClr val="bg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3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2"/>
        <c:spPr>
          <a:solidFill>
            <a:schemeClr val="accent4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3"/>
        <c:spPr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6894E3C1-866C-439E-B608-3235CD5FE6D9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452107279693486"/>
                  <c:h val="0.15748031496062992"/>
                </c:manualLayout>
              </c15:layout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0A24A7CE-99A5-419B-9787-2915B66128DC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 baseline="0"/>
                  <a:t> </a:t>
                </a:r>
                <a:fld id="{446A25F8-B627-4241-A3E3-87ABF46BBBF8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 baseline="0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6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4E2F7D18-6064-4AA3-8224-EDE84D882832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/>
                  <a:t> </a:t>
                </a:r>
                <a:fld id="{C7077668-A2A5-4EFA-99E0-A460AE5C3BE6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3175">
            <a:solidFill>
              <a:schemeClr val="bg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3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9"/>
        <c:spPr>
          <a:solidFill>
            <a:schemeClr val="accent4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10"/>
        <c:spPr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11"/>
        <c:spPr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452107279693486"/>
                  <c:h val="0.15748031496062992"/>
                </c:manualLayout>
              </c15:layout>
            </c:ext>
          </c:extLst>
        </c:dLbl>
      </c:pivotFmt>
      <c:pivotFmt>
        <c:idx val="12"/>
        <c:spPr>
          <a:solidFill>
            <a:schemeClr val="accent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0A24A7CE-99A5-419B-9787-2915B66128DC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 baseline="0"/>
                  <a:t> </a:t>
                </a:r>
                <a:fld id="{446A25F8-B627-4241-A3E3-87ABF46BBBF8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 baseline="0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6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4E2F7D18-6064-4AA3-8224-EDE84D882832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/>
                  <a:t> </a:t>
                </a:r>
                <a:fld id="{C7077668-A2A5-4EFA-99E0-A460AE5C3BE6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3175">
            <a:solidFill>
              <a:schemeClr val="bg1"/>
            </a:solidFill>
          </a:ln>
          <a:effectLst/>
        </c:spPr>
        <c:marker>
          <c:symbol val="none"/>
        </c:marke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3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16"/>
        <c:spPr>
          <a:solidFill>
            <a:schemeClr val="accent4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17"/>
        <c:spPr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</c:pivotFmt>
      <c:pivotFmt>
        <c:idx val="18"/>
        <c:spPr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452107279693486"/>
                  <c:h val="0.15748031496062992"/>
                </c:manualLayout>
              </c15:layout>
            </c:ext>
          </c:extLst>
        </c:dLbl>
      </c:pivotFmt>
      <c:pivotFmt>
        <c:idx val="19"/>
        <c:spPr>
          <a:solidFill>
            <a:schemeClr val="accent2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0A24A7CE-99A5-419B-9787-2915B66128DC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 baseline="0"/>
                  <a:t> </a:t>
                </a:r>
                <a:fld id="{446A25F8-B627-4241-A3E3-87ABF46BBBF8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 baseline="0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0"/>
        <c:spPr>
          <a:solidFill>
            <a:schemeClr val="accent6">
              <a:lumMod val="60000"/>
              <a:lumOff val="40000"/>
            </a:schemeClr>
          </a:solidFill>
          <a:ln w="3175">
            <a:solidFill>
              <a:schemeClr val="bg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fld id="{4E2F7D18-6064-4AA3-8224-EDE84D882832}" type="CATEGORYNAME">
                  <a:rPr lang="ja-JP" alt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[分類名]</a:t>
                </a:fld>
                <a:r>
                  <a:rPr lang="ja-JP" altLang="en-US"/>
                  <a:t> </a:t>
                </a:r>
                <a:fld id="{C7077668-A2A5-4EFA-99E0-A460AE5C3BE6}" type="PERCENTAGE">
                  <a:rPr lang="en-US" altLang="ja-JP" baseline="0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t>[パーセンテージ]</a:t>
                </a:fld>
                <a:endParaRPr lang="ja-JP" altLang="en-US"/>
              </a:p>
            </c:rich>
          </c:tx>
          <c:numFmt formatCode="0.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38286699623352166"/>
          <c:y val="0.22083832036704568"/>
          <c:w val="0.38295690550363448"/>
          <c:h val="0.7356622780769998"/>
        </c:manualLayout>
      </c:layout>
      <c:pieChart>
        <c:varyColors val="1"/>
        <c:ser>
          <c:idx val="0"/>
          <c:order val="0"/>
          <c:tx>
            <c:strRef>
              <c:f>ピポ!$B$3:$B$4</c:f>
              <c:strCache>
                <c:ptCount val="1"/>
                <c:pt idx="0">
                  <c:v>集計</c:v>
                </c:pt>
              </c:strCache>
            </c:strRef>
          </c:tx>
          <c:spPr>
            <a:ln w="31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547-4F77-AE02-59C9DC5CB2CC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547-4F77-AE02-59C9DC5CB2C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547-4F77-AE02-59C9DC5CB2CC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547-4F77-AE02-59C9DC5CB2CC}"/>
              </c:ext>
            </c:extLst>
          </c:dPt>
          <c:dPt>
            <c:idx val="4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547-4F77-AE02-59C9DC5CB2CC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547-4F77-AE02-59C9DC5CB2CC}"/>
              </c:ext>
            </c:extLst>
          </c:dPt>
          <c:dLbls>
            <c:dLbl>
              <c:idx val="0"/>
              <c:layout>
                <c:manualLayout>
                  <c:x val="-0.13398622881355932"/>
                  <c:y val="-0.205331637741871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47-4F77-AE02-59C9DC5CB2CC}"/>
                </c:ext>
              </c:extLst>
            </c:dLbl>
            <c:dLbl>
              <c:idx val="1"/>
              <c:layout>
                <c:manualLayout>
                  <c:x val="0.11198681732580038"/>
                  <c:y val="5.03590664272890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47-4F77-AE02-59C9DC5CB2CC}"/>
                </c:ext>
              </c:extLst>
            </c:dLbl>
            <c:dLbl>
              <c:idx val="2"/>
              <c:layout>
                <c:manualLayout>
                  <c:x val="-5.0516478342749527E-2"/>
                  <c:y val="0.2850089766606822"/>
                </c:manualLayout>
              </c:layout>
              <c:tx>
                <c:rich>
                  <a:bodyPr/>
                  <a:lstStyle/>
                  <a:p>
                    <a:fld id="{22DDB8AC-1994-42FE-85AC-B692BE3CD830}" type="CATEGORYNAME">
                      <a:rPr lang="ja-JP" altLang="en-US" smtClean="0"/>
                      <a:pPr/>
                      <a:t>[分類名]</a:t>
                    </a:fld>
                    <a:r>
                      <a:rPr lang="ja-JP" altLang="en-US" baseline="0" dirty="0"/>
                      <a:t> </a:t>
                    </a:r>
                    <a:fld id="{A8462159-4BAE-4230-B77D-F2FE7D926798}" type="PERCENTAGE">
                      <a:rPr lang="en-US" altLang="ja-JP" baseline="0" smtClean="0"/>
                      <a:pPr/>
                      <a:t>[パーセンテージ]</a:t>
                    </a:fld>
                    <a:endParaRPr lang="ja-JP" alt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926272066458982"/>
                      <c:h val="0.299259425493716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547-4F77-AE02-59C9DC5CB2CC}"/>
                </c:ext>
              </c:extLst>
            </c:dLbl>
            <c:dLbl>
              <c:idx val="3"/>
              <c:layout>
                <c:manualLayout>
                  <c:x val="-7.2533489096573214E-2"/>
                  <c:y val="0.112420207460602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defRPr>
                    </a:pPr>
                    <a:fld id="{3CDB391B-2387-4A07-B0F0-0289A78FBE60}" type="CATEGORYNAME">
                      <a:rPr lang="ja-JP" altLang="en-US" smtClean="0"/>
                      <a:pPr>
                        <a:defRPr>
                          <a:latin typeface="Meiryo UI" panose="020B0604030504040204" pitchFamily="50" charset="-128"/>
                          <a:ea typeface="Meiryo UI" panose="020B0604030504040204" pitchFamily="50" charset="-128"/>
                        </a:defRPr>
                      </a:pPr>
                      <a:t>[分類名]</a:t>
                    </a:fld>
                    <a:r>
                      <a:rPr lang="ja-JP" altLang="en-US" baseline="0" dirty="0"/>
                      <a:t> </a:t>
                    </a:r>
                    <a:fld id="{5BA29989-BE4C-4523-8E52-FFC7D07959DE}" type="PERCENTAGE">
                      <a:rPr lang="en-US" altLang="ja-JP" baseline="0" smtClean="0"/>
                      <a:pPr>
                        <a:defRPr>
                          <a:latin typeface="Meiryo UI" panose="020B0604030504040204" pitchFamily="50" charset="-128"/>
                          <a:ea typeface="Meiryo UI" panose="020B0604030504040204" pitchFamily="50" charset="-128"/>
                        </a:defRPr>
                      </a:pPr>
                      <a:t>[パーセンテージ]</a:t>
                    </a:fld>
                    <a:endParaRPr lang="ja-JP" altLang="en-US" baseline="0" dirty="0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882528556593977"/>
                      <c:h val="0.208148813085976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547-4F77-AE02-59C9DC5CB2CC}"/>
                </c:ext>
              </c:extLst>
            </c:dLbl>
            <c:dLbl>
              <c:idx val="4"/>
              <c:layout>
                <c:manualLayout>
                  <c:x val="-9.4669138418079099E-2"/>
                  <c:y val="2.0583981647715938E-2"/>
                </c:manualLayout>
              </c:layout>
              <c:tx>
                <c:rich>
                  <a:bodyPr/>
                  <a:lstStyle/>
                  <a:p>
                    <a:fld id="{0A24A7CE-99A5-419B-9787-2915B66128DC}" type="CATEGORYNAME">
                      <a:rPr lang="ja-JP" altLang="en-US"/>
                      <a:pPr/>
                      <a:t>[分類名]</a:t>
                    </a:fld>
                    <a:r>
                      <a:rPr lang="ja-JP" altLang="en-US" baseline="0"/>
                      <a:t> </a:t>
                    </a:r>
                    <a:fld id="{446A25F8-B627-4241-A3E3-87ABF46BBBF8}" type="PERCENTAGE">
                      <a:rPr lang="en-US" altLang="ja-JP" baseline="0"/>
                      <a:pPr/>
                      <a:t>[パーセンテージ]</a:t>
                    </a:fld>
                    <a:endParaRPr lang="ja-JP" alt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24402907580476"/>
                      <c:h val="0.20723319369638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547-4F77-AE02-59C9DC5CB2CC}"/>
                </c:ext>
              </c:extLst>
            </c:dLbl>
            <c:dLbl>
              <c:idx val="5"/>
              <c:layout>
                <c:manualLayout>
                  <c:x val="0.19550726895119405"/>
                  <c:y val="3.4963095950528628E-2"/>
                </c:manualLayout>
              </c:layout>
              <c:tx>
                <c:rich>
                  <a:bodyPr/>
                  <a:lstStyle/>
                  <a:p>
                    <a:fld id="{4E2F7D18-6064-4AA3-8224-EDE84D882832}" type="CATEGORYNAME">
                      <a:rPr lang="ja-JP" altLang="en-US"/>
                      <a:pPr/>
                      <a:t>[分類名]</a:t>
                    </a:fld>
                    <a:r>
                      <a:rPr lang="ja-JP" altLang="en-US"/>
                      <a:t> </a:t>
                    </a:r>
                    <a:fld id="{C7077668-A2A5-4EFA-99E0-A460AE5C3BE6}" type="PERCENTAGE">
                      <a:rPr lang="en-US" altLang="ja-JP" baseline="0"/>
                      <a:pPr/>
                      <a:t>[パーセンテージ]</a:t>
                    </a:fld>
                    <a:endParaRPr lang="ja-JP" alt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547-4F77-AE02-59C9DC5CB2C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ピポ!$A$5:$A$11</c:f>
              <c:strCache>
                <c:ptCount val="6"/>
                <c:pt idx="0">
                  <c:v>地方債</c:v>
                </c:pt>
                <c:pt idx="1">
                  <c:v>JFM債</c:v>
                </c:pt>
                <c:pt idx="2">
                  <c:v>高速道路会社債</c:v>
                </c:pt>
                <c:pt idx="3">
                  <c:v>財投機関債</c:v>
                </c:pt>
                <c:pt idx="4">
                  <c:v>政府保証債</c:v>
                </c:pt>
                <c:pt idx="5">
                  <c:v>国債</c:v>
                </c:pt>
              </c:strCache>
            </c:strRef>
          </c:cat>
          <c:val>
            <c:numRef>
              <c:f>ピポ!$B$5:$B$11</c:f>
              <c:numCache>
                <c:formatCode>#,##0_);[Red]\(#,##0\)</c:formatCode>
                <c:ptCount val="6"/>
                <c:pt idx="0">
                  <c:v>246100</c:v>
                </c:pt>
                <c:pt idx="1">
                  <c:v>41900</c:v>
                </c:pt>
                <c:pt idx="2">
                  <c:v>27700</c:v>
                </c:pt>
                <c:pt idx="3">
                  <c:v>15900</c:v>
                </c:pt>
                <c:pt idx="4">
                  <c:v>7400</c:v>
                </c:pt>
                <c:pt idx="5">
                  <c:v>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47-4F77-AE02-59C9DC5CB2C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CF1FE8BB-CB46-47EB-B2F3-87DB97AE40B0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4BAC2FE2-14BD-4487-BA63-0879F4B795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5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8664-8F7A-48D6-9361-91D09411A4D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65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0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45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87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6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9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14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8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34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03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63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12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8855085" y="653723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8CBD4F-FC36-4AC1-8F54-63E62BFB3395}"/>
              </a:ext>
            </a:extLst>
          </p:cNvPr>
          <p:cNvSpPr txBox="1"/>
          <p:nvPr/>
        </p:nvSpPr>
        <p:spPr>
          <a:xfrm>
            <a:off x="8219128" y="596764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</a:p>
        </p:txBody>
      </p:sp>
      <p:graphicFrame>
        <p:nvGraphicFramePr>
          <p:cNvPr id="14" name="表 8">
            <a:extLst>
              <a:ext uri="{FF2B5EF4-FFF2-40B4-BE49-F238E27FC236}">
                <a16:creationId xmlns:a16="http://schemas.microsoft.com/office/drawing/2014/main" id="{E4593F66-CB2E-4A8B-B84C-6676CFEEB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394818"/>
              </p:ext>
            </p:extLst>
          </p:nvPr>
        </p:nvGraphicFramePr>
        <p:xfrm>
          <a:off x="29256" y="822313"/>
          <a:ext cx="9056535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401">
                  <a:extLst>
                    <a:ext uri="{9D8B030D-6E8A-4147-A177-3AD203B41FA5}">
                      <a16:colId xmlns:a16="http://schemas.microsoft.com/office/drawing/2014/main" val="273180834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181741223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026123048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553698326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413053593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932035457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419132898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41373999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491930660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800886635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61745829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266022146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960218169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975987830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968604429"/>
                    </a:ext>
                  </a:extLst>
                </a:gridCol>
              </a:tblGrid>
              <a:tr h="209518"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62770"/>
                  </a:ext>
                </a:extLst>
              </a:tr>
              <a:tr h="150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64037"/>
                  </a:ext>
                </a:extLst>
              </a:tr>
              <a:tr h="150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643097"/>
                  </a:ext>
                </a:extLst>
              </a:tr>
            </a:tbl>
          </a:graphicData>
        </a:graphic>
      </p:graphicFrame>
      <p:sp>
        <p:nvSpPr>
          <p:cNvPr id="7" name="矢印: 下 6">
            <a:extLst>
              <a:ext uri="{FF2B5EF4-FFF2-40B4-BE49-F238E27FC236}">
                <a16:creationId xmlns:a16="http://schemas.microsoft.com/office/drawing/2014/main" id="{A54AC1E1-25D6-4665-869A-1879FFB64D8D}"/>
              </a:ext>
            </a:extLst>
          </p:cNvPr>
          <p:cNvSpPr/>
          <p:nvPr/>
        </p:nvSpPr>
        <p:spPr>
          <a:xfrm>
            <a:off x="4278129" y="1560224"/>
            <a:ext cx="304800" cy="180881"/>
          </a:xfrm>
          <a:prstGeom prst="downArrow">
            <a:avLst>
              <a:gd name="adj1" fmla="val 50000"/>
              <a:gd name="adj2" fmla="val 347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75C77AB0-3238-4C04-8A1E-E022E40FE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199265"/>
              </p:ext>
            </p:extLst>
          </p:nvPr>
        </p:nvGraphicFramePr>
        <p:xfrm>
          <a:off x="87464" y="5580307"/>
          <a:ext cx="8808684" cy="1110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114">
                  <a:extLst>
                    <a:ext uri="{9D8B030D-6E8A-4147-A177-3AD203B41FA5}">
                      <a16:colId xmlns:a16="http://schemas.microsoft.com/office/drawing/2014/main" val="468706582"/>
                    </a:ext>
                  </a:extLst>
                </a:gridCol>
                <a:gridCol w="1468114">
                  <a:extLst>
                    <a:ext uri="{9D8B030D-6E8A-4147-A177-3AD203B41FA5}">
                      <a16:colId xmlns:a16="http://schemas.microsoft.com/office/drawing/2014/main" val="2071927572"/>
                    </a:ext>
                  </a:extLst>
                </a:gridCol>
                <a:gridCol w="1468114">
                  <a:extLst>
                    <a:ext uri="{9D8B030D-6E8A-4147-A177-3AD203B41FA5}">
                      <a16:colId xmlns:a16="http://schemas.microsoft.com/office/drawing/2014/main" val="3204243027"/>
                    </a:ext>
                  </a:extLst>
                </a:gridCol>
                <a:gridCol w="1468114">
                  <a:extLst>
                    <a:ext uri="{9D8B030D-6E8A-4147-A177-3AD203B41FA5}">
                      <a16:colId xmlns:a16="http://schemas.microsoft.com/office/drawing/2014/main" val="2474282245"/>
                    </a:ext>
                  </a:extLst>
                </a:gridCol>
                <a:gridCol w="1468114">
                  <a:extLst>
                    <a:ext uri="{9D8B030D-6E8A-4147-A177-3AD203B41FA5}">
                      <a16:colId xmlns:a16="http://schemas.microsoft.com/office/drawing/2014/main" val="2318298463"/>
                    </a:ext>
                  </a:extLst>
                </a:gridCol>
                <a:gridCol w="1468114">
                  <a:extLst>
                    <a:ext uri="{9D8B030D-6E8A-4147-A177-3AD203B41FA5}">
                      <a16:colId xmlns:a16="http://schemas.microsoft.com/office/drawing/2014/main" val="2920417618"/>
                    </a:ext>
                  </a:extLst>
                </a:gridCol>
              </a:tblGrid>
              <a:tr h="27770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令和３年度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令和４年度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令和６年度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令和７年度（見込み）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531469"/>
                  </a:ext>
                </a:extLst>
              </a:tr>
              <a:tr h="277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新規運用額（額面）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185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905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900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311304"/>
                  </a:ext>
                </a:extLst>
              </a:tr>
              <a:tr h="277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年度末残高（額面）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1,139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1,218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1,823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2,600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3,432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2894704"/>
                  </a:ext>
                </a:extLst>
              </a:tr>
              <a:tr h="277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運用利息</a:t>
                      </a:r>
                      <a:endParaRPr kumimoji="1" lang="ja-JP" altLang="en-US" sz="11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207,456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216,865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393,824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874,467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1,662,489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255944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C89212-4BBD-4C4A-8ECA-0DF87DB0ED2F}"/>
              </a:ext>
            </a:extLst>
          </p:cNvPr>
          <p:cNvSpPr txBox="1"/>
          <p:nvPr/>
        </p:nvSpPr>
        <p:spPr>
          <a:xfrm>
            <a:off x="-9800" y="282739"/>
            <a:ext cx="2507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■高速道路会社債の運用状況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A008560-D3DC-4088-A940-F32D59801381}"/>
              </a:ext>
            </a:extLst>
          </p:cNvPr>
          <p:cNvSpPr txBox="1"/>
          <p:nvPr/>
        </p:nvSpPr>
        <p:spPr>
          <a:xfrm>
            <a:off x="70885" y="537619"/>
            <a:ext cx="2274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　運用計画（５年限）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2361910-94F1-4211-A63C-D737804123B3}"/>
              </a:ext>
            </a:extLst>
          </p:cNvPr>
          <p:cNvSpPr txBox="1"/>
          <p:nvPr/>
        </p:nvSpPr>
        <p:spPr>
          <a:xfrm>
            <a:off x="57689" y="1610300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　運用実績（５年限）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53F0E53-B8FF-4A69-B29E-E0F370348DA7}"/>
              </a:ext>
            </a:extLst>
          </p:cNvPr>
          <p:cNvSpPr txBox="1"/>
          <p:nvPr/>
        </p:nvSpPr>
        <p:spPr>
          <a:xfrm>
            <a:off x="70988" y="3279219"/>
            <a:ext cx="1260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■保有債券割合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342C600-1C44-4D90-8911-082CAF4216DC}"/>
              </a:ext>
            </a:extLst>
          </p:cNvPr>
          <p:cNvSpPr txBox="1"/>
          <p:nvPr/>
        </p:nvSpPr>
        <p:spPr>
          <a:xfrm>
            <a:off x="6448" y="5299694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■長期運用額等の推移（令和３年度～令和７年度）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B4DFB90A-A8ED-4702-A4D7-7E7405B72D5C}"/>
              </a:ext>
            </a:extLst>
          </p:cNvPr>
          <p:cNvSpPr/>
          <p:nvPr/>
        </p:nvSpPr>
        <p:spPr>
          <a:xfrm>
            <a:off x="4093725" y="3968280"/>
            <a:ext cx="978408" cy="7735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AutoShape 12">
            <a:extLst>
              <a:ext uri="{FF2B5EF4-FFF2-40B4-BE49-F238E27FC236}">
                <a16:creationId xmlns:a16="http://schemas.microsoft.com/office/drawing/2014/main" id="{B6D06BB1-B3F6-4859-9D66-0144FFAC3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766"/>
            <a:ext cx="9143999" cy="326309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0066CC"/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　　　　　　　　　　　　　　　　　　　　　</a:t>
            </a:r>
            <a:endParaRPr kumimoji="1" lang="ja-JP" altLang="en-US" sz="2000" b="1" dirty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9E0442C-1CC3-474A-A427-B1383E9D37F4}"/>
              </a:ext>
            </a:extLst>
          </p:cNvPr>
          <p:cNvSpPr/>
          <p:nvPr/>
        </p:nvSpPr>
        <p:spPr>
          <a:xfrm>
            <a:off x="-50181" y="-1007"/>
            <a:ext cx="4298145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■資金運用の実績について　　　　　　　　　　　　　　　　　　　　　　　　　　　　　　　　　　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3" name="テキスト ボックス 16"/>
          <p:cNvSpPr txBox="1">
            <a:spLocks noChangeArrowheads="1"/>
          </p:cNvSpPr>
          <p:nvPr/>
        </p:nvSpPr>
        <p:spPr bwMode="auto">
          <a:xfrm>
            <a:off x="8369659" y="22491"/>
            <a:ext cx="716132" cy="25028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資料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７</a:t>
            </a:r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graphicFrame>
        <p:nvGraphicFramePr>
          <p:cNvPr id="30" name="グラフ 29">
            <a:extLst>
              <a:ext uri="{FF2B5EF4-FFF2-40B4-BE49-F238E27FC236}">
                <a16:creationId xmlns:a16="http://schemas.microsoft.com/office/drawing/2014/main" id="{9DE4D3BF-57BF-4EBE-AA8F-453784ACA3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1311077"/>
              </p:ext>
            </p:extLst>
          </p:nvPr>
        </p:nvGraphicFramePr>
        <p:xfrm>
          <a:off x="415946" y="3559832"/>
          <a:ext cx="4248000" cy="2003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8" name="グラフ 27">
            <a:extLst>
              <a:ext uri="{FF2B5EF4-FFF2-40B4-BE49-F238E27FC236}">
                <a16:creationId xmlns:a16="http://schemas.microsoft.com/office/drawing/2014/main" id="{6B39256A-2F1D-493C-A08C-2D780F77E8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3187389"/>
              </p:ext>
            </p:extLst>
          </p:nvPr>
        </p:nvGraphicFramePr>
        <p:xfrm>
          <a:off x="4915359" y="3432993"/>
          <a:ext cx="4248000" cy="20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7E17B28-B610-4741-95C9-E71FC663870D}"/>
              </a:ext>
            </a:extLst>
          </p:cNvPr>
          <p:cNvSpPr txBox="1"/>
          <p:nvPr/>
        </p:nvSpPr>
        <p:spPr>
          <a:xfrm>
            <a:off x="1993542" y="3486932"/>
            <a:ext cx="10750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令和６年度末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BB6DFF5-3A22-48D3-8251-ECE0FB6CABDD}"/>
              </a:ext>
            </a:extLst>
          </p:cNvPr>
          <p:cNvSpPr txBox="1"/>
          <p:nvPr/>
        </p:nvSpPr>
        <p:spPr>
          <a:xfrm>
            <a:off x="6971508" y="3501568"/>
            <a:ext cx="14484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年度末（見込み）</a:t>
            </a:r>
          </a:p>
        </p:txBody>
      </p:sp>
      <p:graphicFrame>
        <p:nvGraphicFramePr>
          <p:cNvPr id="31" name="表 8">
            <a:extLst>
              <a:ext uri="{FF2B5EF4-FFF2-40B4-BE49-F238E27FC236}">
                <a16:creationId xmlns:a16="http://schemas.microsoft.com/office/drawing/2014/main" id="{D4D6CCD8-CD4F-4ADC-8565-148EC3AAA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05866"/>
              </p:ext>
            </p:extLst>
          </p:nvPr>
        </p:nvGraphicFramePr>
        <p:xfrm>
          <a:off x="43730" y="1848985"/>
          <a:ext cx="9056535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401">
                  <a:extLst>
                    <a:ext uri="{9D8B030D-6E8A-4147-A177-3AD203B41FA5}">
                      <a16:colId xmlns:a16="http://schemas.microsoft.com/office/drawing/2014/main" val="273180834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181741223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026123048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553698326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413053593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932035457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419132898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41373999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491930660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800886635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617458292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2660221464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3960218169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1975987830"/>
                    </a:ext>
                  </a:extLst>
                </a:gridCol>
                <a:gridCol w="596581">
                  <a:extLst>
                    <a:ext uri="{9D8B030D-6E8A-4147-A177-3AD203B41FA5}">
                      <a16:colId xmlns:a16="http://schemas.microsoft.com/office/drawing/2014/main" val="968604429"/>
                    </a:ext>
                  </a:extLst>
                </a:gridCol>
              </a:tblGrid>
              <a:tr h="209518"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２月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（予定）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３月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（予定）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62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東日本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西日本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東日本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123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阪神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中日本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116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阪神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高速道路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引合い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64037"/>
                  </a:ext>
                </a:extLst>
              </a:tr>
              <a:tr h="150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643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西日本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首都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首都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中日本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05484"/>
                  </a:ext>
                </a:extLst>
              </a:tr>
              <a:tr h="15008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2629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3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222833"/>
              </p:ext>
            </p:extLst>
          </p:nvPr>
        </p:nvGraphicFramePr>
        <p:xfrm>
          <a:off x="150129" y="391374"/>
          <a:ext cx="8843739" cy="5557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7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7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1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72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972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098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09801">
                  <a:extLst>
                    <a:ext uri="{9D8B030D-6E8A-4147-A177-3AD203B41FA5}">
                      <a16:colId xmlns:a16="http://schemas.microsoft.com/office/drawing/2014/main" val="1767091278"/>
                    </a:ext>
                  </a:extLst>
                </a:gridCol>
              </a:tblGrid>
              <a:tr h="53170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令和３年度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令和４年度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令和５年度</a:t>
                      </a:r>
                      <a:endParaRPr lang="en-US" altLang="ja-JP" sz="16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令和６年度</a:t>
                      </a:r>
                      <a:endParaRPr lang="en-US" altLang="ja-JP" sz="16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</a:t>
                      </a:r>
                      <a:endParaRPr lang="en-US" altLang="ja-JP" sz="16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（見込み）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01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運用可能な資金量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５，５４２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９，４９４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１１，２５８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１３，０９６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１３，５６１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326"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用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況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r>
                        <a:rPr lang="en-US" altLang="zh-TW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１，５０８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１，８１１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２，５２３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４，４０７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８，９２３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平均利回り（％）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０．１３８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０．１２４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０．１８９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０．２９３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０．４４２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47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短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r>
                        <a:rPr lang="en-US" altLang="zh-TW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３６１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６７９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１，０３５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２，１８６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６，０１７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０．００１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０．００１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０．００１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０．０８２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０．２９６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610203"/>
                  </a:ext>
                </a:extLst>
              </a:tr>
              <a:tr h="4945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rtl="0" fontAlgn="ctr"/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長期</a:t>
                      </a:r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endParaRPr lang="en-US" altLang="ja-JP" sz="1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r>
                        <a:rPr lang="en-US" altLang="zh-TW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TW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１，１４６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（１，１３９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１，１３２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（１，２１８）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１，４８８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（１，８２３）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２，２２１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（２，６００）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２，９０６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（３，４３２）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5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lang="en-US" altLang="ja-JP" sz="1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０．１８１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０．１９８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０．３１９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０．５０１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０．７３９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008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訳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１年超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～５年以下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３７９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（３７２）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３３８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（３３４）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４２９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（５３９）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６７０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（７９１）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９１４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（１，１１３）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０．０２６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０．０３７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０．１７１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０．３７２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０．６６２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748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５年超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～１０年以下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６６３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（６６３）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６９０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（７８０）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９５５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（１，１８０）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１，４４７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（１，７０５）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１，８８</a:t>
                      </a:r>
                      <a:r>
                        <a:rPr lang="en-US" altLang="ja-JP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</a:p>
                    <a:p>
                      <a:pPr algn="ctr" rtl="0" fontAlgn="ctr"/>
                      <a:r>
                        <a:rPr lang="ja-JP" alt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（２，２１５）</a:t>
                      </a:r>
                      <a:endParaRPr lang="en-US" altLang="ja-JP" sz="11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０．２０４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０．２１７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０．３５５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０．５５３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０．７８４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304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１０年超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～２０年以下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運用額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（１０４）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（１０４）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（１０４）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（１０４）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１０４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（１０４）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2986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０．５９９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０．５９９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０．５９９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０．５９９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０．５９９</a:t>
                      </a:r>
                      <a:endParaRPr lang="en-US" altLang="ja-JP" sz="1400" b="1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118018" y="6087690"/>
            <a:ext cx="8958950" cy="600164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運用可能な資金量及び各運用額は、日々の残高を合計し、年間日数で除したもの（１日当たりの平均残高）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運用可能な資金量には、既運用額を含む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長期運用額欄の（　）内の数値は、年度末時点の運用残高（額面）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769267" y="6539262"/>
            <a:ext cx="3077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AutoShape 12">
            <a:extLst>
              <a:ext uri="{FF2B5EF4-FFF2-40B4-BE49-F238E27FC236}">
                <a16:creationId xmlns:a16="http://schemas.microsoft.com/office/drawing/2014/main" id="{074DA94B-BDC7-4814-A741-A13DA8FF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766"/>
            <a:ext cx="9143999" cy="326309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0066CC"/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　　　　　　　　　　　　　　　　　　　　　</a:t>
            </a:r>
            <a:endParaRPr kumimoji="1" lang="ja-JP" altLang="en-US" sz="2000" b="1" dirty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111A3C-9A62-4211-ABC6-34947A2FD22E}"/>
              </a:ext>
            </a:extLst>
          </p:cNvPr>
          <p:cNvSpPr/>
          <p:nvPr/>
        </p:nvSpPr>
        <p:spPr>
          <a:xfrm>
            <a:off x="-50181" y="-1007"/>
            <a:ext cx="4298145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■資金運用の実績について　　　　　　　　　　　　　　　　　　　　　　　　　　　　　　　　　　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1" name="テキスト ボックス 16">
            <a:extLst>
              <a:ext uri="{FF2B5EF4-FFF2-40B4-BE49-F238E27FC236}">
                <a16:creationId xmlns:a16="http://schemas.microsoft.com/office/drawing/2014/main" id="{5A8E5BE4-9753-42BD-92B7-243DFB932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9659" y="22491"/>
            <a:ext cx="716132" cy="25028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資料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７</a:t>
            </a:r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933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654</Words>
  <Application>Microsoft Office PowerPoint</Application>
  <PresentationFormat>画面に合わせる (4:3)</PresentationFormat>
  <Paragraphs>277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2026-03-04T05:39:38Z</dcterms:created>
  <dcterms:modified xsi:type="dcterms:W3CDTF">2026-03-04T05:39:41Z</dcterms:modified>
</cp:coreProperties>
</file>