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handoutMasterIdLst>
    <p:handoutMasterId r:id="rId4"/>
  </p:handoutMasterIdLst>
  <p:sldIdLst>
    <p:sldId id="288"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86" autoAdjust="0"/>
  </p:normalViewPr>
  <p:slideViewPr>
    <p:cSldViewPr>
      <p:cViewPr varScale="1">
        <p:scale>
          <a:sx n="91" d="100"/>
          <a:sy n="91" d="100"/>
        </p:scale>
        <p:origin x="121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098D43DA-FC10-486F-B4FD-89B80A1DAA1E}"/>
              </a:ext>
            </a:extLst>
          </p:cNvPr>
          <p:cNvSpPr>
            <a:spLocks noGrp="1"/>
          </p:cNvSpPr>
          <p:nvPr>
            <p:ph type="hdr" sz="quarter"/>
          </p:nvPr>
        </p:nvSpPr>
        <p:spPr>
          <a:xfrm>
            <a:off x="0" y="1"/>
            <a:ext cx="2945448" cy="497838"/>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95F8C979-BFF9-4B77-847F-A7D405142F62}"/>
              </a:ext>
            </a:extLst>
          </p:cNvPr>
          <p:cNvSpPr>
            <a:spLocks noGrp="1"/>
          </p:cNvSpPr>
          <p:nvPr>
            <p:ph type="dt" sz="quarter" idx="1"/>
          </p:nvPr>
        </p:nvSpPr>
        <p:spPr>
          <a:xfrm>
            <a:off x="3850643" y="1"/>
            <a:ext cx="2945448" cy="497838"/>
          </a:xfrm>
          <a:prstGeom prst="rect">
            <a:avLst/>
          </a:prstGeom>
        </p:spPr>
        <p:txBody>
          <a:bodyPr vert="horz" lIns="91312" tIns="45656" rIns="91312" bIns="45656" rtlCol="0"/>
          <a:lstStyle>
            <a:lvl1pPr algn="r">
              <a:defRPr sz="1200"/>
            </a:lvl1pPr>
          </a:lstStyle>
          <a:p>
            <a:fld id="{B9E87A65-8DFC-4405-B937-23EAA6C51C94}" type="datetimeFigureOut">
              <a:rPr kumimoji="1" lang="ja-JP" altLang="en-US" smtClean="0"/>
              <a:t>2026/3/4</a:t>
            </a:fld>
            <a:endParaRPr kumimoji="1" lang="ja-JP" altLang="en-US"/>
          </a:p>
        </p:txBody>
      </p:sp>
      <p:sp>
        <p:nvSpPr>
          <p:cNvPr id="4" name="フッター プレースホルダー 3">
            <a:extLst>
              <a:ext uri="{FF2B5EF4-FFF2-40B4-BE49-F238E27FC236}">
                <a16:creationId xmlns:a16="http://schemas.microsoft.com/office/drawing/2014/main" id="{68F6B0EB-1A42-4969-8DCE-D77CAB751BA5}"/>
              </a:ext>
            </a:extLst>
          </p:cNvPr>
          <p:cNvSpPr>
            <a:spLocks noGrp="1"/>
          </p:cNvSpPr>
          <p:nvPr>
            <p:ph type="ftr" sz="quarter" idx="2"/>
          </p:nvPr>
        </p:nvSpPr>
        <p:spPr>
          <a:xfrm>
            <a:off x="0" y="9428800"/>
            <a:ext cx="2945448" cy="497838"/>
          </a:xfrm>
          <a:prstGeom prst="rect">
            <a:avLst/>
          </a:prstGeom>
        </p:spPr>
        <p:txBody>
          <a:bodyPr vert="horz" lIns="91312" tIns="45656" rIns="91312" bIns="45656"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E5649E8-755E-43E6-93B3-E90A25B291EF}"/>
              </a:ext>
            </a:extLst>
          </p:cNvPr>
          <p:cNvSpPr>
            <a:spLocks noGrp="1"/>
          </p:cNvSpPr>
          <p:nvPr>
            <p:ph type="sldNum" sz="quarter" idx="3"/>
          </p:nvPr>
        </p:nvSpPr>
        <p:spPr>
          <a:xfrm>
            <a:off x="3850643" y="9428800"/>
            <a:ext cx="2945448" cy="497838"/>
          </a:xfrm>
          <a:prstGeom prst="rect">
            <a:avLst/>
          </a:prstGeom>
        </p:spPr>
        <p:txBody>
          <a:bodyPr vert="horz" lIns="91312" tIns="45656" rIns="91312" bIns="45656" rtlCol="0" anchor="b"/>
          <a:lstStyle>
            <a:lvl1pPr algn="r">
              <a:defRPr sz="1200"/>
            </a:lvl1pPr>
          </a:lstStyle>
          <a:p>
            <a:fld id="{61C8B434-0122-4314-ADD7-30AC6D03AE38}" type="slidenum">
              <a:rPr kumimoji="1" lang="ja-JP" altLang="en-US" smtClean="0"/>
              <a:t>‹#›</a:t>
            </a:fld>
            <a:endParaRPr kumimoji="1" lang="ja-JP" altLang="en-US"/>
          </a:p>
        </p:txBody>
      </p:sp>
    </p:spTree>
    <p:extLst>
      <p:ext uri="{BB962C8B-B14F-4D97-AF65-F5344CB8AC3E}">
        <p14:creationId xmlns:p14="http://schemas.microsoft.com/office/powerpoint/2010/main" val="324332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6332"/>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6332"/>
          </a:xfrm>
          <a:prstGeom prst="rect">
            <a:avLst/>
          </a:prstGeom>
        </p:spPr>
        <p:txBody>
          <a:bodyPr vert="horz" lIns="91312" tIns="45656" rIns="91312" bIns="45656" rtlCol="0"/>
          <a:lstStyle>
            <a:lvl1pPr algn="r">
              <a:defRPr sz="1200"/>
            </a:lvl1pPr>
          </a:lstStyle>
          <a:p>
            <a:fld id="{AD3BEEFA-29BB-48D0-8C9A-C7B5506E0AC4}" type="datetimeFigureOut">
              <a:rPr kumimoji="1" lang="ja-JP" altLang="en-US" smtClean="0"/>
              <a:t>2026/3/4</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4"/>
            <a:ext cx="2945659" cy="496332"/>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6332"/>
          </a:xfrm>
          <a:prstGeom prst="rect">
            <a:avLst/>
          </a:prstGeom>
        </p:spPr>
        <p:txBody>
          <a:bodyPr vert="horz" lIns="91312" tIns="45656" rIns="91312" bIns="45656" rtlCol="0" anchor="b"/>
          <a:lstStyle>
            <a:lvl1pPr algn="r">
              <a:defRPr sz="1200"/>
            </a:lvl1pPr>
          </a:lstStyle>
          <a:p>
            <a:fld id="{AD3F8664-8F7A-48D6-9361-91D09411A4DA}" type="slidenum">
              <a:rPr kumimoji="1" lang="ja-JP" altLang="en-US" smtClean="0"/>
              <a:t>‹#›</a:t>
            </a:fld>
            <a:endParaRPr kumimoji="1" lang="ja-JP" altLang="en-US"/>
          </a:p>
        </p:txBody>
      </p:sp>
    </p:spTree>
    <p:extLst>
      <p:ext uri="{BB962C8B-B14F-4D97-AF65-F5344CB8AC3E}">
        <p14:creationId xmlns:p14="http://schemas.microsoft.com/office/powerpoint/2010/main" val="28515858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4538"/>
            <a:ext cx="4959350" cy="3721100"/>
          </a:xfrm>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1884801D-7CD0-47E3-810E-149B6EE291E4}" type="slidenum">
              <a:rPr kumimoji="1" lang="ja-JP" altLang="en-US" smtClean="0"/>
              <a:t>1</a:t>
            </a:fld>
            <a:endParaRPr kumimoji="1" lang="ja-JP" altLang="en-US"/>
          </a:p>
        </p:txBody>
      </p:sp>
    </p:spTree>
    <p:extLst>
      <p:ext uri="{BB962C8B-B14F-4D97-AF65-F5344CB8AC3E}">
        <p14:creationId xmlns:p14="http://schemas.microsoft.com/office/powerpoint/2010/main" val="3448817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163735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227323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3453829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60114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3434668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3537165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222788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4249020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760696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4094097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0A0ED58-6354-48BC-904E-5ACF91540F40}" type="datetimeFigureOut">
              <a:rPr kumimoji="1" lang="ja-JP" altLang="en-US" smtClean="0"/>
              <a:t>2026/3/4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17869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0ED58-6354-48BC-904E-5ACF91540F40}" type="datetimeFigureOut">
              <a:rPr kumimoji="1" lang="ja-JP" altLang="en-US" smtClean="0"/>
              <a:t>2026/3/4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638C58-12A7-4E23-BF2F-2EAAAD3F316D}" type="slidenum">
              <a:rPr kumimoji="1" lang="ja-JP" altLang="en-US" smtClean="0"/>
              <a:t>‹#›</a:t>
            </a:fld>
            <a:endParaRPr kumimoji="1" lang="ja-JP" altLang="en-US"/>
          </a:p>
        </p:txBody>
      </p:sp>
    </p:spTree>
    <p:extLst>
      <p:ext uri="{BB962C8B-B14F-4D97-AF65-F5344CB8AC3E}">
        <p14:creationId xmlns:p14="http://schemas.microsoft.com/office/powerpoint/2010/main" val="1057724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12"/>
          <p:cNvSpPr>
            <a:spLocks noChangeArrowheads="1"/>
          </p:cNvSpPr>
          <p:nvPr/>
        </p:nvSpPr>
        <p:spPr bwMode="auto">
          <a:xfrm>
            <a:off x="0" y="1"/>
            <a:ext cx="9143999" cy="253961"/>
          </a:xfrm>
          <a:prstGeom prst="roundRect">
            <a:avLst>
              <a:gd name="adj" fmla="val 0"/>
            </a:avLst>
          </a:prstGeom>
          <a:gradFill rotWithShape="1">
            <a:gsLst>
              <a:gs pos="0">
                <a:srgbClr val="0066CC"/>
              </a:gs>
              <a:gs pos="100000">
                <a:srgbClr val="66CCFF"/>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ja-JP" altLang="en-US" sz="2000" b="1" dirty="0">
                <a:solidFill>
                  <a:sysClr val="windowText" lastClr="000000"/>
                </a:solidFill>
                <a:latin typeface="メイリオ" pitchFamily="50" charset="-128"/>
                <a:ea typeface="メイリオ" pitchFamily="50" charset="-128"/>
                <a:cs typeface="メイリオ" pitchFamily="50" charset="-128"/>
              </a:rPr>
              <a:t>　　　　　　　　　　　　　　　　　　　　　　　　　　　　　　　　　</a:t>
            </a:r>
            <a:endParaRPr kumimoji="1" lang="ja-JP" altLang="en-US" sz="2000" b="1" dirty="0">
              <a:solidFill>
                <a:sysClr val="windowText" lastClr="000000"/>
              </a:solidFill>
              <a:latin typeface="メイリオ" pitchFamily="50" charset="-128"/>
              <a:ea typeface="メイリオ" pitchFamily="50" charset="-128"/>
              <a:cs typeface="メイリオ" pitchFamily="50" charset="-128"/>
            </a:endParaRPr>
          </a:p>
          <a:p>
            <a:endParaRPr lang="en-US" altLang="ja-JP" sz="2000" b="1" dirty="0">
              <a:solidFill>
                <a:schemeClr val="bg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8" name="テキスト ボックス 16"/>
          <p:cNvSpPr txBox="1">
            <a:spLocks noChangeArrowheads="1"/>
          </p:cNvSpPr>
          <p:nvPr/>
        </p:nvSpPr>
        <p:spPr bwMode="auto">
          <a:xfrm>
            <a:off x="7977567" y="16967"/>
            <a:ext cx="1062990" cy="213675"/>
          </a:xfrm>
          <a:prstGeom prst="rect">
            <a:avLst/>
          </a:prstGeom>
          <a:solidFill>
            <a:srgbClr val="FFFFFF"/>
          </a:solidFill>
          <a:ln w="12700">
            <a:solidFill>
              <a:srgbClr val="000000"/>
            </a:solidFill>
            <a:miter lim="800000"/>
            <a:headEnd/>
            <a:tailEnd/>
          </a:ln>
        </p:spPr>
        <p:txBody>
          <a:bodyPr rot="0" vert="horz" wrap="square" lIns="0" tIns="8890" rIns="0" bIns="8890" anchor="ctr" anchorCtr="0" upright="1">
            <a:noAutofit/>
          </a:bodyPr>
          <a:lstStyle/>
          <a:p>
            <a:pPr algn="ctr">
              <a:spcAft>
                <a:spcPts val="0"/>
              </a:spcAft>
            </a:pPr>
            <a:r>
              <a:rPr lang="ja-JP" sz="1200" b="1" dirty="0">
                <a:effectLst/>
                <a:latin typeface="Meiryo UI" panose="020B0604030504040204" pitchFamily="50" charset="-128"/>
                <a:ea typeface="Meiryo UI" panose="020B0604030504040204" pitchFamily="50" charset="-128"/>
                <a:cs typeface="Times New Roman"/>
              </a:rPr>
              <a:t>資料</a:t>
            </a:r>
            <a:r>
              <a:rPr lang="ja-JP" altLang="en-US" sz="1200" b="1" dirty="0">
                <a:effectLst/>
                <a:latin typeface="Meiryo UI" panose="020B0604030504040204" pitchFamily="50" charset="-128"/>
                <a:ea typeface="Meiryo UI" panose="020B0604030504040204" pitchFamily="50" charset="-128"/>
                <a:cs typeface="Times New Roman"/>
              </a:rPr>
              <a:t>６</a:t>
            </a:r>
            <a:endParaRPr lang="ja-JP" sz="1200" dirty="0">
              <a:effectLst/>
              <a:latin typeface="Meiryo UI" panose="020B0604030504040204" pitchFamily="50" charset="-128"/>
              <a:ea typeface="Meiryo UI" panose="020B0604030504040204" pitchFamily="50" charset="-128"/>
              <a:cs typeface="Times New Roman"/>
            </a:endParaRPr>
          </a:p>
        </p:txBody>
      </p:sp>
      <p:sp>
        <p:nvSpPr>
          <p:cNvPr id="22" name="正方形/長方形 21"/>
          <p:cNvSpPr/>
          <p:nvPr/>
        </p:nvSpPr>
        <p:spPr>
          <a:xfrm>
            <a:off x="-50181" y="-1007"/>
            <a:ext cx="4298145" cy="2880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ja-JP" altLang="en-US" sz="1400" b="1" dirty="0">
                <a:solidFill>
                  <a:schemeClr val="bg1"/>
                </a:solidFill>
                <a:latin typeface="Meiryo UI" panose="020B0604030504040204" pitchFamily="50" charset="-128"/>
                <a:ea typeface="Meiryo UI" panose="020B0604030504040204" pitchFamily="50" charset="-128"/>
                <a:cs typeface="メイリオ" pitchFamily="50" charset="-128"/>
              </a:rPr>
              <a:t>■財投機関債（</a:t>
            </a:r>
            <a:r>
              <a:rPr lang="en-US" altLang="ja-JP" sz="1400" b="1" dirty="0">
                <a:solidFill>
                  <a:schemeClr val="bg1"/>
                </a:solidFill>
                <a:latin typeface="Meiryo UI" panose="020B0604030504040204" pitchFamily="50" charset="-128"/>
                <a:ea typeface="Meiryo UI" panose="020B0604030504040204" pitchFamily="50" charset="-128"/>
                <a:cs typeface="メイリオ" pitchFamily="50" charset="-128"/>
              </a:rPr>
              <a:t>20</a:t>
            </a:r>
            <a:r>
              <a:rPr lang="ja-JP" altLang="en-US" sz="1400" b="1" dirty="0">
                <a:solidFill>
                  <a:schemeClr val="bg1"/>
                </a:solidFill>
                <a:latin typeface="Meiryo UI" panose="020B0604030504040204" pitchFamily="50" charset="-128"/>
                <a:ea typeface="Meiryo UI" panose="020B0604030504040204" pitchFamily="50" charset="-128"/>
                <a:cs typeface="メイリオ" pitchFamily="50" charset="-128"/>
              </a:rPr>
              <a:t>年）の購入について　　　　　　　　　　　　　　　　　　　　　　　　　　　　　　　　　　</a:t>
            </a:r>
            <a:endParaRPr kumimoji="1" lang="ja-JP" altLang="en-US" sz="1400" b="1" dirty="0">
              <a:solidFill>
                <a:schemeClr val="bg1"/>
              </a:solidFill>
              <a:latin typeface="Meiryo UI" panose="020B0604030504040204" pitchFamily="50" charset="-128"/>
              <a:ea typeface="Meiryo UI" panose="020B0604030504040204" pitchFamily="50" charset="-128"/>
              <a:cs typeface="メイリオ" pitchFamily="50" charset="-128"/>
            </a:endParaRPr>
          </a:p>
        </p:txBody>
      </p:sp>
      <p:sp>
        <p:nvSpPr>
          <p:cNvPr id="28" name="正方形/長方形 27">
            <a:extLst>
              <a:ext uri="{FF2B5EF4-FFF2-40B4-BE49-F238E27FC236}">
                <a16:creationId xmlns:a16="http://schemas.microsoft.com/office/drawing/2014/main" id="{44EB4899-A4B2-4F69-88E8-682EE9973CCD}"/>
              </a:ext>
            </a:extLst>
          </p:cNvPr>
          <p:cNvSpPr/>
          <p:nvPr/>
        </p:nvSpPr>
        <p:spPr>
          <a:xfrm>
            <a:off x="57550" y="308244"/>
            <a:ext cx="8983007" cy="1323439"/>
          </a:xfrm>
          <a:prstGeom prst="rect">
            <a:avLst/>
          </a:prstGeom>
          <a:ln w="19050">
            <a:noFill/>
          </a:ln>
        </p:spPr>
        <p:txBody>
          <a:bodyPr wrap="square">
            <a:spAutoFit/>
          </a:bodyPr>
          <a:lstStyle/>
          <a:p>
            <a:r>
              <a:rPr lang="ja-JP" altLang="en-US" sz="1600" b="1" dirty="0">
                <a:highlight>
                  <a:srgbClr val="FFFF00"/>
                </a:highlight>
                <a:latin typeface="Meiryo UI" panose="020B0604030504040204" pitchFamily="50" charset="-128"/>
                <a:ea typeface="Meiryo UI" panose="020B0604030504040204" pitchFamily="50" charset="-128"/>
              </a:rPr>
              <a:t>○現在の財投機関債購入の考え方</a:t>
            </a:r>
            <a:endParaRPr lang="en-US" altLang="ja-JP" sz="1600" b="1" dirty="0">
              <a:highlight>
                <a:srgbClr val="FFFF00"/>
              </a:highlight>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■リスクウェイトが</a:t>
            </a:r>
            <a:r>
              <a:rPr lang="en-US" altLang="ja-JP" sz="1600" dirty="0">
                <a:latin typeface="Meiryo UI" panose="020B0604030504040204" pitchFamily="50" charset="-128"/>
                <a:ea typeface="Meiryo UI" panose="020B0604030504040204" pitchFamily="50" charset="-128"/>
              </a:rPr>
              <a:t>10</a:t>
            </a:r>
            <a:r>
              <a:rPr lang="ja-JP" altLang="en-US" sz="1600" dirty="0">
                <a:latin typeface="Meiryo UI" panose="020B0604030504040204" pitchFamily="50" charset="-128"/>
                <a:ea typeface="Meiryo UI" panose="020B0604030504040204" pitchFamily="50" charset="-128"/>
              </a:rPr>
              <a:t>％以下であること</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■購入時の格付けが地方債もしくは地方公共団体金融機構債と同等であること</a:t>
            </a:r>
            <a:endParaRPr lang="en-US" altLang="ja-JP" sz="1600" dirty="0">
              <a:latin typeface="Meiryo UI" panose="020B0604030504040204" pitchFamily="50" charset="-128"/>
              <a:ea typeface="Meiryo UI" panose="020B0604030504040204" pitchFamily="50" charset="-128"/>
            </a:endParaRPr>
          </a:p>
          <a:p>
            <a:r>
              <a:rPr lang="ja-JP" altLang="en-US" sz="1600" u="sng" dirty="0">
                <a:latin typeface="Meiryo UI" panose="020B0604030504040204" pitchFamily="50" charset="-128"/>
                <a:ea typeface="Meiryo UI" panose="020B0604030504040204" pitchFamily="50" charset="-128"/>
              </a:rPr>
              <a:t>■</a:t>
            </a:r>
            <a:r>
              <a:rPr lang="ja-JP" altLang="en-US" sz="1600" b="1" u="sng" dirty="0">
                <a:latin typeface="Meiryo UI" panose="020B0604030504040204" pitchFamily="50" charset="-128"/>
                <a:ea typeface="Meiryo UI" panose="020B0604030504040204" pitchFamily="50" charset="-128"/>
              </a:rPr>
              <a:t>債券の残存期間が５年以下のもの</a:t>
            </a:r>
            <a:endParaRPr lang="en-US" altLang="ja-JP" sz="1600" b="1" u="sng"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■原則として、個別法で一般担保条項が付与されていること</a:t>
            </a:r>
            <a:endParaRPr lang="en-US" altLang="ja-JP" sz="1050"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44F0E429-57E4-4A67-9D67-DD95D47A6E32}"/>
              </a:ext>
            </a:extLst>
          </p:cNvPr>
          <p:cNvSpPr/>
          <p:nvPr/>
        </p:nvSpPr>
        <p:spPr>
          <a:xfrm>
            <a:off x="69826" y="1739505"/>
            <a:ext cx="8983007" cy="338554"/>
          </a:xfrm>
          <a:prstGeom prst="rect">
            <a:avLst/>
          </a:prstGeom>
          <a:ln w="19050">
            <a:noFill/>
          </a:ln>
        </p:spPr>
        <p:txBody>
          <a:bodyPr wrap="square">
            <a:spAutoFit/>
          </a:bodyPr>
          <a:lstStyle/>
          <a:p>
            <a:r>
              <a:rPr lang="ja-JP" altLang="en-US" sz="1600" b="1" dirty="0">
                <a:highlight>
                  <a:srgbClr val="FFFF00"/>
                </a:highlight>
                <a:latin typeface="Meiryo UI" panose="020B0604030504040204" pitchFamily="50" charset="-128"/>
                <a:ea typeface="Meiryo UI" panose="020B0604030504040204" pitchFamily="50" charset="-128"/>
              </a:rPr>
              <a:t>○購入可能な地方債等（</a:t>
            </a:r>
            <a:r>
              <a:rPr lang="en-US" altLang="ja-JP" sz="1600" b="1" dirty="0">
                <a:highlight>
                  <a:srgbClr val="FFFF00"/>
                </a:highlight>
                <a:latin typeface="Meiryo UI" panose="020B0604030504040204" pitchFamily="50" charset="-128"/>
                <a:ea typeface="Meiryo UI" panose="020B0604030504040204" pitchFamily="50" charset="-128"/>
              </a:rPr>
              <a:t>20</a:t>
            </a:r>
            <a:r>
              <a:rPr lang="ja-JP" altLang="en-US" sz="1600" b="1" dirty="0">
                <a:highlight>
                  <a:srgbClr val="FFFF00"/>
                </a:highlight>
                <a:latin typeface="Meiryo UI" panose="020B0604030504040204" pitchFamily="50" charset="-128"/>
                <a:ea typeface="Meiryo UI" panose="020B0604030504040204" pitchFamily="50" charset="-128"/>
              </a:rPr>
              <a:t>年債）の発行状況</a:t>
            </a:r>
            <a:endParaRPr lang="en-US" altLang="ja-JP" sz="1600" b="1" dirty="0">
              <a:highlight>
                <a:srgbClr val="FFFF00"/>
              </a:highlight>
              <a:latin typeface="Meiryo UI" panose="020B0604030504040204" pitchFamily="50" charset="-128"/>
              <a:ea typeface="Meiryo UI" panose="020B0604030504040204" pitchFamily="50" charset="-128"/>
            </a:endParaRPr>
          </a:p>
        </p:txBody>
      </p:sp>
      <p:graphicFrame>
        <p:nvGraphicFramePr>
          <p:cNvPr id="2" name="表 3">
            <a:extLst>
              <a:ext uri="{FF2B5EF4-FFF2-40B4-BE49-F238E27FC236}">
                <a16:creationId xmlns:a16="http://schemas.microsoft.com/office/drawing/2014/main" id="{639EA25D-9726-43B0-9709-7FE418956B48}"/>
              </a:ext>
            </a:extLst>
          </p:cNvPr>
          <p:cNvGraphicFramePr>
            <a:graphicFrameLocks noGrp="1"/>
          </p:cNvGraphicFramePr>
          <p:nvPr>
            <p:extLst>
              <p:ext uri="{D42A27DB-BD31-4B8C-83A1-F6EECF244321}">
                <p14:modId xmlns:p14="http://schemas.microsoft.com/office/powerpoint/2010/main" val="709527901"/>
              </p:ext>
            </p:extLst>
          </p:nvPr>
        </p:nvGraphicFramePr>
        <p:xfrm>
          <a:off x="93319" y="2162497"/>
          <a:ext cx="8840994" cy="914400"/>
        </p:xfrm>
        <a:graphic>
          <a:graphicData uri="http://schemas.openxmlformats.org/drawingml/2006/table">
            <a:tbl>
              <a:tblPr firstRow="1" bandRow="1">
                <a:tableStyleId>{5C22544A-7EE6-4342-B048-85BDC9FD1C3A}</a:tableStyleId>
              </a:tblPr>
              <a:tblGrid>
                <a:gridCol w="1473499">
                  <a:extLst>
                    <a:ext uri="{9D8B030D-6E8A-4147-A177-3AD203B41FA5}">
                      <a16:colId xmlns:a16="http://schemas.microsoft.com/office/drawing/2014/main" val="3086250622"/>
                    </a:ext>
                  </a:extLst>
                </a:gridCol>
                <a:gridCol w="1473499">
                  <a:extLst>
                    <a:ext uri="{9D8B030D-6E8A-4147-A177-3AD203B41FA5}">
                      <a16:colId xmlns:a16="http://schemas.microsoft.com/office/drawing/2014/main" val="3734416347"/>
                    </a:ext>
                  </a:extLst>
                </a:gridCol>
                <a:gridCol w="1473499">
                  <a:extLst>
                    <a:ext uri="{9D8B030D-6E8A-4147-A177-3AD203B41FA5}">
                      <a16:colId xmlns:a16="http://schemas.microsoft.com/office/drawing/2014/main" val="502662635"/>
                    </a:ext>
                  </a:extLst>
                </a:gridCol>
                <a:gridCol w="1473499">
                  <a:extLst>
                    <a:ext uri="{9D8B030D-6E8A-4147-A177-3AD203B41FA5}">
                      <a16:colId xmlns:a16="http://schemas.microsoft.com/office/drawing/2014/main" val="226977608"/>
                    </a:ext>
                  </a:extLst>
                </a:gridCol>
                <a:gridCol w="1473499">
                  <a:extLst>
                    <a:ext uri="{9D8B030D-6E8A-4147-A177-3AD203B41FA5}">
                      <a16:colId xmlns:a16="http://schemas.microsoft.com/office/drawing/2014/main" val="2112702917"/>
                    </a:ext>
                  </a:extLst>
                </a:gridCol>
                <a:gridCol w="1473499">
                  <a:extLst>
                    <a:ext uri="{9D8B030D-6E8A-4147-A177-3AD203B41FA5}">
                      <a16:colId xmlns:a16="http://schemas.microsoft.com/office/drawing/2014/main" val="2226028010"/>
                    </a:ext>
                  </a:extLst>
                </a:gridCol>
              </a:tblGrid>
              <a:tr h="226746">
                <a:tc>
                  <a:txBody>
                    <a:bodyPr/>
                    <a:lstStyle/>
                    <a:p>
                      <a:pPr algn="ctr"/>
                      <a:endParaRPr kumimoji="1" lang="ja-JP" altLang="en-US" sz="14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令和２年度</a:t>
                      </a: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令和３年度</a:t>
                      </a: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令和４年度</a:t>
                      </a: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令和５年度</a:t>
                      </a: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令和６年度</a:t>
                      </a:r>
                    </a:p>
                  </a:txBody>
                  <a:tcPr/>
                </a:tc>
                <a:extLst>
                  <a:ext uri="{0D108BD9-81ED-4DB2-BD59-A6C34878D82A}">
                    <a16:rowId xmlns:a16="http://schemas.microsoft.com/office/drawing/2014/main" val="2115388481"/>
                  </a:ext>
                </a:extLst>
              </a:tr>
              <a:tr h="226746">
                <a:tc>
                  <a:txBody>
                    <a:bodyPr/>
                    <a:lstStyle/>
                    <a:p>
                      <a:pPr algn="ctr"/>
                      <a:r>
                        <a:rPr kumimoji="1" lang="ja-JP" altLang="en-US" sz="1400" dirty="0">
                          <a:latin typeface="Meiryo UI" panose="020B0604030504040204" pitchFamily="50" charset="-128"/>
                          <a:ea typeface="Meiryo UI" panose="020B0604030504040204" pitchFamily="50" charset="-128"/>
                        </a:rPr>
                        <a:t>地方債</a:t>
                      </a:r>
                      <a:r>
                        <a:rPr kumimoji="1" lang="en-US" altLang="ja-JP" sz="1400" dirty="0">
                          <a:latin typeface="Meiryo UI" panose="020B0604030504040204" pitchFamily="50" charset="-128"/>
                          <a:ea typeface="Meiryo UI" panose="020B0604030504040204" pitchFamily="50" charset="-128"/>
                        </a:rPr>
                        <a:t>※1</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5,900</a:t>
                      </a:r>
                      <a:r>
                        <a:rPr kumimoji="1" lang="ja-JP" altLang="en-US" sz="1400" dirty="0">
                          <a:latin typeface="Meiryo UI" panose="020B0604030504040204" pitchFamily="50" charset="-128"/>
                          <a:ea typeface="Meiryo UI" panose="020B0604030504040204" pitchFamily="50" charset="-128"/>
                        </a:rPr>
                        <a:t>億円</a:t>
                      </a: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5,520</a:t>
                      </a:r>
                      <a:r>
                        <a:rPr kumimoji="1" lang="ja-JP" altLang="en-US" sz="1400" dirty="0">
                          <a:latin typeface="Meiryo UI" panose="020B0604030504040204" pitchFamily="50" charset="-128"/>
                          <a:ea typeface="Meiryo UI" panose="020B0604030504040204" pitchFamily="50" charset="-128"/>
                        </a:rPr>
                        <a:t>億円</a:t>
                      </a: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4,110</a:t>
                      </a:r>
                      <a:r>
                        <a:rPr kumimoji="1" lang="ja-JP" altLang="en-US" sz="1400" dirty="0">
                          <a:latin typeface="Meiryo UI" panose="020B0604030504040204" pitchFamily="50" charset="-128"/>
                          <a:ea typeface="Meiryo UI" panose="020B0604030504040204" pitchFamily="50" charset="-128"/>
                        </a:rPr>
                        <a:t>億円</a:t>
                      </a: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3,410</a:t>
                      </a:r>
                      <a:r>
                        <a:rPr kumimoji="1" lang="ja-JP" altLang="en-US" sz="1400" dirty="0">
                          <a:latin typeface="Meiryo UI" panose="020B0604030504040204" pitchFamily="50" charset="-128"/>
                          <a:ea typeface="Meiryo UI" panose="020B0604030504040204" pitchFamily="50" charset="-128"/>
                        </a:rPr>
                        <a:t>億円</a:t>
                      </a:r>
                    </a:p>
                  </a:txBody>
                  <a:tcPr/>
                </a:tc>
                <a:tc>
                  <a:txBody>
                    <a:bodyPr/>
                    <a:lstStyle/>
                    <a:p>
                      <a:pPr algn="ctr"/>
                      <a:r>
                        <a:rPr kumimoji="1" lang="en-US" altLang="ja-JP" sz="1400">
                          <a:latin typeface="Meiryo UI" panose="020B0604030504040204" pitchFamily="50" charset="-128"/>
                          <a:ea typeface="Meiryo UI" panose="020B0604030504040204" pitchFamily="50" charset="-128"/>
                        </a:rPr>
                        <a:t>3,160</a:t>
                      </a:r>
                      <a:r>
                        <a:rPr kumimoji="1" lang="ja-JP" altLang="en-US" sz="1400">
                          <a:latin typeface="Meiryo UI" panose="020B0604030504040204" pitchFamily="50" charset="-128"/>
                          <a:ea typeface="Meiryo UI" panose="020B0604030504040204" pitchFamily="50" charset="-128"/>
                        </a:rPr>
                        <a:t>億円</a:t>
                      </a:r>
                      <a:endParaRPr kumimoji="1" lang="ja-JP" altLang="en-US" sz="14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46254488"/>
                  </a:ext>
                </a:extLst>
              </a:tr>
              <a:tr h="226746">
                <a:tc>
                  <a:txBody>
                    <a:bodyPr/>
                    <a:lstStyle/>
                    <a:p>
                      <a:pPr algn="ctr"/>
                      <a:r>
                        <a:rPr kumimoji="1" lang="en-US" altLang="ja-JP" sz="1400" dirty="0">
                          <a:latin typeface="Meiryo UI" panose="020B0604030504040204" pitchFamily="50" charset="-128"/>
                          <a:ea typeface="Meiryo UI" panose="020B0604030504040204" pitchFamily="50" charset="-128"/>
                        </a:rPr>
                        <a:t>JFM</a:t>
                      </a:r>
                      <a:r>
                        <a:rPr kumimoji="1" lang="ja-JP" altLang="en-US" sz="1400" dirty="0">
                          <a:latin typeface="Meiryo UI" panose="020B0604030504040204" pitchFamily="50" charset="-128"/>
                          <a:ea typeface="Meiryo UI" panose="020B0604030504040204" pitchFamily="50" charset="-128"/>
                        </a:rPr>
                        <a:t>債</a:t>
                      </a:r>
                      <a:r>
                        <a:rPr kumimoji="1" lang="en-US" altLang="ja-JP" sz="1400" dirty="0">
                          <a:latin typeface="Meiryo UI" panose="020B0604030504040204" pitchFamily="50" charset="-128"/>
                          <a:ea typeface="Meiryo UI" panose="020B0604030504040204" pitchFamily="50" charset="-128"/>
                        </a:rPr>
                        <a:t>※2</a:t>
                      </a:r>
                      <a:endParaRPr kumimoji="1" lang="ja-JP" altLang="en-US" sz="14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1,900</a:t>
                      </a:r>
                      <a:r>
                        <a:rPr kumimoji="1" lang="ja-JP" altLang="en-US" sz="1400" dirty="0">
                          <a:latin typeface="Meiryo UI" panose="020B0604030504040204" pitchFamily="50" charset="-128"/>
                          <a:ea typeface="Meiryo UI" panose="020B0604030504040204" pitchFamily="50" charset="-128"/>
                        </a:rPr>
                        <a:t>億円</a:t>
                      </a: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1,250</a:t>
                      </a:r>
                      <a:r>
                        <a:rPr kumimoji="1" lang="ja-JP" altLang="en-US" sz="1400" dirty="0">
                          <a:latin typeface="Meiryo UI" panose="020B0604030504040204" pitchFamily="50" charset="-128"/>
                          <a:ea typeface="Meiryo UI" panose="020B0604030504040204" pitchFamily="50" charset="-128"/>
                        </a:rPr>
                        <a:t>億円</a:t>
                      </a: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1,300</a:t>
                      </a:r>
                      <a:r>
                        <a:rPr kumimoji="1" lang="ja-JP" altLang="en-US" sz="1400" dirty="0">
                          <a:latin typeface="Meiryo UI" panose="020B0604030504040204" pitchFamily="50" charset="-128"/>
                          <a:ea typeface="Meiryo UI" panose="020B0604030504040204" pitchFamily="50" charset="-128"/>
                        </a:rPr>
                        <a:t>億円</a:t>
                      </a: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1,400</a:t>
                      </a:r>
                      <a:r>
                        <a:rPr kumimoji="1" lang="ja-JP" altLang="en-US" sz="1400" dirty="0">
                          <a:latin typeface="Meiryo UI" panose="020B0604030504040204" pitchFamily="50" charset="-128"/>
                          <a:ea typeface="Meiryo UI" panose="020B0604030504040204" pitchFamily="50" charset="-128"/>
                        </a:rPr>
                        <a:t>億円</a:t>
                      </a: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1,080</a:t>
                      </a:r>
                      <a:r>
                        <a:rPr kumimoji="1" lang="ja-JP" altLang="en-US" sz="1400" dirty="0">
                          <a:latin typeface="Meiryo UI" panose="020B0604030504040204" pitchFamily="50" charset="-128"/>
                          <a:ea typeface="Meiryo UI" panose="020B0604030504040204" pitchFamily="50" charset="-128"/>
                        </a:rPr>
                        <a:t>億円</a:t>
                      </a:r>
                    </a:p>
                  </a:txBody>
                  <a:tcPr/>
                </a:tc>
                <a:extLst>
                  <a:ext uri="{0D108BD9-81ED-4DB2-BD59-A6C34878D82A}">
                    <a16:rowId xmlns:a16="http://schemas.microsoft.com/office/drawing/2014/main" val="1317364194"/>
                  </a:ext>
                </a:extLst>
              </a:tr>
            </a:tbl>
          </a:graphicData>
        </a:graphic>
      </p:graphicFrame>
      <p:sp>
        <p:nvSpPr>
          <p:cNvPr id="17" name="正方形/長方形 16">
            <a:extLst>
              <a:ext uri="{FF2B5EF4-FFF2-40B4-BE49-F238E27FC236}">
                <a16:creationId xmlns:a16="http://schemas.microsoft.com/office/drawing/2014/main" id="{306FF1D2-C4E6-4571-8E8C-E6913EF75656}"/>
              </a:ext>
            </a:extLst>
          </p:cNvPr>
          <p:cNvSpPr/>
          <p:nvPr/>
        </p:nvSpPr>
        <p:spPr>
          <a:xfrm>
            <a:off x="4247964" y="1678499"/>
            <a:ext cx="2052228" cy="400110"/>
          </a:xfrm>
          <a:prstGeom prst="rect">
            <a:avLst/>
          </a:prstGeom>
          <a:ln w="19050">
            <a:noFill/>
          </a:ln>
        </p:spPr>
        <p:txBody>
          <a:bodyPr wrap="square">
            <a:spAutoFit/>
          </a:bodyPr>
          <a:lstStyle/>
          <a:p>
            <a:r>
              <a:rPr lang="en-US" altLang="ja-JP" sz="1000" dirty="0">
                <a:latin typeface="Meiryo UI" panose="020B0604030504040204" pitchFamily="50" charset="-128"/>
                <a:ea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rPr>
              <a:t>地方債協会</a:t>
            </a:r>
            <a:r>
              <a:rPr lang="en-US" altLang="ja-JP" sz="1000" dirty="0">
                <a:latin typeface="Meiryo UI" panose="020B0604030504040204" pitchFamily="50" charset="-128"/>
                <a:ea typeface="Meiryo UI" panose="020B0604030504040204" pitchFamily="50" charset="-128"/>
              </a:rPr>
              <a:t>HP</a:t>
            </a:r>
            <a:r>
              <a:rPr lang="ja-JP" altLang="en-US" sz="1000" dirty="0">
                <a:latin typeface="Meiryo UI" panose="020B0604030504040204" pitchFamily="50" charset="-128"/>
                <a:ea typeface="Meiryo UI" panose="020B0604030504040204" pitchFamily="50" charset="-128"/>
              </a:rPr>
              <a:t>より</a:t>
            </a:r>
            <a:endParaRPr lang="en-US" altLang="ja-JP" sz="1000" dirty="0">
              <a:latin typeface="Meiryo UI" panose="020B0604030504040204" pitchFamily="50" charset="-128"/>
              <a:ea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rPr>
              <a:t>地方公共団体金融機構</a:t>
            </a:r>
            <a:r>
              <a:rPr lang="en-US" altLang="ja-JP" sz="1000" dirty="0">
                <a:latin typeface="Meiryo UI" panose="020B0604030504040204" pitchFamily="50" charset="-128"/>
                <a:ea typeface="Meiryo UI" panose="020B0604030504040204" pitchFamily="50" charset="-128"/>
              </a:rPr>
              <a:t>HP</a:t>
            </a:r>
            <a:r>
              <a:rPr lang="ja-JP" altLang="en-US" sz="1000" dirty="0">
                <a:latin typeface="Meiryo UI" panose="020B0604030504040204" pitchFamily="50" charset="-128"/>
                <a:ea typeface="Meiryo UI" panose="020B0604030504040204" pitchFamily="50" charset="-128"/>
              </a:rPr>
              <a:t>より</a:t>
            </a:r>
            <a:endParaRPr lang="en-US" altLang="ja-JP" sz="10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E8187EC0-2324-4D21-B8B6-9879E74CA095}"/>
              </a:ext>
            </a:extLst>
          </p:cNvPr>
          <p:cNvSpPr/>
          <p:nvPr/>
        </p:nvSpPr>
        <p:spPr>
          <a:xfrm>
            <a:off x="57550" y="4412613"/>
            <a:ext cx="3638077" cy="338554"/>
          </a:xfrm>
          <a:prstGeom prst="rect">
            <a:avLst/>
          </a:prstGeom>
          <a:ln w="19050">
            <a:noFill/>
          </a:ln>
        </p:spPr>
        <p:txBody>
          <a:bodyPr wrap="square">
            <a:spAutoFit/>
          </a:bodyPr>
          <a:lstStyle/>
          <a:p>
            <a:r>
              <a:rPr lang="ja-JP" altLang="en-US" sz="1600" b="1" dirty="0">
                <a:highlight>
                  <a:srgbClr val="FFFF00"/>
                </a:highlight>
                <a:latin typeface="Meiryo UI" panose="020B0604030504040204" pitchFamily="50" charset="-128"/>
                <a:ea typeface="Meiryo UI" panose="020B0604030504040204" pitchFamily="50" charset="-128"/>
              </a:rPr>
              <a:t>○今後の方針（令和８年度以降）</a:t>
            </a:r>
            <a:endParaRPr lang="en-US" altLang="ja-JP" sz="1600" b="1" dirty="0">
              <a:highlight>
                <a:srgbClr val="FFFF00"/>
              </a:highlight>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D538FF0F-6119-4AD6-B98D-2A440B4B41DD}"/>
              </a:ext>
            </a:extLst>
          </p:cNvPr>
          <p:cNvSpPr/>
          <p:nvPr/>
        </p:nvSpPr>
        <p:spPr>
          <a:xfrm>
            <a:off x="62720" y="4689210"/>
            <a:ext cx="8840994" cy="830997"/>
          </a:xfrm>
          <a:prstGeom prst="rect">
            <a:avLst/>
          </a:prstGeom>
          <a:ln w="19050">
            <a:noFill/>
          </a:ln>
        </p:spPr>
        <p:txBody>
          <a:bodyPr wrap="square">
            <a:spAutoFit/>
          </a:bodyPr>
          <a:lstStyle/>
          <a:p>
            <a:r>
              <a:rPr lang="ja-JP" altLang="en-US" sz="1600" dirty="0">
                <a:latin typeface="Meiryo UI" panose="020B0604030504040204" pitchFamily="50" charset="-128"/>
                <a:ea typeface="Meiryo UI" panose="020B0604030504040204" pitchFamily="50" charset="-128"/>
              </a:rPr>
              <a:t>■地方債、</a:t>
            </a:r>
            <a:r>
              <a:rPr lang="en-US" altLang="ja-JP" sz="1600" dirty="0">
                <a:latin typeface="Meiryo UI" panose="020B0604030504040204" pitchFamily="50" charset="-128"/>
                <a:ea typeface="Meiryo UI" panose="020B0604030504040204" pitchFamily="50" charset="-128"/>
              </a:rPr>
              <a:t>JFM</a:t>
            </a:r>
            <a:r>
              <a:rPr lang="ja-JP" altLang="en-US" sz="1600" dirty="0">
                <a:latin typeface="Meiryo UI" panose="020B0604030504040204" pitchFamily="50" charset="-128"/>
                <a:ea typeface="Meiryo UI" panose="020B0604030504040204" pitchFamily="50" charset="-128"/>
              </a:rPr>
              <a:t>債ともに</a:t>
            </a:r>
            <a:r>
              <a:rPr lang="en-US" altLang="ja-JP" sz="1600" dirty="0">
                <a:latin typeface="Meiryo UI" panose="020B0604030504040204" pitchFamily="50" charset="-128"/>
                <a:ea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rPr>
              <a:t>年債の発行額が減少しており、今後、運用の機会を逸することがないよう、</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財投機関債の購入年限を</a:t>
            </a:r>
            <a:r>
              <a:rPr lang="ja-JP" altLang="en-US" sz="1600" b="1" dirty="0">
                <a:latin typeface="Meiryo UI" panose="020B0604030504040204" pitchFamily="50" charset="-128"/>
                <a:ea typeface="Meiryo UI" panose="020B0604030504040204" pitchFamily="50" charset="-128"/>
              </a:rPr>
              <a:t>「債券の残存期間が５年以下のもの」</a:t>
            </a:r>
            <a:r>
              <a:rPr lang="ja-JP" altLang="en-US" sz="1600" dirty="0">
                <a:latin typeface="Meiryo UI" panose="020B0604030504040204" pitchFamily="50" charset="-128"/>
                <a:ea typeface="Meiryo UI" panose="020B0604030504040204" pitchFamily="50" charset="-128"/>
              </a:rPr>
              <a:t>から</a:t>
            </a:r>
            <a:r>
              <a:rPr lang="ja-JP" altLang="en-US" sz="1600" b="1" dirty="0">
                <a:latin typeface="Meiryo UI" panose="020B0604030504040204" pitchFamily="50" charset="-128"/>
                <a:ea typeface="Meiryo UI" panose="020B0604030504040204" pitchFamily="50" charset="-128"/>
              </a:rPr>
              <a:t>「債券の残存期間が</a:t>
            </a:r>
            <a:r>
              <a:rPr lang="en-US" altLang="ja-JP" sz="1600" b="1" dirty="0">
                <a:latin typeface="Meiryo UI" panose="020B0604030504040204" pitchFamily="50" charset="-128"/>
                <a:ea typeface="Meiryo UI" panose="020B0604030504040204" pitchFamily="50" charset="-128"/>
              </a:rPr>
              <a:t>20</a:t>
            </a:r>
            <a:r>
              <a:rPr lang="ja-JP" altLang="en-US" sz="1600" b="1" dirty="0">
                <a:latin typeface="Meiryo UI" panose="020B0604030504040204" pitchFamily="50" charset="-128"/>
                <a:ea typeface="Meiryo UI" panose="020B0604030504040204" pitchFamily="50" charset="-128"/>
              </a:rPr>
              <a:t>年以下の　</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　　もの」</a:t>
            </a:r>
            <a:r>
              <a:rPr lang="ja-JP" altLang="en-US" sz="1600" dirty="0">
                <a:latin typeface="Meiryo UI" panose="020B0604030504040204" pitchFamily="50" charset="-128"/>
                <a:ea typeface="Meiryo UI" panose="020B0604030504040204" pitchFamily="50" charset="-128"/>
              </a:rPr>
              <a:t>に変更</a:t>
            </a:r>
            <a:endParaRPr lang="en-US" altLang="ja-JP" sz="1600" dirty="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4F894C56-00CF-41E3-8BB4-DA3346E5C3BE}"/>
              </a:ext>
            </a:extLst>
          </p:cNvPr>
          <p:cNvSpPr/>
          <p:nvPr/>
        </p:nvSpPr>
        <p:spPr>
          <a:xfrm>
            <a:off x="119018" y="5502603"/>
            <a:ext cx="8840994" cy="1323439"/>
          </a:xfrm>
          <a:prstGeom prst="rect">
            <a:avLst/>
          </a:prstGeom>
          <a:ln w="19050">
            <a:noFill/>
          </a:ln>
        </p:spPr>
        <p:txBody>
          <a:bodyPr wrap="square">
            <a:spAutoFit/>
          </a:bodyPr>
          <a:lstStyle/>
          <a:p>
            <a:r>
              <a:rPr lang="ja-JP" altLang="en-US" sz="1600" b="1" dirty="0">
                <a:latin typeface="Meiryo UI" panose="020B0604030504040204" pitchFamily="50" charset="-128"/>
                <a:ea typeface="Meiryo UI" panose="020B0604030504040204" pitchFamily="50" charset="-128"/>
              </a:rPr>
              <a:t>＜考え方＞</a:t>
            </a:r>
            <a:endParaRPr lang="en-US" altLang="ja-JP" sz="1600" b="1"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財投機関債については、</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・日本国政府と密接な関係があること</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・財投機関にデフォルトの実績がないこと</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・個別法で一般担保条項が付与されているなど制度的なフォローがあること</a:t>
            </a:r>
            <a:endParaRPr lang="en-US" altLang="ja-JP" sz="1600"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D0FF9AC1-CCC6-4782-AB45-CC52EFD5EC36}"/>
              </a:ext>
            </a:extLst>
          </p:cNvPr>
          <p:cNvSpPr/>
          <p:nvPr/>
        </p:nvSpPr>
        <p:spPr>
          <a:xfrm>
            <a:off x="57550" y="3276176"/>
            <a:ext cx="3926110" cy="338554"/>
          </a:xfrm>
          <a:prstGeom prst="rect">
            <a:avLst/>
          </a:prstGeom>
          <a:ln w="19050">
            <a:noFill/>
          </a:ln>
        </p:spPr>
        <p:txBody>
          <a:bodyPr wrap="square">
            <a:spAutoFit/>
          </a:bodyPr>
          <a:lstStyle/>
          <a:p>
            <a:r>
              <a:rPr lang="ja-JP" altLang="en-US" sz="1600" b="1" dirty="0">
                <a:highlight>
                  <a:srgbClr val="FFFF00"/>
                </a:highlight>
                <a:latin typeface="Meiryo UI" panose="020B0604030504040204" pitchFamily="50" charset="-128"/>
                <a:ea typeface="Meiryo UI" panose="020B0604030504040204" pitchFamily="50" charset="-128"/>
              </a:rPr>
              <a:t>○他団体の状況</a:t>
            </a:r>
            <a:endParaRPr lang="en-US" altLang="ja-JP" sz="1600" b="1" dirty="0">
              <a:highlight>
                <a:srgbClr val="FFFF00"/>
              </a:highlight>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3944CCC0-32B6-4516-9078-829D3F4848E4}"/>
              </a:ext>
            </a:extLst>
          </p:cNvPr>
          <p:cNvSpPr/>
          <p:nvPr/>
        </p:nvSpPr>
        <p:spPr>
          <a:xfrm>
            <a:off x="69826" y="3535169"/>
            <a:ext cx="8983007" cy="830997"/>
          </a:xfrm>
          <a:prstGeom prst="rect">
            <a:avLst/>
          </a:prstGeom>
          <a:ln w="19050">
            <a:noFill/>
          </a:ln>
        </p:spPr>
        <p:txBody>
          <a:bodyPr wrap="square">
            <a:spAutoFit/>
          </a:bodyPr>
          <a:lstStyle/>
          <a:p>
            <a:r>
              <a:rPr lang="ja-JP" altLang="en-US" sz="1600" dirty="0">
                <a:latin typeface="Meiryo UI" panose="020B0604030504040204" pitchFamily="50" charset="-128"/>
                <a:ea typeface="Meiryo UI" panose="020B0604030504040204" pitchFamily="50" charset="-128"/>
              </a:rPr>
              <a:t>■金利上昇局面で債券運用を開始・再開する自治体が増え、地方債（</a:t>
            </a:r>
            <a:r>
              <a:rPr lang="en-US" altLang="ja-JP" sz="1600" dirty="0">
                <a:latin typeface="Meiryo UI" panose="020B0604030504040204" pitchFamily="50" charset="-128"/>
                <a:ea typeface="Meiryo UI" panose="020B0604030504040204" pitchFamily="50" charset="-128"/>
              </a:rPr>
              <a:t>20</a:t>
            </a:r>
            <a:r>
              <a:rPr lang="ja-JP" altLang="en-US" sz="1600" dirty="0">
                <a:latin typeface="Meiryo UI" panose="020B0604030504040204" pitchFamily="50" charset="-128"/>
                <a:ea typeface="Meiryo UI" panose="020B0604030504040204" pitchFamily="50" charset="-128"/>
              </a:rPr>
              <a:t>年）の買い手が増加</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■財政投融資制度に基づき発行される財投機関債について、本府のように年限で運用可否を区別している</a:t>
            </a:r>
            <a:endParaRPr lang="en-US" altLang="ja-JP" sz="1600" dirty="0">
              <a:latin typeface="Meiryo UI" panose="020B0604030504040204" pitchFamily="50" charset="-128"/>
              <a:ea typeface="Meiryo UI" panose="020B0604030504040204" pitchFamily="50" charset="-128"/>
            </a:endParaRPr>
          </a:p>
          <a:p>
            <a:r>
              <a:rPr lang="en-US" altLang="ja-JP" sz="16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団体は少ない</a:t>
            </a:r>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7786114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355</Words>
  <Application>Microsoft Office PowerPoint</Application>
  <PresentationFormat>画面に合わせる (4:3)</PresentationFormat>
  <Paragraphs>42</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メイリオ</vt:lpstr>
      <vt:lpstr>游ゴシック</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2026-03-04T05:37:31Z</dcterms:created>
  <dcterms:modified xsi:type="dcterms:W3CDTF">2026-03-04T05:37:37Z</dcterms:modified>
  <cp:contentStatus/>
</cp:coreProperties>
</file>