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84" autoAdjust="0"/>
    <p:restoredTop sz="95796" autoAdjust="0"/>
  </p:normalViewPr>
  <p:slideViewPr>
    <p:cSldViewPr>
      <p:cViewPr varScale="1">
        <p:scale>
          <a:sx n="93" d="100"/>
          <a:sy n="93" d="100"/>
        </p:scale>
        <p:origin x="141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880307" cy="488871"/>
          </a:xfrm>
          <a:prstGeom prst="rect">
            <a:avLst/>
          </a:prstGeom>
        </p:spPr>
        <p:txBody>
          <a:bodyPr vert="horz" lIns="89668" tIns="44834" rIns="89668" bIns="448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7" cy="488871"/>
          </a:xfrm>
          <a:prstGeom prst="rect">
            <a:avLst/>
          </a:prstGeom>
        </p:spPr>
        <p:txBody>
          <a:bodyPr vert="horz" lIns="89668" tIns="44834" rIns="89668" bIns="44834" rtlCol="0"/>
          <a:lstStyle>
            <a:lvl1pPr algn="r">
              <a:defRPr sz="1200"/>
            </a:lvl1pPr>
          </a:lstStyle>
          <a:p>
            <a:fld id="{CF1FE8BB-CB46-47EB-B2F3-87DB97AE40B0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3425"/>
            <a:ext cx="4884737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68" tIns="44834" rIns="89668" bIns="448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1"/>
            <a:ext cx="5317490" cy="4399836"/>
          </a:xfrm>
          <a:prstGeom prst="rect">
            <a:avLst/>
          </a:prstGeom>
        </p:spPr>
        <p:txBody>
          <a:bodyPr vert="horz" lIns="89668" tIns="44834" rIns="89668" bIns="448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286846"/>
            <a:ext cx="2880307" cy="488871"/>
          </a:xfrm>
          <a:prstGeom prst="rect">
            <a:avLst/>
          </a:prstGeom>
        </p:spPr>
        <p:txBody>
          <a:bodyPr vert="horz" lIns="89668" tIns="44834" rIns="89668" bIns="448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46"/>
            <a:ext cx="2880307" cy="488871"/>
          </a:xfrm>
          <a:prstGeom prst="rect">
            <a:avLst/>
          </a:prstGeom>
        </p:spPr>
        <p:txBody>
          <a:bodyPr vert="horz" lIns="89668" tIns="44834" rIns="89668" bIns="44834" rtlCol="0" anchor="b"/>
          <a:lstStyle>
            <a:lvl1pPr algn="r">
              <a:defRPr sz="1200"/>
            </a:lvl1pPr>
          </a:lstStyle>
          <a:p>
            <a:fld id="{4BAC2FE2-14BD-4487-BA63-0879F4B795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152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06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456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87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6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94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14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8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3344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03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639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305C-8315-40FF-8118-13AB7FEBC5C3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25784-43C7-4AB5-B4B9-7D5F3201FC5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12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/>
          <p:cNvSpPr txBox="1"/>
          <p:nvPr/>
        </p:nvSpPr>
        <p:spPr>
          <a:xfrm>
            <a:off x="-1" y="422812"/>
            <a:ext cx="901425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■長期運用の経過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&lt;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令和５年度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月～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&gt;</a:t>
            </a: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・令和５年５月に新型コロナウィルス感染症が感染症法上の５類に移行し、府としての対応等の影響が限定的となり、資金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状況が安定してきたことを踏まえ、令和５年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月から令和８年９月までの運用計画を令和５年９月に策定。年間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900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円を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年限、５年限の引合い（入札方式）と共同債の予約購入を併用して運用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&lt;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令和７年４月～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&gt;</a:t>
            </a: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・新たに高速道路会社債を購入対象に追加し、運用計画の５年限の引合い枠を活用して予約購入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・現時点（１月末）で、計画どおり運用できている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400" dirty="0">
                <a:latin typeface="+mn-ea"/>
              </a:rPr>
              <a:t>　</a:t>
            </a:r>
            <a:endParaRPr lang="en-US" altLang="ja-JP" sz="400" dirty="0"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EE10789-9BE6-489E-9C83-367CCA9BC3F6}"/>
              </a:ext>
            </a:extLst>
          </p:cNvPr>
          <p:cNvSpPr txBox="1"/>
          <p:nvPr/>
        </p:nvSpPr>
        <p:spPr>
          <a:xfrm>
            <a:off x="8735" y="2582524"/>
            <a:ext cx="24047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■令和８年度長期運用計画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4" name="表 4">
            <a:extLst>
              <a:ext uri="{FF2B5EF4-FFF2-40B4-BE49-F238E27FC236}">
                <a16:creationId xmlns:a16="http://schemas.microsoft.com/office/drawing/2014/main" id="{F068B68B-F4BA-434F-9BF1-405153DB0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232898"/>
              </p:ext>
            </p:extLst>
          </p:nvPr>
        </p:nvGraphicFramePr>
        <p:xfrm>
          <a:off x="129747" y="2957132"/>
          <a:ext cx="8795326" cy="1296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948">
                  <a:extLst>
                    <a:ext uri="{9D8B030D-6E8A-4147-A177-3AD203B41FA5}">
                      <a16:colId xmlns:a16="http://schemas.microsoft.com/office/drawing/2014/main" val="695675668"/>
                    </a:ext>
                  </a:extLst>
                </a:gridCol>
                <a:gridCol w="1175513">
                  <a:extLst>
                    <a:ext uri="{9D8B030D-6E8A-4147-A177-3AD203B41FA5}">
                      <a16:colId xmlns:a16="http://schemas.microsoft.com/office/drawing/2014/main" val="3720975844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624214301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4155831910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3605845177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1388470802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3242267664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2909814867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3109609783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3299307530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3678693681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3393749035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2486213265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4263847423"/>
                    </a:ext>
                  </a:extLst>
                </a:gridCol>
                <a:gridCol w="530605">
                  <a:extLst>
                    <a:ext uri="{9D8B030D-6E8A-4147-A177-3AD203B41FA5}">
                      <a16:colId xmlns:a16="http://schemas.microsoft.com/office/drawing/2014/main" val="56807298"/>
                    </a:ext>
                  </a:extLst>
                </a:gridCol>
              </a:tblGrid>
              <a:tr h="11741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年限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購入手法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4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5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6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7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8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9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10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11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12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3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合計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475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５年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高速道路会社債予約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72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9609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共同債予約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72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0181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20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地方債等予約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27※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27※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54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9307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合計</a:t>
                      </a: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33※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33※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198</a:t>
                      </a:r>
                      <a:endParaRPr kumimoji="1" lang="ja-JP" altLang="en-US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687" marR="91687" marT="45843" marB="4584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964198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62EEA55-B11E-4507-8780-426AFB223664}"/>
              </a:ext>
            </a:extLst>
          </p:cNvPr>
          <p:cNvSpPr txBox="1"/>
          <p:nvPr/>
        </p:nvSpPr>
        <p:spPr>
          <a:xfrm>
            <a:off x="79778" y="4570782"/>
            <a:ext cx="9014253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・もともとの運用計画では令和８年度上半期は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450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億円を運用する予定であったが、制度融資に係る預託額の変更により、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長期運用可能額が激減することから令和８年度の長期運用計画を見直し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・令和８年度の預託額がピークで、以降は減額していく見込みであり、令和９年度には令和７年度並み（年間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900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億円）の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 長期運用が可能となる見込み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・過去の運用再開時、引合い（入札方式）よりも予約購入の方が参入障壁が高かった経緯があり、令和９年度以降の長期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運用額の規模復活を見据え、予約枠を維持するため、高速道路会社債（５年）と共同債（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年）を優先し、１：１の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比率で運用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・運用額減少局面のなかで運用益確保の観点から、利回り向上を図るため、地方債等の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年債を予約にて購入し運用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400" dirty="0">
                <a:latin typeface="+mn-ea"/>
              </a:rPr>
              <a:t>　</a:t>
            </a:r>
            <a:endParaRPr lang="en-US" altLang="ja-JP" sz="400" dirty="0"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0604907-35E2-4002-B1BE-5891EADB6E1A}"/>
              </a:ext>
            </a:extLst>
          </p:cNvPr>
          <p:cNvSpPr txBox="1"/>
          <p:nvPr/>
        </p:nvSpPr>
        <p:spPr>
          <a:xfrm>
            <a:off x="79711" y="4253762"/>
            <a:ext cx="62327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※20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年債は上半期、下半期に発行時期に応じて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億円を運用、合計欄では例年発行額の多い９月、</a:t>
            </a:r>
            <a:r>
              <a:rPr kumimoji="1"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月に計上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4AE39AA-A78D-45B7-A9DC-F0C86FE1F440}"/>
              </a:ext>
            </a:extLst>
          </p:cNvPr>
          <p:cNvSpPr/>
          <p:nvPr/>
        </p:nvSpPr>
        <p:spPr>
          <a:xfrm>
            <a:off x="55303" y="418393"/>
            <a:ext cx="9014253" cy="2005216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793D646-EFDD-4B1A-9FF8-8FEBAD5670C8}"/>
              </a:ext>
            </a:extLst>
          </p:cNvPr>
          <p:cNvSpPr/>
          <p:nvPr/>
        </p:nvSpPr>
        <p:spPr>
          <a:xfrm>
            <a:off x="55304" y="2515693"/>
            <a:ext cx="9014254" cy="41323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D567FD9D-D716-41C1-84B0-D65C2946A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0"/>
            <a:ext cx="9143999" cy="326309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0066CC"/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ja-JP" altLang="en-US" sz="2000" b="1" dirty="0">
                <a:solidFill>
                  <a:sysClr val="windowText" lastClr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　　　　　　　　　　　　　　　　　　　　　　　　　　　　　</a:t>
            </a:r>
            <a:endParaRPr kumimoji="1" lang="ja-JP" altLang="en-US" sz="2000" b="1" dirty="0">
              <a:solidFill>
                <a:sysClr val="windowText" lastClr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645F90D-72F9-43E4-B0DA-C1F72FC8C0C2}"/>
              </a:ext>
            </a:extLst>
          </p:cNvPr>
          <p:cNvSpPr/>
          <p:nvPr/>
        </p:nvSpPr>
        <p:spPr>
          <a:xfrm>
            <a:off x="-50181" y="-1007"/>
            <a:ext cx="4298145" cy="2880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■令和８年度長期運用計画（案）　　　　　　　　　　　　　　　　　　　　　　　　　　　　　　　　　　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13" name="テキスト ボックス 16"/>
          <p:cNvSpPr txBox="1">
            <a:spLocks noChangeArrowheads="1"/>
          </p:cNvSpPr>
          <p:nvPr/>
        </p:nvSpPr>
        <p:spPr bwMode="auto">
          <a:xfrm>
            <a:off x="8377899" y="21601"/>
            <a:ext cx="716132" cy="2654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資料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/>
              </a:rPr>
              <a:t>５</a:t>
            </a:r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2892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Microsoft Office PowerPoint</Application>
  <PresentationFormat>画面に合わせる (4:3)</PresentationFormat>
  <Paragraphs>84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メイリオ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2026-03-04T05:32:52Z</dcterms:created>
  <dcterms:modified xsi:type="dcterms:W3CDTF">2026-03-04T05:35:33Z</dcterms:modified>
</cp:coreProperties>
</file>