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7" r:id="rId2"/>
  </p:sldIdLst>
  <p:sldSz cx="9906000" cy="6858000" type="A4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  <a:srgbClr val="EAEF11"/>
    <a:srgbClr val="00FFFF"/>
    <a:srgbClr val="FB8605"/>
    <a:srgbClr val="0066FF"/>
    <a:srgbClr val="00CC00"/>
    <a:srgbClr val="FFFF66"/>
    <a:srgbClr val="FFFF99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8" autoAdjust="0"/>
    <p:restoredTop sz="94434" autoAdjust="0"/>
  </p:normalViewPr>
  <p:slideViewPr>
    <p:cSldViewPr snapToGrid="0">
      <p:cViewPr varScale="1">
        <p:scale>
          <a:sx n="97" d="100"/>
          <a:sy n="97" d="100"/>
        </p:scale>
        <p:origin x="1224" y="8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DF6FD59-C29F-41C8-97DE-04BEBB54002B}" type="datetimeFigureOut">
              <a:rPr lang="ja-JP" altLang="en-US"/>
              <a:pPr/>
              <a:t>2026/1/14</a:t>
            </a:fld>
            <a:endParaRPr lang="en-US" altLang="ja-JP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800"/>
            <a:ext cx="2945448" cy="496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9403420-0162-444F-9F63-5691F90F5DD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193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7" tIns="44104" rIns="88207" bIns="44104" numCol="1" anchor="t" anchorCtr="0" compatLnSpc="1">
            <a:prstTxWarp prst="textNoShape">
              <a:avLst/>
            </a:prstTxWarp>
          </a:bodyPr>
          <a:lstStyle>
            <a:lvl1pPr defTabSz="881414">
              <a:defRPr sz="1200"/>
            </a:lvl1pPr>
          </a:lstStyle>
          <a:p>
            <a:endParaRPr lang="en-US" altLang="ja-JP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7" tIns="44104" rIns="88207" bIns="44104" numCol="1" anchor="t" anchorCtr="0" compatLnSpc="1">
            <a:prstTxWarp prst="textNoShape">
              <a:avLst/>
            </a:prstTxWarp>
          </a:bodyPr>
          <a:lstStyle>
            <a:lvl1pPr algn="r" defTabSz="881414">
              <a:defRPr sz="1200"/>
            </a:lvl1pPr>
          </a:lstStyle>
          <a:p>
            <a:endParaRPr lang="en-US" altLang="ja-JP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500" y="4715193"/>
            <a:ext cx="5440676" cy="446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7" tIns="44104" rIns="88207" bIns="441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800"/>
            <a:ext cx="2945448" cy="49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7" tIns="44104" rIns="88207" bIns="44104" numCol="1" anchor="b" anchorCtr="0" compatLnSpc="1">
            <a:prstTxWarp prst="textNoShape">
              <a:avLst/>
            </a:prstTxWarp>
          </a:bodyPr>
          <a:lstStyle>
            <a:lvl1pPr defTabSz="881414">
              <a:defRPr sz="1200"/>
            </a:lvl1pPr>
          </a:lstStyle>
          <a:p>
            <a:endParaRPr lang="en-US" altLang="ja-JP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7" tIns="44104" rIns="88207" bIns="44104" numCol="1" anchor="b" anchorCtr="0" compatLnSpc="1">
            <a:prstTxWarp prst="textNoShape">
              <a:avLst/>
            </a:prstTxWarp>
          </a:bodyPr>
          <a:lstStyle>
            <a:lvl1pPr algn="r" defTabSz="881414">
              <a:defRPr sz="1200"/>
            </a:lvl1pPr>
          </a:lstStyle>
          <a:p>
            <a:fld id="{32FB620B-A58B-4A04-8599-5E0DE77F85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0760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42F01-0121-416E-B3A4-AAAB165A6FB1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20E24-DC01-4EB0-9FBC-E8989ADBD6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501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80B3F-BF9A-499F-97C2-EC615CFF2F4D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14638-10BA-4259-973D-892BB29E46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855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61405-6E39-4A25-97F8-4583FF1D2D5E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36C7-7A2B-4E24-AF55-51B8B5F5E9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183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0B0FA-A0F7-4983-895C-750382BD20C3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0AB7F-FD1D-4B22-A475-CA7B61D48F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894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A9335-FB69-4DDB-8947-76D670C61650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F49AF-AA63-4EC0-9F87-4D7F771286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160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F220F6-5B80-4713-A16A-6DF41E96FB2D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FB217-424F-40B5-A571-9963A3E8F1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282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33569-5644-465C-BE84-0FAE4FBD9CC7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DDF47-2B06-44CD-85F3-4A0786A8F3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481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D1263-B08D-41A1-8AED-2CE4A26FA56D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7AE5A-1EBD-47C9-AE81-5280EF8F6B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190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06BAC-9FE9-46AE-8F62-4A78AD57968C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7F7B-CB52-4430-A467-F565A6C358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415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FA38D-8C8B-4D3A-92B3-27DB20D6CE91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4B967-0B36-402B-A48C-449C530588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462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F5538-5432-49D4-B37B-2B05044CADE9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212FE-6592-4CBD-8825-4FAF1A870B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820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fld id="{59C05C2C-F2C1-4193-9CD4-3967EC0B901D}" type="datetime1">
              <a:rPr lang="ja-JP" altLang="en-US" smtClean="0"/>
              <a:pPr/>
              <a:t>2026/1/14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2FB27819-EE6E-4A91-9B04-7197AD2073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184071" y="575339"/>
            <a:ext cx="10183766" cy="16061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400" dirty="0"/>
              <a:t>　  　</a:t>
            </a:r>
            <a:r>
              <a:rPr lang="ja-JP" altLang="en-US" sz="1600" dirty="0"/>
              <a:t>　</a:t>
            </a:r>
            <a:endParaRPr lang="en-US" altLang="ja-JP" sz="1600" dirty="0"/>
          </a:p>
          <a:p>
            <a:endParaRPr lang="en-US" altLang="ja-JP" sz="400" dirty="0"/>
          </a:p>
          <a:p>
            <a:pPr>
              <a:lnSpc>
                <a:spcPts val="1600"/>
              </a:lnSpc>
            </a:pPr>
            <a:r>
              <a:rPr lang="ja-JP" altLang="en-US" sz="1400" dirty="0"/>
              <a:t>　　　</a:t>
            </a:r>
            <a:r>
              <a:rPr lang="ja-JP" altLang="en-US" sz="1200" dirty="0"/>
              <a:t>○　発行額の減額</a:t>
            </a:r>
            <a:r>
              <a:rPr lang="ja-JP" altLang="en-US" sz="1200" dirty="0">
                <a:latin typeface="+mn-ea"/>
                <a:ea typeface="+mn-ea"/>
              </a:rPr>
              <a:t>（４，２２０億円　→　４，</a:t>
            </a:r>
            <a:r>
              <a:rPr lang="en-US" altLang="ja-JP" sz="1200" dirty="0">
                <a:latin typeface="+mn-ea"/>
                <a:ea typeface="+mn-ea"/>
              </a:rPr>
              <a:t>1</a:t>
            </a:r>
            <a:r>
              <a:rPr lang="ja-JP" altLang="en-US" sz="1200" dirty="0">
                <a:latin typeface="+mn-ea"/>
                <a:ea typeface="+mn-ea"/>
              </a:rPr>
              <a:t>２０億円）</a:t>
            </a:r>
            <a:endParaRPr lang="en-US" altLang="ja-JP" sz="12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solidFill>
                  <a:srgbClr val="FF0000"/>
                </a:solidFill>
              </a:rPr>
              <a:t>　　　　</a:t>
            </a:r>
            <a:r>
              <a:rPr lang="ja-JP" altLang="en-US" sz="1200" dirty="0"/>
              <a:t>・  第２４回大阪府財務マネジメント委員会で示した大阪府債発行計画（案）において</a:t>
            </a:r>
            <a:r>
              <a:rPr lang="ja-JP" altLang="en-US" sz="1200" dirty="0">
                <a:latin typeface="+mn-ea"/>
                <a:ea typeface="+mn-ea"/>
              </a:rPr>
              <a:t>、事業費の増減等に備えることから、配分額を</a:t>
            </a:r>
            <a:r>
              <a:rPr lang="en-US" altLang="ja-JP" sz="1200" dirty="0">
                <a:latin typeface="+mn-ea"/>
                <a:ea typeface="+mn-ea"/>
              </a:rPr>
              <a:t>±α</a:t>
            </a:r>
            <a:r>
              <a:rPr lang="ja-JP" altLang="en-US" sz="1200" dirty="0">
                <a:latin typeface="+mn-ea"/>
                <a:ea typeface="+mn-ea"/>
              </a:rPr>
              <a:t>とし、</a:t>
            </a:r>
            <a:endParaRPr lang="en-US" altLang="ja-JP" sz="12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+mn-ea"/>
                <a:ea typeface="+mn-ea"/>
              </a:rPr>
              <a:t>　　　　　確定後フレックス枠で調整することとした。</a:t>
            </a:r>
            <a:endParaRPr lang="en-US" altLang="ja-JP" sz="12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solidFill>
                  <a:srgbClr val="FF0000"/>
                </a:solidFill>
              </a:rPr>
              <a:t>　　　</a:t>
            </a:r>
            <a:r>
              <a:rPr lang="ja-JP" altLang="en-US" sz="1200" dirty="0"/>
              <a:t>　・  その後、事業費の確定による資金需要の減少等があり、２月調達予定の１０年定時償還債１５０億円とあわせて、</a:t>
            </a:r>
            <a:endParaRPr lang="en-US" altLang="ja-JP" sz="1200" dirty="0"/>
          </a:p>
          <a:p>
            <a:pPr>
              <a:lnSpc>
                <a:spcPts val="1600"/>
              </a:lnSpc>
            </a:pPr>
            <a:r>
              <a:rPr lang="ja-JP" altLang="en-US" sz="1200" dirty="0"/>
              <a:t>　　　　　 フレックス枠での発行額は６００億円となる予定。</a:t>
            </a:r>
            <a:r>
              <a:rPr lang="ja-JP" altLang="en-US" sz="900" dirty="0">
                <a:solidFill>
                  <a:srgbClr val="FF0000"/>
                </a:solidFill>
              </a:rPr>
              <a:t>　</a:t>
            </a:r>
            <a:endParaRPr lang="en-US" altLang="ja-JP" sz="900" dirty="0">
              <a:solidFill>
                <a:srgbClr val="FF0000"/>
              </a:solidFill>
            </a:endParaRPr>
          </a:p>
          <a:p>
            <a:pPr>
              <a:lnSpc>
                <a:spcPts val="1600"/>
              </a:lnSpc>
            </a:pP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20" name="フローチャート : 代替処理 19"/>
          <p:cNvSpPr/>
          <p:nvPr/>
        </p:nvSpPr>
        <p:spPr bwMode="auto">
          <a:xfrm>
            <a:off x="183600" y="394329"/>
            <a:ext cx="9462678" cy="289435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令和</a:t>
            </a:r>
            <a:r>
              <a:rPr lang="en-US" altLang="ja-JP" sz="14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7</a:t>
            </a:r>
            <a:r>
              <a:rPr lang="ja-JP" altLang="en-US" sz="14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年度における府債発行について</a:t>
            </a:r>
          </a:p>
        </p:txBody>
      </p:sp>
      <p:sp>
        <p:nvSpPr>
          <p:cNvPr id="21" name="テキスト ボックス 16"/>
          <p:cNvSpPr txBox="1">
            <a:spLocks noChangeArrowheads="1"/>
          </p:cNvSpPr>
          <p:nvPr/>
        </p:nvSpPr>
        <p:spPr bwMode="auto">
          <a:xfrm>
            <a:off x="8374012" y="357982"/>
            <a:ext cx="1262048" cy="3023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800" b="1">
                <a:effectLst/>
                <a:latin typeface="ＭＳ ゴシック"/>
                <a:ea typeface="ＭＳ Ｐゴシック"/>
                <a:cs typeface="Times New Roman"/>
              </a:rPr>
              <a:t>資料</a:t>
            </a:r>
            <a:r>
              <a:rPr lang="ja-JP" altLang="en-US" sz="1800" b="1" dirty="0">
                <a:effectLst/>
                <a:latin typeface="ＭＳ ゴシック"/>
                <a:ea typeface="ＭＳ Ｐゴシック"/>
                <a:cs typeface="Times New Roman"/>
              </a:rPr>
              <a:t>２</a:t>
            </a:r>
            <a:endParaRPr lang="ja-JP" sz="1200" dirty="0">
              <a:effectLst/>
              <a:latin typeface="ＭＳ ゴシック"/>
              <a:cs typeface="Times New Roman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43934" y="1971727"/>
            <a:ext cx="9162773" cy="317118"/>
            <a:chOff x="222579" y="2210315"/>
            <a:chExt cx="9393853" cy="290041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222579" y="2210315"/>
              <a:ext cx="5631325" cy="25334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ja-JP" altLang="en-US" sz="1200" dirty="0"/>
                <a:t>＜　</a:t>
              </a:r>
              <a:r>
                <a:rPr lang="ja-JP" altLang="en-US" sz="1200" u="sng" dirty="0"/>
                <a:t>第２４回大阪府財務マネジメント委員会（令和７年２月５日）時点</a:t>
              </a:r>
              <a:r>
                <a:rPr lang="ja-JP" altLang="en-US" sz="1200" dirty="0"/>
                <a:t>　＞</a:t>
              </a:r>
              <a:endParaRPr kumimoji="1" lang="ja-JP" altLang="en-US" sz="1200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8762875" y="2269523"/>
              <a:ext cx="853557" cy="23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/>
                <a:t>（単位：億円）</a:t>
              </a: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611406" y="4371289"/>
            <a:ext cx="1766770" cy="25956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/>
              <a:t>＜　</a:t>
            </a:r>
            <a:r>
              <a:rPr lang="ja-JP" altLang="en-US" sz="1200" u="sng" dirty="0"/>
              <a:t>最終見込み</a:t>
            </a:r>
            <a:r>
              <a:rPr lang="ja-JP" altLang="en-US" sz="1200" dirty="0"/>
              <a:t>　＞</a:t>
            </a:r>
            <a:endParaRPr kumimoji="1" lang="ja-JP" altLang="en-US" sz="1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589442" y="4402097"/>
            <a:ext cx="831187" cy="21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（単位：億円）</a:t>
            </a:r>
          </a:p>
        </p:txBody>
      </p:sp>
      <p:sp>
        <p:nvSpPr>
          <p:cNvPr id="32" name="下矢印 31"/>
          <p:cNvSpPr/>
          <p:nvPr/>
        </p:nvSpPr>
        <p:spPr>
          <a:xfrm>
            <a:off x="4206299" y="4400985"/>
            <a:ext cx="1191247" cy="182334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7" name="正方形/長方形 16"/>
          <p:cNvSpPr/>
          <p:nvPr/>
        </p:nvSpPr>
        <p:spPr>
          <a:xfrm>
            <a:off x="55179" y="885371"/>
            <a:ext cx="9736447" cy="591745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FE47E2B1-78F1-4D08-A7C8-350E63BB8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256809"/>
              </p:ext>
            </p:extLst>
          </p:nvPr>
        </p:nvGraphicFramePr>
        <p:xfrm>
          <a:off x="121497" y="2289084"/>
          <a:ext cx="9586878" cy="1927189"/>
        </p:xfrm>
        <a:graphic>
          <a:graphicData uri="http://schemas.openxmlformats.org/drawingml/2006/table">
            <a:tbl>
              <a:tblPr/>
              <a:tblGrid>
                <a:gridCol w="685983">
                  <a:extLst>
                    <a:ext uri="{9D8B030D-6E8A-4147-A177-3AD203B41FA5}">
                      <a16:colId xmlns:a16="http://schemas.microsoft.com/office/drawing/2014/main" val="3401521972"/>
                    </a:ext>
                  </a:extLst>
                </a:gridCol>
                <a:gridCol w="367265">
                  <a:extLst>
                    <a:ext uri="{9D8B030D-6E8A-4147-A177-3AD203B41FA5}">
                      <a16:colId xmlns:a16="http://schemas.microsoft.com/office/drawing/2014/main" val="1653813743"/>
                    </a:ext>
                  </a:extLst>
                </a:gridCol>
                <a:gridCol w="506572">
                  <a:extLst>
                    <a:ext uri="{9D8B030D-6E8A-4147-A177-3AD203B41FA5}">
                      <a16:colId xmlns:a16="http://schemas.microsoft.com/office/drawing/2014/main" val="3750858809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142087015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2303635942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1319156464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2286963032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1155416781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1250862295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46153226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1971002804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568622529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334732645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2586218030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2000935329"/>
                    </a:ext>
                  </a:extLst>
                </a:gridCol>
                <a:gridCol w="453804">
                  <a:extLst>
                    <a:ext uri="{9D8B030D-6E8A-4147-A177-3AD203B41FA5}">
                      <a16:colId xmlns:a16="http://schemas.microsoft.com/office/drawing/2014/main" val="2786693835"/>
                    </a:ext>
                  </a:extLst>
                </a:gridCol>
                <a:gridCol w="770412">
                  <a:extLst>
                    <a:ext uri="{9D8B030D-6E8A-4147-A177-3AD203B41FA5}">
                      <a16:colId xmlns:a16="http://schemas.microsoft.com/office/drawing/2014/main" val="2966283035"/>
                    </a:ext>
                  </a:extLst>
                </a:gridCol>
                <a:gridCol w="525569">
                  <a:extLst>
                    <a:ext uri="{9D8B030D-6E8A-4147-A177-3AD203B41FA5}">
                      <a16:colId xmlns:a16="http://schemas.microsoft.com/office/drawing/2014/main" val="1001586892"/>
                    </a:ext>
                  </a:extLst>
                </a:gridCol>
                <a:gridCol w="525569">
                  <a:extLst>
                    <a:ext uri="{9D8B030D-6E8A-4147-A177-3AD203B41FA5}">
                      <a16:colId xmlns:a16="http://schemas.microsoft.com/office/drawing/2014/main" val="2230873390"/>
                    </a:ext>
                  </a:extLst>
                </a:gridCol>
              </a:tblGrid>
              <a:tr h="21003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上半期計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下半期計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　　計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55290"/>
                  </a:ext>
                </a:extLst>
              </a:tr>
              <a:tr h="22403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市場公募債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1,200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2,400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87820"/>
                  </a:ext>
                </a:extLst>
              </a:tr>
              <a:tr h="224036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1,200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722639"/>
                  </a:ext>
                </a:extLst>
              </a:tr>
              <a:tr h="3729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銀行等</a:t>
                      </a:r>
                      <a:b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引受債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証券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940470"/>
                  </a:ext>
                </a:extLst>
              </a:tr>
              <a:tr h="22403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証書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174587"/>
                  </a:ext>
                </a:extLst>
              </a:tr>
              <a:tr h="22403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フレックス枠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700±α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700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100856"/>
                  </a:ext>
                </a:extLst>
              </a:tr>
              <a:tr h="2240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共同発行債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820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820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338297"/>
                  </a:ext>
                </a:extLst>
              </a:tr>
              <a:tr h="22403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　　　　計</a:t>
                      </a:r>
                    </a:p>
                  </a:txBody>
                  <a:tcPr marL="5613" marR="5613" marT="561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13" marR="5613" marT="561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4,220±α</a:t>
                      </a:r>
                    </a:p>
                  </a:txBody>
                  <a:tcPr marL="5613" marR="5613" marT="5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27530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E8B5660E-B2F9-450E-B6BC-763BD1FF0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651673"/>
              </p:ext>
            </p:extLst>
          </p:nvPr>
        </p:nvGraphicFramePr>
        <p:xfrm>
          <a:off x="121496" y="4630859"/>
          <a:ext cx="9586878" cy="2095624"/>
        </p:xfrm>
        <a:graphic>
          <a:graphicData uri="http://schemas.openxmlformats.org/drawingml/2006/table">
            <a:tbl>
              <a:tblPr/>
              <a:tblGrid>
                <a:gridCol w="689627">
                  <a:extLst>
                    <a:ext uri="{9D8B030D-6E8A-4147-A177-3AD203B41FA5}">
                      <a16:colId xmlns:a16="http://schemas.microsoft.com/office/drawing/2014/main" val="3146580748"/>
                    </a:ext>
                  </a:extLst>
                </a:gridCol>
                <a:gridCol w="343752">
                  <a:extLst>
                    <a:ext uri="{9D8B030D-6E8A-4147-A177-3AD203B41FA5}">
                      <a16:colId xmlns:a16="http://schemas.microsoft.com/office/drawing/2014/main" val="3665812887"/>
                    </a:ext>
                  </a:extLst>
                </a:gridCol>
                <a:gridCol w="509263">
                  <a:extLst>
                    <a:ext uri="{9D8B030D-6E8A-4147-A177-3AD203B41FA5}">
                      <a16:colId xmlns:a16="http://schemas.microsoft.com/office/drawing/2014/main" val="132303561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3870542514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4058127755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1028013177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2347710924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3475980125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3787628650"/>
                    </a:ext>
                  </a:extLst>
                </a:gridCol>
                <a:gridCol w="774504">
                  <a:extLst>
                    <a:ext uri="{9D8B030D-6E8A-4147-A177-3AD203B41FA5}">
                      <a16:colId xmlns:a16="http://schemas.microsoft.com/office/drawing/2014/main" val="303117412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3296115596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929723932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54771545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174170243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524556574"/>
                    </a:ext>
                  </a:extLst>
                </a:gridCol>
                <a:gridCol w="456215">
                  <a:extLst>
                    <a:ext uri="{9D8B030D-6E8A-4147-A177-3AD203B41FA5}">
                      <a16:colId xmlns:a16="http://schemas.microsoft.com/office/drawing/2014/main" val="926498853"/>
                    </a:ext>
                  </a:extLst>
                </a:gridCol>
                <a:gridCol w="795723">
                  <a:extLst>
                    <a:ext uri="{9D8B030D-6E8A-4147-A177-3AD203B41FA5}">
                      <a16:colId xmlns:a16="http://schemas.microsoft.com/office/drawing/2014/main" val="32137111"/>
                    </a:ext>
                  </a:extLst>
                </a:gridCol>
                <a:gridCol w="547458">
                  <a:extLst>
                    <a:ext uri="{9D8B030D-6E8A-4147-A177-3AD203B41FA5}">
                      <a16:colId xmlns:a16="http://schemas.microsoft.com/office/drawing/2014/main" val="3904568027"/>
                    </a:ext>
                  </a:extLst>
                </a:gridCol>
                <a:gridCol w="451971">
                  <a:extLst>
                    <a:ext uri="{9D8B030D-6E8A-4147-A177-3AD203B41FA5}">
                      <a16:colId xmlns:a16="http://schemas.microsoft.com/office/drawing/2014/main" val="2846783504"/>
                    </a:ext>
                  </a:extLst>
                </a:gridCol>
              </a:tblGrid>
              <a:tr h="24535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上半期計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下半期計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　　計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272849"/>
                  </a:ext>
                </a:extLst>
              </a:tr>
              <a:tr h="26171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市場公募債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1,200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2,400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43169"/>
                  </a:ext>
                </a:extLst>
              </a:tr>
              <a:tr h="261716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1,200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269332"/>
                  </a:ext>
                </a:extLst>
              </a:tr>
              <a:tr h="2617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銀行等</a:t>
                      </a:r>
                      <a:b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引受債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証券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466723"/>
                  </a:ext>
                </a:extLst>
              </a:tr>
              <a:tr h="26171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証書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877877"/>
                  </a:ext>
                </a:extLst>
              </a:tr>
              <a:tr h="26171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フレックス枠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  <a:b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(10</a:t>
                      </a:r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定</a:t>
                      </a:r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70(15y)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30(20y)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(20y)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(15GB)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150</a:t>
                      </a:r>
                      <a:b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(10</a:t>
                      </a:r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定</a:t>
                      </a:r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111689"/>
                  </a:ext>
                </a:extLst>
              </a:tr>
              <a:tr h="2617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共同発行債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 </a:t>
                      </a:r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720</a:t>
                      </a:r>
                    </a:p>
                  </a:txBody>
                  <a:tcPr marL="5649" marR="5649" marT="56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820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73168"/>
                  </a:ext>
                </a:extLst>
              </a:tr>
              <a:tr h="26171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　　　　計</a:t>
                      </a:r>
                    </a:p>
                  </a:txBody>
                  <a:tcPr marL="5649" marR="5649" marT="56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5649" marR="5649" marT="564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4,120</a:t>
                      </a:r>
                    </a:p>
                  </a:txBody>
                  <a:tcPr marL="5649" marR="5649" marT="56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321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8154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438</Words>
  <Application>Microsoft Office PowerPoint</Application>
  <PresentationFormat>A4 210 x 297 mm</PresentationFormat>
  <Paragraphs>213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2021-01-25T02:03:40Z</dcterms:created>
  <dcterms:modified xsi:type="dcterms:W3CDTF">2026-01-14T08:26:43Z</dcterms:modified>
</cp:coreProperties>
</file>