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90" autoAdjust="0"/>
  </p:normalViewPr>
  <p:slideViewPr>
    <p:cSldViewPr snapToGrid="0">
      <p:cViewPr varScale="1">
        <p:scale>
          <a:sx n="92" d="100"/>
          <a:sy n="92" d="100"/>
        </p:scale>
        <p:origin x="33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17185D-72DB-434E-9917-7C33FC52FB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13CC0E2-F441-4C97-AE97-BF81526FC3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07FC6D8-E68B-43D9-804F-7F09113B9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F003-5FF8-4106-B2C1-4C9D4A30CD88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D236D90-2E23-4569-8292-A471A9E7F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D2013B-32A0-45E7-A029-7EC30B111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5E7C-BAE3-40FA-87BD-D30BE7CE86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130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690415-D08F-4A62-B192-3868CA887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A800CAF-3C01-43A0-BCC1-765CC4C906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66FB2F-742C-42DF-8041-A228AAE30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F003-5FF8-4106-B2C1-4C9D4A30CD88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4A59A6-9FEB-421D-B79F-852D4A97E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83852F-2620-42B7-81B5-9F95047A4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5E7C-BAE3-40FA-87BD-D30BE7CE86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895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FC732D7-3879-4028-9069-CD1EA1B447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713FBA7-293C-4086-897A-265E0231D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EF7FAF-F8DC-46EF-A281-A5C3EC955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F003-5FF8-4106-B2C1-4C9D4A30CD88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B7D1EC-4520-43FF-975C-84F119067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A6D984-AAAD-4753-BD9A-6AB55F984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5E7C-BAE3-40FA-87BD-D30BE7CE86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096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697A98-6E4B-4F5D-8F31-3EF9AD3BB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42B8EAC-2432-4B5C-BAC6-D55CA3FDC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C1CC2E-2EF9-4F70-9C86-F12C72A15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F003-5FF8-4106-B2C1-4C9D4A30CD88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0F07966-ADE2-4292-A5D3-6B064F7B3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ABA3FB3-BEAE-459B-A394-AD03A5206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5E7C-BAE3-40FA-87BD-D30BE7CE86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581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170933-7691-4114-BE16-8EC6F4776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4ED8710-845B-481E-8C34-CA8E4742B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6AEA498-07D3-4F6F-B5C8-D0D5EACB8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F003-5FF8-4106-B2C1-4C9D4A30CD88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2BA80EC-4571-4981-8215-6D125064B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C45242-8FB6-4E57-87D1-7E3455795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5E7C-BAE3-40FA-87BD-D30BE7CE86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855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0A9CD1-7AA7-4877-AD63-5FEBAD756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E61DE9-E6B8-49B0-9103-253BC98B60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E720228-E532-4C76-8DD0-8DEC9BEEE5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9F46A6D-08E5-42CF-9322-72E8B0BA5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F003-5FF8-4106-B2C1-4C9D4A30CD88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115A2E3-9857-4B5D-8AAA-4BC78B1EB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324FE11-C49E-4869-BA9E-8B53C8936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5E7C-BAE3-40FA-87BD-D30BE7CE86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4214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199121-75A1-4135-8E5B-FEEC966F5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4FED907-1AB9-460E-9C10-37D11BB3B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8B0B4E7-2D5A-4C61-A94A-E3D795E731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02C308F-5CE0-4DA7-A73F-4317DD2F28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97DEC16-2327-4629-BE11-6FF5284FE1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AD9BC89-6DAB-4B9F-8772-F6A392523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F003-5FF8-4106-B2C1-4C9D4A30CD88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0F0A2C1-9954-4848-BE54-F235A9934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A45D8026-4659-40DC-9CA7-2B6859DCE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5E7C-BAE3-40FA-87BD-D30BE7CE86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50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2ECA26-8ADE-4B21-A3E3-A12685A72C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0899FD2-CE7B-47A4-886A-845F04E5F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F003-5FF8-4106-B2C1-4C9D4A30CD88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C444848-AD57-47FE-A6C9-D532A4892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A3CC076-6769-40EB-8E88-1DCBF8C81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5E7C-BAE3-40FA-87BD-D30BE7CE86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980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5A83125-D7B2-410A-9AC4-35878BFFE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F003-5FF8-4106-B2C1-4C9D4A30CD88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FB49944-E131-45EC-9985-9D1359537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C05F92-F838-4C8F-B805-A2E7D1B6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5E7C-BAE3-40FA-87BD-D30BE7CE86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3016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C16A5F-B42F-4109-95A3-ECEE34225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A1298D6-2446-47EB-BAD4-EAA207A2D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137EEBD-5221-432A-BA31-70A763DA4E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88B0345-C55F-42B1-A570-E0DCF23C1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F003-5FF8-4106-B2C1-4C9D4A30CD88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02D69A2-ACF5-4BBA-A380-BE55BEC19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2D31531-6482-4D92-93ED-40F8C2FB7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5E7C-BAE3-40FA-87BD-D30BE7CE86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9980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CD47E5-82F8-4187-9293-8DA79CD88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2161E40-B813-4D52-8F06-86C8C76E84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EFABCA6-741D-4452-A68E-3CAD631D9C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5802AC4-8AE9-499C-8BF9-FEC6D879A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F003-5FF8-4106-B2C1-4C9D4A30CD88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8D03EF9-F322-4176-9F89-C78D549D7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BAAC7FC-7196-4062-AA7A-2A86E8001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5E7C-BAE3-40FA-87BD-D30BE7CE86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53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73BA0CB-CF0F-48F5-A20A-CF92F4594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E339E03-22F2-43F5-A0FE-5047844E07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1FC07AF-6186-4853-97AB-54D0D60803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DF003-5FF8-4106-B2C1-4C9D4A30CD88}" type="datetimeFigureOut">
              <a:rPr kumimoji="1" lang="ja-JP" altLang="en-US" smtClean="0"/>
              <a:t>2026/3/24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39A8894-62CE-458D-9AEA-6BF405EA62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C8016A-0682-45E1-BBCA-5163F0AC53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D5E7C-BAE3-40FA-87BD-D30BE7CE864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2137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5F9F570-911E-4DCE-8E5D-67F25EAF4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929" y="2544005"/>
            <a:ext cx="5180861" cy="133718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7D508D1-152B-4C6D-9DB8-BD4622C4C5D3}"/>
              </a:ext>
            </a:extLst>
          </p:cNvPr>
          <p:cNvSpPr txBox="1"/>
          <p:nvPr/>
        </p:nvSpPr>
        <p:spPr>
          <a:xfrm>
            <a:off x="0" y="-1"/>
            <a:ext cx="12192000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kumimoji="1" lang="ja-JP" altLang="en-US" sz="2000" b="1" dirty="0">
                <a:solidFill>
                  <a:prstClr val="black"/>
                </a:solidFill>
              </a:rPr>
              <a:t>大阪スマートシティ戦略　</a:t>
            </a:r>
            <a:r>
              <a:rPr kumimoji="1" lang="en-US" altLang="ja-JP" sz="2000" b="1" dirty="0">
                <a:solidFill>
                  <a:prstClr val="black"/>
                </a:solidFill>
              </a:rPr>
              <a:t>『</a:t>
            </a:r>
            <a:r>
              <a:rPr kumimoji="1" lang="ja-JP" altLang="en-US" sz="2000" b="1" dirty="0">
                <a:solidFill>
                  <a:prstClr val="black"/>
                </a:solidFill>
              </a:rPr>
              <a:t>次世代型スマートシティ</a:t>
            </a:r>
            <a:r>
              <a:rPr kumimoji="1" lang="en-US" altLang="ja-JP" sz="2000" b="1" dirty="0">
                <a:solidFill>
                  <a:prstClr val="black"/>
                </a:solidFill>
              </a:rPr>
              <a:t>OSAKA』</a:t>
            </a:r>
            <a:r>
              <a:rPr kumimoji="1" lang="ja-JP" altLang="en-US" sz="2000" b="1" dirty="0"/>
              <a:t>（案）</a:t>
            </a:r>
            <a:r>
              <a:rPr kumimoji="1" lang="ja-JP" altLang="en-US" sz="2000" b="1" dirty="0">
                <a:solidFill>
                  <a:prstClr val="black"/>
                </a:solidFill>
              </a:rPr>
              <a:t>の概要</a:t>
            </a:r>
            <a:endParaRPr kumimoji="1" lang="en-US" altLang="ja-JP" sz="2000" b="1" dirty="0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01A9EAEB-A499-44FF-9284-3C522E605D59}"/>
              </a:ext>
            </a:extLst>
          </p:cNvPr>
          <p:cNvSpPr/>
          <p:nvPr/>
        </p:nvSpPr>
        <p:spPr>
          <a:xfrm>
            <a:off x="150820" y="1790769"/>
            <a:ext cx="5496232" cy="28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400" b="1" dirty="0">
                <a:solidFill>
                  <a:schemeClr val="bg1"/>
                </a:solidFill>
              </a:rPr>
              <a:t>『</a:t>
            </a:r>
            <a:r>
              <a:rPr kumimoji="1" lang="ja-JP" altLang="en-US" sz="1400" b="1" dirty="0">
                <a:solidFill>
                  <a:schemeClr val="bg1"/>
                </a:solidFill>
              </a:rPr>
              <a:t>次世代型スマートシティ</a:t>
            </a:r>
            <a:r>
              <a:rPr kumimoji="1" lang="en-US" altLang="ja-JP" sz="1400" b="1" dirty="0">
                <a:solidFill>
                  <a:schemeClr val="bg1"/>
                </a:solidFill>
              </a:rPr>
              <a:t>OSAKA</a:t>
            </a:r>
            <a:r>
              <a:rPr lang="en-US" altLang="ja-JP" sz="1400" b="1" dirty="0">
                <a:solidFill>
                  <a:schemeClr val="bg1"/>
                </a:solidFill>
              </a:rPr>
              <a:t>』</a:t>
            </a:r>
            <a:r>
              <a:rPr lang="ja-JP" altLang="en-US" sz="1400" b="1" dirty="0">
                <a:solidFill>
                  <a:schemeClr val="bg1"/>
                </a:solidFill>
              </a:rPr>
              <a:t>（案）の</a:t>
            </a:r>
            <a:r>
              <a:rPr kumimoji="1" lang="ja-JP" altLang="en-US" sz="1400" b="1" dirty="0">
                <a:solidFill>
                  <a:schemeClr val="bg1"/>
                </a:solidFill>
              </a:rPr>
              <a:t>基本方針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5829D8F5-9A8A-40F1-813B-7FD1930D8FEC}"/>
              </a:ext>
            </a:extLst>
          </p:cNvPr>
          <p:cNvSpPr/>
          <p:nvPr/>
        </p:nvSpPr>
        <p:spPr>
          <a:xfrm>
            <a:off x="5871437" y="455309"/>
            <a:ext cx="6228000" cy="28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b="1" dirty="0">
                <a:solidFill>
                  <a:schemeClr val="bg1"/>
                </a:solidFill>
              </a:rPr>
              <a:t>基本方針に基づく取組（方向性・例）　</a:t>
            </a:r>
            <a:endParaRPr kumimoji="1" lang="ja-JP" altLang="en-US" sz="1400" b="1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8F73836-162E-48AA-8AD1-FD5B379EE916}"/>
              </a:ext>
            </a:extLst>
          </p:cNvPr>
          <p:cNvSpPr txBox="1"/>
          <p:nvPr/>
        </p:nvSpPr>
        <p:spPr>
          <a:xfrm>
            <a:off x="149677" y="2048398"/>
            <a:ext cx="549044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これまでの取組実績を基盤として、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AI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をはじめとするデジタル技術の飛躍的進化を踏まえ、人口減少や超高齢化など多様化・加速化する社会課題に対応し、万博後の未来社会を実現するため、目標年次を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2030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年とする </a:t>
            </a:r>
            <a:r>
              <a:rPr lang="en-US" altLang="ja-JP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『</a:t>
            </a:r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次世代型スマートシティ</a:t>
            </a:r>
            <a:r>
              <a:rPr lang="en-US" altLang="ja-JP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OSAKA』 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実現をめざす。</a:t>
            </a:r>
            <a:endParaRPr lang="ja-JP" altLang="en-US" sz="1000" strike="sngStrike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FF3EB221-2E4A-4A62-916A-DDF1E9CA6819}"/>
              </a:ext>
            </a:extLst>
          </p:cNvPr>
          <p:cNvSpPr/>
          <p:nvPr/>
        </p:nvSpPr>
        <p:spPr>
          <a:xfrm>
            <a:off x="150820" y="455309"/>
            <a:ext cx="5496232" cy="28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chemeClr val="bg1"/>
                </a:solidFill>
              </a:rPr>
              <a:t>スマートシティ戦略はネクストステージへ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69977C7-6425-4A91-A3AD-FF625BABD5D8}"/>
              </a:ext>
            </a:extLst>
          </p:cNvPr>
          <p:cNvSpPr txBox="1"/>
          <p:nvPr/>
        </p:nvSpPr>
        <p:spPr>
          <a:xfrm>
            <a:off x="145644" y="854700"/>
            <a:ext cx="96900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ja-JP" altLang="en-US" sz="1000" b="0" i="0" dirty="0">
                <a:effectLst/>
                <a:latin typeface="Segoe UI" panose="020B0502040204020203" pitchFamily="34" charset="0"/>
              </a:rPr>
              <a:t>「大阪モデル」のスマートシティの役割を継承し、さらなる発展をめざす。</a:t>
            </a:r>
          </a:p>
        </p:txBody>
      </p:sp>
      <p:sp>
        <p:nvSpPr>
          <p:cNvPr id="24" name="矢印: 山形 23">
            <a:extLst>
              <a:ext uri="{FF2B5EF4-FFF2-40B4-BE49-F238E27FC236}">
                <a16:creationId xmlns:a16="http://schemas.microsoft.com/office/drawing/2014/main" id="{54DA100F-72A2-4BAF-B536-0B37E1EB2F20}"/>
              </a:ext>
            </a:extLst>
          </p:cNvPr>
          <p:cNvSpPr/>
          <p:nvPr/>
        </p:nvSpPr>
        <p:spPr>
          <a:xfrm>
            <a:off x="1326211" y="779643"/>
            <a:ext cx="1954928" cy="158242"/>
          </a:xfrm>
          <a:prstGeom prst="chevron">
            <a:avLst>
              <a:gd name="adj" fmla="val 32991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/>
            <a:r>
              <a:rPr kumimoji="1" lang="en-US" altLang="ja-JP" sz="800" b="1" dirty="0">
                <a:solidFill>
                  <a:schemeClr val="tx1"/>
                </a:solidFill>
              </a:rPr>
              <a:t>Ver.1.0</a:t>
            </a:r>
            <a:r>
              <a:rPr lang="ja-JP" altLang="en-US" sz="800" b="1" dirty="0">
                <a:solidFill>
                  <a:schemeClr val="tx1"/>
                </a:solidFill>
              </a:rPr>
              <a:t>、</a:t>
            </a:r>
            <a:r>
              <a:rPr lang="en-US" altLang="ja-JP" sz="800" b="1" dirty="0">
                <a:solidFill>
                  <a:schemeClr val="tx1"/>
                </a:solidFill>
              </a:rPr>
              <a:t>ver.</a:t>
            </a:r>
            <a:r>
              <a:rPr kumimoji="1" lang="en-US" altLang="ja-JP" sz="800" b="1" dirty="0">
                <a:solidFill>
                  <a:schemeClr val="tx1"/>
                </a:solidFill>
              </a:rPr>
              <a:t>2.0</a:t>
            </a:r>
            <a:r>
              <a:rPr kumimoji="1" lang="ja-JP" altLang="en-US" sz="800" b="1" dirty="0">
                <a:solidFill>
                  <a:schemeClr val="tx1"/>
                </a:solidFill>
              </a:rPr>
              <a:t>における取組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D557E5E-00C5-4D8A-A840-112EBCC454EA}"/>
              </a:ext>
            </a:extLst>
          </p:cNvPr>
          <p:cNvSpPr txBox="1"/>
          <p:nvPr/>
        </p:nvSpPr>
        <p:spPr>
          <a:xfrm>
            <a:off x="1298079" y="1249181"/>
            <a:ext cx="1954800" cy="259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36000" tIns="36000" rIns="36000" bIns="36000">
            <a:spAutoFit/>
          </a:bodyPr>
          <a:lstStyle/>
          <a:p>
            <a:r>
              <a:rPr lang="en-US" altLang="ja-JP" sz="700" b="1" dirty="0"/>
              <a:t>【</a:t>
            </a:r>
            <a:r>
              <a:rPr lang="ja-JP" altLang="en-US" sz="700" b="1" dirty="0"/>
              <a:t>大阪府</a:t>
            </a:r>
            <a:r>
              <a:rPr lang="en-US" altLang="ja-JP" sz="700" b="1" dirty="0"/>
              <a:t>】</a:t>
            </a:r>
            <a:r>
              <a:rPr lang="ja-JP" altLang="en-US" sz="700" b="1" dirty="0"/>
              <a:t> </a:t>
            </a:r>
            <a:r>
              <a:rPr lang="ja-JP" altLang="en-US" sz="700" dirty="0"/>
              <a:t>スマートシティの基盤作り</a:t>
            </a:r>
            <a:r>
              <a:rPr lang="en-US" altLang="ja-JP" sz="700" dirty="0"/>
              <a:t>×</a:t>
            </a:r>
            <a:r>
              <a:rPr lang="ja-JP" altLang="en-US" sz="700" dirty="0"/>
              <a:t>府域全体の</a:t>
            </a:r>
            <a:endParaRPr lang="en-US" altLang="ja-JP" sz="700" dirty="0"/>
          </a:p>
          <a:p>
            <a:r>
              <a:rPr lang="en-US" altLang="ja-JP" sz="700" dirty="0"/>
              <a:t>             DX</a:t>
            </a:r>
            <a:r>
              <a:rPr lang="ja-JP" altLang="en-US" sz="700" dirty="0"/>
              <a:t>推進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6F0C9872-105F-4E5B-8CE3-1967764783D1}"/>
              </a:ext>
            </a:extLst>
          </p:cNvPr>
          <p:cNvSpPr txBox="1"/>
          <p:nvPr/>
        </p:nvSpPr>
        <p:spPr>
          <a:xfrm>
            <a:off x="1298079" y="1538581"/>
            <a:ext cx="1954800" cy="208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36000" tIns="36000" rIns="36000" bIns="36000">
            <a:spAutoFit/>
          </a:bodyPr>
          <a:lstStyle/>
          <a:p>
            <a:r>
              <a:rPr lang="en-US" altLang="ja-JP" sz="700" b="1" dirty="0"/>
              <a:t>【</a:t>
            </a:r>
            <a:r>
              <a:rPr lang="ja-JP" altLang="en-US" sz="700" b="1" dirty="0"/>
              <a:t>大阪市</a:t>
            </a:r>
            <a:r>
              <a:rPr lang="en-US" altLang="ja-JP" sz="700" b="1" dirty="0"/>
              <a:t>】</a:t>
            </a:r>
            <a:r>
              <a:rPr lang="ja-JP" altLang="en-US" sz="700" b="1" dirty="0"/>
              <a:t> </a:t>
            </a:r>
            <a:r>
              <a:rPr lang="ja-JP" altLang="en-US" sz="700" dirty="0"/>
              <a:t>大阪市</a:t>
            </a:r>
            <a:r>
              <a:rPr lang="en-US" altLang="ja-JP" sz="700" dirty="0"/>
              <a:t>DX</a:t>
            </a:r>
            <a:r>
              <a:rPr lang="ja-JP" altLang="en-US" sz="700" dirty="0"/>
              <a:t>戦略に基づくスマートシティ推進</a:t>
            </a:r>
          </a:p>
        </p:txBody>
      </p:sp>
      <p:sp>
        <p:nvSpPr>
          <p:cNvPr id="31" name="矢印: 山形 30">
            <a:extLst>
              <a:ext uri="{FF2B5EF4-FFF2-40B4-BE49-F238E27FC236}">
                <a16:creationId xmlns:a16="http://schemas.microsoft.com/office/drawing/2014/main" id="{3299F7E2-646C-4BAE-8F78-75E8237F77AD}"/>
              </a:ext>
            </a:extLst>
          </p:cNvPr>
          <p:cNvSpPr/>
          <p:nvPr/>
        </p:nvSpPr>
        <p:spPr>
          <a:xfrm>
            <a:off x="4433572" y="787263"/>
            <a:ext cx="1044000" cy="180000"/>
          </a:xfrm>
          <a:prstGeom prst="chevron">
            <a:avLst>
              <a:gd name="adj" fmla="val 32991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36000" rIns="36000" bIns="36000" rtlCol="0" anchor="ctr"/>
          <a:lstStyle/>
          <a:p>
            <a:pPr algn="ctr"/>
            <a:r>
              <a:rPr kumimoji="1" lang="ja-JP" altLang="en-US" sz="800" b="1" dirty="0">
                <a:solidFill>
                  <a:schemeClr val="tx1"/>
                </a:solidFill>
              </a:rPr>
              <a:t>ネクストステージ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D3394D0-3B14-4A09-B3CD-D268D18790FA}"/>
              </a:ext>
            </a:extLst>
          </p:cNvPr>
          <p:cNvSpPr txBox="1"/>
          <p:nvPr/>
        </p:nvSpPr>
        <p:spPr>
          <a:xfrm>
            <a:off x="4433572" y="1003937"/>
            <a:ext cx="1044000" cy="288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ja-JP"/>
            </a:defPPr>
            <a:lvl1pPr>
              <a:defRPr sz="20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US" altLang="ja-JP" sz="800" dirty="0"/>
              <a:t>Ver.1.0/ver.2.0</a:t>
            </a:r>
          </a:p>
          <a:p>
            <a:pPr algn="ctr"/>
            <a:r>
              <a:rPr lang="ja-JP" altLang="en-US" sz="800" dirty="0"/>
              <a:t>の取組成果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5ABF67B-B97D-4103-A447-8DBCBD92A70C}"/>
              </a:ext>
            </a:extLst>
          </p:cNvPr>
          <p:cNvSpPr txBox="1"/>
          <p:nvPr/>
        </p:nvSpPr>
        <p:spPr>
          <a:xfrm>
            <a:off x="4433572" y="1341504"/>
            <a:ext cx="1044000" cy="28800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ja-JP"/>
            </a:defPPr>
            <a:lvl1pPr>
              <a:defRPr sz="2000" b="1">
                <a:solidFill>
                  <a:schemeClr val="lt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ja-JP" altLang="en-US" sz="800" dirty="0"/>
              <a:t>急速に変化する</a:t>
            </a:r>
            <a:endParaRPr lang="en-US" altLang="ja-JP" sz="800" dirty="0"/>
          </a:p>
          <a:p>
            <a:pPr algn="ctr"/>
            <a:r>
              <a:rPr lang="ja-JP" altLang="en-US" sz="800" dirty="0"/>
              <a:t>環境への適応</a:t>
            </a:r>
          </a:p>
        </p:txBody>
      </p:sp>
      <p:sp>
        <p:nvSpPr>
          <p:cNvPr id="35" name="楕円 34">
            <a:extLst>
              <a:ext uri="{FF2B5EF4-FFF2-40B4-BE49-F238E27FC236}">
                <a16:creationId xmlns:a16="http://schemas.microsoft.com/office/drawing/2014/main" id="{D84719D5-89B6-4BA2-9938-4CD8902970DB}"/>
              </a:ext>
            </a:extLst>
          </p:cNvPr>
          <p:cNvSpPr/>
          <p:nvPr/>
        </p:nvSpPr>
        <p:spPr>
          <a:xfrm>
            <a:off x="3372063" y="857851"/>
            <a:ext cx="952901" cy="216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</a:rPr>
              <a:t>環境の変化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3E6D52A-60B1-4A43-AFE2-FDF66FAF8C02}"/>
              </a:ext>
            </a:extLst>
          </p:cNvPr>
          <p:cNvSpPr txBox="1"/>
          <p:nvPr/>
        </p:nvSpPr>
        <p:spPr>
          <a:xfrm>
            <a:off x="3249635" y="1136383"/>
            <a:ext cx="11686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ja-JP" altLang="en-US" sz="800" b="1" dirty="0"/>
              <a:t>テクノロジーの進化</a:t>
            </a:r>
            <a:endParaRPr lang="en-US" altLang="ja-JP" sz="800" b="1" dirty="0"/>
          </a:p>
          <a:p>
            <a:pPr marL="171450" indent="-171450">
              <a:buFont typeface="Wingdings" panose="05000000000000000000" pitchFamily="2" charset="2"/>
              <a:buChar char="u"/>
            </a:pPr>
            <a:endParaRPr lang="en-US" altLang="ja-JP" sz="600" b="1" dirty="0"/>
          </a:p>
          <a:p>
            <a:pPr marL="171450" indent="-171450">
              <a:buFont typeface="Wingdings" panose="05000000000000000000" pitchFamily="2" charset="2"/>
              <a:buChar char="u"/>
            </a:pPr>
            <a:r>
              <a:rPr kumimoji="1" lang="ja-JP" altLang="en-US" sz="800" b="1" dirty="0"/>
              <a:t>社会課題の多様化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24CD44B-6D93-4973-9DCD-AC71F99436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102" y="3827734"/>
            <a:ext cx="5875593" cy="3017216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6A2DA5E-1F58-4960-8907-B256E90D3E13}"/>
              </a:ext>
            </a:extLst>
          </p:cNvPr>
          <p:cNvSpPr txBox="1"/>
          <p:nvPr/>
        </p:nvSpPr>
        <p:spPr>
          <a:xfrm>
            <a:off x="5951765" y="737891"/>
            <a:ext cx="63354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府市が連携して“</a:t>
            </a:r>
            <a:r>
              <a:rPr kumimoji="1" lang="en-US" altLang="ja-JP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AI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とデータを活かし産業と暮らしが共に豊かに発展する次世代型スマートシティ”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を実現</a:t>
            </a:r>
            <a:endParaRPr lang="ja-JP" altLang="en-US" sz="1100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BF7086F-FC2E-475A-883C-16C6B5C1B776}"/>
              </a:ext>
            </a:extLst>
          </p:cNvPr>
          <p:cNvSpPr/>
          <p:nvPr/>
        </p:nvSpPr>
        <p:spPr>
          <a:xfrm>
            <a:off x="5968093" y="976082"/>
            <a:ext cx="236764" cy="262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</a:rPr>
              <a:t>大阪府</a:t>
            </a: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365DB386-3D17-4DA9-BAAA-08380629E6FF}"/>
              </a:ext>
            </a:extLst>
          </p:cNvPr>
          <p:cNvSpPr/>
          <p:nvPr/>
        </p:nvSpPr>
        <p:spPr>
          <a:xfrm>
            <a:off x="5973536" y="3818163"/>
            <a:ext cx="236764" cy="298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</a:rPr>
              <a:t>大阪市</a:t>
            </a: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70D85F75-49E0-4B37-87BA-25D0917DB175}"/>
              </a:ext>
            </a:extLst>
          </p:cNvPr>
          <p:cNvCxnSpPr>
            <a:cxnSpLocks/>
          </p:cNvCxnSpPr>
          <p:nvPr/>
        </p:nvCxnSpPr>
        <p:spPr>
          <a:xfrm flipV="1">
            <a:off x="5962696" y="3763455"/>
            <a:ext cx="6084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5F2D515-330D-1A86-E60D-43D7EE1E2838}"/>
              </a:ext>
            </a:extLst>
          </p:cNvPr>
          <p:cNvSpPr txBox="1"/>
          <p:nvPr/>
        </p:nvSpPr>
        <p:spPr>
          <a:xfrm>
            <a:off x="1298079" y="965963"/>
            <a:ext cx="1954800" cy="259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36000" tIns="36000" rIns="36000" bIns="36000">
            <a:spAutoFit/>
          </a:bodyPr>
          <a:lstStyle/>
          <a:p>
            <a:r>
              <a:rPr lang="en-US" altLang="ja-JP" sz="700" b="1" dirty="0"/>
              <a:t>【</a:t>
            </a:r>
            <a:r>
              <a:rPr lang="ja-JP" altLang="en-US" sz="700" b="1" dirty="0"/>
              <a:t>大阪府市</a:t>
            </a:r>
            <a:r>
              <a:rPr lang="en-US" altLang="ja-JP" sz="700" b="1" dirty="0"/>
              <a:t>】</a:t>
            </a:r>
            <a:r>
              <a:rPr lang="ja-JP" altLang="en-US" sz="700" b="1" dirty="0"/>
              <a:t> </a:t>
            </a:r>
            <a:r>
              <a:rPr lang="ja-JP" altLang="en-US" sz="700" dirty="0"/>
              <a:t>スーパーシティ型国家戦略特区を活用</a:t>
            </a:r>
            <a:endParaRPr lang="en-US" altLang="ja-JP" sz="700" dirty="0"/>
          </a:p>
          <a:p>
            <a:r>
              <a:rPr lang="ja-JP" altLang="en-US" sz="700" dirty="0"/>
              <a:t>　　　　　　　　した先端的サービスの実装と規制改革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09175AB-4375-64B8-4D51-C45AC0FCD140}"/>
              </a:ext>
            </a:extLst>
          </p:cNvPr>
          <p:cNvSpPr txBox="1"/>
          <p:nvPr/>
        </p:nvSpPr>
        <p:spPr>
          <a:xfrm>
            <a:off x="1071806" y="967053"/>
            <a:ext cx="254405" cy="259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36000" tIns="36000" rIns="36000" bIns="36000" anchor="ctr" anchorCtr="0">
            <a:noAutofit/>
          </a:bodyPr>
          <a:lstStyle/>
          <a:p>
            <a:pPr algn="ctr"/>
            <a:r>
              <a:rPr lang="ja-JP" altLang="en-US" sz="600" b="1" dirty="0">
                <a:solidFill>
                  <a:schemeClr val="bg1"/>
                </a:solidFill>
              </a:rPr>
              <a:t>府市</a:t>
            </a:r>
            <a:endParaRPr lang="en-US" altLang="ja-JP" sz="600" b="1" dirty="0">
              <a:solidFill>
                <a:schemeClr val="bg1"/>
              </a:solidFill>
            </a:endParaRPr>
          </a:p>
          <a:p>
            <a:pPr algn="ctr"/>
            <a:r>
              <a:rPr lang="ja-JP" altLang="en-US" sz="600" b="1" dirty="0">
                <a:solidFill>
                  <a:schemeClr val="bg1"/>
                </a:solidFill>
              </a:rPr>
              <a:t>連携</a:t>
            </a:r>
            <a:endParaRPr lang="ja-JP" altLang="en-US" sz="600" dirty="0">
              <a:solidFill>
                <a:schemeClr val="bg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9BFCC62-E19B-9470-6C81-0AFE0D3A3C97}"/>
              </a:ext>
            </a:extLst>
          </p:cNvPr>
          <p:cNvSpPr txBox="1"/>
          <p:nvPr/>
        </p:nvSpPr>
        <p:spPr>
          <a:xfrm>
            <a:off x="1071806" y="1248287"/>
            <a:ext cx="254405" cy="26054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36000" tIns="36000" rIns="36000" bIns="36000" anchor="ctr" anchorCtr="0">
            <a:noAutofit/>
          </a:bodyPr>
          <a:lstStyle/>
          <a:p>
            <a:pPr algn="ctr"/>
            <a:r>
              <a:rPr lang="ja-JP" altLang="en-US" sz="600" b="1" dirty="0">
                <a:solidFill>
                  <a:schemeClr val="bg1"/>
                </a:solidFill>
              </a:rPr>
              <a:t>広域型</a:t>
            </a:r>
            <a:endParaRPr lang="en-US" altLang="ja-JP" sz="600" b="1" dirty="0">
              <a:solidFill>
                <a:schemeClr val="bg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85A8E16-98EF-79DF-3991-7C8F927B38F7}"/>
              </a:ext>
            </a:extLst>
          </p:cNvPr>
          <p:cNvSpPr txBox="1"/>
          <p:nvPr/>
        </p:nvSpPr>
        <p:spPr>
          <a:xfrm>
            <a:off x="1071806" y="1538780"/>
            <a:ext cx="254405" cy="2088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36000" tIns="36000" rIns="36000" bIns="36000" anchor="ctr" anchorCtr="0">
            <a:noAutofit/>
          </a:bodyPr>
          <a:lstStyle/>
          <a:p>
            <a:pPr algn="ctr"/>
            <a:r>
              <a:rPr lang="ja-JP" altLang="en-US" sz="600" b="1" dirty="0">
                <a:solidFill>
                  <a:schemeClr val="bg1"/>
                </a:solidFill>
              </a:rPr>
              <a:t>都市型</a:t>
            </a:r>
            <a:endParaRPr lang="en-US" altLang="ja-JP" sz="600" b="1" dirty="0">
              <a:solidFill>
                <a:schemeClr val="bg1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AF746A4-0DA4-08B3-C213-9FD89BBA0B06}"/>
              </a:ext>
            </a:extLst>
          </p:cNvPr>
          <p:cNvSpPr txBox="1"/>
          <p:nvPr/>
        </p:nvSpPr>
        <p:spPr>
          <a:xfrm>
            <a:off x="1069774" y="783893"/>
            <a:ext cx="255600" cy="1584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lIns="36000" tIns="36000" rIns="36000" bIns="36000" anchor="ctr" anchorCtr="0">
            <a:noAutofit/>
          </a:bodyPr>
          <a:lstStyle/>
          <a:p>
            <a:pPr algn="ctr"/>
            <a:r>
              <a:rPr lang="ja-JP" altLang="en-US" sz="600" b="1" dirty="0">
                <a:solidFill>
                  <a:schemeClr val="bg1"/>
                </a:solidFill>
              </a:rPr>
              <a:t>役割</a:t>
            </a:r>
            <a:endParaRPr lang="en-US" altLang="ja-JP" sz="600" b="1" dirty="0">
              <a:solidFill>
                <a:schemeClr val="bg1"/>
              </a:solidFill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8E9C9208-99A2-4AFB-9F7B-D29819511C7D}"/>
              </a:ext>
            </a:extLst>
          </p:cNvPr>
          <p:cNvSpPr txBox="1"/>
          <p:nvPr/>
        </p:nvSpPr>
        <p:spPr>
          <a:xfrm>
            <a:off x="9761020" y="3587073"/>
            <a:ext cx="230267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7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/>
                <a:ea typeface="Meiryo UI"/>
                <a:cs typeface="Courier New" panose="02070309020205020404" pitchFamily="49" charset="0"/>
              </a:rPr>
              <a:t>※</a:t>
            </a:r>
            <a:r>
              <a:rPr kumimoji="1" lang="ja-JP" altLang="en-US" sz="7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/>
                <a:ea typeface="Meiryo UI"/>
                <a:cs typeface="Courier New" panose="02070309020205020404" pitchFamily="49" charset="0"/>
              </a:rPr>
              <a:t>一部事業については今後</a:t>
            </a:r>
            <a:r>
              <a:rPr kumimoji="1" lang="ja-JP" altLang="ja-JP" sz="7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/>
                <a:ea typeface="Meiryo UI"/>
                <a:cs typeface="Courier New" panose="02070309020205020404" pitchFamily="49" charset="0"/>
              </a:rPr>
              <a:t>想定</a:t>
            </a:r>
            <a:r>
              <a:rPr kumimoji="1" lang="ja-JP" altLang="en-US" sz="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/>
                <a:ea typeface="Meiryo UI"/>
                <a:cs typeface="Times New Roman" panose="02020603050405020304" pitchFamily="18" charset="0"/>
              </a:rPr>
              <a:t>される</a:t>
            </a:r>
            <a:r>
              <a:rPr kumimoji="1" lang="ja-JP" altLang="ja-JP" sz="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eiryo UI"/>
                <a:ea typeface="Meiryo UI"/>
                <a:cs typeface="Times New Roman" panose="02020603050405020304" pitchFamily="18" charset="0"/>
              </a:rPr>
              <a:t>取組内容を記載</a:t>
            </a:r>
            <a:endParaRPr kumimoji="1" lang="ja-JP" altLang="en-US" sz="7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eiryo UI"/>
              <a:ea typeface="Meiryo UI"/>
              <a:cs typeface="+mn-cs"/>
            </a:endParaRP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4763FBA2-64AB-47A8-9077-FF4597E29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466" y="3946874"/>
            <a:ext cx="5180861" cy="2859289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FEBBF494-45FF-4293-B26B-5FD1C0E3F7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7887" y="1007416"/>
            <a:ext cx="5908252" cy="258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622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iryo UI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</Words>
  <Application>Microsoft Office PowerPoint</Application>
  <PresentationFormat>ワイド画面</PresentationFormat>
  <Paragraphs>30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Segoe UI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modified xsi:type="dcterms:W3CDTF">2026-03-24T04:21:27Z</dcterms:modified>
</cp:coreProperties>
</file>