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FC"/>
    <a:srgbClr val="CCFFFF"/>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75" autoAdjust="0"/>
    <p:restoredTop sz="94660"/>
  </p:normalViewPr>
  <p:slideViewPr>
    <p:cSldViewPr snapToGrid="0">
      <p:cViewPr varScale="1">
        <p:scale>
          <a:sx n="65" d="100"/>
          <a:sy n="65" d="100"/>
        </p:scale>
        <p:origin x="295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7688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28835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531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2555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96545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2137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17596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76637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250120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80059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84527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3215ED-65CD-43D8-BC6C-BA8BC279361E}" type="datetimeFigureOut">
              <a:rPr kumimoji="1" lang="ja-JP" altLang="en-US" smtClean="0"/>
              <a:t>2026/3/19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26610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mailto:kotsusenryaku01@gbox.pref.osaka.lg.jp" TargetMode="Externa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pref.osaka.lg.jp/o130080/kotsukeikaku/r8ukeirekankyoseibi.html" TargetMode="External"/><Relationship Id="rId4" Type="http://schemas.openxmlformats.org/officeDocument/2006/relationships/hyperlink" Target="https://www.pref.osaka.lg.jp/kotsukeikaku/r6zinzai/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43346"/>
            <a:ext cx="6858000" cy="615553"/>
          </a:xfrm>
          <a:prstGeom prst="rect">
            <a:avLst/>
          </a:prstGeom>
          <a:solidFill>
            <a:schemeClr val="accent2">
              <a:lumMod val="40000"/>
              <a:lumOff val="60000"/>
            </a:schemeClr>
          </a:solidFill>
        </p:spPr>
        <p:txBody>
          <a:bodyPr wrap="square" lIns="36000" tIns="0" rIns="36000" bIns="0" rtlCol="0" anchor="ctr">
            <a:spAutoFit/>
          </a:bodyPr>
          <a:lstStyle/>
          <a:p>
            <a:pPr algn="ctr"/>
            <a:r>
              <a:rPr lang="ja-JP" altLang="en-US" sz="2000" b="1" dirty="0">
                <a:latin typeface="Meiryo UI" panose="020B0604030504040204" pitchFamily="50" charset="-128"/>
                <a:ea typeface="Meiryo UI" panose="020B0604030504040204" pitchFamily="50" charset="-128"/>
              </a:rPr>
              <a:t>　　　　　　　　　令和８年度大阪府</a:t>
            </a:r>
            <a:r>
              <a:rPr lang="zh-TW" altLang="en-US" sz="2000" b="1" dirty="0">
                <a:latin typeface="Meiryo UI" panose="020B0604030504040204" pitchFamily="50" charset="-128"/>
                <a:ea typeface="Meiryo UI" panose="020B0604030504040204" pitchFamily="50" charset="-128"/>
              </a:rPr>
              <a:t>公共交通機関利用観光客</a:t>
            </a:r>
            <a:endParaRPr lang="en-US" altLang="zh-TW" sz="2000" b="1" dirty="0">
              <a:latin typeface="Meiryo UI" panose="020B0604030504040204" pitchFamily="50" charset="-128"/>
              <a:ea typeface="Meiryo UI" panose="020B0604030504040204" pitchFamily="50" charset="-128"/>
            </a:endParaRPr>
          </a:p>
          <a:p>
            <a:pPr algn="ctr"/>
            <a:r>
              <a:rPr lang="zh-TW" altLang="en-US" sz="2000" b="1" dirty="0">
                <a:latin typeface="Meiryo UI" panose="020B0604030504040204" pitchFamily="50" charset="-128"/>
                <a:ea typeface="Meiryo UI" panose="020B0604030504040204" pitchFamily="50" charset="-128"/>
              </a:rPr>
              <a:t>　　　　　　　　　　受入環境整備事業費補助金</a:t>
            </a:r>
            <a:r>
              <a:rPr kumimoji="1" lang="ja-JP" altLang="en-US" sz="2000" b="1" dirty="0">
                <a:latin typeface="Meiryo UI" panose="020B0604030504040204" pitchFamily="50" charset="-128"/>
                <a:ea typeface="Meiryo UI" panose="020B0604030504040204" pitchFamily="50" charset="-128"/>
              </a:rPr>
              <a:t>のご案内</a:t>
            </a:r>
            <a:endParaRPr kumimoji="1" lang="en-US" altLang="ja-JP" sz="20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11925584"/>
              </p:ext>
            </p:extLst>
          </p:nvPr>
        </p:nvGraphicFramePr>
        <p:xfrm>
          <a:off x="27576" y="1626678"/>
          <a:ext cx="6802848" cy="8235975"/>
        </p:xfrm>
        <a:graphic>
          <a:graphicData uri="http://schemas.openxmlformats.org/drawingml/2006/table">
            <a:tbl>
              <a:tblPr firstRow="1" bandRow="1">
                <a:tableStyleId>{5C22544A-7EE6-4342-B048-85BDC9FD1C3A}</a:tableStyleId>
              </a:tblPr>
              <a:tblGrid>
                <a:gridCol w="1016636">
                  <a:extLst>
                    <a:ext uri="{9D8B030D-6E8A-4147-A177-3AD203B41FA5}">
                      <a16:colId xmlns:a16="http://schemas.microsoft.com/office/drawing/2014/main" val="4054082189"/>
                    </a:ext>
                  </a:extLst>
                </a:gridCol>
                <a:gridCol w="5786212">
                  <a:extLst>
                    <a:ext uri="{9D8B030D-6E8A-4147-A177-3AD203B41FA5}">
                      <a16:colId xmlns:a16="http://schemas.microsoft.com/office/drawing/2014/main" val="947479775"/>
                    </a:ext>
                  </a:extLst>
                </a:gridCol>
              </a:tblGrid>
              <a:tr h="465843">
                <a:tc>
                  <a:txBody>
                    <a:bodyPr/>
                    <a:lstStyle/>
                    <a:p>
                      <a:pPr algn="dist"/>
                      <a:r>
                        <a:rPr kumimoji="1" lang="ja-JP" altLang="en-US" sz="1100" dirty="0">
                          <a:solidFill>
                            <a:schemeClr val="tx1"/>
                          </a:solidFill>
                          <a:latin typeface="Meiryo UI" panose="020B0604030504040204" pitchFamily="50" charset="-128"/>
                          <a:ea typeface="Meiryo UI" panose="020B0604030504040204" pitchFamily="50" charset="-128"/>
                        </a:rPr>
                        <a:t>交付申請期間</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令和８年４月１日</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水</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　～　令和８年７月</a:t>
                      </a:r>
                      <a:r>
                        <a:rPr kumimoji="1" lang="en-US" altLang="ja-JP" sz="1400" dirty="0">
                          <a:solidFill>
                            <a:srgbClr val="FF0000"/>
                          </a:solidFill>
                          <a:latin typeface="Meiryo UI" panose="020B0604030504040204" pitchFamily="50" charset="-128"/>
                          <a:ea typeface="Meiryo UI" panose="020B0604030504040204" pitchFamily="50" charset="-128"/>
                        </a:rPr>
                        <a:t>31</a:t>
                      </a:r>
                      <a:r>
                        <a:rPr kumimoji="1" lang="ja-JP" altLang="en-US" sz="1400" dirty="0">
                          <a:solidFill>
                            <a:srgbClr val="FF0000"/>
                          </a:solidFill>
                          <a:latin typeface="Meiryo UI" panose="020B0604030504040204" pitchFamily="50" charset="-128"/>
                          <a:ea typeface="Meiryo UI" panose="020B0604030504040204" pitchFamily="50" charset="-128"/>
                        </a:rPr>
                        <a:t>日</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金</a:t>
                      </a:r>
                      <a:r>
                        <a:rPr kumimoji="1" lang="en-US" altLang="ja-JP" sz="1400" dirty="0">
                          <a:solidFill>
                            <a:srgbClr val="FF0000"/>
                          </a:solidFill>
                          <a:latin typeface="Meiryo UI" panose="020B0604030504040204" pitchFamily="50" charset="-128"/>
                          <a:ea typeface="Meiryo UI" panose="020B0604030504040204" pitchFamily="50" charset="-128"/>
                        </a:rPr>
                        <a:t>)</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4426850"/>
                  </a:ext>
                </a:extLst>
              </a:tr>
              <a:tr h="1017517">
                <a:tc>
                  <a:txBody>
                    <a:bodyPr/>
                    <a:lstStyle/>
                    <a:p>
                      <a:pPr algn="dist"/>
                      <a:r>
                        <a:rPr kumimoji="1" lang="ja-JP" altLang="en-US" sz="1100" b="1" dirty="0">
                          <a:solidFill>
                            <a:schemeClr val="tx1"/>
                          </a:solidFill>
                          <a:latin typeface="Meiryo UI" panose="020B0604030504040204" pitchFamily="50" charset="-128"/>
                          <a:ea typeface="Meiryo UI" panose="020B0604030504040204" pitchFamily="50" charset="-128"/>
                        </a:rPr>
                        <a:t>補助対象</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dist"/>
                      <a:r>
                        <a:rPr kumimoji="1" lang="ja-JP" altLang="en-US" sz="1100" b="1" dirty="0">
                          <a:solidFill>
                            <a:schemeClr val="tx1"/>
                          </a:solidFill>
                          <a:latin typeface="Meiryo UI" panose="020B0604030504040204" pitchFamily="50" charset="-128"/>
                          <a:ea typeface="Meiryo UI" panose="020B0604030504040204" pitchFamily="50" charset="-128"/>
                        </a:rPr>
                        <a:t>事業者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・鉄道事業法による鉄道事業者</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・軌道法による軌道経営者</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・大阪府内に営業所を有する路線バス事業者</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（定期観光運送事業者を除く）</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・大阪府内に営業所を有するタクシー事業者及びリース事業者</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23047"/>
                  </a:ext>
                </a:extLst>
              </a:tr>
              <a:tr h="6752615">
                <a:tc>
                  <a:txBody>
                    <a:bodyPr/>
                    <a:lstStyle/>
                    <a:p>
                      <a:pPr algn="dist"/>
                      <a:r>
                        <a:rPr kumimoji="1" lang="ja-JP" altLang="en-US" sz="1100" b="1" dirty="0">
                          <a:solidFill>
                            <a:schemeClr val="tx1"/>
                          </a:solidFill>
                          <a:latin typeface="Meiryo UI" panose="020B0604030504040204" pitchFamily="50" charset="-128"/>
                          <a:ea typeface="Meiryo UI" panose="020B0604030504040204" pitchFamily="50" charset="-128"/>
                        </a:rPr>
                        <a:t>補助対象</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dist"/>
                      <a:r>
                        <a:rPr kumimoji="1" lang="ja-JP" altLang="en-US" sz="1100" b="1" dirty="0">
                          <a:solidFill>
                            <a:schemeClr val="tx1"/>
                          </a:solidFill>
                          <a:latin typeface="Meiryo UI" panose="020B0604030504040204" pitchFamily="50" charset="-128"/>
                          <a:ea typeface="Meiryo UI" panose="020B0604030504040204" pitchFamily="50" charset="-128"/>
                        </a:rPr>
                        <a:t>事業</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effectLst/>
                          <a:latin typeface="Meiryo UI" panose="020B0604030504040204" pitchFamily="50" charset="-128"/>
                          <a:ea typeface="Meiryo UI" panose="020B0604030504040204" pitchFamily="50" charset="-128"/>
                        </a:rPr>
                        <a:t>（１）キャッシュレス対応機器導入の場合</a:t>
                      </a:r>
                      <a:endParaRPr lang="en-US" altLang="ja-JP" sz="11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effectLst/>
                          <a:latin typeface="Meiryo UI" panose="020B0604030504040204" pitchFamily="50" charset="-128"/>
                          <a:ea typeface="Meiryo UI" panose="020B0604030504040204" pitchFamily="50" charset="-128"/>
                        </a:rPr>
                        <a:t>　キャッシュレス決済（</a:t>
                      </a:r>
                      <a:r>
                        <a:rPr lang="en-US" altLang="ja-JP" sz="1100" b="0" dirty="0">
                          <a:solidFill>
                            <a:schemeClr val="tx1"/>
                          </a:solidFill>
                          <a:effectLst/>
                          <a:latin typeface="Meiryo UI" panose="020B0604030504040204" pitchFamily="50" charset="-128"/>
                          <a:ea typeface="Meiryo UI" panose="020B0604030504040204" pitchFamily="50" charset="-128"/>
                        </a:rPr>
                        <a:t>QR</a:t>
                      </a:r>
                      <a:r>
                        <a:rPr lang="ja-JP" altLang="en-US" sz="1100" b="0" dirty="0">
                          <a:solidFill>
                            <a:schemeClr val="tx1"/>
                          </a:solidFill>
                          <a:effectLst/>
                          <a:latin typeface="Meiryo UI" panose="020B0604030504040204" pitchFamily="50" charset="-128"/>
                          <a:ea typeface="Meiryo UI" panose="020B0604030504040204" pitchFamily="50" charset="-128"/>
                        </a:rPr>
                        <a:t>コード、クレジットカード等）に必要な機器等を路線バス車両及び路線バスが結節する駅において導入する事業であり、システム導入、システム改修、決済端末機器の購入及びその設置</a:t>
                      </a: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effectLst/>
                          <a:latin typeface="Meiryo UI" panose="020B0604030504040204" pitchFamily="50" charset="-128"/>
                          <a:ea typeface="Meiryo UI" panose="020B0604030504040204" pitchFamily="50" charset="-128"/>
                          <a:cs typeface="+mn-cs"/>
                        </a:rPr>
                        <a:t>（２）多言語案内設備整備の場合</a:t>
                      </a:r>
                      <a:endParaRPr kumimoji="1" lang="en-US" altLang="ja-JP" sz="11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　路線バス車両、タクシー車両又は路線バスが結節する駅において多言語案内設備を整備する事業であり、多言語表示に対応したデジタルサイネージによる運行情報案内モニター、駅券売機、乗継経路等を示す床面・壁面・吊り下げ式案内サイン、翻訳機器等の設置・改修</a:t>
                      </a: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effectLst/>
                          <a:latin typeface="Meiryo UI" panose="020B0604030504040204" pitchFamily="50" charset="-128"/>
                          <a:ea typeface="Meiryo UI" panose="020B0604030504040204" pitchFamily="50" charset="-128"/>
                          <a:cs typeface="+mn-cs"/>
                        </a:rPr>
                        <a:t>（３）公共交通機関内におけるシームレス化対策の場合</a:t>
                      </a:r>
                      <a:endParaRPr kumimoji="1" lang="en-US" altLang="ja-JP" sz="11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　　鉄軌道車両及び路線バス結節駅のうち他社間（鉄軌道事業者）の乗り継ぎが発生する駅において、幅広タイプの改札機や、車両内の荷物スペースなど、移動のシームレス化に寄与する設備等の整備</a:t>
                      </a: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effectLst/>
                          <a:latin typeface="Meiryo UI" panose="020B0604030504040204" pitchFamily="50" charset="-128"/>
                          <a:ea typeface="Meiryo UI" panose="020B0604030504040204" pitchFamily="50" charset="-128"/>
                          <a:cs typeface="+mn-cs"/>
                        </a:rPr>
                        <a:t>（４）運行情報等デジタル化推進の場合</a:t>
                      </a:r>
                      <a:endParaRPr kumimoji="1" lang="en-US" altLang="ja-JP" sz="11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・交通事業者と経路検索事業者等との間のデータの受け渡しを容易にする、「標準的なバス情報フォーマット」の</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GTFS</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形式でデータを作成し、出力を可能とするシステムの整備・改修</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・バス車内におけるスマホを利用したキャッシュレス決済</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(QR</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コードの表示等</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や運行情報取得などが可能となるよう利用者向けの</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Wi-Fi</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の設置費用</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・利用者の動向や車内の混雑状況の情報を把握し、大阪府内の利用者に提供することを可能とするシステムの導入及び機器の設置に係る費用</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等</a:t>
                      </a: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6954578"/>
                  </a:ext>
                </a:extLst>
              </a:tr>
            </a:tbl>
          </a:graphicData>
        </a:graphic>
      </p:graphicFrame>
      <p:sp>
        <p:nvSpPr>
          <p:cNvPr id="8" name="テキスト ボックス 7"/>
          <p:cNvSpPr txBox="1"/>
          <p:nvPr/>
        </p:nvSpPr>
        <p:spPr>
          <a:xfrm>
            <a:off x="-19236" y="653422"/>
            <a:ext cx="6802848" cy="1015663"/>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　公共交通機関による府内の観光周遊を促し、公共交通の維持・大阪の成長に寄与するため、キャッシュレス対応機器や多言語案内設備等の整備に要する経費の一部について、</a:t>
            </a:r>
            <a:r>
              <a:rPr kumimoji="1" lang="zh-TW" altLang="en-US" sz="1500" dirty="0">
                <a:latin typeface="Meiryo UI" panose="020B0604030504040204" pitchFamily="50" charset="-128"/>
                <a:ea typeface="Meiryo UI" panose="020B0604030504040204" pitchFamily="50" charset="-128"/>
              </a:rPr>
              <a:t>公共交通</a:t>
            </a:r>
            <a:r>
              <a:rPr kumimoji="1" lang="ja-JP" altLang="en-US" sz="1500" dirty="0">
                <a:latin typeface="Meiryo UI" panose="020B0604030504040204" pitchFamily="50" charset="-128"/>
                <a:ea typeface="Meiryo UI" panose="020B0604030504040204" pitchFamily="50" charset="-128"/>
              </a:rPr>
              <a:t>事業者を対象に補助金を交付します。</a:t>
            </a:r>
            <a:endParaRPr kumimoji="1" lang="en-US" altLang="ja-JP" sz="1500" dirty="0">
              <a:latin typeface="Meiryo UI" panose="020B0604030504040204" pitchFamily="50" charset="-128"/>
              <a:ea typeface="Meiryo UI" panose="020B0604030504040204" pitchFamily="50" charset="-128"/>
            </a:endParaRPr>
          </a:p>
          <a:p>
            <a:r>
              <a:rPr kumimoji="1" lang="ja-JP" altLang="en-US" sz="1500" b="1" dirty="0">
                <a:solidFill>
                  <a:srgbClr val="FF0000"/>
                </a:solidFill>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なお、本補助金は宿泊税を活用しています。</a:t>
            </a:r>
          </a:p>
        </p:txBody>
      </p:sp>
      <p:pic>
        <p:nvPicPr>
          <p:cNvPr id="3" name="図 2">
            <a:extLst>
              <a:ext uri="{FF2B5EF4-FFF2-40B4-BE49-F238E27FC236}">
                <a16:creationId xmlns:a16="http://schemas.microsoft.com/office/drawing/2014/main" id="{F1D227BE-36FB-43FC-A841-CCB00936FA24}"/>
              </a:ext>
            </a:extLst>
          </p:cNvPr>
          <p:cNvPicPr>
            <a:picLocks noChangeAspect="1"/>
          </p:cNvPicPr>
          <p:nvPr/>
        </p:nvPicPr>
        <p:blipFill>
          <a:blip r:embed="rId2"/>
          <a:stretch>
            <a:fillRect/>
          </a:stretch>
        </p:blipFill>
        <p:spPr>
          <a:xfrm>
            <a:off x="1107078" y="3898900"/>
            <a:ext cx="1888595" cy="1054100"/>
          </a:xfrm>
          <a:prstGeom prst="rect">
            <a:avLst/>
          </a:prstGeom>
        </p:spPr>
      </p:pic>
      <p:pic>
        <p:nvPicPr>
          <p:cNvPr id="7" name="図 6">
            <a:extLst>
              <a:ext uri="{FF2B5EF4-FFF2-40B4-BE49-F238E27FC236}">
                <a16:creationId xmlns:a16="http://schemas.microsoft.com/office/drawing/2014/main" id="{C9B1D9F9-238D-4570-B135-70D94212AB2F}"/>
              </a:ext>
            </a:extLst>
          </p:cNvPr>
          <p:cNvPicPr>
            <a:picLocks noChangeAspect="1"/>
          </p:cNvPicPr>
          <p:nvPr/>
        </p:nvPicPr>
        <p:blipFill>
          <a:blip r:embed="rId3"/>
          <a:stretch>
            <a:fillRect/>
          </a:stretch>
        </p:blipFill>
        <p:spPr>
          <a:xfrm>
            <a:off x="4187197" y="3779520"/>
            <a:ext cx="1051415" cy="1265592"/>
          </a:xfrm>
          <a:prstGeom prst="rect">
            <a:avLst/>
          </a:prstGeom>
        </p:spPr>
      </p:pic>
      <p:sp>
        <p:nvSpPr>
          <p:cNvPr id="10" name="テキスト ボックス 9">
            <a:extLst>
              <a:ext uri="{FF2B5EF4-FFF2-40B4-BE49-F238E27FC236}">
                <a16:creationId xmlns:a16="http://schemas.microsoft.com/office/drawing/2014/main" id="{71F4E0E1-6CAE-44C1-9681-4D4C8A4F366B}"/>
              </a:ext>
            </a:extLst>
          </p:cNvPr>
          <p:cNvSpPr txBox="1"/>
          <p:nvPr/>
        </p:nvSpPr>
        <p:spPr>
          <a:xfrm>
            <a:off x="2894218" y="4133562"/>
            <a:ext cx="1426388"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QR</a:t>
            </a:r>
            <a:r>
              <a:rPr kumimoji="1" lang="ja-JP" altLang="en-US" sz="800" dirty="0">
                <a:latin typeface="Meiryo UI" panose="020B0604030504040204" pitchFamily="50" charset="-128"/>
                <a:ea typeface="Meiryo UI" panose="020B0604030504040204" pitchFamily="50" charset="-128"/>
              </a:rPr>
              <a:t>コード対応された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自動改札機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京阪電気鉄道株式会社</a:t>
            </a:r>
          </a:p>
        </p:txBody>
      </p:sp>
      <p:sp>
        <p:nvSpPr>
          <p:cNvPr id="12" name="テキスト ボックス 11">
            <a:extLst>
              <a:ext uri="{FF2B5EF4-FFF2-40B4-BE49-F238E27FC236}">
                <a16:creationId xmlns:a16="http://schemas.microsoft.com/office/drawing/2014/main" id="{B1C1AA60-9F1B-4222-8212-BCB89FF69D83}"/>
              </a:ext>
            </a:extLst>
          </p:cNvPr>
          <p:cNvSpPr txBox="1"/>
          <p:nvPr/>
        </p:nvSpPr>
        <p:spPr>
          <a:xfrm>
            <a:off x="5207234" y="4133561"/>
            <a:ext cx="1650766"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◀クレジットカードのタッチ決済、</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QR</a:t>
            </a:r>
            <a:r>
              <a:rPr kumimoji="1" lang="ja-JP" altLang="en-US" sz="800" dirty="0">
                <a:latin typeface="Meiryo UI" panose="020B0604030504040204" pitchFamily="50" charset="-128"/>
                <a:ea typeface="Meiryo UI" panose="020B0604030504040204" pitchFamily="50" charset="-128"/>
              </a:rPr>
              <a:t>コード対応された自動改札機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京阪電気鉄道株式会社</a:t>
            </a:r>
          </a:p>
        </p:txBody>
      </p:sp>
      <p:pic>
        <p:nvPicPr>
          <p:cNvPr id="15" name="図 14">
            <a:extLst>
              <a:ext uri="{FF2B5EF4-FFF2-40B4-BE49-F238E27FC236}">
                <a16:creationId xmlns:a16="http://schemas.microsoft.com/office/drawing/2014/main" id="{4C09A997-E7EE-4AAD-A42A-B33732B777A4}"/>
              </a:ext>
            </a:extLst>
          </p:cNvPr>
          <p:cNvPicPr>
            <a:picLocks noChangeAspect="1"/>
          </p:cNvPicPr>
          <p:nvPr/>
        </p:nvPicPr>
        <p:blipFill>
          <a:blip r:embed="rId4"/>
          <a:stretch>
            <a:fillRect/>
          </a:stretch>
        </p:blipFill>
        <p:spPr>
          <a:xfrm>
            <a:off x="1324113" y="5705156"/>
            <a:ext cx="898690" cy="1204527"/>
          </a:xfrm>
          <a:prstGeom prst="rect">
            <a:avLst/>
          </a:prstGeom>
        </p:spPr>
      </p:pic>
      <p:pic>
        <p:nvPicPr>
          <p:cNvPr id="17" name="図 16">
            <a:extLst>
              <a:ext uri="{FF2B5EF4-FFF2-40B4-BE49-F238E27FC236}">
                <a16:creationId xmlns:a16="http://schemas.microsoft.com/office/drawing/2014/main" id="{A91F8BB9-177A-4684-A096-3E09DD31631F}"/>
              </a:ext>
            </a:extLst>
          </p:cNvPr>
          <p:cNvPicPr>
            <a:picLocks noChangeAspect="1"/>
          </p:cNvPicPr>
          <p:nvPr/>
        </p:nvPicPr>
        <p:blipFill rotWithShape="1">
          <a:blip r:embed="rId5"/>
          <a:srcRect l="1810"/>
          <a:stretch/>
        </p:blipFill>
        <p:spPr>
          <a:xfrm>
            <a:off x="2222803" y="5716369"/>
            <a:ext cx="1543953" cy="1173707"/>
          </a:xfrm>
          <a:prstGeom prst="rect">
            <a:avLst/>
          </a:prstGeom>
        </p:spPr>
      </p:pic>
      <p:pic>
        <p:nvPicPr>
          <p:cNvPr id="19" name="図 18">
            <a:extLst>
              <a:ext uri="{FF2B5EF4-FFF2-40B4-BE49-F238E27FC236}">
                <a16:creationId xmlns:a16="http://schemas.microsoft.com/office/drawing/2014/main" id="{7883A151-080C-428D-98EC-2368D9A5582E}"/>
              </a:ext>
            </a:extLst>
          </p:cNvPr>
          <p:cNvPicPr>
            <a:picLocks noChangeAspect="1"/>
          </p:cNvPicPr>
          <p:nvPr/>
        </p:nvPicPr>
        <p:blipFill>
          <a:blip r:embed="rId6"/>
          <a:stretch>
            <a:fillRect/>
          </a:stretch>
        </p:blipFill>
        <p:spPr>
          <a:xfrm>
            <a:off x="4752016" y="5739814"/>
            <a:ext cx="785389" cy="1173706"/>
          </a:xfrm>
          <a:prstGeom prst="rect">
            <a:avLst/>
          </a:prstGeom>
        </p:spPr>
      </p:pic>
      <p:sp>
        <p:nvSpPr>
          <p:cNvPr id="20" name="テキスト ボックス 19">
            <a:extLst>
              <a:ext uri="{FF2B5EF4-FFF2-40B4-BE49-F238E27FC236}">
                <a16:creationId xmlns:a16="http://schemas.microsoft.com/office/drawing/2014/main" id="{CB206FC2-37AB-417B-A744-2060FCFAE1D7}"/>
              </a:ext>
            </a:extLst>
          </p:cNvPr>
          <p:cNvSpPr txBox="1"/>
          <p:nvPr/>
        </p:nvSpPr>
        <p:spPr>
          <a:xfrm>
            <a:off x="5514357" y="5914789"/>
            <a:ext cx="898690" cy="707886"/>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◀運行情報</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案内モニター</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JR</a:t>
            </a:r>
            <a:r>
              <a:rPr kumimoji="1" lang="ja-JP" altLang="en-US" sz="800" dirty="0">
                <a:latin typeface="Meiryo UI" panose="020B0604030504040204" pitchFamily="50" charset="-128"/>
                <a:ea typeface="Meiryo UI" panose="020B0604030504040204" pitchFamily="50" charset="-128"/>
              </a:rPr>
              <a:t>西日本</a:t>
            </a:r>
          </a:p>
        </p:txBody>
      </p:sp>
      <p:sp>
        <p:nvSpPr>
          <p:cNvPr id="21" name="テキスト ボックス 20">
            <a:extLst>
              <a:ext uri="{FF2B5EF4-FFF2-40B4-BE49-F238E27FC236}">
                <a16:creationId xmlns:a16="http://schemas.microsoft.com/office/drawing/2014/main" id="{112BAFC7-BC73-402C-95DA-C82BF11A67F4}"/>
              </a:ext>
            </a:extLst>
          </p:cNvPr>
          <p:cNvSpPr txBox="1"/>
          <p:nvPr/>
        </p:nvSpPr>
        <p:spPr>
          <a:xfrm>
            <a:off x="3739293" y="5939111"/>
            <a:ext cx="898690" cy="707886"/>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◀他社路線への</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床面案内表示</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JR</a:t>
            </a:r>
            <a:r>
              <a:rPr kumimoji="1" lang="ja-JP" altLang="en-US" sz="800" dirty="0">
                <a:latin typeface="Meiryo UI" panose="020B0604030504040204" pitchFamily="50" charset="-128"/>
                <a:ea typeface="Meiryo UI" panose="020B0604030504040204" pitchFamily="50" charset="-128"/>
              </a:rPr>
              <a:t>西日本</a:t>
            </a:r>
          </a:p>
        </p:txBody>
      </p:sp>
      <p:pic>
        <p:nvPicPr>
          <p:cNvPr id="16" name="Picture 2" descr="幅広改札機">
            <a:extLst>
              <a:ext uri="{FF2B5EF4-FFF2-40B4-BE49-F238E27FC236}">
                <a16:creationId xmlns:a16="http://schemas.microsoft.com/office/drawing/2014/main" id="{50032DC9-EE6F-47DA-A563-876D7162BE39}"/>
              </a:ext>
            </a:extLst>
          </p:cNvPr>
          <p:cNvPicPr/>
          <p:nvPr/>
        </p:nvPicPr>
        <p:blipFill rotWithShape="1">
          <a:blip r:embed="rId7">
            <a:extLst>
              <a:ext uri="{28A0092B-C50C-407E-A947-70E740481C1C}">
                <a14:useLocalDpi xmlns:a14="http://schemas.microsoft.com/office/drawing/2010/main" val="0"/>
              </a:ext>
            </a:extLst>
          </a:blip>
          <a:srcRect r="10170" b="12658"/>
          <a:stretch/>
        </p:blipFill>
        <p:spPr bwMode="auto">
          <a:xfrm>
            <a:off x="1372246" y="7545632"/>
            <a:ext cx="1386615" cy="825335"/>
          </a:xfrm>
          <a:prstGeom prst="rect">
            <a:avLst/>
          </a:prstGeom>
          <a:noFill/>
        </p:spPr>
      </p:pic>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58" y="62023"/>
            <a:ext cx="1714500" cy="572723"/>
          </a:xfrm>
          <a:prstGeom prst="rect">
            <a:avLst/>
          </a:prstGeom>
        </p:spPr>
      </p:pic>
      <p:sp>
        <p:nvSpPr>
          <p:cNvPr id="18" name="テキスト ボックス 17">
            <a:extLst>
              <a:ext uri="{FF2B5EF4-FFF2-40B4-BE49-F238E27FC236}">
                <a16:creationId xmlns:a16="http://schemas.microsoft.com/office/drawing/2014/main" id="{B5C8FF42-B3D6-4CBF-9603-C8307D035E47}"/>
              </a:ext>
            </a:extLst>
          </p:cNvPr>
          <p:cNvSpPr txBox="1"/>
          <p:nvPr/>
        </p:nvSpPr>
        <p:spPr>
          <a:xfrm>
            <a:off x="2717044" y="7762635"/>
            <a:ext cx="1640869"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◀幅広タイプの改札機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大阪市高速電気軌道株式会社</a:t>
            </a:r>
          </a:p>
        </p:txBody>
      </p:sp>
      <p:pic>
        <p:nvPicPr>
          <p:cNvPr id="22" name="図 21">
            <a:extLst>
              <a:ext uri="{FF2B5EF4-FFF2-40B4-BE49-F238E27FC236}">
                <a16:creationId xmlns:a16="http://schemas.microsoft.com/office/drawing/2014/main" id="{8E229502-1CA7-42BB-A98C-00E73463C0B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330903" y="7498740"/>
            <a:ext cx="1271609" cy="1041400"/>
          </a:xfrm>
          <a:prstGeom prst="rect">
            <a:avLst/>
          </a:prstGeom>
        </p:spPr>
      </p:pic>
      <p:sp>
        <p:nvSpPr>
          <p:cNvPr id="23" name="テキスト ボックス 22">
            <a:extLst>
              <a:ext uri="{FF2B5EF4-FFF2-40B4-BE49-F238E27FC236}">
                <a16:creationId xmlns:a16="http://schemas.microsoft.com/office/drawing/2014/main" id="{4B0BAE65-1837-49D6-A12B-303B9A546CCB}"/>
              </a:ext>
            </a:extLst>
          </p:cNvPr>
          <p:cNvSpPr txBox="1"/>
          <p:nvPr/>
        </p:nvSpPr>
        <p:spPr>
          <a:xfrm>
            <a:off x="5602511" y="7796706"/>
            <a:ext cx="1181101"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◀鉄道車両の荷物置場</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国土交通省</a:t>
            </a:r>
            <a:endParaRPr kumimoji="1"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67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23598A-5DB9-4062-9422-8958859551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959" y="3598022"/>
            <a:ext cx="683963" cy="683963"/>
          </a:xfrm>
          <a:prstGeom prst="rect">
            <a:avLst/>
          </a:prstGeom>
        </p:spPr>
      </p:pic>
      <p:sp>
        <p:nvSpPr>
          <p:cNvPr id="9" name="テキスト ボックス 8"/>
          <p:cNvSpPr txBox="1"/>
          <p:nvPr/>
        </p:nvSpPr>
        <p:spPr>
          <a:xfrm>
            <a:off x="14514" y="8595883"/>
            <a:ext cx="6832599" cy="1292662"/>
          </a:xfrm>
          <a:prstGeom prst="rect">
            <a:avLst/>
          </a:prstGeom>
          <a:solidFill>
            <a:schemeClr val="accent6">
              <a:lumMod val="40000"/>
              <a:lumOff val="60000"/>
            </a:schemeClr>
          </a:solidFill>
          <a:ln>
            <a:solidFill>
              <a:schemeClr val="tx1"/>
            </a:solidFill>
          </a:ln>
        </p:spPr>
        <p:txBody>
          <a:bodyPr wrap="square" rtlCol="0">
            <a:spAutoFit/>
          </a:bodyPr>
          <a:lstStyle/>
          <a:p>
            <a:r>
              <a:rPr kumimoji="1" lang="ja-JP" altLang="en-US" sz="1700" b="1" dirty="0">
                <a:latin typeface="Meiryo UI" panose="020B0604030504040204" pitchFamily="50" charset="-128"/>
                <a:ea typeface="Meiryo UI" panose="020B0604030504040204" pitchFamily="50" charset="-128"/>
              </a:rPr>
              <a:t>お問い合わせ先</a:t>
            </a:r>
          </a:p>
          <a:p>
            <a:r>
              <a:rPr kumimoji="1" lang="ja-JP" altLang="en-US" sz="13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大阪府都市整備部交通戦略室交通計画課内</a:t>
            </a:r>
          </a:p>
          <a:p>
            <a:r>
              <a:rPr kumimoji="1" lang="ja-JP" altLang="en-US" sz="1200" dirty="0">
                <a:latin typeface="Meiryo UI" panose="020B0604030504040204" pitchFamily="50" charset="-128"/>
                <a:ea typeface="Meiryo UI" panose="020B0604030504040204" pitchFamily="50" charset="-128"/>
              </a:rPr>
              <a:t>　　　　　 </a:t>
            </a:r>
            <a:r>
              <a:rPr kumimoji="1" lang="ja-JP" altLang="en-US" sz="1200" spc="500" dirty="0">
                <a:latin typeface="Meiryo UI" panose="020B0604030504040204" pitchFamily="50" charset="-128"/>
                <a:ea typeface="Meiryo UI" panose="020B0604030504040204" pitchFamily="50" charset="-128"/>
              </a:rPr>
              <a:t>メール</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hlinkClick r:id="rId3"/>
              </a:rPr>
              <a:t>kotsusenryaku01@gbox.pref.osaka.lg.jp</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電　　　話：</a:t>
            </a:r>
            <a:r>
              <a:rPr kumimoji="1" lang="en-US" altLang="ja-JP" sz="1200" dirty="0">
                <a:latin typeface="Meiryo UI" panose="020B0604030504040204" pitchFamily="50" charset="-128"/>
                <a:ea typeface="Meiryo UI" panose="020B0604030504040204" pitchFamily="50" charset="-128"/>
              </a:rPr>
              <a:t>06-6944-9281</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受付時間：平日の</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分から</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分（電話の場合）</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お電話がつながらない可能性があります。できるだけメールでお問合せください。</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2340" y="4297741"/>
            <a:ext cx="6858000" cy="56938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申請の流れ</a:t>
            </a:r>
            <a:endParaRPr kumimoji="1" lang="en-US" altLang="ja-JP"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・補助事業の内容を変更する場合には変更承認申請を行ってください。</a:t>
            </a:r>
            <a:endParaRPr kumimoji="1" lang="en-US" altLang="ja-JP" sz="1300" dirty="0">
              <a:latin typeface="Meiryo UI" panose="020B0604030504040204" pitchFamily="50" charset="-128"/>
              <a:ea typeface="Meiryo UI" panose="020B0604030504040204" pitchFamily="50" charset="-128"/>
            </a:endParaRPr>
          </a:p>
        </p:txBody>
      </p:sp>
      <p:sp>
        <p:nvSpPr>
          <p:cNvPr id="5" name="Rectangle 7"/>
          <p:cNvSpPr>
            <a:spLocks noChangeArrowheads="1"/>
          </p:cNvSpPr>
          <p:nvPr/>
        </p:nvSpPr>
        <p:spPr bwMode="auto">
          <a:xfrm>
            <a:off x="139745" y="4787991"/>
            <a:ext cx="10310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＜フロー図＞</a:t>
            </a:r>
            <a:endParaRPr kumimoji="0" lang="ja-JP" altLang="ja-JP" sz="24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表 12">
            <a:extLst>
              <a:ext uri="{FF2B5EF4-FFF2-40B4-BE49-F238E27FC236}">
                <a16:creationId xmlns:a16="http://schemas.microsoft.com/office/drawing/2014/main" id="{B034A3C3-94A8-494B-B1B4-3D33EDB3ABC9}"/>
              </a:ext>
            </a:extLst>
          </p:cNvPr>
          <p:cNvGraphicFramePr>
            <a:graphicFrameLocks noGrp="1"/>
          </p:cNvGraphicFramePr>
          <p:nvPr>
            <p:extLst>
              <p:ext uri="{D42A27DB-BD31-4B8C-83A1-F6EECF244321}">
                <p14:modId xmlns:p14="http://schemas.microsoft.com/office/powerpoint/2010/main" val="1648237995"/>
              </p:ext>
            </p:extLst>
          </p:nvPr>
        </p:nvGraphicFramePr>
        <p:xfrm>
          <a:off x="27576" y="31600"/>
          <a:ext cx="6802848" cy="2545387"/>
        </p:xfrm>
        <a:graphic>
          <a:graphicData uri="http://schemas.openxmlformats.org/drawingml/2006/table">
            <a:tbl>
              <a:tblPr firstRow="1" bandRow="1">
                <a:tableStyleId>{5C22544A-7EE6-4342-B048-85BDC9FD1C3A}</a:tableStyleId>
              </a:tblPr>
              <a:tblGrid>
                <a:gridCol w="1016636">
                  <a:extLst>
                    <a:ext uri="{9D8B030D-6E8A-4147-A177-3AD203B41FA5}">
                      <a16:colId xmlns:a16="http://schemas.microsoft.com/office/drawing/2014/main" val="4054082189"/>
                    </a:ext>
                  </a:extLst>
                </a:gridCol>
                <a:gridCol w="5786212">
                  <a:extLst>
                    <a:ext uri="{9D8B030D-6E8A-4147-A177-3AD203B41FA5}">
                      <a16:colId xmlns:a16="http://schemas.microsoft.com/office/drawing/2014/main" val="947479775"/>
                    </a:ext>
                  </a:extLst>
                </a:gridCol>
              </a:tblGrid>
              <a:tr h="1750763">
                <a:tc>
                  <a:txBody>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補助金額</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（１）キャッシュレス対応機器導入の場合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４を乗じて得た額以内</a:t>
                      </a:r>
                      <a:endParaRPr lang="en-US" altLang="ja-JP" sz="12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多言語案内設備整備の場合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３を乗じて得た額以内</a:t>
                      </a:r>
                      <a:endParaRPr lang="en-US" altLang="ja-JP" sz="12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（３）交通機関内におけるシームレス化対策の場合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４を乗じて得た額以内</a:t>
                      </a:r>
                      <a:endParaRPr lang="en-US" altLang="ja-JP" sz="12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（４）運行情報等デジタル化推進の場合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４を乗じて得た額以内</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1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補助申請総額が予算上限額に達した場合、申請額の一部又は全部を補助できないことがあります。</a:t>
                      </a: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444426850"/>
                  </a:ext>
                </a:extLst>
              </a:tr>
              <a:tr h="794624">
                <a:tc>
                  <a:txBody>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実績報告期間</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事業完了後</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日以内または、令和９年３月８日（月）まで</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交付決定日以降に事業に着手し、上記期間内に事業（経費の支払い含む）を完了した</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ものが対象になります。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6954578"/>
                  </a:ext>
                </a:extLst>
              </a:tr>
            </a:tbl>
          </a:graphicData>
        </a:graphic>
      </p:graphicFrame>
      <p:sp>
        <p:nvSpPr>
          <p:cNvPr id="15" name="テキスト ボックス 14">
            <a:extLst>
              <a:ext uri="{FF2B5EF4-FFF2-40B4-BE49-F238E27FC236}">
                <a16:creationId xmlns:a16="http://schemas.microsoft.com/office/drawing/2014/main" id="{993E0AA3-2E8A-4EB9-8323-B454ED8502F9}"/>
              </a:ext>
            </a:extLst>
          </p:cNvPr>
          <p:cNvSpPr txBox="1"/>
          <p:nvPr/>
        </p:nvSpPr>
        <p:spPr>
          <a:xfrm>
            <a:off x="27576" y="2558437"/>
            <a:ext cx="6858000" cy="190308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申請方法</a:t>
            </a:r>
            <a:endParaRPr kumimoji="1" lang="en-US" altLang="ja-JP"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・申請時の書類（電子データ）をすべて揃えて、下記「お問い合わせ先」に記載のアドレスにメールにて</a:t>
            </a:r>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申請してください。</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・その他申請時の注意点等については、ホームページに掲載している募集要領等をご確認ください。</a:t>
            </a:r>
          </a:p>
          <a:p>
            <a:pPr>
              <a:lnSpc>
                <a:spcPts val="1200"/>
              </a:lnSpc>
            </a:pPr>
            <a:endParaRPr kumimoji="1" lang="en-US" altLang="ja-JP" sz="700" dirty="0"/>
          </a:p>
          <a:p>
            <a:r>
              <a:rPr kumimoji="1" lang="ja-JP" altLang="en-US" sz="1400" b="1" dirty="0">
                <a:latin typeface="+mn-ea"/>
              </a:rPr>
              <a:t>令和８年度</a:t>
            </a:r>
            <a:r>
              <a:rPr kumimoji="1" lang="zh-TW" altLang="en-US" sz="1400" b="1" dirty="0">
                <a:latin typeface="游ゴシック" panose="020B0400000000000000" pitchFamily="50" charset="-128"/>
                <a:ea typeface="游ゴシック" panose="020B0400000000000000" pitchFamily="50" charset="-128"/>
              </a:rPr>
              <a:t>公共交通機関利用観光客受入環境整備事業費補助金</a:t>
            </a:r>
            <a:r>
              <a:rPr kumimoji="1" lang="ja-JP" altLang="en-US" sz="1400" b="1" dirty="0">
                <a:latin typeface="+mn-ea"/>
              </a:rPr>
              <a:t>ホームページ</a:t>
            </a:r>
            <a:endParaRPr kumimoji="1" lang="en-US" altLang="ja-JP" sz="1600" b="1" dirty="0">
              <a:latin typeface="+mn-ea"/>
            </a:endParaRPr>
          </a:p>
          <a:p>
            <a:pPr>
              <a:lnSpc>
                <a:spcPts val="800"/>
              </a:lnSpc>
            </a:pPr>
            <a:endParaRPr lang="en-US" altLang="ja-JP" sz="1500" dirty="0">
              <a:highlight>
                <a:srgbClr val="FFFF00"/>
              </a:highlight>
              <a:hlinkClick r:id="rId4"/>
            </a:endParaRPr>
          </a:p>
          <a:p>
            <a:r>
              <a:rPr lang="en-US" altLang="ja-JP" sz="1500" dirty="0">
                <a:hlinkClick r:id="rId5"/>
              </a:rPr>
              <a:t>https://www.pref.osaka.lg.jp/o130080/kotsukeikaku/r8ukeirekankyoseibi.html</a:t>
            </a:r>
            <a:endParaRPr lang="en-US" altLang="ja-JP" sz="1500" dirty="0"/>
          </a:p>
          <a:p>
            <a:endParaRPr lang="en-US" altLang="ja-JP" sz="1500" dirty="0"/>
          </a:p>
        </p:txBody>
      </p:sp>
      <p:sp>
        <p:nvSpPr>
          <p:cNvPr id="16" name="正方形/長方形 15">
            <a:extLst>
              <a:ext uri="{FF2B5EF4-FFF2-40B4-BE49-F238E27FC236}">
                <a16:creationId xmlns:a16="http://schemas.microsoft.com/office/drawing/2014/main" id="{D3E790D5-5DCE-4476-BC37-11C18A9360D6}"/>
              </a:ext>
            </a:extLst>
          </p:cNvPr>
          <p:cNvSpPr/>
          <p:nvPr/>
        </p:nvSpPr>
        <p:spPr>
          <a:xfrm>
            <a:off x="27576" y="3547801"/>
            <a:ext cx="6818084" cy="7496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280E810-F54B-4875-A43A-0020AF5490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74" t="8035" r="7306" b="8338"/>
          <a:stretch/>
        </p:blipFill>
        <p:spPr>
          <a:xfrm>
            <a:off x="6209162" y="3646220"/>
            <a:ext cx="579555" cy="569387"/>
          </a:xfrm>
          <a:prstGeom prst="rect">
            <a:avLst/>
          </a:prstGeom>
        </p:spPr>
      </p:pic>
      <p:pic>
        <p:nvPicPr>
          <p:cNvPr id="6" name="図 5">
            <a:extLst>
              <a:ext uri="{FF2B5EF4-FFF2-40B4-BE49-F238E27FC236}">
                <a16:creationId xmlns:a16="http://schemas.microsoft.com/office/drawing/2014/main" id="{7FF12A23-5EC9-4751-B378-D07E57B4D3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689" y="5046362"/>
            <a:ext cx="6008621" cy="3370286"/>
          </a:xfrm>
          <a:prstGeom prst="rect">
            <a:avLst/>
          </a:prstGeom>
        </p:spPr>
      </p:pic>
    </p:spTree>
    <p:extLst>
      <p:ext uri="{BB962C8B-B14F-4D97-AF65-F5344CB8AC3E}">
        <p14:creationId xmlns:p14="http://schemas.microsoft.com/office/powerpoint/2010/main" val="35030177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1003</Words>
  <Application>Microsoft Office PowerPoint</Application>
  <PresentationFormat>A4 210 x 297 mm</PresentationFormat>
  <Paragraphs>103</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2023-03-17T02:03:03Z</dcterms:created>
  <dcterms:modified xsi:type="dcterms:W3CDTF">2026-03-19T09:41:46Z</dcterms:modified>
</cp:coreProperties>
</file>