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63" r:id="rId2"/>
    <p:sldId id="259" r:id="rId3"/>
    <p:sldId id="260" r:id="rId4"/>
    <p:sldId id="261" r:id="rId5"/>
    <p:sldId id="264" r:id="rId6"/>
  </p:sldIdLst>
  <p:sldSz cx="7200900" cy="10009188"/>
  <p:notesSz cx="6807200" cy="9939338"/>
  <p:defaultTextStyle>
    <a:defPPr>
      <a:defRPr lang="ja-JP"/>
    </a:defPPr>
    <a:lvl1pPr marL="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3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ACC6"/>
    <a:srgbClr val="CCECFF"/>
    <a:srgbClr val="CCFFFF"/>
    <a:srgbClr val="6666FF"/>
    <a:srgbClr val="009900"/>
    <a:srgbClr val="FFFF99"/>
    <a:srgbClr val="0000FF"/>
    <a:srgbClr val="FFDA3F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D58AD-7676-46FB-BD4F-5C7F83896BE2}" v="1" dt="2023-12-21T01:35:09.6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04" autoAdjust="0"/>
  </p:normalViewPr>
  <p:slideViewPr>
    <p:cSldViewPr>
      <p:cViewPr varScale="1">
        <p:scale>
          <a:sx n="86" d="100"/>
          <a:sy n="86" d="100"/>
        </p:scale>
        <p:origin x="2676" y="108"/>
      </p:cViewPr>
      <p:guideLst>
        <p:guide orient="horz" pos="3153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43BFB36C-D2AB-4F80-9798-8F0E7B7A295C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68A1FD41-20ED-4772-B2A3-FCBF39852D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3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1CC07D2B-664D-4D8A-84D5-FC37120BD7E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5338" y="746125"/>
            <a:ext cx="26781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93" tIns="31497" rIns="62993" bIns="314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1" y="4720939"/>
            <a:ext cx="5445978" cy="4472757"/>
          </a:xfrm>
          <a:prstGeom prst="rect">
            <a:avLst/>
          </a:prstGeom>
        </p:spPr>
        <p:txBody>
          <a:bodyPr vert="horz" lIns="62993" tIns="31497" rIns="62993" bIns="314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56AB8963-97A3-47D1-A757-1B03B4E4C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8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65338" y="746125"/>
            <a:ext cx="267811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B8963-97A3-47D1-A757-1B03B4E4C1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166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B8963-97A3-47D1-A757-1B03B4E4C1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70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09338"/>
            <a:ext cx="6120765" cy="21454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671873"/>
            <a:ext cx="5040630" cy="2557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5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1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2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3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9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5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8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54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00834"/>
            <a:ext cx="1620203" cy="854024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00834"/>
            <a:ext cx="4740593" cy="854024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3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19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31832"/>
            <a:ext cx="6120765" cy="198793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242324"/>
            <a:ext cx="6120765" cy="2189510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56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12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6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25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781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37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293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050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7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56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9" y="2240483"/>
            <a:ext cx="318164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9" y="3174209"/>
            <a:ext cx="318164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1" y="2240483"/>
            <a:ext cx="318289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1" y="3174209"/>
            <a:ext cx="318289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25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6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6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398514"/>
            <a:ext cx="2369047" cy="169600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398517"/>
            <a:ext cx="4025504" cy="854256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094518"/>
            <a:ext cx="2369047" cy="6846563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8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006432"/>
            <a:ext cx="4320540" cy="8271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894339"/>
            <a:ext cx="4320540" cy="6005513"/>
          </a:xfrm>
        </p:spPr>
        <p:txBody>
          <a:bodyPr/>
          <a:lstStyle>
            <a:lvl1pPr marL="0" indent="0">
              <a:buNone/>
              <a:defRPr sz="3300"/>
            </a:lvl1pPr>
            <a:lvl2pPr marL="475625" indent="0">
              <a:buNone/>
              <a:defRPr sz="2900"/>
            </a:lvl2pPr>
            <a:lvl3pPr marL="951250" indent="0">
              <a:buNone/>
              <a:defRPr sz="2500"/>
            </a:lvl3pPr>
            <a:lvl4pPr marL="1426875" indent="0">
              <a:buNone/>
              <a:defRPr sz="2100"/>
            </a:lvl4pPr>
            <a:lvl5pPr marL="1902501" indent="0">
              <a:buNone/>
              <a:defRPr sz="2100"/>
            </a:lvl5pPr>
            <a:lvl6pPr marL="2378126" indent="0">
              <a:buNone/>
              <a:defRPr sz="2100"/>
            </a:lvl6pPr>
            <a:lvl7pPr marL="2853751" indent="0">
              <a:buNone/>
              <a:defRPr sz="2100"/>
            </a:lvl7pPr>
            <a:lvl8pPr marL="3329376" indent="0">
              <a:buNone/>
              <a:defRPr sz="2100"/>
            </a:lvl8pPr>
            <a:lvl9pPr marL="3805001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7833582"/>
            <a:ext cx="4320540" cy="1174688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0833"/>
            <a:ext cx="6480810" cy="1668198"/>
          </a:xfrm>
          <a:prstGeom prst="rect">
            <a:avLst/>
          </a:prstGeom>
        </p:spPr>
        <p:txBody>
          <a:bodyPr vert="horz" lIns="95125" tIns="47563" rIns="95125" bIns="4756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35481"/>
            <a:ext cx="6480810" cy="6605601"/>
          </a:xfrm>
          <a:prstGeom prst="rect">
            <a:avLst/>
          </a:prstGeom>
        </p:spPr>
        <p:txBody>
          <a:bodyPr vert="horz" lIns="95125" tIns="47563" rIns="95125" bIns="4756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4C9AE-20D6-42E5-A38A-130CB0FE88F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277038"/>
            <a:ext cx="2280285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73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5125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719" indent="-356719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2891" indent="-297266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906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68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031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593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156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67189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281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62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125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87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25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812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375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937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50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"/>
            <a:ext cx="7217270" cy="5583085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楕円 2"/>
          <p:cNvSpPr>
            <a:spLocks noChangeAspect="1"/>
          </p:cNvSpPr>
          <p:nvPr/>
        </p:nvSpPr>
        <p:spPr>
          <a:xfrm>
            <a:off x="1440210" y="-1590186"/>
            <a:ext cx="8582944" cy="85829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68391" y="5714740"/>
            <a:ext cx="6799070" cy="19828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r>
              <a:rPr lang="ja-JP" altLang="en-US" sz="14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障害福祉サービス等の対象となる難病が、</a:t>
            </a:r>
            <a:r>
              <a:rPr lang="en-US" altLang="ja-JP" sz="14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366</a:t>
            </a:r>
            <a:r>
              <a:rPr lang="ja-JP" altLang="en-US" sz="14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疾病から</a:t>
            </a:r>
            <a:r>
              <a:rPr lang="en-US" altLang="ja-JP" sz="14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369</a:t>
            </a:r>
            <a:r>
              <a:rPr lang="ja-JP" altLang="en-US" sz="14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疾病へと</a:t>
            </a:r>
            <a:endParaRPr lang="en-US" altLang="ja-JP" sz="14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見直しが行われます。対象となる方は、障害者手帳</a:t>
            </a:r>
            <a:r>
              <a:rPr lang="en-US" altLang="ja-JP" sz="1400" b="1" kern="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をお持ちでなくても、</a:t>
            </a:r>
            <a:endParaRPr lang="en-US" altLang="ja-JP" sz="14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必要と認められた支援が受けられます</a:t>
            </a:r>
            <a:r>
              <a:rPr lang="ja-JP" altLang="en-US" sz="1400" b="1" spc="20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  <a:spcBef>
                <a:spcPts val="600"/>
              </a:spcBef>
            </a:pP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身体障害者手帳・療育手帳・精神障害者保健福祉手帳</a:t>
            </a:r>
            <a:endParaRPr lang="en-US" altLang="ja-JP" sz="11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  <a:spcBef>
                <a:spcPts val="6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対象疾病</a:t>
            </a:r>
            <a:r>
              <a:rPr lang="en-US" altLang="ja-JP" sz="1400" b="1" kern="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の一覧は厚生労働省のホームページでご確認いただけます。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  <a:spcBef>
                <a:spcPts val="600"/>
              </a:spcBef>
            </a:pP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一覧には</a:t>
            </a:r>
            <a:r>
              <a:rPr lang="ja-JP" altLang="ja-JP" sz="11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代表的な疾病名が記載されており、内含する疾病名までは記載されて</a:t>
            </a:r>
            <a:r>
              <a:rPr lang="ja-JP" altLang="en-US" sz="11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おりません。各疾病の詳細については、難病情報センターのホームページ（</a:t>
            </a:r>
            <a:r>
              <a:rPr lang="en-US" altLang="ja-JP" sz="11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https://www.nanbyou.or.jp/</a:t>
            </a:r>
            <a:r>
              <a:rPr lang="ja-JP" altLang="en-US" sz="11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）等を参照ください。また、罹患している疾病が障害福祉サービス等の対象となる疾病かどうか等の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詳細については、お住まいの市区町村の担当窓口にお問い合わせください。</a:t>
            </a:r>
            <a:endParaRPr lang="en-US" altLang="ja-JP" sz="11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68391" y="8026715"/>
            <a:ext cx="6780431" cy="163714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pPr marL="181662" indent="-181662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◆対象疾病に罹患していることがわかる</a:t>
            </a:r>
            <a:r>
              <a:rPr lang="ja-JP" altLang="en-US" sz="12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証明書</a:t>
            </a:r>
            <a:r>
              <a:rPr lang="en-US" altLang="ja-JP" sz="1200" b="1" kern="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（診断書など）を持参し、お住まいの市区町村の担当窓口にサービスの利用を申請してください。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/>
            <a:r>
              <a:rPr lang="ja-JP" altLang="en-US" sz="8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8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/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難病法に基づき指定難病の方に発行される「登録者証」をお持ちでない方でも、障害者総合支援法の独自の対象疾病の方は障害福祉サービスの利用が可能です。</a:t>
            </a:r>
            <a:endParaRPr lang="en-US" altLang="ja-JP" sz="1100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/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◆障害支援区分の認定や支給決定などの手続き後、必要と認められたサービスを利用できます。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180975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（訓練系・就労系サービス等は障害支援区分の認定を受ける必要はありません）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/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◆詳しいサービスの内容や手続き方法については、お住まいの市区町村の担当窓口にお問い合わせください。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153633" y="9715984"/>
            <a:ext cx="154323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厚生労働省　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585" y="9685441"/>
            <a:ext cx="278305" cy="294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グループ化 9"/>
          <p:cNvGrpSpPr/>
          <p:nvPr/>
        </p:nvGrpSpPr>
        <p:grpSpPr>
          <a:xfrm>
            <a:off x="4402259" y="216062"/>
            <a:ext cx="3410659" cy="1725793"/>
            <a:chOff x="-1006805" y="380082"/>
            <a:chExt cx="3410659" cy="1725793"/>
          </a:xfrm>
        </p:grpSpPr>
        <p:sp>
          <p:nvSpPr>
            <p:cNvPr id="19" name="楕円 18"/>
            <p:cNvSpPr>
              <a:spLocks noChangeAspect="1"/>
            </p:cNvSpPr>
            <p:nvPr/>
          </p:nvSpPr>
          <p:spPr>
            <a:xfrm>
              <a:off x="-167395" y="380082"/>
              <a:ext cx="1725793" cy="1725793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-1006805" y="1028151"/>
              <a:ext cx="34106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令和６年４月</a:t>
              </a:r>
              <a:r>
                <a:rPr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endParaRPr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から適用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1721814" y="2052226"/>
            <a:ext cx="4848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障害者総合支援法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となる</a:t>
            </a:r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難病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追加されます</a:t>
            </a:r>
            <a:endParaRPr kumimoji="1"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72238" y="4146123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MECP2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重複症候群</a:t>
            </a: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・線毛機能不全症候群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（カルタゲナー症候群を含む。）</a:t>
            </a: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 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TRPV4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異常症</a:t>
            </a: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742" y="6367204"/>
            <a:ext cx="566663" cy="5666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角丸四角形 25"/>
          <p:cNvSpPr/>
          <p:nvPr/>
        </p:nvSpPr>
        <p:spPr>
          <a:xfrm>
            <a:off x="252078" y="7800028"/>
            <a:ext cx="922867" cy="230578"/>
          </a:xfrm>
          <a:prstGeom prst="roundRect">
            <a:avLst>
              <a:gd name="adj" fmla="val 8730"/>
            </a:avLst>
          </a:prstGeom>
          <a:solidFill>
            <a:schemeClr val="accent5">
              <a:lumMod val="75000"/>
            </a:schemeClr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7451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手続き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C1CEBAF-B18D-7ED2-076D-3DC5CD82222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58606" y="9653567"/>
            <a:ext cx="1422666" cy="3453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503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206184" y="144054"/>
            <a:ext cx="4788532" cy="432048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5125" tIns="47563" rIns="95125" bIns="47563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経過的に対象となっている疾病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24086" y="2544801"/>
            <a:ext cx="5472608" cy="437140"/>
          </a:xfrm>
          <a:prstGeom prst="rect">
            <a:avLst/>
          </a:prstGeom>
          <a:noFill/>
          <a:ln w="25400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marL="85725" indent="-85725"/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平成</a:t>
            </a:r>
            <a:r>
              <a: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年１月１日以降に対象外になった疾病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919938"/>
              </p:ext>
            </p:extLst>
          </p:nvPr>
        </p:nvGraphicFramePr>
        <p:xfrm>
          <a:off x="587236" y="4983126"/>
          <a:ext cx="5949107" cy="27577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1797124241"/>
                    </a:ext>
                  </a:extLst>
                </a:gridCol>
                <a:gridCol w="3024337">
                  <a:extLst>
                    <a:ext uri="{9D8B030D-6E8A-4147-A177-3AD203B41FA5}">
                      <a16:colId xmlns:a16="http://schemas.microsoft.com/office/drawing/2014/main" val="2546687035"/>
                    </a:ext>
                  </a:extLst>
                </a:gridCol>
              </a:tblGrid>
              <a:tr h="306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疾病名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12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疾病名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1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肝外門脈閉塞症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視神経症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1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肝内結石症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神経性過食症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41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偽性低アルドステロン症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神経性食欲不振症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41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ギラン・バレ症候群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先天性</a:t>
                      </a:r>
                      <a:r>
                        <a:rPr lang="en-US" altLang="zh-TW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QT</a:t>
                      </a:r>
                      <a:r>
                        <a:rPr lang="zh-TW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延長症候群 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41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グルココルチコイド抵抗症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TSH</a:t>
                      </a:r>
                      <a:r>
                        <a:rPr lang="zh-TW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受容体異常症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41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原発性アルドステロン症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特発性血栓症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1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硬化性萎縮性苔癬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フィッシャー症候群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41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好酸球性筋膜炎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メニエール病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05018"/>
              </p:ext>
            </p:extLst>
          </p:nvPr>
        </p:nvGraphicFramePr>
        <p:xfrm>
          <a:off x="587236" y="3094074"/>
          <a:ext cx="2880320" cy="10223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76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疾病名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劇症肝炎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767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重症急性膵炎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324086" y="4486996"/>
            <a:ext cx="5220580" cy="315667"/>
          </a:xfrm>
          <a:prstGeom prst="rect">
            <a:avLst/>
          </a:prstGeom>
          <a:noFill/>
          <a:ln w="25400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marL="85725" indent="-85725"/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平成</a:t>
            </a:r>
            <a:r>
              <a: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月１日以降に対象外になった疾病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26064" y="651371"/>
            <a:ext cx="6948772" cy="146382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marL="177800" indent="-177800"/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下表の疾病については、障害者総合支援法の対象外となりましたが、対象外となる前日までにすでに障害福祉サービス等</a:t>
            </a:r>
            <a:r>
              <a:rPr lang="en-US" altLang="ja-JP" sz="1800" b="1" kern="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の支給決定等を受けたことがある方は、引き続き利用可能です。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6350">
              <a:spcBef>
                <a:spcPts val="6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障害福祉サービス・相談支援・補装具及び地域生活支援事業 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73050" indent="-6350">
              <a:tabLst>
                <a:tab pos="27305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（障害児の場合は、障害児通所支援と障害児入所支援も含む）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24086" y="8167854"/>
            <a:ext cx="5220580" cy="437140"/>
          </a:xfrm>
          <a:prstGeom prst="rect">
            <a:avLst/>
          </a:prstGeom>
          <a:noFill/>
          <a:ln w="25400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marL="85725" indent="-85725"/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令和元年７月１日以降に対象外になった疾病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705491"/>
              </p:ext>
            </p:extLst>
          </p:nvPr>
        </p:nvGraphicFramePr>
        <p:xfrm>
          <a:off x="587236" y="8696720"/>
          <a:ext cx="2880320" cy="77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6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疾病名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1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正常圧水頭症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7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11545"/>
              </p:ext>
            </p:extLst>
          </p:nvPr>
        </p:nvGraphicFramePr>
        <p:xfrm>
          <a:off x="72058" y="1645189"/>
          <a:ext cx="7056784" cy="8172906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val="122069495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381353109"/>
                    </a:ext>
                  </a:extLst>
                </a:gridCol>
              </a:tblGrid>
              <a:tr h="583779"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障害者総合支援法の対象疾病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難病法の指定難病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864982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アミロイドーシス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全身性アミロイドーシス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923275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ADH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分泌異常症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下垂体性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ADH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分泌異常症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774738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関節リウマチ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悪性関節リウマチ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360773"/>
                  </a:ext>
                </a:extLst>
              </a:tr>
              <a:tr h="583779">
                <a:tc rowSpan="2"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原発性高脂血症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家族性高コレステロール血症（ホモ接合体）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503555"/>
                  </a:ext>
                </a:extLst>
              </a:tr>
              <a:tr h="5837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原発性高カイロミクロン血症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70482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抗リン脂質抗体症候群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原発性抗リン脂質抗体症候群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412528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ゴナドトロピン分泌亢進症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下垂体性ゴナドトロピン分泌亢進症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877367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若年性肺気腫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α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１－アンチトリプシン欠乏症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7080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成長ホルモン分泌亢進症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下垂体性成長ホルモン分泌亢進症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15877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TSH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分泌亢進症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下垂体性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TSH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分泌亢進症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707604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特発性両側性感音難聴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若年発症型両側性感音難聴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59132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膿疱性乾癬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膿疱性乾癬（汎発型）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386728"/>
                  </a:ext>
                </a:extLst>
              </a:tr>
              <a:tr h="58377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PRL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分泌亢進症（高プロラクチン血症）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下垂体性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PRL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分泌亢進症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57278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72058" y="216062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指定難病と障害者総合支援法対象疾病の疾病名の相違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058" y="715182"/>
            <a:ext cx="705678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　難病法に基づく指定難病は、障害者総合支援法の対象疾病に全て含まれておりますが、下表の疾病については、異なる疾病名を用いているためご留意ください。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55111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2058" y="96756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疾病名の表記を変更したもの（新旧対照表）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662293"/>
              </p:ext>
            </p:extLst>
          </p:nvPr>
        </p:nvGraphicFramePr>
        <p:xfrm>
          <a:off x="55228" y="910406"/>
          <a:ext cx="7056784" cy="8376406"/>
        </p:xfrm>
        <a:graphic>
          <a:graphicData uri="http://schemas.openxmlformats.org/drawingml/2006/table">
            <a:tbl>
              <a:tblPr/>
              <a:tblGrid>
                <a:gridCol w="3528392">
                  <a:extLst>
                    <a:ext uri="{9D8B030D-6E8A-4147-A177-3AD203B41FA5}">
                      <a16:colId xmlns:a16="http://schemas.microsoft.com/office/drawing/2014/main" val="127511479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11040028"/>
                    </a:ext>
                  </a:extLst>
                </a:gridCol>
              </a:tblGrid>
              <a:tr h="5091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旧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平成２６年１２月３１日までの疾病名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平成２７年１月１日以降の疾病名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401435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アミロイド症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アミロイドーシス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663172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アレルギー性肉芽腫性血管炎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好酸球性多発血管炎性肉芽腫症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532261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ウェゲナー肉芽腫症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多発血管炎性肉芽腫症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984212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ADH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不適合分泌症候群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ADH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分泌異常症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4198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中枢性尿崩症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91475"/>
                  </a:ext>
                </a:extLst>
              </a:tr>
              <a:tr h="32780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結節性動脈周囲炎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結節性多発動脈炎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710254"/>
                  </a:ext>
                </a:extLst>
              </a:tr>
              <a:tr h="3278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顕微鏡的多発血管炎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618231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高プロラクチン血症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PRL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分泌亢進症（高プロラクチン血症）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21635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ゴナドトロピン分泌過剰症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ゴナドトロピン分泌亢進症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1894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脊髄小脳変性症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脊髄小脳変性症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多系統萎縮症を除く。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939972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先端巨大症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成長ホルモン分泌亢進症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868413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側頭動脈炎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巨細胞性動脈炎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03390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大動脈炎症候群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高安動脈炎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09165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多巣性運動ニューロパチー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慢性炎症性脱髄性多発神経炎／多巣性運動ニューロパチー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691952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慢性炎症性脱髄性多発神経炎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367879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多発筋炎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皮膚筋炎／多発性筋炎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545330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皮膚筋炎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546696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多発性硬化症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多発性硬化症／視神経脊髄炎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12481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TSH</a:t>
                      </a:r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産生下垂体腺腫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TSH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分泌亢進症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82485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特発性大腿骨頭壊死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特発性大腿骨頭壊死症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98197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有棘赤血球舞踏病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神経有棘赤血球症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862982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リソソーム病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ライソゾーム病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671530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リンパ管筋腫症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リンパ脈管筋腫症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714702"/>
                  </a:ext>
                </a:extLst>
              </a:tr>
              <a:tr h="3278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レフェトフ症候群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甲状腺ホルモン不応症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96640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-10914" y="534221"/>
            <a:ext cx="457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　平成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日に表記を変更した疾病</a:t>
            </a:r>
          </a:p>
        </p:txBody>
      </p:sp>
    </p:spTree>
    <p:extLst>
      <p:ext uri="{BB962C8B-B14F-4D97-AF65-F5344CB8AC3E}">
        <p14:creationId xmlns:p14="http://schemas.microsoft.com/office/powerpoint/2010/main" val="346173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2058" y="96756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疾病名の表記を変更したもの（新旧対照表）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9723" y="3510816"/>
            <a:ext cx="457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　平成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日に表記を変更した疾病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11" y="4836057"/>
            <a:ext cx="457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　平成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日に表記を変更した疾病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573491"/>
              </p:ext>
            </p:extLst>
          </p:nvPr>
        </p:nvGraphicFramePr>
        <p:xfrm>
          <a:off x="72058" y="3788652"/>
          <a:ext cx="7056784" cy="1036565"/>
        </p:xfrm>
        <a:graphic>
          <a:graphicData uri="http://schemas.openxmlformats.org/drawingml/2006/table">
            <a:tbl>
              <a:tblPr/>
              <a:tblGrid>
                <a:gridCol w="3528392">
                  <a:extLst>
                    <a:ext uri="{9D8B030D-6E8A-4147-A177-3AD203B41FA5}">
                      <a16:colId xmlns:a16="http://schemas.microsoft.com/office/drawing/2014/main" val="1954467364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673626410"/>
                    </a:ext>
                  </a:extLst>
                </a:gridCol>
              </a:tblGrid>
              <a:tr h="45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旧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平成２９年３月３１日までの疾病名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平成２９年４月１日以降の疾病名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26303"/>
                  </a:ext>
                </a:extLst>
              </a:tr>
              <a:tr h="29171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原発性胆汁性肝硬変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原発性胆汁性胆管炎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106837"/>
                  </a:ext>
                </a:extLst>
              </a:tr>
              <a:tr h="2917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自己免疫性出血病</a:t>
                      </a:r>
                      <a:r>
                        <a:rPr lang="en-US" altLang="ja-JP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ⅩⅢ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自己免疫性後天性凝固因子欠乏症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678418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869411"/>
              </p:ext>
            </p:extLst>
          </p:nvPr>
        </p:nvGraphicFramePr>
        <p:xfrm>
          <a:off x="89558" y="5107456"/>
          <a:ext cx="7053150" cy="1275213"/>
        </p:xfrm>
        <a:graphic>
          <a:graphicData uri="http://schemas.openxmlformats.org/drawingml/2006/table">
            <a:tbl>
              <a:tblPr/>
              <a:tblGrid>
                <a:gridCol w="3526575">
                  <a:extLst>
                    <a:ext uri="{9D8B030D-6E8A-4147-A177-3AD203B41FA5}">
                      <a16:colId xmlns:a16="http://schemas.microsoft.com/office/drawing/2014/main" val="291859856"/>
                    </a:ext>
                  </a:extLst>
                </a:gridCol>
                <a:gridCol w="3526575">
                  <a:extLst>
                    <a:ext uri="{9D8B030D-6E8A-4147-A177-3AD203B41FA5}">
                      <a16:colId xmlns:a16="http://schemas.microsoft.com/office/drawing/2014/main" val="611352164"/>
                    </a:ext>
                  </a:extLst>
                </a:gridCol>
              </a:tblGrid>
              <a:tr h="5028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旧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平成３０年３月３１日までの疾病名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平成３０年４月１日以降の疾病名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88506"/>
                  </a:ext>
                </a:extLst>
              </a:tr>
              <a:tr h="2574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有馬症候群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ジュベール症候群関連疾患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701011"/>
                  </a:ext>
                </a:extLst>
              </a:tr>
              <a:tr h="25744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全身型若年性特発性関節炎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若年性特発性関節炎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024904"/>
                  </a:ext>
                </a:extLst>
              </a:tr>
              <a:tr h="25744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先天性気管狭窄症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先天性気管狭窄症／先天性声門下狭窄症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954318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0" y="6438241"/>
            <a:ext cx="457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　令和元年７月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日に表記を変更した疾病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496856"/>
              </p:ext>
            </p:extLst>
          </p:nvPr>
        </p:nvGraphicFramePr>
        <p:xfrm>
          <a:off x="71358" y="6758897"/>
          <a:ext cx="7053150" cy="815594"/>
        </p:xfrm>
        <a:graphic>
          <a:graphicData uri="http://schemas.openxmlformats.org/drawingml/2006/table">
            <a:tbl>
              <a:tblPr/>
              <a:tblGrid>
                <a:gridCol w="3526575">
                  <a:extLst>
                    <a:ext uri="{9D8B030D-6E8A-4147-A177-3AD203B41FA5}">
                      <a16:colId xmlns:a16="http://schemas.microsoft.com/office/drawing/2014/main" val="291859856"/>
                    </a:ext>
                  </a:extLst>
                </a:gridCol>
                <a:gridCol w="3526575">
                  <a:extLst>
                    <a:ext uri="{9D8B030D-6E8A-4147-A177-3AD203B41FA5}">
                      <a16:colId xmlns:a16="http://schemas.microsoft.com/office/drawing/2014/main" val="611352164"/>
                    </a:ext>
                  </a:extLst>
                </a:gridCol>
              </a:tblGrid>
              <a:tr h="511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旧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令和元年６月３０日までの疾病名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令和元年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月１日以降の疾病名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88506"/>
                  </a:ext>
                </a:extLst>
              </a:tr>
              <a:tr h="3045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強皮症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全身性強皮症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70101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537979"/>
              </p:ext>
            </p:extLst>
          </p:nvPr>
        </p:nvGraphicFramePr>
        <p:xfrm>
          <a:off x="75826" y="834648"/>
          <a:ext cx="7066882" cy="2621631"/>
        </p:xfrm>
        <a:graphic>
          <a:graphicData uri="http://schemas.openxmlformats.org/drawingml/2006/table">
            <a:tbl>
              <a:tblPr/>
              <a:tblGrid>
                <a:gridCol w="3533441">
                  <a:extLst>
                    <a:ext uri="{9D8B030D-6E8A-4147-A177-3AD203B41FA5}">
                      <a16:colId xmlns:a16="http://schemas.microsoft.com/office/drawing/2014/main" val="518855423"/>
                    </a:ext>
                  </a:extLst>
                </a:gridCol>
                <a:gridCol w="3533441">
                  <a:extLst>
                    <a:ext uri="{9D8B030D-6E8A-4147-A177-3AD203B41FA5}">
                      <a16:colId xmlns:a16="http://schemas.microsoft.com/office/drawing/2014/main" val="1053015194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旧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平成２７年６月３０日までの疾病名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平成２７年７月１日以降の疾病名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092025"/>
                  </a:ext>
                </a:extLst>
              </a:tr>
              <a:tr h="2810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難治性ネフローゼ症候群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一次性ネフローゼ症候群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289291"/>
                  </a:ext>
                </a:extLst>
              </a:tr>
              <a:tr h="28102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加齢性黄斑変性症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加齢黄斑変性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533131"/>
                  </a:ext>
                </a:extLst>
              </a:tr>
              <a:tr h="28102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進行性骨化性線維形成異常症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進行性骨化性線維異形成症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765606"/>
                  </a:ext>
                </a:extLst>
              </a:tr>
              <a:tr h="28102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先天性魚鱗癬様紅皮症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先天性魚鱗癬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693361"/>
                  </a:ext>
                </a:extLst>
              </a:tr>
              <a:tr h="2810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ビタミン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依存症二型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ビタミン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依存性くる病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骨軟化症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540243"/>
                  </a:ext>
                </a:extLst>
              </a:tr>
              <a:tr h="34347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ペルオキシソーム病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副腎白質ジストロフィー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396326"/>
                  </a:ext>
                </a:extLst>
              </a:tr>
              <a:tr h="4365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ペルオキシソーム病（副腎白質ジストロフィーを除く。）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984637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1990" y="511730"/>
            <a:ext cx="457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　平成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年７月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日に表記を変更した疾病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F660AB5F-2AC8-81F2-C5DB-E1454526C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3246"/>
              </p:ext>
            </p:extLst>
          </p:nvPr>
        </p:nvGraphicFramePr>
        <p:xfrm>
          <a:off x="61311" y="7940602"/>
          <a:ext cx="7066882" cy="1994640"/>
        </p:xfrm>
        <a:graphic>
          <a:graphicData uri="http://schemas.openxmlformats.org/drawingml/2006/table">
            <a:tbl>
              <a:tblPr/>
              <a:tblGrid>
                <a:gridCol w="3533441">
                  <a:extLst>
                    <a:ext uri="{9D8B030D-6E8A-4147-A177-3AD203B41FA5}">
                      <a16:colId xmlns:a16="http://schemas.microsoft.com/office/drawing/2014/main" val="518855423"/>
                    </a:ext>
                  </a:extLst>
                </a:gridCol>
                <a:gridCol w="3533441">
                  <a:extLst>
                    <a:ext uri="{9D8B030D-6E8A-4147-A177-3AD203B41FA5}">
                      <a16:colId xmlns:a16="http://schemas.microsoft.com/office/drawing/2014/main" val="1053015194"/>
                    </a:ext>
                  </a:extLst>
                </a:gridCol>
              </a:tblGrid>
              <a:tr h="42382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旧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令和６年３月３１日までの疾病名</a:t>
                      </a: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令和６年４月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以降の疾病名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092025"/>
                  </a:ext>
                </a:extLst>
              </a:tr>
              <a:tr h="2728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神経フェリチン症 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脳内鉄沈着神経変性症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289291"/>
                  </a:ext>
                </a:extLst>
              </a:tr>
              <a:tr h="2728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成人スチル病　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成人発症スチル病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533131"/>
                  </a:ext>
                </a:extLst>
              </a:tr>
              <a:tr h="479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禿頭と変形性脊椎症を伴う常染色体劣性白質脳症　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HTRA1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関連脳小血管病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765606"/>
                  </a:ext>
                </a:extLst>
              </a:tr>
              <a:tr h="2728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ペリー症候群　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ペリー病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693361"/>
                  </a:ext>
                </a:extLst>
              </a:tr>
              <a:tr h="2728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マルファン症候群　 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マルファン症候群</a:t>
                      </a:r>
                      <a:r>
                        <a:rPr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ロイス・ディーツ症候群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540243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7CF12A4-4E0E-79A2-2F2E-B61988825078}"/>
              </a:ext>
            </a:extLst>
          </p:cNvPr>
          <p:cNvSpPr txBox="1"/>
          <p:nvPr/>
        </p:nvSpPr>
        <p:spPr>
          <a:xfrm>
            <a:off x="30012" y="7625822"/>
            <a:ext cx="457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　令和６年４月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日に表記を変更した疾病</a:t>
            </a:r>
          </a:p>
        </p:txBody>
      </p:sp>
    </p:spTree>
    <p:extLst>
      <p:ext uri="{BB962C8B-B14F-4D97-AF65-F5344CB8AC3E}">
        <p14:creationId xmlns:p14="http://schemas.microsoft.com/office/powerpoint/2010/main" val="215762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1166</Words>
  <Application>Microsoft Office PowerPoint</Application>
  <PresentationFormat>ユーザー設定</PresentationFormat>
  <Paragraphs>184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2024-01-31T09:11:31Z</dcterms:created>
  <dcterms:modified xsi:type="dcterms:W3CDTF">2024-01-31T09:11:44Z</dcterms:modified>
</cp:coreProperties>
</file>