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sldIdLst>
    <p:sldId id="141169294" r:id="rId5"/>
    <p:sldId id="141169296" r:id="rId6"/>
  </p:sldIdLst>
  <p:sldSz cx="15119350" cy="10691813"/>
  <p:notesSz cx="6807200" cy="9939338"/>
  <p:defaultTextStyle>
    <a:defPPr>
      <a:defRPr lang="en-US"/>
    </a:defPPr>
    <a:lvl1pPr marL="0" algn="l" defTabSz="703788" rtl="0" eaLnBrk="1" latinLnBrk="0" hangingPunct="1">
      <a:defRPr sz="2771" kern="1200">
        <a:solidFill>
          <a:schemeClr val="tx1"/>
        </a:solidFill>
        <a:latin typeface="+mn-lt"/>
        <a:ea typeface="+mn-ea"/>
        <a:cs typeface="+mn-cs"/>
      </a:defRPr>
    </a:lvl1pPr>
    <a:lvl2pPr marL="703788" algn="l" defTabSz="703788" rtl="0" eaLnBrk="1" latinLnBrk="0" hangingPunct="1">
      <a:defRPr sz="2771" kern="1200">
        <a:solidFill>
          <a:schemeClr val="tx1"/>
        </a:solidFill>
        <a:latin typeface="+mn-lt"/>
        <a:ea typeface="+mn-ea"/>
        <a:cs typeface="+mn-cs"/>
      </a:defRPr>
    </a:lvl2pPr>
    <a:lvl3pPr marL="1407577" algn="l" defTabSz="703788" rtl="0" eaLnBrk="1" latinLnBrk="0" hangingPunct="1">
      <a:defRPr sz="2771" kern="1200">
        <a:solidFill>
          <a:schemeClr val="tx1"/>
        </a:solidFill>
        <a:latin typeface="+mn-lt"/>
        <a:ea typeface="+mn-ea"/>
        <a:cs typeface="+mn-cs"/>
      </a:defRPr>
    </a:lvl3pPr>
    <a:lvl4pPr marL="2111366" algn="l" defTabSz="703788" rtl="0" eaLnBrk="1" latinLnBrk="0" hangingPunct="1">
      <a:defRPr sz="2771" kern="1200">
        <a:solidFill>
          <a:schemeClr val="tx1"/>
        </a:solidFill>
        <a:latin typeface="+mn-lt"/>
        <a:ea typeface="+mn-ea"/>
        <a:cs typeface="+mn-cs"/>
      </a:defRPr>
    </a:lvl4pPr>
    <a:lvl5pPr marL="2815155" algn="l" defTabSz="703788" rtl="0" eaLnBrk="1" latinLnBrk="0" hangingPunct="1">
      <a:defRPr sz="2771" kern="1200">
        <a:solidFill>
          <a:schemeClr val="tx1"/>
        </a:solidFill>
        <a:latin typeface="+mn-lt"/>
        <a:ea typeface="+mn-ea"/>
        <a:cs typeface="+mn-cs"/>
      </a:defRPr>
    </a:lvl5pPr>
    <a:lvl6pPr marL="3518943" algn="l" defTabSz="703788" rtl="0" eaLnBrk="1" latinLnBrk="0" hangingPunct="1">
      <a:defRPr sz="2771" kern="1200">
        <a:solidFill>
          <a:schemeClr val="tx1"/>
        </a:solidFill>
        <a:latin typeface="+mn-lt"/>
        <a:ea typeface="+mn-ea"/>
        <a:cs typeface="+mn-cs"/>
      </a:defRPr>
    </a:lvl6pPr>
    <a:lvl7pPr marL="4222731" algn="l" defTabSz="703788" rtl="0" eaLnBrk="1" latinLnBrk="0" hangingPunct="1">
      <a:defRPr sz="2771" kern="1200">
        <a:solidFill>
          <a:schemeClr val="tx1"/>
        </a:solidFill>
        <a:latin typeface="+mn-lt"/>
        <a:ea typeface="+mn-ea"/>
        <a:cs typeface="+mn-cs"/>
      </a:defRPr>
    </a:lvl7pPr>
    <a:lvl8pPr marL="4926520" algn="l" defTabSz="703788" rtl="0" eaLnBrk="1" latinLnBrk="0" hangingPunct="1">
      <a:defRPr sz="2771" kern="1200">
        <a:solidFill>
          <a:schemeClr val="tx1"/>
        </a:solidFill>
        <a:latin typeface="+mn-lt"/>
        <a:ea typeface="+mn-ea"/>
        <a:cs typeface="+mn-cs"/>
      </a:defRPr>
    </a:lvl8pPr>
    <a:lvl9pPr marL="5630308" algn="l" defTabSz="703788" rtl="0" eaLnBrk="1" latinLnBrk="0" hangingPunct="1">
      <a:defRPr sz="27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23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B62E31"/>
    <a:srgbClr val="2E75B6"/>
    <a:srgbClr val="2F5597"/>
    <a:srgbClr val="2EB66F"/>
    <a:srgbClr val="BDC5D3"/>
    <a:srgbClr val="DEF7EA"/>
    <a:srgbClr val="E0E6F0"/>
    <a:srgbClr val="FBE5D6"/>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96B18-1420-4E6C-ADA5-E8B252F8C0BC}" v="2" dt="2022-12-22T06:35:42.2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8" autoAdjust="0"/>
    <p:restoredTop sz="95774" autoAdjust="0"/>
  </p:normalViewPr>
  <p:slideViewPr>
    <p:cSldViewPr snapToGrid="0">
      <p:cViewPr varScale="1">
        <p:scale>
          <a:sx n="50" d="100"/>
          <a:sy n="50" d="100"/>
        </p:scale>
        <p:origin x="1112" y="2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F9F0B80A-913C-41A0-9957-995758CF3935}" type="datetimeFigureOut">
              <a:rPr kumimoji="1" lang="ja-JP" altLang="en-US" smtClean="0"/>
              <a:t>2022/12/26</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345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F4BD82CC-0456-44B0-8E4E-E66C33F03F88}" type="slidenum">
              <a:rPr kumimoji="1" lang="ja-JP" altLang="en-US" smtClean="0"/>
              <a:t>‹#›</a:t>
            </a:fld>
            <a:endParaRPr kumimoji="1" lang="ja-JP" altLang="en-US"/>
          </a:p>
        </p:txBody>
      </p:sp>
    </p:spTree>
    <p:extLst>
      <p:ext uri="{BB962C8B-B14F-4D97-AF65-F5344CB8AC3E}">
        <p14:creationId xmlns:p14="http://schemas.microsoft.com/office/powerpoint/2010/main" val="376735672"/>
      </p:ext>
    </p:extLst>
  </p:cSld>
  <p:clrMap bg1="lt1" tx1="dk1" bg2="lt2" tx2="dk2" accent1="accent1" accent2="accent2" accent3="accent3" accent4="accent4" accent5="accent5" accent6="accent6" hlink="hlink" folHlink="folHlink"/>
  <p:notesStyle>
    <a:lvl1pPr marL="0" algn="l" defTabSz="1409692" rtl="0" eaLnBrk="1" latinLnBrk="0" hangingPunct="1">
      <a:defRPr kumimoji="1" sz="1850" kern="1200">
        <a:solidFill>
          <a:schemeClr val="tx1"/>
        </a:solidFill>
        <a:latin typeface="+mn-lt"/>
        <a:ea typeface="+mn-ea"/>
        <a:cs typeface="+mn-cs"/>
      </a:defRPr>
    </a:lvl1pPr>
    <a:lvl2pPr marL="704846" algn="l" defTabSz="1409692" rtl="0" eaLnBrk="1" latinLnBrk="0" hangingPunct="1">
      <a:defRPr kumimoji="1" sz="1850" kern="1200">
        <a:solidFill>
          <a:schemeClr val="tx1"/>
        </a:solidFill>
        <a:latin typeface="+mn-lt"/>
        <a:ea typeface="+mn-ea"/>
        <a:cs typeface="+mn-cs"/>
      </a:defRPr>
    </a:lvl2pPr>
    <a:lvl3pPr marL="1409692" algn="l" defTabSz="1409692" rtl="0" eaLnBrk="1" latinLnBrk="0" hangingPunct="1">
      <a:defRPr kumimoji="1" sz="1850" kern="1200">
        <a:solidFill>
          <a:schemeClr val="tx1"/>
        </a:solidFill>
        <a:latin typeface="+mn-lt"/>
        <a:ea typeface="+mn-ea"/>
        <a:cs typeface="+mn-cs"/>
      </a:defRPr>
    </a:lvl3pPr>
    <a:lvl4pPr marL="2114538" algn="l" defTabSz="1409692" rtl="0" eaLnBrk="1" latinLnBrk="0" hangingPunct="1">
      <a:defRPr kumimoji="1" sz="1850" kern="1200">
        <a:solidFill>
          <a:schemeClr val="tx1"/>
        </a:solidFill>
        <a:latin typeface="+mn-lt"/>
        <a:ea typeface="+mn-ea"/>
        <a:cs typeface="+mn-cs"/>
      </a:defRPr>
    </a:lvl4pPr>
    <a:lvl5pPr marL="2819383" algn="l" defTabSz="1409692" rtl="0" eaLnBrk="1" latinLnBrk="0" hangingPunct="1">
      <a:defRPr kumimoji="1" sz="1850" kern="1200">
        <a:solidFill>
          <a:schemeClr val="tx1"/>
        </a:solidFill>
        <a:latin typeface="+mn-lt"/>
        <a:ea typeface="+mn-ea"/>
        <a:cs typeface="+mn-cs"/>
      </a:defRPr>
    </a:lvl5pPr>
    <a:lvl6pPr marL="3524229" algn="l" defTabSz="1409692" rtl="0" eaLnBrk="1" latinLnBrk="0" hangingPunct="1">
      <a:defRPr kumimoji="1" sz="1850" kern="1200">
        <a:solidFill>
          <a:schemeClr val="tx1"/>
        </a:solidFill>
        <a:latin typeface="+mn-lt"/>
        <a:ea typeface="+mn-ea"/>
        <a:cs typeface="+mn-cs"/>
      </a:defRPr>
    </a:lvl6pPr>
    <a:lvl7pPr marL="4229076" algn="l" defTabSz="1409692" rtl="0" eaLnBrk="1" latinLnBrk="0" hangingPunct="1">
      <a:defRPr kumimoji="1" sz="1850" kern="1200">
        <a:solidFill>
          <a:schemeClr val="tx1"/>
        </a:solidFill>
        <a:latin typeface="+mn-lt"/>
        <a:ea typeface="+mn-ea"/>
        <a:cs typeface="+mn-cs"/>
      </a:defRPr>
    </a:lvl7pPr>
    <a:lvl8pPr marL="4933921" algn="l" defTabSz="1409692" rtl="0" eaLnBrk="1" latinLnBrk="0" hangingPunct="1">
      <a:defRPr kumimoji="1" sz="1850" kern="1200">
        <a:solidFill>
          <a:schemeClr val="tx1"/>
        </a:solidFill>
        <a:latin typeface="+mn-lt"/>
        <a:ea typeface="+mn-ea"/>
        <a:cs typeface="+mn-cs"/>
      </a:defRPr>
    </a:lvl8pPr>
    <a:lvl9pPr marL="5638767" algn="l" defTabSz="1409692" rtl="0" eaLnBrk="1" latinLnBrk="0" hangingPunct="1">
      <a:defRPr kumimoji="1" sz="18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defTabSz="914344">
              <a:defRPr/>
            </a:pPr>
            <a:endParaRPr lang="en-US" altLang="ja-JP" sz="1200" b="1" spc="100" dirty="0">
              <a:solidFill>
                <a:schemeClr val="accent6"/>
              </a:solidFill>
              <a:latin typeface="BIZ UDPゴシック"/>
              <a:ea typeface="BIZ UDPゴシック"/>
            </a:endParaRPr>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1</a:t>
            </a:fld>
            <a:endParaRPr kumimoji="1" lang="ja-JP" altLang="en-US"/>
          </a:p>
        </p:txBody>
      </p:sp>
    </p:spTree>
    <p:extLst>
      <p:ext uri="{BB962C8B-B14F-4D97-AF65-F5344CB8AC3E}">
        <p14:creationId xmlns:p14="http://schemas.microsoft.com/office/powerpoint/2010/main" val="18915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1875" y="1243013"/>
            <a:ext cx="4743450" cy="3354387"/>
          </a:xfrm>
        </p:spPr>
      </p:sp>
      <p:sp>
        <p:nvSpPr>
          <p:cNvPr id="3" name="ノート プレースホルダー 2"/>
          <p:cNvSpPr>
            <a:spLocks noGrp="1"/>
          </p:cNvSpPr>
          <p:nvPr>
            <p:ph type="body" idx="1"/>
          </p:nvPr>
        </p:nvSpPr>
        <p:spPr/>
        <p:txBody>
          <a:bodyPr/>
          <a:lstStyle/>
          <a:p>
            <a:pPr defTabSz="914344">
              <a:defRPr/>
            </a:pPr>
            <a:endParaRPr lang="en-US" altLang="ja-JP" sz="1200" b="1" spc="100" dirty="0">
              <a:solidFill>
                <a:schemeClr val="accent6"/>
              </a:solidFill>
              <a:latin typeface="BIZ UDPゴシック"/>
              <a:ea typeface="BIZ UDPゴシック"/>
            </a:endParaRPr>
          </a:p>
        </p:txBody>
      </p:sp>
      <p:sp>
        <p:nvSpPr>
          <p:cNvPr id="4" name="スライド番号プレースホルダー 3"/>
          <p:cNvSpPr>
            <a:spLocks noGrp="1"/>
          </p:cNvSpPr>
          <p:nvPr>
            <p:ph type="sldNum" sz="quarter" idx="5"/>
          </p:nvPr>
        </p:nvSpPr>
        <p:spPr/>
        <p:txBody>
          <a:bodyPr/>
          <a:lstStyle/>
          <a:p>
            <a:fld id="{F4BD82CC-0456-44B0-8E4E-E66C33F03F88}" type="slidenum">
              <a:rPr kumimoji="1" lang="ja-JP" altLang="en-US" smtClean="0"/>
              <a:t>2</a:t>
            </a:fld>
            <a:endParaRPr kumimoji="1" lang="ja-JP" altLang="en-US"/>
          </a:p>
        </p:txBody>
      </p:sp>
    </p:spTree>
    <p:extLst>
      <p:ext uri="{BB962C8B-B14F-4D97-AF65-F5344CB8AC3E}">
        <p14:creationId xmlns:p14="http://schemas.microsoft.com/office/powerpoint/2010/main" val="242827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102766F-022C-40A0-9048-A3BBC9FF61CA}"/>
              </a:ext>
            </a:extLst>
          </p:cNvPr>
          <p:cNvCxnSpPr>
            <a:cxnSpLocks/>
          </p:cNvCxnSpPr>
          <p:nvPr userDrawn="1"/>
        </p:nvCxnSpPr>
        <p:spPr>
          <a:xfrm>
            <a:off x="164944" y="5345907"/>
            <a:ext cx="14515089"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C98BA733-AA9F-45B9-AC23-AF2F4DD84841}"/>
              </a:ext>
            </a:extLst>
          </p:cNvPr>
          <p:cNvSpPr/>
          <p:nvPr userDrawn="1"/>
        </p:nvSpPr>
        <p:spPr>
          <a:xfrm>
            <a:off x="0" y="0"/>
            <a:ext cx="219926" cy="1069181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232"/>
          </a:p>
        </p:txBody>
      </p:sp>
      <p:sp>
        <p:nvSpPr>
          <p:cNvPr id="4" name="タイトル 3">
            <a:extLst>
              <a:ext uri="{FF2B5EF4-FFF2-40B4-BE49-F238E27FC236}">
                <a16:creationId xmlns:a16="http://schemas.microsoft.com/office/drawing/2014/main" id="{A5706862-76B2-410C-97E0-CEC47BD96707}"/>
              </a:ext>
            </a:extLst>
          </p:cNvPr>
          <p:cNvSpPr>
            <a:spLocks noGrp="1"/>
          </p:cNvSpPr>
          <p:nvPr>
            <p:ph type="title"/>
          </p:nvPr>
        </p:nvSpPr>
        <p:spPr>
          <a:xfrm>
            <a:off x="1429517" y="4205569"/>
            <a:ext cx="13250517" cy="846065"/>
          </a:xfrm>
        </p:spPr>
        <p:txBody>
          <a:bodyPr/>
          <a:lstStyle>
            <a:lvl1pPr>
              <a:defRPr sz="5498">
                <a:solidFill>
                  <a:srgbClr val="2E75B6"/>
                </a:solidFill>
              </a:defRPr>
            </a:lvl1pPr>
          </a:lstStyle>
          <a:p>
            <a:r>
              <a:rPr kumimoji="1" lang="ja-JP" altLang="en-US"/>
              <a:t>マスター タイトルの書式設定</a:t>
            </a:r>
          </a:p>
        </p:txBody>
      </p:sp>
      <p:sp>
        <p:nvSpPr>
          <p:cNvPr id="5" name="テキスト プレースホルダー 5">
            <a:extLst>
              <a:ext uri="{FF2B5EF4-FFF2-40B4-BE49-F238E27FC236}">
                <a16:creationId xmlns:a16="http://schemas.microsoft.com/office/drawing/2014/main" id="{6CD82D20-892E-4BF9-A533-524E7E3DB62F}"/>
              </a:ext>
            </a:extLst>
          </p:cNvPr>
          <p:cNvSpPr>
            <a:spLocks noGrp="1"/>
          </p:cNvSpPr>
          <p:nvPr>
            <p:ph type="body" sz="quarter" idx="10" hasCustomPrompt="1"/>
          </p:nvPr>
        </p:nvSpPr>
        <p:spPr>
          <a:xfrm>
            <a:off x="1429517" y="5908169"/>
            <a:ext cx="13250517" cy="361894"/>
          </a:xfrm>
        </p:spPr>
        <p:txBody>
          <a:bodyPr/>
          <a:lstStyle>
            <a:lvl1pPr marL="0" indent="0" algn="r">
              <a:buNone/>
              <a:defRPr/>
            </a:lvl1pPr>
            <a:lvl2pPr marL="274925" indent="0">
              <a:buNone/>
              <a:defRPr/>
            </a:lvl2pPr>
            <a:lvl3pPr marL="659819" indent="0">
              <a:buNone/>
              <a:defRPr/>
            </a:lvl3pPr>
            <a:lvl4pPr marL="0" indent="0">
              <a:buNone/>
              <a:defRPr/>
            </a:lvl4pPr>
            <a:lvl5pPr marL="0" indent="0">
              <a:buNone/>
              <a:defRPr/>
            </a:lvl5pPr>
          </a:lstStyle>
          <a:p>
            <a:pPr lvl="0"/>
            <a:r>
              <a:rPr kumimoji="1" lang="en-US" altLang="ja-JP"/>
              <a:t>20YY</a:t>
            </a:r>
            <a:r>
              <a:rPr kumimoji="1" lang="ja-JP" altLang="en-US"/>
              <a:t>年</a:t>
            </a:r>
            <a:r>
              <a:rPr kumimoji="1" lang="en-US" altLang="ja-JP"/>
              <a:t>MM</a:t>
            </a:r>
            <a:r>
              <a:rPr kumimoji="1" lang="ja-JP" altLang="en-US"/>
              <a:t>月</a:t>
            </a:r>
            <a:r>
              <a:rPr kumimoji="1" lang="en-US" altLang="ja-JP"/>
              <a:t>DD</a:t>
            </a:r>
            <a:r>
              <a:rPr kumimoji="1" lang="ja-JP" altLang="en-US"/>
              <a:t>日</a:t>
            </a:r>
          </a:p>
        </p:txBody>
      </p:sp>
      <p:sp>
        <p:nvSpPr>
          <p:cNvPr id="6" name="テキスト プレースホルダー 5">
            <a:extLst>
              <a:ext uri="{FF2B5EF4-FFF2-40B4-BE49-F238E27FC236}">
                <a16:creationId xmlns:a16="http://schemas.microsoft.com/office/drawing/2014/main" id="{756CC7EE-F720-4B74-84D2-AE79D0C5A605}"/>
              </a:ext>
            </a:extLst>
          </p:cNvPr>
          <p:cNvSpPr>
            <a:spLocks noGrp="1"/>
          </p:cNvSpPr>
          <p:nvPr>
            <p:ph type="body" sz="quarter" idx="11" hasCustomPrompt="1"/>
          </p:nvPr>
        </p:nvSpPr>
        <p:spPr>
          <a:xfrm>
            <a:off x="1429517" y="6479579"/>
            <a:ext cx="13250517" cy="413768"/>
          </a:xfrm>
        </p:spPr>
        <p:txBody>
          <a:bodyPr/>
          <a:lstStyle>
            <a:lvl1pPr marL="0" indent="0" algn="r">
              <a:buNone/>
              <a:defRPr sz="2444"/>
            </a:lvl1pPr>
            <a:lvl2pPr marL="274925" indent="0">
              <a:buNone/>
              <a:defRPr/>
            </a:lvl2pPr>
            <a:lvl3pPr marL="659819" indent="0">
              <a:buNone/>
              <a:defRPr/>
            </a:lvl3pPr>
            <a:lvl4pPr marL="0" indent="0">
              <a:buNone/>
              <a:defRPr/>
            </a:lvl4pPr>
            <a:lvl5pPr marL="0" indent="0">
              <a:buNone/>
              <a:defRPr/>
            </a:lvl5pPr>
          </a:lstStyle>
          <a:p>
            <a:pPr lvl="0"/>
            <a:r>
              <a:rPr kumimoji="1" lang="ja-JP" altLang="en-US"/>
              <a:t>大阪府・大阪市</a:t>
            </a:r>
          </a:p>
        </p:txBody>
      </p:sp>
    </p:spTree>
    <p:extLst>
      <p:ext uri="{BB962C8B-B14F-4D97-AF65-F5344CB8AC3E}">
        <p14:creationId xmlns:p14="http://schemas.microsoft.com/office/powerpoint/2010/main" val="74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1"/>
            <a:ext cx="15119885" cy="1294170"/>
          </a:xfrm>
          <a:prstGeom prst="rect">
            <a:avLst/>
          </a:prstGeom>
          <a:solidFill>
            <a:srgbClr val="DEEBF7"/>
          </a:solidFill>
        </p:spPr>
        <p:txBody>
          <a:bodyPr lIns="288000" rIns="288000" bIns="72000" anchor="b" anchorCtr="0">
            <a:no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1" y="1"/>
            <a:ext cx="1443042" cy="232756"/>
          </a:xfrm>
          <a:solidFill>
            <a:srgbClr val="2E75B6"/>
          </a:solidFill>
        </p:spPr>
        <p:txBody>
          <a:bodyPr wrap="none" lIns="180000" rIns="180000"/>
          <a:lstStyle>
            <a:lvl1pPr marL="0" indent="0">
              <a:buNone/>
              <a:defRPr sz="1375" b="1">
                <a:solidFill>
                  <a:srgbClr val="FFFFFF"/>
                </a:solidFill>
              </a:defRPr>
            </a:lvl1pPr>
          </a:lstStyle>
          <a:p>
            <a:pPr lvl="0"/>
            <a:r>
              <a:rPr kumimoji="1" lang="ja-JP" altLang="en-US"/>
              <a:t>節 </a:t>
            </a:r>
            <a:r>
              <a:rPr kumimoji="1" lang="en-US" altLang="ja-JP"/>
              <a:t>SECTION</a:t>
            </a:r>
            <a:endParaRPr kumimoji="1" lang="ja-JP" altLang="en-US"/>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11601076" y="10353364"/>
            <a:ext cx="3298884" cy="188065"/>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255747360"/>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DE85D-D900-4AAF-9028-5F3E95FADBA1}"/>
              </a:ext>
            </a:extLst>
          </p:cNvPr>
          <p:cNvSpPr>
            <a:spLocks noGrp="1"/>
          </p:cNvSpPr>
          <p:nvPr>
            <p:ph type="title" hasCustomPrompt="1"/>
          </p:nvPr>
        </p:nvSpPr>
        <p:spPr>
          <a:xfrm>
            <a:off x="439584" y="459906"/>
            <a:ext cx="14240182" cy="423193"/>
          </a:xfrm>
        </p:spPr>
        <p:txBody>
          <a:bodyPr/>
          <a:lstStyle>
            <a:lvl1pPr>
              <a:defRPr>
                <a:solidFill>
                  <a:srgbClr val="2E75B6"/>
                </a:solidFill>
              </a:defRPr>
            </a:lvl1pPr>
          </a:lstStyle>
          <a:p>
            <a:r>
              <a:rPr kumimoji="1" lang="en-US" altLang="ja-JP"/>
              <a:t>CONTENTS</a:t>
            </a:r>
            <a:endParaRPr kumimoji="1" lang="ja-JP" altLang="en-US"/>
          </a:p>
        </p:txBody>
      </p:sp>
      <p:sp>
        <p:nvSpPr>
          <p:cNvPr id="6" name="テキスト プレースホルダー 5">
            <a:extLst>
              <a:ext uri="{FF2B5EF4-FFF2-40B4-BE49-F238E27FC236}">
                <a16:creationId xmlns:a16="http://schemas.microsoft.com/office/drawing/2014/main" id="{67207277-8CA5-4537-ACD4-0F65AE1FD1C5}"/>
              </a:ext>
            </a:extLst>
          </p:cNvPr>
          <p:cNvSpPr>
            <a:spLocks noGrp="1"/>
          </p:cNvSpPr>
          <p:nvPr>
            <p:ph type="body" sz="quarter" idx="10"/>
          </p:nvPr>
        </p:nvSpPr>
        <p:spPr>
          <a:xfrm>
            <a:off x="439584" y="1508617"/>
            <a:ext cx="14240182" cy="550151"/>
          </a:xfrm>
        </p:spPr>
        <p:txBody>
          <a:bodyPr/>
          <a:lstStyle>
            <a:lvl1pPr marL="0" indent="0">
              <a:lnSpc>
                <a:spcPct val="130000"/>
              </a:lnSpc>
              <a:buNone/>
              <a:defRPr sz="2750"/>
            </a:lvl1pPr>
          </a:lstStyle>
          <a:p>
            <a:pPr lvl="0"/>
            <a:r>
              <a:rPr kumimoji="1" lang="ja-JP" altLang="en-US"/>
              <a:t>マスター テキストの書式設定</a:t>
            </a:r>
          </a:p>
        </p:txBody>
      </p:sp>
    </p:spTree>
    <p:extLst>
      <p:ext uri="{BB962C8B-B14F-4D97-AF65-F5344CB8AC3E}">
        <p14:creationId xmlns:p14="http://schemas.microsoft.com/office/powerpoint/2010/main" val="3906591774"/>
      </p:ext>
    </p:extLst>
  </p:cSld>
  <p:clrMapOvr>
    <a:masterClrMapping/>
  </p:clrMapOvr>
  <p:extLst>
    <p:ext uri="{DCECCB84-F9BA-43D5-87BE-67443E8EF086}">
      <p15:sldGuideLst xmlns:p15="http://schemas.microsoft.com/office/powerpoint/2012/main">
        <p15:guide id="1" orient="horz" pos="275" userDrawn="1">
          <p15:clr>
            <a:srgbClr val="FBAE40"/>
          </p15:clr>
        </p15:guide>
        <p15:guide id="2" orient="horz" pos="95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_A">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439584" y="5345907"/>
            <a:ext cx="14240182"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439584" y="4449068"/>
            <a:ext cx="14240182" cy="658001"/>
          </a:xfrm>
        </p:spPr>
        <p:txBody>
          <a:bodyPr/>
          <a:lstStyle>
            <a:lvl1pPr>
              <a:defRPr sz="427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439584" y="3713706"/>
            <a:ext cx="14240182" cy="517257"/>
          </a:xfrm>
        </p:spPr>
        <p:txBody>
          <a:bodyPr/>
          <a:lstStyle>
            <a:lvl1pPr marL="0" indent="0">
              <a:buNone/>
              <a:defRPr sz="3056" b="1">
                <a:solidFill>
                  <a:srgbClr val="2E75B6"/>
                </a:solidFill>
              </a:defRPr>
            </a:lvl1pPr>
            <a:lvl2pPr marL="274925" indent="0">
              <a:buNone/>
              <a:defRPr/>
            </a:lvl2pPr>
            <a:lvl3pPr marL="659819" indent="0">
              <a:buNone/>
              <a:defRPr/>
            </a:lvl3pPr>
            <a:lvl4pPr marL="0" indent="0">
              <a:buNone/>
              <a:defRPr/>
            </a:lvl4pPr>
            <a:lvl5pPr marL="0" indent="0">
              <a:buNone/>
              <a:defRPr/>
            </a:lvl5pPr>
          </a:lstStyle>
          <a:p>
            <a:pPr lvl="0"/>
            <a:r>
              <a:rPr kumimoji="1" lang="ja-JP" altLang="en-US"/>
              <a:t>章 </a:t>
            </a:r>
            <a:r>
              <a:rPr kumimoji="1" lang="en-US" altLang="ja-JP"/>
              <a:t>CHAPTER</a:t>
            </a:r>
            <a:endParaRPr kumimoji="1" lang="ja-JP" altLang="en-US"/>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467076" y="5514293"/>
            <a:ext cx="14185201" cy="465512"/>
          </a:xfrm>
        </p:spPr>
        <p:txBody>
          <a:bodyPr/>
          <a:lstStyle>
            <a:lvl1pPr marL="0" indent="0">
              <a:buNone/>
              <a:defRPr sz="2750"/>
            </a:lvl1pPr>
            <a:lvl2pPr marL="274925" indent="0">
              <a:buNone/>
              <a:defRPr sz="2750"/>
            </a:lvl2pPr>
            <a:lvl3pPr marL="659819" indent="0">
              <a:buNone/>
              <a:defRPr sz="2750"/>
            </a:lvl3pPr>
            <a:lvl4pPr marL="0" indent="0">
              <a:buNone/>
              <a:defRPr sz="2750"/>
            </a:lvl4pPr>
            <a:lvl5pPr marL="0" indent="0">
              <a:buNone/>
              <a:defRPr sz="275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5847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_B">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61CA886-2D64-4D59-8666-9628EB9CF944}"/>
              </a:ext>
            </a:extLst>
          </p:cNvPr>
          <p:cNvCxnSpPr>
            <a:cxnSpLocks/>
          </p:cNvCxnSpPr>
          <p:nvPr userDrawn="1"/>
        </p:nvCxnSpPr>
        <p:spPr>
          <a:xfrm>
            <a:off x="439584" y="5345907"/>
            <a:ext cx="14240182"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706D760E-9114-4DCB-AEA4-28744E29BE15}"/>
              </a:ext>
            </a:extLst>
          </p:cNvPr>
          <p:cNvSpPr>
            <a:spLocks noGrp="1"/>
          </p:cNvSpPr>
          <p:nvPr>
            <p:ph type="title" hasCustomPrompt="1"/>
          </p:nvPr>
        </p:nvSpPr>
        <p:spPr>
          <a:xfrm>
            <a:off x="2474162" y="4657612"/>
            <a:ext cx="12205871" cy="658001"/>
          </a:xfrm>
        </p:spPr>
        <p:txBody>
          <a:bodyPr/>
          <a:lstStyle>
            <a:lvl1pPr>
              <a:defRPr sz="4276"/>
            </a:lvl1pPr>
          </a:lstStyle>
          <a:p>
            <a:r>
              <a:rPr kumimoji="1" lang="ja-JP" altLang="en-US"/>
              <a:t>章 </a:t>
            </a:r>
            <a:r>
              <a:rPr kumimoji="1" lang="en-US" altLang="ja-JP"/>
              <a:t>CHAPTER</a:t>
            </a:r>
            <a:r>
              <a:rPr kumimoji="1" lang="ja-JP" altLang="en-US"/>
              <a:t>を入力</a:t>
            </a:r>
          </a:p>
        </p:txBody>
      </p:sp>
      <p:sp>
        <p:nvSpPr>
          <p:cNvPr id="7" name="テキスト プレースホルダー 6">
            <a:extLst>
              <a:ext uri="{FF2B5EF4-FFF2-40B4-BE49-F238E27FC236}">
                <a16:creationId xmlns:a16="http://schemas.microsoft.com/office/drawing/2014/main" id="{17E929E0-E7ED-4CCF-9276-36B9C4F72806}"/>
              </a:ext>
            </a:extLst>
          </p:cNvPr>
          <p:cNvSpPr>
            <a:spLocks noGrp="1"/>
          </p:cNvSpPr>
          <p:nvPr>
            <p:ph type="body" sz="quarter" idx="10" hasCustomPrompt="1"/>
          </p:nvPr>
        </p:nvSpPr>
        <p:spPr>
          <a:xfrm>
            <a:off x="439584" y="4558151"/>
            <a:ext cx="1759405" cy="787756"/>
          </a:xfrm>
          <a:solidFill>
            <a:srgbClr val="2E75B6"/>
          </a:solidFill>
        </p:spPr>
        <p:txBody>
          <a:bodyPr anchor="ctr" anchorCtr="1">
            <a:noAutofit/>
          </a:bodyPr>
          <a:lstStyle>
            <a:lvl1pPr marL="0" indent="0" algn="ctr">
              <a:lnSpc>
                <a:spcPct val="100000"/>
              </a:lnSpc>
              <a:spcAft>
                <a:spcPts val="0"/>
              </a:spcAft>
              <a:buNone/>
              <a:defRPr sz="3056" b="1">
                <a:solidFill>
                  <a:srgbClr val="FFFFFF"/>
                </a:solidFill>
              </a:defRPr>
            </a:lvl1pPr>
            <a:lvl2pPr marL="274925" indent="0">
              <a:buNone/>
              <a:defRPr/>
            </a:lvl2pPr>
            <a:lvl3pPr marL="659819" indent="0">
              <a:buNone/>
              <a:defRPr/>
            </a:lvl3pPr>
            <a:lvl4pPr marL="0" indent="0">
              <a:buNone/>
              <a:defRPr/>
            </a:lvl4pPr>
            <a:lvl5pPr marL="0" indent="0">
              <a:buNone/>
              <a:defRPr/>
            </a:lvl5pPr>
          </a:lstStyle>
          <a:p>
            <a:pPr lvl="0"/>
            <a:r>
              <a:rPr kumimoji="1" lang="ja-JP" altLang="en-US"/>
              <a:t>章</a:t>
            </a:r>
          </a:p>
        </p:txBody>
      </p:sp>
      <p:sp>
        <p:nvSpPr>
          <p:cNvPr id="9" name="テキスト プレースホルダー 8">
            <a:extLst>
              <a:ext uri="{FF2B5EF4-FFF2-40B4-BE49-F238E27FC236}">
                <a16:creationId xmlns:a16="http://schemas.microsoft.com/office/drawing/2014/main" id="{5ADEA154-C506-4961-8DDF-978F194B60DC}"/>
              </a:ext>
            </a:extLst>
          </p:cNvPr>
          <p:cNvSpPr>
            <a:spLocks noGrp="1"/>
          </p:cNvSpPr>
          <p:nvPr>
            <p:ph type="body" sz="quarter" idx="11" hasCustomPrompt="1"/>
          </p:nvPr>
        </p:nvSpPr>
        <p:spPr>
          <a:xfrm>
            <a:off x="467076" y="5570560"/>
            <a:ext cx="14185201" cy="465512"/>
          </a:xfrm>
        </p:spPr>
        <p:txBody>
          <a:bodyPr/>
          <a:lstStyle>
            <a:lvl1pPr marL="0" indent="0">
              <a:buNone/>
              <a:defRPr sz="2750"/>
            </a:lvl1pPr>
            <a:lvl2pPr marL="274925" indent="0">
              <a:buNone/>
              <a:defRPr sz="2750"/>
            </a:lvl2pPr>
            <a:lvl3pPr marL="659819" indent="0">
              <a:buNone/>
              <a:defRPr sz="2750"/>
            </a:lvl3pPr>
            <a:lvl4pPr marL="0" indent="0">
              <a:buNone/>
              <a:defRPr sz="2750"/>
            </a:lvl4pPr>
            <a:lvl5pPr marL="0" indent="0">
              <a:buNone/>
              <a:defRPr sz="2750"/>
            </a:lvl5pPr>
          </a:lstStyle>
          <a:p>
            <a:pPr lvl="0"/>
            <a:r>
              <a:rPr kumimoji="1" lang="ja-JP" altLang="en-US"/>
              <a:t>節 </a:t>
            </a:r>
            <a:r>
              <a:rPr kumimoji="1" lang="en-US" altLang="ja-JP"/>
              <a:t>SECTION</a:t>
            </a:r>
            <a:r>
              <a:rPr kumimoji="1" lang="ja-JP" altLang="en-US"/>
              <a:t>を入力</a:t>
            </a:r>
          </a:p>
        </p:txBody>
      </p:sp>
    </p:spTree>
    <p:extLst>
      <p:ext uri="{BB962C8B-B14F-4D97-AF65-F5344CB8AC3E}">
        <p14:creationId xmlns:p14="http://schemas.microsoft.com/office/powerpoint/2010/main" val="318169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面_A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584" y="357128"/>
            <a:ext cx="14240182" cy="846386"/>
          </a:xfrm>
          <a:prstGeom prst="rect">
            <a:avLst/>
          </a:prstGeom>
        </p:spPr>
        <p:txBody>
          <a:bodyPr anchor="b" anchorCtr="0"/>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329621" y="1294170"/>
            <a:ext cx="1446010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8" name="テキスト プレースホルダー 4">
            <a:extLst>
              <a:ext uri="{FF2B5EF4-FFF2-40B4-BE49-F238E27FC236}">
                <a16:creationId xmlns:a16="http://schemas.microsoft.com/office/drawing/2014/main" id="{F4C88866-C59D-468E-A845-84EDD4A5D1F0}"/>
              </a:ext>
            </a:extLst>
          </p:cNvPr>
          <p:cNvSpPr>
            <a:spLocks noGrp="1"/>
          </p:cNvSpPr>
          <p:nvPr>
            <p:ph type="body" sz="quarter" idx="11"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87AD6F07-D749-494E-82CA-CE07C186874C}"/>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910333606"/>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面_A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584" y="357128"/>
            <a:ext cx="14240182" cy="846386"/>
          </a:xfrm>
          <a:prstGeom prst="rect">
            <a:avLst/>
          </a:prstGeom>
        </p:spPr>
        <p:txBody>
          <a:bodyPr anchor="b" anchorCtr="0"/>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cxnSp>
        <p:nvCxnSpPr>
          <p:cNvPr id="6" name="直線コネクタ 5">
            <a:extLst>
              <a:ext uri="{FF2B5EF4-FFF2-40B4-BE49-F238E27FC236}">
                <a16:creationId xmlns:a16="http://schemas.microsoft.com/office/drawing/2014/main" id="{A5C547B4-AA49-4C28-B0DC-88C127261D97}"/>
              </a:ext>
            </a:extLst>
          </p:cNvPr>
          <p:cNvCxnSpPr>
            <a:cxnSpLocks/>
          </p:cNvCxnSpPr>
          <p:nvPr userDrawn="1"/>
        </p:nvCxnSpPr>
        <p:spPr>
          <a:xfrm>
            <a:off x="329621" y="1294170"/>
            <a:ext cx="14460108" cy="0"/>
          </a:xfrm>
          <a:prstGeom prst="line">
            <a:avLst/>
          </a:prstGeom>
          <a:ln w="12700">
            <a:solidFill>
              <a:srgbClr val="2E75B6"/>
            </a:solidFill>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B450A7D1-9F13-47BB-A835-56440BD54FFF}"/>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78716F41-71C4-405D-97B8-A0C2E8000E06}"/>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057592594"/>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中面_B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851" y="335248"/>
            <a:ext cx="14240182" cy="846386"/>
          </a:xfrm>
          <a:prstGeom prst="rect">
            <a:avLst/>
          </a:prstGeom>
          <a:noFill/>
        </p:spPr>
        <p:txBody>
          <a:bodyPr wrap="square" lIns="0" rIns="0" bIns="0" anchor="b" anchorCtr="0">
            <a:sp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8" name="テキスト プレースホルダー 8">
            <a:extLst>
              <a:ext uri="{FF2B5EF4-FFF2-40B4-BE49-F238E27FC236}">
                <a16:creationId xmlns:a16="http://schemas.microsoft.com/office/drawing/2014/main" id="{F9A5ECC4-5420-49E8-A4AF-63C3FD3A5D06}"/>
              </a:ext>
            </a:extLst>
          </p:cNvPr>
          <p:cNvSpPr>
            <a:spLocks noGrp="1"/>
          </p:cNvSpPr>
          <p:nvPr>
            <p:ph type="body" sz="quarter" idx="11"/>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2" name="スライド番号プレースホルダー 1">
            <a:extLst>
              <a:ext uri="{FF2B5EF4-FFF2-40B4-BE49-F238E27FC236}">
                <a16:creationId xmlns:a16="http://schemas.microsoft.com/office/drawing/2014/main" id="{B4C27C92-8172-4EB1-ABC8-BBD394F36F3A}"/>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533628377"/>
      </p:ext>
    </p:extLst>
  </p:cSld>
  <p:clrMapOvr>
    <a:masterClrMapping/>
  </p:clrMapOvr>
  <p:extLst>
    <p:ext uri="{DCECCB84-F9BA-43D5-87BE-67443E8EF086}">
      <p15:sldGuideLst xmlns:p15="http://schemas.microsoft.com/office/powerpoint/2012/main">
        <p15:guide id="1" orient="horz" pos="989" userDrawn="1">
          <p15:clr>
            <a:srgbClr val="FBAE40"/>
          </p15:clr>
        </p15:guide>
        <p15:guide id="2" orient="horz" pos="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中面_B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439851" y="335248"/>
            <a:ext cx="14240182" cy="846386"/>
          </a:xfrm>
          <a:prstGeom prst="rect">
            <a:avLst/>
          </a:prstGeom>
          <a:noFill/>
        </p:spPr>
        <p:txBody>
          <a:bodyPr wrap="square" lIns="0" rIns="0" bIns="0" anchor="b" anchorCtr="0">
            <a:sp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F9005D2A-D2F7-4EE9-8B71-A9E29034F27E}"/>
              </a:ext>
            </a:extLst>
          </p:cNvPr>
          <p:cNvSpPr>
            <a:spLocks noGrp="1"/>
          </p:cNvSpPr>
          <p:nvPr>
            <p:ph type="body" sz="quarter" idx="10" hasCustomPrompt="1"/>
          </p:nvPr>
        </p:nvSpPr>
        <p:spPr>
          <a:xfrm>
            <a:off x="1" y="1"/>
            <a:ext cx="1443042" cy="232756"/>
          </a:xfrm>
          <a:solidFill>
            <a:srgbClr val="DEEBF7"/>
          </a:solidFill>
        </p:spPr>
        <p:txBody>
          <a:bodyPr wrap="none" lIns="180000" rIns="180000"/>
          <a:lstStyle>
            <a:lvl1pPr marL="0" indent="0">
              <a:buNone/>
              <a:defRPr sz="1375" b="1">
                <a:solidFill>
                  <a:srgbClr val="2E75B6"/>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024593E6-0BA8-43CA-ACF0-893CB74E2EF1}"/>
              </a:ext>
            </a:extLst>
          </p:cNvPr>
          <p:cNvSpPr>
            <a:spLocks noGrp="1"/>
          </p:cNvSpPr>
          <p:nvPr>
            <p:ph type="sldNum" sz="quarter" idx="11"/>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258593742"/>
      </p:ext>
    </p:extLst>
  </p:cSld>
  <p:clrMapOvr>
    <a:masterClrMapping/>
  </p:clrMapOvr>
  <p:extLst>
    <p:ext uri="{DCECCB84-F9BA-43D5-87BE-67443E8EF086}">
      <p15:sldGuideLst xmlns:p15="http://schemas.microsoft.com/office/powerpoint/2012/main">
        <p15:guide id="1" orient="horz" pos="989" userDrawn="1">
          <p15:clr>
            <a:srgbClr val="FBAE40"/>
          </p15:clr>
        </p15:guide>
        <p15:guide id="2" orient="horz" pos="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1" y="1"/>
            <a:ext cx="15119885" cy="1294170"/>
          </a:xfrm>
          <a:prstGeom prst="rect">
            <a:avLst/>
          </a:prstGeom>
          <a:solidFill>
            <a:srgbClr val="DEEBF7"/>
          </a:solidFill>
        </p:spPr>
        <p:txBody>
          <a:bodyPr lIns="288000" rIns="288000" bIns="72000" anchor="b" anchorCtr="0">
            <a:noAutofit/>
          </a:bodyPr>
          <a:lstStyle>
            <a:lvl1pPr fontAlgn="base">
              <a:defRPr sz="2750"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439584" y="1575512"/>
            <a:ext cx="14240182" cy="1316514"/>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1" y="1"/>
            <a:ext cx="1443042" cy="232756"/>
          </a:xfrm>
          <a:solidFill>
            <a:srgbClr val="2E75B6"/>
          </a:solidFill>
        </p:spPr>
        <p:txBody>
          <a:bodyPr wrap="none" lIns="180000" rIns="180000"/>
          <a:lstStyle>
            <a:lvl1pPr marL="0" indent="0">
              <a:buNone/>
              <a:defRPr sz="1375"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1257551434"/>
      </p:ext>
    </p:extLst>
  </p:cSld>
  <p:clrMapOvr>
    <a:masterClrMapping/>
  </p:clrMapOvr>
  <p:extLst>
    <p:ext uri="{DCECCB84-F9BA-43D5-87BE-67443E8EF086}">
      <p15:sldGuideLst xmlns:p15="http://schemas.microsoft.com/office/powerpoint/2012/main">
        <p15:guide id="1" orient="horz" pos="9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584" y="347369"/>
            <a:ext cx="14240182" cy="423193"/>
          </a:xfrm>
          <a:prstGeom prst="rect">
            <a:avLst/>
          </a:prstGeom>
        </p:spPr>
        <p:txBody>
          <a:bodyPr vert="horz" lIns="0" tIns="0" rIns="0" bIns="0" rtlCol="0" anchor="b" anchorCtr="0">
            <a:spAutoFit/>
          </a:bodyPr>
          <a:lstStyle/>
          <a:p>
            <a:r>
              <a:rPr lang="ja-JP" altLang="en-US"/>
              <a:t>マスター タイトルの書式設定</a:t>
            </a:r>
            <a:endParaRPr lang="en-US"/>
          </a:p>
        </p:txBody>
      </p:sp>
      <p:sp>
        <p:nvSpPr>
          <p:cNvPr id="3" name="Text Placeholder 2"/>
          <p:cNvSpPr>
            <a:spLocks noGrp="1"/>
          </p:cNvSpPr>
          <p:nvPr>
            <p:ph type="body" idx="1"/>
          </p:nvPr>
        </p:nvSpPr>
        <p:spPr>
          <a:xfrm>
            <a:off x="439584" y="1575512"/>
            <a:ext cx="14240182" cy="1316514"/>
          </a:xfrm>
          <a:prstGeom prst="rect">
            <a:avLst/>
          </a:prstGeom>
        </p:spPr>
        <p:txBody>
          <a:bodyPr vert="horz" lIns="0" tIns="0" rIns="0" bIns="0" rtlCol="0">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endParaRPr lang="en-US"/>
          </a:p>
        </p:txBody>
      </p:sp>
      <p:sp>
        <p:nvSpPr>
          <p:cNvPr id="5" name="スライド番号プレースホルダー 4">
            <a:extLst>
              <a:ext uri="{FF2B5EF4-FFF2-40B4-BE49-F238E27FC236}">
                <a16:creationId xmlns:a16="http://schemas.microsoft.com/office/drawing/2014/main" id="{4D0242FE-060D-429D-8284-29834DC86F97}"/>
              </a:ext>
            </a:extLst>
          </p:cNvPr>
          <p:cNvSpPr>
            <a:spLocks noGrp="1"/>
          </p:cNvSpPr>
          <p:nvPr>
            <p:ph type="sldNum" sz="quarter" idx="4"/>
          </p:nvPr>
        </p:nvSpPr>
        <p:spPr>
          <a:xfrm>
            <a:off x="11656056" y="10353364"/>
            <a:ext cx="3298884" cy="188065"/>
          </a:xfrm>
          <a:prstGeom prst="rect">
            <a:avLst/>
          </a:prstGeom>
        </p:spPr>
        <p:txBody>
          <a:bodyPr vert="horz" lIns="0" tIns="0" rIns="0" bIns="0" rtlCol="0" anchor="t" anchorCtr="0">
            <a:spAutoFit/>
          </a:bodyPr>
          <a:lstStyle>
            <a:lvl1pPr algn="r">
              <a:defRPr sz="1222">
                <a:solidFill>
                  <a:srgbClr val="525252"/>
                </a:solidFill>
              </a:defRPr>
            </a:lvl1p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56622319"/>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71" r:id="rId4"/>
    <p:sldLayoutId id="2147483662" r:id="rId5"/>
    <p:sldLayoutId id="2147483666" r:id="rId6"/>
    <p:sldLayoutId id="2147483668" r:id="rId7"/>
    <p:sldLayoutId id="2147483670" r:id="rId8"/>
    <p:sldLayoutId id="2147483667" r:id="rId9"/>
    <p:sldLayoutId id="2147483669" r:id="rId10"/>
    <p:sldLayoutId id="2147483665" r:id="rId11"/>
  </p:sldLayoutIdLst>
  <p:hf hdr="0" ftr="0" dt="0"/>
  <p:txStyles>
    <p:titleStyle>
      <a:lvl1pPr algn="l" defTabSz="1393124" rtl="0" eaLnBrk="1" fontAlgn="ctr" latinLnBrk="0" hangingPunct="1">
        <a:lnSpc>
          <a:spcPct val="100000"/>
        </a:lnSpc>
        <a:spcBef>
          <a:spcPts val="0"/>
        </a:spcBef>
        <a:buNone/>
        <a:defRPr kumimoji="1" sz="2750" b="1" kern="1200">
          <a:solidFill>
            <a:schemeClr val="tx1"/>
          </a:solidFill>
          <a:latin typeface="+mj-lt"/>
          <a:ea typeface="+mj-ea"/>
          <a:cs typeface="+mj-cs"/>
        </a:defRPr>
      </a:lvl1pPr>
    </p:titleStyle>
    <p:bodyStyle>
      <a:lvl1pPr marL="274925" indent="-274925" algn="l" defTabSz="1393124" rtl="0" eaLnBrk="1" fontAlgn="ctr" latinLnBrk="0" hangingPunct="1">
        <a:lnSpc>
          <a:spcPct val="110000"/>
        </a:lnSpc>
        <a:spcBef>
          <a:spcPts val="0"/>
        </a:spcBef>
        <a:spcAft>
          <a:spcPts val="917"/>
        </a:spcAft>
        <a:buClr>
          <a:srgbClr val="2E75B6"/>
        </a:buClr>
        <a:buFont typeface="Wingdings" panose="05000000000000000000" pitchFamily="2" charset="2"/>
        <a:buChar char="l"/>
        <a:defRPr kumimoji="1" sz="2138" kern="1200">
          <a:solidFill>
            <a:schemeClr val="tx1"/>
          </a:solidFill>
          <a:latin typeface="+mn-lt"/>
          <a:ea typeface="+mn-ea"/>
          <a:cs typeface="+mn-cs"/>
        </a:defRPr>
      </a:lvl1pPr>
      <a:lvl2pPr marL="494863" indent="-219940" algn="l" defTabSz="1393124" rtl="0" eaLnBrk="1" fontAlgn="ctr" latinLnBrk="0" hangingPunct="1">
        <a:lnSpc>
          <a:spcPct val="110000"/>
        </a:lnSpc>
        <a:spcBef>
          <a:spcPts val="0"/>
        </a:spcBef>
        <a:spcAft>
          <a:spcPts val="917"/>
        </a:spcAft>
        <a:buFont typeface="BIZ UDPゴシック" panose="020B0400000000000000" pitchFamily="50" charset="-128"/>
        <a:buChar char="-"/>
        <a:defRPr kumimoji="1" sz="2138" kern="1200">
          <a:solidFill>
            <a:schemeClr val="tx1"/>
          </a:solidFill>
          <a:latin typeface="+mn-lt"/>
          <a:ea typeface="+mn-ea"/>
          <a:cs typeface="+mn-cs"/>
        </a:defRPr>
      </a:lvl2pPr>
      <a:lvl3pPr marL="824773" indent="-164954" algn="l" defTabSz="1393124" rtl="0" eaLnBrk="1" fontAlgn="ctr" latinLnBrk="0" hangingPunct="1">
        <a:lnSpc>
          <a:spcPct val="110000"/>
        </a:lnSpc>
        <a:spcBef>
          <a:spcPts val="0"/>
        </a:spcBef>
        <a:spcAft>
          <a:spcPts val="917"/>
        </a:spcAft>
        <a:buClr>
          <a:srgbClr val="2E75B6"/>
        </a:buClr>
        <a:buFont typeface="Arial" panose="020B0604020202020204" pitchFamily="34" charset="0"/>
        <a:buChar char="•"/>
        <a:defRPr kumimoji="1" sz="2138" kern="1200">
          <a:solidFill>
            <a:schemeClr val="tx1"/>
          </a:solidFill>
          <a:latin typeface="+mn-lt"/>
          <a:ea typeface="+mn-ea"/>
          <a:cs typeface="+mn-cs"/>
        </a:defRPr>
      </a:lvl3pPr>
      <a:lvl4pPr marL="274925" indent="-274925" algn="l" defTabSz="1393124" rtl="0" eaLnBrk="1" fontAlgn="ctr" latinLnBrk="0" hangingPunct="1">
        <a:lnSpc>
          <a:spcPct val="110000"/>
        </a:lnSpc>
        <a:spcBef>
          <a:spcPts val="0"/>
        </a:spcBef>
        <a:spcAft>
          <a:spcPts val="917"/>
        </a:spcAft>
        <a:buFont typeface="Wingdings" panose="05000000000000000000" pitchFamily="2" charset="2"/>
        <a:buChar char="l"/>
        <a:defRPr kumimoji="1" sz="2138" kern="1200">
          <a:solidFill>
            <a:schemeClr val="tx1"/>
          </a:solidFill>
          <a:latin typeface="+mn-lt"/>
          <a:ea typeface="+mn-ea"/>
          <a:cs typeface="+mn-cs"/>
        </a:defRPr>
      </a:lvl4pPr>
      <a:lvl5pPr marL="274925" indent="-274925" algn="l" defTabSz="1393124" rtl="0" eaLnBrk="1" fontAlgn="ctr" latinLnBrk="0" hangingPunct="1">
        <a:lnSpc>
          <a:spcPct val="110000"/>
        </a:lnSpc>
        <a:spcBef>
          <a:spcPts val="0"/>
        </a:spcBef>
        <a:spcAft>
          <a:spcPts val="917"/>
        </a:spcAft>
        <a:buFont typeface="Wingdings" panose="05000000000000000000" pitchFamily="2" charset="2"/>
        <a:buChar char="l"/>
        <a:defRPr kumimoji="1" sz="2138" kern="1200">
          <a:solidFill>
            <a:schemeClr val="tx1"/>
          </a:solidFill>
          <a:latin typeface="+mn-lt"/>
          <a:ea typeface="+mn-ea"/>
          <a:cs typeface="+mn-cs"/>
        </a:defRPr>
      </a:lvl5pPr>
      <a:lvl6pPr marL="3831092"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6pPr>
      <a:lvl7pPr marL="4527654"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7pPr>
      <a:lvl8pPr marL="5224216"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8pPr>
      <a:lvl9pPr marL="5920778" indent="-348282" algn="l" defTabSz="1393124" rtl="0" eaLnBrk="1" latinLnBrk="0" hangingPunct="1">
        <a:lnSpc>
          <a:spcPct val="90000"/>
        </a:lnSpc>
        <a:spcBef>
          <a:spcPts val="762"/>
        </a:spcBef>
        <a:buFont typeface="Arial" panose="020B0604020202020204" pitchFamily="34" charset="0"/>
        <a:buChar char="•"/>
        <a:defRPr kumimoji="1" sz="2743" kern="1200">
          <a:solidFill>
            <a:schemeClr val="tx1"/>
          </a:solidFill>
          <a:latin typeface="+mn-lt"/>
          <a:ea typeface="+mn-ea"/>
          <a:cs typeface="+mn-cs"/>
        </a:defRPr>
      </a:lvl9pPr>
    </p:bodyStyle>
    <p:otherStyle>
      <a:defPPr>
        <a:defRPr lang="en-US"/>
      </a:defPPr>
      <a:lvl1pPr marL="0" algn="l" defTabSz="1393124" rtl="0" eaLnBrk="1" latinLnBrk="0" hangingPunct="1">
        <a:defRPr kumimoji="1" sz="2743" kern="1200">
          <a:solidFill>
            <a:schemeClr val="tx1"/>
          </a:solidFill>
          <a:latin typeface="+mn-lt"/>
          <a:ea typeface="+mn-ea"/>
          <a:cs typeface="+mn-cs"/>
        </a:defRPr>
      </a:lvl1pPr>
      <a:lvl2pPr marL="696562" algn="l" defTabSz="1393124" rtl="0" eaLnBrk="1" latinLnBrk="0" hangingPunct="1">
        <a:defRPr kumimoji="1" sz="2743" kern="1200">
          <a:solidFill>
            <a:schemeClr val="tx1"/>
          </a:solidFill>
          <a:latin typeface="+mn-lt"/>
          <a:ea typeface="+mn-ea"/>
          <a:cs typeface="+mn-cs"/>
        </a:defRPr>
      </a:lvl2pPr>
      <a:lvl3pPr marL="1393124" algn="l" defTabSz="1393124" rtl="0" eaLnBrk="1" latinLnBrk="0" hangingPunct="1">
        <a:defRPr kumimoji="1" sz="2743" kern="1200">
          <a:solidFill>
            <a:schemeClr val="tx1"/>
          </a:solidFill>
          <a:latin typeface="+mn-lt"/>
          <a:ea typeface="+mn-ea"/>
          <a:cs typeface="+mn-cs"/>
        </a:defRPr>
      </a:lvl3pPr>
      <a:lvl4pPr marL="2089686" algn="l" defTabSz="1393124" rtl="0" eaLnBrk="1" latinLnBrk="0" hangingPunct="1">
        <a:defRPr kumimoji="1" sz="2743" kern="1200">
          <a:solidFill>
            <a:schemeClr val="tx1"/>
          </a:solidFill>
          <a:latin typeface="+mn-lt"/>
          <a:ea typeface="+mn-ea"/>
          <a:cs typeface="+mn-cs"/>
        </a:defRPr>
      </a:lvl4pPr>
      <a:lvl5pPr marL="2786247" algn="l" defTabSz="1393124" rtl="0" eaLnBrk="1" latinLnBrk="0" hangingPunct="1">
        <a:defRPr kumimoji="1" sz="2743" kern="1200">
          <a:solidFill>
            <a:schemeClr val="tx1"/>
          </a:solidFill>
          <a:latin typeface="+mn-lt"/>
          <a:ea typeface="+mn-ea"/>
          <a:cs typeface="+mn-cs"/>
        </a:defRPr>
      </a:lvl5pPr>
      <a:lvl6pPr marL="3482809" algn="l" defTabSz="1393124" rtl="0" eaLnBrk="1" latinLnBrk="0" hangingPunct="1">
        <a:defRPr kumimoji="1" sz="2743" kern="1200">
          <a:solidFill>
            <a:schemeClr val="tx1"/>
          </a:solidFill>
          <a:latin typeface="+mn-lt"/>
          <a:ea typeface="+mn-ea"/>
          <a:cs typeface="+mn-cs"/>
        </a:defRPr>
      </a:lvl6pPr>
      <a:lvl7pPr marL="4179371" algn="l" defTabSz="1393124" rtl="0" eaLnBrk="1" latinLnBrk="0" hangingPunct="1">
        <a:defRPr kumimoji="1" sz="2743" kern="1200">
          <a:solidFill>
            <a:schemeClr val="tx1"/>
          </a:solidFill>
          <a:latin typeface="+mn-lt"/>
          <a:ea typeface="+mn-ea"/>
          <a:cs typeface="+mn-cs"/>
        </a:defRPr>
      </a:lvl7pPr>
      <a:lvl8pPr marL="4875933" algn="l" defTabSz="1393124" rtl="0" eaLnBrk="1" latinLnBrk="0" hangingPunct="1">
        <a:defRPr kumimoji="1" sz="2743" kern="1200">
          <a:solidFill>
            <a:schemeClr val="tx1"/>
          </a:solidFill>
          <a:latin typeface="+mn-lt"/>
          <a:ea typeface="+mn-ea"/>
          <a:cs typeface="+mn-cs"/>
        </a:defRPr>
      </a:lvl8pPr>
      <a:lvl9pPr marL="5572495" algn="l" defTabSz="1393124" rtl="0" eaLnBrk="1" latinLnBrk="0" hangingPunct="1">
        <a:defRPr kumimoji="1" sz="274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5" userDrawn="1">
          <p15:clr>
            <a:srgbClr val="F26B43"/>
          </p15:clr>
        </p15:guide>
        <p15:guide id="3" pos="9264" userDrawn="1">
          <p15:clr>
            <a:srgbClr val="F26B43"/>
          </p15:clr>
        </p15:guide>
        <p15:guide id="4" orient="horz" pos="210" userDrawn="1">
          <p15:clr>
            <a:srgbClr val="F26B43"/>
          </p15:clr>
        </p15:guide>
        <p15:guide id="5" orient="horz" pos="64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jpe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8.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jpeg"/><Relationship Id="rId31" Type="http://schemas.openxmlformats.org/officeDocument/2006/relationships/image" Target="../media/image33.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1" y="0"/>
            <a:ext cx="15119885" cy="541923"/>
          </a:xfrm>
          <a:solidFill>
            <a:srgbClr val="DEEBF7"/>
          </a:solidFill>
        </p:spPr>
        <p:txBody>
          <a:bodyPr vert="horz" lIns="494833" tIns="54981" rIns="494833" bIns="54981" rtlCol="0" anchor="b" anchorCtr="0">
            <a:spAutoFit/>
          </a:bodyPr>
          <a:lstStyle/>
          <a:p>
            <a:pPr algn="ctr"/>
            <a:r>
              <a:rPr lang="ja-JP" altLang="en-US" sz="2800" dirty="0">
                <a:solidFill>
                  <a:srgbClr val="2E75B6"/>
                </a:solidFill>
              </a:rPr>
              <a:t>大阪スーパーシティ全体計画　</a:t>
            </a:r>
            <a:r>
              <a:rPr lang="ja-JP" altLang="en-US" sz="2800" dirty="0" smtClean="0">
                <a:solidFill>
                  <a:srgbClr val="2E75B6"/>
                </a:solidFill>
              </a:rPr>
              <a:t>概要版</a:t>
            </a:r>
            <a:endParaRPr lang="ja-JP" altLang="en-US" sz="2800" dirty="0">
              <a:solidFill>
                <a:srgbClr val="2E75B6"/>
              </a:solidFill>
            </a:endParaRPr>
          </a:p>
        </p:txBody>
      </p:sp>
      <p:grpSp>
        <p:nvGrpSpPr>
          <p:cNvPr id="240" name="グループ化 239">
            <a:extLst>
              <a:ext uri="{FF2B5EF4-FFF2-40B4-BE49-F238E27FC236}">
                <a16:creationId xmlns:a16="http://schemas.microsoft.com/office/drawing/2014/main" id="{7FF53453-CE13-4D4B-905E-756530776BCC}"/>
              </a:ext>
            </a:extLst>
          </p:cNvPr>
          <p:cNvGrpSpPr/>
          <p:nvPr/>
        </p:nvGrpSpPr>
        <p:grpSpPr>
          <a:xfrm>
            <a:off x="188571" y="610618"/>
            <a:ext cx="7304321" cy="423768"/>
            <a:chOff x="188571" y="808178"/>
            <a:chExt cx="7304321" cy="423767"/>
          </a:xfrm>
        </p:grpSpPr>
        <p:sp>
          <p:nvSpPr>
            <p:cNvPr id="227" name="正方形/長方形 226">
              <a:extLst>
                <a:ext uri="{FF2B5EF4-FFF2-40B4-BE49-F238E27FC236}">
                  <a16:creationId xmlns:a16="http://schemas.microsoft.com/office/drawing/2014/main" id="{9CCE209D-DD4E-4BEB-91C6-FFF7F4294555}"/>
                </a:ext>
              </a:extLst>
            </p:cNvPr>
            <p:cNvSpPr/>
            <p:nvPr/>
          </p:nvSpPr>
          <p:spPr>
            <a:xfrm>
              <a:off x="188571"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229" name="直線コネクタ 228">
              <a:extLst>
                <a:ext uri="{FF2B5EF4-FFF2-40B4-BE49-F238E27FC236}">
                  <a16:creationId xmlns:a16="http://schemas.microsoft.com/office/drawing/2014/main" id="{C1785264-C016-4A0C-8B37-CE3A21CB407B}"/>
                </a:ext>
              </a:extLst>
            </p:cNvPr>
            <p:cNvCxnSpPr>
              <a:cxnSpLocks/>
            </p:cNvCxnSpPr>
            <p:nvPr/>
          </p:nvCxnSpPr>
          <p:spPr>
            <a:xfrm>
              <a:off x="292892"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231" name="テキスト ボックス 230">
              <a:extLst>
                <a:ext uri="{FF2B5EF4-FFF2-40B4-BE49-F238E27FC236}">
                  <a16:creationId xmlns:a16="http://schemas.microsoft.com/office/drawing/2014/main" id="{80E3819B-F0DD-49B2-A416-6FD1B543A28B}"/>
                </a:ext>
              </a:extLst>
            </p:cNvPr>
            <p:cNvSpPr txBox="1"/>
            <p:nvPr/>
          </p:nvSpPr>
          <p:spPr>
            <a:xfrm>
              <a:off x="374332"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はじめに</a:t>
              </a:r>
            </a:p>
          </p:txBody>
        </p:sp>
      </p:grpSp>
      <p:grpSp>
        <p:nvGrpSpPr>
          <p:cNvPr id="241" name="グループ化 240">
            <a:extLst>
              <a:ext uri="{FF2B5EF4-FFF2-40B4-BE49-F238E27FC236}">
                <a16:creationId xmlns:a16="http://schemas.microsoft.com/office/drawing/2014/main" id="{55335717-3671-4AE1-A8DD-26C53CA92FBD}"/>
              </a:ext>
            </a:extLst>
          </p:cNvPr>
          <p:cNvGrpSpPr/>
          <p:nvPr/>
        </p:nvGrpSpPr>
        <p:grpSpPr>
          <a:xfrm>
            <a:off x="188571" y="1726672"/>
            <a:ext cx="7304321" cy="438282"/>
            <a:chOff x="188571" y="3228730"/>
            <a:chExt cx="7304321" cy="438281"/>
          </a:xfrm>
        </p:grpSpPr>
        <p:sp>
          <p:nvSpPr>
            <p:cNvPr id="90" name="正方形/長方形 89">
              <a:extLst>
                <a:ext uri="{FF2B5EF4-FFF2-40B4-BE49-F238E27FC236}">
                  <a16:creationId xmlns:a16="http://schemas.microsoft.com/office/drawing/2014/main" id="{A7F33781-E0FB-4050-B4F0-6518550CF6ED}"/>
                </a:ext>
              </a:extLst>
            </p:cNvPr>
            <p:cNvSpPr/>
            <p:nvPr/>
          </p:nvSpPr>
          <p:spPr>
            <a:xfrm>
              <a:off x="188571" y="3243244"/>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91" name="直線コネクタ 90">
              <a:extLst>
                <a:ext uri="{FF2B5EF4-FFF2-40B4-BE49-F238E27FC236}">
                  <a16:creationId xmlns:a16="http://schemas.microsoft.com/office/drawing/2014/main" id="{AED4BEE8-4472-4A06-BB82-FA62B3E12082}"/>
                </a:ext>
              </a:extLst>
            </p:cNvPr>
            <p:cNvCxnSpPr>
              <a:cxnSpLocks/>
            </p:cNvCxnSpPr>
            <p:nvPr/>
          </p:nvCxnSpPr>
          <p:spPr>
            <a:xfrm>
              <a:off x="292892" y="3658482"/>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5D90CECA-B28A-4C7A-914A-FAC34AC808B2}"/>
                </a:ext>
              </a:extLst>
            </p:cNvPr>
            <p:cNvSpPr txBox="1"/>
            <p:nvPr/>
          </p:nvSpPr>
          <p:spPr>
            <a:xfrm>
              <a:off x="374332" y="3228730"/>
              <a:ext cx="5564030" cy="40011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第１章　なぜ大阪はスーパーシティをめざすのか</a:t>
              </a:r>
            </a:p>
          </p:txBody>
        </p:sp>
      </p:grpSp>
      <p:grpSp>
        <p:nvGrpSpPr>
          <p:cNvPr id="242" name="グループ化 241">
            <a:extLst>
              <a:ext uri="{FF2B5EF4-FFF2-40B4-BE49-F238E27FC236}">
                <a16:creationId xmlns:a16="http://schemas.microsoft.com/office/drawing/2014/main" id="{1C6E236D-7473-47A0-A5FF-0DCCF23F96AA}"/>
              </a:ext>
            </a:extLst>
          </p:cNvPr>
          <p:cNvGrpSpPr/>
          <p:nvPr/>
        </p:nvGrpSpPr>
        <p:grpSpPr>
          <a:xfrm>
            <a:off x="188571" y="4138983"/>
            <a:ext cx="7304321" cy="423768"/>
            <a:chOff x="188571" y="5890192"/>
            <a:chExt cx="7304321" cy="423767"/>
          </a:xfrm>
        </p:grpSpPr>
        <p:sp>
          <p:nvSpPr>
            <p:cNvPr id="95" name="正方形/長方形 94">
              <a:extLst>
                <a:ext uri="{FF2B5EF4-FFF2-40B4-BE49-F238E27FC236}">
                  <a16:creationId xmlns:a16="http://schemas.microsoft.com/office/drawing/2014/main" id="{1D7961CB-EC75-4EC8-A1D7-A0DAE8C52BB3}"/>
                </a:ext>
              </a:extLst>
            </p:cNvPr>
            <p:cNvSpPr/>
            <p:nvPr/>
          </p:nvSpPr>
          <p:spPr>
            <a:xfrm>
              <a:off x="188571" y="5890192"/>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96" name="直線コネクタ 95">
              <a:extLst>
                <a:ext uri="{FF2B5EF4-FFF2-40B4-BE49-F238E27FC236}">
                  <a16:creationId xmlns:a16="http://schemas.microsoft.com/office/drawing/2014/main" id="{CE0DA654-9429-433B-BA8E-DB624398FDD2}"/>
                </a:ext>
              </a:extLst>
            </p:cNvPr>
            <p:cNvCxnSpPr>
              <a:cxnSpLocks/>
            </p:cNvCxnSpPr>
            <p:nvPr/>
          </p:nvCxnSpPr>
          <p:spPr>
            <a:xfrm>
              <a:off x="292892" y="6305430"/>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48AD7AA8-86CF-4D6C-B5A4-6C2C40AAAF2D}"/>
                </a:ext>
              </a:extLst>
            </p:cNvPr>
            <p:cNvSpPr txBox="1"/>
            <p:nvPr/>
          </p:nvSpPr>
          <p:spPr>
            <a:xfrm>
              <a:off x="374332" y="5890192"/>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第２章　</a:t>
              </a:r>
              <a:r>
                <a:rPr kumimoji="1" lang="ja-JP" altLang="en-US" sz="2000" b="1" dirty="0" smtClean="0">
                  <a:solidFill>
                    <a:srgbClr val="2E75B6"/>
                  </a:solidFill>
                </a:rPr>
                <a:t>大阪のスーパーシティ</a:t>
              </a:r>
              <a:r>
                <a:rPr kumimoji="1" lang="ja-JP" altLang="en-US" sz="2000" b="1" dirty="0">
                  <a:solidFill>
                    <a:srgbClr val="2E75B6"/>
                  </a:solidFill>
                </a:rPr>
                <a:t>構想の概観</a:t>
              </a:r>
            </a:p>
          </p:txBody>
        </p:sp>
      </p:grpSp>
      <p:grpSp>
        <p:nvGrpSpPr>
          <p:cNvPr id="244" name="グループ化 243">
            <a:extLst>
              <a:ext uri="{FF2B5EF4-FFF2-40B4-BE49-F238E27FC236}">
                <a16:creationId xmlns:a16="http://schemas.microsoft.com/office/drawing/2014/main" id="{0227A800-B954-48B3-88F4-16F08CCD53F9}"/>
              </a:ext>
            </a:extLst>
          </p:cNvPr>
          <p:cNvGrpSpPr/>
          <p:nvPr/>
        </p:nvGrpSpPr>
        <p:grpSpPr>
          <a:xfrm>
            <a:off x="7681456" y="634455"/>
            <a:ext cx="7304321" cy="423768"/>
            <a:chOff x="7757973" y="808178"/>
            <a:chExt cx="7304321" cy="423767"/>
          </a:xfrm>
        </p:grpSpPr>
        <p:sp>
          <p:nvSpPr>
            <p:cNvPr id="101" name="正方形/長方形 100">
              <a:extLst>
                <a:ext uri="{FF2B5EF4-FFF2-40B4-BE49-F238E27FC236}">
                  <a16:creationId xmlns:a16="http://schemas.microsoft.com/office/drawing/2014/main" id="{4939646C-ECD7-4D3A-B914-6803EFECBFE9}"/>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102" name="直線コネクタ 101">
              <a:extLst>
                <a:ext uri="{FF2B5EF4-FFF2-40B4-BE49-F238E27FC236}">
                  <a16:creationId xmlns:a16="http://schemas.microsoft.com/office/drawing/2014/main" id="{CF6AB186-103E-4B12-90B1-D9A2B75D7DD6}"/>
                </a:ext>
              </a:extLst>
            </p:cNvPr>
            <p:cNvCxnSpPr>
              <a:cxnSpLocks/>
            </p:cNvCxnSpPr>
            <p:nvPr/>
          </p:nvCxnSpPr>
          <p:spPr>
            <a:xfrm>
              <a:off x="7862294"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9E019B6E-64CE-4922-9572-5198C0CBEE97}"/>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第３章　構想実現に向けたチャレンジ</a:t>
              </a:r>
            </a:p>
          </p:txBody>
        </p:sp>
      </p:grpSp>
      <p:cxnSp>
        <p:nvCxnSpPr>
          <p:cNvPr id="237" name="直線コネクタ 236">
            <a:extLst>
              <a:ext uri="{FF2B5EF4-FFF2-40B4-BE49-F238E27FC236}">
                <a16:creationId xmlns:a16="http://schemas.microsoft.com/office/drawing/2014/main" id="{134DEF62-1D16-43A9-99B2-80CE67004216}"/>
              </a:ext>
            </a:extLst>
          </p:cNvPr>
          <p:cNvCxnSpPr>
            <a:cxnSpLocks/>
          </p:cNvCxnSpPr>
          <p:nvPr/>
        </p:nvCxnSpPr>
        <p:spPr>
          <a:xfrm>
            <a:off x="7559675" y="733425"/>
            <a:ext cx="0" cy="964882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21" name="テキスト プレースホルダー 6">
            <a:extLst>
              <a:ext uri="{FF2B5EF4-FFF2-40B4-BE49-F238E27FC236}">
                <a16:creationId xmlns:a16="http://schemas.microsoft.com/office/drawing/2014/main" id="{C74A9B44-975C-474A-B138-998A225CDBB6}"/>
              </a:ext>
            </a:extLst>
          </p:cNvPr>
          <p:cNvSpPr txBox="1">
            <a:spLocks/>
          </p:cNvSpPr>
          <p:nvPr/>
        </p:nvSpPr>
        <p:spPr>
          <a:xfrm>
            <a:off x="287825" y="1058223"/>
            <a:ext cx="7073551" cy="609398"/>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algn="just">
              <a:spcAft>
                <a:spcPts val="0"/>
              </a:spcAft>
            </a:pPr>
            <a:r>
              <a:rPr lang="ja-JP" altLang="en-US" sz="1200" dirty="0"/>
              <a:t>全体計画とは、大阪がめざすスーパーシティの実現に向けて、官民連携のもと強力に推進するために、地元自治体として大阪のスーパーシティがめざす姿、指定区域</a:t>
            </a:r>
            <a:r>
              <a:rPr lang="en-US" altLang="ja-JP" sz="1200" baseline="30000" dirty="0"/>
              <a:t>※</a:t>
            </a:r>
            <a:r>
              <a:rPr lang="ja-JP" altLang="en-US" sz="1200" dirty="0"/>
              <a:t>で実施する先端的サービス及び規制改革の内容などを全体的に取りまとめた計画である。</a:t>
            </a:r>
            <a:endParaRPr lang="en-US" altLang="ja-JP" sz="1200" dirty="0"/>
          </a:p>
        </p:txBody>
      </p:sp>
      <p:grpSp>
        <p:nvGrpSpPr>
          <p:cNvPr id="248" name="グループ化 247">
            <a:extLst>
              <a:ext uri="{FF2B5EF4-FFF2-40B4-BE49-F238E27FC236}">
                <a16:creationId xmlns:a16="http://schemas.microsoft.com/office/drawing/2014/main" id="{EFD9E3B0-183F-4B8B-9F14-D9D0738EBD4D}"/>
              </a:ext>
            </a:extLst>
          </p:cNvPr>
          <p:cNvGrpSpPr/>
          <p:nvPr/>
        </p:nvGrpSpPr>
        <p:grpSpPr>
          <a:xfrm>
            <a:off x="188572" y="2835503"/>
            <a:ext cx="7242595" cy="1218006"/>
            <a:chOff x="96434" y="3299987"/>
            <a:chExt cx="9852886" cy="1656983"/>
          </a:xfrm>
        </p:grpSpPr>
        <p:sp>
          <p:nvSpPr>
            <p:cNvPr id="181" name="テキスト ボックス 180">
              <a:extLst>
                <a:ext uri="{FF2B5EF4-FFF2-40B4-BE49-F238E27FC236}">
                  <a16:creationId xmlns:a16="http://schemas.microsoft.com/office/drawing/2014/main" id="{5613F17D-1F16-40BE-9FE6-1FB4E4123FC9}"/>
                </a:ext>
              </a:extLst>
            </p:cNvPr>
            <p:cNvSpPr txBox="1"/>
            <p:nvPr/>
          </p:nvSpPr>
          <p:spPr>
            <a:xfrm>
              <a:off x="499777" y="3357321"/>
              <a:ext cx="2815200" cy="626875"/>
            </a:xfrm>
            <a:prstGeom prst="rect">
              <a:avLst/>
            </a:prstGeom>
            <a:solidFill>
              <a:srgbClr val="2E75B6"/>
            </a:solidFill>
          </p:spPr>
          <p:txBody>
            <a:bodyPr wrap="square" rtlCol="0" anchor="ctr" anchorCtr="0">
              <a:noAutofit/>
            </a:bodyPr>
            <a:lstStyle/>
            <a:p>
              <a:pPr algn="ctr"/>
              <a:r>
                <a:rPr kumimoji="1" lang="ja-JP" altLang="en-US" sz="1200" b="1" dirty="0">
                  <a:solidFill>
                    <a:schemeClr val="bg1"/>
                  </a:solidFill>
                </a:rPr>
                <a:t>世界有数の都市　大阪</a:t>
              </a:r>
            </a:p>
          </p:txBody>
        </p:sp>
        <p:sp>
          <p:nvSpPr>
            <p:cNvPr id="182" name="楕円 181">
              <a:extLst>
                <a:ext uri="{FF2B5EF4-FFF2-40B4-BE49-F238E27FC236}">
                  <a16:creationId xmlns:a16="http://schemas.microsoft.com/office/drawing/2014/main" id="{2222FE5B-789C-4506-8F5E-26B6F01AF055}"/>
                </a:ext>
              </a:extLst>
            </p:cNvPr>
            <p:cNvSpPr/>
            <p:nvPr/>
          </p:nvSpPr>
          <p:spPr>
            <a:xfrm>
              <a:off x="96434" y="3299987"/>
              <a:ext cx="550921"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１</a:t>
              </a:r>
            </a:p>
          </p:txBody>
        </p:sp>
        <p:sp>
          <p:nvSpPr>
            <p:cNvPr id="183" name="テキスト ボックス 182">
              <a:extLst>
                <a:ext uri="{FF2B5EF4-FFF2-40B4-BE49-F238E27FC236}">
                  <a16:creationId xmlns:a16="http://schemas.microsoft.com/office/drawing/2014/main" id="{D32815AF-FD83-4450-BB9C-12B56664C26F}"/>
                </a:ext>
              </a:extLst>
            </p:cNvPr>
            <p:cNvSpPr txBox="1"/>
            <p:nvPr/>
          </p:nvSpPr>
          <p:spPr>
            <a:xfrm>
              <a:off x="7019365" y="3357321"/>
              <a:ext cx="2815201" cy="628052"/>
            </a:xfrm>
            <a:prstGeom prst="rect">
              <a:avLst/>
            </a:prstGeom>
            <a:solidFill>
              <a:srgbClr val="2E75B6"/>
            </a:solidFill>
          </p:spPr>
          <p:txBody>
            <a:bodyPr wrap="square" rtlCol="0">
              <a:spAutoFit/>
            </a:bodyPr>
            <a:lstStyle/>
            <a:p>
              <a:pPr algn="ctr"/>
              <a:r>
                <a:rPr kumimoji="1" lang="ja-JP" altLang="en-US" sz="1200" b="1" dirty="0">
                  <a:solidFill>
                    <a:schemeClr val="bg1"/>
                  </a:solidFill>
                </a:rPr>
                <a:t>全国都市の</a:t>
              </a:r>
              <a:endParaRPr kumimoji="1" lang="en-US" altLang="ja-JP" sz="1200" b="1" dirty="0">
                <a:solidFill>
                  <a:schemeClr val="bg1"/>
                </a:solidFill>
              </a:endParaRPr>
            </a:p>
            <a:p>
              <a:pPr algn="ctr"/>
              <a:r>
                <a:rPr kumimoji="1" lang="ja-JP" altLang="en-US" sz="1200" b="1" dirty="0">
                  <a:solidFill>
                    <a:schemeClr val="bg1"/>
                  </a:solidFill>
                </a:rPr>
                <a:t>デジタル化をリード</a:t>
              </a:r>
            </a:p>
          </p:txBody>
        </p:sp>
        <p:sp>
          <p:nvSpPr>
            <p:cNvPr id="184" name="楕円 183">
              <a:extLst>
                <a:ext uri="{FF2B5EF4-FFF2-40B4-BE49-F238E27FC236}">
                  <a16:creationId xmlns:a16="http://schemas.microsoft.com/office/drawing/2014/main" id="{C014FE1B-09D8-4A6D-9292-FF07EB68C928}"/>
                </a:ext>
              </a:extLst>
            </p:cNvPr>
            <p:cNvSpPr/>
            <p:nvPr/>
          </p:nvSpPr>
          <p:spPr>
            <a:xfrm>
              <a:off x="6616023" y="3299987"/>
              <a:ext cx="550920"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a:t>3</a:t>
              </a:r>
              <a:endParaRPr kumimoji="1" lang="ja-JP" altLang="en-US" sz="2000"/>
            </a:p>
          </p:txBody>
        </p:sp>
        <p:sp>
          <p:nvSpPr>
            <p:cNvPr id="185" name="テキスト ボックス 184">
              <a:extLst>
                <a:ext uri="{FF2B5EF4-FFF2-40B4-BE49-F238E27FC236}">
                  <a16:creationId xmlns:a16="http://schemas.microsoft.com/office/drawing/2014/main" id="{5FCAA924-E375-4BA2-BF61-E9DDDA3B79E9}"/>
                </a:ext>
              </a:extLst>
            </p:cNvPr>
            <p:cNvSpPr txBox="1"/>
            <p:nvPr/>
          </p:nvSpPr>
          <p:spPr>
            <a:xfrm>
              <a:off x="3759571" y="3383509"/>
              <a:ext cx="2815201" cy="628052"/>
            </a:xfrm>
            <a:prstGeom prst="rect">
              <a:avLst/>
            </a:prstGeom>
            <a:solidFill>
              <a:srgbClr val="2E75B6"/>
            </a:solidFill>
          </p:spPr>
          <p:txBody>
            <a:bodyPr wrap="square" rtlCol="0">
              <a:spAutoFit/>
            </a:bodyPr>
            <a:lstStyle/>
            <a:p>
              <a:pPr algn="ctr"/>
              <a:r>
                <a:rPr kumimoji="1" lang="ja-JP" altLang="en-US" sz="1200" b="1" dirty="0">
                  <a:solidFill>
                    <a:schemeClr val="bg1"/>
                  </a:solidFill>
                </a:rPr>
                <a:t>「グリーンフィールド」で</a:t>
              </a:r>
              <a:endParaRPr kumimoji="1" lang="en-US" altLang="ja-JP" sz="1200" b="1" dirty="0">
                <a:solidFill>
                  <a:schemeClr val="bg1"/>
                </a:solidFill>
              </a:endParaRPr>
            </a:p>
            <a:p>
              <a:pPr algn="ctr"/>
              <a:r>
                <a:rPr kumimoji="1" lang="ja-JP" altLang="en-US" sz="1200" b="1" dirty="0">
                  <a:solidFill>
                    <a:schemeClr val="bg1"/>
                  </a:solidFill>
                </a:rPr>
                <a:t>先端的サービスをいち早く実装</a:t>
              </a:r>
            </a:p>
          </p:txBody>
        </p:sp>
        <p:sp>
          <p:nvSpPr>
            <p:cNvPr id="186" name="楕円 185">
              <a:extLst>
                <a:ext uri="{FF2B5EF4-FFF2-40B4-BE49-F238E27FC236}">
                  <a16:creationId xmlns:a16="http://schemas.microsoft.com/office/drawing/2014/main" id="{F1CA37C1-53E8-4E7C-8CD6-9F33499316EC}"/>
                </a:ext>
              </a:extLst>
            </p:cNvPr>
            <p:cNvSpPr/>
            <p:nvPr/>
          </p:nvSpPr>
          <p:spPr>
            <a:xfrm>
              <a:off x="3348307" y="3299987"/>
              <a:ext cx="550920" cy="55092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a:t>2</a:t>
              </a:r>
              <a:endParaRPr kumimoji="1" lang="ja-JP" altLang="en-US" sz="2000"/>
            </a:p>
          </p:txBody>
        </p:sp>
        <p:sp>
          <p:nvSpPr>
            <p:cNvPr id="187" name="テキスト プレースホルダー 6">
              <a:extLst>
                <a:ext uri="{FF2B5EF4-FFF2-40B4-BE49-F238E27FC236}">
                  <a16:creationId xmlns:a16="http://schemas.microsoft.com/office/drawing/2014/main" id="{E97633F3-2E29-4FA2-9F6B-57D99170F6FB}"/>
                </a:ext>
              </a:extLst>
            </p:cNvPr>
            <p:cNvSpPr txBox="1">
              <a:spLocks/>
            </p:cNvSpPr>
            <p:nvPr/>
          </p:nvSpPr>
          <p:spPr>
            <a:xfrm>
              <a:off x="499777" y="3989770"/>
              <a:ext cx="2815201" cy="9672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a:buNone/>
              </a:pPr>
              <a:r>
                <a:rPr lang="ja-JP" altLang="en-US" sz="1050" dirty="0"/>
                <a:t>圧倒的な人口集積を誇り、世界有数のグローバル都市である大阪において、唯一無二の日本を代表するスーパーシティをめざす。</a:t>
              </a:r>
              <a:endParaRPr lang="en-US" altLang="ja-JP" sz="1050" dirty="0"/>
            </a:p>
          </p:txBody>
        </p:sp>
        <p:sp>
          <p:nvSpPr>
            <p:cNvPr id="188" name="テキスト プレースホルダー 6">
              <a:extLst>
                <a:ext uri="{FF2B5EF4-FFF2-40B4-BE49-F238E27FC236}">
                  <a16:creationId xmlns:a16="http://schemas.microsoft.com/office/drawing/2014/main" id="{C6B6B6D1-B6C5-44A4-B436-01DF849C46A4}"/>
                </a:ext>
              </a:extLst>
            </p:cNvPr>
            <p:cNvSpPr txBox="1">
              <a:spLocks/>
            </p:cNvSpPr>
            <p:nvPr/>
          </p:nvSpPr>
          <p:spPr>
            <a:xfrm>
              <a:off x="3751650" y="3989770"/>
              <a:ext cx="2815201" cy="9672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lgn="just">
                <a:buNone/>
              </a:pPr>
              <a:r>
                <a:rPr lang="ja-JP" altLang="en-US" sz="1050" dirty="0"/>
                <a:t>グリーンフィールドでいち早く先端的サービスを実装させ、</a:t>
              </a:r>
              <a:r>
                <a:rPr lang="ja-JP" altLang="en-US" sz="1050" dirty="0" smtClean="0"/>
                <a:t>スーパーシティ構想の</a:t>
              </a:r>
              <a:r>
                <a:rPr lang="ja-JP" altLang="en-US" sz="1050" dirty="0"/>
                <a:t>実現に取り組み、先端的サービスの全国展開への道筋を作る。</a:t>
              </a:r>
              <a:endParaRPr lang="en-US" altLang="ja-JP" sz="1050" dirty="0"/>
            </a:p>
          </p:txBody>
        </p:sp>
        <p:sp>
          <p:nvSpPr>
            <p:cNvPr id="189" name="テキスト プレースホルダー 6">
              <a:extLst>
                <a:ext uri="{FF2B5EF4-FFF2-40B4-BE49-F238E27FC236}">
                  <a16:creationId xmlns:a16="http://schemas.microsoft.com/office/drawing/2014/main" id="{157C67C3-D3D6-43CC-B4F1-85C1DC1F2992}"/>
                </a:ext>
              </a:extLst>
            </p:cNvPr>
            <p:cNvSpPr txBox="1">
              <a:spLocks/>
            </p:cNvSpPr>
            <p:nvPr/>
          </p:nvSpPr>
          <p:spPr>
            <a:xfrm>
              <a:off x="7019364" y="3989771"/>
              <a:ext cx="2929956" cy="725400"/>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indent="0">
                <a:buNone/>
              </a:pPr>
              <a:r>
                <a:rPr lang="ja-JP" altLang="en-US" sz="1050" dirty="0"/>
                <a:t>大阪広域データ連携基盤（</a:t>
              </a:r>
              <a:r>
                <a:rPr lang="en-US" altLang="ja-JP" sz="1050" dirty="0"/>
                <a:t>ORDEN</a:t>
              </a:r>
              <a:r>
                <a:rPr lang="ja-JP" altLang="en-US" sz="1050" dirty="0"/>
                <a:t>）構築により、全国都市のデジタル化を</a:t>
              </a:r>
              <a:r>
                <a:rPr lang="en-US" altLang="ja-JP" sz="1050" dirty="0"/>
                <a:t/>
              </a:r>
              <a:br>
                <a:rPr lang="en-US" altLang="ja-JP" sz="1050" dirty="0"/>
              </a:br>
              <a:r>
                <a:rPr lang="ja-JP" altLang="en-US" sz="1050" dirty="0"/>
                <a:t>リードする。</a:t>
              </a:r>
              <a:endParaRPr lang="en-US" altLang="ja-JP" sz="1050" dirty="0"/>
            </a:p>
          </p:txBody>
        </p:sp>
      </p:grpSp>
      <p:sp>
        <p:nvSpPr>
          <p:cNvPr id="191" name="テキスト プレースホルダー 6">
            <a:extLst>
              <a:ext uri="{FF2B5EF4-FFF2-40B4-BE49-F238E27FC236}">
                <a16:creationId xmlns:a16="http://schemas.microsoft.com/office/drawing/2014/main" id="{BAC0E3B7-8921-433A-B5C9-5D6220870631}"/>
              </a:ext>
            </a:extLst>
          </p:cNvPr>
          <p:cNvSpPr txBox="1">
            <a:spLocks/>
          </p:cNvSpPr>
          <p:nvPr/>
        </p:nvSpPr>
        <p:spPr>
          <a:xfrm>
            <a:off x="263953" y="2204550"/>
            <a:ext cx="7053559" cy="609398"/>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pPr algn="just"/>
            <a:r>
              <a:rPr lang="ja-JP" altLang="en-US" dirty="0"/>
              <a:t>世界有数の大都市である大阪が、規制改革を伴う先端的サービスの提供を強力に推進するスーパーシティ制度を活用し、「グリーンフィールド」で先端的サービスをいち早く実装し、また、大阪広域データ連携基盤（</a:t>
            </a:r>
            <a:r>
              <a:rPr lang="en-US" altLang="ja-JP" dirty="0"/>
              <a:t>ORDEN</a:t>
            </a:r>
            <a:r>
              <a:rPr lang="ja-JP" altLang="en-US" dirty="0"/>
              <a:t>）構築により、大阪市域、大阪府域への展開も実現し、全国都市のデジタル化をリードしていく。</a:t>
            </a:r>
          </a:p>
        </p:txBody>
      </p:sp>
      <p:sp>
        <p:nvSpPr>
          <p:cNvPr id="192" name="楕円 191">
            <a:extLst>
              <a:ext uri="{FF2B5EF4-FFF2-40B4-BE49-F238E27FC236}">
                <a16:creationId xmlns:a16="http://schemas.microsoft.com/office/drawing/2014/main" id="{29E30328-3648-49A0-83CA-A92E2048D4F6}"/>
              </a:ext>
            </a:extLst>
          </p:cNvPr>
          <p:cNvSpPr/>
          <p:nvPr/>
        </p:nvSpPr>
        <p:spPr>
          <a:xfrm rot="19772498">
            <a:off x="1349647" y="5258228"/>
            <a:ext cx="3348000" cy="1944000"/>
          </a:xfrm>
          <a:prstGeom prst="ellipse">
            <a:avLst/>
          </a:prstGeom>
          <a:noFill/>
          <a:ln w="254000">
            <a:gradFill flip="none" rotWithShape="1">
              <a:gsLst>
                <a:gs pos="0">
                  <a:srgbClr val="2E75B6">
                    <a:alpha val="50000"/>
                  </a:srgbClr>
                </a:gs>
                <a:gs pos="50000">
                  <a:srgbClr val="9DC3E6">
                    <a:alpha val="50000"/>
                  </a:srgbClr>
                </a:gs>
                <a:gs pos="100000">
                  <a:srgbClr val="DEEBF7">
                    <a:alpha val="5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93" name="角丸四角形 13">
            <a:extLst>
              <a:ext uri="{FF2B5EF4-FFF2-40B4-BE49-F238E27FC236}">
                <a16:creationId xmlns:a16="http://schemas.microsoft.com/office/drawing/2014/main" id="{BE1926A7-9C0D-4866-95F5-96A29B0C80F4}"/>
              </a:ext>
            </a:extLst>
          </p:cNvPr>
          <p:cNvSpPr/>
          <p:nvPr/>
        </p:nvSpPr>
        <p:spPr>
          <a:xfrm>
            <a:off x="357425" y="5018963"/>
            <a:ext cx="3207229" cy="296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noAutofit/>
          </a:bodyPr>
          <a:lstStyle/>
          <a:p>
            <a:pPr algn="ctr" defTabSz="457217" fontAlgn="base">
              <a:defRPr/>
            </a:pPr>
            <a:r>
              <a:rPr lang="ja-JP" altLang="en-US" sz="1800" b="1" spc="100" dirty="0">
                <a:solidFill>
                  <a:srgbClr val="2E75B6"/>
                </a:solidFill>
                <a:latin typeface="+mn-ea"/>
                <a:cs typeface="Hiragino Sans W3" charset="-128"/>
              </a:rPr>
              <a:t>データで拡げる“健康といのち”</a:t>
            </a:r>
            <a:endParaRPr lang="en-US" altLang="ja-JP" sz="1800" b="1" spc="100" dirty="0">
              <a:solidFill>
                <a:srgbClr val="2E75B6"/>
              </a:solidFill>
              <a:latin typeface="+mn-ea"/>
              <a:cs typeface="Hiragino Sans W3" charset="-128"/>
            </a:endParaRPr>
          </a:p>
        </p:txBody>
      </p:sp>
      <p:sp>
        <p:nvSpPr>
          <p:cNvPr id="194" name="角丸四角形 13">
            <a:extLst>
              <a:ext uri="{FF2B5EF4-FFF2-40B4-BE49-F238E27FC236}">
                <a16:creationId xmlns:a16="http://schemas.microsoft.com/office/drawing/2014/main" id="{AE8F7CBF-1BF1-4A4B-815E-35F85F6346EF}"/>
              </a:ext>
            </a:extLst>
          </p:cNvPr>
          <p:cNvSpPr/>
          <p:nvPr/>
        </p:nvSpPr>
        <p:spPr>
          <a:xfrm>
            <a:off x="453546" y="5305257"/>
            <a:ext cx="2394032" cy="1174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2023</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rPr>
              <a:t>夢洲コンストラクション</a:t>
            </a:r>
            <a:endParaRPr lang="en-US" altLang="ja-JP" sz="1600" b="1" dirty="0">
              <a:solidFill>
                <a:srgbClr val="000000"/>
              </a:solidFill>
              <a:latin typeface="+mn-ea"/>
            </a:endParaRPr>
          </a:p>
          <a:p>
            <a:pPr defTabSz="457217" fontAlgn="base">
              <a:spcAft>
                <a:spcPts val="200"/>
              </a:spcAft>
              <a:defRPr/>
            </a:pPr>
            <a:r>
              <a:rPr kumimoji="1" lang="ja-JP" altLang="en-US" sz="1200" dirty="0">
                <a:solidFill>
                  <a:prstClr val="black"/>
                </a:solidFill>
                <a:latin typeface="Meiryo UI" panose="020B0604030504040204" pitchFamily="50" charset="-128"/>
                <a:ea typeface="Meiryo UI" panose="020B0604030504040204" pitchFamily="50" charset="-128"/>
              </a:rPr>
              <a:t>３つの円滑化を推進</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建設工事現場内外の移動</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建設工事及び資材運搬</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0000" lvl="0" indent="-216000" defTabSz="457200" fontAlgn="base">
              <a:buFont typeface="+mj-lt"/>
              <a:buAutoNum type="arabicPeriod"/>
              <a:defRPr/>
            </a:pPr>
            <a:r>
              <a:rPr kumimoji="1" lang="ja-JP" altLang="en-US" sz="1200" dirty="0">
                <a:solidFill>
                  <a:schemeClr val="tx1"/>
                </a:solidFill>
                <a:latin typeface="Meiryo UI" panose="020B0604030504040204" pitchFamily="50" charset="-128"/>
                <a:ea typeface="Meiryo UI" panose="020B0604030504040204" pitchFamily="50" charset="-128"/>
              </a:rPr>
              <a:t>建設作業員の安全・</a:t>
            </a:r>
            <a:r>
              <a:rPr kumimoji="1" lang="ja-JP" altLang="en-US" sz="1200" b="1" dirty="0">
                <a:solidFill>
                  <a:schemeClr val="tx1"/>
                </a:solidFill>
                <a:latin typeface="Meiryo UI" panose="020B0604030504040204" pitchFamily="50" charset="-128"/>
                <a:ea typeface="Meiryo UI" panose="020B0604030504040204" pitchFamily="50" charset="-128"/>
              </a:rPr>
              <a:t>健康管理</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95" name="角丸四角形 13">
            <a:extLst>
              <a:ext uri="{FF2B5EF4-FFF2-40B4-BE49-F238E27FC236}">
                <a16:creationId xmlns:a16="http://schemas.microsoft.com/office/drawing/2014/main" id="{7D8BE325-8E68-4DBE-A7CA-CF11F59A2FD8}"/>
              </a:ext>
            </a:extLst>
          </p:cNvPr>
          <p:cNvSpPr/>
          <p:nvPr/>
        </p:nvSpPr>
        <p:spPr>
          <a:xfrm>
            <a:off x="4012160" y="6563983"/>
            <a:ext cx="1795128" cy="77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2024</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rPr>
              <a:t>うめきた２期</a:t>
            </a:r>
            <a:endParaRPr lang="en-US" altLang="ja-JP" sz="1400" b="1" dirty="0">
              <a:solidFill>
                <a:srgbClr val="000000"/>
              </a:solidFill>
              <a:latin typeface="+mn-ea"/>
            </a:endParaRPr>
          </a:p>
          <a:p>
            <a:pPr defTabSz="457217" fontAlgn="base">
              <a:defRPr/>
            </a:pPr>
            <a:r>
              <a:rPr kumimoji="1" lang="ja-JP" altLang="en-US" sz="1200" dirty="0">
                <a:solidFill>
                  <a:prstClr val="black"/>
                </a:solidFill>
                <a:latin typeface="Meiryo UI" panose="020B0604030504040204" pitchFamily="50" charset="-128"/>
                <a:ea typeface="Meiryo UI" panose="020B0604030504040204" pitchFamily="50" charset="-128"/>
              </a:rPr>
              <a:t>中核機能のテーマ</a:t>
            </a:r>
          </a:p>
          <a:p>
            <a:pPr defTabSz="457217" fontAlgn="base">
              <a:defRPr/>
            </a:pPr>
            <a:r>
              <a:rPr kumimoji="1" lang="ja-JP" altLang="en-US" sz="1200" b="1" dirty="0">
                <a:solidFill>
                  <a:schemeClr val="tx1"/>
                </a:solidFill>
                <a:latin typeface="Meiryo UI" panose="020B0604030504040204" pitchFamily="50" charset="-128"/>
                <a:ea typeface="Meiryo UI" panose="020B0604030504040204" pitchFamily="50" charset="-128"/>
              </a:rPr>
              <a:t>ライフデザイン</a:t>
            </a:r>
            <a:r>
              <a:rPr kumimoji="1" lang="ja-JP" altLang="en-US" sz="1200" b="1" dirty="0">
                <a:solidFill>
                  <a:prstClr val="black"/>
                </a:solidFill>
                <a:latin typeface="Meiryo UI" panose="020B0604030504040204" pitchFamily="50" charset="-128"/>
                <a:ea typeface="Meiryo UI" panose="020B0604030504040204" pitchFamily="50" charset="-128"/>
              </a:rPr>
              <a:t>・イノベーション</a:t>
            </a:r>
          </a:p>
        </p:txBody>
      </p:sp>
      <p:pic>
        <p:nvPicPr>
          <p:cNvPr id="197" name="図 196">
            <a:extLst>
              <a:ext uri="{FF2B5EF4-FFF2-40B4-BE49-F238E27FC236}">
                <a16:creationId xmlns:a16="http://schemas.microsoft.com/office/drawing/2014/main" id="{711E36D6-B539-478E-8C3F-7B92685334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553" y="6525246"/>
            <a:ext cx="1279512" cy="864000"/>
          </a:xfrm>
          <a:prstGeom prst="rect">
            <a:avLst/>
          </a:prstGeom>
          <a:ln>
            <a:noFill/>
          </a:ln>
          <a:effectLst/>
        </p:spPr>
      </p:pic>
      <p:sp>
        <p:nvSpPr>
          <p:cNvPr id="199" name="角丸四角形 13">
            <a:extLst>
              <a:ext uri="{FF2B5EF4-FFF2-40B4-BE49-F238E27FC236}">
                <a16:creationId xmlns:a16="http://schemas.microsoft.com/office/drawing/2014/main" id="{93C8D2DA-313E-45BE-B6BB-B11FF015E759}"/>
              </a:ext>
            </a:extLst>
          </p:cNvPr>
          <p:cNvSpPr/>
          <p:nvPr/>
        </p:nvSpPr>
        <p:spPr>
          <a:xfrm>
            <a:off x="6094585" y="6322875"/>
            <a:ext cx="1397819" cy="592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217" fontAlgn="base">
              <a:spcAft>
                <a:spcPts val="300"/>
              </a:spcAft>
              <a:defRPr/>
            </a:pPr>
            <a:r>
              <a:rPr kumimoji="1" lang="ja-JP" altLang="en-US" sz="1200" dirty="0">
                <a:solidFill>
                  <a:prstClr val="black"/>
                </a:solidFill>
                <a:latin typeface="Meiryo UI" panose="020B0604030504040204" pitchFamily="50" charset="-128"/>
                <a:ea typeface="Meiryo UI" panose="020B0604030504040204" pitchFamily="50" charset="-128"/>
              </a:rPr>
              <a:t>２つのグリーンフィールド</a:t>
            </a:r>
          </a:p>
          <a:p>
            <a:pPr marL="216008" indent="-108005" defTabSz="457217" fontAlgn="base">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rPr>
              <a:t>夢洲</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216008" indent="-108005" defTabSz="457217" fontAlgn="base">
              <a:buFont typeface="Arial" panose="020B0604020202020204" pitchFamily="34" charset="0"/>
              <a:buChar char="•"/>
              <a:defRPr/>
            </a:pPr>
            <a:r>
              <a:rPr kumimoji="1" lang="ja-JP" altLang="en-US" sz="1200" dirty="0">
                <a:solidFill>
                  <a:prstClr val="black"/>
                </a:solidFill>
                <a:latin typeface="Meiryo UI" panose="020B0604030504040204" pitchFamily="50" charset="-128"/>
                <a:ea typeface="Meiryo UI" panose="020B0604030504040204" pitchFamily="50" charset="-128"/>
              </a:rPr>
              <a:t>うめきた２期</a:t>
            </a:r>
          </a:p>
        </p:txBody>
      </p:sp>
      <p:sp>
        <p:nvSpPr>
          <p:cNvPr id="200" name="角丸四角形 13">
            <a:extLst>
              <a:ext uri="{FF2B5EF4-FFF2-40B4-BE49-F238E27FC236}">
                <a16:creationId xmlns:a16="http://schemas.microsoft.com/office/drawing/2014/main" id="{01D5FDB3-08E0-4404-8AF3-781764EC814A}"/>
              </a:ext>
            </a:extLst>
          </p:cNvPr>
          <p:cNvSpPr/>
          <p:nvPr/>
        </p:nvSpPr>
        <p:spPr>
          <a:xfrm>
            <a:off x="2995220" y="5307124"/>
            <a:ext cx="1259960" cy="96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defTabSz="457217" fontAlgn="base">
              <a:lnSpc>
                <a:spcPts val="1500"/>
              </a:lnSpc>
              <a:spcAft>
                <a:spcPts val="200"/>
              </a:spcAft>
              <a:defRPr/>
            </a:pPr>
            <a:r>
              <a:rPr kumimoji="1" lang="en-US" altLang="ja-JP" sz="1200" dirty="0">
                <a:solidFill>
                  <a:prstClr val="black"/>
                </a:solidFill>
                <a:latin typeface="Meiryo UI" panose="020B0604030504040204" pitchFamily="50" charset="-128"/>
                <a:ea typeface="Meiryo UI" panose="020B0604030504040204" pitchFamily="50" charset="-128"/>
              </a:rPr>
              <a:t>2025</a:t>
            </a:r>
            <a:r>
              <a:rPr kumimoji="1" lang="ja-JP" altLang="en-US" sz="1000" dirty="0">
                <a:solidFill>
                  <a:prstClr val="black"/>
                </a:solidFill>
                <a:latin typeface="Meiryo UI" panose="020B0604030504040204" pitchFamily="50" charset="-128"/>
                <a:ea typeface="Meiryo UI" panose="020B0604030504040204" pitchFamily="50" charset="-128"/>
              </a:rPr>
              <a:t>年度</a:t>
            </a:r>
            <a:r>
              <a:rPr lang="en-US" altLang="ja-JP" sz="1200" dirty="0">
                <a:solidFill>
                  <a:srgbClr val="000000"/>
                </a:solidFill>
                <a:latin typeface="+mn-ea"/>
                <a:ea typeface="Meiryo UI" panose="020B0604030504040204" pitchFamily="50" charset="-128"/>
              </a:rPr>
              <a:t/>
            </a:r>
            <a:br>
              <a:rPr lang="en-US" altLang="ja-JP" sz="1200" dirty="0">
                <a:solidFill>
                  <a:srgbClr val="000000"/>
                </a:solidFill>
                <a:latin typeface="+mn-ea"/>
                <a:ea typeface="Meiryo UI" panose="020B0604030504040204" pitchFamily="50" charset="-128"/>
              </a:rPr>
            </a:br>
            <a:r>
              <a:rPr lang="ja-JP" altLang="en-US" sz="1400" b="1" dirty="0">
                <a:solidFill>
                  <a:srgbClr val="000000"/>
                </a:solidFill>
                <a:latin typeface="+mn-ea"/>
                <a:cs typeface="Hiragino Sans W3" charset="-128"/>
              </a:rPr>
              <a:t>大阪・関西万博</a:t>
            </a:r>
            <a:endParaRPr lang="en-US" altLang="ja-JP" sz="1400" b="1" dirty="0">
              <a:solidFill>
                <a:srgbClr val="000000"/>
              </a:solidFill>
              <a:latin typeface="+mn-ea"/>
              <a:cs typeface="Hiragino Sans W3" charset="-128"/>
            </a:endParaRPr>
          </a:p>
          <a:p>
            <a:pPr defTabSz="457217" fontAlgn="base">
              <a:defRPr/>
            </a:pPr>
            <a:r>
              <a:rPr kumimoji="1" lang="ja-JP" altLang="en-US" sz="1200" dirty="0">
                <a:solidFill>
                  <a:prstClr val="black"/>
                </a:solidFill>
                <a:latin typeface="Meiryo UI" panose="020B0604030504040204" pitchFamily="50" charset="-128"/>
                <a:ea typeface="Meiryo UI" panose="020B0604030504040204" pitchFamily="50" charset="-128"/>
              </a:rPr>
              <a:t>テーマ</a:t>
            </a:r>
            <a:r>
              <a:rPr kumimoji="1" lang="en-US" altLang="ja-JP" sz="1200" dirty="0">
                <a:solidFill>
                  <a:prstClr val="black"/>
                </a:solidFill>
                <a:latin typeface="Meiryo UI" panose="020B0604030504040204" pitchFamily="50" charset="-128"/>
                <a:ea typeface="Meiryo UI" panose="020B0604030504040204" pitchFamily="50" charset="-128"/>
              </a:rPr>
              <a:t/>
            </a:r>
            <a:br>
              <a:rPr kumimoji="1" lang="en-US" altLang="ja-JP" sz="1200" dirty="0">
                <a:solidFill>
                  <a:prstClr val="black"/>
                </a:solidFill>
                <a:latin typeface="Meiryo UI" panose="020B0604030504040204" pitchFamily="50" charset="-128"/>
                <a:ea typeface="Meiryo UI" panose="020B0604030504040204" pitchFamily="50" charset="-128"/>
              </a:rPr>
            </a:br>
            <a:r>
              <a:rPr kumimoji="1" lang="ja-JP" altLang="en-US" sz="1200" b="1" dirty="0">
                <a:solidFill>
                  <a:schemeClr val="tx1"/>
                </a:solidFill>
                <a:latin typeface="Meiryo UI" panose="020B0604030504040204" pitchFamily="50" charset="-128"/>
                <a:ea typeface="Meiryo UI" panose="020B0604030504040204" pitchFamily="50" charset="-128"/>
              </a:rPr>
              <a:t>いのち輝く</a:t>
            </a:r>
            <a:endParaRPr kumimoji="1" lang="en-US" altLang="ja-JP" sz="1200" b="1" dirty="0">
              <a:solidFill>
                <a:schemeClr val="tx1"/>
              </a:solidFill>
              <a:latin typeface="Meiryo UI" panose="020B0604030504040204" pitchFamily="50" charset="-128"/>
              <a:ea typeface="Meiryo UI" panose="020B0604030504040204" pitchFamily="50" charset="-128"/>
            </a:endParaRPr>
          </a:p>
          <a:p>
            <a:pPr defTabSz="457217" fontAlgn="base">
              <a:defRPr/>
            </a:pPr>
            <a:r>
              <a:rPr kumimoji="1" lang="ja-JP" altLang="en-US" sz="1200" b="1" dirty="0">
                <a:solidFill>
                  <a:prstClr val="black"/>
                </a:solidFill>
                <a:latin typeface="Meiryo UI" panose="020B0604030504040204" pitchFamily="50" charset="-128"/>
                <a:ea typeface="Meiryo UI" panose="020B0604030504040204" pitchFamily="50" charset="-128"/>
              </a:rPr>
              <a:t>未来社会のデザイン</a:t>
            </a:r>
          </a:p>
        </p:txBody>
      </p:sp>
      <p:sp>
        <p:nvSpPr>
          <p:cNvPr id="201" name="正方形/長方形 200">
            <a:extLst>
              <a:ext uri="{FF2B5EF4-FFF2-40B4-BE49-F238E27FC236}">
                <a16:creationId xmlns:a16="http://schemas.microsoft.com/office/drawing/2014/main" id="{AFC6C543-7752-4DD5-87CB-AA8EDC94D387}"/>
              </a:ext>
            </a:extLst>
          </p:cNvPr>
          <p:cNvSpPr/>
          <p:nvPr/>
        </p:nvSpPr>
        <p:spPr>
          <a:xfrm>
            <a:off x="4301852" y="6268162"/>
            <a:ext cx="1725324" cy="24815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r>
              <a:rPr kumimoji="1" lang="ja-JP" altLang="en-US" sz="800" dirty="0">
                <a:solidFill>
                  <a:schemeClr val="tx1"/>
                </a:solidFill>
              </a:rPr>
              <a:t>提供：</a:t>
            </a:r>
            <a:r>
              <a:rPr kumimoji="1" lang="en-US" altLang="ja-JP" sz="800" dirty="0">
                <a:solidFill>
                  <a:schemeClr val="tx1"/>
                </a:solidFill>
              </a:rPr>
              <a:t>2025</a:t>
            </a:r>
            <a:r>
              <a:rPr kumimoji="1" lang="ja-JP" altLang="en-US" sz="800" dirty="0">
                <a:solidFill>
                  <a:schemeClr val="tx1"/>
                </a:solidFill>
              </a:rPr>
              <a:t>年日本国際博覧会協会</a:t>
            </a:r>
          </a:p>
        </p:txBody>
      </p:sp>
      <p:pic>
        <p:nvPicPr>
          <p:cNvPr id="207" name="図 206">
            <a:extLst>
              <a:ext uri="{FF2B5EF4-FFF2-40B4-BE49-F238E27FC236}">
                <a16:creationId xmlns:a16="http://schemas.microsoft.com/office/drawing/2014/main" id="{73546FA4-89A9-44F1-8F1C-3ADB94570FF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2600017" y="6535183"/>
            <a:ext cx="1314068" cy="844126"/>
          </a:xfrm>
          <a:prstGeom prst="rect">
            <a:avLst/>
          </a:prstGeom>
        </p:spPr>
      </p:pic>
      <p:sp>
        <p:nvSpPr>
          <p:cNvPr id="208" name="テキスト ボックス 207">
            <a:extLst>
              <a:ext uri="{FF2B5EF4-FFF2-40B4-BE49-F238E27FC236}">
                <a16:creationId xmlns:a16="http://schemas.microsoft.com/office/drawing/2014/main" id="{1749E0EF-3DD8-4E47-81C1-9DADB15AAF7A}"/>
              </a:ext>
            </a:extLst>
          </p:cNvPr>
          <p:cNvSpPr txBox="1"/>
          <p:nvPr/>
        </p:nvSpPr>
        <p:spPr>
          <a:xfrm>
            <a:off x="2600017" y="7405435"/>
            <a:ext cx="2884760" cy="123111"/>
          </a:xfrm>
          <a:prstGeom prst="rect">
            <a:avLst/>
          </a:prstGeom>
          <a:noFill/>
        </p:spPr>
        <p:txBody>
          <a:bodyPr wrap="square" lIns="36000" tIns="0" rIns="36000" bIns="0" rtlCol="0">
            <a:spAutoFit/>
          </a:bodyPr>
          <a:lstStyle/>
          <a:p>
            <a:pPr defTabSz="456073">
              <a:defRPr/>
            </a:pPr>
            <a:r>
              <a:rPr kumimoji="1" lang="ja-JP" altLang="en-US" sz="800" dirty="0">
                <a:latin typeface="+mn-ea"/>
              </a:rPr>
              <a:t>イメージパース（提供：</a:t>
            </a:r>
            <a:r>
              <a:rPr kumimoji="1" lang="ja-JP" altLang="en-US" sz="800" dirty="0" smtClean="0">
                <a:latin typeface="+mn-ea"/>
              </a:rPr>
              <a:t>うめきた</a:t>
            </a:r>
            <a:r>
              <a:rPr kumimoji="1" lang="en-US" altLang="ja-JP" sz="800" dirty="0">
                <a:latin typeface="+mn-ea"/>
              </a:rPr>
              <a:t>2</a:t>
            </a:r>
            <a:r>
              <a:rPr kumimoji="1" lang="ja-JP" altLang="en-US" sz="800" dirty="0">
                <a:latin typeface="+mn-ea"/>
              </a:rPr>
              <a:t>期地区開発事業者</a:t>
            </a:r>
            <a:r>
              <a:rPr kumimoji="1" lang="en-US" altLang="ja-JP" sz="800" dirty="0">
                <a:latin typeface="+mn-ea"/>
              </a:rPr>
              <a:t>)</a:t>
            </a:r>
          </a:p>
        </p:txBody>
      </p:sp>
      <p:sp>
        <p:nvSpPr>
          <p:cNvPr id="304" name="テキスト プレースホルダー 33">
            <a:extLst>
              <a:ext uri="{FF2B5EF4-FFF2-40B4-BE49-F238E27FC236}">
                <a16:creationId xmlns:a16="http://schemas.microsoft.com/office/drawing/2014/main" id="{AC8F094A-F99E-45A4-9620-67C0F7CE19CB}"/>
              </a:ext>
            </a:extLst>
          </p:cNvPr>
          <p:cNvSpPr txBox="1">
            <a:spLocks/>
          </p:cNvSpPr>
          <p:nvPr/>
        </p:nvSpPr>
        <p:spPr>
          <a:xfrm>
            <a:off x="7824089" y="1086844"/>
            <a:ext cx="6906009" cy="203133"/>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先端的サービスの実証・実装や大胆な規制改革によりスーパーシティ構想の実現に取り組む。</a:t>
            </a:r>
          </a:p>
        </p:txBody>
      </p:sp>
      <p:grpSp>
        <p:nvGrpSpPr>
          <p:cNvPr id="330" name="グループ化 329">
            <a:extLst>
              <a:ext uri="{FF2B5EF4-FFF2-40B4-BE49-F238E27FC236}">
                <a16:creationId xmlns:a16="http://schemas.microsoft.com/office/drawing/2014/main" id="{D2935D38-0BEC-4BC1-BEDB-550778448096}"/>
              </a:ext>
            </a:extLst>
          </p:cNvPr>
          <p:cNvGrpSpPr/>
          <p:nvPr/>
        </p:nvGrpSpPr>
        <p:grpSpPr>
          <a:xfrm>
            <a:off x="7648099" y="9725918"/>
            <a:ext cx="7304321" cy="423768"/>
            <a:chOff x="7757973" y="808178"/>
            <a:chExt cx="7304321" cy="423767"/>
          </a:xfrm>
        </p:grpSpPr>
        <p:sp>
          <p:nvSpPr>
            <p:cNvPr id="331" name="正方形/長方形 330">
              <a:extLst>
                <a:ext uri="{FF2B5EF4-FFF2-40B4-BE49-F238E27FC236}">
                  <a16:creationId xmlns:a16="http://schemas.microsoft.com/office/drawing/2014/main" id="{C612A9F6-25CA-4243-B8C7-A9D7542D66E1}"/>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332" name="直線コネクタ 331">
              <a:extLst>
                <a:ext uri="{FF2B5EF4-FFF2-40B4-BE49-F238E27FC236}">
                  <a16:creationId xmlns:a16="http://schemas.microsoft.com/office/drawing/2014/main" id="{56A15930-60FB-4D35-BB5C-495EF8722492}"/>
                </a:ext>
              </a:extLst>
            </p:cNvPr>
            <p:cNvCxnSpPr>
              <a:cxnSpLocks/>
            </p:cNvCxnSpPr>
            <p:nvPr/>
          </p:nvCxnSpPr>
          <p:spPr>
            <a:xfrm>
              <a:off x="7862294" y="1223416"/>
              <a:ext cx="7200000"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333" name="テキスト ボックス 332">
              <a:extLst>
                <a:ext uri="{FF2B5EF4-FFF2-40B4-BE49-F238E27FC236}">
                  <a16:creationId xmlns:a16="http://schemas.microsoft.com/office/drawing/2014/main" id="{835C9468-7884-4614-8883-12F5A92038FC}"/>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第</a:t>
              </a:r>
              <a:r>
                <a:rPr kumimoji="1" lang="en-US" altLang="ja-JP" sz="2000" b="1" dirty="0">
                  <a:solidFill>
                    <a:srgbClr val="2E75B6"/>
                  </a:solidFill>
                </a:rPr>
                <a:t>4</a:t>
              </a:r>
              <a:r>
                <a:rPr kumimoji="1" lang="ja-JP" altLang="en-US" sz="2000" b="1" dirty="0">
                  <a:solidFill>
                    <a:srgbClr val="2E75B6"/>
                  </a:solidFill>
                </a:rPr>
                <a:t>章　推進体制</a:t>
              </a:r>
            </a:p>
          </p:txBody>
        </p:sp>
      </p:grpSp>
      <p:sp>
        <p:nvSpPr>
          <p:cNvPr id="334" name="テキスト プレースホルダー 33">
            <a:extLst>
              <a:ext uri="{FF2B5EF4-FFF2-40B4-BE49-F238E27FC236}">
                <a16:creationId xmlns:a16="http://schemas.microsoft.com/office/drawing/2014/main" id="{56567D7F-4733-42BE-98CB-685B6B1F2CE8}"/>
              </a:ext>
            </a:extLst>
          </p:cNvPr>
          <p:cNvSpPr txBox="1">
            <a:spLocks/>
          </p:cNvSpPr>
          <p:nvPr/>
        </p:nvSpPr>
        <p:spPr>
          <a:xfrm>
            <a:off x="7739150" y="10189029"/>
            <a:ext cx="7233175" cy="406265"/>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全体計画の作成や推進等について、大阪スーパーシティ協議会で意見交換を行い、またアーキテクトから指導や助言を得ることで、事業実施主体が先端的サービス実装を効果的に進められるよう産官学で推進する。</a:t>
            </a:r>
            <a:endParaRPr lang="en-US" altLang="ja-JP" dirty="0"/>
          </a:p>
        </p:txBody>
      </p:sp>
      <p:sp>
        <p:nvSpPr>
          <p:cNvPr id="336" name="テキスト プレースホルダー 6">
            <a:extLst>
              <a:ext uri="{FF2B5EF4-FFF2-40B4-BE49-F238E27FC236}">
                <a16:creationId xmlns:a16="http://schemas.microsoft.com/office/drawing/2014/main" id="{DD199109-D927-4C22-9F58-0101EFFDFC4B}"/>
              </a:ext>
            </a:extLst>
          </p:cNvPr>
          <p:cNvSpPr txBox="1">
            <a:spLocks/>
          </p:cNvSpPr>
          <p:nvPr/>
        </p:nvSpPr>
        <p:spPr>
          <a:xfrm>
            <a:off x="249674" y="4607404"/>
            <a:ext cx="7097139" cy="406265"/>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「データで拡げる“健康といのち”」をスーパーシティ構想のテーマとして、２つのグリーンフィールドで３つのプロジェクトを展開、大阪全体へ拡げていく。</a:t>
            </a:r>
          </a:p>
        </p:txBody>
      </p:sp>
      <p:sp>
        <p:nvSpPr>
          <p:cNvPr id="27" name="矢印: 五方向 26">
            <a:extLst>
              <a:ext uri="{FF2B5EF4-FFF2-40B4-BE49-F238E27FC236}">
                <a16:creationId xmlns:a16="http://schemas.microsoft.com/office/drawing/2014/main" id="{3593DEA9-D91B-4953-9CCE-7AC5206B506C}"/>
              </a:ext>
            </a:extLst>
          </p:cNvPr>
          <p:cNvSpPr/>
          <p:nvPr/>
        </p:nvSpPr>
        <p:spPr>
          <a:xfrm>
            <a:off x="13494480" y="4715403"/>
            <a:ext cx="1421701" cy="246221"/>
          </a:xfrm>
          <a:prstGeom prst="homePlate">
            <a:avLst/>
          </a:prstGeom>
          <a:solidFill>
            <a:srgbClr val="2E75B6"/>
          </a:solidFill>
        </p:spPr>
        <p:txBody>
          <a:bodyPr wrap="square" rtlCol="0">
            <a:spAutoFit/>
          </a:bodyPr>
          <a:lstStyle/>
          <a:p>
            <a:pPr algn="ctr"/>
            <a:r>
              <a:rPr kumimoji="1" lang="ja-JP" altLang="en-US" sz="1000" b="1" dirty="0">
                <a:solidFill>
                  <a:schemeClr val="bg1"/>
                </a:solidFill>
              </a:rPr>
              <a:t>詳細は裏面に記載</a:t>
            </a:r>
          </a:p>
        </p:txBody>
      </p:sp>
      <p:grpSp>
        <p:nvGrpSpPr>
          <p:cNvPr id="5" name="グループ化 4">
            <a:extLst>
              <a:ext uri="{FF2B5EF4-FFF2-40B4-BE49-F238E27FC236}">
                <a16:creationId xmlns:a16="http://schemas.microsoft.com/office/drawing/2014/main" id="{259AF578-B874-4DEF-ACA4-1D592DD0724B}"/>
              </a:ext>
            </a:extLst>
          </p:cNvPr>
          <p:cNvGrpSpPr/>
          <p:nvPr/>
        </p:nvGrpSpPr>
        <p:grpSpPr>
          <a:xfrm>
            <a:off x="8370649" y="4773716"/>
            <a:ext cx="7324044" cy="148641"/>
            <a:chOff x="7758449" y="8754524"/>
            <a:chExt cx="7324044" cy="148641"/>
          </a:xfrm>
        </p:grpSpPr>
        <p:sp>
          <p:nvSpPr>
            <p:cNvPr id="323" name="角丸四角形 13">
              <a:extLst>
                <a:ext uri="{FF2B5EF4-FFF2-40B4-BE49-F238E27FC236}">
                  <a16:creationId xmlns:a16="http://schemas.microsoft.com/office/drawing/2014/main" id="{188B7822-F5CD-4345-AB57-BBC4D12E3CE3}"/>
                </a:ext>
              </a:extLst>
            </p:cNvPr>
            <p:cNvSpPr/>
            <p:nvPr/>
          </p:nvSpPr>
          <p:spPr>
            <a:xfrm>
              <a:off x="7758449" y="8770789"/>
              <a:ext cx="7324044" cy="114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defTabSz="457200" fontAlgn="base">
                <a:defRPr/>
              </a:pPr>
              <a:r>
                <a:rPr kumimoji="1" lang="ja-JP" altLang="en-US" sz="800" b="1" dirty="0">
                  <a:solidFill>
                    <a:srgbClr val="000000"/>
                  </a:solidFill>
                  <a:latin typeface="Meiryo UI" panose="020B0604030504040204" pitchFamily="50" charset="-128"/>
                  <a:ea typeface="Meiryo UI" panose="020B0604030504040204" pitchFamily="50" charset="-128"/>
                </a:rPr>
                <a:t>凡例</a:t>
              </a:r>
              <a:r>
                <a:rPr kumimoji="1" lang="en-US" altLang="ja-JP" sz="800" b="1" dirty="0">
                  <a:solidFill>
                    <a:srgbClr val="000000"/>
                  </a:solidFill>
                  <a:latin typeface="Meiryo UI" panose="020B0604030504040204" pitchFamily="50" charset="-128"/>
                  <a:ea typeface="Meiryo UI" panose="020B0604030504040204" pitchFamily="50" charset="-128"/>
                </a:rPr>
                <a:t>		 </a:t>
              </a:r>
              <a:r>
                <a:rPr kumimoji="1" lang="ja-JP" altLang="en-US" sz="800" dirty="0">
                  <a:solidFill>
                    <a:srgbClr val="000000"/>
                  </a:solidFill>
                  <a:latin typeface="Meiryo UI" panose="020B0604030504040204" pitchFamily="50" charset="-128"/>
                  <a:ea typeface="Meiryo UI" panose="020B0604030504040204" pitchFamily="50" charset="-128"/>
                </a:rPr>
                <a:t>夢洲コンストラクション</a:t>
              </a:r>
              <a:r>
                <a:rPr kumimoji="1" lang="en-US" altLang="ja-JP" sz="800" dirty="0">
                  <a:solidFill>
                    <a:srgbClr val="000000"/>
                  </a:solidFill>
                  <a:latin typeface="Meiryo UI" panose="020B0604030504040204" pitchFamily="50" charset="-128"/>
                  <a:ea typeface="Meiryo UI" panose="020B0604030504040204" pitchFamily="50" charset="-128"/>
                </a:rPr>
                <a:t>	</a:t>
              </a:r>
              <a:r>
                <a:rPr kumimoji="1" lang="ja-JP" altLang="en-US" sz="800" dirty="0">
                  <a:solidFill>
                    <a:srgbClr val="000000"/>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大阪・関西万博         </a:t>
              </a:r>
              <a:r>
                <a:rPr kumimoji="1" lang="ja-JP" altLang="en-US" sz="800" dirty="0">
                  <a:solidFill>
                    <a:prstClr val="black"/>
                  </a:solidFill>
                  <a:latin typeface="Meiryo UI" panose="020B0604030504040204" pitchFamily="50" charset="-128"/>
                  <a:ea typeface="Meiryo UI" panose="020B0604030504040204" pitchFamily="50" charset="-128"/>
                </a:rPr>
                <a:t>　　　　　</a:t>
              </a:r>
              <a:r>
                <a:rPr kumimoji="1" lang="ja-JP" altLang="en-US" sz="800" dirty="0" smtClean="0">
                  <a:solidFill>
                    <a:prstClr val="black"/>
                  </a:solidFill>
                  <a:latin typeface="Meiryo UI" panose="020B0604030504040204" pitchFamily="50" charset="-128"/>
                  <a:ea typeface="Meiryo UI" panose="020B0604030504040204" pitchFamily="50" charset="-128"/>
                </a:rPr>
                <a:t>うめ</a:t>
              </a:r>
              <a:r>
                <a:rPr kumimoji="1" lang="ja-JP" altLang="en-US" sz="800" dirty="0">
                  <a:solidFill>
                    <a:prstClr val="black"/>
                  </a:solidFill>
                  <a:latin typeface="Meiryo UI" panose="020B0604030504040204" pitchFamily="50" charset="-128"/>
                  <a:ea typeface="Meiryo UI" panose="020B0604030504040204" pitchFamily="50" charset="-128"/>
                </a:rPr>
                <a:t>きた</a:t>
              </a:r>
              <a:r>
                <a:rPr kumimoji="1" lang="en-US" altLang="ja-JP" sz="800" dirty="0">
                  <a:solidFill>
                    <a:prstClr val="black"/>
                  </a:solidFill>
                  <a:latin typeface="Meiryo UI" panose="020B0604030504040204" pitchFamily="50" charset="-128"/>
                  <a:ea typeface="Meiryo UI" panose="020B0604030504040204" pitchFamily="50" charset="-128"/>
                </a:rPr>
                <a:t>2</a:t>
              </a:r>
              <a:r>
                <a:rPr kumimoji="1" lang="ja-JP" altLang="en-US" sz="800" dirty="0">
                  <a:solidFill>
                    <a:prstClr val="black"/>
                  </a:solidFill>
                  <a:latin typeface="Meiryo UI" panose="020B0604030504040204" pitchFamily="50" charset="-128"/>
                  <a:ea typeface="Meiryo UI" panose="020B0604030504040204" pitchFamily="50" charset="-128"/>
                </a:rPr>
                <a:t>期   </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4" name="角丸四角形 13">
              <a:extLst>
                <a:ext uri="{FF2B5EF4-FFF2-40B4-BE49-F238E27FC236}">
                  <a16:creationId xmlns:a16="http://schemas.microsoft.com/office/drawing/2014/main" id="{FDECECD6-CFE5-4BD7-B18F-5F9FC3898838}"/>
                </a:ext>
              </a:extLst>
            </p:cNvPr>
            <p:cNvSpPr/>
            <p:nvPr/>
          </p:nvSpPr>
          <p:spPr>
            <a:xfrm>
              <a:off x="8277264" y="8757167"/>
              <a:ext cx="360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sp>
          <p:nvSpPr>
            <p:cNvPr id="325" name="角丸四角形 13">
              <a:extLst>
                <a:ext uri="{FF2B5EF4-FFF2-40B4-BE49-F238E27FC236}">
                  <a16:creationId xmlns:a16="http://schemas.microsoft.com/office/drawing/2014/main" id="{E2432007-DCAB-4612-AA91-8D1A4C57B472}"/>
                </a:ext>
              </a:extLst>
            </p:cNvPr>
            <p:cNvSpPr/>
            <p:nvPr/>
          </p:nvSpPr>
          <p:spPr>
            <a:xfrm>
              <a:off x="9720121" y="8754524"/>
              <a:ext cx="396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326" name="角丸四角形 13">
              <a:extLst>
                <a:ext uri="{FF2B5EF4-FFF2-40B4-BE49-F238E27FC236}">
                  <a16:creationId xmlns:a16="http://schemas.microsoft.com/office/drawing/2014/main" id="{3DCE8DF2-4044-4E27-8040-2A11E71C16EF}"/>
                </a:ext>
              </a:extLst>
            </p:cNvPr>
            <p:cNvSpPr/>
            <p:nvPr/>
          </p:nvSpPr>
          <p:spPr>
            <a:xfrm>
              <a:off x="11033928" y="8759165"/>
              <a:ext cx="396000" cy="144000"/>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sp>
        <p:nvSpPr>
          <p:cNvPr id="156" name="テキスト プレースホルダー 33">
            <a:extLst>
              <a:ext uri="{FF2B5EF4-FFF2-40B4-BE49-F238E27FC236}">
                <a16:creationId xmlns:a16="http://schemas.microsoft.com/office/drawing/2014/main" id="{AC8F094A-F99E-45A4-9620-67C0F7CE19CB}"/>
              </a:ext>
            </a:extLst>
          </p:cNvPr>
          <p:cNvSpPr txBox="1">
            <a:spLocks/>
          </p:cNvSpPr>
          <p:nvPr/>
        </p:nvSpPr>
        <p:spPr>
          <a:xfrm>
            <a:off x="7785777" y="5183778"/>
            <a:ext cx="7169895" cy="609398"/>
          </a:xfrm>
          <a:prstGeom prst="rect">
            <a:avLst/>
          </a:prstGeom>
        </p:spPr>
        <p:txBody>
          <a:bodyPr wrap="square" lIns="0" tIns="0" rIns="0" bIns="0">
            <a:spAutoFit/>
          </a:bodyPr>
          <a:lstStyle>
            <a:defPPr>
              <a:defRPr lang="en-US"/>
            </a:defPPr>
            <a:lvl1pPr marL="180000" indent="-180000" defTabSz="912114" fontAlgn="ctr">
              <a:lnSpc>
                <a:spcPct val="110000"/>
              </a:lnSpc>
              <a:spcBef>
                <a:spcPts val="0"/>
              </a:spcBef>
              <a:spcAft>
                <a:spcPts val="0"/>
              </a:spcAft>
              <a:buClr>
                <a:srgbClr val="2E75B6"/>
              </a:buClr>
              <a:buFont typeface="Wingdings" panose="05000000000000000000" pitchFamily="2" charset="2"/>
              <a:buChar char="l"/>
              <a:defRPr kumimoji="1" sz="1200"/>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lvl3pPr>
            <a:lvl4pPr marL="180000" indent="-180000" defTabSz="912114" fontAlgn="ctr">
              <a:lnSpc>
                <a:spcPct val="110000"/>
              </a:lnSpc>
              <a:spcBef>
                <a:spcPts val="0"/>
              </a:spcBef>
              <a:spcAft>
                <a:spcPts val="600"/>
              </a:spcAft>
              <a:buFont typeface="Wingdings" panose="05000000000000000000" pitchFamily="2" charset="2"/>
              <a:buChar char="l"/>
              <a:defRPr kumimoji="1" sz="1400"/>
            </a:lvl4pPr>
            <a:lvl5pPr marL="180000" indent="-180000" defTabSz="912114" fontAlgn="ctr">
              <a:lnSpc>
                <a:spcPct val="110000"/>
              </a:lnSpc>
              <a:spcBef>
                <a:spcPts val="0"/>
              </a:spcBef>
              <a:spcAft>
                <a:spcPts val="600"/>
              </a:spcAft>
              <a:buFont typeface="Wingdings" panose="05000000000000000000" pitchFamily="2" charset="2"/>
              <a:buChar char="l"/>
              <a:defRPr kumimoji="1" sz="1400"/>
            </a:lvl5pPr>
            <a:lvl6pPr marL="2508314" indent="-228029" defTabSz="912114">
              <a:lnSpc>
                <a:spcPct val="90000"/>
              </a:lnSpc>
              <a:spcBef>
                <a:spcPts val="499"/>
              </a:spcBef>
              <a:buFont typeface="Arial" panose="020B0604020202020204" pitchFamily="34" charset="0"/>
              <a:buChar char="•"/>
              <a:defRPr kumimoji="1" sz="1795"/>
            </a:lvl6pPr>
            <a:lvl7pPr marL="2964371" indent="-228029" defTabSz="912114">
              <a:lnSpc>
                <a:spcPct val="90000"/>
              </a:lnSpc>
              <a:spcBef>
                <a:spcPts val="499"/>
              </a:spcBef>
              <a:buFont typeface="Arial" panose="020B0604020202020204" pitchFamily="34" charset="0"/>
              <a:buChar char="•"/>
              <a:defRPr kumimoji="1" sz="1795"/>
            </a:lvl7pPr>
            <a:lvl8pPr marL="3420428" indent="-228029" defTabSz="912114">
              <a:lnSpc>
                <a:spcPct val="90000"/>
              </a:lnSpc>
              <a:spcBef>
                <a:spcPts val="499"/>
              </a:spcBef>
              <a:buFont typeface="Arial" panose="020B0604020202020204" pitchFamily="34" charset="0"/>
              <a:buChar char="•"/>
              <a:defRPr kumimoji="1" sz="1795"/>
            </a:lvl8pPr>
            <a:lvl9pPr marL="3876485" indent="-228029" defTabSz="912114">
              <a:lnSpc>
                <a:spcPct val="90000"/>
              </a:lnSpc>
              <a:spcBef>
                <a:spcPts val="499"/>
              </a:spcBef>
              <a:buFont typeface="Arial" panose="020B0604020202020204" pitchFamily="34" charset="0"/>
              <a:buChar char="•"/>
              <a:defRPr kumimoji="1" sz="1795"/>
            </a:lvl9pPr>
          </a:lstStyle>
          <a:p>
            <a:r>
              <a:rPr lang="ja-JP" altLang="en-US" dirty="0"/>
              <a:t>２つのグリーンフィールドにおいて先端的サービスの実証や実装を進め、また大阪広域データ連携基盤（</a:t>
            </a:r>
            <a:r>
              <a:rPr lang="en-US" altLang="ja-JP" dirty="0"/>
              <a:t>ORDEN</a:t>
            </a:r>
            <a:r>
              <a:rPr lang="ja-JP" altLang="en-US" dirty="0"/>
              <a:t>）を活用した様々なデータ連携を推進することで、次々とビジネスが生まれるデータ駆動型社会が実現し、ひいては住民</a:t>
            </a:r>
            <a:r>
              <a:rPr lang="en-US" altLang="ja-JP" dirty="0"/>
              <a:t>QoL</a:t>
            </a:r>
            <a:r>
              <a:rPr lang="ja-JP" altLang="en-US" dirty="0"/>
              <a:t>の向上と都市競争力の強化につながっていく。</a:t>
            </a:r>
            <a:endParaRPr lang="en-US" altLang="ja-JP" dirty="0"/>
          </a:p>
        </p:txBody>
      </p:sp>
      <p:cxnSp>
        <p:nvCxnSpPr>
          <p:cNvPr id="118" name="直線コネクタ 117">
            <a:extLst>
              <a:ext uri="{FF2B5EF4-FFF2-40B4-BE49-F238E27FC236}">
                <a16:creationId xmlns:a16="http://schemas.microsoft.com/office/drawing/2014/main" id="{AED4BEE8-4472-4A06-BB82-FA62B3E12082}"/>
              </a:ext>
            </a:extLst>
          </p:cNvPr>
          <p:cNvCxnSpPr>
            <a:cxnSpLocks/>
          </p:cNvCxnSpPr>
          <p:nvPr/>
        </p:nvCxnSpPr>
        <p:spPr>
          <a:xfrm>
            <a:off x="7688184" y="5046133"/>
            <a:ext cx="7267488" cy="8467"/>
          </a:xfrm>
          <a:prstGeom prst="line">
            <a:avLst/>
          </a:prstGeom>
          <a:ln w="12700">
            <a:solidFill>
              <a:srgbClr val="2E75B6"/>
            </a:solidFill>
            <a:prstDash val="sysDot"/>
          </a:ln>
        </p:spPr>
        <p:style>
          <a:lnRef idx="1">
            <a:schemeClr val="accent1"/>
          </a:lnRef>
          <a:fillRef idx="0">
            <a:schemeClr val="accent1"/>
          </a:fillRef>
          <a:effectRef idx="0">
            <a:schemeClr val="accent1"/>
          </a:effectRef>
          <a:fontRef idx="minor">
            <a:schemeClr val="tx1"/>
          </a:fontRef>
        </p:style>
      </p:cxnSp>
      <p:sp>
        <p:nvSpPr>
          <p:cNvPr id="62" name="角丸四角形 13">
            <a:extLst>
              <a:ext uri="{FF2B5EF4-FFF2-40B4-BE49-F238E27FC236}">
                <a16:creationId xmlns:a16="http://schemas.microsoft.com/office/drawing/2014/main" id="{93C8D2DA-313E-45BE-B6BB-B11FF015E759}"/>
              </a:ext>
            </a:extLst>
          </p:cNvPr>
          <p:cNvSpPr/>
          <p:nvPr/>
        </p:nvSpPr>
        <p:spPr>
          <a:xfrm>
            <a:off x="3483295" y="1498866"/>
            <a:ext cx="3878081"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r" defTabSz="457217" fontAlgn="base">
              <a:spcAft>
                <a:spcPts val="300"/>
              </a:spcAft>
              <a:defRPr/>
            </a:pPr>
            <a:r>
              <a:rPr kumimoji="1" lang="en-US" altLang="ja-JP" sz="1050" dirty="0" smtClean="0">
                <a:solidFill>
                  <a:prstClr val="black"/>
                </a:solidFill>
                <a:latin typeface="Meiryo UI" panose="020B0604030504040204" pitchFamily="50" charset="-128"/>
                <a:ea typeface="Meiryo UI" panose="020B0604030504040204" pitchFamily="50" charset="-128"/>
              </a:rPr>
              <a:t>※</a:t>
            </a:r>
            <a:r>
              <a:rPr kumimoji="1" lang="ja-JP" altLang="en-US" sz="1050" dirty="0" smtClean="0">
                <a:solidFill>
                  <a:prstClr val="black"/>
                </a:solidFill>
                <a:latin typeface="Meiryo UI" panose="020B0604030504040204" pitchFamily="50" charset="-128"/>
                <a:ea typeface="Meiryo UI" panose="020B0604030504040204" pitchFamily="50" charset="-128"/>
              </a:rPr>
              <a:t>令和</a:t>
            </a:r>
            <a:r>
              <a:rPr kumimoji="1" lang="ja-JP" altLang="en-US" sz="1050" dirty="0">
                <a:solidFill>
                  <a:prstClr val="black"/>
                </a:solidFill>
                <a:latin typeface="Meiryo UI" panose="020B0604030504040204" pitchFamily="50" charset="-128"/>
                <a:ea typeface="Meiryo UI" panose="020B0604030504040204" pitchFamily="50" charset="-128"/>
              </a:rPr>
              <a:t>４年４月大阪市がスーパーシティ型国家戦略特区の</a:t>
            </a:r>
            <a:r>
              <a:rPr kumimoji="1" lang="ja-JP" altLang="en-US" sz="1050" dirty="0" smtClean="0">
                <a:solidFill>
                  <a:prstClr val="black"/>
                </a:solidFill>
                <a:latin typeface="Meiryo UI" panose="020B0604030504040204" pitchFamily="50" charset="-128"/>
                <a:ea typeface="Meiryo UI" panose="020B0604030504040204" pitchFamily="50" charset="-128"/>
              </a:rPr>
              <a:t>区域に指定</a:t>
            </a:r>
            <a:endParaRPr kumimoji="1" lang="ja-JP" altLang="en-US" sz="1000" dirty="0">
              <a:solidFill>
                <a:prstClr val="black"/>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5D90CECA-B28A-4C7A-914A-FAC34AC808B2}"/>
              </a:ext>
            </a:extLst>
          </p:cNvPr>
          <p:cNvSpPr txBox="1"/>
          <p:nvPr/>
        </p:nvSpPr>
        <p:spPr>
          <a:xfrm>
            <a:off x="12849726" y="43613"/>
            <a:ext cx="2122599" cy="46166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r>
              <a:rPr kumimoji="1" lang="en-US" altLang="ja-JP" sz="1200" dirty="0">
                <a:solidFill>
                  <a:schemeClr val="tx1"/>
                </a:solidFill>
                <a:latin typeface="+mn-ea"/>
              </a:rPr>
              <a:t>2022</a:t>
            </a:r>
            <a:r>
              <a:rPr kumimoji="1" lang="ja-JP" altLang="en-US" sz="1200" dirty="0">
                <a:solidFill>
                  <a:schemeClr val="tx1"/>
                </a:solidFill>
                <a:latin typeface="+mn-ea"/>
              </a:rPr>
              <a:t>（令和４）年</a:t>
            </a:r>
            <a:r>
              <a:rPr kumimoji="1" lang="en-US" altLang="ja-JP" sz="1200" dirty="0">
                <a:solidFill>
                  <a:schemeClr val="tx1"/>
                </a:solidFill>
                <a:latin typeface="+mn-ea"/>
              </a:rPr>
              <a:t>12</a:t>
            </a:r>
            <a:r>
              <a:rPr kumimoji="1" lang="ja-JP" altLang="en-US" sz="1200" dirty="0">
                <a:solidFill>
                  <a:schemeClr val="tx1"/>
                </a:solidFill>
                <a:latin typeface="+mn-ea"/>
              </a:rPr>
              <a:t>月</a:t>
            </a:r>
            <a:endParaRPr kumimoji="1" lang="en-US" altLang="ja-JP" sz="1200" dirty="0">
              <a:solidFill>
                <a:schemeClr val="tx1"/>
              </a:solidFill>
              <a:latin typeface="+mn-ea"/>
            </a:endParaRPr>
          </a:p>
          <a:p>
            <a:pPr algn="r"/>
            <a:r>
              <a:rPr kumimoji="1" lang="ja-JP" altLang="en-US" sz="1200" dirty="0">
                <a:solidFill>
                  <a:schemeClr val="tx1"/>
                </a:solidFill>
                <a:latin typeface="+mn-ea"/>
              </a:rPr>
              <a:t>大阪府・大阪市</a:t>
            </a:r>
            <a:endParaRPr kumimoji="1" lang="en-US" altLang="ja-JP" sz="2000" dirty="0">
              <a:solidFill>
                <a:schemeClr val="tx1"/>
              </a:solidFill>
              <a:latin typeface="+mn-ea"/>
            </a:endParaRPr>
          </a:p>
        </p:txBody>
      </p:sp>
      <p:sp>
        <p:nvSpPr>
          <p:cNvPr id="162" name="テキスト ボックス 161">
            <a:extLst>
              <a:ext uri="{FF2B5EF4-FFF2-40B4-BE49-F238E27FC236}">
                <a16:creationId xmlns:a16="http://schemas.microsoft.com/office/drawing/2014/main" id="{AFB466C4-B6E6-49DB-B723-BDD31D33C98E}"/>
              </a:ext>
            </a:extLst>
          </p:cNvPr>
          <p:cNvSpPr txBox="1"/>
          <p:nvPr/>
        </p:nvSpPr>
        <p:spPr>
          <a:xfrm>
            <a:off x="13248434" y="7760427"/>
            <a:ext cx="1739579" cy="43088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0" b="1" dirty="0">
                <a:solidFill>
                  <a:schemeClr val="tx1"/>
                </a:solidFill>
              </a:rPr>
              <a:t>新たなサービスの創出が</a:t>
            </a:r>
            <a:endParaRPr kumimoji="1" lang="en-US" altLang="ja-JP" sz="1100" b="1" dirty="0">
              <a:solidFill>
                <a:schemeClr val="tx1"/>
              </a:solidFill>
            </a:endParaRPr>
          </a:p>
          <a:p>
            <a:pPr algn="ctr"/>
            <a:r>
              <a:rPr kumimoji="1" lang="ja-JP" altLang="en-US" sz="1100" b="1" dirty="0">
                <a:solidFill>
                  <a:schemeClr val="tx1"/>
                </a:solidFill>
              </a:rPr>
              <a:t>多様なデータの連携を生む</a:t>
            </a:r>
          </a:p>
        </p:txBody>
      </p:sp>
      <p:sp>
        <p:nvSpPr>
          <p:cNvPr id="154" name="角丸四角形 13">
            <a:extLst>
              <a:ext uri="{FF2B5EF4-FFF2-40B4-BE49-F238E27FC236}">
                <a16:creationId xmlns:a16="http://schemas.microsoft.com/office/drawing/2014/main" id="{A570DBAB-EEAD-4ACA-9089-FB0875B4B7AF}"/>
              </a:ext>
            </a:extLst>
          </p:cNvPr>
          <p:cNvSpPr/>
          <p:nvPr/>
        </p:nvSpPr>
        <p:spPr>
          <a:xfrm>
            <a:off x="9608790" y="7828010"/>
            <a:ext cx="3401419" cy="293699"/>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spAutoFit/>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ビジネス・イノベーション</a:t>
            </a:r>
          </a:p>
        </p:txBody>
      </p:sp>
      <p:sp>
        <p:nvSpPr>
          <p:cNvPr id="155" name="角丸四角形 13">
            <a:extLst>
              <a:ext uri="{FF2B5EF4-FFF2-40B4-BE49-F238E27FC236}">
                <a16:creationId xmlns:a16="http://schemas.microsoft.com/office/drawing/2014/main" id="{F165081A-A855-4EB3-87A7-5AD55DE753EE}"/>
              </a:ext>
            </a:extLst>
          </p:cNvPr>
          <p:cNvSpPr/>
          <p:nvPr/>
        </p:nvSpPr>
        <p:spPr>
          <a:xfrm>
            <a:off x="8681976" y="6958058"/>
            <a:ext cx="5274827" cy="781192"/>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900000" rtlCol="0" anchor="t" anchorCtr="0">
            <a:noAutofit/>
          </a:bodyPr>
          <a:lstStyle/>
          <a:p>
            <a:pPr algn="ctr" defTabSz="457200" fontAlgn="base">
              <a:lnSpc>
                <a:spcPts val="700"/>
              </a:lnSpc>
              <a:defRPr/>
            </a:pP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lnSpc>
                <a:spcPts val="1200"/>
              </a:lnSpc>
              <a:spcAft>
                <a:spcPts val="100"/>
              </a:spcAf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en-US" altLang="ja-JP"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(ORDEN)</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lnSpc>
                <a:spcPts val="1000"/>
              </a:lnSpc>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57" name="円弧 156">
            <a:extLst>
              <a:ext uri="{FF2B5EF4-FFF2-40B4-BE49-F238E27FC236}">
                <a16:creationId xmlns:a16="http://schemas.microsoft.com/office/drawing/2014/main" id="{6D137BC4-17BA-4014-93C4-0CEBC817A69A}"/>
              </a:ext>
            </a:extLst>
          </p:cNvPr>
          <p:cNvSpPr>
            <a:spLocks noChangeAspect="1"/>
          </p:cNvSpPr>
          <p:nvPr/>
        </p:nvSpPr>
        <p:spPr>
          <a:xfrm rot="5400000" flipH="1">
            <a:off x="12835491" y="7454204"/>
            <a:ext cx="534799" cy="534799"/>
          </a:xfrm>
          <a:prstGeom prst="arc">
            <a:avLst>
              <a:gd name="adj1" fmla="val 11000508"/>
              <a:gd name="adj2" fmla="val 16251228"/>
            </a:avLst>
          </a:prstGeom>
          <a:ln w="5080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8" name="円弧 157">
            <a:extLst>
              <a:ext uri="{FF2B5EF4-FFF2-40B4-BE49-F238E27FC236}">
                <a16:creationId xmlns:a16="http://schemas.microsoft.com/office/drawing/2014/main" id="{26E1359F-38C7-4434-BB8F-BB432DBF76C0}"/>
              </a:ext>
            </a:extLst>
          </p:cNvPr>
          <p:cNvSpPr>
            <a:spLocks noChangeAspect="1"/>
          </p:cNvSpPr>
          <p:nvPr/>
        </p:nvSpPr>
        <p:spPr>
          <a:xfrm rot="16200000" flipV="1">
            <a:off x="9272616" y="7482999"/>
            <a:ext cx="534799" cy="534799"/>
          </a:xfrm>
          <a:prstGeom prst="arc">
            <a:avLst>
              <a:gd name="adj1" fmla="val 5197755"/>
              <a:gd name="adj2" fmla="val 11150760"/>
            </a:avLst>
          </a:prstGeom>
          <a:ln w="5080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1DFA7334-C4C1-410A-AD46-1A6347A1A4D5}"/>
              </a:ext>
            </a:extLst>
          </p:cNvPr>
          <p:cNvSpPr txBox="1"/>
          <p:nvPr/>
        </p:nvSpPr>
        <p:spPr>
          <a:xfrm>
            <a:off x="13863694" y="7245847"/>
            <a:ext cx="972000" cy="27699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00" dirty="0">
                <a:solidFill>
                  <a:schemeClr val="tx1"/>
                </a:solidFill>
              </a:rPr>
              <a:t>データ連携</a:t>
            </a:r>
          </a:p>
        </p:txBody>
      </p:sp>
      <p:sp>
        <p:nvSpPr>
          <p:cNvPr id="160" name="テキスト ボックス 159">
            <a:extLst>
              <a:ext uri="{FF2B5EF4-FFF2-40B4-BE49-F238E27FC236}">
                <a16:creationId xmlns:a16="http://schemas.microsoft.com/office/drawing/2014/main" id="{529EC382-4B82-4EE0-AD2B-25A8E43C6BE9}"/>
              </a:ext>
            </a:extLst>
          </p:cNvPr>
          <p:cNvSpPr txBox="1"/>
          <p:nvPr/>
        </p:nvSpPr>
        <p:spPr>
          <a:xfrm>
            <a:off x="7798511" y="7283824"/>
            <a:ext cx="972000" cy="27699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200" dirty="0">
                <a:solidFill>
                  <a:schemeClr val="tx1"/>
                </a:solidFill>
              </a:rPr>
              <a:t>データ連携</a:t>
            </a:r>
          </a:p>
        </p:txBody>
      </p:sp>
      <p:sp>
        <p:nvSpPr>
          <p:cNvPr id="161" name="テキスト ボックス 160">
            <a:extLst>
              <a:ext uri="{FF2B5EF4-FFF2-40B4-BE49-F238E27FC236}">
                <a16:creationId xmlns:a16="http://schemas.microsoft.com/office/drawing/2014/main" id="{F0E65D1C-893C-4BFC-AAD7-E56315482495}"/>
              </a:ext>
            </a:extLst>
          </p:cNvPr>
          <p:cNvSpPr txBox="1"/>
          <p:nvPr/>
        </p:nvSpPr>
        <p:spPr>
          <a:xfrm>
            <a:off x="7678297" y="7757566"/>
            <a:ext cx="1863996" cy="43088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100" b="1" dirty="0">
                <a:solidFill>
                  <a:schemeClr val="tx1"/>
                </a:solidFill>
              </a:rPr>
              <a:t>データの活用が</a:t>
            </a:r>
            <a:endParaRPr kumimoji="1" lang="en-US" altLang="ja-JP" sz="1100" b="1" dirty="0">
              <a:solidFill>
                <a:schemeClr val="tx1"/>
              </a:solidFill>
            </a:endParaRPr>
          </a:p>
          <a:p>
            <a:pPr algn="ctr"/>
            <a:r>
              <a:rPr kumimoji="1" lang="ja-JP" altLang="en-US" sz="1100" b="1" dirty="0">
                <a:solidFill>
                  <a:schemeClr val="tx1"/>
                </a:solidFill>
              </a:rPr>
              <a:t>新たなサービスを生む</a:t>
            </a:r>
          </a:p>
        </p:txBody>
      </p:sp>
      <p:sp>
        <p:nvSpPr>
          <p:cNvPr id="163" name="テキスト ボックス 162">
            <a:extLst>
              <a:ext uri="{FF2B5EF4-FFF2-40B4-BE49-F238E27FC236}">
                <a16:creationId xmlns:a16="http://schemas.microsoft.com/office/drawing/2014/main" id="{952ED97C-BBAF-489E-88A3-53FB2A01C0B0}"/>
              </a:ext>
            </a:extLst>
          </p:cNvPr>
          <p:cNvSpPr txBox="1"/>
          <p:nvPr/>
        </p:nvSpPr>
        <p:spPr>
          <a:xfrm>
            <a:off x="9398416" y="8883909"/>
            <a:ext cx="3826198" cy="707886"/>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457200" fontAlgn="bas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ビジネスが生まれるデータ駆動型社会</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algn="ctr" defTabSz="457200" fontAlgn="base">
              <a:defRPr/>
            </a:pPr>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快適な環境のもとでチャンスがあふれる、未来のビジネス都市</a:t>
            </a:r>
            <a:endParaRPr kumimoji="1" lang="en-US" altLang="ja-JP"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algn="ctr" defTabSz="457200" fontAlgn="base">
              <a:defRPr/>
            </a:pPr>
            <a:r>
              <a:rPr kumimoji="1" lang="ja-JP" altLang="en-US" sz="1200" dirty="0">
                <a:solidFill>
                  <a:schemeClr val="tx1"/>
                </a:solidFill>
                <a:latin typeface="Meiryo UI" panose="020B0604030504040204" pitchFamily="50" charset="-128"/>
                <a:ea typeface="Meiryo UI" panose="020B0604030504040204" pitchFamily="50" charset="-128"/>
              </a:rPr>
              <a:t>イノベーションを通じたビジネスの振興</a:t>
            </a:r>
            <a:endPar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grpSp>
        <p:nvGrpSpPr>
          <p:cNvPr id="164" name="グループ化 163">
            <a:extLst>
              <a:ext uri="{FF2B5EF4-FFF2-40B4-BE49-F238E27FC236}">
                <a16:creationId xmlns:a16="http://schemas.microsoft.com/office/drawing/2014/main" id="{43832931-79F6-442B-83D9-BE453EA36F8B}"/>
              </a:ext>
            </a:extLst>
          </p:cNvPr>
          <p:cNvGrpSpPr/>
          <p:nvPr/>
        </p:nvGrpSpPr>
        <p:grpSpPr>
          <a:xfrm>
            <a:off x="9156673" y="8957347"/>
            <a:ext cx="866435" cy="592867"/>
            <a:chOff x="705917" y="5859343"/>
            <a:chExt cx="1349344" cy="889003"/>
          </a:xfrm>
        </p:grpSpPr>
        <p:sp>
          <p:nvSpPr>
            <p:cNvPr id="258" name="円弧 257">
              <a:extLst>
                <a:ext uri="{FF2B5EF4-FFF2-40B4-BE49-F238E27FC236}">
                  <a16:creationId xmlns:a16="http://schemas.microsoft.com/office/drawing/2014/main" id="{887A19A7-43BF-4D2B-8C7B-CDD6845852F5}"/>
                </a:ext>
              </a:extLst>
            </p:cNvPr>
            <p:cNvSpPr/>
            <p:nvPr/>
          </p:nvSpPr>
          <p:spPr>
            <a:xfrm rot="10800000">
              <a:off x="705917"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9" name="円弧 258">
              <a:extLst>
                <a:ext uri="{FF2B5EF4-FFF2-40B4-BE49-F238E27FC236}">
                  <a16:creationId xmlns:a16="http://schemas.microsoft.com/office/drawing/2014/main" id="{3453D853-F8FA-4E94-B676-FBD495BACAD5}"/>
                </a:ext>
              </a:extLst>
            </p:cNvPr>
            <p:cNvSpPr/>
            <p:nvPr/>
          </p:nvSpPr>
          <p:spPr>
            <a:xfrm rot="10800000">
              <a:off x="936089"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0" name="円弧 259">
              <a:extLst>
                <a:ext uri="{FF2B5EF4-FFF2-40B4-BE49-F238E27FC236}">
                  <a16:creationId xmlns:a16="http://schemas.microsoft.com/office/drawing/2014/main" id="{BB263554-E3AE-4030-B747-845715C1589A}"/>
                </a:ext>
              </a:extLst>
            </p:cNvPr>
            <p:cNvSpPr/>
            <p:nvPr/>
          </p:nvSpPr>
          <p:spPr>
            <a:xfrm rot="10800000">
              <a:off x="1166261"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65" name="グループ化 164">
            <a:extLst>
              <a:ext uri="{FF2B5EF4-FFF2-40B4-BE49-F238E27FC236}">
                <a16:creationId xmlns:a16="http://schemas.microsoft.com/office/drawing/2014/main" id="{79B0B458-549D-49E6-8796-95D199242607}"/>
              </a:ext>
            </a:extLst>
          </p:cNvPr>
          <p:cNvGrpSpPr/>
          <p:nvPr/>
        </p:nvGrpSpPr>
        <p:grpSpPr>
          <a:xfrm flipH="1">
            <a:off x="12596348" y="8957347"/>
            <a:ext cx="866435" cy="592867"/>
            <a:chOff x="705917" y="5859343"/>
            <a:chExt cx="1349344" cy="889003"/>
          </a:xfrm>
        </p:grpSpPr>
        <p:sp>
          <p:nvSpPr>
            <p:cNvPr id="255" name="円弧 254">
              <a:extLst>
                <a:ext uri="{FF2B5EF4-FFF2-40B4-BE49-F238E27FC236}">
                  <a16:creationId xmlns:a16="http://schemas.microsoft.com/office/drawing/2014/main" id="{4ED4A942-77B3-4ED0-A190-F776C939ECB4}"/>
                </a:ext>
              </a:extLst>
            </p:cNvPr>
            <p:cNvSpPr/>
            <p:nvPr/>
          </p:nvSpPr>
          <p:spPr>
            <a:xfrm rot="10800000">
              <a:off x="705917" y="5859343"/>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6" name="円弧 255">
              <a:extLst>
                <a:ext uri="{FF2B5EF4-FFF2-40B4-BE49-F238E27FC236}">
                  <a16:creationId xmlns:a16="http://schemas.microsoft.com/office/drawing/2014/main" id="{83597AD6-91CD-492C-AA08-3B2D3BF9A86A}"/>
                </a:ext>
              </a:extLst>
            </p:cNvPr>
            <p:cNvSpPr/>
            <p:nvPr/>
          </p:nvSpPr>
          <p:spPr>
            <a:xfrm rot="10800000">
              <a:off x="936089"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7" name="円弧 256">
              <a:extLst>
                <a:ext uri="{FF2B5EF4-FFF2-40B4-BE49-F238E27FC236}">
                  <a16:creationId xmlns:a16="http://schemas.microsoft.com/office/drawing/2014/main" id="{F8C4AFEC-4910-49DD-BA94-69E0D062C891}"/>
                </a:ext>
              </a:extLst>
            </p:cNvPr>
            <p:cNvSpPr/>
            <p:nvPr/>
          </p:nvSpPr>
          <p:spPr>
            <a:xfrm rot="10800000">
              <a:off x="1166261" y="5859346"/>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66" name="四角形: 角を丸くする 145">
            <a:extLst>
              <a:ext uri="{FF2B5EF4-FFF2-40B4-BE49-F238E27FC236}">
                <a16:creationId xmlns:a16="http://schemas.microsoft.com/office/drawing/2014/main" id="{3FAEF18F-933D-451B-83D8-52185E9810BF}"/>
              </a:ext>
            </a:extLst>
          </p:cNvPr>
          <p:cNvSpPr/>
          <p:nvPr/>
        </p:nvSpPr>
        <p:spPr>
          <a:xfrm>
            <a:off x="8259607" y="82584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ガブテック</a:t>
            </a:r>
          </a:p>
        </p:txBody>
      </p:sp>
      <p:sp>
        <p:nvSpPr>
          <p:cNvPr id="167" name="四角形: 角を丸くする 146">
            <a:extLst>
              <a:ext uri="{FF2B5EF4-FFF2-40B4-BE49-F238E27FC236}">
                <a16:creationId xmlns:a16="http://schemas.microsoft.com/office/drawing/2014/main" id="{7D2EF952-BBFB-48D6-B944-68D128914442}"/>
              </a:ext>
            </a:extLst>
          </p:cNvPr>
          <p:cNvSpPr/>
          <p:nvPr/>
        </p:nvSpPr>
        <p:spPr>
          <a:xfrm>
            <a:off x="9146293"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スマート観光</a:t>
            </a:r>
          </a:p>
        </p:txBody>
      </p:sp>
      <p:sp>
        <p:nvSpPr>
          <p:cNvPr id="168" name="四角形: 角を丸くする 147">
            <a:extLst>
              <a:ext uri="{FF2B5EF4-FFF2-40B4-BE49-F238E27FC236}">
                <a16:creationId xmlns:a16="http://schemas.microsoft.com/office/drawing/2014/main" id="{398769E4-EEC5-4BA2-B392-84B0602D643B}"/>
              </a:ext>
            </a:extLst>
          </p:cNvPr>
          <p:cNvSpPr/>
          <p:nvPr/>
        </p:nvSpPr>
        <p:spPr>
          <a:xfrm>
            <a:off x="10024115" y="82584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エドテック</a:t>
            </a:r>
          </a:p>
        </p:txBody>
      </p:sp>
      <p:sp>
        <p:nvSpPr>
          <p:cNvPr id="169" name="四角形: 角を丸くする 148">
            <a:extLst>
              <a:ext uri="{FF2B5EF4-FFF2-40B4-BE49-F238E27FC236}">
                <a16:creationId xmlns:a16="http://schemas.microsoft.com/office/drawing/2014/main" id="{4E2E0500-D27F-46C1-86C3-F17701BEE9D1}"/>
              </a:ext>
            </a:extLst>
          </p:cNvPr>
          <p:cNvSpPr/>
          <p:nvPr/>
        </p:nvSpPr>
        <p:spPr>
          <a:xfrm>
            <a:off x="10919665" y="826552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ロボット・バーチャル</a:t>
            </a:r>
          </a:p>
        </p:txBody>
      </p:sp>
      <p:sp>
        <p:nvSpPr>
          <p:cNvPr id="170" name="四角形: 角を丸くする 149">
            <a:extLst>
              <a:ext uri="{FF2B5EF4-FFF2-40B4-BE49-F238E27FC236}">
                <a16:creationId xmlns:a16="http://schemas.microsoft.com/office/drawing/2014/main" id="{BB5D987C-FAA7-42DA-A88D-BD8D981B8370}"/>
              </a:ext>
            </a:extLst>
          </p:cNvPr>
          <p:cNvSpPr/>
          <p:nvPr/>
        </p:nvSpPr>
        <p:spPr>
          <a:xfrm>
            <a:off x="11806351"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スマート防災</a:t>
            </a:r>
          </a:p>
        </p:txBody>
      </p:sp>
      <p:sp>
        <p:nvSpPr>
          <p:cNvPr id="171" name="四角形: 角を丸くする 150">
            <a:extLst>
              <a:ext uri="{FF2B5EF4-FFF2-40B4-BE49-F238E27FC236}">
                <a16:creationId xmlns:a16="http://schemas.microsoft.com/office/drawing/2014/main" id="{990FDFEE-81A3-4BBD-89D2-FE4EECC7C45E}"/>
              </a:ext>
            </a:extLst>
          </p:cNvPr>
          <p:cNvSpPr/>
          <p:nvPr/>
        </p:nvSpPr>
        <p:spPr>
          <a:xfrm>
            <a:off x="12687612" y="8267490"/>
            <a:ext cx="797425"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スマートエネルギ</a:t>
            </a:r>
            <a:r>
              <a:rPr kumimoji="1" lang="ja-JP" altLang="en-US" sz="1050" dirty="0">
                <a:solidFill>
                  <a:schemeClr val="tx1"/>
                </a:solidFill>
                <a:latin typeface="+mn-ea"/>
              </a:rPr>
              <a:t>ー</a:t>
            </a:r>
          </a:p>
        </p:txBody>
      </p:sp>
      <p:sp>
        <p:nvSpPr>
          <p:cNvPr id="172" name="四角形: 角を丸くする 151">
            <a:extLst>
              <a:ext uri="{FF2B5EF4-FFF2-40B4-BE49-F238E27FC236}">
                <a16:creationId xmlns:a16="http://schemas.microsoft.com/office/drawing/2014/main" id="{63682418-5930-4341-9384-B0C8417191C4}"/>
              </a:ext>
            </a:extLst>
          </p:cNvPr>
          <p:cNvSpPr/>
          <p:nvPr/>
        </p:nvSpPr>
        <p:spPr>
          <a:xfrm>
            <a:off x="13579721" y="8259177"/>
            <a:ext cx="792000" cy="535594"/>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endParaRPr kumimoji="1" lang="en-US" altLang="ja-JP" sz="1200" dirty="0">
              <a:solidFill>
                <a:schemeClr val="tx1"/>
              </a:solidFill>
              <a:latin typeface="+mn-ea"/>
            </a:endParaRPr>
          </a:p>
          <a:p>
            <a:pPr algn="ctr"/>
            <a:endParaRPr kumimoji="1" lang="en-US" altLang="ja-JP" sz="1200" dirty="0">
              <a:solidFill>
                <a:schemeClr val="tx1"/>
              </a:solidFill>
              <a:latin typeface="+mn-ea"/>
            </a:endParaRPr>
          </a:p>
          <a:p>
            <a:pPr algn="ctr"/>
            <a:r>
              <a:rPr kumimoji="1" lang="ja-JP" altLang="en-US" sz="800" dirty="0">
                <a:solidFill>
                  <a:schemeClr val="tx1"/>
                </a:solidFill>
                <a:latin typeface="+mn-ea"/>
              </a:rPr>
              <a:t>フィンテック</a:t>
            </a:r>
          </a:p>
        </p:txBody>
      </p:sp>
      <p:grpSp>
        <p:nvGrpSpPr>
          <p:cNvPr id="173" name="仮想通貨｜2">
            <a:extLst>
              <a:ext uri="{FF2B5EF4-FFF2-40B4-BE49-F238E27FC236}">
                <a16:creationId xmlns:a16="http://schemas.microsoft.com/office/drawing/2014/main" id="{F3AA9C7E-05A0-4924-8FEC-E141803CAB6B}"/>
              </a:ext>
            </a:extLst>
          </p:cNvPr>
          <p:cNvGrpSpPr>
            <a:grpSpLocks noChangeAspect="1"/>
          </p:cNvGrpSpPr>
          <p:nvPr/>
        </p:nvGrpSpPr>
        <p:grpSpPr bwMode="auto">
          <a:xfrm>
            <a:off x="13767131" y="8363983"/>
            <a:ext cx="341757" cy="240298"/>
            <a:chOff x="2969" y="2224"/>
            <a:chExt cx="640" cy="450"/>
          </a:xfrm>
        </p:grpSpPr>
        <p:sp>
          <p:nvSpPr>
            <p:cNvPr id="253" name="Oval 45">
              <a:extLst>
                <a:ext uri="{FF2B5EF4-FFF2-40B4-BE49-F238E27FC236}">
                  <a16:creationId xmlns:a16="http://schemas.microsoft.com/office/drawing/2014/main" id="{0F5F5BB5-E486-48C1-A4DC-00CC8E4E1CE8}"/>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4" name="Freeform 46">
              <a:extLst>
                <a:ext uri="{FF2B5EF4-FFF2-40B4-BE49-F238E27FC236}">
                  <a16:creationId xmlns:a16="http://schemas.microsoft.com/office/drawing/2014/main" id="{1B3CD170-851B-44B8-93AD-6F96DFEF139A}"/>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74" name="グループ化 173">
            <a:extLst>
              <a:ext uri="{FF2B5EF4-FFF2-40B4-BE49-F238E27FC236}">
                <a16:creationId xmlns:a16="http://schemas.microsoft.com/office/drawing/2014/main" id="{6DAAB86B-DE1D-4F18-8988-549BD6653217}"/>
              </a:ext>
            </a:extLst>
          </p:cNvPr>
          <p:cNvGrpSpPr>
            <a:grpSpLocks noChangeAspect="1"/>
          </p:cNvGrpSpPr>
          <p:nvPr/>
        </p:nvGrpSpPr>
        <p:grpSpPr>
          <a:xfrm>
            <a:off x="13090177" y="8346947"/>
            <a:ext cx="273490" cy="245353"/>
            <a:chOff x="8352054" y="2015595"/>
            <a:chExt cx="1097457" cy="1074134"/>
          </a:xfrm>
        </p:grpSpPr>
        <p:sp>
          <p:nvSpPr>
            <p:cNvPr id="251" name="フリーフォーム: 図形 222">
              <a:extLst>
                <a:ext uri="{FF2B5EF4-FFF2-40B4-BE49-F238E27FC236}">
                  <a16:creationId xmlns:a16="http://schemas.microsoft.com/office/drawing/2014/main" id="{CF68BE1D-A1E4-40E3-AD60-56125557BD36}"/>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endParaRPr lang="ja-JP" altLang="en-US"/>
            </a:p>
          </p:txBody>
        </p:sp>
        <p:sp>
          <p:nvSpPr>
            <p:cNvPr id="252" name="フリーフォーム: 図形 223">
              <a:extLst>
                <a:ext uri="{FF2B5EF4-FFF2-40B4-BE49-F238E27FC236}">
                  <a16:creationId xmlns:a16="http://schemas.microsoft.com/office/drawing/2014/main" id="{2D95D537-46F6-486D-887A-34B933CDB2BC}"/>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endParaRPr lang="ja-JP" altLang="en-US"/>
            </a:p>
          </p:txBody>
        </p:sp>
      </p:grpSp>
      <p:sp>
        <p:nvSpPr>
          <p:cNvPr id="175" name="ドローン｜ 側面">
            <a:extLst>
              <a:ext uri="{FF2B5EF4-FFF2-40B4-BE49-F238E27FC236}">
                <a16:creationId xmlns:a16="http://schemas.microsoft.com/office/drawing/2014/main" id="{EBD7D91B-62B8-4AB9-9072-5F7E7C3BD510}"/>
              </a:ext>
            </a:extLst>
          </p:cNvPr>
          <p:cNvSpPr>
            <a:spLocks noChangeAspect="1" noEditPoints="1"/>
          </p:cNvSpPr>
          <p:nvPr/>
        </p:nvSpPr>
        <p:spPr bwMode="auto">
          <a:xfrm>
            <a:off x="11824841" y="8376951"/>
            <a:ext cx="381259" cy="186899"/>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nvGrpSpPr>
          <p:cNvPr id="176" name="ロボット">
            <a:extLst>
              <a:ext uri="{FF2B5EF4-FFF2-40B4-BE49-F238E27FC236}">
                <a16:creationId xmlns:a16="http://schemas.microsoft.com/office/drawing/2014/main" id="{61AA111C-3DF7-4962-A711-2B803772156C}"/>
              </a:ext>
            </a:extLst>
          </p:cNvPr>
          <p:cNvGrpSpPr>
            <a:grpSpLocks noChangeAspect="1"/>
          </p:cNvGrpSpPr>
          <p:nvPr/>
        </p:nvGrpSpPr>
        <p:grpSpPr bwMode="auto">
          <a:xfrm>
            <a:off x="11043870" y="8308841"/>
            <a:ext cx="249494" cy="293698"/>
            <a:chOff x="2042" y="2095"/>
            <a:chExt cx="587" cy="691"/>
          </a:xfrm>
        </p:grpSpPr>
        <p:sp>
          <p:nvSpPr>
            <p:cNvPr id="249" name="Freeform 37">
              <a:extLst>
                <a:ext uri="{FF2B5EF4-FFF2-40B4-BE49-F238E27FC236}">
                  <a16:creationId xmlns:a16="http://schemas.microsoft.com/office/drawing/2014/main" id="{53D3C941-34CC-4D86-ADD8-6EEB291ED71A}"/>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50" name="Freeform 38">
              <a:extLst>
                <a:ext uri="{FF2B5EF4-FFF2-40B4-BE49-F238E27FC236}">
                  <a16:creationId xmlns:a16="http://schemas.microsoft.com/office/drawing/2014/main" id="{67664789-EBCB-4D90-9A0D-0A79D030E767}"/>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77" name="グループ化 176">
            <a:extLst>
              <a:ext uri="{FF2B5EF4-FFF2-40B4-BE49-F238E27FC236}">
                <a16:creationId xmlns:a16="http://schemas.microsoft.com/office/drawing/2014/main" id="{02F3E6DA-31D7-4553-9D6A-DA73BD6FAE2D}"/>
              </a:ext>
            </a:extLst>
          </p:cNvPr>
          <p:cNvGrpSpPr>
            <a:grpSpLocks noChangeAspect="1"/>
          </p:cNvGrpSpPr>
          <p:nvPr/>
        </p:nvGrpSpPr>
        <p:grpSpPr>
          <a:xfrm>
            <a:off x="10261230" y="8301902"/>
            <a:ext cx="402888" cy="293698"/>
            <a:chOff x="9004702" y="2160000"/>
            <a:chExt cx="1155572" cy="842391"/>
          </a:xfrm>
        </p:grpSpPr>
        <p:sp>
          <p:nvSpPr>
            <p:cNvPr id="246" name="フリーフォーム: 図形 218">
              <a:extLst>
                <a:ext uri="{FF2B5EF4-FFF2-40B4-BE49-F238E27FC236}">
                  <a16:creationId xmlns:a16="http://schemas.microsoft.com/office/drawing/2014/main" id="{19A8B5C4-53A0-4BB2-86DA-F854957DBE62}"/>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endParaRPr lang="ja-JP" altLang="en-US">
                <a:solidFill>
                  <a:schemeClr val="tx1">
                    <a:alpha val="50000"/>
                  </a:schemeClr>
                </a:solidFill>
              </a:endParaRPr>
            </a:p>
          </p:txBody>
        </p:sp>
        <p:sp>
          <p:nvSpPr>
            <p:cNvPr id="247" name="フリーフォーム: 図形 219">
              <a:extLst>
                <a:ext uri="{FF2B5EF4-FFF2-40B4-BE49-F238E27FC236}">
                  <a16:creationId xmlns:a16="http://schemas.microsoft.com/office/drawing/2014/main" id="{72C96165-B1C4-4CC0-846C-10737AB951DF}"/>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endParaRPr lang="ja-JP" altLang="en-US">
                <a:solidFill>
                  <a:schemeClr val="tx1">
                    <a:alpha val="50000"/>
                  </a:schemeClr>
                </a:solidFill>
              </a:endParaRPr>
            </a:p>
          </p:txBody>
        </p:sp>
      </p:grpSp>
      <p:grpSp>
        <p:nvGrpSpPr>
          <p:cNvPr id="178" name="消防車">
            <a:extLst>
              <a:ext uri="{FF2B5EF4-FFF2-40B4-BE49-F238E27FC236}">
                <a16:creationId xmlns:a16="http://schemas.microsoft.com/office/drawing/2014/main" id="{6A72082D-4BCD-489A-B7D7-48AFE12FFF66}"/>
              </a:ext>
            </a:extLst>
          </p:cNvPr>
          <p:cNvGrpSpPr>
            <a:grpSpLocks noChangeAspect="1"/>
          </p:cNvGrpSpPr>
          <p:nvPr/>
        </p:nvGrpSpPr>
        <p:grpSpPr bwMode="auto">
          <a:xfrm>
            <a:off x="12210504" y="8386723"/>
            <a:ext cx="355738" cy="186899"/>
            <a:chOff x="5945" y="3247"/>
            <a:chExt cx="1300" cy="683"/>
          </a:xfrm>
        </p:grpSpPr>
        <p:sp>
          <p:nvSpPr>
            <p:cNvPr id="243" name="Freeform 90">
              <a:extLst>
                <a:ext uri="{FF2B5EF4-FFF2-40B4-BE49-F238E27FC236}">
                  <a16:creationId xmlns:a16="http://schemas.microsoft.com/office/drawing/2014/main" id="{04210D3B-5B3E-4CDF-9584-D3570FA1DE56}"/>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91">
              <a:extLst>
                <a:ext uri="{FF2B5EF4-FFF2-40B4-BE49-F238E27FC236}">
                  <a16:creationId xmlns:a16="http://schemas.microsoft.com/office/drawing/2014/main" id="{9FCD9B7C-EEEC-4350-BE84-CB65137ECFED}"/>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grpSp>
      <p:grpSp>
        <p:nvGrpSpPr>
          <p:cNvPr id="179" name="グループ化 178">
            <a:extLst>
              <a:ext uri="{FF2B5EF4-FFF2-40B4-BE49-F238E27FC236}">
                <a16:creationId xmlns:a16="http://schemas.microsoft.com/office/drawing/2014/main" id="{8F33E0E1-C639-47CD-A9B1-F04628F17DBA}"/>
              </a:ext>
            </a:extLst>
          </p:cNvPr>
          <p:cNvGrpSpPr/>
          <p:nvPr/>
        </p:nvGrpSpPr>
        <p:grpSpPr>
          <a:xfrm>
            <a:off x="9315048" y="8312042"/>
            <a:ext cx="219083" cy="293698"/>
            <a:chOff x="7853278" y="5603656"/>
            <a:chExt cx="698658" cy="1081754"/>
          </a:xfrm>
        </p:grpSpPr>
        <p:sp>
          <p:nvSpPr>
            <p:cNvPr id="238" name="フリーフォーム: 図形 214">
              <a:extLst>
                <a:ext uri="{FF2B5EF4-FFF2-40B4-BE49-F238E27FC236}">
                  <a16:creationId xmlns:a16="http://schemas.microsoft.com/office/drawing/2014/main" id="{D9BF1596-23AF-48A9-AE19-82C8C3ED6CBA}"/>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endParaRPr lang="ja-JP" altLang="en-US">
                <a:solidFill>
                  <a:schemeClr val="tx1">
                    <a:alpha val="50000"/>
                  </a:schemeClr>
                </a:solidFill>
              </a:endParaRPr>
            </a:p>
          </p:txBody>
        </p:sp>
        <p:sp>
          <p:nvSpPr>
            <p:cNvPr id="239" name="フリーフォーム: 図形 215">
              <a:extLst>
                <a:ext uri="{FF2B5EF4-FFF2-40B4-BE49-F238E27FC236}">
                  <a16:creationId xmlns:a16="http://schemas.microsoft.com/office/drawing/2014/main" id="{F2EC223E-95F1-4B08-B42B-18B983355F81}"/>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endParaRPr lang="ja-JP" altLang="en-US">
                <a:solidFill>
                  <a:schemeClr val="tx1">
                    <a:alpha val="50000"/>
                  </a:schemeClr>
                </a:solidFill>
              </a:endParaRPr>
            </a:p>
          </p:txBody>
        </p:sp>
      </p:grpSp>
      <p:grpSp>
        <p:nvGrpSpPr>
          <p:cNvPr id="180" name="電車｜正面">
            <a:extLst>
              <a:ext uri="{FF2B5EF4-FFF2-40B4-BE49-F238E27FC236}">
                <a16:creationId xmlns:a16="http://schemas.microsoft.com/office/drawing/2014/main" id="{DF7F80A0-8EF1-4C86-ACD6-E72A0F180A2F}"/>
              </a:ext>
            </a:extLst>
          </p:cNvPr>
          <p:cNvGrpSpPr>
            <a:grpSpLocks noChangeAspect="1"/>
          </p:cNvGrpSpPr>
          <p:nvPr/>
        </p:nvGrpSpPr>
        <p:grpSpPr bwMode="auto">
          <a:xfrm>
            <a:off x="9617669" y="8301902"/>
            <a:ext cx="245081" cy="293698"/>
            <a:chOff x="5258" y="920"/>
            <a:chExt cx="615" cy="737"/>
          </a:xfrm>
        </p:grpSpPr>
        <p:sp>
          <p:nvSpPr>
            <p:cNvPr id="235" name="Freeform 18">
              <a:extLst>
                <a:ext uri="{FF2B5EF4-FFF2-40B4-BE49-F238E27FC236}">
                  <a16:creationId xmlns:a16="http://schemas.microsoft.com/office/drawing/2014/main" id="{0093BAB3-D5DC-475D-8A05-5A3869885052}"/>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alpha val="50000"/>
                  </a:schemeClr>
                </a:solidFill>
              </a:endParaRPr>
            </a:p>
          </p:txBody>
        </p:sp>
        <p:sp>
          <p:nvSpPr>
            <p:cNvPr id="236" name="Freeform 19">
              <a:extLst>
                <a:ext uri="{FF2B5EF4-FFF2-40B4-BE49-F238E27FC236}">
                  <a16:creationId xmlns:a16="http://schemas.microsoft.com/office/drawing/2014/main" id="{A5FA857B-A0CE-483F-BFD5-85E285C5C5B8}"/>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tx1">
                    <a:alpha val="50000"/>
                  </a:schemeClr>
                </a:solidFill>
              </a:endParaRPr>
            </a:p>
          </p:txBody>
        </p:sp>
      </p:grpSp>
      <p:grpSp>
        <p:nvGrpSpPr>
          <p:cNvPr id="190" name="脳（AI）">
            <a:extLst>
              <a:ext uri="{FF2B5EF4-FFF2-40B4-BE49-F238E27FC236}">
                <a16:creationId xmlns:a16="http://schemas.microsoft.com/office/drawing/2014/main" id="{5C12ECC0-3ACD-4B91-BB5C-D09C15E3D377}"/>
              </a:ext>
            </a:extLst>
          </p:cNvPr>
          <p:cNvGrpSpPr>
            <a:grpSpLocks noChangeAspect="1"/>
          </p:cNvGrpSpPr>
          <p:nvPr/>
        </p:nvGrpSpPr>
        <p:grpSpPr bwMode="auto">
          <a:xfrm>
            <a:off x="12719623" y="8361107"/>
            <a:ext cx="303287" cy="257498"/>
            <a:chOff x="3175" y="2236"/>
            <a:chExt cx="669" cy="568"/>
          </a:xfrm>
        </p:grpSpPr>
        <p:sp>
          <p:nvSpPr>
            <p:cNvPr id="233" name="Freeform 59">
              <a:extLst>
                <a:ext uri="{FF2B5EF4-FFF2-40B4-BE49-F238E27FC236}">
                  <a16:creationId xmlns:a16="http://schemas.microsoft.com/office/drawing/2014/main" id="{66B9C642-C9B5-4BD6-8770-E820797B14AA}"/>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34" name="Freeform 60">
              <a:extLst>
                <a:ext uri="{FF2B5EF4-FFF2-40B4-BE49-F238E27FC236}">
                  <a16:creationId xmlns:a16="http://schemas.microsoft.com/office/drawing/2014/main" id="{A9E73705-724E-456B-8B95-54898A0D7F2A}"/>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2" name="モバイルPC｜正面">
            <a:extLst>
              <a:ext uri="{FF2B5EF4-FFF2-40B4-BE49-F238E27FC236}">
                <a16:creationId xmlns:a16="http://schemas.microsoft.com/office/drawing/2014/main" id="{52D5804F-3989-4FB1-8852-6C4E475E98BE}"/>
              </a:ext>
            </a:extLst>
          </p:cNvPr>
          <p:cNvGrpSpPr>
            <a:grpSpLocks noChangeAspect="1"/>
          </p:cNvGrpSpPr>
          <p:nvPr/>
        </p:nvGrpSpPr>
        <p:grpSpPr bwMode="auto">
          <a:xfrm>
            <a:off x="8382541" y="8330398"/>
            <a:ext cx="254957" cy="186899"/>
            <a:chOff x="2043" y="1115"/>
            <a:chExt cx="738" cy="541"/>
          </a:xfrm>
        </p:grpSpPr>
        <p:sp>
          <p:nvSpPr>
            <p:cNvPr id="230" name="Freeform 10">
              <a:extLst>
                <a:ext uri="{FF2B5EF4-FFF2-40B4-BE49-F238E27FC236}">
                  <a16:creationId xmlns:a16="http://schemas.microsoft.com/office/drawing/2014/main" id="{61B128C8-1EB5-4881-B1C0-E2A2EEAF3432}"/>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32" name="Freeform 11">
              <a:extLst>
                <a:ext uri="{FF2B5EF4-FFF2-40B4-BE49-F238E27FC236}">
                  <a16:creationId xmlns:a16="http://schemas.microsoft.com/office/drawing/2014/main" id="{91D1F45F-A5C0-4B95-871C-59362141F58B}"/>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3" name="クラウド">
            <a:extLst>
              <a:ext uri="{FF2B5EF4-FFF2-40B4-BE49-F238E27FC236}">
                <a16:creationId xmlns:a16="http://schemas.microsoft.com/office/drawing/2014/main" id="{B0DC0142-6172-4CD3-A929-D29CC5C9003F}"/>
              </a:ext>
            </a:extLst>
          </p:cNvPr>
          <p:cNvGrpSpPr>
            <a:grpSpLocks noChangeAspect="1"/>
          </p:cNvGrpSpPr>
          <p:nvPr/>
        </p:nvGrpSpPr>
        <p:grpSpPr bwMode="auto">
          <a:xfrm>
            <a:off x="8705474" y="8313465"/>
            <a:ext cx="243140" cy="243491"/>
            <a:chOff x="1807" y="970"/>
            <a:chExt cx="691" cy="692"/>
          </a:xfrm>
        </p:grpSpPr>
        <p:sp>
          <p:nvSpPr>
            <p:cNvPr id="226" name="Freeform 12">
              <a:extLst>
                <a:ext uri="{FF2B5EF4-FFF2-40B4-BE49-F238E27FC236}">
                  <a16:creationId xmlns:a16="http://schemas.microsoft.com/office/drawing/2014/main" id="{150E84EE-A71A-4ADD-91E1-0F3CCA05991B}"/>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228" name="Freeform 13">
              <a:extLst>
                <a:ext uri="{FF2B5EF4-FFF2-40B4-BE49-F238E27FC236}">
                  <a16:creationId xmlns:a16="http://schemas.microsoft.com/office/drawing/2014/main" id="{144A876C-00A2-4FD3-8842-9B086AF8B834}"/>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204" name="グループ化 203">
            <a:extLst>
              <a:ext uri="{FF2B5EF4-FFF2-40B4-BE49-F238E27FC236}">
                <a16:creationId xmlns:a16="http://schemas.microsoft.com/office/drawing/2014/main" id="{E71F5754-81B9-43C2-A28A-8E3017FEF082}"/>
              </a:ext>
            </a:extLst>
          </p:cNvPr>
          <p:cNvGrpSpPr>
            <a:grpSpLocks noChangeAspect="1"/>
          </p:cNvGrpSpPr>
          <p:nvPr/>
        </p:nvGrpSpPr>
        <p:grpSpPr>
          <a:xfrm>
            <a:off x="11348618" y="8325233"/>
            <a:ext cx="276806" cy="266998"/>
            <a:chOff x="6558215" y="5513716"/>
            <a:chExt cx="1212437" cy="1169479"/>
          </a:xfrm>
        </p:grpSpPr>
        <p:sp>
          <p:nvSpPr>
            <p:cNvPr id="224" name="フリーフォーム: 図形 202">
              <a:extLst>
                <a:ext uri="{FF2B5EF4-FFF2-40B4-BE49-F238E27FC236}">
                  <a16:creationId xmlns:a16="http://schemas.microsoft.com/office/drawing/2014/main" id="{4AEDAF6F-E228-42E1-A76E-10654F1CFD68}"/>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endParaRPr lang="ja-JP" altLang="en-US"/>
            </a:p>
          </p:txBody>
        </p:sp>
        <p:sp>
          <p:nvSpPr>
            <p:cNvPr id="225" name="フリーフォーム: 図形 203">
              <a:extLst>
                <a:ext uri="{FF2B5EF4-FFF2-40B4-BE49-F238E27FC236}">
                  <a16:creationId xmlns:a16="http://schemas.microsoft.com/office/drawing/2014/main" id="{C1A01131-6C47-4048-85F8-8BDBF2BE2EFC}"/>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endParaRPr lang="ja-JP" altLang="en-US"/>
            </a:p>
          </p:txBody>
        </p:sp>
      </p:grpSp>
      <p:cxnSp>
        <p:nvCxnSpPr>
          <p:cNvPr id="205" name="直線矢印コネクタ 204">
            <a:extLst>
              <a:ext uri="{FF2B5EF4-FFF2-40B4-BE49-F238E27FC236}">
                <a16:creationId xmlns:a16="http://schemas.microsoft.com/office/drawing/2014/main" id="{D3EBEE43-DE1E-467C-BC5A-C3ED844AB9B6}"/>
              </a:ext>
            </a:extLst>
          </p:cNvPr>
          <p:cNvCxnSpPr>
            <a:cxnSpLocks/>
          </p:cNvCxnSpPr>
          <p:nvPr/>
        </p:nvCxnSpPr>
        <p:spPr>
          <a:xfrm>
            <a:off x="10344130" y="7484672"/>
            <a:ext cx="432000" cy="0"/>
          </a:xfrm>
          <a:prstGeom prst="straightConnector1">
            <a:avLst/>
          </a:prstGeom>
          <a:ln w="34925">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6" name="角丸四角形 13">
            <a:extLst>
              <a:ext uri="{FF2B5EF4-FFF2-40B4-BE49-F238E27FC236}">
                <a16:creationId xmlns:a16="http://schemas.microsoft.com/office/drawing/2014/main" id="{8D54EF5D-ABA8-4704-99EC-D561CDFD3B28}"/>
              </a:ext>
            </a:extLst>
          </p:cNvPr>
          <p:cNvSpPr/>
          <p:nvPr/>
        </p:nvSpPr>
        <p:spPr>
          <a:xfrm>
            <a:off x="9260753"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分野別データ</a:t>
            </a:r>
          </a:p>
        </p:txBody>
      </p:sp>
      <p:sp>
        <p:nvSpPr>
          <p:cNvPr id="209" name="角丸四角形 13">
            <a:extLst>
              <a:ext uri="{FF2B5EF4-FFF2-40B4-BE49-F238E27FC236}">
                <a16:creationId xmlns:a16="http://schemas.microsoft.com/office/drawing/2014/main" id="{0F3FA644-55F0-4D1E-A85D-6675B3CFD8C2}"/>
              </a:ext>
            </a:extLst>
          </p:cNvPr>
          <p:cNvSpPr/>
          <p:nvPr/>
        </p:nvSpPr>
        <p:spPr>
          <a:xfrm>
            <a:off x="10776130"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地域別データ</a:t>
            </a:r>
          </a:p>
        </p:txBody>
      </p:sp>
      <p:sp>
        <p:nvSpPr>
          <p:cNvPr id="210" name="角丸四角形 13">
            <a:extLst>
              <a:ext uri="{FF2B5EF4-FFF2-40B4-BE49-F238E27FC236}">
                <a16:creationId xmlns:a16="http://schemas.microsoft.com/office/drawing/2014/main" id="{77F5416F-D0C8-41F4-AD5F-E6FD0ED19439}"/>
              </a:ext>
            </a:extLst>
          </p:cNvPr>
          <p:cNvSpPr/>
          <p:nvPr/>
        </p:nvSpPr>
        <p:spPr>
          <a:xfrm>
            <a:off x="12290290" y="7353550"/>
            <a:ext cx="1080000" cy="262245"/>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1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事業別データ</a:t>
            </a:r>
          </a:p>
        </p:txBody>
      </p:sp>
      <p:cxnSp>
        <p:nvCxnSpPr>
          <p:cNvPr id="211" name="直線矢印コネクタ 210">
            <a:extLst>
              <a:ext uri="{FF2B5EF4-FFF2-40B4-BE49-F238E27FC236}">
                <a16:creationId xmlns:a16="http://schemas.microsoft.com/office/drawing/2014/main" id="{97F31996-21C0-4D68-BA29-28A11D47EBDB}"/>
              </a:ext>
            </a:extLst>
          </p:cNvPr>
          <p:cNvCxnSpPr>
            <a:cxnSpLocks/>
          </p:cNvCxnSpPr>
          <p:nvPr/>
        </p:nvCxnSpPr>
        <p:spPr>
          <a:xfrm>
            <a:off x="11856130" y="7484672"/>
            <a:ext cx="432000" cy="0"/>
          </a:xfrm>
          <a:prstGeom prst="straightConnector1">
            <a:avLst/>
          </a:prstGeom>
          <a:ln w="34925">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2" name="角丸四角形 13">
            <a:extLst>
              <a:ext uri="{FF2B5EF4-FFF2-40B4-BE49-F238E27FC236}">
                <a16:creationId xmlns:a16="http://schemas.microsoft.com/office/drawing/2014/main" id="{CBEF417F-DAC9-4EE3-9AC0-62A59C3CD532}"/>
              </a:ext>
            </a:extLst>
          </p:cNvPr>
          <p:cNvSpPr/>
          <p:nvPr/>
        </p:nvSpPr>
        <p:spPr>
          <a:xfrm>
            <a:off x="7890825" y="6154774"/>
            <a:ext cx="3339665" cy="755959"/>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18000" rIns="0" bIns="36000" rtlCol="0"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誰もが最適な医療を受けることができる、未来の健康社会</a:t>
            </a:r>
          </a:p>
        </p:txBody>
      </p:sp>
      <p:sp>
        <p:nvSpPr>
          <p:cNvPr id="213" name="角丸四角形 13">
            <a:extLst>
              <a:ext uri="{FF2B5EF4-FFF2-40B4-BE49-F238E27FC236}">
                <a16:creationId xmlns:a16="http://schemas.microsoft.com/office/drawing/2014/main" id="{B44E0AC8-0FF8-4C07-AB05-488559AE77AE}"/>
              </a:ext>
            </a:extLst>
          </p:cNvPr>
          <p:cNvSpPr/>
          <p:nvPr/>
        </p:nvSpPr>
        <p:spPr>
          <a:xfrm>
            <a:off x="11441618" y="6147267"/>
            <a:ext cx="3339665" cy="755959"/>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18000" rIns="0" bIns="36000" rtlCol="0" anchor="t"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時間や場所を問わず人</a:t>
            </a: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やモノが</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移動できる、未来の移動社会</a:t>
            </a:r>
            <a:endPar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4" name="角丸四角形 13">
            <a:extLst>
              <a:ext uri="{FF2B5EF4-FFF2-40B4-BE49-F238E27FC236}">
                <a16:creationId xmlns:a16="http://schemas.microsoft.com/office/drawing/2014/main" id="{87C6E163-47B9-4700-A85A-5DC26B5F9F2F}"/>
              </a:ext>
            </a:extLst>
          </p:cNvPr>
          <p:cNvSpPr/>
          <p:nvPr/>
        </p:nvSpPr>
        <p:spPr>
          <a:xfrm>
            <a:off x="7899164" y="5882604"/>
            <a:ext cx="3339665" cy="257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endParaRPr kumimoji="1" lang="ja-JP" altLang="en-US"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15" name="角丸四角形 13">
            <a:extLst>
              <a:ext uri="{FF2B5EF4-FFF2-40B4-BE49-F238E27FC236}">
                <a16:creationId xmlns:a16="http://schemas.microsoft.com/office/drawing/2014/main" id="{1B68B3DC-90A0-4342-9DCC-C8BFA3565E49}"/>
              </a:ext>
            </a:extLst>
          </p:cNvPr>
          <p:cNvSpPr/>
          <p:nvPr/>
        </p:nvSpPr>
        <p:spPr>
          <a:xfrm>
            <a:off x="11423883" y="5880199"/>
            <a:ext cx="3339665" cy="257369"/>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6000" rIns="0" bIns="36000" rtlCol="0" anchor="ctr" anchorCtr="0">
            <a:sp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sp>
        <p:nvSpPr>
          <p:cNvPr id="216" name="正方形/長方形 215">
            <a:extLst>
              <a:ext uri="{FF2B5EF4-FFF2-40B4-BE49-F238E27FC236}">
                <a16:creationId xmlns:a16="http://schemas.microsoft.com/office/drawing/2014/main" id="{40EF097A-2F4C-4B66-B97B-7E6036D42700}"/>
              </a:ext>
            </a:extLst>
          </p:cNvPr>
          <p:cNvSpPr/>
          <p:nvPr/>
        </p:nvSpPr>
        <p:spPr>
          <a:xfrm>
            <a:off x="9585482" y="6513598"/>
            <a:ext cx="1538073"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データ連携などによる</a:t>
            </a:r>
            <a:endParaRPr kumimoji="1" lang="en-US" altLang="ja-JP" sz="1100" b="1" dirty="0">
              <a:solidFill>
                <a:schemeClr val="tx1"/>
              </a:solidFill>
              <a:latin typeface="+mn-ea"/>
            </a:endParaRPr>
          </a:p>
          <a:p>
            <a:pPr lvl="0" algn="ctr" defTabSz="912114">
              <a:defRPr/>
            </a:pPr>
            <a:r>
              <a:rPr kumimoji="1" lang="ja-JP" altLang="en-US" sz="1100" b="1" dirty="0">
                <a:solidFill>
                  <a:schemeClr val="tx1"/>
                </a:solidFill>
                <a:latin typeface="+mn-ea"/>
              </a:rPr>
              <a:t>サービス高度化</a:t>
            </a:r>
            <a:endParaRPr kumimoji="1" lang="ja-JP" altLang="en-US" sz="1050" dirty="0">
              <a:solidFill>
                <a:schemeClr val="tx1"/>
              </a:solidFill>
            </a:endParaRPr>
          </a:p>
        </p:txBody>
      </p:sp>
      <p:sp>
        <p:nvSpPr>
          <p:cNvPr id="217" name="正方形/長方形 216">
            <a:extLst>
              <a:ext uri="{FF2B5EF4-FFF2-40B4-BE49-F238E27FC236}">
                <a16:creationId xmlns:a16="http://schemas.microsoft.com/office/drawing/2014/main" id="{7501A28C-FD88-4D6C-A48A-0D8C8B92B317}"/>
              </a:ext>
            </a:extLst>
          </p:cNvPr>
          <p:cNvSpPr/>
          <p:nvPr/>
        </p:nvSpPr>
        <p:spPr>
          <a:xfrm>
            <a:off x="7997653" y="6513598"/>
            <a:ext cx="1538073"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defTabSz="912114">
              <a:defRPr/>
            </a:pPr>
            <a:r>
              <a:rPr kumimoji="1" lang="ja-JP" altLang="en-US" sz="1100" b="1" dirty="0">
                <a:solidFill>
                  <a:schemeClr val="tx1"/>
                </a:solidFill>
                <a:latin typeface="+mn-ea"/>
              </a:rPr>
              <a:t>先端国際医療の提供</a:t>
            </a:r>
          </a:p>
        </p:txBody>
      </p:sp>
      <p:sp>
        <p:nvSpPr>
          <p:cNvPr id="218" name="正方形/長方形 217">
            <a:extLst>
              <a:ext uri="{FF2B5EF4-FFF2-40B4-BE49-F238E27FC236}">
                <a16:creationId xmlns:a16="http://schemas.microsoft.com/office/drawing/2014/main" id="{33AA567B-2986-4F73-BE78-DFC4E4A50428}"/>
              </a:ext>
            </a:extLst>
          </p:cNvPr>
          <p:cNvSpPr/>
          <p:nvPr/>
        </p:nvSpPr>
        <p:spPr>
          <a:xfrm>
            <a:off x="13125322" y="6513598"/>
            <a:ext cx="1537200"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日常における</a:t>
            </a:r>
          </a:p>
          <a:p>
            <a:pPr lvl="0" algn="ctr" defTabSz="912114">
              <a:defRPr/>
            </a:pPr>
            <a:r>
              <a:rPr kumimoji="1" lang="ja-JP" altLang="en-US" sz="1100" b="1" dirty="0">
                <a:solidFill>
                  <a:schemeClr val="tx1"/>
                </a:solidFill>
                <a:latin typeface="+mn-ea"/>
              </a:rPr>
              <a:t>空飛ぶクルマの普及</a:t>
            </a:r>
          </a:p>
        </p:txBody>
      </p:sp>
      <p:sp>
        <p:nvSpPr>
          <p:cNvPr id="219" name="正方形/長方形 218">
            <a:extLst>
              <a:ext uri="{FF2B5EF4-FFF2-40B4-BE49-F238E27FC236}">
                <a16:creationId xmlns:a16="http://schemas.microsoft.com/office/drawing/2014/main" id="{C6F86CE7-F587-4826-9FD2-5FEE61B098F4}"/>
              </a:ext>
            </a:extLst>
          </p:cNvPr>
          <p:cNvSpPr/>
          <p:nvPr/>
        </p:nvSpPr>
        <p:spPr>
          <a:xfrm>
            <a:off x="11533033" y="6513598"/>
            <a:ext cx="1537200" cy="343818"/>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72000" tIns="0" rIns="0" bIns="0" rtlCol="0" anchor="ctr" anchorCtr="1"/>
          <a:lstStyle/>
          <a:p>
            <a:pPr lvl="0" algn="ctr" defTabSz="912114">
              <a:defRPr/>
            </a:pPr>
            <a:r>
              <a:rPr kumimoji="1" lang="ja-JP" altLang="en-US" sz="1100" b="1" dirty="0">
                <a:solidFill>
                  <a:schemeClr val="tx1"/>
                </a:solidFill>
                <a:latin typeface="+mn-ea"/>
              </a:rPr>
              <a:t>万博後の</a:t>
            </a:r>
            <a:r>
              <a:rPr kumimoji="1" lang="en-US" altLang="ja-JP" sz="1100" b="1" dirty="0" err="1">
                <a:solidFill>
                  <a:schemeClr val="tx1"/>
                </a:solidFill>
                <a:latin typeface="+mn-ea"/>
              </a:rPr>
              <a:t>MaaS</a:t>
            </a:r>
            <a:endParaRPr kumimoji="1" lang="ja-JP" altLang="en-US" sz="1100" b="1" dirty="0">
              <a:solidFill>
                <a:schemeClr val="tx1"/>
              </a:solidFill>
              <a:latin typeface="+mn-ea"/>
            </a:endParaRPr>
          </a:p>
        </p:txBody>
      </p:sp>
      <p:sp>
        <p:nvSpPr>
          <p:cNvPr id="220" name="円弧 219">
            <a:extLst>
              <a:ext uri="{FF2B5EF4-FFF2-40B4-BE49-F238E27FC236}">
                <a16:creationId xmlns:a16="http://schemas.microsoft.com/office/drawing/2014/main" id="{7F70F2C0-DBB3-4D55-B7E9-A17EEB895405}"/>
              </a:ext>
            </a:extLst>
          </p:cNvPr>
          <p:cNvSpPr>
            <a:spLocks/>
          </p:cNvSpPr>
          <p:nvPr/>
        </p:nvSpPr>
        <p:spPr>
          <a:xfrm>
            <a:off x="8201649" y="6631636"/>
            <a:ext cx="827939" cy="599939"/>
          </a:xfrm>
          <a:prstGeom prst="arc">
            <a:avLst>
              <a:gd name="adj1" fmla="val 4996928"/>
              <a:gd name="adj2" fmla="val 11130617"/>
            </a:avLst>
          </a:prstGeom>
          <a:ln w="444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1" name="円弧 220">
            <a:extLst>
              <a:ext uri="{FF2B5EF4-FFF2-40B4-BE49-F238E27FC236}">
                <a16:creationId xmlns:a16="http://schemas.microsoft.com/office/drawing/2014/main" id="{054219F0-B2E2-4A5A-82AF-CBCD1632B226}"/>
              </a:ext>
            </a:extLst>
          </p:cNvPr>
          <p:cNvSpPr>
            <a:spLocks/>
          </p:cNvSpPr>
          <p:nvPr/>
        </p:nvSpPr>
        <p:spPr>
          <a:xfrm flipH="1">
            <a:off x="13602747" y="6631636"/>
            <a:ext cx="827939" cy="599939"/>
          </a:xfrm>
          <a:prstGeom prst="arc">
            <a:avLst>
              <a:gd name="adj1" fmla="val 4996928"/>
              <a:gd name="adj2" fmla="val 11163612"/>
            </a:avLst>
          </a:prstGeom>
          <a:ln w="444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2" name="楕円 221">
            <a:extLst>
              <a:ext uri="{FF2B5EF4-FFF2-40B4-BE49-F238E27FC236}">
                <a16:creationId xmlns:a16="http://schemas.microsoft.com/office/drawing/2014/main" id="{9873A030-7004-46A3-B26E-F66862EC059C}"/>
              </a:ext>
            </a:extLst>
          </p:cNvPr>
          <p:cNvSpPr>
            <a:spLocks noChangeAspect="1"/>
          </p:cNvSpPr>
          <p:nvPr/>
        </p:nvSpPr>
        <p:spPr>
          <a:xfrm>
            <a:off x="13520208" y="8864859"/>
            <a:ext cx="1311881" cy="732618"/>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都市競争力</a:t>
            </a:r>
            <a:endParaRPr kumimoji="1" lang="en-US" altLang="ja-JP" sz="1400" b="1" dirty="0">
              <a:solidFill>
                <a:srgbClr val="2E75B6"/>
              </a:solidFill>
              <a:latin typeface="Meiryo UI" panose="020B0604030504040204" pitchFamily="50" charset="-128"/>
              <a:ea typeface="Meiryo UI" panose="020B0604030504040204" pitchFamily="50" charset="-128"/>
            </a:endParaRPr>
          </a:p>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の強化</a:t>
            </a:r>
            <a:endParaRPr kumimoji="1" lang="en-US" altLang="ja-JP" sz="1400" b="1" dirty="0">
              <a:solidFill>
                <a:srgbClr val="2E75B6"/>
              </a:solidFill>
              <a:latin typeface="Meiryo UI" panose="020B0604030504040204" pitchFamily="50" charset="-128"/>
              <a:ea typeface="Meiryo UI" panose="020B0604030504040204" pitchFamily="50" charset="-128"/>
            </a:endParaRPr>
          </a:p>
        </p:txBody>
      </p:sp>
      <p:sp>
        <p:nvSpPr>
          <p:cNvPr id="223" name="楕円 222">
            <a:extLst>
              <a:ext uri="{FF2B5EF4-FFF2-40B4-BE49-F238E27FC236}">
                <a16:creationId xmlns:a16="http://schemas.microsoft.com/office/drawing/2014/main" id="{E840A386-C9B7-45A8-8206-7F7548D57037}"/>
              </a:ext>
            </a:extLst>
          </p:cNvPr>
          <p:cNvSpPr>
            <a:spLocks/>
          </p:cNvSpPr>
          <p:nvPr/>
        </p:nvSpPr>
        <p:spPr>
          <a:xfrm>
            <a:off x="7820146" y="8864859"/>
            <a:ext cx="1283857" cy="733555"/>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住民</a:t>
            </a:r>
            <a:r>
              <a:rPr kumimoji="1" lang="en-US" altLang="ja-JP" sz="1400" b="1" dirty="0">
                <a:solidFill>
                  <a:srgbClr val="2E75B6"/>
                </a:solidFill>
                <a:latin typeface="Meiryo UI" panose="020B0604030504040204" pitchFamily="50" charset="-128"/>
                <a:ea typeface="Meiryo UI" panose="020B0604030504040204" pitchFamily="50" charset="-128"/>
              </a:rPr>
              <a:t>QoL</a:t>
            </a:r>
          </a:p>
          <a:p>
            <a:pPr algn="ctr">
              <a:defRPr/>
            </a:pPr>
            <a:r>
              <a:rPr kumimoji="1" lang="ja-JP" altLang="en-US" sz="1400" b="1" dirty="0">
                <a:solidFill>
                  <a:srgbClr val="2E75B6"/>
                </a:solidFill>
                <a:latin typeface="Meiryo UI" panose="020B0604030504040204" pitchFamily="50" charset="-128"/>
                <a:ea typeface="Meiryo UI" panose="020B0604030504040204" pitchFamily="50" charset="-128"/>
              </a:rPr>
              <a:t>の向上</a:t>
            </a:r>
            <a:endParaRPr kumimoji="1" lang="en-US" altLang="ja-JP" sz="1400" b="1" dirty="0">
              <a:solidFill>
                <a:srgbClr val="2E75B6"/>
              </a:solidFill>
              <a:latin typeface="Meiryo UI" panose="020B0604030504040204" pitchFamily="50" charset="-128"/>
              <a:ea typeface="Meiryo UI" panose="020B0604030504040204" pitchFamily="50" charset="-128"/>
            </a:endParaRPr>
          </a:p>
        </p:txBody>
      </p:sp>
      <p:grpSp>
        <p:nvGrpSpPr>
          <p:cNvPr id="261" name="グループ化 260">
            <a:extLst>
              <a:ext uri="{FF2B5EF4-FFF2-40B4-BE49-F238E27FC236}">
                <a16:creationId xmlns:a16="http://schemas.microsoft.com/office/drawing/2014/main" id="{16DC6E9F-67C1-42BF-963E-3037762DFCCB}"/>
              </a:ext>
            </a:extLst>
          </p:cNvPr>
          <p:cNvGrpSpPr/>
          <p:nvPr/>
        </p:nvGrpSpPr>
        <p:grpSpPr>
          <a:xfrm>
            <a:off x="7688184" y="1738965"/>
            <a:ext cx="7267488" cy="2979327"/>
            <a:chOff x="7744572" y="5373836"/>
            <a:chExt cx="7267488" cy="3284325"/>
          </a:xfrm>
        </p:grpSpPr>
        <p:sp>
          <p:nvSpPr>
            <p:cNvPr id="262" name="角丸四角形 13">
              <a:extLst>
                <a:ext uri="{FF2B5EF4-FFF2-40B4-BE49-F238E27FC236}">
                  <a16:creationId xmlns:a16="http://schemas.microsoft.com/office/drawing/2014/main" id="{BDE27677-87E6-4325-9469-4541F98355CE}"/>
                </a:ext>
              </a:extLst>
            </p:cNvPr>
            <p:cNvSpPr/>
            <p:nvPr/>
          </p:nvSpPr>
          <p:spPr>
            <a:xfrm>
              <a:off x="7744572" y="5373836"/>
              <a:ext cx="622119" cy="1565160"/>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54000" tIns="108000" rIns="54000" bIns="108000" rtlCol="0" anchor="b" anchorCtr="0">
              <a:noAutofit/>
            </a:bodyPr>
            <a:lstStyle/>
            <a:p>
              <a:pPr algn="ctr" defTabSz="457200" fontAlgn="base">
                <a:defRPr/>
              </a:pPr>
              <a:r>
                <a:rPr kumimoji="1" lang="ja-JP" altLang="en-US" sz="1200" b="1" dirty="0">
                  <a:solidFill>
                    <a:srgbClr val="FFFFFF"/>
                  </a:solidFill>
                  <a:latin typeface="Meiryo UI" panose="020B0604030504040204" pitchFamily="50" charset="-128"/>
                  <a:ea typeface="Meiryo UI" panose="020B0604030504040204" pitchFamily="50" charset="-128"/>
                </a:rPr>
                <a:t>医療・健康など</a:t>
              </a:r>
              <a:endPar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nvGrpSpPr>
            <p:cNvPr id="263" name="グループ化 262">
              <a:extLst>
                <a:ext uri="{FF2B5EF4-FFF2-40B4-BE49-F238E27FC236}">
                  <a16:creationId xmlns:a16="http://schemas.microsoft.com/office/drawing/2014/main" id="{C6709627-7505-473C-B5D8-7F68CF8DF55E}"/>
                </a:ext>
              </a:extLst>
            </p:cNvPr>
            <p:cNvGrpSpPr/>
            <p:nvPr/>
          </p:nvGrpSpPr>
          <p:grpSpPr>
            <a:xfrm>
              <a:off x="8055632" y="5380015"/>
              <a:ext cx="6956428" cy="1595389"/>
              <a:chOff x="684000" y="2253266"/>
              <a:chExt cx="8856000" cy="2004487"/>
            </a:xfrm>
          </p:grpSpPr>
          <p:grpSp>
            <p:nvGrpSpPr>
              <p:cNvPr id="288" name="グループ化 287">
                <a:extLst>
                  <a:ext uri="{FF2B5EF4-FFF2-40B4-BE49-F238E27FC236}">
                    <a16:creationId xmlns:a16="http://schemas.microsoft.com/office/drawing/2014/main" id="{7A6750D6-33CE-498E-B9C9-6B866C9B0FEF}"/>
                  </a:ext>
                </a:extLst>
              </p:cNvPr>
              <p:cNvGrpSpPr/>
              <p:nvPr/>
            </p:nvGrpSpPr>
            <p:grpSpPr>
              <a:xfrm>
                <a:off x="684000" y="2253266"/>
                <a:ext cx="8856000" cy="981153"/>
                <a:chOff x="684000" y="2253266"/>
                <a:chExt cx="8856000" cy="981153"/>
              </a:xfrm>
            </p:grpSpPr>
            <p:sp>
              <p:nvSpPr>
                <p:cNvPr id="300" name="角丸四角形 13">
                  <a:extLst>
                    <a:ext uri="{FF2B5EF4-FFF2-40B4-BE49-F238E27FC236}">
                      <a16:creationId xmlns:a16="http://schemas.microsoft.com/office/drawing/2014/main" id="{99B1B4DF-3E40-424C-8D85-55BAAA61E1CE}"/>
                    </a:ext>
                  </a:extLst>
                </p:cNvPr>
                <p:cNvSpPr/>
                <p:nvPr/>
              </p:nvSpPr>
              <p:spPr>
                <a:xfrm>
                  <a:off x="684000" y="2337463"/>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dirty="0">
                      <a:ln>
                        <a:noFill/>
                      </a:ln>
                      <a:solidFill>
                        <a:srgbClr val="2EB66F"/>
                      </a:solidFill>
                      <a:effectLst/>
                      <a:uLnTx/>
                      <a:uFillTx/>
                      <a:latin typeface="Meiryo UI" panose="020B0604030504040204" pitchFamily="50" charset="-128"/>
                      <a:ea typeface="Meiryo UI" panose="020B0604030504040204" pitchFamily="50" charset="-128"/>
                      <a:cs typeface="+mn-cs"/>
                    </a:rPr>
                    <a:t>医療</a:t>
                  </a:r>
                </a:p>
              </p:txBody>
            </p:sp>
            <p:sp>
              <p:nvSpPr>
                <p:cNvPr id="301" name="角丸四角形 13">
                  <a:extLst>
                    <a:ext uri="{FF2B5EF4-FFF2-40B4-BE49-F238E27FC236}">
                      <a16:creationId xmlns:a16="http://schemas.microsoft.com/office/drawing/2014/main" id="{3D3D1DDA-4233-4FB4-97E2-D690DFA0758F}"/>
                    </a:ext>
                  </a:extLst>
                </p:cNvPr>
                <p:cNvSpPr/>
                <p:nvPr/>
              </p:nvSpPr>
              <p:spPr>
                <a:xfrm>
                  <a:off x="1260001" y="3018421"/>
                  <a:ext cx="8279999" cy="215998"/>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全ての人が最先端の医療サービスを受けることができる、未来社会</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302" name="グループ化 301">
                  <a:extLst>
                    <a:ext uri="{FF2B5EF4-FFF2-40B4-BE49-F238E27FC236}">
                      <a16:creationId xmlns:a16="http://schemas.microsoft.com/office/drawing/2014/main" id="{ADB14FA0-5517-48BD-BA2A-34A09739C1EB}"/>
                    </a:ext>
                  </a:extLst>
                </p:cNvPr>
                <p:cNvGrpSpPr/>
                <p:nvPr/>
              </p:nvGrpSpPr>
              <p:grpSpPr>
                <a:xfrm>
                  <a:off x="1260000" y="2253269"/>
                  <a:ext cx="2691073" cy="648204"/>
                  <a:chOff x="1260000" y="2253269"/>
                  <a:chExt cx="2691073" cy="648204"/>
                </a:xfrm>
              </p:grpSpPr>
              <p:sp>
                <p:nvSpPr>
                  <p:cNvPr id="308" name="角丸四角形 13">
                    <a:extLst>
                      <a:ext uri="{FF2B5EF4-FFF2-40B4-BE49-F238E27FC236}">
                        <a16:creationId xmlns:a16="http://schemas.microsoft.com/office/drawing/2014/main" id="{06632B6A-FCEE-4557-A69C-6EFAF134A8F6}"/>
                      </a:ext>
                    </a:extLst>
                  </p:cNvPr>
                  <p:cNvSpPr/>
                  <p:nvPr/>
                </p:nvSpPr>
                <p:spPr>
                  <a:xfrm>
                    <a:off x="1287073" y="2253272"/>
                    <a:ext cx="2664000" cy="648201"/>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建設作業員の安全・健康管理</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リアルタイムでの</a:t>
                    </a:r>
                    <a:r>
                      <a:rPr kumimoji="1" lang="en-US" altLang="ja-JP"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解析など</a:t>
                    </a:r>
                  </a:p>
                </p:txBody>
              </p:sp>
              <p:sp>
                <p:nvSpPr>
                  <p:cNvPr id="309" name="角丸四角形 13">
                    <a:extLst>
                      <a:ext uri="{FF2B5EF4-FFF2-40B4-BE49-F238E27FC236}">
                        <a16:creationId xmlns:a16="http://schemas.microsoft.com/office/drawing/2014/main" id="{B9567208-F7F4-4F71-ADF2-ECCAE5A05712}"/>
                      </a:ext>
                    </a:extLst>
                  </p:cNvPr>
                  <p:cNvSpPr/>
                  <p:nvPr/>
                </p:nvSpPr>
                <p:spPr>
                  <a:xfrm>
                    <a:off x="1260000" y="2253269"/>
                    <a:ext cx="216000" cy="6482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303" name="グループ化 302">
                  <a:extLst>
                    <a:ext uri="{FF2B5EF4-FFF2-40B4-BE49-F238E27FC236}">
                      <a16:creationId xmlns:a16="http://schemas.microsoft.com/office/drawing/2014/main" id="{01E4DBDC-6F21-45A0-A930-CEDBA477CDE2}"/>
                    </a:ext>
                  </a:extLst>
                </p:cNvPr>
                <p:cNvGrpSpPr/>
                <p:nvPr/>
              </p:nvGrpSpPr>
              <p:grpSpPr>
                <a:xfrm>
                  <a:off x="4068000" y="2253266"/>
                  <a:ext cx="2677537" cy="648206"/>
                  <a:chOff x="4068000" y="2253266"/>
                  <a:chExt cx="2677537" cy="648206"/>
                </a:xfrm>
              </p:grpSpPr>
              <p:sp>
                <p:nvSpPr>
                  <p:cNvPr id="306" name="角丸四角形 13">
                    <a:extLst>
                      <a:ext uri="{FF2B5EF4-FFF2-40B4-BE49-F238E27FC236}">
                        <a16:creationId xmlns:a16="http://schemas.microsoft.com/office/drawing/2014/main" id="{1FD89A2D-2979-4B83-88D9-AFD3790C6A0E}"/>
                      </a:ext>
                    </a:extLst>
                  </p:cNvPr>
                  <p:cNvSpPr/>
                  <p:nvPr/>
                </p:nvSpPr>
                <p:spPr>
                  <a:xfrm>
                    <a:off x="4081537" y="2253272"/>
                    <a:ext cx="2664000" cy="6482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“健康といのち”がコンセプトの万博</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近未来の医療サービスを体感・具現化</a:t>
                    </a:r>
                  </a:p>
                </p:txBody>
              </p:sp>
              <p:sp>
                <p:nvSpPr>
                  <p:cNvPr id="307" name="角丸四角形 13">
                    <a:extLst>
                      <a:ext uri="{FF2B5EF4-FFF2-40B4-BE49-F238E27FC236}">
                        <a16:creationId xmlns:a16="http://schemas.microsoft.com/office/drawing/2014/main" id="{B5E44792-3C50-4F77-AA0B-9CB9EED590DF}"/>
                      </a:ext>
                    </a:extLst>
                  </p:cNvPr>
                  <p:cNvSpPr/>
                  <p:nvPr/>
                </p:nvSpPr>
                <p:spPr>
                  <a:xfrm>
                    <a:off x="4068000" y="2253266"/>
                    <a:ext cx="216000" cy="648199"/>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305" name="角丸四角形 13">
                  <a:extLst>
                    <a:ext uri="{FF2B5EF4-FFF2-40B4-BE49-F238E27FC236}">
                      <a16:creationId xmlns:a16="http://schemas.microsoft.com/office/drawing/2014/main" id="{C3A71C23-2A76-483A-8DE6-8658D5BA9A20}"/>
                    </a:ext>
                  </a:extLst>
                </p:cNvPr>
                <p:cNvSpPr/>
                <p:nvPr/>
              </p:nvSpPr>
              <p:spPr>
                <a:xfrm>
                  <a:off x="6876000" y="2253273"/>
                  <a:ext cx="2664000" cy="648198"/>
                </a:xfrm>
                <a:prstGeom prst="rect">
                  <a:avLst/>
                </a:prstGeom>
                <a:no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先端国際医療の提供</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日常化された先端医療サービス</a:t>
                  </a:r>
                </a:p>
              </p:txBody>
            </p:sp>
          </p:grpSp>
          <p:grpSp>
            <p:nvGrpSpPr>
              <p:cNvPr id="289" name="グループ化 288">
                <a:extLst>
                  <a:ext uri="{FF2B5EF4-FFF2-40B4-BE49-F238E27FC236}">
                    <a16:creationId xmlns:a16="http://schemas.microsoft.com/office/drawing/2014/main" id="{9FD74690-0098-41A3-B4BB-1A076C95B5C0}"/>
                  </a:ext>
                </a:extLst>
              </p:cNvPr>
              <p:cNvGrpSpPr/>
              <p:nvPr/>
            </p:nvGrpSpPr>
            <p:grpSpPr>
              <a:xfrm>
                <a:off x="684000" y="3246542"/>
                <a:ext cx="8856000" cy="1011211"/>
                <a:chOff x="684000" y="3246542"/>
                <a:chExt cx="8856000" cy="1011211"/>
              </a:xfrm>
            </p:grpSpPr>
            <p:sp>
              <p:nvSpPr>
                <p:cNvPr id="290" name="角丸四角形 13">
                  <a:extLst>
                    <a:ext uri="{FF2B5EF4-FFF2-40B4-BE49-F238E27FC236}">
                      <a16:creationId xmlns:a16="http://schemas.microsoft.com/office/drawing/2014/main" id="{CDA7A6D7-98F3-42C6-B59A-5218CC40763B}"/>
                    </a:ext>
                  </a:extLst>
                </p:cNvPr>
                <p:cNvSpPr/>
                <p:nvPr/>
              </p:nvSpPr>
              <p:spPr>
                <a:xfrm>
                  <a:off x="684000" y="3286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健康</a:t>
                  </a:r>
                </a:p>
              </p:txBody>
            </p:sp>
            <p:grpSp>
              <p:nvGrpSpPr>
                <p:cNvPr id="291" name="グループ化 290">
                  <a:extLst>
                    <a:ext uri="{FF2B5EF4-FFF2-40B4-BE49-F238E27FC236}">
                      <a16:creationId xmlns:a16="http://schemas.microsoft.com/office/drawing/2014/main" id="{F18D2D2D-A24C-4891-AA36-DACCCD8FC50C}"/>
                    </a:ext>
                  </a:extLst>
                </p:cNvPr>
                <p:cNvGrpSpPr/>
                <p:nvPr/>
              </p:nvGrpSpPr>
              <p:grpSpPr>
                <a:xfrm>
                  <a:off x="1260000" y="3246542"/>
                  <a:ext cx="8280000" cy="1011211"/>
                  <a:chOff x="1260000" y="3246542"/>
                  <a:chExt cx="8280000" cy="1011211"/>
                </a:xfrm>
              </p:grpSpPr>
              <p:sp>
                <p:nvSpPr>
                  <p:cNvPr id="292" name="角丸四角形 13">
                    <a:extLst>
                      <a:ext uri="{FF2B5EF4-FFF2-40B4-BE49-F238E27FC236}">
                        <a16:creationId xmlns:a16="http://schemas.microsoft.com/office/drawing/2014/main" id="{4E21B508-95CD-4403-BE70-0B59D7183A56}"/>
                      </a:ext>
                    </a:extLst>
                  </p:cNvPr>
                  <p:cNvSpPr/>
                  <p:nvPr/>
                </p:nvSpPr>
                <p:spPr>
                  <a:xfrm>
                    <a:off x="1260000" y="4041753"/>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健康寿命が延伸し、豊かに暮らすことのできる、未来社会</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293" name="グループ化 292">
                    <a:extLst>
                      <a:ext uri="{FF2B5EF4-FFF2-40B4-BE49-F238E27FC236}">
                        <a16:creationId xmlns:a16="http://schemas.microsoft.com/office/drawing/2014/main" id="{3BBBC462-CF98-4AA2-90DC-9DB58F69CD97}"/>
                      </a:ext>
                    </a:extLst>
                  </p:cNvPr>
                  <p:cNvGrpSpPr/>
                  <p:nvPr/>
                </p:nvGrpSpPr>
                <p:grpSpPr>
                  <a:xfrm>
                    <a:off x="1260000" y="3246543"/>
                    <a:ext cx="2691073" cy="648202"/>
                    <a:chOff x="1260000" y="3246543"/>
                    <a:chExt cx="2691073" cy="648202"/>
                  </a:xfrm>
                </p:grpSpPr>
                <p:sp>
                  <p:nvSpPr>
                    <p:cNvPr id="298" name="角丸四角形 13">
                      <a:extLst>
                        <a:ext uri="{FF2B5EF4-FFF2-40B4-BE49-F238E27FC236}">
                          <a16:creationId xmlns:a16="http://schemas.microsoft.com/office/drawing/2014/main" id="{04FE31FB-E2FE-42AC-A399-C8D6CC90F8B1}"/>
                        </a:ext>
                      </a:extLst>
                    </p:cNvPr>
                    <p:cNvSpPr/>
                    <p:nvPr/>
                  </p:nvSpPr>
                  <p:spPr>
                    <a:xfrm>
                      <a:off x="1287073" y="3246546"/>
                      <a:ext cx="2664000" cy="648199"/>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lnSpc>
                          <a:spcPts val="1200"/>
                        </a:lnSpc>
                        <a:defRPr/>
                      </a:pPr>
                      <a:r>
                        <a:rPr kumimoji="1" lang="en-US" altLang="ja-JP" sz="1050" b="1" i="0" u="none" strike="noStrike" kern="1200" cap="none" spc="-90" normalizeH="0" noProof="0" dirty="0">
                          <a:ln>
                            <a:noFill/>
                          </a:ln>
                          <a:solidFill>
                            <a:srgbClr val="000000"/>
                          </a:solidFill>
                          <a:effectLst/>
                          <a:uLnTx/>
                          <a:uFillTx/>
                          <a:latin typeface="Meiryo UI" panose="020B0604030504040204" pitchFamily="50" charset="-128"/>
                          <a:ea typeface="Meiryo UI" panose="020B0604030504040204" pitchFamily="50" charset="-128"/>
                          <a:cs typeface="+mn-cs"/>
                        </a:rPr>
                        <a:t>AI</a:t>
                      </a:r>
                      <a:r>
                        <a:rPr kumimoji="1" lang="ja-JP" altLang="en-US" sz="1050" b="1" i="0" u="none" strike="noStrike" kern="1200" cap="none" spc="-90" normalizeH="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分析などによる健康増進プログラム</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ヒューマンデータと</a:t>
                      </a:r>
                      <a:r>
                        <a:rPr kumimoji="1" lang="en-US" altLang="ja-JP"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活用</a:t>
                      </a:r>
                    </a:p>
                  </p:txBody>
                </p:sp>
                <p:sp>
                  <p:nvSpPr>
                    <p:cNvPr id="299" name="角丸四角形 13">
                      <a:extLst>
                        <a:ext uri="{FF2B5EF4-FFF2-40B4-BE49-F238E27FC236}">
                          <a16:creationId xmlns:a16="http://schemas.microsoft.com/office/drawing/2014/main" id="{FC72D3C2-F80C-4301-9B11-E126B43EEAB6}"/>
                        </a:ext>
                      </a:extLst>
                    </p:cNvPr>
                    <p:cNvSpPr/>
                    <p:nvPr/>
                  </p:nvSpPr>
                  <p:spPr>
                    <a:xfrm>
                      <a:off x="1260000" y="3246543"/>
                      <a:ext cx="216000" cy="648202"/>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grpSp>
                <p:nvGrpSpPr>
                  <p:cNvPr id="294" name="グループ化 293">
                    <a:extLst>
                      <a:ext uri="{FF2B5EF4-FFF2-40B4-BE49-F238E27FC236}">
                        <a16:creationId xmlns:a16="http://schemas.microsoft.com/office/drawing/2014/main" id="{93C36117-4FF0-4502-8249-C5E244227F7A}"/>
                      </a:ext>
                    </a:extLst>
                  </p:cNvPr>
                  <p:cNvGrpSpPr/>
                  <p:nvPr/>
                </p:nvGrpSpPr>
                <p:grpSpPr>
                  <a:xfrm>
                    <a:off x="4068000" y="3246542"/>
                    <a:ext cx="2691073" cy="648203"/>
                    <a:chOff x="4068000" y="3246542"/>
                    <a:chExt cx="2691073" cy="648203"/>
                  </a:xfrm>
                </p:grpSpPr>
                <p:sp>
                  <p:nvSpPr>
                    <p:cNvPr id="296" name="角丸四角形 13">
                      <a:extLst>
                        <a:ext uri="{FF2B5EF4-FFF2-40B4-BE49-F238E27FC236}">
                          <a16:creationId xmlns:a16="http://schemas.microsoft.com/office/drawing/2014/main" id="{8D080807-CA56-4EAB-B0BA-D012AA31E926}"/>
                        </a:ext>
                      </a:extLst>
                    </p:cNvPr>
                    <p:cNvSpPr/>
                    <p:nvPr/>
                  </p:nvSpPr>
                  <p:spPr>
                    <a:xfrm>
                      <a:off x="4095073" y="3246546"/>
                      <a:ext cx="2664000" cy="648199"/>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PHR</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を活用した未来の健康体験</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未来のヘルスケア・インキュベーション</a:t>
                      </a:r>
                    </a:p>
                  </p:txBody>
                </p:sp>
                <p:sp>
                  <p:nvSpPr>
                    <p:cNvPr id="297" name="角丸四角形 13">
                      <a:extLst>
                        <a:ext uri="{FF2B5EF4-FFF2-40B4-BE49-F238E27FC236}">
                          <a16:creationId xmlns:a16="http://schemas.microsoft.com/office/drawing/2014/main" id="{C554F6A5-6B06-43A0-91B6-48CF19E94609}"/>
                        </a:ext>
                      </a:extLst>
                    </p:cNvPr>
                    <p:cNvSpPr/>
                    <p:nvPr/>
                  </p:nvSpPr>
                  <p:spPr>
                    <a:xfrm>
                      <a:off x="4068000" y="3246542"/>
                      <a:ext cx="216000" cy="6482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95" name="角丸四角形 13">
                    <a:extLst>
                      <a:ext uri="{FF2B5EF4-FFF2-40B4-BE49-F238E27FC236}">
                        <a16:creationId xmlns:a16="http://schemas.microsoft.com/office/drawing/2014/main" id="{2EDD8D62-1E9C-42FE-B3C9-A19B3C35442D}"/>
                      </a:ext>
                    </a:extLst>
                  </p:cNvPr>
                  <p:cNvSpPr/>
                  <p:nvPr/>
                </p:nvSpPr>
                <p:spPr>
                  <a:xfrm>
                    <a:off x="6876000" y="3246546"/>
                    <a:ext cx="2664000" cy="648201"/>
                  </a:xfrm>
                  <a:prstGeom prst="rect">
                    <a:avLst/>
                  </a:prstGeom>
                  <a:no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lnSpc>
                        <a:spcPts val="1200"/>
                      </a:lnSpc>
                      <a:defRPr/>
                    </a:pPr>
                    <a:r>
                      <a:rPr kumimoji="1" lang="ja-JP" altLang="en-US" sz="1050" b="1" kern="1100" spc="-100" dirty="0">
                        <a:solidFill>
                          <a:schemeClr val="tx1"/>
                        </a:solidFill>
                        <a:latin typeface="Meiryo UI" panose="020B0604030504040204" pitchFamily="50" charset="-128"/>
                        <a:ea typeface="Meiryo UI" panose="020B0604030504040204" pitchFamily="50" charset="-128"/>
                      </a:rPr>
                      <a:t>データ連携などによるサービスの高度化</a:t>
                    </a:r>
                  </a:p>
                  <a:p>
                    <a:pPr defTabSz="457200" fontAlgn="base">
                      <a:lnSpc>
                        <a:spcPts val="1200"/>
                      </a:lnSpc>
                      <a:defRPr/>
                    </a:pPr>
                    <a:r>
                      <a:rPr kumimoji="1" lang="ja-JP" altLang="en-US" sz="900" dirty="0">
                        <a:solidFill>
                          <a:schemeClr val="tx1"/>
                        </a:solidFill>
                        <a:latin typeface="Meiryo UI" panose="020B0604030504040204" pitchFamily="50" charset="-128"/>
                        <a:ea typeface="Meiryo UI" panose="020B0604030504040204" pitchFamily="50" charset="-128"/>
                      </a:rPr>
                      <a:t>次世代</a:t>
                    </a:r>
                    <a:r>
                      <a:rPr kumimoji="1" lang="en-US" altLang="ja-JP" sz="900" dirty="0">
                        <a:solidFill>
                          <a:schemeClr val="tx1"/>
                        </a:solidFill>
                        <a:latin typeface="Meiryo UI" panose="020B0604030504040204" pitchFamily="50" charset="-128"/>
                        <a:ea typeface="Meiryo UI" panose="020B0604030504040204" pitchFamily="50" charset="-128"/>
                      </a:rPr>
                      <a:t>PHR</a:t>
                    </a:r>
                    <a:r>
                      <a:rPr kumimoji="1" lang="ja-JP" altLang="en-US" sz="900" dirty="0">
                        <a:solidFill>
                          <a:schemeClr val="tx1"/>
                        </a:solidFill>
                        <a:latin typeface="Meiryo UI" panose="020B0604030504040204" pitchFamily="50" charset="-128"/>
                        <a:ea typeface="Meiryo UI" panose="020B0604030504040204" pitchFamily="50" charset="-128"/>
                      </a:rPr>
                      <a:t>と新たなテクノロジーを活用</a:t>
                    </a:r>
                  </a:p>
                </p:txBody>
              </p:sp>
            </p:grpSp>
          </p:grpSp>
        </p:grpSp>
        <p:grpSp>
          <p:nvGrpSpPr>
            <p:cNvPr id="264" name="グループ化 263">
              <a:extLst>
                <a:ext uri="{FF2B5EF4-FFF2-40B4-BE49-F238E27FC236}">
                  <a16:creationId xmlns:a16="http://schemas.microsoft.com/office/drawing/2014/main" id="{04609760-12D0-4CFA-BA2F-C33CA5C50F39}"/>
                </a:ext>
              </a:extLst>
            </p:cNvPr>
            <p:cNvGrpSpPr/>
            <p:nvPr/>
          </p:nvGrpSpPr>
          <p:grpSpPr>
            <a:xfrm>
              <a:off x="7744572" y="7017084"/>
              <a:ext cx="7267488" cy="1641077"/>
              <a:chOff x="288000" y="4418111"/>
              <a:chExt cx="9252000" cy="2061885"/>
            </a:xfrm>
          </p:grpSpPr>
          <p:sp>
            <p:nvSpPr>
              <p:cNvPr id="265" name="角丸四角形 13">
                <a:extLst>
                  <a:ext uri="{FF2B5EF4-FFF2-40B4-BE49-F238E27FC236}">
                    <a16:creationId xmlns:a16="http://schemas.microsoft.com/office/drawing/2014/main" id="{CEC69872-81D8-4FE5-B30A-03438DAE4BA5}"/>
                  </a:ext>
                </a:extLst>
              </p:cNvPr>
              <p:cNvSpPr/>
              <p:nvPr/>
            </p:nvSpPr>
            <p:spPr>
              <a:xfrm>
                <a:off x="288000" y="4418111"/>
                <a:ext cx="792001" cy="2061885"/>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54000" tIns="108000" rIns="54000" bIns="108000" rtlCol="0" anchor="b" anchorCtr="0">
                <a:noAutofit/>
              </a:bodyPr>
              <a:lstStyle/>
              <a:p>
                <a:pPr algn="ctr" defTabSz="457200" fontAlgn="base">
                  <a:defRPr/>
                </a:pPr>
                <a:r>
                  <a:rPr kumimoji="1" lang="ja-JP" altLang="en-US" sz="1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移動・物流など</a:t>
                </a:r>
              </a:p>
            </p:txBody>
          </p:sp>
          <p:grpSp>
            <p:nvGrpSpPr>
              <p:cNvPr id="266" name="グループ化 265">
                <a:extLst>
                  <a:ext uri="{FF2B5EF4-FFF2-40B4-BE49-F238E27FC236}">
                    <a16:creationId xmlns:a16="http://schemas.microsoft.com/office/drawing/2014/main" id="{659C28CE-A773-4CD2-84F2-98C2DCC83367}"/>
                  </a:ext>
                </a:extLst>
              </p:cNvPr>
              <p:cNvGrpSpPr/>
              <p:nvPr/>
            </p:nvGrpSpPr>
            <p:grpSpPr>
              <a:xfrm>
                <a:off x="684000" y="4418180"/>
                <a:ext cx="8856000" cy="2051574"/>
                <a:chOff x="684000" y="4418180"/>
                <a:chExt cx="8856000" cy="2051574"/>
              </a:xfrm>
            </p:grpSpPr>
            <p:grpSp>
              <p:nvGrpSpPr>
                <p:cNvPr id="267" name="グループ化 266">
                  <a:extLst>
                    <a:ext uri="{FF2B5EF4-FFF2-40B4-BE49-F238E27FC236}">
                      <a16:creationId xmlns:a16="http://schemas.microsoft.com/office/drawing/2014/main" id="{8EF16E1E-6CBC-45E2-8221-1A67B9D6B437}"/>
                    </a:ext>
                  </a:extLst>
                </p:cNvPr>
                <p:cNvGrpSpPr/>
                <p:nvPr/>
              </p:nvGrpSpPr>
              <p:grpSpPr>
                <a:xfrm>
                  <a:off x="684000" y="4418180"/>
                  <a:ext cx="8856000" cy="1014977"/>
                  <a:chOff x="684000" y="4418180"/>
                  <a:chExt cx="8856000" cy="1014977"/>
                </a:xfrm>
              </p:grpSpPr>
              <p:sp>
                <p:nvSpPr>
                  <p:cNvPr id="279" name="角丸四角形 13">
                    <a:extLst>
                      <a:ext uri="{FF2B5EF4-FFF2-40B4-BE49-F238E27FC236}">
                        <a16:creationId xmlns:a16="http://schemas.microsoft.com/office/drawing/2014/main" id="{FB6333A2-8448-4023-B3A4-DBB3341E986B}"/>
                      </a:ext>
                    </a:extLst>
                  </p:cNvPr>
                  <p:cNvSpPr/>
                  <p:nvPr/>
                </p:nvSpPr>
                <p:spPr>
                  <a:xfrm>
                    <a:off x="684000" y="4546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dirty="0">
                        <a:ln>
                          <a:noFill/>
                        </a:ln>
                        <a:solidFill>
                          <a:srgbClr val="2F5597"/>
                        </a:solidFill>
                        <a:effectLst/>
                        <a:uLnTx/>
                        <a:uFillTx/>
                        <a:latin typeface="Meiryo UI" panose="020B0604030504040204" pitchFamily="50" charset="-128"/>
                        <a:ea typeface="Meiryo UI" panose="020B0604030504040204" pitchFamily="50" charset="-128"/>
                        <a:cs typeface="+mn-cs"/>
                      </a:rPr>
                      <a:t>陸路</a:t>
                    </a:r>
                  </a:p>
                </p:txBody>
              </p:sp>
              <p:sp>
                <p:nvSpPr>
                  <p:cNvPr id="280" name="角丸四角形 13">
                    <a:extLst>
                      <a:ext uri="{FF2B5EF4-FFF2-40B4-BE49-F238E27FC236}">
                        <a16:creationId xmlns:a16="http://schemas.microsoft.com/office/drawing/2014/main" id="{11B68654-DB8E-41FD-BEAB-8B326B5ECF73}"/>
                      </a:ext>
                    </a:extLst>
                  </p:cNvPr>
                  <p:cNvSpPr/>
                  <p:nvPr/>
                </p:nvSpPr>
                <p:spPr>
                  <a:xfrm>
                    <a:off x="1260001" y="5217157"/>
                    <a:ext cx="8279999"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過密化する都市をストレスフリーに移動できる、未来社会</a:t>
                    </a:r>
                    <a:r>
                      <a:rPr kumimoji="1" lang="en-US" altLang="ja-JP" sz="1050" b="1" dirty="0">
                        <a:solidFill>
                          <a:schemeClr val="tx1"/>
                        </a:solidFill>
                        <a:latin typeface="Meiryo UI" panose="020B0604030504040204" pitchFamily="50" charset="-128"/>
                        <a:ea typeface="Meiryo UI" panose="020B0604030504040204" pitchFamily="50" charset="-128"/>
                      </a:rPr>
                      <a:t>』</a:t>
                    </a:r>
                  </a:p>
                </p:txBody>
              </p:sp>
              <p:grpSp>
                <p:nvGrpSpPr>
                  <p:cNvPr id="281" name="グループ化 280">
                    <a:extLst>
                      <a:ext uri="{FF2B5EF4-FFF2-40B4-BE49-F238E27FC236}">
                        <a16:creationId xmlns:a16="http://schemas.microsoft.com/office/drawing/2014/main" id="{C9065E0D-FF07-4BDB-A85A-728FB0D04F23}"/>
                      </a:ext>
                    </a:extLst>
                  </p:cNvPr>
                  <p:cNvGrpSpPr/>
                  <p:nvPr/>
                </p:nvGrpSpPr>
                <p:grpSpPr>
                  <a:xfrm>
                    <a:off x="1260000" y="4432907"/>
                    <a:ext cx="2691073" cy="648204"/>
                    <a:chOff x="1260000" y="4432907"/>
                    <a:chExt cx="2691073" cy="648204"/>
                  </a:xfrm>
                </p:grpSpPr>
                <p:sp>
                  <p:nvSpPr>
                    <p:cNvPr id="286" name="角丸四角形 13">
                      <a:extLst>
                        <a:ext uri="{FF2B5EF4-FFF2-40B4-BE49-F238E27FC236}">
                          <a16:creationId xmlns:a16="http://schemas.microsoft.com/office/drawing/2014/main" id="{893A9A3C-3C1A-4015-97F4-7A0F241FC2BF}"/>
                        </a:ext>
                      </a:extLst>
                    </p:cNvPr>
                    <p:cNvSpPr/>
                    <p:nvPr/>
                  </p:nvSpPr>
                  <p:spPr>
                    <a:xfrm>
                      <a:off x="1287073" y="4432910"/>
                      <a:ext cx="2664000" cy="648201"/>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自動運転車</a:t>
                      </a:r>
                      <a:r>
                        <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レベル</a:t>
                      </a:r>
                      <a:r>
                        <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での貨客混載</a:t>
                      </a:r>
                    </a:p>
                    <a:p>
                      <a:pPr defTabSz="457200" fontAlgn="base">
                        <a:defRPr/>
                      </a:pPr>
                      <a:r>
                        <a:rPr kumimoji="1" lang="ja-JP" altLang="en-US" sz="900" i="0" u="non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万博工事での貨客混載</a:t>
                      </a:r>
                      <a:endParaRPr kumimoji="1" lang="ja-JP" altLang="en-US" sz="90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87" name="角丸四角形 13">
                      <a:extLst>
                        <a:ext uri="{FF2B5EF4-FFF2-40B4-BE49-F238E27FC236}">
                          <a16:creationId xmlns:a16="http://schemas.microsoft.com/office/drawing/2014/main" id="{3535A34B-567F-4788-AC40-DCC0258F725C}"/>
                        </a:ext>
                      </a:extLst>
                    </p:cNvPr>
                    <p:cNvSpPr/>
                    <p:nvPr/>
                  </p:nvSpPr>
                  <p:spPr>
                    <a:xfrm>
                      <a:off x="1260000" y="4432907"/>
                      <a:ext cx="216000" cy="6482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282" name="グループ化 281">
                    <a:extLst>
                      <a:ext uri="{FF2B5EF4-FFF2-40B4-BE49-F238E27FC236}">
                        <a16:creationId xmlns:a16="http://schemas.microsoft.com/office/drawing/2014/main" id="{88D14765-EE1C-4100-952C-4AA63F13EC66}"/>
                      </a:ext>
                    </a:extLst>
                  </p:cNvPr>
                  <p:cNvGrpSpPr/>
                  <p:nvPr/>
                </p:nvGrpSpPr>
                <p:grpSpPr>
                  <a:xfrm>
                    <a:off x="4068000" y="4418180"/>
                    <a:ext cx="2727073" cy="648204"/>
                    <a:chOff x="4068000" y="4418180"/>
                    <a:chExt cx="2727073" cy="648204"/>
                  </a:xfrm>
                </p:grpSpPr>
                <p:sp>
                  <p:nvSpPr>
                    <p:cNvPr id="284" name="角丸四角形 13">
                      <a:extLst>
                        <a:ext uri="{FF2B5EF4-FFF2-40B4-BE49-F238E27FC236}">
                          <a16:creationId xmlns:a16="http://schemas.microsoft.com/office/drawing/2014/main" id="{6A50426D-EAF0-4B14-8386-0A21B5F5E9BA}"/>
                        </a:ext>
                      </a:extLst>
                    </p:cNvPr>
                    <p:cNvSpPr/>
                    <p:nvPr/>
                  </p:nvSpPr>
                  <p:spPr>
                    <a:xfrm>
                      <a:off x="4095073" y="4418183"/>
                      <a:ext cx="2700000" cy="648201"/>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スマートモビリティの推進</a:t>
                      </a:r>
                      <a:endParaRPr kumimoji="1" lang="en-US"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defTabSz="457200" fontAlgn="base">
                        <a:defRPr/>
                      </a:pPr>
                      <a:r>
                        <a:rPr kumimoji="1" lang="ja-JP" altLang="en-US" sz="900" spc="-40" dirty="0">
                          <a:solidFill>
                            <a:schemeClr val="tx1"/>
                          </a:solidFill>
                          <a:latin typeface="Meiryo UI" panose="020B0604030504040204" pitchFamily="50" charset="-128"/>
                          <a:ea typeface="Meiryo UI" panose="020B0604030504040204" pitchFamily="50" charset="-128"/>
                        </a:rPr>
                        <a:t>自動運転車（レベル４相当）の</a:t>
                      </a:r>
                      <a:r>
                        <a:rPr kumimoji="1" lang="ja-JP" altLang="en-US" sz="900" spc="-40" dirty="0" smtClean="0">
                          <a:solidFill>
                            <a:schemeClr val="tx1"/>
                          </a:solidFill>
                          <a:latin typeface="Meiryo UI" panose="020B0604030504040204" pitchFamily="50" charset="-128"/>
                          <a:ea typeface="Meiryo UI" panose="020B0604030504040204" pitchFamily="50" charset="-128"/>
                        </a:rPr>
                        <a:t>実装</a:t>
                      </a:r>
                      <a:endParaRPr kumimoji="1" lang="en-US" altLang="ja-JP" sz="900" spc="-40" dirty="0">
                        <a:solidFill>
                          <a:schemeClr val="tx1"/>
                        </a:solidFill>
                        <a:latin typeface="Meiryo UI" panose="020B0604030504040204" pitchFamily="50" charset="-128"/>
                        <a:ea typeface="Meiryo UI" panose="020B0604030504040204" pitchFamily="50" charset="-128"/>
                      </a:endParaRPr>
                    </a:p>
                    <a:p>
                      <a:pPr defTabSz="914423" fontAlgn="ctr">
                        <a:spcAft>
                          <a:spcPts val="300"/>
                        </a:spcAft>
                        <a:buClr>
                          <a:srgbClr val="2EB66F"/>
                        </a:buClr>
                      </a:pPr>
                      <a:r>
                        <a:rPr kumimoji="1" lang="en-US" altLang="ja-JP" sz="900" dirty="0">
                          <a:solidFill>
                            <a:schemeClr val="tx1"/>
                          </a:solidFill>
                          <a:latin typeface="Meiryo UI" panose="020B0604030504040204" pitchFamily="50" charset="-128"/>
                          <a:ea typeface="Meiryo UI" panose="020B0604030504040204" pitchFamily="50" charset="-128"/>
                        </a:rPr>
                        <a:t>MaaS</a:t>
                      </a:r>
                      <a:r>
                        <a:rPr kumimoji="1" lang="ja-JP" altLang="en-US" sz="900" dirty="0">
                          <a:solidFill>
                            <a:schemeClr val="tx1"/>
                          </a:solidFill>
                          <a:latin typeface="Meiryo UI" panose="020B0604030504040204" pitchFamily="50" charset="-128"/>
                          <a:ea typeface="Meiryo UI" panose="020B0604030504040204" pitchFamily="50" charset="-128"/>
                        </a:rPr>
                        <a:t>による移動の円滑化の実現</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285" name="角丸四角形 13">
                      <a:extLst>
                        <a:ext uri="{FF2B5EF4-FFF2-40B4-BE49-F238E27FC236}">
                          <a16:creationId xmlns:a16="http://schemas.microsoft.com/office/drawing/2014/main" id="{2ADE164D-79D8-4D06-AFE7-EA2E2EF29C3F}"/>
                        </a:ext>
                      </a:extLst>
                    </p:cNvPr>
                    <p:cNvSpPr/>
                    <p:nvPr/>
                  </p:nvSpPr>
                  <p:spPr>
                    <a:xfrm>
                      <a:off x="4068000" y="4418180"/>
                      <a:ext cx="216000" cy="6482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83" name="角丸四角形 13">
                    <a:extLst>
                      <a:ext uri="{FF2B5EF4-FFF2-40B4-BE49-F238E27FC236}">
                        <a16:creationId xmlns:a16="http://schemas.microsoft.com/office/drawing/2014/main" id="{4CB3144E-418A-4259-A750-0A892D6B782A}"/>
                      </a:ext>
                    </a:extLst>
                  </p:cNvPr>
                  <p:cNvSpPr/>
                  <p:nvPr/>
                </p:nvSpPr>
                <p:spPr>
                  <a:xfrm>
                    <a:off x="6876000" y="4432909"/>
                    <a:ext cx="2664000" cy="648201"/>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万博後の</a:t>
                    </a:r>
                    <a:r>
                      <a:rPr kumimoji="1" lang="fi-FI" altLang="ja-JP"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MaaS</a:t>
                    </a:r>
                  </a:p>
                  <a:p>
                    <a:pPr defTabSz="457200" fontAlgn="base">
                      <a:defRPr/>
                    </a:pPr>
                    <a:r>
                      <a:rPr kumimoji="1" lang="ja-JP" altLang="en-US"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多様なサービスをつないで街を活性化</a:t>
                    </a:r>
                  </a:p>
                </p:txBody>
              </p:sp>
            </p:grpSp>
            <p:grpSp>
              <p:nvGrpSpPr>
                <p:cNvPr id="268" name="グループ化 267">
                  <a:extLst>
                    <a:ext uri="{FF2B5EF4-FFF2-40B4-BE49-F238E27FC236}">
                      <a16:creationId xmlns:a16="http://schemas.microsoft.com/office/drawing/2014/main" id="{F967D024-F68B-4E1B-B7C3-DD48E33AD091}"/>
                    </a:ext>
                  </a:extLst>
                </p:cNvPr>
                <p:cNvGrpSpPr/>
                <p:nvPr/>
              </p:nvGrpSpPr>
              <p:grpSpPr>
                <a:xfrm>
                  <a:off x="684000" y="5440904"/>
                  <a:ext cx="8856000" cy="1028850"/>
                  <a:chOff x="684000" y="5440904"/>
                  <a:chExt cx="8856000" cy="1028850"/>
                </a:xfrm>
              </p:grpSpPr>
              <p:sp>
                <p:nvSpPr>
                  <p:cNvPr id="269" name="角丸四角形 13">
                    <a:extLst>
                      <a:ext uri="{FF2B5EF4-FFF2-40B4-BE49-F238E27FC236}">
                        <a16:creationId xmlns:a16="http://schemas.microsoft.com/office/drawing/2014/main" id="{E8F30282-487B-4921-B504-D71123432FDD}"/>
                      </a:ext>
                    </a:extLst>
                  </p:cNvPr>
                  <p:cNvSpPr/>
                  <p:nvPr/>
                </p:nvSpPr>
                <p:spPr>
                  <a:xfrm>
                    <a:off x="684000" y="5554554"/>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1100"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空路</a:t>
                    </a:r>
                  </a:p>
                </p:txBody>
              </p:sp>
              <p:grpSp>
                <p:nvGrpSpPr>
                  <p:cNvPr id="270" name="グループ化 269">
                    <a:extLst>
                      <a:ext uri="{FF2B5EF4-FFF2-40B4-BE49-F238E27FC236}">
                        <a16:creationId xmlns:a16="http://schemas.microsoft.com/office/drawing/2014/main" id="{18C7B6C7-B807-4BB9-AA1C-E9E00536327F}"/>
                      </a:ext>
                    </a:extLst>
                  </p:cNvPr>
                  <p:cNvGrpSpPr/>
                  <p:nvPr/>
                </p:nvGrpSpPr>
                <p:grpSpPr>
                  <a:xfrm>
                    <a:off x="1260000" y="5440904"/>
                    <a:ext cx="8280000" cy="1028850"/>
                    <a:chOff x="1260000" y="5440904"/>
                    <a:chExt cx="8280000" cy="1028850"/>
                  </a:xfrm>
                </p:grpSpPr>
                <p:sp>
                  <p:nvSpPr>
                    <p:cNvPr id="271" name="角丸四角形 13">
                      <a:extLst>
                        <a:ext uri="{FF2B5EF4-FFF2-40B4-BE49-F238E27FC236}">
                          <a16:creationId xmlns:a16="http://schemas.microsoft.com/office/drawing/2014/main" id="{E4AB5930-788E-4146-AB47-4F9A8FAC0099}"/>
                        </a:ext>
                      </a:extLst>
                    </p:cNvPr>
                    <p:cNvSpPr/>
                    <p:nvPr/>
                  </p:nvSpPr>
                  <p:spPr>
                    <a:xfrm>
                      <a:off x="1260000" y="6253754"/>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180000" bIns="36000" rtlCol="0" anchor="b" anchorCtr="0">
                      <a:noAutofit/>
                    </a:bodyPr>
                    <a:lstStyle/>
                    <a:p>
                      <a:pPr defTabSz="457200" fontAlgn="base">
                        <a:defRPr/>
                      </a:pP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自由でスピーディーに移動できる、未来社会</a:t>
                      </a:r>
                      <a:r>
                        <a:rPr kumimoji="1" lang="en-US" altLang="ja-JP" sz="1050" b="1" dirty="0">
                          <a:solidFill>
                            <a:schemeClr val="tx1"/>
                          </a:solidFill>
                          <a:latin typeface="Meiryo UI" panose="020B0604030504040204" pitchFamily="50" charset="-128"/>
                          <a:ea typeface="Meiryo UI" panose="020B0604030504040204" pitchFamily="50" charset="-128"/>
                        </a:rPr>
                        <a:t>』</a:t>
                      </a:r>
                    </a:p>
                  </p:txBody>
                </p:sp>
                <p:grpSp>
                  <p:nvGrpSpPr>
                    <p:cNvPr id="272" name="グループ化 271">
                      <a:extLst>
                        <a:ext uri="{FF2B5EF4-FFF2-40B4-BE49-F238E27FC236}">
                          <a16:creationId xmlns:a16="http://schemas.microsoft.com/office/drawing/2014/main" id="{95072795-3448-440D-9F4A-1F7C876D043A}"/>
                        </a:ext>
                      </a:extLst>
                    </p:cNvPr>
                    <p:cNvGrpSpPr/>
                    <p:nvPr/>
                  </p:nvGrpSpPr>
                  <p:grpSpPr>
                    <a:xfrm>
                      <a:off x="1260000" y="5440904"/>
                      <a:ext cx="2691073" cy="648207"/>
                      <a:chOff x="1260000" y="5440904"/>
                      <a:chExt cx="2691073" cy="648207"/>
                    </a:xfrm>
                  </p:grpSpPr>
                  <p:sp>
                    <p:nvSpPr>
                      <p:cNvPr id="277" name="角丸四角形 13">
                        <a:extLst>
                          <a:ext uri="{FF2B5EF4-FFF2-40B4-BE49-F238E27FC236}">
                            <a16:creationId xmlns:a16="http://schemas.microsoft.com/office/drawing/2014/main" id="{D4459E42-9076-4901-994C-0A8B13695952}"/>
                          </a:ext>
                        </a:extLst>
                      </p:cNvPr>
                      <p:cNvSpPr/>
                      <p:nvPr/>
                    </p:nvSpPr>
                    <p:spPr>
                      <a:xfrm>
                        <a:off x="1287073" y="5440910"/>
                        <a:ext cx="2664000" cy="648201"/>
                      </a:xfrm>
                      <a:prstGeom prst="rect">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ドローン・コンストラクション</a:t>
                        </a:r>
                      </a:p>
                      <a:p>
                        <a:pPr defTabSz="457200" fontAlgn="base">
                          <a:defRPr/>
                        </a:pPr>
                        <a:r>
                          <a:rPr kumimoji="1" lang="ja-JP" altLang="en-US" sz="90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ドローンによる輸送・監視・管理</a:t>
                        </a:r>
                      </a:p>
                    </p:txBody>
                  </p:sp>
                  <p:sp>
                    <p:nvSpPr>
                      <p:cNvPr id="278" name="角丸四角形 13">
                        <a:extLst>
                          <a:ext uri="{FF2B5EF4-FFF2-40B4-BE49-F238E27FC236}">
                            <a16:creationId xmlns:a16="http://schemas.microsoft.com/office/drawing/2014/main" id="{7D555F1D-9234-4C3B-9BA0-7D41BAA8C5F2}"/>
                          </a:ext>
                        </a:extLst>
                      </p:cNvPr>
                      <p:cNvSpPr/>
                      <p:nvPr/>
                    </p:nvSpPr>
                    <p:spPr>
                      <a:xfrm>
                        <a:off x="1260000" y="5440904"/>
                        <a:ext cx="216000" cy="648202"/>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273" name="グループ化 272">
                      <a:extLst>
                        <a:ext uri="{FF2B5EF4-FFF2-40B4-BE49-F238E27FC236}">
                          <a16:creationId xmlns:a16="http://schemas.microsoft.com/office/drawing/2014/main" id="{919098B9-06A7-44AE-8B1C-0E72CB49AB8D}"/>
                        </a:ext>
                      </a:extLst>
                    </p:cNvPr>
                    <p:cNvGrpSpPr/>
                    <p:nvPr/>
                  </p:nvGrpSpPr>
                  <p:grpSpPr>
                    <a:xfrm>
                      <a:off x="4068000" y="5440906"/>
                      <a:ext cx="2677537" cy="648205"/>
                      <a:chOff x="4068000" y="5440906"/>
                      <a:chExt cx="2677537" cy="648205"/>
                    </a:xfrm>
                  </p:grpSpPr>
                  <p:sp>
                    <p:nvSpPr>
                      <p:cNvPr id="275" name="角丸四角形 13">
                        <a:extLst>
                          <a:ext uri="{FF2B5EF4-FFF2-40B4-BE49-F238E27FC236}">
                            <a16:creationId xmlns:a16="http://schemas.microsoft.com/office/drawing/2014/main" id="{4A82F07E-F1A2-4C45-BB7B-BD7B62741143}"/>
                          </a:ext>
                        </a:extLst>
                      </p:cNvPr>
                      <p:cNvSpPr/>
                      <p:nvPr/>
                    </p:nvSpPr>
                    <p:spPr>
                      <a:xfrm>
                        <a:off x="4081537" y="5440910"/>
                        <a:ext cx="2664000" cy="648201"/>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80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空飛ぶクルマの万博アクセス</a:t>
                        </a:r>
                      </a:p>
                      <a:p>
                        <a:pPr defTabSz="457200" fontAlgn="base">
                          <a:defRPr/>
                        </a:pPr>
                        <a:r>
                          <a:rPr kumimoji="1" lang="ja-JP" altLang="en-US" sz="9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万博会場を結ぶ空飛ぶクルマの実装</a:t>
                        </a:r>
                      </a:p>
                    </p:txBody>
                  </p:sp>
                  <p:sp>
                    <p:nvSpPr>
                      <p:cNvPr id="276" name="角丸四角形 13">
                        <a:extLst>
                          <a:ext uri="{FF2B5EF4-FFF2-40B4-BE49-F238E27FC236}">
                            <a16:creationId xmlns:a16="http://schemas.microsoft.com/office/drawing/2014/main" id="{BE25BA4F-4FDC-44D5-BD44-543203483061}"/>
                          </a:ext>
                        </a:extLst>
                      </p:cNvPr>
                      <p:cNvSpPr/>
                      <p:nvPr/>
                    </p:nvSpPr>
                    <p:spPr>
                      <a:xfrm>
                        <a:off x="4068000" y="5440906"/>
                        <a:ext cx="216000" cy="648201"/>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algn="ctr" defTabSz="457200" fontAlgn="base">
                          <a:defRPr/>
                        </a:pPr>
                        <a:r>
                          <a:rPr kumimoji="1" lang="ja-JP" altLang="en-US" sz="700" b="1">
                            <a:solidFill>
                              <a:srgbClr val="000000"/>
                            </a:solidFill>
                            <a:latin typeface="Meiryo UI" panose="020B0604030504040204" pitchFamily="50" charset="-128"/>
                            <a:ea typeface="Meiryo UI" panose="020B0604030504040204" pitchFamily="50" charset="-128"/>
                          </a:rPr>
                          <a:t>万博</a:t>
                        </a:r>
                        <a:endParaRPr kumimoji="1" lang="ja-JP" altLang="en-US" sz="7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74" name="角丸四角形 13">
                      <a:extLst>
                        <a:ext uri="{FF2B5EF4-FFF2-40B4-BE49-F238E27FC236}">
                          <a16:creationId xmlns:a16="http://schemas.microsoft.com/office/drawing/2014/main" id="{5538B985-7EC8-45F6-A3B7-864C66D27446}"/>
                        </a:ext>
                      </a:extLst>
                    </p:cNvPr>
                    <p:cNvSpPr/>
                    <p:nvPr/>
                  </p:nvSpPr>
                  <p:spPr>
                    <a:xfrm>
                      <a:off x="6876000" y="5440910"/>
                      <a:ext cx="2664000" cy="648201"/>
                    </a:xfrm>
                    <a:prstGeom prst="rect">
                      <a:avLst/>
                    </a:prstGeom>
                    <a:no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0" rIns="0" bIns="0" rtlCol="0" anchor="ctr" anchorCtr="0">
                      <a:noAutofit/>
                    </a:bodyPr>
                    <a:lstStyle/>
                    <a:p>
                      <a:pPr defTabSz="457200" fontAlgn="base">
                        <a:defRPr/>
                      </a:pP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日常での空飛ぶクルマの普及</a:t>
                      </a:r>
                    </a:p>
                    <a:p>
                      <a:pPr defTabSz="457200" fontAlgn="base">
                        <a:defRPr/>
                      </a:pPr>
                      <a:r>
                        <a:rPr kumimoji="1" lang="ja-JP" altLang="en-US"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街なかにポートが存在する日常モビリティ</a:t>
                      </a:r>
                    </a:p>
                  </p:txBody>
                </p:sp>
              </p:grpSp>
            </p:grpSp>
          </p:grpSp>
        </p:grpSp>
      </p:grpSp>
      <p:sp>
        <p:nvSpPr>
          <p:cNvPr id="310" name="矢印: 五方向 26">
            <a:extLst>
              <a:ext uri="{FF2B5EF4-FFF2-40B4-BE49-F238E27FC236}">
                <a16:creationId xmlns:a16="http://schemas.microsoft.com/office/drawing/2014/main" id="{3593DEA9-D91B-4953-9CCE-7AC5206B506C}"/>
              </a:ext>
            </a:extLst>
          </p:cNvPr>
          <p:cNvSpPr/>
          <p:nvPr/>
        </p:nvSpPr>
        <p:spPr>
          <a:xfrm>
            <a:off x="13497978" y="4691031"/>
            <a:ext cx="1421701" cy="253916"/>
          </a:xfrm>
          <a:prstGeom prst="homePlate">
            <a:avLst/>
          </a:prstGeom>
          <a:solidFill>
            <a:srgbClr val="2E75B6"/>
          </a:solidFill>
        </p:spPr>
        <p:txBody>
          <a:bodyPr wrap="square" rtlCol="0">
            <a:spAutoFit/>
          </a:bodyPr>
          <a:lstStyle/>
          <a:p>
            <a:pPr algn="ctr"/>
            <a:r>
              <a:rPr kumimoji="1" lang="ja-JP" altLang="en-US" sz="1050" b="1" dirty="0">
                <a:solidFill>
                  <a:schemeClr val="bg1"/>
                </a:solidFill>
              </a:rPr>
              <a:t>詳細は裏面に記載</a:t>
            </a:r>
          </a:p>
        </p:txBody>
      </p:sp>
      <p:sp>
        <p:nvSpPr>
          <p:cNvPr id="311" name="角丸四角形 13">
            <a:extLst>
              <a:ext uri="{FF2B5EF4-FFF2-40B4-BE49-F238E27FC236}">
                <a16:creationId xmlns:a16="http://schemas.microsoft.com/office/drawing/2014/main" id="{74EEFE47-D97F-4BEF-8FF5-3506CA0CA3CC}"/>
              </a:ext>
            </a:extLst>
          </p:cNvPr>
          <p:cNvSpPr/>
          <p:nvPr/>
        </p:nvSpPr>
        <p:spPr>
          <a:xfrm>
            <a:off x="8443626" y="1337848"/>
            <a:ext cx="2268000" cy="354431"/>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Ⅰ</a:t>
            </a:r>
          </a:p>
          <a:p>
            <a:pPr algn="ctr" defTabSz="457200" fontAlgn="base">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 </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Before</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312" name="角丸四角形 13">
            <a:extLst>
              <a:ext uri="{FF2B5EF4-FFF2-40B4-BE49-F238E27FC236}">
                <a16:creationId xmlns:a16="http://schemas.microsoft.com/office/drawing/2014/main" id="{DDF62462-B034-40DA-A5F7-CA404C35F6A2}"/>
              </a:ext>
            </a:extLst>
          </p:cNvPr>
          <p:cNvSpPr/>
          <p:nvPr/>
        </p:nvSpPr>
        <p:spPr>
          <a:xfrm>
            <a:off x="10620962" y="1337848"/>
            <a:ext cx="2268000" cy="354431"/>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フェーズ</a:t>
            </a:r>
            <a:r>
              <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Ⅱ</a:t>
            </a:r>
          </a:p>
          <a:p>
            <a:pPr algn="ctr" defTabSz="457200" fontAlgn="base">
              <a:defRPr/>
            </a:pPr>
            <a:r>
              <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 </a:t>
            </a:r>
            <a:r>
              <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a:t>
            </a:r>
            <a:endParaRPr kumimoji="1" lang="en-US" altLang="ja-JP" sz="105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13" name="角丸四角形 13">
            <a:extLst>
              <a:ext uri="{FF2B5EF4-FFF2-40B4-BE49-F238E27FC236}">
                <a16:creationId xmlns:a16="http://schemas.microsoft.com/office/drawing/2014/main" id="{24A05477-9E49-43F5-BCC3-0E20EA92C97A}"/>
              </a:ext>
            </a:extLst>
          </p:cNvPr>
          <p:cNvSpPr/>
          <p:nvPr/>
        </p:nvSpPr>
        <p:spPr>
          <a:xfrm>
            <a:off x="12773913" y="1337848"/>
            <a:ext cx="2268000" cy="354431"/>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defTabSz="457200" fontAlgn="base"/>
            <a:r>
              <a:rPr kumimoji="1" lang="ja-JP" altLang="en-US" sz="1400" b="1" dirty="0">
                <a:solidFill>
                  <a:srgbClr val="000000"/>
                </a:solidFill>
                <a:latin typeface="Meiryo UI" panose="020B0604030504040204" pitchFamily="50" charset="-128"/>
                <a:ea typeface="Meiryo UI" panose="020B0604030504040204" pitchFamily="50" charset="-128"/>
              </a:rPr>
              <a:t>フェーズ</a:t>
            </a:r>
            <a:r>
              <a:rPr kumimoji="1" lang="en-US" altLang="ja-JP" sz="1400" b="1" dirty="0">
                <a:solidFill>
                  <a:srgbClr val="000000"/>
                </a:solidFill>
                <a:latin typeface="Meiryo UI" panose="020B0604030504040204" pitchFamily="50" charset="-128"/>
                <a:ea typeface="Meiryo UI" panose="020B0604030504040204" pitchFamily="50" charset="-128"/>
              </a:rPr>
              <a:t>Ⅲ</a:t>
            </a:r>
          </a:p>
          <a:p>
            <a:pPr algn="ctr" defTabSz="457200" fontAlgn="base"/>
            <a:r>
              <a:rPr kumimoji="1" lang="en-US" altLang="ja-JP" sz="1050" b="1" dirty="0">
                <a:solidFill>
                  <a:srgbClr val="000000"/>
                </a:solidFill>
                <a:latin typeface="Meiryo UI" panose="020B0604030504040204" pitchFamily="50" charset="-128"/>
                <a:ea typeface="Meiryo UI" panose="020B0604030504040204" pitchFamily="50" charset="-128"/>
              </a:rPr>
              <a:t>2026</a:t>
            </a:r>
            <a:r>
              <a:rPr kumimoji="1" lang="ja-JP" altLang="en-US" sz="1050" b="1" dirty="0">
                <a:solidFill>
                  <a:srgbClr val="000000"/>
                </a:solidFill>
                <a:latin typeface="Meiryo UI" panose="020B0604030504040204" pitchFamily="50" charset="-128"/>
                <a:ea typeface="Meiryo UI" panose="020B0604030504040204" pitchFamily="50" charset="-128"/>
              </a:rPr>
              <a:t>年度～ </a:t>
            </a:r>
            <a:r>
              <a:rPr kumimoji="1" lang="en-US" altLang="ja-JP" sz="1050" b="1" dirty="0">
                <a:solidFill>
                  <a:srgbClr val="000000"/>
                </a:solidFill>
                <a:latin typeface="Meiryo UI" panose="020B0604030504040204" pitchFamily="50" charset="-128"/>
                <a:ea typeface="Meiryo UI" panose="020B0604030504040204" pitchFamily="50" charset="-128"/>
              </a:rPr>
              <a:t>After</a:t>
            </a:r>
            <a:r>
              <a:rPr kumimoji="1" lang="ja-JP" altLang="en-US" sz="1050" b="1" dirty="0">
                <a:solidFill>
                  <a:srgbClr val="000000"/>
                </a:solidFill>
                <a:latin typeface="Meiryo UI" panose="020B0604030504040204" pitchFamily="50" charset="-128"/>
                <a:ea typeface="Meiryo UI" panose="020B0604030504040204" pitchFamily="50" charset="-128"/>
              </a:rPr>
              <a:t>万博</a:t>
            </a:r>
          </a:p>
        </p:txBody>
      </p:sp>
      <p:graphicFrame>
        <p:nvGraphicFramePr>
          <p:cNvPr id="316" name="表 315">
            <a:extLst>
              <a:ext uri="{FF2B5EF4-FFF2-40B4-BE49-F238E27FC236}">
                <a16:creationId xmlns:a16="http://schemas.microsoft.com/office/drawing/2014/main" id="{FD9229F0-69AF-4F23-BBD6-5251C110DFFB}"/>
              </a:ext>
            </a:extLst>
          </p:cNvPr>
          <p:cNvGraphicFramePr>
            <a:graphicFrameLocks noGrp="1"/>
          </p:cNvGraphicFramePr>
          <p:nvPr>
            <p:extLst>
              <p:ext uri="{D42A27DB-BD31-4B8C-83A1-F6EECF244321}">
                <p14:modId xmlns:p14="http://schemas.microsoft.com/office/powerpoint/2010/main" val="2657433610"/>
              </p:ext>
            </p:extLst>
          </p:nvPr>
        </p:nvGraphicFramePr>
        <p:xfrm>
          <a:off x="188571" y="7674485"/>
          <a:ext cx="7029489" cy="2903625"/>
        </p:xfrm>
        <a:graphic>
          <a:graphicData uri="http://schemas.openxmlformats.org/drawingml/2006/table">
            <a:tbl>
              <a:tblPr firstRow="1" bandRow="1">
                <a:tableStyleId>{6E25E649-3F16-4E02-A733-19D2CDBF48F0}</a:tableStyleId>
              </a:tblPr>
              <a:tblGrid>
                <a:gridCol w="468000">
                  <a:extLst>
                    <a:ext uri="{9D8B030D-6E8A-4147-A177-3AD203B41FA5}">
                      <a16:colId xmlns:a16="http://schemas.microsoft.com/office/drawing/2014/main" val="3343399595"/>
                    </a:ext>
                  </a:extLst>
                </a:gridCol>
                <a:gridCol w="828000">
                  <a:extLst>
                    <a:ext uri="{9D8B030D-6E8A-4147-A177-3AD203B41FA5}">
                      <a16:colId xmlns:a16="http://schemas.microsoft.com/office/drawing/2014/main" val="3482630612"/>
                    </a:ext>
                  </a:extLst>
                </a:gridCol>
                <a:gridCol w="890910">
                  <a:extLst>
                    <a:ext uri="{9D8B030D-6E8A-4147-A177-3AD203B41FA5}">
                      <a16:colId xmlns:a16="http://schemas.microsoft.com/office/drawing/2014/main" val="1718938046"/>
                    </a:ext>
                  </a:extLst>
                </a:gridCol>
                <a:gridCol w="870576">
                  <a:extLst>
                    <a:ext uri="{9D8B030D-6E8A-4147-A177-3AD203B41FA5}">
                      <a16:colId xmlns:a16="http://schemas.microsoft.com/office/drawing/2014/main" val="3483886642"/>
                    </a:ext>
                  </a:extLst>
                </a:gridCol>
                <a:gridCol w="870576">
                  <a:extLst>
                    <a:ext uri="{9D8B030D-6E8A-4147-A177-3AD203B41FA5}">
                      <a16:colId xmlns:a16="http://schemas.microsoft.com/office/drawing/2014/main" val="3353615716"/>
                    </a:ext>
                  </a:extLst>
                </a:gridCol>
                <a:gridCol w="1523508">
                  <a:extLst>
                    <a:ext uri="{9D8B030D-6E8A-4147-A177-3AD203B41FA5}">
                      <a16:colId xmlns:a16="http://schemas.microsoft.com/office/drawing/2014/main" val="1965190749"/>
                    </a:ext>
                  </a:extLst>
                </a:gridCol>
                <a:gridCol w="1577919">
                  <a:extLst>
                    <a:ext uri="{9D8B030D-6E8A-4147-A177-3AD203B41FA5}">
                      <a16:colId xmlns:a16="http://schemas.microsoft.com/office/drawing/2014/main" val="1142630944"/>
                    </a:ext>
                  </a:extLst>
                </a:gridCol>
              </a:tblGrid>
              <a:tr h="263966">
                <a:tc rowSpan="2" gridSpan="2">
                  <a:txBody>
                    <a:bodyPr/>
                    <a:lstStyle/>
                    <a:p>
                      <a:pPr marL="0" algn="ctr" defTabSz="914423" rtl="0" eaLnBrk="1" latinLnBrk="0" hangingPunct="1"/>
                      <a:endParaRPr kumimoji="1" lang="ja-JP" altLang="en-US" sz="1100" b="1" kern="1200" dirty="0">
                        <a:solidFill>
                          <a:schemeClr val="bg1"/>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gridSpan="3">
                  <a:txBody>
                    <a:bodyPr/>
                    <a:lstStyle/>
                    <a:p>
                      <a:pPr marL="0" algn="ctr" defTabSz="914423" rtl="0" eaLnBrk="1"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Ⅰ</a:t>
                      </a:r>
                      <a:r>
                        <a:rPr kumimoji="1" lang="ja-JP" altLang="en-US" sz="1100" kern="1200" dirty="0">
                          <a:solidFill>
                            <a:srgbClr val="000000"/>
                          </a:solidFill>
                          <a:latin typeface="+mn-ea"/>
                          <a:ea typeface="+mn-ea"/>
                        </a:rPr>
                        <a:t>　</a:t>
                      </a:r>
                      <a:r>
                        <a:rPr kumimoji="1" lang="en-US" altLang="ja-JP" sz="1100" kern="1200" dirty="0">
                          <a:solidFill>
                            <a:srgbClr val="000000"/>
                          </a:solidFill>
                          <a:latin typeface="+mn-ea"/>
                          <a:ea typeface="+mn-ea"/>
                        </a:rPr>
                        <a:t>Before</a:t>
                      </a:r>
                      <a:r>
                        <a:rPr kumimoji="1" lang="ja-JP" altLang="en-US" sz="1100" kern="1200" dirty="0">
                          <a:solidFill>
                            <a:srgbClr val="000000"/>
                          </a:solidFill>
                          <a:latin typeface="+mn-ea"/>
                          <a:ea typeface="+mn-ea"/>
                        </a:rPr>
                        <a:t>万博</a:t>
                      </a:r>
                      <a:endParaRPr kumimoji="1" lang="en-US" altLang="ja-JP" sz="1100" kern="1200" dirty="0">
                        <a:solidFill>
                          <a:srgbClr val="000000"/>
                        </a:solidFill>
                        <a:latin typeface="+mn-ea"/>
                        <a:ea typeface="+mn-ea"/>
                      </a:endParaRPr>
                    </a:p>
                  </a:txBody>
                  <a:tcPr marL="84406" marR="84406" marT="0" marB="0" anchor="ctr">
                    <a:lnR w="190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algn="ctr" defTabSz="914423" rtl="0" eaLnBrk="1" latinLnBrk="0" hangingPunct="1"/>
                      <a:endParaRPr kumimoji="1" lang="en-US" altLang="ja-JP" sz="1000"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100" b="1" kern="1200" dirty="0">
                          <a:solidFill>
                            <a:srgbClr val="000000"/>
                          </a:solidFill>
                          <a:latin typeface="+mn-ea"/>
                          <a:ea typeface="+mn-ea"/>
                          <a:cs typeface="+mn-cs"/>
                        </a:rPr>
                        <a:t>フェーズ</a:t>
                      </a:r>
                      <a:r>
                        <a:rPr kumimoji="1" lang="en-US" altLang="ja-JP" sz="1100" b="1" kern="1200" dirty="0">
                          <a:solidFill>
                            <a:srgbClr val="000000"/>
                          </a:solidFill>
                          <a:latin typeface="+mn-ea"/>
                          <a:ea typeface="+mn-ea"/>
                          <a:cs typeface="+mn-cs"/>
                        </a:rPr>
                        <a:t>Ⅱ</a:t>
                      </a:r>
                      <a:r>
                        <a:rPr kumimoji="1" lang="ja-JP" altLang="en-US" sz="1100" b="1" kern="1200" dirty="0">
                          <a:solidFill>
                            <a:srgbClr val="000000"/>
                          </a:solidFill>
                          <a:latin typeface="+mn-ea"/>
                          <a:ea typeface="+mn-ea"/>
                          <a:cs typeface="+mn-cs"/>
                        </a:rPr>
                        <a:t>　</a:t>
                      </a:r>
                      <a:r>
                        <a:rPr kumimoji="1" lang="en-US" altLang="ja-JP" sz="1100" b="1" kern="1200" dirty="0">
                          <a:solidFill>
                            <a:srgbClr val="000000"/>
                          </a:solidFill>
                          <a:latin typeface="+mn-ea"/>
                          <a:ea typeface="+mn-ea"/>
                          <a:cs typeface="+mn-cs"/>
                        </a:rPr>
                        <a:t>With</a:t>
                      </a:r>
                      <a:r>
                        <a:rPr kumimoji="1" lang="ja-JP" altLang="en-US" sz="1100" b="1" kern="1200" dirty="0">
                          <a:solidFill>
                            <a:srgbClr val="000000"/>
                          </a:solidFill>
                          <a:latin typeface="+mn-ea"/>
                          <a:ea typeface="+mn-ea"/>
                          <a:cs typeface="+mn-cs"/>
                        </a:rPr>
                        <a:t>万博</a:t>
                      </a:r>
                      <a:endParaRPr kumimoji="1" lang="en-US" altLang="ja-JP" sz="1100" b="1" kern="1200" dirty="0">
                        <a:solidFill>
                          <a:srgbClr val="000000"/>
                        </a:solidFill>
                        <a:latin typeface="+mn-ea"/>
                        <a:ea typeface="+mn-ea"/>
                        <a:cs typeface="+mn-cs"/>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ja-JP" altLang="en-US" sz="1100" b="1" kern="1200" dirty="0">
                          <a:solidFill>
                            <a:srgbClr val="000000"/>
                          </a:solidFill>
                          <a:latin typeface="+mn-ea"/>
                          <a:ea typeface="+mn-ea"/>
                          <a:cs typeface="+mn-cs"/>
                        </a:rPr>
                        <a:t>フェーズ</a:t>
                      </a:r>
                      <a:r>
                        <a:rPr kumimoji="1" lang="en-US" altLang="ja-JP" sz="1100" b="1" kern="1200" dirty="0">
                          <a:solidFill>
                            <a:srgbClr val="000000"/>
                          </a:solidFill>
                          <a:latin typeface="+mn-ea"/>
                          <a:ea typeface="+mn-ea"/>
                          <a:cs typeface="+mn-cs"/>
                        </a:rPr>
                        <a:t>Ⅲ</a:t>
                      </a:r>
                      <a:r>
                        <a:rPr kumimoji="1" lang="ja-JP" altLang="en-US" sz="1100" b="1" kern="1200" dirty="0">
                          <a:solidFill>
                            <a:srgbClr val="000000"/>
                          </a:solidFill>
                          <a:latin typeface="+mn-ea"/>
                          <a:ea typeface="+mn-ea"/>
                          <a:cs typeface="+mn-cs"/>
                        </a:rPr>
                        <a:t>　</a:t>
                      </a:r>
                      <a:r>
                        <a:rPr kumimoji="1" lang="en-US" altLang="ja-JP" sz="1100" b="1" kern="1200" dirty="0">
                          <a:solidFill>
                            <a:srgbClr val="000000"/>
                          </a:solidFill>
                          <a:latin typeface="+mn-ea"/>
                          <a:ea typeface="+mn-ea"/>
                          <a:cs typeface="+mn-cs"/>
                        </a:rPr>
                        <a:t>After</a:t>
                      </a:r>
                      <a:r>
                        <a:rPr kumimoji="1" lang="ja-JP" altLang="en-US" sz="1100" b="1" kern="1200" dirty="0">
                          <a:solidFill>
                            <a:srgbClr val="000000"/>
                          </a:solidFill>
                          <a:latin typeface="+mn-ea"/>
                          <a:ea typeface="+mn-ea"/>
                          <a:cs typeface="+mn-cs"/>
                        </a:rPr>
                        <a:t>万博</a:t>
                      </a:r>
                      <a:endParaRPr kumimoji="1" lang="en-US" altLang="ja-JP" sz="1100" b="1" kern="1200" dirty="0">
                        <a:solidFill>
                          <a:srgbClr val="000000"/>
                        </a:solidFill>
                        <a:latin typeface="+mn-ea"/>
                        <a:ea typeface="+mn-ea"/>
                        <a:cs typeface="+mn-cs"/>
                      </a:endParaRPr>
                    </a:p>
                  </a:txBody>
                  <a:tcPr marL="84406" marR="84406" marT="0" marB="0" anchor="ctr">
                    <a:lnL w="19050" cap="flat" cmpd="sng" algn="ctr">
                      <a:solidFill>
                        <a:srgbClr val="FFFFFF"/>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53848181"/>
                  </a:ext>
                </a:extLst>
              </a:tr>
              <a:tr h="263966">
                <a:tc gridSpan="2" vMerge="1">
                  <a:txBody>
                    <a:bodyPr/>
                    <a:lstStyle/>
                    <a:p>
                      <a:pPr marL="0" algn="ctr" defTabSz="914423" rtl="0" eaLnBrk="1" latinLnBrk="0" hangingPunct="1"/>
                      <a:endParaRPr kumimoji="1" lang="ja-JP" altLang="en-US" sz="1400" b="1" kern="1200" dirty="0">
                        <a:solidFill>
                          <a:schemeClr val="bg1"/>
                        </a:solidFill>
                        <a:latin typeface="+mn-ea"/>
                        <a:ea typeface="+mn-ea"/>
                        <a:cs typeface="+mn-cs"/>
                      </a:endParaRPr>
                    </a:p>
                  </a:txBody>
                  <a:tcPr marL="84406" marR="84406"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vMerge="1">
                  <a:txBody>
                    <a:bodyPr/>
                    <a:lstStyle/>
                    <a:p>
                      <a:endParaRPr kumimoji="1" lang="ja-JP" altLang="en-US"/>
                    </a:p>
                  </a:txBody>
                  <a:tcPr/>
                </a:tc>
                <a:tc>
                  <a:txBody>
                    <a:bodyPr/>
                    <a:lstStyle/>
                    <a:p>
                      <a:pPr marL="0" algn="ctr" defTabSz="914423" rtl="0" eaLnBrk="1" latinLnBrk="0" hangingPunct="1"/>
                      <a:r>
                        <a:rPr kumimoji="1" lang="en-US" altLang="ja-JP" sz="1100" b="1" kern="1200" dirty="0">
                          <a:solidFill>
                            <a:srgbClr val="000000"/>
                          </a:solidFill>
                          <a:latin typeface="+mn-ea"/>
                          <a:ea typeface="+mn-ea"/>
                        </a:rPr>
                        <a:t>2022</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2023</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2024</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2025</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latinLnBrk="0" hangingPunct="1"/>
                      <a:r>
                        <a:rPr kumimoji="1" lang="en-US" altLang="ja-JP" sz="1100" b="1" kern="1200" dirty="0">
                          <a:solidFill>
                            <a:srgbClr val="000000"/>
                          </a:solidFill>
                          <a:latin typeface="+mn-ea"/>
                          <a:ea typeface="+mn-ea"/>
                        </a:rPr>
                        <a:t>2026</a:t>
                      </a:r>
                      <a:r>
                        <a:rPr kumimoji="1" lang="ja-JP" altLang="en-US" sz="1100" b="1" kern="1200" dirty="0">
                          <a:solidFill>
                            <a:srgbClr val="000000"/>
                          </a:solidFill>
                          <a:latin typeface="+mn-ea"/>
                          <a:ea typeface="+mn-ea"/>
                        </a:rPr>
                        <a:t>年度～</a:t>
                      </a:r>
                      <a:endParaRPr kumimoji="1" lang="en-US" altLang="ja-JP" sz="1100" b="1" kern="1200" dirty="0">
                        <a:solidFill>
                          <a:srgbClr val="000000"/>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969032275"/>
                  </a:ext>
                </a:extLst>
              </a:tr>
              <a:tr h="580725">
                <a:tc rowSpan="2">
                  <a:txBody>
                    <a:bodyPr/>
                    <a:lstStyle/>
                    <a:p>
                      <a:pPr algn="ctr"/>
                      <a:r>
                        <a:rPr lang="ja-JP" altLang="en-US" sz="1100" b="1" dirty="0">
                          <a:solidFill>
                            <a:srgbClr val="FFFFFF"/>
                          </a:solidFill>
                          <a:latin typeface="+mn-ea"/>
                          <a:ea typeface="+mn-ea"/>
                        </a:rPr>
                        <a:t>夢洲</a:t>
                      </a:r>
                      <a:endParaRPr lang="en-US" altLang="ja-JP" sz="1100" b="1" dirty="0">
                        <a:solidFill>
                          <a:srgbClr val="FFFFFF"/>
                        </a:solidFill>
                        <a:latin typeface="+mn-ea"/>
                        <a:ea typeface="+mn-ea"/>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夢洲</a:t>
                      </a:r>
                      <a:endParaRPr lang="en-US" altLang="ja-JP" sz="11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コンスト</a:t>
                      </a:r>
                      <a:endParaRPr lang="en-US" altLang="ja-JP" sz="1100" b="1" dirty="0">
                        <a:solidFill>
                          <a:srgbClr val="FFFFFF"/>
                        </a:solidFill>
                        <a:latin typeface="+mn-ea"/>
                        <a:ea typeface="+mn-ea"/>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100" b="1" dirty="0">
                          <a:solidFill>
                            <a:srgbClr val="FFFFFF"/>
                          </a:solidFill>
                          <a:latin typeface="+mn-ea"/>
                          <a:ea typeface="+mn-ea"/>
                        </a:rPr>
                        <a:t>ラクション</a:t>
                      </a:r>
                      <a:endParaRPr lang="en-US" altLang="ja-JP" sz="1100" b="1" dirty="0">
                        <a:solidFill>
                          <a:srgbClr val="FFFFFF"/>
                        </a:solidFill>
                        <a:latin typeface="+mn-ea"/>
                        <a:ea typeface="+mn-ea"/>
                      </a:endParaRPr>
                    </a:p>
                  </a:txBody>
                  <a:tcPr marL="66462" marR="66462"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633518">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100" b="1" dirty="0">
                          <a:solidFill>
                            <a:srgbClr val="FFFFFF"/>
                          </a:solidFill>
                          <a:latin typeface="+mn-ea"/>
                          <a:ea typeface="+mn-ea"/>
                        </a:rPr>
                        <a:t>大阪・</a:t>
                      </a:r>
                      <a:endParaRPr lang="en-US" altLang="ja-JP" sz="1100" b="1" dirty="0">
                        <a:solidFill>
                          <a:srgbClr val="FFFFFF"/>
                        </a:solidFill>
                        <a:latin typeface="+mn-ea"/>
                        <a:ea typeface="+mn-ea"/>
                      </a:endParaRPr>
                    </a:p>
                    <a:p>
                      <a:pPr algn="ctr"/>
                      <a:r>
                        <a:rPr lang="ja-JP" altLang="en-US" sz="1100" b="1" dirty="0">
                          <a:solidFill>
                            <a:srgbClr val="FFFFFF"/>
                          </a:solidFill>
                          <a:latin typeface="+mn-ea"/>
                          <a:ea typeface="+mn-ea"/>
                        </a:rPr>
                        <a:t>関西万博</a:t>
                      </a:r>
                      <a:endParaRPr lang="en-US" altLang="ja-JP" sz="1100" b="1" dirty="0">
                        <a:solidFill>
                          <a:srgbClr val="FFFFFF"/>
                        </a:solidFill>
                        <a:latin typeface="+mn-ea"/>
                        <a:ea typeface="+mn-ea"/>
                      </a:endParaRPr>
                    </a:p>
                  </a:txBody>
                  <a:tcPr marL="84406" marR="8440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algn="ctr" defTabSz="914423" rtl="0" eaLnBrk="1" latinLnBrk="0" hangingPunct="1"/>
                      <a:r>
                        <a:rPr kumimoji="1" lang="ja-JP" altLang="en-US" sz="1050" b="0" kern="1200" dirty="0">
                          <a:solidFill>
                            <a:srgbClr val="595959"/>
                          </a:solidFill>
                          <a:latin typeface="+mn-ea"/>
                          <a:ea typeface="+mn-ea"/>
                          <a:cs typeface="+mn-cs"/>
                        </a:rPr>
                        <a:t>　　　</a:t>
                      </a:r>
                      <a:endParaRPr kumimoji="1" lang="ja-JP" altLang="en-US" sz="1050" b="0" kern="1200" dirty="0">
                        <a:solidFill>
                          <a:schemeClr val="tx1"/>
                        </a:solidFill>
                        <a:latin typeface="+mn-ea"/>
                        <a:ea typeface="+mn-ea"/>
                        <a:cs typeface="+mn-cs"/>
                      </a:endParaRPr>
                    </a:p>
                  </a:txBody>
                  <a:tcPr marL="36000" marR="36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23" rtl="0" eaLnBrk="1" latinLnBrk="0" hangingPunct="1"/>
                      <a:endParaRPr kumimoji="1" lang="en-US" altLang="ja-JP"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633518">
                <a:tc gridSpan="2">
                  <a:txBody>
                    <a:bodyPr/>
                    <a:lstStyle/>
                    <a:p>
                      <a:pPr marL="0" algn="ctr" defTabSz="914423" rtl="0" eaLnBrk="1" latinLnBrk="0" hangingPunct="1"/>
                      <a:r>
                        <a:rPr kumimoji="1" lang="ja-JP" altLang="en-US" sz="1100" b="1" kern="1200" dirty="0">
                          <a:solidFill>
                            <a:srgbClr val="FFFFFF"/>
                          </a:solidFill>
                          <a:latin typeface="+mn-ea"/>
                          <a:ea typeface="+mn-ea"/>
                          <a:cs typeface="+mn-cs"/>
                        </a:rPr>
                        <a:t>うめきた２期</a:t>
                      </a:r>
                      <a:endParaRPr kumimoji="1" lang="en-US" altLang="ja-JP" sz="1100" b="1" kern="1200" dirty="0">
                        <a:solidFill>
                          <a:srgbClr val="FFFFFF"/>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hMerge="1">
                  <a:txBody>
                    <a:bodyPr/>
                    <a:lstStyle/>
                    <a:p>
                      <a:endParaRPr kumimoji="1" lang="ja-JP" altLang="en-US"/>
                    </a:p>
                  </a:txBody>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5813625"/>
                  </a:ext>
                </a:extLst>
              </a:tr>
              <a:tr h="263966">
                <a:tc rowSpan="2" gridSpan="2">
                  <a:txBody>
                    <a:bodyPr/>
                    <a:lstStyle/>
                    <a:p>
                      <a:pPr marL="0" algn="ctr" defTabSz="914423" rtl="0" eaLnBrk="1" latinLnBrk="0" hangingPunct="1"/>
                      <a:r>
                        <a:rPr kumimoji="1" lang="ja-JP" altLang="en-US" sz="1100" b="1" kern="1200" dirty="0">
                          <a:solidFill>
                            <a:srgbClr val="FFFFFF"/>
                          </a:solidFill>
                          <a:latin typeface="+mn-ea"/>
                          <a:ea typeface="+mn-ea"/>
                          <a:cs typeface="+mn-cs"/>
                        </a:rPr>
                        <a:t>大阪広域</a:t>
                      </a:r>
                      <a:r>
                        <a:rPr kumimoji="1" lang="en-US" altLang="ja-JP" sz="1100" b="1" kern="1200" dirty="0">
                          <a:solidFill>
                            <a:srgbClr val="FFFFFF"/>
                          </a:solidFill>
                          <a:latin typeface="+mn-ea"/>
                          <a:ea typeface="+mn-ea"/>
                          <a:cs typeface="+mn-cs"/>
                        </a:rPr>
                        <a:t/>
                      </a:r>
                      <a:br>
                        <a:rPr kumimoji="1" lang="en-US" altLang="ja-JP" sz="1100" b="1" kern="1200" dirty="0">
                          <a:solidFill>
                            <a:srgbClr val="FFFFFF"/>
                          </a:solidFill>
                          <a:latin typeface="+mn-ea"/>
                          <a:ea typeface="+mn-ea"/>
                          <a:cs typeface="+mn-cs"/>
                        </a:rPr>
                      </a:br>
                      <a:r>
                        <a:rPr kumimoji="1" lang="ja-JP" altLang="en-US" sz="1100" b="1" kern="1200" dirty="0">
                          <a:solidFill>
                            <a:srgbClr val="FFFFFF"/>
                          </a:solidFill>
                          <a:latin typeface="+mn-ea"/>
                          <a:ea typeface="+mn-ea"/>
                          <a:cs typeface="+mn-cs"/>
                        </a:rPr>
                        <a:t>データ連携基盤</a:t>
                      </a:r>
                      <a:endParaRPr kumimoji="1" lang="en-US" altLang="ja-JP" sz="1100" b="1" kern="1200" dirty="0">
                        <a:solidFill>
                          <a:srgbClr val="FFFFFF"/>
                        </a:solidFill>
                        <a:latin typeface="+mn-ea"/>
                        <a:ea typeface="+mn-ea"/>
                        <a:cs typeface="+mn-cs"/>
                      </a:endParaRPr>
                    </a:p>
                    <a:p>
                      <a:pPr marL="0" algn="ctr" defTabSz="914423" rtl="0" eaLnBrk="1" latinLnBrk="0" hangingPunct="1"/>
                      <a:r>
                        <a:rPr kumimoji="1" lang="ja-JP" altLang="en-US" sz="1100" b="1" kern="1200" dirty="0">
                          <a:solidFill>
                            <a:srgbClr val="FFFFFF"/>
                          </a:solidFill>
                          <a:latin typeface="+mn-ea"/>
                          <a:ea typeface="+mn-ea"/>
                          <a:cs typeface="+mn-cs"/>
                        </a:rPr>
                        <a:t>（</a:t>
                      </a:r>
                      <a:r>
                        <a:rPr kumimoji="1" lang="en-US" altLang="ja-JP" sz="1100" b="1" kern="1200" dirty="0">
                          <a:solidFill>
                            <a:srgbClr val="FFFFFF"/>
                          </a:solidFill>
                          <a:latin typeface="+mn-ea"/>
                          <a:ea typeface="+mn-ea"/>
                          <a:cs typeface="+mn-cs"/>
                        </a:rPr>
                        <a:t>ORDEN</a:t>
                      </a:r>
                      <a:r>
                        <a:rPr kumimoji="1" lang="ja-JP" altLang="en-US" sz="1100" b="1" kern="1200" dirty="0">
                          <a:solidFill>
                            <a:srgbClr val="FFFFFF"/>
                          </a:solidFill>
                          <a:latin typeface="+mn-ea"/>
                          <a:ea typeface="+mn-ea"/>
                          <a:cs typeface="+mn-cs"/>
                        </a:rPr>
                        <a:t>）</a:t>
                      </a:r>
                      <a:endParaRPr kumimoji="1" lang="en-US" altLang="ja-JP" sz="1100" b="1" kern="1200" dirty="0">
                        <a:solidFill>
                          <a:srgbClr val="FFFFFF"/>
                        </a:solidFill>
                        <a:latin typeface="+mn-ea"/>
                        <a:ea typeface="+mn-ea"/>
                        <a:cs typeface="+mn-cs"/>
                      </a:endParaRPr>
                    </a:p>
                  </a:txBody>
                  <a:tcPr marL="84406" marR="84406" marT="0" marB="0" anchor="ctr">
                    <a:lnL w="3175" cap="flat" cmpd="sng" algn="ctr">
                      <a:solidFill>
                        <a:schemeClr val="tx1"/>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hMerge="1">
                  <a:txBody>
                    <a:bodyPr/>
                    <a:lstStyle/>
                    <a:p>
                      <a:endParaRPr kumimoji="1" lang="ja-JP" altLang="en-US"/>
                    </a:p>
                  </a:txBody>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19050" cap="flat" cmpd="sng" algn="ctr">
                      <a:solidFill>
                        <a:srgbClr val="FFFFFF"/>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latinLnBrk="0" hangingPunct="1"/>
                      <a:endParaRPr kumimoji="1" lang="ja-JP" altLang="en-US" sz="1050" b="0" kern="1200" dirty="0">
                        <a:solidFill>
                          <a:schemeClr val="tx1"/>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168260"/>
                  </a:ext>
                </a:extLst>
              </a:tr>
              <a:tr h="263966">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algn="ctr" defTabSz="914423" rtl="0" eaLnBrk="1" latinLnBrk="0" hangingPunct="1"/>
                      <a:endParaRPr kumimoji="1" lang="ja-JP" altLang="en-US" sz="1050" b="0" kern="1200" dirty="0">
                        <a:ln>
                          <a:solidFill>
                            <a:srgbClr val="595959"/>
                          </a:solidFill>
                        </a:ln>
                        <a:solidFill>
                          <a:schemeClr val="bg1">
                            <a:lumMod val="85000"/>
                          </a:schemeClr>
                        </a:solidFill>
                        <a:latin typeface="+mn-ea"/>
                        <a:ea typeface="+mn-ea"/>
                        <a:cs typeface="+mn-cs"/>
                      </a:endParaRPr>
                    </a:p>
                  </a:txBody>
                  <a:tcPr marL="72000" marR="72000" marT="0" marB="72000" anchor="b">
                    <a:lnL w="3175" cap="flat" cmpd="sng" algn="ctr">
                      <a:solidFill>
                        <a:srgbClr val="595959"/>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142860"/>
                  </a:ext>
                </a:extLst>
              </a:tr>
            </a:tbl>
          </a:graphicData>
        </a:graphic>
      </p:graphicFrame>
      <p:sp>
        <p:nvSpPr>
          <p:cNvPr id="318" name="矢印: 五方向 3">
            <a:extLst>
              <a:ext uri="{FF2B5EF4-FFF2-40B4-BE49-F238E27FC236}">
                <a16:creationId xmlns:a16="http://schemas.microsoft.com/office/drawing/2014/main" id="{D446C3DC-D396-49F0-BACB-DD5A92903D7F}"/>
              </a:ext>
            </a:extLst>
          </p:cNvPr>
          <p:cNvSpPr/>
          <p:nvPr/>
        </p:nvSpPr>
        <p:spPr>
          <a:xfrm>
            <a:off x="5641088" y="8208412"/>
            <a:ext cx="1561074" cy="2341575"/>
          </a:xfrm>
          <a:prstGeom prst="homePlate">
            <a:avLst>
              <a:gd name="adj" fmla="val 15180"/>
            </a:avLst>
          </a:prstGeom>
          <a:gradFill flip="none" rotWithShape="1">
            <a:gsLst>
              <a:gs pos="10000">
                <a:schemeClr val="accent2">
                  <a:lumMod val="75000"/>
                  <a:alpha val="70000"/>
                </a:schemeClr>
              </a:gs>
              <a:gs pos="100000">
                <a:schemeClr val="bg1"/>
              </a:gs>
            </a:gsLst>
            <a:lin ang="1080000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none" rtlCol="0" anchor="ctr"/>
          <a:lstStyle/>
          <a:p>
            <a:pPr algn="ctr"/>
            <a:endParaRPr kumimoji="1" lang="ja-JP" altLang="en-US" sz="1200" dirty="0">
              <a:solidFill>
                <a:schemeClr val="tx1"/>
              </a:solidFill>
            </a:endParaRPr>
          </a:p>
        </p:txBody>
      </p:sp>
      <p:sp>
        <p:nvSpPr>
          <p:cNvPr id="319" name="角丸四角形 13">
            <a:extLst>
              <a:ext uri="{FF2B5EF4-FFF2-40B4-BE49-F238E27FC236}">
                <a16:creationId xmlns:a16="http://schemas.microsoft.com/office/drawing/2014/main" id="{64D25D55-3BC1-46AD-A6E1-02244A9DAEB6}"/>
              </a:ext>
            </a:extLst>
          </p:cNvPr>
          <p:cNvSpPr/>
          <p:nvPr/>
        </p:nvSpPr>
        <p:spPr>
          <a:xfrm>
            <a:off x="4130423" y="8199661"/>
            <a:ext cx="752475" cy="1080000"/>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zh-TW" altLang="en-US" sz="1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万博開催</a:t>
            </a:r>
          </a:p>
        </p:txBody>
      </p:sp>
      <p:sp>
        <p:nvSpPr>
          <p:cNvPr id="320" name="ホームベース 29">
            <a:extLst>
              <a:ext uri="{FF2B5EF4-FFF2-40B4-BE49-F238E27FC236}">
                <a16:creationId xmlns:a16="http://schemas.microsoft.com/office/drawing/2014/main" id="{1BF5AD54-2658-4239-BFF4-82FE871D5FEE}"/>
              </a:ext>
            </a:extLst>
          </p:cNvPr>
          <p:cNvSpPr/>
          <p:nvPr/>
        </p:nvSpPr>
        <p:spPr>
          <a:xfrm>
            <a:off x="2753303" y="8282979"/>
            <a:ext cx="1346525" cy="396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サービス実装</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a:t>
            </a:r>
            <a:r>
              <a:rPr kumimoji="1" lang="zh-TW" altLang="en-US" sz="1000" b="1" dirty="0">
                <a:solidFill>
                  <a:prstClr val="black"/>
                </a:solidFill>
                <a:latin typeface="Meiryo UI" panose="020B0604030504040204" pitchFamily="50" charset="-128"/>
                <a:ea typeface="Meiryo UI" panose="020B0604030504040204" pitchFamily="50" charset="-128"/>
              </a:rPr>
              <a:t>万博関連整備</a:t>
            </a:r>
            <a:r>
              <a:rPr kumimoji="1" lang="ja-JP" altLang="en-US" sz="1000" b="1" dirty="0">
                <a:solidFill>
                  <a:prstClr val="black"/>
                </a:solidFill>
                <a:latin typeface="Meiryo UI" panose="020B0604030504040204" pitchFamily="50" charset="-128"/>
                <a:ea typeface="Meiryo UI" panose="020B0604030504040204" pitchFamily="50" charset="-128"/>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21" name="角丸四角形 13">
            <a:extLst>
              <a:ext uri="{FF2B5EF4-FFF2-40B4-BE49-F238E27FC236}">
                <a16:creationId xmlns:a16="http://schemas.microsoft.com/office/drawing/2014/main" id="{0C138D06-CB8E-466D-A5BD-A04DDF3759EA}"/>
              </a:ext>
            </a:extLst>
          </p:cNvPr>
          <p:cNvSpPr/>
          <p:nvPr/>
        </p:nvSpPr>
        <p:spPr>
          <a:xfrm>
            <a:off x="2389931" y="8198887"/>
            <a:ext cx="347497" cy="548988"/>
          </a:xfrm>
          <a:prstGeom prst="rect">
            <a:avLst/>
          </a:prstGeom>
          <a:solidFill>
            <a:srgbClr val="2E75B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夢洲工事</a:t>
            </a:r>
            <a:endParaRPr kumimoji="1" lang="en-US" altLang="zh-TW"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algn="ctr" defTabSz="457200" fontAlgn="base">
              <a:defRPr/>
            </a:pPr>
            <a:r>
              <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本格化</a:t>
            </a:r>
          </a:p>
        </p:txBody>
      </p:sp>
      <p:sp>
        <p:nvSpPr>
          <p:cNvPr id="322" name="ホームベース 19">
            <a:extLst>
              <a:ext uri="{FF2B5EF4-FFF2-40B4-BE49-F238E27FC236}">
                <a16:creationId xmlns:a16="http://schemas.microsoft.com/office/drawing/2014/main" id="{7D1F2BE7-A63F-4DBA-8174-6F45DC770E1A}"/>
              </a:ext>
            </a:extLst>
          </p:cNvPr>
          <p:cNvSpPr/>
          <p:nvPr/>
        </p:nvSpPr>
        <p:spPr>
          <a:xfrm>
            <a:off x="1490151" y="9532739"/>
            <a:ext cx="1982625" cy="396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457200">
              <a:tabLst>
                <a:tab pos="5473700" algn="l"/>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27" name="角丸四角形 13">
            <a:extLst>
              <a:ext uri="{FF2B5EF4-FFF2-40B4-BE49-F238E27FC236}">
                <a16:creationId xmlns:a16="http://schemas.microsoft.com/office/drawing/2014/main" id="{DC026749-81DC-4EAD-B44C-2102576724D4}"/>
              </a:ext>
            </a:extLst>
          </p:cNvPr>
          <p:cNvSpPr/>
          <p:nvPr/>
        </p:nvSpPr>
        <p:spPr>
          <a:xfrm>
            <a:off x="3472777" y="9430786"/>
            <a:ext cx="396000" cy="61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ja-JP"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一部先行</a:t>
            </a:r>
            <a:endParaRPr kumimoji="1" lang="en-US" altLang="ja-JP"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algn="ctr" defTabSz="457200" fontAlgn="base">
              <a:defRPr/>
            </a:pPr>
            <a:r>
              <a:rPr kumimoji="1" lang="ja-JP" altLang="en-US" sz="1000" b="1" dirty="0">
                <a:solidFill>
                  <a:srgbClr val="FFFFFF"/>
                </a:solidFill>
                <a:latin typeface="Meiryo UI" panose="020B0604030504040204" pitchFamily="50" charset="-128"/>
                <a:ea typeface="Meiryo UI" panose="020B0604030504040204" pitchFamily="50" charset="-128"/>
              </a:rPr>
              <a:t>まちびらき</a:t>
            </a:r>
            <a:endPar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28" name="ホームベース 14">
            <a:extLst>
              <a:ext uri="{FF2B5EF4-FFF2-40B4-BE49-F238E27FC236}">
                <a16:creationId xmlns:a16="http://schemas.microsoft.com/office/drawing/2014/main" id="{3FA07CF1-8357-433A-8770-672C31D1B4E0}"/>
              </a:ext>
            </a:extLst>
          </p:cNvPr>
          <p:cNvSpPr/>
          <p:nvPr/>
        </p:nvSpPr>
        <p:spPr>
          <a:xfrm>
            <a:off x="4882899" y="8282979"/>
            <a:ext cx="1200150" cy="396000"/>
          </a:xfrm>
          <a:prstGeom prst="homePlate">
            <a:avLst>
              <a:gd name="adj" fmla="val 33088"/>
            </a:avLst>
          </a:prstGeom>
          <a:solidFill>
            <a:srgbClr val="DEEBF7"/>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pPr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サービス実装</a:t>
            </a:r>
            <a:endParaRPr kumimoji="1" lang="en-US" altLang="ja-JP" sz="1000" b="1" dirty="0">
              <a:solidFill>
                <a:prstClr val="black"/>
              </a:solidFill>
              <a:latin typeface="Meiryo UI" panose="020B0604030504040204" pitchFamily="50" charset="-128"/>
              <a:ea typeface="Meiryo UI"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（万博跡地撤去）</a:t>
            </a:r>
          </a:p>
        </p:txBody>
      </p:sp>
      <p:sp>
        <p:nvSpPr>
          <p:cNvPr id="329" name="ホームベース 16">
            <a:extLst>
              <a:ext uri="{FF2B5EF4-FFF2-40B4-BE49-F238E27FC236}">
                <a16:creationId xmlns:a16="http://schemas.microsoft.com/office/drawing/2014/main" id="{23A20086-3581-45AF-96FB-1AF7602275D8}"/>
              </a:ext>
            </a:extLst>
          </p:cNvPr>
          <p:cNvSpPr/>
          <p:nvPr/>
        </p:nvSpPr>
        <p:spPr>
          <a:xfrm>
            <a:off x="6098924" y="8282979"/>
            <a:ext cx="1135950" cy="396000"/>
          </a:xfrm>
          <a:prstGeom prst="homePlate">
            <a:avLst>
              <a:gd name="adj" fmla="val 33088"/>
            </a:avLst>
          </a:prstGeom>
          <a:solidFill>
            <a:srgbClr val="DEEBF7"/>
          </a:solidFill>
          <a:ln w="127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vert="horz" lIns="72000" tIns="0" rIns="72000" bIns="0" rtlCol="0" anchor="ctr"/>
          <a:lstStyle/>
          <a:p>
            <a:pPr algn="ctr" defTabSz="457200">
              <a:defRPr/>
            </a:pPr>
            <a:r>
              <a:rPr kumimoji="1" lang="ja-JP" altLang="en-US" sz="1000" b="1" dirty="0">
                <a:solidFill>
                  <a:prstClr val="black"/>
                </a:solidFill>
                <a:latin typeface="Meiryo UI" panose="020B0604030504040204" pitchFamily="50" charset="-128"/>
                <a:ea typeface="Meiryo UI" panose="020B0604030504040204" pitchFamily="50" charset="-128"/>
              </a:rPr>
              <a:t>サービス実装</a:t>
            </a:r>
            <a:r>
              <a:rPr kumimoji="1" lang="en-US" altLang="ja-JP" sz="1000" b="1" dirty="0">
                <a:solidFill>
                  <a:prstClr val="black"/>
                </a:solidFill>
                <a:latin typeface="Meiryo UI" panose="020B0604030504040204" pitchFamily="50" charset="-128"/>
                <a:ea typeface="Meiryo UI" panose="020B0604030504040204" pitchFamily="50" charset="-128"/>
              </a:rPr>
              <a:t/>
            </a:r>
            <a:br>
              <a:rPr kumimoji="1" lang="en-US" altLang="ja-JP" sz="1000" b="1" dirty="0">
                <a:solidFill>
                  <a:prstClr val="black"/>
                </a:solidFill>
                <a:latin typeface="Meiryo UI" panose="020B0604030504040204" pitchFamily="50" charset="-128"/>
                <a:ea typeface="Meiryo UI" panose="020B0604030504040204" pitchFamily="50" charset="-128"/>
              </a:rPr>
            </a:br>
            <a:r>
              <a:rPr kumimoji="0" lang="ja-JP" altLang="en-US"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（跡地開発）</a:t>
            </a:r>
            <a:endParaRPr kumimoji="1" lang="en-US" altLang="ja-JP" sz="10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35" name="ホームベース 11">
            <a:extLst>
              <a:ext uri="{FF2B5EF4-FFF2-40B4-BE49-F238E27FC236}">
                <a16:creationId xmlns:a16="http://schemas.microsoft.com/office/drawing/2014/main" id="{EC21C3AA-7C82-4298-B786-9892F05601A5}"/>
              </a:ext>
            </a:extLst>
          </p:cNvPr>
          <p:cNvSpPr/>
          <p:nvPr/>
        </p:nvSpPr>
        <p:spPr>
          <a:xfrm>
            <a:off x="1490052" y="8282979"/>
            <a:ext cx="881421" cy="396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7" name="ホームベース 11">
            <a:extLst>
              <a:ext uri="{FF2B5EF4-FFF2-40B4-BE49-F238E27FC236}">
                <a16:creationId xmlns:a16="http://schemas.microsoft.com/office/drawing/2014/main" id="{2E396A5D-B9CB-4537-AF8C-3FDF65D951FA}"/>
              </a:ext>
            </a:extLst>
          </p:cNvPr>
          <p:cNvSpPr/>
          <p:nvPr/>
        </p:nvSpPr>
        <p:spPr>
          <a:xfrm>
            <a:off x="1490053" y="8882667"/>
            <a:ext cx="2609676" cy="396000"/>
          </a:xfrm>
          <a:prstGeom prst="homePlate">
            <a:avLst>
              <a:gd name="adj" fmla="val 33088"/>
            </a:avLst>
          </a:prstGeom>
          <a:solidFill>
            <a:srgbClr val="DEEBF7"/>
          </a:solidFill>
          <a:ln w="1270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Meiryo UI" panose="020B0604030504040204" pitchFamily="50" charset="-128"/>
                <a:ea typeface="Meiryo UI" panose="020B0604030504040204" pitchFamily="50" charset="-128"/>
              </a:rPr>
              <a:t>サービス内容検討・実証</a:t>
            </a:r>
            <a:endParaRPr kumimoji="0"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8" name="矢印: 五方向 3">
            <a:extLst>
              <a:ext uri="{FF2B5EF4-FFF2-40B4-BE49-F238E27FC236}">
                <a16:creationId xmlns:a16="http://schemas.microsoft.com/office/drawing/2014/main" id="{7EE2ACC6-D3E4-4A08-A6CA-AF2B34271181}"/>
              </a:ext>
            </a:extLst>
          </p:cNvPr>
          <p:cNvSpPr/>
          <p:nvPr/>
        </p:nvSpPr>
        <p:spPr>
          <a:xfrm>
            <a:off x="6241422" y="8855239"/>
            <a:ext cx="1041581" cy="553998"/>
          </a:xfrm>
          <a:prstGeom prst="homePlate">
            <a:avLst>
              <a:gd name="adj" fmla="val 37044"/>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kumimoji="1" lang="ja-JP" altLang="en-US" sz="1000" dirty="0">
                <a:solidFill>
                  <a:schemeClr val="tx1"/>
                </a:solidFill>
              </a:rPr>
              <a:t>大阪市域、</a:t>
            </a:r>
            <a:endParaRPr kumimoji="1" lang="en-US" altLang="ja-JP" sz="1000" dirty="0">
              <a:solidFill>
                <a:schemeClr val="tx1"/>
              </a:solidFill>
            </a:endParaRPr>
          </a:p>
          <a:p>
            <a:pPr algn="ctr"/>
            <a:r>
              <a:rPr kumimoji="1" lang="ja-JP" altLang="en-US" sz="1000" dirty="0">
                <a:solidFill>
                  <a:schemeClr val="tx1"/>
                </a:solidFill>
              </a:rPr>
              <a:t>大阪府域へ</a:t>
            </a:r>
            <a:endParaRPr kumimoji="1" lang="en-US" altLang="ja-JP" sz="1000" dirty="0">
              <a:solidFill>
                <a:schemeClr val="tx1"/>
              </a:solidFill>
            </a:endParaRPr>
          </a:p>
          <a:p>
            <a:pPr algn="ctr"/>
            <a:r>
              <a:rPr kumimoji="1" lang="ja-JP" altLang="en-US" sz="1000" dirty="0">
                <a:solidFill>
                  <a:schemeClr val="tx1"/>
                </a:solidFill>
              </a:rPr>
              <a:t>展開</a:t>
            </a:r>
          </a:p>
        </p:txBody>
      </p:sp>
      <p:sp>
        <p:nvSpPr>
          <p:cNvPr id="339" name="正方形/長方形 338">
            <a:extLst>
              <a:ext uri="{FF2B5EF4-FFF2-40B4-BE49-F238E27FC236}">
                <a16:creationId xmlns:a16="http://schemas.microsoft.com/office/drawing/2014/main" id="{48936EFA-A42B-4CC2-A13C-339C2912F7D8}"/>
              </a:ext>
            </a:extLst>
          </p:cNvPr>
          <p:cNvSpPr/>
          <p:nvPr/>
        </p:nvSpPr>
        <p:spPr>
          <a:xfrm>
            <a:off x="3130208" y="9892559"/>
            <a:ext cx="396000" cy="16998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kumimoji="1" lang="ja-JP" altLang="en-US" sz="1050" dirty="0">
                <a:solidFill>
                  <a:schemeClr val="tx1"/>
                </a:solidFill>
              </a:rPr>
              <a:t>夏頃</a:t>
            </a:r>
          </a:p>
        </p:txBody>
      </p:sp>
      <p:sp>
        <p:nvSpPr>
          <p:cNvPr id="340" name="ホームベース 19">
            <a:extLst>
              <a:ext uri="{FF2B5EF4-FFF2-40B4-BE49-F238E27FC236}">
                <a16:creationId xmlns:a16="http://schemas.microsoft.com/office/drawing/2014/main" id="{9BBD5F1C-8E48-4768-9105-AEA9A642AE4C}"/>
              </a:ext>
            </a:extLst>
          </p:cNvPr>
          <p:cNvSpPr/>
          <p:nvPr/>
        </p:nvSpPr>
        <p:spPr>
          <a:xfrm>
            <a:off x="3891216" y="9532739"/>
            <a:ext cx="3310946" cy="396000"/>
          </a:xfrm>
          <a:prstGeom prst="homePlate">
            <a:avLst>
              <a:gd name="adj" fmla="val 33088"/>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457200">
              <a:tabLst>
                <a:tab pos="5473700" algn="l"/>
              </a:tabLst>
              <a:defRPr/>
            </a:pPr>
            <a:r>
              <a:rPr lang="ja-JP" altLang="en-US" sz="1000" b="1" dirty="0">
                <a:solidFill>
                  <a:prstClr val="black"/>
                </a:solidFill>
                <a:latin typeface="Meiryo UI" panose="020B0604030504040204" pitchFamily="50" charset="-128"/>
                <a:ea typeface="Meiryo UI" panose="020B0604030504040204" pitchFamily="50" charset="-128"/>
              </a:rPr>
              <a:t>サービス実証・提供</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341" name="角丸四角形 13">
            <a:extLst>
              <a:ext uri="{FF2B5EF4-FFF2-40B4-BE49-F238E27FC236}">
                <a16:creationId xmlns:a16="http://schemas.microsoft.com/office/drawing/2014/main" id="{C8409297-4E55-416C-9BFA-1DE574C1C927}"/>
              </a:ext>
            </a:extLst>
          </p:cNvPr>
          <p:cNvSpPr/>
          <p:nvPr/>
        </p:nvSpPr>
        <p:spPr>
          <a:xfrm>
            <a:off x="5787924" y="9424436"/>
            <a:ext cx="390374" cy="612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72000" rIns="0" bIns="72000" rtlCol="0" anchor="ctr" anchorCtr="0">
            <a:noAutofit/>
          </a:bodyPr>
          <a:lstStyle/>
          <a:p>
            <a:pPr algn="ctr" defTabSz="457200" fontAlgn="base">
              <a:defRPr/>
            </a:pPr>
            <a:r>
              <a:rPr kumimoji="1" lang="ja-JP" altLang="en-US" sz="1000" b="1" dirty="0">
                <a:solidFill>
                  <a:srgbClr val="FFFFFF"/>
                </a:solidFill>
                <a:latin typeface="Meiryo UI" panose="020B0604030504040204" pitchFamily="50" charset="-128"/>
                <a:ea typeface="Meiryo UI" panose="020B0604030504040204" pitchFamily="50" charset="-128"/>
              </a:rPr>
              <a:t>全体開業</a:t>
            </a:r>
            <a:endParaRPr kumimoji="1" lang="zh-TW" altLang="en-US" sz="1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8776A971-1D6E-4BE2-9310-CC7BB70CF19D}"/>
              </a:ext>
            </a:extLst>
          </p:cNvPr>
          <p:cNvSpPr/>
          <p:nvPr/>
        </p:nvSpPr>
        <p:spPr>
          <a:xfrm>
            <a:off x="3949456" y="9218772"/>
            <a:ext cx="1114408" cy="253916"/>
          </a:xfrm>
          <a:prstGeom prst="rect">
            <a:avLst/>
          </a:prstGeom>
        </p:spPr>
        <p:txBody>
          <a:bodyPr wrap="none">
            <a:spAutoFit/>
          </a:bodyPr>
          <a:lstStyle/>
          <a:p>
            <a:pPr defTabSz="914423"/>
            <a:r>
              <a:rPr kumimoji="1" lang="ja-JP" altLang="en-US" sz="1050" dirty="0">
                <a:latin typeface="+mn-ea"/>
              </a:rPr>
              <a:t>　</a:t>
            </a:r>
            <a:r>
              <a:rPr kumimoji="1" lang="en-US" altLang="ja-JP" sz="1050" dirty="0">
                <a:latin typeface="+mn-ea"/>
              </a:rPr>
              <a:t>4/13</a:t>
            </a:r>
            <a:r>
              <a:rPr kumimoji="1" lang="ja-JP" altLang="en-US" sz="1050" dirty="0">
                <a:latin typeface="+mn-ea"/>
              </a:rPr>
              <a:t>～</a:t>
            </a:r>
            <a:r>
              <a:rPr kumimoji="1" lang="en-US" altLang="ja-JP" sz="1050" dirty="0">
                <a:latin typeface="+mn-ea"/>
              </a:rPr>
              <a:t>10/13</a:t>
            </a:r>
          </a:p>
        </p:txBody>
      </p:sp>
      <p:sp>
        <p:nvSpPr>
          <p:cNvPr id="343" name="正方形/長方形 342">
            <a:extLst>
              <a:ext uri="{FF2B5EF4-FFF2-40B4-BE49-F238E27FC236}">
                <a16:creationId xmlns:a16="http://schemas.microsoft.com/office/drawing/2014/main" id="{79037880-3FDA-471C-8429-6B33C87C031F}"/>
              </a:ext>
            </a:extLst>
          </p:cNvPr>
          <p:cNvSpPr/>
          <p:nvPr/>
        </p:nvSpPr>
        <p:spPr>
          <a:xfrm>
            <a:off x="5066317" y="9892512"/>
            <a:ext cx="749352" cy="161583"/>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spAutoFit/>
          </a:bodyPr>
          <a:lstStyle/>
          <a:p>
            <a:pPr algn="ctr"/>
            <a:r>
              <a:rPr kumimoji="1" lang="en-US" altLang="ja-JP" sz="1050" dirty="0">
                <a:solidFill>
                  <a:schemeClr val="tx1"/>
                </a:solidFill>
              </a:rPr>
              <a:t>2027</a:t>
            </a:r>
            <a:r>
              <a:rPr kumimoji="1" lang="ja-JP" altLang="en-US" sz="1050" dirty="0">
                <a:solidFill>
                  <a:schemeClr val="tx1"/>
                </a:solidFill>
              </a:rPr>
              <a:t>年度</a:t>
            </a:r>
          </a:p>
        </p:txBody>
      </p:sp>
      <p:sp>
        <p:nvSpPr>
          <p:cNvPr id="344" name="ホームベース 19">
            <a:extLst>
              <a:ext uri="{FF2B5EF4-FFF2-40B4-BE49-F238E27FC236}">
                <a16:creationId xmlns:a16="http://schemas.microsoft.com/office/drawing/2014/main" id="{4C22B5E2-B375-4366-80EA-B894676B4B10}"/>
              </a:ext>
            </a:extLst>
          </p:cNvPr>
          <p:cNvSpPr/>
          <p:nvPr/>
        </p:nvSpPr>
        <p:spPr>
          <a:xfrm>
            <a:off x="2655366" y="10107331"/>
            <a:ext cx="4555416" cy="396000"/>
          </a:xfrm>
          <a:prstGeom prst="homePlate">
            <a:avLst>
              <a:gd name="adj" fmla="val 37646"/>
            </a:avLst>
          </a:prstGeom>
          <a:solidFill>
            <a:srgbClr val="DEEBF7"/>
          </a:solidFill>
          <a:ln w="12700" cap="rnd">
            <a:solidFill>
              <a:srgbClr val="FFFF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defTabSz="914423"/>
            <a:r>
              <a:rPr kumimoji="1" lang="ja-JP" altLang="en-US" sz="1000" dirty="0">
                <a:solidFill>
                  <a:schemeClr val="tx1"/>
                </a:solidFill>
                <a:latin typeface="+mn-ea"/>
              </a:rPr>
              <a:t> </a:t>
            </a:r>
            <a:r>
              <a:rPr kumimoji="1" lang="ja-JP" altLang="en-US" sz="1000" b="1" dirty="0">
                <a:solidFill>
                  <a:schemeClr val="tx1"/>
                </a:solidFill>
                <a:latin typeface="+mn-ea"/>
              </a:rPr>
              <a:t>スーパーシティにおける活用</a:t>
            </a:r>
            <a:endParaRPr kumimoji="1" lang="en-US" altLang="ja-JP" sz="1000" b="1" dirty="0">
              <a:solidFill>
                <a:schemeClr val="tx1"/>
              </a:solidFill>
              <a:latin typeface="+mn-ea"/>
            </a:endParaRPr>
          </a:p>
          <a:p>
            <a:pPr defTabSz="914423"/>
            <a:r>
              <a:rPr kumimoji="1" lang="ja-JP" altLang="en-US" sz="1000" b="1" dirty="0">
                <a:solidFill>
                  <a:schemeClr val="tx1"/>
                </a:solidFill>
                <a:latin typeface="+mn-ea"/>
              </a:rPr>
              <a:t>（夢洲コンストラクション、</a:t>
            </a:r>
            <a:r>
              <a:rPr kumimoji="1" lang="en-US" altLang="ja-JP" sz="1000" b="1" dirty="0">
                <a:solidFill>
                  <a:schemeClr val="tx1"/>
                </a:solidFill>
                <a:latin typeface="+mn-ea"/>
              </a:rPr>
              <a:t>OSAKA</a:t>
            </a:r>
            <a:r>
              <a:rPr kumimoji="1" lang="ja-JP" altLang="en-US" sz="1000" b="1" dirty="0">
                <a:solidFill>
                  <a:schemeClr val="tx1"/>
                </a:solidFill>
                <a:latin typeface="+mn-ea"/>
              </a:rPr>
              <a:t>ファストパス（仮称）、うめきた２期など）</a:t>
            </a:r>
          </a:p>
        </p:txBody>
      </p:sp>
      <p:pic>
        <p:nvPicPr>
          <p:cNvPr id="3" name="図 2"/>
          <p:cNvPicPr>
            <a:picLocks noChangeAspect="1"/>
          </p:cNvPicPr>
          <p:nvPr/>
        </p:nvPicPr>
        <p:blipFill>
          <a:blip r:embed="rId5"/>
          <a:stretch>
            <a:fillRect/>
          </a:stretch>
        </p:blipFill>
        <p:spPr>
          <a:xfrm>
            <a:off x="4333987" y="5313363"/>
            <a:ext cx="1446916" cy="963353"/>
          </a:xfrm>
          <a:prstGeom prst="rect">
            <a:avLst/>
          </a:prstGeom>
        </p:spPr>
      </p:pic>
      <p:pic>
        <p:nvPicPr>
          <p:cNvPr id="4" name="図 3"/>
          <p:cNvPicPr>
            <a:picLocks noChangeAspect="1"/>
          </p:cNvPicPr>
          <p:nvPr/>
        </p:nvPicPr>
        <p:blipFill>
          <a:blip r:embed="rId6"/>
          <a:stretch>
            <a:fillRect/>
          </a:stretch>
        </p:blipFill>
        <p:spPr>
          <a:xfrm>
            <a:off x="6166514" y="5304219"/>
            <a:ext cx="968315" cy="972000"/>
          </a:xfrm>
          <a:prstGeom prst="rect">
            <a:avLst/>
          </a:prstGeom>
        </p:spPr>
      </p:pic>
    </p:spTree>
    <p:extLst>
      <p:ext uri="{BB962C8B-B14F-4D97-AF65-F5344CB8AC3E}">
        <p14:creationId xmlns:p14="http://schemas.microsoft.com/office/powerpoint/2010/main" val="3435741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グループ化 177">
            <a:extLst>
              <a:ext uri="{FF2B5EF4-FFF2-40B4-BE49-F238E27FC236}">
                <a16:creationId xmlns:a16="http://schemas.microsoft.com/office/drawing/2014/main" id="{DEEEC05A-D56F-473C-8D72-02FF7C9287D0}"/>
              </a:ext>
            </a:extLst>
          </p:cNvPr>
          <p:cNvGrpSpPr/>
          <p:nvPr/>
        </p:nvGrpSpPr>
        <p:grpSpPr>
          <a:xfrm>
            <a:off x="436563" y="41550"/>
            <a:ext cx="14584190" cy="423768"/>
            <a:chOff x="7757973" y="808178"/>
            <a:chExt cx="14584190" cy="423767"/>
          </a:xfrm>
        </p:grpSpPr>
        <p:sp>
          <p:nvSpPr>
            <p:cNvPr id="179" name="正方形/長方形 178">
              <a:extLst>
                <a:ext uri="{FF2B5EF4-FFF2-40B4-BE49-F238E27FC236}">
                  <a16:creationId xmlns:a16="http://schemas.microsoft.com/office/drawing/2014/main" id="{BF3E7D83-EBD3-44EE-8A8C-3C620F466186}"/>
                </a:ext>
              </a:extLst>
            </p:cNvPr>
            <p:cNvSpPr/>
            <p:nvPr/>
          </p:nvSpPr>
          <p:spPr>
            <a:xfrm>
              <a:off x="7757973" y="808178"/>
              <a:ext cx="106703" cy="423767"/>
            </a:xfrm>
            <a:prstGeom prst="rect">
              <a:avLst/>
            </a:prstGeom>
            <a:solidFill>
              <a:srgbClr val="2E75B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200" b="1" dirty="0">
                <a:solidFill>
                  <a:srgbClr val="2E75B6"/>
                </a:solidFill>
              </a:endParaRPr>
            </a:p>
          </p:txBody>
        </p:sp>
        <p:cxnSp>
          <p:nvCxnSpPr>
            <p:cNvPr id="180" name="直線コネクタ 179">
              <a:extLst>
                <a:ext uri="{FF2B5EF4-FFF2-40B4-BE49-F238E27FC236}">
                  <a16:creationId xmlns:a16="http://schemas.microsoft.com/office/drawing/2014/main" id="{8554AB6C-7ECA-4631-8012-B76E571289AE}"/>
                </a:ext>
              </a:extLst>
            </p:cNvPr>
            <p:cNvCxnSpPr>
              <a:cxnSpLocks/>
            </p:cNvCxnSpPr>
            <p:nvPr/>
          </p:nvCxnSpPr>
          <p:spPr>
            <a:xfrm>
              <a:off x="7862294" y="1223416"/>
              <a:ext cx="14479869" cy="0"/>
            </a:xfrm>
            <a:prstGeom prst="line">
              <a:avLst/>
            </a:prstGeom>
            <a:ln w="19050">
              <a:solidFill>
                <a:srgbClr val="2E75B6"/>
              </a:solidFill>
            </a:ln>
          </p:spPr>
          <p:style>
            <a:lnRef idx="1">
              <a:schemeClr val="accent1"/>
            </a:lnRef>
            <a:fillRef idx="0">
              <a:schemeClr val="accent1"/>
            </a:fillRef>
            <a:effectRef idx="0">
              <a:schemeClr val="accent1"/>
            </a:effectRef>
            <a:fontRef idx="minor">
              <a:schemeClr val="tx1"/>
            </a:fontRef>
          </p:style>
        </p:cxnSp>
        <p:sp>
          <p:nvSpPr>
            <p:cNvPr id="181" name="テキスト ボックス 180">
              <a:extLst>
                <a:ext uri="{FF2B5EF4-FFF2-40B4-BE49-F238E27FC236}">
                  <a16:creationId xmlns:a16="http://schemas.microsoft.com/office/drawing/2014/main" id="{A872402D-0A93-409C-92F7-F75EB8C9AE11}"/>
                </a:ext>
              </a:extLst>
            </p:cNvPr>
            <p:cNvSpPr txBox="1"/>
            <p:nvPr/>
          </p:nvSpPr>
          <p:spPr>
            <a:xfrm>
              <a:off x="7943734" y="808178"/>
              <a:ext cx="5564030" cy="40010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kumimoji="1" lang="ja-JP" altLang="en-US" sz="2000" b="1" dirty="0">
                  <a:solidFill>
                    <a:srgbClr val="2E75B6"/>
                  </a:solidFill>
                </a:rPr>
                <a:t>３つのプロジェクトの先端的サービス概要</a:t>
              </a:r>
            </a:p>
          </p:txBody>
        </p:sp>
      </p:grpSp>
      <p:sp>
        <p:nvSpPr>
          <p:cNvPr id="154" name="テキスト ボックス 153">
            <a:extLst>
              <a:ext uri="{FF2B5EF4-FFF2-40B4-BE49-F238E27FC236}">
                <a16:creationId xmlns:a16="http://schemas.microsoft.com/office/drawing/2014/main" id="{0D896CBB-B2E2-4050-881D-C3372138ACF8}"/>
              </a:ext>
            </a:extLst>
          </p:cNvPr>
          <p:cNvSpPr txBox="1"/>
          <p:nvPr/>
        </p:nvSpPr>
        <p:spPr>
          <a:xfrm>
            <a:off x="10234812" y="181593"/>
            <a:ext cx="4951465" cy="307777"/>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1400" b="1" dirty="0">
                <a:solidFill>
                  <a:schemeClr val="tx1"/>
                </a:solidFill>
              </a:rPr>
              <a:t>下線は先端的サービスの実現にかかる規制改革が含まれるもの</a:t>
            </a:r>
          </a:p>
        </p:txBody>
      </p:sp>
      <p:graphicFrame>
        <p:nvGraphicFramePr>
          <p:cNvPr id="140" name="表 139">
            <a:extLst>
              <a:ext uri="{FF2B5EF4-FFF2-40B4-BE49-F238E27FC236}">
                <a16:creationId xmlns:a16="http://schemas.microsoft.com/office/drawing/2014/main" id="{1936637F-C736-4C2F-9CFF-FC7744F46DEA}"/>
              </a:ext>
            </a:extLst>
          </p:cNvPr>
          <p:cNvGraphicFramePr>
            <a:graphicFrameLocks noGrp="1"/>
          </p:cNvGraphicFramePr>
          <p:nvPr>
            <p:extLst>
              <p:ext uri="{D42A27DB-BD31-4B8C-83A1-F6EECF244321}">
                <p14:modId xmlns:p14="http://schemas.microsoft.com/office/powerpoint/2010/main" val="1845181798"/>
              </p:ext>
            </p:extLst>
          </p:nvPr>
        </p:nvGraphicFramePr>
        <p:xfrm>
          <a:off x="125675" y="507901"/>
          <a:ext cx="14868000" cy="9852474"/>
        </p:xfrm>
        <a:graphic>
          <a:graphicData uri="http://schemas.openxmlformats.org/drawingml/2006/table">
            <a:tbl>
              <a:tblPr firstRow="1" bandRow="1">
                <a:tableStyleId>{5940675A-B579-460E-94D1-54222C63F5DA}</a:tableStyleId>
              </a:tblPr>
              <a:tblGrid>
                <a:gridCol w="437936">
                  <a:extLst>
                    <a:ext uri="{9D8B030D-6E8A-4147-A177-3AD203B41FA5}">
                      <a16:colId xmlns:a16="http://schemas.microsoft.com/office/drawing/2014/main" val="3759165090"/>
                    </a:ext>
                  </a:extLst>
                </a:gridCol>
                <a:gridCol w="1667813">
                  <a:extLst>
                    <a:ext uri="{9D8B030D-6E8A-4147-A177-3AD203B41FA5}">
                      <a16:colId xmlns:a16="http://schemas.microsoft.com/office/drawing/2014/main" val="627285008"/>
                    </a:ext>
                  </a:extLst>
                </a:gridCol>
                <a:gridCol w="4762579">
                  <a:extLst>
                    <a:ext uri="{9D8B030D-6E8A-4147-A177-3AD203B41FA5}">
                      <a16:colId xmlns:a16="http://schemas.microsoft.com/office/drawing/2014/main" val="232150186"/>
                    </a:ext>
                  </a:extLst>
                </a:gridCol>
                <a:gridCol w="7999672">
                  <a:extLst>
                    <a:ext uri="{9D8B030D-6E8A-4147-A177-3AD203B41FA5}">
                      <a16:colId xmlns:a16="http://schemas.microsoft.com/office/drawing/2014/main" val="1667408104"/>
                    </a:ext>
                  </a:extLst>
                </a:gridCol>
              </a:tblGrid>
              <a:tr h="202149">
                <a:tc>
                  <a:txBody>
                    <a:bodyPr/>
                    <a:lstStyle/>
                    <a:p>
                      <a:pPr marL="0" indent="0" algn="ctr" fontAlgn="ctr">
                        <a:lnSpc>
                          <a:spcPct val="100000"/>
                        </a:lnSpc>
                        <a:spcBef>
                          <a:spcPts val="0"/>
                        </a:spcBef>
                        <a:spcAft>
                          <a:spcPts val="0"/>
                        </a:spcAft>
                      </a:pPr>
                      <a:endParaRPr kumimoji="1" lang="ja-JP" altLang="en-US" sz="1400" b="1" dirty="0">
                        <a:latin typeface="+mn-ea"/>
                        <a:ea typeface="+mn-ea"/>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大分類</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概要</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tc>
                  <a:txBody>
                    <a:bodyPr/>
                    <a:lstStyle/>
                    <a:p>
                      <a:pPr marL="0" indent="0" algn="ctr" fontAlgn="ctr">
                        <a:lnSpc>
                          <a:spcPct val="100000"/>
                        </a:lnSpc>
                        <a:spcBef>
                          <a:spcPts val="0"/>
                        </a:spcBef>
                        <a:spcAft>
                          <a:spcPts val="0"/>
                        </a:spcAft>
                      </a:pPr>
                      <a:r>
                        <a:rPr kumimoji="1" lang="ja-JP" altLang="en-US" sz="1400" b="1" dirty="0">
                          <a:latin typeface="+mn-ea"/>
                          <a:ea typeface="+mn-ea"/>
                        </a:rPr>
                        <a:t>先端的サービス項目</a:t>
                      </a:r>
                    </a:p>
                  </a:txBody>
                  <a:tcPr marL="108000" marR="108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823841003"/>
                  </a:ext>
                </a:extLst>
              </a:tr>
              <a:tr h="880792">
                <a:tc rowSpan="3">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dirty="0">
                          <a:solidFill>
                            <a:srgbClr val="2E75B6"/>
                          </a:solidFill>
                        </a:rPr>
                        <a:t>夢洲コンストラクション</a:t>
                      </a: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建設工事現場内外の移動の円滑化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1393124"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事前に建設車両の入退場時間を予約し、入退場ゲートでのカメラによる画像認識により予約車両の確認を自動化することで工事現場への円滑な入場が可能となる。</a:t>
                      </a:r>
                    </a:p>
                  </a:txBody>
                  <a:tcPr marL="91441" marR="91441" marT="18000" marB="18000" anchor="ctr">
                    <a:lnL w="12700" cmpd="sng">
                      <a:noFill/>
                    </a:lnL>
                    <a:lnR w="12700" cmpd="sng">
                      <a:noFill/>
                    </a:lnR>
                    <a:lnT w="12700" cmpd="sng">
                      <a:noFill/>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データなどの活用による交通量予測</a:t>
                      </a:r>
                      <a:r>
                        <a:rPr kumimoji="1" lang="ja-JP" altLang="en-US" sz="1100" dirty="0" smtClean="0">
                          <a:solidFill>
                            <a:schemeClr val="tx1"/>
                          </a:solidFill>
                          <a:latin typeface="Meiryo UI" panose="020B0604030504040204" pitchFamily="50" charset="-128"/>
                          <a:ea typeface="Meiryo UI" panose="020B0604030504040204" pitchFamily="50" charset="-128"/>
                        </a:rPr>
                        <a:t>に基づくピークシフト</a:t>
                      </a:r>
                      <a:r>
                        <a:rPr kumimoji="1" lang="ja-JP" altLang="en-US" sz="1100" dirty="0">
                          <a:solidFill>
                            <a:schemeClr val="tx1"/>
                          </a:solidFill>
                          <a:latin typeface="Meiryo UI" panose="020B0604030504040204" pitchFamily="50" charset="-128"/>
                          <a:ea typeface="Meiryo UI" panose="020B0604030504040204" pitchFamily="50" charset="-128"/>
                        </a:rPr>
                        <a:t>誘導</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位置情報及び</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カメラによる車両管理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カメラでの車両認識による入退場管理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駅及び共同駐車場からのシャトルバス・デマンドバスの運転管理</a:t>
                      </a:r>
                    </a:p>
                    <a:p>
                      <a:pPr marL="228600" indent="-228600">
                        <a:buFont typeface="+mj-ea"/>
                        <a:buAutoNum type="circleNumDbPlain"/>
                      </a:pPr>
                      <a:r>
                        <a:rPr kumimoji="1" lang="ja-JP" altLang="en-US" sz="1100" dirty="0">
                          <a:solidFill>
                            <a:schemeClr val="tx1"/>
                          </a:solidFill>
                          <a:latin typeface="Meiryo UI" panose="020B0604030504040204" pitchFamily="50" charset="-128"/>
                          <a:ea typeface="Meiryo UI" panose="020B0604030504040204" pitchFamily="50" charset="-128"/>
                        </a:rPr>
                        <a:t>建設工事現場内及び夢洲内でのパーソナルモビリティの導入</a:t>
                      </a:r>
                    </a:p>
                  </a:txBody>
                  <a:tcPr marL="91441" marR="91441" marT="18000" marB="18000" anchor="ctr">
                    <a:lnL w="12700" cmpd="sng">
                      <a:noFill/>
                    </a:lnL>
                    <a:lnR w="12700" cmpd="sng">
                      <a:noFill/>
                    </a:lnR>
                    <a:lnT w="12700" cmpd="sng">
                      <a:noFill/>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3925848"/>
                  </a:ext>
                </a:extLst>
              </a:tr>
              <a:tr h="1198454">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建設工事・資材運搬の円滑化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strike="noStrike" dirty="0">
                          <a:solidFill>
                            <a:schemeClr val="tx1"/>
                          </a:solidFill>
                          <a:latin typeface="Meiryo UI" panose="020B0604030504040204" pitchFamily="50" charset="-128"/>
                          <a:ea typeface="Meiryo UI" panose="020B0604030504040204" pitchFamily="50" charset="-128"/>
                        </a:rPr>
                        <a:t>建設現場の</a:t>
                      </a:r>
                      <a:r>
                        <a:rPr kumimoji="1" lang="ja-JP" altLang="en-US" sz="1100" dirty="0">
                          <a:solidFill>
                            <a:schemeClr val="tx1"/>
                          </a:solidFill>
                          <a:latin typeface="Meiryo UI" panose="020B0604030504040204" pitchFamily="50" charset="-128"/>
                          <a:ea typeface="Meiryo UI" panose="020B0604030504040204" pitchFamily="50" charset="-128"/>
                        </a:rPr>
                        <a:t>各工区の資材ストック情報を自動的に取得し、資材が不足する場合、工区の地理情報から集配センターへの最適な資材運搬ルートを設定し、ドローンなどによる運搬を行い、工事の円滑化だけでなく、建設作業員の負担軽減にも寄与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startAt="6"/>
                      </a:pPr>
                      <a:r>
                        <a:rPr kumimoji="1" lang="en-US" altLang="ja-JP" sz="1100" dirty="0">
                          <a:solidFill>
                            <a:schemeClr val="tx1"/>
                          </a:solidFill>
                          <a:latin typeface="Meiryo UI" panose="020B0604030504040204" pitchFamily="50" charset="-128"/>
                          <a:ea typeface="Meiryo UI" panose="020B0604030504040204" pitchFamily="50" charset="-128"/>
                        </a:rPr>
                        <a:t>BIM/CIM</a:t>
                      </a:r>
                      <a:r>
                        <a:rPr kumimoji="1" lang="ja-JP" altLang="en-US" sz="1100" dirty="0">
                          <a:solidFill>
                            <a:schemeClr val="tx1"/>
                          </a:solidFill>
                          <a:latin typeface="Meiryo UI" panose="020B0604030504040204" pitchFamily="50" charset="-128"/>
                          <a:ea typeface="Meiryo UI" panose="020B0604030504040204" pitchFamily="50" charset="-128"/>
                        </a:rPr>
                        <a:t>などを活用した建設工事の効率化</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データ及びセンシングによる局所的な気象予測</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ドローンを活用した測量・工事管理</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ドローンによる建設現場の見守り</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228600" marR="0" lvl="0" indent="-228600" algn="l" defTabSz="912114" rtl="0" eaLnBrk="1" fontAlgn="auto" latinLnBrk="0" hangingPunct="1">
                        <a:lnSpc>
                          <a:spcPct val="100000"/>
                        </a:lnSpc>
                        <a:spcBef>
                          <a:spcPts val="0"/>
                        </a:spcBef>
                        <a:spcAft>
                          <a:spcPts val="0"/>
                        </a:spcAft>
                        <a:buClrTx/>
                        <a:buSzTx/>
                        <a:buFont typeface="+mj-ea"/>
                        <a:buAutoNum type="circleNumDbPlain" startAt="6"/>
                        <a:tabLst/>
                        <a:defRPr/>
                      </a:pPr>
                      <a:r>
                        <a:rPr kumimoji="1" lang="ja-JP" altLang="en-US" sz="1100" u="heavy" baseline="0" dirty="0">
                          <a:solidFill>
                            <a:schemeClr val="tx1"/>
                          </a:solidFill>
                          <a:latin typeface="Meiryo UI" panose="020B0604030504040204" pitchFamily="50" charset="-128"/>
                          <a:ea typeface="Meiryo UI" panose="020B0604030504040204" pitchFamily="50" charset="-128"/>
                        </a:rPr>
                        <a:t>ドローンによる資材などの運搬、作業現場域内の高所などへの資材配送</a:t>
                      </a:r>
                    </a:p>
                    <a:p>
                      <a:pPr marL="228600" indent="-228600">
                        <a:buFont typeface="+mj-ea"/>
                        <a:buAutoNum type="circleNumDbPlain" startAt="6"/>
                      </a:pPr>
                      <a:r>
                        <a:rPr kumimoji="1" lang="ja-JP" altLang="en-US" sz="1100" u="heavy" baseline="0" dirty="0">
                          <a:solidFill>
                            <a:schemeClr val="tx1"/>
                          </a:solidFill>
                          <a:latin typeface="Meiryo UI" panose="020B0604030504040204" pitchFamily="50" charset="-128"/>
                          <a:ea typeface="Meiryo UI" panose="020B0604030504040204" pitchFamily="50" charset="-128"/>
                        </a:rPr>
                        <a:t>シャトルバスを活用した資材運搬（貨客混載）</a:t>
                      </a:r>
                    </a:p>
                    <a:p>
                      <a:pPr marL="228600" indent="-228600">
                        <a:buFont typeface="+mj-ea"/>
                        <a:buAutoNum type="circleNumDbPlain" startAt="6"/>
                      </a:pPr>
                      <a:r>
                        <a:rPr kumimoji="1" lang="ja-JP" altLang="en-US" sz="1100" dirty="0">
                          <a:solidFill>
                            <a:schemeClr val="tx1"/>
                          </a:solidFill>
                          <a:latin typeface="Meiryo UI" panose="020B0604030504040204" pitchFamily="50" charset="-128"/>
                          <a:ea typeface="Meiryo UI" panose="020B0604030504040204" pitchFamily="50" charset="-128"/>
                        </a:rPr>
                        <a:t>遠隔型⾃動運転ロボットを⽤いた物資運送</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8304584"/>
                  </a:ext>
                </a:extLst>
              </a:tr>
              <a:tr h="822242">
                <a:tc vMerge="1">
                  <a:txBody>
                    <a:bodyPr/>
                    <a:lstStyle/>
                    <a:p>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建設作業員</a:t>
                      </a:r>
                      <a:r>
                        <a:rPr kumimoji="1" lang="ja-JP" altLang="en-US" sz="1200" b="1" dirty="0" smtClean="0">
                          <a:solidFill>
                            <a:schemeClr val="tx1"/>
                          </a:solidFill>
                          <a:latin typeface="Meiryo UI" panose="020B0604030504040204" pitchFamily="50" charset="-128"/>
                          <a:ea typeface="Meiryo UI" panose="020B0604030504040204" pitchFamily="50" charset="-128"/>
                        </a:rPr>
                        <a:t>の安全</a:t>
                      </a:r>
                      <a:r>
                        <a:rPr kumimoji="1" lang="ja-JP" altLang="en-US" sz="1200" b="1" dirty="0">
                          <a:solidFill>
                            <a:schemeClr val="tx1"/>
                          </a:solidFill>
                          <a:latin typeface="Meiryo UI" panose="020B0604030504040204" pitchFamily="50" charset="-128"/>
                          <a:ea typeface="Meiryo UI" panose="020B0604030504040204" pitchFamily="50" charset="-128"/>
                        </a:rPr>
                        <a:t>・健康管理</a:t>
                      </a:r>
                      <a:r>
                        <a:rPr kumimoji="1" lang="ja-JP" altLang="en-US" sz="1200" b="1" dirty="0" smtClean="0">
                          <a:solidFill>
                            <a:schemeClr val="tx1"/>
                          </a:solidFill>
                          <a:latin typeface="Meiryo UI" panose="020B0604030504040204" pitchFamily="50" charset="-128"/>
                          <a:ea typeface="Meiryo UI" panose="020B0604030504040204" pitchFamily="50" charset="-128"/>
                        </a:rPr>
                        <a:t>の円滑化</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プトインにより建設作業員の年齢や既往歴などを事前に登録し、属性情報とスマートウォッチなどによるリアルタイムな位置情報とバイタルデータを取得することで異常発生時の即時の対応が可能となり、建設作業員の安全・健康管理に寄与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28600" indent="-228600">
                        <a:buFont typeface="+mj-ea"/>
                        <a:buAutoNum type="circleNumDbPlain" startAt="13"/>
                      </a:pP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による顔認証での建設作業員の入退場管理</a:t>
                      </a:r>
                    </a:p>
                    <a:p>
                      <a:pPr marL="228600" indent="-228600">
                        <a:buFont typeface="+mj-ea"/>
                        <a:buAutoNum type="circleNumDbPlain" startAt="13"/>
                      </a:pPr>
                      <a:r>
                        <a:rPr kumimoji="1" lang="ja-JP" altLang="en-US" sz="1100" dirty="0">
                          <a:solidFill>
                            <a:schemeClr val="tx1"/>
                          </a:solidFill>
                          <a:latin typeface="Meiryo UI" panose="020B0604030504040204" pitchFamily="50" charset="-128"/>
                          <a:ea typeface="Meiryo UI" panose="020B0604030504040204" pitchFamily="50" charset="-128"/>
                        </a:rPr>
                        <a:t>バイタル情報及び位置情報によるリアルタイムでの安全・健康管理</a:t>
                      </a:r>
                    </a:p>
                    <a:p>
                      <a:pPr marL="228600" indent="-228600">
                        <a:buFont typeface="+mj-ea"/>
                        <a:buAutoNum type="circleNumDbPlain" startAt="13"/>
                      </a:pPr>
                      <a:r>
                        <a:rPr kumimoji="1" lang="ja-JP" altLang="en-US" sz="1100" dirty="0">
                          <a:solidFill>
                            <a:schemeClr val="tx1"/>
                          </a:solidFill>
                          <a:latin typeface="Meiryo UI" panose="020B0604030504040204" pitchFamily="50" charset="-128"/>
                          <a:ea typeface="Meiryo UI" panose="020B0604030504040204" pitchFamily="50" charset="-128"/>
                        </a:rPr>
                        <a:t>建設資機材の位置情報及びカメラ画像を活用した建設現場の安全管理</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0002582"/>
                  </a:ext>
                </a:extLst>
              </a:tr>
              <a:tr h="822242">
                <a:tc rowSpan="4">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kern="1200" dirty="0">
                          <a:solidFill>
                            <a:srgbClr val="2E75B6"/>
                          </a:solidFill>
                          <a:latin typeface="+mn-lt"/>
                          <a:ea typeface="+mn-ea"/>
                          <a:cs typeface="+mn-cs"/>
                        </a:rPr>
                        <a:t>大阪・関西万博</a:t>
                      </a:r>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大阪・関西万博で体験する近未来の医療・健康サービス</a:t>
                      </a:r>
                    </a:p>
                  </a:txBody>
                  <a:tcPr marL="91441" marR="91441" marT="18000" marB="18000"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大阪府と大阪市が</a:t>
                      </a:r>
                      <a:r>
                        <a:rPr kumimoji="1" lang="en-US" altLang="ja-JP" sz="1100" dirty="0">
                          <a:solidFill>
                            <a:schemeClr val="tx1"/>
                          </a:solidFill>
                          <a:latin typeface="Meiryo UI" panose="020B0604030504040204" pitchFamily="50" charset="-128"/>
                          <a:ea typeface="Meiryo UI" panose="020B0604030504040204" pitchFamily="50" charset="-128"/>
                        </a:rPr>
                        <a:t>REBORN</a:t>
                      </a:r>
                      <a:r>
                        <a:rPr kumimoji="1" lang="ja-JP" altLang="en-US" sz="1100" dirty="0">
                          <a:solidFill>
                            <a:schemeClr val="tx1"/>
                          </a:solidFill>
                          <a:latin typeface="Meiryo UI" panose="020B0604030504040204" pitchFamily="50" charset="-128"/>
                          <a:ea typeface="Meiryo UI" panose="020B0604030504040204" pitchFamily="50" charset="-128"/>
                        </a:rPr>
                        <a:t>をテーマに設置する「大阪ヘルスケアパビリオン」では、未来の診断や健康ケア、未来医療が体験できるサービスを提供する。</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8900" indent="-889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　</a:t>
                      </a:r>
                      <a:r>
                        <a:rPr kumimoji="1" lang="ja-JP" altLang="en-US" sz="1100" strike="noStrike" dirty="0">
                          <a:solidFill>
                            <a:schemeClr val="tx1"/>
                          </a:solidFill>
                          <a:latin typeface="Meiryo UI" panose="020B0604030504040204" pitchFamily="50" charset="-128"/>
                          <a:ea typeface="Meiryo UI" panose="020B0604030504040204" pitchFamily="50" charset="-128"/>
                        </a:rPr>
                        <a:t>ヘルスケアアプリ</a:t>
                      </a:r>
                      <a:endParaRPr kumimoji="1" lang="en-US" altLang="ja-JP" sz="1100" strike="noStrike"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②　</a:t>
                      </a:r>
                      <a:r>
                        <a:rPr kumimoji="1" lang="ja-JP" altLang="en-US" sz="1100" dirty="0">
                          <a:solidFill>
                            <a:schemeClr val="tx1"/>
                          </a:solidFill>
                          <a:latin typeface="Meiryo UI" panose="020B0604030504040204" pitchFamily="50" charset="-128"/>
                          <a:ea typeface="Meiryo UI" panose="020B0604030504040204" pitchFamily="50" charset="-128"/>
                        </a:rPr>
                        <a:t>まち中のスキャンマシン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③　</a:t>
                      </a:r>
                      <a:r>
                        <a:rPr kumimoji="1" lang="ja-JP" altLang="en-US" sz="1100" dirty="0">
                          <a:solidFill>
                            <a:schemeClr val="tx1"/>
                          </a:solidFill>
                          <a:latin typeface="Meiryo UI" panose="020B0604030504040204" pitchFamily="50" charset="-128"/>
                          <a:ea typeface="Meiryo UI" panose="020B0604030504040204" pitchFamily="50" charset="-128"/>
                        </a:rPr>
                        <a:t>都市移動用のモビリティ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④　</a:t>
                      </a:r>
                      <a:r>
                        <a:rPr kumimoji="1" lang="ja-JP" altLang="en-US" sz="1100" u="heavy" strike="noStrike" baseline="0" dirty="0">
                          <a:solidFill>
                            <a:schemeClr val="tx1"/>
                          </a:solidFill>
                          <a:latin typeface="Meiryo UI" panose="020B0604030504040204" pitchFamily="50" charset="-128"/>
                          <a:ea typeface="Meiryo UI" panose="020B0604030504040204" pitchFamily="50" charset="-128"/>
                        </a:rPr>
                        <a:t>ミライの</a:t>
                      </a:r>
                      <a:r>
                        <a:rPr kumimoji="1" lang="ja-JP" altLang="en-US" sz="1100" u="heavy" baseline="0" dirty="0">
                          <a:solidFill>
                            <a:schemeClr val="tx1"/>
                          </a:solidFill>
                          <a:latin typeface="Meiryo UI" panose="020B0604030504040204" pitchFamily="50" charset="-128"/>
                          <a:ea typeface="Meiryo UI" panose="020B0604030504040204" pitchFamily="50" charset="-128"/>
                        </a:rPr>
                        <a:t>フード体験</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⑤　ミライの</a:t>
                      </a:r>
                      <a:r>
                        <a:rPr kumimoji="1" lang="ja-JP" altLang="en-US" sz="1100" dirty="0">
                          <a:solidFill>
                            <a:schemeClr val="tx1"/>
                          </a:solidFill>
                          <a:latin typeface="Meiryo UI" panose="020B0604030504040204" pitchFamily="50" charset="-128"/>
                          <a:ea typeface="Meiryo UI" panose="020B0604030504040204" pitchFamily="50" charset="-128"/>
                        </a:rPr>
                        <a:t>ヘルスケア体験</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buFont typeface="Arial" panose="020B0604020202020204" pitchFamily="34" charset="0"/>
                        <a:buNone/>
                      </a:pPr>
                      <a:r>
                        <a:rPr kumimoji="1" lang="ja-JP" altLang="en-US" sz="1100" strike="noStrike" dirty="0">
                          <a:solidFill>
                            <a:schemeClr val="tx1"/>
                          </a:solidFill>
                          <a:latin typeface="Meiryo UI" panose="020B0604030504040204" pitchFamily="50" charset="-128"/>
                          <a:ea typeface="Meiryo UI" panose="020B0604030504040204" pitchFamily="50" charset="-128"/>
                        </a:rPr>
                        <a:t>⑥　</a:t>
                      </a:r>
                      <a:r>
                        <a:rPr kumimoji="1" lang="ja-JP" altLang="en-US" sz="1100" u="heavy" baseline="0" dirty="0">
                          <a:solidFill>
                            <a:schemeClr val="tx1"/>
                          </a:solidFill>
                          <a:latin typeface="Meiryo UI" panose="020B0604030504040204" pitchFamily="50" charset="-128"/>
                          <a:ea typeface="Meiryo UI" panose="020B0604030504040204" pitchFamily="50" charset="-128"/>
                        </a:rPr>
                        <a:t>ミライの医療</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5707615"/>
                  </a:ext>
                </a:extLst>
              </a:tr>
              <a:tr h="5400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大阪・関西万博における自動運転車</a:t>
                      </a:r>
                      <a:endParaRPr kumimoji="1" lang="ja-JP" altLang="en-US" sz="1200" b="1" strike="sngStrike" dirty="0">
                        <a:solidFill>
                          <a:srgbClr val="FF0000"/>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cs typeface="+mn-cs"/>
                        </a:rPr>
                        <a:t>自動運転による万博アクセス、会場内移動を実現する。</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⑦　</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万博会場へのアクセスの一部において、</a:t>
                      </a:r>
                      <a:r>
                        <a:rPr kumimoji="1" lang="en-US" altLang="ja-JP" sz="1100" u="heavy" kern="1200" baseline="0" dirty="0">
                          <a:solidFill>
                            <a:schemeClr val="tx1"/>
                          </a:solidFill>
                          <a:latin typeface="Meiryo UI" panose="020B0604030504040204" pitchFamily="50" charset="-128"/>
                          <a:ea typeface="Meiryo UI" panose="020B0604030504040204" pitchFamily="50" charset="-128"/>
                          <a:cs typeface="+mn-cs"/>
                        </a:rPr>
                        <a:t>EV</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（電気）バスなどの自動運転（レベル４相当）を</a:t>
                      </a:r>
                      <a:r>
                        <a:rPr kumimoji="1" lang="ja-JP" altLang="en-US" sz="1100" u="heavy" baseline="0" dirty="0">
                          <a:solidFill>
                            <a:schemeClr val="tx1"/>
                          </a:solidFill>
                          <a:latin typeface="Meiryo UI" panose="020B0604030504040204" pitchFamily="50" charset="-128"/>
                          <a:ea typeface="Meiryo UI" panose="020B0604030504040204" pitchFamily="50" charset="-128"/>
                        </a:rPr>
                        <a:t>公道で</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実施</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　　　</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⑧　万博会場内の移動の一部において、</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EV</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（電気）バスの自動運転（レベル４相当）を走行中給電などの</a:t>
                      </a:r>
                      <a:endParaRPr kumimoji="1" lang="en-US" altLang="ja-JP" sz="1100" kern="1200" dirty="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100" kern="1200" baseline="0" dirty="0">
                          <a:solidFill>
                            <a:schemeClr val="tx1"/>
                          </a:solidFill>
                          <a:latin typeface="Meiryo UI" panose="020B0604030504040204" pitchFamily="50" charset="-128"/>
                          <a:ea typeface="Meiryo UI" panose="020B0604030504040204" pitchFamily="50" charset="-128"/>
                          <a:cs typeface="+mn-cs"/>
                        </a:rPr>
                        <a:t> </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新技術を搭載し実施</a:t>
                      </a:r>
                      <a:endPar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418363"/>
                  </a:ext>
                </a:extLst>
              </a:tr>
              <a:tr h="4032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大阪・関西万博における空飛ぶクルマ</a:t>
                      </a:r>
                      <a:endParaRPr kumimoji="1" lang="ja-JP" altLang="en-US" sz="1200" b="1" strike="sngStrike" dirty="0">
                        <a:solidFill>
                          <a:srgbClr val="FF0000"/>
                        </a:solidFill>
                        <a:latin typeface="Meiryo UI" panose="020B0604030504040204" pitchFamily="50" charset="-128"/>
                        <a:ea typeface="Meiryo UI" panose="020B0604030504040204" pitchFamily="50" charset="-128"/>
                      </a:endParaRP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ja-JP" altLang="en-US" sz="1100" kern="1200" dirty="0">
                          <a:solidFill>
                            <a:schemeClr val="tx1"/>
                          </a:solidFill>
                          <a:latin typeface="Meiryo UI" panose="020B0604030504040204" pitchFamily="50" charset="-128"/>
                          <a:ea typeface="Meiryo UI" panose="020B0604030504040204" pitchFamily="50" charset="-128"/>
                          <a:cs typeface="+mn-cs"/>
                        </a:rPr>
                        <a:t>会場周辺を中心とする「遊覧飛行」、会場と空港や大阪市内などを結ぶ「二地点間輸送」を実現する。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⑨　</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大阪市内、関西の主要空港、観光地を結ぶアクセス整備を</a:t>
                      </a:r>
                      <a:r>
                        <a:rPr kumimoji="1" lang="ja-JP" altLang="en-US" sz="1100" u="heavy" kern="1200" baseline="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100" u="heavy" kern="1200" baseline="0" dirty="0" smtClean="0">
                        <a:solidFill>
                          <a:schemeClr val="tx1"/>
                        </a:solidFill>
                        <a:latin typeface="Meiryo UI" panose="020B0604030504040204" pitchFamily="50" charset="-128"/>
                        <a:ea typeface="Meiryo UI" panose="020B0604030504040204" pitchFamily="50" charset="-128"/>
                        <a:cs typeface="+mn-cs"/>
                      </a:endParaRPr>
                    </a:p>
                    <a:p>
                      <a:pPr marL="180975" indent="-180975" algn="l" defTabSz="912114" rtl="0" eaLnBrk="1" latinLnBrk="0" hangingPunct="1">
                        <a:buFont typeface="Arial" panose="020B0604020202020204" pitchFamily="34" charset="0"/>
                        <a:buNone/>
                      </a:pP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　</a:t>
                      </a:r>
                      <a:r>
                        <a:rPr kumimoji="1" lang="ja-JP" altLang="en-US" sz="1100" kern="1200" baseline="0" dirty="0" smtClean="0">
                          <a:solidFill>
                            <a:schemeClr val="tx1"/>
                          </a:solidFill>
                          <a:latin typeface="Meiryo UI" panose="020B0604030504040204" pitchFamily="50" charset="-128"/>
                          <a:ea typeface="Meiryo UI" panose="020B0604030504040204" pitchFamily="50" charset="-128"/>
                          <a:cs typeface="+mn-cs"/>
                        </a:rPr>
                        <a:t>   </a:t>
                      </a:r>
                      <a:r>
                        <a:rPr kumimoji="1" lang="ja-JP" altLang="en-US" sz="1100" u="heavy" kern="1200" baseline="0" dirty="0" smtClean="0">
                          <a:solidFill>
                            <a:schemeClr val="tx1"/>
                          </a:solidFill>
                          <a:latin typeface="Meiryo UI" panose="020B0604030504040204" pitchFamily="50" charset="-128"/>
                          <a:ea typeface="Meiryo UI" panose="020B0604030504040204" pitchFamily="50" charset="-128"/>
                          <a:cs typeface="+mn-cs"/>
                        </a:rPr>
                        <a:t>空飛ぶクルマの社会実装で実現</a:t>
                      </a:r>
                      <a:endPar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1446322"/>
                  </a:ext>
                </a:extLst>
              </a:tr>
              <a:tr h="4716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b="1" dirty="0" err="1">
                          <a:solidFill>
                            <a:schemeClr val="tx1"/>
                          </a:solidFill>
                          <a:latin typeface="Meiryo UI" panose="020B0604030504040204" pitchFamily="50" charset="-128"/>
                          <a:ea typeface="Meiryo UI" panose="020B0604030504040204" pitchFamily="50" charset="-128"/>
                        </a:rPr>
                        <a:t>MaaS</a:t>
                      </a:r>
                      <a:r>
                        <a:rPr kumimoji="1" lang="ja-JP" altLang="en-US" sz="1200" b="1" dirty="0">
                          <a:solidFill>
                            <a:schemeClr val="tx1"/>
                          </a:solidFill>
                          <a:latin typeface="Meiryo UI" panose="020B0604030504040204" pitchFamily="50" charset="-128"/>
                          <a:ea typeface="Meiryo UI" panose="020B0604030504040204" pitchFamily="50" charset="-128"/>
                        </a:rPr>
                        <a:t>による移動の円滑化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algn="l" defTabSz="912114" rtl="0" eaLnBrk="1" latinLnBrk="0" hangingPunct="1"/>
                      <a:r>
                        <a:rPr kumimoji="1" lang="en-US" altLang="ja-JP" sz="1100" kern="1200" dirty="0" err="1" smtClean="0">
                          <a:solidFill>
                            <a:schemeClr val="tx1"/>
                          </a:solidFill>
                          <a:latin typeface="Meiryo UI" panose="020B0604030504040204" pitchFamily="50" charset="-128"/>
                          <a:ea typeface="Meiryo UI" panose="020B0604030504040204" pitchFamily="50" charset="-128"/>
                          <a:cs typeface="+mn-cs"/>
                        </a:rPr>
                        <a:t>MaaS</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による経路検索・予約・決済、会場混雑情報の</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提供など、</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シームレスな</a:t>
                      </a: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移動を実現する。</a:t>
                      </a:r>
                      <a:endParaRPr kumimoji="1" lang="ja-JP" altLang="en-US" sz="1100" kern="1200" dirty="0">
                        <a:solidFill>
                          <a:schemeClr val="tx1"/>
                        </a:solidFill>
                        <a:latin typeface="Meiryo UI" panose="020B0604030504040204" pitchFamily="50" charset="-128"/>
                        <a:ea typeface="Meiryo UI" panose="020B0604030504040204" pitchFamily="50" charset="-128"/>
                        <a:cs typeface="+mn-cs"/>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⑩　</a:t>
                      </a:r>
                      <a:r>
                        <a:rPr kumimoji="1" lang="en-US" altLang="ja-JP" sz="1100" u="heavy" kern="1200" baseline="0" dirty="0">
                          <a:solidFill>
                            <a:schemeClr val="tx1"/>
                          </a:solidFill>
                          <a:latin typeface="Meiryo UI" panose="020B0604030504040204" pitchFamily="50" charset="-128"/>
                          <a:ea typeface="Meiryo UI" panose="020B0604030504040204" pitchFamily="50" charset="-128"/>
                          <a:cs typeface="+mn-cs"/>
                        </a:rPr>
                        <a:t>OSAKA</a:t>
                      </a:r>
                      <a:r>
                        <a:rPr kumimoji="1" lang="ja-JP" altLang="en-US" sz="1100" u="heavy" kern="1200" baseline="0" dirty="0">
                          <a:solidFill>
                            <a:schemeClr val="tx1"/>
                          </a:solidFill>
                          <a:latin typeface="Meiryo UI" panose="020B0604030504040204" pitchFamily="50" charset="-128"/>
                          <a:ea typeface="Meiryo UI" panose="020B0604030504040204" pitchFamily="50" charset="-128"/>
                          <a:cs typeface="+mn-cs"/>
                        </a:rPr>
                        <a:t>ファストパス（仮称）</a:t>
                      </a:r>
                    </a:p>
                    <a:p>
                      <a:pPr marL="180975" indent="-180975" algn="l" defTabSz="912114" rtl="0" eaLnBrk="1" latinLnBrk="0" hangingPunct="1">
                        <a:buFont typeface="Arial" panose="020B0604020202020204" pitchFamily="34" charset="0"/>
                        <a:buNone/>
                      </a:pPr>
                      <a:r>
                        <a:rPr kumimoji="1" lang="ja-JP" altLang="en-US" sz="1100" kern="1200" dirty="0">
                          <a:solidFill>
                            <a:schemeClr val="tx1"/>
                          </a:solidFill>
                          <a:latin typeface="Meiryo UI" panose="020B0604030504040204" pitchFamily="50" charset="-128"/>
                          <a:ea typeface="Meiryo UI" panose="020B0604030504040204" pitchFamily="50" charset="-128"/>
                          <a:cs typeface="+mn-cs"/>
                        </a:rPr>
                        <a:t>⑪</a:t>
                      </a:r>
                      <a:r>
                        <a:rPr kumimoji="1" lang="ja-JP" altLang="en-US" sz="1100" kern="1200" dirty="0">
                          <a:solidFill>
                            <a:srgbClr val="FF0000"/>
                          </a:solidFill>
                          <a:latin typeface="Meiryo UI" panose="020B0604030504040204" pitchFamily="50" charset="-128"/>
                          <a:ea typeface="Meiryo UI" panose="020B0604030504040204" pitchFamily="50" charset="-128"/>
                          <a:cs typeface="+mn-cs"/>
                        </a:rPr>
                        <a:t>　</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関西</a:t>
                      </a:r>
                      <a:r>
                        <a:rPr kumimoji="1" lang="en-US" altLang="ja-JP" sz="1100" u="none" kern="1200" baseline="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協議会による</a:t>
                      </a:r>
                      <a:r>
                        <a:rPr kumimoji="1" lang="en-US" altLang="ja-JP" sz="1100" u="none" kern="1200" baseline="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100" u="none" kern="1200" baseline="0" dirty="0">
                          <a:solidFill>
                            <a:schemeClr val="tx1"/>
                          </a:solidFill>
                          <a:latin typeface="Meiryo UI" panose="020B0604030504040204" pitchFamily="50" charset="-128"/>
                          <a:ea typeface="Meiryo UI" panose="020B0604030504040204" pitchFamily="50" charset="-128"/>
                          <a:cs typeface="+mn-cs"/>
                        </a:rPr>
                        <a:t>サービス</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0722761"/>
                  </a:ext>
                </a:extLst>
              </a:tr>
              <a:tr h="619200">
                <a:tc rowSpan="5">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r>
                        <a:rPr kumimoji="1" lang="ja-JP" altLang="en-US" sz="1600" b="1" dirty="0">
                          <a:solidFill>
                            <a:srgbClr val="2E75B6"/>
                          </a:solidFill>
                        </a:rPr>
                        <a:t>うめきた</a:t>
                      </a:r>
                      <a:r>
                        <a:rPr kumimoji="1" lang="en-US" altLang="ja-JP" sz="1600" b="1" dirty="0">
                          <a:solidFill>
                            <a:srgbClr val="2E75B6"/>
                          </a:solidFill>
                        </a:rPr>
                        <a:t>2</a:t>
                      </a:r>
                      <a:r>
                        <a:rPr kumimoji="1" lang="ja-JP" altLang="en-US" sz="1600" b="1" dirty="0">
                          <a:solidFill>
                            <a:srgbClr val="2E75B6"/>
                          </a:solidFill>
                        </a:rPr>
                        <a:t>期</a:t>
                      </a:r>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ヒューマンデータ利活用に資するプラットフォームの提供</a:t>
                      </a:r>
                    </a:p>
                  </a:txBody>
                  <a:tcPr marL="91441" marR="91441" marT="18000" marB="18000" anchor="ctr">
                    <a:lnL w="381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うめきた</a:t>
                      </a:r>
                      <a:r>
                        <a:rPr kumimoji="1" lang="en-US" altLang="ja-JP" sz="1100" dirty="0">
                          <a:solidFill>
                            <a:schemeClr val="tx1"/>
                          </a:solidFill>
                          <a:latin typeface="Meiryo UI" panose="020B0604030504040204" pitchFamily="50" charset="-128"/>
                          <a:ea typeface="Meiryo UI" panose="020B0604030504040204" pitchFamily="50" charset="-128"/>
                        </a:rPr>
                        <a:t>2</a:t>
                      </a:r>
                      <a:r>
                        <a:rPr kumimoji="1" lang="ja-JP" altLang="en-US" sz="1100" dirty="0">
                          <a:solidFill>
                            <a:schemeClr val="tx1"/>
                          </a:solidFill>
                          <a:latin typeface="Meiryo UI" panose="020B0604030504040204" pitchFamily="50" charset="-128"/>
                          <a:ea typeface="Meiryo UI" panose="020B0604030504040204" pitchFamily="50" charset="-128"/>
                        </a:rPr>
                        <a:t>期地区の来街者のヒューマンデータ（心理、生理、脳情報、行動など）を本人同意のもと取得し、先進的なサービスや製品開発を志向するサービス事業者が当該データを活用できる環境の構築をめざす。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①　</a:t>
                      </a:r>
                      <a:r>
                        <a:rPr kumimoji="1" lang="ja-JP" altLang="en-US" sz="1100" u="heavy" baseline="0" dirty="0">
                          <a:solidFill>
                            <a:schemeClr val="tx1"/>
                          </a:solidFill>
                          <a:latin typeface="Meiryo UI" panose="020B0604030504040204" pitchFamily="50" charset="-128"/>
                          <a:ea typeface="Meiryo UI" panose="020B0604030504040204" pitchFamily="50" charset="-128"/>
                        </a:rPr>
                        <a:t>ヒューマンデータと</a:t>
                      </a:r>
                      <a:r>
                        <a:rPr kumimoji="1" lang="en-US" altLang="ja-JP" sz="1100" u="heavy" baseline="0" dirty="0">
                          <a:solidFill>
                            <a:schemeClr val="tx1"/>
                          </a:solidFill>
                          <a:latin typeface="Meiryo UI" panose="020B0604030504040204" pitchFamily="50" charset="-128"/>
                          <a:ea typeface="Meiryo UI" panose="020B0604030504040204" pitchFamily="50" charset="-128"/>
                        </a:rPr>
                        <a:t>AI</a:t>
                      </a:r>
                      <a:r>
                        <a:rPr kumimoji="1" lang="ja-JP" altLang="en-US" sz="1100" u="heavy" baseline="0" dirty="0">
                          <a:solidFill>
                            <a:schemeClr val="tx1"/>
                          </a:solidFill>
                          <a:latin typeface="Meiryo UI" panose="020B0604030504040204" pitchFamily="50" charset="-128"/>
                          <a:ea typeface="Meiryo UI" panose="020B0604030504040204" pitchFamily="50" charset="-128"/>
                        </a:rPr>
                        <a:t>分析などによる</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None/>
                      </a:pPr>
                      <a:r>
                        <a:rPr kumimoji="1" lang="en-US" altLang="ja-JP" sz="1100" u="none" baseline="0" dirty="0">
                          <a:solidFill>
                            <a:schemeClr val="tx1"/>
                          </a:solidFill>
                          <a:latin typeface="Meiryo UI" panose="020B0604030504040204" pitchFamily="50" charset="-128"/>
                          <a:ea typeface="Meiryo UI" panose="020B0604030504040204" pitchFamily="50" charset="-128"/>
                        </a:rPr>
                        <a:t>     </a:t>
                      </a:r>
                      <a:r>
                        <a:rPr kumimoji="1" lang="ja-JP" altLang="en-US" sz="1100" u="heavy" baseline="0" dirty="0">
                          <a:solidFill>
                            <a:schemeClr val="tx1"/>
                          </a:solidFill>
                          <a:latin typeface="Meiryo UI" panose="020B0604030504040204" pitchFamily="50" charset="-128"/>
                          <a:ea typeface="Meiryo UI" panose="020B0604030504040204" pitchFamily="50" charset="-128"/>
                        </a:rPr>
                        <a:t>エビデンスに基づく健康増進プログラム</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4790960"/>
                  </a:ext>
                </a:extLst>
              </a:tr>
              <a:tr h="5724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a:buFont typeface="Arial" panose="020B0604020202020204" pitchFamily="34" charset="0"/>
                        <a:buNone/>
                        <a:tabLst>
                          <a:tab pos="177800" algn="l"/>
                        </a:tabLst>
                      </a:pPr>
                      <a:r>
                        <a:rPr kumimoji="1" lang="ja-JP" altLang="en-US" sz="1200" b="1" dirty="0">
                          <a:solidFill>
                            <a:schemeClr val="tx1"/>
                          </a:solidFill>
                          <a:latin typeface="Meiryo UI" panose="020B0604030504040204" pitchFamily="50" charset="-128"/>
                          <a:ea typeface="Meiryo UI" panose="020B0604030504040204" pitchFamily="50" charset="-128"/>
                        </a:rPr>
                        <a:t>パーソナルモビリティサービスのシェアサービス</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パーソナルモビリティ（シェアサイクル、電動キックボード、低速モビリティ、自動走行モビリティなど）の利用環境を整備することにより、利用者の公園内外の移動を円滑にする。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②　パーソナルモビリティによるエリアの回遊性やラストワンマイルの</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en-US" altLang="ja-JP" sz="1100" dirty="0">
                          <a:solidFill>
                            <a:schemeClr val="tx1"/>
                          </a:solidFill>
                          <a:latin typeface="Meiryo UI" panose="020B0604030504040204" pitchFamily="50" charset="-128"/>
                          <a:ea typeface="Meiryo UI" panose="020B0604030504040204" pitchFamily="50" charset="-128"/>
                        </a:rPr>
                        <a:t>  </a:t>
                      </a:r>
                      <a:r>
                        <a:rPr kumimoji="1" lang="en-US" altLang="ja-JP" sz="1100" baseline="0" dirty="0" smtClean="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移動</a:t>
                      </a:r>
                      <a:r>
                        <a:rPr kumimoji="1" lang="ja-JP" altLang="en-US" sz="1100" dirty="0">
                          <a:solidFill>
                            <a:schemeClr val="tx1"/>
                          </a:solidFill>
                          <a:latin typeface="Meiryo UI" panose="020B0604030504040204" pitchFamily="50" charset="-128"/>
                          <a:ea typeface="Meiryo UI" panose="020B0604030504040204" pitchFamily="50" charset="-128"/>
                        </a:rPr>
                        <a:t>快適性の向上</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2084016"/>
                  </a:ext>
                </a:extLst>
              </a:tr>
              <a:tr h="7956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先端技術を用いた公園内・建物内における施設管理、配送などのマネジメント高度化</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人手不足が深刻化する中、建物・公園の維持管理・運営業務について、画像解析・ロボット・ドローンなどの技術を活用することにより、業務の省人化・無人化をめざす。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③　画像解析を用いた施設管理（</a:t>
                      </a:r>
                      <a:r>
                        <a:rPr kumimoji="1" lang="en-US" altLang="ja-JP" sz="1100" dirty="0">
                          <a:solidFill>
                            <a:schemeClr val="tx1"/>
                          </a:solidFill>
                          <a:latin typeface="Meiryo UI" panose="020B0604030504040204" pitchFamily="50" charset="-128"/>
                          <a:ea typeface="Meiryo UI" panose="020B0604030504040204" pitchFamily="50" charset="-128"/>
                        </a:rPr>
                        <a:t>AI</a:t>
                      </a:r>
                      <a:r>
                        <a:rPr kumimoji="1" lang="ja-JP" altLang="en-US" sz="1100" dirty="0">
                          <a:solidFill>
                            <a:schemeClr val="tx1"/>
                          </a:solidFill>
                          <a:latin typeface="Meiryo UI" panose="020B0604030504040204" pitchFamily="50" charset="-128"/>
                          <a:ea typeface="Meiryo UI" panose="020B0604030504040204" pitchFamily="50" charset="-128"/>
                        </a:rPr>
                        <a:t>カメラやビーコン、センサーなど）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④　</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を活用した「みどり」管理（</a:t>
                      </a:r>
                      <a:r>
                        <a:rPr kumimoji="1" lang="en-US" altLang="ja-JP" sz="1100" dirty="0" smtClean="0">
                          <a:solidFill>
                            <a:schemeClr val="tx1"/>
                          </a:solidFill>
                          <a:latin typeface="Meiryo UI" panose="020B0604030504040204" pitchFamily="50" charset="-128"/>
                          <a:ea typeface="Meiryo UI" panose="020B0604030504040204" pitchFamily="50" charset="-128"/>
                        </a:rPr>
                        <a:t>ICT</a:t>
                      </a:r>
                      <a:r>
                        <a:rPr kumimoji="1" lang="ja-JP" altLang="en-US" sz="1100" smtClean="0">
                          <a:solidFill>
                            <a:schemeClr val="tx1"/>
                          </a:solidFill>
                          <a:latin typeface="Meiryo UI" panose="020B0604030504040204" pitchFamily="50" charset="-128"/>
                          <a:ea typeface="Meiryo UI" panose="020B0604030504040204" pitchFamily="50" charset="-128"/>
                        </a:rPr>
                        <a:t>、ロボット</a:t>
                      </a:r>
                      <a:r>
                        <a:rPr kumimoji="1" lang="ja-JP" altLang="en-US" sz="1100" dirty="0">
                          <a:solidFill>
                            <a:schemeClr val="tx1"/>
                          </a:solidFill>
                          <a:latin typeface="Meiryo UI" panose="020B0604030504040204" pitchFamily="50" charset="-128"/>
                          <a:ea typeface="Meiryo UI" panose="020B0604030504040204" pitchFamily="50" charset="-128"/>
                        </a:rPr>
                        <a:t>などの活用）</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6642798"/>
                  </a:ext>
                </a:extLst>
              </a:tr>
              <a:tr h="822242">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リアルとデジタルの融合した都市空間＝</a:t>
                      </a:r>
                      <a:r>
                        <a:rPr kumimoji="1" lang="en-US" altLang="ja-JP" sz="1200" b="1" dirty="0">
                          <a:solidFill>
                            <a:schemeClr val="tx1"/>
                          </a:solidFill>
                          <a:latin typeface="Meiryo UI" panose="020B0604030504040204" pitchFamily="50" charset="-128"/>
                          <a:ea typeface="Meiryo UI" panose="020B0604030504040204" pitchFamily="50" charset="-128"/>
                        </a:rPr>
                        <a:t>Parkness</a:t>
                      </a:r>
                      <a:r>
                        <a:rPr kumimoji="1" lang="ja-JP" altLang="en-US" sz="1200" b="1" dirty="0">
                          <a:solidFill>
                            <a:schemeClr val="tx1"/>
                          </a:solidFill>
                          <a:latin typeface="Meiryo UI" panose="020B0604030504040204" pitchFamily="50" charset="-128"/>
                          <a:ea typeface="Meiryo UI" panose="020B0604030504040204" pitchFamily="50" charset="-128"/>
                        </a:rPr>
                        <a:t>を実現するための</a:t>
                      </a:r>
                      <a:r>
                        <a:rPr kumimoji="1" lang="en-US" altLang="ja-JP" sz="1200" b="1" dirty="0">
                          <a:solidFill>
                            <a:schemeClr val="tx1"/>
                          </a:solidFill>
                          <a:latin typeface="Meiryo UI" panose="020B0604030504040204" pitchFamily="50" charset="-128"/>
                          <a:ea typeface="Meiryo UI" panose="020B0604030504040204" pitchFamily="50" charset="-128"/>
                        </a:rPr>
                        <a:t>DX</a:t>
                      </a:r>
                      <a:r>
                        <a:rPr kumimoji="1" lang="ja-JP" altLang="en-US" sz="1200" b="1" dirty="0">
                          <a:solidFill>
                            <a:schemeClr val="tx1"/>
                          </a:solidFill>
                          <a:latin typeface="Meiryo UI" panose="020B0604030504040204" pitchFamily="50" charset="-128"/>
                          <a:ea typeface="Meiryo UI" panose="020B0604030504040204" pitchFamily="50" charset="-128"/>
                        </a:rPr>
                        <a:t>推進</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多様な体験や実証実験を可能とするリアルとデジタルの融合した新たな価値創造空間の創出やこれを支える大容量通信網（ローカル５</a:t>
                      </a:r>
                      <a:r>
                        <a:rPr kumimoji="1" lang="en-US" altLang="ja-JP" sz="1100" dirty="0">
                          <a:solidFill>
                            <a:schemeClr val="tx1"/>
                          </a:solidFill>
                          <a:latin typeface="Meiryo UI" panose="020B0604030504040204" pitchFamily="50" charset="-128"/>
                          <a:ea typeface="Meiryo UI" panose="020B0604030504040204" pitchFamily="50" charset="-128"/>
                        </a:rPr>
                        <a:t>G</a:t>
                      </a:r>
                      <a:r>
                        <a:rPr kumimoji="1" lang="ja-JP" altLang="en-US" sz="1100" dirty="0">
                          <a:solidFill>
                            <a:schemeClr val="tx1"/>
                          </a:solidFill>
                          <a:latin typeface="Meiryo UI" panose="020B0604030504040204" pitchFamily="50" charset="-128"/>
                          <a:ea typeface="Meiryo UI" panose="020B0604030504040204" pitchFamily="50" charset="-128"/>
                        </a:rPr>
                        <a:t>など）の整備など、来街者の利便性向上に資する先端的サービスの提供をめざす。</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⑤　デジタルサイネージや</a:t>
                      </a:r>
                      <a:r>
                        <a:rPr kumimoji="1" lang="en-US" altLang="ja-JP" sz="1100" dirty="0">
                          <a:solidFill>
                            <a:schemeClr val="tx1"/>
                          </a:solidFill>
                          <a:latin typeface="Meiryo UI" panose="020B0604030504040204" pitchFamily="50" charset="-128"/>
                          <a:ea typeface="Meiryo UI" panose="020B0604030504040204" pitchFamily="50" charset="-128"/>
                        </a:rPr>
                        <a:t>LED</a:t>
                      </a:r>
                      <a:r>
                        <a:rPr kumimoji="1" lang="ja-JP" altLang="en-US" sz="1100" dirty="0">
                          <a:solidFill>
                            <a:schemeClr val="tx1"/>
                          </a:solidFill>
                          <a:latin typeface="Meiryo UI" panose="020B0604030504040204" pitchFamily="50" charset="-128"/>
                          <a:ea typeface="Meiryo UI" panose="020B0604030504040204" pitchFamily="50" charset="-128"/>
                        </a:rPr>
                        <a:t>ビジョンなどを用いた感性をシェアする空間の創造</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⑥　ミラーワールドを構築し、</a:t>
                      </a:r>
                      <a:r>
                        <a:rPr kumimoji="1" lang="en-US" altLang="ja-JP" sz="1100" dirty="0">
                          <a:solidFill>
                            <a:schemeClr val="tx1"/>
                          </a:solidFill>
                          <a:latin typeface="Meiryo UI" panose="020B0604030504040204" pitchFamily="50" charset="-128"/>
                          <a:ea typeface="Meiryo UI" panose="020B0604030504040204" pitchFamily="50" charset="-128"/>
                        </a:rPr>
                        <a:t>MR</a:t>
                      </a:r>
                      <a:r>
                        <a:rPr kumimoji="1" lang="ja-JP" altLang="en-US" sz="1100" dirty="0">
                          <a:solidFill>
                            <a:schemeClr val="tx1"/>
                          </a:solidFill>
                          <a:latin typeface="Meiryo UI" panose="020B0604030504040204" pitchFamily="50" charset="-128"/>
                          <a:ea typeface="Meiryo UI" panose="020B0604030504040204" pitchFamily="50" charset="-128"/>
                        </a:rPr>
                        <a:t>技術により現実と重ね合わせることで、絶景・癒し・ホラーなど、</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rPr>
                        <a:t> 多種多様</a:t>
                      </a:r>
                      <a:r>
                        <a:rPr kumimoji="1" lang="ja-JP" altLang="en-US" sz="1100" dirty="0">
                          <a:solidFill>
                            <a:schemeClr val="tx1"/>
                          </a:solidFill>
                          <a:latin typeface="Meiryo UI" panose="020B0604030504040204" pitchFamily="50" charset="-128"/>
                          <a:ea typeface="Meiryo UI" panose="020B0604030504040204" pitchFamily="50" charset="-128"/>
                        </a:rPr>
                        <a:t>なテーマの世界を体験できるイベントを検討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⑦　</a:t>
                      </a:r>
                      <a:r>
                        <a:rPr kumimoji="1" lang="en-US" altLang="ja-JP" sz="1100" dirty="0">
                          <a:solidFill>
                            <a:schemeClr val="tx1"/>
                          </a:solidFill>
                          <a:latin typeface="Meiryo UI" panose="020B0604030504040204" pitchFamily="50" charset="-128"/>
                          <a:ea typeface="Meiryo UI" panose="020B0604030504040204" pitchFamily="50" charset="-128"/>
                        </a:rPr>
                        <a:t>Social Good</a:t>
                      </a:r>
                      <a:r>
                        <a:rPr kumimoji="1" lang="ja-JP" altLang="en-US" sz="1100" dirty="0">
                          <a:solidFill>
                            <a:schemeClr val="tx1"/>
                          </a:solidFill>
                          <a:latin typeface="Meiryo UI" panose="020B0604030504040204" pitchFamily="50" charset="-128"/>
                          <a:ea typeface="Meiryo UI" panose="020B0604030504040204" pitchFamily="50" charset="-128"/>
                        </a:rPr>
                        <a:t>な活動を行った会員に対し、公園で提供するサービスに利用できるポイントの発行</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⑧　来街者に対する混雑状況などの提供</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⑨　都市公園の行為許可・占用許可などの行政手続きのオンライン化</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⑩　</a:t>
                      </a:r>
                      <a:r>
                        <a:rPr kumimoji="1" lang="ja-JP" altLang="en-US" sz="1100" u="heavy" baseline="0" dirty="0">
                          <a:solidFill>
                            <a:schemeClr val="tx1"/>
                          </a:solidFill>
                          <a:latin typeface="Meiryo UI" panose="020B0604030504040204" pitchFamily="50" charset="-128"/>
                          <a:ea typeface="Meiryo UI" panose="020B0604030504040204" pitchFamily="50" charset="-128"/>
                        </a:rPr>
                        <a:t>リアルタイム・オンラインサービスを支える大容量通信網（ローカル５</a:t>
                      </a:r>
                      <a:r>
                        <a:rPr kumimoji="1" lang="en-US" altLang="ja-JP" sz="1100" u="heavy" baseline="0" dirty="0">
                          <a:solidFill>
                            <a:schemeClr val="tx1"/>
                          </a:solidFill>
                          <a:latin typeface="Meiryo UI" panose="020B0604030504040204" pitchFamily="50" charset="-128"/>
                          <a:ea typeface="Meiryo UI" panose="020B0604030504040204" pitchFamily="50" charset="-128"/>
                        </a:rPr>
                        <a:t>G</a:t>
                      </a:r>
                      <a:r>
                        <a:rPr kumimoji="1" lang="ja-JP" altLang="en-US" sz="1100" u="heavy" baseline="0" dirty="0">
                          <a:solidFill>
                            <a:schemeClr val="tx1"/>
                          </a:solidFill>
                          <a:latin typeface="Meiryo UI" panose="020B0604030504040204" pitchFamily="50" charset="-128"/>
                          <a:ea typeface="Meiryo UI" panose="020B0604030504040204" pitchFamily="50" charset="-128"/>
                        </a:rPr>
                        <a:t>など）の整備</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dirty="0">
                          <a:solidFill>
                            <a:schemeClr val="tx1"/>
                          </a:solidFill>
                          <a:latin typeface="Meiryo UI" panose="020B0604030504040204" pitchFamily="50" charset="-128"/>
                          <a:ea typeface="Meiryo UI" panose="020B0604030504040204" pitchFamily="50" charset="-128"/>
                        </a:rPr>
                        <a:t>⑪　</a:t>
                      </a:r>
                      <a:r>
                        <a:rPr kumimoji="1" lang="ja-JP" altLang="en-US" sz="1100" u="heavy" baseline="0" dirty="0">
                          <a:solidFill>
                            <a:schemeClr val="tx1"/>
                          </a:solidFill>
                          <a:latin typeface="Meiryo UI" panose="020B0604030504040204" pitchFamily="50" charset="-128"/>
                          <a:ea typeface="Meiryo UI" panose="020B0604030504040204" pitchFamily="50" charset="-128"/>
                        </a:rPr>
                        <a:t>先端的な技術や先駆的サービスを通じた「様々な体験価値」を市民や来街者に提供し、</a:t>
                      </a:r>
                      <a:endParaRPr kumimoji="1" lang="en-US" altLang="ja-JP" sz="1100" u="heavy" baseline="0" dirty="0">
                        <a:solidFill>
                          <a:schemeClr val="tx1"/>
                        </a:solidFill>
                        <a:latin typeface="Meiryo UI" panose="020B0604030504040204" pitchFamily="50" charset="-128"/>
                        <a:ea typeface="Meiryo UI" panose="020B0604030504040204" pitchFamily="50" charset="-128"/>
                      </a:endParaRPr>
                    </a:p>
                    <a:p>
                      <a:pPr marL="177800" indent="-177800"/>
                      <a:r>
                        <a:rPr kumimoji="1" lang="ja-JP" altLang="en-US" sz="1100" u="none" baseline="0" dirty="0">
                          <a:solidFill>
                            <a:schemeClr val="tx1"/>
                          </a:solidFill>
                          <a:latin typeface="Meiryo UI" panose="020B0604030504040204" pitchFamily="50" charset="-128"/>
                          <a:ea typeface="Meiryo UI" panose="020B0604030504040204" pitchFamily="50" charset="-128"/>
                        </a:rPr>
                        <a:t>　　</a:t>
                      </a:r>
                      <a:r>
                        <a:rPr kumimoji="1" lang="ja-JP" altLang="en-US" sz="1100" u="none" baseline="0" dirty="0" smtClean="0">
                          <a:solidFill>
                            <a:schemeClr val="tx1"/>
                          </a:solidFill>
                          <a:latin typeface="Meiryo UI" panose="020B0604030504040204" pitchFamily="50" charset="-128"/>
                          <a:ea typeface="Meiryo UI" panose="020B0604030504040204" pitchFamily="50" charset="-128"/>
                        </a:rPr>
                        <a:t> </a:t>
                      </a:r>
                      <a:r>
                        <a:rPr kumimoji="1" lang="ja-JP" altLang="en-US" sz="1100" u="heavy" baseline="0" dirty="0" smtClean="0">
                          <a:solidFill>
                            <a:schemeClr val="tx1"/>
                          </a:solidFill>
                          <a:latin typeface="Meiryo UI" panose="020B0604030504040204" pitchFamily="50" charset="-128"/>
                          <a:ea typeface="Meiryo UI" panose="020B0604030504040204" pitchFamily="50" charset="-128"/>
                        </a:rPr>
                        <a:t>市民</a:t>
                      </a:r>
                      <a:r>
                        <a:rPr kumimoji="1" lang="ja-JP" altLang="en-US" sz="1100" u="heavy" baseline="0" dirty="0">
                          <a:solidFill>
                            <a:schemeClr val="tx1"/>
                          </a:solidFill>
                          <a:latin typeface="Meiryo UI" panose="020B0604030504040204" pitchFamily="50" charset="-128"/>
                          <a:ea typeface="Meiryo UI" panose="020B0604030504040204" pitchFamily="50" charset="-128"/>
                        </a:rPr>
                        <a:t>の</a:t>
                      </a:r>
                      <a:r>
                        <a:rPr kumimoji="1" lang="en-US" altLang="ja-JP" sz="1100" u="heavy" baseline="0" dirty="0">
                          <a:solidFill>
                            <a:schemeClr val="tx1"/>
                          </a:solidFill>
                          <a:latin typeface="Meiryo UI" panose="020B0604030504040204" pitchFamily="50" charset="-128"/>
                          <a:ea typeface="Meiryo UI" panose="020B0604030504040204" pitchFamily="50" charset="-128"/>
                        </a:rPr>
                        <a:t>QoL</a:t>
                      </a:r>
                      <a:r>
                        <a:rPr kumimoji="1" lang="ja-JP" altLang="en-US" sz="1100" u="heavy" baseline="0" dirty="0">
                          <a:solidFill>
                            <a:schemeClr val="tx1"/>
                          </a:solidFill>
                          <a:latin typeface="Meiryo UI" panose="020B0604030504040204" pitchFamily="50" charset="-128"/>
                          <a:ea typeface="Meiryo UI" panose="020B0604030504040204" pitchFamily="50" charset="-128"/>
                        </a:rPr>
                        <a:t>向上と</a:t>
                      </a:r>
                      <a:r>
                        <a:rPr kumimoji="1" lang="ja-JP" altLang="en-US" sz="1100" u="heavy" baseline="0" dirty="0" smtClean="0">
                          <a:solidFill>
                            <a:schemeClr val="tx1"/>
                          </a:solidFill>
                          <a:latin typeface="Meiryo UI" panose="020B0604030504040204" pitchFamily="50" charset="-128"/>
                          <a:ea typeface="Meiryo UI" panose="020B0604030504040204" pitchFamily="50" charset="-128"/>
                        </a:rPr>
                        <a:t>ライフデザインイノベーション</a:t>
                      </a:r>
                      <a:r>
                        <a:rPr kumimoji="1" lang="ja-JP" altLang="en-US" sz="1100" u="heavy" baseline="0" dirty="0">
                          <a:solidFill>
                            <a:schemeClr val="tx1"/>
                          </a:solidFill>
                          <a:latin typeface="Meiryo UI" panose="020B0604030504040204" pitchFamily="50" charset="-128"/>
                          <a:ea typeface="Meiryo UI" panose="020B0604030504040204" pitchFamily="50" charset="-128"/>
                        </a:rPr>
                        <a:t>を実現する環境の整備</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6108714"/>
                  </a:ext>
                </a:extLst>
              </a:tr>
              <a:tr h="738000">
                <a:tc vMerge="1">
                  <a:txBody>
                    <a:bodyPr/>
                    <a:lstStyle/>
                    <a:p>
                      <a:pPr marL="0" marR="0" lvl="0" indent="0" algn="ctr" defTabSz="1393124" rtl="0" eaLnBrk="1" fontAlgn="auto" latinLnBrk="0" hangingPunct="1">
                        <a:lnSpc>
                          <a:spcPct val="100000"/>
                        </a:lnSpc>
                        <a:spcBef>
                          <a:spcPts val="0"/>
                        </a:spcBef>
                        <a:spcAft>
                          <a:spcPts val="0"/>
                        </a:spcAft>
                        <a:buClrTx/>
                        <a:buSzTx/>
                        <a:buFontTx/>
                        <a:buNone/>
                        <a:tabLst/>
                        <a:defRPr/>
                      </a:pPr>
                      <a:endParaRPr lang="ja-JP" altLang="en-US" sz="1600" dirty="0"/>
                    </a:p>
                  </a:txBody>
                  <a:tcPr marL="91441" marR="91441" marT="18000" marB="18000" vert="eaVert" anchor="ctr">
                    <a:lnL w="12700" cmpd="sng">
                      <a:noFill/>
                    </a:lnL>
                    <a:lnR w="38100" cap="flat" cmpd="sng" algn="ctr">
                      <a:solidFill>
                        <a:schemeClr val="bg1"/>
                      </a:solidFill>
                      <a:prstDash val="solid"/>
                      <a:round/>
                      <a:headEnd type="none" w="med" len="med"/>
                      <a:tailEnd type="none" w="med" len="med"/>
                    </a:lnR>
                    <a:lnT w="12700" cmpd="sng">
                      <a:noFill/>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buFont typeface="Arial" panose="020B0604020202020204" pitchFamily="34" charset="0"/>
                        <a:buNone/>
                      </a:pPr>
                      <a:r>
                        <a:rPr kumimoji="1" lang="ja-JP" altLang="en-US" sz="1200" b="1" dirty="0">
                          <a:solidFill>
                            <a:schemeClr val="tx1"/>
                          </a:solidFill>
                          <a:latin typeface="Meiryo UI" panose="020B0604030504040204" pitchFamily="50" charset="-128"/>
                          <a:ea typeface="Meiryo UI" panose="020B0604030504040204" pitchFamily="50" charset="-128"/>
                        </a:rPr>
                        <a:t>駅を活用したまちなか・便利なヘルスケア環境の構築</a:t>
                      </a:r>
                    </a:p>
                  </a:txBody>
                  <a:tcPr marL="91441" marR="91441" marT="18000" marB="18000" anchor="ctr">
                    <a:lnL w="38100" cap="flat" cmpd="sng" algn="ctr">
                      <a:solidFill>
                        <a:schemeClr val="bg1"/>
                      </a:solid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DC3E6"/>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マートゲートを活用し行動変容を促すとともに、センサーやデバイスを敷設した健康計測スポットの設置により、手軽に健康状態を計測できる環境を整備することで、疾病の予兆の早期把握につなげ、更なる健康行動を促進する。</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r>
                        <a:rPr kumimoji="1" lang="en-US" altLang="ja-JP" sz="1100" dirty="0">
                          <a:solidFill>
                            <a:schemeClr val="tx1"/>
                          </a:solidFill>
                          <a:latin typeface="Meiryo UI" panose="020B0604030504040204" pitchFamily="50" charset="-128"/>
                          <a:ea typeface="Meiryo UI" panose="020B0604030504040204" pitchFamily="50" charset="-128"/>
                        </a:rPr>
                        <a:t>⑫</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Station Health Care</a:t>
                      </a:r>
                    </a:p>
                  </a:txBody>
                  <a:tcPr marL="91441" marR="91441" marT="18000" marB="18000" anchor="ctr">
                    <a:lnL w="12700" cmpd="sng">
                      <a:noFill/>
                    </a:lnL>
                    <a:lnR w="12700" cmpd="sng">
                      <a:noFill/>
                    </a:lnR>
                    <a:lnT w="3175" cap="flat" cmpd="sng" algn="ctr">
                      <a:solidFill>
                        <a:srgbClr val="595959"/>
                      </a:solid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0069976"/>
                  </a:ext>
                </a:extLst>
              </a:tr>
            </a:tbl>
          </a:graphicData>
        </a:graphic>
      </p:graphicFrame>
      <p:grpSp>
        <p:nvGrpSpPr>
          <p:cNvPr id="5" name="グループ化 4"/>
          <p:cNvGrpSpPr/>
          <p:nvPr/>
        </p:nvGrpSpPr>
        <p:grpSpPr>
          <a:xfrm>
            <a:off x="10317870" y="3656015"/>
            <a:ext cx="1465766" cy="1039531"/>
            <a:chOff x="11550860" y="4454387"/>
            <a:chExt cx="1531471" cy="1117665"/>
          </a:xfrm>
        </p:grpSpPr>
        <p:pic>
          <p:nvPicPr>
            <p:cNvPr id="25" name="図 24" descr="屋内, グループ, フロント, 民衆 が含まれている画像  自動的に生成された説明">
              <a:extLst>
                <a:ext uri="{FF2B5EF4-FFF2-40B4-BE49-F238E27FC236}">
                  <a16:creationId xmlns:a16="http://schemas.microsoft.com/office/drawing/2014/main" id="{854FDEA0-493F-4B94-8937-87226A6159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52967" y="4454387"/>
              <a:ext cx="1529364" cy="917432"/>
            </a:xfrm>
            <a:prstGeom prst="rect">
              <a:avLst/>
            </a:prstGeom>
          </p:spPr>
        </p:pic>
        <p:sp>
          <p:nvSpPr>
            <p:cNvPr id="29" name="テキスト ボックス 28">
              <a:extLst>
                <a:ext uri="{FF2B5EF4-FFF2-40B4-BE49-F238E27FC236}">
                  <a16:creationId xmlns:a16="http://schemas.microsoft.com/office/drawing/2014/main" id="{EC65D6D3-8AE4-469C-91D6-834407A8EA5B}"/>
                </a:ext>
              </a:extLst>
            </p:cNvPr>
            <p:cNvSpPr txBox="1"/>
            <p:nvPr/>
          </p:nvSpPr>
          <p:spPr>
            <a:xfrm>
              <a:off x="11550860" y="5345461"/>
              <a:ext cx="1378831"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⑤ミライのヘルスケア体験</a:t>
              </a:r>
            </a:p>
          </p:txBody>
        </p:sp>
      </p:grpSp>
      <p:grpSp>
        <p:nvGrpSpPr>
          <p:cNvPr id="2" name="グループ化 1"/>
          <p:cNvGrpSpPr/>
          <p:nvPr/>
        </p:nvGrpSpPr>
        <p:grpSpPr>
          <a:xfrm>
            <a:off x="13175456" y="4509311"/>
            <a:ext cx="1834243" cy="1580170"/>
            <a:chOff x="13175456" y="4509311"/>
            <a:chExt cx="1834243" cy="1580170"/>
          </a:xfrm>
        </p:grpSpPr>
        <p:sp>
          <p:nvSpPr>
            <p:cNvPr id="27" name="テキスト ボックス 26">
              <a:extLst>
                <a:ext uri="{FF2B5EF4-FFF2-40B4-BE49-F238E27FC236}">
                  <a16:creationId xmlns:a16="http://schemas.microsoft.com/office/drawing/2014/main" id="{A44E8922-9BC8-4EC1-9C21-A93087466898}"/>
                </a:ext>
              </a:extLst>
            </p:cNvPr>
            <p:cNvSpPr txBox="1"/>
            <p:nvPr/>
          </p:nvSpPr>
          <p:spPr>
            <a:xfrm>
              <a:off x="13181417" y="5442750"/>
              <a:ext cx="1708629" cy="380480"/>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l"/>
              <a:r>
                <a:rPr kumimoji="1" lang="ja-JP" altLang="en-US" sz="1000" dirty="0">
                  <a:solidFill>
                    <a:schemeClr val="tx1"/>
                  </a:solidFill>
                </a:rPr>
                <a:t>⑧</a:t>
              </a:r>
              <a:r>
                <a:rPr kumimoji="1" lang="en-US" altLang="ja-JP" sz="1000" dirty="0" smtClean="0">
                  <a:solidFill>
                    <a:schemeClr val="tx1"/>
                  </a:solidFill>
                </a:rPr>
                <a:t>EV</a:t>
              </a:r>
              <a:r>
                <a:rPr kumimoji="1" lang="ja-JP" altLang="en-US" sz="1000" dirty="0" smtClean="0">
                  <a:solidFill>
                    <a:schemeClr val="tx1"/>
                  </a:solidFill>
                </a:rPr>
                <a:t>（電気）バスの自動運転</a:t>
              </a:r>
              <a:endParaRPr kumimoji="1" lang="en-US" altLang="ja-JP" sz="1000" dirty="0" smtClean="0">
                <a:solidFill>
                  <a:schemeClr val="tx1"/>
                </a:solidFill>
              </a:endParaRPr>
            </a:p>
            <a:p>
              <a:pPr algn="l"/>
              <a:r>
                <a:rPr kumimoji="1" lang="ja-JP" altLang="en-US" sz="1000" dirty="0" smtClean="0">
                  <a:solidFill>
                    <a:schemeClr val="tx1"/>
                  </a:solidFill>
                </a:rPr>
                <a:t>　（レベル４相当）</a:t>
              </a:r>
              <a:endParaRPr kumimoji="1" lang="ja-JP" altLang="en-US" sz="1000" dirty="0">
                <a:solidFill>
                  <a:schemeClr val="tx1"/>
                </a:solidFill>
              </a:endParaRPr>
            </a:p>
          </p:txBody>
        </p:sp>
        <p:pic>
          <p:nvPicPr>
            <p:cNvPr id="28" name="図 27">
              <a:extLst>
                <a:ext uri="{FF2B5EF4-FFF2-40B4-BE49-F238E27FC236}">
                  <a16:creationId xmlns:a16="http://schemas.microsoft.com/office/drawing/2014/main" id="{B7A8D19B-080C-4034-BF85-DF0D55053F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175456" y="4509311"/>
              <a:ext cx="1675570" cy="942508"/>
            </a:xfrm>
            <a:prstGeom prst="rect">
              <a:avLst/>
            </a:prstGeom>
          </p:spPr>
        </p:pic>
        <p:sp>
          <p:nvSpPr>
            <p:cNvPr id="30" name="正方形/長方形 29">
              <a:extLst>
                <a:ext uri="{FF2B5EF4-FFF2-40B4-BE49-F238E27FC236}">
                  <a16:creationId xmlns:a16="http://schemas.microsoft.com/office/drawing/2014/main" id="{47E223B9-C882-4C76-B7A3-2000B02EB19D}"/>
                </a:ext>
              </a:extLst>
            </p:cNvPr>
            <p:cNvSpPr/>
            <p:nvPr/>
          </p:nvSpPr>
          <p:spPr>
            <a:xfrm>
              <a:off x="13193001" y="5750927"/>
              <a:ext cx="1816698" cy="338554"/>
            </a:xfrm>
            <a:prstGeom prst="rect">
              <a:avLst/>
            </a:prstGeom>
          </p:spPr>
          <p:txBody>
            <a:bodyPr wrap="square">
              <a:spAutoFit/>
            </a:bodyPr>
            <a:lstStyle/>
            <a:p>
              <a:r>
                <a:rPr lang="ja-JP" altLang="en-US" sz="800" dirty="0">
                  <a:latin typeface="+mn-ea"/>
                </a:rPr>
                <a:t>提供：関西</a:t>
              </a:r>
              <a:r>
                <a:rPr lang="ja-JP" altLang="en-US" sz="800" dirty="0" smtClean="0">
                  <a:latin typeface="+mn-ea"/>
                </a:rPr>
                <a:t>電力株式会社・</a:t>
              </a:r>
              <a:endParaRPr lang="en-US" altLang="ja-JP" sz="800" dirty="0" smtClean="0">
                <a:latin typeface="+mn-ea"/>
              </a:endParaRPr>
            </a:p>
            <a:p>
              <a:r>
                <a:rPr lang="ja-JP" altLang="en-US" sz="800" dirty="0">
                  <a:latin typeface="+mn-ea"/>
                </a:rPr>
                <a:t>　</a:t>
              </a:r>
              <a:r>
                <a:rPr lang="ja-JP" altLang="en-US" sz="800" dirty="0" smtClean="0">
                  <a:latin typeface="+mn-ea"/>
                </a:rPr>
                <a:t>　　　 大阪市高速電気軌道株式会社</a:t>
              </a:r>
              <a:endParaRPr lang="ja-JP" altLang="en-US" sz="800" dirty="0">
                <a:latin typeface="+mn-ea"/>
              </a:endParaRPr>
            </a:p>
          </p:txBody>
        </p:sp>
      </p:grpSp>
      <p:pic>
        <p:nvPicPr>
          <p:cNvPr id="31" name="図 30">
            <a:extLst>
              <a:ext uri="{FF2B5EF4-FFF2-40B4-BE49-F238E27FC236}">
                <a16:creationId xmlns:a16="http://schemas.microsoft.com/office/drawing/2014/main" id="{B6AE1B5C-DE81-4F9A-83D7-5C58259905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47167" y="5116504"/>
            <a:ext cx="1608663" cy="1072605"/>
          </a:xfrm>
          <a:prstGeom prst="rect">
            <a:avLst/>
          </a:prstGeom>
        </p:spPr>
      </p:pic>
      <p:sp>
        <p:nvSpPr>
          <p:cNvPr id="34" name="テキスト ボックス 33">
            <a:extLst>
              <a:ext uri="{FF2B5EF4-FFF2-40B4-BE49-F238E27FC236}">
                <a16:creationId xmlns:a16="http://schemas.microsoft.com/office/drawing/2014/main" id="{2C248E90-3DBC-4CBE-8205-458AF282FC9A}"/>
              </a:ext>
            </a:extLst>
          </p:cNvPr>
          <p:cNvSpPr txBox="1"/>
          <p:nvPr/>
        </p:nvSpPr>
        <p:spPr>
          <a:xfrm>
            <a:off x="10541000" y="6190782"/>
            <a:ext cx="1563450"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pPr algn="l"/>
            <a:r>
              <a:rPr kumimoji="1" lang="ja-JP" altLang="en-US" sz="1000" dirty="0">
                <a:solidFill>
                  <a:schemeClr val="tx1"/>
                </a:solidFill>
              </a:rPr>
              <a:t>⑨空飛ぶクルマの社会実装</a:t>
            </a:r>
            <a:endParaRPr kumimoji="1" lang="en-US" altLang="ja-JP" sz="1000" dirty="0">
              <a:solidFill>
                <a:schemeClr val="tx1"/>
              </a:solidFill>
            </a:endParaRPr>
          </a:p>
        </p:txBody>
      </p:sp>
      <p:sp>
        <p:nvSpPr>
          <p:cNvPr id="35" name="正方形/長方形 34">
            <a:extLst>
              <a:ext uri="{FF2B5EF4-FFF2-40B4-BE49-F238E27FC236}">
                <a16:creationId xmlns:a16="http://schemas.microsoft.com/office/drawing/2014/main" id="{E1D7701E-819F-4BC3-A764-8C34E573B44C}"/>
              </a:ext>
            </a:extLst>
          </p:cNvPr>
          <p:cNvSpPr/>
          <p:nvPr/>
        </p:nvSpPr>
        <p:spPr>
          <a:xfrm>
            <a:off x="11946302" y="6190782"/>
            <a:ext cx="1205329" cy="215444"/>
          </a:xfrm>
          <a:prstGeom prst="rect">
            <a:avLst/>
          </a:prstGeom>
        </p:spPr>
        <p:txBody>
          <a:bodyPr wrap="square">
            <a:spAutoFit/>
          </a:bodyPr>
          <a:lstStyle/>
          <a:p>
            <a:r>
              <a:rPr lang="zh-TW" altLang="en-US" sz="800" dirty="0">
                <a:latin typeface="+mn-ea"/>
              </a:rPr>
              <a:t>出典：経済産業省</a:t>
            </a:r>
            <a:r>
              <a:rPr lang="en-US" altLang="zh-TW" sz="800" dirty="0">
                <a:latin typeface="+mn-ea"/>
              </a:rPr>
              <a:t>HP</a:t>
            </a:r>
          </a:p>
        </p:txBody>
      </p:sp>
      <p:sp>
        <p:nvSpPr>
          <p:cNvPr id="32" name="テキスト ボックス 31">
            <a:extLst>
              <a:ext uri="{FF2B5EF4-FFF2-40B4-BE49-F238E27FC236}">
                <a16:creationId xmlns:a16="http://schemas.microsoft.com/office/drawing/2014/main" id="{EC65D6D3-8AE4-469C-91D6-834407A8EA5B}"/>
              </a:ext>
            </a:extLst>
          </p:cNvPr>
          <p:cNvSpPr txBox="1"/>
          <p:nvPr/>
        </p:nvSpPr>
        <p:spPr>
          <a:xfrm>
            <a:off x="12460928" y="3641329"/>
            <a:ext cx="1679334" cy="22659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夢洲コンストラクション全体概要</a:t>
            </a:r>
          </a:p>
        </p:txBody>
      </p:sp>
      <p:grpSp>
        <p:nvGrpSpPr>
          <p:cNvPr id="4" name="グループ化 3"/>
          <p:cNvGrpSpPr/>
          <p:nvPr/>
        </p:nvGrpSpPr>
        <p:grpSpPr>
          <a:xfrm>
            <a:off x="8654235" y="3656013"/>
            <a:ext cx="1606268" cy="1045195"/>
            <a:chOff x="9567774" y="4446737"/>
            <a:chExt cx="1691828" cy="1123585"/>
          </a:xfrm>
        </p:grpSpPr>
        <p:pic>
          <p:nvPicPr>
            <p:cNvPr id="33" name="図 32">
              <a:extLst>
                <a:ext uri="{FF2B5EF4-FFF2-40B4-BE49-F238E27FC236}">
                  <a16:creationId xmlns:a16="http://schemas.microsoft.com/office/drawing/2014/main" id="{5BE993B0-6990-495A-9937-09FC55D064E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67774" y="4446737"/>
              <a:ext cx="1615095" cy="908491"/>
            </a:xfrm>
            <a:prstGeom prst="rect">
              <a:avLst/>
            </a:prstGeom>
          </p:spPr>
        </p:pic>
        <p:sp>
          <p:nvSpPr>
            <p:cNvPr id="36" name="テキスト ボックス 35">
              <a:extLst>
                <a:ext uri="{FF2B5EF4-FFF2-40B4-BE49-F238E27FC236}">
                  <a16:creationId xmlns:a16="http://schemas.microsoft.com/office/drawing/2014/main" id="{EC65D6D3-8AE4-469C-91D6-834407A8EA5B}"/>
                </a:ext>
              </a:extLst>
            </p:cNvPr>
            <p:cNvSpPr txBox="1"/>
            <p:nvPr/>
          </p:nvSpPr>
          <p:spPr>
            <a:xfrm>
              <a:off x="9567774" y="5326737"/>
              <a:ext cx="1691828" cy="24358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spAutoFit/>
            </a:bodyPr>
            <a:lstStyle/>
            <a:p>
              <a:r>
                <a:rPr kumimoji="1" lang="ja-JP" altLang="en-US" sz="1000" dirty="0">
                  <a:solidFill>
                    <a:schemeClr val="tx1"/>
                  </a:solidFill>
                </a:rPr>
                <a:t>②</a:t>
              </a:r>
              <a:r>
                <a:rPr kumimoji="1" lang="ja-JP" altLang="en-US" sz="1000" dirty="0">
                  <a:solidFill>
                    <a:schemeClr val="tx1"/>
                  </a:solidFill>
                  <a:latin typeface="Meiryo UI" panose="020B0604030504040204" pitchFamily="50" charset="-128"/>
                  <a:ea typeface="Meiryo UI" panose="020B0604030504040204" pitchFamily="50" charset="-128"/>
                </a:rPr>
                <a:t>まち中のスキャンマシン</a:t>
              </a:r>
              <a:endParaRPr kumimoji="1" lang="ja-JP" altLang="en-US" sz="1000" dirty="0">
                <a:solidFill>
                  <a:schemeClr val="tx1"/>
                </a:solidFill>
                <a:latin typeface="+mn-ea"/>
              </a:endParaRPr>
            </a:p>
          </p:txBody>
        </p:sp>
      </p:grpSp>
      <p:sp>
        <p:nvSpPr>
          <p:cNvPr id="41" name="正方形/長方形 40">
            <a:extLst>
              <a:ext uri="{FF2B5EF4-FFF2-40B4-BE49-F238E27FC236}">
                <a16:creationId xmlns:a16="http://schemas.microsoft.com/office/drawing/2014/main" id="{BEFBCF56-3D4A-45E7-AA4A-2AC25192101D}"/>
              </a:ext>
            </a:extLst>
          </p:cNvPr>
          <p:cNvSpPr/>
          <p:nvPr/>
        </p:nvSpPr>
        <p:spPr>
          <a:xfrm>
            <a:off x="11789245" y="3962316"/>
            <a:ext cx="2633800" cy="369332"/>
          </a:xfrm>
          <a:prstGeom prst="rect">
            <a:avLst/>
          </a:prstGeom>
        </p:spPr>
        <p:txBody>
          <a:bodyPr wrap="square">
            <a:spAutoFit/>
          </a:bodyPr>
          <a:lstStyle/>
          <a:p>
            <a:pPr>
              <a:defRPr/>
            </a:pPr>
            <a:r>
              <a:rPr kumimoji="1" lang="ja-JP" altLang="en-US" sz="900" dirty="0">
                <a:solidFill>
                  <a:prstClr val="black"/>
                </a:solidFill>
                <a:latin typeface="+mn-ea"/>
              </a:rPr>
              <a:t>出典：</a:t>
            </a:r>
            <a:r>
              <a:rPr kumimoji="1" lang="en-US" altLang="ja-JP" sz="900" dirty="0">
                <a:solidFill>
                  <a:prstClr val="black"/>
                </a:solidFill>
                <a:latin typeface="+mn-ea"/>
              </a:rPr>
              <a:t>2025</a:t>
            </a:r>
            <a:r>
              <a:rPr kumimoji="1" lang="ja-JP" altLang="en-US" sz="900" dirty="0">
                <a:solidFill>
                  <a:prstClr val="black"/>
                </a:solidFill>
                <a:latin typeface="+mn-ea"/>
              </a:rPr>
              <a:t>年日本国際博覧会</a:t>
            </a:r>
            <a:endParaRPr kumimoji="1" lang="en-US" altLang="ja-JP" sz="900" dirty="0">
              <a:solidFill>
                <a:prstClr val="black"/>
              </a:solidFill>
              <a:latin typeface="+mn-ea"/>
            </a:endParaRPr>
          </a:p>
          <a:p>
            <a:pPr>
              <a:defRPr/>
            </a:pPr>
            <a:r>
              <a:rPr kumimoji="1" lang="ja-JP" altLang="en-US" sz="900" dirty="0" smtClean="0">
                <a:solidFill>
                  <a:prstClr val="black"/>
                </a:solidFill>
                <a:latin typeface="+mn-ea"/>
              </a:rPr>
              <a:t>         大阪</a:t>
            </a:r>
            <a:r>
              <a:rPr kumimoji="1" lang="ja-JP" altLang="en-US" sz="900" dirty="0">
                <a:solidFill>
                  <a:prstClr val="black"/>
                </a:solidFill>
                <a:latin typeface="+mn-ea"/>
              </a:rPr>
              <a:t>パビリオン出展</a:t>
            </a:r>
            <a:r>
              <a:rPr kumimoji="1" lang="ja-JP" altLang="en-US" sz="900" dirty="0" smtClean="0">
                <a:solidFill>
                  <a:prstClr val="black"/>
                </a:solidFill>
                <a:latin typeface="+mn-ea"/>
              </a:rPr>
              <a:t>基本計（</a:t>
            </a:r>
            <a:r>
              <a:rPr kumimoji="1" lang="en-US" altLang="ja-JP" sz="900" dirty="0">
                <a:solidFill>
                  <a:prstClr val="black"/>
                </a:solidFill>
                <a:latin typeface="+mn-ea"/>
              </a:rPr>
              <a:t>2022</a:t>
            </a:r>
            <a:r>
              <a:rPr kumimoji="1" lang="ja-JP" altLang="en-US" sz="900" dirty="0">
                <a:solidFill>
                  <a:prstClr val="black"/>
                </a:solidFill>
                <a:latin typeface="+mn-ea"/>
              </a:rPr>
              <a:t>年</a:t>
            </a:r>
            <a:r>
              <a:rPr kumimoji="1" lang="en-US" altLang="ja-JP" sz="900" dirty="0">
                <a:solidFill>
                  <a:prstClr val="black"/>
                </a:solidFill>
                <a:latin typeface="+mn-ea"/>
              </a:rPr>
              <a:t>3</a:t>
            </a:r>
            <a:r>
              <a:rPr kumimoji="1" lang="ja-JP" altLang="en-US" sz="900" dirty="0">
                <a:solidFill>
                  <a:prstClr val="black"/>
                </a:solidFill>
                <a:latin typeface="+mn-ea"/>
              </a:rPr>
              <a:t>月）</a:t>
            </a:r>
            <a:endParaRPr kumimoji="1" lang="en-US" altLang="ja-JP" sz="900" dirty="0">
              <a:solidFill>
                <a:prstClr val="black"/>
              </a:solidFill>
              <a:latin typeface="+mn-ea"/>
            </a:endParaRPr>
          </a:p>
        </p:txBody>
      </p:sp>
      <p:sp>
        <p:nvSpPr>
          <p:cNvPr id="44" name="テキスト ボックス 43">
            <a:extLst>
              <a:ext uri="{FF2B5EF4-FFF2-40B4-BE49-F238E27FC236}">
                <a16:creationId xmlns:a16="http://schemas.microsoft.com/office/drawing/2014/main" id="{07D6404A-65CF-4F23-89C4-C933CEE96AA3}"/>
              </a:ext>
            </a:extLst>
          </p:cNvPr>
          <p:cNvSpPr txBox="1"/>
          <p:nvPr/>
        </p:nvSpPr>
        <p:spPr>
          <a:xfrm>
            <a:off x="11371689" y="7554823"/>
            <a:ext cx="3051356" cy="24622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1000" dirty="0" smtClean="0">
                <a:solidFill>
                  <a:schemeClr val="tx1"/>
                </a:solidFill>
              </a:rPr>
              <a:t>①</a:t>
            </a:r>
            <a:r>
              <a:rPr kumimoji="1" lang="en-US" altLang="ja-JP" sz="1000" dirty="0" smtClean="0">
                <a:solidFill>
                  <a:schemeClr val="tx1"/>
                </a:solidFill>
              </a:rPr>
              <a:t>AI</a:t>
            </a:r>
            <a:r>
              <a:rPr kumimoji="1" lang="ja-JP" altLang="en-US" sz="1000" dirty="0">
                <a:solidFill>
                  <a:schemeClr val="tx1"/>
                </a:solidFill>
              </a:rPr>
              <a:t>分析などによる健康増進プログラム</a:t>
            </a:r>
          </a:p>
        </p:txBody>
      </p:sp>
      <p:pic>
        <p:nvPicPr>
          <p:cNvPr id="37" name="図 36" descr="草, 男, 立つ, ウォーキング が含まれている画像&#10;&#10;自動的に生成された説明">
            <a:extLst>
              <a:ext uri="{FF2B5EF4-FFF2-40B4-BE49-F238E27FC236}">
                <a16:creationId xmlns:a16="http://schemas.microsoft.com/office/drawing/2014/main" id="{C2391DE2-5A5E-4A94-B917-0BA522EEB77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786032" y="8114062"/>
            <a:ext cx="1937339" cy="1188000"/>
          </a:xfrm>
          <a:prstGeom prst="rect">
            <a:avLst/>
          </a:prstGeom>
        </p:spPr>
      </p:pic>
      <p:sp>
        <p:nvSpPr>
          <p:cNvPr id="38" name="テキスト ボックス 37">
            <a:extLst>
              <a:ext uri="{FF2B5EF4-FFF2-40B4-BE49-F238E27FC236}">
                <a16:creationId xmlns:a16="http://schemas.microsoft.com/office/drawing/2014/main" id="{07D6404A-65CF-4F23-89C4-C933CEE96AA3}"/>
              </a:ext>
            </a:extLst>
          </p:cNvPr>
          <p:cNvSpPr txBox="1"/>
          <p:nvPr/>
        </p:nvSpPr>
        <p:spPr>
          <a:xfrm>
            <a:off x="12466978" y="9419961"/>
            <a:ext cx="2652372" cy="246221"/>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ja-JP" altLang="en-US" sz="1000" dirty="0">
                <a:solidFill>
                  <a:schemeClr val="tx1"/>
                </a:solidFill>
              </a:rPr>
              <a:t>⑥多種多様なテーマの世界を体験できるイベント</a:t>
            </a:r>
          </a:p>
        </p:txBody>
      </p:sp>
      <p:pic>
        <p:nvPicPr>
          <p:cNvPr id="43" name="図 4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119053" y="6409234"/>
            <a:ext cx="1465522" cy="972000"/>
          </a:xfrm>
          <a:prstGeom prst="rect">
            <a:avLst/>
          </a:prstGeom>
        </p:spPr>
      </p:pic>
      <p:sp>
        <p:nvSpPr>
          <p:cNvPr id="48" name="テキスト ボックス 47"/>
          <p:cNvSpPr txBox="1"/>
          <p:nvPr/>
        </p:nvSpPr>
        <p:spPr>
          <a:xfrm>
            <a:off x="11972776" y="7402477"/>
            <a:ext cx="1986967" cy="246221"/>
          </a:xfrm>
          <a:prstGeom prst="rect">
            <a:avLst/>
          </a:prstGeom>
          <a:noFill/>
        </p:spPr>
        <p:txBody>
          <a:bodyPr wrap="square" rtlCol="0">
            <a:spAutoFit/>
          </a:bodyPr>
          <a:lstStyle/>
          <a:p>
            <a:pPr algn="ctr" defTabSz="456057">
              <a:defRPr/>
            </a:pPr>
            <a:r>
              <a:rPr kumimoji="1" lang="ja-JP" altLang="en-US" sz="1000" dirty="0">
                <a:latin typeface="Meiryo UI" panose="020B0604030504040204" pitchFamily="50" charset="-128"/>
                <a:ea typeface="Meiryo UI" panose="020B0604030504040204" pitchFamily="50" charset="-128"/>
              </a:rPr>
              <a:t>（健康増進施設イメージパース）</a:t>
            </a:r>
          </a:p>
        </p:txBody>
      </p:sp>
      <p:sp>
        <p:nvSpPr>
          <p:cNvPr id="42" name="角丸四角形 234">
            <a:extLst>
              <a:ext uri="{FF2B5EF4-FFF2-40B4-BE49-F238E27FC236}">
                <a16:creationId xmlns:a16="http://schemas.microsoft.com/office/drawing/2014/main" id="{D8B67D5C-47F7-4015-AF85-B20F8B552291}"/>
              </a:ext>
            </a:extLst>
          </p:cNvPr>
          <p:cNvSpPr/>
          <p:nvPr/>
        </p:nvSpPr>
        <p:spPr>
          <a:xfrm>
            <a:off x="12228227" y="1702643"/>
            <a:ext cx="875331" cy="1934358"/>
          </a:xfrm>
          <a:prstGeom prst="roundRect">
            <a:avLst>
              <a:gd name="adj" fmla="val 10174"/>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83" name="角丸四角形 166">
            <a:extLst>
              <a:ext uri="{FF2B5EF4-FFF2-40B4-BE49-F238E27FC236}">
                <a16:creationId xmlns:a16="http://schemas.microsoft.com/office/drawing/2014/main" id="{46D83F9E-90FC-496C-8CD8-38C5DFDD39C7}"/>
              </a:ext>
            </a:extLst>
          </p:cNvPr>
          <p:cNvSpPr/>
          <p:nvPr/>
        </p:nvSpPr>
        <p:spPr>
          <a:xfrm>
            <a:off x="13167253" y="1554377"/>
            <a:ext cx="1670974" cy="2094269"/>
          </a:xfrm>
          <a:prstGeom prst="roundRect">
            <a:avLst>
              <a:gd name="adj" fmla="val 65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84" name="図 83" descr="図形  中程度の精度で自動的に生成された説明">
            <a:extLst>
              <a:ext uri="{FF2B5EF4-FFF2-40B4-BE49-F238E27FC236}">
                <a16:creationId xmlns:a16="http://schemas.microsoft.com/office/drawing/2014/main" id="{E936961B-E8F3-400C-B188-0D7C9412BA4A}"/>
              </a:ext>
            </a:extLst>
          </p:cNvPr>
          <p:cNvPicPr>
            <a:picLocks noChangeAspect="1"/>
          </p:cNvPicPr>
          <p:nvPr/>
        </p:nvPicPr>
        <p:blipFill>
          <a:blip r:embed="rId9"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3213156" y="1041558"/>
            <a:ext cx="284163" cy="217549"/>
          </a:xfrm>
          <a:prstGeom prst="rect">
            <a:avLst/>
          </a:prstGeom>
        </p:spPr>
      </p:pic>
      <p:pic>
        <p:nvPicPr>
          <p:cNvPr id="85" name="図 84" descr="図形  中程度の精度で自動的に生成された説明">
            <a:extLst>
              <a:ext uri="{FF2B5EF4-FFF2-40B4-BE49-F238E27FC236}">
                <a16:creationId xmlns:a16="http://schemas.microsoft.com/office/drawing/2014/main" id="{5042553B-AFD4-4455-9A71-DA92FE9BE17F}"/>
              </a:ext>
            </a:extLst>
          </p:cNvPr>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077208" y="2478272"/>
            <a:ext cx="389768" cy="251724"/>
          </a:xfrm>
          <a:prstGeom prst="rect">
            <a:avLst/>
          </a:prstGeom>
          <a:solidFill>
            <a:schemeClr val="bg1"/>
          </a:solidFill>
        </p:spPr>
      </p:pic>
      <p:pic>
        <p:nvPicPr>
          <p:cNvPr id="86" name="図 85" descr="図形  中程度の精度で自動的に生成された説明">
            <a:extLst>
              <a:ext uri="{FF2B5EF4-FFF2-40B4-BE49-F238E27FC236}">
                <a16:creationId xmlns:a16="http://schemas.microsoft.com/office/drawing/2014/main" id="{B0F3F933-D64E-4E33-9304-81326BF525B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276140" y="2047992"/>
            <a:ext cx="226374" cy="271631"/>
          </a:xfrm>
          <a:prstGeom prst="rect">
            <a:avLst/>
          </a:prstGeom>
        </p:spPr>
      </p:pic>
      <p:pic>
        <p:nvPicPr>
          <p:cNvPr id="87" name="図 86" descr="図形  中程度の精度で自動的に生成された説明">
            <a:extLst>
              <a:ext uri="{FF2B5EF4-FFF2-40B4-BE49-F238E27FC236}">
                <a16:creationId xmlns:a16="http://schemas.microsoft.com/office/drawing/2014/main" id="{415EC0E0-E950-4299-8CB9-8BC5432D521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240045" y="3052178"/>
            <a:ext cx="279972" cy="234912"/>
          </a:xfrm>
          <a:prstGeom prst="rect">
            <a:avLst/>
          </a:prstGeom>
        </p:spPr>
      </p:pic>
      <p:pic>
        <p:nvPicPr>
          <p:cNvPr id="88" name="図 87" descr="図形  中程度の精度で自動的に生成された説明">
            <a:extLst>
              <a:ext uri="{FF2B5EF4-FFF2-40B4-BE49-F238E27FC236}">
                <a16:creationId xmlns:a16="http://schemas.microsoft.com/office/drawing/2014/main" id="{745BFEEB-A0E3-4B1D-B360-0A88E854B98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3312423" y="3312597"/>
            <a:ext cx="218784" cy="271412"/>
          </a:xfrm>
          <a:prstGeom prst="rect">
            <a:avLst/>
          </a:prstGeom>
        </p:spPr>
      </p:pic>
      <p:pic>
        <p:nvPicPr>
          <p:cNvPr id="89" name="図 88" descr="図形  中程度の精度で自動的に生成された説明">
            <a:extLst>
              <a:ext uri="{FF2B5EF4-FFF2-40B4-BE49-F238E27FC236}">
                <a16:creationId xmlns:a16="http://schemas.microsoft.com/office/drawing/2014/main" id="{B3D6E437-3754-4508-A853-CB8B049BC4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264981" y="2809992"/>
            <a:ext cx="283264" cy="169091"/>
          </a:xfrm>
          <a:prstGeom prst="rect">
            <a:avLst/>
          </a:prstGeom>
        </p:spPr>
      </p:pic>
      <p:sp>
        <p:nvSpPr>
          <p:cNvPr id="90" name="テキスト ボックス 89">
            <a:extLst>
              <a:ext uri="{FF2B5EF4-FFF2-40B4-BE49-F238E27FC236}">
                <a16:creationId xmlns:a16="http://schemas.microsoft.com/office/drawing/2014/main" id="{BF2A0530-38DB-4741-B5BD-D703B77748DE}"/>
              </a:ext>
            </a:extLst>
          </p:cNvPr>
          <p:cNvSpPr txBox="1"/>
          <p:nvPr/>
        </p:nvSpPr>
        <p:spPr>
          <a:xfrm>
            <a:off x="12460927" y="2832089"/>
            <a:ext cx="686404" cy="292212"/>
          </a:xfrm>
          <a:prstGeom prst="rect">
            <a:avLst/>
          </a:prstGeom>
          <a:noFill/>
        </p:spPr>
        <p:txBody>
          <a:bodyPr wrap="none" rtlCol="0">
            <a:spAutoFit/>
          </a:bodyPr>
          <a:lstStyle/>
          <a:p>
            <a:pPr algn="ctr"/>
            <a:r>
              <a:rPr lang="ja-JP" altLang="en-US" sz="800" dirty="0">
                <a:latin typeface="+mn-ea"/>
              </a:rPr>
              <a:t>ドローン配送</a:t>
            </a:r>
            <a:endParaRPr lang="en-US" altLang="ja-JP" sz="800" dirty="0">
              <a:latin typeface="+mn-ea"/>
            </a:endParaRPr>
          </a:p>
          <a:p>
            <a:pPr algn="ctr"/>
            <a:r>
              <a:rPr lang="ja-JP" altLang="en-US" sz="800" dirty="0">
                <a:latin typeface="+mn-ea"/>
              </a:rPr>
              <a:t>（自動飛行）</a:t>
            </a:r>
          </a:p>
        </p:txBody>
      </p:sp>
      <p:pic>
        <p:nvPicPr>
          <p:cNvPr id="91" name="図 90" descr="図形  低い精度で自動的に生成された説明">
            <a:extLst>
              <a:ext uri="{FF2B5EF4-FFF2-40B4-BE49-F238E27FC236}">
                <a16:creationId xmlns:a16="http://schemas.microsoft.com/office/drawing/2014/main" id="{B18ADDDF-DB4E-40E7-B0CA-AD987EDBEAD1}"/>
              </a:ext>
            </a:extLst>
          </p:cNvPr>
          <p:cNvPicPr>
            <a:picLocks noChangeAspect="1"/>
          </p:cNvPicPr>
          <p:nvPr/>
        </p:nvPicPr>
        <p:blipFill>
          <a:blip r:embed="rId1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99887" y="2159925"/>
            <a:ext cx="235347" cy="237952"/>
          </a:xfrm>
          <a:prstGeom prst="rect">
            <a:avLst/>
          </a:prstGeom>
          <a:solidFill>
            <a:schemeClr val="bg1"/>
          </a:solidFill>
        </p:spPr>
      </p:pic>
      <p:pic>
        <p:nvPicPr>
          <p:cNvPr id="92" name="図 91" descr="図形  中程度の精度で自動的に生成された説明">
            <a:extLst>
              <a:ext uri="{FF2B5EF4-FFF2-40B4-BE49-F238E27FC236}">
                <a16:creationId xmlns:a16="http://schemas.microsoft.com/office/drawing/2014/main" id="{7EAD1847-A455-4AEE-807C-C3B0184CA797}"/>
              </a:ext>
            </a:extLst>
          </p:cNvPr>
          <p:cNvPicPr>
            <a:picLocks noChangeAspect="1"/>
          </p:cNvPicPr>
          <p:nvPr/>
        </p:nvPicPr>
        <p:blipFill>
          <a:blip r:embed="rId1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61674" y="2231309"/>
            <a:ext cx="353362" cy="145308"/>
          </a:xfrm>
          <a:prstGeom prst="rect">
            <a:avLst/>
          </a:prstGeom>
        </p:spPr>
      </p:pic>
      <p:pic>
        <p:nvPicPr>
          <p:cNvPr id="93" name="図 92" descr="図形  中程度の精度で自動的に生成された説明">
            <a:extLst>
              <a:ext uri="{FF2B5EF4-FFF2-40B4-BE49-F238E27FC236}">
                <a16:creationId xmlns:a16="http://schemas.microsoft.com/office/drawing/2014/main" id="{8B429E21-C2FE-47EE-8204-15D8D1C40047}"/>
              </a:ext>
            </a:extLst>
          </p:cNvPr>
          <p:cNvPicPr>
            <a:picLocks noChangeAspect="1"/>
          </p:cNvPicPr>
          <p:nvPr/>
        </p:nvPicPr>
        <p:blipFill>
          <a:blip r:embed="rId1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1681367" y="2483622"/>
            <a:ext cx="201113" cy="271631"/>
          </a:xfrm>
          <a:prstGeom prst="rect">
            <a:avLst/>
          </a:prstGeom>
        </p:spPr>
      </p:pic>
      <p:pic>
        <p:nvPicPr>
          <p:cNvPr id="94" name="図 93" descr="図形  中程度の精度で自動的に生成された説明">
            <a:extLst>
              <a:ext uri="{FF2B5EF4-FFF2-40B4-BE49-F238E27FC236}">
                <a16:creationId xmlns:a16="http://schemas.microsoft.com/office/drawing/2014/main" id="{0F157538-C238-4CD5-90B5-A337E27EB699}"/>
              </a:ext>
            </a:extLst>
          </p:cNvPr>
          <p:cNvPicPr>
            <a:picLocks noChangeAspect="1"/>
          </p:cNvPicPr>
          <p:nvPr/>
        </p:nvPicPr>
        <p:blipFill>
          <a:blip r:embed="rId1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86915" y="3022771"/>
            <a:ext cx="282119" cy="145309"/>
          </a:xfrm>
          <a:prstGeom prst="rect">
            <a:avLst/>
          </a:prstGeom>
        </p:spPr>
      </p:pic>
      <p:pic>
        <p:nvPicPr>
          <p:cNvPr id="95" name="図 94" descr="アイコン  自動的に生成された説明">
            <a:extLst>
              <a:ext uri="{FF2B5EF4-FFF2-40B4-BE49-F238E27FC236}">
                <a16:creationId xmlns:a16="http://schemas.microsoft.com/office/drawing/2014/main" id="{74CD6B85-C596-4E98-B10A-ED84039BB2A7}"/>
              </a:ext>
            </a:extLst>
          </p:cNvPr>
          <p:cNvPicPr>
            <a:picLocks noChangeAspect="1"/>
          </p:cNvPicPr>
          <p:nvPr/>
        </p:nvPicPr>
        <p:blipFill>
          <a:blip r:embed="rId1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706861" y="3234365"/>
            <a:ext cx="288364" cy="229752"/>
          </a:xfrm>
          <a:prstGeom prst="rect">
            <a:avLst/>
          </a:prstGeom>
          <a:solidFill>
            <a:schemeClr val="bg1"/>
          </a:solidFill>
        </p:spPr>
      </p:pic>
      <p:pic>
        <p:nvPicPr>
          <p:cNvPr id="96" name="図 95" descr="図形  中程度の精度で自動的に生成された説明">
            <a:extLst>
              <a:ext uri="{FF2B5EF4-FFF2-40B4-BE49-F238E27FC236}">
                <a16:creationId xmlns:a16="http://schemas.microsoft.com/office/drawing/2014/main" id="{1B0FBD84-184C-42A2-81F3-D680848E0D5A}"/>
              </a:ext>
            </a:extLst>
          </p:cNvPr>
          <p:cNvPicPr>
            <a:picLocks noChangeAspect="1"/>
          </p:cNvPicPr>
          <p:nvPr/>
        </p:nvPicPr>
        <p:blipFill>
          <a:blip r:embed="rId2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55345" y="3496032"/>
            <a:ext cx="416932" cy="152614"/>
          </a:xfrm>
          <a:prstGeom prst="rect">
            <a:avLst/>
          </a:prstGeom>
        </p:spPr>
      </p:pic>
      <p:pic>
        <p:nvPicPr>
          <p:cNvPr id="111" name="図 110" descr="図形  中程度の精度で自動的に生成された説明">
            <a:extLst>
              <a:ext uri="{FF2B5EF4-FFF2-40B4-BE49-F238E27FC236}">
                <a16:creationId xmlns:a16="http://schemas.microsoft.com/office/drawing/2014/main" id="{43C24B4E-40B0-452E-AF76-5AA17646842F}"/>
              </a:ext>
            </a:extLst>
          </p:cNvPr>
          <p:cNvPicPr>
            <a:picLocks noChangeAspect="1"/>
          </p:cNvPicPr>
          <p:nvPr/>
        </p:nvPicPr>
        <p:blipFill>
          <a:blip r:embed="rId21"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188354" y="3247487"/>
            <a:ext cx="365076" cy="284131"/>
          </a:xfrm>
          <a:prstGeom prst="rect">
            <a:avLst/>
          </a:prstGeom>
        </p:spPr>
      </p:pic>
      <p:pic>
        <p:nvPicPr>
          <p:cNvPr id="98" name="図 97" descr="図形  中程度の精度で自動的に生成された説明">
            <a:extLst>
              <a:ext uri="{FF2B5EF4-FFF2-40B4-BE49-F238E27FC236}">
                <a16:creationId xmlns:a16="http://schemas.microsoft.com/office/drawing/2014/main" id="{D4EE1020-C216-4F25-82F2-171F4AE4361B}"/>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flipH="1">
            <a:off x="13276575" y="2454482"/>
            <a:ext cx="283140" cy="198843"/>
          </a:xfrm>
          <a:prstGeom prst="rect">
            <a:avLst/>
          </a:prstGeom>
        </p:spPr>
      </p:pic>
      <p:pic>
        <p:nvPicPr>
          <p:cNvPr id="99" name="図 98" descr="図形  中程度の精度で自動的に生成された説明">
            <a:extLst>
              <a:ext uri="{FF2B5EF4-FFF2-40B4-BE49-F238E27FC236}">
                <a16:creationId xmlns:a16="http://schemas.microsoft.com/office/drawing/2014/main" id="{FB6270BE-7163-4047-9711-74E77BE09F88}"/>
              </a:ext>
            </a:extLst>
          </p:cNvPr>
          <p:cNvPicPr>
            <a:picLocks noChangeAspect="1"/>
          </p:cNvPicPr>
          <p:nvPr/>
        </p:nvPicPr>
        <p:blipFill>
          <a:blip r:embed="rId2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13459" y="1342440"/>
            <a:ext cx="282120" cy="231605"/>
          </a:xfrm>
          <a:prstGeom prst="rect">
            <a:avLst/>
          </a:prstGeom>
        </p:spPr>
      </p:pic>
      <p:pic>
        <p:nvPicPr>
          <p:cNvPr id="100" name="図 99" descr="図形 が含まれている画像  自動的に生成された説明">
            <a:extLst>
              <a:ext uri="{FF2B5EF4-FFF2-40B4-BE49-F238E27FC236}">
                <a16:creationId xmlns:a16="http://schemas.microsoft.com/office/drawing/2014/main" id="{A5BFD27E-5DF4-41EC-9CD1-DF155C11E612}"/>
              </a:ext>
            </a:extLst>
          </p:cNvPr>
          <p:cNvPicPr>
            <a:picLocks noChangeAspect="1"/>
          </p:cNvPicPr>
          <p:nvPr/>
        </p:nvPicPr>
        <p:blipFill>
          <a:blip r:embed="rId2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1624685" y="1017248"/>
            <a:ext cx="283039" cy="236875"/>
          </a:xfrm>
          <a:prstGeom prst="rect">
            <a:avLst/>
          </a:prstGeom>
        </p:spPr>
      </p:pic>
      <p:pic>
        <p:nvPicPr>
          <p:cNvPr id="101" name="図 100" descr="図形  中程度の精度で自動的に生成された説明">
            <a:extLst>
              <a:ext uri="{FF2B5EF4-FFF2-40B4-BE49-F238E27FC236}">
                <a16:creationId xmlns:a16="http://schemas.microsoft.com/office/drawing/2014/main" id="{6FED828D-51C1-40BE-B253-86540DAB715D}"/>
              </a:ext>
            </a:extLst>
          </p:cNvPr>
          <p:cNvPicPr>
            <a:picLocks noChangeAspect="1"/>
          </p:cNvPicPr>
          <p:nvPr/>
        </p:nvPicPr>
        <p:blipFill>
          <a:blip r:embed="rId2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2201675" y="976297"/>
            <a:ext cx="333278" cy="273605"/>
          </a:xfrm>
          <a:prstGeom prst="rect">
            <a:avLst/>
          </a:prstGeom>
        </p:spPr>
      </p:pic>
      <p:pic>
        <p:nvPicPr>
          <p:cNvPr id="102" name="図 101" descr="図形 が含まれている画像  自動的に生成された説明">
            <a:extLst>
              <a:ext uri="{FF2B5EF4-FFF2-40B4-BE49-F238E27FC236}">
                <a16:creationId xmlns:a16="http://schemas.microsoft.com/office/drawing/2014/main" id="{BBE3EE61-8ADA-4A12-8CBA-262F09FD6E90}"/>
              </a:ext>
            </a:extLst>
          </p:cNvPr>
          <p:cNvPicPr>
            <a:picLocks noChangeAspect="1"/>
          </p:cNvPicPr>
          <p:nvPr/>
        </p:nvPicPr>
        <p:blipFill>
          <a:blip r:embed="rId2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2535369" y="1312637"/>
            <a:ext cx="205529" cy="172007"/>
          </a:xfrm>
          <a:prstGeom prst="rect">
            <a:avLst/>
          </a:prstGeom>
        </p:spPr>
      </p:pic>
      <p:pic>
        <p:nvPicPr>
          <p:cNvPr id="103" name="図 102" descr="図形  中程度の精度で自動的に生成された説明">
            <a:extLst>
              <a:ext uri="{FF2B5EF4-FFF2-40B4-BE49-F238E27FC236}">
                <a16:creationId xmlns:a16="http://schemas.microsoft.com/office/drawing/2014/main" id="{AA429C95-9FB1-4A85-B1E5-B12F2F711E64}"/>
              </a:ext>
            </a:extLst>
          </p:cNvPr>
          <p:cNvPicPr>
            <a:picLocks noChangeAspect="1"/>
          </p:cNvPicPr>
          <p:nvPr/>
        </p:nvPicPr>
        <p:blipFill>
          <a:blip r:embed="rId2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3295116" y="1787898"/>
            <a:ext cx="317142" cy="193826"/>
          </a:xfrm>
          <a:prstGeom prst="rect">
            <a:avLst/>
          </a:prstGeom>
        </p:spPr>
      </p:pic>
      <p:sp>
        <p:nvSpPr>
          <p:cNvPr id="46" name="テキスト ボックス 45">
            <a:extLst>
              <a:ext uri="{FF2B5EF4-FFF2-40B4-BE49-F238E27FC236}">
                <a16:creationId xmlns:a16="http://schemas.microsoft.com/office/drawing/2014/main" id="{C30EA859-B283-4A33-8B05-2FCC06BC541C}"/>
              </a:ext>
            </a:extLst>
          </p:cNvPr>
          <p:cNvSpPr txBox="1"/>
          <p:nvPr/>
        </p:nvSpPr>
        <p:spPr>
          <a:xfrm>
            <a:off x="13513538" y="3280098"/>
            <a:ext cx="1324691" cy="338554"/>
          </a:xfrm>
          <a:prstGeom prst="rect">
            <a:avLst/>
          </a:prstGeom>
          <a:noFill/>
        </p:spPr>
        <p:txBody>
          <a:bodyPr wrap="square" rtlCol="0">
            <a:spAutoFit/>
          </a:bodyPr>
          <a:lstStyle/>
          <a:p>
            <a:r>
              <a:rPr lang="ja-JP" altLang="en-US" sz="800" dirty="0">
                <a:latin typeface="+mn-ea"/>
              </a:rPr>
              <a:t>バイタル情報の活用</a:t>
            </a:r>
            <a:endParaRPr lang="en-US" altLang="ja-JP" sz="800" dirty="0">
              <a:latin typeface="+mn-ea"/>
            </a:endParaRPr>
          </a:p>
          <a:p>
            <a:r>
              <a:rPr lang="ja-JP" altLang="en-US" sz="800" dirty="0">
                <a:latin typeface="+mn-ea"/>
              </a:rPr>
              <a:t>（熱中症対策など）</a:t>
            </a:r>
          </a:p>
        </p:txBody>
      </p:sp>
      <p:sp>
        <p:nvSpPr>
          <p:cNvPr id="49" name="角丸四角形 214">
            <a:extLst>
              <a:ext uri="{FF2B5EF4-FFF2-40B4-BE49-F238E27FC236}">
                <a16:creationId xmlns:a16="http://schemas.microsoft.com/office/drawing/2014/main" id="{2248AA97-14F1-4755-B9AE-4EA1392D41E6}"/>
              </a:ext>
            </a:extLst>
          </p:cNvPr>
          <p:cNvSpPr/>
          <p:nvPr/>
        </p:nvSpPr>
        <p:spPr>
          <a:xfrm>
            <a:off x="13193000" y="1559454"/>
            <a:ext cx="1645229" cy="2077546"/>
          </a:xfrm>
          <a:prstGeom prst="roundRect">
            <a:avLst>
              <a:gd name="adj" fmla="val 5913"/>
            </a:avLst>
          </a:prstGeom>
          <a:noFill/>
          <a:ln w="22225">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50" name="図 49" descr="図形  低い精度で自動的に生成された説明">
            <a:extLst>
              <a:ext uri="{FF2B5EF4-FFF2-40B4-BE49-F238E27FC236}">
                <a16:creationId xmlns:a16="http://schemas.microsoft.com/office/drawing/2014/main" id="{2B05C865-D62C-4574-9763-9486C6ED834B}"/>
              </a:ext>
            </a:extLst>
          </p:cNvPr>
          <p:cNvPicPr>
            <a:picLocks noChangeAspect="1"/>
          </p:cNvPicPr>
          <p:nvPr/>
        </p:nvPicPr>
        <p:blipFill>
          <a:blip r:embed="rId28"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629094" y="980746"/>
            <a:ext cx="280213" cy="277776"/>
          </a:xfrm>
          <a:prstGeom prst="rect">
            <a:avLst/>
          </a:prstGeom>
        </p:spPr>
      </p:pic>
      <p:grpSp>
        <p:nvGrpSpPr>
          <p:cNvPr id="51" name="グループ化 50">
            <a:extLst>
              <a:ext uri="{FF2B5EF4-FFF2-40B4-BE49-F238E27FC236}">
                <a16:creationId xmlns:a16="http://schemas.microsoft.com/office/drawing/2014/main" id="{7ED83B60-F94E-4818-AA1C-90CD638C8BCF}"/>
              </a:ext>
            </a:extLst>
          </p:cNvPr>
          <p:cNvGrpSpPr/>
          <p:nvPr/>
        </p:nvGrpSpPr>
        <p:grpSpPr>
          <a:xfrm>
            <a:off x="12583786" y="2635731"/>
            <a:ext cx="346410" cy="227816"/>
            <a:chOff x="6882614" y="3897215"/>
            <a:chExt cx="681307" cy="448060"/>
          </a:xfrm>
        </p:grpSpPr>
        <p:pic>
          <p:nvPicPr>
            <p:cNvPr id="81" name="図 80" descr="図形  中程度の精度で自動的に生成された説明">
              <a:extLst>
                <a:ext uri="{FF2B5EF4-FFF2-40B4-BE49-F238E27FC236}">
                  <a16:creationId xmlns:a16="http://schemas.microsoft.com/office/drawing/2014/main" id="{8805E52D-178A-4965-BBD9-8FAA4C06A382}"/>
                </a:ext>
              </a:extLst>
            </p:cNvPr>
            <p:cNvPicPr>
              <a:picLocks noChangeAspect="1"/>
            </p:cNvPicPr>
            <p:nvPr/>
          </p:nvPicPr>
          <p:blipFill>
            <a:blip r:embed="rId2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882614" y="3897215"/>
              <a:ext cx="681307" cy="402244"/>
            </a:xfrm>
            <a:prstGeom prst="rect">
              <a:avLst/>
            </a:prstGeom>
          </p:spPr>
        </p:pic>
        <p:sp>
          <p:nvSpPr>
            <p:cNvPr id="82" name="四角形: 角を丸くする 81">
              <a:extLst>
                <a:ext uri="{FF2B5EF4-FFF2-40B4-BE49-F238E27FC236}">
                  <a16:creationId xmlns:a16="http://schemas.microsoft.com/office/drawing/2014/main" id="{A37E6B05-E013-4814-9B08-E8BD2B15E217}"/>
                </a:ext>
              </a:extLst>
            </p:cNvPr>
            <p:cNvSpPr/>
            <p:nvPr/>
          </p:nvSpPr>
          <p:spPr>
            <a:xfrm>
              <a:off x="7120050" y="4156949"/>
              <a:ext cx="209524" cy="188326"/>
            </a:xfrm>
            <a:prstGeom prst="roundRect">
              <a:avLst/>
            </a:prstGeom>
            <a:solidFill>
              <a:schemeClr val="bg1"/>
            </a:solidFill>
            <a:ln w="1905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52" name="グループ化 51">
            <a:extLst>
              <a:ext uri="{FF2B5EF4-FFF2-40B4-BE49-F238E27FC236}">
                <a16:creationId xmlns:a16="http://schemas.microsoft.com/office/drawing/2014/main" id="{2E1268A7-9EAE-45E4-863A-6FFE7E3B816A}"/>
              </a:ext>
            </a:extLst>
          </p:cNvPr>
          <p:cNvGrpSpPr/>
          <p:nvPr/>
        </p:nvGrpSpPr>
        <p:grpSpPr>
          <a:xfrm>
            <a:off x="11415758" y="918489"/>
            <a:ext cx="162104" cy="2718512"/>
            <a:chOff x="4804657" y="5785808"/>
            <a:chExt cx="162104" cy="2718512"/>
          </a:xfrm>
        </p:grpSpPr>
        <p:sp>
          <p:nvSpPr>
            <p:cNvPr id="78" name="正方形/長方形 77">
              <a:extLst>
                <a:ext uri="{FF2B5EF4-FFF2-40B4-BE49-F238E27FC236}">
                  <a16:creationId xmlns:a16="http://schemas.microsoft.com/office/drawing/2014/main" id="{F7123C5A-B1F1-4440-BA49-07D9D2F74023}"/>
                </a:ext>
              </a:extLst>
            </p:cNvPr>
            <p:cNvSpPr/>
            <p:nvPr/>
          </p:nvSpPr>
          <p:spPr>
            <a:xfrm>
              <a:off x="4804657" y="6732913"/>
              <a:ext cx="162104" cy="824400"/>
            </a:xfrm>
            <a:prstGeom prst="rect">
              <a:avLst/>
            </a:prstGeom>
            <a:solidFill>
              <a:srgbClr val="3C8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bg1"/>
                  </a:solidFill>
                  <a:latin typeface="+mn-ea"/>
                </a:rPr>
                <a:t>人</a:t>
              </a:r>
            </a:p>
          </p:txBody>
        </p:sp>
        <p:sp>
          <p:nvSpPr>
            <p:cNvPr id="79" name="正方形/長方形 78">
              <a:extLst>
                <a:ext uri="{FF2B5EF4-FFF2-40B4-BE49-F238E27FC236}">
                  <a16:creationId xmlns:a16="http://schemas.microsoft.com/office/drawing/2014/main" id="{6154696A-4488-447C-B3BC-1FA6B95025A5}"/>
                </a:ext>
              </a:extLst>
            </p:cNvPr>
            <p:cNvSpPr/>
            <p:nvPr/>
          </p:nvSpPr>
          <p:spPr>
            <a:xfrm>
              <a:off x="4804709" y="7680018"/>
              <a:ext cx="162000" cy="8243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latin typeface="+mn-ea"/>
                </a:rPr>
                <a:t>モノ</a:t>
              </a:r>
            </a:p>
          </p:txBody>
        </p:sp>
        <p:sp>
          <p:nvSpPr>
            <p:cNvPr id="80" name="正方形/長方形 79">
              <a:extLst>
                <a:ext uri="{FF2B5EF4-FFF2-40B4-BE49-F238E27FC236}">
                  <a16:creationId xmlns:a16="http://schemas.microsoft.com/office/drawing/2014/main" id="{998331C7-9E84-40B5-9278-B43AD5E38EFF}"/>
                </a:ext>
              </a:extLst>
            </p:cNvPr>
            <p:cNvSpPr/>
            <p:nvPr/>
          </p:nvSpPr>
          <p:spPr>
            <a:xfrm>
              <a:off x="4804657" y="5785808"/>
              <a:ext cx="162104" cy="824400"/>
            </a:xfrm>
            <a:prstGeom prst="rect">
              <a:avLst/>
            </a:prstGeom>
            <a:solidFill>
              <a:srgbClr val="003B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latin typeface="+mn-ea"/>
                </a:rPr>
                <a:t>工事車両</a:t>
              </a:r>
            </a:p>
          </p:txBody>
        </p:sp>
      </p:grpSp>
      <p:sp>
        <p:nvSpPr>
          <p:cNvPr id="53" name="テキスト ボックス 52">
            <a:extLst>
              <a:ext uri="{FF2B5EF4-FFF2-40B4-BE49-F238E27FC236}">
                <a16:creationId xmlns:a16="http://schemas.microsoft.com/office/drawing/2014/main" id="{B17EEC96-F8E9-4DB7-9239-C8B9D315F5EE}"/>
              </a:ext>
            </a:extLst>
          </p:cNvPr>
          <p:cNvSpPr txBox="1"/>
          <p:nvPr/>
        </p:nvSpPr>
        <p:spPr>
          <a:xfrm>
            <a:off x="14247082" y="1335812"/>
            <a:ext cx="595035" cy="215444"/>
          </a:xfrm>
          <a:prstGeom prst="rect">
            <a:avLst/>
          </a:prstGeom>
          <a:noFill/>
        </p:spPr>
        <p:txBody>
          <a:bodyPr wrap="none" rtlCol="0">
            <a:spAutoFit/>
          </a:bodyPr>
          <a:lstStyle/>
          <a:p>
            <a:r>
              <a:rPr lang="ja-JP" altLang="en-US" sz="800" b="1" dirty="0">
                <a:latin typeface="+mn-ea"/>
              </a:rPr>
              <a:t>建設現場</a:t>
            </a:r>
          </a:p>
        </p:txBody>
      </p:sp>
      <p:sp>
        <p:nvSpPr>
          <p:cNvPr id="54" name="テキスト ボックス 53">
            <a:extLst>
              <a:ext uri="{FF2B5EF4-FFF2-40B4-BE49-F238E27FC236}">
                <a16:creationId xmlns:a16="http://schemas.microsoft.com/office/drawing/2014/main" id="{142A74DD-F9AA-4A7C-84AB-4B61114C7015}"/>
              </a:ext>
            </a:extLst>
          </p:cNvPr>
          <p:cNvSpPr txBox="1"/>
          <p:nvPr/>
        </p:nvSpPr>
        <p:spPr>
          <a:xfrm>
            <a:off x="13544104" y="1680104"/>
            <a:ext cx="1294125" cy="338554"/>
          </a:xfrm>
          <a:prstGeom prst="rect">
            <a:avLst/>
          </a:prstGeom>
          <a:noFill/>
        </p:spPr>
        <p:txBody>
          <a:bodyPr wrap="square" rtlCol="0">
            <a:spAutoFit/>
          </a:bodyPr>
          <a:lstStyle/>
          <a:p>
            <a:r>
              <a:rPr lang="ja-JP" altLang="en-US" sz="800" dirty="0">
                <a:latin typeface="+mn-ea"/>
              </a:rPr>
              <a:t>　巡回シャトルバス</a:t>
            </a:r>
            <a:endParaRPr lang="en-US" altLang="ja-JP" sz="800" dirty="0">
              <a:latin typeface="+mn-ea"/>
            </a:endParaRPr>
          </a:p>
          <a:p>
            <a:r>
              <a:rPr lang="ja-JP" altLang="en-US" sz="800" dirty="0">
                <a:latin typeface="+mn-ea"/>
              </a:rPr>
              <a:t>（自動運転・貨客混載）</a:t>
            </a:r>
          </a:p>
        </p:txBody>
      </p:sp>
      <p:sp>
        <p:nvSpPr>
          <p:cNvPr id="55" name="テキスト ボックス 54">
            <a:extLst>
              <a:ext uri="{FF2B5EF4-FFF2-40B4-BE49-F238E27FC236}">
                <a16:creationId xmlns:a16="http://schemas.microsoft.com/office/drawing/2014/main" id="{DF768572-68C7-4888-9EF2-8DD560C59C66}"/>
              </a:ext>
            </a:extLst>
          </p:cNvPr>
          <p:cNvSpPr txBox="1"/>
          <p:nvPr/>
        </p:nvSpPr>
        <p:spPr>
          <a:xfrm>
            <a:off x="13513537" y="2007674"/>
            <a:ext cx="1193997" cy="338554"/>
          </a:xfrm>
          <a:prstGeom prst="rect">
            <a:avLst/>
          </a:prstGeom>
          <a:noFill/>
        </p:spPr>
        <p:txBody>
          <a:bodyPr wrap="square" rtlCol="0">
            <a:spAutoFit/>
          </a:bodyPr>
          <a:lstStyle/>
          <a:p>
            <a:r>
              <a:rPr lang="en-US" altLang="ja-JP" sz="800" dirty="0">
                <a:latin typeface="+mn-ea"/>
              </a:rPr>
              <a:t>AI</a:t>
            </a:r>
            <a:r>
              <a:rPr lang="ja-JP" altLang="ja-JP" sz="800" dirty="0">
                <a:latin typeface="+mn-ea"/>
              </a:rPr>
              <a:t>による顔認証での</a:t>
            </a:r>
            <a:r>
              <a:rPr lang="ja-JP" altLang="en-US" sz="800" dirty="0">
                <a:latin typeface="+mn-ea"/>
              </a:rPr>
              <a:t>建設</a:t>
            </a:r>
            <a:r>
              <a:rPr lang="ja-JP" altLang="ja-JP" sz="800" dirty="0">
                <a:latin typeface="+mn-ea"/>
              </a:rPr>
              <a:t>作業員の入退場管理</a:t>
            </a:r>
            <a:endParaRPr lang="ja-JP" altLang="en-US" sz="800" dirty="0">
              <a:latin typeface="+mn-ea"/>
            </a:endParaRPr>
          </a:p>
        </p:txBody>
      </p:sp>
      <p:sp>
        <p:nvSpPr>
          <p:cNvPr id="56" name="テキスト ボックス 55">
            <a:extLst>
              <a:ext uri="{FF2B5EF4-FFF2-40B4-BE49-F238E27FC236}">
                <a16:creationId xmlns:a16="http://schemas.microsoft.com/office/drawing/2014/main" id="{204D4089-77D8-4AC3-9D06-E52E74624765}"/>
              </a:ext>
            </a:extLst>
          </p:cNvPr>
          <p:cNvSpPr txBox="1"/>
          <p:nvPr/>
        </p:nvSpPr>
        <p:spPr>
          <a:xfrm>
            <a:off x="13513537" y="2356557"/>
            <a:ext cx="1329058" cy="338554"/>
          </a:xfrm>
          <a:prstGeom prst="rect">
            <a:avLst/>
          </a:prstGeom>
          <a:noFill/>
        </p:spPr>
        <p:txBody>
          <a:bodyPr wrap="square" rtlCol="0">
            <a:spAutoFit/>
          </a:bodyPr>
          <a:lstStyle>
            <a:defPPr>
              <a:defRPr lang="en-US"/>
            </a:defPPr>
            <a:lvl1pPr>
              <a:defRPr kumimoji="1" sz="1100">
                <a:latin typeface="メイリオ" panose="020B0604030504040204" pitchFamily="50" charset="-128"/>
                <a:ea typeface="メイリオ" panose="020B0604030504040204" pitchFamily="50" charset="-128"/>
              </a:defRPr>
            </a:lvl1pPr>
          </a:lstStyle>
          <a:p>
            <a:r>
              <a:rPr lang="ja-JP" altLang="en-US" sz="800" dirty="0">
                <a:latin typeface="+mn-ea"/>
                <a:ea typeface="+mn-ea"/>
              </a:rPr>
              <a:t>建設資材の予約</a:t>
            </a:r>
            <a:r>
              <a:rPr lang="en-US" altLang="ja-JP" sz="800" dirty="0">
                <a:latin typeface="+mn-ea"/>
                <a:ea typeface="+mn-ea"/>
              </a:rPr>
              <a:t>/</a:t>
            </a:r>
            <a:r>
              <a:rPr lang="ja-JP" altLang="en-US" sz="800" dirty="0">
                <a:latin typeface="+mn-ea"/>
                <a:ea typeface="+mn-ea"/>
              </a:rPr>
              <a:t>位置管理画像による工事管理</a:t>
            </a:r>
          </a:p>
        </p:txBody>
      </p:sp>
      <p:sp>
        <p:nvSpPr>
          <p:cNvPr id="57" name="AutoShape 3">
            <a:extLst>
              <a:ext uri="{FF2B5EF4-FFF2-40B4-BE49-F238E27FC236}">
                <a16:creationId xmlns:a16="http://schemas.microsoft.com/office/drawing/2014/main" id="{822FC646-A38C-4EFD-8E91-071E11529DBF}"/>
              </a:ext>
            </a:extLst>
          </p:cNvPr>
          <p:cNvSpPr>
            <a:spLocks noChangeAspect="1" noChangeArrowheads="1" noTextEdit="1"/>
          </p:cNvSpPr>
          <p:nvPr/>
        </p:nvSpPr>
        <p:spPr bwMode="auto">
          <a:xfrm>
            <a:off x="14323193" y="1215823"/>
            <a:ext cx="4206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n-ea"/>
            </a:endParaRPr>
          </a:p>
        </p:txBody>
      </p:sp>
      <p:sp>
        <p:nvSpPr>
          <p:cNvPr id="58" name="テキスト ボックス 57">
            <a:extLst>
              <a:ext uri="{FF2B5EF4-FFF2-40B4-BE49-F238E27FC236}">
                <a16:creationId xmlns:a16="http://schemas.microsoft.com/office/drawing/2014/main" id="{E5E541CD-AE3D-4D9F-AA75-7270072FC692}"/>
              </a:ext>
            </a:extLst>
          </p:cNvPr>
          <p:cNvSpPr txBox="1"/>
          <p:nvPr/>
        </p:nvSpPr>
        <p:spPr>
          <a:xfrm>
            <a:off x="13513537" y="2992484"/>
            <a:ext cx="1193997" cy="338554"/>
          </a:xfrm>
          <a:prstGeom prst="rect">
            <a:avLst/>
          </a:prstGeom>
          <a:noFill/>
        </p:spPr>
        <p:txBody>
          <a:bodyPr wrap="square" rtlCol="0">
            <a:spAutoFit/>
          </a:bodyPr>
          <a:lstStyle/>
          <a:p>
            <a:pPr fontAlgn="ctr"/>
            <a:r>
              <a:rPr lang="ja-JP" altLang="ja-JP" sz="800" dirty="0">
                <a:latin typeface="+mn-ea"/>
              </a:rPr>
              <a:t>局所的な気象予測</a:t>
            </a:r>
            <a:r>
              <a:rPr lang="ja-JP" altLang="en-US" sz="800" dirty="0">
                <a:latin typeface="+mn-ea"/>
              </a:rPr>
              <a:t>提供サービス</a:t>
            </a:r>
            <a:endParaRPr lang="ja-JP" altLang="ja-JP" sz="800" dirty="0">
              <a:latin typeface="+mn-ea"/>
            </a:endParaRPr>
          </a:p>
        </p:txBody>
      </p:sp>
      <p:sp>
        <p:nvSpPr>
          <p:cNvPr id="59" name="テキスト ボックス 58">
            <a:extLst>
              <a:ext uri="{FF2B5EF4-FFF2-40B4-BE49-F238E27FC236}">
                <a16:creationId xmlns:a16="http://schemas.microsoft.com/office/drawing/2014/main" id="{66A04FF3-3947-4216-9C48-22D22DF70A48}"/>
              </a:ext>
            </a:extLst>
          </p:cNvPr>
          <p:cNvSpPr txBox="1"/>
          <p:nvPr/>
        </p:nvSpPr>
        <p:spPr>
          <a:xfrm>
            <a:off x="13513537" y="2705440"/>
            <a:ext cx="1187468" cy="338554"/>
          </a:xfrm>
          <a:prstGeom prst="rect">
            <a:avLst/>
          </a:prstGeom>
          <a:noFill/>
        </p:spPr>
        <p:txBody>
          <a:bodyPr wrap="square" rtlCol="0">
            <a:spAutoFit/>
          </a:bodyPr>
          <a:lstStyle/>
          <a:p>
            <a:r>
              <a:rPr lang="ja-JP" altLang="en-US" sz="800" dirty="0">
                <a:latin typeface="+mn-ea"/>
              </a:rPr>
              <a:t>ドローンによる施工管理・インフラ点検見守り</a:t>
            </a:r>
          </a:p>
        </p:txBody>
      </p:sp>
      <p:sp>
        <p:nvSpPr>
          <p:cNvPr id="60" name="フリーフォーム 240">
            <a:extLst>
              <a:ext uri="{FF2B5EF4-FFF2-40B4-BE49-F238E27FC236}">
                <a16:creationId xmlns:a16="http://schemas.microsoft.com/office/drawing/2014/main" id="{71424D8A-8DEA-4A71-A9EC-1FA1372FD9E8}"/>
              </a:ext>
            </a:extLst>
          </p:cNvPr>
          <p:cNvSpPr/>
          <p:nvPr/>
        </p:nvSpPr>
        <p:spPr>
          <a:xfrm>
            <a:off x="12431389" y="1917986"/>
            <a:ext cx="783189" cy="1029223"/>
          </a:xfrm>
          <a:custGeom>
            <a:avLst/>
            <a:gdLst>
              <a:gd name="connsiteX0" fmla="*/ 0 w 1968500"/>
              <a:gd name="connsiteY0" fmla="*/ 1981200 h 1981200"/>
              <a:gd name="connsiteX1" fmla="*/ 381000 w 1968500"/>
              <a:gd name="connsiteY1" fmla="*/ 7493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698500 w 1968500"/>
              <a:gd name="connsiteY1" fmla="*/ 584200 h 1981200"/>
              <a:gd name="connsiteX2" fmla="*/ 1968500 w 1968500"/>
              <a:gd name="connsiteY2" fmla="*/ 0 h 1981200"/>
              <a:gd name="connsiteX0" fmla="*/ 0 w 1968500"/>
              <a:gd name="connsiteY0" fmla="*/ 1981200 h 1981200"/>
              <a:gd name="connsiteX1" fmla="*/ 558800 w 1968500"/>
              <a:gd name="connsiteY1" fmla="*/ 520700 h 1981200"/>
              <a:gd name="connsiteX2" fmla="*/ 1968500 w 1968500"/>
              <a:gd name="connsiteY2" fmla="*/ 0 h 1981200"/>
              <a:gd name="connsiteX0" fmla="*/ 0 w 1882775"/>
              <a:gd name="connsiteY0" fmla="*/ 1890712 h 1890712"/>
              <a:gd name="connsiteX1" fmla="*/ 558800 w 1882775"/>
              <a:gd name="connsiteY1" fmla="*/ 430212 h 1890712"/>
              <a:gd name="connsiteX2" fmla="*/ 1882775 w 1882775"/>
              <a:gd name="connsiteY2" fmla="*/ 0 h 1890712"/>
              <a:gd name="connsiteX0" fmla="*/ 0 w 1882775"/>
              <a:gd name="connsiteY0" fmla="*/ 1890712 h 1890712"/>
              <a:gd name="connsiteX1" fmla="*/ 558800 w 1882775"/>
              <a:gd name="connsiteY1" fmla="*/ 430212 h 1890712"/>
              <a:gd name="connsiteX2" fmla="*/ 1882775 w 1882775"/>
              <a:gd name="connsiteY2" fmla="*/ 0 h 1890712"/>
              <a:gd name="connsiteX0" fmla="*/ 0 w 1946275"/>
              <a:gd name="connsiteY0" fmla="*/ 1795462 h 1795462"/>
              <a:gd name="connsiteX1" fmla="*/ 622300 w 1946275"/>
              <a:gd name="connsiteY1" fmla="*/ 430212 h 1795462"/>
              <a:gd name="connsiteX2" fmla="*/ 1946275 w 1946275"/>
              <a:gd name="connsiteY2" fmla="*/ 0 h 1795462"/>
              <a:gd name="connsiteX0" fmla="*/ 0 w 1946275"/>
              <a:gd name="connsiteY0" fmla="*/ 1795462 h 1795462"/>
              <a:gd name="connsiteX1" fmla="*/ 622300 w 1946275"/>
              <a:gd name="connsiteY1" fmla="*/ 430212 h 1795462"/>
              <a:gd name="connsiteX2" fmla="*/ 1946275 w 1946275"/>
              <a:gd name="connsiteY2" fmla="*/ 0 h 1795462"/>
              <a:gd name="connsiteX0" fmla="*/ 0 w 1958975"/>
              <a:gd name="connsiteY0" fmla="*/ 1833562 h 1833562"/>
              <a:gd name="connsiteX1" fmla="*/ 635000 w 1958975"/>
              <a:gd name="connsiteY1" fmla="*/ 430212 h 1833562"/>
              <a:gd name="connsiteX2" fmla="*/ 1958975 w 1958975"/>
              <a:gd name="connsiteY2" fmla="*/ 0 h 1833562"/>
            </a:gdLst>
            <a:ahLst/>
            <a:cxnLst>
              <a:cxn ang="0">
                <a:pos x="connsiteX0" y="connsiteY0"/>
              </a:cxn>
              <a:cxn ang="0">
                <a:pos x="connsiteX1" y="connsiteY1"/>
              </a:cxn>
              <a:cxn ang="0">
                <a:pos x="connsiteX2" y="connsiteY2"/>
              </a:cxn>
            </a:cxnLst>
            <a:rect l="l" t="t" r="r" b="b"/>
            <a:pathLst>
              <a:path w="1958975" h="1833562">
                <a:moveTo>
                  <a:pt x="0" y="1833562"/>
                </a:moveTo>
                <a:cubicBezTo>
                  <a:pt x="169333" y="1336145"/>
                  <a:pt x="300567" y="857779"/>
                  <a:pt x="635000" y="430212"/>
                </a:cubicBezTo>
                <a:cubicBezTo>
                  <a:pt x="1058333" y="44979"/>
                  <a:pt x="1502305" y="51858"/>
                  <a:pt x="1958975" y="0"/>
                </a:cubicBezTo>
              </a:path>
            </a:pathLst>
          </a:custGeom>
          <a:ln w="19050">
            <a:prstDash val="sysDash"/>
            <a:headEnd type="triangle" w="lg" len="med"/>
            <a:tailEnd type="triangle" w="lg"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latin typeface="+mn-ea"/>
            </a:endParaRPr>
          </a:p>
        </p:txBody>
      </p:sp>
      <p:sp>
        <p:nvSpPr>
          <p:cNvPr id="61" name="フローチャート: 結合子 60">
            <a:extLst>
              <a:ext uri="{FF2B5EF4-FFF2-40B4-BE49-F238E27FC236}">
                <a16:creationId xmlns:a16="http://schemas.microsoft.com/office/drawing/2014/main" id="{6B8336C6-0D7D-41E4-9CDE-C57C9DA693A9}"/>
              </a:ext>
            </a:extLst>
          </p:cNvPr>
          <p:cNvSpPr/>
          <p:nvPr/>
        </p:nvSpPr>
        <p:spPr>
          <a:xfrm>
            <a:off x="12289435" y="2969190"/>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mn-ea"/>
              </a:rPr>
              <a:t>H</a:t>
            </a:r>
            <a:endParaRPr lang="ja-JP" altLang="en-US" sz="1400" dirty="0">
              <a:solidFill>
                <a:sysClr val="windowText" lastClr="000000"/>
              </a:solidFill>
              <a:latin typeface="+mn-ea"/>
            </a:endParaRPr>
          </a:p>
        </p:txBody>
      </p:sp>
      <p:sp>
        <p:nvSpPr>
          <p:cNvPr id="62" name="テキスト ボックス 61">
            <a:extLst>
              <a:ext uri="{FF2B5EF4-FFF2-40B4-BE49-F238E27FC236}">
                <a16:creationId xmlns:a16="http://schemas.microsoft.com/office/drawing/2014/main" id="{80271AAE-2D85-4779-BBA2-CDD478D231FB}"/>
              </a:ext>
            </a:extLst>
          </p:cNvPr>
          <p:cNvSpPr txBox="1"/>
          <p:nvPr/>
        </p:nvSpPr>
        <p:spPr>
          <a:xfrm>
            <a:off x="12184131" y="1762543"/>
            <a:ext cx="919428" cy="461665"/>
          </a:xfrm>
          <a:prstGeom prst="rect">
            <a:avLst/>
          </a:prstGeom>
          <a:noFill/>
        </p:spPr>
        <p:txBody>
          <a:bodyPr wrap="square" rtlCol="0">
            <a:spAutoFit/>
          </a:bodyPr>
          <a:lstStyle/>
          <a:p>
            <a:pPr algn="ctr"/>
            <a:r>
              <a:rPr lang="ja-JP" altLang="en-US" sz="800" dirty="0">
                <a:latin typeface="+mn-ea"/>
              </a:rPr>
              <a:t>シャトルバス</a:t>
            </a:r>
            <a:endParaRPr lang="en-US" altLang="ja-JP" sz="800" dirty="0">
              <a:latin typeface="+mn-ea"/>
            </a:endParaRPr>
          </a:p>
          <a:p>
            <a:pPr algn="ctr"/>
            <a:r>
              <a:rPr lang="ja-JP" altLang="en-US" sz="800" dirty="0">
                <a:latin typeface="+mn-ea"/>
              </a:rPr>
              <a:t>（貨客混載</a:t>
            </a:r>
            <a:endParaRPr lang="en-US" altLang="ja-JP" sz="800" dirty="0">
              <a:latin typeface="+mn-ea"/>
            </a:endParaRPr>
          </a:p>
          <a:p>
            <a:pPr algn="ctr"/>
            <a:r>
              <a:rPr lang="ja-JP" altLang="en-US" sz="800" dirty="0">
                <a:latin typeface="+mn-ea"/>
              </a:rPr>
              <a:t>・自動運転）</a:t>
            </a:r>
            <a:endParaRPr lang="en-US" altLang="ja-JP" sz="800" dirty="0">
              <a:latin typeface="+mn-ea"/>
            </a:endParaRPr>
          </a:p>
        </p:txBody>
      </p:sp>
      <p:sp>
        <p:nvSpPr>
          <p:cNvPr id="63" name="テキスト ボックス 62">
            <a:extLst>
              <a:ext uri="{FF2B5EF4-FFF2-40B4-BE49-F238E27FC236}">
                <a16:creationId xmlns:a16="http://schemas.microsoft.com/office/drawing/2014/main" id="{F1563559-2438-4AA9-B0B3-3AE9CD5DD91D}"/>
              </a:ext>
            </a:extLst>
          </p:cNvPr>
          <p:cNvSpPr txBox="1"/>
          <p:nvPr/>
        </p:nvSpPr>
        <p:spPr>
          <a:xfrm>
            <a:off x="12386509" y="2201426"/>
            <a:ext cx="697627" cy="215444"/>
          </a:xfrm>
          <a:prstGeom prst="rect">
            <a:avLst/>
          </a:prstGeom>
          <a:noFill/>
        </p:spPr>
        <p:txBody>
          <a:bodyPr wrap="none" rtlCol="0">
            <a:spAutoFit/>
          </a:bodyPr>
          <a:lstStyle/>
          <a:p>
            <a:r>
              <a:rPr lang="ja-JP" altLang="en-US" sz="800" dirty="0">
                <a:latin typeface="+mn-ea"/>
              </a:rPr>
              <a:t>共同駐車場</a:t>
            </a:r>
          </a:p>
        </p:txBody>
      </p:sp>
      <p:sp>
        <p:nvSpPr>
          <p:cNvPr id="64" name="テキスト ボックス 63">
            <a:extLst>
              <a:ext uri="{FF2B5EF4-FFF2-40B4-BE49-F238E27FC236}">
                <a16:creationId xmlns:a16="http://schemas.microsoft.com/office/drawing/2014/main" id="{858522F8-8074-4C92-B54C-F7673D135672}"/>
              </a:ext>
            </a:extLst>
          </p:cNvPr>
          <p:cNvSpPr txBox="1"/>
          <p:nvPr/>
        </p:nvSpPr>
        <p:spPr>
          <a:xfrm>
            <a:off x="12456661" y="3292156"/>
            <a:ext cx="704039" cy="215444"/>
          </a:xfrm>
          <a:prstGeom prst="rect">
            <a:avLst/>
          </a:prstGeom>
          <a:noFill/>
        </p:spPr>
        <p:txBody>
          <a:bodyPr wrap="none" rtlCol="0">
            <a:spAutoFit/>
          </a:bodyPr>
          <a:lstStyle/>
          <a:p>
            <a:r>
              <a:rPr lang="ja-JP" altLang="en-US" sz="800" dirty="0">
                <a:latin typeface="+mn-ea"/>
              </a:rPr>
              <a:t>集配センター</a:t>
            </a:r>
          </a:p>
        </p:txBody>
      </p:sp>
      <p:sp>
        <p:nvSpPr>
          <p:cNvPr id="65" name="フリーフォーム 253">
            <a:extLst>
              <a:ext uri="{FF2B5EF4-FFF2-40B4-BE49-F238E27FC236}">
                <a16:creationId xmlns:a16="http://schemas.microsoft.com/office/drawing/2014/main" id="{7B90BB84-173A-48F5-83A5-A5F367EDC27B}"/>
              </a:ext>
            </a:extLst>
          </p:cNvPr>
          <p:cNvSpPr/>
          <p:nvPr/>
        </p:nvSpPr>
        <p:spPr>
          <a:xfrm>
            <a:off x="11957608" y="1280685"/>
            <a:ext cx="1434750" cy="510915"/>
          </a:xfrm>
          <a:custGeom>
            <a:avLst/>
            <a:gdLst>
              <a:gd name="connsiteX0" fmla="*/ 0 w 3644900"/>
              <a:gd name="connsiteY0" fmla="*/ 0 h 863600"/>
              <a:gd name="connsiteX1" fmla="*/ 3644900 w 3644900"/>
              <a:gd name="connsiteY1" fmla="*/ 0 h 863600"/>
              <a:gd name="connsiteX2" fmla="*/ 3644900 w 3644900"/>
              <a:gd name="connsiteY2" fmla="*/ 863600 h 863600"/>
            </a:gdLst>
            <a:ahLst/>
            <a:cxnLst>
              <a:cxn ang="0">
                <a:pos x="connsiteX0" y="connsiteY0"/>
              </a:cxn>
              <a:cxn ang="0">
                <a:pos x="connsiteX1" y="connsiteY1"/>
              </a:cxn>
              <a:cxn ang="0">
                <a:pos x="connsiteX2" y="connsiteY2"/>
              </a:cxn>
            </a:cxnLst>
            <a:rect l="l" t="t" r="r" b="b"/>
            <a:pathLst>
              <a:path w="3644900" h="863600">
                <a:moveTo>
                  <a:pt x="0" y="0"/>
                </a:moveTo>
                <a:lnTo>
                  <a:pt x="3644900" y="0"/>
                </a:lnTo>
                <a:lnTo>
                  <a:pt x="3644900" y="863600"/>
                </a:lnTo>
              </a:path>
            </a:pathLst>
          </a:cu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latin typeface="+mn-ea"/>
            </a:endParaRPr>
          </a:p>
        </p:txBody>
      </p:sp>
      <p:sp>
        <p:nvSpPr>
          <p:cNvPr id="66" name="フリーフォーム 255">
            <a:extLst>
              <a:ext uri="{FF2B5EF4-FFF2-40B4-BE49-F238E27FC236}">
                <a16:creationId xmlns:a16="http://schemas.microsoft.com/office/drawing/2014/main" id="{E4BEDAF1-8A2F-4040-996B-EE91B33F0443}"/>
              </a:ext>
            </a:extLst>
          </p:cNvPr>
          <p:cNvSpPr/>
          <p:nvPr/>
        </p:nvSpPr>
        <p:spPr>
          <a:xfrm>
            <a:off x="12335590" y="1306192"/>
            <a:ext cx="986379" cy="196153"/>
          </a:xfrm>
          <a:custGeom>
            <a:avLst/>
            <a:gdLst>
              <a:gd name="connsiteX0" fmla="*/ 0 w 1592826"/>
              <a:gd name="connsiteY0" fmla="*/ 0 h 530942"/>
              <a:gd name="connsiteX1" fmla="*/ 0 w 1592826"/>
              <a:gd name="connsiteY1" fmla="*/ 530942 h 530942"/>
              <a:gd name="connsiteX2" fmla="*/ 1592826 w 1592826"/>
              <a:gd name="connsiteY2" fmla="*/ 530942 h 530942"/>
            </a:gdLst>
            <a:ahLst/>
            <a:cxnLst>
              <a:cxn ang="0">
                <a:pos x="connsiteX0" y="connsiteY0"/>
              </a:cxn>
              <a:cxn ang="0">
                <a:pos x="connsiteX1" y="connsiteY1"/>
              </a:cxn>
              <a:cxn ang="0">
                <a:pos x="connsiteX2" y="connsiteY2"/>
              </a:cxn>
            </a:cxnLst>
            <a:rect l="l" t="t" r="r" b="b"/>
            <a:pathLst>
              <a:path w="1592826" h="530942">
                <a:moveTo>
                  <a:pt x="0" y="0"/>
                </a:moveTo>
                <a:lnTo>
                  <a:pt x="0" y="530942"/>
                </a:lnTo>
                <a:lnTo>
                  <a:pt x="1592826" y="530942"/>
                </a:lnTo>
              </a:path>
            </a:pathLst>
          </a:custGeom>
          <a:ln w="19050">
            <a:prstDash val="sysDash"/>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latin typeface="+mn-ea"/>
            </a:endParaRPr>
          </a:p>
        </p:txBody>
      </p:sp>
      <p:sp>
        <p:nvSpPr>
          <p:cNvPr id="67" name="正方形/長方形 66">
            <a:extLst>
              <a:ext uri="{FF2B5EF4-FFF2-40B4-BE49-F238E27FC236}">
                <a16:creationId xmlns:a16="http://schemas.microsoft.com/office/drawing/2014/main" id="{E4C988FB-4158-4C1D-9FAE-E2ED82A267A9}"/>
              </a:ext>
            </a:extLst>
          </p:cNvPr>
          <p:cNvSpPr/>
          <p:nvPr/>
        </p:nvSpPr>
        <p:spPr>
          <a:xfrm>
            <a:off x="13462873" y="999137"/>
            <a:ext cx="1360114" cy="338554"/>
          </a:xfrm>
          <a:prstGeom prst="rect">
            <a:avLst/>
          </a:prstGeom>
          <a:noFill/>
        </p:spPr>
        <p:txBody>
          <a:bodyPr wrap="square" rtlCol="0">
            <a:spAutoFit/>
          </a:bodyPr>
          <a:lstStyle/>
          <a:p>
            <a:r>
              <a:rPr lang="ja-JP" altLang="ja-JP" sz="800" dirty="0">
                <a:latin typeface="+mn-ea"/>
              </a:rPr>
              <a:t>カメラ</a:t>
            </a:r>
            <a:r>
              <a:rPr lang="ja-JP" altLang="en-US" sz="800" dirty="0">
                <a:latin typeface="+mn-ea"/>
              </a:rPr>
              <a:t>を活用した</a:t>
            </a:r>
            <a:r>
              <a:rPr lang="ja-JP" altLang="ja-JP" sz="800" dirty="0">
                <a:latin typeface="+mn-ea"/>
              </a:rPr>
              <a:t>車両認識による入退場管理</a:t>
            </a:r>
          </a:p>
        </p:txBody>
      </p:sp>
      <p:sp>
        <p:nvSpPr>
          <p:cNvPr id="68" name="正方形/長方形 67">
            <a:extLst>
              <a:ext uri="{FF2B5EF4-FFF2-40B4-BE49-F238E27FC236}">
                <a16:creationId xmlns:a16="http://schemas.microsoft.com/office/drawing/2014/main" id="{E3906A99-80BE-4449-9831-45AC0AC79BB6}"/>
              </a:ext>
            </a:extLst>
          </p:cNvPr>
          <p:cNvSpPr/>
          <p:nvPr/>
        </p:nvSpPr>
        <p:spPr>
          <a:xfrm>
            <a:off x="11840641" y="688870"/>
            <a:ext cx="2690745" cy="338554"/>
          </a:xfrm>
          <a:prstGeom prst="rect">
            <a:avLst/>
          </a:prstGeom>
        </p:spPr>
        <p:txBody>
          <a:bodyPr wrap="square">
            <a:spAutoFit/>
          </a:bodyPr>
          <a:lstStyle/>
          <a:p>
            <a:r>
              <a:rPr lang="ja-JP" altLang="ja-JP" sz="800" dirty="0">
                <a:latin typeface="+mn-ea"/>
              </a:rPr>
              <a:t>データ</a:t>
            </a:r>
            <a:r>
              <a:rPr lang="ja-JP" altLang="en-US" sz="800" dirty="0">
                <a:latin typeface="+mn-ea"/>
              </a:rPr>
              <a:t>など</a:t>
            </a:r>
            <a:r>
              <a:rPr lang="ja-JP" altLang="ja-JP" sz="800" dirty="0">
                <a:latin typeface="+mn-ea"/>
              </a:rPr>
              <a:t>の活用による交通量予測</a:t>
            </a:r>
            <a:r>
              <a:rPr lang="ja-JP" altLang="ja-JP" sz="800" dirty="0" smtClean="0">
                <a:latin typeface="+mn-ea"/>
              </a:rPr>
              <a:t>に</a:t>
            </a:r>
            <a:r>
              <a:rPr lang="ja-JP" altLang="en-US" sz="800" dirty="0" smtClean="0">
                <a:latin typeface="+mn-ea"/>
              </a:rPr>
              <a:t>基づく</a:t>
            </a:r>
            <a:r>
              <a:rPr lang="ja-JP" altLang="ja-JP" sz="800" dirty="0" smtClean="0">
                <a:latin typeface="+mn-ea"/>
              </a:rPr>
              <a:t>ピークシフト</a:t>
            </a:r>
            <a:r>
              <a:rPr lang="ja-JP" altLang="ja-JP" sz="800" dirty="0">
                <a:latin typeface="+mn-ea"/>
              </a:rPr>
              <a:t>誘導</a:t>
            </a:r>
          </a:p>
          <a:p>
            <a:r>
              <a:rPr lang="ja-JP" altLang="ja-JP" sz="800" dirty="0">
                <a:latin typeface="+mn-ea"/>
              </a:rPr>
              <a:t>位置情報及び</a:t>
            </a:r>
            <a:r>
              <a:rPr lang="en-US" altLang="ja-JP" sz="800" dirty="0">
                <a:latin typeface="+mn-ea"/>
              </a:rPr>
              <a:t>AI</a:t>
            </a:r>
            <a:r>
              <a:rPr lang="ja-JP" altLang="en-US" sz="800" dirty="0">
                <a:latin typeface="+mn-ea"/>
              </a:rPr>
              <a:t>カメラによる</a:t>
            </a:r>
            <a:r>
              <a:rPr lang="ja-JP" altLang="ja-JP" sz="800" dirty="0">
                <a:latin typeface="+mn-ea"/>
              </a:rPr>
              <a:t>車両</a:t>
            </a:r>
            <a:r>
              <a:rPr lang="ja-JP" altLang="en-US" sz="800" dirty="0">
                <a:latin typeface="+mn-ea"/>
              </a:rPr>
              <a:t>管理</a:t>
            </a:r>
            <a:endParaRPr lang="ja-JP" altLang="ja-JP" sz="800" dirty="0">
              <a:latin typeface="+mn-ea"/>
            </a:endParaRPr>
          </a:p>
        </p:txBody>
      </p:sp>
      <p:cxnSp>
        <p:nvCxnSpPr>
          <p:cNvPr id="69" name="直線矢印コネクタ 68">
            <a:extLst>
              <a:ext uri="{FF2B5EF4-FFF2-40B4-BE49-F238E27FC236}">
                <a16:creationId xmlns:a16="http://schemas.microsoft.com/office/drawing/2014/main" id="{8F22CA97-34C3-4EC1-9E6F-17AAF9B7C2FA}"/>
              </a:ext>
            </a:extLst>
          </p:cNvPr>
          <p:cNvCxnSpPr>
            <a:cxnSpLocks/>
          </p:cNvCxnSpPr>
          <p:nvPr/>
        </p:nvCxnSpPr>
        <p:spPr>
          <a:xfrm>
            <a:off x="11901312" y="2635731"/>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0" name="直線矢印コネクタ 69">
            <a:extLst>
              <a:ext uri="{FF2B5EF4-FFF2-40B4-BE49-F238E27FC236}">
                <a16:creationId xmlns:a16="http://schemas.microsoft.com/office/drawing/2014/main" id="{4A839DFC-6FC8-45A4-A6CD-56035018A600}"/>
              </a:ext>
            </a:extLst>
          </p:cNvPr>
          <p:cNvCxnSpPr/>
          <p:nvPr/>
        </p:nvCxnSpPr>
        <p:spPr>
          <a:xfrm>
            <a:off x="12035115" y="2319623"/>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1" name="直線矢印コネクタ 70">
            <a:extLst>
              <a:ext uri="{FF2B5EF4-FFF2-40B4-BE49-F238E27FC236}">
                <a16:creationId xmlns:a16="http://schemas.microsoft.com/office/drawing/2014/main" id="{2E9BC52C-2C80-4114-8ED9-37D9AFD195AB}"/>
              </a:ext>
            </a:extLst>
          </p:cNvPr>
          <p:cNvCxnSpPr/>
          <p:nvPr/>
        </p:nvCxnSpPr>
        <p:spPr>
          <a:xfrm>
            <a:off x="12011815" y="3392876"/>
            <a:ext cx="180000"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直線矢印コネクタ 71">
            <a:extLst>
              <a:ext uri="{FF2B5EF4-FFF2-40B4-BE49-F238E27FC236}">
                <a16:creationId xmlns:a16="http://schemas.microsoft.com/office/drawing/2014/main" id="{825444BE-ADD6-4AD1-87DD-4E145977E5B0}"/>
              </a:ext>
            </a:extLst>
          </p:cNvPr>
          <p:cNvCxnSpPr>
            <a:cxnSpLocks/>
          </p:cNvCxnSpPr>
          <p:nvPr/>
        </p:nvCxnSpPr>
        <p:spPr>
          <a:xfrm>
            <a:off x="12035115" y="3132764"/>
            <a:ext cx="149016" cy="74002"/>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直線矢印コネクタ 72">
            <a:extLst>
              <a:ext uri="{FF2B5EF4-FFF2-40B4-BE49-F238E27FC236}">
                <a16:creationId xmlns:a16="http://schemas.microsoft.com/office/drawing/2014/main" id="{C7BBC4D3-4C85-4424-92C5-68901EDE2969}"/>
              </a:ext>
            </a:extLst>
          </p:cNvPr>
          <p:cNvCxnSpPr>
            <a:cxnSpLocks/>
            <a:stCxn id="96" idx="1"/>
          </p:cNvCxnSpPr>
          <p:nvPr/>
        </p:nvCxnSpPr>
        <p:spPr>
          <a:xfrm flipV="1">
            <a:off x="12072278" y="3507600"/>
            <a:ext cx="142837" cy="64739"/>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4" name="グループ化 73">
            <a:extLst>
              <a:ext uri="{FF2B5EF4-FFF2-40B4-BE49-F238E27FC236}">
                <a16:creationId xmlns:a16="http://schemas.microsoft.com/office/drawing/2014/main" id="{6F4A4C5E-60FA-4EF6-98E3-4166374BCAC0}"/>
              </a:ext>
            </a:extLst>
          </p:cNvPr>
          <p:cNvGrpSpPr/>
          <p:nvPr/>
        </p:nvGrpSpPr>
        <p:grpSpPr>
          <a:xfrm>
            <a:off x="12461482" y="1516659"/>
            <a:ext cx="353619" cy="293211"/>
            <a:chOff x="6157152" y="3176925"/>
            <a:chExt cx="402212" cy="448662"/>
          </a:xfrm>
          <a:solidFill>
            <a:schemeClr val="bg1"/>
          </a:solidFill>
        </p:grpSpPr>
        <p:pic>
          <p:nvPicPr>
            <p:cNvPr id="76" name="図 75" descr="図形  中程度の精度で自動的に生成された説明">
              <a:extLst>
                <a:ext uri="{FF2B5EF4-FFF2-40B4-BE49-F238E27FC236}">
                  <a16:creationId xmlns:a16="http://schemas.microsoft.com/office/drawing/2014/main" id="{53B63B12-123D-4F18-BA39-C490CE2BA82D}"/>
                </a:ext>
              </a:extLst>
            </p:cNvPr>
            <p:cNvPicPr>
              <a:picLocks noChangeAspect="1"/>
            </p:cNvPicPr>
            <p:nvPr/>
          </p:nvPicPr>
          <p:blipFill>
            <a:blip r:embed="rId3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6157152" y="3337770"/>
              <a:ext cx="402212" cy="287817"/>
            </a:xfrm>
            <a:prstGeom prst="rect">
              <a:avLst/>
            </a:prstGeom>
            <a:grpFill/>
          </p:spPr>
        </p:pic>
        <p:pic>
          <p:nvPicPr>
            <p:cNvPr id="77" name="図 76" descr="図形  中程度の精度で自動的に生成された説明">
              <a:extLst>
                <a:ext uri="{FF2B5EF4-FFF2-40B4-BE49-F238E27FC236}">
                  <a16:creationId xmlns:a16="http://schemas.microsoft.com/office/drawing/2014/main" id="{EBA6B001-8AEA-4E04-89F8-C10028AA66DB}"/>
                </a:ext>
              </a:extLst>
            </p:cNvPr>
            <p:cNvPicPr>
              <a:picLocks noChangeAspect="1"/>
            </p:cNvPicPr>
            <p:nvPr/>
          </p:nvPicPr>
          <p:blipFill rotWithShape="1">
            <a:blip r:embed="rId3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295281" y="3176925"/>
              <a:ext cx="212516" cy="153170"/>
            </a:xfrm>
            <a:prstGeom prst="rect">
              <a:avLst/>
            </a:prstGeom>
            <a:grpFill/>
          </p:spPr>
        </p:pic>
      </p:grpSp>
      <p:sp>
        <p:nvSpPr>
          <p:cNvPr id="75" name="フローチャート: 結合子 74">
            <a:extLst>
              <a:ext uri="{FF2B5EF4-FFF2-40B4-BE49-F238E27FC236}">
                <a16:creationId xmlns:a16="http://schemas.microsoft.com/office/drawing/2014/main" id="{CA9F8227-3574-4A4B-901B-3E47698B1AE4}"/>
              </a:ext>
            </a:extLst>
          </p:cNvPr>
          <p:cNvSpPr/>
          <p:nvPr/>
        </p:nvSpPr>
        <p:spPr>
          <a:xfrm>
            <a:off x="13022925" y="1788577"/>
            <a:ext cx="216000" cy="216000"/>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ysClr val="windowText" lastClr="000000"/>
                </a:solidFill>
                <a:latin typeface="+mn-ea"/>
              </a:rPr>
              <a:t>H</a:t>
            </a:r>
            <a:endParaRPr lang="ja-JP" altLang="en-US" sz="1400" dirty="0">
              <a:solidFill>
                <a:sysClr val="windowText" lastClr="000000"/>
              </a:solidFill>
              <a:latin typeface="+mn-ea"/>
            </a:endParaRPr>
          </a:p>
        </p:txBody>
      </p:sp>
      <p:sp>
        <p:nvSpPr>
          <p:cNvPr id="122" name="テキスト ボックス 121">
            <a:extLst>
              <a:ext uri="{FF2B5EF4-FFF2-40B4-BE49-F238E27FC236}">
                <a16:creationId xmlns:a16="http://schemas.microsoft.com/office/drawing/2014/main" id="{D4893D49-D154-4237-96E4-F311BCDA45CB}"/>
              </a:ext>
            </a:extLst>
          </p:cNvPr>
          <p:cNvSpPr txBox="1"/>
          <p:nvPr/>
        </p:nvSpPr>
        <p:spPr>
          <a:xfrm>
            <a:off x="12805253" y="9274831"/>
            <a:ext cx="1937339" cy="246221"/>
          </a:xfrm>
          <a:prstGeom prst="rect">
            <a:avLst/>
          </a:prstGeom>
          <a:noFill/>
        </p:spPr>
        <p:txBody>
          <a:bodyPr wrap="square" rtlCol="0">
            <a:spAutoFit/>
          </a:bodyPr>
          <a:lstStyle/>
          <a:p>
            <a:pPr algn="ctr" defTabSz="456057">
              <a:defRPr/>
            </a:pPr>
            <a:r>
              <a:rPr kumimoji="1" lang="ja-JP" altLang="en-US" sz="1000" dirty="0">
                <a:latin typeface="Meiryo UI" panose="020B0604030504040204" pitchFamily="50" charset="-128"/>
                <a:ea typeface="Meiryo UI" panose="020B0604030504040204" pitchFamily="50" charset="-128"/>
              </a:rPr>
              <a:t>（実証イベントイメージ）</a:t>
            </a:r>
          </a:p>
        </p:txBody>
      </p:sp>
      <p:pic>
        <p:nvPicPr>
          <p:cNvPr id="112" name="図 111"/>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1456039" y="6406226"/>
            <a:ext cx="1490106" cy="975008"/>
          </a:xfrm>
          <a:prstGeom prst="rect">
            <a:avLst/>
          </a:prstGeom>
        </p:spPr>
      </p:pic>
      <p:grpSp>
        <p:nvGrpSpPr>
          <p:cNvPr id="105" name="グループ化 104">
            <a:extLst>
              <a:ext uri="{FF2B5EF4-FFF2-40B4-BE49-F238E27FC236}">
                <a16:creationId xmlns:a16="http://schemas.microsoft.com/office/drawing/2014/main" id="{93F27125-C933-429E-8443-E783A147103C}"/>
              </a:ext>
            </a:extLst>
          </p:cNvPr>
          <p:cNvGrpSpPr/>
          <p:nvPr/>
        </p:nvGrpSpPr>
        <p:grpSpPr>
          <a:xfrm>
            <a:off x="13735262" y="1399139"/>
            <a:ext cx="351359" cy="324210"/>
            <a:chOff x="5699376" y="3733048"/>
            <a:chExt cx="449005" cy="409774"/>
          </a:xfrm>
        </p:grpSpPr>
        <p:pic>
          <p:nvPicPr>
            <p:cNvPr id="106" name="図 105" descr="図形  中程度の精度で自動的に生成された説明">
              <a:extLst>
                <a:ext uri="{FF2B5EF4-FFF2-40B4-BE49-F238E27FC236}">
                  <a16:creationId xmlns:a16="http://schemas.microsoft.com/office/drawing/2014/main" id="{9D7B9B72-F7CD-44E4-94E7-8D403EBE1D4F}"/>
                </a:ext>
              </a:extLst>
            </p:cNvPr>
            <p:cNvPicPr>
              <a:picLocks noChangeAspect="1"/>
            </p:cNvPicPr>
            <p:nvPr/>
          </p:nvPicPr>
          <p:blipFill>
            <a:blip r:embed="rId3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5699376" y="3906085"/>
              <a:ext cx="449005" cy="236737"/>
            </a:xfrm>
            <a:prstGeom prst="rect">
              <a:avLst/>
            </a:prstGeom>
          </p:spPr>
        </p:pic>
        <p:pic>
          <p:nvPicPr>
            <p:cNvPr id="107" name="図 106" descr="図形  中程度の精度で自動的に生成された説明">
              <a:extLst>
                <a:ext uri="{FF2B5EF4-FFF2-40B4-BE49-F238E27FC236}">
                  <a16:creationId xmlns:a16="http://schemas.microsoft.com/office/drawing/2014/main" id="{DC9AFDED-DFE9-49B4-B896-88BEC9AF0CBE}"/>
                </a:ext>
              </a:extLst>
            </p:cNvPr>
            <p:cNvPicPr>
              <a:picLocks noChangeAspect="1"/>
            </p:cNvPicPr>
            <p:nvPr/>
          </p:nvPicPr>
          <p:blipFill rotWithShape="1">
            <a:blip r:embed="rId31"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837679" y="3733048"/>
              <a:ext cx="212516" cy="153169"/>
            </a:xfrm>
            <a:prstGeom prst="rect">
              <a:avLst/>
            </a:prstGeom>
          </p:spPr>
        </p:pic>
      </p:grpSp>
      <p:grpSp>
        <p:nvGrpSpPr>
          <p:cNvPr id="104" name="グループ化 103">
            <a:extLst>
              <a:ext uri="{FF2B5EF4-FFF2-40B4-BE49-F238E27FC236}">
                <a16:creationId xmlns:a16="http://schemas.microsoft.com/office/drawing/2014/main" id="{34FC75F3-BFD7-48C6-A1E3-B2B44740E448}"/>
              </a:ext>
            </a:extLst>
          </p:cNvPr>
          <p:cNvGrpSpPr/>
          <p:nvPr/>
        </p:nvGrpSpPr>
        <p:grpSpPr>
          <a:xfrm>
            <a:off x="13441357" y="1370749"/>
            <a:ext cx="223533" cy="227036"/>
            <a:chOff x="7315730" y="3724074"/>
            <a:chExt cx="285655" cy="286955"/>
          </a:xfrm>
        </p:grpSpPr>
        <p:pic>
          <p:nvPicPr>
            <p:cNvPr id="108" name="図 107" descr="黒い背景と白い文字  自動的に生成された説明">
              <a:extLst>
                <a:ext uri="{FF2B5EF4-FFF2-40B4-BE49-F238E27FC236}">
                  <a16:creationId xmlns:a16="http://schemas.microsoft.com/office/drawing/2014/main" id="{1745315E-D870-44B7-9FE2-62C2C6D6DF70}"/>
                </a:ext>
              </a:extLst>
            </p:cNvPr>
            <p:cNvPicPr>
              <a:picLocks noChangeAspect="1"/>
            </p:cNvPicPr>
            <p:nvPr/>
          </p:nvPicPr>
          <p:blipFill rotWithShape="1">
            <a:blip r:embed="rId3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315730" y="3821503"/>
              <a:ext cx="285655" cy="189526"/>
            </a:xfrm>
            <a:prstGeom prst="rect">
              <a:avLst/>
            </a:prstGeom>
          </p:spPr>
        </p:pic>
        <p:pic>
          <p:nvPicPr>
            <p:cNvPr id="109" name="図 108" descr="図形  中程度の精度で自動的に生成された説明">
              <a:extLst>
                <a:ext uri="{FF2B5EF4-FFF2-40B4-BE49-F238E27FC236}">
                  <a16:creationId xmlns:a16="http://schemas.microsoft.com/office/drawing/2014/main" id="{859CF0AF-1E32-4557-9274-DC51F14FBC8C}"/>
                </a:ext>
              </a:extLst>
            </p:cNvPr>
            <p:cNvPicPr>
              <a:picLocks noChangeAspect="1"/>
            </p:cNvPicPr>
            <p:nvPr/>
          </p:nvPicPr>
          <p:blipFill rotWithShape="1">
            <a:blip r:embed="rId3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374043" y="3724074"/>
              <a:ext cx="146144" cy="105332"/>
            </a:xfrm>
            <a:prstGeom prst="rect">
              <a:avLst/>
            </a:prstGeom>
          </p:spPr>
        </p:pic>
      </p:grpSp>
    </p:spTree>
    <p:extLst>
      <p:ext uri="{BB962C8B-B14F-4D97-AF65-F5344CB8AC3E}">
        <p14:creationId xmlns:p14="http://schemas.microsoft.com/office/powerpoint/2010/main" val="1540105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60000"/>
            <a:lumOff val="40000"/>
          </a:schemeClr>
        </a:solidFill>
      </a:spPr>
      <a:bodyPr rtlCol="0" anchor="ctr"/>
      <a:lstStyle>
        <a:defPPr algn="ctr">
          <a:defRPr kumimoji="1" sz="1200" dirty="0" smtClean="0">
            <a:solidFill>
              <a:schemeClr val="tx1"/>
            </a:solidFill>
          </a:defRPr>
        </a:defPPr>
      </a:lstStyle>
      <a:style>
        <a:lnRef idx="2">
          <a:schemeClr val="accent6">
            <a:shade val="50000"/>
          </a:schemeClr>
        </a:lnRef>
        <a:fillRef idx="1">
          <a:schemeClr val="accent6"/>
        </a:fillRef>
        <a:effectRef idx="0">
          <a:schemeClr val="accent6"/>
        </a:effectRef>
        <a:fontRef idx="minor">
          <a:schemeClr val="lt1"/>
        </a:fontRef>
      </a:style>
    </a:spDef>
    <a:txDef>
      <a:spPr>
        <a:noFill/>
        <a:ln w="9525" cap="flat" cmpd="sng" algn="ctr">
          <a:noFill/>
          <a:prstDash val="solid"/>
          <a:miter lim="800000"/>
        </a:ln>
        <a:effectLst/>
      </a:spPr>
      <a:bodyPr wrap="square" rtlCol="0">
        <a:spAutoFit/>
      </a:bodyPr>
      <a:lstStyle>
        <a:defPPr algn="l">
          <a:defRPr kumimoji="1"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Default Theme" id="{F4EA64EF-3092-473C-994A-576D3A4BF737}" vid="{6B0B758C-595F-4ABD-A941-E9F0C7E622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06255d5-53f8-4a97-a6fe-f159c8c9013c">
      <UserInfo>
        <DisplayName>大阪市スーパーシティ メンバー</DisplayName>
        <AccountId>8</AccountId>
        <AccountType/>
      </UserInfo>
    </SharedWithUsers>
    <lcf76f155ced4ddcb4097134ff3c332f xmlns="8ae38aeb-6186-4489-856f-8276fcb73922">
      <Terms xmlns="http://schemas.microsoft.com/office/infopath/2007/PartnerControls"/>
    </lcf76f155ced4ddcb4097134ff3c332f>
    <TaxCatchAll xmlns="806255d5-53f8-4a97-a6fe-f159c8c901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B7393D9412D424395D1A6BA920B9552" ma:contentTypeVersion="10" ma:contentTypeDescription="新しいドキュメントを作成します。" ma:contentTypeScope="" ma:versionID="4b97da6e0bfd38ec3d075e0fea076b15">
  <xsd:schema xmlns:xsd="http://www.w3.org/2001/XMLSchema" xmlns:xs="http://www.w3.org/2001/XMLSchema" xmlns:p="http://schemas.microsoft.com/office/2006/metadata/properties" xmlns:ns2="8ae38aeb-6186-4489-856f-8276fcb73922" xmlns:ns3="806255d5-53f8-4a97-a6fe-f159c8c9013c" targetNamespace="http://schemas.microsoft.com/office/2006/metadata/properties" ma:root="true" ma:fieldsID="455e2c7a3c317431f766173f47974736" ns2:_="" ns3:_="">
    <xsd:import namespace="8ae38aeb-6186-4489-856f-8276fcb73922"/>
    <xsd:import namespace="806255d5-53f8-4a97-a6fe-f159c8c9013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38aeb-6186-4489-856f-8276fcb739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d0b0efb-2064-4f34-a6cf-5b8ae1b87c5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6255d5-53f8-4a97-a6fe-f159c8c9013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a5c45f1-3a38-44f7-bbfb-43167a5ca53f}" ma:internalName="TaxCatchAll" ma:showField="CatchAllData" ma:web="806255d5-53f8-4a97-a6fe-f159c8c9013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112AD-566E-4D16-B168-74915CF90B85}">
  <ds:schemaRefs>
    <ds:schemaRef ds:uri="http://schemas.microsoft.com/office/2006/documentManagement/types"/>
    <ds:schemaRef ds:uri="http://schemas.microsoft.com/office/2006/metadata/properties"/>
    <ds:schemaRef ds:uri="http://purl.org/dc/terms/"/>
    <ds:schemaRef ds:uri="http://purl.org/dc/dcmitype/"/>
    <ds:schemaRef ds:uri="806255d5-53f8-4a97-a6fe-f159c8c9013c"/>
    <ds:schemaRef ds:uri="http://schemas.openxmlformats.org/package/2006/metadata/core-properties"/>
    <ds:schemaRef ds:uri="http://purl.org/dc/elements/1.1/"/>
    <ds:schemaRef ds:uri="http://schemas.microsoft.com/office/infopath/2007/PartnerControls"/>
    <ds:schemaRef ds:uri="8ae38aeb-6186-4489-856f-8276fcb73922"/>
    <ds:schemaRef ds:uri="http://www.w3.org/XML/1998/namespace"/>
  </ds:schemaRefs>
</ds:datastoreItem>
</file>

<file path=customXml/itemProps2.xml><?xml version="1.0" encoding="utf-8"?>
<ds:datastoreItem xmlns:ds="http://schemas.openxmlformats.org/officeDocument/2006/customXml" ds:itemID="{68C0EABA-44A6-4148-AA8F-F79F73242626}">
  <ds:schemaRefs>
    <ds:schemaRef ds:uri="http://schemas.microsoft.com/sharepoint/v3/contenttype/forms"/>
  </ds:schemaRefs>
</ds:datastoreItem>
</file>

<file path=customXml/itemProps3.xml><?xml version="1.0" encoding="utf-8"?>
<ds:datastoreItem xmlns:ds="http://schemas.openxmlformats.org/officeDocument/2006/customXml" ds:itemID="{44C15D79-86E2-44D1-8238-5BFBC645B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38aeb-6186-4489-856f-8276fcb73922"/>
    <ds:schemaRef ds:uri="806255d5-53f8-4a97-a6fe-f159c8c90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2603</Words>
  <Application>Microsoft Office PowerPoint</Application>
  <PresentationFormat>ユーザー設定</PresentationFormat>
  <Paragraphs>309</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Hiragino Sans W3</vt:lpstr>
      <vt:lpstr>Meiryo UI</vt:lpstr>
      <vt:lpstr>游ゴシック</vt:lpstr>
      <vt:lpstr>Arial</vt:lpstr>
      <vt:lpstr>Wingdings</vt:lpstr>
      <vt:lpstr>Default Theme</vt:lpstr>
      <vt:lpstr>大阪スーパーシティ全体計画　概要版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2022-08-31T10:45:06Z</dcterms:created>
  <dcterms:modified xsi:type="dcterms:W3CDTF">2022-12-26T11:04:38Z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0x010100CB7393D9412D424395D1A6BA920B9552</vt:lpwstr>
  </property>
</Properties>
</file>