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13.xml" ContentType="application/vnd.openxmlformats-officedocument.themeOverride+xml"/>
  <Override PartName="/ppt/notesSlides/notesSlide18.xml" ContentType="application/vnd.openxmlformats-officedocument.presentationml.notesSlide+xml"/>
  <Override PartName="/ppt/charts/chart3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charts/chart3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4.xml" ContentType="application/vnd.openxmlformats-officedocument.drawingml.chart+xml"/>
  <Override PartName="/ppt/notesSlides/notesSlide30.xml" ContentType="application/vnd.openxmlformats-officedocument.presentationml.notesSlide+xml"/>
  <Override PartName="/ppt/charts/chart3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5.xml" ContentType="application/vnd.openxmlformats-officedocument.presentationml.notesSlide+xml"/>
  <Override PartName="/ppt/charts/chart40.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1.xml" ContentType="application/vnd.openxmlformats-officedocument.drawingml.chart+xml"/>
  <Override PartName="/ppt/drawings/drawing2.xml" ContentType="application/vnd.openxmlformats-officedocument.drawingml.chartshapes+xml"/>
  <Override PartName="/ppt/notesSlides/notesSlide43.xml" ContentType="application/vnd.openxmlformats-officedocument.presentationml.notesSlide+xml"/>
  <Override PartName="/ppt/charts/chart4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 id="2147483689" r:id="rId5"/>
    <p:sldMasterId id="2147483735" r:id="rId6"/>
  </p:sldMasterIdLst>
  <p:notesMasterIdLst>
    <p:notesMasterId r:id="rId52"/>
  </p:notesMasterIdLst>
  <p:sldIdLst>
    <p:sldId id="296" r:id="rId7"/>
    <p:sldId id="299"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18" r:id="rId32"/>
    <p:sldId id="311" r:id="rId33"/>
    <p:sldId id="445" r:id="rId34"/>
    <p:sldId id="446" r:id="rId35"/>
    <p:sldId id="449" r:id="rId36"/>
    <p:sldId id="448" r:id="rId37"/>
    <p:sldId id="447" r:id="rId38"/>
    <p:sldId id="451" r:id="rId39"/>
    <p:sldId id="450" r:id="rId40"/>
    <p:sldId id="452" r:id="rId41"/>
    <p:sldId id="453" r:id="rId42"/>
    <p:sldId id="454" r:id="rId43"/>
    <p:sldId id="455" r:id="rId44"/>
    <p:sldId id="456" r:id="rId45"/>
    <p:sldId id="457" r:id="rId46"/>
    <p:sldId id="458" r:id="rId47"/>
    <p:sldId id="459" r:id="rId48"/>
    <p:sldId id="460" r:id="rId49"/>
    <p:sldId id="461" r:id="rId50"/>
    <p:sldId id="462" r:id="rId51"/>
  </p:sldIdLst>
  <p:sldSz cx="9144000" cy="6858000" type="screen4x3"/>
  <p:notesSz cx="6807200" cy="9939338"/>
  <p:defaultText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767171"/>
    <a:srgbClr val="548235"/>
    <a:srgbClr val="FFE699"/>
    <a:srgbClr val="3366FF"/>
    <a:srgbClr val="FFFFFF"/>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0664" autoAdjust="0"/>
  </p:normalViewPr>
  <p:slideViewPr>
    <p:cSldViewPr>
      <p:cViewPr varScale="1">
        <p:scale>
          <a:sx n="100" d="100"/>
          <a:sy n="100" d="100"/>
        </p:scale>
        <p:origin x="1800" y="72"/>
      </p:cViewPr>
      <p:guideLst>
        <p:guide orient="horz" pos="2160"/>
        <p:guide pos="2880"/>
      </p:guideLst>
    </p:cSldViewPr>
  </p:slideViewPr>
  <p:notesTextViewPr>
    <p:cViewPr>
      <p:scale>
        <a:sx n="150" d="100"/>
        <a:sy n="150" d="100"/>
      </p:scale>
      <p:origin x="0" y="0"/>
    </p:cViewPr>
  </p:notesTextViewPr>
  <p:notesViewPr>
    <p:cSldViewPr showGuides="1">
      <p:cViewPr varScale="1">
        <p:scale>
          <a:sx n="48" d="100"/>
          <a:sy n="48" d="100"/>
        </p:scale>
        <p:origin x="2940" y="5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7_&#20986;&#29983;&#25968;&#12539;&#21512;&#35336;&#29305;&#27530;&#20986;&#29983;&#29575;(&#22823;&#38442;&#12539;&#26481;&#20140;&#12539;&#31070;&#22856;&#24029;&#12539;&#24859;&#30693;&#12539;&#20840;&#2226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8_&#21021;&#23130;&#24180;&#40802;&#12289;&#31532;&#19968;&#23376;&#20986;&#29983;&#24180;&#40802;(&#22823;&#38442;&#12289;&#26481;&#20140;&#2018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8_&#21021;&#23130;&#24180;&#40802;&#12289;&#31532;&#19968;&#23376;&#20986;&#29983;&#24180;&#40802;(&#22823;&#38442;&#12289;&#26481;&#20140;&#2018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8_&#21021;&#23130;&#24180;&#40802;&#12289;&#31532;&#19968;&#23376;&#20986;&#29983;&#24180;&#40802;(&#22823;&#38442;&#12289;&#26481;&#20140;&#2018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8_&#21021;&#23130;&#24180;&#40802;&#12289;&#31532;&#19968;&#23376;&#20986;&#29983;&#24180;&#40802;(&#22823;&#38442;&#12289;&#26481;&#20140;&#2018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8_&#21021;&#23130;&#24180;&#40802;&#12289;&#31532;&#19968;&#23376;&#20986;&#29983;&#24180;&#40802;(&#22823;&#38442;&#12289;&#26481;&#20140;&#2018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8_&#21021;&#23130;&#24180;&#40802;&#12289;&#31532;&#19968;&#23376;&#20986;&#29983;&#24180;&#40802;(&#22823;&#38442;&#12289;&#26481;&#20140;&#20182;).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20316;&#26989;&#20013;\&#28168;P9_&#20445;&#32946;&#25152;&#25968;&#12539;&#24453;&#27231;&#20816;&#31461;&#25968;(&#22823;&#38442;).xlsx" TargetMode="External"/><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10_&#20840;&#22269;&#23398;&#21147;&#12539;&#23398;&#32722;&#29366;&#27841;&#35519;&#26619;(&#20840;&#22269;&#12539;&#22823;&#3844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10_&#20840;&#22269;&#23398;&#21147;&#12539;&#23398;&#32722;&#29366;&#27841;&#35519;&#26619;(&#20840;&#22269;&#12539;&#22823;&#3844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10_&#20840;&#22269;&#23398;&#21147;&#12539;&#23398;&#32722;&#29366;&#27841;&#35519;&#26619;(&#20840;&#22269;&#12539;&#22823;&#3844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10_&#20840;&#22269;&#23398;&#21147;&#12539;&#23398;&#32722;&#29366;&#27841;&#35519;&#26619;(&#20840;&#22269;&#12539;&#22823;&#38442;).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UmenoR\Downloads\20221215-spt_sseisaku02-000026462_19.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UmenoR\Downloads\20221215-spt_sseisaku02-000026462_19.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D:\UmenoR\Downloads\0503shuushokukenbetudanjo.xlsx" TargetMode="External"/><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oleObject" Target="file:///D:\UmenoR\Downloads\n2022-19-15.xlsx" TargetMode="External"/></Relationships>
</file>

<file path=ppt/charts/_rels/chart26.xml.rels><?xml version="1.0" encoding="UTF-8" standalone="yes"?>
<Relationships xmlns="http://schemas.openxmlformats.org/package/2006/relationships"><Relationship Id="rId2" Type="http://schemas.openxmlformats.org/officeDocument/2006/relationships/oleObject" Target="file:///D:\&#24341;&#32153;&#12288;&#25104;&#30000;&#8658;&#26757;&#37326;\&#27508;&#20195;&#12501;&#12457;&#12523;&#12480;\&#65303;&#26757;&#37326;\&#19968;&#26178;&#20316;&#26989;\P16_&#24179;&#22343;&#23551;&#21629;&#12539;&#20581;&#24247;&#23551;&#21629;.xlsx" TargetMode="External"/><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1" Type="http://schemas.openxmlformats.org/officeDocument/2006/relationships/oleObject" Target="file:///D:\&#24341;&#32153;&#12288;&#25104;&#30000;&#8658;&#26757;&#37326;\&#27508;&#20195;&#12501;&#12457;&#12523;&#12480;\&#65303;&#26757;&#37326;\&#19968;&#26178;&#20316;&#26989;\P16_&#24179;&#22343;&#23551;&#21629;&#12539;&#20581;&#24247;&#23551;&#21629;.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24341;&#32153;&#12288;&#25104;&#30000;&#8658;&#26757;&#37326;\&#27508;&#20195;&#12501;&#12457;&#12523;&#12480;\&#65303;&#26757;&#37326;\&#19968;&#26178;&#20316;&#26989;\P16_&#24179;&#22343;&#23551;&#21629;&#12539;&#20581;&#24247;&#23551;&#21629;.xlsx" TargetMode="External"/></Relationships>
</file>

<file path=ppt/charts/_rels/chart29.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16_R3&#24179;&#22343;&#23551;&#21629;&#12539;R1&#20581;&#24247;&#23551;&#21629;&#65288;&#20840;&#22269;&#12539;&#22823;&#38442;&#65289;.xlsx" TargetMode="External"/><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17_&#29305;&#23450;&#20445;&#20581;&#25351;&#23566;&#23455;&#26045;&#29575;&#65288;&#20840;&#22269;&#12539;&#22823;&#38442;&#65289;.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17_&#29305;&#23450;&#20581;&#24247;&#35386;&#26619;&#21463;&#35386;&#29575;&#65288;&#20840;&#22269;&#12539;&#22823;&#38442;&#65289;.xlsx" TargetMode="Externa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4.xml.rels><?xml version="1.0" encoding="UTF-8" standalone="yes"?>
<Relationships xmlns="http://schemas.openxmlformats.org/package/2006/relationships"><Relationship Id="rId1" Type="http://schemas.openxmlformats.org/officeDocument/2006/relationships/oleObject" Target="file:///D:\&#24341;&#32153;&#12288;&#25104;&#30000;&#8658;&#26757;&#37326;\&#27508;&#20195;&#12501;&#12457;&#12523;&#12480;\&#65303;&#26757;&#37326;\&#19968;&#26178;&#20316;&#26989;\P28_R4&#32076;&#28168;&#25104;&#38263;&#29575;.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24341;&#32153;&#12288;&#25104;&#30000;&#8658;&#26757;&#37326;\&#27508;&#20195;&#12501;&#12457;&#12523;&#12480;\&#65303;&#26757;&#37326;\&#19968;&#26178;&#20316;&#26989;\R4&#26356;&#26032;&#28168;16&#22833;&#26989;&#29575;.xls" TargetMode="External"/></Relationships>
</file>

<file path=ppt/charts/_rels/chart36.xml.rels><?xml version="1.0" encoding="UTF-8" standalone="yes"?>
<Relationships xmlns="http://schemas.openxmlformats.org/package/2006/relationships"><Relationship Id="rId3" Type="http://schemas.openxmlformats.org/officeDocument/2006/relationships/oleObject" Target="file:///D:\UmenoR\AppData\Roaming\Microsoft\Excel\R4&#26356;&#26032;100&#22823;&#38442;&#24220;&#12398;&#22806;&#22269;&#20154;&#21172;&#20685;&#32773;&#25968;%20(version%201).xlsb" TargetMode="External"/><Relationship Id="rId2" Type="http://schemas.microsoft.com/office/2011/relationships/chartColorStyle" Target="colors9.xml"/><Relationship Id="rId1" Type="http://schemas.microsoft.com/office/2011/relationships/chartStyle" Target="style9.xml"/></Relationships>
</file>

<file path=ppt/charts/_rels/chart37.xml.rels><?xml version="1.0" encoding="UTF-8" standalone="yes"?>
<Relationships xmlns="http://schemas.openxmlformats.org/package/2006/relationships"><Relationship Id="rId1" Type="http://schemas.openxmlformats.org/officeDocument/2006/relationships/oleObject" Target="file:///D:\&#24341;&#32153;&#12288;&#25104;&#30000;&#8658;&#26757;&#37326;\&#27508;&#20195;&#12501;&#12457;&#12523;&#12480;\&#65303;&#26757;&#37326;\&#19968;&#26178;&#20316;&#26989;\R4&#8215;&#12464;&#12521;&#12501;&#26356;&#26032;&#8215;&#36039;&#26009;1-2&#65288;17&#38913;&#65289;&#38283;&#26989;&#12539;&#24259;&#26989;&#20107;&#26989;&#25152;&#25968;&#27604;&#36611;.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24341;&#32153;&#12288;&#25104;&#30000;&#8658;&#26757;&#37326;\&#27508;&#20195;&#12501;&#12457;&#12523;&#12480;\&#65303;&#26757;&#37326;\&#19968;&#26178;&#20316;&#26989;\R4&#8215;&#12464;&#12521;&#12501;&#26356;&#26032;&#8215;&#36039;&#26009;1-2&#65288;17&#38913;&#65289;&#38283;&#26989;&#12539;&#24259;&#26989;&#20107;&#26989;&#25152;&#25968;&#27604;&#36611;.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32_R3&#38283;&#26989;&#25968;&#12539;&#24259;&#26989;&#25968;&#65288;&#20840;&#22269;&#12539;&#22823;&#38442;&#65289;.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2-P6_&#21172;&#20685;&#21147;&#35519;&#26619;&#65288;&#20840;&#22269;&#12539;&#22823;&#38442;&#65289;%20-%20&#12467;&#12500;&#12540;.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19.135.21\kikaku\90%20&#25512;&#36914;&#12464;&#12523;&#12540;&#12503;&#65288;02.04.01~&#65289;\17_&#22320;&#26041;&#21109;&#29983;&#12539;&#12487;&#12472;&#30000;&#65288;&#26087;&#20107;&#26989;&#25512;&#36914;&#35506;&#20998;&#65289;\51._&#22320;&#26041;&#21109;&#29983;\R5&#12304;&#22320;&#26041;&#21109;&#29983;&#12305;&#38306;&#20418;\&#9733;&#20196;&#21644;5&#24180;&#31532;1&#22238;&#20250;&#35696;&#28310;&#20633;\99&#20316;&#26989;&#12501;&#12457;&#12523;&#12480;\&#12496;&#12483;&#12463;&#12487;&#12540;&#12479;\&#12464;&#12521;&#12501;&#20316;&#25104;&#29992;&#65288;&#26356;&#26032;&#24460;&#65289;\P7_&#20986;&#29983;&#25968;&#12539;&#21512;&#35336;&#29305;&#27530;&#20986;&#29983;&#29575;(&#22823;&#38442;&#12539;&#26481;&#20140;&#12539;&#31070;&#22856;&#24029;&#12539;&#24859;&#30693;&#12539;&#20840;&#2226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1879764936696"/>
          <c:y val="7.998774345471657E-2"/>
          <c:w val="0.85691439503214395"/>
          <c:h val="0.71939207047655973"/>
        </c:manualLayout>
      </c:layout>
      <c:lineChart>
        <c:grouping val="standard"/>
        <c:varyColors val="0"/>
        <c:ser>
          <c:idx val="0"/>
          <c:order val="0"/>
          <c:tx>
            <c:strRef>
              <c:f>'１５～２４，２５～３４'!$B$24</c:f>
              <c:strCache>
                <c:ptCount val="1"/>
                <c:pt idx="0">
                  <c:v>大阪府（男性）</c:v>
                </c:pt>
              </c:strCache>
            </c:strRef>
          </c:tx>
          <c:spPr>
            <a:ln w="19050"/>
          </c:spPr>
          <c:dLbls>
            <c:dLbl>
              <c:idx val="2"/>
              <c:layout>
                <c:manualLayout>
                  <c:x val="-3.17892892052416E-2"/>
                  <c:y val="8.3134047635794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45-4D8A-A22F-4550A6F8BC86}"/>
                </c:ext>
              </c:extLst>
            </c:dLbl>
            <c:dLbl>
              <c:idx val="6"/>
              <c:layout>
                <c:manualLayout>
                  <c:x val="-1.6955203543134952E-2"/>
                  <c:y val="-2.43890525723485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45-4D8A-A22F-4550A6F8BC86}"/>
                </c:ext>
              </c:extLst>
            </c:dLbl>
            <c:spPr>
              <a:noFill/>
              <a:ln>
                <a:noFill/>
              </a:ln>
              <a:effectLst/>
            </c:spPr>
            <c:txPr>
              <a:bodyPr wrap="square" lIns="38100" tIns="19050" rIns="38100" bIns="19050" anchor="ctr">
                <a:spAutoFit/>
              </a:bodyPr>
              <a:lstStyle/>
              <a:p>
                <a:pPr>
                  <a:defRPr sz="1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'１５～２４，２５～３４'!$D$23:$J$23</c:f>
              <c:strCache>
                <c:ptCount val="7"/>
                <c:pt idx="0">
                  <c:v>2016年</c:v>
                </c:pt>
                <c:pt idx="1">
                  <c:v>2017年</c:v>
                </c:pt>
                <c:pt idx="2">
                  <c:v>2018年</c:v>
                </c:pt>
                <c:pt idx="3">
                  <c:v>2019年</c:v>
                </c:pt>
                <c:pt idx="4">
                  <c:v>2020年</c:v>
                </c:pt>
                <c:pt idx="5">
                  <c:v>2021年</c:v>
                </c:pt>
                <c:pt idx="6">
                  <c:v>2022年</c:v>
                </c:pt>
              </c:strCache>
            </c:strRef>
          </c:cat>
          <c:val>
            <c:numRef>
              <c:f>'１５～２４，２５～３４'!$D$24:$J$24</c:f>
              <c:numCache>
                <c:formatCode>0.00%</c:formatCode>
                <c:ptCount val="7"/>
                <c:pt idx="0">
                  <c:v>0.38392857142857145</c:v>
                </c:pt>
                <c:pt idx="1">
                  <c:v>0.40350877192982454</c:v>
                </c:pt>
                <c:pt idx="2">
                  <c:v>0.45733041575492339</c:v>
                </c:pt>
                <c:pt idx="3">
                  <c:v>0.46153846153846156</c:v>
                </c:pt>
                <c:pt idx="4">
                  <c:v>0.44789356984478934</c:v>
                </c:pt>
                <c:pt idx="5">
                  <c:v>0.47511312217194568</c:v>
                </c:pt>
                <c:pt idx="6">
                  <c:v>0.46469248291571752</c:v>
                </c:pt>
              </c:numCache>
            </c:numRef>
          </c:val>
          <c:smooth val="0"/>
          <c:extLst>
            <c:ext xmlns:c16="http://schemas.microsoft.com/office/drawing/2014/chart" uri="{C3380CC4-5D6E-409C-BE32-E72D297353CC}">
              <c16:uniqueId val="{00000000-9145-4D8A-A22F-4550A6F8BC86}"/>
            </c:ext>
          </c:extLst>
        </c:ser>
        <c:ser>
          <c:idx val="1"/>
          <c:order val="1"/>
          <c:tx>
            <c:strRef>
              <c:f>'１５～２４，２５～３４'!$B$25</c:f>
              <c:strCache>
                <c:ptCount val="1"/>
                <c:pt idx="0">
                  <c:v>全国（男性）</c:v>
                </c:pt>
              </c:strCache>
            </c:strRef>
          </c:tx>
          <c:spPr>
            <a:ln w="19050">
              <a:prstDash val="sysDash"/>
            </a:ln>
          </c:spPr>
          <c:marker>
            <c:symbol val="diamond"/>
            <c:size val="7"/>
          </c:marker>
          <c:cat>
            <c:strRef>
              <c:f>'１５～２４，２５～３４'!$D$23:$J$23</c:f>
              <c:strCache>
                <c:ptCount val="7"/>
                <c:pt idx="0">
                  <c:v>2016年</c:v>
                </c:pt>
                <c:pt idx="1">
                  <c:v>2017年</c:v>
                </c:pt>
                <c:pt idx="2">
                  <c:v>2018年</c:v>
                </c:pt>
                <c:pt idx="3">
                  <c:v>2019年</c:v>
                </c:pt>
                <c:pt idx="4">
                  <c:v>2020年</c:v>
                </c:pt>
                <c:pt idx="5">
                  <c:v>2021年</c:v>
                </c:pt>
                <c:pt idx="6">
                  <c:v>2022年</c:v>
                </c:pt>
              </c:strCache>
            </c:strRef>
          </c:cat>
          <c:val>
            <c:numRef>
              <c:f>'１５～２４，２５～３４'!$D$25:$J$25</c:f>
              <c:numCache>
                <c:formatCode>0.00%</c:formatCode>
                <c:ptCount val="7"/>
                <c:pt idx="0">
                  <c:v>0.42197452229299365</c:v>
                </c:pt>
                <c:pt idx="1">
                  <c:v>0.42038216560509556</c:v>
                </c:pt>
                <c:pt idx="2">
                  <c:v>0.45151033386327505</c:v>
                </c:pt>
                <c:pt idx="3">
                  <c:v>0.46581875993640698</c:v>
                </c:pt>
                <c:pt idx="4">
                  <c:v>0.45673076923076922</c:v>
                </c:pt>
                <c:pt idx="5">
                  <c:v>0.4560260586319218</c:v>
                </c:pt>
                <c:pt idx="6">
                  <c:v>0.45182724252491696</c:v>
                </c:pt>
              </c:numCache>
            </c:numRef>
          </c:val>
          <c:smooth val="0"/>
          <c:extLst>
            <c:ext xmlns:c16="http://schemas.microsoft.com/office/drawing/2014/chart" uri="{C3380CC4-5D6E-409C-BE32-E72D297353CC}">
              <c16:uniqueId val="{00000001-9145-4D8A-A22F-4550A6F8BC86}"/>
            </c:ext>
          </c:extLst>
        </c:ser>
        <c:ser>
          <c:idx val="2"/>
          <c:order val="2"/>
          <c:tx>
            <c:strRef>
              <c:f>'１５～２４，２５～３４'!$B$26</c:f>
              <c:strCache>
                <c:ptCount val="1"/>
                <c:pt idx="0">
                  <c:v>大阪府（女性）</c:v>
                </c:pt>
              </c:strCache>
            </c:strRef>
          </c:tx>
          <c:spPr>
            <a:ln w="19050"/>
          </c:spPr>
          <c:marker>
            <c:symbol val="x"/>
            <c:size val="7"/>
          </c:marker>
          <c:dLbls>
            <c:dLbl>
              <c:idx val="0"/>
              <c:layout>
                <c:manualLayout>
                  <c:x val="-7.0565225792409605E-2"/>
                  <c:y val="-0.103811566906591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45-4D8A-A22F-4550A6F8BC86}"/>
                </c:ext>
              </c:extLst>
            </c:dLbl>
            <c:dLbl>
              <c:idx val="2"/>
              <c:layout>
                <c:manualLayout>
                  <c:x val="-7.2012453661883427E-2"/>
                  <c:y val="-5.3761550104071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45-4D8A-A22F-4550A6F8BC86}"/>
                </c:ext>
              </c:extLst>
            </c:dLbl>
            <c:dLbl>
              <c:idx val="3"/>
              <c:layout>
                <c:manualLayout>
                  <c:x val="-5.6716677011278173E-2"/>
                  <c:y val="-6.40482089035118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145-4D8A-A22F-4550A6F8BC86}"/>
                </c:ext>
              </c:extLst>
            </c:dLbl>
            <c:dLbl>
              <c:idx val="6"/>
              <c:layout>
                <c:manualLayout>
                  <c:x val="-3.0803752324266277E-2"/>
                  <c:y val="-6.5966030069892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45-4D8A-A22F-4550A6F8BC86}"/>
                </c:ext>
              </c:extLst>
            </c:dLbl>
            <c:spPr>
              <a:noFill/>
              <a:ln>
                <a:noFill/>
              </a:ln>
              <a:effectLst/>
            </c:spPr>
            <c:txPr>
              <a:bodyPr wrap="square" lIns="38100" tIns="19050" rIns="38100" bIns="19050" anchor="ctr">
                <a:spAutoFit/>
              </a:bodyPr>
              <a:lstStyle/>
              <a:p>
                <a:pPr>
                  <a:defRPr sz="1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'１５～２４，２５～３４'!$D$23:$J$23</c:f>
              <c:strCache>
                <c:ptCount val="7"/>
                <c:pt idx="0">
                  <c:v>2016年</c:v>
                </c:pt>
                <c:pt idx="1">
                  <c:v>2017年</c:v>
                </c:pt>
                <c:pt idx="2">
                  <c:v>2018年</c:v>
                </c:pt>
                <c:pt idx="3">
                  <c:v>2019年</c:v>
                </c:pt>
                <c:pt idx="4">
                  <c:v>2020年</c:v>
                </c:pt>
                <c:pt idx="5">
                  <c:v>2021年</c:v>
                </c:pt>
                <c:pt idx="6">
                  <c:v>2022年</c:v>
                </c:pt>
              </c:strCache>
            </c:strRef>
          </c:cat>
          <c:val>
            <c:numRef>
              <c:f>'１５～２４，２５～３４'!$D$26:$J$26</c:f>
              <c:numCache>
                <c:formatCode>0.00%</c:formatCode>
                <c:ptCount val="7"/>
                <c:pt idx="0">
                  <c:v>0.43577981651376146</c:v>
                </c:pt>
                <c:pt idx="1">
                  <c:v>0.47640449438202248</c:v>
                </c:pt>
                <c:pt idx="2">
                  <c:v>0.5022321428571429</c:v>
                </c:pt>
                <c:pt idx="3">
                  <c:v>0.53691275167785235</c:v>
                </c:pt>
                <c:pt idx="4">
                  <c:v>0.51910112359550564</c:v>
                </c:pt>
                <c:pt idx="5">
                  <c:v>0.50572082379862704</c:v>
                </c:pt>
                <c:pt idx="6">
                  <c:v>0.53793103448275859</c:v>
                </c:pt>
              </c:numCache>
            </c:numRef>
          </c:val>
          <c:smooth val="0"/>
          <c:extLst>
            <c:ext xmlns:c16="http://schemas.microsoft.com/office/drawing/2014/chart" uri="{C3380CC4-5D6E-409C-BE32-E72D297353CC}">
              <c16:uniqueId val="{00000003-9145-4D8A-A22F-4550A6F8BC86}"/>
            </c:ext>
          </c:extLst>
        </c:ser>
        <c:ser>
          <c:idx val="3"/>
          <c:order val="3"/>
          <c:tx>
            <c:strRef>
              <c:f>'１５～２４，２５～３４'!$B$27</c:f>
              <c:strCache>
                <c:ptCount val="1"/>
                <c:pt idx="0">
                  <c:v>全国（女性）</c:v>
                </c:pt>
              </c:strCache>
            </c:strRef>
          </c:tx>
          <c:spPr>
            <a:ln w="19050">
              <a:prstDash val="sysDash"/>
            </a:ln>
          </c:spPr>
          <c:marker>
            <c:symbol val="x"/>
            <c:size val="7"/>
          </c:marker>
          <c:cat>
            <c:strRef>
              <c:f>'１５～２４，２５～３４'!$D$23:$J$23</c:f>
              <c:strCache>
                <c:ptCount val="7"/>
                <c:pt idx="0">
                  <c:v>2016年</c:v>
                </c:pt>
                <c:pt idx="1">
                  <c:v>2017年</c:v>
                </c:pt>
                <c:pt idx="2">
                  <c:v>2018年</c:v>
                </c:pt>
                <c:pt idx="3">
                  <c:v>2019年</c:v>
                </c:pt>
                <c:pt idx="4">
                  <c:v>2020年</c:v>
                </c:pt>
                <c:pt idx="5">
                  <c:v>2021年</c:v>
                </c:pt>
                <c:pt idx="6">
                  <c:v>2022年</c:v>
                </c:pt>
              </c:strCache>
            </c:strRef>
          </c:cat>
          <c:val>
            <c:numRef>
              <c:f>'１５～２４，２５～３４'!$D$27:$J$27</c:f>
              <c:numCache>
                <c:formatCode>0.00%</c:formatCode>
                <c:ptCount val="7"/>
                <c:pt idx="0">
                  <c:v>0.42929292929292928</c:v>
                </c:pt>
                <c:pt idx="1">
                  <c:v>0.42929292929292928</c:v>
                </c:pt>
                <c:pt idx="2">
                  <c:v>0.46801346801346799</c:v>
                </c:pt>
                <c:pt idx="3">
                  <c:v>0.48397976391231029</c:v>
                </c:pt>
                <c:pt idx="4">
                  <c:v>0.47198641765704585</c:v>
                </c:pt>
                <c:pt idx="5">
                  <c:v>0.47758620689655173</c:v>
                </c:pt>
                <c:pt idx="6">
                  <c:v>0.49825174825174823</c:v>
                </c:pt>
              </c:numCache>
            </c:numRef>
          </c:val>
          <c:smooth val="0"/>
          <c:extLst>
            <c:ext xmlns:c16="http://schemas.microsoft.com/office/drawing/2014/chart" uri="{C3380CC4-5D6E-409C-BE32-E72D297353CC}">
              <c16:uniqueId val="{00000004-9145-4D8A-A22F-4550A6F8BC86}"/>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txPr>
          <a:bodyPr/>
          <a:lstStyle/>
          <a:p>
            <a:pPr>
              <a:defRPr sz="1000"/>
            </a:pPr>
            <a:endParaRPr lang="ja-JP"/>
          </a:p>
        </c:txPr>
        <c:crossAx val="96238592"/>
        <c:crosses val="autoZero"/>
        <c:auto val="1"/>
        <c:lblAlgn val="ctr"/>
        <c:lblOffset val="100"/>
        <c:noMultiLvlLbl val="0"/>
      </c:catAx>
      <c:valAx>
        <c:axId val="96238592"/>
        <c:scaling>
          <c:orientation val="minMax"/>
          <c:max val="0.55000000000000004"/>
          <c:min val="0.35000000000000003"/>
        </c:scaling>
        <c:delete val="0"/>
        <c:axPos val="l"/>
        <c:majorGridlines/>
        <c:numFmt formatCode="0.0%" sourceLinked="0"/>
        <c:majorTickMark val="none"/>
        <c:minorTickMark val="none"/>
        <c:tickLblPos val="nextTo"/>
        <c:spPr>
          <a:ln w="9525">
            <a:noFill/>
          </a:ln>
        </c:spPr>
        <c:txPr>
          <a:bodyPr/>
          <a:lstStyle/>
          <a:p>
            <a:pPr>
              <a:defRPr sz="1000"/>
            </a:pPr>
            <a:endParaRPr lang="ja-JP"/>
          </a:p>
        </c:txPr>
        <c:crossAx val="96237056"/>
        <c:crosses val="autoZero"/>
        <c:crossBetween val="between"/>
        <c:majorUnit val="2.5000000000000005E-2"/>
      </c:valAx>
    </c:plotArea>
    <c:legend>
      <c:legendPos val="b"/>
      <c:overlay val="0"/>
    </c:legend>
    <c:plotVisOnly val="1"/>
    <c:dispBlanksAs val="zero"/>
    <c:showDLblsOverMax val="0"/>
  </c:chart>
  <c:txPr>
    <a:bodyPr/>
    <a:lstStyle/>
    <a:p>
      <a:pPr>
        <a:defRPr sz="800"/>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作成表!$B$26</c:f>
              <c:strCache>
                <c:ptCount val="1"/>
                <c:pt idx="0">
                  <c:v>大阪府</c:v>
                </c:pt>
              </c:strCache>
            </c:strRef>
          </c:tx>
          <c:spPr>
            <a:ln w="28575" cap="rnd">
              <a:solidFill>
                <a:schemeClr val="accent1"/>
              </a:solidFill>
              <a:round/>
            </a:ln>
            <a:effectLst/>
          </c:spPr>
          <c:marker>
            <c:symbol val="diamond"/>
            <c:size val="8"/>
            <c:spPr>
              <a:solidFill>
                <a:schemeClr val="accent1"/>
              </a:solidFill>
              <a:ln w="9525">
                <a:solidFill>
                  <a:schemeClr val="accent1"/>
                </a:solidFill>
              </a:ln>
              <a:effectLst/>
            </c:spPr>
          </c:marker>
          <c:dLbls>
            <c:dLbl>
              <c:idx val="0"/>
              <c:layout>
                <c:manualLayout>
                  <c:x val="-9.8846279921017105E-2"/>
                  <c:y val="-6.85789257650363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30-42E0-B18B-0C6452ED39B8}"/>
                </c:ext>
              </c:extLst>
            </c:dLbl>
            <c:dLbl>
              <c:idx val="1"/>
              <c:layout>
                <c:manualLayout>
                  <c:x val="-5.4242782002655511E-2"/>
                  <c:y val="-3.503748387521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30-42E0-B18B-0C6452ED39B8}"/>
                </c:ext>
              </c:extLst>
            </c:dLbl>
            <c:dLbl>
              <c:idx val="2"/>
              <c:layout>
                <c:manualLayout>
                  <c:x val="-5.4242794371297677E-2"/>
                  <c:y val="-3.0304205136157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30-42E0-B18B-0C6452ED39B8}"/>
                </c:ext>
              </c:extLst>
            </c:dLbl>
            <c:dLbl>
              <c:idx val="3"/>
              <c:layout>
                <c:manualLayout>
                  <c:x val="-1.955119449929368E-2"/>
                  <c:y val="4.0034732542804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30-42E0-B18B-0C6452ED39B8}"/>
                </c:ext>
              </c:extLst>
            </c:dLbl>
            <c:dLbl>
              <c:idx val="4"/>
              <c:layout>
                <c:manualLayout>
                  <c:x val="-5.7809627531941861E-2"/>
                  <c:y val="1.7413912939016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30-42E0-B18B-0C6452ED39B8}"/>
                </c:ext>
              </c:extLst>
            </c:dLbl>
            <c:dLbl>
              <c:idx val="5"/>
              <c:layout>
                <c:manualLayout>
                  <c:x val="-1.0286770479681628E-2"/>
                  <c:y val="4.86519670694790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30-42E0-B18B-0C6452ED39B8}"/>
                </c:ext>
              </c:extLst>
            </c:dLbl>
            <c:spPr>
              <a:noFill/>
              <a:ln>
                <a:no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作成表!$C$25:$H$25</c:f>
              <c:strCache>
                <c:ptCount val="6"/>
                <c:pt idx="0">
                  <c:v>2017年</c:v>
                </c:pt>
                <c:pt idx="1">
                  <c:v>2018年</c:v>
                </c:pt>
                <c:pt idx="2">
                  <c:v>2019年</c:v>
                </c:pt>
                <c:pt idx="3">
                  <c:v>2020年</c:v>
                </c:pt>
                <c:pt idx="4">
                  <c:v>2021年</c:v>
                </c:pt>
                <c:pt idx="5">
                  <c:v>2022年
（概数）</c:v>
                </c:pt>
              </c:strCache>
            </c:strRef>
          </c:cat>
          <c:val>
            <c:numRef>
              <c:f>作成表!$C$26:$H$26</c:f>
              <c:numCache>
                <c:formatCode>General</c:formatCode>
                <c:ptCount val="6"/>
                <c:pt idx="0">
                  <c:v>1.35</c:v>
                </c:pt>
                <c:pt idx="1">
                  <c:v>1.35</c:v>
                </c:pt>
                <c:pt idx="2">
                  <c:v>1.31</c:v>
                </c:pt>
                <c:pt idx="3">
                  <c:v>1.31</c:v>
                </c:pt>
                <c:pt idx="4">
                  <c:v>1.27</c:v>
                </c:pt>
                <c:pt idx="5">
                  <c:v>1.22</c:v>
                </c:pt>
              </c:numCache>
            </c:numRef>
          </c:val>
          <c:smooth val="0"/>
          <c:extLst>
            <c:ext xmlns:c16="http://schemas.microsoft.com/office/drawing/2014/chart" uri="{C3380CC4-5D6E-409C-BE32-E72D297353CC}">
              <c16:uniqueId val="{00000006-9030-42E0-B18B-0C6452ED39B8}"/>
            </c:ext>
          </c:extLst>
        </c:ser>
        <c:ser>
          <c:idx val="1"/>
          <c:order val="1"/>
          <c:tx>
            <c:strRef>
              <c:f>作成表!$B$27</c:f>
              <c:strCache>
                <c:ptCount val="1"/>
                <c:pt idx="0">
                  <c:v>東京都</c:v>
                </c:pt>
              </c:strCache>
            </c:strRef>
          </c:tx>
          <c:spPr>
            <a:ln w="28575" cap="rnd">
              <a:solidFill>
                <a:schemeClr val="accent2"/>
              </a:solidFill>
              <a:round/>
            </a:ln>
            <a:effectLst/>
          </c:spPr>
          <c:marker>
            <c:symbol val="square"/>
            <c:size val="8"/>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作成表!$C$25:$H$25</c:f>
              <c:strCache>
                <c:ptCount val="6"/>
                <c:pt idx="0">
                  <c:v>2017年</c:v>
                </c:pt>
                <c:pt idx="1">
                  <c:v>2018年</c:v>
                </c:pt>
                <c:pt idx="2">
                  <c:v>2019年</c:v>
                </c:pt>
                <c:pt idx="3">
                  <c:v>2020年</c:v>
                </c:pt>
                <c:pt idx="4">
                  <c:v>2021年</c:v>
                </c:pt>
                <c:pt idx="5">
                  <c:v>2022年
（概数）</c:v>
                </c:pt>
              </c:strCache>
            </c:strRef>
          </c:cat>
          <c:val>
            <c:numRef>
              <c:f>作成表!$C$27:$H$27</c:f>
              <c:numCache>
                <c:formatCode>General</c:formatCode>
                <c:ptCount val="6"/>
                <c:pt idx="0">
                  <c:v>1.21</c:v>
                </c:pt>
                <c:pt idx="1">
                  <c:v>1.2</c:v>
                </c:pt>
                <c:pt idx="2">
                  <c:v>1.1499999999999999</c:v>
                </c:pt>
                <c:pt idx="3">
                  <c:v>1.1200000000000001</c:v>
                </c:pt>
                <c:pt idx="4">
                  <c:v>1.08</c:v>
                </c:pt>
                <c:pt idx="5">
                  <c:v>1.04</c:v>
                </c:pt>
              </c:numCache>
            </c:numRef>
          </c:val>
          <c:smooth val="0"/>
          <c:extLst>
            <c:ext xmlns:c16="http://schemas.microsoft.com/office/drawing/2014/chart" uri="{C3380CC4-5D6E-409C-BE32-E72D297353CC}">
              <c16:uniqueId val="{00000007-9030-42E0-B18B-0C6452ED39B8}"/>
            </c:ext>
          </c:extLst>
        </c:ser>
        <c:ser>
          <c:idx val="2"/>
          <c:order val="2"/>
          <c:tx>
            <c:strRef>
              <c:f>作成表!$B$28</c:f>
              <c:strCache>
                <c:ptCount val="1"/>
                <c:pt idx="0">
                  <c:v>神奈川県</c:v>
                </c:pt>
              </c:strCache>
            </c:strRef>
          </c:tx>
          <c:spPr>
            <a:ln w="28575" cap="rnd">
              <a:solidFill>
                <a:schemeClr val="tx1">
                  <a:lumMod val="50000"/>
                  <a:lumOff val="50000"/>
                </a:schemeClr>
              </a:solidFill>
              <a:round/>
            </a:ln>
            <a:effectLst/>
          </c:spPr>
          <c:marker>
            <c:symbol val="triangle"/>
            <c:size val="8"/>
            <c:spPr>
              <a:solidFill>
                <a:schemeClr val="accent3"/>
              </a:solidFill>
              <a:ln w="9525">
                <a:solidFill>
                  <a:schemeClr val="tx1">
                    <a:lumMod val="50000"/>
                    <a:lumOff val="50000"/>
                  </a:schemeClr>
                </a:solidFill>
              </a:ln>
              <a:effectLst/>
            </c:spPr>
          </c:marker>
          <c:dLbls>
            <c:dLbl>
              <c:idx val="0"/>
              <c:layout>
                <c:manualLayout>
                  <c:x val="-4.6970045813203902E-2"/>
                  <c:y val="3.1535290392734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30-42E0-B18B-0C6452ED39B8}"/>
                </c:ext>
              </c:extLst>
            </c:dLbl>
            <c:dLbl>
              <c:idx val="1"/>
              <c:layout>
                <c:manualLayout>
                  <c:x val="-4.9448017232632785E-2"/>
                  <c:y val="3.9350727912619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30-42E0-B18B-0C6452ED39B8}"/>
                </c:ext>
              </c:extLst>
            </c:dLbl>
            <c:dLbl>
              <c:idx val="2"/>
              <c:layout>
                <c:manualLayout>
                  <c:x val="-4.9448017232632827E-2"/>
                  <c:y val="3.1535290392734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30-42E0-B18B-0C6452ED39B8}"/>
                </c:ext>
              </c:extLst>
            </c:dLbl>
            <c:dLbl>
              <c:idx val="3"/>
              <c:layout>
                <c:manualLayout>
                  <c:x val="-4.9448017232632736E-2"/>
                  <c:y val="3.9350727912619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30-42E0-B18B-0C6452ED39B8}"/>
                </c:ext>
              </c:extLst>
            </c:dLbl>
            <c:dLbl>
              <c:idx val="4"/>
              <c:layout>
                <c:manualLayout>
                  <c:x val="-4.9448017232632827E-2"/>
                  <c:y val="3.1535290392734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30-42E0-B18B-0C6452ED39B8}"/>
                </c:ext>
              </c:extLst>
            </c:dLbl>
            <c:dLbl>
              <c:idx val="5"/>
              <c:layout>
                <c:manualLayout>
                  <c:x val="-4.9448017232632736E-2"/>
                  <c:y val="3.1535290392734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30-42E0-B18B-0C6452ED39B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作成表!$C$25:$H$25</c:f>
              <c:strCache>
                <c:ptCount val="6"/>
                <c:pt idx="0">
                  <c:v>2017年</c:v>
                </c:pt>
                <c:pt idx="1">
                  <c:v>2018年</c:v>
                </c:pt>
                <c:pt idx="2">
                  <c:v>2019年</c:v>
                </c:pt>
                <c:pt idx="3">
                  <c:v>2020年</c:v>
                </c:pt>
                <c:pt idx="4">
                  <c:v>2021年</c:v>
                </c:pt>
                <c:pt idx="5">
                  <c:v>2022年
（概数）</c:v>
                </c:pt>
              </c:strCache>
            </c:strRef>
          </c:cat>
          <c:val>
            <c:numRef>
              <c:f>作成表!$C$28:$H$28</c:f>
              <c:numCache>
                <c:formatCode>General</c:formatCode>
                <c:ptCount val="6"/>
                <c:pt idx="0">
                  <c:v>1.34</c:v>
                </c:pt>
                <c:pt idx="1">
                  <c:v>1.33</c:v>
                </c:pt>
                <c:pt idx="2">
                  <c:v>1.28</c:v>
                </c:pt>
                <c:pt idx="3">
                  <c:v>1.26</c:v>
                </c:pt>
                <c:pt idx="4">
                  <c:v>1.22</c:v>
                </c:pt>
                <c:pt idx="5">
                  <c:v>1.17</c:v>
                </c:pt>
              </c:numCache>
            </c:numRef>
          </c:val>
          <c:smooth val="0"/>
          <c:extLst>
            <c:ext xmlns:c16="http://schemas.microsoft.com/office/drawing/2014/chart" uri="{C3380CC4-5D6E-409C-BE32-E72D297353CC}">
              <c16:uniqueId val="{0000000E-9030-42E0-B18B-0C6452ED39B8}"/>
            </c:ext>
          </c:extLst>
        </c:ser>
        <c:ser>
          <c:idx val="3"/>
          <c:order val="3"/>
          <c:tx>
            <c:strRef>
              <c:f>作成表!$B$29</c:f>
              <c:strCache>
                <c:ptCount val="1"/>
                <c:pt idx="0">
                  <c:v>愛知県</c:v>
                </c:pt>
              </c:strCache>
            </c:strRef>
          </c:tx>
          <c:spPr>
            <a:ln w="28575" cap="rnd">
              <a:solidFill>
                <a:schemeClr val="accent6"/>
              </a:solidFill>
              <a:round/>
            </a:ln>
            <a:effectLst/>
          </c:spPr>
          <c:marker>
            <c:symbol val="x"/>
            <c:size val="8"/>
            <c:spPr>
              <a:noFill/>
              <a:ln w="9525">
                <a:solidFill>
                  <a:schemeClr val="accent6"/>
                </a:solidFill>
              </a:ln>
              <a:effectLst/>
            </c:spPr>
          </c:marker>
          <c:dLbls>
            <c:dLbl>
              <c:idx val="5"/>
              <c:layout>
                <c:manualLayout>
                  <c:x val="-5.4193171201528695E-2"/>
                  <c:y val="-5.0601372358895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22-4E31-8FB0-3384326D9D4B}"/>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作成表!$C$25:$H$25</c:f>
              <c:strCache>
                <c:ptCount val="6"/>
                <c:pt idx="0">
                  <c:v>2017年</c:v>
                </c:pt>
                <c:pt idx="1">
                  <c:v>2018年</c:v>
                </c:pt>
                <c:pt idx="2">
                  <c:v>2019年</c:v>
                </c:pt>
                <c:pt idx="3">
                  <c:v>2020年</c:v>
                </c:pt>
                <c:pt idx="4">
                  <c:v>2021年</c:v>
                </c:pt>
                <c:pt idx="5">
                  <c:v>2022年
（概数）</c:v>
                </c:pt>
              </c:strCache>
            </c:strRef>
          </c:cat>
          <c:val>
            <c:numRef>
              <c:f>作成表!$C$29:$H$29</c:f>
              <c:numCache>
                <c:formatCode>General</c:formatCode>
                <c:ptCount val="6"/>
                <c:pt idx="0">
                  <c:v>1.54</c:v>
                </c:pt>
                <c:pt idx="1">
                  <c:v>1.54</c:v>
                </c:pt>
                <c:pt idx="2">
                  <c:v>1.45</c:v>
                </c:pt>
                <c:pt idx="3">
                  <c:v>1.44</c:v>
                </c:pt>
                <c:pt idx="4">
                  <c:v>1.41</c:v>
                </c:pt>
                <c:pt idx="5">
                  <c:v>1.35</c:v>
                </c:pt>
              </c:numCache>
            </c:numRef>
          </c:val>
          <c:smooth val="0"/>
          <c:extLst>
            <c:ext xmlns:c16="http://schemas.microsoft.com/office/drawing/2014/chart" uri="{C3380CC4-5D6E-409C-BE32-E72D297353CC}">
              <c16:uniqueId val="{0000000F-9030-42E0-B18B-0C6452ED39B8}"/>
            </c:ext>
          </c:extLst>
        </c:ser>
        <c:ser>
          <c:idx val="4"/>
          <c:order val="4"/>
          <c:tx>
            <c:strRef>
              <c:f>作成表!$B$30</c:f>
              <c:strCache>
                <c:ptCount val="1"/>
                <c:pt idx="0">
                  <c:v>全国</c:v>
                </c:pt>
              </c:strCache>
            </c:strRef>
          </c:tx>
          <c:spPr>
            <a:ln w="28575" cap="rnd">
              <a:solidFill>
                <a:schemeClr val="accent5"/>
              </a:solidFill>
              <a:prstDash val="dash"/>
              <a:round/>
            </a:ln>
            <a:effectLst/>
          </c:spPr>
          <c:marker>
            <c:symbol val="star"/>
            <c:size val="8"/>
            <c:spPr>
              <a:noFill/>
              <a:ln w="9525">
                <a:solidFill>
                  <a:schemeClr val="accent5"/>
                </a:solidFill>
              </a:ln>
              <a:effectLst/>
            </c:spPr>
          </c:marker>
          <c:dLbls>
            <c:dLbl>
              <c:idx val="2"/>
              <c:layout>
                <c:manualLayout>
                  <c:x val="-4.3330116472047729E-2"/>
                  <c:y val="-3.6071186469765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22-4E31-8FB0-3384326D9D4B}"/>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作成表!$C$25:$H$25</c:f>
              <c:strCache>
                <c:ptCount val="6"/>
                <c:pt idx="0">
                  <c:v>2017年</c:v>
                </c:pt>
                <c:pt idx="1">
                  <c:v>2018年</c:v>
                </c:pt>
                <c:pt idx="2">
                  <c:v>2019年</c:v>
                </c:pt>
                <c:pt idx="3">
                  <c:v>2020年</c:v>
                </c:pt>
                <c:pt idx="4">
                  <c:v>2021年</c:v>
                </c:pt>
                <c:pt idx="5">
                  <c:v>2022年
（概数）</c:v>
                </c:pt>
              </c:strCache>
            </c:strRef>
          </c:cat>
          <c:val>
            <c:numRef>
              <c:f>作成表!$C$30:$H$30</c:f>
              <c:numCache>
                <c:formatCode>General</c:formatCode>
                <c:ptCount val="6"/>
                <c:pt idx="0">
                  <c:v>1.43</c:v>
                </c:pt>
                <c:pt idx="1">
                  <c:v>1.42</c:v>
                </c:pt>
                <c:pt idx="2">
                  <c:v>1.36</c:v>
                </c:pt>
                <c:pt idx="3">
                  <c:v>1.33</c:v>
                </c:pt>
                <c:pt idx="4">
                  <c:v>1.3</c:v>
                </c:pt>
                <c:pt idx="5">
                  <c:v>1.26</c:v>
                </c:pt>
              </c:numCache>
            </c:numRef>
          </c:val>
          <c:smooth val="0"/>
          <c:extLst>
            <c:ext xmlns:c16="http://schemas.microsoft.com/office/drawing/2014/chart" uri="{C3380CC4-5D6E-409C-BE32-E72D297353CC}">
              <c16:uniqueId val="{00000010-9030-42E0-B18B-0C6452ED39B8}"/>
            </c:ext>
          </c:extLst>
        </c:ser>
        <c:dLbls>
          <c:dLblPos val="t"/>
          <c:showLegendKey val="0"/>
          <c:showVal val="1"/>
          <c:showCatName val="0"/>
          <c:showSerName val="0"/>
          <c:showPercent val="0"/>
          <c:showBubbleSize val="0"/>
        </c:dLbls>
        <c:marker val="1"/>
        <c:smooth val="0"/>
        <c:axId val="899654240"/>
        <c:axId val="899661312"/>
      </c:lineChart>
      <c:catAx>
        <c:axId val="89965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99661312"/>
        <c:crosses val="autoZero"/>
        <c:auto val="1"/>
        <c:lblAlgn val="ctr"/>
        <c:lblOffset val="100"/>
        <c:noMultiLvlLbl val="0"/>
      </c:catAx>
      <c:valAx>
        <c:axId val="899661312"/>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9965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大阪府</a:t>
            </a:r>
          </a:p>
        </c:rich>
      </c:tx>
      <c:overlay val="0"/>
    </c:title>
    <c:autoTitleDeleted val="0"/>
    <c:plotArea>
      <c:layout/>
      <c:barChart>
        <c:barDir val="col"/>
        <c:grouping val="clustered"/>
        <c:varyColors val="0"/>
        <c:ser>
          <c:idx val="0"/>
          <c:order val="0"/>
          <c:tx>
            <c:strRef>
              <c:f>'初婚・第一子 (R5)'!$B$4</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(R5)'!$C$3:$E$3</c:f>
              <c:strCache>
                <c:ptCount val="3"/>
                <c:pt idx="0">
                  <c:v>2011年</c:v>
                </c:pt>
                <c:pt idx="1">
                  <c:v>2016年</c:v>
                </c:pt>
                <c:pt idx="2">
                  <c:v>2021年</c:v>
                </c:pt>
              </c:strCache>
            </c:strRef>
          </c:cat>
          <c:val>
            <c:numRef>
              <c:f>'初婚・第一子 (R5)'!$C$4:$E$4</c:f>
              <c:numCache>
                <c:formatCode>0.0_ </c:formatCode>
                <c:ptCount val="3"/>
                <c:pt idx="0">
                  <c:v>29.2</c:v>
                </c:pt>
                <c:pt idx="1">
                  <c:v>29.5</c:v>
                </c:pt>
                <c:pt idx="2" formatCode="0.0_);[Red]\(0.0\)">
                  <c:v>29.5</c:v>
                </c:pt>
              </c:numCache>
            </c:numRef>
          </c:val>
          <c:extLst>
            <c:ext xmlns:c16="http://schemas.microsoft.com/office/drawing/2014/chart" uri="{C3380CC4-5D6E-409C-BE32-E72D297353CC}">
              <c16:uniqueId val="{00000000-CBFD-4D6C-9C6F-6C1C7451AB1D}"/>
            </c:ext>
          </c:extLst>
        </c:ser>
        <c:dLbls>
          <c:showLegendKey val="0"/>
          <c:showVal val="0"/>
          <c:showCatName val="0"/>
          <c:showSerName val="0"/>
          <c:showPercent val="0"/>
          <c:showBubbleSize val="0"/>
        </c:dLbls>
        <c:gapWidth val="75"/>
        <c:overlap val="-25"/>
        <c:axId val="75939840"/>
        <c:axId val="75941760"/>
      </c:barChart>
      <c:lineChart>
        <c:grouping val="standard"/>
        <c:varyColors val="0"/>
        <c:ser>
          <c:idx val="1"/>
          <c:order val="1"/>
          <c:tx>
            <c:strRef>
              <c:f>'初婚・第一子 (R5)'!$B$5</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(R5)'!$C$3:$E$3</c:f>
              <c:strCache>
                <c:ptCount val="3"/>
                <c:pt idx="0">
                  <c:v>2011年</c:v>
                </c:pt>
                <c:pt idx="1">
                  <c:v>2016年</c:v>
                </c:pt>
                <c:pt idx="2">
                  <c:v>2021年</c:v>
                </c:pt>
              </c:strCache>
            </c:strRef>
          </c:cat>
          <c:val>
            <c:numRef>
              <c:f>'初婚・第一子 (R5)'!$C$5:$E$5</c:f>
              <c:numCache>
                <c:formatCode>0.0_ </c:formatCode>
                <c:ptCount val="3"/>
                <c:pt idx="0">
                  <c:v>30.1</c:v>
                </c:pt>
                <c:pt idx="1">
                  <c:v>30.6</c:v>
                </c:pt>
                <c:pt idx="2" formatCode="0.0_);[Red]\(0.0\)">
                  <c:v>30.8</c:v>
                </c:pt>
              </c:numCache>
            </c:numRef>
          </c:val>
          <c:smooth val="0"/>
          <c:extLst>
            <c:ext xmlns:c16="http://schemas.microsoft.com/office/drawing/2014/chart" uri="{C3380CC4-5D6E-409C-BE32-E72D297353CC}">
              <c16:uniqueId val="{00000001-CBFD-4D6C-9C6F-6C1C7451AB1D}"/>
            </c:ext>
          </c:extLst>
        </c:ser>
        <c:dLbls>
          <c:showLegendKey val="0"/>
          <c:showVal val="0"/>
          <c:showCatName val="0"/>
          <c:showSerName val="0"/>
          <c:showPercent val="0"/>
          <c:showBubbleSize val="0"/>
        </c:dLbls>
        <c:marker val="1"/>
        <c:smooth val="0"/>
        <c:axId val="75939840"/>
        <c:axId val="75941760"/>
      </c:lineChart>
      <c:catAx>
        <c:axId val="75939840"/>
        <c:scaling>
          <c:orientation val="minMax"/>
        </c:scaling>
        <c:delete val="0"/>
        <c:axPos val="b"/>
        <c:numFmt formatCode="General" sourceLinked="0"/>
        <c:majorTickMark val="none"/>
        <c:minorTickMark val="none"/>
        <c:tickLblPos val="nextTo"/>
        <c:crossAx val="75941760"/>
        <c:crosses val="autoZero"/>
        <c:auto val="1"/>
        <c:lblAlgn val="ctr"/>
        <c:lblOffset val="100"/>
        <c:noMultiLvlLbl val="0"/>
      </c:catAx>
      <c:valAx>
        <c:axId val="75941760"/>
        <c:scaling>
          <c:orientation val="minMax"/>
          <c:max val="33"/>
          <c:min val="27"/>
        </c:scaling>
        <c:delete val="0"/>
        <c:axPos val="l"/>
        <c:majorGridlines/>
        <c:numFmt formatCode="0.0_ " sourceLinked="1"/>
        <c:majorTickMark val="none"/>
        <c:minorTickMark val="none"/>
        <c:tickLblPos val="nextTo"/>
        <c:spPr>
          <a:ln w="9525">
            <a:noFill/>
          </a:ln>
        </c:spPr>
        <c:crossAx val="75939840"/>
        <c:crosses val="autoZero"/>
        <c:crossBetween val="between"/>
        <c:majorUnit val="1"/>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東京都</a:t>
            </a:r>
          </a:p>
        </c:rich>
      </c:tx>
      <c:overlay val="0"/>
    </c:title>
    <c:autoTitleDeleted val="0"/>
    <c:plotArea>
      <c:layout/>
      <c:barChart>
        <c:barDir val="col"/>
        <c:grouping val="clustered"/>
        <c:varyColors val="0"/>
        <c:ser>
          <c:idx val="0"/>
          <c:order val="0"/>
          <c:tx>
            <c:strRef>
              <c:f>'初婚・第一子 (R5)'!$B$8</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(R5)'!$C$7:$E$7</c:f>
              <c:strCache>
                <c:ptCount val="3"/>
                <c:pt idx="0">
                  <c:v>2011年</c:v>
                </c:pt>
                <c:pt idx="1">
                  <c:v>2016年</c:v>
                </c:pt>
                <c:pt idx="2">
                  <c:v>2021年</c:v>
                </c:pt>
              </c:strCache>
            </c:strRef>
          </c:cat>
          <c:val>
            <c:numRef>
              <c:f>'初婚・第一子 (R5)'!$C$8:$E$8</c:f>
              <c:numCache>
                <c:formatCode>0.0_ </c:formatCode>
                <c:ptCount val="3"/>
                <c:pt idx="0">
                  <c:v>30.1</c:v>
                </c:pt>
                <c:pt idx="1">
                  <c:v>30.5</c:v>
                </c:pt>
                <c:pt idx="2" formatCode="0.0_);[Red]\(0.0\)">
                  <c:v>30.5</c:v>
                </c:pt>
              </c:numCache>
            </c:numRef>
          </c:val>
          <c:extLst>
            <c:ext xmlns:c16="http://schemas.microsoft.com/office/drawing/2014/chart" uri="{C3380CC4-5D6E-409C-BE32-E72D297353CC}">
              <c16:uniqueId val="{00000000-E7BA-42C6-A621-A72974F6C957}"/>
            </c:ext>
          </c:extLst>
        </c:ser>
        <c:dLbls>
          <c:showLegendKey val="0"/>
          <c:showVal val="0"/>
          <c:showCatName val="0"/>
          <c:showSerName val="0"/>
          <c:showPercent val="0"/>
          <c:showBubbleSize val="0"/>
        </c:dLbls>
        <c:gapWidth val="75"/>
        <c:overlap val="-25"/>
        <c:axId val="77995392"/>
        <c:axId val="78052736"/>
      </c:barChart>
      <c:lineChart>
        <c:grouping val="standard"/>
        <c:varyColors val="0"/>
        <c:ser>
          <c:idx val="1"/>
          <c:order val="1"/>
          <c:tx>
            <c:strRef>
              <c:f>'初婚・第一子 (R5)'!$B$9</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(R5)'!$C$7:$E$7</c:f>
              <c:strCache>
                <c:ptCount val="3"/>
                <c:pt idx="0">
                  <c:v>2011年</c:v>
                </c:pt>
                <c:pt idx="1">
                  <c:v>2016年</c:v>
                </c:pt>
                <c:pt idx="2">
                  <c:v>2021年</c:v>
                </c:pt>
              </c:strCache>
            </c:strRef>
          </c:cat>
          <c:val>
            <c:numRef>
              <c:f>'初婚・第一子 (R5)'!$C$9:$E$9</c:f>
              <c:numCache>
                <c:formatCode>0.0_ </c:formatCode>
                <c:ptCount val="3"/>
                <c:pt idx="0">
                  <c:v>31.6</c:v>
                </c:pt>
                <c:pt idx="1">
                  <c:v>32.299999999999997</c:v>
                </c:pt>
                <c:pt idx="2" formatCode="0.0_);[Red]\(0.0\)">
                  <c:v>32.4</c:v>
                </c:pt>
              </c:numCache>
            </c:numRef>
          </c:val>
          <c:smooth val="0"/>
          <c:extLst>
            <c:ext xmlns:c16="http://schemas.microsoft.com/office/drawing/2014/chart" uri="{C3380CC4-5D6E-409C-BE32-E72D297353CC}">
              <c16:uniqueId val="{00000001-E7BA-42C6-A621-A72974F6C957}"/>
            </c:ext>
          </c:extLst>
        </c:ser>
        <c:dLbls>
          <c:showLegendKey val="0"/>
          <c:showVal val="0"/>
          <c:showCatName val="0"/>
          <c:showSerName val="0"/>
          <c:showPercent val="0"/>
          <c:showBubbleSize val="0"/>
        </c:dLbls>
        <c:marker val="1"/>
        <c:smooth val="0"/>
        <c:axId val="77995392"/>
        <c:axId val="78052736"/>
      </c:lineChart>
      <c:catAx>
        <c:axId val="77995392"/>
        <c:scaling>
          <c:orientation val="minMax"/>
        </c:scaling>
        <c:delete val="0"/>
        <c:axPos val="b"/>
        <c:numFmt formatCode="General" sourceLinked="0"/>
        <c:majorTickMark val="none"/>
        <c:minorTickMark val="none"/>
        <c:tickLblPos val="nextTo"/>
        <c:crossAx val="78052736"/>
        <c:crosses val="autoZero"/>
        <c:auto val="1"/>
        <c:lblAlgn val="ctr"/>
        <c:lblOffset val="100"/>
        <c:noMultiLvlLbl val="0"/>
      </c:catAx>
      <c:valAx>
        <c:axId val="78052736"/>
        <c:scaling>
          <c:orientation val="minMax"/>
          <c:max val="33"/>
          <c:min val="27"/>
        </c:scaling>
        <c:delete val="0"/>
        <c:axPos val="l"/>
        <c:majorGridlines/>
        <c:numFmt formatCode="0.0_ " sourceLinked="1"/>
        <c:majorTickMark val="none"/>
        <c:minorTickMark val="none"/>
        <c:tickLblPos val="nextTo"/>
        <c:spPr>
          <a:ln w="9525">
            <a:noFill/>
          </a:ln>
        </c:spPr>
        <c:crossAx val="77995392"/>
        <c:crosses val="autoZero"/>
        <c:crossBetween val="between"/>
        <c:majorUnit val="1"/>
      </c:valAx>
    </c:plotArea>
    <c:legend>
      <c:legendPos val="b"/>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神奈川県</a:t>
            </a:r>
          </a:p>
        </c:rich>
      </c:tx>
      <c:overlay val="0"/>
    </c:title>
    <c:autoTitleDeleted val="0"/>
    <c:plotArea>
      <c:layout/>
      <c:barChart>
        <c:barDir val="col"/>
        <c:grouping val="clustered"/>
        <c:varyColors val="0"/>
        <c:ser>
          <c:idx val="0"/>
          <c:order val="0"/>
          <c:tx>
            <c:strRef>
              <c:f>'初婚・第一子 (R5)'!$B$12</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(R5)'!$C$11:$E$11</c:f>
              <c:strCache>
                <c:ptCount val="3"/>
                <c:pt idx="0">
                  <c:v>2011年</c:v>
                </c:pt>
                <c:pt idx="1">
                  <c:v>2016年</c:v>
                </c:pt>
                <c:pt idx="2">
                  <c:v>2021年</c:v>
                </c:pt>
              </c:strCache>
            </c:strRef>
          </c:cat>
          <c:val>
            <c:numRef>
              <c:f>'初婚・第一子 (R5)'!$C$12:$E$12</c:f>
              <c:numCache>
                <c:formatCode>0.0_ </c:formatCode>
                <c:ptCount val="3"/>
                <c:pt idx="0">
                  <c:v>29.6</c:v>
                </c:pt>
                <c:pt idx="1">
                  <c:v>30</c:v>
                </c:pt>
                <c:pt idx="2" formatCode="0.0_);[Red]\(0.0\)">
                  <c:v>30</c:v>
                </c:pt>
              </c:numCache>
            </c:numRef>
          </c:val>
          <c:extLst>
            <c:ext xmlns:c16="http://schemas.microsoft.com/office/drawing/2014/chart" uri="{C3380CC4-5D6E-409C-BE32-E72D297353CC}">
              <c16:uniqueId val="{00000000-C715-4DF6-A36E-28443D3FB44E}"/>
            </c:ext>
          </c:extLst>
        </c:ser>
        <c:dLbls>
          <c:showLegendKey val="0"/>
          <c:showVal val="0"/>
          <c:showCatName val="0"/>
          <c:showSerName val="0"/>
          <c:showPercent val="0"/>
          <c:showBubbleSize val="0"/>
        </c:dLbls>
        <c:gapWidth val="75"/>
        <c:overlap val="-25"/>
        <c:axId val="89941120"/>
        <c:axId val="89942656"/>
      </c:barChart>
      <c:lineChart>
        <c:grouping val="standard"/>
        <c:varyColors val="0"/>
        <c:ser>
          <c:idx val="1"/>
          <c:order val="1"/>
          <c:tx>
            <c:strRef>
              <c:f>'初婚・第一子 (R5)'!$B$13</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(R5)'!$C$11:$E$11</c:f>
              <c:strCache>
                <c:ptCount val="3"/>
                <c:pt idx="0">
                  <c:v>2011年</c:v>
                </c:pt>
                <c:pt idx="1">
                  <c:v>2016年</c:v>
                </c:pt>
                <c:pt idx="2">
                  <c:v>2021年</c:v>
                </c:pt>
              </c:strCache>
            </c:strRef>
          </c:cat>
          <c:val>
            <c:numRef>
              <c:f>'初婚・第一子 (R5)'!$C$13:$E$13</c:f>
              <c:numCache>
                <c:formatCode>0.0_ </c:formatCode>
                <c:ptCount val="3"/>
                <c:pt idx="0">
                  <c:v>31</c:v>
                </c:pt>
                <c:pt idx="1">
                  <c:v>31.5</c:v>
                </c:pt>
                <c:pt idx="2" formatCode="0.0_);[Red]\(0.0\)">
                  <c:v>31.5</c:v>
                </c:pt>
              </c:numCache>
            </c:numRef>
          </c:val>
          <c:smooth val="0"/>
          <c:extLst>
            <c:ext xmlns:c16="http://schemas.microsoft.com/office/drawing/2014/chart" uri="{C3380CC4-5D6E-409C-BE32-E72D297353CC}">
              <c16:uniqueId val="{00000001-C715-4DF6-A36E-28443D3FB44E}"/>
            </c:ext>
          </c:extLst>
        </c:ser>
        <c:dLbls>
          <c:showLegendKey val="0"/>
          <c:showVal val="0"/>
          <c:showCatName val="0"/>
          <c:showSerName val="0"/>
          <c:showPercent val="0"/>
          <c:showBubbleSize val="0"/>
        </c:dLbls>
        <c:marker val="1"/>
        <c:smooth val="0"/>
        <c:axId val="89941120"/>
        <c:axId val="89942656"/>
      </c:lineChart>
      <c:catAx>
        <c:axId val="89941120"/>
        <c:scaling>
          <c:orientation val="minMax"/>
        </c:scaling>
        <c:delete val="0"/>
        <c:axPos val="b"/>
        <c:numFmt formatCode="General" sourceLinked="0"/>
        <c:majorTickMark val="none"/>
        <c:minorTickMark val="none"/>
        <c:tickLblPos val="nextTo"/>
        <c:crossAx val="89942656"/>
        <c:crosses val="autoZero"/>
        <c:auto val="1"/>
        <c:lblAlgn val="ctr"/>
        <c:lblOffset val="100"/>
        <c:noMultiLvlLbl val="0"/>
      </c:catAx>
      <c:valAx>
        <c:axId val="89942656"/>
        <c:scaling>
          <c:orientation val="minMax"/>
          <c:max val="33"/>
          <c:min val="27"/>
        </c:scaling>
        <c:delete val="0"/>
        <c:axPos val="l"/>
        <c:majorGridlines/>
        <c:numFmt formatCode="0.0_ " sourceLinked="1"/>
        <c:majorTickMark val="none"/>
        <c:minorTickMark val="none"/>
        <c:tickLblPos val="nextTo"/>
        <c:spPr>
          <a:ln w="9525">
            <a:noFill/>
          </a:ln>
        </c:spPr>
        <c:crossAx val="89941120"/>
        <c:crosses val="autoZero"/>
        <c:crossBetween val="between"/>
        <c:majorUnit val="1"/>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愛知県</a:t>
            </a:r>
          </a:p>
        </c:rich>
      </c:tx>
      <c:overlay val="0"/>
    </c:title>
    <c:autoTitleDeleted val="0"/>
    <c:plotArea>
      <c:layout/>
      <c:barChart>
        <c:barDir val="col"/>
        <c:grouping val="clustered"/>
        <c:varyColors val="0"/>
        <c:ser>
          <c:idx val="0"/>
          <c:order val="0"/>
          <c:tx>
            <c:strRef>
              <c:f>'初婚・第一子 (R5)'!$B$16</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(R5)'!$C$15:$E$15</c:f>
              <c:strCache>
                <c:ptCount val="3"/>
                <c:pt idx="0">
                  <c:v>2011年</c:v>
                </c:pt>
                <c:pt idx="1">
                  <c:v>2016年</c:v>
                </c:pt>
                <c:pt idx="2">
                  <c:v>2021年</c:v>
                </c:pt>
              </c:strCache>
            </c:strRef>
          </c:cat>
          <c:val>
            <c:numRef>
              <c:f>'初婚・第一子 (R5)'!$C$16:$E$16</c:f>
              <c:numCache>
                <c:formatCode>0.0_ </c:formatCode>
                <c:ptCount val="3"/>
                <c:pt idx="0">
                  <c:v>28.6</c:v>
                </c:pt>
                <c:pt idx="1">
                  <c:v>29</c:v>
                </c:pt>
                <c:pt idx="2" formatCode="0.0_);[Red]\(0.0\)">
                  <c:v>29</c:v>
                </c:pt>
              </c:numCache>
            </c:numRef>
          </c:val>
          <c:extLst>
            <c:ext xmlns:c16="http://schemas.microsoft.com/office/drawing/2014/chart" uri="{C3380CC4-5D6E-409C-BE32-E72D297353CC}">
              <c16:uniqueId val="{00000000-59F8-4871-9DFE-605B9D5957FB}"/>
            </c:ext>
          </c:extLst>
        </c:ser>
        <c:dLbls>
          <c:showLegendKey val="0"/>
          <c:showVal val="0"/>
          <c:showCatName val="0"/>
          <c:showSerName val="0"/>
          <c:showPercent val="0"/>
          <c:showBubbleSize val="0"/>
        </c:dLbls>
        <c:gapWidth val="75"/>
        <c:overlap val="-25"/>
        <c:axId val="114320896"/>
        <c:axId val="114322432"/>
      </c:barChart>
      <c:lineChart>
        <c:grouping val="standard"/>
        <c:varyColors val="0"/>
        <c:ser>
          <c:idx val="1"/>
          <c:order val="1"/>
          <c:tx>
            <c:strRef>
              <c:f>'初婚・第一子 (R5)'!$B$17</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(R5)'!$C$15:$E$15</c:f>
              <c:strCache>
                <c:ptCount val="3"/>
                <c:pt idx="0">
                  <c:v>2011年</c:v>
                </c:pt>
                <c:pt idx="1">
                  <c:v>2016年</c:v>
                </c:pt>
                <c:pt idx="2">
                  <c:v>2021年</c:v>
                </c:pt>
              </c:strCache>
            </c:strRef>
          </c:cat>
          <c:val>
            <c:numRef>
              <c:f>'初婚・第一子 (R5)'!$C$17:$E$17</c:f>
              <c:numCache>
                <c:formatCode>0.0_ </c:formatCode>
                <c:ptCount val="3"/>
                <c:pt idx="0">
                  <c:v>30</c:v>
                </c:pt>
                <c:pt idx="1">
                  <c:v>30.5</c:v>
                </c:pt>
                <c:pt idx="2" formatCode="0.0_);[Red]\(0.0\)">
                  <c:v>30.7</c:v>
                </c:pt>
              </c:numCache>
            </c:numRef>
          </c:val>
          <c:smooth val="0"/>
          <c:extLst>
            <c:ext xmlns:c16="http://schemas.microsoft.com/office/drawing/2014/chart" uri="{C3380CC4-5D6E-409C-BE32-E72D297353CC}">
              <c16:uniqueId val="{00000001-59F8-4871-9DFE-605B9D5957FB}"/>
            </c:ext>
          </c:extLst>
        </c:ser>
        <c:dLbls>
          <c:showLegendKey val="0"/>
          <c:showVal val="0"/>
          <c:showCatName val="0"/>
          <c:showSerName val="0"/>
          <c:showPercent val="0"/>
          <c:showBubbleSize val="0"/>
        </c:dLbls>
        <c:marker val="1"/>
        <c:smooth val="0"/>
        <c:axId val="114320896"/>
        <c:axId val="114322432"/>
      </c:lineChart>
      <c:catAx>
        <c:axId val="114320896"/>
        <c:scaling>
          <c:orientation val="minMax"/>
        </c:scaling>
        <c:delete val="0"/>
        <c:axPos val="b"/>
        <c:numFmt formatCode="General" sourceLinked="0"/>
        <c:majorTickMark val="none"/>
        <c:minorTickMark val="none"/>
        <c:tickLblPos val="nextTo"/>
        <c:crossAx val="114322432"/>
        <c:crosses val="autoZero"/>
        <c:auto val="1"/>
        <c:lblAlgn val="ctr"/>
        <c:lblOffset val="100"/>
        <c:noMultiLvlLbl val="0"/>
      </c:catAx>
      <c:valAx>
        <c:axId val="114322432"/>
        <c:scaling>
          <c:orientation val="minMax"/>
          <c:max val="33"/>
          <c:min val="27"/>
        </c:scaling>
        <c:delete val="0"/>
        <c:axPos val="l"/>
        <c:majorGridlines/>
        <c:numFmt formatCode="0.0_ " sourceLinked="1"/>
        <c:majorTickMark val="none"/>
        <c:minorTickMark val="none"/>
        <c:tickLblPos val="nextTo"/>
        <c:spPr>
          <a:ln w="9525">
            <a:noFill/>
          </a:ln>
        </c:spPr>
        <c:crossAx val="114320896"/>
        <c:crosses val="autoZero"/>
        <c:crossBetween val="between"/>
        <c:majorUnit val="1"/>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ja-JP" altLang="en-US" sz="1050"/>
              <a:t>全国</a:t>
            </a:r>
          </a:p>
        </c:rich>
      </c:tx>
      <c:overlay val="0"/>
    </c:title>
    <c:autoTitleDeleted val="0"/>
    <c:plotArea>
      <c:layout/>
      <c:barChart>
        <c:barDir val="col"/>
        <c:grouping val="clustered"/>
        <c:varyColors val="0"/>
        <c:ser>
          <c:idx val="0"/>
          <c:order val="0"/>
          <c:tx>
            <c:strRef>
              <c:f>'初婚・第一子 (R5)'!$B$20</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(R5)'!$C$19:$E$19</c:f>
              <c:strCache>
                <c:ptCount val="3"/>
                <c:pt idx="0">
                  <c:v>2011年</c:v>
                </c:pt>
                <c:pt idx="1">
                  <c:v>2016年</c:v>
                </c:pt>
                <c:pt idx="2">
                  <c:v>2021年</c:v>
                </c:pt>
              </c:strCache>
            </c:strRef>
          </c:cat>
          <c:val>
            <c:numRef>
              <c:f>'初婚・第一子 (R5)'!$C$20:$E$20</c:f>
              <c:numCache>
                <c:formatCode>0.0_ </c:formatCode>
                <c:ptCount val="3"/>
                <c:pt idx="0">
                  <c:v>29</c:v>
                </c:pt>
                <c:pt idx="1">
                  <c:v>29.4</c:v>
                </c:pt>
                <c:pt idx="2" formatCode="0.0_);[Red]\(0.0\)">
                  <c:v>29.5</c:v>
                </c:pt>
              </c:numCache>
            </c:numRef>
          </c:val>
          <c:extLst>
            <c:ext xmlns:c16="http://schemas.microsoft.com/office/drawing/2014/chart" uri="{C3380CC4-5D6E-409C-BE32-E72D297353CC}">
              <c16:uniqueId val="{00000000-71B4-4A1C-92EA-1F11725254FA}"/>
            </c:ext>
          </c:extLst>
        </c:ser>
        <c:dLbls>
          <c:showLegendKey val="0"/>
          <c:showVal val="0"/>
          <c:showCatName val="0"/>
          <c:showSerName val="0"/>
          <c:showPercent val="0"/>
          <c:showBubbleSize val="0"/>
        </c:dLbls>
        <c:gapWidth val="75"/>
        <c:axId val="117696384"/>
        <c:axId val="117697920"/>
      </c:barChart>
      <c:lineChart>
        <c:grouping val="standard"/>
        <c:varyColors val="0"/>
        <c:ser>
          <c:idx val="1"/>
          <c:order val="1"/>
          <c:tx>
            <c:strRef>
              <c:f>'初婚・第一子 (R5)'!$B$21</c:f>
              <c:strCache>
                <c:ptCount val="1"/>
                <c:pt idx="0">
                  <c:v>第一子</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(R5)'!$C$19:$E$19</c:f>
              <c:strCache>
                <c:ptCount val="3"/>
                <c:pt idx="0">
                  <c:v>2011年</c:v>
                </c:pt>
                <c:pt idx="1">
                  <c:v>2016年</c:v>
                </c:pt>
                <c:pt idx="2">
                  <c:v>2021年</c:v>
                </c:pt>
              </c:strCache>
            </c:strRef>
          </c:cat>
          <c:val>
            <c:numRef>
              <c:f>'初婚・第一子 (R5)'!$C$21:$E$21</c:f>
              <c:numCache>
                <c:formatCode>0.0_ </c:formatCode>
                <c:ptCount val="3"/>
                <c:pt idx="0">
                  <c:v>30.1</c:v>
                </c:pt>
                <c:pt idx="1">
                  <c:v>30.7</c:v>
                </c:pt>
                <c:pt idx="2" formatCode="0.0_);[Red]\(0.0\)">
                  <c:v>30.9</c:v>
                </c:pt>
              </c:numCache>
            </c:numRef>
          </c:val>
          <c:smooth val="0"/>
          <c:extLst>
            <c:ext xmlns:c16="http://schemas.microsoft.com/office/drawing/2014/chart" uri="{C3380CC4-5D6E-409C-BE32-E72D297353CC}">
              <c16:uniqueId val="{00000001-71B4-4A1C-92EA-1F11725254FA}"/>
            </c:ext>
          </c:extLst>
        </c:ser>
        <c:dLbls>
          <c:showLegendKey val="0"/>
          <c:showVal val="0"/>
          <c:showCatName val="0"/>
          <c:showSerName val="0"/>
          <c:showPercent val="0"/>
          <c:showBubbleSize val="0"/>
        </c:dLbls>
        <c:marker val="1"/>
        <c:smooth val="0"/>
        <c:axId val="117696384"/>
        <c:axId val="117697920"/>
      </c:lineChart>
      <c:catAx>
        <c:axId val="117696384"/>
        <c:scaling>
          <c:orientation val="minMax"/>
        </c:scaling>
        <c:delete val="0"/>
        <c:axPos val="b"/>
        <c:numFmt formatCode="General" sourceLinked="0"/>
        <c:majorTickMark val="none"/>
        <c:minorTickMark val="none"/>
        <c:tickLblPos val="nextTo"/>
        <c:crossAx val="117697920"/>
        <c:crosses val="autoZero"/>
        <c:auto val="1"/>
        <c:lblAlgn val="ctr"/>
        <c:lblOffset val="100"/>
        <c:noMultiLvlLbl val="0"/>
      </c:catAx>
      <c:valAx>
        <c:axId val="117697920"/>
        <c:scaling>
          <c:orientation val="minMax"/>
          <c:max val="33"/>
          <c:min val="27"/>
        </c:scaling>
        <c:delete val="0"/>
        <c:axPos val="l"/>
        <c:majorGridlines/>
        <c:numFmt formatCode="0.0_ " sourceLinked="1"/>
        <c:majorTickMark val="none"/>
        <c:minorTickMark val="none"/>
        <c:tickLblPos val="nextTo"/>
        <c:spPr>
          <a:ln w="9525">
            <a:noFill/>
          </a:ln>
        </c:spPr>
        <c:crossAx val="117696384"/>
        <c:crosses val="autoZero"/>
        <c:crossBetween val="between"/>
        <c:majorUnit val="1"/>
      </c:valAx>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'初婚・第一子 (R5)'!$J$3</c:f>
              <c:strCache>
                <c:ptCount val="1"/>
                <c:pt idx="0">
                  <c:v>2011年</c:v>
                </c:pt>
              </c:strCache>
            </c:strRef>
          </c:tx>
          <c:spPr>
            <a:pattFill prst="pct60">
              <a:fgClr>
                <a:schemeClr val="accent1"/>
              </a:fgClr>
              <a:bgClr>
                <a:schemeClr val="bg1"/>
              </a:bgClr>
            </a:pattFill>
            <a:ln>
              <a:solidFill>
                <a:srgbClr val="0070C0"/>
              </a:solidFill>
            </a:ln>
          </c:spPr>
          <c:invertIfNegative val="0"/>
          <c:dLbls>
            <c:dLbl>
              <c:idx val="0"/>
              <c:layout>
                <c:manualLayout>
                  <c:x val="-2.9223046629167594E-3"/>
                  <c:y val="1.7070230895034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49-45E1-B1D9-95F45147D47D}"/>
                </c:ext>
              </c:extLst>
            </c:dLbl>
            <c:dLbl>
              <c:idx val="1"/>
              <c:layout>
                <c:manualLayout>
                  <c:x val="-8.7669139887502773E-3"/>
                  <c:y val="1.7070230895034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49-45E1-B1D9-95F45147D47D}"/>
                </c:ext>
              </c:extLst>
            </c:dLbl>
            <c:dLbl>
              <c:idx val="2"/>
              <c:layout>
                <c:manualLayout>
                  <c:x val="-1.1689218651666984E-2"/>
                  <c:y val="1.28026731712759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49-45E1-B1D9-95F45147D47D}"/>
                </c:ext>
              </c:extLst>
            </c:dLbl>
            <c:dLbl>
              <c:idx val="3"/>
              <c:layout>
                <c:manualLayout>
                  <c:x val="-1.4611523314583796E-2"/>
                  <c:y val="1.70702308950345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49-45E1-B1D9-95F45147D47D}"/>
                </c:ext>
              </c:extLst>
            </c:dLbl>
            <c:dLbl>
              <c:idx val="4"/>
              <c:layout>
                <c:manualLayout>
                  <c:x val="-1.4611523314583796E-2"/>
                  <c:y val="1.7070230895034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9-45E1-B1D9-95F45147D47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(R5)'!$I$4:$I$8</c:f>
              <c:strCache>
                <c:ptCount val="5"/>
                <c:pt idx="0">
                  <c:v>大阪府</c:v>
                </c:pt>
                <c:pt idx="1">
                  <c:v>東京都</c:v>
                </c:pt>
                <c:pt idx="2">
                  <c:v>神奈川県</c:v>
                </c:pt>
                <c:pt idx="3">
                  <c:v>愛知県</c:v>
                </c:pt>
                <c:pt idx="4">
                  <c:v>全国</c:v>
                </c:pt>
              </c:strCache>
            </c:strRef>
          </c:cat>
          <c:val>
            <c:numRef>
              <c:f>'初婚・第一子 (R5)'!$J$4:$J$8</c:f>
              <c:numCache>
                <c:formatCode>0.0_ </c:formatCode>
                <c:ptCount val="5"/>
                <c:pt idx="0">
                  <c:v>30.7</c:v>
                </c:pt>
                <c:pt idx="1">
                  <c:v>31.9</c:v>
                </c:pt>
                <c:pt idx="2">
                  <c:v>31.5</c:v>
                </c:pt>
                <c:pt idx="3">
                  <c:v>30.5</c:v>
                </c:pt>
                <c:pt idx="4">
                  <c:v>30.7</c:v>
                </c:pt>
              </c:numCache>
            </c:numRef>
          </c:val>
          <c:extLst>
            <c:ext xmlns:c16="http://schemas.microsoft.com/office/drawing/2014/chart" uri="{C3380CC4-5D6E-409C-BE32-E72D297353CC}">
              <c16:uniqueId val="{00000005-EA49-45E1-B1D9-95F45147D47D}"/>
            </c:ext>
          </c:extLst>
        </c:ser>
        <c:ser>
          <c:idx val="1"/>
          <c:order val="1"/>
          <c:tx>
            <c:strRef>
              <c:f>'初婚・第一子 (R5)'!$K$3</c:f>
              <c:strCache>
                <c:ptCount val="1"/>
                <c:pt idx="0">
                  <c:v>2016年</c:v>
                </c:pt>
              </c:strCache>
            </c:strRef>
          </c:tx>
          <c:spPr>
            <a:pattFill prst="pct5">
              <a:fgClr>
                <a:schemeClr val="accent1"/>
              </a:fgClr>
              <a:bgClr>
                <a:schemeClr val="bg1"/>
              </a:bgClr>
            </a:pattFill>
            <a:ln>
              <a:solidFill>
                <a:srgbClr val="0070C0"/>
              </a:solidFill>
            </a:ln>
          </c:spPr>
          <c:invertIfNegative val="0"/>
          <c:dLbls>
            <c:dLbl>
              <c:idx val="1"/>
              <c:layout>
                <c:manualLayout>
                  <c:x val="-5.3574966584221538E-17"/>
                  <c:y val="2.1337788618793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49-45E1-B1D9-95F45147D47D}"/>
                </c:ext>
              </c:extLst>
            </c:dLbl>
            <c:dLbl>
              <c:idx val="2"/>
              <c:layout>
                <c:manualLayout>
                  <c:x val="-5.844609325833518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49-45E1-B1D9-95F45147D47D}"/>
                </c:ext>
              </c:extLst>
            </c:dLbl>
            <c:dLbl>
              <c:idx val="3"/>
              <c:layout>
                <c:manualLayout>
                  <c:x val="-5.8446093258335188E-3"/>
                  <c:y val="1.2802673171275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49-45E1-B1D9-95F45147D47D}"/>
                </c:ext>
              </c:extLst>
            </c:dLbl>
            <c:dLbl>
              <c:idx val="4"/>
              <c:layout>
                <c:manualLayout>
                  <c:x val="0"/>
                  <c:y val="2.1337788618793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49-45E1-B1D9-95F45147D47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(R5)'!$I$4:$I$8</c:f>
              <c:strCache>
                <c:ptCount val="5"/>
                <c:pt idx="0">
                  <c:v>大阪府</c:v>
                </c:pt>
                <c:pt idx="1">
                  <c:v>東京都</c:v>
                </c:pt>
                <c:pt idx="2">
                  <c:v>神奈川県</c:v>
                </c:pt>
                <c:pt idx="3">
                  <c:v>愛知県</c:v>
                </c:pt>
                <c:pt idx="4">
                  <c:v>全国</c:v>
                </c:pt>
              </c:strCache>
            </c:strRef>
          </c:cat>
          <c:val>
            <c:numRef>
              <c:f>'初婚・第一子 (R5)'!$K$4:$K$8</c:f>
              <c:numCache>
                <c:formatCode>0.0_ </c:formatCode>
                <c:ptCount val="5"/>
                <c:pt idx="0">
                  <c:v>31</c:v>
                </c:pt>
                <c:pt idx="1">
                  <c:v>32.299999999999997</c:v>
                </c:pt>
                <c:pt idx="2">
                  <c:v>31.9</c:v>
                </c:pt>
                <c:pt idx="3">
                  <c:v>30.9</c:v>
                </c:pt>
                <c:pt idx="4">
                  <c:v>31.1</c:v>
                </c:pt>
              </c:numCache>
            </c:numRef>
          </c:val>
          <c:extLst>
            <c:ext xmlns:c16="http://schemas.microsoft.com/office/drawing/2014/chart" uri="{C3380CC4-5D6E-409C-BE32-E72D297353CC}">
              <c16:uniqueId val="{0000000A-EA49-45E1-B1D9-95F45147D47D}"/>
            </c:ext>
          </c:extLst>
        </c:ser>
        <c:ser>
          <c:idx val="2"/>
          <c:order val="2"/>
          <c:tx>
            <c:strRef>
              <c:f>'初婚・第一子 (R5)'!$L$3</c:f>
              <c:strCache>
                <c:ptCount val="1"/>
                <c:pt idx="0">
                  <c:v>2021年</c:v>
                </c:pt>
              </c:strCache>
            </c:strRef>
          </c:tx>
          <c:spPr>
            <a:pattFill prst="wdDnDiag">
              <a:fgClr>
                <a:schemeClr val="accent1"/>
              </a:fgClr>
              <a:bgClr>
                <a:schemeClr val="bg1"/>
              </a:bgClr>
            </a:pattFill>
            <a:ln>
              <a:solidFill>
                <a:srgbClr val="0070C0"/>
              </a:solidFill>
            </a:ln>
          </c:spPr>
          <c:invertIfNegative val="0"/>
          <c:dLbls>
            <c:dLbl>
              <c:idx val="0"/>
              <c:layout>
                <c:manualLayout>
                  <c:x val="2.9223046629167564E-2"/>
                  <c:y val="1.2802673171275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49-45E1-B1D9-95F45147D47D}"/>
                </c:ext>
              </c:extLst>
            </c:dLbl>
            <c:dLbl>
              <c:idx val="1"/>
              <c:layout>
                <c:manualLayout>
                  <c:x val="2.3378437303334075E-2"/>
                  <c:y val="2.1337788618793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49-45E1-B1D9-95F45147D47D}"/>
                </c:ext>
              </c:extLst>
            </c:dLbl>
            <c:dLbl>
              <c:idx val="2"/>
              <c:layout>
                <c:manualLayout>
                  <c:x val="2.3378437303334075E-2"/>
                  <c:y val="8.53511544751727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49-45E1-B1D9-95F45147D47D}"/>
                </c:ext>
              </c:extLst>
            </c:dLbl>
            <c:dLbl>
              <c:idx val="3"/>
              <c:layout>
                <c:manualLayout>
                  <c:x val="1.7533827977500555E-2"/>
                  <c:y val="8.53511544751727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49-45E1-B1D9-95F45147D47D}"/>
                </c:ext>
              </c:extLst>
            </c:dLbl>
            <c:dLbl>
              <c:idx val="4"/>
              <c:layout>
                <c:manualLayout>
                  <c:x val="3.2145351292084137E-2"/>
                  <c:y val="1.70702308950345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49-45E1-B1D9-95F45147D47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(R5)'!$I$4:$I$8</c:f>
              <c:strCache>
                <c:ptCount val="5"/>
                <c:pt idx="0">
                  <c:v>大阪府</c:v>
                </c:pt>
                <c:pt idx="1">
                  <c:v>東京都</c:v>
                </c:pt>
                <c:pt idx="2">
                  <c:v>神奈川県</c:v>
                </c:pt>
                <c:pt idx="3">
                  <c:v>愛知県</c:v>
                </c:pt>
                <c:pt idx="4">
                  <c:v>全国</c:v>
                </c:pt>
              </c:strCache>
            </c:strRef>
          </c:cat>
          <c:val>
            <c:numRef>
              <c:f>'初婚・第一子 (R5)'!$L$4:$L$8</c:f>
              <c:numCache>
                <c:formatCode>0.0_);[Red]\(0.0\)</c:formatCode>
                <c:ptCount val="5"/>
                <c:pt idx="0">
                  <c:v>30.8</c:v>
                </c:pt>
                <c:pt idx="1">
                  <c:v>32.200000000000003</c:v>
                </c:pt>
                <c:pt idx="2">
                  <c:v>31.6</c:v>
                </c:pt>
                <c:pt idx="3">
                  <c:v>30.7</c:v>
                </c:pt>
                <c:pt idx="4">
                  <c:v>31</c:v>
                </c:pt>
              </c:numCache>
            </c:numRef>
          </c:val>
          <c:extLst>
            <c:ext xmlns:c16="http://schemas.microsoft.com/office/drawing/2014/chart" uri="{C3380CC4-5D6E-409C-BE32-E72D297353CC}">
              <c16:uniqueId val="{00000010-EA49-45E1-B1D9-95F45147D47D}"/>
            </c:ext>
          </c:extLst>
        </c:ser>
        <c:ser>
          <c:idx val="3"/>
          <c:order val="3"/>
          <c:tx>
            <c:strRef>
              <c:f>'初婚・第一子 (R5)'!$M$3</c:f>
              <c:strCache>
                <c:ptCount val="1"/>
              </c:strCache>
            </c:strRef>
          </c:tx>
          <c:invertIfNegative val="0"/>
          <c:cat>
            <c:strRef>
              <c:f>'初婚・第一子 (R5)'!$I$4:$I$8</c:f>
              <c:strCache>
                <c:ptCount val="5"/>
                <c:pt idx="0">
                  <c:v>大阪府</c:v>
                </c:pt>
                <c:pt idx="1">
                  <c:v>東京都</c:v>
                </c:pt>
                <c:pt idx="2">
                  <c:v>神奈川県</c:v>
                </c:pt>
                <c:pt idx="3">
                  <c:v>愛知県</c:v>
                </c:pt>
                <c:pt idx="4">
                  <c:v>全国</c:v>
                </c:pt>
              </c:strCache>
            </c:strRef>
          </c:cat>
          <c:val>
            <c:numRef>
              <c:f>'初婚・第一子 (R5)'!$M$4:$M$8</c:f>
              <c:numCache>
                <c:formatCode>General</c:formatCode>
                <c:ptCount val="5"/>
              </c:numCache>
            </c:numRef>
          </c:val>
          <c:extLst>
            <c:ext xmlns:c16="http://schemas.microsoft.com/office/drawing/2014/chart" uri="{C3380CC4-5D6E-409C-BE32-E72D297353CC}">
              <c16:uniqueId val="{00000011-EA49-45E1-B1D9-95F45147D47D}"/>
            </c:ext>
          </c:extLst>
        </c:ser>
        <c:dLbls>
          <c:showLegendKey val="0"/>
          <c:showVal val="0"/>
          <c:showCatName val="0"/>
          <c:showSerName val="0"/>
          <c:showPercent val="0"/>
          <c:showBubbleSize val="0"/>
        </c:dLbls>
        <c:gapWidth val="150"/>
        <c:overlap val="-25"/>
        <c:axId val="127877120"/>
        <c:axId val="127879424"/>
      </c:barChart>
      <c:catAx>
        <c:axId val="127877120"/>
        <c:scaling>
          <c:orientation val="minMax"/>
        </c:scaling>
        <c:delete val="0"/>
        <c:axPos val="b"/>
        <c:numFmt formatCode="General" sourceLinked="0"/>
        <c:majorTickMark val="none"/>
        <c:minorTickMark val="none"/>
        <c:tickLblPos val="nextTo"/>
        <c:crossAx val="127879424"/>
        <c:crosses val="autoZero"/>
        <c:auto val="1"/>
        <c:lblAlgn val="ctr"/>
        <c:lblOffset val="100"/>
        <c:noMultiLvlLbl val="0"/>
      </c:catAx>
      <c:valAx>
        <c:axId val="127879424"/>
        <c:scaling>
          <c:orientation val="minMax"/>
          <c:max val="33"/>
          <c:min val="27"/>
        </c:scaling>
        <c:delete val="0"/>
        <c:axPos val="l"/>
        <c:majorGridlines/>
        <c:numFmt formatCode="0.0_ " sourceLinked="1"/>
        <c:majorTickMark val="none"/>
        <c:minorTickMark val="none"/>
        <c:tickLblPos val="nextTo"/>
        <c:spPr>
          <a:ln w="9525">
            <a:noFill/>
          </a:ln>
        </c:spPr>
        <c:crossAx val="127877120"/>
        <c:crosses val="autoZero"/>
        <c:crossBetween val="between"/>
        <c:majorUnit val="1"/>
      </c:valAx>
    </c:plotArea>
    <c:legend>
      <c:legendPos val="b"/>
      <c:legendEntry>
        <c:idx val="3"/>
        <c:delete val="1"/>
      </c:legendEntry>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大阪府内保育所数（所）</c:v>
          </c:tx>
          <c:spPr>
            <a:ln w="28575" cap="rnd">
              <a:solidFill>
                <a:schemeClr val="accent1"/>
              </a:solidFill>
              <a:prstDash val="sysDash"/>
              <a:round/>
            </a:ln>
            <a:effectLst/>
          </c:spPr>
          <c:marker>
            <c:symbol val="circle"/>
            <c:size val="5"/>
            <c:spPr>
              <a:solidFill>
                <a:schemeClr val="accent1"/>
              </a:solidFill>
              <a:ln w="9525">
                <a:solidFill>
                  <a:schemeClr val="accent1"/>
                </a:solidFill>
              </a:ln>
              <a:effectLst/>
            </c:spPr>
          </c:marker>
          <c:dLbls>
            <c:spPr>
              <a:noFill/>
              <a:ln w="25400">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作成表!$B$5:$B$10</c:f>
              <c:strCache>
                <c:ptCount val="6"/>
                <c:pt idx="0">
                  <c:v>2017年</c:v>
                </c:pt>
                <c:pt idx="1">
                  <c:v>2018年</c:v>
                </c:pt>
                <c:pt idx="2">
                  <c:v>2019年</c:v>
                </c:pt>
                <c:pt idx="3">
                  <c:v>2020年</c:v>
                </c:pt>
                <c:pt idx="4">
                  <c:v>2021年</c:v>
                </c:pt>
                <c:pt idx="5">
                  <c:v>2022年</c:v>
                </c:pt>
              </c:strCache>
            </c:strRef>
          </c:cat>
          <c:val>
            <c:numRef>
              <c:f>作成表!$C$5:$C$10</c:f>
              <c:numCache>
                <c:formatCode>###,##0;;"-"</c:formatCode>
                <c:ptCount val="6"/>
                <c:pt idx="0">
                  <c:v>1837</c:v>
                </c:pt>
                <c:pt idx="1">
                  <c:v>2218</c:v>
                </c:pt>
                <c:pt idx="2">
                  <c:v>2428</c:v>
                </c:pt>
                <c:pt idx="3">
                  <c:v>2631</c:v>
                </c:pt>
                <c:pt idx="4">
                  <c:v>2740</c:v>
                </c:pt>
                <c:pt idx="5">
                  <c:v>2812</c:v>
                </c:pt>
              </c:numCache>
            </c:numRef>
          </c:val>
          <c:smooth val="0"/>
          <c:extLst>
            <c:ext xmlns:c16="http://schemas.microsoft.com/office/drawing/2014/chart" uri="{C3380CC4-5D6E-409C-BE32-E72D297353CC}">
              <c16:uniqueId val="{00000001-9746-4FB7-8776-356B753A6FAE}"/>
            </c:ext>
          </c:extLst>
        </c:ser>
        <c:ser>
          <c:idx val="2"/>
          <c:order val="1"/>
          <c:tx>
            <c:v>待機児童数（人）</c:v>
          </c:tx>
          <c:dLbls>
            <c:dLbl>
              <c:idx val="1"/>
              <c:layout>
                <c:manualLayout>
                  <c:x val="-2.7576694696458813E-2"/>
                  <c:y val="-4.72324686651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46-4FB7-8776-356B753A6FAE}"/>
                </c:ext>
              </c:extLst>
            </c:dLbl>
            <c:dLbl>
              <c:idx val="2"/>
              <c:layout>
                <c:manualLayout>
                  <c:x val="-1.1030677878583505E-2"/>
                  <c:y val="-3.9360390554250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46-4FB7-8776-356B753A6FAE}"/>
                </c:ext>
              </c:extLst>
            </c:dLbl>
            <c:dLbl>
              <c:idx val="3"/>
              <c:layout>
                <c:manualLayout>
                  <c:x val="-1.0111337914996451E-16"/>
                  <c:y val="-3.5424351498825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46-4FB7-8776-356B753A6FAE}"/>
                </c:ext>
              </c:extLst>
            </c:dLbl>
            <c:dLbl>
              <c:idx val="4"/>
              <c:layout>
                <c:manualLayout>
                  <c:x val="-4.1365042044688244E-2"/>
                  <c:y val="-6.2976624886800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46-4FB7-8776-356B753A6FAE}"/>
                </c:ext>
              </c:extLst>
            </c:dLbl>
            <c:dLbl>
              <c:idx val="5"/>
              <c:layout>
                <c:manualLayout>
                  <c:x val="-3.3092033635750612E-2"/>
                  <c:y val="-5.9040585831375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46-4FB7-8776-356B753A6FA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作成表!$B$5:$B$10</c:f>
              <c:strCache>
                <c:ptCount val="6"/>
                <c:pt idx="0">
                  <c:v>2017年</c:v>
                </c:pt>
                <c:pt idx="1">
                  <c:v>2018年</c:v>
                </c:pt>
                <c:pt idx="2">
                  <c:v>2019年</c:v>
                </c:pt>
                <c:pt idx="3">
                  <c:v>2020年</c:v>
                </c:pt>
                <c:pt idx="4">
                  <c:v>2021年</c:v>
                </c:pt>
                <c:pt idx="5">
                  <c:v>2022年</c:v>
                </c:pt>
              </c:strCache>
            </c:strRef>
          </c:cat>
          <c:val>
            <c:numRef>
              <c:f>作成表!$D$5:$D$10</c:f>
              <c:numCache>
                <c:formatCode>###,##0;;"-"</c:formatCode>
                <c:ptCount val="6"/>
                <c:pt idx="0">
                  <c:v>1190</c:v>
                </c:pt>
                <c:pt idx="1">
                  <c:v>677</c:v>
                </c:pt>
                <c:pt idx="2">
                  <c:v>589</c:v>
                </c:pt>
                <c:pt idx="3">
                  <c:v>348</c:v>
                </c:pt>
                <c:pt idx="4">
                  <c:v>158</c:v>
                </c:pt>
                <c:pt idx="5">
                  <c:v>134</c:v>
                </c:pt>
              </c:numCache>
            </c:numRef>
          </c:val>
          <c:smooth val="0"/>
          <c:extLst>
            <c:ext xmlns:c16="http://schemas.microsoft.com/office/drawing/2014/chart" uri="{C3380CC4-5D6E-409C-BE32-E72D297353CC}">
              <c16:uniqueId val="{00000007-9746-4FB7-8776-356B753A6FAE}"/>
            </c:ext>
          </c:extLst>
        </c:ser>
        <c:dLbls>
          <c:showLegendKey val="0"/>
          <c:showVal val="0"/>
          <c:showCatName val="0"/>
          <c:showSerName val="0"/>
          <c:showPercent val="0"/>
          <c:showBubbleSize val="0"/>
        </c:dLbls>
        <c:marker val="1"/>
        <c:smooth val="0"/>
        <c:axId val="1937266736"/>
        <c:axId val="1"/>
      </c:lineChart>
      <c:catAx>
        <c:axId val="19372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37266736"/>
        <c:crosses val="autoZero"/>
        <c:crossBetween val="between"/>
      </c:valAx>
      <c:spPr>
        <a:noFill/>
        <a:ln w="25400">
          <a:noFill/>
        </a:ln>
      </c:spPr>
    </c:plotArea>
    <c:legend>
      <c:legendPos val="b"/>
      <c:layout>
        <c:manualLayout>
          <c:xMode val="edge"/>
          <c:yMode val="edge"/>
          <c:x val="0.2"/>
          <c:y val="0.90224071047722809"/>
          <c:w val="0.71975173157757366"/>
          <c:h val="9.7759433012024444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02569381976351E-2"/>
          <c:y val="4.7824190739908921E-2"/>
          <c:w val="0.90225061644321158"/>
          <c:h val="0.63631087101614625"/>
        </c:manualLayout>
      </c:layout>
      <c:lineChart>
        <c:grouping val="standard"/>
        <c:varyColors val="0"/>
        <c:ser>
          <c:idx val="0"/>
          <c:order val="0"/>
          <c:tx>
            <c:strRef>
              <c:f>'学力調査（全国比）'!$B$5</c:f>
              <c:strCache>
                <c:ptCount val="1"/>
                <c:pt idx="0">
                  <c:v>国語Ａ</c:v>
                </c:pt>
              </c:strCache>
            </c:strRef>
          </c:tx>
          <c:spPr>
            <a:ln w="19050"/>
          </c:spPr>
          <c:marker>
            <c:symbol val="diamond"/>
            <c:size val="5"/>
          </c:marker>
          <c:dLbls>
            <c:dLbl>
              <c:idx val="1"/>
              <c:layout>
                <c:manualLayout>
                  <c:x val="-9.1395888013998255E-2"/>
                  <c:y val="3.19327792359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2D-4B42-BB84-26B1B1A72948}"/>
                </c:ext>
              </c:extLst>
            </c:dLbl>
            <c:dLbl>
              <c:idx val="2"/>
              <c:layout>
                <c:manualLayout>
                  <c:x val="-0.1108403324584427"/>
                  <c:y val="2.2673519976669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2D-4B42-BB84-26B1B1A7294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'学力調査（全国比）'!$F$4:$Q$4</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'学力調査（全国比）'!$F$5:$Q$5</c:f>
              <c:numCache>
                <c:formatCode>0.000_ </c:formatCode>
                <c:ptCount val="12"/>
                <c:pt idx="0">
                  <c:v>0.98299999999999998</c:v>
                </c:pt>
                <c:pt idx="1">
                  <c:v>0.98699999999999999</c:v>
                </c:pt>
                <c:pt idx="2">
                  <c:v>0.97599999999999998</c:v>
                </c:pt>
                <c:pt idx="3">
                  <c:v>0.97</c:v>
                </c:pt>
                <c:pt idx="4">
                  <c:v>0.96599999999999997</c:v>
                </c:pt>
                <c:pt idx="5">
                  <c:v>0.97799999999999998</c:v>
                </c:pt>
                <c:pt idx="6">
                  <c:v>0.96399999999999997</c:v>
                </c:pt>
                <c:pt idx="7">
                  <c:v>0.96299999999999997</c:v>
                </c:pt>
              </c:numCache>
            </c:numRef>
          </c:val>
          <c:smooth val="0"/>
          <c:extLst>
            <c:ext xmlns:c16="http://schemas.microsoft.com/office/drawing/2014/chart" uri="{C3380CC4-5D6E-409C-BE32-E72D297353CC}">
              <c16:uniqueId val="{00000002-022D-4B42-BB84-26B1B1A72948}"/>
            </c:ext>
          </c:extLst>
        </c:ser>
        <c:ser>
          <c:idx val="1"/>
          <c:order val="1"/>
          <c:tx>
            <c:strRef>
              <c:f>'学力調査（全国比）'!$B$6</c:f>
              <c:strCache>
                <c:ptCount val="1"/>
                <c:pt idx="0">
                  <c:v>国語Ｂ</c:v>
                </c:pt>
              </c:strCache>
            </c:strRef>
          </c:tx>
          <c:spPr>
            <a:ln w="19050"/>
          </c:spPr>
          <c:marker>
            <c:symbol val="square"/>
            <c:size val="5"/>
          </c:marker>
          <c:dLbls>
            <c:dLbl>
              <c:idx val="2"/>
              <c:layout>
                <c:manualLayout>
                  <c:x val="-5.7971795488272991E-2"/>
                  <c:y val="4.2141451801129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2D-4B42-BB84-26B1B1A72948}"/>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'学力調査（全国比）'!$F$4:$Q$4</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'学力調査（全国比）'!$F$6:$Q$6</c:f>
              <c:numCache>
                <c:formatCode>0.000_ </c:formatCode>
                <c:ptCount val="12"/>
                <c:pt idx="0">
                  <c:v>0.97399999999999998</c:v>
                </c:pt>
                <c:pt idx="1">
                  <c:v>0.96199999999999997</c:v>
                </c:pt>
                <c:pt idx="2">
                  <c:v>0.97</c:v>
                </c:pt>
                <c:pt idx="3">
                  <c:v>0.94799999999999995</c:v>
                </c:pt>
                <c:pt idx="4">
                  <c:v>0.95899999999999996</c:v>
                </c:pt>
                <c:pt idx="5">
                  <c:v>0.95799999999999996</c:v>
                </c:pt>
                <c:pt idx="6">
                  <c:v>0.94799999999999995</c:v>
                </c:pt>
                <c:pt idx="7">
                  <c:v>0.95399999999999996</c:v>
                </c:pt>
              </c:numCache>
            </c:numRef>
          </c:val>
          <c:smooth val="0"/>
          <c:extLst>
            <c:ext xmlns:c16="http://schemas.microsoft.com/office/drawing/2014/chart" uri="{C3380CC4-5D6E-409C-BE32-E72D297353CC}">
              <c16:uniqueId val="{00000004-022D-4B42-BB84-26B1B1A72948}"/>
            </c:ext>
          </c:extLst>
        </c:ser>
        <c:ser>
          <c:idx val="2"/>
          <c:order val="2"/>
          <c:tx>
            <c:strRef>
              <c:f>'学力調査（全国比）'!$B$7</c:f>
              <c:strCache>
                <c:ptCount val="1"/>
                <c:pt idx="0">
                  <c:v>国語</c:v>
                </c:pt>
              </c:strCache>
            </c:strRef>
          </c:tx>
          <c:spPr>
            <a:ln>
              <a:solidFill>
                <a:srgbClr val="92D050"/>
              </a:solidFill>
            </a:ln>
          </c:spPr>
          <c:marker>
            <c:symbol val="circle"/>
            <c:size val="5"/>
            <c:spPr>
              <a:solidFill>
                <a:srgbClr val="92D050"/>
              </a:solidFill>
              <a:ln>
                <a:solidFill>
                  <a:srgbClr val="92D05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'学力調査（全国比）'!$F$4:$Q$4</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'学力調査（全国比）'!$F$7:$Q$7</c:f>
              <c:numCache>
                <c:formatCode>General</c:formatCode>
                <c:ptCount val="12"/>
                <c:pt idx="8">
                  <c:v>0.94499999999999995</c:v>
                </c:pt>
                <c:pt idx="9">
                  <c:v>0.97699999999999998</c:v>
                </c:pt>
                <c:pt idx="10">
                  <c:v>0.97599999999999998</c:v>
                </c:pt>
                <c:pt idx="11">
                  <c:v>0.98199999999999998</c:v>
                </c:pt>
              </c:numCache>
            </c:numRef>
          </c:val>
          <c:smooth val="0"/>
          <c:extLst>
            <c:ext xmlns:c16="http://schemas.microsoft.com/office/drawing/2014/chart" uri="{C3380CC4-5D6E-409C-BE32-E72D297353CC}">
              <c16:uniqueId val="{00000005-022D-4B42-BB84-26B1B1A72948}"/>
            </c:ext>
          </c:extLst>
        </c:ser>
        <c:dLbls>
          <c:showLegendKey val="0"/>
          <c:showVal val="0"/>
          <c:showCatName val="0"/>
          <c:showSerName val="0"/>
          <c:showPercent val="0"/>
          <c:showBubbleSize val="0"/>
        </c:dLbls>
        <c:marker val="1"/>
        <c:smooth val="0"/>
        <c:axId val="103968768"/>
        <c:axId val="103970304"/>
      </c:lineChart>
      <c:catAx>
        <c:axId val="103968768"/>
        <c:scaling>
          <c:orientation val="minMax"/>
        </c:scaling>
        <c:delete val="0"/>
        <c:axPos val="b"/>
        <c:numFmt formatCode="General" sourceLinked="0"/>
        <c:majorTickMark val="none"/>
        <c:minorTickMark val="none"/>
        <c:tickLblPos val="nextTo"/>
        <c:txPr>
          <a:bodyPr/>
          <a:lstStyle/>
          <a:p>
            <a:pPr>
              <a:defRPr sz="900"/>
            </a:pPr>
            <a:endParaRPr lang="ja-JP"/>
          </a:p>
        </c:txPr>
        <c:crossAx val="103970304"/>
        <c:crosses val="autoZero"/>
        <c:auto val="1"/>
        <c:lblAlgn val="ctr"/>
        <c:lblOffset val="100"/>
        <c:noMultiLvlLbl val="0"/>
      </c:catAx>
      <c:valAx>
        <c:axId val="103970304"/>
        <c:scaling>
          <c:orientation val="minMax"/>
          <c:max val="1.02"/>
          <c:min val="0.9"/>
        </c:scaling>
        <c:delete val="0"/>
        <c:axPos val="l"/>
        <c:majorGridlines/>
        <c:numFmt formatCode="0.000_ " sourceLinked="1"/>
        <c:majorTickMark val="none"/>
        <c:minorTickMark val="none"/>
        <c:tickLblPos val="nextTo"/>
        <c:spPr>
          <a:ln w="9525">
            <a:noFill/>
          </a:ln>
        </c:spPr>
        <c:crossAx val="103968768"/>
        <c:crosses val="autoZero"/>
        <c:crossBetween val="between"/>
        <c:majorUnit val="2.0000000000000004E-2"/>
      </c:valAx>
    </c:plotArea>
    <c:legend>
      <c:legendPos val="b"/>
      <c:layout>
        <c:manualLayout>
          <c:xMode val="edge"/>
          <c:yMode val="edge"/>
          <c:x val="0.25021479115841488"/>
          <c:y val="0.85974927792055622"/>
          <c:w val="0.42809548225145028"/>
          <c:h val="7.9688050770949204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3393422231673"/>
          <c:y val="4.8170865443941183E-2"/>
          <c:w val="0.89634980710632906"/>
          <c:h val="0.65389411579645684"/>
        </c:manualLayout>
      </c:layout>
      <c:lineChart>
        <c:grouping val="standard"/>
        <c:varyColors val="0"/>
        <c:ser>
          <c:idx val="0"/>
          <c:order val="0"/>
          <c:tx>
            <c:strRef>
              <c:f>'学力調査（全国比）'!$B$11</c:f>
              <c:strCache>
                <c:ptCount val="1"/>
                <c:pt idx="0">
                  <c:v>算数Ａ</c:v>
                </c:pt>
              </c:strCache>
            </c:strRef>
          </c:tx>
          <c:spPr>
            <a:ln w="19050"/>
          </c:spPr>
          <c:marker>
            <c:symbol val="diamond"/>
            <c:size val="5"/>
          </c:marker>
          <c:dLbls>
            <c:dLbl>
              <c:idx val="0"/>
              <c:layout>
                <c:manualLayout>
                  <c:x val="-6.4433464144372857E-2"/>
                  <c:y val="-3.9098079177960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C-4E7C-A0CD-7FD6890CA619}"/>
                </c:ext>
              </c:extLst>
            </c:dLbl>
            <c:dLbl>
              <c:idx val="1"/>
              <c:layout>
                <c:manualLayout>
                  <c:x val="-5.0366569970614589E-2"/>
                  <c:y val="-2.6126052189031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AC-4E7C-A0CD-7FD6890CA619}"/>
                </c:ext>
              </c:extLst>
            </c:dLbl>
            <c:dLbl>
              <c:idx val="6"/>
              <c:layout>
                <c:manualLayout>
                  <c:x val="-5.5993327640117996E-2"/>
                  <c:y val="-2.462181227663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AC-4E7C-A0CD-7FD6890CA61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'学力調査（全国比）'!$F$10:$Q$10</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'学力調査（全国比）'!$F$11:$Q$11</c:f>
              <c:numCache>
                <c:formatCode>0.000_ </c:formatCode>
                <c:ptCount val="12"/>
                <c:pt idx="0">
                  <c:v>1.0069999999999999</c:v>
                </c:pt>
                <c:pt idx="1">
                  <c:v>1.012</c:v>
                </c:pt>
                <c:pt idx="2">
                  <c:v>0.999</c:v>
                </c:pt>
                <c:pt idx="3">
                  <c:v>0.99</c:v>
                </c:pt>
                <c:pt idx="4">
                  <c:v>0.995</c:v>
                </c:pt>
                <c:pt idx="5">
                  <c:v>0.99099999999999999</c:v>
                </c:pt>
                <c:pt idx="6">
                  <c:v>0.99</c:v>
                </c:pt>
                <c:pt idx="7">
                  <c:v>0.998</c:v>
                </c:pt>
              </c:numCache>
            </c:numRef>
          </c:val>
          <c:smooth val="0"/>
          <c:extLst>
            <c:ext xmlns:c16="http://schemas.microsoft.com/office/drawing/2014/chart" uri="{C3380CC4-5D6E-409C-BE32-E72D297353CC}">
              <c16:uniqueId val="{00000000-64AC-4E7C-A0CD-7FD6890CA619}"/>
            </c:ext>
          </c:extLst>
        </c:ser>
        <c:ser>
          <c:idx val="1"/>
          <c:order val="1"/>
          <c:tx>
            <c:strRef>
              <c:f>'学力調査（全国比）'!$B$12</c:f>
              <c:strCache>
                <c:ptCount val="1"/>
                <c:pt idx="0">
                  <c:v>算数Ｂ</c:v>
                </c:pt>
              </c:strCache>
            </c:strRef>
          </c:tx>
          <c:spPr>
            <a:ln w="19050"/>
          </c:spPr>
          <c:marker>
            <c:symbol val="square"/>
            <c:size val="5"/>
          </c:marker>
          <c:dLbls>
            <c:dLbl>
              <c:idx val="1"/>
              <c:layout>
                <c:manualLayout>
                  <c:x val="-4.7553191135862941E-2"/>
                  <c:y val="4.874892377884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AC-4E7C-A0CD-7FD6890CA619}"/>
                </c:ext>
              </c:extLst>
            </c:dLbl>
            <c:dLbl>
              <c:idx val="6"/>
              <c:layout>
                <c:manualLayout>
                  <c:x val="-5.5993327640117996E-2"/>
                  <c:y val="3.909807917796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AC-4E7C-A0CD-7FD6890CA61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'学力調査（全国比）'!$F$10:$Q$10</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'学力調査（全国比）'!$F$12:$Q$12</c:f>
              <c:numCache>
                <c:formatCode>0.000_ </c:formatCode>
                <c:ptCount val="12"/>
                <c:pt idx="0">
                  <c:v>0.97599999999999998</c:v>
                </c:pt>
                <c:pt idx="1">
                  <c:v>0.99199999999999999</c:v>
                </c:pt>
                <c:pt idx="2">
                  <c:v>0.98099999999999998</c:v>
                </c:pt>
                <c:pt idx="3">
                  <c:v>0.96699999999999997</c:v>
                </c:pt>
                <c:pt idx="4">
                  <c:v>0.98</c:v>
                </c:pt>
                <c:pt idx="5">
                  <c:v>0.97</c:v>
                </c:pt>
                <c:pt idx="6">
                  <c:v>0.97199999999999998</c:v>
                </c:pt>
                <c:pt idx="7">
                  <c:v>0.98299999999999998</c:v>
                </c:pt>
              </c:numCache>
            </c:numRef>
          </c:val>
          <c:smooth val="0"/>
          <c:extLst>
            <c:ext xmlns:c16="http://schemas.microsoft.com/office/drawing/2014/chart" uri="{C3380CC4-5D6E-409C-BE32-E72D297353CC}">
              <c16:uniqueId val="{00000001-64AC-4E7C-A0CD-7FD6890CA619}"/>
            </c:ext>
          </c:extLst>
        </c:ser>
        <c:ser>
          <c:idx val="2"/>
          <c:order val="2"/>
          <c:tx>
            <c:strRef>
              <c:f>'学力調査（全国比）'!$B$13</c:f>
              <c:strCache>
                <c:ptCount val="1"/>
                <c:pt idx="0">
                  <c:v>算数</c:v>
                </c:pt>
              </c:strCache>
            </c:strRef>
          </c:tx>
          <c:spPr>
            <a:ln w="19050">
              <a:solidFill>
                <a:srgbClr val="92D050">
                  <a:alpha val="96000"/>
                </a:srgbClr>
              </a:solidFill>
            </a:ln>
          </c:spPr>
          <c:marker>
            <c:symbol val="circle"/>
            <c:size val="5"/>
            <c:spPr>
              <a:solidFill>
                <a:srgbClr val="92D050"/>
              </a:solidFill>
              <a:ln>
                <a:solidFill>
                  <a:srgbClr val="92D05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'学力調査（全国比）'!$F$10:$Q$10</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'学力調査（全国比）'!$F$13:$Q$13</c:f>
              <c:numCache>
                <c:formatCode>General</c:formatCode>
                <c:ptCount val="12"/>
                <c:pt idx="8">
                  <c:v>0.997</c:v>
                </c:pt>
                <c:pt idx="9">
                  <c:v>0.99299999999999999</c:v>
                </c:pt>
                <c:pt idx="10">
                  <c:v>0.99099999999999999</c:v>
                </c:pt>
                <c:pt idx="11">
                  <c:v>0.99399999999999999</c:v>
                </c:pt>
              </c:numCache>
            </c:numRef>
          </c:val>
          <c:smooth val="0"/>
          <c:extLst>
            <c:ext xmlns:c16="http://schemas.microsoft.com/office/drawing/2014/chart" uri="{C3380CC4-5D6E-409C-BE32-E72D297353CC}">
              <c16:uniqueId val="{00000002-64AC-4E7C-A0CD-7FD6890CA619}"/>
            </c:ext>
          </c:extLst>
        </c:ser>
        <c:dLbls>
          <c:showLegendKey val="0"/>
          <c:showVal val="0"/>
          <c:showCatName val="0"/>
          <c:showSerName val="0"/>
          <c:showPercent val="0"/>
          <c:showBubbleSize val="0"/>
        </c:dLbls>
        <c:marker val="1"/>
        <c:smooth val="0"/>
        <c:axId val="86733568"/>
        <c:axId val="86735104"/>
      </c:lineChart>
      <c:catAx>
        <c:axId val="86733568"/>
        <c:scaling>
          <c:orientation val="minMax"/>
        </c:scaling>
        <c:delete val="0"/>
        <c:axPos val="b"/>
        <c:numFmt formatCode="General" sourceLinked="0"/>
        <c:majorTickMark val="none"/>
        <c:minorTickMark val="none"/>
        <c:tickLblPos val="nextTo"/>
        <c:txPr>
          <a:bodyPr/>
          <a:lstStyle/>
          <a:p>
            <a:pPr>
              <a:defRPr sz="900"/>
            </a:pPr>
            <a:endParaRPr lang="ja-JP"/>
          </a:p>
        </c:txPr>
        <c:crossAx val="86735104"/>
        <c:crosses val="autoZero"/>
        <c:auto val="1"/>
        <c:lblAlgn val="ctr"/>
        <c:lblOffset val="100"/>
        <c:noMultiLvlLbl val="0"/>
      </c:catAx>
      <c:valAx>
        <c:axId val="86735104"/>
        <c:scaling>
          <c:orientation val="minMax"/>
          <c:max val="1.02"/>
          <c:min val="0.9"/>
        </c:scaling>
        <c:delete val="0"/>
        <c:axPos val="l"/>
        <c:majorGridlines/>
        <c:numFmt formatCode="0.000_ " sourceLinked="1"/>
        <c:majorTickMark val="none"/>
        <c:minorTickMark val="none"/>
        <c:tickLblPos val="nextTo"/>
        <c:spPr>
          <a:ln w="9525">
            <a:noFill/>
          </a:ln>
        </c:spPr>
        <c:crossAx val="86733568"/>
        <c:crosses val="autoZero"/>
        <c:crossBetween val="between"/>
        <c:majorUnit val="2.0000000000000004E-2"/>
      </c:valAx>
    </c:plotArea>
    <c:legend>
      <c:legendPos val="b"/>
      <c:layout>
        <c:manualLayout>
          <c:xMode val="edge"/>
          <c:yMode val="edge"/>
          <c:x val="0.26179923587322379"/>
          <c:y val="0.89197861837457404"/>
          <c:w val="0.46636709689766637"/>
          <c:h val="7.9688050770949204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5684289463817"/>
          <c:y val="4.5832190253549183E-2"/>
          <c:w val="0.86333104195308918"/>
          <c:h val="0.74789909477132044"/>
        </c:manualLayout>
      </c:layout>
      <c:lineChart>
        <c:grouping val="standard"/>
        <c:varyColors val="0"/>
        <c:ser>
          <c:idx val="0"/>
          <c:order val="0"/>
          <c:tx>
            <c:strRef>
              <c:f>'１５～２４，２５～３４'!$L$24</c:f>
              <c:strCache>
                <c:ptCount val="1"/>
                <c:pt idx="0">
                  <c:v>大阪府（男性）</c:v>
                </c:pt>
              </c:strCache>
            </c:strRef>
          </c:tx>
          <c:spPr>
            <a:ln w="19050"/>
          </c:spPr>
          <c:dLbls>
            <c:dLbl>
              <c:idx val="0"/>
              <c:layout>
                <c:manualLayout>
                  <c:x val="-5.9464441944756904E-2"/>
                  <c:y val="3.17852458783460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9B-4569-8585-5807EB3FAE9A}"/>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'１５～２４，２５～３４'!$N$23:$T$23</c:f>
              <c:strCache>
                <c:ptCount val="7"/>
                <c:pt idx="0">
                  <c:v>2016年</c:v>
                </c:pt>
                <c:pt idx="1">
                  <c:v>2017年</c:v>
                </c:pt>
                <c:pt idx="2">
                  <c:v>2018年</c:v>
                </c:pt>
                <c:pt idx="3">
                  <c:v>2019年</c:v>
                </c:pt>
                <c:pt idx="4">
                  <c:v>2020年</c:v>
                </c:pt>
                <c:pt idx="5">
                  <c:v>2021年</c:v>
                </c:pt>
                <c:pt idx="6">
                  <c:v>2022年</c:v>
                </c:pt>
              </c:strCache>
            </c:strRef>
          </c:cat>
          <c:val>
            <c:numRef>
              <c:f>'１５～２４，２５～３４'!$N$24:$T$24</c:f>
              <c:numCache>
                <c:formatCode>0.00%</c:formatCode>
                <c:ptCount val="7"/>
                <c:pt idx="0">
                  <c:v>0.87272727272727268</c:v>
                </c:pt>
                <c:pt idx="1">
                  <c:v>0.89915966386554624</c:v>
                </c:pt>
                <c:pt idx="2">
                  <c:v>0.88959660297239918</c:v>
                </c:pt>
                <c:pt idx="3">
                  <c:v>0.89787234042553188</c:v>
                </c:pt>
                <c:pt idx="4">
                  <c:v>0.91176470588235292</c:v>
                </c:pt>
                <c:pt idx="5">
                  <c:v>0.89583333333333337</c:v>
                </c:pt>
                <c:pt idx="6">
                  <c:v>0.89770354906054284</c:v>
                </c:pt>
              </c:numCache>
            </c:numRef>
          </c:val>
          <c:smooth val="0"/>
          <c:extLst>
            <c:ext xmlns:c16="http://schemas.microsoft.com/office/drawing/2014/chart" uri="{C3380CC4-5D6E-409C-BE32-E72D297353CC}">
              <c16:uniqueId val="{00000000-D19B-4569-8585-5807EB3FAE9A}"/>
            </c:ext>
          </c:extLst>
        </c:ser>
        <c:ser>
          <c:idx val="1"/>
          <c:order val="1"/>
          <c:tx>
            <c:strRef>
              <c:f>'１５～２４，２５～３４'!$L$25</c:f>
              <c:strCache>
                <c:ptCount val="1"/>
                <c:pt idx="0">
                  <c:v>全国（男性）</c:v>
                </c:pt>
              </c:strCache>
            </c:strRef>
          </c:tx>
          <c:spPr>
            <a:ln w="19050">
              <a:prstDash val="sysDash"/>
            </a:ln>
          </c:spPr>
          <c:marker>
            <c:symbol val="diamond"/>
            <c:size val="7"/>
          </c:marker>
          <c:cat>
            <c:strRef>
              <c:f>'１５～２４，２５～３４'!$N$23:$T$23</c:f>
              <c:strCache>
                <c:ptCount val="7"/>
                <c:pt idx="0">
                  <c:v>2016年</c:v>
                </c:pt>
                <c:pt idx="1">
                  <c:v>2017年</c:v>
                </c:pt>
                <c:pt idx="2">
                  <c:v>2018年</c:v>
                </c:pt>
                <c:pt idx="3">
                  <c:v>2019年</c:v>
                </c:pt>
                <c:pt idx="4">
                  <c:v>2020年</c:v>
                </c:pt>
                <c:pt idx="5">
                  <c:v>2021年</c:v>
                </c:pt>
                <c:pt idx="6">
                  <c:v>2022年</c:v>
                </c:pt>
              </c:strCache>
            </c:strRef>
          </c:cat>
          <c:val>
            <c:numRef>
              <c:f>'１５～２４，２５～３４'!$N$25:$T$25</c:f>
              <c:numCache>
                <c:formatCode>0.00%</c:formatCode>
                <c:ptCount val="7"/>
                <c:pt idx="0">
                  <c:v>0.90674318507890961</c:v>
                </c:pt>
                <c:pt idx="1">
                  <c:v>0.91107871720116618</c:v>
                </c:pt>
                <c:pt idx="2">
                  <c:v>0.91703703703703698</c:v>
                </c:pt>
                <c:pt idx="3">
                  <c:v>0.91741741741741745</c:v>
                </c:pt>
                <c:pt idx="4">
                  <c:v>0.9095022624434389</c:v>
                </c:pt>
                <c:pt idx="5">
                  <c:v>0.9117199391171994</c:v>
                </c:pt>
                <c:pt idx="6">
                  <c:v>0.91324200913242004</c:v>
                </c:pt>
              </c:numCache>
            </c:numRef>
          </c:val>
          <c:smooth val="0"/>
          <c:extLst>
            <c:ext xmlns:c16="http://schemas.microsoft.com/office/drawing/2014/chart" uri="{C3380CC4-5D6E-409C-BE32-E72D297353CC}">
              <c16:uniqueId val="{00000001-D19B-4569-8585-5807EB3FAE9A}"/>
            </c:ext>
          </c:extLst>
        </c:ser>
        <c:ser>
          <c:idx val="2"/>
          <c:order val="2"/>
          <c:tx>
            <c:strRef>
              <c:f>'１５～２４，２５～３４'!$L$26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9B-4569-8585-5807EB3FAE9A}"/>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9B-4569-8585-5807EB3FAE9A}"/>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9B-4569-8585-5807EB3FAE9A}"/>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'１５～２４，２５～３４'!$N$23:$T$23</c:f>
              <c:strCache>
                <c:ptCount val="7"/>
                <c:pt idx="0">
                  <c:v>2016年</c:v>
                </c:pt>
                <c:pt idx="1">
                  <c:v>2017年</c:v>
                </c:pt>
                <c:pt idx="2">
                  <c:v>2018年</c:v>
                </c:pt>
                <c:pt idx="3">
                  <c:v>2019年</c:v>
                </c:pt>
                <c:pt idx="4">
                  <c:v>2020年</c:v>
                </c:pt>
                <c:pt idx="5">
                  <c:v>2021年</c:v>
                </c:pt>
                <c:pt idx="6">
                  <c:v>2022年</c:v>
                </c:pt>
              </c:strCache>
            </c:strRef>
          </c:cat>
          <c:val>
            <c:numRef>
              <c:f>'１５～２４，２５～３４'!$N$26:$T$26</c:f>
              <c:numCache>
                <c:formatCode>0.00%</c:formatCode>
                <c:ptCount val="7"/>
                <c:pt idx="0">
                  <c:v>0.72654690618762474</c:v>
                </c:pt>
                <c:pt idx="1">
                  <c:v>0.72950819672131151</c:v>
                </c:pt>
                <c:pt idx="2">
                  <c:v>0.73443983402489632</c:v>
                </c:pt>
                <c:pt idx="3">
                  <c:v>0.76041666666666663</c:v>
                </c:pt>
                <c:pt idx="4">
                  <c:v>0.76190476190476186</c:v>
                </c:pt>
                <c:pt idx="5">
                  <c:v>0.75154004106776184</c:v>
                </c:pt>
                <c:pt idx="6">
                  <c:v>0.79959100204498978</c:v>
                </c:pt>
              </c:numCache>
            </c:numRef>
          </c:val>
          <c:smooth val="0"/>
          <c:extLst>
            <c:ext xmlns:c16="http://schemas.microsoft.com/office/drawing/2014/chart" uri="{C3380CC4-5D6E-409C-BE32-E72D297353CC}">
              <c16:uniqueId val="{00000005-D19B-4569-8585-5807EB3FAE9A}"/>
            </c:ext>
          </c:extLst>
        </c:ser>
        <c:ser>
          <c:idx val="3"/>
          <c:order val="3"/>
          <c:tx>
            <c:strRef>
              <c:f>'１５～２４，２５～３４'!$L$27</c:f>
              <c:strCache>
                <c:ptCount val="1"/>
                <c:pt idx="0">
                  <c:v>全国（女性）</c:v>
                </c:pt>
              </c:strCache>
            </c:strRef>
          </c:tx>
          <c:spPr>
            <a:ln w="19050">
              <a:prstDash val="sysDash"/>
            </a:ln>
          </c:spPr>
          <c:marker>
            <c:symbol val="x"/>
            <c:size val="7"/>
          </c:marker>
          <c:cat>
            <c:strRef>
              <c:f>'１５～２４，２５～３４'!$N$23:$T$23</c:f>
              <c:strCache>
                <c:ptCount val="7"/>
                <c:pt idx="0">
                  <c:v>2016年</c:v>
                </c:pt>
                <c:pt idx="1">
                  <c:v>2017年</c:v>
                </c:pt>
                <c:pt idx="2">
                  <c:v>2018年</c:v>
                </c:pt>
                <c:pt idx="3">
                  <c:v>2019年</c:v>
                </c:pt>
                <c:pt idx="4">
                  <c:v>2020年</c:v>
                </c:pt>
                <c:pt idx="5">
                  <c:v>2021年</c:v>
                </c:pt>
                <c:pt idx="6">
                  <c:v>2022年</c:v>
                </c:pt>
              </c:strCache>
            </c:strRef>
          </c:cat>
          <c:val>
            <c:numRef>
              <c:f>'１５～２４，２５～３４'!$N$27:$T$27</c:f>
              <c:numCache>
                <c:formatCode>0.00%</c:formatCode>
                <c:ptCount val="7"/>
                <c:pt idx="0">
                  <c:v>0.73913043478260865</c:v>
                </c:pt>
                <c:pt idx="1">
                  <c:v>0.75720789074355088</c:v>
                </c:pt>
                <c:pt idx="2">
                  <c:v>0.77554179566563464</c:v>
                </c:pt>
                <c:pt idx="3">
                  <c:v>0.78582677165354331</c:v>
                </c:pt>
                <c:pt idx="4">
                  <c:v>0.78947368421052633</c:v>
                </c:pt>
                <c:pt idx="5">
                  <c:v>0.80483870967741933</c:v>
                </c:pt>
                <c:pt idx="6">
                  <c:v>0.81440000000000001</c:v>
                </c:pt>
              </c:numCache>
            </c:numRef>
          </c:val>
          <c:smooth val="0"/>
          <c:extLst>
            <c:ext xmlns:c16="http://schemas.microsoft.com/office/drawing/2014/chart" uri="{C3380CC4-5D6E-409C-BE32-E72D297353CC}">
              <c16:uniqueId val="{00000006-D19B-4569-8585-5807EB3FAE9A}"/>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9564615211325"/>
          <c:y val="5.2428560592426898E-2"/>
          <c:w val="0.8663680730686627"/>
          <c:h val="0.65185140841195022"/>
        </c:manualLayout>
      </c:layout>
      <c:lineChart>
        <c:grouping val="standard"/>
        <c:varyColors val="0"/>
        <c:ser>
          <c:idx val="0"/>
          <c:order val="0"/>
          <c:tx>
            <c:strRef>
              <c:f>'学力調査（全国比）'!$R$5</c:f>
              <c:strCache>
                <c:ptCount val="1"/>
                <c:pt idx="0">
                  <c:v>国語Ａ</c:v>
                </c:pt>
              </c:strCache>
            </c:strRef>
          </c:tx>
          <c:spPr>
            <a:ln w="19050"/>
          </c:spPr>
          <c:marker>
            <c:symbol val="diamond"/>
            <c:size val="5"/>
          </c:marker>
          <c:dLbls>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F8-4FEB-BB13-DA181AA1AD7D}"/>
                </c:ext>
              </c:extLst>
            </c:dLbl>
            <c:dLbl>
              <c:idx val="7"/>
              <c:layout>
                <c:manualLayout>
                  <c:x val="-0.10250699912510935"/>
                  <c:y val="-2.8252405949256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F8-4FEB-BB13-DA181AA1AD7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'学力調査（全国比）'!$V$4:$AG$4</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'学力調査（全国比）'!$V$5:$AG$5</c:f>
              <c:numCache>
                <c:formatCode>0.000_ </c:formatCode>
                <c:ptCount val="12"/>
                <c:pt idx="0">
                  <c:v>0.95499999999999996</c:v>
                </c:pt>
                <c:pt idx="1">
                  <c:v>0.97299999999999998</c:v>
                </c:pt>
                <c:pt idx="2">
                  <c:v>0.95899999999999996</c:v>
                </c:pt>
                <c:pt idx="3">
                  <c:v>0.97</c:v>
                </c:pt>
                <c:pt idx="4">
                  <c:v>0.98199999999999998</c:v>
                </c:pt>
                <c:pt idx="5">
                  <c:v>0.97199999999999998</c:v>
                </c:pt>
                <c:pt idx="6">
                  <c:v>0.97299999999999998</c:v>
                </c:pt>
                <c:pt idx="7" formatCode="General">
                  <c:v>0.98199999999999998</c:v>
                </c:pt>
              </c:numCache>
            </c:numRef>
          </c:val>
          <c:smooth val="0"/>
          <c:extLst>
            <c:ext xmlns:c16="http://schemas.microsoft.com/office/drawing/2014/chart" uri="{C3380CC4-5D6E-409C-BE32-E72D297353CC}">
              <c16:uniqueId val="{00000002-43F8-4FEB-BB13-DA181AA1AD7D}"/>
            </c:ext>
          </c:extLst>
        </c:ser>
        <c:ser>
          <c:idx val="1"/>
          <c:order val="1"/>
          <c:tx>
            <c:strRef>
              <c:f>'学力調査（全国比）'!$R$6</c:f>
              <c:strCache>
                <c:ptCount val="1"/>
                <c:pt idx="0">
                  <c:v>国語Ｂ</c:v>
                </c:pt>
              </c:strCache>
            </c:strRef>
          </c:tx>
          <c:spPr>
            <a:ln w="19050"/>
          </c:spPr>
          <c:marker>
            <c:symbol val="square"/>
            <c:size val="5"/>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F8-4FEB-BB13-DA181AA1AD7D}"/>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F8-4FEB-BB13-DA181AA1AD7D}"/>
                </c:ext>
              </c:extLst>
            </c:dLbl>
            <c:dLbl>
              <c:idx val="7"/>
              <c:layout>
                <c:manualLayout>
                  <c:x val="-4.7162415951671928E-2"/>
                  <c:y val="6.0904762825480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8-4FEB-BB13-DA181AA1AD7D}"/>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'学力調査（全国比）'!$V$4:$AG$4</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'学力調査（全国比）'!$V$6:$AG$6</c:f>
              <c:numCache>
                <c:formatCode>0.000_ </c:formatCode>
                <c:ptCount val="12"/>
                <c:pt idx="0">
                  <c:v>0.92200000000000004</c:v>
                </c:pt>
                <c:pt idx="1">
                  <c:v>0.93400000000000005</c:v>
                </c:pt>
                <c:pt idx="2">
                  <c:v>0.93500000000000005</c:v>
                </c:pt>
                <c:pt idx="3">
                  <c:v>0.92500000000000004</c:v>
                </c:pt>
                <c:pt idx="4">
                  <c:v>0.98499999999999999</c:v>
                </c:pt>
                <c:pt idx="5">
                  <c:v>0.95199999999999996</c:v>
                </c:pt>
                <c:pt idx="6">
                  <c:v>0.95699999999999996</c:v>
                </c:pt>
                <c:pt idx="7" formatCode="General">
                  <c:v>0.97099999999999997</c:v>
                </c:pt>
              </c:numCache>
            </c:numRef>
          </c:val>
          <c:smooth val="0"/>
          <c:extLst>
            <c:ext xmlns:c16="http://schemas.microsoft.com/office/drawing/2014/chart" uri="{C3380CC4-5D6E-409C-BE32-E72D297353CC}">
              <c16:uniqueId val="{00000006-43F8-4FEB-BB13-DA181AA1AD7D}"/>
            </c:ext>
          </c:extLst>
        </c:ser>
        <c:ser>
          <c:idx val="2"/>
          <c:order val="2"/>
          <c:tx>
            <c:strRef>
              <c:f>'学力調査（全国比）'!$R$7</c:f>
              <c:strCache>
                <c:ptCount val="1"/>
                <c:pt idx="0">
                  <c:v>国語</c:v>
                </c:pt>
              </c:strCache>
            </c:strRef>
          </c:tx>
          <c:spPr>
            <a:ln>
              <a:solidFill>
                <a:srgbClr val="92D050"/>
              </a:solidFill>
            </a:ln>
          </c:spPr>
          <c:marker>
            <c:symbol val="circle"/>
            <c:size val="5"/>
            <c:spPr>
              <a:solidFill>
                <a:srgbClr val="92D050"/>
              </a:solidFill>
              <a:ln>
                <a:solidFill>
                  <a:srgbClr val="92D05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'学力調査（全国比）'!$V$4:$AG$4</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'学力調査（全国比）'!$V$7:$AG$7</c:f>
              <c:numCache>
                <c:formatCode>General</c:formatCode>
                <c:ptCount val="12"/>
                <c:pt idx="8">
                  <c:v>0.96199999999999997</c:v>
                </c:pt>
                <c:pt idx="9" formatCode="0.000_ ">
                  <c:v>0.96</c:v>
                </c:pt>
                <c:pt idx="10">
                  <c:v>0.97399999999999998</c:v>
                </c:pt>
                <c:pt idx="11">
                  <c:v>0.97399999999999998</c:v>
                </c:pt>
              </c:numCache>
            </c:numRef>
          </c:val>
          <c:smooth val="0"/>
          <c:extLst>
            <c:ext xmlns:c16="http://schemas.microsoft.com/office/drawing/2014/chart" uri="{C3380CC4-5D6E-409C-BE32-E72D297353CC}">
              <c16:uniqueId val="{00000007-43F8-4FEB-BB13-DA181AA1AD7D}"/>
            </c:ext>
          </c:extLst>
        </c:ser>
        <c:dLbls>
          <c:showLegendKey val="0"/>
          <c:showVal val="0"/>
          <c:showCatName val="0"/>
          <c:showSerName val="0"/>
          <c:showPercent val="0"/>
          <c:showBubbleSize val="0"/>
        </c:dLbls>
        <c:marker val="1"/>
        <c:smooth val="0"/>
        <c:axId val="86752640"/>
        <c:axId val="86758528"/>
      </c:lineChart>
      <c:catAx>
        <c:axId val="86752640"/>
        <c:scaling>
          <c:orientation val="minMax"/>
        </c:scaling>
        <c:delete val="0"/>
        <c:axPos val="b"/>
        <c:numFmt formatCode="General" sourceLinked="0"/>
        <c:majorTickMark val="none"/>
        <c:minorTickMark val="none"/>
        <c:tickLblPos val="nextTo"/>
        <c:txPr>
          <a:bodyPr/>
          <a:lstStyle/>
          <a:p>
            <a:pPr>
              <a:defRPr sz="900"/>
            </a:pPr>
            <a:endParaRPr lang="ja-JP"/>
          </a:p>
        </c:txPr>
        <c:crossAx val="86758528"/>
        <c:crosses val="autoZero"/>
        <c:auto val="1"/>
        <c:lblAlgn val="ctr"/>
        <c:lblOffset val="100"/>
        <c:noMultiLvlLbl val="0"/>
      </c:catAx>
      <c:valAx>
        <c:axId val="86758528"/>
        <c:scaling>
          <c:orientation val="minMax"/>
          <c:max val="1.02"/>
          <c:min val="0.9"/>
        </c:scaling>
        <c:delete val="0"/>
        <c:axPos val="l"/>
        <c:majorGridlines/>
        <c:numFmt formatCode="0.000_ " sourceLinked="1"/>
        <c:majorTickMark val="none"/>
        <c:minorTickMark val="none"/>
        <c:tickLblPos val="nextTo"/>
        <c:spPr>
          <a:ln w="9525">
            <a:noFill/>
          </a:ln>
        </c:spPr>
        <c:crossAx val="86752640"/>
        <c:crosses val="autoZero"/>
        <c:crossBetween val="between"/>
        <c:majorUnit val="2.0000000000000004E-2"/>
      </c:valAx>
    </c:plotArea>
    <c:legend>
      <c:legendPos val="b"/>
      <c:layout>
        <c:manualLayout>
          <c:xMode val="edge"/>
          <c:yMode val="edge"/>
          <c:x val="0.29503303052060531"/>
          <c:y val="0.89197861837457404"/>
          <c:w val="0.46685523254945349"/>
          <c:h val="7.9688050770949204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600720758684"/>
          <c:y val="9.9650778683221461E-2"/>
          <c:w val="0.85550171081423343"/>
          <c:h val="0.62512951856100607"/>
        </c:manualLayout>
      </c:layout>
      <c:lineChart>
        <c:grouping val="standard"/>
        <c:varyColors val="0"/>
        <c:ser>
          <c:idx val="0"/>
          <c:order val="0"/>
          <c:tx>
            <c:strRef>
              <c:f>'学力調査（全国比）'!$R$11</c:f>
              <c:strCache>
                <c:ptCount val="1"/>
                <c:pt idx="0">
                  <c:v>数学Ａ</c:v>
                </c:pt>
              </c:strCache>
            </c:strRef>
          </c:tx>
          <c:spPr>
            <a:ln w="19050"/>
          </c:spPr>
          <c:marker>
            <c:symbol val="diamond"/>
            <c:size val="5"/>
          </c:marker>
          <c:dLbls>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80-4072-9A7B-85F5E096AD4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'学力調査（全国比）'!$V$10:$AG$10</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'学力調査（全国比）'!$V$11:$AG$11</c:f>
              <c:numCache>
                <c:formatCode>0.000_ </c:formatCode>
                <c:ptCount val="12"/>
                <c:pt idx="0">
                  <c:v>0.96699999999999997</c:v>
                </c:pt>
                <c:pt idx="1">
                  <c:v>0.96899999999999997</c:v>
                </c:pt>
                <c:pt idx="2">
                  <c:v>0.96899999999999997</c:v>
                </c:pt>
                <c:pt idx="3">
                  <c:v>0.96399999999999997</c:v>
                </c:pt>
                <c:pt idx="4">
                  <c:v>0.998</c:v>
                </c:pt>
                <c:pt idx="5">
                  <c:v>0.99199999999999999</c:v>
                </c:pt>
                <c:pt idx="6">
                  <c:v>0.98599999999999999</c:v>
                </c:pt>
                <c:pt idx="7" formatCode="General">
                  <c:v>0.98599999999999999</c:v>
                </c:pt>
              </c:numCache>
            </c:numRef>
          </c:val>
          <c:smooth val="0"/>
          <c:extLst>
            <c:ext xmlns:c16="http://schemas.microsoft.com/office/drawing/2014/chart" uri="{C3380CC4-5D6E-409C-BE32-E72D297353CC}">
              <c16:uniqueId val="{00000001-D480-4072-9A7B-85F5E096AD42}"/>
            </c:ext>
          </c:extLst>
        </c:ser>
        <c:ser>
          <c:idx val="1"/>
          <c:order val="1"/>
          <c:tx>
            <c:strRef>
              <c:f>'学力調査（全国比）'!$R$12</c:f>
              <c:strCache>
                <c:ptCount val="1"/>
                <c:pt idx="0">
                  <c:v>数学Ｂ</c:v>
                </c:pt>
              </c:strCache>
            </c:strRef>
          </c:tx>
          <c:spPr>
            <a:ln w="19050"/>
          </c:spPr>
          <c:marker>
            <c:symbol val="square"/>
            <c:size val="5"/>
          </c:marker>
          <c:dLbls>
            <c:dLbl>
              <c:idx val="0"/>
              <c:layout>
                <c:manualLayout>
                  <c:x val="-4.2941109432832594E-2"/>
                  <c:y val="4.1133529366554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80-4072-9A7B-85F5E096AD42}"/>
                </c:ext>
              </c:extLst>
            </c:dLbl>
            <c:dLbl>
              <c:idx val="7"/>
              <c:layout>
                <c:manualLayout>
                  <c:x val="-3.8618110236220471E-2"/>
                  <c:y val="7.4548702245552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80-4072-9A7B-85F5E096AD4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'学力調査（全国比）'!$V$10:$AG$10</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'学力調査（全国比）'!$V$12:$AG$12</c:f>
              <c:numCache>
                <c:formatCode>0.000_ </c:formatCode>
                <c:ptCount val="12"/>
                <c:pt idx="0">
                  <c:v>0.91200000000000003</c:v>
                </c:pt>
                <c:pt idx="1">
                  <c:v>0.93100000000000005</c:v>
                </c:pt>
                <c:pt idx="2">
                  <c:v>0.93500000000000005</c:v>
                </c:pt>
                <c:pt idx="3">
                  <c:v>0.95199999999999996</c:v>
                </c:pt>
                <c:pt idx="4">
                  <c:v>0.995</c:v>
                </c:pt>
                <c:pt idx="5">
                  <c:v>0.97699999999999998</c:v>
                </c:pt>
                <c:pt idx="6">
                  <c:v>0.96299999999999997</c:v>
                </c:pt>
                <c:pt idx="7" formatCode="General">
                  <c:v>0.97399999999999998</c:v>
                </c:pt>
              </c:numCache>
            </c:numRef>
          </c:val>
          <c:smooth val="0"/>
          <c:extLst>
            <c:ext xmlns:c16="http://schemas.microsoft.com/office/drawing/2014/chart" uri="{C3380CC4-5D6E-409C-BE32-E72D297353CC}">
              <c16:uniqueId val="{00000003-D480-4072-9A7B-85F5E096AD42}"/>
            </c:ext>
          </c:extLst>
        </c:ser>
        <c:ser>
          <c:idx val="2"/>
          <c:order val="2"/>
          <c:tx>
            <c:strRef>
              <c:f>'学力調査（全国比）'!$R$13</c:f>
              <c:strCache>
                <c:ptCount val="1"/>
                <c:pt idx="0">
                  <c:v>数学</c:v>
                </c:pt>
              </c:strCache>
            </c:strRef>
          </c:tx>
          <c:spPr>
            <a:ln>
              <a:solidFill>
                <a:srgbClr val="92D050"/>
              </a:solidFill>
            </a:ln>
          </c:spPr>
          <c:marker>
            <c:symbol val="circle"/>
            <c:size val="5"/>
            <c:spPr>
              <a:solidFill>
                <a:srgbClr val="92D050"/>
              </a:solidFill>
              <a:ln>
                <a:solidFill>
                  <a:srgbClr val="92D050"/>
                </a:solidFill>
              </a:ln>
            </c:spPr>
          </c:marker>
          <c:dLbls>
            <c:dLbl>
              <c:idx val="9"/>
              <c:layout>
                <c:manualLayout>
                  <c:x val="-5.6442463395384376E-2"/>
                  <c:y val="-5.9209196671799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80-4072-9A7B-85F5E096AD4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'学力調査（全国比）'!$V$10:$AG$10</c:f>
              <c:strCache>
                <c:ptCount val="12"/>
                <c:pt idx="0">
                  <c:v>2010年</c:v>
                </c:pt>
                <c:pt idx="1">
                  <c:v>2012年</c:v>
                </c:pt>
                <c:pt idx="2">
                  <c:v>2013年</c:v>
                </c:pt>
                <c:pt idx="3">
                  <c:v>2014年</c:v>
                </c:pt>
                <c:pt idx="4">
                  <c:v>2015年</c:v>
                </c:pt>
                <c:pt idx="5">
                  <c:v>2016年</c:v>
                </c:pt>
                <c:pt idx="6">
                  <c:v>2017年</c:v>
                </c:pt>
                <c:pt idx="7">
                  <c:v>2018年</c:v>
                </c:pt>
                <c:pt idx="8">
                  <c:v>2019年</c:v>
                </c:pt>
                <c:pt idx="9">
                  <c:v>2021年</c:v>
                </c:pt>
                <c:pt idx="10">
                  <c:v>2022年</c:v>
                </c:pt>
                <c:pt idx="11">
                  <c:v>2023年</c:v>
                </c:pt>
              </c:strCache>
            </c:strRef>
          </c:cat>
          <c:val>
            <c:numRef>
              <c:f>'学力調査（全国比）'!$V$13:$AG$13</c:f>
              <c:numCache>
                <c:formatCode>General</c:formatCode>
                <c:ptCount val="12"/>
                <c:pt idx="8">
                  <c:v>0.97499999999999998</c:v>
                </c:pt>
                <c:pt idx="9" formatCode="0.000_ ">
                  <c:v>0.97</c:v>
                </c:pt>
                <c:pt idx="10">
                  <c:v>0.98599999999999999</c:v>
                </c:pt>
                <c:pt idx="11">
                  <c:v>0.97799999999999998</c:v>
                </c:pt>
              </c:numCache>
            </c:numRef>
          </c:val>
          <c:smooth val="0"/>
          <c:extLst>
            <c:ext xmlns:c16="http://schemas.microsoft.com/office/drawing/2014/chart" uri="{C3380CC4-5D6E-409C-BE32-E72D297353CC}">
              <c16:uniqueId val="{00000004-D480-4072-9A7B-85F5E096AD42}"/>
            </c:ext>
          </c:extLst>
        </c:ser>
        <c:dLbls>
          <c:showLegendKey val="0"/>
          <c:showVal val="0"/>
          <c:showCatName val="0"/>
          <c:showSerName val="0"/>
          <c:showPercent val="0"/>
          <c:showBubbleSize val="0"/>
        </c:dLbls>
        <c:marker val="1"/>
        <c:smooth val="0"/>
        <c:axId val="88934656"/>
        <c:axId val="88940544"/>
      </c:lineChart>
      <c:catAx>
        <c:axId val="88934656"/>
        <c:scaling>
          <c:orientation val="minMax"/>
        </c:scaling>
        <c:delete val="0"/>
        <c:axPos val="b"/>
        <c:numFmt formatCode="General" sourceLinked="0"/>
        <c:majorTickMark val="none"/>
        <c:minorTickMark val="none"/>
        <c:tickLblPos val="nextTo"/>
        <c:txPr>
          <a:bodyPr/>
          <a:lstStyle/>
          <a:p>
            <a:pPr>
              <a:defRPr sz="900"/>
            </a:pPr>
            <a:endParaRPr lang="ja-JP"/>
          </a:p>
        </c:txPr>
        <c:crossAx val="88940544"/>
        <c:crosses val="autoZero"/>
        <c:auto val="1"/>
        <c:lblAlgn val="ctr"/>
        <c:lblOffset val="100"/>
        <c:noMultiLvlLbl val="0"/>
      </c:catAx>
      <c:valAx>
        <c:axId val="88940544"/>
        <c:scaling>
          <c:orientation val="minMax"/>
          <c:max val="1.02"/>
          <c:min val="0.9"/>
        </c:scaling>
        <c:delete val="0"/>
        <c:axPos val="l"/>
        <c:majorGridlines/>
        <c:numFmt formatCode="0.000_ " sourceLinked="1"/>
        <c:majorTickMark val="none"/>
        <c:minorTickMark val="none"/>
        <c:tickLblPos val="nextTo"/>
        <c:spPr>
          <a:ln w="9525">
            <a:noFill/>
          </a:ln>
        </c:spPr>
        <c:crossAx val="88934656"/>
        <c:crosses val="autoZero"/>
        <c:crossBetween val="between"/>
        <c:majorUnit val="2.0000000000000004E-2"/>
      </c:valAx>
    </c:plotArea>
    <c:legend>
      <c:legendPos val="b"/>
      <c:layout>
        <c:manualLayout>
          <c:xMode val="edge"/>
          <c:yMode val="edge"/>
          <c:x val="0.29803459378312713"/>
          <c:y val="0.89197861837457404"/>
          <c:w val="0.46636730161029427"/>
          <c:h val="7.9688050770949204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グラフ男!$J$2:$J$3</c:f>
              <c:strCache>
                <c:ptCount val="2"/>
                <c:pt idx="0">
                  <c:v>D・Eの児童の割合</c:v>
                </c:pt>
                <c:pt idx="1">
                  <c:v>全国</c:v>
                </c:pt>
              </c:strCache>
            </c:strRef>
          </c:tx>
          <c:spPr>
            <a:ln w="28575" cap="rnd">
              <a:solidFill>
                <a:schemeClr val="accent1"/>
              </a:solidFill>
              <a:prstDash val="sysDash"/>
              <a:round/>
            </a:ln>
            <a:effectLst/>
          </c:spPr>
          <c:marker>
            <c:symbol val="x"/>
            <c:size val="5"/>
            <c:spPr>
              <a:solidFill>
                <a:schemeClr val="accent1"/>
              </a:solidFill>
              <a:ln w="9525">
                <a:solidFill>
                  <a:schemeClr val="accent1"/>
                </a:solidFill>
              </a:ln>
              <a:effectLst/>
            </c:spPr>
          </c:marker>
          <c:dLbls>
            <c:dLbl>
              <c:idx val="0"/>
              <c:layout>
                <c:manualLayout>
                  <c:x val="-1.6666666666666691E-2"/>
                  <c:y val="4.3290043290043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04-406D-A937-94DC5AC2F901}"/>
                </c:ext>
              </c:extLst>
            </c:dLbl>
            <c:dLbl>
              <c:idx val="1"/>
              <c:layout>
                <c:manualLayout>
                  <c:x val="-2.2222222222222223E-2"/>
                  <c:y val="5.1948051948051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04-406D-A937-94DC5AC2F901}"/>
                </c:ext>
              </c:extLst>
            </c:dLbl>
            <c:dLbl>
              <c:idx val="2"/>
              <c:layout>
                <c:manualLayout>
                  <c:x val="-2.7777777777777776E-2"/>
                  <c:y val="3.8961038961038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04-406D-A937-94DC5AC2F901}"/>
                </c:ext>
              </c:extLst>
            </c:dLbl>
            <c:dLbl>
              <c:idx val="3"/>
              <c:layout>
                <c:manualLayout>
                  <c:x val="-8.3333333333333332E-3"/>
                  <c:y val="2.1645021645021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04-406D-A937-94DC5AC2F901}"/>
                </c:ext>
              </c:extLst>
            </c:dLbl>
            <c:dLbl>
              <c:idx val="4"/>
              <c:layout>
                <c:manualLayout>
                  <c:x val="-1.0728145887906535E-16"/>
                  <c:y val="2.6455026455026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E-49F3-A5F6-78E956A9A89A}"/>
                </c:ext>
              </c:extLst>
            </c:dLbl>
            <c:dLbl>
              <c:idx val="5"/>
              <c:layout>
                <c:manualLayout>
                  <c:x val="0"/>
                  <c:y val="2.1164021164021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3E-49F3-A5F6-78E956A9A8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グラフ男!$I$4:$I$9</c:f>
              <c:numCache>
                <c:formatCode>General</c:formatCode>
                <c:ptCount val="6"/>
                <c:pt idx="0">
                  <c:v>2016</c:v>
                </c:pt>
                <c:pt idx="1">
                  <c:v>2017</c:v>
                </c:pt>
                <c:pt idx="2">
                  <c:v>2018</c:v>
                </c:pt>
                <c:pt idx="3">
                  <c:v>2019</c:v>
                </c:pt>
                <c:pt idx="4">
                  <c:v>2021</c:v>
                </c:pt>
                <c:pt idx="5">
                  <c:v>2022</c:v>
                </c:pt>
              </c:numCache>
            </c:numRef>
          </c:cat>
          <c:val>
            <c:numRef>
              <c:f>グラフ男!$J$4:$J$9</c:f>
              <c:numCache>
                <c:formatCode>0.0%</c:formatCode>
                <c:ptCount val="6"/>
                <c:pt idx="0">
                  <c:v>0.29699999999999999</c:v>
                </c:pt>
                <c:pt idx="1">
                  <c:v>0.28900000000000003</c:v>
                </c:pt>
                <c:pt idx="2">
                  <c:v>0.28800000000000003</c:v>
                </c:pt>
                <c:pt idx="3">
                  <c:v>0.312</c:v>
                </c:pt>
                <c:pt idx="4">
                  <c:v>0.36099999999999999</c:v>
                </c:pt>
                <c:pt idx="5">
                  <c:v>0.36899999999999999</c:v>
                </c:pt>
              </c:numCache>
            </c:numRef>
          </c:val>
          <c:smooth val="0"/>
          <c:extLst>
            <c:ext xmlns:c16="http://schemas.microsoft.com/office/drawing/2014/chart" uri="{C3380CC4-5D6E-409C-BE32-E72D297353CC}">
              <c16:uniqueId val="{00000004-9904-406D-A937-94DC5AC2F901}"/>
            </c:ext>
          </c:extLst>
        </c:ser>
        <c:ser>
          <c:idx val="1"/>
          <c:order val="1"/>
          <c:tx>
            <c:strRef>
              <c:f>グラフ男!$K$2:$K$3</c:f>
              <c:strCache>
                <c:ptCount val="2"/>
                <c:pt idx="0">
                  <c:v>D・Eの児童の割合</c:v>
                </c:pt>
                <c:pt idx="1">
                  <c:v>大阪府</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2.2222222222222247E-2"/>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04-406D-A937-94DC5AC2F901}"/>
                </c:ext>
              </c:extLst>
            </c:dLbl>
            <c:dLbl>
              <c:idx val="1"/>
              <c:layout>
                <c:manualLayout>
                  <c:x val="-2.5000000000000001E-2"/>
                  <c:y val="-3.0303030303030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04-406D-A937-94DC5AC2F901}"/>
                </c:ext>
              </c:extLst>
            </c:dLbl>
            <c:dLbl>
              <c:idx val="2"/>
              <c:layout>
                <c:manualLayout>
                  <c:x val="-4.3295825858294223E-2"/>
                  <c:y val="-6.541598966795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04-406D-A937-94DC5AC2F901}"/>
                </c:ext>
              </c:extLst>
            </c:dLbl>
            <c:dLbl>
              <c:idx val="3"/>
              <c:layout>
                <c:manualLayout>
                  <c:x val="-5.1629318541376139E-2"/>
                  <c:y val="-9.4276132150147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04-406D-A937-94DC5AC2F901}"/>
                </c:ext>
              </c:extLst>
            </c:dLbl>
            <c:dLbl>
              <c:idx val="4"/>
              <c:layout>
                <c:manualLayout>
                  <c:x val="-6.1111111111111109E-2"/>
                  <c:y val="-3.896103896103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04-406D-A937-94DC5AC2F901}"/>
                </c:ext>
              </c:extLst>
            </c:dLbl>
            <c:dLbl>
              <c:idx val="5"/>
              <c:layout>
                <c:manualLayout>
                  <c:x val="-3.888888888888889E-2"/>
                  <c:y val="-3.896103896103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04-406D-A937-94DC5AC2F9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グラフ男!$I$4:$I$9</c:f>
              <c:numCache>
                <c:formatCode>General</c:formatCode>
                <c:ptCount val="6"/>
                <c:pt idx="0">
                  <c:v>2016</c:v>
                </c:pt>
                <c:pt idx="1">
                  <c:v>2017</c:v>
                </c:pt>
                <c:pt idx="2">
                  <c:v>2018</c:v>
                </c:pt>
                <c:pt idx="3">
                  <c:v>2019</c:v>
                </c:pt>
                <c:pt idx="4">
                  <c:v>2021</c:v>
                </c:pt>
                <c:pt idx="5">
                  <c:v>2022</c:v>
                </c:pt>
              </c:numCache>
            </c:numRef>
          </c:cat>
          <c:val>
            <c:numRef>
              <c:f>グラフ男!$K$4:$K$9</c:f>
              <c:numCache>
                <c:formatCode>0.0%</c:formatCode>
                <c:ptCount val="6"/>
                <c:pt idx="0">
                  <c:v>0.35099999999999998</c:v>
                </c:pt>
                <c:pt idx="1">
                  <c:v>0.33400000000000002</c:v>
                </c:pt>
                <c:pt idx="2">
                  <c:v>0.33700000000000002</c:v>
                </c:pt>
                <c:pt idx="3">
                  <c:v>0.35899999999999999</c:v>
                </c:pt>
                <c:pt idx="4">
                  <c:v>0.40800000000000003</c:v>
                </c:pt>
                <c:pt idx="5">
                  <c:v>0.41400000000000003</c:v>
                </c:pt>
              </c:numCache>
            </c:numRef>
          </c:val>
          <c:smooth val="0"/>
          <c:extLst>
            <c:ext xmlns:c16="http://schemas.microsoft.com/office/drawing/2014/chart" uri="{C3380CC4-5D6E-409C-BE32-E72D297353CC}">
              <c16:uniqueId val="{0000000B-9904-406D-A937-94DC5AC2F901}"/>
            </c:ext>
          </c:extLst>
        </c:ser>
        <c:dLbls>
          <c:showLegendKey val="0"/>
          <c:showVal val="0"/>
          <c:showCatName val="0"/>
          <c:showSerName val="0"/>
          <c:showPercent val="0"/>
          <c:showBubbleSize val="0"/>
        </c:dLbls>
        <c:marker val="1"/>
        <c:smooth val="0"/>
        <c:axId val="922855231"/>
        <c:axId val="922853151"/>
      </c:lineChart>
      <c:catAx>
        <c:axId val="92285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3151"/>
        <c:crosses val="autoZero"/>
        <c:auto val="1"/>
        <c:lblAlgn val="ctr"/>
        <c:lblOffset val="100"/>
        <c:noMultiLvlLbl val="0"/>
      </c:catAx>
      <c:valAx>
        <c:axId val="922853151"/>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グラフ女!$J$2:$J$3</c:f>
              <c:strCache>
                <c:ptCount val="2"/>
                <c:pt idx="0">
                  <c:v>D・Eの児童の割合</c:v>
                </c:pt>
                <c:pt idx="1">
                  <c:v>全国</c:v>
                </c:pt>
              </c:strCache>
            </c:strRef>
          </c:tx>
          <c:spPr>
            <a:ln w="28575" cap="rnd">
              <a:solidFill>
                <a:schemeClr val="accent1"/>
              </a:solidFill>
              <a:prstDash val="sysDash"/>
              <a:round/>
            </a:ln>
            <a:effectLst/>
          </c:spPr>
          <c:marker>
            <c:symbol val="x"/>
            <c:size val="5"/>
            <c:spPr>
              <a:solidFill>
                <a:schemeClr val="accent1"/>
              </a:solidFill>
              <a:ln w="9525">
                <a:solidFill>
                  <a:schemeClr val="accent1"/>
                </a:solidFill>
              </a:ln>
              <a:effectLst/>
            </c:spPr>
          </c:marker>
          <c:dLbls>
            <c:dLbl>
              <c:idx val="0"/>
              <c:layout>
                <c:manualLayout>
                  <c:x val="-1.3888888888888914E-2"/>
                  <c:y val="5.111821086261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62-4617-9B17-4F39433C179C}"/>
                </c:ext>
              </c:extLst>
            </c:dLbl>
            <c:dLbl>
              <c:idx val="1"/>
              <c:layout>
                <c:manualLayout>
                  <c:x val="-2.8383544228472529E-2"/>
                  <c:y val="2.5861913704301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62-4617-9B17-4F39433C179C}"/>
                </c:ext>
              </c:extLst>
            </c:dLbl>
            <c:dLbl>
              <c:idx val="2"/>
              <c:layout>
                <c:manualLayout>
                  <c:x val="-2.792917133917304E-2"/>
                  <c:y val="6.0653861781921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62-4617-9B17-4F39433C179C}"/>
                </c:ext>
              </c:extLst>
            </c:dLbl>
            <c:dLbl>
              <c:idx val="3"/>
              <c:layout>
                <c:manualLayout>
                  <c:x val="-1.1111111111111212E-2"/>
                  <c:y val="2.5559105431309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62-4617-9B17-4F39433C179C}"/>
                </c:ext>
              </c:extLst>
            </c:dLbl>
            <c:dLbl>
              <c:idx val="4"/>
              <c:layout>
                <c:manualLayout>
                  <c:x val="-2.2979274599448495E-2"/>
                  <c:y val="3.5094608989775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62-4617-9B17-4F39433C17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グラフ女!$I$4:$I$9</c:f>
              <c:numCache>
                <c:formatCode>General</c:formatCode>
                <c:ptCount val="6"/>
                <c:pt idx="0">
                  <c:v>2016</c:v>
                </c:pt>
                <c:pt idx="1">
                  <c:v>2017</c:v>
                </c:pt>
                <c:pt idx="2">
                  <c:v>2018</c:v>
                </c:pt>
                <c:pt idx="3">
                  <c:v>2019</c:v>
                </c:pt>
                <c:pt idx="4">
                  <c:v>2021</c:v>
                </c:pt>
                <c:pt idx="5">
                  <c:v>2022</c:v>
                </c:pt>
              </c:numCache>
            </c:numRef>
          </c:cat>
          <c:val>
            <c:numRef>
              <c:f>グラフ女!$J$4:$J$9</c:f>
              <c:numCache>
                <c:formatCode>0.0%</c:formatCode>
                <c:ptCount val="6"/>
                <c:pt idx="0">
                  <c:v>0.23699999999999999</c:v>
                </c:pt>
                <c:pt idx="1">
                  <c:v>0.23099999999999998</c:v>
                </c:pt>
                <c:pt idx="2">
                  <c:v>0.22500000000000001</c:v>
                </c:pt>
                <c:pt idx="3">
                  <c:v>0.23699999999999999</c:v>
                </c:pt>
                <c:pt idx="4">
                  <c:v>0.27599999999999997</c:v>
                </c:pt>
                <c:pt idx="5">
                  <c:v>0.28799999999999998</c:v>
                </c:pt>
              </c:numCache>
            </c:numRef>
          </c:val>
          <c:smooth val="0"/>
          <c:extLst>
            <c:ext xmlns:c16="http://schemas.microsoft.com/office/drawing/2014/chart" uri="{C3380CC4-5D6E-409C-BE32-E72D297353CC}">
              <c16:uniqueId val="{00000005-9262-4617-9B17-4F39433C179C}"/>
            </c:ext>
          </c:extLst>
        </c:ser>
        <c:ser>
          <c:idx val="1"/>
          <c:order val="1"/>
          <c:tx>
            <c:strRef>
              <c:f>グラフ女!$K$2:$K$3</c:f>
              <c:strCache>
                <c:ptCount val="2"/>
                <c:pt idx="0">
                  <c:v>D・Eの児童の割合</c:v>
                </c:pt>
                <c:pt idx="1">
                  <c:v>大阪府</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2.5462668816039986E-17"/>
                  <c:y val="-1.7039403620873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62-4617-9B17-4F39433C179C}"/>
                </c:ext>
              </c:extLst>
            </c:dLbl>
            <c:dLbl>
              <c:idx val="1"/>
              <c:layout>
                <c:manualLayout>
                  <c:x val="-8.3333333333333332E-3"/>
                  <c:y val="-2.5559105431309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62-4617-9B17-4F39433C179C}"/>
                </c:ext>
              </c:extLst>
            </c:dLbl>
            <c:dLbl>
              <c:idx val="2"/>
              <c:layout>
                <c:manualLayout>
                  <c:x val="-2.297927459944844E-2"/>
                  <c:y val="-3.4079003722861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62-4617-9B17-4F39433C179C}"/>
                </c:ext>
              </c:extLst>
            </c:dLbl>
            <c:dLbl>
              <c:idx val="3"/>
              <c:layout>
                <c:manualLayout>
                  <c:x val="-7.9088560274524253E-2"/>
                  <c:y val="-2.9818908619686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62-4617-9B17-4F39433C179C}"/>
                </c:ext>
              </c:extLst>
            </c:dLbl>
            <c:dLbl>
              <c:idx val="4"/>
              <c:layout>
                <c:manualLayout>
                  <c:x val="-0.10828121115054135"/>
                  <c:y val="-3.5467114727813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62-4617-9B17-4F39433C179C}"/>
                </c:ext>
              </c:extLst>
            </c:dLbl>
            <c:dLbl>
              <c:idx val="5"/>
              <c:layout>
                <c:manualLayout>
                  <c:x val="0"/>
                  <c:y val="-2.7894002789400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66-44EA-8D22-0AA10ED47A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グラフ女!$I$4:$I$9</c:f>
              <c:numCache>
                <c:formatCode>General</c:formatCode>
                <c:ptCount val="6"/>
                <c:pt idx="0">
                  <c:v>2016</c:v>
                </c:pt>
                <c:pt idx="1">
                  <c:v>2017</c:v>
                </c:pt>
                <c:pt idx="2">
                  <c:v>2018</c:v>
                </c:pt>
                <c:pt idx="3">
                  <c:v>2019</c:v>
                </c:pt>
                <c:pt idx="4">
                  <c:v>2021</c:v>
                </c:pt>
                <c:pt idx="5">
                  <c:v>2022</c:v>
                </c:pt>
              </c:numCache>
            </c:numRef>
          </c:cat>
          <c:val>
            <c:numRef>
              <c:f>グラフ女!$K$4:$K$9</c:f>
              <c:numCache>
                <c:formatCode>0.0%</c:formatCode>
                <c:ptCount val="6"/>
                <c:pt idx="0">
                  <c:v>0.30599999999999999</c:v>
                </c:pt>
                <c:pt idx="1">
                  <c:v>0.28899999999999998</c:v>
                </c:pt>
                <c:pt idx="2">
                  <c:v>0.28299999999999997</c:v>
                </c:pt>
                <c:pt idx="3">
                  <c:v>0.28399999999999997</c:v>
                </c:pt>
                <c:pt idx="4">
                  <c:v>0.33199999999999996</c:v>
                </c:pt>
                <c:pt idx="5">
                  <c:v>0.34399999999999997</c:v>
                </c:pt>
              </c:numCache>
            </c:numRef>
          </c:val>
          <c:smooth val="0"/>
          <c:extLst>
            <c:ext xmlns:c16="http://schemas.microsoft.com/office/drawing/2014/chart" uri="{C3380CC4-5D6E-409C-BE32-E72D297353CC}">
              <c16:uniqueId val="{0000000B-9262-4617-9B17-4F39433C179C}"/>
            </c:ext>
          </c:extLst>
        </c:ser>
        <c:dLbls>
          <c:showLegendKey val="0"/>
          <c:showVal val="0"/>
          <c:showCatName val="0"/>
          <c:showSerName val="0"/>
          <c:showPercent val="0"/>
          <c:showBubbleSize val="0"/>
        </c:dLbls>
        <c:marker val="1"/>
        <c:smooth val="0"/>
        <c:axId val="922855231"/>
        <c:axId val="922853151"/>
      </c:lineChart>
      <c:catAx>
        <c:axId val="92285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3151"/>
        <c:crosses val="autoZero"/>
        <c:auto val="1"/>
        <c:lblAlgn val="ctr"/>
        <c:lblOffset val="100"/>
        <c:noMultiLvlLbl val="0"/>
      </c:catAx>
      <c:valAx>
        <c:axId val="922853151"/>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表・グラフ!$B$3</c:f>
              <c:strCache>
                <c:ptCount val="1"/>
                <c:pt idx="0">
                  <c:v>大阪府（合計）</c:v>
                </c:pt>
              </c:strCache>
            </c:strRef>
          </c:tx>
          <c:spPr>
            <a:ln w="28575" cap="rnd">
              <a:solidFill>
                <a:schemeClr val="accent1"/>
              </a:solidFill>
              <a:round/>
            </a:ln>
            <a:effectLst/>
          </c:spPr>
          <c:marker>
            <c:symbol val="star"/>
            <c:size val="6"/>
            <c:spPr>
              <a:noFill/>
              <a:ln w="9525">
                <a:solidFill>
                  <a:schemeClr val="accent1"/>
                </a:solidFill>
              </a:ln>
              <a:effectLst/>
            </c:spPr>
          </c:marker>
          <c:dLbls>
            <c:dLbl>
              <c:idx val="6"/>
              <c:layout>
                <c:manualLayout>
                  <c:x val="-2.3196056685680843E-3"/>
                  <c:y val="1.3616602345530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96-4A2E-A7F9-112E4EA90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表・グラフ!$C$2:$I$2</c:f>
              <c:strCache>
                <c:ptCount val="7"/>
                <c:pt idx="0">
                  <c:v>2016年度</c:v>
                </c:pt>
                <c:pt idx="1">
                  <c:v>2017年度</c:v>
                </c:pt>
                <c:pt idx="2">
                  <c:v>2018年度</c:v>
                </c:pt>
                <c:pt idx="3">
                  <c:v>2019年度</c:v>
                </c:pt>
                <c:pt idx="4">
                  <c:v>2020年度</c:v>
                </c:pt>
                <c:pt idx="5">
                  <c:v>2021年度</c:v>
                </c:pt>
                <c:pt idx="6">
                  <c:v>2022年度</c:v>
                </c:pt>
              </c:strCache>
            </c:strRef>
          </c:cat>
          <c:val>
            <c:numRef>
              <c:f>表・グラフ!$C$3:$I$3</c:f>
              <c:numCache>
                <c:formatCode>0.0%</c:formatCode>
                <c:ptCount val="7"/>
                <c:pt idx="0">
                  <c:v>0.95099999999999996</c:v>
                </c:pt>
                <c:pt idx="1">
                  <c:v>0.94899999999999995</c:v>
                </c:pt>
                <c:pt idx="2">
                  <c:v>0.95199999999999996</c:v>
                </c:pt>
                <c:pt idx="3">
                  <c:v>0.94299999999999995</c:v>
                </c:pt>
                <c:pt idx="4">
                  <c:v>0.95499999999999996</c:v>
                </c:pt>
                <c:pt idx="5">
                  <c:v>0.95099999999999996</c:v>
                </c:pt>
                <c:pt idx="6">
                  <c:v>0.95599999999999996</c:v>
                </c:pt>
              </c:numCache>
            </c:numRef>
          </c:val>
          <c:smooth val="0"/>
          <c:extLst>
            <c:ext xmlns:c16="http://schemas.microsoft.com/office/drawing/2014/chart" uri="{C3380CC4-5D6E-409C-BE32-E72D297353CC}">
              <c16:uniqueId val="{00000000-9651-40F0-9393-A9854917D244}"/>
            </c:ext>
          </c:extLst>
        </c:ser>
        <c:ser>
          <c:idx val="1"/>
          <c:order val="1"/>
          <c:tx>
            <c:strRef>
              <c:f>表・グラフ!$B$4</c:f>
              <c:strCache>
                <c:ptCount val="1"/>
                <c:pt idx="0">
                  <c:v>全国（合計）</c:v>
                </c:pt>
              </c:strCache>
            </c:strRef>
          </c:tx>
          <c:spPr>
            <a:ln w="28575" cap="rnd">
              <a:solidFill>
                <a:schemeClr val="accent2"/>
              </a:solidFill>
              <a:prstDash val="sysDash"/>
              <a:round/>
            </a:ln>
            <a:effectLst/>
          </c:spPr>
          <c:marker>
            <c:symbol val="diamond"/>
            <c:size val="6"/>
            <c:spPr>
              <a:solidFill>
                <a:schemeClr val="accent2"/>
              </a:solidFill>
              <a:ln w="9525">
                <a:solidFill>
                  <a:schemeClr val="accent2"/>
                </a:solidFill>
                <a:prstDash val="sysDash"/>
              </a:ln>
              <a:effectLst/>
            </c:spPr>
          </c:marker>
          <c:dLbls>
            <c:dLbl>
              <c:idx val="0"/>
              <c:layout>
                <c:manualLayout>
                  <c:x val="-4.1222203213385204E-2"/>
                  <c:y val="2.3848187975443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96-4A2E-A7F9-112E4EA90885}"/>
                </c:ext>
              </c:extLst>
            </c:dLbl>
            <c:dLbl>
              <c:idx val="1"/>
              <c:layout>
                <c:manualLayout>
                  <c:x val="-3.9277073336144365E-2"/>
                  <c:y val="2.7258716518747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96-4A2E-A7F9-112E4EA90885}"/>
                </c:ext>
              </c:extLst>
            </c:dLbl>
            <c:dLbl>
              <c:idx val="2"/>
              <c:layout>
                <c:manualLayout>
                  <c:x val="-3.7331943458903463E-2"/>
                  <c:y val="2.043765943213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6-4A2E-A7F9-112E4EA90885}"/>
                </c:ext>
              </c:extLst>
            </c:dLbl>
            <c:dLbl>
              <c:idx val="3"/>
              <c:layout>
                <c:manualLayout>
                  <c:x val="-3.7331943458903463E-2"/>
                  <c:y val="2.7258716518747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96-4A2E-A7F9-112E4EA90885}"/>
                </c:ext>
              </c:extLst>
            </c:dLbl>
            <c:dLbl>
              <c:idx val="4"/>
              <c:layout>
                <c:manualLayout>
                  <c:x val="-3.9277073336144323E-2"/>
                  <c:y val="2.043765943213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96-4A2E-A7F9-112E4EA90885}"/>
                </c:ext>
              </c:extLst>
            </c:dLbl>
            <c:dLbl>
              <c:idx val="5"/>
              <c:layout>
                <c:manualLayout>
                  <c:x val="-4.9002722722348784E-2"/>
                  <c:y val="2.043765943213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96-4A2E-A7F9-112E4EA90885}"/>
                </c:ext>
              </c:extLst>
            </c:dLbl>
            <c:dLbl>
              <c:idx val="6"/>
              <c:layout>
                <c:manualLayout>
                  <c:x val="-2.3196056685680843E-3"/>
                  <c:y val="2.3848187975443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96-4A2E-A7F9-112E4EA90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表・グラフ!$C$2:$I$2</c:f>
              <c:strCache>
                <c:ptCount val="7"/>
                <c:pt idx="0">
                  <c:v>2016年度</c:v>
                </c:pt>
                <c:pt idx="1">
                  <c:v>2017年度</c:v>
                </c:pt>
                <c:pt idx="2">
                  <c:v>2018年度</c:v>
                </c:pt>
                <c:pt idx="3">
                  <c:v>2019年度</c:v>
                </c:pt>
                <c:pt idx="4">
                  <c:v>2020年度</c:v>
                </c:pt>
                <c:pt idx="5">
                  <c:v>2021年度</c:v>
                </c:pt>
                <c:pt idx="6">
                  <c:v>2022年度</c:v>
                </c:pt>
              </c:strCache>
            </c:strRef>
          </c:cat>
          <c:val>
            <c:numRef>
              <c:f>表・グラフ!$C$4:$I$4</c:f>
              <c:numCache>
                <c:formatCode>0.0%</c:formatCode>
                <c:ptCount val="7"/>
                <c:pt idx="0">
                  <c:v>0.98</c:v>
                </c:pt>
                <c:pt idx="1">
                  <c:v>0.98099999999999998</c:v>
                </c:pt>
                <c:pt idx="2">
                  <c:v>0.98199999999999998</c:v>
                </c:pt>
                <c:pt idx="3">
                  <c:v>0.98099999999999998</c:v>
                </c:pt>
                <c:pt idx="4">
                  <c:v>0.97899999999999998</c:v>
                </c:pt>
                <c:pt idx="5">
                  <c:v>0.97899999999999998</c:v>
                </c:pt>
                <c:pt idx="6">
                  <c:v>0.98</c:v>
                </c:pt>
              </c:numCache>
            </c:numRef>
          </c:val>
          <c:smooth val="0"/>
          <c:extLst>
            <c:ext xmlns:c16="http://schemas.microsoft.com/office/drawing/2014/chart" uri="{C3380CC4-5D6E-409C-BE32-E72D297353CC}">
              <c16:uniqueId val="{00000001-9651-40F0-9393-A9854917D244}"/>
            </c:ext>
          </c:extLst>
        </c:ser>
        <c:ser>
          <c:idx val="2"/>
          <c:order val="2"/>
          <c:tx>
            <c:strRef>
              <c:f>表・グラフ!$B$5</c:f>
              <c:strCache>
                <c:ptCount val="1"/>
                <c:pt idx="0">
                  <c:v>大阪府（男性）</c:v>
                </c:pt>
              </c:strCache>
            </c:strRef>
          </c:tx>
          <c:spPr>
            <a:ln w="28575" cap="rnd">
              <a:solidFill>
                <a:schemeClr val="accent3"/>
              </a:solidFill>
              <a:prstDash val="dash"/>
              <a:round/>
            </a:ln>
            <a:effectLst/>
          </c:spPr>
          <c:marker>
            <c:symbol val="x"/>
            <c:size val="6"/>
            <c:spPr>
              <a:noFill/>
              <a:ln w="9525">
                <a:solidFill>
                  <a:schemeClr val="accent3"/>
                </a:solidFill>
              </a:ln>
              <a:effectLst/>
            </c:spPr>
          </c:marker>
          <c:dLbls>
            <c:dLbl>
              <c:idx val="2"/>
              <c:layout>
                <c:manualLayout>
                  <c:x val="-4.7057592845107778E-2"/>
                  <c:y val="2.7258716518747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C96-4A2E-A7F9-112E4EA90885}"/>
                </c:ext>
              </c:extLst>
            </c:dLbl>
            <c:dLbl>
              <c:idx val="3"/>
              <c:layout>
                <c:manualLayout>
                  <c:x val="-3.9277073336144323E-2"/>
                  <c:y val="2.3848187975443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C96-4A2E-A7F9-112E4EA90885}"/>
                </c:ext>
              </c:extLst>
            </c:dLbl>
            <c:dLbl>
              <c:idx val="4"/>
              <c:layout>
                <c:manualLayout>
                  <c:x val="-3.1496553827180945E-2"/>
                  <c:y val="4.4311359235268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C96-4A2E-A7F9-112E4EA90885}"/>
                </c:ext>
              </c:extLst>
            </c:dLbl>
            <c:dLbl>
              <c:idx val="5"/>
              <c:layout>
                <c:manualLayout>
                  <c:x val="-4.5112462967867056E-2"/>
                  <c:y val="2.3848187975443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96-4A2E-A7F9-112E4EA90885}"/>
                </c:ext>
              </c:extLst>
            </c:dLbl>
            <c:dLbl>
              <c:idx val="6"/>
              <c:layout>
                <c:manualLayout>
                  <c:x val="-2.3196056685680843E-3"/>
                  <c:y val="3.4079773605355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96-4A2E-A7F9-112E4EA90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表・グラフ!$C$2:$I$2</c:f>
              <c:strCache>
                <c:ptCount val="7"/>
                <c:pt idx="0">
                  <c:v>2016年度</c:v>
                </c:pt>
                <c:pt idx="1">
                  <c:v>2017年度</c:v>
                </c:pt>
                <c:pt idx="2">
                  <c:v>2018年度</c:v>
                </c:pt>
                <c:pt idx="3">
                  <c:v>2019年度</c:v>
                </c:pt>
                <c:pt idx="4">
                  <c:v>2020年度</c:v>
                </c:pt>
                <c:pt idx="5">
                  <c:v>2021年度</c:v>
                </c:pt>
                <c:pt idx="6">
                  <c:v>2022年度</c:v>
                </c:pt>
              </c:strCache>
            </c:strRef>
          </c:cat>
          <c:val>
            <c:numRef>
              <c:f>表・グラフ!$C$5:$I$5</c:f>
              <c:numCache>
                <c:formatCode>0.0%</c:formatCode>
                <c:ptCount val="7"/>
                <c:pt idx="0">
                  <c:v>0.96699999999999997</c:v>
                </c:pt>
                <c:pt idx="1">
                  <c:v>0.96399999999999997</c:v>
                </c:pt>
                <c:pt idx="2">
                  <c:v>0.96199999999999997</c:v>
                </c:pt>
                <c:pt idx="3">
                  <c:v>0.96199999999999997</c:v>
                </c:pt>
                <c:pt idx="4">
                  <c:v>0.96899999999999997</c:v>
                </c:pt>
                <c:pt idx="5">
                  <c:v>0.96599999999999997</c:v>
                </c:pt>
                <c:pt idx="6">
                  <c:v>0.97</c:v>
                </c:pt>
              </c:numCache>
            </c:numRef>
          </c:val>
          <c:smooth val="0"/>
          <c:extLst>
            <c:ext xmlns:c16="http://schemas.microsoft.com/office/drawing/2014/chart" uri="{C3380CC4-5D6E-409C-BE32-E72D297353CC}">
              <c16:uniqueId val="{00000002-9651-40F0-9393-A9854917D244}"/>
            </c:ext>
          </c:extLst>
        </c:ser>
        <c:ser>
          <c:idx val="3"/>
          <c:order val="3"/>
          <c:tx>
            <c:strRef>
              <c:f>表・グラフ!$B$6</c:f>
              <c:strCache>
                <c:ptCount val="1"/>
                <c:pt idx="0">
                  <c:v>全国（男性）</c:v>
                </c:pt>
              </c:strCache>
            </c:strRef>
          </c:tx>
          <c:spPr>
            <a:ln w="28575" cap="rnd">
              <a:solidFill>
                <a:schemeClr val="accent4"/>
              </a:solidFill>
              <a:round/>
            </a:ln>
            <a:effectLst/>
          </c:spPr>
          <c:marker>
            <c:symbol val="square"/>
            <c:size val="6"/>
            <c:spPr>
              <a:solidFill>
                <a:schemeClr val="accent4"/>
              </a:solidFill>
              <a:ln w="9525">
                <a:solidFill>
                  <a:schemeClr val="accent4"/>
                </a:solidFill>
              </a:ln>
              <a:effectLst/>
            </c:spPr>
          </c:marker>
          <c:dLbls>
            <c:dLbl>
              <c:idx val="6"/>
              <c:layout>
                <c:manualLayout>
                  <c:x val="-2.3196056685680843E-3"/>
                  <c:y val="-1.3616602345530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96-4A2E-A7F9-112E4EA90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表・グラフ!$C$2:$I$2</c:f>
              <c:strCache>
                <c:ptCount val="7"/>
                <c:pt idx="0">
                  <c:v>2016年度</c:v>
                </c:pt>
                <c:pt idx="1">
                  <c:v>2017年度</c:v>
                </c:pt>
                <c:pt idx="2">
                  <c:v>2018年度</c:v>
                </c:pt>
                <c:pt idx="3">
                  <c:v>2019年度</c:v>
                </c:pt>
                <c:pt idx="4">
                  <c:v>2020年度</c:v>
                </c:pt>
                <c:pt idx="5">
                  <c:v>2021年度</c:v>
                </c:pt>
                <c:pt idx="6">
                  <c:v>2022年度</c:v>
                </c:pt>
              </c:strCache>
            </c:strRef>
          </c:cat>
          <c:val>
            <c:numRef>
              <c:f>表・グラフ!$C$6:$I$6</c:f>
              <c:numCache>
                <c:formatCode>0.0%</c:formatCode>
                <c:ptCount val="7"/>
                <c:pt idx="0">
                  <c:v>0.98499999999999999</c:v>
                </c:pt>
                <c:pt idx="1">
                  <c:v>0.98499999999999999</c:v>
                </c:pt>
                <c:pt idx="2">
                  <c:v>0.98499999999999999</c:v>
                </c:pt>
                <c:pt idx="3">
                  <c:v>0.98499999999999999</c:v>
                </c:pt>
                <c:pt idx="4">
                  <c:v>0.98399999999999999</c:v>
                </c:pt>
                <c:pt idx="5">
                  <c:v>0.98399999999999999</c:v>
                </c:pt>
                <c:pt idx="6">
                  <c:v>0.98399999999999999</c:v>
                </c:pt>
              </c:numCache>
            </c:numRef>
          </c:val>
          <c:smooth val="0"/>
          <c:extLst>
            <c:ext xmlns:c16="http://schemas.microsoft.com/office/drawing/2014/chart" uri="{C3380CC4-5D6E-409C-BE32-E72D297353CC}">
              <c16:uniqueId val="{00000003-9651-40F0-9393-A9854917D244}"/>
            </c:ext>
          </c:extLst>
        </c:ser>
        <c:ser>
          <c:idx val="4"/>
          <c:order val="4"/>
          <c:tx>
            <c:strRef>
              <c:f>表・グラフ!$B$7</c:f>
              <c:strCache>
                <c:ptCount val="1"/>
                <c:pt idx="0">
                  <c:v>大阪府（女性）</c:v>
                </c:pt>
              </c:strCache>
            </c:strRef>
          </c:tx>
          <c:spPr>
            <a:ln w="28575" cap="rnd" cmpd="sng">
              <a:solidFill>
                <a:schemeClr val="accent5"/>
              </a:solidFill>
              <a:prstDash val="lgDash"/>
              <a:round/>
            </a:ln>
            <a:effectLst/>
          </c:spPr>
          <c:marker>
            <c:symbol val="circle"/>
            <c:size val="6"/>
            <c:spPr>
              <a:solidFill>
                <a:schemeClr val="accent5"/>
              </a:solidFill>
              <a:ln w="9525">
                <a:solidFill>
                  <a:schemeClr val="accent5"/>
                </a:solidFill>
              </a:ln>
              <a:effectLst/>
            </c:spPr>
          </c:marker>
          <c:dLbls>
            <c:dLbl>
              <c:idx val="6"/>
              <c:layout>
                <c:manualLayout>
                  <c:x val="-2.3196056685680843E-3"/>
                  <c:y val="1.020607380222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96-4A2E-A7F9-112E4EA90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表・グラフ!$C$2:$I$2</c:f>
              <c:strCache>
                <c:ptCount val="7"/>
                <c:pt idx="0">
                  <c:v>2016年度</c:v>
                </c:pt>
                <c:pt idx="1">
                  <c:v>2017年度</c:v>
                </c:pt>
                <c:pt idx="2">
                  <c:v>2018年度</c:v>
                </c:pt>
                <c:pt idx="3">
                  <c:v>2019年度</c:v>
                </c:pt>
                <c:pt idx="4">
                  <c:v>2020年度</c:v>
                </c:pt>
                <c:pt idx="5">
                  <c:v>2021年度</c:v>
                </c:pt>
                <c:pt idx="6">
                  <c:v>2022年度</c:v>
                </c:pt>
              </c:strCache>
            </c:strRef>
          </c:cat>
          <c:val>
            <c:numRef>
              <c:f>表・グラフ!$C$7:$I$7</c:f>
              <c:numCache>
                <c:formatCode>0.0%</c:formatCode>
                <c:ptCount val="7"/>
                <c:pt idx="0">
                  <c:v>0.92700000000000005</c:v>
                </c:pt>
                <c:pt idx="1">
                  <c:v>0.92600000000000005</c:v>
                </c:pt>
                <c:pt idx="2">
                  <c:v>0.93600000000000005</c:v>
                </c:pt>
                <c:pt idx="3">
                  <c:v>0.91200000000000003</c:v>
                </c:pt>
                <c:pt idx="4">
                  <c:v>0.93200000000000005</c:v>
                </c:pt>
                <c:pt idx="5">
                  <c:v>0.92500000000000004</c:v>
                </c:pt>
                <c:pt idx="6">
                  <c:v>0.93400000000000005</c:v>
                </c:pt>
              </c:numCache>
            </c:numRef>
          </c:val>
          <c:smooth val="0"/>
          <c:extLst>
            <c:ext xmlns:c16="http://schemas.microsoft.com/office/drawing/2014/chart" uri="{C3380CC4-5D6E-409C-BE32-E72D297353CC}">
              <c16:uniqueId val="{00000004-9651-40F0-9393-A9854917D244}"/>
            </c:ext>
          </c:extLst>
        </c:ser>
        <c:ser>
          <c:idx val="5"/>
          <c:order val="5"/>
          <c:tx>
            <c:strRef>
              <c:f>表・グラフ!$B$8</c:f>
              <c:strCache>
                <c:ptCount val="1"/>
                <c:pt idx="0">
                  <c:v>全国（女性）</c:v>
                </c:pt>
              </c:strCache>
            </c:strRef>
          </c:tx>
          <c:spPr>
            <a:ln w="28575" cap="rnd">
              <a:solidFill>
                <a:schemeClr val="accent6"/>
              </a:solidFill>
              <a:round/>
            </a:ln>
            <a:effectLst/>
          </c:spPr>
          <c:marker>
            <c:symbol val="triangle"/>
            <c:size val="6"/>
            <c:spPr>
              <a:solidFill>
                <a:schemeClr val="accent6"/>
              </a:solidFill>
              <a:ln w="9525">
                <a:solidFill>
                  <a:schemeClr val="accent6"/>
                </a:solidFill>
              </a:ln>
              <a:effectLst/>
            </c:spPr>
          </c:marker>
          <c:dLbls>
            <c:dLbl>
              <c:idx val="0"/>
              <c:layout>
                <c:manualLayout>
                  <c:x val="-4.1222203213385204E-2"/>
                  <c:y val="2.3848187975443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96-4A2E-A7F9-112E4EA90885}"/>
                </c:ext>
              </c:extLst>
            </c:dLbl>
            <c:dLbl>
              <c:idx val="1"/>
              <c:layout>
                <c:manualLayout>
                  <c:x val="-3.9277073336144365E-2"/>
                  <c:y val="2.3848187975443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96-4A2E-A7F9-112E4EA90885}"/>
                </c:ext>
              </c:extLst>
            </c:dLbl>
            <c:dLbl>
              <c:idx val="2"/>
              <c:layout>
                <c:manualLayout>
                  <c:x val="-4.7057592845107778E-2"/>
                  <c:y val="3.0669245062051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96-4A2E-A7F9-112E4EA90885}"/>
                </c:ext>
              </c:extLst>
            </c:dLbl>
            <c:dLbl>
              <c:idx val="3"/>
              <c:layout>
                <c:manualLayout>
                  <c:x val="-4.122220321338519E-2"/>
                  <c:y val="3.0669245062051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96-4A2E-A7F9-112E4EA90885}"/>
                </c:ext>
              </c:extLst>
            </c:dLbl>
            <c:dLbl>
              <c:idx val="4"/>
              <c:layout>
                <c:manualLayout>
                  <c:x val="-3.7331943458903463E-2"/>
                  <c:y val="-1.3667626000902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C96-4A2E-A7F9-112E4EA90885}"/>
                </c:ext>
              </c:extLst>
            </c:dLbl>
            <c:dLbl>
              <c:idx val="5"/>
              <c:layout>
                <c:manualLayout>
                  <c:x val="-4.5112462967867056E-2"/>
                  <c:y val="-2.3899211630815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C96-4A2E-A7F9-112E4EA90885}"/>
                </c:ext>
              </c:extLst>
            </c:dLbl>
            <c:dLbl>
              <c:idx val="6"/>
              <c:layout>
                <c:manualLayout>
                  <c:x val="-2.3196056685680843E-3"/>
                  <c:y val="-2.5511827686164886E-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96-4A2E-A7F9-112E4EA90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表・グラフ!$C$2:$I$2</c:f>
              <c:strCache>
                <c:ptCount val="7"/>
                <c:pt idx="0">
                  <c:v>2016年度</c:v>
                </c:pt>
                <c:pt idx="1">
                  <c:v>2017年度</c:v>
                </c:pt>
                <c:pt idx="2">
                  <c:v>2018年度</c:v>
                </c:pt>
                <c:pt idx="3">
                  <c:v>2019年度</c:v>
                </c:pt>
                <c:pt idx="4">
                  <c:v>2020年度</c:v>
                </c:pt>
                <c:pt idx="5">
                  <c:v>2021年度</c:v>
                </c:pt>
                <c:pt idx="6">
                  <c:v>2022年度</c:v>
                </c:pt>
              </c:strCache>
            </c:strRef>
          </c:cat>
          <c:val>
            <c:numRef>
              <c:f>表・グラフ!$C$8:$I$8</c:f>
              <c:numCache>
                <c:formatCode>0.0%</c:formatCode>
                <c:ptCount val="7"/>
                <c:pt idx="0">
                  <c:v>0.97399999999999998</c:v>
                </c:pt>
                <c:pt idx="1">
                  <c:v>0.97399999999999998</c:v>
                </c:pt>
                <c:pt idx="2">
                  <c:v>0.97599999999999998</c:v>
                </c:pt>
                <c:pt idx="3">
                  <c:v>0.97499999999999998</c:v>
                </c:pt>
                <c:pt idx="4">
                  <c:v>0.97099999999999997</c:v>
                </c:pt>
                <c:pt idx="5">
                  <c:v>0.97</c:v>
                </c:pt>
                <c:pt idx="6">
                  <c:v>0.97299999999999998</c:v>
                </c:pt>
              </c:numCache>
            </c:numRef>
          </c:val>
          <c:smooth val="0"/>
          <c:extLst>
            <c:ext xmlns:c16="http://schemas.microsoft.com/office/drawing/2014/chart" uri="{C3380CC4-5D6E-409C-BE32-E72D297353CC}">
              <c16:uniqueId val="{00000005-9651-40F0-9393-A9854917D244}"/>
            </c:ext>
          </c:extLst>
        </c:ser>
        <c:dLbls>
          <c:dLblPos val="r"/>
          <c:showLegendKey val="0"/>
          <c:showVal val="1"/>
          <c:showCatName val="0"/>
          <c:showSerName val="0"/>
          <c:showPercent val="0"/>
          <c:showBubbleSize val="0"/>
        </c:dLbls>
        <c:marker val="1"/>
        <c:smooth val="0"/>
        <c:axId val="1300829775"/>
        <c:axId val="1300831023"/>
      </c:lineChart>
      <c:catAx>
        <c:axId val="130082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0831023"/>
        <c:crosses val="autoZero"/>
        <c:auto val="1"/>
        <c:lblAlgn val="ctr"/>
        <c:lblOffset val="100"/>
        <c:noMultiLvlLbl val="0"/>
      </c:catAx>
      <c:valAx>
        <c:axId val="1300831023"/>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0829775"/>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表!$B$4</c:f>
              <c:strCache>
                <c:ptCount val="1"/>
                <c:pt idx="0">
                  <c:v>総数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spPr>
                <a:noFill/>
                <a:ln w="25400">
                  <a:noFill/>
                </a:ln>
              </c:spPr>
              <c:txPr>
                <a:bodyPr wrap="square" lIns="38100" tIns="19050" rIns="38100" bIns="19050" anchor="ctr">
                  <a:spAutoFit/>
                </a:bodyPr>
                <a:lstStyle/>
                <a:p>
                  <a:pPr>
                    <a:defRPr/>
                  </a:pPr>
                  <a:endParaRPr lang="ja-JP"/>
                </a:p>
              </c:txPr>
              <c:dLblPos val="b"/>
              <c:showLegendKey val="0"/>
              <c:showVal val="1"/>
              <c:showCatName val="0"/>
              <c:showSerName val="0"/>
              <c:showPercent val="0"/>
              <c:showBubbleSize val="0"/>
              <c:extLst>
                <c:ext xmlns:c16="http://schemas.microsoft.com/office/drawing/2014/chart" uri="{C3380CC4-5D6E-409C-BE32-E72D297353CC}">
                  <c16:uniqueId val="{00000000-B068-4AEC-A346-0FD86819458E}"/>
                </c:ext>
              </c:extLst>
            </c:dLbl>
            <c:dLbl>
              <c:idx val="6"/>
              <c:spPr>
                <a:noFill/>
                <a:ln w="25400">
                  <a:noFill/>
                </a:ln>
              </c:spPr>
              <c:txPr>
                <a:bodyPr wrap="square" lIns="38100" tIns="19050" rIns="38100" bIns="19050" anchor="ctr">
                  <a:spAutoFit/>
                </a:bodyPr>
                <a:lstStyle/>
                <a:p>
                  <a:pPr>
                    <a:defRPr/>
                  </a:pPr>
                  <a:endParaRPr lang="ja-JP"/>
                </a:p>
              </c:txPr>
              <c:dLblPos val="b"/>
              <c:showLegendKey val="0"/>
              <c:showVal val="1"/>
              <c:showCatName val="0"/>
              <c:showSerName val="0"/>
              <c:showPercent val="0"/>
              <c:showBubbleSize val="0"/>
              <c:extLst>
                <c:ext xmlns:c16="http://schemas.microsoft.com/office/drawing/2014/chart" uri="{C3380CC4-5D6E-409C-BE32-E72D297353CC}">
                  <c16:uniqueId val="{00000001-B068-4AEC-A346-0FD86819458E}"/>
                </c:ext>
              </c:extLst>
            </c:dLbl>
            <c:spPr>
              <a:noFill/>
              <a:ln w="25400">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表!$A$8:$A$14</c:f>
              <c:strCache>
                <c:ptCount val="7"/>
                <c:pt idx="0">
                  <c:v>2015年度</c:v>
                </c:pt>
                <c:pt idx="1">
                  <c:v>2016年度</c:v>
                </c:pt>
                <c:pt idx="2">
                  <c:v>2017年度</c:v>
                </c:pt>
                <c:pt idx="3">
                  <c:v>2018年度</c:v>
                </c:pt>
                <c:pt idx="4">
                  <c:v>2019年度</c:v>
                </c:pt>
                <c:pt idx="5">
                  <c:v>2020年度</c:v>
                </c:pt>
                <c:pt idx="6">
                  <c:v>2021年度</c:v>
                </c:pt>
              </c:strCache>
            </c:strRef>
          </c:cat>
          <c:val>
            <c:numRef>
              <c:f>表!$B$8:$B$14</c:f>
              <c:numCache>
                <c:formatCode>#,##0_);[Red]\(#,##0\)</c:formatCode>
                <c:ptCount val="7"/>
                <c:pt idx="0">
                  <c:v>16581</c:v>
                </c:pt>
                <c:pt idx="1">
                  <c:v>17743</c:v>
                </c:pt>
                <c:pt idx="2">
                  <c:v>18412</c:v>
                </c:pt>
                <c:pt idx="3" formatCode="###,##0">
                  <c:v>20694</c:v>
                </c:pt>
                <c:pt idx="4" formatCode="###,##0">
                  <c:v>24643</c:v>
                </c:pt>
                <c:pt idx="5" formatCode="###,##0">
                  <c:v>24633</c:v>
                </c:pt>
                <c:pt idx="6" formatCode="###,##0">
                  <c:v>22557</c:v>
                </c:pt>
              </c:numCache>
            </c:numRef>
          </c:val>
          <c:smooth val="0"/>
          <c:extLst>
            <c:ext xmlns:c16="http://schemas.microsoft.com/office/drawing/2014/chart" uri="{C3380CC4-5D6E-409C-BE32-E72D297353CC}">
              <c16:uniqueId val="{00000002-B068-4AEC-A346-0FD86819458E}"/>
            </c:ext>
          </c:extLst>
        </c:ser>
        <c:dLbls>
          <c:showLegendKey val="0"/>
          <c:showVal val="0"/>
          <c:showCatName val="0"/>
          <c:showSerName val="0"/>
          <c:showPercent val="0"/>
          <c:showBubbleSize val="0"/>
        </c:dLbls>
        <c:marker val="1"/>
        <c:smooth val="0"/>
        <c:axId val="1692251839"/>
        <c:axId val="1"/>
      </c:lineChart>
      <c:catAx>
        <c:axId val="169225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ea"/>
                <a:ea typeface="+mj-ea"/>
                <a:cs typeface="+mn-cs"/>
              </a:defRPr>
            </a:pPr>
            <a:endParaRPr lang="ja-JP"/>
          </a:p>
        </c:txPr>
        <c:crossAx val="1"/>
        <c:crosses val="autoZero"/>
        <c:auto val="1"/>
        <c:lblAlgn val="ctr"/>
        <c:lblOffset val="100"/>
        <c:noMultiLvlLbl val="0"/>
      </c:catAx>
      <c:valAx>
        <c:axId val="1"/>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92251839"/>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'平均寿命 表・グラフ'!$B$13</c:f>
              <c:strCache>
                <c:ptCount val="1"/>
                <c:pt idx="0">
                  <c:v>大阪府（女）</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 表・グラフ'!$C$12:$G$12</c:f>
              <c:strCache>
                <c:ptCount val="4"/>
                <c:pt idx="0">
                  <c:v>2005年</c:v>
                </c:pt>
                <c:pt idx="1">
                  <c:v>2010年</c:v>
                </c:pt>
                <c:pt idx="2">
                  <c:v>2015年</c:v>
                </c:pt>
                <c:pt idx="3">
                  <c:v>2020年</c:v>
                </c:pt>
              </c:strCache>
            </c:strRef>
          </c:cat>
          <c:val>
            <c:numRef>
              <c:f>'平均寿命 表・グラフ'!$C$13:$G$13</c:f>
              <c:numCache>
                <c:formatCode>General</c:formatCode>
                <c:ptCount val="4"/>
                <c:pt idx="0">
                  <c:v>85.2</c:v>
                </c:pt>
                <c:pt idx="1">
                  <c:v>85.93</c:v>
                </c:pt>
                <c:pt idx="2">
                  <c:v>86.73</c:v>
                </c:pt>
                <c:pt idx="3">
                  <c:v>87.37</c:v>
                </c:pt>
              </c:numCache>
            </c:numRef>
          </c:val>
          <c:extLst>
            <c:ext xmlns:c16="http://schemas.microsoft.com/office/drawing/2014/chart" uri="{C3380CC4-5D6E-409C-BE32-E72D297353CC}">
              <c16:uniqueId val="{00000000-8D2F-457B-9936-E68D1C1465CE}"/>
            </c:ext>
          </c:extLst>
        </c:ser>
        <c:ser>
          <c:idx val="1"/>
          <c:order val="1"/>
          <c:tx>
            <c:strRef>
              <c:f>'平均寿命 表・グラフ'!$B$14</c:f>
              <c:strCache>
                <c:ptCount val="1"/>
                <c:pt idx="0">
                  <c:v>全国（女）</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 表・グラフ'!$C$12:$G$12</c:f>
              <c:strCache>
                <c:ptCount val="4"/>
                <c:pt idx="0">
                  <c:v>2005年</c:v>
                </c:pt>
                <c:pt idx="1">
                  <c:v>2010年</c:v>
                </c:pt>
                <c:pt idx="2">
                  <c:v>2015年</c:v>
                </c:pt>
                <c:pt idx="3">
                  <c:v>2020年</c:v>
                </c:pt>
              </c:strCache>
            </c:strRef>
          </c:cat>
          <c:val>
            <c:numRef>
              <c:f>'平均寿命 表・グラフ'!$C$14:$G$14</c:f>
              <c:numCache>
                <c:formatCode>General</c:formatCode>
                <c:ptCount val="4"/>
                <c:pt idx="0">
                  <c:v>85.75</c:v>
                </c:pt>
                <c:pt idx="1">
                  <c:v>86.35</c:v>
                </c:pt>
                <c:pt idx="2">
                  <c:v>87.01</c:v>
                </c:pt>
                <c:pt idx="3">
                  <c:v>87.71</c:v>
                </c:pt>
              </c:numCache>
            </c:numRef>
          </c:val>
          <c:extLst>
            <c:ext xmlns:c16="http://schemas.microsoft.com/office/drawing/2014/chart" uri="{C3380CC4-5D6E-409C-BE32-E72D297353CC}">
              <c16:uniqueId val="{00000001-8D2F-457B-9936-E68D1C1465CE}"/>
            </c:ext>
          </c:extLst>
        </c:ser>
        <c:dLbls>
          <c:showLegendKey val="0"/>
          <c:showVal val="0"/>
          <c:showCatName val="0"/>
          <c:showSerName val="0"/>
          <c:showPercent val="0"/>
          <c:showBubbleSize val="0"/>
        </c:dLbls>
        <c:gapWidth val="150"/>
        <c:overlap val="-25"/>
        <c:axId val="110623360"/>
        <c:axId val="122589568"/>
      </c:barChart>
      <c:lineChart>
        <c:grouping val="standard"/>
        <c:varyColors val="0"/>
        <c:ser>
          <c:idx val="2"/>
          <c:order val="2"/>
          <c:tx>
            <c:strRef>
              <c:f>'平均寿命 表・グラフ'!$B$15</c:f>
              <c:strCache>
                <c:ptCount val="1"/>
                <c:pt idx="0">
                  <c:v>差</c:v>
                </c:pt>
              </c:strCache>
            </c:strRef>
          </c:tx>
          <c:dLbls>
            <c:spPr>
              <a:noFill/>
              <a:ln>
                <a:noFill/>
              </a:ln>
              <a:effectLst/>
            </c:spPr>
            <c:txPr>
              <a:bodyPr/>
              <a:lstStyle/>
              <a:p>
                <a:pPr>
                  <a:defRPr sz="14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 表・グラフ'!$C$12:$G$12</c:f>
              <c:strCache>
                <c:ptCount val="4"/>
                <c:pt idx="0">
                  <c:v>2005年</c:v>
                </c:pt>
                <c:pt idx="1">
                  <c:v>2010年</c:v>
                </c:pt>
                <c:pt idx="2">
                  <c:v>2015年</c:v>
                </c:pt>
                <c:pt idx="3">
                  <c:v>2020年</c:v>
                </c:pt>
              </c:strCache>
            </c:strRef>
          </c:cat>
          <c:val>
            <c:numRef>
              <c:f>'平均寿命 表・グラフ'!$C$15:$G$15</c:f>
              <c:numCache>
                <c:formatCode>General</c:formatCode>
                <c:ptCount val="4"/>
                <c:pt idx="0">
                  <c:v>0.54999999999999716</c:v>
                </c:pt>
                <c:pt idx="1">
                  <c:v>0.41999999999998749</c:v>
                </c:pt>
                <c:pt idx="2">
                  <c:v>0.28000000000000114</c:v>
                </c:pt>
                <c:pt idx="3">
                  <c:v>0.3399999999999892</c:v>
                </c:pt>
              </c:numCache>
            </c:numRef>
          </c:val>
          <c:smooth val="0"/>
          <c:extLst>
            <c:ext xmlns:c16="http://schemas.microsoft.com/office/drawing/2014/chart" uri="{C3380CC4-5D6E-409C-BE32-E72D297353CC}">
              <c16:uniqueId val="{00000002-8D2F-457B-9936-E68D1C1465CE}"/>
            </c:ext>
          </c:extLst>
        </c:ser>
        <c:dLbls>
          <c:showLegendKey val="0"/>
          <c:showVal val="0"/>
          <c:showCatName val="0"/>
          <c:showSerName val="0"/>
          <c:showPercent val="0"/>
          <c:showBubbleSize val="0"/>
        </c:dLbls>
        <c:marker val="1"/>
        <c:smooth val="0"/>
        <c:axId val="122592640"/>
        <c:axId val="122591104"/>
      </c:lineChart>
      <c:catAx>
        <c:axId val="110623360"/>
        <c:scaling>
          <c:orientation val="minMax"/>
        </c:scaling>
        <c:delete val="0"/>
        <c:axPos val="b"/>
        <c:numFmt formatCode="General" sourceLinked="0"/>
        <c:majorTickMark val="none"/>
        <c:minorTickMark val="none"/>
        <c:tickLblPos val="nextTo"/>
        <c:crossAx val="122589568"/>
        <c:crosses val="autoZero"/>
        <c:auto val="1"/>
        <c:lblAlgn val="ctr"/>
        <c:lblOffset val="100"/>
        <c:noMultiLvlLbl val="0"/>
      </c:catAx>
      <c:valAx>
        <c:axId val="122589568"/>
        <c:scaling>
          <c:orientation val="minMax"/>
          <c:max val="88"/>
          <c:min val="61"/>
        </c:scaling>
        <c:delete val="0"/>
        <c:axPos val="l"/>
        <c:majorGridlines/>
        <c:numFmt formatCode="General" sourceLinked="1"/>
        <c:majorTickMark val="none"/>
        <c:minorTickMark val="none"/>
        <c:tickLblPos val="nextTo"/>
        <c:spPr>
          <a:ln w="9525">
            <a:noFill/>
          </a:ln>
        </c:spPr>
        <c:crossAx val="110623360"/>
        <c:crosses val="autoZero"/>
        <c:crossBetween val="between"/>
        <c:majorUnit val="3"/>
      </c:valAx>
      <c:valAx>
        <c:axId val="122591104"/>
        <c:scaling>
          <c:orientation val="minMax"/>
          <c:max val="1.8"/>
          <c:min val="0"/>
        </c:scaling>
        <c:delete val="0"/>
        <c:axPos val="r"/>
        <c:numFmt formatCode="General" sourceLinked="1"/>
        <c:majorTickMark val="out"/>
        <c:minorTickMark val="none"/>
        <c:tickLblPos val="nextTo"/>
        <c:crossAx val="122592640"/>
        <c:crosses val="max"/>
        <c:crossBetween val="between"/>
        <c:majorUnit val="0.2"/>
      </c:valAx>
      <c:catAx>
        <c:axId val="122592640"/>
        <c:scaling>
          <c:orientation val="minMax"/>
        </c:scaling>
        <c:delete val="1"/>
        <c:axPos val="b"/>
        <c:numFmt formatCode="General" sourceLinked="1"/>
        <c:majorTickMark val="out"/>
        <c:minorTickMark val="none"/>
        <c:tickLblPos val="nextTo"/>
        <c:crossAx val="122591104"/>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'健康寿命 表・グラフ'!$B$5</c:f>
              <c:strCache>
                <c:ptCount val="1"/>
                <c:pt idx="0">
                  <c:v>大阪府（男）</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'健康寿命 表・グラフ'!$C$4:$F$4</c:f>
              <c:strCache>
                <c:ptCount val="4"/>
                <c:pt idx="0">
                  <c:v>2010年</c:v>
                </c:pt>
                <c:pt idx="1">
                  <c:v>2013年</c:v>
                </c:pt>
                <c:pt idx="2">
                  <c:v>2016年</c:v>
                </c:pt>
                <c:pt idx="3">
                  <c:v>2019年</c:v>
                </c:pt>
              </c:strCache>
            </c:strRef>
          </c:cat>
          <c:val>
            <c:numRef>
              <c:f>'健康寿命 表・グラフ'!$C$5:$F$5</c:f>
              <c:numCache>
                <c:formatCode>General</c:formatCode>
                <c:ptCount val="4"/>
                <c:pt idx="0">
                  <c:v>69.39</c:v>
                </c:pt>
                <c:pt idx="1">
                  <c:v>70.459999999999994</c:v>
                </c:pt>
                <c:pt idx="2">
                  <c:v>71.510000000000005</c:v>
                </c:pt>
                <c:pt idx="3">
                  <c:v>71.88</c:v>
                </c:pt>
              </c:numCache>
            </c:numRef>
          </c:val>
          <c:extLst>
            <c:ext xmlns:c16="http://schemas.microsoft.com/office/drawing/2014/chart" uri="{C3380CC4-5D6E-409C-BE32-E72D297353CC}">
              <c16:uniqueId val="{00000000-87C4-4BC2-BAE2-44B8A6113FB8}"/>
            </c:ext>
          </c:extLst>
        </c:ser>
        <c:ser>
          <c:idx val="1"/>
          <c:order val="1"/>
          <c:tx>
            <c:strRef>
              <c:f>'健康寿命 表・グラフ'!$B$6</c:f>
              <c:strCache>
                <c:ptCount val="1"/>
                <c:pt idx="0">
                  <c:v>全国（男）</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'健康寿命 表・グラフ'!$C$4:$F$4</c:f>
              <c:strCache>
                <c:ptCount val="4"/>
                <c:pt idx="0">
                  <c:v>2010年</c:v>
                </c:pt>
                <c:pt idx="1">
                  <c:v>2013年</c:v>
                </c:pt>
                <c:pt idx="2">
                  <c:v>2016年</c:v>
                </c:pt>
                <c:pt idx="3">
                  <c:v>2019年</c:v>
                </c:pt>
              </c:strCache>
            </c:strRef>
          </c:cat>
          <c:val>
            <c:numRef>
              <c:f>'健康寿命 表・グラフ'!$C$6:$F$6</c:f>
              <c:numCache>
                <c:formatCode>General</c:formatCode>
                <c:ptCount val="4"/>
                <c:pt idx="0">
                  <c:v>70.42</c:v>
                </c:pt>
                <c:pt idx="1">
                  <c:v>71.19</c:v>
                </c:pt>
                <c:pt idx="2">
                  <c:v>72.14</c:v>
                </c:pt>
                <c:pt idx="3">
                  <c:v>72.680000000000007</c:v>
                </c:pt>
              </c:numCache>
            </c:numRef>
          </c:val>
          <c:extLst>
            <c:ext xmlns:c16="http://schemas.microsoft.com/office/drawing/2014/chart" uri="{C3380CC4-5D6E-409C-BE32-E72D297353CC}">
              <c16:uniqueId val="{00000001-87C4-4BC2-BAE2-44B8A6113FB8}"/>
            </c:ext>
          </c:extLst>
        </c:ser>
        <c:dLbls>
          <c:showLegendKey val="0"/>
          <c:showVal val="0"/>
          <c:showCatName val="0"/>
          <c:showSerName val="0"/>
          <c:showPercent val="0"/>
          <c:showBubbleSize val="0"/>
        </c:dLbls>
        <c:gapWidth val="150"/>
        <c:overlap val="-25"/>
        <c:axId val="122436992"/>
        <c:axId val="122446976"/>
      </c:barChart>
      <c:lineChart>
        <c:grouping val="standard"/>
        <c:varyColors val="0"/>
        <c:ser>
          <c:idx val="2"/>
          <c:order val="2"/>
          <c:tx>
            <c:strRef>
              <c:f>'健康寿命 表・グラフ'!$B$7</c:f>
              <c:strCache>
                <c:ptCount val="1"/>
                <c:pt idx="0">
                  <c:v>差</c:v>
                </c:pt>
              </c:strCache>
            </c:strRef>
          </c:tx>
          <c:dLbls>
            <c:dLbl>
              <c:idx val="0"/>
              <c:layout>
                <c:manualLayout>
                  <c:x val="-5.5930664916885392E-2"/>
                  <c:y val="-4.31711140274132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C4-4BC2-BAE2-44B8A6113FB8}"/>
                </c:ext>
              </c:extLst>
            </c:dLbl>
            <c:dLbl>
              <c:idx val="1"/>
              <c:layout>
                <c:manualLayout>
                  <c:x val="-6.9194444444444447E-2"/>
                  <c:y val="-0.1182637066200058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4-4BC2-BAE2-44B8A6113FB8}"/>
                </c:ext>
              </c:extLst>
            </c:dLbl>
            <c:dLbl>
              <c:idx val="2"/>
              <c:layout>
                <c:manualLayout>
                  <c:x val="-6.3638888888888884E-2"/>
                  <c:y val="-0.155300743657042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C4-4BC2-BAE2-44B8A6113FB8}"/>
                </c:ext>
              </c:extLst>
            </c:dLbl>
            <c:dLbl>
              <c:idx val="3"/>
              <c:layout>
                <c:manualLayout>
                  <c:x val="-5.5930664916885392E-2"/>
                  <c:y val="-0.121874817731116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C4-4BC2-BAE2-44B8A6113FB8}"/>
                </c:ext>
              </c:extLst>
            </c:dLbl>
            <c:numFmt formatCode="#,##0.00_);[Red]\(#,##0.00\)" sourceLinked="0"/>
            <c:spPr>
              <a:noFill/>
              <a:ln>
                <a:noFill/>
              </a:ln>
              <a:effectLst/>
            </c:spPr>
            <c:txPr>
              <a:bodyPr/>
              <a:lstStyle/>
              <a:p>
                <a:pPr>
                  <a:defRPr sz="1400" b="1" u="none"/>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'健康寿命 表・グラフ'!$C$4:$F$4</c:f>
              <c:strCache>
                <c:ptCount val="4"/>
                <c:pt idx="0">
                  <c:v>2010年</c:v>
                </c:pt>
                <c:pt idx="1">
                  <c:v>2013年</c:v>
                </c:pt>
                <c:pt idx="2">
                  <c:v>2016年</c:v>
                </c:pt>
                <c:pt idx="3">
                  <c:v>2019年</c:v>
                </c:pt>
              </c:strCache>
            </c:strRef>
          </c:cat>
          <c:val>
            <c:numRef>
              <c:f>'健康寿命 表・グラフ'!$C$7:$F$7</c:f>
              <c:numCache>
                <c:formatCode>General</c:formatCode>
                <c:ptCount val="4"/>
                <c:pt idx="0">
                  <c:v>1.0300000000000011</c:v>
                </c:pt>
                <c:pt idx="1">
                  <c:v>0.73000000000000398</c:v>
                </c:pt>
                <c:pt idx="2">
                  <c:v>0.62999999999999545</c:v>
                </c:pt>
                <c:pt idx="3">
                  <c:v>0.80000000000001137</c:v>
                </c:pt>
              </c:numCache>
            </c:numRef>
          </c:val>
          <c:smooth val="0"/>
          <c:extLst>
            <c:ext xmlns:c16="http://schemas.microsoft.com/office/drawing/2014/chart" uri="{C3380CC4-5D6E-409C-BE32-E72D297353CC}">
              <c16:uniqueId val="{00000006-87C4-4BC2-BAE2-44B8A6113FB8}"/>
            </c:ext>
          </c:extLst>
        </c:ser>
        <c:dLbls>
          <c:showLegendKey val="0"/>
          <c:showVal val="0"/>
          <c:showCatName val="0"/>
          <c:showSerName val="0"/>
          <c:showPercent val="0"/>
          <c:showBubbleSize val="0"/>
        </c:dLbls>
        <c:marker val="1"/>
        <c:smooth val="0"/>
        <c:axId val="122462592"/>
        <c:axId val="122448512"/>
      </c:lineChart>
      <c:catAx>
        <c:axId val="122436992"/>
        <c:scaling>
          <c:orientation val="minMax"/>
        </c:scaling>
        <c:delete val="0"/>
        <c:axPos val="b"/>
        <c:numFmt formatCode="General" sourceLinked="0"/>
        <c:majorTickMark val="none"/>
        <c:minorTickMark val="none"/>
        <c:tickLblPos val="nextTo"/>
        <c:crossAx val="122446976"/>
        <c:crosses val="autoZero"/>
        <c:auto val="1"/>
        <c:lblAlgn val="ctr"/>
        <c:lblOffset val="100"/>
        <c:noMultiLvlLbl val="0"/>
      </c:catAx>
      <c:valAx>
        <c:axId val="122446976"/>
        <c:scaling>
          <c:orientation val="minMax"/>
          <c:max val="88"/>
          <c:min val="61"/>
        </c:scaling>
        <c:delete val="0"/>
        <c:axPos val="l"/>
        <c:majorGridlines/>
        <c:numFmt formatCode="General" sourceLinked="1"/>
        <c:majorTickMark val="none"/>
        <c:minorTickMark val="none"/>
        <c:tickLblPos val="nextTo"/>
        <c:spPr>
          <a:ln w="9525">
            <a:noFill/>
          </a:ln>
        </c:spPr>
        <c:crossAx val="122436992"/>
        <c:crosses val="autoZero"/>
        <c:crossBetween val="between"/>
        <c:majorUnit val="3"/>
      </c:valAx>
      <c:valAx>
        <c:axId val="122448512"/>
        <c:scaling>
          <c:orientation val="minMax"/>
          <c:max val="1.8"/>
          <c:min val="0"/>
        </c:scaling>
        <c:delete val="0"/>
        <c:axPos val="r"/>
        <c:numFmt formatCode="General" sourceLinked="1"/>
        <c:majorTickMark val="out"/>
        <c:minorTickMark val="none"/>
        <c:tickLblPos val="nextTo"/>
        <c:crossAx val="122462592"/>
        <c:crosses val="max"/>
        <c:crossBetween val="between"/>
        <c:majorUnit val="0.2"/>
      </c:valAx>
      <c:catAx>
        <c:axId val="122462592"/>
        <c:scaling>
          <c:orientation val="minMax"/>
        </c:scaling>
        <c:delete val="1"/>
        <c:axPos val="b"/>
        <c:numFmt formatCode="General" sourceLinked="1"/>
        <c:majorTickMark val="out"/>
        <c:minorTickMark val="none"/>
        <c:tickLblPos val="nextTo"/>
        <c:crossAx val="122448512"/>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'健康寿命 表・グラフ'!$B$13</c:f>
              <c:strCache>
                <c:ptCount val="1"/>
                <c:pt idx="0">
                  <c:v>大阪府（女）</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'健康寿命 表・グラフ'!$C$12:$F$12</c:f>
              <c:strCache>
                <c:ptCount val="4"/>
                <c:pt idx="0">
                  <c:v>2010年</c:v>
                </c:pt>
                <c:pt idx="1">
                  <c:v>2013年</c:v>
                </c:pt>
                <c:pt idx="2">
                  <c:v>2016年</c:v>
                </c:pt>
                <c:pt idx="3">
                  <c:v>2019年</c:v>
                </c:pt>
              </c:strCache>
            </c:strRef>
          </c:cat>
          <c:val>
            <c:numRef>
              <c:f>'健康寿命 表・グラフ'!$C$13:$F$13</c:f>
              <c:numCache>
                <c:formatCode>General</c:formatCode>
                <c:ptCount val="4"/>
                <c:pt idx="0">
                  <c:v>72.55</c:v>
                </c:pt>
                <c:pt idx="1">
                  <c:v>72.489999999999995</c:v>
                </c:pt>
                <c:pt idx="2">
                  <c:v>74.459999999999994</c:v>
                </c:pt>
                <c:pt idx="3">
                  <c:v>74.78</c:v>
                </c:pt>
              </c:numCache>
            </c:numRef>
          </c:val>
          <c:extLst>
            <c:ext xmlns:c16="http://schemas.microsoft.com/office/drawing/2014/chart" uri="{C3380CC4-5D6E-409C-BE32-E72D297353CC}">
              <c16:uniqueId val="{00000000-7849-4D62-9355-340B9EF3904F}"/>
            </c:ext>
          </c:extLst>
        </c:ser>
        <c:ser>
          <c:idx val="1"/>
          <c:order val="1"/>
          <c:tx>
            <c:strRef>
              <c:f>'健康寿命 表・グラフ'!$B$14</c:f>
              <c:strCache>
                <c:ptCount val="1"/>
                <c:pt idx="0">
                  <c:v>全国（女）</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'健康寿命 表・グラフ'!$C$12:$F$12</c:f>
              <c:strCache>
                <c:ptCount val="4"/>
                <c:pt idx="0">
                  <c:v>2010年</c:v>
                </c:pt>
                <c:pt idx="1">
                  <c:v>2013年</c:v>
                </c:pt>
                <c:pt idx="2">
                  <c:v>2016年</c:v>
                </c:pt>
                <c:pt idx="3">
                  <c:v>2019年</c:v>
                </c:pt>
              </c:strCache>
            </c:strRef>
          </c:cat>
          <c:val>
            <c:numRef>
              <c:f>'健康寿命 表・グラフ'!$C$14:$F$14</c:f>
              <c:numCache>
                <c:formatCode>General</c:formatCode>
                <c:ptCount val="4"/>
                <c:pt idx="0">
                  <c:v>73.62</c:v>
                </c:pt>
                <c:pt idx="1">
                  <c:v>74.209999999999994</c:v>
                </c:pt>
                <c:pt idx="2">
                  <c:v>74.790000000000006</c:v>
                </c:pt>
                <c:pt idx="3">
                  <c:v>75.38</c:v>
                </c:pt>
              </c:numCache>
            </c:numRef>
          </c:val>
          <c:extLst>
            <c:ext xmlns:c16="http://schemas.microsoft.com/office/drawing/2014/chart" uri="{C3380CC4-5D6E-409C-BE32-E72D297353CC}">
              <c16:uniqueId val="{00000001-7849-4D62-9355-340B9EF3904F}"/>
            </c:ext>
          </c:extLst>
        </c:ser>
        <c:dLbls>
          <c:showLegendKey val="0"/>
          <c:showVal val="0"/>
          <c:showCatName val="0"/>
          <c:showSerName val="0"/>
          <c:showPercent val="0"/>
          <c:showBubbleSize val="0"/>
        </c:dLbls>
        <c:gapWidth val="150"/>
        <c:overlap val="-25"/>
        <c:axId val="122478592"/>
        <c:axId val="122480128"/>
      </c:barChart>
      <c:lineChart>
        <c:grouping val="standard"/>
        <c:varyColors val="0"/>
        <c:ser>
          <c:idx val="2"/>
          <c:order val="2"/>
          <c:tx>
            <c:strRef>
              <c:f>'健康寿命 表・グラフ'!$B$15</c:f>
              <c:strCache>
                <c:ptCount val="1"/>
                <c:pt idx="0">
                  <c:v>差</c:v>
                </c:pt>
              </c:strCache>
            </c:strRef>
          </c:tx>
          <c:dLbls>
            <c:numFmt formatCode="#,##0.00_);[Red]\(#,##0.00\)" sourceLinked="0"/>
            <c:spPr>
              <a:noFill/>
              <a:ln>
                <a:noFill/>
              </a:ln>
              <a:effectLst/>
            </c:spPr>
            <c:txPr>
              <a:bodyPr/>
              <a:lstStyle/>
              <a:p>
                <a:pPr>
                  <a:defRPr sz="1400" b="1" u="none"/>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'健康寿命 表・グラフ'!$C$12:$F$12</c:f>
              <c:strCache>
                <c:ptCount val="4"/>
                <c:pt idx="0">
                  <c:v>2010年</c:v>
                </c:pt>
                <c:pt idx="1">
                  <c:v>2013年</c:v>
                </c:pt>
                <c:pt idx="2">
                  <c:v>2016年</c:v>
                </c:pt>
                <c:pt idx="3">
                  <c:v>2019年</c:v>
                </c:pt>
              </c:strCache>
            </c:strRef>
          </c:cat>
          <c:val>
            <c:numRef>
              <c:f>'健康寿命 表・グラフ'!$C$15:$F$15</c:f>
              <c:numCache>
                <c:formatCode>General</c:formatCode>
                <c:ptCount val="4"/>
                <c:pt idx="0">
                  <c:v>1.0700000000000074</c:v>
                </c:pt>
                <c:pt idx="1">
                  <c:v>1.7199999999999989</c:v>
                </c:pt>
                <c:pt idx="2">
                  <c:v>0.33000000000001251</c:v>
                </c:pt>
                <c:pt idx="3">
                  <c:v>0.59999999999999432</c:v>
                </c:pt>
              </c:numCache>
            </c:numRef>
          </c:val>
          <c:smooth val="0"/>
          <c:extLst>
            <c:ext xmlns:c16="http://schemas.microsoft.com/office/drawing/2014/chart" uri="{C3380CC4-5D6E-409C-BE32-E72D297353CC}">
              <c16:uniqueId val="{00000002-7849-4D62-9355-340B9EF3904F}"/>
            </c:ext>
          </c:extLst>
        </c:ser>
        <c:dLbls>
          <c:showLegendKey val="0"/>
          <c:showVal val="0"/>
          <c:showCatName val="0"/>
          <c:showSerName val="0"/>
          <c:showPercent val="0"/>
          <c:showBubbleSize val="0"/>
        </c:dLbls>
        <c:marker val="1"/>
        <c:smooth val="0"/>
        <c:axId val="110764800"/>
        <c:axId val="122481664"/>
      </c:lineChart>
      <c:catAx>
        <c:axId val="122478592"/>
        <c:scaling>
          <c:orientation val="minMax"/>
        </c:scaling>
        <c:delete val="0"/>
        <c:axPos val="b"/>
        <c:numFmt formatCode="General" sourceLinked="0"/>
        <c:majorTickMark val="none"/>
        <c:minorTickMark val="none"/>
        <c:tickLblPos val="nextTo"/>
        <c:crossAx val="122480128"/>
        <c:crosses val="autoZero"/>
        <c:auto val="1"/>
        <c:lblAlgn val="ctr"/>
        <c:lblOffset val="100"/>
        <c:noMultiLvlLbl val="0"/>
      </c:catAx>
      <c:valAx>
        <c:axId val="122480128"/>
        <c:scaling>
          <c:orientation val="minMax"/>
          <c:max val="88"/>
          <c:min val="61"/>
        </c:scaling>
        <c:delete val="0"/>
        <c:axPos val="l"/>
        <c:majorGridlines/>
        <c:numFmt formatCode="General" sourceLinked="1"/>
        <c:majorTickMark val="none"/>
        <c:minorTickMark val="none"/>
        <c:tickLblPos val="nextTo"/>
        <c:spPr>
          <a:ln w="9525">
            <a:noFill/>
          </a:ln>
        </c:spPr>
        <c:crossAx val="122478592"/>
        <c:crosses val="autoZero"/>
        <c:crossBetween val="between"/>
        <c:majorUnit val="3"/>
      </c:valAx>
      <c:valAx>
        <c:axId val="122481664"/>
        <c:scaling>
          <c:orientation val="minMax"/>
          <c:max val="1.8"/>
          <c:min val="0"/>
        </c:scaling>
        <c:delete val="0"/>
        <c:axPos val="r"/>
        <c:numFmt formatCode="General" sourceLinked="1"/>
        <c:majorTickMark val="out"/>
        <c:minorTickMark val="none"/>
        <c:tickLblPos val="nextTo"/>
        <c:crossAx val="110764800"/>
        <c:crosses val="max"/>
        <c:crossBetween val="between"/>
        <c:majorUnit val="0.2"/>
      </c:valAx>
      <c:catAx>
        <c:axId val="110764800"/>
        <c:scaling>
          <c:orientation val="minMax"/>
        </c:scaling>
        <c:delete val="1"/>
        <c:axPos val="b"/>
        <c:numFmt formatCode="General" sourceLinked="1"/>
        <c:majorTickMark val="out"/>
        <c:minorTickMark val="none"/>
        <c:tickLblPos val="nextTo"/>
        <c:crossAx val="122481664"/>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'平均寿命 表・グラフ'!$B$5</c:f>
              <c:strCache>
                <c:ptCount val="1"/>
                <c:pt idx="0">
                  <c:v>大阪府（男）</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 表・グラフ'!$C$4:$G$4</c:f>
              <c:strCache>
                <c:ptCount val="4"/>
                <c:pt idx="0">
                  <c:v>2005年</c:v>
                </c:pt>
                <c:pt idx="1">
                  <c:v>2010年</c:v>
                </c:pt>
                <c:pt idx="2">
                  <c:v>2015年</c:v>
                </c:pt>
                <c:pt idx="3">
                  <c:v>2020年</c:v>
                </c:pt>
              </c:strCache>
            </c:strRef>
          </c:cat>
          <c:val>
            <c:numRef>
              <c:f>'平均寿命 表・グラフ'!$C$5:$G$5</c:f>
              <c:numCache>
                <c:formatCode>General</c:formatCode>
                <c:ptCount val="4"/>
                <c:pt idx="0">
                  <c:v>78.209999999999994</c:v>
                </c:pt>
                <c:pt idx="1">
                  <c:v>78.989999999999995</c:v>
                </c:pt>
                <c:pt idx="2">
                  <c:v>80.23</c:v>
                </c:pt>
                <c:pt idx="3">
                  <c:v>80.81</c:v>
                </c:pt>
              </c:numCache>
            </c:numRef>
          </c:val>
          <c:extLst>
            <c:ext xmlns:c16="http://schemas.microsoft.com/office/drawing/2014/chart" uri="{C3380CC4-5D6E-409C-BE32-E72D297353CC}">
              <c16:uniqueId val="{00000000-A054-4A2C-A32B-E5451472D95A}"/>
            </c:ext>
          </c:extLst>
        </c:ser>
        <c:ser>
          <c:idx val="1"/>
          <c:order val="1"/>
          <c:tx>
            <c:strRef>
              <c:f>'平均寿命 表・グラフ'!$B$6</c:f>
              <c:strCache>
                <c:ptCount val="1"/>
                <c:pt idx="0">
                  <c:v>全国（男）</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 表・グラフ'!$C$4:$G$4</c:f>
              <c:strCache>
                <c:ptCount val="4"/>
                <c:pt idx="0">
                  <c:v>2005年</c:v>
                </c:pt>
                <c:pt idx="1">
                  <c:v>2010年</c:v>
                </c:pt>
                <c:pt idx="2">
                  <c:v>2015年</c:v>
                </c:pt>
                <c:pt idx="3">
                  <c:v>2020年</c:v>
                </c:pt>
              </c:strCache>
            </c:strRef>
          </c:cat>
          <c:val>
            <c:numRef>
              <c:f>'平均寿命 表・グラフ'!$C$6:$G$6</c:f>
              <c:numCache>
                <c:formatCode>General</c:formatCode>
                <c:ptCount val="4"/>
                <c:pt idx="0">
                  <c:v>78.790000000000006</c:v>
                </c:pt>
                <c:pt idx="1">
                  <c:v>79.59</c:v>
                </c:pt>
                <c:pt idx="2">
                  <c:v>80.77</c:v>
                </c:pt>
                <c:pt idx="3">
                  <c:v>81.489999999999995</c:v>
                </c:pt>
              </c:numCache>
            </c:numRef>
          </c:val>
          <c:extLst>
            <c:ext xmlns:c16="http://schemas.microsoft.com/office/drawing/2014/chart" uri="{C3380CC4-5D6E-409C-BE32-E72D297353CC}">
              <c16:uniqueId val="{00000001-A054-4A2C-A32B-E5451472D95A}"/>
            </c:ext>
          </c:extLst>
        </c:ser>
        <c:dLbls>
          <c:showLegendKey val="0"/>
          <c:showVal val="0"/>
          <c:showCatName val="0"/>
          <c:showSerName val="0"/>
          <c:showPercent val="0"/>
          <c:showBubbleSize val="0"/>
        </c:dLbls>
        <c:gapWidth val="150"/>
        <c:overlap val="-25"/>
        <c:axId val="120080640"/>
        <c:axId val="137773056"/>
      </c:barChart>
      <c:lineChart>
        <c:grouping val="standard"/>
        <c:varyColors val="0"/>
        <c:ser>
          <c:idx val="2"/>
          <c:order val="2"/>
          <c:tx>
            <c:strRef>
              <c:f>'平均寿命 表・グラフ'!$B$7</c:f>
              <c:strCache>
                <c:ptCount val="1"/>
                <c:pt idx="0">
                  <c:v>差</c:v>
                </c:pt>
              </c:strCache>
            </c:strRef>
          </c:tx>
          <c:dLbls>
            <c:numFmt formatCode="#,##0.00_);[Red]\(#,##0.00\)" sourceLinked="0"/>
            <c:spPr>
              <a:noFill/>
              <a:ln>
                <a:noFill/>
              </a:ln>
              <a:effectLst/>
            </c:spPr>
            <c:txPr>
              <a:bodyPr/>
              <a:lstStyle/>
              <a:p>
                <a:pPr>
                  <a:defRPr sz="14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'平均寿命 表・グラフ'!$C$4:$F$4</c:f>
              <c:strCache>
                <c:ptCount val="3"/>
                <c:pt idx="0">
                  <c:v>2005年</c:v>
                </c:pt>
                <c:pt idx="1">
                  <c:v>2010年</c:v>
                </c:pt>
                <c:pt idx="2">
                  <c:v>2015年</c:v>
                </c:pt>
              </c:strCache>
            </c:strRef>
          </c:cat>
          <c:val>
            <c:numRef>
              <c:f>'平均寿命 表・グラフ'!$C$7:$G$7</c:f>
              <c:numCache>
                <c:formatCode>General</c:formatCode>
                <c:ptCount val="4"/>
                <c:pt idx="0">
                  <c:v>0.58000000000001251</c:v>
                </c:pt>
                <c:pt idx="1">
                  <c:v>0.60000000000000853</c:v>
                </c:pt>
                <c:pt idx="2">
                  <c:v>0.53999999999999204</c:v>
                </c:pt>
                <c:pt idx="3">
                  <c:v>0.67999999999999261</c:v>
                </c:pt>
              </c:numCache>
            </c:numRef>
          </c:val>
          <c:smooth val="0"/>
          <c:extLst>
            <c:ext xmlns:c16="http://schemas.microsoft.com/office/drawing/2014/chart" uri="{C3380CC4-5D6E-409C-BE32-E72D297353CC}">
              <c16:uniqueId val="{00000002-A054-4A2C-A32B-E5451472D95A}"/>
            </c:ext>
          </c:extLst>
        </c:ser>
        <c:dLbls>
          <c:showLegendKey val="0"/>
          <c:showVal val="0"/>
          <c:showCatName val="0"/>
          <c:showSerName val="0"/>
          <c:showPercent val="0"/>
          <c:showBubbleSize val="0"/>
        </c:dLbls>
        <c:marker val="1"/>
        <c:smooth val="0"/>
        <c:axId val="137776128"/>
        <c:axId val="137774592"/>
      </c:lineChart>
      <c:catAx>
        <c:axId val="120080640"/>
        <c:scaling>
          <c:orientation val="minMax"/>
        </c:scaling>
        <c:delete val="0"/>
        <c:axPos val="b"/>
        <c:numFmt formatCode="General" sourceLinked="0"/>
        <c:majorTickMark val="none"/>
        <c:minorTickMark val="none"/>
        <c:tickLblPos val="nextTo"/>
        <c:crossAx val="137773056"/>
        <c:crosses val="autoZero"/>
        <c:auto val="1"/>
        <c:lblAlgn val="ctr"/>
        <c:lblOffset val="100"/>
        <c:noMultiLvlLbl val="0"/>
      </c:catAx>
      <c:valAx>
        <c:axId val="137773056"/>
        <c:scaling>
          <c:orientation val="minMax"/>
          <c:max val="88"/>
          <c:min val="61"/>
        </c:scaling>
        <c:delete val="0"/>
        <c:axPos val="l"/>
        <c:majorGridlines/>
        <c:numFmt formatCode="General" sourceLinked="1"/>
        <c:majorTickMark val="none"/>
        <c:minorTickMark val="none"/>
        <c:tickLblPos val="nextTo"/>
        <c:spPr>
          <a:ln w="9525">
            <a:noFill/>
          </a:ln>
        </c:spPr>
        <c:crossAx val="120080640"/>
        <c:crosses val="autoZero"/>
        <c:crossBetween val="between"/>
        <c:majorUnit val="3"/>
      </c:valAx>
      <c:valAx>
        <c:axId val="137774592"/>
        <c:scaling>
          <c:orientation val="minMax"/>
          <c:max val="1.8"/>
          <c:min val="0"/>
        </c:scaling>
        <c:delete val="0"/>
        <c:axPos val="r"/>
        <c:numFmt formatCode="General" sourceLinked="1"/>
        <c:majorTickMark val="out"/>
        <c:minorTickMark val="none"/>
        <c:tickLblPos val="nextTo"/>
        <c:crossAx val="137776128"/>
        <c:crosses val="max"/>
        <c:crossBetween val="between"/>
        <c:majorUnit val="0.2"/>
      </c:valAx>
      <c:catAx>
        <c:axId val="137776128"/>
        <c:scaling>
          <c:orientation val="minMax"/>
        </c:scaling>
        <c:delete val="1"/>
        <c:axPos val="b"/>
        <c:numFmt formatCode="General" sourceLinked="1"/>
        <c:majorTickMark val="out"/>
        <c:minorTickMark val="none"/>
        <c:tickLblPos val="nextTo"/>
        <c:crossAx val="137774592"/>
        <c:crosses val="autoZero"/>
        <c:auto val="1"/>
        <c:lblAlgn val="ctr"/>
        <c:lblOffset val="100"/>
        <c:noMultiLvlLbl val="0"/>
      </c:catAx>
    </c:plotArea>
    <c:legend>
      <c:legendPos val="b"/>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98541109302669"/>
          <c:y val="4.5660397032569647E-2"/>
          <c:w val="0.84246980286040885"/>
          <c:h val="0.73425734417639044"/>
        </c:manualLayout>
      </c:layout>
      <c:lineChart>
        <c:grouping val="standard"/>
        <c:varyColors val="0"/>
        <c:ser>
          <c:idx val="0"/>
          <c:order val="0"/>
          <c:tx>
            <c:strRef>
              <c:f>'３５～４４，４５～５４'!$B$24</c:f>
              <c:strCache>
                <c:ptCount val="1"/>
                <c:pt idx="0">
                  <c:v>大阪府（男性）</c:v>
                </c:pt>
              </c:strCache>
            </c:strRef>
          </c:tx>
          <c:spPr>
            <a:ln w="19050"/>
          </c:spPr>
          <c:dLbls>
            <c:spPr>
              <a:noFill/>
              <a:ln>
                <a:noFill/>
              </a:ln>
              <a:effectLst/>
            </c:spPr>
            <c:txPr>
              <a:bodyPr wrap="square" lIns="38100" tIns="19050" rIns="38100" bIns="19050" anchor="ctr">
                <a:spAutoFit/>
              </a:bodyPr>
              <a:lstStyle/>
              <a:p>
                <a:pPr>
                  <a:defRPr sz="1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'３５～４４，４５～５４'!$D$23:$J$23</c:f>
              <c:strCache>
                <c:ptCount val="7"/>
                <c:pt idx="0">
                  <c:v>2016年</c:v>
                </c:pt>
                <c:pt idx="1">
                  <c:v>2017年</c:v>
                </c:pt>
                <c:pt idx="2">
                  <c:v>2018年</c:v>
                </c:pt>
                <c:pt idx="3">
                  <c:v>2019年</c:v>
                </c:pt>
                <c:pt idx="4">
                  <c:v>2020年</c:v>
                </c:pt>
                <c:pt idx="5">
                  <c:v>2021年</c:v>
                </c:pt>
                <c:pt idx="6">
                  <c:v>2022年</c:v>
                </c:pt>
              </c:strCache>
            </c:strRef>
          </c:cat>
          <c:val>
            <c:numRef>
              <c:f>'３５～４４，４５～５４'!$D$24:$J$24</c:f>
              <c:numCache>
                <c:formatCode>0.00%</c:formatCode>
                <c:ptCount val="7"/>
                <c:pt idx="0">
                  <c:v>0.9101123595505618</c:v>
                </c:pt>
                <c:pt idx="1">
                  <c:v>0.92092257001647448</c:v>
                </c:pt>
                <c:pt idx="2">
                  <c:v>0.90924657534246578</c:v>
                </c:pt>
                <c:pt idx="3">
                  <c:v>0.928698752228164</c:v>
                </c:pt>
                <c:pt idx="4">
                  <c:v>0.93357933579335795</c:v>
                </c:pt>
                <c:pt idx="5">
                  <c:v>0.92599620493358636</c:v>
                </c:pt>
                <c:pt idx="6">
                  <c:v>0.92678227360308285</c:v>
                </c:pt>
              </c:numCache>
            </c:numRef>
          </c:val>
          <c:smooth val="0"/>
          <c:extLst>
            <c:ext xmlns:c16="http://schemas.microsoft.com/office/drawing/2014/chart" uri="{C3380CC4-5D6E-409C-BE32-E72D297353CC}">
              <c16:uniqueId val="{00000000-B1E1-43EE-80C3-6FEEC971DF1B}"/>
            </c:ext>
          </c:extLst>
        </c:ser>
        <c:ser>
          <c:idx val="1"/>
          <c:order val="1"/>
          <c:tx>
            <c:strRef>
              <c:f>'３５～４４，４５～５４'!$B$25</c:f>
              <c:strCache>
                <c:ptCount val="1"/>
                <c:pt idx="0">
                  <c:v>全国（男性）</c:v>
                </c:pt>
              </c:strCache>
            </c:strRef>
          </c:tx>
          <c:spPr>
            <a:ln w="19050">
              <a:prstDash val="sysDash"/>
            </a:ln>
          </c:spPr>
          <c:marker>
            <c:symbol val="diamond"/>
            <c:size val="7"/>
          </c:marker>
          <c:cat>
            <c:strRef>
              <c:f>'３５～４４，４５～５４'!$D$23:$J$23</c:f>
              <c:strCache>
                <c:ptCount val="7"/>
                <c:pt idx="0">
                  <c:v>2016年</c:v>
                </c:pt>
                <c:pt idx="1">
                  <c:v>2017年</c:v>
                </c:pt>
                <c:pt idx="2">
                  <c:v>2018年</c:v>
                </c:pt>
                <c:pt idx="3">
                  <c:v>2019年</c:v>
                </c:pt>
                <c:pt idx="4">
                  <c:v>2020年</c:v>
                </c:pt>
                <c:pt idx="5">
                  <c:v>2021年</c:v>
                </c:pt>
                <c:pt idx="6">
                  <c:v>2022年</c:v>
                </c:pt>
              </c:strCache>
            </c:strRef>
          </c:cat>
          <c:val>
            <c:numRef>
              <c:f>'３５～４４，４５～５４'!$D$25:$J$25</c:f>
              <c:numCache>
                <c:formatCode>0.00%</c:formatCode>
                <c:ptCount val="7"/>
                <c:pt idx="0">
                  <c:v>0.93340732519422864</c:v>
                </c:pt>
                <c:pt idx="1">
                  <c:v>0.9365798414496036</c:v>
                </c:pt>
                <c:pt idx="2">
                  <c:v>0.94042056074766356</c:v>
                </c:pt>
                <c:pt idx="3">
                  <c:v>0.9420989143546441</c:v>
                </c:pt>
                <c:pt idx="4">
                  <c:v>0.93540372670807448</c:v>
                </c:pt>
                <c:pt idx="5">
                  <c:v>0.93654822335025378</c:v>
                </c:pt>
                <c:pt idx="6">
                  <c:v>0.9379042690815006</c:v>
                </c:pt>
              </c:numCache>
            </c:numRef>
          </c:val>
          <c:smooth val="0"/>
          <c:extLst>
            <c:ext xmlns:c16="http://schemas.microsoft.com/office/drawing/2014/chart" uri="{C3380CC4-5D6E-409C-BE32-E72D297353CC}">
              <c16:uniqueId val="{00000001-B1E1-43EE-80C3-6FEEC971DF1B}"/>
            </c:ext>
          </c:extLst>
        </c:ser>
        <c:ser>
          <c:idx val="2"/>
          <c:order val="2"/>
          <c:tx>
            <c:strRef>
              <c:f>'３５～４４，４５～５４'!$B$26</c:f>
              <c:strCache>
                <c:ptCount val="1"/>
                <c:pt idx="0">
                  <c:v>大阪府（女性）</c:v>
                </c:pt>
              </c:strCache>
            </c:strRef>
          </c:tx>
          <c:spPr>
            <a:ln w="19050"/>
          </c:spPr>
          <c:marker>
            <c:symbol val="x"/>
            <c:size val="7"/>
          </c:marker>
          <c:dLbls>
            <c:dLbl>
              <c:idx val="0"/>
              <c:layout>
                <c:manualLayout>
                  <c:x val="-7.0745835020548306E-2"/>
                  <c:y val="2.6950909940516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E1-43EE-80C3-6FEEC971DF1B}"/>
                </c:ext>
              </c:extLst>
            </c:dLbl>
            <c:dLbl>
              <c:idx val="4"/>
              <c:layout>
                <c:manualLayout>
                  <c:x val="-7.9076231215065906E-2"/>
                  <c:y val="3.4675298592661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E1-43EE-80C3-6FEEC971DF1B}"/>
                </c:ext>
              </c:extLst>
            </c:dLbl>
            <c:dLbl>
              <c:idx val="5"/>
              <c:layout>
                <c:manualLayout>
                  <c:x val="-7.3522633752054284E-2"/>
                  <c:y val="5.1793577814710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E1-43EE-80C3-6FEEC971DF1B}"/>
                </c:ext>
              </c:extLst>
            </c:dLbl>
            <c:spPr>
              <a:noFill/>
              <a:ln>
                <a:noFill/>
              </a:ln>
              <a:effectLst/>
            </c:spPr>
            <c:txPr>
              <a:bodyPr wrap="square" lIns="38100" tIns="19050" rIns="38100" bIns="19050" anchor="ctr">
                <a:spAutoFit/>
              </a:bodyPr>
              <a:lstStyle/>
              <a:p>
                <a:pPr>
                  <a:defRPr sz="1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'３５～４４，４５～５４'!$D$23:$J$23</c:f>
              <c:strCache>
                <c:ptCount val="7"/>
                <c:pt idx="0">
                  <c:v>2016年</c:v>
                </c:pt>
                <c:pt idx="1">
                  <c:v>2017年</c:v>
                </c:pt>
                <c:pt idx="2">
                  <c:v>2018年</c:v>
                </c:pt>
                <c:pt idx="3">
                  <c:v>2019年</c:v>
                </c:pt>
                <c:pt idx="4">
                  <c:v>2020年</c:v>
                </c:pt>
                <c:pt idx="5">
                  <c:v>2021年</c:v>
                </c:pt>
                <c:pt idx="6">
                  <c:v>2022年</c:v>
                </c:pt>
              </c:strCache>
            </c:strRef>
          </c:cat>
          <c:val>
            <c:numRef>
              <c:f>'３５～４４，４５～５４'!$D$26:$J$26</c:f>
              <c:numCache>
                <c:formatCode>0.00%</c:formatCode>
                <c:ptCount val="7"/>
                <c:pt idx="0">
                  <c:v>0.66874027993779162</c:v>
                </c:pt>
                <c:pt idx="1">
                  <c:v>0.69391025641025639</c:v>
                </c:pt>
                <c:pt idx="2">
                  <c:v>0.69833333333333336</c:v>
                </c:pt>
                <c:pt idx="3">
                  <c:v>0.71923743500866555</c:v>
                </c:pt>
                <c:pt idx="4">
                  <c:v>0.73118279569892475</c:v>
                </c:pt>
                <c:pt idx="5">
                  <c:v>0.72140221402214022</c:v>
                </c:pt>
                <c:pt idx="6">
                  <c:v>0.7415094339622641</c:v>
                </c:pt>
              </c:numCache>
            </c:numRef>
          </c:val>
          <c:smooth val="0"/>
          <c:extLst>
            <c:ext xmlns:c16="http://schemas.microsoft.com/office/drawing/2014/chart" uri="{C3380CC4-5D6E-409C-BE32-E72D297353CC}">
              <c16:uniqueId val="{00000003-B1E1-43EE-80C3-6FEEC971DF1B}"/>
            </c:ext>
          </c:extLst>
        </c:ser>
        <c:ser>
          <c:idx val="3"/>
          <c:order val="3"/>
          <c:tx>
            <c:strRef>
              <c:f>'３５～４４，４５～５４'!$B$27</c:f>
              <c:strCache>
                <c:ptCount val="1"/>
                <c:pt idx="0">
                  <c:v>全国（女性）</c:v>
                </c:pt>
              </c:strCache>
            </c:strRef>
          </c:tx>
          <c:spPr>
            <a:ln w="19050">
              <a:prstDash val="sysDash"/>
            </a:ln>
          </c:spPr>
          <c:marker>
            <c:symbol val="x"/>
            <c:size val="7"/>
          </c:marker>
          <c:cat>
            <c:strRef>
              <c:f>'３５～４４，４５～５４'!$D$23:$J$23</c:f>
              <c:strCache>
                <c:ptCount val="7"/>
                <c:pt idx="0">
                  <c:v>2016年</c:v>
                </c:pt>
                <c:pt idx="1">
                  <c:v>2017年</c:v>
                </c:pt>
                <c:pt idx="2">
                  <c:v>2018年</c:v>
                </c:pt>
                <c:pt idx="3">
                  <c:v>2019年</c:v>
                </c:pt>
                <c:pt idx="4">
                  <c:v>2020年</c:v>
                </c:pt>
                <c:pt idx="5">
                  <c:v>2021年</c:v>
                </c:pt>
                <c:pt idx="6">
                  <c:v>2022年</c:v>
                </c:pt>
              </c:strCache>
            </c:strRef>
          </c:cat>
          <c:val>
            <c:numRef>
              <c:f>'３５～４４，４５～５４'!$D$27:$J$27</c:f>
              <c:numCache>
                <c:formatCode>0.00%</c:formatCode>
                <c:ptCount val="7"/>
                <c:pt idx="0">
                  <c:v>0.71753986332574027</c:v>
                </c:pt>
                <c:pt idx="1">
                  <c:v>0.73255813953488369</c:v>
                </c:pt>
                <c:pt idx="2">
                  <c:v>0.7575030012004802</c:v>
                </c:pt>
                <c:pt idx="3">
                  <c:v>0.76951672862453535</c:v>
                </c:pt>
                <c:pt idx="4">
                  <c:v>0.76147959183673475</c:v>
                </c:pt>
                <c:pt idx="5">
                  <c:v>0.7703412073490814</c:v>
                </c:pt>
                <c:pt idx="6">
                  <c:v>0.78400000000000003</c:v>
                </c:pt>
              </c:numCache>
            </c:numRef>
          </c:val>
          <c:smooth val="0"/>
          <c:extLst>
            <c:ext xmlns:c16="http://schemas.microsoft.com/office/drawing/2014/chart" uri="{C3380CC4-5D6E-409C-BE32-E72D297353CC}">
              <c16:uniqueId val="{00000004-B1E1-43EE-80C3-6FEEC971DF1B}"/>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txPr>
          <a:bodyPr/>
          <a:lstStyle/>
          <a:p>
            <a:pPr>
              <a:defRPr sz="1000"/>
            </a:pPr>
            <a:endParaRPr lang="ja-JP"/>
          </a:p>
        </c:txPr>
        <c:crossAx val="96238592"/>
        <c:crosses val="autoZero"/>
        <c:auto val="1"/>
        <c:lblAlgn val="ctr"/>
        <c:lblOffset val="100"/>
        <c:noMultiLvlLbl val="0"/>
      </c:catAx>
      <c:valAx>
        <c:axId val="96238592"/>
        <c:scaling>
          <c:orientation val="minMax"/>
          <c:max val="1"/>
          <c:min val="0.65000000000000013"/>
        </c:scaling>
        <c:delete val="0"/>
        <c:axPos val="l"/>
        <c:majorGridlines/>
        <c:numFmt formatCode="0.0%" sourceLinked="0"/>
        <c:majorTickMark val="none"/>
        <c:minorTickMark val="none"/>
        <c:tickLblPos val="nextTo"/>
        <c:spPr>
          <a:ln w="9525">
            <a:noFill/>
          </a:ln>
        </c:spPr>
        <c:txPr>
          <a:bodyPr/>
          <a:lstStyle/>
          <a:p>
            <a:pPr>
              <a:defRPr sz="1000"/>
            </a:pPr>
            <a:endParaRPr lang="ja-JP"/>
          </a:p>
        </c:txPr>
        <c:crossAx val="96237056"/>
        <c:crosses val="autoZero"/>
        <c:crossBetween val="between"/>
        <c:majorUnit val="5.000000000000001E-2"/>
        <c:minorUnit val="1.0000000000000002E-2"/>
      </c:valAx>
    </c:plotArea>
    <c:legend>
      <c:legendPos val="b"/>
      <c:overlay val="0"/>
    </c:legend>
    <c:plotVisOnly val="1"/>
    <c:dispBlanksAs val="zero"/>
    <c:showDLblsOverMax val="0"/>
  </c:chart>
  <c:txPr>
    <a:bodyPr/>
    <a:lstStyle/>
    <a:p>
      <a:pPr>
        <a:defRPr sz="800"/>
      </a:pPr>
      <a:endParaRPr lang="ja-JP"/>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87651961914804E-2"/>
          <c:y val="5.0925925925925923E-2"/>
          <c:w val="0.82954436134813692"/>
          <c:h val="0.85283172936716223"/>
        </c:manualLayout>
      </c:layout>
      <c:barChart>
        <c:barDir val="col"/>
        <c:grouping val="clustered"/>
        <c:varyColors val="0"/>
        <c:ser>
          <c:idx val="0"/>
          <c:order val="0"/>
          <c:tx>
            <c:strRef>
              <c:f>グラフ!$B$5</c:f>
              <c:strCache>
                <c:ptCount val="1"/>
                <c:pt idx="0">
                  <c:v>大阪府</c:v>
                </c:pt>
              </c:strCache>
            </c:strRef>
          </c:tx>
          <c:spPr>
            <a:solidFill>
              <a:srgbClr val="00B0F0"/>
            </a:solidFill>
            <a:ln>
              <a:noFill/>
            </a:ln>
            <a:effectLst>
              <a:innerShdw blurRad="114300">
                <a:schemeClr val="accent1"/>
              </a:innerShdw>
            </a:effectLst>
          </c:spPr>
          <c:invertIfNegative val="0"/>
          <c:dLbls>
            <c:dLbl>
              <c:idx val="4"/>
              <c:layout>
                <c:manualLayout>
                  <c:x val="6.3741468618494007E-3"/>
                  <c:y val="8.3056682098096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7B-4B10-8580-A75BDAE3DB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[1]グラフ!$C$4:$G$4</c:f>
              <c:strCache>
                <c:ptCount val="5"/>
                <c:pt idx="0">
                  <c:v>2017年</c:v>
                </c:pt>
                <c:pt idx="1">
                  <c:v>2018年</c:v>
                </c:pt>
                <c:pt idx="2">
                  <c:v>2019年</c:v>
                </c:pt>
                <c:pt idx="3">
                  <c:v>2020年</c:v>
                </c:pt>
                <c:pt idx="4">
                  <c:v>2021年</c:v>
                </c:pt>
              </c:strCache>
            </c:strRef>
          </c:cat>
          <c:val>
            <c:numRef>
              <c:f>グラフ!$C$5:$G$5</c:f>
              <c:numCache>
                <c:formatCode>0.0_);[Red]\(0.0\)</c:formatCode>
                <c:ptCount val="5"/>
                <c:pt idx="0">
                  <c:v>16.7064837648993</c:v>
                </c:pt>
                <c:pt idx="1">
                  <c:v>20.221537487212</c:v>
                </c:pt>
                <c:pt idx="2">
                  <c:v>19.911793580267499</c:v>
                </c:pt>
                <c:pt idx="3">
                  <c:v>20.726203379590999</c:v>
                </c:pt>
                <c:pt idx="4">
                  <c:v>22.080810974344299</c:v>
                </c:pt>
              </c:numCache>
            </c:numRef>
          </c:val>
          <c:extLst>
            <c:ext xmlns:c16="http://schemas.microsoft.com/office/drawing/2014/chart" uri="{C3380CC4-5D6E-409C-BE32-E72D297353CC}">
              <c16:uniqueId val="{00000000-047B-4B10-8580-A75BDAE3DB0C}"/>
            </c:ext>
          </c:extLst>
        </c:ser>
        <c:ser>
          <c:idx val="1"/>
          <c:order val="1"/>
          <c:tx>
            <c:strRef>
              <c:f>グラフ!$B$6</c:f>
              <c:strCache>
                <c:ptCount val="1"/>
                <c:pt idx="0">
                  <c:v>全国</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2"/>
              <c:layout>
                <c:manualLayout>
                  <c:x val="0"/>
                  <c:y val="8.3056682098096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7B-4B10-8580-A75BDAE3DB0C}"/>
                </c:ext>
              </c:extLst>
            </c:dLbl>
            <c:dLbl>
              <c:idx val="3"/>
              <c:layout>
                <c:manualLayout>
                  <c:x val="0"/>
                  <c:y val="2.595521315565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7B-4B10-8580-A75BDAE3DB0C}"/>
                </c:ext>
              </c:extLst>
            </c:dLbl>
            <c:dLbl>
              <c:idx val="4"/>
              <c:layout>
                <c:manualLayout>
                  <c:x val="-3.18707343092470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7B-4B10-8580-A75BDAE3DB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[1]グラフ!$C$4:$G$4</c:f>
              <c:strCache>
                <c:ptCount val="5"/>
                <c:pt idx="0">
                  <c:v>2017年</c:v>
                </c:pt>
                <c:pt idx="1">
                  <c:v>2018年</c:v>
                </c:pt>
                <c:pt idx="2">
                  <c:v>2019年</c:v>
                </c:pt>
                <c:pt idx="3">
                  <c:v>2020年</c:v>
                </c:pt>
                <c:pt idx="4">
                  <c:v>2021年</c:v>
                </c:pt>
              </c:strCache>
            </c:strRef>
          </c:cat>
          <c:val>
            <c:numRef>
              <c:f>グラフ!$C$6:$G$6</c:f>
              <c:numCache>
                <c:formatCode>0.0_);[Red]\(0.0\)</c:formatCode>
                <c:ptCount val="5"/>
                <c:pt idx="0">
                  <c:v>19.468570380335102</c:v>
                </c:pt>
                <c:pt idx="1">
                  <c:v>23.292155203865601</c:v>
                </c:pt>
                <c:pt idx="2">
                  <c:v>23.248575481488402</c:v>
                </c:pt>
                <c:pt idx="3">
                  <c:v>23.0407589910672</c:v>
                </c:pt>
                <c:pt idx="4">
                  <c:v>24.6617854547581</c:v>
                </c:pt>
              </c:numCache>
            </c:numRef>
          </c:val>
          <c:extLst>
            <c:ext xmlns:c16="http://schemas.microsoft.com/office/drawing/2014/chart" uri="{C3380CC4-5D6E-409C-BE32-E72D297353CC}">
              <c16:uniqueId val="{00000001-047B-4B10-8580-A75BDAE3DB0C}"/>
            </c:ext>
          </c:extLst>
        </c:ser>
        <c:dLbls>
          <c:showLegendKey val="0"/>
          <c:showVal val="1"/>
          <c:showCatName val="0"/>
          <c:showSerName val="0"/>
          <c:showPercent val="0"/>
          <c:showBubbleSize val="0"/>
        </c:dLbls>
        <c:gapWidth val="219"/>
        <c:axId val="2081349759"/>
        <c:axId val="2081350591"/>
      </c:barChart>
      <c:lineChart>
        <c:grouping val="standard"/>
        <c:varyColors val="0"/>
        <c:ser>
          <c:idx val="2"/>
          <c:order val="2"/>
          <c:tx>
            <c:strRef>
              <c:f>グラフ!$B$7</c:f>
              <c:strCache>
                <c:ptCount val="1"/>
                <c:pt idx="0">
                  <c:v>差</c:v>
                </c:pt>
              </c:strCache>
            </c:strRef>
          </c:tx>
          <c:spPr>
            <a:ln w="28575" cap="rnd">
              <a:solidFill>
                <a:schemeClr val="accent3"/>
              </a:solidFill>
              <a:round/>
            </a:ln>
            <a:effectLst/>
          </c:spPr>
          <c:marker>
            <c:symbol val="circle"/>
            <c:size val="6"/>
            <c:spPr>
              <a:solidFill>
                <a:schemeClr val="accent3"/>
              </a:solidFill>
              <a:ln>
                <a:noFill/>
              </a:ln>
              <a:effectLst/>
            </c:spPr>
          </c:marker>
          <c:dLbls>
            <c:dLbl>
              <c:idx val="1"/>
              <c:layout>
                <c:manualLayout>
                  <c:x val="3.1870734309247003E-3"/>
                  <c:y val="5.1910426311310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7B-4B10-8580-A75BDAE3DB0C}"/>
                </c:ext>
              </c:extLst>
            </c:dLbl>
            <c:dLbl>
              <c:idx val="2"/>
              <c:layout>
                <c:manualLayout>
                  <c:x val="-1.5935367154623559E-2"/>
                  <c:y val="1.5573127893393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7B-4B10-8580-A75BDAE3DB0C}"/>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[1]グラフ!$C$4:$G$4</c:f>
              <c:strCache>
                <c:ptCount val="5"/>
                <c:pt idx="0">
                  <c:v>2017年</c:v>
                </c:pt>
                <c:pt idx="1">
                  <c:v>2018年</c:v>
                </c:pt>
                <c:pt idx="2">
                  <c:v>2019年</c:v>
                </c:pt>
                <c:pt idx="3">
                  <c:v>2020年</c:v>
                </c:pt>
                <c:pt idx="4">
                  <c:v>2021年</c:v>
                </c:pt>
              </c:strCache>
            </c:strRef>
          </c:cat>
          <c:val>
            <c:numRef>
              <c:f>グラフ!$C$7:$G$7</c:f>
              <c:numCache>
                <c:formatCode>0.0_);[Red]\(0.0\)</c:formatCode>
                <c:ptCount val="5"/>
                <c:pt idx="0">
                  <c:v>2.7620866154358019</c:v>
                </c:pt>
                <c:pt idx="1">
                  <c:v>3.0706177166536008</c:v>
                </c:pt>
                <c:pt idx="2">
                  <c:v>3.3367819012209026</c:v>
                </c:pt>
                <c:pt idx="3">
                  <c:v>2.3145556114762016</c:v>
                </c:pt>
                <c:pt idx="4">
                  <c:v>2.5809744804138006</c:v>
                </c:pt>
              </c:numCache>
            </c:numRef>
          </c:val>
          <c:smooth val="0"/>
          <c:extLst>
            <c:ext xmlns:c16="http://schemas.microsoft.com/office/drawing/2014/chart" uri="{C3380CC4-5D6E-409C-BE32-E72D297353CC}">
              <c16:uniqueId val="{00000002-047B-4B10-8580-A75BDAE3DB0C}"/>
            </c:ext>
          </c:extLst>
        </c:ser>
        <c:dLbls>
          <c:showLegendKey val="0"/>
          <c:showVal val="1"/>
          <c:showCatName val="0"/>
          <c:showSerName val="0"/>
          <c:showPercent val="0"/>
          <c:showBubbleSize val="0"/>
        </c:dLbls>
        <c:marker val="1"/>
        <c:smooth val="0"/>
        <c:axId val="23342255"/>
        <c:axId val="23340175"/>
      </c:lineChart>
      <c:catAx>
        <c:axId val="208134975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81350591"/>
        <c:crosses val="autoZero"/>
        <c:auto val="1"/>
        <c:lblAlgn val="ctr"/>
        <c:lblOffset val="100"/>
        <c:noMultiLvlLbl val="0"/>
      </c:catAx>
      <c:valAx>
        <c:axId val="2081350591"/>
        <c:scaling>
          <c:orientation val="minMax"/>
          <c:max val="25"/>
          <c:min val="10"/>
        </c:scaling>
        <c:delete val="0"/>
        <c:axPos val="l"/>
        <c:majorGridlines>
          <c:spPr>
            <a:ln>
              <a:solidFill>
                <a:schemeClr val="tx1">
                  <a:lumMod val="15000"/>
                  <a:lumOff val="85000"/>
                </a:schemeClr>
              </a:solidFill>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081349759"/>
        <c:crosses val="autoZero"/>
        <c:crossBetween val="between"/>
        <c:majorUnit val="2"/>
      </c:valAx>
      <c:valAx>
        <c:axId val="23340175"/>
        <c:scaling>
          <c:orientation val="minMax"/>
          <c:max val="3.4"/>
          <c:min val="2"/>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3342255"/>
        <c:crosses val="max"/>
        <c:crossBetween val="between"/>
      </c:valAx>
      <c:catAx>
        <c:axId val="23342255"/>
        <c:scaling>
          <c:orientation val="minMax"/>
        </c:scaling>
        <c:delete val="1"/>
        <c:axPos val="b"/>
        <c:numFmt formatCode="General" sourceLinked="1"/>
        <c:majorTickMark val="out"/>
        <c:minorTickMark val="none"/>
        <c:tickLblPos val="nextTo"/>
        <c:crossAx val="23340175"/>
        <c:crosses val="autoZero"/>
        <c:auto val="1"/>
        <c:lblAlgn val="ctr"/>
        <c:lblOffset val="100"/>
        <c:noMultiLvlLbl val="0"/>
      </c:catAx>
      <c:spPr>
        <a:noFill/>
        <a:ln>
          <a:noFill/>
        </a:ln>
        <a:effectLst/>
      </c:spPr>
    </c:plotArea>
    <c:legend>
      <c:legendPos val="b"/>
      <c:legendEntry>
        <c:idx val="2"/>
        <c:txPr>
          <a:bodyPr rot="0" spcFirstLastPara="1" vertOverflow="ellipsis" vert="horz" wrap="square" anchor="ctr" anchorCtr="1"/>
          <a:lstStyle/>
          <a:p>
            <a:pPr>
              <a:defRPr sz="900" b="0" i="0" u="sng"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2.3079932554499555E-2"/>
          <c:y val="1.9096496986334071E-2"/>
          <c:w val="0.421757322175732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87651961914804E-2"/>
          <c:y val="5.0925925925925923E-2"/>
          <c:w val="0.82954436134813692"/>
          <c:h val="0.85283172936716223"/>
        </c:manualLayout>
      </c:layout>
      <c:barChart>
        <c:barDir val="col"/>
        <c:grouping val="clustered"/>
        <c:varyColors val="0"/>
        <c:ser>
          <c:idx val="0"/>
          <c:order val="0"/>
          <c:tx>
            <c:strRef>
              <c:f>グラフ!$B$5</c:f>
              <c:strCache>
                <c:ptCount val="1"/>
                <c:pt idx="0">
                  <c:v>大阪府</c:v>
                </c:pt>
              </c:strCache>
            </c:strRef>
          </c:tx>
          <c:spPr>
            <a:solidFill>
              <a:srgbClr val="00B0F0"/>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グラフ!$C$4:$G$4</c:f>
              <c:strCache>
                <c:ptCount val="5"/>
                <c:pt idx="0">
                  <c:v>2017年</c:v>
                </c:pt>
                <c:pt idx="1">
                  <c:v>2018年</c:v>
                </c:pt>
                <c:pt idx="2">
                  <c:v>2019年</c:v>
                </c:pt>
                <c:pt idx="3">
                  <c:v>2020年</c:v>
                </c:pt>
                <c:pt idx="4">
                  <c:v>2021年</c:v>
                </c:pt>
              </c:strCache>
            </c:strRef>
          </c:cat>
          <c:val>
            <c:numRef>
              <c:f>グラフ!$C$5:$G$5</c:f>
              <c:numCache>
                <c:formatCode>0.0_);[Red]\(0.0\)</c:formatCode>
                <c:ptCount val="5"/>
                <c:pt idx="0">
                  <c:v>48.381188233223298</c:v>
                </c:pt>
                <c:pt idx="1">
                  <c:v>50.645621980104409</c:v>
                </c:pt>
                <c:pt idx="2">
                  <c:v>51.326682741881399</c:v>
                </c:pt>
                <c:pt idx="3">
                  <c:v>49.604785555095695</c:v>
                </c:pt>
                <c:pt idx="4">
                  <c:v>53.147589274689203</c:v>
                </c:pt>
              </c:numCache>
            </c:numRef>
          </c:val>
          <c:extLst>
            <c:ext xmlns:c16="http://schemas.microsoft.com/office/drawing/2014/chart" uri="{C3380CC4-5D6E-409C-BE32-E72D297353CC}">
              <c16:uniqueId val="{00000000-5850-42AE-A877-AD8578A90426}"/>
            </c:ext>
          </c:extLst>
        </c:ser>
        <c:ser>
          <c:idx val="1"/>
          <c:order val="1"/>
          <c:tx>
            <c:strRef>
              <c:f>グラフ!$B$6</c:f>
              <c:strCache>
                <c:ptCount val="1"/>
                <c:pt idx="0">
                  <c:v>全国</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グラフ!$C$4:$G$4</c:f>
              <c:strCache>
                <c:ptCount val="5"/>
                <c:pt idx="0">
                  <c:v>2017年</c:v>
                </c:pt>
                <c:pt idx="1">
                  <c:v>2018年</c:v>
                </c:pt>
                <c:pt idx="2">
                  <c:v>2019年</c:v>
                </c:pt>
                <c:pt idx="3">
                  <c:v>2020年</c:v>
                </c:pt>
                <c:pt idx="4">
                  <c:v>2021年</c:v>
                </c:pt>
              </c:strCache>
            </c:strRef>
          </c:cat>
          <c:val>
            <c:numRef>
              <c:f>グラフ!$C$6:$G$6</c:f>
              <c:numCache>
                <c:formatCode>0.0_);[Red]\(0.0\)</c:formatCode>
                <c:ptCount val="5"/>
                <c:pt idx="0">
                  <c:v>52.946638312169803</c:v>
                </c:pt>
                <c:pt idx="1">
                  <c:v>54.415408847568401</c:v>
                </c:pt>
                <c:pt idx="2">
                  <c:v>55.344909833974597</c:v>
                </c:pt>
                <c:pt idx="3">
                  <c:v>53.135890604536598</c:v>
                </c:pt>
                <c:pt idx="4">
                  <c:v>56.206675383075101</c:v>
                </c:pt>
              </c:numCache>
            </c:numRef>
          </c:val>
          <c:extLst>
            <c:ext xmlns:c16="http://schemas.microsoft.com/office/drawing/2014/chart" uri="{C3380CC4-5D6E-409C-BE32-E72D297353CC}">
              <c16:uniqueId val="{00000001-5850-42AE-A877-AD8578A90426}"/>
            </c:ext>
          </c:extLst>
        </c:ser>
        <c:dLbls>
          <c:showLegendKey val="0"/>
          <c:showVal val="0"/>
          <c:showCatName val="0"/>
          <c:showSerName val="0"/>
          <c:showPercent val="0"/>
          <c:showBubbleSize val="0"/>
        </c:dLbls>
        <c:gapWidth val="219"/>
        <c:axId val="2081349759"/>
        <c:axId val="2081350591"/>
      </c:barChart>
      <c:lineChart>
        <c:grouping val="standard"/>
        <c:varyColors val="0"/>
        <c:ser>
          <c:idx val="2"/>
          <c:order val="2"/>
          <c:tx>
            <c:strRef>
              <c:f>グラフ!$B$7</c:f>
              <c:strCache>
                <c:ptCount val="1"/>
                <c:pt idx="0">
                  <c:v>差</c:v>
                </c:pt>
              </c:strCache>
            </c:strRef>
          </c:tx>
          <c:spPr>
            <a:ln w="28575" cap="rnd">
              <a:solidFill>
                <a:schemeClr val="accent3"/>
              </a:solidFill>
              <a:round/>
            </a:ln>
            <a:effectLst/>
          </c:spPr>
          <c:marker>
            <c:symbol val="circle"/>
            <c:size val="6"/>
            <c:spPr>
              <a:solidFill>
                <a:schemeClr val="accent3"/>
              </a:solidFill>
              <a:ln>
                <a:noFill/>
              </a:ln>
              <a:effectLst/>
            </c:spPr>
          </c:marker>
          <c:dLbls>
            <c:dLbl>
              <c:idx val="0"/>
              <c:layout>
                <c:manualLayout>
                  <c:x val="9.7193192110010753E-4"/>
                  <c:y val="1.0444798044022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50-42AE-A877-AD8578A90426}"/>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グラフ!$C$4:$G$4</c:f>
              <c:strCache>
                <c:ptCount val="5"/>
                <c:pt idx="0">
                  <c:v>2017年</c:v>
                </c:pt>
                <c:pt idx="1">
                  <c:v>2018年</c:v>
                </c:pt>
                <c:pt idx="2">
                  <c:v>2019年</c:v>
                </c:pt>
                <c:pt idx="3">
                  <c:v>2020年</c:v>
                </c:pt>
                <c:pt idx="4">
                  <c:v>2021年</c:v>
                </c:pt>
              </c:strCache>
            </c:strRef>
          </c:cat>
          <c:val>
            <c:numRef>
              <c:f>グラフ!$C$7:$G$7</c:f>
              <c:numCache>
                <c:formatCode>0.0_);[Red]\(0.0\)</c:formatCode>
                <c:ptCount val="5"/>
                <c:pt idx="0">
                  <c:v>4.5654500789465047</c:v>
                </c:pt>
                <c:pt idx="1">
                  <c:v>3.7697868674639921</c:v>
                </c:pt>
                <c:pt idx="2">
                  <c:v>4.0182270920931984</c:v>
                </c:pt>
                <c:pt idx="3">
                  <c:v>3.5311050494409031</c:v>
                </c:pt>
                <c:pt idx="4">
                  <c:v>3.0590861083858982</c:v>
                </c:pt>
              </c:numCache>
            </c:numRef>
          </c:val>
          <c:smooth val="0"/>
          <c:extLst>
            <c:ext xmlns:c16="http://schemas.microsoft.com/office/drawing/2014/chart" uri="{C3380CC4-5D6E-409C-BE32-E72D297353CC}">
              <c16:uniqueId val="{00000002-5850-42AE-A877-AD8578A90426}"/>
            </c:ext>
          </c:extLst>
        </c:ser>
        <c:dLbls>
          <c:showLegendKey val="0"/>
          <c:showVal val="0"/>
          <c:showCatName val="0"/>
          <c:showSerName val="0"/>
          <c:showPercent val="0"/>
          <c:showBubbleSize val="0"/>
        </c:dLbls>
        <c:marker val="1"/>
        <c:smooth val="0"/>
        <c:axId val="23342255"/>
        <c:axId val="23340175"/>
      </c:lineChart>
      <c:catAx>
        <c:axId val="208134975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81350591"/>
        <c:crosses val="autoZero"/>
        <c:auto val="1"/>
        <c:lblAlgn val="ctr"/>
        <c:lblOffset val="100"/>
        <c:noMultiLvlLbl val="0"/>
      </c:catAx>
      <c:valAx>
        <c:axId val="2081350591"/>
        <c:scaling>
          <c:orientation val="minMax"/>
          <c:max val="60"/>
          <c:min val="20"/>
        </c:scaling>
        <c:delete val="0"/>
        <c:axPos val="l"/>
        <c:majorGridlines>
          <c:spPr>
            <a:ln>
              <a:solidFill>
                <a:schemeClr val="tx1">
                  <a:lumMod val="15000"/>
                  <a:lumOff val="85000"/>
                </a:schemeClr>
              </a:solidFill>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081349759"/>
        <c:crosses val="autoZero"/>
        <c:crossBetween val="between"/>
        <c:majorUnit val="10"/>
      </c:valAx>
      <c:valAx>
        <c:axId val="23340175"/>
        <c:scaling>
          <c:orientation val="minMax"/>
          <c:min val="2.5"/>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3342255"/>
        <c:crosses val="max"/>
        <c:crossBetween val="between"/>
      </c:valAx>
      <c:catAx>
        <c:axId val="23342255"/>
        <c:scaling>
          <c:orientation val="minMax"/>
        </c:scaling>
        <c:delete val="1"/>
        <c:axPos val="b"/>
        <c:numFmt formatCode="General" sourceLinked="1"/>
        <c:majorTickMark val="out"/>
        <c:minorTickMark val="none"/>
        <c:tickLblPos val="nextTo"/>
        <c:crossAx val="23340175"/>
        <c:crosses val="autoZero"/>
        <c:auto val="1"/>
        <c:lblAlgn val="ctr"/>
        <c:lblOffset val="100"/>
        <c:noMultiLvlLbl val="0"/>
      </c:catAx>
      <c:spPr>
        <a:noFill/>
        <a:ln>
          <a:noFill/>
        </a:ln>
        <a:effectLst/>
      </c:spPr>
    </c:plotArea>
    <c:legend>
      <c:legendPos val="b"/>
      <c:legendEntry>
        <c:idx val="2"/>
        <c:txPr>
          <a:bodyPr rot="0" spcFirstLastPara="1" vertOverflow="ellipsis" vert="horz" wrap="square" anchor="ctr" anchorCtr="1"/>
          <a:lstStyle/>
          <a:p>
            <a:pPr>
              <a:defRPr sz="900" b="0" i="0" u="sng"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7.4422932674704914E-2"/>
          <c:y val="1.1600506037048205E-2"/>
          <c:w val="0.421757322175732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要介護２以下</c:v>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'表加工版 (2020)'!$S$6:$S$18</c:f>
              <c:strCache>
                <c:ptCount val="13"/>
                <c:pt idx="0">
                  <c:v>全国計</c:v>
                </c:pt>
                <c:pt idx="1">
                  <c:v>１茨城県</c:v>
                </c:pt>
                <c:pt idx="2">
                  <c:v>２埼玉県</c:v>
                </c:pt>
                <c:pt idx="3">
                  <c:v>３山梨県</c:v>
                </c:pt>
                <c:pt idx="4">
                  <c:v>４栃木県</c:v>
                </c:pt>
                <c:pt idx="5">
                  <c:v>５宮崎県</c:v>
                </c:pt>
                <c:pt idx="8">
                  <c:v>43愛媛県</c:v>
                </c:pt>
                <c:pt idx="9">
                  <c:v>44島根県</c:v>
                </c:pt>
                <c:pt idx="10">
                  <c:v>45京都府</c:v>
                </c:pt>
                <c:pt idx="11">
                  <c:v>46和歌山県</c:v>
                </c:pt>
                <c:pt idx="12">
                  <c:v>47大阪府</c:v>
                </c:pt>
              </c:strCache>
            </c:strRef>
          </c:cat>
          <c:val>
            <c:numRef>
              <c:f>'表加工版 (2020)'!$T$6:$T$18</c:f>
              <c:numCache>
                <c:formatCode>0.0%</c:formatCode>
                <c:ptCount val="13"/>
                <c:pt idx="0">
                  <c:v>0.12287847422910286</c:v>
                </c:pt>
                <c:pt idx="1">
                  <c:v>9.7787653775512726E-2</c:v>
                </c:pt>
                <c:pt idx="2">
                  <c:v>0.10263387865944877</c:v>
                </c:pt>
                <c:pt idx="3">
                  <c:v>8.7901381847102097E-2</c:v>
                </c:pt>
                <c:pt idx="4">
                  <c:v>0.10129362299522114</c:v>
                </c:pt>
                <c:pt idx="5">
                  <c:v>9.828299249878783E-2</c:v>
                </c:pt>
                <c:pt idx="8">
                  <c:v>0.14003535140333331</c:v>
                </c:pt>
                <c:pt idx="9">
                  <c:v>0.13914844448320215</c:v>
                </c:pt>
                <c:pt idx="10">
                  <c:v>0.14306179653913456</c:v>
                </c:pt>
                <c:pt idx="11">
                  <c:v>0.14563551597864138</c:v>
                </c:pt>
                <c:pt idx="12">
                  <c:v>0.14988912353919004</c:v>
                </c:pt>
              </c:numCache>
            </c:numRef>
          </c:val>
          <c:extLst>
            <c:ext xmlns:c16="http://schemas.microsoft.com/office/drawing/2014/chart" uri="{C3380CC4-5D6E-409C-BE32-E72D297353CC}">
              <c16:uniqueId val="{00000000-4D04-4D06-B455-48CED128647D}"/>
            </c:ext>
          </c:extLst>
        </c:ser>
        <c:ser>
          <c:idx val="1"/>
          <c:order val="1"/>
          <c:tx>
            <c:v>要介護３以上</c:v>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'表加工版 (2020)'!$S$6:$S$18</c:f>
              <c:strCache>
                <c:ptCount val="13"/>
                <c:pt idx="0">
                  <c:v>全国計</c:v>
                </c:pt>
                <c:pt idx="1">
                  <c:v>１茨城県</c:v>
                </c:pt>
                <c:pt idx="2">
                  <c:v>２埼玉県</c:v>
                </c:pt>
                <c:pt idx="3">
                  <c:v>３山梨県</c:v>
                </c:pt>
                <c:pt idx="4">
                  <c:v>４栃木県</c:v>
                </c:pt>
                <c:pt idx="5">
                  <c:v>５宮崎県</c:v>
                </c:pt>
                <c:pt idx="8">
                  <c:v>43愛媛県</c:v>
                </c:pt>
                <c:pt idx="9">
                  <c:v>44島根県</c:v>
                </c:pt>
                <c:pt idx="10">
                  <c:v>45京都府</c:v>
                </c:pt>
                <c:pt idx="11">
                  <c:v>46和歌山県</c:v>
                </c:pt>
                <c:pt idx="12">
                  <c:v>47大阪府</c:v>
                </c:pt>
              </c:strCache>
            </c:strRef>
          </c:cat>
          <c:val>
            <c:numRef>
              <c:f>'表加工版 (2020)'!$U$6:$U$18</c:f>
              <c:numCache>
                <c:formatCode>0.0%</c:formatCode>
                <c:ptCount val="13"/>
                <c:pt idx="0">
                  <c:v>6.4016305871731669E-2</c:v>
                </c:pt>
                <c:pt idx="1">
                  <c:v>5.7567770509179231E-2</c:v>
                </c:pt>
                <c:pt idx="2">
                  <c:v>5.5022930051468119E-2</c:v>
                </c:pt>
                <c:pt idx="3">
                  <c:v>7.1080624316532462E-2</c:v>
                </c:pt>
                <c:pt idx="4">
                  <c:v>5.811199818488634E-2</c:v>
                </c:pt>
                <c:pt idx="5">
                  <c:v>6.3831607769316331E-2</c:v>
                </c:pt>
                <c:pt idx="8">
                  <c:v>6.9267079174953325E-2</c:v>
                </c:pt>
                <c:pt idx="9">
                  <c:v>7.0461531753471848E-2</c:v>
                </c:pt>
                <c:pt idx="10">
                  <c:v>7.1477564864222604E-2</c:v>
                </c:pt>
                <c:pt idx="11">
                  <c:v>7.3129103550629945E-2</c:v>
                </c:pt>
                <c:pt idx="12">
                  <c:v>7.3195657534315506E-2</c:v>
                </c:pt>
              </c:numCache>
            </c:numRef>
          </c:val>
          <c:extLst>
            <c:ext xmlns:c16="http://schemas.microsoft.com/office/drawing/2014/chart" uri="{C3380CC4-5D6E-409C-BE32-E72D297353CC}">
              <c16:uniqueId val="{00000001-4D04-4D06-B455-48CED128647D}"/>
            </c:ext>
          </c:extLst>
        </c:ser>
        <c:dLbls>
          <c:showLegendKey val="0"/>
          <c:showVal val="0"/>
          <c:showCatName val="0"/>
          <c:showSerName val="0"/>
          <c:showPercent val="0"/>
          <c:showBubbleSize val="0"/>
        </c:dLbls>
        <c:gapWidth val="150"/>
        <c:overlap val="100"/>
        <c:axId val="518630896"/>
        <c:axId val="518624240"/>
      </c:barChart>
      <c:catAx>
        <c:axId val="51863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624240"/>
        <c:crosses val="autoZero"/>
        <c:auto val="1"/>
        <c:lblAlgn val="ctr"/>
        <c:lblOffset val="100"/>
        <c:noMultiLvlLbl val="0"/>
      </c:catAx>
      <c:valAx>
        <c:axId val="51862424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63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'2022'!$B$8</c:f>
              <c:strCache>
                <c:ptCount val="1"/>
                <c:pt idx="0">
                  <c:v>法定雇用率達成企業割合（大阪）</c:v>
                </c:pt>
              </c:strCache>
            </c:strRef>
          </c:tx>
          <c:spPr>
            <a:pattFill prst="wdDnDiag">
              <a:fgClr>
                <a:schemeClr val="tx2">
                  <a:lumMod val="60000"/>
                  <a:lumOff val="40000"/>
                </a:schemeClr>
              </a:fgClr>
              <a:bgClr>
                <a:schemeClr val="bg1"/>
              </a:bgClr>
            </a:pattFill>
            <a:ln>
              <a:solidFill>
                <a:schemeClr val="accent1"/>
              </a:solidFill>
            </a:ln>
          </c:spPr>
          <c:invertIfNegative val="0"/>
          <c:dLbls>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'2022'!$C$5:$J$5</c:f>
              <c:strCache>
                <c:ptCount val="8"/>
                <c:pt idx="0">
                  <c:v>2015年</c:v>
                </c:pt>
                <c:pt idx="1">
                  <c:v>2016年</c:v>
                </c:pt>
                <c:pt idx="2">
                  <c:v>2017年</c:v>
                </c:pt>
                <c:pt idx="3">
                  <c:v>2018年</c:v>
                </c:pt>
                <c:pt idx="4">
                  <c:v>2019年</c:v>
                </c:pt>
                <c:pt idx="5">
                  <c:v>2020年</c:v>
                </c:pt>
                <c:pt idx="6">
                  <c:v>2021年</c:v>
                </c:pt>
                <c:pt idx="7">
                  <c:v>2022年</c:v>
                </c:pt>
              </c:strCache>
            </c:strRef>
          </c:cat>
          <c:val>
            <c:numRef>
              <c:f>'2022'!$C$8:$J$8</c:f>
              <c:numCache>
                <c:formatCode>0.0_ </c:formatCode>
                <c:ptCount val="8"/>
                <c:pt idx="0">
                  <c:v>44</c:v>
                </c:pt>
                <c:pt idx="1">
                  <c:v>45.3</c:v>
                </c:pt>
                <c:pt idx="2">
                  <c:v>45.5</c:v>
                </c:pt>
                <c:pt idx="3" formatCode="0.0">
                  <c:v>41</c:v>
                </c:pt>
                <c:pt idx="4" formatCode="0.0">
                  <c:v>43.1</c:v>
                </c:pt>
                <c:pt idx="5" formatCode="0.0">
                  <c:v>43.8</c:v>
                </c:pt>
                <c:pt idx="6" formatCode="0.0">
                  <c:v>43</c:v>
                </c:pt>
                <c:pt idx="7" formatCode="0.0">
                  <c:v>44.6</c:v>
                </c:pt>
              </c:numCache>
            </c:numRef>
          </c:val>
          <c:extLst>
            <c:ext xmlns:c16="http://schemas.microsoft.com/office/drawing/2014/chart" uri="{C3380CC4-5D6E-409C-BE32-E72D297353CC}">
              <c16:uniqueId val="{00000000-C20F-4411-BF50-29EC7871855A}"/>
            </c:ext>
          </c:extLst>
        </c:ser>
        <c:ser>
          <c:idx val="3"/>
          <c:order val="3"/>
          <c:tx>
            <c:strRef>
              <c:f>'2022'!$B$9</c:f>
              <c:strCache>
                <c:ptCount val="1"/>
                <c:pt idx="0">
                  <c:v>法定雇用率達成企業割合（全国）</c:v>
                </c:pt>
              </c:strCache>
            </c:strRef>
          </c:tx>
          <c:spPr>
            <a:pattFill prst="pct40">
              <a:fgClr>
                <a:schemeClr val="accent2">
                  <a:lumMod val="75000"/>
                </a:schemeClr>
              </a:fgClr>
              <a:bgClr>
                <a:schemeClr val="bg1"/>
              </a:bgClr>
            </a:pattFill>
          </c:spPr>
          <c:invertIfNegative val="0"/>
          <c:dLbls>
            <c:dLbl>
              <c:idx val="0"/>
              <c:layout>
                <c:manualLayout>
                  <c:x val="-1.76364805652225E-17"/>
                  <c:y val="9.4117647058823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0F-4411-BF50-29EC7871855A}"/>
                </c:ext>
              </c:extLst>
            </c:dLbl>
            <c:dLbl>
              <c:idx val="1"/>
              <c:layout>
                <c:manualLayout>
                  <c:x val="-3.0771560571470778E-17"/>
                  <c:y val="1.7248835228260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AE-4870-B1B0-07A34EC026F3}"/>
                </c:ext>
              </c:extLst>
            </c:dLbl>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'2022'!$C$5:$J$5</c:f>
              <c:strCache>
                <c:ptCount val="8"/>
                <c:pt idx="0">
                  <c:v>2015年</c:v>
                </c:pt>
                <c:pt idx="1">
                  <c:v>2016年</c:v>
                </c:pt>
                <c:pt idx="2">
                  <c:v>2017年</c:v>
                </c:pt>
                <c:pt idx="3">
                  <c:v>2018年</c:v>
                </c:pt>
                <c:pt idx="4">
                  <c:v>2019年</c:v>
                </c:pt>
                <c:pt idx="5">
                  <c:v>2020年</c:v>
                </c:pt>
                <c:pt idx="6">
                  <c:v>2021年</c:v>
                </c:pt>
                <c:pt idx="7">
                  <c:v>2022年</c:v>
                </c:pt>
              </c:strCache>
            </c:strRef>
          </c:cat>
          <c:val>
            <c:numRef>
              <c:f>'2022'!$C$9:$J$9</c:f>
              <c:numCache>
                <c:formatCode>0.0_ </c:formatCode>
                <c:ptCount val="8"/>
                <c:pt idx="0">
                  <c:v>47.2</c:v>
                </c:pt>
                <c:pt idx="1">
                  <c:v>48.8</c:v>
                </c:pt>
                <c:pt idx="2">
                  <c:v>50</c:v>
                </c:pt>
                <c:pt idx="3" formatCode="General">
                  <c:v>45.9</c:v>
                </c:pt>
                <c:pt idx="4" formatCode="0.0">
                  <c:v>48</c:v>
                </c:pt>
                <c:pt idx="5" formatCode="0.0">
                  <c:v>48.6</c:v>
                </c:pt>
                <c:pt idx="6" formatCode="0.0">
                  <c:v>47</c:v>
                </c:pt>
                <c:pt idx="7" formatCode="0.0">
                  <c:v>48.3</c:v>
                </c:pt>
              </c:numCache>
            </c:numRef>
          </c:val>
          <c:extLst>
            <c:ext xmlns:c16="http://schemas.microsoft.com/office/drawing/2014/chart" uri="{C3380CC4-5D6E-409C-BE32-E72D297353CC}">
              <c16:uniqueId val="{00000002-C20F-4411-BF50-29EC7871855A}"/>
            </c:ext>
          </c:extLst>
        </c:ser>
        <c:dLbls>
          <c:showLegendKey val="0"/>
          <c:showVal val="0"/>
          <c:showCatName val="0"/>
          <c:showSerName val="0"/>
          <c:showPercent val="0"/>
          <c:showBubbleSize val="0"/>
        </c:dLbls>
        <c:gapWidth val="151"/>
        <c:overlap val="-20"/>
        <c:axId val="116837376"/>
        <c:axId val="116834304"/>
      </c:barChart>
      <c:lineChart>
        <c:grouping val="standard"/>
        <c:varyColors val="0"/>
        <c:ser>
          <c:idx val="0"/>
          <c:order val="0"/>
          <c:tx>
            <c:strRef>
              <c:f>'2022'!$B$6</c:f>
              <c:strCache>
                <c:ptCount val="1"/>
                <c:pt idx="0">
                  <c:v>実雇用率（大阪）</c:v>
                </c:pt>
              </c:strCache>
            </c:strRef>
          </c:tx>
          <c:dLbls>
            <c:dLbl>
              <c:idx val="0"/>
              <c:layout>
                <c:manualLayout>
                  <c:x val="-5.1287114135701903E-2"/>
                  <c:y val="1.8547251486387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0F-4411-BF50-29EC7871855A}"/>
                </c:ext>
              </c:extLst>
            </c:dLbl>
            <c:dLbl>
              <c:idx val="1"/>
              <c:layout>
                <c:manualLayout>
                  <c:x val="-3.6180931928963427E-2"/>
                  <c:y val="2.9521568627450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0F-4411-BF50-29EC7871855A}"/>
                </c:ext>
              </c:extLst>
            </c:dLbl>
            <c:dLbl>
              <c:idx val="2"/>
              <c:layout>
                <c:manualLayout>
                  <c:x val="-3.6180931928963496E-2"/>
                  <c:y val="2.9521568627450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0F-4411-BF50-29EC7871855A}"/>
                </c:ext>
              </c:extLst>
            </c:dLbl>
            <c:dLbl>
              <c:idx val="3"/>
              <c:layout>
                <c:manualLayout>
                  <c:x val="-3.6180931928963496E-2"/>
                  <c:y val="3.265882352941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0F-4411-BF50-29EC7871855A}"/>
                </c:ext>
              </c:extLst>
            </c:dLbl>
            <c:dLbl>
              <c:idx val="4"/>
              <c:layout>
                <c:manualLayout>
                  <c:x val="-3.6180931928963496E-2"/>
                  <c:y val="3.5796078431372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0F-4411-BF50-29EC7871855A}"/>
                </c:ext>
              </c:extLst>
            </c:dLbl>
            <c:spPr>
              <a:noFill/>
              <a:ln>
                <a:noFill/>
              </a:ln>
              <a:effectLst/>
            </c:spPr>
            <c:txPr>
              <a:bodyPr/>
              <a:lstStyle/>
              <a:p>
                <a:pPr>
                  <a:defRPr sz="105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'2022'!$C$5:$J$5</c:f>
              <c:strCache>
                <c:ptCount val="8"/>
                <c:pt idx="0">
                  <c:v>2015年</c:v>
                </c:pt>
                <c:pt idx="1">
                  <c:v>2016年</c:v>
                </c:pt>
                <c:pt idx="2">
                  <c:v>2017年</c:v>
                </c:pt>
                <c:pt idx="3">
                  <c:v>2018年</c:v>
                </c:pt>
                <c:pt idx="4">
                  <c:v>2019年</c:v>
                </c:pt>
                <c:pt idx="5">
                  <c:v>2020年</c:v>
                </c:pt>
                <c:pt idx="6">
                  <c:v>2021年</c:v>
                </c:pt>
                <c:pt idx="7">
                  <c:v>2022年</c:v>
                </c:pt>
              </c:strCache>
            </c:strRef>
          </c:cat>
          <c:val>
            <c:numRef>
              <c:f>'2022'!$C$6:$J$6</c:f>
              <c:numCache>
                <c:formatCode>General</c:formatCode>
                <c:ptCount val="8"/>
                <c:pt idx="0">
                  <c:v>1.84</c:v>
                </c:pt>
                <c:pt idx="1">
                  <c:v>1.88</c:v>
                </c:pt>
                <c:pt idx="2">
                  <c:v>1.92</c:v>
                </c:pt>
                <c:pt idx="3">
                  <c:v>2.0099999999999998</c:v>
                </c:pt>
                <c:pt idx="4">
                  <c:v>2.08</c:v>
                </c:pt>
                <c:pt idx="5">
                  <c:v>2.12</c:v>
                </c:pt>
                <c:pt idx="6">
                  <c:v>2.21</c:v>
                </c:pt>
                <c:pt idx="7">
                  <c:v>2.25</c:v>
                </c:pt>
              </c:numCache>
            </c:numRef>
          </c:val>
          <c:smooth val="0"/>
          <c:extLst>
            <c:ext xmlns:c16="http://schemas.microsoft.com/office/drawing/2014/chart" uri="{C3380CC4-5D6E-409C-BE32-E72D297353CC}">
              <c16:uniqueId val="{00000008-C20F-4411-BF50-29EC7871855A}"/>
            </c:ext>
          </c:extLst>
        </c:ser>
        <c:ser>
          <c:idx val="1"/>
          <c:order val="1"/>
          <c:tx>
            <c:strRef>
              <c:f>'2022'!$B$7</c:f>
              <c:strCache>
                <c:ptCount val="1"/>
                <c:pt idx="0">
                  <c:v>実雇用率（全国）</c:v>
                </c:pt>
              </c:strCache>
            </c:strRef>
          </c:tx>
          <c:dLbls>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'2022'!$C$5:$J$5</c:f>
              <c:strCache>
                <c:ptCount val="8"/>
                <c:pt idx="0">
                  <c:v>2015年</c:v>
                </c:pt>
                <c:pt idx="1">
                  <c:v>2016年</c:v>
                </c:pt>
                <c:pt idx="2">
                  <c:v>2017年</c:v>
                </c:pt>
                <c:pt idx="3">
                  <c:v>2018年</c:v>
                </c:pt>
                <c:pt idx="4">
                  <c:v>2019年</c:v>
                </c:pt>
                <c:pt idx="5">
                  <c:v>2020年</c:v>
                </c:pt>
                <c:pt idx="6">
                  <c:v>2021年</c:v>
                </c:pt>
                <c:pt idx="7">
                  <c:v>2022年</c:v>
                </c:pt>
              </c:strCache>
            </c:strRef>
          </c:cat>
          <c:val>
            <c:numRef>
              <c:f>'2022'!$C$7:$J$7</c:f>
              <c:numCache>
                <c:formatCode>General</c:formatCode>
                <c:ptCount val="8"/>
                <c:pt idx="0">
                  <c:v>1.88</c:v>
                </c:pt>
                <c:pt idx="1">
                  <c:v>1.92</c:v>
                </c:pt>
                <c:pt idx="2">
                  <c:v>1.97</c:v>
                </c:pt>
                <c:pt idx="3">
                  <c:v>2.0499999999999998</c:v>
                </c:pt>
                <c:pt idx="4">
                  <c:v>2.11</c:v>
                </c:pt>
                <c:pt idx="5">
                  <c:v>2.15</c:v>
                </c:pt>
                <c:pt idx="6" formatCode="0.00_ ">
                  <c:v>2.2000000000000002</c:v>
                </c:pt>
                <c:pt idx="7" formatCode="0.00_ ">
                  <c:v>2.25</c:v>
                </c:pt>
              </c:numCache>
            </c:numRef>
          </c:val>
          <c:smooth val="0"/>
          <c:extLst>
            <c:ext xmlns:c16="http://schemas.microsoft.com/office/drawing/2014/chart" uri="{C3380CC4-5D6E-409C-BE32-E72D297353CC}">
              <c16:uniqueId val="{00000009-C20F-4411-BF50-29EC7871855A}"/>
            </c:ext>
          </c:extLst>
        </c:ser>
        <c:dLbls>
          <c:showLegendKey val="0"/>
          <c:showVal val="0"/>
          <c:showCatName val="0"/>
          <c:showSerName val="0"/>
          <c:showPercent val="0"/>
          <c:showBubbleSize val="0"/>
        </c:dLbls>
        <c:marker val="1"/>
        <c:smooth val="0"/>
        <c:axId val="106182528"/>
        <c:axId val="110163072"/>
      </c:lineChart>
      <c:catAx>
        <c:axId val="106182528"/>
        <c:scaling>
          <c:orientation val="minMax"/>
        </c:scaling>
        <c:delete val="0"/>
        <c:axPos val="b"/>
        <c:numFmt formatCode="General" sourceLinked="0"/>
        <c:majorTickMark val="none"/>
        <c:minorTickMark val="none"/>
        <c:tickLblPos val="nextTo"/>
        <c:crossAx val="110163072"/>
        <c:crosses val="autoZero"/>
        <c:auto val="1"/>
        <c:lblAlgn val="ctr"/>
        <c:lblOffset val="100"/>
        <c:noMultiLvlLbl val="0"/>
      </c:catAx>
      <c:valAx>
        <c:axId val="110163072"/>
        <c:scaling>
          <c:orientation val="minMax"/>
          <c:max val="2.2999999999999998"/>
          <c:min val="1.1000000000000001"/>
        </c:scaling>
        <c:delete val="0"/>
        <c:axPos val="l"/>
        <c:majorGridlines/>
        <c:numFmt formatCode="#,##0.00_);[Red]\(#,##0.00\)" sourceLinked="0"/>
        <c:majorTickMark val="none"/>
        <c:minorTickMark val="none"/>
        <c:tickLblPos val="nextTo"/>
        <c:crossAx val="106182528"/>
        <c:crosses val="autoZero"/>
        <c:crossBetween val="between"/>
        <c:minorUnit val="0.1"/>
      </c:valAx>
      <c:valAx>
        <c:axId val="116834304"/>
        <c:scaling>
          <c:orientation val="minMax"/>
          <c:max val="90"/>
        </c:scaling>
        <c:delete val="0"/>
        <c:axPos val="r"/>
        <c:numFmt formatCode="0.0_ " sourceLinked="1"/>
        <c:majorTickMark val="out"/>
        <c:minorTickMark val="none"/>
        <c:tickLblPos val="nextTo"/>
        <c:crossAx val="116837376"/>
        <c:crosses val="max"/>
        <c:crossBetween val="between"/>
      </c:valAx>
      <c:catAx>
        <c:axId val="116837376"/>
        <c:scaling>
          <c:orientation val="minMax"/>
        </c:scaling>
        <c:delete val="1"/>
        <c:axPos val="b"/>
        <c:numFmt formatCode="General" sourceLinked="1"/>
        <c:majorTickMark val="out"/>
        <c:minorTickMark val="none"/>
        <c:tickLblPos val="nextTo"/>
        <c:crossAx val="116834304"/>
        <c:crosses val="autoZero"/>
        <c:auto val="1"/>
        <c:lblAlgn val="ctr"/>
        <c:lblOffset val="100"/>
        <c:noMultiLvlLbl val="0"/>
      </c:catAx>
    </c:plotArea>
    <c:legend>
      <c:legendPos val="b"/>
      <c:layout>
        <c:manualLayout>
          <c:xMode val="edge"/>
          <c:yMode val="edge"/>
          <c:x val="7.4976549499939954E-2"/>
          <c:y val="0.89124446503010657"/>
          <c:w val="0.89249646824449969"/>
          <c:h val="0.10875553496989347"/>
        </c:manualLayout>
      </c:layout>
      <c:overlay val="0"/>
      <c:txPr>
        <a:bodyPr/>
        <a:lstStyle/>
        <a:p>
          <a:pPr>
            <a:defRPr>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75988777264923E-2"/>
          <c:y val="4.7863085607449757E-2"/>
          <c:w val="0.91425121428786915"/>
          <c:h val="0.77705188221335342"/>
        </c:manualLayout>
      </c:layout>
      <c:lineChart>
        <c:grouping val="standard"/>
        <c:varyColors val="0"/>
        <c:ser>
          <c:idx val="0"/>
          <c:order val="0"/>
          <c:tx>
            <c:strRef>
              <c:f>表・グラフ!$B$4</c:f>
              <c:strCache>
                <c:ptCount val="1"/>
                <c:pt idx="0">
                  <c:v>実質成長率（大阪府）</c:v>
                </c:pt>
              </c:strCache>
            </c:strRef>
          </c:tx>
          <c:spPr>
            <a:ln w="19050"/>
          </c:spPr>
          <c:marker>
            <c:symbol val="square"/>
            <c:size val="6"/>
          </c:marker>
          <c:dLbls>
            <c:dLbl>
              <c:idx val="0"/>
              <c:layout>
                <c:manualLayout>
                  <c:x val="-2.5490669922772533E-2"/>
                  <c:y val="4.2452352387937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6D-4A1A-9DEF-60AD70045B94}"/>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6D-4A1A-9DEF-60AD70045B94}"/>
                </c:ext>
              </c:extLst>
            </c:dLbl>
            <c:dLbl>
              <c:idx val="2"/>
              <c:layout>
                <c:manualLayout>
                  <c:x val="-2.5490669922772508E-2"/>
                  <c:y val="-3.5085937346064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6D-4A1A-9DEF-60AD70045B94}"/>
                </c:ext>
              </c:extLst>
            </c:dLbl>
            <c:dLbl>
              <c:idx val="3"/>
              <c:layout>
                <c:manualLayout>
                  <c:x val="-2.550943967919805E-2"/>
                  <c:y val="3.36101011799750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6D-4A1A-9DEF-60AD70045B94}"/>
                </c:ext>
              </c:extLst>
            </c:dLbl>
            <c:dLbl>
              <c:idx val="4"/>
              <c:layout>
                <c:manualLayout>
                  <c:x val="-2.4071765716794095E-2"/>
                  <c:y val="-4.5659340491610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6D-4A1A-9DEF-60AD70045B94}"/>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6D-4A1A-9DEF-60AD70045B94}"/>
                </c:ext>
              </c:extLst>
            </c:dLbl>
            <c:dLbl>
              <c:idx val="7"/>
              <c:layout>
                <c:manualLayout>
                  <c:x val="-7.4566209142682364E-3"/>
                  <c:y val="1.2206314014532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6D-4A1A-9DEF-60AD70045B94}"/>
                </c:ext>
              </c:extLst>
            </c:dLbl>
            <c:dLbl>
              <c:idx val="8"/>
              <c:layout>
                <c:manualLayout>
                  <c:x val="-5.6801520499592719E-3"/>
                  <c:y val="-4.7324057095602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6D-4A1A-9DEF-60AD70045B94}"/>
                </c:ext>
              </c:extLst>
            </c:dLbl>
            <c:spPr>
              <a:noFill/>
              <a:ln>
                <a:noFill/>
              </a:ln>
              <a:effectLst/>
            </c:spPr>
            <c:txPr>
              <a:bodyPr/>
              <a:lstStyle/>
              <a:p>
                <a:pPr>
                  <a:defRPr sz="1400" b="1" u="sng"/>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表・グラフ!$F$3:$M$3</c:f>
              <c:strCache>
                <c:ptCount val="8"/>
                <c:pt idx="0">
                  <c:v>2013年度</c:v>
                </c:pt>
                <c:pt idx="1">
                  <c:v>2014年度</c:v>
                </c:pt>
                <c:pt idx="2">
                  <c:v>2015年度</c:v>
                </c:pt>
                <c:pt idx="3">
                  <c:v>2016年度</c:v>
                </c:pt>
                <c:pt idx="4">
                  <c:v>2017年度</c:v>
                </c:pt>
                <c:pt idx="5">
                  <c:v>2018年度</c:v>
                </c:pt>
                <c:pt idx="6">
                  <c:v>2019年度</c:v>
                </c:pt>
                <c:pt idx="7">
                  <c:v>2020年度</c:v>
                </c:pt>
              </c:strCache>
            </c:strRef>
          </c:cat>
          <c:val>
            <c:numRef>
              <c:f>表・グラフ!$F$4:$M$4</c:f>
              <c:numCache>
                <c:formatCode>0.0_ </c:formatCode>
                <c:ptCount val="8"/>
                <c:pt idx="0">
                  <c:v>1.1000000000000001</c:v>
                </c:pt>
                <c:pt idx="1">
                  <c:v>-0.4</c:v>
                </c:pt>
                <c:pt idx="2">
                  <c:v>2.6</c:v>
                </c:pt>
                <c:pt idx="3" formatCode="0.0">
                  <c:v>0.1</c:v>
                </c:pt>
                <c:pt idx="4" formatCode="General">
                  <c:v>3.1</c:v>
                </c:pt>
                <c:pt idx="5" formatCode="General">
                  <c:v>0.4</c:v>
                </c:pt>
                <c:pt idx="6" formatCode="General">
                  <c:v>-1.7</c:v>
                </c:pt>
                <c:pt idx="7" formatCode="General">
                  <c:v>-4.5999999999999996</c:v>
                </c:pt>
              </c:numCache>
            </c:numRef>
          </c:val>
          <c:smooth val="0"/>
          <c:extLst>
            <c:ext xmlns:c16="http://schemas.microsoft.com/office/drawing/2014/chart" uri="{C3380CC4-5D6E-409C-BE32-E72D297353CC}">
              <c16:uniqueId val="{00000008-366D-4A1A-9DEF-60AD70045B94}"/>
            </c:ext>
          </c:extLst>
        </c:ser>
        <c:ser>
          <c:idx val="1"/>
          <c:order val="1"/>
          <c:tx>
            <c:strRef>
              <c:f>表・グラフ!$B$5</c:f>
              <c:strCache>
                <c:ptCount val="1"/>
                <c:pt idx="0">
                  <c:v>実質成長率（全国）</c:v>
                </c:pt>
              </c:strCache>
            </c:strRef>
          </c:tx>
          <c:spPr>
            <a:ln w="19050">
              <a:prstDash val="sysDash"/>
            </a:ln>
          </c:spPr>
          <c:marker>
            <c:symbol val="diamond"/>
            <c:size val="6"/>
          </c:marker>
          <c:dLbls>
            <c:dLbl>
              <c:idx val="1"/>
              <c:layout>
                <c:manualLayout>
                  <c:x val="-2.1897267089946992E-2"/>
                  <c:y val="3.586159776054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6D-4A1A-9DEF-60AD70045B94}"/>
                </c:ext>
              </c:extLst>
            </c:dLbl>
            <c:dLbl>
              <c:idx val="2"/>
              <c:layout>
                <c:manualLayout>
                  <c:x val="-2.212786695460367E-2"/>
                  <c:y val="3.9386065475729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66D-4A1A-9DEF-60AD70045B94}"/>
                </c:ext>
              </c:extLst>
            </c:dLbl>
            <c:dLbl>
              <c:idx val="3"/>
              <c:layout>
                <c:manualLayout>
                  <c:x val="-2.3563082972713801E-2"/>
                  <c:y val="-5.0299982155647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6D-4A1A-9DEF-60AD70045B94}"/>
                </c:ext>
              </c:extLst>
            </c:dLbl>
            <c:dLbl>
              <c:idx val="4"/>
              <c:layout>
                <c:manualLayout>
                  <c:x val="-2.354677116058208E-2"/>
                  <c:y val="4.9959468621275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66D-4A1A-9DEF-60AD70045B94}"/>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66D-4A1A-9DEF-60AD70045B94}"/>
                </c:ext>
              </c:extLst>
            </c:dLbl>
            <c:dLbl>
              <c:idx val="7"/>
              <c:layout>
                <c:manualLayout>
                  <c:x val="-1.9374857620783767E-2"/>
                  <c:y val="-4.3379537162459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66D-4A1A-9DEF-60AD70045B94}"/>
                </c:ext>
              </c:extLst>
            </c:dLbl>
            <c:dLbl>
              <c:idx val="8"/>
              <c:layout>
                <c:manualLayout>
                  <c:x val="-4.3285516034633605E-2"/>
                  <c:y val="-2.310487901341099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0593869731800764E-2"/>
                      <c:h val="0.16310502283105022"/>
                    </c:manualLayout>
                  </c15:layout>
                </c:ext>
                <c:ext xmlns:c16="http://schemas.microsoft.com/office/drawing/2014/chart" uri="{C3380CC4-5D6E-409C-BE32-E72D297353CC}">
                  <c16:uniqueId val="{0000000F-366D-4A1A-9DEF-60AD70045B94}"/>
                </c:ext>
              </c:extLst>
            </c:dLbl>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表・グラフ!$F$3:$M$3</c:f>
              <c:strCache>
                <c:ptCount val="8"/>
                <c:pt idx="0">
                  <c:v>2013年度</c:v>
                </c:pt>
                <c:pt idx="1">
                  <c:v>2014年度</c:v>
                </c:pt>
                <c:pt idx="2">
                  <c:v>2015年度</c:v>
                </c:pt>
                <c:pt idx="3">
                  <c:v>2016年度</c:v>
                </c:pt>
                <c:pt idx="4">
                  <c:v>2017年度</c:v>
                </c:pt>
                <c:pt idx="5">
                  <c:v>2018年度</c:v>
                </c:pt>
                <c:pt idx="6">
                  <c:v>2019年度</c:v>
                </c:pt>
                <c:pt idx="7">
                  <c:v>2020年度</c:v>
                </c:pt>
              </c:strCache>
            </c:strRef>
          </c:cat>
          <c:val>
            <c:numRef>
              <c:f>表・グラフ!$F$5:$M$5</c:f>
              <c:numCache>
                <c:formatCode>0.0_ </c:formatCode>
                <c:ptCount val="8"/>
                <c:pt idx="0">
                  <c:v>2.7</c:v>
                </c:pt>
                <c:pt idx="1">
                  <c:v>-0.4</c:v>
                </c:pt>
                <c:pt idx="2">
                  <c:v>1.7</c:v>
                </c:pt>
                <c:pt idx="3" formatCode="General">
                  <c:v>0.8</c:v>
                </c:pt>
                <c:pt idx="4" formatCode="General">
                  <c:v>1.8</c:v>
                </c:pt>
                <c:pt idx="5" formatCode="General">
                  <c:v>0.3</c:v>
                </c:pt>
                <c:pt idx="6" formatCode="General">
                  <c:v>-0.3</c:v>
                </c:pt>
                <c:pt idx="7" formatCode="General">
                  <c:v>-4.0999999999999996</c:v>
                </c:pt>
              </c:numCache>
            </c:numRef>
          </c:val>
          <c:smooth val="0"/>
          <c:extLst>
            <c:ext xmlns:c16="http://schemas.microsoft.com/office/drawing/2014/chart" uri="{C3380CC4-5D6E-409C-BE32-E72D297353CC}">
              <c16:uniqueId val="{00000010-366D-4A1A-9DEF-60AD70045B94}"/>
            </c:ext>
          </c:extLst>
        </c:ser>
        <c:dLbls>
          <c:showLegendKey val="0"/>
          <c:showVal val="0"/>
          <c:showCatName val="0"/>
          <c:showSerName val="0"/>
          <c:showPercent val="0"/>
          <c:showBubbleSize val="0"/>
        </c:dLbls>
        <c:marker val="1"/>
        <c:smooth val="0"/>
        <c:axId val="122318208"/>
        <c:axId val="97833728"/>
      </c:lineChart>
      <c:catAx>
        <c:axId val="122318208"/>
        <c:scaling>
          <c:orientation val="minMax"/>
        </c:scaling>
        <c:delete val="0"/>
        <c:axPos val="b"/>
        <c:numFmt formatCode="General" sourceLinked="0"/>
        <c:majorTickMark val="none"/>
        <c:minorTickMark val="none"/>
        <c:tickLblPos val="low"/>
        <c:spPr>
          <a:ln w="12700"/>
        </c:spPr>
        <c:crossAx val="97833728"/>
        <c:crosses val="autoZero"/>
        <c:auto val="1"/>
        <c:lblAlgn val="ctr"/>
        <c:lblOffset val="100"/>
        <c:noMultiLvlLbl val="0"/>
      </c:catAx>
      <c:valAx>
        <c:axId val="97833728"/>
        <c:scaling>
          <c:orientation val="minMax"/>
          <c:max val="4"/>
          <c:min val="-5"/>
        </c:scaling>
        <c:delete val="0"/>
        <c:axPos val="l"/>
        <c:majorGridlines/>
        <c:numFmt formatCode="#,##0.0_ " sourceLinked="0"/>
        <c:majorTickMark val="none"/>
        <c:minorTickMark val="none"/>
        <c:tickLblPos val="nextTo"/>
        <c:spPr>
          <a:ln w="9525">
            <a:noFill/>
          </a:ln>
        </c:spPr>
        <c:crossAx val="122318208"/>
        <c:crosses val="autoZero"/>
        <c:crossBetween val="between"/>
      </c:valAx>
    </c:plotArea>
    <c:legend>
      <c:legendPos val="b"/>
      <c:overlay val="0"/>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表・グラフ!$C$4:$C$8</c:f>
              <c:strCache>
                <c:ptCount val="5"/>
                <c:pt idx="0">
                  <c:v>完全失業率</c:v>
                </c:pt>
                <c:pt idx="3">
                  <c:v>大阪府</c:v>
                </c:pt>
              </c:strCache>
            </c:strRef>
          </c:tx>
          <c:spPr>
            <a:ln w="28575" cap="rnd">
              <a:solidFill>
                <a:schemeClr val="accent1"/>
              </a:solidFill>
              <a:round/>
            </a:ln>
            <a:effectLst/>
          </c:spPr>
          <c:marker>
            <c:symbol val="square"/>
            <c:size val="6"/>
            <c:spPr>
              <a:solidFill>
                <a:schemeClr val="accent1"/>
              </a:solidFill>
              <a:ln w="9525">
                <a:solidFill>
                  <a:schemeClr val="accent1"/>
                </a:solidFill>
              </a:ln>
              <a:effectLst/>
            </c:spPr>
          </c:marker>
          <c:dLbls>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表・グラフ!$B$9:$B$34</c:f>
              <c:strCache>
                <c:ptCount val="26"/>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pt idx="23">
                  <c:v>2020年</c:v>
                </c:pt>
                <c:pt idx="24">
                  <c:v>202１年</c:v>
                </c:pt>
                <c:pt idx="25">
                  <c:v>2022年</c:v>
                </c:pt>
              </c:strCache>
            </c:strRef>
          </c:cat>
          <c:val>
            <c:numRef>
              <c:f>表・グラフ!$C$9:$C$34</c:f>
              <c:numCache>
                <c:formatCode>0.0_ </c:formatCode>
                <c:ptCount val="26"/>
                <c:pt idx="0">
                  <c:v>4.7</c:v>
                </c:pt>
                <c:pt idx="1">
                  <c:v>5.5</c:v>
                </c:pt>
                <c:pt idx="2">
                  <c:v>6.2</c:v>
                </c:pt>
                <c:pt idx="3">
                  <c:v>6.7</c:v>
                </c:pt>
                <c:pt idx="4">
                  <c:v>7.2</c:v>
                </c:pt>
                <c:pt idx="5">
                  <c:v>7.7</c:v>
                </c:pt>
                <c:pt idx="6">
                  <c:v>7.6</c:v>
                </c:pt>
                <c:pt idx="7">
                  <c:v>6.4</c:v>
                </c:pt>
                <c:pt idx="8">
                  <c:v>6</c:v>
                </c:pt>
                <c:pt idx="9">
                  <c:v>5.7</c:v>
                </c:pt>
                <c:pt idx="10">
                  <c:v>5.3</c:v>
                </c:pt>
                <c:pt idx="11">
                  <c:v>5.3</c:v>
                </c:pt>
                <c:pt idx="12">
                  <c:v>6.6</c:v>
                </c:pt>
                <c:pt idx="13">
                  <c:v>6.9</c:v>
                </c:pt>
                <c:pt idx="14">
                  <c:v>5.0999999999999996</c:v>
                </c:pt>
                <c:pt idx="15">
                  <c:v>5.4</c:v>
                </c:pt>
                <c:pt idx="16">
                  <c:v>4.8</c:v>
                </c:pt>
                <c:pt idx="17">
                  <c:v>4.5999999999999996</c:v>
                </c:pt>
                <c:pt idx="18">
                  <c:v>4.2</c:v>
                </c:pt>
                <c:pt idx="19">
                  <c:v>4</c:v>
                </c:pt>
                <c:pt idx="20">
                  <c:v>3.4</c:v>
                </c:pt>
                <c:pt idx="21">
                  <c:v>3.2</c:v>
                </c:pt>
                <c:pt idx="22">
                  <c:v>2.9</c:v>
                </c:pt>
                <c:pt idx="23">
                  <c:v>3.4</c:v>
                </c:pt>
                <c:pt idx="24">
                  <c:v>3.5</c:v>
                </c:pt>
                <c:pt idx="25">
                  <c:v>3.1</c:v>
                </c:pt>
              </c:numCache>
            </c:numRef>
          </c:val>
          <c:smooth val="0"/>
          <c:extLst>
            <c:ext xmlns:c16="http://schemas.microsoft.com/office/drawing/2014/chart" uri="{C3380CC4-5D6E-409C-BE32-E72D297353CC}">
              <c16:uniqueId val="{00000000-B7B1-42B6-A325-519C91A2FF4F}"/>
            </c:ext>
          </c:extLst>
        </c:ser>
        <c:ser>
          <c:idx val="1"/>
          <c:order val="1"/>
          <c:tx>
            <c:strRef>
              <c:f>表・グラフ!$D$4:$D$8</c:f>
              <c:strCache>
                <c:ptCount val="5"/>
                <c:pt idx="0">
                  <c:v>完全失業率</c:v>
                </c:pt>
                <c:pt idx="3">
                  <c:v>近畿</c:v>
                </c:pt>
              </c:strCache>
            </c:strRef>
          </c:tx>
          <c:spPr>
            <a:ln w="28575" cap="rnd">
              <a:solidFill>
                <a:schemeClr val="accent2"/>
              </a:solidFill>
              <a:round/>
            </a:ln>
            <a:effectLst/>
          </c:spPr>
          <c:marker>
            <c:symbol val="diamond"/>
            <c:size val="6"/>
            <c:spPr>
              <a:solidFill>
                <a:schemeClr val="accent2"/>
              </a:solidFill>
              <a:ln w="9525">
                <a:solidFill>
                  <a:schemeClr val="accent2"/>
                </a:solidFill>
              </a:ln>
              <a:effectLst/>
            </c:spPr>
          </c:marker>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表・グラフ!$B$9:$B$34</c:f>
              <c:strCache>
                <c:ptCount val="26"/>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pt idx="23">
                  <c:v>2020年</c:v>
                </c:pt>
                <c:pt idx="24">
                  <c:v>202１年</c:v>
                </c:pt>
                <c:pt idx="25">
                  <c:v>2022年</c:v>
                </c:pt>
              </c:strCache>
            </c:strRef>
          </c:cat>
          <c:val>
            <c:numRef>
              <c:f>表・グラフ!$D$9:$D$34</c:f>
              <c:numCache>
                <c:formatCode>0.0_ </c:formatCode>
                <c:ptCount val="26"/>
                <c:pt idx="0">
                  <c:v>4</c:v>
                </c:pt>
                <c:pt idx="1">
                  <c:v>4.9000000000000004</c:v>
                </c:pt>
                <c:pt idx="2">
                  <c:v>5.6</c:v>
                </c:pt>
                <c:pt idx="3">
                  <c:v>5.9</c:v>
                </c:pt>
                <c:pt idx="4">
                  <c:v>6.3</c:v>
                </c:pt>
                <c:pt idx="5">
                  <c:v>6.7</c:v>
                </c:pt>
                <c:pt idx="6">
                  <c:v>6.6</c:v>
                </c:pt>
                <c:pt idx="7">
                  <c:v>5.6</c:v>
                </c:pt>
                <c:pt idx="8">
                  <c:v>5.2</c:v>
                </c:pt>
                <c:pt idx="9">
                  <c:v>5</c:v>
                </c:pt>
                <c:pt idx="10">
                  <c:v>4.4000000000000004</c:v>
                </c:pt>
                <c:pt idx="11">
                  <c:v>4.5</c:v>
                </c:pt>
                <c:pt idx="12">
                  <c:v>5.7</c:v>
                </c:pt>
                <c:pt idx="13">
                  <c:v>5.9</c:v>
                </c:pt>
                <c:pt idx="14">
                  <c:v>5</c:v>
                </c:pt>
                <c:pt idx="15">
                  <c:v>5.0999999999999996</c:v>
                </c:pt>
                <c:pt idx="16">
                  <c:v>4.4000000000000004</c:v>
                </c:pt>
                <c:pt idx="17">
                  <c:v>4.0999999999999996</c:v>
                </c:pt>
                <c:pt idx="18">
                  <c:v>3.8</c:v>
                </c:pt>
                <c:pt idx="19">
                  <c:v>3.5</c:v>
                </c:pt>
                <c:pt idx="20">
                  <c:v>3</c:v>
                </c:pt>
                <c:pt idx="21">
                  <c:v>2.8</c:v>
                </c:pt>
                <c:pt idx="22">
                  <c:v>2.6</c:v>
                </c:pt>
                <c:pt idx="23">
                  <c:v>3</c:v>
                </c:pt>
                <c:pt idx="24">
                  <c:v>3.1</c:v>
                </c:pt>
                <c:pt idx="25">
                  <c:v>2.9</c:v>
                </c:pt>
              </c:numCache>
            </c:numRef>
          </c:val>
          <c:smooth val="0"/>
          <c:extLst>
            <c:ext xmlns:c16="http://schemas.microsoft.com/office/drawing/2014/chart" uri="{C3380CC4-5D6E-409C-BE32-E72D297353CC}">
              <c16:uniqueId val="{00000001-B7B1-42B6-A325-519C91A2FF4F}"/>
            </c:ext>
          </c:extLst>
        </c:ser>
        <c:ser>
          <c:idx val="2"/>
          <c:order val="2"/>
          <c:tx>
            <c:strRef>
              <c:f>表・グラフ!$E$4:$E$8</c:f>
              <c:strCache>
                <c:ptCount val="5"/>
                <c:pt idx="0">
                  <c:v>完全失業率</c:v>
                </c:pt>
                <c:pt idx="3">
                  <c:v>全国</c:v>
                </c:pt>
              </c:strCache>
            </c:strRef>
          </c:tx>
          <c:spPr>
            <a:ln w="28575" cap="rnd">
              <a:solidFill>
                <a:schemeClr val="accent3"/>
              </a:solidFill>
              <a:round/>
            </a:ln>
            <a:effectLst/>
          </c:spPr>
          <c:marker>
            <c:symbol val="triangle"/>
            <c:size val="6"/>
            <c:spPr>
              <a:solidFill>
                <a:schemeClr val="accent3"/>
              </a:solidFill>
              <a:ln w="9525">
                <a:solidFill>
                  <a:schemeClr val="accent3"/>
                </a:solidFill>
              </a:ln>
              <a:effectLst/>
            </c:spPr>
          </c:marker>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表・グラフ!$B$9:$B$34</c:f>
              <c:strCache>
                <c:ptCount val="26"/>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pt idx="23">
                  <c:v>2020年</c:v>
                </c:pt>
                <c:pt idx="24">
                  <c:v>202１年</c:v>
                </c:pt>
                <c:pt idx="25">
                  <c:v>2022年</c:v>
                </c:pt>
              </c:strCache>
            </c:strRef>
          </c:cat>
          <c:val>
            <c:numRef>
              <c:f>表・グラフ!$E$9:$E$34</c:f>
              <c:numCache>
                <c:formatCode>0.0_ </c:formatCode>
                <c:ptCount val="26"/>
                <c:pt idx="0">
                  <c:v>3.4</c:v>
                </c:pt>
                <c:pt idx="1">
                  <c:v>4.0999999999999996</c:v>
                </c:pt>
                <c:pt idx="2">
                  <c:v>4.7</c:v>
                </c:pt>
                <c:pt idx="3">
                  <c:v>4.7</c:v>
                </c:pt>
                <c:pt idx="4">
                  <c:v>5</c:v>
                </c:pt>
                <c:pt idx="5">
                  <c:v>5.4</c:v>
                </c:pt>
                <c:pt idx="6">
                  <c:v>5.3</c:v>
                </c:pt>
                <c:pt idx="7">
                  <c:v>4.7</c:v>
                </c:pt>
                <c:pt idx="8">
                  <c:v>4.4000000000000004</c:v>
                </c:pt>
                <c:pt idx="9">
                  <c:v>4.0999999999999996</c:v>
                </c:pt>
                <c:pt idx="10">
                  <c:v>3.9</c:v>
                </c:pt>
                <c:pt idx="11">
                  <c:v>4</c:v>
                </c:pt>
                <c:pt idx="12">
                  <c:v>5.0999999999999996</c:v>
                </c:pt>
                <c:pt idx="13">
                  <c:v>5.0999999999999996</c:v>
                </c:pt>
                <c:pt idx="14">
                  <c:v>4.5</c:v>
                </c:pt>
                <c:pt idx="15">
                  <c:v>4.3</c:v>
                </c:pt>
                <c:pt idx="16">
                  <c:v>4</c:v>
                </c:pt>
                <c:pt idx="17">
                  <c:v>3.6</c:v>
                </c:pt>
                <c:pt idx="18">
                  <c:v>3.4</c:v>
                </c:pt>
                <c:pt idx="19">
                  <c:v>3.1</c:v>
                </c:pt>
                <c:pt idx="20">
                  <c:v>2.8</c:v>
                </c:pt>
                <c:pt idx="21">
                  <c:v>2.4</c:v>
                </c:pt>
                <c:pt idx="22">
                  <c:v>2.4</c:v>
                </c:pt>
                <c:pt idx="23">
                  <c:v>2.8</c:v>
                </c:pt>
                <c:pt idx="24">
                  <c:v>2.8</c:v>
                </c:pt>
                <c:pt idx="25">
                  <c:v>2.6</c:v>
                </c:pt>
              </c:numCache>
            </c:numRef>
          </c:val>
          <c:smooth val="0"/>
          <c:extLst>
            <c:ext xmlns:c16="http://schemas.microsoft.com/office/drawing/2014/chart" uri="{C3380CC4-5D6E-409C-BE32-E72D297353CC}">
              <c16:uniqueId val="{00000002-B7B1-42B6-A325-519C91A2FF4F}"/>
            </c:ext>
          </c:extLst>
        </c:ser>
        <c:dLbls>
          <c:showLegendKey val="0"/>
          <c:showVal val="0"/>
          <c:showCatName val="0"/>
          <c:showSerName val="0"/>
          <c:showPercent val="0"/>
          <c:showBubbleSize val="0"/>
        </c:dLbls>
        <c:marker val="1"/>
        <c:smooth val="0"/>
        <c:axId val="341451807"/>
        <c:axId val="1"/>
      </c:lineChart>
      <c:catAx>
        <c:axId val="34145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ax val="8"/>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1451807"/>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表・グラフ!$B$11</c:f>
              <c:strCache>
                <c:ptCount val="1"/>
                <c:pt idx="0">
                  <c:v>うち専門的・技術的分野</c:v>
                </c:pt>
              </c:strCache>
            </c:strRef>
          </c:tx>
          <c:spPr>
            <a:solidFill>
              <a:schemeClr val="accent2"/>
            </a:solidFill>
            <a:ln>
              <a:noFill/>
            </a:ln>
            <a:effectLst/>
          </c:spPr>
          <c:invertIfNegative val="0"/>
          <c:cat>
            <c:strRef>
              <c:f>表・グラフ!$C$9:$I$9</c:f>
              <c:strCache>
                <c:ptCount val="7"/>
                <c:pt idx="0">
                  <c:v>2016年</c:v>
                </c:pt>
                <c:pt idx="1">
                  <c:v>2017年</c:v>
                </c:pt>
                <c:pt idx="2">
                  <c:v>2018年</c:v>
                </c:pt>
                <c:pt idx="3">
                  <c:v>2019年</c:v>
                </c:pt>
                <c:pt idx="4">
                  <c:v>2020年</c:v>
                </c:pt>
                <c:pt idx="5">
                  <c:v>2021年</c:v>
                </c:pt>
                <c:pt idx="6">
                  <c:v>2022年</c:v>
                </c:pt>
              </c:strCache>
            </c:strRef>
          </c:cat>
          <c:val>
            <c:numRef>
              <c:f>表・グラフ!$C$11:$I$11</c:f>
              <c:numCache>
                <c:formatCode>#,##0_);[Red]\(#,##0\)</c:formatCode>
                <c:ptCount val="7"/>
                <c:pt idx="0">
                  <c:v>12356</c:v>
                </c:pt>
                <c:pt idx="1">
                  <c:v>15258</c:v>
                </c:pt>
                <c:pt idx="2">
                  <c:v>20173</c:v>
                </c:pt>
                <c:pt idx="3">
                  <c:v>25816</c:v>
                </c:pt>
                <c:pt idx="4">
                  <c:v>28768</c:v>
                </c:pt>
                <c:pt idx="5" formatCode="#,##0_ ">
                  <c:v>31947</c:v>
                </c:pt>
                <c:pt idx="6" formatCode="#,##0_ ">
                  <c:v>39649</c:v>
                </c:pt>
              </c:numCache>
            </c:numRef>
          </c:val>
          <c:extLst>
            <c:ext xmlns:c16="http://schemas.microsoft.com/office/drawing/2014/chart" uri="{C3380CC4-5D6E-409C-BE32-E72D297353CC}">
              <c16:uniqueId val="{00000000-8D2B-44F8-9C45-FFB4D31288A8}"/>
            </c:ext>
          </c:extLst>
        </c:ser>
        <c:ser>
          <c:idx val="2"/>
          <c:order val="2"/>
          <c:tx>
            <c:strRef>
              <c:f>表・グラフ!$B$12</c:f>
              <c:strCache>
                <c:ptCount val="1"/>
                <c:pt idx="0">
                  <c:v>うち特定活動</c:v>
                </c:pt>
              </c:strCache>
            </c:strRef>
          </c:tx>
          <c:spPr>
            <a:solidFill>
              <a:schemeClr val="accent3"/>
            </a:solidFill>
            <a:ln>
              <a:noFill/>
            </a:ln>
            <a:effectLst/>
          </c:spPr>
          <c:invertIfNegative val="0"/>
          <c:cat>
            <c:strRef>
              <c:f>表・グラフ!$C$9:$I$9</c:f>
              <c:strCache>
                <c:ptCount val="7"/>
                <c:pt idx="0">
                  <c:v>2016年</c:v>
                </c:pt>
                <c:pt idx="1">
                  <c:v>2017年</c:v>
                </c:pt>
                <c:pt idx="2">
                  <c:v>2018年</c:v>
                </c:pt>
                <c:pt idx="3">
                  <c:v>2019年</c:v>
                </c:pt>
                <c:pt idx="4">
                  <c:v>2020年</c:v>
                </c:pt>
                <c:pt idx="5">
                  <c:v>2021年</c:v>
                </c:pt>
                <c:pt idx="6">
                  <c:v>2022年</c:v>
                </c:pt>
              </c:strCache>
            </c:strRef>
          </c:cat>
          <c:val>
            <c:numRef>
              <c:f>表・グラフ!$C$12:$I$12</c:f>
              <c:numCache>
                <c:formatCode>#,##0_);[Red]\(#,##0\)</c:formatCode>
                <c:ptCount val="7"/>
                <c:pt idx="0">
                  <c:v>1398</c:v>
                </c:pt>
                <c:pt idx="1">
                  <c:v>1812</c:v>
                </c:pt>
                <c:pt idx="2">
                  <c:v>2405</c:v>
                </c:pt>
                <c:pt idx="3">
                  <c:v>2821</c:v>
                </c:pt>
                <c:pt idx="4">
                  <c:v>3453</c:v>
                </c:pt>
                <c:pt idx="5" formatCode="#,##0_ ">
                  <c:v>4813</c:v>
                </c:pt>
                <c:pt idx="6" formatCode="#,##0_ ">
                  <c:v>5670</c:v>
                </c:pt>
              </c:numCache>
            </c:numRef>
          </c:val>
          <c:extLst>
            <c:ext xmlns:c16="http://schemas.microsoft.com/office/drawing/2014/chart" uri="{C3380CC4-5D6E-409C-BE32-E72D297353CC}">
              <c16:uniqueId val="{00000001-8D2B-44F8-9C45-FFB4D31288A8}"/>
            </c:ext>
          </c:extLst>
        </c:ser>
        <c:ser>
          <c:idx val="3"/>
          <c:order val="3"/>
          <c:tx>
            <c:strRef>
              <c:f>表・グラフ!$B$13</c:f>
              <c:strCache>
                <c:ptCount val="1"/>
                <c:pt idx="0">
                  <c:v>うち技能実習</c:v>
                </c:pt>
              </c:strCache>
            </c:strRef>
          </c:tx>
          <c:spPr>
            <a:solidFill>
              <a:schemeClr val="accent4"/>
            </a:solidFill>
            <a:ln>
              <a:noFill/>
            </a:ln>
            <a:effectLst/>
          </c:spPr>
          <c:invertIfNegative val="0"/>
          <c:cat>
            <c:strRef>
              <c:f>表・グラフ!$C$9:$I$9</c:f>
              <c:strCache>
                <c:ptCount val="7"/>
                <c:pt idx="0">
                  <c:v>2016年</c:v>
                </c:pt>
                <c:pt idx="1">
                  <c:v>2017年</c:v>
                </c:pt>
                <c:pt idx="2">
                  <c:v>2018年</c:v>
                </c:pt>
                <c:pt idx="3">
                  <c:v>2019年</c:v>
                </c:pt>
                <c:pt idx="4">
                  <c:v>2020年</c:v>
                </c:pt>
                <c:pt idx="5">
                  <c:v>2021年</c:v>
                </c:pt>
                <c:pt idx="6">
                  <c:v>2022年</c:v>
                </c:pt>
              </c:strCache>
            </c:strRef>
          </c:cat>
          <c:val>
            <c:numRef>
              <c:f>表・グラフ!$C$13:$I$13</c:f>
              <c:numCache>
                <c:formatCode>#,##0_);[Red]\(#,##0\)</c:formatCode>
                <c:ptCount val="7"/>
                <c:pt idx="0">
                  <c:v>9972</c:v>
                </c:pt>
                <c:pt idx="1">
                  <c:v>13028</c:v>
                </c:pt>
                <c:pt idx="2">
                  <c:v>16403</c:v>
                </c:pt>
                <c:pt idx="3">
                  <c:v>20838</c:v>
                </c:pt>
                <c:pt idx="4">
                  <c:v>23034</c:v>
                </c:pt>
                <c:pt idx="5" formatCode="#,##0_ ">
                  <c:v>21498</c:v>
                </c:pt>
                <c:pt idx="6" formatCode="#,##0_ ">
                  <c:v>20641</c:v>
                </c:pt>
              </c:numCache>
            </c:numRef>
          </c:val>
          <c:extLst>
            <c:ext xmlns:c16="http://schemas.microsoft.com/office/drawing/2014/chart" uri="{C3380CC4-5D6E-409C-BE32-E72D297353CC}">
              <c16:uniqueId val="{00000002-8D2B-44F8-9C45-FFB4D31288A8}"/>
            </c:ext>
          </c:extLst>
        </c:ser>
        <c:ser>
          <c:idx val="4"/>
          <c:order val="4"/>
          <c:tx>
            <c:strRef>
              <c:f>表・グラフ!$B$14</c:f>
              <c:strCache>
                <c:ptCount val="1"/>
                <c:pt idx="0">
                  <c:v>うち資格外活動</c:v>
                </c:pt>
              </c:strCache>
            </c:strRef>
          </c:tx>
          <c:spPr>
            <a:solidFill>
              <a:schemeClr val="accent5"/>
            </a:solidFill>
            <a:ln>
              <a:noFill/>
            </a:ln>
            <a:effectLst/>
          </c:spPr>
          <c:invertIfNegative val="0"/>
          <c:cat>
            <c:strRef>
              <c:f>表・グラフ!$C$9:$I$9</c:f>
              <c:strCache>
                <c:ptCount val="7"/>
                <c:pt idx="0">
                  <c:v>2016年</c:v>
                </c:pt>
                <c:pt idx="1">
                  <c:v>2017年</c:v>
                </c:pt>
                <c:pt idx="2">
                  <c:v>2018年</c:v>
                </c:pt>
                <c:pt idx="3">
                  <c:v>2019年</c:v>
                </c:pt>
                <c:pt idx="4">
                  <c:v>2020年</c:v>
                </c:pt>
                <c:pt idx="5">
                  <c:v>2021年</c:v>
                </c:pt>
                <c:pt idx="6">
                  <c:v>2022年</c:v>
                </c:pt>
              </c:strCache>
            </c:strRef>
          </c:cat>
          <c:val>
            <c:numRef>
              <c:f>表・グラフ!$C$14:$I$14</c:f>
              <c:numCache>
                <c:formatCode>#,##0_);[Red]\(#,##0\)</c:formatCode>
                <c:ptCount val="7"/>
                <c:pt idx="0">
                  <c:v>18044</c:v>
                </c:pt>
                <c:pt idx="1">
                  <c:v>22440</c:v>
                </c:pt>
                <c:pt idx="2">
                  <c:v>28596</c:v>
                </c:pt>
                <c:pt idx="3">
                  <c:v>31220</c:v>
                </c:pt>
                <c:pt idx="4">
                  <c:v>36589</c:v>
                </c:pt>
                <c:pt idx="5" formatCode="#,##0_ ">
                  <c:v>26943</c:v>
                </c:pt>
                <c:pt idx="6" formatCode="#,##0_ ">
                  <c:v>30875</c:v>
                </c:pt>
              </c:numCache>
            </c:numRef>
          </c:val>
          <c:extLst>
            <c:ext xmlns:c16="http://schemas.microsoft.com/office/drawing/2014/chart" uri="{C3380CC4-5D6E-409C-BE32-E72D297353CC}">
              <c16:uniqueId val="{00000003-8D2B-44F8-9C45-FFB4D31288A8}"/>
            </c:ext>
          </c:extLst>
        </c:ser>
        <c:ser>
          <c:idx val="5"/>
          <c:order val="5"/>
          <c:tx>
            <c:strRef>
              <c:f>表・グラフ!$B$15</c:f>
              <c:strCache>
                <c:ptCount val="1"/>
                <c:pt idx="0">
                  <c:v>うち身分に基づく在留資格</c:v>
                </c:pt>
              </c:strCache>
            </c:strRef>
          </c:tx>
          <c:spPr>
            <a:solidFill>
              <a:schemeClr val="accent6"/>
            </a:solidFill>
            <a:ln>
              <a:noFill/>
            </a:ln>
            <a:effectLst/>
          </c:spPr>
          <c:invertIfNegative val="0"/>
          <c:cat>
            <c:strRef>
              <c:f>表・グラフ!$C$9:$I$9</c:f>
              <c:strCache>
                <c:ptCount val="7"/>
                <c:pt idx="0">
                  <c:v>2016年</c:v>
                </c:pt>
                <c:pt idx="1">
                  <c:v>2017年</c:v>
                </c:pt>
                <c:pt idx="2">
                  <c:v>2018年</c:v>
                </c:pt>
                <c:pt idx="3">
                  <c:v>2019年</c:v>
                </c:pt>
                <c:pt idx="4">
                  <c:v>2020年</c:v>
                </c:pt>
                <c:pt idx="5">
                  <c:v>2021年</c:v>
                </c:pt>
                <c:pt idx="6">
                  <c:v>2022年</c:v>
                </c:pt>
              </c:strCache>
            </c:strRef>
          </c:cat>
          <c:val>
            <c:numRef>
              <c:f>表・グラフ!$C$15:$I$15</c:f>
              <c:numCache>
                <c:formatCode>#,##0_);[Red]\(#,##0\)</c:formatCode>
                <c:ptCount val="7"/>
                <c:pt idx="0">
                  <c:v>17237</c:v>
                </c:pt>
                <c:pt idx="1">
                  <c:v>19686</c:v>
                </c:pt>
                <c:pt idx="2">
                  <c:v>22495</c:v>
                </c:pt>
                <c:pt idx="3">
                  <c:v>24684</c:v>
                </c:pt>
                <c:pt idx="4">
                  <c:v>25750</c:v>
                </c:pt>
                <c:pt idx="5" formatCode="#,##0_ ">
                  <c:v>26661</c:v>
                </c:pt>
                <c:pt idx="6" formatCode="#,##0_ ">
                  <c:v>27735</c:v>
                </c:pt>
              </c:numCache>
            </c:numRef>
          </c:val>
          <c:extLst>
            <c:ext xmlns:c16="http://schemas.microsoft.com/office/drawing/2014/chart" uri="{C3380CC4-5D6E-409C-BE32-E72D297353CC}">
              <c16:uniqueId val="{00000004-8D2B-44F8-9C45-FFB4D31288A8}"/>
            </c:ext>
          </c:extLst>
        </c:ser>
        <c:ser>
          <c:idx val="6"/>
          <c:order val="6"/>
          <c:tx>
            <c:strRef>
              <c:f>表・グラフ!$B$16</c:f>
              <c:strCache>
                <c:ptCount val="1"/>
                <c:pt idx="0">
                  <c:v>うち不明</c:v>
                </c:pt>
              </c:strCache>
            </c:strRef>
          </c:tx>
          <c:spPr>
            <a:solidFill>
              <a:schemeClr val="accent1">
                <a:lumMod val="60000"/>
              </a:schemeClr>
            </a:solidFill>
            <a:ln>
              <a:noFill/>
            </a:ln>
            <a:effectLst/>
          </c:spPr>
          <c:invertIfNegative val="0"/>
          <c:cat>
            <c:strRef>
              <c:f>表・グラフ!$C$9:$I$9</c:f>
              <c:strCache>
                <c:ptCount val="7"/>
                <c:pt idx="0">
                  <c:v>2016年</c:v>
                </c:pt>
                <c:pt idx="1">
                  <c:v>2017年</c:v>
                </c:pt>
                <c:pt idx="2">
                  <c:v>2018年</c:v>
                </c:pt>
                <c:pt idx="3">
                  <c:v>2019年</c:v>
                </c:pt>
                <c:pt idx="4">
                  <c:v>2020年</c:v>
                </c:pt>
                <c:pt idx="5">
                  <c:v>2021年</c:v>
                </c:pt>
                <c:pt idx="6">
                  <c:v>2022年</c:v>
                </c:pt>
              </c:strCache>
            </c:strRef>
          </c:cat>
          <c:val>
            <c:numRef>
              <c:f>表・グラフ!$C$16:$I$16</c:f>
              <c:numCache>
                <c:formatCode>#,##0_);[Red]\(#,##0\)</c:formatCode>
                <c:ptCount val="7"/>
                <c:pt idx="0">
                  <c:v>1</c:v>
                </c:pt>
                <c:pt idx="1">
                  <c:v>2</c:v>
                </c:pt>
                <c:pt idx="2">
                  <c:v>0</c:v>
                </c:pt>
                <c:pt idx="3">
                  <c:v>0</c:v>
                </c:pt>
                <c:pt idx="4">
                  <c:v>2</c:v>
                </c:pt>
                <c:pt idx="5" formatCode="#,##0_ ">
                  <c:v>0</c:v>
                </c:pt>
                <c:pt idx="6" formatCode="#,##0_ ">
                  <c:v>0</c:v>
                </c:pt>
              </c:numCache>
            </c:numRef>
          </c:val>
          <c:extLst>
            <c:ext xmlns:c16="http://schemas.microsoft.com/office/drawing/2014/chart" uri="{C3380CC4-5D6E-409C-BE32-E72D297353CC}">
              <c16:uniqueId val="{00000005-8D2B-44F8-9C45-FFB4D31288A8}"/>
            </c:ext>
          </c:extLst>
        </c:ser>
        <c:dLbls>
          <c:showLegendKey val="0"/>
          <c:showVal val="0"/>
          <c:showCatName val="0"/>
          <c:showSerName val="0"/>
          <c:showPercent val="0"/>
          <c:showBubbleSize val="0"/>
        </c:dLbls>
        <c:gapWidth val="219"/>
        <c:axId val="1782602336"/>
        <c:axId val="1782596928"/>
      </c:barChart>
      <c:lineChart>
        <c:grouping val="standard"/>
        <c:varyColors val="0"/>
        <c:ser>
          <c:idx val="0"/>
          <c:order val="0"/>
          <c:tx>
            <c:strRef>
              <c:f>表・グラフ!$A$10</c:f>
              <c:strCache>
                <c:ptCount val="1"/>
                <c:pt idx="0">
                  <c:v>外国人労働者数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6875696728336555E-2"/>
                  <c:y val="-3.9506172839506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2B-44F8-9C45-FFB4D31288A8}"/>
                </c:ext>
              </c:extLst>
            </c:dLbl>
            <c:dLbl>
              <c:idx val="1"/>
              <c:layout>
                <c:manualLayout>
                  <c:x val="-2.6875696728336555E-2"/>
                  <c:y val="-3.6213991769547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2B-44F8-9C45-FFB4D31288A8}"/>
                </c:ext>
              </c:extLst>
            </c:dLbl>
            <c:dLbl>
              <c:idx val="2"/>
              <c:layout>
                <c:manualLayout>
                  <c:x val="-2.6875696728336555E-2"/>
                  <c:y val="-3.2921810699588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2B-44F8-9C45-FFB4D31288A8}"/>
                </c:ext>
              </c:extLst>
            </c:dLbl>
            <c:dLbl>
              <c:idx val="3"/>
              <c:layout>
                <c:manualLayout>
                  <c:x val="-2.9861885253707282E-2"/>
                  <c:y val="-3.6213991769547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2B-44F8-9C45-FFB4D31288A8}"/>
                </c:ext>
              </c:extLst>
            </c:dLbl>
            <c:dLbl>
              <c:idx val="4"/>
              <c:layout>
                <c:manualLayout>
                  <c:x val="-3.5834262304448736E-2"/>
                  <c:y val="-2.6337448559670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2B-44F8-9C45-FFB4D31288A8}"/>
                </c:ext>
              </c:extLst>
            </c:dLbl>
            <c:dLbl>
              <c:idx val="5"/>
              <c:layout>
                <c:manualLayout>
                  <c:x val="-3.4341168041763487E-2"/>
                  <c:y val="-2.3045267489711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2B-44F8-9C45-FFB4D31288A8}"/>
                </c:ext>
              </c:extLst>
            </c:dLbl>
            <c:dLbl>
              <c:idx val="6"/>
              <c:layout>
                <c:manualLayout>
                  <c:x val="-3.1354979516392753E-2"/>
                  <c:y val="-1.9753086419753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2B-44F8-9C45-FFB4D31288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表・グラフ!$C$9:$I$9</c:f>
              <c:strCache>
                <c:ptCount val="7"/>
                <c:pt idx="0">
                  <c:v>2016年</c:v>
                </c:pt>
                <c:pt idx="1">
                  <c:v>2017年</c:v>
                </c:pt>
                <c:pt idx="2">
                  <c:v>2018年</c:v>
                </c:pt>
                <c:pt idx="3">
                  <c:v>2019年</c:v>
                </c:pt>
                <c:pt idx="4">
                  <c:v>2020年</c:v>
                </c:pt>
                <c:pt idx="5">
                  <c:v>2021年</c:v>
                </c:pt>
                <c:pt idx="6">
                  <c:v>2022年</c:v>
                </c:pt>
              </c:strCache>
            </c:strRef>
          </c:cat>
          <c:val>
            <c:numRef>
              <c:f>表・グラフ!$C$10:$I$10</c:f>
              <c:numCache>
                <c:formatCode>#,##0_);[Red]\(#,##0\)</c:formatCode>
                <c:ptCount val="7"/>
                <c:pt idx="0">
                  <c:v>59008</c:v>
                </c:pt>
                <c:pt idx="1">
                  <c:v>72226</c:v>
                </c:pt>
                <c:pt idx="2">
                  <c:v>90072</c:v>
                </c:pt>
                <c:pt idx="3">
                  <c:v>105379</c:v>
                </c:pt>
                <c:pt idx="4">
                  <c:v>117596</c:v>
                </c:pt>
                <c:pt idx="5" formatCode="#,##0_ ">
                  <c:v>111862</c:v>
                </c:pt>
                <c:pt idx="6" formatCode="#,##0_ ">
                  <c:v>124570</c:v>
                </c:pt>
              </c:numCache>
            </c:numRef>
          </c:val>
          <c:smooth val="0"/>
          <c:extLst>
            <c:ext xmlns:c16="http://schemas.microsoft.com/office/drawing/2014/chart" uri="{C3380CC4-5D6E-409C-BE32-E72D297353CC}">
              <c16:uniqueId val="{0000000D-8D2B-44F8-9C45-FFB4D31288A8}"/>
            </c:ext>
          </c:extLst>
        </c:ser>
        <c:dLbls>
          <c:showLegendKey val="0"/>
          <c:showVal val="0"/>
          <c:showCatName val="0"/>
          <c:showSerName val="0"/>
          <c:showPercent val="0"/>
          <c:showBubbleSize val="0"/>
        </c:dLbls>
        <c:marker val="1"/>
        <c:smooth val="0"/>
        <c:axId val="1855133232"/>
        <c:axId val="1855123248"/>
      </c:lineChart>
      <c:catAx>
        <c:axId val="17826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82596928"/>
        <c:crosses val="autoZero"/>
        <c:auto val="1"/>
        <c:lblAlgn val="ctr"/>
        <c:lblOffset val="100"/>
        <c:noMultiLvlLbl val="0"/>
      </c:catAx>
      <c:valAx>
        <c:axId val="17825969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82602336"/>
        <c:crosses val="autoZero"/>
        <c:crossBetween val="between"/>
      </c:valAx>
      <c:valAx>
        <c:axId val="1855123248"/>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55133232"/>
        <c:crosses val="max"/>
        <c:crossBetween val="between"/>
      </c:valAx>
      <c:catAx>
        <c:axId val="1855133232"/>
        <c:scaling>
          <c:orientation val="minMax"/>
        </c:scaling>
        <c:delete val="1"/>
        <c:axPos val="b"/>
        <c:numFmt formatCode="General" sourceLinked="1"/>
        <c:majorTickMark val="out"/>
        <c:minorTickMark val="none"/>
        <c:tickLblPos val="nextTo"/>
        <c:crossAx val="1855123248"/>
        <c:crosses val="autoZero"/>
        <c:auto val="1"/>
        <c:lblAlgn val="ctr"/>
        <c:lblOffset val="100"/>
        <c:noMultiLvlLbl val="0"/>
      </c:catAx>
      <c:spPr>
        <a:noFill/>
        <a:ln>
          <a:noFill/>
        </a:ln>
        <a:effectLst/>
      </c:spPr>
    </c:plotArea>
    <c:legend>
      <c:legendPos val="b"/>
      <c:layout>
        <c:manualLayout>
          <c:xMode val="edge"/>
          <c:yMode val="edge"/>
          <c:x val="1.306516263088382E-3"/>
          <c:y val="0.82798276141408245"/>
          <c:w val="0.99869348373691158"/>
          <c:h val="0.106173617186740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566763570138"/>
          <c:y val="6.7122309711286091E-2"/>
          <c:w val="0.78394129305265414"/>
          <c:h val="0.5794890638670166"/>
        </c:manualLayout>
      </c:layout>
      <c:barChart>
        <c:barDir val="col"/>
        <c:grouping val="clustered"/>
        <c:varyColors val="0"/>
        <c:ser>
          <c:idx val="0"/>
          <c:order val="0"/>
          <c:tx>
            <c:strRef>
              <c:f>'計算表（開・廃業事業所数比較） (2016から2021)'!$B$11</c:f>
              <c:strCache>
                <c:ptCount val="1"/>
                <c:pt idx="0">
                  <c:v>2016年度 保険関係消滅事業所数</c:v>
                </c:pt>
              </c:strCache>
            </c:strRef>
          </c:tx>
          <c:spPr>
            <a:pattFill prst="ltUpDiag">
              <a:fgClr>
                <a:schemeClr val="accent1"/>
              </a:fgClr>
              <a:bgClr>
                <a:schemeClr val="bg1"/>
              </a:bgClr>
            </a:pattFill>
            <a:ln>
              <a:solidFill>
                <a:schemeClr val="tx1"/>
              </a:solidFill>
            </a:ln>
          </c:spPr>
          <c:invertIfNegative val="0"/>
          <c:cat>
            <c:strRef>
              <c:f>'計算表（開・廃業事業所数比較） (2016から2021)'!$A$12:$A$16</c:f>
              <c:strCache>
                <c:ptCount val="5"/>
                <c:pt idx="0">
                  <c:v>東京都</c:v>
                </c:pt>
                <c:pt idx="1">
                  <c:v>愛知県</c:v>
                </c:pt>
                <c:pt idx="2">
                  <c:v>京都府</c:v>
                </c:pt>
                <c:pt idx="3">
                  <c:v>大阪府</c:v>
                </c:pt>
                <c:pt idx="4">
                  <c:v>兵庫県</c:v>
                </c:pt>
              </c:strCache>
            </c:strRef>
          </c:cat>
          <c:val>
            <c:numRef>
              <c:f>'計算表（開・廃業事業所数比較） (2016から2021)'!$B$12:$B$16</c:f>
              <c:numCache>
                <c:formatCode>#,##0_);[Red]\(#,##0\)</c:formatCode>
                <c:ptCount val="5"/>
                <c:pt idx="0">
                  <c:v>12410</c:v>
                </c:pt>
                <c:pt idx="1">
                  <c:v>4790</c:v>
                </c:pt>
                <c:pt idx="2">
                  <c:v>1771</c:v>
                </c:pt>
                <c:pt idx="3">
                  <c:v>6417</c:v>
                </c:pt>
                <c:pt idx="4">
                  <c:v>2737</c:v>
                </c:pt>
              </c:numCache>
            </c:numRef>
          </c:val>
          <c:extLst>
            <c:ext xmlns:c16="http://schemas.microsoft.com/office/drawing/2014/chart" uri="{C3380CC4-5D6E-409C-BE32-E72D297353CC}">
              <c16:uniqueId val="{00000000-4273-4D1A-902B-EAA6421B616E}"/>
            </c:ext>
          </c:extLst>
        </c:ser>
        <c:ser>
          <c:idx val="1"/>
          <c:order val="1"/>
          <c:tx>
            <c:strRef>
              <c:f>'計算表（開・廃業事業所数比較） (2016から2021)'!$C$11</c:f>
              <c:strCache>
                <c:ptCount val="1"/>
                <c:pt idx="0">
                  <c:v>2021年度 保険関係消滅事業所数</c:v>
                </c:pt>
              </c:strCache>
            </c:strRef>
          </c:tx>
          <c:spPr>
            <a:ln>
              <a:solidFill>
                <a:schemeClr val="tx1"/>
              </a:solidFill>
            </a:ln>
          </c:spPr>
          <c:invertIfNegative val="0"/>
          <c:cat>
            <c:strRef>
              <c:f>'計算表（開・廃業事業所数比較） (2016から2021)'!$A$12:$A$16</c:f>
              <c:strCache>
                <c:ptCount val="5"/>
                <c:pt idx="0">
                  <c:v>東京都</c:v>
                </c:pt>
                <c:pt idx="1">
                  <c:v>愛知県</c:v>
                </c:pt>
                <c:pt idx="2">
                  <c:v>京都府</c:v>
                </c:pt>
                <c:pt idx="3">
                  <c:v>大阪府</c:v>
                </c:pt>
                <c:pt idx="4">
                  <c:v>兵庫県</c:v>
                </c:pt>
              </c:strCache>
            </c:strRef>
          </c:cat>
          <c:val>
            <c:numRef>
              <c:f>'計算表（開・廃業事業所数比較） (2016から2021)'!$C$12:$C$16</c:f>
              <c:numCache>
                <c:formatCode>#,##0_);[Red]\(#,##0\)</c:formatCode>
                <c:ptCount val="5"/>
                <c:pt idx="0">
                  <c:v>12052</c:v>
                </c:pt>
                <c:pt idx="1">
                  <c:v>4994</c:v>
                </c:pt>
                <c:pt idx="2" formatCode="General">
                  <c:v>1367</c:v>
                </c:pt>
                <c:pt idx="3" formatCode="General">
                  <c:v>5659</c:v>
                </c:pt>
                <c:pt idx="4" formatCode="General">
                  <c:v>2360</c:v>
                </c:pt>
              </c:numCache>
            </c:numRef>
          </c:val>
          <c:extLst>
            <c:ext xmlns:c16="http://schemas.microsoft.com/office/drawing/2014/chart" uri="{C3380CC4-5D6E-409C-BE32-E72D297353CC}">
              <c16:uniqueId val="{00000001-4273-4D1A-902B-EAA6421B616E}"/>
            </c:ext>
          </c:extLst>
        </c:ser>
        <c:dLbls>
          <c:showLegendKey val="0"/>
          <c:showVal val="0"/>
          <c:showCatName val="0"/>
          <c:showSerName val="0"/>
          <c:showPercent val="0"/>
          <c:showBubbleSize val="0"/>
        </c:dLbls>
        <c:gapWidth val="130"/>
        <c:overlap val="-30"/>
        <c:axId val="96260096"/>
        <c:axId val="96261632"/>
      </c:barChart>
      <c:lineChart>
        <c:grouping val="standard"/>
        <c:varyColors val="0"/>
        <c:ser>
          <c:idx val="2"/>
          <c:order val="2"/>
          <c:tx>
            <c:strRef>
              <c:f>'計算表（開・廃業事業所数比較） (2016から2021)'!$D$11</c:f>
              <c:strCache>
                <c:ptCount val="1"/>
                <c:pt idx="0">
                  <c:v>2016年度から2021年度までの伸び率</c:v>
                </c:pt>
              </c:strCache>
            </c:strRef>
          </c:tx>
          <c:marker>
            <c:spPr>
              <a:ln>
                <a:solidFill>
                  <a:schemeClr val="tx1"/>
                </a:solidFill>
              </a:ln>
            </c:spPr>
          </c:marker>
          <c:dLbls>
            <c:dLbl>
              <c:idx val="0"/>
              <c:layout>
                <c:manualLayout>
                  <c:x val="-6.2070320929802358E-2"/>
                  <c:y val="-0.10352845103864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73-4D1A-902B-EAA6421B616E}"/>
                </c:ext>
              </c:extLst>
            </c:dLbl>
            <c:dLbl>
              <c:idx val="1"/>
              <c:layout>
                <c:manualLayout>
                  <c:x val="-6.0581376976909088E-2"/>
                  <c:y val="-4.7689545021717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73-4D1A-902B-EAA6421B616E}"/>
                </c:ext>
              </c:extLst>
            </c:dLbl>
            <c:dLbl>
              <c:idx val="2"/>
              <c:layout>
                <c:manualLayout>
                  <c:x val="-5.0890585241730277E-2"/>
                  <c:y val="-6.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73-4D1A-902B-EAA6421B616E}"/>
                </c:ext>
              </c:extLst>
            </c:dLbl>
            <c:dLbl>
              <c:idx val="3"/>
              <c:layout>
                <c:manualLayout>
                  <c:x val="-6.7213222939852754E-2"/>
                  <c:y val="-4.649002184245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73-4D1A-902B-EAA6421B616E}"/>
                </c:ext>
              </c:extLst>
            </c:dLbl>
            <c:dLbl>
              <c:idx val="4"/>
              <c:layout>
                <c:manualLayout>
                  <c:x val="-8.1993075037765512E-2"/>
                  <c:y val="-3.8800521648759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73-4D1A-902B-EAA6421B616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'計算表（開・廃業事業所数比較） (2016から2021)'!$A$12:$A$16</c:f>
              <c:strCache>
                <c:ptCount val="5"/>
                <c:pt idx="0">
                  <c:v>東京都</c:v>
                </c:pt>
                <c:pt idx="1">
                  <c:v>愛知県</c:v>
                </c:pt>
                <c:pt idx="2">
                  <c:v>京都府</c:v>
                </c:pt>
                <c:pt idx="3">
                  <c:v>大阪府</c:v>
                </c:pt>
                <c:pt idx="4">
                  <c:v>兵庫県</c:v>
                </c:pt>
              </c:strCache>
            </c:strRef>
          </c:cat>
          <c:val>
            <c:numRef>
              <c:f>'計算表（開・廃業事業所数比較） (2016から2021)'!$D$12:$D$16</c:f>
              <c:numCache>
                <c:formatCode>0.0%</c:formatCode>
                <c:ptCount val="5"/>
                <c:pt idx="0">
                  <c:v>-2.8847703464947583E-2</c:v>
                </c:pt>
                <c:pt idx="1">
                  <c:v>4.2588726513570041E-2</c:v>
                </c:pt>
                <c:pt idx="2">
                  <c:v>-0.22811970638057599</c:v>
                </c:pt>
                <c:pt idx="3">
                  <c:v>-0.11812373383200869</c:v>
                </c:pt>
                <c:pt idx="4">
                  <c:v>-0.13774205334307632</c:v>
                </c:pt>
              </c:numCache>
            </c:numRef>
          </c:val>
          <c:smooth val="0"/>
          <c:extLst>
            <c:ext xmlns:c16="http://schemas.microsoft.com/office/drawing/2014/chart" uri="{C3380CC4-5D6E-409C-BE32-E72D297353CC}">
              <c16:uniqueId val="{00000007-4273-4D1A-902B-EAA6421B616E}"/>
            </c:ext>
          </c:extLst>
        </c:ser>
        <c:dLbls>
          <c:showLegendKey val="0"/>
          <c:showVal val="0"/>
          <c:showCatName val="0"/>
          <c:showSerName val="0"/>
          <c:showPercent val="0"/>
          <c:showBubbleSize val="0"/>
        </c:dLbls>
        <c:marker val="1"/>
        <c:smooth val="0"/>
        <c:axId val="97321728"/>
        <c:axId val="96263168"/>
      </c:lineChart>
      <c:catAx>
        <c:axId val="96260096"/>
        <c:scaling>
          <c:orientation val="minMax"/>
        </c:scaling>
        <c:delete val="0"/>
        <c:axPos val="b"/>
        <c:numFmt formatCode="General" sourceLinked="0"/>
        <c:majorTickMark val="out"/>
        <c:minorTickMark val="none"/>
        <c:tickLblPos val="nextTo"/>
        <c:crossAx val="96261632"/>
        <c:crosses val="autoZero"/>
        <c:auto val="1"/>
        <c:lblAlgn val="ctr"/>
        <c:lblOffset val="100"/>
        <c:noMultiLvlLbl val="0"/>
      </c:catAx>
      <c:valAx>
        <c:axId val="96261632"/>
        <c:scaling>
          <c:orientation val="minMax"/>
          <c:max val="25000"/>
        </c:scaling>
        <c:delete val="0"/>
        <c:axPos val="l"/>
        <c:majorGridlines/>
        <c:numFmt formatCode="#,##0_);[Red]\(#,##0\)" sourceLinked="1"/>
        <c:majorTickMark val="out"/>
        <c:minorTickMark val="none"/>
        <c:tickLblPos val="nextTo"/>
        <c:crossAx val="96260096"/>
        <c:crosses val="autoZero"/>
        <c:crossBetween val="between"/>
        <c:majorUnit val="5000"/>
      </c:valAx>
      <c:valAx>
        <c:axId val="96263168"/>
        <c:scaling>
          <c:orientation val="minMax"/>
          <c:max val="0.4"/>
          <c:min val="-0.30000000000000004"/>
        </c:scaling>
        <c:delete val="0"/>
        <c:axPos val="r"/>
        <c:numFmt formatCode="0.0%" sourceLinked="1"/>
        <c:majorTickMark val="out"/>
        <c:minorTickMark val="none"/>
        <c:tickLblPos val="nextTo"/>
        <c:crossAx val="97321728"/>
        <c:crosses val="max"/>
        <c:crossBetween val="between"/>
      </c:valAx>
      <c:catAx>
        <c:axId val="97321728"/>
        <c:scaling>
          <c:orientation val="minMax"/>
        </c:scaling>
        <c:delete val="1"/>
        <c:axPos val="b"/>
        <c:numFmt formatCode="General" sourceLinked="1"/>
        <c:majorTickMark val="out"/>
        <c:minorTickMark val="none"/>
        <c:tickLblPos val="nextTo"/>
        <c:crossAx val="96263168"/>
        <c:crosses val="autoZero"/>
        <c:auto val="1"/>
        <c:lblAlgn val="ctr"/>
        <c:lblOffset val="100"/>
        <c:noMultiLvlLbl val="0"/>
      </c:catAx>
    </c:plotArea>
    <c:legend>
      <c:legendPos val="b"/>
      <c:layout>
        <c:manualLayout>
          <c:xMode val="edge"/>
          <c:yMode val="edge"/>
          <c:x val="0.23662839854941797"/>
          <c:y val="0.75888783902012247"/>
          <c:w val="0.49111979323195287"/>
          <c:h val="0.21444549431321086"/>
        </c:manualLayout>
      </c:layout>
      <c:overlay val="0"/>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3840769903762"/>
          <c:y val="5.1400554097404488E-2"/>
          <c:w val="0.78689807524059496"/>
          <c:h val="0.70393919510061242"/>
        </c:manualLayout>
      </c:layout>
      <c:barChart>
        <c:barDir val="col"/>
        <c:grouping val="clustered"/>
        <c:varyColors val="0"/>
        <c:ser>
          <c:idx val="0"/>
          <c:order val="0"/>
          <c:tx>
            <c:strRef>
              <c:f>開業数・廃業数の推移!$B$6</c:f>
              <c:strCache>
                <c:ptCount val="1"/>
                <c:pt idx="0">
                  <c:v>開業数</c:v>
                </c:pt>
              </c:strCache>
            </c:strRef>
          </c:tx>
          <c:spPr>
            <a:solidFill>
              <a:schemeClr val="accent1">
                <a:lumMod val="40000"/>
                <a:lumOff val="60000"/>
              </a:schemeClr>
            </a:solidFill>
          </c:spPr>
          <c:invertIfNegative val="0"/>
          <c:dLbls>
            <c:dLbl>
              <c:idx val="0"/>
              <c:layout>
                <c:manualLayout>
                  <c:x val="0"/>
                  <c:y val="-7.0175438596491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2C-4264-8BCF-89AB16B8D788}"/>
                </c:ext>
              </c:extLst>
            </c:dLbl>
            <c:dLbl>
              <c:idx val="1"/>
              <c:layout>
                <c:manualLayout>
                  <c:x val="0"/>
                  <c:y val="-4.67836257309941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2C-4264-8BCF-89AB16B8D788}"/>
                </c:ext>
              </c:extLst>
            </c:dLbl>
            <c:dLbl>
              <c:idx val="2"/>
              <c:layout>
                <c:manualLayout>
                  <c:x val="2.8374371909818648E-3"/>
                  <c:y val="-1.213071302278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2C-4264-8BCF-89AB16B8D788}"/>
                </c:ext>
              </c:extLst>
            </c:dLbl>
            <c:dLbl>
              <c:idx val="3"/>
              <c:layout>
                <c:manualLayout>
                  <c:x val="0"/>
                  <c:y val="-2.09293182208530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2C-4264-8BCF-89AB16B8D788}"/>
                </c:ext>
              </c:extLst>
            </c:dLbl>
            <c:dLbl>
              <c:idx val="4"/>
              <c:layout>
                <c:manualLayout>
                  <c:x val="5.201908090580594E-17"/>
                  <c:y val="3.4715151250087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2C-4264-8BCF-89AB16B8D788}"/>
                </c:ext>
              </c:extLst>
            </c:dLbl>
            <c:dLbl>
              <c:idx val="5"/>
              <c:layout>
                <c:manualLayout>
                  <c:x val="2.8374371909817607E-3"/>
                  <c:y val="2.892929270840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2C-4264-8BCF-89AB16B8D7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開業数・廃業数の推移!$D$5:$L$5</c:f>
              <c:strCache>
                <c:ptCount val="9"/>
                <c:pt idx="0">
                  <c:v>2013年度</c:v>
                </c:pt>
                <c:pt idx="1">
                  <c:v>2014年度</c:v>
                </c:pt>
                <c:pt idx="2">
                  <c:v>2015年度</c:v>
                </c:pt>
                <c:pt idx="3">
                  <c:v>2016年度</c:v>
                </c:pt>
                <c:pt idx="4">
                  <c:v>2017年度</c:v>
                </c:pt>
                <c:pt idx="5">
                  <c:v>2018年度</c:v>
                </c:pt>
                <c:pt idx="6">
                  <c:v>2019年度</c:v>
                </c:pt>
                <c:pt idx="7">
                  <c:v>2020年度</c:v>
                </c:pt>
                <c:pt idx="8">
                  <c:v>2021年度</c:v>
                </c:pt>
              </c:strCache>
            </c:strRef>
          </c:cat>
          <c:val>
            <c:numRef>
              <c:f>開業数・廃業数の推移!$D$6:$L$6</c:f>
              <c:numCache>
                <c:formatCode>#,##0_);[Red]\(#,##0\)</c:formatCode>
                <c:ptCount val="9"/>
                <c:pt idx="0">
                  <c:v>8276</c:v>
                </c:pt>
                <c:pt idx="1">
                  <c:v>8383</c:v>
                </c:pt>
                <c:pt idx="2">
                  <c:v>10119</c:v>
                </c:pt>
                <c:pt idx="3">
                  <c:v>11700</c:v>
                </c:pt>
                <c:pt idx="4">
                  <c:v>11629</c:v>
                </c:pt>
                <c:pt idx="5">
                  <c:v>8463</c:v>
                </c:pt>
                <c:pt idx="6">
                  <c:v>8460</c:v>
                </c:pt>
                <c:pt idx="7">
                  <c:v>10209</c:v>
                </c:pt>
                <c:pt idx="8">
                  <c:v>9212</c:v>
                </c:pt>
              </c:numCache>
            </c:numRef>
          </c:val>
          <c:extLst>
            <c:ext xmlns:c16="http://schemas.microsoft.com/office/drawing/2014/chart" uri="{C3380CC4-5D6E-409C-BE32-E72D297353CC}">
              <c16:uniqueId val="{00000004-4D2C-4264-8BCF-89AB16B8D788}"/>
            </c:ext>
          </c:extLst>
        </c:ser>
        <c:dLbls>
          <c:showLegendKey val="0"/>
          <c:showVal val="0"/>
          <c:showCatName val="0"/>
          <c:showSerName val="0"/>
          <c:showPercent val="0"/>
          <c:showBubbleSize val="0"/>
        </c:dLbls>
        <c:gapWidth val="150"/>
        <c:axId val="81621376"/>
        <c:axId val="81622912"/>
      </c:barChart>
      <c:lineChart>
        <c:grouping val="standard"/>
        <c:varyColors val="0"/>
        <c:ser>
          <c:idx val="1"/>
          <c:order val="1"/>
          <c:tx>
            <c:strRef>
              <c:f>開業数・廃業数の推移!$B$7</c:f>
              <c:strCache>
                <c:ptCount val="1"/>
                <c:pt idx="0">
                  <c:v>開業率</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開業数・廃業数の推移!$D$5:$L$5</c:f>
              <c:strCache>
                <c:ptCount val="9"/>
                <c:pt idx="0">
                  <c:v>2013年度</c:v>
                </c:pt>
                <c:pt idx="1">
                  <c:v>2014年度</c:v>
                </c:pt>
                <c:pt idx="2">
                  <c:v>2015年度</c:v>
                </c:pt>
                <c:pt idx="3">
                  <c:v>2016年度</c:v>
                </c:pt>
                <c:pt idx="4">
                  <c:v>2017年度</c:v>
                </c:pt>
                <c:pt idx="5">
                  <c:v>2018年度</c:v>
                </c:pt>
                <c:pt idx="6">
                  <c:v>2019年度</c:v>
                </c:pt>
                <c:pt idx="7">
                  <c:v>2020年度</c:v>
                </c:pt>
                <c:pt idx="8">
                  <c:v>2021年度</c:v>
                </c:pt>
              </c:strCache>
            </c:strRef>
          </c:cat>
          <c:val>
            <c:numRef>
              <c:f>開業数・廃業数の推移!$D$7:$L$7</c:f>
              <c:numCache>
                <c:formatCode>0.0%</c:formatCode>
                <c:ptCount val="9"/>
                <c:pt idx="0">
                  <c:v>4.9906831736306674E-2</c:v>
                </c:pt>
                <c:pt idx="1">
                  <c:v>4.9920203896908197E-2</c:v>
                </c:pt>
                <c:pt idx="2">
                  <c:v>5.9457776106423485E-2</c:v>
                </c:pt>
                <c:pt idx="3">
                  <c:v>6.7524672476481792E-2</c:v>
                </c:pt>
                <c:pt idx="4">
                  <c:v>6.5349817364428214E-2</c:v>
                </c:pt>
                <c:pt idx="5">
                  <c:v>4.5991815706669707E-2</c:v>
                </c:pt>
                <c:pt idx="6">
                  <c:v>4.54926760018068E-2</c:v>
                </c:pt>
                <c:pt idx="7">
                  <c:v>5.4368549426438165E-2</c:v>
                </c:pt>
                <c:pt idx="8">
                  <c:v>4.8120269331424957E-2</c:v>
                </c:pt>
              </c:numCache>
            </c:numRef>
          </c:val>
          <c:smooth val="0"/>
          <c:extLst>
            <c:ext xmlns:c16="http://schemas.microsoft.com/office/drawing/2014/chart" uri="{C3380CC4-5D6E-409C-BE32-E72D297353CC}">
              <c16:uniqueId val="{00000005-4D2C-4264-8BCF-89AB16B8D788}"/>
            </c:ext>
          </c:extLst>
        </c:ser>
        <c:ser>
          <c:idx val="2"/>
          <c:order val="2"/>
          <c:tx>
            <c:strRef>
              <c:f>開業数・廃業数の推移!$B$9</c:f>
              <c:strCache>
                <c:ptCount val="1"/>
                <c:pt idx="0">
                  <c:v>廃業率</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開業数・廃業数の推移!$D$5:$L$5</c:f>
              <c:strCache>
                <c:ptCount val="9"/>
                <c:pt idx="0">
                  <c:v>2013年度</c:v>
                </c:pt>
                <c:pt idx="1">
                  <c:v>2014年度</c:v>
                </c:pt>
                <c:pt idx="2">
                  <c:v>2015年度</c:v>
                </c:pt>
                <c:pt idx="3">
                  <c:v>2016年度</c:v>
                </c:pt>
                <c:pt idx="4">
                  <c:v>2017年度</c:v>
                </c:pt>
                <c:pt idx="5">
                  <c:v>2018年度</c:v>
                </c:pt>
                <c:pt idx="6">
                  <c:v>2019年度</c:v>
                </c:pt>
                <c:pt idx="7">
                  <c:v>2020年度</c:v>
                </c:pt>
                <c:pt idx="8">
                  <c:v>2021年度</c:v>
                </c:pt>
              </c:strCache>
            </c:strRef>
          </c:cat>
          <c:val>
            <c:numRef>
              <c:f>開業数・廃業数の推移!$D$9:$L$9</c:f>
              <c:numCache>
                <c:formatCode>0.0%</c:formatCode>
                <c:ptCount val="9"/>
                <c:pt idx="0">
                  <c:v>3.5669273769967862E-2</c:v>
                </c:pt>
                <c:pt idx="1">
                  <c:v>3.7921013767805246E-2</c:v>
                </c:pt>
                <c:pt idx="2">
                  <c:v>3.6700589935835665E-2</c:v>
                </c:pt>
                <c:pt idx="3">
                  <c:v>3.7034685750562707E-2</c:v>
                </c:pt>
                <c:pt idx="4">
                  <c:v>4.2669289126159034E-2</c:v>
                </c:pt>
                <c:pt idx="5">
                  <c:v>3.8041204058453029E-2</c:v>
                </c:pt>
                <c:pt idx="6">
                  <c:v>3.6291970488911834E-2</c:v>
                </c:pt>
                <c:pt idx="7">
                  <c:v>3.036629139284459E-2</c:v>
                </c:pt>
                <c:pt idx="8">
                  <c:v>2.9560638747995423E-2</c:v>
                </c:pt>
              </c:numCache>
            </c:numRef>
          </c:val>
          <c:smooth val="0"/>
          <c:extLst>
            <c:ext xmlns:c16="http://schemas.microsoft.com/office/drawing/2014/chart" uri="{C3380CC4-5D6E-409C-BE32-E72D297353CC}">
              <c16:uniqueId val="{00000006-4D2C-4264-8BCF-89AB16B8D788}"/>
            </c:ext>
          </c:extLst>
        </c:ser>
        <c:dLbls>
          <c:showLegendKey val="0"/>
          <c:showVal val="0"/>
          <c:showCatName val="0"/>
          <c:showSerName val="0"/>
          <c:showPercent val="0"/>
          <c:showBubbleSize val="0"/>
        </c:dLbls>
        <c:marker val="1"/>
        <c:smooth val="0"/>
        <c:axId val="118196096"/>
        <c:axId val="109120896"/>
      </c:lineChart>
      <c:catAx>
        <c:axId val="81621376"/>
        <c:scaling>
          <c:orientation val="minMax"/>
        </c:scaling>
        <c:delete val="0"/>
        <c:axPos val="b"/>
        <c:numFmt formatCode="General" sourceLinked="0"/>
        <c:majorTickMark val="out"/>
        <c:minorTickMark val="none"/>
        <c:tickLblPos val="nextTo"/>
        <c:txPr>
          <a:bodyPr/>
          <a:lstStyle/>
          <a:p>
            <a:pPr>
              <a:defRPr sz="600"/>
            </a:pPr>
            <a:endParaRPr lang="ja-JP"/>
          </a:p>
        </c:txPr>
        <c:crossAx val="81622912"/>
        <c:crosses val="autoZero"/>
        <c:auto val="1"/>
        <c:lblAlgn val="ctr"/>
        <c:lblOffset val="100"/>
        <c:noMultiLvlLbl val="0"/>
      </c:catAx>
      <c:valAx>
        <c:axId val="81622912"/>
        <c:scaling>
          <c:orientation val="minMax"/>
          <c:max val="14000"/>
        </c:scaling>
        <c:delete val="0"/>
        <c:axPos val="l"/>
        <c:majorGridlines/>
        <c:numFmt formatCode="#,##0_);[Red]\(#,##0\)" sourceLinked="1"/>
        <c:majorTickMark val="out"/>
        <c:minorTickMark val="none"/>
        <c:tickLblPos val="nextTo"/>
        <c:crossAx val="81621376"/>
        <c:crosses val="autoZero"/>
        <c:crossBetween val="between"/>
      </c:valAx>
      <c:valAx>
        <c:axId val="109120896"/>
        <c:scaling>
          <c:orientation val="minMax"/>
          <c:max val="0.1"/>
        </c:scaling>
        <c:delete val="0"/>
        <c:axPos val="r"/>
        <c:numFmt formatCode="0.0%" sourceLinked="1"/>
        <c:majorTickMark val="out"/>
        <c:minorTickMark val="none"/>
        <c:tickLblPos val="nextTo"/>
        <c:crossAx val="118196096"/>
        <c:crosses val="max"/>
        <c:crossBetween val="between"/>
        <c:majorUnit val="2.0000000000000004E-2"/>
      </c:valAx>
      <c:catAx>
        <c:axId val="118196096"/>
        <c:scaling>
          <c:orientation val="minMax"/>
        </c:scaling>
        <c:delete val="1"/>
        <c:axPos val="b"/>
        <c:numFmt formatCode="General" sourceLinked="1"/>
        <c:majorTickMark val="out"/>
        <c:minorTickMark val="none"/>
        <c:tickLblPos val="nextTo"/>
        <c:crossAx val="109120896"/>
        <c:crosses val="autoZero"/>
        <c:auto val="1"/>
        <c:lblAlgn val="ctr"/>
        <c:lblOffset val="100"/>
        <c:noMultiLvlLbl val="0"/>
      </c:catAx>
    </c:plotArea>
    <c:legend>
      <c:legendPos val="r"/>
      <c:layout>
        <c:manualLayout>
          <c:xMode val="edge"/>
          <c:yMode val="edge"/>
          <c:x val="0.10223643671509675"/>
          <c:y val="0.82289441445972611"/>
          <c:w val="0.77635630989164328"/>
          <c:h val="0.11631671041119861"/>
        </c:manualLayout>
      </c:layout>
      <c:overlay val="0"/>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20679704711864"/>
          <c:y val="7.1566729110505989E-2"/>
          <c:w val="0.78513261368141607"/>
          <c:h val="0.58133627949736499"/>
        </c:manualLayout>
      </c:layout>
      <c:barChart>
        <c:barDir val="col"/>
        <c:grouping val="clustered"/>
        <c:varyColors val="0"/>
        <c:ser>
          <c:idx val="0"/>
          <c:order val="0"/>
          <c:tx>
            <c:strRef>
              <c:f>'計算表（開・廃業事業所数比較） (2016から2021)'!$B$3</c:f>
              <c:strCache>
                <c:ptCount val="1"/>
                <c:pt idx="0">
                  <c:v>2016年度 保険関係新規成立事業所数</c:v>
                </c:pt>
              </c:strCache>
            </c:strRef>
          </c:tx>
          <c:spPr>
            <a:pattFill prst="ltUpDiag">
              <a:fgClr>
                <a:schemeClr val="accent1"/>
              </a:fgClr>
              <a:bgClr>
                <a:schemeClr val="bg1"/>
              </a:bgClr>
            </a:pattFill>
            <a:ln>
              <a:solidFill>
                <a:schemeClr val="tx1"/>
              </a:solidFill>
            </a:ln>
          </c:spPr>
          <c:invertIfNegative val="0"/>
          <c:cat>
            <c:strRef>
              <c:f>'計算表（開・廃業事業所数比較） (2016から2021)'!$A$4:$A$8</c:f>
              <c:strCache>
                <c:ptCount val="5"/>
                <c:pt idx="0">
                  <c:v>東京都</c:v>
                </c:pt>
                <c:pt idx="1">
                  <c:v>愛知県</c:v>
                </c:pt>
                <c:pt idx="2">
                  <c:v>京都府</c:v>
                </c:pt>
                <c:pt idx="3">
                  <c:v>大阪府</c:v>
                </c:pt>
                <c:pt idx="4">
                  <c:v>兵庫県</c:v>
                </c:pt>
              </c:strCache>
            </c:strRef>
          </c:cat>
          <c:val>
            <c:numRef>
              <c:f>'計算表（開・廃業事業所数比較） (2016から2021)'!$B$4:$B$8</c:f>
              <c:numCache>
                <c:formatCode>#,##0_);[Red]\(#,##0\)</c:formatCode>
                <c:ptCount val="5"/>
                <c:pt idx="0">
                  <c:v>20557</c:v>
                </c:pt>
                <c:pt idx="1">
                  <c:v>7149</c:v>
                </c:pt>
                <c:pt idx="2">
                  <c:v>2413</c:v>
                </c:pt>
                <c:pt idx="3">
                  <c:v>11700</c:v>
                </c:pt>
                <c:pt idx="4">
                  <c:v>4886</c:v>
                </c:pt>
              </c:numCache>
            </c:numRef>
          </c:val>
          <c:extLst>
            <c:ext xmlns:c16="http://schemas.microsoft.com/office/drawing/2014/chart" uri="{C3380CC4-5D6E-409C-BE32-E72D297353CC}">
              <c16:uniqueId val="{00000000-3675-4286-892F-A3AFA86B21DC}"/>
            </c:ext>
          </c:extLst>
        </c:ser>
        <c:ser>
          <c:idx val="1"/>
          <c:order val="1"/>
          <c:tx>
            <c:strRef>
              <c:f>'計算表（開・廃業事業所数比較） (2016から2021)'!$C$3</c:f>
              <c:strCache>
                <c:ptCount val="1"/>
                <c:pt idx="0">
                  <c:v>2021年度 保険関係新規成立事業所数</c:v>
                </c:pt>
              </c:strCache>
            </c:strRef>
          </c:tx>
          <c:spPr>
            <a:ln>
              <a:solidFill>
                <a:schemeClr val="tx1"/>
              </a:solidFill>
            </a:ln>
          </c:spPr>
          <c:invertIfNegative val="0"/>
          <c:cat>
            <c:strRef>
              <c:f>'計算表（開・廃業事業所数比較） (2016から2021)'!$A$4:$A$8</c:f>
              <c:strCache>
                <c:ptCount val="5"/>
                <c:pt idx="0">
                  <c:v>東京都</c:v>
                </c:pt>
                <c:pt idx="1">
                  <c:v>愛知県</c:v>
                </c:pt>
                <c:pt idx="2">
                  <c:v>京都府</c:v>
                </c:pt>
                <c:pt idx="3">
                  <c:v>大阪府</c:v>
                </c:pt>
                <c:pt idx="4">
                  <c:v>兵庫県</c:v>
                </c:pt>
              </c:strCache>
            </c:strRef>
          </c:cat>
          <c:val>
            <c:numRef>
              <c:f>'計算表（開・廃業事業所数比較） (2016から2021)'!$C$4:$C$8</c:f>
              <c:numCache>
                <c:formatCode>#,##0_);[Red]\(#,##0\)</c:formatCode>
                <c:ptCount val="5"/>
                <c:pt idx="0">
                  <c:v>19040</c:v>
                </c:pt>
                <c:pt idx="1">
                  <c:v>6051</c:v>
                </c:pt>
                <c:pt idx="2">
                  <c:v>2038</c:v>
                </c:pt>
                <c:pt idx="3">
                  <c:v>9212</c:v>
                </c:pt>
                <c:pt idx="4">
                  <c:v>3759</c:v>
                </c:pt>
              </c:numCache>
            </c:numRef>
          </c:val>
          <c:extLst>
            <c:ext xmlns:c16="http://schemas.microsoft.com/office/drawing/2014/chart" uri="{C3380CC4-5D6E-409C-BE32-E72D297353CC}">
              <c16:uniqueId val="{00000001-3675-4286-892F-A3AFA86B21DC}"/>
            </c:ext>
          </c:extLst>
        </c:ser>
        <c:dLbls>
          <c:showLegendKey val="0"/>
          <c:showVal val="0"/>
          <c:showCatName val="0"/>
          <c:showSerName val="0"/>
          <c:showPercent val="0"/>
          <c:showBubbleSize val="0"/>
        </c:dLbls>
        <c:gapWidth val="130"/>
        <c:overlap val="-30"/>
        <c:axId val="96227712"/>
        <c:axId val="96229248"/>
      </c:barChart>
      <c:lineChart>
        <c:grouping val="standard"/>
        <c:varyColors val="0"/>
        <c:ser>
          <c:idx val="2"/>
          <c:order val="2"/>
          <c:tx>
            <c:strRef>
              <c:f>'計算表（開・廃業事業所数比較） (2016から2021)'!$D$3</c:f>
              <c:strCache>
                <c:ptCount val="1"/>
                <c:pt idx="0">
                  <c:v>2016年度から2021年度までの伸び率</c:v>
                </c:pt>
              </c:strCache>
            </c:strRef>
          </c:tx>
          <c:marker>
            <c:spPr>
              <a:ln>
                <a:solidFill>
                  <a:schemeClr val="tx1"/>
                </a:solidFill>
              </a:ln>
            </c:spPr>
          </c:marker>
          <c:dLbls>
            <c:dLbl>
              <c:idx val="0"/>
              <c:layout>
                <c:manualLayout>
                  <c:x val="-7.9486989581206188E-2"/>
                  <c:y val="-9.6173621033879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75-4286-892F-A3AFA86B21DC}"/>
                </c:ext>
              </c:extLst>
            </c:dLbl>
            <c:dLbl>
              <c:idx val="1"/>
              <c:layout>
                <c:manualLayout>
                  <c:x val="-3.0592734225621462E-2"/>
                  <c:y val="-0.124444400894347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75-4286-892F-A3AFA86B21DC}"/>
                </c:ext>
              </c:extLst>
            </c:dLbl>
            <c:dLbl>
              <c:idx val="2"/>
              <c:layout>
                <c:manualLayout>
                  <c:x val="-5.6086679413639262E-2"/>
                  <c:y val="-7.5555529114425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75-4286-892F-A3AFA86B21DC}"/>
                </c:ext>
              </c:extLst>
            </c:dLbl>
            <c:dLbl>
              <c:idx val="3"/>
              <c:layout>
                <c:manualLayout>
                  <c:x val="-4.5889101338432124E-2"/>
                  <c:y val="-6.2222200447173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75-4286-892F-A3AFA86B21DC}"/>
                </c:ext>
              </c:extLst>
            </c:dLbl>
            <c:dLbl>
              <c:idx val="4"/>
              <c:layout>
                <c:manualLayout>
                  <c:x val="-4.0790312300828552E-2"/>
                  <c:y val="6.6666643336257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75-4286-892F-A3AFA86B21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'計算表（開・廃業事業所数比較） (2016から2021)'!$A$4:$A$8</c:f>
              <c:strCache>
                <c:ptCount val="5"/>
                <c:pt idx="0">
                  <c:v>東京都</c:v>
                </c:pt>
                <c:pt idx="1">
                  <c:v>愛知県</c:v>
                </c:pt>
                <c:pt idx="2">
                  <c:v>京都府</c:v>
                </c:pt>
                <c:pt idx="3">
                  <c:v>大阪府</c:v>
                </c:pt>
                <c:pt idx="4">
                  <c:v>兵庫県</c:v>
                </c:pt>
              </c:strCache>
            </c:strRef>
          </c:cat>
          <c:val>
            <c:numRef>
              <c:f>'計算表（開・廃業事業所数比較） (2016から2021)'!$D$4:$D$8</c:f>
              <c:numCache>
                <c:formatCode>0.0%</c:formatCode>
                <c:ptCount val="5"/>
                <c:pt idx="0">
                  <c:v>-7.3794814418446264E-2</c:v>
                </c:pt>
                <c:pt idx="1">
                  <c:v>-0.15358791439362152</c:v>
                </c:pt>
                <c:pt idx="2">
                  <c:v>-0.15540820555325319</c:v>
                </c:pt>
                <c:pt idx="3">
                  <c:v>-0.21264957264957263</c:v>
                </c:pt>
                <c:pt idx="4">
                  <c:v>-0.2306590257879656</c:v>
                </c:pt>
              </c:numCache>
            </c:numRef>
          </c:val>
          <c:smooth val="0"/>
          <c:extLst>
            <c:ext xmlns:c16="http://schemas.microsoft.com/office/drawing/2014/chart" uri="{C3380CC4-5D6E-409C-BE32-E72D297353CC}">
              <c16:uniqueId val="{00000007-3675-4286-892F-A3AFA86B21DC}"/>
            </c:ext>
          </c:extLst>
        </c:ser>
        <c:dLbls>
          <c:showLegendKey val="0"/>
          <c:showVal val="0"/>
          <c:showCatName val="0"/>
          <c:showSerName val="0"/>
          <c:showPercent val="0"/>
          <c:showBubbleSize val="0"/>
        </c:dLbls>
        <c:marker val="1"/>
        <c:smooth val="0"/>
        <c:axId val="96232576"/>
        <c:axId val="96230784"/>
      </c:lineChart>
      <c:catAx>
        <c:axId val="96227712"/>
        <c:scaling>
          <c:orientation val="minMax"/>
        </c:scaling>
        <c:delete val="0"/>
        <c:axPos val="b"/>
        <c:numFmt formatCode="General" sourceLinked="0"/>
        <c:majorTickMark val="out"/>
        <c:minorTickMark val="none"/>
        <c:tickLblPos val="nextTo"/>
        <c:crossAx val="96229248"/>
        <c:crosses val="autoZero"/>
        <c:auto val="1"/>
        <c:lblAlgn val="ctr"/>
        <c:lblOffset val="100"/>
        <c:noMultiLvlLbl val="0"/>
      </c:catAx>
      <c:valAx>
        <c:axId val="96229248"/>
        <c:scaling>
          <c:orientation val="minMax"/>
        </c:scaling>
        <c:delete val="0"/>
        <c:axPos val="l"/>
        <c:majorGridlines/>
        <c:numFmt formatCode="#,##0_);[Red]\(#,##0\)" sourceLinked="1"/>
        <c:majorTickMark val="out"/>
        <c:minorTickMark val="none"/>
        <c:tickLblPos val="nextTo"/>
        <c:crossAx val="96227712"/>
        <c:crosses val="autoZero"/>
        <c:crossBetween val="between"/>
      </c:valAx>
      <c:valAx>
        <c:axId val="96230784"/>
        <c:scaling>
          <c:orientation val="minMax"/>
        </c:scaling>
        <c:delete val="0"/>
        <c:axPos val="r"/>
        <c:numFmt formatCode="0.0%" sourceLinked="1"/>
        <c:majorTickMark val="out"/>
        <c:minorTickMark val="none"/>
        <c:tickLblPos val="nextTo"/>
        <c:crossAx val="96232576"/>
        <c:crosses val="max"/>
        <c:crossBetween val="between"/>
      </c:valAx>
      <c:catAx>
        <c:axId val="96232576"/>
        <c:scaling>
          <c:orientation val="minMax"/>
        </c:scaling>
        <c:delete val="1"/>
        <c:axPos val="b"/>
        <c:numFmt formatCode="General" sourceLinked="1"/>
        <c:majorTickMark val="out"/>
        <c:minorTickMark val="none"/>
        <c:tickLblPos val="nextTo"/>
        <c:crossAx val="96230784"/>
        <c:crosses val="autoZero"/>
        <c:auto val="1"/>
        <c:lblAlgn val="ctr"/>
        <c:lblOffset val="100"/>
        <c:noMultiLvlLbl val="0"/>
      </c:catAx>
    </c:plotArea>
    <c:legend>
      <c:legendPos val="b"/>
      <c:layout>
        <c:manualLayout>
          <c:xMode val="edge"/>
          <c:yMode val="edge"/>
          <c:x val="0.23223699332038561"/>
          <c:y val="0.76962387764693696"/>
          <c:w val="0.52022944550669215"/>
          <c:h val="0.20370946501855991"/>
        </c:manualLayout>
      </c:layout>
      <c:overlay val="0"/>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7780619117054"/>
          <c:y val="4.5660382246458943E-2"/>
          <c:w val="0.84942624847149717"/>
          <c:h val="0.73425743023127787"/>
        </c:manualLayout>
      </c:layout>
      <c:lineChart>
        <c:grouping val="standard"/>
        <c:varyColors val="0"/>
        <c:ser>
          <c:idx val="0"/>
          <c:order val="0"/>
          <c:tx>
            <c:strRef>
              <c:f>'３５～４４，４５～５４'!$L$24</c:f>
              <c:strCache>
                <c:ptCount val="1"/>
                <c:pt idx="0">
                  <c:v>大阪府（男性）</c:v>
                </c:pt>
              </c:strCache>
            </c:strRef>
          </c:tx>
          <c:spPr>
            <a:ln w="19050"/>
          </c:spPr>
          <c:dLbls>
            <c:dLbl>
              <c:idx val="5"/>
              <c:layout>
                <c:manualLayout>
                  <c:x val="-5.7005240013868599E-2"/>
                  <c:y val="6.6223454207495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CC-4431-8442-A604B9C5AEC5}"/>
                </c:ext>
              </c:extLst>
            </c:dLbl>
            <c:dLbl>
              <c:idx val="6"/>
              <c:layout>
                <c:manualLayout>
                  <c:x val="-5.807882320068241E-2"/>
                  <c:y val="6.8911857036758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CC-4431-8442-A604B9C5AEC5}"/>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'３５～４４，４５～５４'!$N$23:$T$23</c:f>
              <c:strCache>
                <c:ptCount val="7"/>
                <c:pt idx="0">
                  <c:v>2016年</c:v>
                </c:pt>
                <c:pt idx="1">
                  <c:v>2017年</c:v>
                </c:pt>
                <c:pt idx="2">
                  <c:v>2018年</c:v>
                </c:pt>
                <c:pt idx="3">
                  <c:v>2019年</c:v>
                </c:pt>
                <c:pt idx="4">
                  <c:v>2020年</c:v>
                </c:pt>
                <c:pt idx="5">
                  <c:v>2021年</c:v>
                </c:pt>
                <c:pt idx="6">
                  <c:v>2022年</c:v>
                </c:pt>
              </c:strCache>
            </c:strRef>
          </c:cat>
          <c:val>
            <c:numRef>
              <c:f>'３５～４４，４５～５４'!$N$24:$T$24</c:f>
              <c:numCache>
                <c:formatCode>0.00%</c:formatCode>
                <c:ptCount val="7"/>
                <c:pt idx="0">
                  <c:v>0.91816693944353522</c:v>
                </c:pt>
                <c:pt idx="1">
                  <c:v>0.90909090909090906</c:v>
                </c:pt>
                <c:pt idx="2">
                  <c:v>0.91463414634146345</c:v>
                </c:pt>
                <c:pt idx="3">
                  <c:v>0.91803278688524592</c:v>
                </c:pt>
                <c:pt idx="4">
                  <c:v>0.91715976331360949</c:v>
                </c:pt>
                <c:pt idx="5">
                  <c:v>0.92386530014641288</c:v>
                </c:pt>
                <c:pt idx="6">
                  <c:v>0.92162554426705368</c:v>
                </c:pt>
              </c:numCache>
            </c:numRef>
          </c:val>
          <c:smooth val="0"/>
          <c:extLst>
            <c:ext xmlns:c16="http://schemas.microsoft.com/office/drawing/2014/chart" uri="{C3380CC4-5D6E-409C-BE32-E72D297353CC}">
              <c16:uniqueId val="{00000000-1DCC-4431-8442-A604B9C5AEC5}"/>
            </c:ext>
          </c:extLst>
        </c:ser>
        <c:ser>
          <c:idx val="1"/>
          <c:order val="1"/>
          <c:tx>
            <c:strRef>
              <c:f>'３５～４４，４５～５４'!$L$25</c:f>
              <c:strCache>
                <c:ptCount val="1"/>
                <c:pt idx="0">
                  <c:v>全国（男性）</c:v>
                </c:pt>
              </c:strCache>
            </c:strRef>
          </c:tx>
          <c:spPr>
            <a:ln w="19050">
              <a:prstDash val="sysDash"/>
            </a:ln>
          </c:spPr>
          <c:marker>
            <c:symbol val="diamond"/>
            <c:size val="7"/>
          </c:marker>
          <c:cat>
            <c:strRef>
              <c:f>'３５～４４，４５～５４'!$N$23:$T$23</c:f>
              <c:strCache>
                <c:ptCount val="7"/>
                <c:pt idx="0">
                  <c:v>2016年</c:v>
                </c:pt>
                <c:pt idx="1">
                  <c:v>2017年</c:v>
                </c:pt>
                <c:pt idx="2">
                  <c:v>2018年</c:v>
                </c:pt>
                <c:pt idx="3">
                  <c:v>2019年</c:v>
                </c:pt>
                <c:pt idx="4">
                  <c:v>2020年</c:v>
                </c:pt>
                <c:pt idx="5">
                  <c:v>2021年</c:v>
                </c:pt>
                <c:pt idx="6">
                  <c:v>2022年</c:v>
                </c:pt>
              </c:strCache>
            </c:strRef>
          </c:cat>
          <c:val>
            <c:numRef>
              <c:f>'３５～４４，４５～５４'!$N$25:$T$25</c:f>
              <c:numCache>
                <c:formatCode>0.00%</c:formatCode>
                <c:ptCount val="7"/>
                <c:pt idx="0">
                  <c:v>0.9309941520467836</c:v>
                </c:pt>
                <c:pt idx="1">
                  <c:v>0.93083900226757366</c:v>
                </c:pt>
                <c:pt idx="2">
                  <c:v>0.93466223698781836</c:v>
                </c:pt>
                <c:pt idx="3">
                  <c:v>0.93492407809110634</c:v>
                </c:pt>
                <c:pt idx="4">
                  <c:v>0.93233082706766912</c:v>
                </c:pt>
                <c:pt idx="5">
                  <c:v>0.92991631799163177</c:v>
                </c:pt>
                <c:pt idx="6">
                  <c:v>0.93096234309623427</c:v>
                </c:pt>
              </c:numCache>
            </c:numRef>
          </c:val>
          <c:smooth val="0"/>
          <c:extLst>
            <c:ext xmlns:c16="http://schemas.microsoft.com/office/drawing/2014/chart" uri="{C3380CC4-5D6E-409C-BE32-E72D297353CC}">
              <c16:uniqueId val="{00000001-1DCC-4431-8442-A604B9C5AEC5}"/>
            </c:ext>
          </c:extLst>
        </c:ser>
        <c:ser>
          <c:idx val="2"/>
          <c:order val="2"/>
          <c:tx>
            <c:strRef>
              <c:f>'３５～４４，４５～５４'!$L$26</c:f>
              <c:strCache>
                <c:ptCount val="1"/>
                <c:pt idx="0">
                  <c:v>大阪府（女性）</c:v>
                </c:pt>
              </c:strCache>
            </c:strRef>
          </c:tx>
          <c:spPr>
            <a:ln w="19050"/>
          </c:spPr>
          <c:marker>
            <c:symbol val="x"/>
            <c:size val="7"/>
          </c:marker>
          <c:dLbls>
            <c:dLbl>
              <c:idx val="0"/>
              <c:layout>
                <c:manualLayout>
                  <c:x val="-6.7993323177797868E-2"/>
                  <c:y val="3.4432944955732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CC-4431-8442-A604B9C5AEC5}"/>
                </c:ext>
              </c:extLst>
            </c:dLbl>
            <c:dLbl>
              <c:idx val="2"/>
              <c:layout>
                <c:manualLayout>
                  <c:x val="-7.3301676875494659E-2"/>
                  <c:y val="3.0320330563525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CC-4431-8442-A604B9C5AEC5}"/>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CC-4431-8442-A604B9C5AEC5}"/>
                </c:ext>
              </c:extLst>
            </c:dLbl>
            <c:dLbl>
              <c:idx val="5"/>
              <c:layout>
                <c:manualLayout>
                  <c:x val="-7.0276124258110542E-2"/>
                  <c:y val="3.7435153462044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CC-4431-8442-A604B9C5AEC5}"/>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'３５～４４，４５～５４'!$N$23:$T$23</c:f>
              <c:strCache>
                <c:ptCount val="7"/>
                <c:pt idx="0">
                  <c:v>2016年</c:v>
                </c:pt>
                <c:pt idx="1">
                  <c:v>2017年</c:v>
                </c:pt>
                <c:pt idx="2">
                  <c:v>2018年</c:v>
                </c:pt>
                <c:pt idx="3">
                  <c:v>2019年</c:v>
                </c:pt>
                <c:pt idx="4">
                  <c:v>2020年</c:v>
                </c:pt>
                <c:pt idx="5">
                  <c:v>2021年</c:v>
                </c:pt>
                <c:pt idx="6">
                  <c:v>2022年</c:v>
                </c:pt>
              </c:strCache>
            </c:strRef>
          </c:cat>
          <c:val>
            <c:numRef>
              <c:f>'３５～４４，４５～５４'!$N$26:$T$26</c:f>
              <c:numCache>
                <c:formatCode>0.00%</c:formatCode>
                <c:ptCount val="7"/>
                <c:pt idx="0">
                  <c:v>0.72843450479233229</c:v>
                </c:pt>
                <c:pt idx="1">
                  <c:v>0.74</c:v>
                </c:pt>
                <c:pt idx="2">
                  <c:v>0.72089552238805965</c:v>
                </c:pt>
                <c:pt idx="3">
                  <c:v>0.75218658892128276</c:v>
                </c:pt>
                <c:pt idx="4">
                  <c:v>0.75901875901875904</c:v>
                </c:pt>
                <c:pt idx="5">
                  <c:v>0.75213675213675213</c:v>
                </c:pt>
                <c:pt idx="6">
                  <c:v>0.75460992907801416</c:v>
                </c:pt>
              </c:numCache>
            </c:numRef>
          </c:val>
          <c:smooth val="0"/>
          <c:extLst>
            <c:ext xmlns:c16="http://schemas.microsoft.com/office/drawing/2014/chart" uri="{C3380CC4-5D6E-409C-BE32-E72D297353CC}">
              <c16:uniqueId val="{00000005-1DCC-4431-8442-A604B9C5AEC5}"/>
            </c:ext>
          </c:extLst>
        </c:ser>
        <c:ser>
          <c:idx val="3"/>
          <c:order val="3"/>
          <c:tx>
            <c:strRef>
              <c:f>'３５～４４，４５～５４'!$L$27</c:f>
              <c:strCache>
                <c:ptCount val="1"/>
                <c:pt idx="0">
                  <c:v>全国（女性）</c:v>
                </c:pt>
              </c:strCache>
            </c:strRef>
          </c:tx>
          <c:spPr>
            <a:ln w="19050">
              <a:prstDash val="sysDash"/>
            </a:ln>
          </c:spPr>
          <c:marker>
            <c:symbol val="x"/>
            <c:size val="7"/>
          </c:marker>
          <c:cat>
            <c:strRef>
              <c:f>'３５～４４，４５～５４'!$N$23:$T$23</c:f>
              <c:strCache>
                <c:ptCount val="7"/>
                <c:pt idx="0">
                  <c:v>2016年</c:v>
                </c:pt>
                <c:pt idx="1">
                  <c:v>2017年</c:v>
                </c:pt>
                <c:pt idx="2">
                  <c:v>2018年</c:v>
                </c:pt>
                <c:pt idx="3">
                  <c:v>2019年</c:v>
                </c:pt>
                <c:pt idx="4">
                  <c:v>2020年</c:v>
                </c:pt>
                <c:pt idx="5">
                  <c:v>2021年</c:v>
                </c:pt>
                <c:pt idx="6">
                  <c:v>2022年</c:v>
                </c:pt>
              </c:strCache>
            </c:strRef>
          </c:cat>
          <c:val>
            <c:numRef>
              <c:f>'３５～４４，４５～５４'!$N$27:$T$27</c:f>
              <c:numCache>
                <c:formatCode>0.00%</c:formatCode>
                <c:ptCount val="7"/>
                <c:pt idx="0">
                  <c:v>0.76004728132387711</c:v>
                </c:pt>
                <c:pt idx="1">
                  <c:v>0.76985040276179517</c:v>
                </c:pt>
                <c:pt idx="2">
                  <c:v>0.77727784026996627</c:v>
                </c:pt>
                <c:pt idx="3">
                  <c:v>0.79162072767364944</c:v>
                </c:pt>
                <c:pt idx="4">
                  <c:v>0.78688524590163933</c:v>
                </c:pt>
                <c:pt idx="5">
                  <c:v>0.78686759956942953</c:v>
                </c:pt>
                <c:pt idx="6">
                  <c:v>0.79807692307692313</c:v>
                </c:pt>
              </c:numCache>
            </c:numRef>
          </c:val>
          <c:smooth val="0"/>
          <c:extLst>
            <c:ext xmlns:c16="http://schemas.microsoft.com/office/drawing/2014/chart" uri="{C3380CC4-5D6E-409C-BE32-E72D297353CC}">
              <c16:uniqueId val="{00000006-1DCC-4431-8442-A604B9C5AEC5}"/>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1"/>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大阪府の農業産出額の推移</a:t>
            </a:r>
          </a:p>
        </c:rich>
      </c:tx>
      <c:overlay val="0"/>
      <c:spPr>
        <a:noFill/>
        <a:ln w="25400">
          <a:noFill/>
        </a:ln>
      </c:spPr>
    </c:title>
    <c:autoTitleDeleted val="0"/>
    <c:plotArea>
      <c:layout/>
      <c:barChart>
        <c:barDir val="col"/>
        <c:grouping val="stacked"/>
        <c:varyColors val="0"/>
        <c:ser>
          <c:idx val="0"/>
          <c:order val="0"/>
          <c:tx>
            <c:strRef>
              <c:f>表!$C$4</c:f>
              <c:strCache>
                <c:ptCount val="1"/>
                <c:pt idx="0">
                  <c:v>米</c:v>
                </c:pt>
              </c:strCache>
            </c:strRef>
          </c:tx>
          <c:spPr>
            <a:solidFill>
              <a:srgbClr val="4F81BD"/>
            </a:solidFill>
            <a:ln w="6350">
              <a:solidFill>
                <a:schemeClr val="accent1"/>
              </a:solid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表!$A$5:$A$12</c:f>
              <c:strCache>
                <c:ptCount val="7"/>
                <c:pt idx="0">
                  <c:v>2015年</c:v>
                </c:pt>
                <c:pt idx="1">
                  <c:v>2016年</c:v>
                </c:pt>
                <c:pt idx="2">
                  <c:v>2017年</c:v>
                </c:pt>
                <c:pt idx="3">
                  <c:v>2018年</c:v>
                </c:pt>
                <c:pt idx="4">
                  <c:v>2019年</c:v>
                </c:pt>
                <c:pt idx="5">
                  <c:v>2020年</c:v>
                </c:pt>
                <c:pt idx="6">
                  <c:v>2021年</c:v>
                </c:pt>
              </c:strCache>
            </c:strRef>
          </c:cat>
          <c:val>
            <c:numRef>
              <c:f>表!$C$5:$C$12</c:f>
              <c:numCache>
                <c:formatCode>#,##0;"△ "#,##0;\-</c:formatCode>
                <c:ptCount val="7"/>
                <c:pt idx="0">
                  <c:v>75</c:v>
                </c:pt>
                <c:pt idx="1">
                  <c:v>76</c:v>
                </c:pt>
                <c:pt idx="2">
                  <c:v>77</c:v>
                </c:pt>
                <c:pt idx="3">
                  <c:v>73</c:v>
                </c:pt>
                <c:pt idx="4">
                  <c:v>72</c:v>
                </c:pt>
                <c:pt idx="5">
                  <c:v>65</c:v>
                </c:pt>
                <c:pt idx="6">
                  <c:v>56</c:v>
                </c:pt>
              </c:numCache>
            </c:numRef>
          </c:val>
          <c:extLst>
            <c:ext xmlns:c16="http://schemas.microsoft.com/office/drawing/2014/chart" uri="{C3380CC4-5D6E-409C-BE32-E72D297353CC}">
              <c16:uniqueId val="{00000000-C988-4E90-A50F-FB9AEE077758}"/>
            </c:ext>
          </c:extLst>
        </c:ser>
        <c:ser>
          <c:idx val="1"/>
          <c:order val="1"/>
          <c:tx>
            <c:strRef>
              <c:f>表!$D$4</c:f>
              <c:strCache>
                <c:ptCount val="1"/>
                <c:pt idx="0">
                  <c:v>野菜</c:v>
                </c:pt>
              </c:strCache>
            </c:strRef>
          </c:tx>
          <c:spPr>
            <a:pattFill prst="ltUpDiag">
              <a:fgClr>
                <a:srgbClr val="C0504D"/>
              </a:fgClr>
              <a:bgClr>
                <a:schemeClr val="bg1"/>
              </a:bgClr>
            </a:pattFill>
            <a:ln w="6350">
              <a:solidFill>
                <a:srgbClr val="C00000"/>
              </a:solid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表!$A$5:$A$12</c:f>
              <c:strCache>
                <c:ptCount val="7"/>
                <c:pt idx="0">
                  <c:v>2015年</c:v>
                </c:pt>
                <c:pt idx="1">
                  <c:v>2016年</c:v>
                </c:pt>
                <c:pt idx="2">
                  <c:v>2017年</c:v>
                </c:pt>
                <c:pt idx="3">
                  <c:v>2018年</c:v>
                </c:pt>
                <c:pt idx="4">
                  <c:v>2019年</c:v>
                </c:pt>
                <c:pt idx="5">
                  <c:v>2020年</c:v>
                </c:pt>
                <c:pt idx="6">
                  <c:v>2021年</c:v>
                </c:pt>
              </c:strCache>
            </c:strRef>
          </c:cat>
          <c:val>
            <c:numRef>
              <c:f>表!$D$5:$D$12</c:f>
              <c:numCache>
                <c:formatCode>#,##0;"△ "#,##0;\-</c:formatCode>
                <c:ptCount val="7"/>
                <c:pt idx="0">
                  <c:v>153</c:v>
                </c:pt>
                <c:pt idx="1">
                  <c:v>160</c:v>
                </c:pt>
                <c:pt idx="2">
                  <c:v>159</c:v>
                </c:pt>
                <c:pt idx="3">
                  <c:v>150</c:v>
                </c:pt>
                <c:pt idx="4">
                  <c:v>136</c:v>
                </c:pt>
                <c:pt idx="5">
                  <c:v>141</c:v>
                </c:pt>
                <c:pt idx="6">
                  <c:v>137</c:v>
                </c:pt>
              </c:numCache>
            </c:numRef>
          </c:val>
          <c:extLst>
            <c:ext xmlns:c16="http://schemas.microsoft.com/office/drawing/2014/chart" uri="{C3380CC4-5D6E-409C-BE32-E72D297353CC}">
              <c16:uniqueId val="{00000001-C988-4E90-A50F-FB9AEE077758}"/>
            </c:ext>
          </c:extLst>
        </c:ser>
        <c:ser>
          <c:idx val="2"/>
          <c:order val="2"/>
          <c:tx>
            <c:strRef>
              <c:f>表!$E$4</c:f>
              <c:strCache>
                <c:ptCount val="1"/>
                <c:pt idx="0">
                  <c:v>果実</c:v>
                </c:pt>
              </c:strCache>
            </c:strRef>
          </c:tx>
          <c:spPr>
            <a:solidFill>
              <a:srgbClr val="9BBB59"/>
            </a:solidFill>
            <a:ln w="6350">
              <a:solidFill>
                <a:schemeClr val="accent3"/>
              </a:solid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表!$A$5:$A$12</c:f>
              <c:strCache>
                <c:ptCount val="7"/>
                <c:pt idx="0">
                  <c:v>2015年</c:v>
                </c:pt>
                <c:pt idx="1">
                  <c:v>2016年</c:v>
                </c:pt>
                <c:pt idx="2">
                  <c:v>2017年</c:v>
                </c:pt>
                <c:pt idx="3">
                  <c:v>2018年</c:v>
                </c:pt>
                <c:pt idx="4">
                  <c:v>2019年</c:v>
                </c:pt>
                <c:pt idx="5">
                  <c:v>2020年</c:v>
                </c:pt>
                <c:pt idx="6">
                  <c:v>2021年</c:v>
                </c:pt>
              </c:strCache>
            </c:strRef>
          </c:cat>
          <c:val>
            <c:numRef>
              <c:f>表!$E$5:$E$12</c:f>
              <c:numCache>
                <c:formatCode>#,##0;"△ "#,##0;\-</c:formatCode>
                <c:ptCount val="7"/>
                <c:pt idx="0">
                  <c:v>61</c:v>
                </c:pt>
                <c:pt idx="1">
                  <c:v>65</c:v>
                </c:pt>
                <c:pt idx="2">
                  <c:v>71</c:v>
                </c:pt>
                <c:pt idx="3">
                  <c:v>67</c:v>
                </c:pt>
                <c:pt idx="4">
                  <c:v>67</c:v>
                </c:pt>
                <c:pt idx="5">
                  <c:v>65</c:v>
                </c:pt>
                <c:pt idx="6">
                  <c:v>64</c:v>
                </c:pt>
              </c:numCache>
            </c:numRef>
          </c:val>
          <c:extLst>
            <c:ext xmlns:c16="http://schemas.microsoft.com/office/drawing/2014/chart" uri="{C3380CC4-5D6E-409C-BE32-E72D297353CC}">
              <c16:uniqueId val="{00000002-C988-4E90-A50F-FB9AEE077758}"/>
            </c:ext>
          </c:extLst>
        </c:ser>
        <c:ser>
          <c:idx val="3"/>
          <c:order val="3"/>
          <c:tx>
            <c:strRef>
              <c:f>表!$F$4</c:f>
              <c:strCache>
                <c:ptCount val="1"/>
                <c:pt idx="0">
                  <c:v>花き</c:v>
                </c:pt>
              </c:strCache>
            </c:strRef>
          </c:tx>
          <c:spPr>
            <a:solidFill>
              <a:srgbClr val="8064A2"/>
            </a:solidFill>
            <a:ln w="6350">
              <a:solidFill>
                <a:schemeClr val="accent4"/>
              </a:solid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表!$A$5:$A$12</c:f>
              <c:strCache>
                <c:ptCount val="7"/>
                <c:pt idx="0">
                  <c:v>2015年</c:v>
                </c:pt>
                <c:pt idx="1">
                  <c:v>2016年</c:v>
                </c:pt>
                <c:pt idx="2">
                  <c:v>2017年</c:v>
                </c:pt>
                <c:pt idx="3">
                  <c:v>2018年</c:v>
                </c:pt>
                <c:pt idx="4">
                  <c:v>2019年</c:v>
                </c:pt>
                <c:pt idx="5">
                  <c:v>2020年</c:v>
                </c:pt>
                <c:pt idx="6">
                  <c:v>2021年</c:v>
                </c:pt>
              </c:strCache>
            </c:strRef>
          </c:cat>
          <c:val>
            <c:numRef>
              <c:f>表!$F$5:$F$12</c:f>
              <c:numCache>
                <c:formatCode>#,##0;"△ "#,##0;\-</c:formatCode>
                <c:ptCount val="7"/>
                <c:pt idx="0">
                  <c:v>19</c:v>
                </c:pt>
                <c:pt idx="1">
                  <c:v>20</c:v>
                </c:pt>
                <c:pt idx="2">
                  <c:v>19</c:v>
                </c:pt>
                <c:pt idx="3">
                  <c:v>17</c:v>
                </c:pt>
                <c:pt idx="4">
                  <c:v>17</c:v>
                </c:pt>
                <c:pt idx="5">
                  <c:v>13</c:v>
                </c:pt>
                <c:pt idx="6">
                  <c:v>13</c:v>
                </c:pt>
              </c:numCache>
            </c:numRef>
          </c:val>
          <c:extLst>
            <c:ext xmlns:c16="http://schemas.microsoft.com/office/drawing/2014/chart" uri="{C3380CC4-5D6E-409C-BE32-E72D297353CC}">
              <c16:uniqueId val="{00000003-C988-4E90-A50F-FB9AEE077758}"/>
            </c:ext>
          </c:extLst>
        </c:ser>
        <c:ser>
          <c:idx val="4"/>
          <c:order val="4"/>
          <c:tx>
            <c:strRef>
              <c:f>表!$G$4</c:f>
              <c:strCache>
                <c:ptCount val="1"/>
                <c:pt idx="0">
                  <c:v>その他</c:v>
                </c:pt>
              </c:strCache>
            </c:strRef>
          </c:tx>
          <c:spPr>
            <a:pattFill prst="pct20">
              <a:fgClr>
                <a:srgbClr val="4BACC6"/>
              </a:fgClr>
              <a:bgClr>
                <a:schemeClr val="bg1"/>
              </a:bgClr>
            </a:pattFill>
            <a:ln w="6350">
              <a:solidFill>
                <a:schemeClr val="accent5"/>
              </a:solid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表!$A$5:$A$12</c:f>
              <c:strCache>
                <c:ptCount val="7"/>
                <c:pt idx="0">
                  <c:v>2015年</c:v>
                </c:pt>
                <c:pt idx="1">
                  <c:v>2016年</c:v>
                </c:pt>
                <c:pt idx="2">
                  <c:v>2017年</c:v>
                </c:pt>
                <c:pt idx="3">
                  <c:v>2018年</c:v>
                </c:pt>
                <c:pt idx="4">
                  <c:v>2019年</c:v>
                </c:pt>
                <c:pt idx="5">
                  <c:v>2020年</c:v>
                </c:pt>
                <c:pt idx="6">
                  <c:v>2021年</c:v>
                </c:pt>
              </c:strCache>
            </c:strRef>
          </c:cat>
          <c:val>
            <c:numRef>
              <c:f>表!$G$5:$G$12</c:f>
              <c:numCache>
                <c:formatCode>#,##0;"△ "#,##0;\-</c:formatCode>
                <c:ptCount val="7"/>
                <c:pt idx="0">
                  <c:v>8</c:v>
                </c:pt>
                <c:pt idx="1">
                  <c:v>9</c:v>
                </c:pt>
                <c:pt idx="2">
                  <c:v>8</c:v>
                </c:pt>
                <c:pt idx="3">
                  <c:v>5</c:v>
                </c:pt>
                <c:pt idx="4">
                  <c:v>8</c:v>
                </c:pt>
                <c:pt idx="5">
                  <c:v>8</c:v>
                </c:pt>
                <c:pt idx="6">
                  <c:v>7</c:v>
                </c:pt>
              </c:numCache>
            </c:numRef>
          </c:val>
          <c:extLst>
            <c:ext xmlns:c16="http://schemas.microsoft.com/office/drawing/2014/chart" uri="{C3380CC4-5D6E-409C-BE32-E72D297353CC}">
              <c16:uniqueId val="{00000004-C988-4E90-A50F-FB9AEE077758}"/>
            </c:ext>
          </c:extLst>
        </c:ser>
        <c:ser>
          <c:idx val="5"/>
          <c:order val="5"/>
          <c:tx>
            <c:strRef>
              <c:f>表!$H$4</c:f>
              <c:strCache>
                <c:ptCount val="1"/>
                <c:pt idx="0">
                  <c:v>畜産</c:v>
                </c:pt>
              </c:strCache>
            </c:strRef>
          </c:tx>
          <c:spPr>
            <a:solidFill>
              <a:srgbClr val="F79646"/>
            </a:solidFill>
            <a:ln w="6350">
              <a:solidFill>
                <a:schemeClr val="accent6"/>
              </a:solid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表!$A$5:$A$12</c:f>
              <c:strCache>
                <c:ptCount val="7"/>
                <c:pt idx="0">
                  <c:v>2015年</c:v>
                </c:pt>
                <c:pt idx="1">
                  <c:v>2016年</c:v>
                </c:pt>
                <c:pt idx="2">
                  <c:v>2017年</c:v>
                </c:pt>
                <c:pt idx="3">
                  <c:v>2018年</c:v>
                </c:pt>
                <c:pt idx="4">
                  <c:v>2019年</c:v>
                </c:pt>
                <c:pt idx="5">
                  <c:v>2020年</c:v>
                </c:pt>
                <c:pt idx="6">
                  <c:v>2021年</c:v>
                </c:pt>
              </c:strCache>
            </c:strRef>
          </c:cat>
          <c:val>
            <c:numRef>
              <c:f>表!$H$5:$H$12</c:f>
              <c:numCache>
                <c:formatCode>#,##0;"△ "#,##0;\-</c:formatCode>
                <c:ptCount val="7"/>
                <c:pt idx="0">
                  <c:v>24</c:v>
                </c:pt>
                <c:pt idx="1">
                  <c:v>23</c:v>
                </c:pt>
                <c:pt idx="2">
                  <c:v>23</c:v>
                </c:pt>
                <c:pt idx="3">
                  <c:v>20</c:v>
                </c:pt>
                <c:pt idx="4">
                  <c:v>19</c:v>
                </c:pt>
                <c:pt idx="5">
                  <c:v>19</c:v>
                </c:pt>
                <c:pt idx="6">
                  <c:v>19</c:v>
                </c:pt>
              </c:numCache>
            </c:numRef>
          </c:val>
          <c:extLst>
            <c:ext xmlns:c16="http://schemas.microsoft.com/office/drawing/2014/chart" uri="{C3380CC4-5D6E-409C-BE32-E72D297353CC}">
              <c16:uniqueId val="{00000005-C988-4E90-A50F-FB9AEE07775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645620159"/>
        <c:axId val="1"/>
      </c:barChart>
      <c:catAx>
        <c:axId val="64562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5620159"/>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Sheet2!$B$12</c:f>
              <c:strCache>
                <c:ptCount val="1"/>
                <c:pt idx="0">
                  <c:v>来阪外国人数</c:v>
                </c:pt>
              </c:strCache>
            </c:strRef>
          </c:tx>
          <c:spPr>
            <a:solidFill>
              <a:schemeClr val="accent5">
                <a:lumMod val="40000"/>
                <a:lumOff val="60000"/>
              </a:schemeClr>
            </a:solidFill>
            <a:ln>
              <a:solidFill>
                <a:schemeClr val="tx2"/>
              </a:solidFill>
            </a:ln>
          </c:spPr>
          <c:invertIfNegative val="0"/>
          <c:dLbls>
            <c:dLbl>
              <c:idx val="0"/>
              <c:layout>
                <c:manualLayout>
                  <c:x val="0"/>
                  <c:y val="7.36808563739179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19-4584-A504-FC1A1C1AE82E}"/>
                </c:ext>
              </c:extLst>
            </c:dLbl>
            <c:dLbl>
              <c:idx val="1"/>
              <c:layout>
                <c:manualLayout>
                  <c:x val="0"/>
                  <c:y val="-1.1527377521613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19-4584-A504-FC1A1C1AE82E}"/>
                </c:ext>
              </c:extLst>
            </c:dLbl>
            <c:dLbl>
              <c:idx val="2"/>
              <c:layout>
                <c:manualLayout>
                  <c:x val="4.3728375784254716E-17"/>
                  <c:y val="1.5369836695485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19-4584-A504-FC1A1C1AE82E}"/>
                </c:ext>
              </c:extLst>
            </c:dLbl>
            <c:dLbl>
              <c:idx val="3"/>
              <c:layout>
                <c:manualLayout>
                  <c:x val="0"/>
                  <c:y val="1.1527377521613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19-4584-A504-FC1A1C1AE82E}"/>
                </c:ext>
              </c:extLst>
            </c:dLbl>
            <c:dLbl>
              <c:idx val="4"/>
              <c:layout>
                <c:manualLayout>
                  <c:x val="0"/>
                  <c:y val="8.0691642651296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19-4584-A504-FC1A1C1AE82E}"/>
                </c:ext>
              </c:extLst>
            </c:dLbl>
            <c:dLbl>
              <c:idx val="5"/>
              <c:layout>
                <c:manualLayout>
                  <c:x val="0"/>
                  <c:y val="7.68491834774255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19-4584-A504-FC1A1C1AE82E}"/>
                </c:ext>
              </c:extLst>
            </c:dLbl>
            <c:dLbl>
              <c:idx val="6"/>
              <c:layout>
                <c:manualLayout>
                  <c:x val="0"/>
                  <c:y val="1.9212295869356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19-4584-A504-FC1A1C1AE82E}"/>
                </c:ext>
              </c:extLst>
            </c:dLbl>
            <c:dLbl>
              <c:idx val="8"/>
              <c:layout>
                <c:manualLayout>
                  <c:x val="0"/>
                  <c:y val="-2.33918200462986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19-4584-A504-FC1A1C1AE82E}"/>
                </c:ext>
              </c:extLst>
            </c:dLbl>
            <c:dLbl>
              <c:idx val="9"/>
              <c:layout>
                <c:manualLayout>
                  <c:x val="-4.7723934699377725E-3"/>
                  <c:y val="9.8484883733554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19-4584-A504-FC1A1C1AE82E}"/>
                </c:ext>
              </c:extLst>
            </c:dLbl>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Sheet2!$C$12:$L$12</c:f>
              <c:numCache>
                <c:formatCode>0.0_);[Red]\(0.0\)</c:formatCode>
                <c:ptCount val="10"/>
                <c:pt idx="0">
                  <c:v>158.30000000000001</c:v>
                </c:pt>
                <c:pt idx="1">
                  <c:v>202.8</c:v>
                </c:pt>
                <c:pt idx="2">
                  <c:v>262.5</c:v>
                </c:pt>
                <c:pt idx="3">
                  <c:v>375.8</c:v>
                </c:pt>
                <c:pt idx="4">
                  <c:v>716.4</c:v>
                </c:pt>
                <c:pt idx="5">
                  <c:v>940</c:v>
                </c:pt>
                <c:pt idx="6">
                  <c:v>1110.3</c:v>
                </c:pt>
                <c:pt idx="7">
                  <c:v>1141.5999999999999</c:v>
                </c:pt>
                <c:pt idx="8">
                  <c:v>1230.5999999999999</c:v>
                </c:pt>
                <c:pt idx="9">
                  <c:v>131.6</c:v>
                </c:pt>
              </c:numCache>
            </c:numRef>
          </c:val>
          <c:extLst>
            <c:ext xmlns:c16="http://schemas.microsoft.com/office/drawing/2014/chart" uri="{C3380CC4-5D6E-409C-BE32-E72D297353CC}">
              <c16:uniqueId val="{00000009-6E19-4584-A504-FC1A1C1AE82E}"/>
            </c:ext>
          </c:extLst>
        </c:ser>
        <c:dLbls>
          <c:showLegendKey val="0"/>
          <c:showVal val="0"/>
          <c:showCatName val="0"/>
          <c:showSerName val="0"/>
          <c:showPercent val="0"/>
          <c:showBubbleSize val="0"/>
        </c:dLbls>
        <c:gapWidth val="75"/>
        <c:overlap val="-25"/>
        <c:axId val="63767296"/>
        <c:axId val="63768832"/>
      </c:barChart>
      <c:lineChart>
        <c:grouping val="standard"/>
        <c:varyColors val="0"/>
        <c:ser>
          <c:idx val="1"/>
          <c:order val="1"/>
          <c:tx>
            <c:strRef>
              <c:f>Sheet2!$B$13</c:f>
              <c:strCache>
                <c:ptCount val="1"/>
                <c:pt idx="0">
                  <c:v>中国の割合</c:v>
                </c:pt>
              </c:strCache>
            </c:strRef>
          </c:tx>
          <c:spPr>
            <a:ln w="19050"/>
          </c:spPr>
          <c:marker>
            <c:symbol val="square"/>
            <c:size val="6"/>
          </c:marker>
          <c:dLbls>
            <c:dLbl>
              <c:idx val="8"/>
              <c:layout>
                <c:manualLayout>
                  <c:x val="4.8862311920270837E-2"/>
                  <c:y val="0.13713470594415683"/>
                </c:manualLayout>
              </c:layout>
              <c:tx>
                <c:rich>
                  <a:bodyPr/>
                  <a:lstStyle/>
                  <a:p>
                    <a:r>
                      <a:rPr lang="en-US" altLang="ja-JP"/>
                      <a:t>38.6%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E19-4584-A504-FC1A1C1AE82E}"/>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Sheet2!$C$13:$L$13</c:f>
              <c:numCache>
                <c:formatCode>0.0%</c:formatCode>
                <c:ptCount val="10"/>
                <c:pt idx="0">
                  <c:v>0.31711939355653823</c:v>
                </c:pt>
                <c:pt idx="1">
                  <c:v>0.30325443786982248</c:v>
                </c:pt>
                <c:pt idx="2">
                  <c:v>0.20152380952380952</c:v>
                </c:pt>
                <c:pt idx="3">
                  <c:v>0.26849387972325706</c:v>
                </c:pt>
                <c:pt idx="4">
                  <c:v>0.37911781127861532</c:v>
                </c:pt>
                <c:pt idx="5">
                  <c:v>0.39670212765957447</c:v>
                </c:pt>
                <c:pt idx="6">
                  <c:v>0.36199999999999999</c:v>
                </c:pt>
                <c:pt idx="7">
                  <c:v>0.39900000000000002</c:v>
                </c:pt>
                <c:pt idx="8">
                  <c:v>0.45800000000000002</c:v>
                </c:pt>
                <c:pt idx="9">
                  <c:v>0.38600000000000001</c:v>
                </c:pt>
              </c:numCache>
            </c:numRef>
          </c:val>
          <c:smooth val="0"/>
          <c:extLst>
            <c:ext xmlns:c16="http://schemas.microsoft.com/office/drawing/2014/chart" uri="{C3380CC4-5D6E-409C-BE32-E72D297353CC}">
              <c16:uniqueId val="{0000000B-6E19-4584-A504-FC1A1C1AE82E}"/>
            </c:ext>
          </c:extLst>
        </c:ser>
        <c:ser>
          <c:idx val="2"/>
          <c:order val="2"/>
          <c:tx>
            <c:strRef>
              <c:f>Sheet2!$B$14</c:f>
              <c:strCache>
                <c:ptCount val="1"/>
                <c:pt idx="0">
                  <c:v>韓国の割合</c:v>
                </c:pt>
              </c:strCache>
            </c:strRef>
          </c:tx>
          <c:spPr>
            <a:ln w="19050"/>
          </c:spPr>
          <c:marker>
            <c:symbol val="triangle"/>
            <c:size val="6"/>
          </c:marker>
          <c:dLbls>
            <c:dLbl>
              <c:idx val="8"/>
              <c:layout>
                <c:manualLayout>
                  <c:x val="7.5140812011841751E-2"/>
                  <c:y val="3.2495320644919917E-2"/>
                </c:manualLayout>
              </c:layout>
              <c:tx>
                <c:rich>
                  <a:bodyPr wrap="square" lIns="38100" tIns="19050" rIns="38100" bIns="19050" anchor="ctr">
                    <a:spAutoFit/>
                  </a:bodyPr>
                  <a:lstStyle/>
                  <a:p>
                    <a:pPr>
                      <a:defRPr sz="800"/>
                    </a:pPr>
                    <a:r>
                      <a:rPr lang="en-US" altLang="ja-JP" sz="800"/>
                      <a:t>9.8%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E19-4584-A504-FC1A1C1AE82E}"/>
                </c:ext>
              </c:extLst>
            </c:dLbl>
            <c:spPr>
              <a:noFill/>
              <a:ln>
                <a:noFill/>
              </a:ln>
              <a:effectLst/>
            </c:spPr>
            <c:txPr>
              <a:bodyPr wrap="square" lIns="38100" tIns="19050" rIns="38100" bIns="19050" anchor="ctr">
                <a:spAutoFit/>
              </a:bodyPr>
              <a:lstStyle/>
              <a:p>
                <a:pPr>
                  <a:defRPr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Sheet2!$C$14:$L$14</c:f>
              <c:numCache>
                <c:formatCode>0.0%</c:formatCode>
                <c:ptCount val="10"/>
                <c:pt idx="0">
                  <c:v>0.23373341756159191</c:v>
                </c:pt>
                <c:pt idx="1">
                  <c:v>0.22090729783037472</c:v>
                </c:pt>
                <c:pt idx="2">
                  <c:v>0.22019047619047619</c:v>
                </c:pt>
                <c:pt idx="3">
                  <c:v>0.1918573709419904</c:v>
                </c:pt>
                <c:pt idx="4">
                  <c:v>0.15075376884422112</c:v>
                </c:pt>
                <c:pt idx="5">
                  <c:v>0.16787234042553192</c:v>
                </c:pt>
                <c:pt idx="6">
                  <c:v>0.217</c:v>
                </c:pt>
                <c:pt idx="7">
                  <c:v>0.20899999999999999</c:v>
                </c:pt>
                <c:pt idx="8">
                  <c:v>0.13100000000000001</c:v>
                </c:pt>
                <c:pt idx="9">
                  <c:v>9.8000000000000004E-2</c:v>
                </c:pt>
              </c:numCache>
            </c:numRef>
          </c:val>
          <c:smooth val="0"/>
          <c:extLst>
            <c:ext xmlns:c16="http://schemas.microsoft.com/office/drawing/2014/chart" uri="{C3380CC4-5D6E-409C-BE32-E72D297353CC}">
              <c16:uniqueId val="{0000000D-6E19-4584-A504-FC1A1C1AE82E}"/>
            </c:ext>
          </c:extLst>
        </c:ser>
        <c:ser>
          <c:idx val="3"/>
          <c:order val="3"/>
          <c:tx>
            <c:strRef>
              <c:f>Sheet2!$B$15</c:f>
              <c:strCache>
                <c:ptCount val="1"/>
                <c:pt idx="0">
                  <c:v>台湾の割合</c:v>
                </c:pt>
              </c:strCache>
            </c:strRef>
          </c:tx>
          <c:spPr>
            <a:ln w="19050"/>
          </c:spPr>
          <c:marker>
            <c:symbol val="x"/>
            <c:size val="6"/>
          </c:marker>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Sheet2!$C$15:$L$15</c:f>
              <c:numCache>
                <c:formatCode>0.0%</c:formatCode>
                <c:ptCount val="10"/>
                <c:pt idx="0">
                  <c:v>0.15224257738471256</c:v>
                </c:pt>
                <c:pt idx="1">
                  <c:v>0.15039447731755423</c:v>
                </c:pt>
                <c:pt idx="2">
                  <c:v>0.20228571428571429</c:v>
                </c:pt>
                <c:pt idx="3">
                  <c:v>0.18068121341138904</c:v>
                </c:pt>
                <c:pt idx="4">
                  <c:v>0.14712451144611949</c:v>
                </c:pt>
                <c:pt idx="5">
                  <c:v>0.13340425531914893</c:v>
                </c:pt>
                <c:pt idx="6">
                  <c:v>0.126</c:v>
                </c:pt>
                <c:pt idx="7">
                  <c:v>0.107</c:v>
                </c:pt>
                <c:pt idx="8">
                  <c:v>0.104</c:v>
                </c:pt>
                <c:pt idx="9">
                  <c:v>0.128</c:v>
                </c:pt>
              </c:numCache>
            </c:numRef>
          </c:val>
          <c:smooth val="0"/>
          <c:extLst>
            <c:ext xmlns:c16="http://schemas.microsoft.com/office/drawing/2014/chart" uri="{C3380CC4-5D6E-409C-BE32-E72D297353CC}">
              <c16:uniqueId val="{0000000E-6E19-4584-A504-FC1A1C1AE82E}"/>
            </c:ext>
          </c:extLst>
        </c:ser>
        <c:ser>
          <c:idx val="4"/>
          <c:order val="4"/>
          <c:tx>
            <c:strRef>
              <c:f>Sheet2!$B$16</c:f>
              <c:strCache>
                <c:ptCount val="1"/>
                <c:pt idx="0">
                  <c:v>香港の割合</c:v>
                </c:pt>
              </c:strCache>
            </c:strRef>
          </c:tx>
          <c:spPr>
            <a:ln w="19050"/>
          </c:spPr>
          <c:marker>
            <c:symbol val="star"/>
            <c:size val="6"/>
          </c:marker>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Sheet2!$C$16:$L$16</c:f>
              <c:numCache>
                <c:formatCode>0.0%</c:formatCode>
                <c:ptCount val="10"/>
                <c:pt idx="0">
                  <c:v>6.1276058117498415E-2</c:v>
                </c:pt>
                <c:pt idx="1">
                  <c:v>4.6351084812623275E-2</c:v>
                </c:pt>
                <c:pt idx="2">
                  <c:v>6.6666666666666666E-2</c:v>
                </c:pt>
                <c:pt idx="3">
                  <c:v>7.0782331027142098E-2</c:v>
                </c:pt>
                <c:pt idx="4">
                  <c:v>7.5097710776102736E-2</c:v>
                </c:pt>
                <c:pt idx="5">
                  <c:v>6.6702127659574464E-2</c:v>
                </c:pt>
                <c:pt idx="6">
                  <c:v>6.7000000000000004E-2</c:v>
                </c:pt>
                <c:pt idx="7">
                  <c:v>6.3E-2</c:v>
                </c:pt>
                <c:pt idx="8">
                  <c:v>5.8000000000000003E-2</c:v>
                </c:pt>
                <c:pt idx="9">
                  <c:v>7.0000000000000007E-2</c:v>
                </c:pt>
              </c:numCache>
            </c:numRef>
          </c:val>
          <c:smooth val="0"/>
          <c:extLst>
            <c:ext xmlns:c16="http://schemas.microsoft.com/office/drawing/2014/chart" uri="{C3380CC4-5D6E-409C-BE32-E72D297353CC}">
              <c16:uniqueId val="{0000000F-6E19-4584-A504-FC1A1C1AE82E}"/>
            </c:ext>
          </c:extLst>
        </c:ser>
        <c:ser>
          <c:idx val="5"/>
          <c:order val="5"/>
          <c:tx>
            <c:strRef>
              <c:f>Sheet2!$B$17</c:f>
              <c:strCache>
                <c:ptCount val="1"/>
                <c:pt idx="0">
                  <c:v>アメリカの割合</c:v>
                </c:pt>
              </c:strCache>
            </c:strRef>
          </c:tx>
          <c:spPr>
            <a:ln w="19050"/>
          </c:spPr>
          <c:marker>
            <c:symbol val="circle"/>
            <c:size val="6"/>
          </c:marker>
          <c:cat>
            <c:strRef>
              <c:f>Sheet2!$C$11:$L$11</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Sheet2!$C$17:$L$17</c:f>
              <c:numCache>
                <c:formatCode>0.0%</c:formatCode>
                <c:ptCount val="10"/>
                <c:pt idx="0">
                  <c:v>5.6222362602653189E-2</c:v>
                </c:pt>
                <c:pt idx="1">
                  <c:v>4.6351084812623275E-2</c:v>
                </c:pt>
                <c:pt idx="2">
                  <c:v>4.5714285714285714E-2</c:v>
                </c:pt>
                <c:pt idx="3">
                  <c:v>4.1511442256519426E-2</c:v>
                </c:pt>
                <c:pt idx="4">
                  <c:v>3.322166387493021E-2</c:v>
                </c:pt>
                <c:pt idx="5">
                  <c:v>3.3936170212765959E-2</c:v>
                </c:pt>
                <c:pt idx="6">
                  <c:v>3.2000000000000001E-2</c:v>
                </c:pt>
                <c:pt idx="7">
                  <c:v>3.5999999999999997E-2</c:v>
                </c:pt>
                <c:pt idx="8">
                  <c:v>0.04</c:v>
                </c:pt>
                <c:pt idx="9">
                  <c:v>3.5999999999999997E-2</c:v>
                </c:pt>
              </c:numCache>
            </c:numRef>
          </c:val>
          <c:smooth val="0"/>
          <c:extLst>
            <c:ext xmlns:c16="http://schemas.microsoft.com/office/drawing/2014/chart" uri="{C3380CC4-5D6E-409C-BE32-E72D297353CC}">
              <c16:uniqueId val="{00000010-6E19-4584-A504-FC1A1C1AE82E}"/>
            </c:ext>
          </c:extLst>
        </c:ser>
        <c:dLbls>
          <c:showLegendKey val="0"/>
          <c:showVal val="0"/>
          <c:showCatName val="0"/>
          <c:showSerName val="0"/>
          <c:showPercent val="0"/>
          <c:showBubbleSize val="0"/>
        </c:dLbls>
        <c:marker val="1"/>
        <c:smooth val="0"/>
        <c:axId val="63792640"/>
        <c:axId val="63791104"/>
      </c:lineChart>
      <c:catAx>
        <c:axId val="63767296"/>
        <c:scaling>
          <c:orientation val="minMax"/>
        </c:scaling>
        <c:delete val="0"/>
        <c:axPos val="b"/>
        <c:numFmt formatCode="General" sourceLinked="0"/>
        <c:majorTickMark val="none"/>
        <c:minorTickMark val="none"/>
        <c:tickLblPos val="nextTo"/>
        <c:crossAx val="63768832"/>
        <c:crosses val="autoZero"/>
        <c:auto val="1"/>
        <c:lblAlgn val="ctr"/>
        <c:lblOffset val="100"/>
        <c:noMultiLvlLbl val="0"/>
      </c:catAx>
      <c:valAx>
        <c:axId val="63768832"/>
        <c:scaling>
          <c:orientation val="minMax"/>
        </c:scaling>
        <c:delete val="0"/>
        <c:axPos val="l"/>
        <c:majorGridlines/>
        <c:numFmt formatCode="0.0_);[Red]\(0.0\)" sourceLinked="1"/>
        <c:majorTickMark val="none"/>
        <c:minorTickMark val="none"/>
        <c:tickLblPos val="nextTo"/>
        <c:spPr>
          <a:ln w="9525">
            <a:noFill/>
          </a:ln>
        </c:spPr>
        <c:crossAx val="63767296"/>
        <c:crosses val="autoZero"/>
        <c:crossBetween val="between"/>
      </c:valAx>
      <c:valAx>
        <c:axId val="63791104"/>
        <c:scaling>
          <c:orientation val="minMax"/>
        </c:scaling>
        <c:delete val="0"/>
        <c:axPos val="r"/>
        <c:numFmt formatCode="0.0%" sourceLinked="1"/>
        <c:majorTickMark val="out"/>
        <c:minorTickMark val="none"/>
        <c:tickLblPos val="nextTo"/>
        <c:crossAx val="63792640"/>
        <c:crosses val="max"/>
        <c:crossBetween val="between"/>
      </c:valAx>
      <c:catAx>
        <c:axId val="63792640"/>
        <c:scaling>
          <c:orientation val="minMax"/>
        </c:scaling>
        <c:delete val="1"/>
        <c:axPos val="b"/>
        <c:numFmt formatCode="General" sourceLinked="1"/>
        <c:majorTickMark val="out"/>
        <c:minorTickMark val="none"/>
        <c:tickLblPos val="nextTo"/>
        <c:crossAx val="63791104"/>
        <c:crosses val="autoZero"/>
        <c:auto val="1"/>
        <c:lblAlgn val="ctr"/>
        <c:lblOffset val="100"/>
        <c:noMultiLvlLbl val="0"/>
      </c:catAx>
    </c:plotArea>
    <c:legend>
      <c:legendPos val="b"/>
      <c:layout>
        <c:manualLayout>
          <c:xMode val="edge"/>
          <c:yMode val="edge"/>
          <c:x val="9.8112417945421415E-2"/>
          <c:y val="0.93193185235752218"/>
          <c:w val="0.89999990609402802"/>
          <c:h val="5.6372137456719762E-2"/>
        </c:manualLayout>
      </c:layout>
      <c:overlay val="0"/>
      <c:txPr>
        <a:bodyPr/>
        <a:lstStyle/>
        <a:p>
          <a:pPr>
            <a:defRPr sz="900"/>
          </a:pPr>
          <a:endParaRPr lang="ja-JP"/>
        </a:p>
      </c:txPr>
    </c:legend>
    <c:plotVisOnly val="1"/>
    <c:dispBlanksAs val="gap"/>
    <c:showDLblsOverMax val="0"/>
  </c:chart>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022307650569E-2"/>
          <c:y val="8.1826399461524812E-2"/>
          <c:w val="0.904997735294369"/>
          <c:h val="0.78796399156090047"/>
        </c:manualLayout>
      </c:layout>
      <c:barChart>
        <c:barDir val="col"/>
        <c:grouping val="clustered"/>
        <c:varyColors val="0"/>
        <c:ser>
          <c:idx val="0"/>
          <c:order val="0"/>
          <c:tx>
            <c:strRef>
              <c:f>掲載用!$A$9</c:f>
              <c:strCache>
                <c:ptCount val="1"/>
                <c:pt idx="0">
                  <c:v>延べ宿泊者数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掲載用!$B$8:$I$8</c:f>
              <c:strCache>
                <c:ptCount val="8"/>
                <c:pt idx="0">
                  <c:v>2015年</c:v>
                </c:pt>
                <c:pt idx="1">
                  <c:v>2016年</c:v>
                </c:pt>
                <c:pt idx="2">
                  <c:v>2017年</c:v>
                </c:pt>
                <c:pt idx="3">
                  <c:v>2018年</c:v>
                </c:pt>
                <c:pt idx="4">
                  <c:v>2019年</c:v>
                </c:pt>
                <c:pt idx="5">
                  <c:v>2020年</c:v>
                </c:pt>
                <c:pt idx="6">
                  <c:v>2021年</c:v>
                </c:pt>
                <c:pt idx="7">
                  <c:v>2022年</c:v>
                </c:pt>
              </c:strCache>
            </c:strRef>
          </c:cat>
          <c:val>
            <c:numRef>
              <c:f>掲載用!$B$9:$I$9</c:f>
              <c:numCache>
                <c:formatCode>#,##0.0_);[Red]\(#,##0.0\)</c:formatCode>
                <c:ptCount val="8"/>
                <c:pt idx="0">
                  <c:v>3036.6080000000002</c:v>
                </c:pt>
                <c:pt idx="1">
                  <c:v>3101.047</c:v>
                </c:pt>
                <c:pt idx="2">
                  <c:v>3321.248</c:v>
                </c:pt>
                <c:pt idx="3">
                  <c:v>3989.797</c:v>
                </c:pt>
                <c:pt idx="4">
                  <c:v>4742.7510000000002</c:v>
                </c:pt>
                <c:pt idx="5">
                  <c:v>1971.702</c:v>
                </c:pt>
                <c:pt idx="6" formatCode="#,##0.0_ ">
                  <c:v>1785.9</c:v>
                </c:pt>
                <c:pt idx="7" formatCode="#,##0.0_ ">
                  <c:v>3052.2</c:v>
                </c:pt>
              </c:numCache>
            </c:numRef>
          </c:val>
          <c:extLst>
            <c:ext xmlns:c16="http://schemas.microsoft.com/office/drawing/2014/chart" uri="{C3380CC4-5D6E-409C-BE32-E72D297353CC}">
              <c16:uniqueId val="{00000000-4B31-4C39-87EB-D4E3076DC1F2}"/>
            </c:ext>
          </c:extLst>
        </c:ser>
        <c:ser>
          <c:idx val="2"/>
          <c:order val="2"/>
          <c:tx>
            <c:strRef>
              <c:f>掲載用!$A$11</c:f>
              <c:strCache>
                <c:ptCount val="1"/>
                <c:pt idx="0">
                  <c:v>うち外国人延べ宿泊者数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掲載用!$B$8:$I$8</c:f>
              <c:strCache>
                <c:ptCount val="8"/>
                <c:pt idx="0">
                  <c:v>2015年</c:v>
                </c:pt>
                <c:pt idx="1">
                  <c:v>2016年</c:v>
                </c:pt>
                <c:pt idx="2">
                  <c:v>2017年</c:v>
                </c:pt>
                <c:pt idx="3">
                  <c:v>2018年</c:v>
                </c:pt>
                <c:pt idx="4">
                  <c:v>2019年</c:v>
                </c:pt>
                <c:pt idx="5">
                  <c:v>2020年</c:v>
                </c:pt>
                <c:pt idx="6">
                  <c:v>2021年</c:v>
                </c:pt>
                <c:pt idx="7">
                  <c:v>2022年</c:v>
                </c:pt>
              </c:strCache>
            </c:strRef>
          </c:cat>
          <c:val>
            <c:numRef>
              <c:f>掲載用!$B$11:$I$11</c:f>
              <c:numCache>
                <c:formatCode>#,##0.0_);[Red]\(#,##0.0\)</c:formatCode>
                <c:ptCount val="8"/>
                <c:pt idx="0">
                  <c:v>896.56700000000001</c:v>
                </c:pt>
                <c:pt idx="1">
                  <c:v>1000.8831</c:v>
                </c:pt>
                <c:pt idx="2">
                  <c:v>1167.204</c:v>
                </c:pt>
                <c:pt idx="3">
                  <c:v>1512.414</c:v>
                </c:pt>
                <c:pt idx="4">
                  <c:v>1792.617</c:v>
                </c:pt>
                <c:pt idx="5">
                  <c:v>322.47500000000002</c:v>
                </c:pt>
                <c:pt idx="6" formatCode="General">
                  <c:v>31.9</c:v>
                </c:pt>
                <c:pt idx="7" formatCode="General">
                  <c:v>212.9</c:v>
                </c:pt>
              </c:numCache>
            </c:numRef>
          </c:val>
          <c:extLst>
            <c:ext xmlns:c16="http://schemas.microsoft.com/office/drawing/2014/chart" uri="{C3380CC4-5D6E-409C-BE32-E72D297353CC}">
              <c16:uniqueId val="{00000001-4B31-4C39-87EB-D4E3076DC1F2}"/>
            </c:ext>
          </c:extLst>
        </c:ser>
        <c:ser>
          <c:idx val="4"/>
          <c:order val="4"/>
          <c:tx>
            <c:strRef>
              <c:f>掲載用!$A$13</c:f>
              <c:strCache>
                <c:ptCount val="1"/>
                <c:pt idx="0">
                  <c:v>うち日本人延べ宿泊者数</c:v>
                </c:pt>
              </c:strCache>
            </c:strRef>
          </c:tx>
          <c:spPr>
            <a:solidFill>
              <a:schemeClr val="accent5"/>
            </a:solidFill>
            <a:ln>
              <a:noFill/>
            </a:ln>
            <a:effectLst/>
          </c:spPr>
          <c:invertIfNegative val="0"/>
          <c:dLbls>
            <c:dLbl>
              <c:idx val="6"/>
              <c:layout>
                <c:manualLayout>
                  <c:x val="0"/>
                  <c:y val="3.9632658309064761E-2"/>
                </c:manualLayout>
              </c:layout>
              <c:tx>
                <c:rich>
                  <a:bodyPr/>
                  <a:lstStyle/>
                  <a:p>
                    <a:r>
                      <a:rPr lang="en-US" altLang="ja-JP" dirty="0"/>
                      <a:t>1753.9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B31-4C39-87EB-D4E3076DC1F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掲載用!$B$8:$I$8</c:f>
              <c:strCache>
                <c:ptCount val="8"/>
                <c:pt idx="0">
                  <c:v>2015年</c:v>
                </c:pt>
                <c:pt idx="1">
                  <c:v>2016年</c:v>
                </c:pt>
                <c:pt idx="2">
                  <c:v>2017年</c:v>
                </c:pt>
                <c:pt idx="3">
                  <c:v>2018年</c:v>
                </c:pt>
                <c:pt idx="4">
                  <c:v>2019年</c:v>
                </c:pt>
                <c:pt idx="5">
                  <c:v>2020年</c:v>
                </c:pt>
                <c:pt idx="6">
                  <c:v>2021年</c:v>
                </c:pt>
                <c:pt idx="7">
                  <c:v>2022年</c:v>
                </c:pt>
              </c:strCache>
            </c:strRef>
          </c:cat>
          <c:val>
            <c:numRef>
              <c:f>掲載用!$B$13:$I$13</c:f>
              <c:numCache>
                <c:formatCode>#,##0.0_);[Red]\(#,##0.0\)</c:formatCode>
                <c:ptCount val="8"/>
                <c:pt idx="0">
                  <c:v>2140.0410000000002</c:v>
                </c:pt>
                <c:pt idx="1">
                  <c:v>2100.1639</c:v>
                </c:pt>
                <c:pt idx="2">
                  <c:v>2154.0439999999999</c:v>
                </c:pt>
                <c:pt idx="3">
                  <c:v>2477.3829999999998</c:v>
                </c:pt>
                <c:pt idx="4">
                  <c:v>2950.134</c:v>
                </c:pt>
                <c:pt idx="5">
                  <c:v>1649.2270000000001</c:v>
                </c:pt>
                <c:pt idx="6" formatCode="#,##0.0_ ">
                  <c:v>1754</c:v>
                </c:pt>
                <c:pt idx="7" formatCode="#,##0.0_ ">
                  <c:v>2839.2999999999997</c:v>
                </c:pt>
              </c:numCache>
            </c:numRef>
          </c:val>
          <c:extLst>
            <c:ext xmlns:c16="http://schemas.microsoft.com/office/drawing/2014/chart" uri="{C3380CC4-5D6E-409C-BE32-E72D297353CC}">
              <c16:uniqueId val="{00000002-4B31-4C39-87EB-D4E3076DC1F2}"/>
            </c:ext>
          </c:extLst>
        </c:ser>
        <c:dLbls>
          <c:showLegendKey val="0"/>
          <c:showVal val="0"/>
          <c:showCatName val="0"/>
          <c:showSerName val="0"/>
          <c:showPercent val="0"/>
          <c:showBubbleSize val="0"/>
        </c:dLbls>
        <c:gapWidth val="219"/>
        <c:overlap val="-27"/>
        <c:axId val="1839447152"/>
        <c:axId val="1521707264"/>
        <c:extLst>
          <c:ext xmlns:c15="http://schemas.microsoft.com/office/drawing/2012/chart" uri="{02D57815-91ED-43cb-92C2-25804820EDAC}">
            <c15:filteredBarSeries>
              <c15:ser>
                <c:idx val="1"/>
                <c:order val="1"/>
                <c:tx>
                  <c:strRef>
                    <c:extLst>
                      <c:ext uri="{02D57815-91ED-43cb-92C2-25804820EDAC}">
                        <c15:formulaRef>
                          <c15:sqref>掲載用!$A$10</c15:sqref>
                        </c15:formulaRef>
                      </c:ext>
                    </c:extLst>
                    <c:strCache>
                      <c:ptCount val="1"/>
                      <c:pt idx="0">
                        <c:v>前年比</c:v>
                      </c:pt>
                    </c:strCache>
                  </c:strRef>
                </c:tx>
                <c:spPr>
                  <a:solidFill>
                    <a:schemeClr val="accent2"/>
                  </a:solidFill>
                  <a:ln>
                    <a:noFill/>
                  </a:ln>
                  <a:effectLst/>
                </c:spPr>
                <c:invertIfNegative val="0"/>
                <c:cat>
                  <c:strRef>
                    <c:extLst>
                      <c:ext uri="{02D57815-91ED-43cb-92C2-25804820EDAC}">
                        <c15:formulaRef>
                          <c15:sqref>掲載用!$B$8:$I$8</c15:sqref>
                        </c15:formulaRef>
                      </c:ext>
                    </c:extLst>
                    <c:strCache>
                      <c:ptCount val="8"/>
                      <c:pt idx="0">
                        <c:v>2015年</c:v>
                      </c:pt>
                      <c:pt idx="1">
                        <c:v>2016年</c:v>
                      </c:pt>
                      <c:pt idx="2">
                        <c:v>2017年</c:v>
                      </c:pt>
                      <c:pt idx="3">
                        <c:v>2018年</c:v>
                      </c:pt>
                      <c:pt idx="4">
                        <c:v>2019年</c:v>
                      </c:pt>
                      <c:pt idx="5">
                        <c:v>2020年</c:v>
                      </c:pt>
                      <c:pt idx="6">
                        <c:v>2021年</c:v>
                      </c:pt>
                      <c:pt idx="7">
                        <c:v>2022年</c:v>
                      </c:pt>
                    </c:strCache>
                  </c:strRef>
                </c:cat>
                <c:val>
                  <c:numRef>
                    <c:extLst>
                      <c:ext uri="{02D57815-91ED-43cb-92C2-25804820EDAC}">
                        <c15:formulaRef>
                          <c15:sqref>掲載用!$B$10:$I$10</c15:sqref>
                        </c15:formulaRef>
                      </c:ext>
                    </c:extLst>
                    <c:numCache>
                      <c:formatCode>0.0%</c:formatCode>
                      <c:ptCount val="8"/>
                      <c:pt idx="0">
                        <c:v>0</c:v>
                      </c:pt>
                      <c:pt idx="1">
                        <c:v>1.0212207173267014</c:v>
                      </c:pt>
                      <c:pt idx="2">
                        <c:v>1.0710085980638153</c:v>
                      </c:pt>
                      <c:pt idx="3">
                        <c:v>1.2012945133877386</c:v>
                      </c:pt>
                      <c:pt idx="4">
                        <c:v>1.1887198772268364</c:v>
                      </c:pt>
                      <c:pt idx="5">
                        <c:v>0.4157296050330283</c:v>
                      </c:pt>
                      <c:pt idx="6">
                        <c:v>0.90600000000000003</c:v>
                      </c:pt>
                      <c:pt idx="7" formatCode="0.00%">
                        <c:v>1.7090000000000001</c:v>
                      </c:pt>
                    </c:numCache>
                  </c:numRef>
                </c:val>
                <c:extLst>
                  <c:ext xmlns:c16="http://schemas.microsoft.com/office/drawing/2014/chart" uri="{C3380CC4-5D6E-409C-BE32-E72D297353CC}">
                    <c16:uniqueId val="{00000003-4B31-4C39-87EB-D4E3076DC1F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掲載用!$A$12</c15:sqref>
                        </c15:formulaRef>
                      </c:ext>
                    </c:extLst>
                    <c:strCache>
                      <c:ptCount val="1"/>
                      <c:pt idx="0">
                        <c:v>前年比</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掲載用!$B$8:$I$8</c15:sqref>
                        </c15:formulaRef>
                      </c:ext>
                    </c:extLst>
                    <c:strCache>
                      <c:ptCount val="8"/>
                      <c:pt idx="0">
                        <c:v>2015年</c:v>
                      </c:pt>
                      <c:pt idx="1">
                        <c:v>2016年</c:v>
                      </c:pt>
                      <c:pt idx="2">
                        <c:v>2017年</c:v>
                      </c:pt>
                      <c:pt idx="3">
                        <c:v>2018年</c:v>
                      </c:pt>
                      <c:pt idx="4">
                        <c:v>2019年</c:v>
                      </c:pt>
                      <c:pt idx="5">
                        <c:v>2020年</c:v>
                      </c:pt>
                      <c:pt idx="6">
                        <c:v>2021年</c:v>
                      </c:pt>
                      <c:pt idx="7">
                        <c:v>2022年</c:v>
                      </c:pt>
                    </c:strCache>
                  </c:strRef>
                </c:cat>
                <c:val>
                  <c:numRef>
                    <c:extLst xmlns:c15="http://schemas.microsoft.com/office/drawing/2012/chart">
                      <c:ext xmlns:c15="http://schemas.microsoft.com/office/drawing/2012/chart" uri="{02D57815-91ED-43cb-92C2-25804820EDAC}">
                        <c15:formulaRef>
                          <c15:sqref>掲載用!$B$12:$I$12</c15:sqref>
                        </c15:formulaRef>
                      </c:ext>
                    </c:extLst>
                    <c:numCache>
                      <c:formatCode>0.0%</c:formatCode>
                      <c:ptCount val="8"/>
                      <c:pt idx="0">
                        <c:v>0</c:v>
                      </c:pt>
                      <c:pt idx="1">
                        <c:v>1.1163505906418594</c:v>
                      </c:pt>
                      <c:pt idx="2">
                        <c:v>1.1661741516067161</c:v>
                      </c:pt>
                      <c:pt idx="3">
                        <c:v>1.2957580679983962</c:v>
                      </c:pt>
                      <c:pt idx="4">
                        <c:v>1.1852687161055109</c:v>
                      </c:pt>
                      <c:pt idx="5">
                        <c:v>0.17989062917511103</c:v>
                      </c:pt>
                      <c:pt idx="6">
                        <c:v>9.9000000000000005E-2</c:v>
                      </c:pt>
                      <c:pt idx="7" formatCode="0.00%">
                        <c:v>6.6680000000000001</c:v>
                      </c:pt>
                    </c:numCache>
                  </c:numRef>
                </c:val>
                <c:extLst xmlns:c15="http://schemas.microsoft.com/office/drawing/2012/chart">
                  <c:ext xmlns:c16="http://schemas.microsoft.com/office/drawing/2014/chart" uri="{C3380CC4-5D6E-409C-BE32-E72D297353CC}">
                    <c16:uniqueId val="{00000004-4B31-4C39-87EB-D4E3076DC1F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掲載用!$A$14</c15:sqref>
                        </c15:formulaRef>
                      </c:ext>
                    </c:extLst>
                    <c:strCache>
                      <c:ptCount val="1"/>
                      <c:pt idx="0">
                        <c:v>前年比</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掲載用!$B$8:$I$8</c15:sqref>
                        </c15:formulaRef>
                      </c:ext>
                    </c:extLst>
                    <c:strCache>
                      <c:ptCount val="8"/>
                      <c:pt idx="0">
                        <c:v>2015年</c:v>
                      </c:pt>
                      <c:pt idx="1">
                        <c:v>2016年</c:v>
                      </c:pt>
                      <c:pt idx="2">
                        <c:v>2017年</c:v>
                      </c:pt>
                      <c:pt idx="3">
                        <c:v>2018年</c:v>
                      </c:pt>
                      <c:pt idx="4">
                        <c:v>2019年</c:v>
                      </c:pt>
                      <c:pt idx="5">
                        <c:v>2020年</c:v>
                      </c:pt>
                      <c:pt idx="6">
                        <c:v>2021年</c:v>
                      </c:pt>
                      <c:pt idx="7">
                        <c:v>2022年</c:v>
                      </c:pt>
                    </c:strCache>
                  </c:strRef>
                </c:cat>
                <c:val>
                  <c:numRef>
                    <c:extLst xmlns:c15="http://schemas.microsoft.com/office/drawing/2012/chart">
                      <c:ext xmlns:c15="http://schemas.microsoft.com/office/drawing/2012/chart" uri="{02D57815-91ED-43cb-92C2-25804820EDAC}">
                        <c15:formulaRef>
                          <c15:sqref>掲載用!$B$14:$I$14</c15:sqref>
                        </c15:formulaRef>
                      </c:ext>
                    </c:extLst>
                    <c:numCache>
                      <c:formatCode>0.0%</c:formatCode>
                      <c:ptCount val="8"/>
                      <c:pt idx="0">
                        <c:v>0</c:v>
                      </c:pt>
                      <c:pt idx="1">
                        <c:v>0.98136619812424153</c:v>
                      </c:pt>
                      <c:pt idx="2">
                        <c:v>1.0256551881498392</c:v>
                      </c:pt>
                      <c:pt idx="3">
                        <c:v>1.1501078900895247</c:v>
                      </c:pt>
                      <c:pt idx="4">
                        <c:v>1.1908267716376515</c:v>
                      </c:pt>
                      <c:pt idx="5">
                        <c:v>0.55903460656363402</c:v>
                      </c:pt>
                      <c:pt idx="6">
                        <c:v>1.0629999999999999</c:v>
                      </c:pt>
                      <c:pt idx="7" formatCode="0.00%">
                        <c:v>1.6187571265678449</c:v>
                      </c:pt>
                    </c:numCache>
                  </c:numRef>
                </c:val>
                <c:extLst xmlns:c15="http://schemas.microsoft.com/office/drawing/2012/chart">
                  <c:ext xmlns:c16="http://schemas.microsoft.com/office/drawing/2014/chart" uri="{C3380CC4-5D6E-409C-BE32-E72D297353CC}">
                    <c16:uniqueId val="{00000005-4B31-4C39-87EB-D4E3076DC1F2}"/>
                  </c:ext>
                </c:extLst>
              </c15:ser>
            </c15:filteredBarSeries>
          </c:ext>
        </c:extLst>
      </c:barChart>
      <c:catAx>
        <c:axId val="183944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1707264"/>
        <c:crosses val="autoZero"/>
        <c:auto val="1"/>
        <c:lblAlgn val="ctr"/>
        <c:lblOffset val="100"/>
        <c:noMultiLvlLbl val="0"/>
      </c:catAx>
      <c:valAx>
        <c:axId val="1521707264"/>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839447152"/>
        <c:crosses val="autoZero"/>
        <c:crossBetween val="between"/>
      </c:valAx>
      <c:spPr>
        <a:noFill/>
        <a:ln>
          <a:noFill/>
        </a:ln>
        <a:effectLst/>
      </c:spPr>
    </c:plotArea>
    <c:legend>
      <c:legendPos val="b"/>
      <c:layout>
        <c:manualLayout>
          <c:xMode val="edge"/>
          <c:yMode val="edge"/>
          <c:x val="0"/>
          <c:y val="0.94749114094136555"/>
          <c:w val="1"/>
          <c:h val="5.250885905863445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99964809051509E-2"/>
          <c:y val="4.7187845118971922E-2"/>
          <c:w val="0.88087219412341244"/>
          <c:h val="0.75086877949198483"/>
        </c:manualLayout>
      </c:layout>
      <c:lineChart>
        <c:grouping val="standard"/>
        <c:varyColors val="0"/>
        <c:ser>
          <c:idx val="0"/>
          <c:order val="0"/>
          <c:tx>
            <c:strRef>
              <c:f>'55～64.65以上'!$B$24</c:f>
              <c:strCache>
                <c:ptCount val="1"/>
                <c:pt idx="0">
                  <c:v>大阪府（男性）</c:v>
                </c:pt>
              </c:strCache>
            </c:strRef>
          </c:tx>
          <c:spPr>
            <a:ln w="19050"/>
          </c:spPr>
          <c:dLbls>
            <c:dLbl>
              <c:idx val="5"/>
              <c:layout>
                <c:manualLayout>
                  <c:x val="-5.5872613063275491E-2"/>
                  <c:y val="5.1438037548944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B7-4E38-BB4F-A8474025674D}"/>
                </c:ext>
              </c:extLst>
            </c:dLbl>
            <c:spPr>
              <a:noFill/>
              <a:ln>
                <a:noFill/>
              </a:ln>
              <a:effectLst/>
            </c:spPr>
            <c:txPr>
              <a:bodyPr wrap="square" lIns="38100" tIns="19050" rIns="38100" bIns="19050" anchor="ctr">
                <a:spAutoFit/>
              </a:bodyPr>
              <a:lstStyle/>
              <a:p>
                <a:pPr>
                  <a:defRPr sz="1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'55～64.65以上'!$D$23:$J$23</c:f>
              <c:strCache>
                <c:ptCount val="7"/>
                <c:pt idx="0">
                  <c:v>2016年</c:v>
                </c:pt>
                <c:pt idx="1">
                  <c:v>2017年</c:v>
                </c:pt>
                <c:pt idx="2">
                  <c:v>2018年</c:v>
                </c:pt>
                <c:pt idx="3">
                  <c:v>2019年</c:v>
                </c:pt>
                <c:pt idx="4">
                  <c:v>2020年</c:v>
                </c:pt>
                <c:pt idx="5">
                  <c:v>2021年</c:v>
                </c:pt>
                <c:pt idx="6">
                  <c:v>2022年</c:v>
                </c:pt>
              </c:strCache>
            </c:strRef>
          </c:cat>
          <c:val>
            <c:numRef>
              <c:f>'55～64.65以上'!$D$24:$J$24</c:f>
              <c:numCache>
                <c:formatCode>0.00%</c:formatCode>
                <c:ptCount val="7"/>
                <c:pt idx="0">
                  <c:v>0.81302521008403361</c:v>
                </c:pt>
                <c:pt idx="1">
                  <c:v>0.81341719077568131</c:v>
                </c:pt>
                <c:pt idx="2">
                  <c:v>0.82809224318658281</c:v>
                </c:pt>
                <c:pt idx="3">
                  <c:v>0.86307053941908718</c:v>
                </c:pt>
                <c:pt idx="4">
                  <c:v>0.86409736308316432</c:v>
                </c:pt>
                <c:pt idx="5">
                  <c:v>0.86345381526104414</c:v>
                </c:pt>
                <c:pt idx="6">
                  <c:v>0.86847195357833651</c:v>
                </c:pt>
              </c:numCache>
            </c:numRef>
          </c:val>
          <c:smooth val="0"/>
          <c:extLst>
            <c:ext xmlns:c16="http://schemas.microsoft.com/office/drawing/2014/chart" uri="{C3380CC4-5D6E-409C-BE32-E72D297353CC}">
              <c16:uniqueId val="{00000000-37B7-4E38-BB4F-A8474025674D}"/>
            </c:ext>
          </c:extLst>
        </c:ser>
        <c:ser>
          <c:idx val="1"/>
          <c:order val="1"/>
          <c:tx>
            <c:strRef>
              <c:f>'55～64.65以上'!$B$25</c:f>
              <c:strCache>
                <c:ptCount val="1"/>
                <c:pt idx="0">
                  <c:v>全国（男性）</c:v>
                </c:pt>
              </c:strCache>
            </c:strRef>
          </c:tx>
          <c:spPr>
            <a:ln w="19050">
              <a:prstDash val="sysDash"/>
            </a:ln>
          </c:spPr>
          <c:marker>
            <c:symbol val="diamond"/>
            <c:size val="7"/>
          </c:marker>
          <c:cat>
            <c:strRef>
              <c:f>'55～64.65以上'!$D$23:$J$23</c:f>
              <c:strCache>
                <c:ptCount val="7"/>
                <c:pt idx="0">
                  <c:v>2016年</c:v>
                </c:pt>
                <c:pt idx="1">
                  <c:v>2017年</c:v>
                </c:pt>
                <c:pt idx="2">
                  <c:v>2018年</c:v>
                </c:pt>
                <c:pt idx="3">
                  <c:v>2019年</c:v>
                </c:pt>
                <c:pt idx="4">
                  <c:v>2020年</c:v>
                </c:pt>
                <c:pt idx="5">
                  <c:v>2021年</c:v>
                </c:pt>
                <c:pt idx="6">
                  <c:v>2022年</c:v>
                </c:pt>
              </c:strCache>
            </c:strRef>
          </c:cat>
          <c:val>
            <c:numRef>
              <c:f>'55～64.65以上'!$D$25:$J$25</c:f>
              <c:numCache>
                <c:formatCode>0.00%</c:formatCode>
                <c:ptCount val="7"/>
                <c:pt idx="0">
                  <c:v>0.83462532299741599</c:v>
                </c:pt>
                <c:pt idx="1">
                  <c:v>0.85098039215686272</c:v>
                </c:pt>
                <c:pt idx="2">
                  <c:v>0.86261558784676351</c:v>
                </c:pt>
                <c:pt idx="3">
                  <c:v>0.8688741721854305</c:v>
                </c:pt>
                <c:pt idx="4">
                  <c:v>0.87088274044795788</c:v>
                </c:pt>
                <c:pt idx="5">
                  <c:v>0.80052840158520477</c:v>
                </c:pt>
                <c:pt idx="6">
                  <c:v>0.87744458930899605</c:v>
                </c:pt>
              </c:numCache>
            </c:numRef>
          </c:val>
          <c:smooth val="0"/>
          <c:extLst>
            <c:ext xmlns:c16="http://schemas.microsoft.com/office/drawing/2014/chart" uri="{C3380CC4-5D6E-409C-BE32-E72D297353CC}">
              <c16:uniqueId val="{00000001-37B7-4E38-BB4F-A8474025674D}"/>
            </c:ext>
          </c:extLst>
        </c:ser>
        <c:ser>
          <c:idx val="2"/>
          <c:order val="2"/>
          <c:tx>
            <c:strRef>
              <c:f>'55～64.65以上'!$B$26</c:f>
              <c:strCache>
                <c:ptCount val="1"/>
                <c:pt idx="0">
                  <c:v>大阪府（女性）</c:v>
                </c:pt>
              </c:strCache>
            </c:strRef>
          </c:tx>
          <c:spPr>
            <a:ln w="19050"/>
          </c:spPr>
          <c:marker>
            <c:symbol val="x"/>
            <c:size val="7"/>
          </c:marker>
          <c:dLbls>
            <c:dLbl>
              <c:idx val="3"/>
              <c:layout>
                <c:manualLayout>
                  <c:x val="-7.2243493863927477E-2"/>
                  <c:y val="4.2937652688999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B7-4E38-BB4F-A8474025674D}"/>
                </c:ext>
              </c:extLst>
            </c:dLbl>
            <c:dLbl>
              <c:idx val="4"/>
              <c:layout>
                <c:manualLayout>
                  <c:x val="-6.9515013730485464E-2"/>
                  <c:y val="5.1438037548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B7-4E38-BB4F-A8474025674D}"/>
                </c:ext>
              </c:extLst>
            </c:dLbl>
            <c:dLbl>
              <c:idx val="5"/>
              <c:layout>
                <c:manualLayout>
                  <c:x val="-5.8601093196717503E-2"/>
                  <c:y val="3.4437267829055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B7-4E38-BB4F-A8474025674D}"/>
                </c:ext>
              </c:extLst>
            </c:dLbl>
            <c:spPr>
              <a:noFill/>
              <a:ln>
                <a:noFill/>
              </a:ln>
              <a:effectLst/>
            </c:spPr>
            <c:txPr>
              <a:bodyPr wrap="square" lIns="38100" tIns="19050" rIns="38100" bIns="19050" anchor="ctr">
                <a:spAutoFit/>
              </a:bodyPr>
              <a:lstStyle/>
              <a:p>
                <a:pPr>
                  <a:defRPr sz="10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'55～64.65以上'!$D$23:$J$23</c:f>
              <c:strCache>
                <c:ptCount val="7"/>
                <c:pt idx="0">
                  <c:v>2016年</c:v>
                </c:pt>
                <c:pt idx="1">
                  <c:v>2017年</c:v>
                </c:pt>
                <c:pt idx="2">
                  <c:v>2018年</c:v>
                </c:pt>
                <c:pt idx="3">
                  <c:v>2019年</c:v>
                </c:pt>
                <c:pt idx="4">
                  <c:v>2020年</c:v>
                </c:pt>
                <c:pt idx="5">
                  <c:v>2021年</c:v>
                </c:pt>
                <c:pt idx="6">
                  <c:v>2022年</c:v>
                </c:pt>
              </c:strCache>
            </c:strRef>
          </c:cat>
          <c:val>
            <c:numRef>
              <c:f>'55～64.65以上'!$D$26:$J$26</c:f>
              <c:numCache>
                <c:formatCode>0.00%</c:formatCode>
                <c:ptCount val="7"/>
                <c:pt idx="0">
                  <c:v>0.54581673306772904</c:v>
                </c:pt>
                <c:pt idx="1">
                  <c:v>0.56451612903225812</c:v>
                </c:pt>
                <c:pt idx="2">
                  <c:v>0.59514170040485825</c:v>
                </c:pt>
                <c:pt idx="3">
                  <c:v>0.6412825651302605</c:v>
                </c:pt>
                <c:pt idx="4">
                  <c:v>0.63992172211350296</c:v>
                </c:pt>
                <c:pt idx="5">
                  <c:v>0.66216216216216217</c:v>
                </c:pt>
                <c:pt idx="6">
                  <c:v>0.66479400749063666</c:v>
                </c:pt>
              </c:numCache>
            </c:numRef>
          </c:val>
          <c:smooth val="0"/>
          <c:extLst>
            <c:ext xmlns:c16="http://schemas.microsoft.com/office/drawing/2014/chart" uri="{C3380CC4-5D6E-409C-BE32-E72D297353CC}">
              <c16:uniqueId val="{00000003-37B7-4E38-BB4F-A8474025674D}"/>
            </c:ext>
          </c:extLst>
        </c:ser>
        <c:ser>
          <c:idx val="3"/>
          <c:order val="3"/>
          <c:tx>
            <c:strRef>
              <c:f>'55～64.65以上'!$B$27</c:f>
              <c:strCache>
                <c:ptCount val="1"/>
                <c:pt idx="0">
                  <c:v>全国（女性）</c:v>
                </c:pt>
              </c:strCache>
            </c:strRef>
          </c:tx>
          <c:spPr>
            <a:ln w="19050">
              <a:prstDash val="sysDash"/>
            </a:ln>
          </c:spPr>
          <c:marker>
            <c:symbol val="x"/>
            <c:size val="7"/>
          </c:marker>
          <c:cat>
            <c:strRef>
              <c:f>'55～64.65以上'!$D$23:$J$23</c:f>
              <c:strCache>
                <c:ptCount val="7"/>
                <c:pt idx="0">
                  <c:v>2016年</c:v>
                </c:pt>
                <c:pt idx="1">
                  <c:v>2017年</c:v>
                </c:pt>
                <c:pt idx="2">
                  <c:v>2018年</c:v>
                </c:pt>
                <c:pt idx="3">
                  <c:v>2019年</c:v>
                </c:pt>
                <c:pt idx="4">
                  <c:v>2020年</c:v>
                </c:pt>
                <c:pt idx="5">
                  <c:v>2021年</c:v>
                </c:pt>
                <c:pt idx="6">
                  <c:v>2022年</c:v>
                </c:pt>
              </c:strCache>
            </c:strRef>
          </c:cat>
          <c:val>
            <c:numRef>
              <c:f>'55～64.65以上'!$D$27:$J$27</c:f>
              <c:numCache>
                <c:formatCode>0.00%</c:formatCode>
                <c:ptCount val="7"/>
                <c:pt idx="0">
                  <c:v>0.59646910466582592</c:v>
                </c:pt>
                <c:pt idx="1">
                  <c:v>0.62002567394094998</c:v>
                </c:pt>
                <c:pt idx="2">
                  <c:v>0.64239271781534457</c:v>
                </c:pt>
                <c:pt idx="3">
                  <c:v>0.66057441253263705</c:v>
                </c:pt>
                <c:pt idx="4">
                  <c:v>0.66449934980494152</c:v>
                </c:pt>
                <c:pt idx="5">
                  <c:v>0.6705882352941176</c:v>
                </c:pt>
                <c:pt idx="6">
                  <c:v>0.68516129032258066</c:v>
                </c:pt>
              </c:numCache>
            </c:numRef>
          </c:val>
          <c:smooth val="0"/>
          <c:extLst>
            <c:ext xmlns:c16="http://schemas.microsoft.com/office/drawing/2014/chart" uri="{C3380CC4-5D6E-409C-BE32-E72D297353CC}">
              <c16:uniqueId val="{00000004-37B7-4E38-BB4F-A8474025674D}"/>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txPr>
          <a:bodyPr/>
          <a:lstStyle/>
          <a:p>
            <a:pPr>
              <a:defRPr sz="1000"/>
            </a:pPr>
            <a:endParaRPr lang="ja-JP"/>
          </a:p>
        </c:txPr>
        <c:crossAx val="96238592"/>
        <c:crosses val="autoZero"/>
        <c:auto val="1"/>
        <c:lblAlgn val="ctr"/>
        <c:lblOffset val="100"/>
        <c:noMultiLvlLbl val="0"/>
      </c:catAx>
      <c:valAx>
        <c:axId val="96238592"/>
        <c:scaling>
          <c:orientation val="minMax"/>
          <c:max val="0.95000000000000007"/>
          <c:min val="0.5"/>
        </c:scaling>
        <c:delete val="0"/>
        <c:axPos val="l"/>
        <c:majorGridlines/>
        <c:numFmt formatCode="0.0%" sourceLinked="0"/>
        <c:majorTickMark val="none"/>
        <c:minorTickMark val="none"/>
        <c:tickLblPos val="nextTo"/>
        <c:spPr>
          <a:ln w="9525">
            <a:noFill/>
          </a:ln>
        </c:spPr>
        <c:txPr>
          <a:bodyPr/>
          <a:lstStyle/>
          <a:p>
            <a:pPr>
              <a:defRPr sz="1000"/>
            </a:pPr>
            <a:endParaRPr lang="ja-JP"/>
          </a:p>
        </c:txPr>
        <c:crossAx val="96237056"/>
        <c:crosses val="autoZero"/>
        <c:crossBetween val="between"/>
        <c:majorUnit val="5.000000000000001E-2"/>
      </c:valAx>
    </c:plotArea>
    <c:legend>
      <c:legendPos val="b"/>
      <c:overlay val="0"/>
    </c:legend>
    <c:plotVisOnly val="1"/>
    <c:dispBlanksAs val="zero"/>
    <c:showDLblsOverMax val="0"/>
  </c:chart>
  <c:txPr>
    <a:bodyPr/>
    <a:lstStyle/>
    <a:p>
      <a:pPr>
        <a:defRPr sz="800"/>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'55～64.65以上'!$L$24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'55～64.65以上'!$N$23:$T$23</c:f>
              <c:strCache>
                <c:ptCount val="7"/>
                <c:pt idx="0">
                  <c:v>2016年</c:v>
                </c:pt>
                <c:pt idx="1">
                  <c:v>2017年</c:v>
                </c:pt>
                <c:pt idx="2">
                  <c:v>2018年</c:v>
                </c:pt>
                <c:pt idx="3">
                  <c:v>2019年</c:v>
                </c:pt>
                <c:pt idx="4">
                  <c:v>2020年</c:v>
                </c:pt>
                <c:pt idx="5">
                  <c:v>2021年</c:v>
                </c:pt>
                <c:pt idx="6">
                  <c:v>2022年</c:v>
                </c:pt>
              </c:strCache>
            </c:strRef>
          </c:cat>
          <c:val>
            <c:numRef>
              <c:f>'55～64.65以上'!$N$24:$T$24</c:f>
              <c:numCache>
                <c:formatCode>0.00%</c:formatCode>
                <c:ptCount val="7"/>
                <c:pt idx="0">
                  <c:v>0.26019417475728157</c:v>
                </c:pt>
                <c:pt idx="1">
                  <c:v>0.2550529355149182</c:v>
                </c:pt>
                <c:pt idx="2">
                  <c:v>0.27793696275071633</c:v>
                </c:pt>
                <c:pt idx="3">
                  <c:v>0.30228136882129275</c:v>
                </c:pt>
                <c:pt idx="4">
                  <c:v>0.3127962085308057</c:v>
                </c:pt>
                <c:pt idx="5">
                  <c:v>0.30674264007597341</c:v>
                </c:pt>
                <c:pt idx="6">
                  <c:v>0.30547550432276654</c:v>
                </c:pt>
              </c:numCache>
            </c:numRef>
          </c:val>
          <c:smooth val="0"/>
          <c:extLst>
            <c:ext xmlns:c16="http://schemas.microsoft.com/office/drawing/2014/chart" uri="{C3380CC4-5D6E-409C-BE32-E72D297353CC}">
              <c16:uniqueId val="{00000000-3B34-4B07-A215-ACF271ADB873}"/>
            </c:ext>
          </c:extLst>
        </c:ser>
        <c:ser>
          <c:idx val="1"/>
          <c:order val="1"/>
          <c:tx>
            <c:strRef>
              <c:f>'55～64.65以上'!$L$25</c:f>
              <c:strCache>
                <c:ptCount val="1"/>
                <c:pt idx="0">
                  <c:v>全国（男性）</c:v>
                </c:pt>
              </c:strCache>
            </c:strRef>
          </c:tx>
          <c:spPr>
            <a:ln w="19050">
              <a:prstDash val="sysDash"/>
            </a:ln>
          </c:spPr>
          <c:marker>
            <c:symbol val="diamond"/>
            <c:size val="7"/>
          </c:marker>
          <c:cat>
            <c:strRef>
              <c:f>'55～64.65以上'!$N$23:$T$23</c:f>
              <c:strCache>
                <c:ptCount val="7"/>
                <c:pt idx="0">
                  <c:v>2016年</c:v>
                </c:pt>
                <c:pt idx="1">
                  <c:v>2017年</c:v>
                </c:pt>
                <c:pt idx="2">
                  <c:v>2018年</c:v>
                </c:pt>
                <c:pt idx="3">
                  <c:v>2019年</c:v>
                </c:pt>
                <c:pt idx="4">
                  <c:v>2020年</c:v>
                </c:pt>
                <c:pt idx="5">
                  <c:v>2021年</c:v>
                </c:pt>
                <c:pt idx="6">
                  <c:v>2022年</c:v>
                </c:pt>
              </c:strCache>
            </c:strRef>
          </c:cat>
          <c:val>
            <c:numRef>
              <c:f>'55～64.65以上'!$N$25:$T$25</c:f>
              <c:numCache>
                <c:formatCode>0.00%</c:formatCode>
                <c:ptCount val="7"/>
                <c:pt idx="0">
                  <c:v>0.3085177733065057</c:v>
                </c:pt>
                <c:pt idx="1">
                  <c:v>0.31755424063116372</c:v>
                </c:pt>
                <c:pt idx="2">
                  <c:v>0.33203631647211412</c:v>
                </c:pt>
                <c:pt idx="3">
                  <c:v>0.34104046242774566</c:v>
                </c:pt>
                <c:pt idx="4">
                  <c:v>0.34245703373647357</c:v>
                </c:pt>
                <c:pt idx="5">
                  <c:v>0.34096692111959287</c:v>
                </c:pt>
                <c:pt idx="6">
                  <c:v>0.34202161474888748</c:v>
                </c:pt>
              </c:numCache>
            </c:numRef>
          </c:val>
          <c:smooth val="0"/>
          <c:extLst>
            <c:ext xmlns:c16="http://schemas.microsoft.com/office/drawing/2014/chart" uri="{C3380CC4-5D6E-409C-BE32-E72D297353CC}">
              <c16:uniqueId val="{00000001-3B34-4B07-A215-ACF271ADB873}"/>
            </c:ext>
          </c:extLst>
        </c:ser>
        <c:ser>
          <c:idx val="2"/>
          <c:order val="2"/>
          <c:tx>
            <c:strRef>
              <c:f>'55～64.65以上'!$L$26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34-4B07-A215-ACF271ADB873}"/>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34-4B07-A215-ACF271ADB873}"/>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34-4B07-A215-ACF271ADB873}"/>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'55～64.65以上'!$N$23:$T$23</c:f>
              <c:strCache>
                <c:ptCount val="7"/>
                <c:pt idx="0">
                  <c:v>2016年</c:v>
                </c:pt>
                <c:pt idx="1">
                  <c:v>2017年</c:v>
                </c:pt>
                <c:pt idx="2">
                  <c:v>2018年</c:v>
                </c:pt>
                <c:pt idx="3">
                  <c:v>2019年</c:v>
                </c:pt>
                <c:pt idx="4">
                  <c:v>2020年</c:v>
                </c:pt>
                <c:pt idx="5">
                  <c:v>2021年</c:v>
                </c:pt>
                <c:pt idx="6">
                  <c:v>2022年</c:v>
                </c:pt>
              </c:strCache>
            </c:strRef>
          </c:cat>
          <c:val>
            <c:numRef>
              <c:f>'55～64.65以上'!$N$26:$T$26</c:f>
              <c:numCache>
                <c:formatCode>0.00%</c:formatCode>
                <c:ptCount val="7"/>
                <c:pt idx="0">
                  <c:v>0.13408239700374533</c:v>
                </c:pt>
                <c:pt idx="1">
                  <c:v>0.12776957163958641</c:v>
                </c:pt>
                <c:pt idx="2">
                  <c:v>0.14682249817384951</c:v>
                </c:pt>
                <c:pt idx="3">
                  <c:v>0.16086956521739129</c:v>
                </c:pt>
                <c:pt idx="4">
                  <c:v>0.16282420749279539</c:v>
                </c:pt>
                <c:pt idx="5">
                  <c:v>0.167264895908112</c:v>
                </c:pt>
                <c:pt idx="6">
                  <c:v>0.16630824372759856</c:v>
                </c:pt>
              </c:numCache>
            </c:numRef>
          </c:val>
          <c:smooth val="0"/>
          <c:extLst>
            <c:ext xmlns:c16="http://schemas.microsoft.com/office/drawing/2014/chart" uri="{C3380CC4-5D6E-409C-BE32-E72D297353CC}">
              <c16:uniqueId val="{00000005-3B34-4B07-A215-ACF271ADB873}"/>
            </c:ext>
          </c:extLst>
        </c:ser>
        <c:ser>
          <c:idx val="3"/>
          <c:order val="3"/>
          <c:tx>
            <c:strRef>
              <c:f>'55～64.65以上'!$L$27</c:f>
              <c:strCache>
                <c:ptCount val="1"/>
                <c:pt idx="0">
                  <c:v>全国（女性）</c:v>
                </c:pt>
              </c:strCache>
            </c:strRef>
          </c:tx>
          <c:spPr>
            <a:ln w="19050">
              <a:prstDash val="sysDash"/>
            </a:ln>
          </c:spPr>
          <c:marker>
            <c:symbol val="x"/>
            <c:size val="7"/>
          </c:marker>
          <c:cat>
            <c:strRef>
              <c:f>'55～64.65以上'!$N$23:$T$23</c:f>
              <c:strCache>
                <c:ptCount val="7"/>
                <c:pt idx="0">
                  <c:v>2016年</c:v>
                </c:pt>
                <c:pt idx="1">
                  <c:v>2017年</c:v>
                </c:pt>
                <c:pt idx="2">
                  <c:v>2018年</c:v>
                </c:pt>
                <c:pt idx="3">
                  <c:v>2019年</c:v>
                </c:pt>
                <c:pt idx="4">
                  <c:v>2020年</c:v>
                </c:pt>
                <c:pt idx="5">
                  <c:v>2021年</c:v>
                </c:pt>
                <c:pt idx="6">
                  <c:v>2022年</c:v>
                </c:pt>
              </c:strCache>
            </c:strRef>
          </c:cat>
          <c:val>
            <c:numRef>
              <c:f>'55～64.65以上'!$N$27:$T$27</c:f>
              <c:numCache>
                <c:formatCode>0.00%</c:formatCode>
                <c:ptCount val="7"/>
                <c:pt idx="0">
                  <c:v>0.15762538382804503</c:v>
                </c:pt>
                <c:pt idx="1">
                  <c:v>0.16338880484114976</c:v>
                </c:pt>
                <c:pt idx="2">
                  <c:v>0.17438963627304435</c:v>
                </c:pt>
                <c:pt idx="3">
                  <c:v>0.1782716049382716</c:v>
                </c:pt>
                <c:pt idx="4">
                  <c:v>0.17981381675649191</c:v>
                </c:pt>
                <c:pt idx="5">
                  <c:v>0.18208373904576436</c:v>
                </c:pt>
                <c:pt idx="6">
                  <c:v>0.18274853801169591</c:v>
                </c:pt>
              </c:numCache>
            </c:numRef>
          </c:val>
          <c:smooth val="0"/>
          <c:extLst>
            <c:ext xmlns:c16="http://schemas.microsoft.com/office/drawing/2014/chart" uri="{C3380CC4-5D6E-409C-BE32-E72D297353CC}">
              <c16:uniqueId val="{00000006-3B34-4B07-A215-ACF271ADB873}"/>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35000000000000003"/>
          <c:min val="0.1"/>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19848987259095E-2"/>
          <c:y val="3.8129867404590824E-2"/>
          <c:w val="0.86779040126252394"/>
          <c:h val="0.72880364691645549"/>
        </c:manualLayout>
      </c:layout>
      <c:barChart>
        <c:barDir val="col"/>
        <c:grouping val="clustered"/>
        <c:varyColors val="0"/>
        <c:ser>
          <c:idx val="0"/>
          <c:order val="0"/>
          <c:tx>
            <c:strRef>
              <c:f>女性!$N$30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女性!$R$29:$X$29</c:f>
              <c:strCache>
                <c:ptCount val="7"/>
                <c:pt idx="0">
                  <c:v>2016年</c:v>
                </c:pt>
                <c:pt idx="1">
                  <c:v>2017年</c:v>
                </c:pt>
                <c:pt idx="2">
                  <c:v>2018年</c:v>
                </c:pt>
                <c:pt idx="3">
                  <c:v>2019年</c:v>
                </c:pt>
                <c:pt idx="4">
                  <c:v>2020年</c:v>
                </c:pt>
                <c:pt idx="5">
                  <c:v>2021年</c:v>
                </c:pt>
                <c:pt idx="6">
                  <c:v>2022年</c:v>
                </c:pt>
              </c:strCache>
            </c:strRef>
          </c:cat>
          <c:val>
            <c:numRef>
              <c:f>女性!$R$30:$X$30</c:f>
              <c:numCache>
                <c:formatCode>0.00%</c:formatCode>
                <c:ptCount val="7"/>
                <c:pt idx="0">
                  <c:v>0.42929292929292928</c:v>
                </c:pt>
                <c:pt idx="1">
                  <c:v>0.42929292929292928</c:v>
                </c:pt>
                <c:pt idx="2">
                  <c:v>0.46801346801346799</c:v>
                </c:pt>
                <c:pt idx="3">
                  <c:v>0.48397976391231029</c:v>
                </c:pt>
                <c:pt idx="4">
                  <c:v>0.47198641765704585</c:v>
                </c:pt>
                <c:pt idx="5">
                  <c:v>0.47758620689655173</c:v>
                </c:pt>
                <c:pt idx="6">
                  <c:v>0.47902097902097901</c:v>
                </c:pt>
              </c:numCache>
            </c:numRef>
          </c:val>
          <c:extLst>
            <c:ext xmlns:c16="http://schemas.microsoft.com/office/drawing/2014/chart" uri="{C3380CC4-5D6E-409C-BE32-E72D297353CC}">
              <c16:uniqueId val="{00000000-C9CB-49BC-839B-9C0699987300}"/>
            </c:ext>
          </c:extLst>
        </c:ser>
        <c:ser>
          <c:idx val="1"/>
          <c:order val="1"/>
          <c:tx>
            <c:strRef>
              <c:f>女性!$N$31</c:f>
              <c:strCache>
                <c:ptCount val="1"/>
                <c:pt idx="0">
                  <c:v>25～34歳</c:v>
                </c:pt>
              </c:strCache>
            </c:strRef>
          </c:tx>
          <c:spPr>
            <a:pattFill prst="pct20">
              <a:fgClr>
                <a:srgbClr val="FF0000"/>
              </a:fgClr>
              <a:bgClr>
                <a:schemeClr val="bg1"/>
              </a:bgClr>
            </a:pattFill>
            <a:ln>
              <a:solidFill>
                <a:srgbClr val="FF0000"/>
              </a:solidFill>
            </a:ln>
          </c:spPr>
          <c:invertIfNegative val="0"/>
          <c:cat>
            <c:strRef>
              <c:f>女性!$R$29:$X$29</c:f>
              <c:strCache>
                <c:ptCount val="7"/>
                <c:pt idx="0">
                  <c:v>2016年</c:v>
                </c:pt>
                <c:pt idx="1">
                  <c:v>2017年</c:v>
                </c:pt>
                <c:pt idx="2">
                  <c:v>2018年</c:v>
                </c:pt>
                <c:pt idx="3">
                  <c:v>2019年</c:v>
                </c:pt>
                <c:pt idx="4">
                  <c:v>2020年</c:v>
                </c:pt>
                <c:pt idx="5">
                  <c:v>2021年</c:v>
                </c:pt>
                <c:pt idx="6">
                  <c:v>2022年</c:v>
                </c:pt>
              </c:strCache>
            </c:strRef>
          </c:cat>
          <c:val>
            <c:numRef>
              <c:f>女性!$R$31:$X$31</c:f>
              <c:numCache>
                <c:formatCode>0.00%</c:formatCode>
                <c:ptCount val="7"/>
                <c:pt idx="0">
                  <c:v>0.73913043478260865</c:v>
                </c:pt>
                <c:pt idx="1">
                  <c:v>0.75720789074355088</c:v>
                </c:pt>
                <c:pt idx="2">
                  <c:v>0.77554179566563464</c:v>
                </c:pt>
                <c:pt idx="3">
                  <c:v>0.78582677165354331</c:v>
                </c:pt>
                <c:pt idx="4">
                  <c:v>0.78947368421052633</c:v>
                </c:pt>
                <c:pt idx="5">
                  <c:v>0.80483870967741933</c:v>
                </c:pt>
                <c:pt idx="6">
                  <c:v>0.81440000000000001</c:v>
                </c:pt>
              </c:numCache>
            </c:numRef>
          </c:val>
          <c:extLst>
            <c:ext xmlns:c16="http://schemas.microsoft.com/office/drawing/2014/chart" uri="{C3380CC4-5D6E-409C-BE32-E72D297353CC}">
              <c16:uniqueId val="{00000001-C9CB-49BC-839B-9C0699987300}"/>
            </c:ext>
          </c:extLst>
        </c:ser>
        <c:ser>
          <c:idx val="2"/>
          <c:order val="2"/>
          <c:tx>
            <c:strRef>
              <c:f>女性!$N$32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女性!$R$29:$X$29</c:f>
              <c:strCache>
                <c:ptCount val="7"/>
                <c:pt idx="0">
                  <c:v>2016年</c:v>
                </c:pt>
                <c:pt idx="1">
                  <c:v>2017年</c:v>
                </c:pt>
                <c:pt idx="2">
                  <c:v>2018年</c:v>
                </c:pt>
                <c:pt idx="3">
                  <c:v>2019年</c:v>
                </c:pt>
                <c:pt idx="4">
                  <c:v>2020年</c:v>
                </c:pt>
                <c:pt idx="5">
                  <c:v>2021年</c:v>
                </c:pt>
                <c:pt idx="6">
                  <c:v>2022年</c:v>
                </c:pt>
              </c:strCache>
            </c:strRef>
          </c:cat>
          <c:val>
            <c:numRef>
              <c:f>女性!$R$32:$X$32</c:f>
              <c:numCache>
                <c:formatCode>0.00%</c:formatCode>
                <c:ptCount val="7"/>
                <c:pt idx="0">
                  <c:v>0.71753986332574027</c:v>
                </c:pt>
                <c:pt idx="1">
                  <c:v>0.73255813953488369</c:v>
                </c:pt>
                <c:pt idx="2">
                  <c:v>0.7575030012004802</c:v>
                </c:pt>
                <c:pt idx="3">
                  <c:v>0.76951672862453535</c:v>
                </c:pt>
                <c:pt idx="4">
                  <c:v>0.76147959183673475</c:v>
                </c:pt>
                <c:pt idx="5">
                  <c:v>0.7703412073490814</c:v>
                </c:pt>
                <c:pt idx="6">
                  <c:v>0.78400000000000003</c:v>
                </c:pt>
              </c:numCache>
            </c:numRef>
          </c:val>
          <c:extLst>
            <c:ext xmlns:c16="http://schemas.microsoft.com/office/drawing/2014/chart" uri="{C3380CC4-5D6E-409C-BE32-E72D297353CC}">
              <c16:uniqueId val="{00000002-C9CB-49BC-839B-9C0699987300}"/>
            </c:ext>
          </c:extLst>
        </c:ser>
        <c:ser>
          <c:idx val="3"/>
          <c:order val="3"/>
          <c:tx>
            <c:strRef>
              <c:f>女性!$N$33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女性!$R$29:$X$29</c:f>
              <c:strCache>
                <c:ptCount val="7"/>
                <c:pt idx="0">
                  <c:v>2016年</c:v>
                </c:pt>
                <c:pt idx="1">
                  <c:v>2017年</c:v>
                </c:pt>
                <c:pt idx="2">
                  <c:v>2018年</c:v>
                </c:pt>
                <c:pt idx="3">
                  <c:v>2019年</c:v>
                </c:pt>
                <c:pt idx="4">
                  <c:v>2020年</c:v>
                </c:pt>
                <c:pt idx="5">
                  <c:v>2021年</c:v>
                </c:pt>
                <c:pt idx="6">
                  <c:v>2022年</c:v>
                </c:pt>
              </c:strCache>
            </c:strRef>
          </c:cat>
          <c:val>
            <c:numRef>
              <c:f>女性!$R$33:$X$33</c:f>
              <c:numCache>
                <c:formatCode>0.00%</c:formatCode>
                <c:ptCount val="7"/>
                <c:pt idx="0">
                  <c:v>0.76004728132387711</c:v>
                </c:pt>
                <c:pt idx="1">
                  <c:v>0.76985040276179517</c:v>
                </c:pt>
                <c:pt idx="2">
                  <c:v>0.77727784026996627</c:v>
                </c:pt>
                <c:pt idx="3">
                  <c:v>0.79162072767364944</c:v>
                </c:pt>
                <c:pt idx="4">
                  <c:v>0.78688524590163933</c:v>
                </c:pt>
                <c:pt idx="5">
                  <c:v>0.78686759956942953</c:v>
                </c:pt>
                <c:pt idx="6">
                  <c:v>0.79807692307692313</c:v>
                </c:pt>
              </c:numCache>
            </c:numRef>
          </c:val>
          <c:extLst>
            <c:ext xmlns:c16="http://schemas.microsoft.com/office/drawing/2014/chart" uri="{C3380CC4-5D6E-409C-BE32-E72D297353CC}">
              <c16:uniqueId val="{00000003-C9CB-49BC-839B-9C0699987300}"/>
            </c:ext>
          </c:extLst>
        </c:ser>
        <c:ser>
          <c:idx val="4"/>
          <c:order val="4"/>
          <c:tx>
            <c:strRef>
              <c:f>女性!$N$34</c:f>
              <c:strCache>
                <c:ptCount val="1"/>
                <c:pt idx="0">
                  <c:v>55～64歳</c:v>
                </c:pt>
              </c:strCache>
            </c:strRef>
          </c:tx>
          <c:spPr>
            <a:pattFill prst="pct40">
              <a:fgClr>
                <a:srgbClr val="00B0F0"/>
              </a:fgClr>
              <a:bgClr>
                <a:schemeClr val="bg1"/>
              </a:bgClr>
            </a:pattFill>
            <a:ln>
              <a:solidFill>
                <a:srgbClr val="00B0F0"/>
              </a:solidFill>
            </a:ln>
          </c:spPr>
          <c:invertIfNegative val="0"/>
          <c:cat>
            <c:strRef>
              <c:f>女性!$R$29:$X$29</c:f>
              <c:strCache>
                <c:ptCount val="7"/>
                <c:pt idx="0">
                  <c:v>2016年</c:v>
                </c:pt>
                <c:pt idx="1">
                  <c:v>2017年</c:v>
                </c:pt>
                <c:pt idx="2">
                  <c:v>2018年</c:v>
                </c:pt>
                <c:pt idx="3">
                  <c:v>2019年</c:v>
                </c:pt>
                <c:pt idx="4">
                  <c:v>2020年</c:v>
                </c:pt>
                <c:pt idx="5">
                  <c:v>2021年</c:v>
                </c:pt>
                <c:pt idx="6">
                  <c:v>2022年</c:v>
                </c:pt>
              </c:strCache>
            </c:strRef>
          </c:cat>
          <c:val>
            <c:numRef>
              <c:f>女性!$R$34:$X$34</c:f>
              <c:numCache>
                <c:formatCode>0.00%</c:formatCode>
                <c:ptCount val="7"/>
                <c:pt idx="0">
                  <c:v>0.59646910466582592</c:v>
                </c:pt>
                <c:pt idx="1">
                  <c:v>0.62002567394094998</c:v>
                </c:pt>
                <c:pt idx="2">
                  <c:v>0.64239271781534457</c:v>
                </c:pt>
                <c:pt idx="3">
                  <c:v>0.66057441253263705</c:v>
                </c:pt>
                <c:pt idx="4">
                  <c:v>0.66449934980494152</c:v>
                </c:pt>
                <c:pt idx="5">
                  <c:v>0.6705882352941176</c:v>
                </c:pt>
                <c:pt idx="6">
                  <c:v>0.68516129032258066</c:v>
                </c:pt>
              </c:numCache>
            </c:numRef>
          </c:val>
          <c:extLst>
            <c:ext xmlns:c16="http://schemas.microsoft.com/office/drawing/2014/chart" uri="{C3380CC4-5D6E-409C-BE32-E72D297353CC}">
              <c16:uniqueId val="{00000004-C9CB-49BC-839B-9C0699987300}"/>
            </c:ext>
          </c:extLst>
        </c:ser>
        <c:ser>
          <c:idx val="5"/>
          <c:order val="5"/>
          <c:tx>
            <c:strRef>
              <c:f>女性!$N$35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女性!$R$29:$X$29</c:f>
              <c:strCache>
                <c:ptCount val="7"/>
                <c:pt idx="0">
                  <c:v>2016年</c:v>
                </c:pt>
                <c:pt idx="1">
                  <c:v>2017年</c:v>
                </c:pt>
                <c:pt idx="2">
                  <c:v>2018年</c:v>
                </c:pt>
                <c:pt idx="3">
                  <c:v>2019年</c:v>
                </c:pt>
                <c:pt idx="4">
                  <c:v>2020年</c:v>
                </c:pt>
                <c:pt idx="5">
                  <c:v>2021年</c:v>
                </c:pt>
                <c:pt idx="6">
                  <c:v>2022年</c:v>
                </c:pt>
              </c:strCache>
            </c:strRef>
          </c:cat>
          <c:val>
            <c:numRef>
              <c:f>女性!$R$35:$X$35</c:f>
              <c:numCache>
                <c:formatCode>0.00%</c:formatCode>
                <c:ptCount val="7"/>
                <c:pt idx="0">
                  <c:v>0.15762538382804503</c:v>
                </c:pt>
                <c:pt idx="1">
                  <c:v>0.16338880484114976</c:v>
                </c:pt>
                <c:pt idx="2">
                  <c:v>0.17438963627304435</c:v>
                </c:pt>
                <c:pt idx="3">
                  <c:v>0.1782716049382716</c:v>
                </c:pt>
                <c:pt idx="4">
                  <c:v>0.17981381675649191</c:v>
                </c:pt>
                <c:pt idx="5">
                  <c:v>0.18208373904576436</c:v>
                </c:pt>
                <c:pt idx="6">
                  <c:v>0.18274853801169591</c:v>
                </c:pt>
              </c:numCache>
            </c:numRef>
          </c:val>
          <c:extLst>
            <c:ext xmlns:c16="http://schemas.microsoft.com/office/drawing/2014/chart" uri="{C3380CC4-5D6E-409C-BE32-E72D297353CC}">
              <c16:uniqueId val="{00000005-C9CB-49BC-839B-9C0699987300}"/>
            </c:ext>
          </c:extLst>
        </c:ser>
        <c:dLbls>
          <c:showLegendKey val="0"/>
          <c:showVal val="0"/>
          <c:showCatName val="0"/>
          <c:showSerName val="0"/>
          <c:showPercent val="0"/>
          <c:showBubbleSize val="0"/>
        </c:dLbls>
        <c:gapWidth val="75"/>
        <c:axId val="43734528"/>
        <c:axId val="43736064"/>
      </c:barChart>
      <c:lineChart>
        <c:grouping val="standard"/>
        <c:varyColors val="0"/>
        <c:ser>
          <c:idx val="6"/>
          <c:order val="6"/>
          <c:tx>
            <c:strRef>
              <c:f>女性!$N$36</c:f>
              <c:strCache>
                <c:ptCount val="1"/>
                <c:pt idx="0">
                  <c:v>総数</c:v>
                </c:pt>
              </c:strCache>
            </c:strRef>
          </c:tx>
          <c:spPr>
            <a:ln w="19050">
              <a:solidFill>
                <a:schemeClr val="tx1"/>
              </a:solidFill>
            </a:ln>
          </c:spPr>
          <c:marker>
            <c:symbol val="diamond"/>
            <c:size val="7"/>
            <c:spPr>
              <a:solidFill>
                <a:schemeClr val="tx1"/>
              </a:solidFill>
            </c:spPr>
          </c:marker>
          <c:dLbls>
            <c:spPr>
              <a:solidFill>
                <a:schemeClr val="bg1"/>
              </a:solidFill>
              <a:ln>
                <a:solidFill>
                  <a:schemeClr val="bg1">
                    <a:lumMod val="75000"/>
                  </a:schemeClr>
                </a:solid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女性!$O$29:$U$29</c:f>
              <c:strCache>
                <c:ptCount val="4"/>
                <c:pt idx="0">
                  <c:v>2016年</c:v>
                </c:pt>
                <c:pt idx="1">
                  <c:v>2017年</c:v>
                </c:pt>
                <c:pt idx="2">
                  <c:v>2018年</c:v>
                </c:pt>
                <c:pt idx="3">
                  <c:v>2019年</c:v>
                </c:pt>
              </c:strCache>
            </c:strRef>
          </c:cat>
          <c:val>
            <c:numRef>
              <c:f>女性!$R$36:$X$36</c:f>
              <c:numCache>
                <c:formatCode>0.00%</c:formatCode>
                <c:ptCount val="7"/>
                <c:pt idx="0">
                  <c:v>0.48866015352407538</c:v>
                </c:pt>
                <c:pt idx="1">
                  <c:v>0.49782343722792965</c:v>
                </c:pt>
                <c:pt idx="2">
                  <c:v>0.51332984840564555</c:v>
                </c:pt>
                <c:pt idx="3">
                  <c:v>0.52189080760509332</c:v>
                </c:pt>
                <c:pt idx="4">
                  <c:v>0.51833740831295838</c:v>
                </c:pt>
                <c:pt idx="5">
                  <c:v>0.52180003502013661</c:v>
                </c:pt>
                <c:pt idx="6">
                  <c:v>0.52959719789842385</c:v>
                </c:pt>
              </c:numCache>
            </c:numRef>
          </c:val>
          <c:smooth val="0"/>
          <c:extLst>
            <c:ext xmlns:c16="http://schemas.microsoft.com/office/drawing/2014/chart" uri="{C3380CC4-5D6E-409C-BE32-E72D297353CC}">
              <c16:uniqueId val="{00000006-C9CB-49BC-839B-9C0699987300}"/>
            </c:ext>
          </c:extLst>
        </c:ser>
        <c:dLbls>
          <c:showLegendKey val="0"/>
          <c:showVal val="0"/>
          <c:showCatName val="0"/>
          <c:showSerName val="0"/>
          <c:showPercent val="0"/>
          <c:showBubbleSize val="0"/>
        </c:dLbls>
        <c:marker val="1"/>
        <c:smooth val="0"/>
        <c:axId val="43734528"/>
        <c:axId val="43736064"/>
      </c:lineChart>
      <c:catAx>
        <c:axId val="43734528"/>
        <c:scaling>
          <c:orientation val="minMax"/>
        </c:scaling>
        <c:delete val="0"/>
        <c:axPos val="b"/>
        <c:numFmt formatCode="General" sourceLinked="0"/>
        <c:majorTickMark val="none"/>
        <c:minorTickMark val="none"/>
        <c:tickLblPos val="nextTo"/>
        <c:crossAx val="43736064"/>
        <c:crosses val="autoZero"/>
        <c:auto val="1"/>
        <c:lblAlgn val="ctr"/>
        <c:lblOffset val="100"/>
        <c:noMultiLvlLbl val="0"/>
      </c:catAx>
      <c:valAx>
        <c:axId val="43736064"/>
        <c:scaling>
          <c:orientation val="minMax"/>
          <c:max val="0.9"/>
          <c:min val="0.1"/>
        </c:scaling>
        <c:delete val="0"/>
        <c:axPos val="l"/>
        <c:majorGridlines/>
        <c:numFmt formatCode="0.0%" sourceLinked="0"/>
        <c:majorTickMark val="none"/>
        <c:minorTickMark val="none"/>
        <c:tickLblPos val="nextTo"/>
        <c:spPr>
          <a:ln w="9525">
            <a:noFill/>
          </a:ln>
        </c:spPr>
        <c:crossAx val="43734528"/>
        <c:crosses val="autoZero"/>
        <c:crossBetween val="between"/>
        <c:majorUnit val="0.1"/>
      </c:valAx>
    </c:plotArea>
    <c:legend>
      <c:legendPos val="b"/>
      <c:layout>
        <c:manualLayout>
          <c:xMode val="edge"/>
          <c:yMode val="edge"/>
          <c:x val="0.17506553049583509"/>
          <c:y val="0.86296374117380459"/>
          <c:w val="0.65200209093508255"/>
          <c:h val="0.1040022001432689"/>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6945814897016"/>
          <c:y val="4.5973166397678553E-2"/>
          <c:w val="0.86419900384983295"/>
          <c:h val="0.70759222932944787"/>
        </c:manualLayout>
      </c:layout>
      <c:barChart>
        <c:barDir val="col"/>
        <c:grouping val="clustered"/>
        <c:varyColors val="0"/>
        <c:ser>
          <c:idx val="0"/>
          <c:order val="0"/>
          <c:tx>
            <c:strRef>
              <c:f>女性!$B$30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女性!$F$29:$L$29</c:f>
              <c:strCache>
                <c:ptCount val="7"/>
                <c:pt idx="0">
                  <c:v>2016年</c:v>
                </c:pt>
                <c:pt idx="1">
                  <c:v>2017年</c:v>
                </c:pt>
                <c:pt idx="2">
                  <c:v>2018年</c:v>
                </c:pt>
                <c:pt idx="3">
                  <c:v>2019年</c:v>
                </c:pt>
                <c:pt idx="4">
                  <c:v>2020年</c:v>
                </c:pt>
                <c:pt idx="5">
                  <c:v>2021年</c:v>
                </c:pt>
                <c:pt idx="6">
                  <c:v>2022年</c:v>
                </c:pt>
              </c:strCache>
            </c:strRef>
          </c:cat>
          <c:val>
            <c:numRef>
              <c:f>女性!$F$30:$L$30</c:f>
              <c:numCache>
                <c:formatCode>0.00%</c:formatCode>
                <c:ptCount val="7"/>
                <c:pt idx="0">
                  <c:v>0.43577981651376146</c:v>
                </c:pt>
                <c:pt idx="1">
                  <c:v>0.47640449438202248</c:v>
                </c:pt>
                <c:pt idx="2">
                  <c:v>0.5022321428571429</c:v>
                </c:pt>
                <c:pt idx="3">
                  <c:v>0.53691275167785235</c:v>
                </c:pt>
                <c:pt idx="4">
                  <c:v>0.51910112359550564</c:v>
                </c:pt>
                <c:pt idx="5">
                  <c:v>0.50572082379862704</c:v>
                </c:pt>
                <c:pt idx="6">
                  <c:v>0.53793103448275859</c:v>
                </c:pt>
              </c:numCache>
            </c:numRef>
          </c:val>
          <c:extLst>
            <c:ext xmlns:c16="http://schemas.microsoft.com/office/drawing/2014/chart" uri="{C3380CC4-5D6E-409C-BE32-E72D297353CC}">
              <c16:uniqueId val="{00000000-3A17-4C03-98AB-99055176896D}"/>
            </c:ext>
          </c:extLst>
        </c:ser>
        <c:ser>
          <c:idx val="1"/>
          <c:order val="1"/>
          <c:tx>
            <c:strRef>
              <c:f>女性!$B$31</c:f>
              <c:strCache>
                <c:ptCount val="1"/>
                <c:pt idx="0">
                  <c:v>25～34歳</c:v>
                </c:pt>
              </c:strCache>
            </c:strRef>
          </c:tx>
          <c:spPr>
            <a:pattFill prst="pct20">
              <a:fgClr>
                <a:srgbClr val="FF0000"/>
              </a:fgClr>
              <a:bgClr>
                <a:schemeClr val="bg1"/>
              </a:bgClr>
            </a:pattFill>
            <a:ln>
              <a:solidFill>
                <a:srgbClr val="FF0000"/>
              </a:solidFill>
            </a:ln>
          </c:spPr>
          <c:invertIfNegative val="0"/>
          <c:cat>
            <c:strRef>
              <c:f>女性!$F$29:$L$29</c:f>
              <c:strCache>
                <c:ptCount val="7"/>
                <c:pt idx="0">
                  <c:v>2016年</c:v>
                </c:pt>
                <c:pt idx="1">
                  <c:v>2017年</c:v>
                </c:pt>
                <c:pt idx="2">
                  <c:v>2018年</c:v>
                </c:pt>
                <c:pt idx="3">
                  <c:v>2019年</c:v>
                </c:pt>
                <c:pt idx="4">
                  <c:v>2020年</c:v>
                </c:pt>
                <c:pt idx="5">
                  <c:v>2021年</c:v>
                </c:pt>
                <c:pt idx="6">
                  <c:v>2022年</c:v>
                </c:pt>
              </c:strCache>
            </c:strRef>
          </c:cat>
          <c:val>
            <c:numRef>
              <c:f>女性!$F$31:$L$31</c:f>
              <c:numCache>
                <c:formatCode>0.00%</c:formatCode>
                <c:ptCount val="7"/>
                <c:pt idx="0">
                  <c:v>0.72654690618762474</c:v>
                </c:pt>
                <c:pt idx="1">
                  <c:v>0.72950819672131151</c:v>
                </c:pt>
                <c:pt idx="2">
                  <c:v>0.73443983402489632</c:v>
                </c:pt>
                <c:pt idx="3">
                  <c:v>0.76041666666666663</c:v>
                </c:pt>
                <c:pt idx="4">
                  <c:v>0.76190476190476186</c:v>
                </c:pt>
                <c:pt idx="5">
                  <c:v>0.75154004106776184</c:v>
                </c:pt>
                <c:pt idx="6">
                  <c:v>0.79959100204498978</c:v>
                </c:pt>
              </c:numCache>
            </c:numRef>
          </c:val>
          <c:extLst>
            <c:ext xmlns:c16="http://schemas.microsoft.com/office/drawing/2014/chart" uri="{C3380CC4-5D6E-409C-BE32-E72D297353CC}">
              <c16:uniqueId val="{00000001-3A17-4C03-98AB-99055176896D}"/>
            </c:ext>
          </c:extLst>
        </c:ser>
        <c:ser>
          <c:idx val="2"/>
          <c:order val="2"/>
          <c:tx>
            <c:strRef>
              <c:f>女性!$B$32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女性!$F$29:$L$29</c:f>
              <c:strCache>
                <c:ptCount val="7"/>
                <c:pt idx="0">
                  <c:v>2016年</c:v>
                </c:pt>
                <c:pt idx="1">
                  <c:v>2017年</c:v>
                </c:pt>
                <c:pt idx="2">
                  <c:v>2018年</c:v>
                </c:pt>
                <c:pt idx="3">
                  <c:v>2019年</c:v>
                </c:pt>
                <c:pt idx="4">
                  <c:v>2020年</c:v>
                </c:pt>
                <c:pt idx="5">
                  <c:v>2021年</c:v>
                </c:pt>
                <c:pt idx="6">
                  <c:v>2022年</c:v>
                </c:pt>
              </c:strCache>
            </c:strRef>
          </c:cat>
          <c:val>
            <c:numRef>
              <c:f>女性!$F$32:$L$32</c:f>
              <c:numCache>
                <c:formatCode>0.00%</c:formatCode>
                <c:ptCount val="7"/>
                <c:pt idx="0">
                  <c:v>0.66874027993779162</c:v>
                </c:pt>
                <c:pt idx="1">
                  <c:v>0.69391025641025639</c:v>
                </c:pt>
                <c:pt idx="2">
                  <c:v>0.69833333333333336</c:v>
                </c:pt>
                <c:pt idx="3">
                  <c:v>0.71923743500866555</c:v>
                </c:pt>
                <c:pt idx="4">
                  <c:v>0.73118279569892475</c:v>
                </c:pt>
                <c:pt idx="5">
                  <c:v>0.72140221402214022</c:v>
                </c:pt>
                <c:pt idx="6">
                  <c:v>0.7415094339622641</c:v>
                </c:pt>
              </c:numCache>
            </c:numRef>
          </c:val>
          <c:extLst>
            <c:ext xmlns:c16="http://schemas.microsoft.com/office/drawing/2014/chart" uri="{C3380CC4-5D6E-409C-BE32-E72D297353CC}">
              <c16:uniqueId val="{00000002-3A17-4C03-98AB-99055176896D}"/>
            </c:ext>
          </c:extLst>
        </c:ser>
        <c:ser>
          <c:idx val="3"/>
          <c:order val="3"/>
          <c:tx>
            <c:strRef>
              <c:f>女性!$B$33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女性!$F$29:$L$29</c:f>
              <c:strCache>
                <c:ptCount val="7"/>
                <c:pt idx="0">
                  <c:v>2016年</c:v>
                </c:pt>
                <c:pt idx="1">
                  <c:v>2017年</c:v>
                </c:pt>
                <c:pt idx="2">
                  <c:v>2018年</c:v>
                </c:pt>
                <c:pt idx="3">
                  <c:v>2019年</c:v>
                </c:pt>
                <c:pt idx="4">
                  <c:v>2020年</c:v>
                </c:pt>
                <c:pt idx="5">
                  <c:v>2021年</c:v>
                </c:pt>
                <c:pt idx="6">
                  <c:v>2022年</c:v>
                </c:pt>
              </c:strCache>
            </c:strRef>
          </c:cat>
          <c:val>
            <c:numRef>
              <c:f>女性!$F$33:$L$33</c:f>
              <c:numCache>
                <c:formatCode>0.00%</c:formatCode>
                <c:ptCount val="7"/>
                <c:pt idx="0">
                  <c:v>0.72843450479233229</c:v>
                </c:pt>
                <c:pt idx="1">
                  <c:v>0.74</c:v>
                </c:pt>
                <c:pt idx="2">
                  <c:v>0.72089552238805965</c:v>
                </c:pt>
                <c:pt idx="3">
                  <c:v>0.75218658892128276</c:v>
                </c:pt>
                <c:pt idx="4">
                  <c:v>0.75901875901875904</c:v>
                </c:pt>
                <c:pt idx="5">
                  <c:v>0.75213675213675213</c:v>
                </c:pt>
                <c:pt idx="6">
                  <c:v>0.75460992907801416</c:v>
                </c:pt>
              </c:numCache>
            </c:numRef>
          </c:val>
          <c:extLst>
            <c:ext xmlns:c16="http://schemas.microsoft.com/office/drawing/2014/chart" uri="{C3380CC4-5D6E-409C-BE32-E72D297353CC}">
              <c16:uniqueId val="{00000003-3A17-4C03-98AB-99055176896D}"/>
            </c:ext>
          </c:extLst>
        </c:ser>
        <c:ser>
          <c:idx val="4"/>
          <c:order val="4"/>
          <c:tx>
            <c:strRef>
              <c:f>女性!$B$34</c:f>
              <c:strCache>
                <c:ptCount val="1"/>
                <c:pt idx="0">
                  <c:v>55～64歳</c:v>
                </c:pt>
              </c:strCache>
            </c:strRef>
          </c:tx>
          <c:spPr>
            <a:pattFill prst="pct40">
              <a:fgClr>
                <a:srgbClr val="00B0F0"/>
              </a:fgClr>
              <a:bgClr>
                <a:schemeClr val="bg1"/>
              </a:bgClr>
            </a:pattFill>
            <a:ln>
              <a:solidFill>
                <a:srgbClr val="00B0F0"/>
              </a:solidFill>
            </a:ln>
          </c:spPr>
          <c:invertIfNegative val="0"/>
          <c:cat>
            <c:strRef>
              <c:f>女性!$F$29:$L$29</c:f>
              <c:strCache>
                <c:ptCount val="7"/>
                <c:pt idx="0">
                  <c:v>2016年</c:v>
                </c:pt>
                <c:pt idx="1">
                  <c:v>2017年</c:v>
                </c:pt>
                <c:pt idx="2">
                  <c:v>2018年</c:v>
                </c:pt>
                <c:pt idx="3">
                  <c:v>2019年</c:v>
                </c:pt>
                <c:pt idx="4">
                  <c:v>2020年</c:v>
                </c:pt>
                <c:pt idx="5">
                  <c:v>2021年</c:v>
                </c:pt>
                <c:pt idx="6">
                  <c:v>2022年</c:v>
                </c:pt>
              </c:strCache>
            </c:strRef>
          </c:cat>
          <c:val>
            <c:numRef>
              <c:f>女性!$F$34:$L$34</c:f>
              <c:numCache>
                <c:formatCode>0.00%</c:formatCode>
                <c:ptCount val="7"/>
                <c:pt idx="0">
                  <c:v>0.54581673306772904</c:v>
                </c:pt>
                <c:pt idx="1">
                  <c:v>0.56451612903225812</c:v>
                </c:pt>
                <c:pt idx="2">
                  <c:v>0.59514170040485825</c:v>
                </c:pt>
                <c:pt idx="3">
                  <c:v>0.6412825651302605</c:v>
                </c:pt>
                <c:pt idx="4">
                  <c:v>0.63992172211350296</c:v>
                </c:pt>
                <c:pt idx="5">
                  <c:v>0.66216216216216217</c:v>
                </c:pt>
                <c:pt idx="6">
                  <c:v>0.66479400749063666</c:v>
                </c:pt>
              </c:numCache>
            </c:numRef>
          </c:val>
          <c:extLst>
            <c:ext xmlns:c16="http://schemas.microsoft.com/office/drawing/2014/chart" uri="{C3380CC4-5D6E-409C-BE32-E72D297353CC}">
              <c16:uniqueId val="{00000004-3A17-4C03-98AB-99055176896D}"/>
            </c:ext>
          </c:extLst>
        </c:ser>
        <c:ser>
          <c:idx val="5"/>
          <c:order val="5"/>
          <c:tx>
            <c:strRef>
              <c:f>女性!$B$35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女性!$F$29:$L$29</c:f>
              <c:strCache>
                <c:ptCount val="7"/>
                <c:pt idx="0">
                  <c:v>2016年</c:v>
                </c:pt>
                <c:pt idx="1">
                  <c:v>2017年</c:v>
                </c:pt>
                <c:pt idx="2">
                  <c:v>2018年</c:v>
                </c:pt>
                <c:pt idx="3">
                  <c:v>2019年</c:v>
                </c:pt>
                <c:pt idx="4">
                  <c:v>2020年</c:v>
                </c:pt>
                <c:pt idx="5">
                  <c:v>2021年</c:v>
                </c:pt>
                <c:pt idx="6">
                  <c:v>2022年</c:v>
                </c:pt>
              </c:strCache>
            </c:strRef>
          </c:cat>
          <c:val>
            <c:numRef>
              <c:f>女性!$F$35:$L$35</c:f>
              <c:numCache>
                <c:formatCode>0.00%</c:formatCode>
                <c:ptCount val="7"/>
                <c:pt idx="0">
                  <c:v>0.13408239700374533</c:v>
                </c:pt>
                <c:pt idx="1">
                  <c:v>0.12776957163958641</c:v>
                </c:pt>
                <c:pt idx="2">
                  <c:v>0.14682249817384951</c:v>
                </c:pt>
                <c:pt idx="3">
                  <c:v>0.16086956521739129</c:v>
                </c:pt>
                <c:pt idx="4">
                  <c:v>0.16282420749279539</c:v>
                </c:pt>
                <c:pt idx="5">
                  <c:v>0.167264895908112</c:v>
                </c:pt>
                <c:pt idx="6">
                  <c:v>0.16630824372759856</c:v>
                </c:pt>
              </c:numCache>
            </c:numRef>
          </c:val>
          <c:extLst>
            <c:ext xmlns:c16="http://schemas.microsoft.com/office/drawing/2014/chart" uri="{C3380CC4-5D6E-409C-BE32-E72D297353CC}">
              <c16:uniqueId val="{00000005-3A17-4C03-98AB-99055176896D}"/>
            </c:ext>
          </c:extLst>
        </c:ser>
        <c:dLbls>
          <c:showLegendKey val="0"/>
          <c:showVal val="0"/>
          <c:showCatName val="0"/>
          <c:showSerName val="0"/>
          <c:showPercent val="0"/>
          <c:showBubbleSize val="0"/>
        </c:dLbls>
        <c:gapWidth val="75"/>
        <c:axId val="99660160"/>
        <c:axId val="99661696"/>
      </c:barChart>
      <c:lineChart>
        <c:grouping val="standard"/>
        <c:varyColors val="0"/>
        <c:ser>
          <c:idx val="6"/>
          <c:order val="6"/>
          <c:tx>
            <c:strRef>
              <c:f>女性!$B$36</c:f>
              <c:strCache>
                <c:ptCount val="1"/>
                <c:pt idx="0">
                  <c:v>総数</c:v>
                </c:pt>
              </c:strCache>
            </c:strRef>
          </c:tx>
          <c:spPr>
            <a:ln w="19050">
              <a:solidFill>
                <a:schemeClr val="tx1"/>
              </a:solidFill>
            </a:ln>
          </c:spPr>
          <c:marker>
            <c:symbol val="diamond"/>
            <c:size val="7"/>
            <c:spPr>
              <a:solidFill>
                <a:schemeClr val="tx1"/>
              </a:solidFill>
            </c:spPr>
          </c:marker>
          <c:dLbls>
            <c:spPr>
              <a:solidFill>
                <a:schemeClr val="bg1"/>
              </a:solidFill>
              <a:ln>
                <a:solidFill>
                  <a:schemeClr val="bg1">
                    <a:lumMod val="85000"/>
                  </a:schemeClr>
                </a:solid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女性!$C$29:$I$29</c:f>
              <c:strCache>
                <c:ptCount val="4"/>
                <c:pt idx="0">
                  <c:v>2016年</c:v>
                </c:pt>
                <c:pt idx="1">
                  <c:v>2017年</c:v>
                </c:pt>
                <c:pt idx="2">
                  <c:v>2018年</c:v>
                </c:pt>
                <c:pt idx="3">
                  <c:v>2019年</c:v>
                </c:pt>
              </c:strCache>
            </c:strRef>
          </c:cat>
          <c:val>
            <c:numRef>
              <c:f>女性!$F$36:$L$36</c:f>
              <c:numCache>
                <c:formatCode>0.00%</c:formatCode>
                <c:ptCount val="7"/>
                <c:pt idx="0">
                  <c:v>0.46796932970566413</c:v>
                </c:pt>
                <c:pt idx="1">
                  <c:v>0.47658945293247906</c:v>
                </c:pt>
                <c:pt idx="2">
                  <c:v>0.48646653543307089</c:v>
                </c:pt>
                <c:pt idx="3">
                  <c:v>0.5103194103194103</c:v>
                </c:pt>
                <c:pt idx="4">
                  <c:v>0.51152525747915645</c:v>
                </c:pt>
                <c:pt idx="5">
                  <c:v>0.51103482099068176</c:v>
                </c:pt>
                <c:pt idx="6">
                  <c:v>0.52274951076320941</c:v>
                </c:pt>
              </c:numCache>
            </c:numRef>
          </c:val>
          <c:smooth val="0"/>
          <c:extLst>
            <c:ext xmlns:c16="http://schemas.microsoft.com/office/drawing/2014/chart" uri="{C3380CC4-5D6E-409C-BE32-E72D297353CC}">
              <c16:uniqueId val="{00000006-3A17-4C03-98AB-99055176896D}"/>
            </c:ext>
          </c:extLst>
        </c:ser>
        <c:dLbls>
          <c:showLegendKey val="0"/>
          <c:showVal val="0"/>
          <c:showCatName val="0"/>
          <c:showSerName val="0"/>
          <c:showPercent val="0"/>
          <c:showBubbleSize val="0"/>
        </c:dLbls>
        <c:marker val="1"/>
        <c:smooth val="0"/>
        <c:axId val="99660160"/>
        <c:axId val="99661696"/>
      </c:lineChart>
      <c:catAx>
        <c:axId val="99660160"/>
        <c:scaling>
          <c:orientation val="minMax"/>
        </c:scaling>
        <c:delete val="0"/>
        <c:axPos val="b"/>
        <c:numFmt formatCode="General" sourceLinked="0"/>
        <c:majorTickMark val="none"/>
        <c:minorTickMark val="none"/>
        <c:tickLblPos val="nextTo"/>
        <c:crossAx val="99661696"/>
        <c:crosses val="autoZero"/>
        <c:auto val="1"/>
        <c:lblAlgn val="ctr"/>
        <c:lblOffset val="100"/>
        <c:noMultiLvlLbl val="0"/>
      </c:catAx>
      <c:valAx>
        <c:axId val="99661696"/>
        <c:scaling>
          <c:orientation val="minMax"/>
          <c:max val="0.9"/>
          <c:min val="0.1"/>
        </c:scaling>
        <c:delete val="0"/>
        <c:axPos val="l"/>
        <c:majorGridlines/>
        <c:numFmt formatCode="0.0%" sourceLinked="0"/>
        <c:majorTickMark val="none"/>
        <c:minorTickMark val="none"/>
        <c:tickLblPos val="nextTo"/>
        <c:spPr>
          <a:ln w="9525">
            <a:noFill/>
          </a:ln>
        </c:spPr>
        <c:crossAx val="99660160"/>
        <c:crosses val="autoZero"/>
        <c:crossBetween val="between"/>
        <c:majorUnit val="0.1"/>
      </c:valAx>
    </c:plotArea>
    <c:legend>
      <c:legendPos val="b"/>
      <c:layout>
        <c:manualLayout>
          <c:xMode val="edge"/>
          <c:yMode val="edge"/>
          <c:x val="0.193197975170665"/>
          <c:y val="0.85969327255356431"/>
          <c:w val="0.64625963047258228"/>
          <c:h val="0.10031167979002625"/>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作成表!$B$4</c:f>
              <c:strCache>
                <c:ptCount val="1"/>
                <c:pt idx="0">
                  <c:v>大阪府</c:v>
                </c:pt>
              </c:strCache>
            </c:strRef>
          </c:tx>
          <c:spPr>
            <a:pattFill prst="wdDnDiag">
              <a:fgClr>
                <a:schemeClr val="accent1"/>
              </a:fgClr>
              <a:bgClr>
                <a:schemeClr val="bg1"/>
              </a:bgClr>
            </a:pattFill>
            <a:ln w="9525">
              <a:solidFill>
                <a:schemeClr val="accent1"/>
              </a:solidFill>
            </a:ln>
            <a:effectLst/>
          </c:spPr>
          <c:invertIfNegative val="0"/>
          <c:cat>
            <c:strRef>
              <c:f>作成表!$C$3:$H$3</c:f>
              <c:strCache>
                <c:ptCount val="6"/>
                <c:pt idx="0">
                  <c:v>2017年</c:v>
                </c:pt>
                <c:pt idx="1">
                  <c:v>2018年</c:v>
                </c:pt>
                <c:pt idx="2">
                  <c:v>2019年</c:v>
                </c:pt>
                <c:pt idx="3">
                  <c:v>2020年</c:v>
                </c:pt>
                <c:pt idx="4">
                  <c:v>2021年</c:v>
                </c:pt>
                <c:pt idx="5">
                  <c:v>2022年
（概数）</c:v>
                </c:pt>
              </c:strCache>
            </c:strRef>
          </c:cat>
          <c:val>
            <c:numRef>
              <c:f>作成表!$C$4:$H$4</c:f>
              <c:numCache>
                <c:formatCode>###,##0;;"-"</c:formatCode>
                <c:ptCount val="6"/>
                <c:pt idx="0">
                  <c:v>66602</c:v>
                </c:pt>
                <c:pt idx="1">
                  <c:v>65446</c:v>
                </c:pt>
                <c:pt idx="2">
                  <c:v>62557</c:v>
                </c:pt>
                <c:pt idx="3">
                  <c:v>61878</c:v>
                </c:pt>
                <c:pt idx="4">
                  <c:v>59780</c:v>
                </c:pt>
                <c:pt idx="5">
                  <c:v>57315</c:v>
                </c:pt>
              </c:numCache>
            </c:numRef>
          </c:val>
          <c:extLst>
            <c:ext xmlns:c16="http://schemas.microsoft.com/office/drawing/2014/chart" uri="{C3380CC4-5D6E-409C-BE32-E72D297353CC}">
              <c16:uniqueId val="{00000000-B397-4095-B57F-292D90EEF0BA}"/>
            </c:ext>
          </c:extLst>
        </c:ser>
        <c:ser>
          <c:idx val="1"/>
          <c:order val="1"/>
          <c:tx>
            <c:strRef>
              <c:f>作成表!$B$5</c:f>
              <c:strCache>
                <c:ptCount val="1"/>
                <c:pt idx="0">
                  <c:v>東京都</c:v>
                </c:pt>
              </c:strCache>
            </c:strRef>
          </c:tx>
          <c:spPr>
            <a:solidFill>
              <a:schemeClr val="accent2"/>
            </a:solidFill>
            <a:ln>
              <a:noFill/>
            </a:ln>
            <a:effectLst/>
          </c:spPr>
          <c:invertIfNegative val="0"/>
          <c:cat>
            <c:strRef>
              <c:f>作成表!$C$3:$H$3</c:f>
              <c:strCache>
                <c:ptCount val="6"/>
                <c:pt idx="0">
                  <c:v>2017年</c:v>
                </c:pt>
                <c:pt idx="1">
                  <c:v>2018年</c:v>
                </c:pt>
                <c:pt idx="2">
                  <c:v>2019年</c:v>
                </c:pt>
                <c:pt idx="3">
                  <c:v>2020年</c:v>
                </c:pt>
                <c:pt idx="4">
                  <c:v>2021年</c:v>
                </c:pt>
                <c:pt idx="5">
                  <c:v>2022年
（概数）</c:v>
                </c:pt>
              </c:strCache>
            </c:strRef>
          </c:cat>
          <c:val>
            <c:numRef>
              <c:f>作成表!$C$5:$H$5</c:f>
              <c:numCache>
                <c:formatCode>###,##0;;"-"</c:formatCode>
                <c:ptCount val="6"/>
                <c:pt idx="0">
                  <c:v>108989</c:v>
                </c:pt>
                <c:pt idx="1">
                  <c:v>107150</c:v>
                </c:pt>
                <c:pt idx="2">
                  <c:v>101818</c:v>
                </c:pt>
                <c:pt idx="3">
                  <c:v>99661</c:v>
                </c:pt>
                <c:pt idx="4">
                  <c:v>95404</c:v>
                </c:pt>
                <c:pt idx="5">
                  <c:v>91097</c:v>
                </c:pt>
              </c:numCache>
            </c:numRef>
          </c:val>
          <c:extLst>
            <c:ext xmlns:c16="http://schemas.microsoft.com/office/drawing/2014/chart" uri="{C3380CC4-5D6E-409C-BE32-E72D297353CC}">
              <c16:uniqueId val="{00000001-B397-4095-B57F-292D90EEF0BA}"/>
            </c:ext>
          </c:extLst>
        </c:ser>
        <c:ser>
          <c:idx val="2"/>
          <c:order val="2"/>
          <c:tx>
            <c:strRef>
              <c:f>作成表!$B$6</c:f>
              <c:strCache>
                <c:ptCount val="1"/>
                <c:pt idx="0">
                  <c:v>神奈川県</c:v>
                </c:pt>
              </c:strCache>
            </c:strRef>
          </c:tx>
          <c:spPr>
            <a:solidFill>
              <a:schemeClr val="accent3"/>
            </a:solidFill>
            <a:ln>
              <a:noFill/>
            </a:ln>
            <a:effectLst/>
          </c:spPr>
          <c:invertIfNegative val="0"/>
          <c:cat>
            <c:strRef>
              <c:f>作成表!$C$3:$H$3</c:f>
              <c:strCache>
                <c:ptCount val="6"/>
                <c:pt idx="0">
                  <c:v>2017年</c:v>
                </c:pt>
                <c:pt idx="1">
                  <c:v>2018年</c:v>
                </c:pt>
                <c:pt idx="2">
                  <c:v>2019年</c:v>
                </c:pt>
                <c:pt idx="3">
                  <c:v>2020年</c:v>
                </c:pt>
                <c:pt idx="4">
                  <c:v>2021年</c:v>
                </c:pt>
                <c:pt idx="5">
                  <c:v>2022年
（概数）</c:v>
                </c:pt>
              </c:strCache>
            </c:strRef>
          </c:cat>
          <c:val>
            <c:numRef>
              <c:f>作成表!$C$6:$H$6</c:f>
              <c:numCache>
                <c:formatCode>###,##0;;"-"</c:formatCode>
                <c:ptCount val="6"/>
                <c:pt idx="0">
                  <c:v>68130</c:v>
                </c:pt>
                <c:pt idx="1">
                  <c:v>66564</c:v>
                </c:pt>
                <c:pt idx="2">
                  <c:v>63035</c:v>
                </c:pt>
                <c:pt idx="3">
                  <c:v>60865</c:v>
                </c:pt>
                <c:pt idx="4">
                  <c:v>58836</c:v>
                </c:pt>
                <c:pt idx="5">
                  <c:v>56497</c:v>
                </c:pt>
              </c:numCache>
            </c:numRef>
          </c:val>
          <c:extLst>
            <c:ext xmlns:c16="http://schemas.microsoft.com/office/drawing/2014/chart" uri="{C3380CC4-5D6E-409C-BE32-E72D297353CC}">
              <c16:uniqueId val="{00000002-B397-4095-B57F-292D90EEF0BA}"/>
            </c:ext>
          </c:extLst>
        </c:ser>
        <c:ser>
          <c:idx val="3"/>
          <c:order val="3"/>
          <c:tx>
            <c:strRef>
              <c:f>作成表!$B$7</c:f>
              <c:strCache>
                <c:ptCount val="1"/>
                <c:pt idx="0">
                  <c:v>愛知県</c:v>
                </c:pt>
              </c:strCache>
            </c:strRef>
          </c:tx>
          <c:spPr>
            <a:solidFill>
              <a:schemeClr val="accent4"/>
            </a:solidFill>
            <a:ln>
              <a:noFill/>
            </a:ln>
            <a:effectLst/>
          </c:spPr>
          <c:invertIfNegative val="0"/>
          <c:cat>
            <c:strRef>
              <c:f>作成表!$C$3:$H$3</c:f>
              <c:strCache>
                <c:ptCount val="6"/>
                <c:pt idx="0">
                  <c:v>2017年</c:v>
                </c:pt>
                <c:pt idx="1">
                  <c:v>2018年</c:v>
                </c:pt>
                <c:pt idx="2">
                  <c:v>2019年</c:v>
                </c:pt>
                <c:pt idx="3">
                  <c:v>2020年</c:v>
                </c:pt>
                <c:pt idx="4">
                  <c:v>2021年</c:v>
                </c:pt>
                <c:pt idx="5">
                  <c:v>2022年
（概数）</c:v>
                </c:pt>
              </c:strCache>
            </c:strRef>
          </c:cat>
          <c:val>
            <c:numRef>
              <c:f>作成表!$C$7:$H$7</c:f>
              <c:numCache>
                <c:formatCode>###,##0;;"-"</c:formatCode>
                <c:ptCount val="6"/>
                <c:pt idx="0">
                  <c:v>62435</c:v>
                </c:pt>
                <c:pt idx="1">
                  <c:v>61230</c:v>
                </c:pt>
                <c:pt idx="2">
                  <c:v>57145</c:v>
                </c:pt>
                <c:pt idx="3">
                  <c:v>55613</c:v>
                </c:pt>
                <c:pt idx="4">
                  <c:v>53918</c:v>
                </c:pt>
                <c:pt idx="5">
                  <c:v>51151</c:v>
                </c:pt>
              </c:numCache>
            </c:numRef>
          </c:val>
          <c:extLst>
            <c:ext xmlns:c16="http://schemas.microsoft.com/office/drawing/2014/chart" uri="{C3380CC4-5D6E-409C-BE32-E72D297353CC}">
              <c16:uniqueId val="{00000003-B397-4095-B57F-292D90EEF0BA}"/>
            </c:ext>
          </c:extLst>
        </c:ser>
        <c:dLbls>
          <c:showLegendKey val="0"/>
          <c:showVal val="0"/>
          <c:showCatName val="0"/>
          <c:showSerName val="0"/>
          <c:showPercent val="0"/>
          <c:showBubbleSize val="0"/>
        </c:dLbls>
        <c:gapWidth val="219"/>
        <c:overlap val="-27"/>
        <c:axId val="777290416"/>
        <c:axId val="777282512"/>
      </c:barChart>
      <c:lineChart>
        <c:grouping val="standard"/>
        <c:varyColors val="0"/>
        <c:ser>
          <c:idx val="4"/>
          <c:order val="4"/>
          <c:tx>
            <c:strRef>
              <c:f>作成表!$B$8</c:f>
              <c:strCache>
                <c:ptCount val="1"/>
                <c:pt idx="0">
                  <c:v>全国</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作成表!$C$3:$H$3</c:f>
              <c:strCache>
                <c:ptCount val="6"/>
                <c:pt idx="0">
                  <c:v>2017年</c:v>
                </c:pt>
                <c:pt idx="1">
                  <c:v>2018年</c:v>
                </c:pt>
                <c:pt idx="2">
                  <c:v>2019年</c:v>
                </c:pt>
                <c:pt idx="3">
                  <c:v>2020年</c:v>
                </c:pt>
                <c:pt idx="4">
                  <c:v>2021年</c:v>
                </c:pt>
                <c:pt idx="5">
                  <c:v>2022年
（概数）</c:v>
                </c:pt>
              </c:strCache>
            </c:strRef>
          </c:cat>
          <c:val>
            <c:numRef>
              <c:f>作成表!$C$8:$H$8</c:f>
              <c:numCache>
                <c:formatCode>###,##0;;"-"</c:formatCode>
                <c:ptCount val="6"/>
                <c:pt idx="0">
                  <c:v>946060</c:v>
                </c:pt>
                <c:pt idx="1">
                  <c:v>918400</c:v>
                </c:pt>
                <c:pt idx="2">
                  <c:v>865239</c:v>
                </c:pt>
                <c:pt idx="3">
                  <c:v>840835</c:v>
                </c:pt>
                <c:pt idx="4">
                  <c:v>811622</c:v>
                </c:pt>
                <c:pt idx="5">
                  <c:v>770747</c:v>
                </c:pt>
              </c:numCache>
            </c:numRef>
          </c:val>
          <c:smooth val="0"/>
          <c:extLst>
            <c:ext xmlns:c16="http://schemas.microsoft.com/office/drawing/2014/chart" uri="{C3380CC4-5D6E-409C-BE32-E72D297353CC}">
              <c16:uniqueId val="{00000004-B397-4095-B57F-292D90EEF0BA}"/>
            </c:ext>
          </c:extLst>
        </c:ser>
        <c:dLbls>
          <c:showLegendKey val="0"/>
          <c:showVal val="0"/>
          <c:showCatName val="0"/>
          <c:showSerName val="0"/>
          <c:showPercent val="0"/>
          <c:showBubbleSize val="0"/>
        </c:dLbls>
        <c:marker val="1"/>
        <c:smooth val="0"/>
        <c:axId val="575279983"/>
        <c:axId val="575273327"/>
      </c:lineChart>
      <c:catAx>
        <c:axId val="77729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7282512"/>
        <c:crosses val="autoZero"/>
        <c:auto val="1"/>
        <c:lblAlgn val="ctr"/>
        <c:lblOffset val="100"/>
        <c:noMultiLvlLbl val="0"/>
      </c:catAx>
      <c:valAx>
        <c:axId val="7772825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7290416"/>
        <c:crosses val="autoZero"/>
        <c:crossBetween val="between"/>
      </c:valAx>
      <c:valAx>
        <c:axId val="575273327"/>
        <c:scaling>
          <c:orientation val="minMax"/>
        </c:scaling>
        <c:delete val="0"/>
        <c:axPos val="r"/>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5279983"/>
        <c:crosses val="max"/>
        <c:crossBetween val="between"/>
      </c:valAx>
      <c:catAx>
        <c:axId val="575279983"/>
        <c:scaling>
          <c:orientation val="minMax"/>
        </c:scaling>
        <c:delete val="1"/>
        <c:axPos val="b"/>
        <c:numFmt formatCode="General" sourceLinked="1"/>
        <c:majorTickMark val="out"/>
        <c:minorTickMark val="none"/>
        <c:tickLblPos val="nextTo"/>
        <c:crossAx val="5752733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0.61915</cdr:x>
      <cdr:y>0.19173</cdr:y>
    </cdr:from>
    <cdr:to>
      <cdr:x>0.70421</cdr:x>
      <cdr:y>0.30045</cdr:y>
    </cdr:to>
    <cdr:sp macro="" textlink="">
      <cdr:nvSpPr>
        <cdr:cNvPr id="2" name="正方形/長方形 1"/>
        <cdr:cNvSpPr/>
      </cdr:nvSpPr>
      <cdr:spPr>
        <a:xfrm xmlns:a="http://schemas.openxmlformats.org/drawingml/2006/main">
          <a:off x="4629865" y="630501"/>
          <a:ext cx="636062" cy="35751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b="1" dirty="0"/>
            <a:t>320</a:t>
          </a:r>
          <a:endParaRPr lang="ja-JP"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0.88214</cdr:x>
      <cdr:y>0.68503</cdr:y>
    </cdr:from>
    <cdr:to>
      <cdr:x>0.93996</cdr:x>
      <cdr:y>0.74298</cdr:y>
    </cdr:to>
    <cdr:sp macro="" textlink="">
      <cdr:nvSpPr>
        <cdr:cNvPr id="2" name="テキスト ボックス 1"/>
        <cdr:cNvSpPr txBox="1"/>
      </cdr:nvSpPr>
      <cdr:spPr>
        <a:xfrm xmlns:a="http://schemas.openxmlformats.org/drawingml/2006/main">
          <a:off x="6285782" y="2464533"/>
          <a:ext cx="412004" cy="2084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800" dirty="0"/>
            <a:t>7.0%</a:t>
          </a:r>
          <a:endParaRPr lang="ja-JP" altLang="en-US" sz="800" dirty="0"/>
        </a:p>
      </cdr:txBody>
    </cdr:sp>
  </cdr:relSizeAnchor>
  <cdr:relSizeAnchor xmlns:cdr="http://schemas.openxmlformats.org/drawingml/2006/chartDrawing">
    <cdr:from>
      <cdr:x>0.86863</cdr:x>
      <cdr:y>0.56102</cdr:y>
    </cdr:from>
    <cdr:to>
      <cdr:x>0.9471</cdr:x>
      <cdr:y>0.60875</cdr:y>
    </cdr:to>
    <cdr:sp macro="" textlink="">
      <cdr:nvSpPr>
        <cdr:cNvPr id="3" name="テキスト ボックス 2"/>
        <cdr:cNvSpPr txBox="1"/>
      </cdr:nvSpPr>
      <cdr:spPr>
        <a:xfrm xmlns:a="http://schemas.openxmlformats.org/drawingml/2006/main">
          <a:off x="6189532" y="2018383"/>
          <a:ext cx="559148" cy="1717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800" dirty="0"/>
            <a:t>12.8</a:t>
          </a:r>
          <a:r>
            <a:rPr lang="ja-JP" altLang="en-US" sz="8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25" tIns="45712" rIns="91425" bIns="45712" rtlCol="0"/>
          <a:lstStyle>
            <a:lvl1pPr algn="r">
              <a:defRPr sz="1200"/>
            </a:lvl1pPr>
          </a:lstStyle>
          <a:p>
            <a:fld id="{635A9212-E3C4-47E2-AB76-9957C017F5F7}"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81040" y="4721226"/>
            <a:ext cx="5445125" cy="4471988"/>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25" tIns="45712" rIns="91425" bIns="45712" rtlCol="0" anchor="b"/>
          <a:lstStyle>
            <a:lvl1pPr algn="r">
              <a:defRPr sz="1200"/>
            </a:lvl1pPr>
          </a:lstStyle>
          <a:p>
            <a:fld id="{8F76EF5F-7DBF-4A40-9C45-EC83E7153B76}" type="slidenum">
              <a:rPr kumimoji="1" lang="ja-JP" altLang="en-US" smtClean="0"/>
              <a:t>‹#›</a:t>
            </a:fld>
            <a:endParaRPr kumimoji="1" lang="ja-JP" altLang="en-US"/>
          </a:p>
        </p:txBody>
      </p:sp>
    </p:spTree>
    <p:extLst>
      <p:ext uri="{BB962C8B-B14F-4D97-AF65-F5344CB8AC3E}">
        <p14:creationId xmlns:p14="http://schemas.microsoft.com/office/powerpoint/2010/main" val="2403781353"/>
      </p:ext>
    </p:extLst>
  </p:cSld>
  <p:clrMap bg1="lt1" tx1="dk1" bg2="lt2" tx2="dk2" accent1="accent1" accent2="accent2" accent3="accent3" accent4="accent4" accent5="accent5" accent6="accent6" hlink="hlink" folHlink="folHlink"/>
  <p:notesStyle>
    <a:lvl1pPr marL="0" algn="l" defTabSz="914239" rtl="0" eaLnBrk="1" latinLnBrk="0" hangingPunct="1">
      <a:defRPr kumimoji="1" sz="1200" kern="1200">
        <a:solidFill>
          <a:schemeClr val="tx1"/>
        </a:solidFill>
        <a:latin typeface="+mn-lt"/>
        <a:ea typeface="+mn-ea"/>
        <a:cs typeface="+mn-cs"/>
      </a:defRPr>
    </a:lvl1pPr>
    <a:lvl2pPr marL="457119" algn="l" defTabSz="914239" rtl="0" eaLnBrk="1" latinLnBrk="0" hangingPunct="1">
      <a:defRPr kumimoji="1" sz="1200" kern="1200">
        <a:solidFill>
          <a:schemeClr val="tx1"/>
        </a:solidFill>
        <a:latin typeface="+mn-lt"/>
        <a:ea typeface="+mn-ea"/>
        <a:cs typeface="+mn-cs"/>
      </a:defRPr>
    </a:lvl2pPr>
    <a:lvl3pPr marL="914239" algn="l" defTabSz="914239" rtl="0" eaLnBrk="1" latinLnBrk="0" hangingPunct="1">
      <a:defRPr kumimoji="1" sz="1200" kern="1200">
        <a:solidFill>
          <a:schemeClr val="tx1"/>
        </a:solidFill>
        <a:latin typeface="+mn-lt"/>
        <a:ea typeface="+mn-ea"/>
        <a:cs typeface="+mn-cs"/>
      </a:defRPr>
    </a:lvl3pPr>
    <a:lvl4pPr marL="1371358" algn="l" defTabSz="914239" rtl="0" eaLnBrk="1" latinLnBrk="0" hangingPunct="1">
      <a:defRPr kumimoji="1" sz="1200" kern="1200">
        <a:solidFill>
          <a:schemeClr val="tx1"/>
        </a:solidFill>
        <a:latin typeface="+mn-lt"/>
        <a:ea typeface="+mn-ea"/>
        <a:cs typeface="+mn-cs"/>
      </a:defRPr>
    </a:lvl4pPr>
    <a:lvl5pPr marL="1828477" algn="l" defTabSz="914239" rtl="0" eaLnBrk="1" latinLnBrk="0" hangingPunct="1">
      <a:defRPr kumimoji="1" sz="1200" kern="1200">
        <a:solidFill>
          <a:schemeClr val="tx1"/>
        </a:solidFill>
        <a:latin typeface="+mn-lt"/>
        <a:ea typeface="+mn-ea"/>
        <a:cs typeface="+mn-cs"/>
      </a:defRPr>
    </a:lvl5pPr>
    <a:lvl6pPr marL="2285596" algn="l" defTabSz="914239" rtl="0" eaLnBrk="1" latinLnBrk="0" hangingPunct="1">
      <a:defRPr kumimoji="1" sz="1200" kern="1200">
        <a:solidFill>
          <a:schemeClr val="tx1"/>
        </a:solidFill>
        <a:latin typeface="+mn-lt"/>
        <a:ea typeface="+mn-ea"/>
        <a:cs typeface="+mn-cs"/>
      </a:defRPr>
    </a:lvl6pPr>
    <a:lvl7pPr marL="2742716" algn="l" defTabSz="914239" rtl="0" eaLnBrk="1" latinLnBrk="0" hangingPunct="1">
      <a:defRPr kumimoji="1" sz="1200" kern="1200">
        <a:solidFill>
          <a:schemeClr val="tx1"/>
        </a:solidFill>
        <a:latin typeface="+mn-lt"/>
        <a:ea typeface="+mn-ea"/>
        <a:cs typeface="+mn-cs"/>
      </a:defRPr>
    </a:lvl7pPr>
    <a:lvl8pPr marL="3199835" algn="l" defTabSz="914239" rtl="0" eaLnBrk="1" latinLnBrk="0" hangingPunct="1">
      <a:defRPr kumimoji="1" sz="1200" kern="1200">
        <a:solidFill>
          <a:schemeClr val="tx1"/>
        </a:solidFill>
        <a:latin typeface="+mn-lt"/>
        <a:ea typeface="+mn-ea"/>
        <a:cs typeface="+mn-cs"/>
      </a:defRPr>
    </a:lvl8pPr>
    <a:lvl9pPr marL="3656954" algn="l" defTabSz="91423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0</a:t>
            </a:fld>
            <a:endParaRPr kumimoji="1" lang="ja-JP" altLang="en-US"/>
          </a:p>
        </p:txBody>
      </p:sp>
    </p:spTree>
    <p:extLst>
      <p:ext uri="{BB962C8B-B14F-4D97-AF65-F5344CB8AC3E}">
        <p14:creationId xmlns:p14="http://schemas.microsoft.com/office/powerpoint/2010/main" val="111018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9</a:t>
            </a:fld>
            <a:endParaRPr kumimoji="1" lang="ja-JP" altLang="en-US"/>
          </a:p>
        </p:txBody>
      </p:sp>
    </p:spTree>
    <p:extLst>
      <p:ext uri="{BB962C8B-B14F-4D97-AF65-F5344CB8AC3E}">
        <p14:creationId xmlns:p14="http://schemas.microsoft.com/office/powerpoint/2010/main" val="261062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10</a:t>
            </a:fld>
            <a:endParaRPr kumimoji="1" lang="ja-JP" altLang="en-US"/>
          </a:p>
        </p:txBody>
      </p:sp>
    </p:spTree>
    <p:extLst>
      <p:ext uri="{BB962C8B-B14F-4D97-AF65-F5344CB8AC3E}">
        <p14:creationId xmlns:p14="http://schemas.microsoft.com/office/powerpoint/2010/main" val="355136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11</a:t>
            </a:fld>
            <a:endParaRPr kumimoji="1" lang="ja-JP" altLang="en-US"/>
          </a:p>
        </p:txBody>
      </p:sp>
    </p:spTree>
    <p:extLst>
      <p:ext uri="{BB962C8B-B14F-4D97-AF65-F5344CB8AC3E}">
        <p14:creationId xmlns:p14="http://schemas.microsoft.com/office/powerpoint/2010/main" val="188626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12</a:t>
            </a:fld>
            <a:endParaRPr kumimoji="1" lang="ja-JP" altLang="en-US"/>
          </a:p>
        </p:txBody>
      </p:sp>
    </p:spTree>
    <p:extLst>
      <p:ext uri="{BB962C8B-B14F-4D97-AF65-F5344CB8AC3E}">
        <p14:creationId xmlns:p14="http://schemas.microsoft.com/office/powerpoint/2010/main" val="408817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13</a:t>
            </a:fld>
            <a:endParaRPr kumimoji="1" lang="ja-JP" altLang="en-US"/>
          </a:p>
        </p:txBody>
      </p:sp>
    </p:spTree>
    <p:extLst>
      <p:ext uri="{BB962C8B-B14F-4D97-AF65-F5344CB8AC3E}">
        <p14:creationId xmlns:p14="http://schemas.microsoft.com/office/powerpoint/2010/main" val="94212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14</a:t>
            </a:fld>
            <a:endParaRPr kumimoji="1" lang="ja-JP" altLang="en-US"/>
          </a:p>
        </p:txBody>
      </p:sp>
    </p:spTree>
    <p:extLst>
      <p:ext uri="{BB962C8B-B14F-4D97-AF65-F5344CB8AC3E}">
        <p14:creationId xmlns:p14="http://schemas.microsoft.com/office/powerpoint/2010/main" val="425510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zh-TW"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15</a:t>
            </a:fld>
            <a:endParaRPr kumimoji="1" lang="ja-JP" altLang="en-US"/>
          </a:p>
        </p:txBody>
      </p:sp>
    </p:spTree>
    <p:extLst>
      <p:ext uri="{BB962C8B-B14F-4D97-AF65-F5344CB8AC3E}">
        <p14:creationId xmlns:p14="http://schemas.microsoft.com/office/powerpoint/2010/main" val="177821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16</a:t>
            </a:fld>
            <a:endParaRPr kumimoji="1" lang="ja-JP" altLang="en-US"/>
          </a:p>
        </p:txBody>
      </p:sp>
    </p:spTree>
    <p:extLst>
      <p:ext uri="{BB962C8B-B14F-4D97-AF65-F5344CB8AC3E}">
        <p14:creationId xmlns:p14="http://schemas.microsoft.com/office/powerpoint/2010/main" val="149530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17</a:t>
            </a:fld>
            <a:endParaRPr kumimoji="1" lang="ja-JP" altLang="en-US"/>
          </a:p>
        </p:txBody>
      </p:sp>
    </p:spTree>
    <p:extLst>
      <p:ext uri="{BB962C8B-B14F-4D97-AF65-F5344CB8AC3E}">
        <p14:creationId xmlns:p14="http://schemas.microsoft.com/office/powerpoint/2010/main" val="420000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18</a:t>
            </a:fld>
            <a:endParaRPr kumimoji="1" lang="ja-JP" altLang="en-US"/>
          </a:p>
        </p:txBody>
      </p:sp>
    </p:spTree>
    <p:extLst>
      <p:ext uri="{BB962C8B-B14F-4D97-AF65-F5344CB8AC3E}">
        <p14:creationId xmlns:p14="http://schemas.microsoft.com/office/powerpoint/2010/main" val="137745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a:t>
            </a:fld>
            <a:endParaRPr kumimoji="1" lang="ja-JP" altLang="en-US"/>
          </a:p>
        </p:txBody>
      </p:sp>
    </p:spTree>
    <p:extLst>
      <p:ext uri="{BB962C8B-B14F-4D97-AF65-F5344CB8AC3E}">
        <p14:creationId xmlns:p14="http://schemas.microsoft.com/office/powerpoint/2010/main" val="136112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19</a:t>
            </a:fld>
            <a:endParaRPr kumimoji="1" lang="ja-JP" altLang="en-US"/>
          </a:p>
        </p:txBody>
      </p:sp>
    </p:spTree>
    <p:extLst>
      <p:ext uri="{BB962C8B-B14F-4D97-AF65-F5344CB8AC3E}">
        <p14:creationId xmlns:p14="http://schemas.microsoft.com/office/powerpoint/2010/main" val="3474110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20</a:t>
            </a:fld>
            <a:endParaRPr kumimoji="1" lang="ja-JP" altLang="en-US"/>
          </a:p>
        </p:txBody>
      </p:sp>
    </p:spTree>
    <p:extLst>
      <p:ext uri="{BB962C8B-B14F-4D97-AF65-F5344CB8AC3E}">
        <p14:creationId xmlns:p14="http://schemas.microsoft.com/office/powerpoint/2010/main" val="64423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21</a:t>
            </a:fld>
            <a:endParaRPr kumimoji="1" lang="ja-JP" altLang="en-US"/>
          </a:p>
        </p:txBody>
      </p:sp>
    </p:spTree>
    <p:extLst>
      <p:ext uri="{BB962C8B-B14F-4D97-AF65-F5344CB8AC3E}">
        <p14:creationId xmlns:p14="http://schemas.microsoft.com/office/powerpoint/2010/main" val="400643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pPr defTabSz="914141">
              <a:defRPr/>
            </a:pPr>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795054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637869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24</a:t>
            </a:fld>
            <a:endParaRPr kumimoji="1" lang="ja-JP" altLang="en-US"/>
          </a:p>
        </p:txBody>
      </p:sp>
    </p:spTree>
    <p:extLst>
      <p:ext uri="{BB962C8B-B14F-4D97-AF65-F5344CB8AC3E}">
        <p14:creationId xmlns:p14="http://schemas.microsoft.com/office/powerpoint/2010/main" val="124952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25</a:t>
            </a:fld>
            <a:endParaRPr kumimoji="1" lang="ja-JP" altLang="en-US"/>
          </a:p>
        </p:txBody>
      </p:sp>
    </p:spTree>
    <p:extLst>
      <p:ext uri="{BB962C8B-B14F-4D97-AF65-F5344CB8AC3E}">
        <p14:creationId xmlns:p14="http://schemas.microsoft.com/office/powerpoint/2010/main" val="191782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765E1B9-6B19-4421-B58D-CCD74901D3BE}" type="slidenum">
              <a:rPr kumimoji="1" lang="ja-JP" altLang="en-US" smtClean="0"/>
              <a:t>26</a:t>
            </a:fld>
            <a:endParaRPr kumimoji="1" lang="ja-JP" altLang="en-US"/>
          </a:p>
        </p:txBody>
      </p:sp>
    </p:spTree>
    <p:extLst>
      <p:ext uri="{BB962C8B-B14F-4D97-AF65-F5344CB8AC3E}">
        <p14:creationId xmlns:p14="http://schemas.microsoft.com/office/powerpoint/2010/main" val="2738709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27</a:t>
            </a:fld>
            <a:endParaRPr kumimoji="1" lang="ja-JP" altLang="en-US"/>
          </a:p>
        </p:txBody>
      </p:sp>
    </p:spTree>
    <p:extLst>
      <p:ext uri="{BB962C8B-B14F-4D97-AF65-F5344CB8AC3E}">
        <p14:creationId xmlns:p14="http://schemas.microsoft.com/office/powerpoint/2010/main" val="1937516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28</a:t>
            </a:fld>
            <a:endParaRPr kumimoji="1" lang="ja-JP" altLang="en-US"/>
          </a:p>
        </p:txBody>
      </p:sp>
    </p:spTree>
    <p:extLst>
      <p:ext uri="{BB962C8B-B14F-4D97-AF65-F5344CB8AC3E}">
        <p14:creationId xmlns:p14="http://schemas.microsoft.com/office/powerpoint/2010/main" val="194219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a:t>
            </a:fld>
            <a:endParaRPr kumimoji="1" lang="ja-JP" altLang="en-US"/>
          </a:p>
        </p:txBody>
      </p:sp>
    </p:spTree>
    <p:extLst>
      <p:ext uri="{BB962C8B-B14F-4D97-AF65-F5344CB8AC3E}">
        <p14:creationId xmlns:p14="http://schemas.microsoft.com/office/powerpoint/2010/main" val="2689217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29</a:t>
            </a:fld>
            <a:endParaRPr kumimoji="1" lang="ja-JP" altLang="en-US"/>
          </a:p>
        </p:txBody>
      </p:sp>
    </p:spTree>
    <p:extLst>
      <p:ext uri="{BB962C8B-B14F-4D97-AF65-F5344CB8AC3E}">
        <p14:creationId xmlns:p14="http://schemas.microsoft.com/office/powerpoint/2010/main" val="1674772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30</a:t>
            </a:fld>
            <a:endParaRPr kumimoji="1" lang="ja-JP" altLang="en-US"/>
          </a:p>
        </p:txBody>
      </p:sp>
    </p:spTree>
    <p:extLst>
      <p:ext uri="{BB962C8B-B14F-4D97-AF65-F5344CB8AC3E}">
        <p14:creationId xmlns:p14="http://schemas.microsoft.com/office/powerpoint/2010/main" val="1337382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31</a:t>
            </a:fld>
            <a:endParaRPr kumimoji="1" lang="ja-JP" altLang="en-US"/>
          </a:p>
        </p:txBody>
      </p:sp>
    </p:spTree>
    <p:extLst>
      <p:ext uri="{BB962C8B-B14F-4D97-AF65-F5344CB8AC3E}">
        <p14:creationId xmlns:p14="http://schemas.microsoft.com/office/powerpoint/2010/main" val="763632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32</a:t>
            </a:fld>
            <a:endParaRPr kumimoji="1" lang="ja-JP" altLang="en-US"/>
          </a:p>
        </p:txBody>
      </p:sp>
    </p:spTree>
    <p:extLst>
      <p:ext uri="{BB962C8B-B14F-4D97-AF65-F5344CB8AC3E}">
        <p14:creationId xmlns:p14="http://schemas.microsoft.com/office/powerpoint/2010/main" val="3361527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33</a:t>
            </a:fld>
            <a:endParaRPr kumimoji="1" lang="ja-JP" altLang="en-US"/>
          </a:p>
        </p:txBody>
      </p:sp>
    </p:spTree>
    <p:extLst>
      <p:ext uri="{BB962C8B-B14F-4D97-AF65-F5344CB8AC3E}">
        <p14:creationId xmlns:p14="http://schemas.microsoft.com/office/powerpoint/2010/main" val="217088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34</a:t>
            </a:fld>
            <a:endParaRPr kumimoji="1" lang="ja-JP" altLang="en-US"/>
          </a:p>
        </p:txBody>
      </p:sp>
    </p:spTree>
    <p:extLst>
      <p:ext uri="{BB962C8B-B14F-4D97-AF65-F5344CB8AC3E}">
        <p14:creationId xmlns:p14="http://schemas.microsoft.com/office/powerpoint/2010/main" val="3022986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37996C2-5E03-4E2D-8F4B-E9F77C0C4B8E}" type="slidenum">
              <a:rPr kumimoji="1" lang="ja-JP" altLang="en-US" smtClean="0"/>
              <a:t>35</a:t>
            </a:fld>
            <a:endParaRPr kumimoji="1" lang="ja-JP" altLang="en-US" dirty="0"/>
          </a:p>
        </p:txBody>
      </p:sp>
    </p:spTree>
    <p:extLst>
      <p:ext uri="{BB962C8B-B14F-4D97-AF65-F5344CB8AC3E}">
        <p14:creationId xmlns:p14="http://schemas.microsoft.com/office/powerpoint/2010/main" val="4288610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36</a:t>
            </a:fld>
            <a:endParaRPr kumimoji="1" lang="ja-JP" altLang="en-US"/>
          </a:p>
        </p:txBody>
      </p:sp>
    </p:spTree>
    <p:extLst>
      <p:ext uri="{BB962C8B-B14F-4D97-AF65-F5344CB8AC3E}">
        <p14:creationId xmlns:p14="http://schemas.microsoft.com/office/powerpoint/2010/main" val="2404423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37</a:t>
            </a:fld>
            <a:endParaRPr kumimoji="1" lang="ja-JP" altLang="en-US"/>
          </a:p>
        </p:txBody>
      </p:sp>
    </p:spTree>
    <p:extLst>
      <p:ext uri="{BB962C8B-B14F-4D97-AF65-F5344CB8AC3E}">
        <p14:creationId xmlns:p14="http://schemas.microsoft.com/office/powerpoint/2010/main" val="997206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38</a:t>
            </a:fld>
            <a:endParaRPr kumimoji="1" lang="ja-JP" altLang="en-US"/>
          </a:p>
        </p:txBody>
      </p:sp>
    </p:spTree>
    <p:extLst>
      <p:ext uri="{BB962C8B-B14F-4D97-AF65-F5344CB8AC3E}">
        <p14:creationId xmlns:p14="http://schemas.microsoft.com/office/powerpoint/2010/main" val="372322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a:t>
            </a:fld>
            <a:endParaRPr kumimoji="1" lang="ja-JP" altLang="en-US"/>
          </a:p>
        </p:txBody>
      </p:sp>
    </p:spTree>
    <p:extLst>
      <p:ext uri="{BB962C8B-B14F-4D97-AF65-F5344CB8AC3E}">
        <p14:creationId xmlns:p14="http://schemas.microsoft.com/office/powerpoint/2010/main" val="2530204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40</a:t>
            </a:fld>
            <a:endParaRPr kumimoji="1" lang="ja-JP" altLang="en-US"/>
          </a:p>
        </p:txBody>
      </p:sp>
    </p:spTree>
    <p:extLst>
      <p:ext uri="{BB962C8B-B14F-4D97-AF65-F5344CB8AC3E}">
        <p14:creationId xmlns:p14="http://schemas.microsoft.com/office/powerpoint/2010/main" val="2490989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41</a:t>
            </a:fld>
            <a:endParaRPr kumimoji="1" lang="ja-JP" altLang="en-US"/>
          </a:p>
        </p:txBody>
      </p:sp>
    </p:spTree>
    <p:extLst>
      <p:ext uri="{BB962C8B-B14F-4D97-AF65-F5344CB8AC3E}">
        <p14:creationId xmlns:p14="http://schemas.microsoft.com/office/powerpoint/2010/main" val="1148906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42</a:t>
            </a:fld>
            <a:endParaRPr kumimoji="1" lang="ja-JP" altLang="en-US"/>
          </a:p>
        </p:txBody>
      </p:sp>
    </p:spTree>
    <p:extLst>
      <p:ext uri="{BB962C8B-B14F-4D97-AF65-F5344CB8AC3E}">
        <p14:creationId xmlns:p14="http://schemas.microsoft.com/office/powerpoint/2010/main" val="1827493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43</a:t>
            </a:fld>
            <a:endParaRPr kumimoji="1" lang="ja-JP" altLang="en-US"/>
          </a:p>
        </p:txBody>
      </p:sp>
    </p:spTree>
    <p:extLst>
      <p:ext uri="{BB962C8B-B14F-4D97-AF65-F5344CB8AC3E}">
        <p14:creationId xmlns:p14="http://schemas.microsoft.com/office/powerpoint/2010/main" val="3876184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76EF5F-7DBF-4A40-9C45-EC83E7153B76}" type="slidenum">
              <a:rPr kumimoji="1" lang="ja-JP" altLang="en-US" smtClean="0"/>
              <a:t>44</a:t>
            </a:fld>
            <a:endParaRPr kumimoji="1" lang="ja-JP" altLang="en-US"/>
          </a:p>
        </p:txBody>
      </p:sp>
    </p:spTree>
    <p:extLst>
      <p:ext uri="{BB962C8B-B14F-4D97-AF65-F5344CB8AC3E}">
        <p14:creationId xmlns:p14="http://schemas.microsoft.com/office/powerpoint/2010/main" val="339918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a:t>
            </a:fld>
            <a:endParaRPr kumimoji="1" lang="ja-JP" altLang="en-US"/>
          </a:p>
        </p:txBody>
      </p:sp>
    </p:spTree>
    <p:extLst>
      <p:ext uri="{BB962C8B-B14F-4D97-AF65-F5344CB8AC3E}">
        <p14:creationId xmlns:p14="http://schemas.microsoft.com/office/powerpoint/2010/main" val="229182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5</a:t>
            </a:fld>
            <a:endParaRPr kumimoji="1" lang="ja-JP" altLang="en-US"/>
          </a:p>
        </p:txBody>
      </p:sp>
    </p:spTree>
    <p:extLst>
      <p:ext uri="{BB962C8B-B14F-4D97-AF65-F5344CB8AC3E}">
        <p14:creationId xmlns:p14="http://schemas.microsoft.com/office/powerpoint/2010/main" val="39146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6</a:t>
            </a:fld>
            <a:endParaRPr kumimoji="1" lang="ja-JP" altLang="en-US"/>
          </a:p>
        </p:txBody>
      </p:sp>
    </p:spTree>
    <p:extLst>
      <p:ext uri="{BB962C8B-B14F-4D97-AF65-F5344CB8AC3E}">
        <p14:creationId xmlns:p14="http://schemas.microsoft.com/office/powerpoint/2010/main" val="428194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7</a:t>
            </a:fld>
            <a:endParaRPr kumimoji="1" lang="ja-JP" altLang="en-US"/>
          </a:p>
        </p:txBody>
      </p:sp>
    </p:spTree>
    <p:extLst>
      <p:ext uri="{BB962C8B-B14F-4D97-AF65-F5344CB8AC3E}">
        <p14:creationId xmlns:p14="http://schemas.microsoft.com/office/powerpoint/2010/main" val="4620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8</a:t>
            </a:fld>
            <a:endParaRPr kumimoji="1" lang="ja-JP" altLang="en-US"/>
          </a:p>
        </p:txBody>
      </p:sp>
    </p:spTree>
    <p:extLst>
      <p:ext uri="{BB962C8B-B14F-4D97-AF65-F5344CB8AC3E}">
        <p14:creationId xmlns:p14="http://schemas.microsoft.com/office/powerpoint/2010/main" val="170061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1816AA-CD9E-4C06-BD13-64FA81AC9168}"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714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997129-C704-43E6-8782-6327877298DE}"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121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07BEE3-DD63-4BE4-B13E-8703BFC49A41}"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17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3EB0D8-D97F-4663-B75F-E95C10AC0666}"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6013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0F8740-F774-4600-8984-7C4A59A11069}"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7243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082410-D3B2-4D43-A020-402D6233F8A4}"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7723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472870-6720-4A9A-87A1-73BF8847BA17}" type="datetime1">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7222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15D43A3-DBB0-4102-9462-CD0F445D9AC7}" type="datetime1">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86664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B965A7-3C71-458C-AFAA-67FAED9456A3}" type="datetime1">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45467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F2150-FEEB-41E8-890A-BAC21BAB28CC}" type="datetime1">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1890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71AB4A-0964-4769-B85F-83004DDF0F4A}" type="datetime1">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62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E77E20-EC65-4045-8FD2-5C766C305364}"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726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073221-D147-4D36-B352-659F1E9B245B}" type="datetime1">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6186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E7AB59-E78D-4E4A-8C6E-8A6A64C65C72}"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759800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30ED077-8D09-4D51-ADA2-777D00FB5542}"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375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357E51-AA88-440A-BB72-0FABD1026E61}"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39687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5E8946-9819-49A7-BC50-EEB901AE9775}"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23589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CCAE3-E18D-49A7-878C-A5E54DCBB40A}"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96330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BD5D20-0067-4398-A79F-28D70A4254B5}" type="datetime1">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1962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5AAD2-6868-4173-9162-859F8D603128}" type="datetime1">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80394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68ACDE-EFEB-405F-8B55-570C5E65FCA0}" type="datetime1">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91662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D82F-2291-4844-993E-3BCA09CA4443}" type="datetime1">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7134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8E232C-A85E-4E02-B84A-6A9067DE90D7}"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833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937C93-AEB2-4049-8F76-FD04CBFFD01A}" type="datetime1">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4997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005EFD-E712-4E39-8565-E2CF53FD3908}" type="datetime1">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992002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571709DD-4425-41CC-998E-E4298FB75303}"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630516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E8F02D36-FBCE-4502-9433-2C32EE6F3922}"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9357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542793C9-AC5F-4A1E-888E-1E3EA44C766F}"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17890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34FE868B-C37C-40F1-B5B5-401A04D5F823}"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5625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914400"/>
            <a:fld id="{7DB5558E-6BF4-40AE-AD44-FBD9FF6B6D04}"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224514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F8A979-93C9-4DEF-83CA-AB9246D344D5}"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25534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7F43E3-F179-4C65-A1E7-63E43AEDFD43}" type="datetime1">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0395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D663522-CF9B-48E5-A64C-128792640A8B}"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89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FBB69A-6328-4D6A-B885-8B1B58534B77}"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57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B217AC-EA51-4781-8D99-EAC178BC8DEA}"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2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344220-EB5C-4FD4-B78F-4AA0E433E946}"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88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1E8844-E727-49EA-92FF-9255AB581B69}"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001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2BE050-21DC-4816-8961-80602A2B5B3A}"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168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5748517-8C31-4A19-95B0-AEC48DF1CADD}"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37838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914400"/>
            <a:fld id="{4D3E061B-8AE6-4141-878D-259254A59421}"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096848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B5748517-8C31-4A19-95B0-AEC48DF1CADD}" type="datetime1">
              <a:rPr lang="ja-JP" altLang="en-US" smtClean="0">
                <a:solidFill>
                  <a:prstClr val="black">
                    <a:tint val="75000"/>
                  </a:prstClr>
                </a:solidFill>
              </a:rPr>
              <a:t>2023/11/8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426990940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hdr="0" ftr="0" dt="0"/>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chart" Target="../charts/chart23.xml"/><Relationship Id="rId4" Type="http://schemas.openxmlformats.org/officeDocument/2006/relationships/chart" Target="../charts/char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hart" Target="../charts/chart39.xml"/><Relationship Id="rId5" Type="http://schemas.openxmlformats.org/officeDocument/2006/relationships/image" Target="../media/image22.emf"/><Relationship Id="rId4" Type="http://schemas.openxmlformats.org/officeDocument/2006/relationships/chart" Target="../charts/chart38.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22600"/>
            <a:ext cx="8064896" cy="1320800"/>
          </a:xfrm>
        </p:spPr>
        <p:txBody>
          <a:bodyPr>
            <a:normAutofit/>
          </a:bodyPr>
          <a:lstStyle/>
          <a:p>
            <a:r>
              <a:rPr kumimoji="1" lang="ja-JP" altLang="en-US"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具体的目標の進捗管理に係る参考指標</a:t>
            </a:r>
          </a:p>
        </p:txBody>
      </p:sp>
      <p:sp>
        <p:nvSpPr>
          <p:cNvPr id="5" name="タイトル 1"/>
          <p:cNvSpPr txBox="1">
            <a:spLocks/>
          </p:cNvSpPr>
          <p:nvPr/>
        </p:nvSpPr>
        <p:spPr>
          <a:xfrm>
            <a:off x="971600" y="5571460"/>
            <a:ext cx="727280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令和</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５</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年</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８</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月</a:t>
            </a:r>
            <a:r>
              <a:rPr lang="en-US" altLang="zh-CN" sz="2400" dirty="0">
                <a:solidFill>
                  <a:schemeClr val="tx1"/>
                </a:solidFill>
                <a:latin typeface="UD デジタル 教科書体 NK-R" panose="02020400000000000000" pitchFamily="18" charset="-128"/>
                <a:ea typeface="UD デジタル 教科書体 NK-R" panose="02020400000000000000" pitchFamily="18" charset="-128"/>
              </a:rPr>
              <a:t>21</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日</a:t>
            </a:r>
          </a:p>
          <a:p>
            <a:pPr algn="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令和５年度</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第</a:t>
            </a:r>
            <a:r>
              <a:rPr lang="en-US" altLang="zh-CN" sz="2400" dirty="0">
                <a:solidFill>
                  <a:schemeClr val="tx1"/>
                </a:solidFill>
                <a:latin typeface="UD デジタル 教科書体 NK-R" panose="02020400000000000000" pitchFamily="18" charset="-128"/>
                <a:ea typeface="UD デジタル 教科書体 NK-R" panose="02020400000000000000" pitchFamily="18" charset="-128"/>
              </a:rPr>
              <a:t>1</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回</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大阪府まち・ひと・しごと創生推進審議会</a:t>
            </a:r>
            <a:endParaRPr lang="zh-CN" altLang="en-US" sz="240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大阪府まち・ひと・しごと創生推進審議会事務局</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zh-CN" altLang="en-US" sz="1600" dirty="0">
                <a:solidFill>
                  <a:schemeClr val="tx1"/>
                </a:solidFill>
                <a:latin typeface="UD デジタル 教科書体 NK-R" panose="02020400000000000000" pitchFamily="18" charset="-128"/>
                <a:ea typeface="UD デジタル 教科書体 NK-R" panose="02020400000000000000" pitchFamily="18" charset="-128"/>
              </a:rPr>
              <a:t>大阪府</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政策企画</a:t>
            </a:r>
            <a:r>
              <a:rPr lang="zh-CN" altLang="en-US" sz="1600" dirty="0">
                <a:solidFill>
                  <a:schemeClr val="tx1"/>
                </a:solidFill>
                <a:latin typeface="UD デジタル 教科書体 NK-R" panose="02020400000000000000" pitchFamily="18" charset="-128"/>
                <a:ea typeface="UD デジタル 教科書体 NK-R" panose="02020400000000000000" pitchFamily="18" charset="-128"/>
              </a:rPr>
              <a:t>部</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企画</a:t>
            </a:r>
            <a:r>
              <a:rPr lang="zh-CN" altLang="en-US" sz="1600" dirty="0">
                <a:solidFill>
                  <a:schemeClr val="tx1"/>
                </a:solidFill>
                <a:latin typeface="UD デジタル 教科書体 NK-R" panose="02020400000000000000" pitchFamily="18" charset="-128"/>
                <a:ea typeface="UD デジタル 教科書体 NK-R" panose="02020400000000000000" pitchFamily="18" charset="-128"/>
              </a:rPr>
              <a:t>室</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推進</a:t>
            </a:r>
            <a:r>
              <a:rPr lang="zh-CN" altLang="en-US" sz="1600" dirty="0">
                <a:solidFill>
                  <a:schemeClr val="tx1"/>
                </a:solidFill>
                <a:latin typeface="UD デジタル 教科書体 NK-R" panose="02020400000000000000" pitchFamily="18" charset="-128"/>
                <a:ea typeface="UD デジタル 教科書体 NK-R" panose="02020400000000000000" pitchFamily="18" charset="-128"/>
              </a:rPr>
              <a:t>課</a:t>
            </a:r>
          </a:p>
        </p:txBody>
      </p:sp>
      <p:sp>
        <p:nvSpPr>
          <p:cNvPr id="6" name="タイトル 1"/>
          <p:cNvSpPr txBox="1">
            <a:spLocks/>
          </p:cNvSpPr>
          <p:nvPr/>
        </p:nvSpPr>
        <p:spPr>
          <a:xfrm>
            <a:off x="7092280" y="188640"/>
            <a:ext cx="1868809" cy="576064"/>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200"/>
              </a:lnSpc>
            </a:pPr>
            <a:r>
              <a:rPr lang="ja-JP" altLang="en-US" sz="2400" b="1" dirty="0">
                <a:latin typeface="+mj-ea"/>
                <a:cs typeface="Meiryo UI" panose="020B0604030504040204" pitchFamily="50" charset="-128"/>
              </a:rPr>
              <a:t>参考資料１</a:t>
            </a:r>
          </a:p>
        </p:txBody>
      </p:sp>
      <p:cxnSp>
        <p:nvCxnSpPr>
          <p:cNvPr id="7" name="直線コネクタ 6"/>
          <p:cNvCxnSpPr/>
          <p:nvPr/>
        </p:nvCxnSpPr>
        <p:spPr>
          <a:xfrm>
            <a:off x="107504" y="3645024"/>
            <a:ext cx="756084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a:extLst>
              <a:ext uri="{FF2B5EF4-FFF2-40B4-BE49-F238E27FC236}">
                <a16:creationId xmlns:a16="http://schemas.microsoft.com/office/drawing/2014/main" id="{E5D6E645-ED27-4B6C-B9D3-12C049DF2824}"/>
              </a:ext>
            </a:extLst>
          </p:cNvPr>
          <p:cNvSpPr/>
          <p:nvPr/>
        </p:nvSpPr>
        <p:spPr>
          <a:xfrm>
            <a:off x="5241776" y="3429000"/>
            <a:ext cx="24265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GS創英角ｺﾞｼｯｸUB" panose="020B0900000000000000" pitchFamily="50" charset="-128"/>
                <a:cs typeface="Ebrima" panose="02000000000000000000" pitchFamily="2" charset="0"/>
              </a:rPr>
              <a:t>【</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令和</a:t>
            </a:r>
            <a:r>
              <a:rPr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５</a:t>
            </a:r>
            <a:r>
              <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年度版</a:t>
            </a:r>
            <a:r>
              <a:rPr kumimoji="1" lang="en-US" altLang="ja-JP"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rPr>
              <a:t>】</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cs typeface="Ebrima" panose="02000000000000000000" pitchFamily="2" charset="0"/>
            </a:endParaRPr>
          </a:p>
        </p:txBody>
      </p:sp>
    </p:spTree>
    <p:extLst>
      <p:ext uri="{BB962C8B-B14F-4D97-AF65-F5344CB8AC3E}">
        <p14:creationId xmlns:p14="http://schemas.microsoft.com/office/powerpoint/2010/main" val="113700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保育所数・待機児童数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2506" y="736357"/>
            <a:ext cx="6336704"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■大阪府内保育所数及び入所待機児童数</a:t>
            </a:r>
            <a:endParaRPr lang="en-US" altLang="ja-JP" sz="1400" b="1" u="sng" dirty="0">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a:xfrm>
            <a:off x="7041268" y="6492875"/>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9</a:t>
            </a:fld>
            <a:endParaRPr lang="ja-JP" altLang="en-US" sz="1800" dirty="0">
              <a:solidFill>
                <a:schemeClr val="tx1"/>
              </a:solidFill>
            </a:endParaRPr>
          </a:p>
        </p:txBody>
      </p:sp>
      <p:sp>
        <p:nvSpPr>
          <p:cNvPr id="13" name="正方形/長方形 12"/>
          <p:cNvSpPr/>
          <p:nvPr/>
        </p:nvSpPr>
        <p:spPr>
          <a:xfrm>
            <a:off x="5962388" y="6423868"/>
            <a:ext cx="3013967" cy="369332"/>
          </a:xfrm>
          <a:prstGeom prst="rect">
            <a:avLst/>
          </a:prstGeom>
        </p:spPr>
        <p:txBody>
          <a:bodyPr wrap="none">
            <a:spAutoFit/>
          </a:bodyPr>
          <a:lstStyle/>
          <a:p>
            <a:r>
              <a:rPr lang="zh-TW" altLang="en-US" sz="1100" dirty="0">
                <a:latin typeface="Meiryo UI" panose="020B0604030504040204" pitchFamily="50" charset="-128"/>
                <a:ea typeface="Meiryo UI" panose="020B0604030504040204" pitchFamily="50" charset="-128"/>
              </a:rPr>
              <a:t>出典：大阪府統計課「大阪府統計年鑑</a:t>
            </a:r>
            <a:r>
              <a:rPr lang="en-US" altLang="zh-TW" sz="1100" dirty="0">
                <a:latin typeface="Meiryo UI" panose="020B0604030504040204" pitchFamily="50" charset="-128"/>
                <a:ea typeface="Meiryo UI" panose="020B0604030504040204" pitchFamily="50" charset="-128"/>
              </a:rPr>
              <a:t>2022</a:t>
            </a:r>
            <a:r>
              <a:rPr lang="zh-TW" altLang="en-US" sz="1100"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D88EC9B7-FB81-4B89-915C-FA47CD59F4DC}"/>
              </a:ext>
            </a:extLst>
          </p:cNvPr>
          <p:cNvGraphicFramePr>
            <a:graphicFrameLocks noGrp="1"/>
          </p:cNvGraphicFramePr>
          <p:nvPr/>
        </p:nvGraphicFramePr>
        <p:xfrm>
          <a:off x="283794" y="4316223"/>
          <a:ext cx="4569132" cy="2450473"/>
        </p:xfrm>
        <a:graphic>
          <a:graphicData uri="http://schemas.openxmlformats.org/drawingml/2006/table">
            <a:tbl>
              <a:tblPr/>
              <a:tblGrid>
                <a:gridCol w="733952">
                  <a:extLst>
                    <a:ext uri="{9D8B030D-6E8A-4147-A177-3AD203B41FA5}">
                      <a16:colId xmlns:a16="http://schemas.microsoft.com/office/drawing/2014/main" val="3266639146"/>
                    </a:ext>
                  </a:extLst>
                </a:gridCol>
                <a:gridCol w="682042">
                  <a:extLst>
                    <a:ext uri="{9D8B030D-6E8A-4147-A177-3AD203B41FA5}">
                      <a16:colId xmlns:a16="http://schemas.microsoft.com/office/drawing/2014/main" val="4135056720"/>
                    </a:ext>
                  </a:extLst>
                </a:gridCol>
                <a:gridCol w="525523">
                  <a:extLst>
                    <a:ext uri="{9D8B030D-6E8A-4147-A177-3AD203B41FA5}">
                      <a16:colId xmlns:a16="http://schemas.microsoft.com/office/drawing/2014/main" val="942953389"/>
                    </a:ext>
                  </a:extLst>
                </a:gridCol>
                <a:gridCol w="525523">
                  <a:extLst>
                    <a:ext uri="{9D8B030D-6E8A-4147-A177-3AD203B41FA5}">
                      <a16:colId xmlns:a16="http://schemas.microsoft.com/office/drawing/2014/main" val="844875494"/>
                    </a:ext>
                  </a:extLst>
                </a:gridCol>
                <a:gridCol w="525523">
                  <a:extLst>
                    <a:ext uri="{9D8B030D-6E8A-4147-A177-3AD203B41FA5}">
                      <a16:colId xmlns:a16="http://schemas.microsoft.com/office/drawing/2014/main" val="2615008845"/>
                    </a:ext>
                  </a:extLst>
                </a:gridCol>
                <a:gridCol w="525523">
                  <a:extLst>
                    <a:ext uri="{9D8B030D-6E8A-4147-A177-3AD203B41FA5}">
                      <a16:colId xmlns:a16="http://schemas.microsoft.com/office/drawing/2014/main" val="2979087819"/>
                    </a:ext>
                  </a:extLst>
                </a:gridCol>
                <a:gridCol w="525523">
                  <a:extLst>
                    <a:ext uri="{9D8B030D-6E8A-4147-A177-3AD203B41FA5}">
                      <a16:colId xmlns:a16="http://schemas.microsoft.com/office/drawing/2014/main" val="877146168"/>
                    </a:ext>
                  </a:extLst>
                </a:gridCol>
                <a:gridCol w="525523">
                  <a:extLst>
                    <a:ext uri="{9D8B030D-6E8A-4147-A177-3AD203B41FA5}">
                      <a16:colId xmlns:a16="http://schemas.microsoft.com/office/drawing/2014/main" val="200392073"/>
                    </a:ext>
                  </a:extLst>
                </a:gridCol>
              </a:tblGrid>
              <a:tr h="231776">
                <a:tc gridSpan="8">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■大阪府内保育所等数及び入所待機児童数</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67108179"/>
                  </a:ext>
                </a:extLst>
              </a:tr>
              <a:tr h="308809">
                <a:tc rowSpan="2">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l" fontAlgn="b">
                        <a:lnSpc>
                          <a:spcPts val="1100"/>
                        </a:lnSpc>
                      </a:pPr>
                      <a:r>
                        <a:rPr lang="zh-CN" altLang="en-US" sz="1050" b="0" i="0" u="none" strike="noStrike" dirty="0">
                          <a:effectLst/>
                          <a:latin typeface="Meiryo UI" panose="020B0604030504040204" pitchFamily="50" charset="-128"/>
                          <a:ea typeface="Meiryo UI" panose="020B0604030504040204" pitchFamily="50" charset="-128"/>
                        </a:rPr>
                        <a:t>大阪府内保育所等数（所</a:t>
                      </a:r>
                      <a:r>
                        <a:rPr lang="ja-JP" altLang="en-US" sz="1050" b="0" i="0" u="none" strike="noStrike" dirty="0">
                          <a:effectLst/>
                          <a:latin typeface="Meiryo UI" panose="020B0604030504040204" pitchFamily="50" charset="-128"/>
                          <a:ea typeface="Meiryo UI" panose="020B0604030504040204" pitchFamily="50" charset="-128"/>
                        </a:rPr>
                        <a:t>）</a:t>
                      </a:r>
                    </a:p>
                    <a:p>
                      <a:pPr algn="l" fontAlgn="b"/>
                      <a:r>
                        <a:rPr lang="ja-JP" altLang="en-US" sz="1100" b="0" i="0" u="none" strike="noStrike" dirty="0">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6">
                  <a:txBody>
                    <a:bodyPr/>
                    <a:lstStyle/>
                    <a:p>
                      <a:pPr algn="l" fontAlgn="ctr">
                        <a:lnSpc>
                          <a:spcPts val="1100"/>
                        </a:lnSpc>
                      </a:pPr>
                      <a:r>
                        <a:rPr lang="ja-JP" altLang="en-US" sz="1050" b="0" i="0" u="none" strike="noStrike" dirty="0">
                          <a:effectLst/>
                          <a:latin typeface="Meiryo UI" panose="020B0604030504040204" pitchFamily="50" charset="-128"/>
                          <a:ea typeface="Meiryo UI" panose="020B0604030504040204" pitchFamily="50" charset="-128"/>
                        </a:rPr>
                        <a:t>待機児童数（人）</a:t>
                      </a: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9314402"/>
                  </a:ext>
                </a:extLst>
              </a:tr>
              <a:tr h="231776">
                <a:tc vMerge="1">
                  <a:txBody>
                    <a:bodyPr/>
                    <a:lstStyle/>
                    <a:p>
                      <a:pPr algn="l" fontAlgn="b"/>
                      <a:endParaRPr lang="ja-JP"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pPr algn="l" fontAlgn="b"/>
                      <a:endParaRPr lang="ja-JP"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ja-JP" altLang="en-US" sz="1100" b="0" i="0" u="none" strike="noStrike" dirty="0">
                          <a:effectLst/>
                          <a:latin typeface="Meiryo UI" panose="020B0604030504040204" pitchFamily="50" charset="-128"/>
                          <a:ea typeface="Meiryo UI" panose="020B0604030504040204" pitchFamily="50" charset="-128"/>
                        </a:rPr>
                        <a:t>計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0</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2</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3</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4</a:t>
                      </a:r>
                      <a:r>
                        <a:rPr lang="ja-JP" altLang="en-US" sz="1100" b="0" i="0" u="none" strike="noStrike">
                          <a:effectLst/>
                          <a:latin typeface="Meiryo UI" panose="020B0604030504040204" pitchFamily="50" charset="-128"/>
                          <a:ea typeface="Meiryo UI" panose="020B0604030504040204" pitchFamily="50" charset="-128"/>
                        </a:rPr>
                        <a:t>歳以上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614107892"/>
                  </a:ext>
                </a:extLst>
              </a:tr>
              <a:tr h="231776">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2017</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716781"/>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671491"/>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167675"/>
                  </a:ext>
                </a:extLst>
              </a:tr>
              <a:tr h="231776">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2020</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064897"/>
                  </a:ext>
                </a:extLst>
              </a:tr>
              <a:tr h="231776">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2021</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787973"/>
                  </a:ext>
                </a:extLst>
              </a:tr>
              <a:tr h="231776">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2022</a:t>
                      </a:r>
                      <a:r>
                        <a:rPr lang="ja-JP" altLang="en-US" sz="1100" b="0" i="0" u="none" strike="noStrike" dirty="0">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2,812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193618"/>
                  </a:ext>
                </a:extLst>
              </a:tr>
              <a:tr h="231776">
                <a:tc gridSpan="8">
                  <a:txBody>
                    <a:bodyPr/>
                    <a:lstStyle/>
                    <a:p>
                      <a:pPr algn="l" fontAlgn="b"/>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「保育所等」：特定教育・保育施設及び特定地域型保育事業</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22044880"/>
                  </a:ext>
                </a:extLst>
              </a:tr>
            </a:tbl>
          </a:graphicData>
        </a:graphic>
      </p:graphicFrame>
      <p:graphicFrame>
        <p:nvGraphicFramePr>
          <p:cNvPr id="9" name="グラフ 8"/>
          <p:cNvGraphicFramePr>
            <a:graphicFrameLocks/>
          </p:cNvGraphicFramePr>
          <p:nvPr/>
        </p:nvGraphicFramePr>
        <p:xfrm>
          <a:off x="247588" y="1075397"/>
          <a:ext cx="4605338" cy="32265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表 14"/>
          <p:cNvGraphicFramePr>
            <a:graphicFrameLocks noGrp="1"/>
          </p:cNvGraphicFramePr>
          <p:nvPr/>
        </p:nvGraphicFramePr>
        <p:xfrm>
          <a:off x="5082561" y="716195"/>
          <a:ext cx="3917413" cy="5761930"/>
        </p:xfrm>
        <a:graphic>
          <a:graphicData uri="http://schemas.openxmlformats.org/drawingml/2006/table">
            <a:tbl>
              <a:tblPr/>
              <a:tblGrid>
                <a:gridCol w="641567">
                  <a:extLst>
                    <a:ext uri="{9D8B030D-6E8A-4147-A177-3AD203B41FA5}">
                      <a16:colId xmlns:a16="http://schemas.microsoft.com/office/drawing/2014/main" val="2357062168"/>
                    </a:ext>
                  </a:extLst>
                </a:gridCol>
                <a:gridCol w="572456">
                  <a:extLst>
                    <a:ext uri="{9D8B030D-6E8A-4147-A177-3AD203B41FA5}">
                      <a16:colId xmlns:a16="http://schemas.microsoft.com/office/drawing/2014/main" val="1838767498"/>
                    </a:ext>
                  </a:extLst>
                </a:gridCol>
                <a:gridCol w="450565">
                  <a:extLst>
                    <a:ext uri="{9D8B030D-6E8A-4147-A177-3AD203B41FA5}">
                      <a16:colId xmlns:a16="http://schemas.microsoft.com/office/drawing/2014/main" val="1133876680"/>
                    </a:ext>
                  </a:extLst>
                </a:gridCol>
                <a:gridCol w="450565">
                  <a:extLst>
                    <a:ext uri="{9D8B030D-6E8A-4147-A177-3AD203B41FA5}">
                      <a16:colId xmlns:a16="http://schemas.microsoft.com/office/drawing/2014/main" val="423369586"/>
                    </a:ext>
                  </a:extLst>
                </a:gridCol>
                <a:gridCol w="450565">
                  <a:extLst>
                    <a:ext uri="{9D8B030D-6E8A-4147-A177-3AD203B41FA5}">
                      <a16:colId xmlns:a16="http://schemas.microsoft.com/office/drawing/2014/main" val="2366492063"/>
                    </a:ext>
                  </a:extLst>
                </a:gridCol>
                <a:gridCol w="450565">
                  <a:extLst>
                    <a:ext uri="{9D8B030D-6E8A-4147-A177-3AD203B41FA5}">
                      <a16:colId xmlns:a16="http://schemas.microsoft.com/office/drawing/2014/main" val="3064120655"/>
                    </a:ext>
                  </a:extLst>
                </a:gridCol>
                <a:gridCol w="450565">
                  <a:extLst>
                    <a:ext uri="{9D8B030D-6E8A-4147-A177-3AD203B41FA5}">
                      <a16:colId xmlns:a16="http://schemas.microsoft.com/office/drawing/2014/main" val="3158372358"/>
                    </a:ext>
                  </a:extLst>
                </a:gridCol>
                <a:gridCol w="450565">
                  <a:extLst>
                    <a:ext uri="{9D8B030D-6E8A-4147-A177-3AD203B41FA5}">
                      <a16:colId xmlns:a16="http://schemas.microsoft.com/office/drawing/2014/main" val="2635008907"/>
                    </a:ext>
                  </a:extLst>
                </a:gridCol>
              </a:tblGrid>
              <a:tr h="123203">
                <a:tc gridSpan="5">
                  <a:txBody>
                    <a:bodyPr/>
                    <a:lstStyle/>
                    <a:p>
                      <a:pPr algn="l" fontAlgn="b"/>
                      <a:r>
                        <a:rPr lang="ja-JP" altLang="en-US" sz="700" b="0" i="0" u="none" strike="noStrike">
                          <a:effectLst/>
                          <a:latin typeface="Meiryo UI" panose="020B0604030504040204" pitchFamily="50" charset="-128"/>
                          <a:ea typeface="Meiryo UI" panose="020B0604030504040204" pitchFamily="50" charset="-128"/>
                        </a:rPr>
                        <a:t>■市町村別保育所等数及び入所待機児童数（</a:t>
                      </a:r>
                      <a:r>
                        <a:rPr lang="en-US" altLang="ja-JP" sz="700" b="0" i="0" u="none" strike="noStrike">
                          <a:effectLst/>
                          <a:latin typeface="Meiryo UI" panose="020B0604030504040204" pitchFamily="50" charset="-128"/>
                          <a:ea typeface="Meiryo UI" panose="020B0604030504040204" pitchFamily="50" charset="-128"/>
                        </a:rPr>
                        <a:t>2022</a:t>
                      </a:r>
                      <a:r>
                        <a:rPr lang="ja-JP" altLang="en-US" sz="700" b="0" i="0" u="none" strike="noStrike">
                          <a:effectLst/>
                          <a:latin typeface="Meiryo UI" panose="020B0604030504040204" pitchFamily="50" charset="-128"/>
                          <a:ea typeface="Meiryo UI" panose="020B0604030504040204" pitchFamily="50" charset="-128"/>
                        </a:rPr>
                        <a:t>年）</a:t>
                      </a: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700" b="0" i="0" u="none" strike="noStrike">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effectLst/>
                        <a:latin typeface="Meiryo UI" panose="020B0604030504040204" pitchFamily="50" charset="-128"/>
                        <a:ea typeface="Meiryo UI" panose="020B0604030504040204" pitchFamily="50" charset="-128"/>
                      </a:endParaRPr>
                    </a:p>
                  </a:txBody>
                  <a:tcPr marL="4435" marR="4435" marT="443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448314"/>
                  </a:ext>
                </a:extLst>
              </a:tr>
              <a:tr h="212379">
                <a:tc rowSpan="2">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　</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ja-JP" altLang="en-US" sz="700" b="0" i="0" u="none" strike="noStrike" dirty="0">
                          <a:effectLst/>
                          <a:latin typeface="Meiryo UI" panose="020B0604030504040204" pitchFamily="50" charset="-128"/>
                          <a:ea typeface="Meiryo UI" panose="020B0604030504040204" pitchFamily="50" charset="-128"/>
                        </a:rPr>
                        <a:t>　</a:t>
                      </a:r>
                      <a:r>
                        <a:rPr lang="zh-CN" altLang="en-US" sz="700" b="0" i="0" u="none" strike="noStrike" dirty="0">
                          <a:effectLst/>
                          <a:latin typeface="Meiryo UI" panose="020B0604030504040204" pitchFamily="50" charset="-128"/>
                          <a:ea typeface="Meiryo UI" panose="020B0604030504040204" pitchFamily="50" charset="-128"/>
                        </a:rPr>
                        <a:t>大阪府内保育所等数（所）</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effectLst/>
                          <a:latin typeface="Meiryo UI" panose="020B0604030504040204" pitchFamily="50" charset="-128"/>
                          <a:ea typeface="Meiryo UI" panose="020B0604030504040204" pitchFamily="50" charset="-128"/>
                        </a:rPr>
                        <a:t>待機児童数（人）</a:t>
                      </a:r>
                    </a:p>
                  </a:txBody>
                  <a:tcPr marL="106433"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0907260"/>
                  </a:ext>
                </a:extLst>
              </a:tr>
              <a:tr h="123203">
                <a:tc vMerge="1">
                  <a:txBody>
                    <a:bodyPr/>
                    <a:lstStyle/>
                    <a:p>
                      <a:pPr algn="l" fontAlgn="b"/>
                      <a:endParaRPr lang="ja-JP" altLang="en-US" sz="700" b="0" i="0" u="none" strike="noStrike" dirty="0">
                        <a:effectLst/>
                        <a:latin typeface="Meiryo UI" panose="020B0604030504040204" pitchFamily="50" charset="-128"/>
                        <a:ea typeface="Meiryo UI" panose="020B0604030504040204" pitchFamily="50" charset="-128"/>
                      </a:endParaRP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700" b="0" i="0" u="none" strike="noStrike" dirty="0">
                          <a:effectLst/>
                          <a:latin typeface="Meiryo UI" panose="020B0604030504040204" pitchFamily="50" charset="-128"/>
                          <a:ea typeface="Meiryo UI" panose="020B0604030504040204" pitchFamily="50" charset="-128"/>
                        </a:rPr>
                        <a:t>　</a:t>
                      </a:r>
                    </a:p>
                  </a:txBody>
                  <a:tcPr marL="4435" marR="4435" marT="4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dirty="0">
                          <a:effectLst/>
                          <a:latin typeface="Meiryo UI" panose="020B0604030504040204" pitchFamily="50" charset="-128"/>
                          <a:ea typeface="Meiryo UI" panose="020B0604030504040204" pitchFamily="50" charset="-128"/>
                        </a:rPr>
                        <a:t>計　</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effectLst/>
                          <a:latin typeface="Meiryo UI" panose="020B0604030504040204" pitchFamily="50" charset="-128"/>
                          <a:ea typeface="Meiryo UI" panose="020B0604030504040204" pitchFamily="50" charset="-128"/>
                        </a:rPr>
                        <a:t>0</a:t>
                      </a:r>
                      <a:r>
                        <a:rPr lang="ja-JP" altLang="en-US" sz="700" b="0" i="0" u="none" strike="noStrike">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effectLst/>
                          <a:latin typeface="Meiryo UI" panose="020B0604030504040204" pitchFamily="50" charset="-128"/>
                          <a:ea typeface="Meiryo UI" panose="020B0604030504040204" pitchFamily="50" charset="-128"/>
                        </a:rPr>
                        <a:t>1</a:t>
                      </a:r>
                      <a:r>
                        <a:rPr lang="ja-JP" altLang="en-US" sz="700" b="0" i="0" u="none" strike="noStrike">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effectLst/>
                          <a:latin typeface="Meiryo UI" panose="020B0604030504040204" pitchFamily="50" charset="-128"/>
                          <a:ea typeface="Meiryo UI" panose="020B0604030504040204" pitchFamily="50" charset="-128"/>
                        </a:rPr>
                        <a:t>2</a:t>
                      </a:r>
                      <a:r>
                        <a:rPr lang="ja-JP" altLang="en-US" sz="700" b="0" i="0" u="none" strike="noStrike">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effectLst/>
                          <a:latin typeface="Meiryo UI" panose="020B0604030504040204" pitchFamily="50" charset="-128"/>
                          <a:ea typeface="Meiryo UI" panose="020B0604030504040204" pitchFamily="50" charset="-128"/>
                        </a:rPr>
                        <a:t>3</a:t>
                      </a:r>
                      <a:r>
                        <a:rPr lang="ja-JP" altLang="en-US" sz="700" b="0" i="0" u="none" strike="noStrike">
                          <a:effectLst/>
                          <a:latin typeface="Meiryo UI" panose="020B0604030504040204" pitchFamily="50" charset="-128"/>
                          <a:ea typeface="Meiryo UI" panose="020B0604030504040204" pitchFamily="50" charset="-128"/>
                        </a:rPr>
                        <a:t>歳</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700" b="0" i="0" u="none" strike="noStrike">
                          <a:effectLst/>
                          <a:latin typeface="Meiryo UI" panose="020B0604030504040204" pitchFamily="50" charset="-128"/>
                          <a:ea typeface="Meiryo UI" panose="020B0604030504040204" pitchFamily="50" charset="-128"/>
                        </a:rPr>
                        <a:t>4</a:t>
                      </a:r>
                      <a:r>
                        <a:rPr lang="ja-JP" altLang="en-US" sz="700" b="0" i="0" u="none" strike="noStrike">
                          <a:effectLst/>
                          <a:latin typeface="Meiryo UI" panose="020B0604030504040204" pitchFamily="50" charset="-128"/>
                          <a:ea typeface="Meiryo UI" panose="020B0604030504040204" pitchFamily="50" charset="-128"/>
                        </a:rPr>
                        <a:t>歳以上</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523376"/>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大阪市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Meiryo UI" panose="020B0604030504040204" pitchFamily="50" charset="-128"/>
                          <a:ea typeface="Meiryo UI" panose="020B0604030504040204" pitchFamily="50" charset="-128"/>
                        </a:rPr>
                        <a:t>1,044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987343"/>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堺市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258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29485"/>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岸和田市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669486"/>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豊中市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139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64616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池田市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32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078410"/>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吹田市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131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590559"/>
                  </a:ext>
                </a:extLst>
              </a:tr>
              <a:tr h="123203">
                <a:tc>
                  <a:txBody>
                    <a:bodyPr/>
                    <a:lstStyle/>
                    <a:p>
                      <a:pPr algn="dist" fontAlgn="ctr"/>
                      <a:r>
                        <a:rPr lang="ja-JP" altLang="en-US" sz="700" b="0" i="0" u="none" strike="noStrike" dirty="0">
                          <a:effectLst/>
                          <a:latin typeface="Meiryo UI" panose="020B0604030504040204" pitchFamily="50" charset="-128"/>
                          <a:ea typeface="Meiryo UI" panose="020B0604030504040204" pitchFamily="50" charset="-128"/>
                        </a:rPr>
                        <a:t>泉大津市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492455"/>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高槻市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126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60837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貝塚市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174484"/>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守口市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54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878299"/>
                  </a:ext>
                </a:extLst>
              </a:tr>
              <a:tr h="123203">
                <a:tc>
                  <a:txBody>
                    <a:bodyPr/>
                    <a:lstStyle/>
                    <a:p>
                      <a:pPr algn="dist" fontAlgn="ctr"/>
                      <a:r>
                        <a:rPr lang="ja-JP" altLang="en-US" sz="700" b="0" i="0" u="none" strike="noStrike" dirty="0">
                          <a:effectLst/>
                          <a:latin typeface="Meiryo UI" panose="020B0604030504040204" pitchFamily="50" charset="-128"/>
                          <a:ea typeface="Meiryo UI" panose="020B0604030504040204" pitchFamily="50" charset="-128"/>
                        </a:rPr>
                        <a:t>枚方市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106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29234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茨木市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92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792593"/>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八尾市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66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887602"/>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泉佐野市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323177"/>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富田林市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01394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寝屋川市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53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20452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河内長野市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09230"/>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松原市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962367"/>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大東市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35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445558"/>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和泉市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117528"/>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箕面市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49303"/>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柏原市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30464"/>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羽曳野市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210512"/>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門真市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949576"/>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摂津市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27</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643001"/>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高石市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73330"/>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藤井寺市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6</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401256"/>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東大阪市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174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396325"/>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泉南市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10</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86184"/>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四條畷市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18</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448031"/>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交野市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25</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605824"/>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大阪狭山市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129903"/>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阪南市</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93114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島本町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813771"/>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豊能町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51997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能勢町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31238"/>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忠岡町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683507"/>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熊取町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9</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438977"/>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田尻町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036944"/>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岬町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4</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616422"/>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太子町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3</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307949"/>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河南町</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2</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867135"/>
                  </a:ext>
                </a:extLst>
              </a:tr>
              <a:tr h="123203">
                <a:tc>
                  <a:txBody>
                    <a:bodyPr/>
                    <a:lstStyle/>
                    <a:p>
                      <a:pPr algn="dist" fontAlgn="ctr"/>
                      <a:r>
                        <a:rPr lang="ja-JP" altLang="en-US" sz="700" b="0" i="0" u="none" strike="noStrike">
                          <a:effectLst/>
                          <a:latin typeface="Meiryo UI" panose="020B0604030504040204" pitchFamily="50" charset="-128"/>
                          <a:ea typeface="Meiryo UI" panose="020B0604030504040204" pitchFamily="50" charset="-128"/>
                        </a:rPr>
                        <a:t>千早赤阪村</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1</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Meiryo UI" panose="020B0604030504040204" pitchFamily="50" charset="-128"/>
                          <a:ea typeface="Meiryo UI" panose="020B0604030504040204" pitchFamily="50" charset="-128"/>
                        </a:rPr>
                        <a:t>-</a:t>
                      </a:r>
                    </a:p>
                  </a:txBody>
                  <a:tcPr marL="4435" marR="4435" marT="4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761938"/>
                  </a:ext>
                </a:extLst>
              </a:tr>
            </a:tbl>
          </a:graphicData>
        </a:graphic>
      </p:graphicFrame>
    </p:spTree>
    <p:extLst>
      <p:ext uri="{BB962C8B-B14F-4D97-AF65-F5344CB8AC3E}">
        <p14:creationId xmlns:p14="http://schemas.microsoft.com/office/powerpoint/2010/main" val="229237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10</a:t>
            </a:fld>
            <a:endParaRPr lang="ja-JP" altLang="en-US" sz="1800" dirty="0">
              <a:solidFill>
                <a:schemeClr val="tx1"/>
              </a:solidFill>
            </a:endParaRPr>
          </a:p>
        </p:txBody>
      </p:sp>
      <p:sp>
        <p:nvSpPr>
          <p:cNvPr id="10" name="テキスト ボックス 9"/>
          <p:cNvSpPr txBox="1"/>
          <p:nvPr/>
        </p:nvSpPr>
        <p:spPr>
          <a:xfrm>
            <a:off x="179512" y="637196"/>
            <a:ext cx="3585063"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対全国比（小学校・国語）</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52113" y="636296"/>
            <a:ext cx="35423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対全国比（小学校・算数）</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9512" y="3645024"/>
            <a:ext cx="395485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対全国比（中学校・国語）</a:t>
            </a:r>
            <a:endParaRPr lang="en-US" altLang="ja-JP" sz="1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702075" y="3645024"/>
            <a:ext cx="4058055"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学力調査　対全国比（中学校・数学）</a:t>
            </a:r>
            <a:endParaRPr lang="en-US" altLang="ja-JP" sz="1400" b="1" u="sng" dirty="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5777476" y="6628496"/>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資料：文部科学省「全国学力・学習状況調査」より作成</a:t>
            </a:r>
            <a:endParaRPr lang="ja-JP" altLang="en-US" sz="800"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243022" y="6461951"/>
            <a:ext cx="5040560" cy="3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区分Ａ：主として「知識」に関する調査　　　　　　区分Ｂ：主として「活用」に関する調査</a:t>
            </a:r>
            <a:endParaRPr lang="en-US" altLang="ja-JP" sz="1000" dirty="0">
              <a:latin typeface="Meiryo UI" panose="020B0604030504040204" pitchFamily="50" charset="-128"/>
              <a:ea typeface="Meiryo UI" panose="020B0604030504040204" pitchFamily="50" charset="-128"/>
            </a:endParaRPr>
          </a:p>
          <a:p>
            <a:pPr marL="177768" indent="-177768"/>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年度より区分</a:t>
            </a:r>
            <a:r>
              <a:rPr lang="en-US" altLang="ja-JP" sz="900" dirty="0">
                <a:latin typeface="Meiryo UI" panose="020B0604030504040204" pitchFamily="50" charset="-128"/>
                <a:ea typeface="Meiryo UI" panose="020B0604030504040204" pitchFamily="50" charset="-128"/>
              </a:rPr>
              <a:t>A,B</a:t>
            </a:r>
            <a:r>
              <a:rPr lang="ja-JP" altLang="en-US" sz="900" dirty="0">
                <a:latin typeface="Meiryo UI" panose="020B0604030504040204" pitchFamily="50" charset="-128"/>
                <a:ea typeface="Meiryo UI" panose="020B0604030504040204" pitchFamily="50" charset="-128"/>
              </a:rPr>
              <a:t>が廃止　</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年度は新型コロナ感染症感染拡大の影響を受け、調査中止</a:t>
            </a:r>
          </a:p>
        </p:txBody>
      </p:sp>
      <p:sp>
        <p:nvSpPr>
          <p:cNvPr id="51"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全国学力・学習状況調査</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の詳細結果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0" name="グラフ 59"/>
          <p:cNvGraphicFramePr>
            <a:graphicFrameLocks/>
          </p:cNvGraphicFramePr>
          <p:nvPr>
            <p:extLst>
              <p:ext uri="{D42A27DB-BD31-4B8C-83A1-F6EECF244321}">
                <p14:modId xmlns:p14="http://schemas.microsoft.com/office/powerpoint/2010/main" val="1578098473"/>
              </p:ext>
            </p:extLst>
          </p:nvPr>
        </p:nvGraphicFramePr>
        <p:xfrm>
          <a:off x="4562" y="849702"/>
          <a:ext cx="4583522" cy="2758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グラフ 60"/>
          <p:cNvGraphicFramePr>
            <a:graphicFrameLocks/>
          </p:cNvGraphicFramePr>
          <p:nvPr>
            <p:extLst>
              <p:ext uri="{D42A27DB-BD31-4B8C-83A1-F6EECF244321}">
                <p14:modId xmlns:p14="http://schemas.microsoft.com/office/powerpoint/2010/main" val="2715679864"/>
              </p:ext>
            </p:extLst>
          </p:nvPr>
        </p:nvGraphicFramePr>
        <p:xfrm>
          <a:off x="4588084" y="862507"/>
          <a:ext cx="4514145" cy="26318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グラフ 62"/>
          <p:cNvGraphicFramePr>
            <a:graphicFrameLocks/>
          </p:cNvGraphicFramePr>
          <p:nvPr>
            <p:extLst>
              <p:ext uri="{D42A27DB-BD31-4B8C-83A1-F6EECF244321}">
                <p14:modId xmlns:p14="http://schemas.microsoft.com/office/powerpoint/2010/main" val="2897818874"/>
              </p:ext>
            </p:extLst>
          </p:nvPr>
        </p:nvGraphicFramePr>
        <p:xfrm>
          <a:off x="-65386" y="3849730"/>
          <a:ext cx="4767461" cy="26894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4" name="グラフ 63"/>
          <p:cNvGraphicFramePr>
            <a:graphicFrameLocks/>
          </p:cNvGraphicFramePr>
          <p:nvPr>
            <p:extLst>
              <p:ext uri="{D42A27DB-BD31-4B8C-83A1-F6EECF244321}">
                <p14:modId xmlns:p14="http://schemas.microsoft.com/office/powerpoint/2010/main" val="2644692640"/>
              </p:ext>
            </p:extLst>
          </p:nvPr>
        </p:nvGraphicFramePr>
        <p:xfrm>
          <a:off x="4398997" y="3714568"/>
          <a:ext cx="4703232" cy="28104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5988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-2:CEFR A2</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レベル以上の高校３年生の割合　　　　　　　　　　　　　　（参考指標）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5836576"/>
            <a:ext cx="48245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ja-JP" altLang="en-US" sz="1200" dirty="0">
                <a:solidFill>
                  <a:schemeClr val="tx1"/>
                </a:solidFill>
                <a:latin typeface="Meiryo UI" panose="020B0604030504040204" pitchFamily="50" charset="-128"/>
                <a:ea typeface="Meiryo UI" panose="020B0604030504040204" pitchFamily="50" charset="-128"/>
              </a:rPr>
              <a:t>より作成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34817" y="3717032"/>
            <a:ext cx="8874365" cy="2422694"/>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a:latin typeface="Meiryo UI" panose="020B0604030504040204" pitchFamily="50" charset="-128"/>
                <a:ea typeface="Meiryo UI" panose="020B0604030504040204" pitchFamily="50" charset="-128"/>
              </a:rPr>
              <a:t>参考：</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CEFR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Common European Framework of Reference for Languages: Learning, teaching, assessment</a:t>
            </a:r>
            <a:r>
              <a:rPr lang="ja-JP" altLang="en-US" sz="1400" dirty="0">
                <a:latin typeface="Meiryo UI" panose="020B0604030504040204" pitchFamily="50" charset="-128"/>
                <a:ea typeface="Meiryo UI" panose="020B0604030504040204" pitchFamily="50" charset="-128"/>
              </a:rPr>
              <a:t>：　外国語の学習、教授、評価のためのヨーロッパ共通参照枠）</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CEFR</a:t>
            </a:r>
            <a:r>
              <a:rPr lang="ja-JP" altLang="en-US" sz="1400" dirty="0">
                <a:latin typeface="Meiryo UI" panose="020B0604030504040204" pitchFamily="50" charset="-128"/>
                <a:ea typeface="Meiryo UI" panose="020B0604030504040204" pitchFamily="50" charset="-128"/>
              </a:rPr>
              <a:t>は， 語学シラバスやカリキュラムの手引きの作成、学習指導教材の編集、外国語運用能力の評価のために、透明性が高く、分かりやすい、包括的な基盤を提供するものとして、２０年以上にわたる研究を経て、２００１年に欧州評議会が発表したもの。共通参照レベルは能力が高いものから順に（</a:t>
            </a:r>
            <a:r>
              <a:rPr lang="en-US" altLang="ja-JP" sz="1400" dirty="0">
                <a:latin typeface="Meiryo UI" panose="020B0604030504040204" pitchFamily="50" charset="-128"/>
                <a:ea typeface="Meiryo UI" panose="020B0604030504040204" pitchFamily="50" charset="-128"/>
              </a:rPr>
              <a:t>C2,C1,B2,B1,A2,A1</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段階に分かれている。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CEFR A2</a:t>
            </a:r>
            <a:r>
              <a:rPr lang="ja-JP" altLang="en-US" sz="1400" dirty="0">
                <a:latin typeface="Meiryo UI" panose="020B0604030504040204" pitchFamily="50" charset="-128"/>
                <a:ea typeface="Meiryo UI" panose="020B0604030504040204" pitchFamily="50" charset="-128"/>
              </a:rPr>
              <a:t>レベル：基礎段階の言語使用者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ごく基本的な個人情報や家族情報、買い物、地元の地理、仕事など、直接的関係がある領域に関しては、文やよく使われる表現が理解できる。簡単で日常的な範囲なら、身近で日常の事柄について、単純で直接的な情報交換に応じることができる。</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8391" y="958901"/>
            <a:ext cx="3585063" cy="307760"/>
          </a:xfrm>
          <a:prstGeom prst="rect">
            <a:avLst/>
          </a:prstGeom>
          <a:solidFill>
            <a:schemeClr val="bg1"/>
          </a:solid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en-US" altLang="ja-JP"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CEFR A2</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レベル以上の高校３年生の割合</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11</a:t>
            </a:fld>
            <a:endParaRPr lang="ja-JP" altLang="en-US" sz="1800" dirty="0">
              <a:solidFill>
                <a:schemeClr val="tx1"/>
              </a:solidFill>
            </a:endParaRPr>
          </a:p>
        </p:txBody>
      </p:sp>
      <p:sp>
        <p:nvSpPr>
          <p:cNvPr id="13" name="正方形/長方形 12"/>
          <p:cNvSpPr/>
          <p:nvPr/>
        </p:nvSpPr>
        <p:spPr>
          <a:xfrm>
            <a:off x="3765175" y="2845538"/>
            <a:ext cx="526368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ja-JP" altLang="en-US" sz="1200" dirty="0">
                <a:solidFill>
                  <a:schemeClr val="tx1"/>
                </a:solidFill>
                <a:latin typeface="Meiryo UI" panose="020B0604030504040204" pitchFamily="50" charset="-128"/>
                <a:ea typeface="Meiryo UI" panose="020B0604030504040204" pitchFamily="50" charset="-128"/>
              </a:rPr>
              <a:t>より教育庁作成</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年全国調査は未実施、大阪府立高校については教育庁で独自調査</a:t>
            </a:r>
          </a:p>
        </p:txBody>
      </p:sp>
      <p:graphicFrame>
        <p:nvGraphicFramePr>
          <p:cNvPr id="6" name="表 5">
            <a:extLst>
              <a:ext uri="{FF2B5EF4-FFF2-40B4-BE49-F238E27FC236}">
                <a16:creationId xmlns:a16="http://schemas.microsoft.com/office/drawing/2014/main" id="{D79EA91A-3B4E-4483-A0E8-3E16EB36C3D7}"/>
              </a:ext>
            </a:extLst>
          </p:cNvPr>
          <p:cNvGraphicFramePr>
            <a:graphicFrameLocks noGrp="1"/>
          </p:cNvGraphicFramePr>
          <p:nvPr>
            <p:extLst>
              <p:ext uri="{D42A27DB-BD31-4B8C-83A1-F6EECF244321}">
                <p14:modId xmlns:p14="http://schemas.microsoft.com/office/powerpoint/2010/main" val="438451617"/>
              </p:ext>
            </p:extLst>
          </p:nvPr>
        </p:nvGraphicFramePr>
        <p:xfrm>
          <a:off x="208921" y="1401270"/>
          <a:ext cx="8726158" cy="1444268"/>
        </p:xfrm>
        <a:graphic>
          <a:graphicData uri="http://schemas.openxmlformats.org/drawingml/2006/table">
            <a:tbl>
              <a:tblPr/>
              <a:tblGrid>
                <a:gridCol w="2130831">
                  <a:extLst>
                    <a:ext uri="{9D8B030D-6E8A-4147-A177-3AD203B41FA5}">
                      <a16:colId xmlns:a16="http://schemas.microsoft.com/office/drawing/2014/main" val="3508092991"/>
                    </a:ext>
                  </a:extLst>
                </a:gridCol>
                <a:gridCol w="929060">
                  <a:extLst>
                    <a:ext uri="{9D8B030D-6E8A-4147-A177-3AD203B41FA5}">
                      <a16:colId xmlns:a16="http://schemas.microsoft.com/office/drawing/2014/main" val="623788957"/>
                    </a:ext>
                  </a:extLst>
                </a:gridCol>
                <a:gridCol w="710332">
                  <a:extLst>
                    <a:ext uri="{9D8B030D-6E8A-4147-A177-3AD203B41FA5}">
                      <a16:colId xmlns:a16="http://schemas.microsoft.com/office/drawing/2014/main" val="1786745981"/>
                    </a:ext>
                  </a:extLst>
                </a:gridCol>
                <a:gridCol w="710332">
                  <a:extLst>
                    <a:ext uri="{9D8B030D-6E8A-4147-A177-3AD203B41FA5}">
                      <a16:colId xmlns:a16="http://schemas.microsoft.com/office/drawing/2014/main" val="1097152482"/>
                    </a:ext>
                  </a:extLst>
                </a:gridCol>
                <a:gridCol w="710332">
                  <a:extLst>
                    <a:ext uri="{9D8B030D-6E8A-4147-A177-3AD203B41FA5}">
                      <a16:colId xmlns:a16="http://schemas.microsoft.com/office/drawing/2014/main" val="1144905484"/>
                    </a:ext>
                  </a:extLst>
                </a:gridCol>
                <a:gridCol w="710332">
                  <a:extLst>
                    <a:ext uri="{9D8B030D-6E8A-4147-A177-3AD203B41FA5}">
                      <a16:colId xmlns:a16="http://schemas.microsoft.com/office/drawing/2014/main" val="1152916890"/>
                    </a:ext>
                  </a:extLst>
                </a:gridCol>
                <a:gridCol w="710332">
                  <a:extLst>
                    <a:ext uri="{9D8B030D-6E8A-4147-A177-3AD203B41FA5}">
                      <a16:colId xmlns:a16="http://schemas.microsoft.com/office/drawing/2014/main" val="2831697688"/>
                    </a:ext>
                  </a:extLst>
                </a:gridCol>
                <a:gridCol w="704869">
                  <a:extLst>
                    <a:ext uri="{9D8B030D-6E8A-4147-A177-3AD203B41FA5}">
                      <a16:colId xmlns:a16="http://schemas.microsoft.com/office/drawing/2014/main" val="1139129554"/>
                    </a:ext>
                  </a:extLst>
                </a:gridCol>
                <a:gridCol w="704869">
                  <a:extLst>
                    <a:ext uri="{9D8B030D-6E8A-4147-A177-3AD203B41FA5}">
                      <a16:colId xmlns:a16="http://schemas.microsoft.com/office/drawing/2014/main" val="3938571954"/>
                    </a:ext>
                  </a:extLst>
                </a:gridCol>
                <a:gridCol w="704869">
                  <a:extLst>
                    <a:ext uri="{9D8B030D-6E8A-4147-A177-3AD203B41FA5}">
                      <a16:colId xmlns:a16="http://schemas.microsoft.com/office/drawing/2014/main" val="275321732"/>
                    </a:ext>
                  </a:extLst>
                </a:gridCol>
              </a:tblGrid>
              <a:tr h="361067">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（単位：％）</a:t>
                      </a: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89247"/>
                  </a:ext>
                </a:extLst>
              </a:tr>
              <a:tr h="361067">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2015</a:t>
                      </a:r>
                    </a:p>
                  </a:txBody>
                  <a:tcPr marL="8048" marR="8048" marT="804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2016</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2017</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2018</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2019</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2021</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2022</a:t>
                      </a:r>
                    </a:p>
                  </a:txBody>
                  <a:tcPr marL="8048" marR="8048" marT="80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873101403"/>
                  </a:ext>
                </a:extLst>
              </a:tr>
              <a:tr h="361067">
                <a:tc rowSpan="2">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CEFR</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A2</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レベル以上の高校</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年生の割合</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大阪府立</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31.3</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38.6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41.2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45.6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48.5</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51.0</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51.4</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009542"/>
                  </a:ext>
                </a:extLst>
              </a:tr>
              <a:tr h="361067">
                <a:tc vMerge="1">
                  <a:txBody>
                    <a:bodyPr/>
                    <a:lstStyle/>
                    <a:p>
                      <a:endParaRPr kumimoji="1" lang="ja-JP" altLang="en-US"/>
                    </a:p>
                  </a:txBody>
                  <a:tcPr/>
                </a:tc>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全国</a:t>
                      </a: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34.3</a:t>
                      </a:r>
                    </a:p>
                  </a:txBody>
                  <a:tcPr marL="8048" marR="8048" marT="80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36.4</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39.3</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40.2</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43.6</a:t>
                      </a: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err="1">
                          <a:solidFill>
                            <a:srgbClr val="000000"/>
                          </a:solidFill>
                          <a:effectLst/>
                          <a:latin typeface="Meiryo UI" panose="020B0604030504040204" pitchFamily="50" charset="-128"/>
                          <a:ea typeface="Meiryo UI" panose="020B0604030504040204" pitchFamily="50" charset="-128"/>
                        </a:rPr>
                        <a:t>ー</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   46.1</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ja-JP" altLang="en-US" sz="1600" b="0" i="0" u="none" strike="noStrike" dirty="0" err="1">
                          <a:solidFill>
                            <a:srgbClr val="000000"/>
                          </a:solidFill>
                          <a:effectLst/>
                          <a:latin typeface="Meiryo UI" panose="020B0604030504040204" pitchFamily="50" charset="-128"/>
                          <a:ea typeface="Meiryo UI" panose="020B0604030504040204" pitchFamily="50" charset="-128"/>
                        </a:rPr>
                        <a:t>ー</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8048" marR="8048" marT="80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313984"/>
                  </a:ext>
                </a:extLst>
              </a:tr>
            </a:tbl>
          </a:graphicData>
        </a:graphic>
      </p:graphicFrame>
    </p:spTree>
    <p:extLst>
      <p:ext uri="{BB962C8B-B14F-4D97-AF65-F5344CB8AC3E}">
        <p14:creationId xmlns:p14="http://schemas.microsoft.com/office/powerpoint/2010/main" val="47220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全国体力・運動能力、運動習慣等調査における評価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 y="620689"/>
            <a:ext cx="9108504" cy="523204"/>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■全国体力・運動能力・運動習慣等調査における評価体力テストの</a:t>
            </a:r>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段階評価で下位段階（</a:t>
            </a:r>
            <a:r>
              <a:rPr lang="en-US" altLang="ja-JP" sz="1400" b="1" u="sng" dirty="0">
                <a:latin typeface="Meiryo UI" panose="020B0604030504040204" pitchFamily="50" charset="-128"/>
                <a:ea typeface="Meiryo UI" panose="020B0604030504040204" pitchFamily="50" charset="-128"/>
              </a:rPr>
              <a:t>D</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E</a:t>
            </a:r>
            <a:r>
              <a:rPr lang="ja-JP" altLang="en-US" sz="1400" b="1" u="sng" dirty="0">
                <a:latin typeface="Meiryo UI" panose="020B0604030504040204" pitchFamily="50" charset="-128"/>
                <a:ea typeface="Meiryo UI" panose="020B0604030504040204" pitchFamily="50" charset="-128"/>
              </a:rPr>
              <a:t>）の割合</a:t>
            </a:r>
          </a:p>
          <a:p>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男子</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女子</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2337" y="3481280"/>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■全国体力・運動能力・運動習慣等調査における評価体力テストの各</a:t>
            </a:r>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段階評価割合の推移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10" name="正方形/長方形 9"/>
          <p:cNvSpPr/>
          <p:nvPr/>
        </p:nvSpPr>
        <p:spPr>
          <a:xfrm>
            <a:off x="2555776" y="6620515"/>
            <a:ext cx="6408712" cy="264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資料：スポーツ庁「令和</a:t>
            </a:r>
            <a:r>
              <a:rPr lang="en-US" altLang="ja-JP" sz="1000" dirty="0">
                <a:solidFill>
                  <a:schemeClr val="tx1"/>
                </a:solidFill>
                <a:latin typeface="Meiryo UI" panose="020B0604030504040204" pitchFamily="50" charset="-128"/>
                <a:ea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rPr>
              <a:t>年度全国体力・運動能力、運動習慣等調査結果」より作成（</a:t>
            </a:r>
            <a:r>
              <a:rPr lang="en-US" altLang="ja-JP" sz="1000" dirty="0">
                <a:solidFill>
                  <a:schemeClr val="tx1"/>
                </a:solidFill>
                <a:latin typeface="Meiryo UI" panose="020B0604030504040204" pitchFamily="50" charset="-128"/>
                <a:ea typeface="Meiryo UI" panose="020B0604030504040204" pitchFamily="50" charset="-128"/>
              </a:rPr>
              <a:t>※2020</a:t>
            </a:r>
            <a:r>
              <a:rPr lang="ja-JP" altLang="en-US" sz="1000" dirty="0">
                <a:solidFill>
                  <a:schemeClr val="tx1"/>
                </a:solidFill>
                <a:latin typeface="Meiryo UI" panose="020B0604030504040204" pitchFamily="50" charset="-128"/>
                <a:ea typeface="Meiryo UI" panose="020B0604030504040204" pitchFamily="50" charset="-128"/>
              </a:rPr>
              <a:t>年度は調査未実施）</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7010400" y="6581084"/>
            <a:ext cx="2133600" cy="365125"/>
          </a:xfrm>
        </p:spPr>
        <p:txBody>
          <a:bodyPr/>
          <a:lstStyle/>
          <a:p>
            <a:pPr>
              <a:defRPr/>
            </a:pPr>
            <a:r>
              <a:rPr lang="en-US" altLang="ja-JP" sz="1800" dirty="0">
                <a:solidFill>
                  <a:schemeClr val="tx1"/>
                </a:solidFill>
              </a:rPr>
              <a:t>12</a:t>
            </a:r>
            <a:endParaRPr lang="ja-JP" altLang="en-US" sz="1800" dirty="0">
              <a:solidFill>
                <a:schemeClr val="tx1"/>
              </a:solidFill>
            </a:endParaRPr>
          </a:p>
        </p:txBody>
      </p:sp>
      <p:pic>
        <p:nvPicPr>
          <p:cNvPr id="5" name="図 4"/>
          <p:cNvPicPr>
            <a:picLocks noChangeAspect="1"/>
          </p:cNvPicPr>
          <p:nvPr/>
        </p:nvPicPr>
        <p:blipFill>
          <a:blip r:embed="rId3"/>
          <a:stretch>
            <a:fillRect/>
          </a:stretch>
        </p:blipFill>
        <p:spPr>
          <a:xfrm>
            <a:off x="112288" y="3814191"/>
            <a:ext cx="4393434" cy="2783161"/>
          </a:xfrm>
          <a:prstGeom prst="rect">
            <a:avLst/>
          </a:prstGeom>
        </p:spPr>
      </p:pic>
      <p:graphicFrame>
        <p:nvGraphicFramePr>
          <p:cNvPr id="17" name="グラフ 16">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80227803"/>
              </p:ext>
            </p:extLst>
          </p:nvPr>
        </p:nvGraphicFramePr>
        <p:xfrm>
          <a:off x="112288" y="1100924"/>
          <a:ext cx="4340557" cy="2400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121967658"/>
              </p:ext>
            </p:extLst>
          </p:nvPr>
        </p:nvGraphicFramePr>
        <p:xfrm>
          <a:off x="4684434" y="1198054"/>
          <a:ext cx="4335646" cy="2276475"/>
        </p:xfrm>
        <a:graphic>
          <a:graphicData uri="http://schemas.openxmlformats.org/drawingml/2006/chart">
            <c:chart xmlns:c="http://schemas.openxmlformats.org/drawingml/2006/chart" xmlns:r="http://schemas.openxmlformats.org/officeDocument/2006/relationships" r:id="rId5"/>
          </a:graphicData>
        </a:graphic>
      </p:graphicFrame>
      <p:pic>
        <p:nvPicPr>
          <p:cNvPr id="20" name="図 19"/>
          <p:cNvPicPr>
            <a:picLocks noChangeAspect="1"/>
          </p:cNvPicPr>
          <p:nvPr/>
        </p:nvPicPr>
        <p:blipFill>
          <a:blip r:embed="rId6"/>
          <a:stretch>
            <a:fillRect/>
          </a:stretch>
        </p:blipFill>
        <p:spPr>
          <a:xfrm>
            <a:off x="4655540" y="3806924"/>
            <a:ext cx="4393434" cy="2790428"/>
          </a:xfrm>
          <a:prstGeom prst="rect">
            <a:avLst/>
          </a:prstGeom>
        </p:spPr>
      </p:pic>
    </p:spTree>
    <p:extLst>
      <p:ext uri="{BB962C8B-B14F-4D97-AF65-F5344CB8AC3E}">
        <p14:creationId xmlns:p14="http://schemas.microsoft.com/office/powerpoint/2010/main" val="216304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高校卒業者就職率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2829" y="644889"/>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■高校卒業者就職率（全国・大阪府　（男女別・合計））推移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3635896" y="6569262"/>
            <a:ext cx="5073577" cy="291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資料：文部科学省「高等学校卒業（予定）者の就職（内定）状況に関する調査」より作成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smtClean="0">
                <a:solidFill>
                  <a:schemeClr val="tx1"/>
                </a:solidFill>
              </a:rPr>
              <a:pPr>
                <a:defRPr/>
              </a:pPr>
              <a:t>13</a:t>
            </a:fld>
            <a:endParaRPr lang="ja-JP" altLang="en-US" sz="1800" dirty="0">
              <a:solidFill>
                <a:schemeClr val="tx1"/>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3026580520"/>
              </p:ext>
            </p:extLst>
          </p:nvPr>
        </p:nvGraphicFramePr>
        <p:xfrm>
          <a:off x="1307436" y="910115"/>
          <a:ext cx="6529127" cy="3723763"/>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1619673" y="4878813"/>
            <a:ext cx="5904655" cy="1718539"/>
          </a:xfrm>
          <a:prstGeom prst="rect">
            <a:avLst/>
          </a:prstGeom>
        </p:spPr>
      </p:pic>
      <p:sp>
        <p:nvSpPr>
          <p:cNvPr id="14" name="テキスト ボックス 13"/>
          <p:cNvSpPr txBox="1"/>
          <p:nvPr/>
        </p:nvSpPr>
        <p:spPr>
          <a:xfrm>
            <a:off x="1547664" y="4627483"/>
            <a:ext cx="8460620"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■高等学校卒業者の就職率</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635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いじめ解消率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15544" y="930222"/>
            <a:ext cx="8460620" cy="338538"/>
          </a:xfrm>
          <a:prstGeom prst="rect">
            <a:avLst/>
          </a:prstGeom>
          <a:noFill/>
        </p:spPr>
        <p:txBody>
          <a:bodyPr wrap="square" lIns="91424" tIns="45712" rIns="91424" bIns="45712" rtlCol="0">
            <a:spAutoFit/>
          </a:bodyPr>
          <a:lstStyle/>
          <a:p>
            <a:r>
              <a:rPr lang="ja-JP" altLang="en-US" sz="1600" b="1" u="sng" dirty="0">
                <a:latin typeface="Meiryo UI" panose="020B0604030504040204" pitchFamily="50" charset="-128"/>
                <a:ea typeface="Meiryo UI" panose="020B0604030504040204" pitchFamily="50" charset="-128"/>
              </a:rPr>
              <a:t>■大阪府・全国のいじめ解消率推移</a:t>
            </a:r>
            <a:r>
              <a:rPr lang="ja-JP" altLang="en-US" sz="16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u="sng" dirty="0">
              <a:latin typeface="Meiryo UI" panose="020B0604030504040204" pitchFamily="50" charset="-128"/>
              <a:ea typeface="Meiryo UI" panose="020B0604030504040204" pitchFamily="50" charset="-128"/>
            </a:endParaRPr>
          </a:p>
        </p:txBody>
      </p:sp>
      <p:sp>
        <p:nvSpPr>
          <p:cNvPr id="7" name="正方形/長方形 6"/>
          <p:cNvSpPr/>
          <p:nvPr/>
        </p:nvSpPr>
        <p:spPr>
          <a:xfrm>
            <a:off x="2699792" y="6564892"/>
            <a:ext cx="6192688" cy="320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資料：文部科学省「児童生徒の問題行動・不登校等生徒指導上の諸課題に関する調査」より大阪府教育庁作成</a:t>
            </a:r>
          </a:p>
        </p:txBody>
      </p:sp>
      <p:sp>
        <p:nvSpPr>
          <p:cNvPr id="8" name="正方形/長方形 7"/>
          <p:cNvSpPr/>
          <p:nvPr/>
        </p:nvSpPr>
        <p:spPr>
          <a:xfrm>
            <a:off x="611560" y="3645025"/>
            <a:ext cx="7956564" cy="2664295"/>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参考</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当該表におけるいじめ解消率の算出方法</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下記のア</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イ</a:t>
            </a:r>
            <a:r>
              <a:rPr lang="en-US" altLang="ja-JP" sz="1400" dirty="0">
                <a:latin typeface="Meiryo UI" panose="020B0604030504040204" pitchFamily="50" charset="-128"/>
                <a:ea typeface="Meiryo UI" panose="020B0604030504040204" pitchFamily="50" charset="-128"/>
              </a:rPr>
              <a:t>×100</a:t>
            </a:r>
            <a:r>
              <a:rPr lang="ja-JP" altLang="en-US" sz="1400" dirty="0" err="1">
                <a:latin typeface="Meiryo UI" panose="020B0604030504040204" pitchFamily="50" charset="-128"/>
                <a:ea typeface="Meiryo UI" panose="020B0604030504040204" pitchFamily="50" charset="-128"/>
              </a:rPr>
              <a:t>で算</a:t>
            </a:r>
            <a:r>
              <a:rPr lang="ja-JP" altLang="en-US" sz="1400" dirty="0">
                <a:latin typeface="Meiryo UI" panose="020B0604030504040204" pitchFamily="50" charset="-128"/>
                <a:ea typeface="Meiryo UI" panose="020B0604030504040204" pitchFamily="50" charset="-128"/>
              </a:rPr>
              <a:t>出</a:t>
            </a:r>
          </a:p>
          <a:p>
            <a:r>
              <a:rPr lang="ja-JP" altLang="en-US" sz="1400" dirty="0">
                <a:latin typeface="Meiryo UI" panose="020B0604030504040204" pitchFamily="50" charset="-128"/>
                <a:ea typeface="Meiryo UI" panose="020B0604030504040204" pitchFamily="50" charset="-128"/>
              </a:rPr>
              <a:t>ア いじめが解消しているもの（日常的に観察継続中）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イ 当該年度中のいじめの認知件数</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アの「解消している」状態とは、少なくとも次の</a:t>
            </a:r>
            <a:r>
              <a:rPr lang="en-US" altLang="ja-JP" sz="1400" dirty="0">
                <a:latin typeface="Meiryo UI" panose="020B0604030504040204" pitchFamily="50" charset="-128"/>
                <a:ea typeface="Meiryo UI" panose="020B0604030504040204" pitchFamily="50" charset="-128"/>
              </a:rPr>
              <a:t>2</a:t>
            </a:r>
            <a:r>
              <a:rPr lang="ja-JP" altLang="en-US" sz="1400" dirty="0" err="1">
                <a:latin typeface="Meiryo UI" panose="020B0604030504040204" pitchFamily="50" charset="-128"/>
                <a:ea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rPr>
              <a:t>要件が満たされている必要がある。ただし、これらの要件が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満たされる場合であっても、必要に応じ、他の事情も勘案して判断するものとする。</a:t>
            </a:r>
          </a:p>
          <a:p>
            <a:r>
              <a:rPr lang="ja-JP" altLang="en-US" sz="1400" dirty="0">
                <a:latin typeface="Meiryo UI" panose="020B0604030504040204" pitchFamily="50" charset="-128"/>
                <a:ea typeface="Meiryo UI" panose="020B0604030504040204" pitchFamily="50" charset="-128"/>
              </a:rPr>
              <a:t>　　①いじめにかかわる行為の解消：被害者に対する心理的または物理的な影響を与える行為（インターネット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を通じて行われるものを含む。）が止んでいる状態が相当の期間継続していること。</a:t>
            </a:r>
          </a:p>
          <a:p>
            <a:r>
              <a:rPr lang="ja-JP" altLang="en-US" sz="1400" dirty="0">
                <a:latin typeface="Meiryo UI" panose="020B0604030504040204" pitchFamily="50" charset="-128"/>
                <a:ea typeface="Meiryo UI" panose="020B0604030504040204" pitchFamily="50" charset="-128"/>
              </a:rPr>
              <a:t>　　②被害児童生徒が、心身の苦痛を感じていないこと：いじめに係る行為が止んでいるかどうかを判断する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時点において、被害児童生徒がいじめの行為により心身の苦痛を感じていないと認められること。被害児童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生徒本人及びその保護者に対し、心身の苦痛を感じていないかどうかを面談等により確認する。</a:t>
            </a:r>
          </a:p>
          <a:p>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14</a:t>
            </a:r>
            <a:endParaRPr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843131312"/>
              </p:ext>
            </p:extLst>
          </p:nvPr>
        </p:nvGraphicFramePr>
        <p:xfrm>
          <a:off x="611562" y="1479701"/>
          <a:ext cx="7956562" cy="1949301"/>
        </p:xfrm>
        <a:graphic>
          <a:graphicData uri="http://schemas.openxmlformats.org/drawingml/2006/table">
            <a:tbl>
              <a:tblPr/>
              <a:tblGrid>
                <a:gridCol w="759106">
                  <a:extLst>
                    <a:ext uri="{9D8B030D-6E8A-4147-A177-3AD203B41FA5}">
                      <a16:colId xmlns:a16="http://schemas.microsoft.com/office/drawing/2014/main" val="1817018807"/>
                    </a:ext>
                  </a:extLst>
                </a:gridCol>
                <a:gridCol w="899682">
                  <a:extLst>
                    <a:ext uri="{9D8B030D-6E8A-4147-A177-3AD203B41FA5}">
                      <a16:colId xmlns:a16="http://schemas.microsoft.com/office/drawing/2014/main" val="1688976384"/>
                    </a:ext>
                  </a:extLst>
                </a:gridCol>
                <a:gridCol w="899682">
                  <a:extLst>
                    <a:ext uri="{9D8B030D-6E8A-4147-A177-3AD203B41FA5}">
                      <a16:colId xmlns:a16="http://schemas.microsoft.com/office/drawing/2014/main" val="3347306413"/>
                    </a:ext>
                  </a:extLst>
                </a:gridCol>
                <a:gridCol w="899682">
                  <a:extLst>
                    <a:ext uri="{9D8B030D-6E8A-4147-A177-3AD203B41FA5}">
                      <a16:colId xmlns:a16="http://schemas.microsoft.com/office/drawing/2014/main" val="65990618"/>
                    </a:ext>
                  </a:extLst>
                </a:gridCol>
                <a:gridCol w="899682">
                  <a:extLst>
                    <a:ext uri="{9D8B030D-6E8A-4147-A177-3AD203B41FA5}">
                      <a16:colId xmlns:a16="http://schemas.microsoft.com/office/drawing/2014/main" val="1704661897"/>
                    </a:ext>
                  </a:extLst>
                </a:gridCol>
                <a:gridCol w="899682">
                  <a:extLst>
                    <a:ext uri="{9D8B030D-6E8A-4147-A177-3AD203B41FA5}">
                      <a16:colId xmlns:a16="http://schemas.microsoft.com/office/drawing/2014/main" val="3523991657"/>
                    </a:ext>
                  </a:extLst>
                </a:gridCol>
                <a:gridCol w="899682">
                  <a:extLst>
                    <a:ext uri="{9D8B030D-6E8A-4147-A177-3AD203B41FA5}">
                      <a16:colId xmlns:a16="http://schemas.microsoft.com/office/drawing/2014/main" val="1482335205"/>
                    </a:ext>
                  </a:extLst>
                </a:gridCol>
                <a:gridCol w="899682">
                  <a:extLst>
                    <a:ext uri="{9D8B030D-6E8A-4147-A177-3AD203B41FA5}">
                      <a16:colId xmlns:a16="http://schemas.microsoft.com/office/drawing/2014/main" val="1859025588"/>
                    </a:ext>
                  </a:extLst>
                </a:gridCol>
                <a:gridCol w="899682">
                  <a:extLst>
                    <a:ext uri="{9D8B030D-6E8A-4147-A177-3AD203B41FA5}">
                      <a16:colId xmlns:a16="http://schemas.microsoft.com/office/drawing/2014/main" val="2066364609"/>
                    </a:ext>
                  </a:extLst>
                </a:gridCol>
              </a:tblGrid>
              <a:tr h="537738">
                <a:tc gridSpan="2">
                  <a:txBody>
                    <a:bodyPr/>
                    <a:lstStyle/>
                    <a:p>
                      <a:pPr algn="ctr"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いじめの解消率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kumimoji="1" lang="ja-JP" altLang="en-US"/>
                    </a:p>
                  </a:txBody>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59854943"/>
                  </a:ext>
                </a:extLst>
              </a:tr>
              <a:tr h="349530">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小学校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86.1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7112403"/>
                  </a:ext>
                </a:extLst>
              </a:tr>
              <a:tr h="349530">
                <a:tc vMerge="1">
                  <a:txBody>
                    <a:bodyPr/>
                    <a:lstStyle/>
                    <a:p>
                      <a:endParaRPr kumimoji="1" lang="ja-JP" altLang="en-US"/>
                    </a:p>
                  </a:txBody>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706992"/>
                  </a:ext>
                </a:extLst>
              </a:tr>
              <a:tr h="349530">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中学校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77.1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6491942"/>
                  </a:ext>
                </a:extLst>
              </a:tr>
              <a:tr h="362973">
                <a:tc vMerge="1">
                  <a:txBody>
                    <a:bodyPr/>
                    <a:lstStyle/>
                    <a:p>
                      <a:endParaRPr kumimoji="1" lang="ja-JP" altLang="en-US"/>
                    </a:p>
                  </a:txBody>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85.9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79.1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343412"/>
                  </a:ext>
                </a:extLst>
              </a:tr>
            </a:tbl>
          </a:graphicData>
        </a:graphic>
      </p:graphicFrame>
    </p:spTree>
    <p:extLst>
      <p:ext uri="{BB962C8B-B14F-4D97-AF65-F5344CB8AC3E}">
        <p14:creationId xmlns:p14="http://schemas.microsoft.com/office/powerpoint/2010/main" val="380230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児童虐待相談対応件数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97674" y="3913328"/>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■大阪府内の児童相談所における児童虐待相談の年齢別対応件数</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3761" y="666415"/>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■大阪府内の児童相談所における児童虐待相談対応件数推移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7280399" y="664252"/>
            <a:ext cx="642321" cy="41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（件）</a:t>
            </a: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15</a:t>
            </a:r>
            <a:endParaRPr lang="ja-JP" altLang="en-US" sz="1800" dirty="0">
              <a:solidFill>
                <a:schemeClr val="tx1"/>
              </a:solidFill>
            </a:endParaRPr>
          </a:p>
        </p:txBody>
      </p:sp>
      <p:sp>
        <p:nvSpPr>
          <p:cNvPr id="11" name="正方形/長方形 10"/>
          <p:cNvSpPr/>
          <p:nvPr/>
        </p:nvSpPr>
        <p:spPr>
          <a:xfrm>
            <a:off x="4067944" y="6566644"/>
            <a:ext cx="6192688" cy="291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資料：厚生労働省「福祉行政報告例」、大阪府「令和</a:t>
            </a:r>
            <a:r>
              <a:rPr lang="en-US" altLang="ja-JP" sz="1000" dirty="0">
                <a:solidFill>
                  <a:schemeClr val="tx1"/>
                </a:solidFill>
                <a:latin typeface="Meiryo UI" panose="020B0604030504040204" pitchFamily="50" charset="-128"/>
                <a:ea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rPr>
              <a:t>年度大阪府統計年鑑」より作成</a:t>
            </a:r>
          </a:p>
        </p:txBody>
      </p:sp>
      <p:graphicFrame>
        <p:nvGraphicFramePr>
          <p:cNvPr id="13" name="グラフ 12"/>
          <p:cNvGraphicFramePr>
            <a:graphicFrameLocks/>
          </p:cNvGraphicFramePr>
          <p:nvPr/>
        </p:nvGraphicFramePr>
        <p:xfrm>
          <a:off x="1240456" y="959530"/>
          <a:ext cx="6663088" cy="27972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1240456" y="4241108"/>
            <a:ext cx="6653501" cy="2242710"/>
          </a:xfrm>
          <a:prstGeom prst="rect">
            <a:avLst/>
          </a:prstGeom>
        </p:spPr>
      </p:pic>
      <p:sp>
        <p:nvSpPr>
          <p:cNvPr id="14" name="正方形/長方形 13"/>
          <p:cNvSpPr/>
          <p:nvPr/>
        </p:nvSpPr>
        <p:spPr>
          <a:xfrm>
            <a:off x="7280399" y="3913328"/>
            <a:ext cx="642321" cy="41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（件）</a:t>
            </a:r>
          </a:p>
        </p:txBody>
      </p:sp>
    </p:spTree>
    <p:extLst>
      <p:ext uri="{BB962C8B-B14F-4D97-AF65-F5344CB8AC3E}">
        <p14:creationId xmlns:p14="http://schemas.microsoft.com/office/powerpoint/2010/main" val="150911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5750" y="719804"/>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72535" y="719804"/>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85750" y="3645024"/>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672535" y="3645024"/>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12"/>
          <p:cNvSpPr>
            <a:spLocks noChangeArrowheads="1"/>
          </p:cNvSpPr>
          <p:nvPr/>
        </p:nvSpPr>
        <p:spPr bwMode="auto">
          <a:xfrm>
            <a:off x="2585715" y="6572979"/>
            <a:ext cx="6378773"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資料：厚生労働省「令和</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年都道府県別生命表」「令和</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年簡易生命表」「健康寿命の令和元年値について」より作成</a:t>
            </a:r>
            <a:endParaRPr lang="ja-JP" altLang="en-US" sz="800" dirty="0">
              <a:latin typeface="Meiryo UI" panose="020B0604030504040204" pitchFamily="50" charset="-128"/>
              <a:ea typeface="Meiryo UI" panose="020B0604030504040204" pitchFamily="50" charset="-128"/>
            </a:endParaRPr>
          </a:p>
        </p:txBody>
      </p:sp>
      <p:sp>
        <p:nvSpPr>
          <p:cNvPr id="2" name="正方形/長方形 1"/>
          <p:cNvSpPr/>
          <p:nvPr/>
        </p:nvSpPr>
        <p:spPr>
          <a:xfrm>
            <a:off x="377991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5" name="正方形/長方形 14"/>
          <p:cNvSpPr/>
          <p:nvPr/>
        </p:nvSpPr>
        <p:spPr>
          <a:xfrm>
            <a:off x="3779912" y="3698664"/>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6" name="正方形/長方形 15"/>
          <p:cNvSpPr/>
          <p:nvPr/>
        </p:nvSpPr>
        <p:spPr>
          <a:xfrm>
            <a:off x="8130141" y="3645025"/>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7" name="正方形/長方形 16"/>
          <p:cNvSpPr/>
          <p:nvPr/>
        </p:nvSpPr>
        <p:spPr>
          <a:xfrm>
            <a:off x="8348265" y="819696"/>
            <a:ext cx="65461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（単位：歳）</a:t>
            </a:r>
            <a:endParaRPr kumimoji="1" lang="ja-JP" altLang="en-US" dirty="0">
              <a:solidFill>
                <a:schemeClr val="tx1"/>
              </a:solidFill>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16</a:t>
            </a:r>
            <a:endParaRPr lang="ja-JP" altLang="en-US" sz="1800" dirty="0">
              <a:solidFill>
                <a:schemeClr val="tx1"/>
              </a:solidFill>
            </a:endParaRPr>
          </a:p>
        </p:txBody>
      </p:sp>
      <p:sp>
        <p:nvSpPr>
          <p:cNvPr id="22" name="タイトル 1"/>
          <p:cNvSpPr txBox="1">
            <a:spLocks/>
          </p:cNvSpPr>
          <p:nvPr/>
        </p:nvSpPr>
        <p:spPr>
          <a:xfrm>
            <a:off x="0" y="-47504"/>
            <a:ext cx="9144000" cy="620688"/>
          </a:xfrm>
          <a:prstGeom prst="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平均寿命・</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健康寿命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8" name="グラフ 27"/>
          <p:cNvGraphicFramePr>
            <a:graphicFrameLocks/>
          </p:cNvGraphicFramePr>
          <p:nvPr/>
        </p:nvGraphicFramePr>
        <p:xfrm>
          <a:off x="251520" y="3988222"/>
          <a:ext cx="4211959" cy="2537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p:cNvGraphicFramePr>
            <a:graphicFrameLocks/>
          </p:cNvGraphicFramePr>
          <p:nvPr/>
        </p:nvGraphicFramePr>
        <p:xfrm>
          <a:off x="4680075" y="1040862"/>
          <a:ext cx="4302448" cy="25058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グラフ 30"/>
          <p:cNvGraphicFramePr>
            <a:graphicFrameLocks/>
          </p:cNvGraphicFramePr>
          <p:nvPr/>
        </p:nvGraphicFramePr>
        <p:xfrm>
          <a:off x="4676305" y="4003792"/>
          <a:ext cx="4309988" cy="25067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2235819747"/>
              </p:ext>
            </p:extLst>
          </p:nvPr>
        </p:nvGraphicFramePr>
        <p:xfrm>
          <a:off x="246956" y="985110"/>
          <a:ext cx="4216523"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8797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01" y="689774"/>
            <a:ext cx="3240360"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en-US" altLang="ja-JP" sz="1400" b="1" u="sng" dirty="0">
                <a:latin typeface="Meiryo UI" panose="020B0604030504040204" pitchFamily="50" charset="-128"/>
                <a:ea typeface="Meiryo UI" panose="020B0604030504040204" pitchFamily="50" charset="-128"/>
              </a:rPr>
              <a:t>2020</a:t>
            </a:r>
            <a:r>
              <a:rPr lang="ja-JP" altLang="en-US" sz="1400" b="1" u="sng" dirty="0">
                <a:latin typeface="Meiryo UI" panose="020B0604030504040204" pitchFamily="50" charset="-128"/>
                <a:ea typeface="Meiryo UI" panose="020B0604030504040204" pitchFamily="50" charset="-128"/>
              </a:rPr>
              <a:t>年　男性）</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69576" y="3773658"/>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特定健康診査の受診率</a:t>
            </a:r>
          </a:p>
        </p:txBody>
      </p:sp>
      <p:sp>
        <p:nvSpPr>
          <p:cNvPr id="6" name="テキスト ボックス 5"/>
          <p:cNvSpPr txBox="1"/>
          <p:nvPr/>
        </p:nvSpPr>
        <p:spPr>
          <a:xfrm>
            <a:off x="4583214" y="3789041"/>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特定保健指導の実施率</a:t>
            </a:r>
          </a:p>
        </p:txBody>
      </p:sp>
      <p:sp>
        <p:nvSpPr>
          <p:cNvPr id="9" name="正方形/長方形 8"/>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1" name="正方形/長方形 10"/>
          <p:cNvSpPr/>
          <p:nvPr/>
        </p:nvSpPr>
        <p:spPr>
          <a:xfrm>
            <a:off x="8135888"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2" name="正方形/長方形 11"/>
          <p:cNvSpPr>
            <a:spLocks noChangeArrowheads="1"/>
          </p:cNvSpPr>
          <p:nvPr/>
        </p:nvSpPr>
        <p:spPr bwMode="auto">
          <a:xfrm>
            <a:off x="6975562" y="3358893"/>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資料：厚生労働省「生命表」より作成</a:t>
            </a: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021" y="1960330"/>
            <a:ext cx="3614216"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en-US" altLang="ja-JP" sz="1400" b="1" u="sng" dirty="0">
                <a:latin typeface="Meiryo UI" panose="020B0604030504040204" pitchFamily="50" charset="-128"/>
                <a:ea typeface="Meiryo UI" panose="020B0604030504040204" pitchFamily="50" charset="-128"/>
              </a:rPr>
              <a:t>2020</a:t>
            </a:r>
            <a:r>
              <a:rPr lang="ja-JP" altLang="en-US" sz="1400" b="1" u="sng" dirty="0">
                <a:latin typeface="Meiryo UI" panose="020B0604030504040204" pitchFamily="50" charset="-128"/>
                <a:ea typeface="Meiryo UI" panose="020B0604030504040204" pitchFamily="50" charset="-128"/>
              </a:rPr>
              <a:t>年　女性）</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14"/>
          <p:cNvSpPr/>
          <p:nvPr/>
        </p:nvSpPr>
        <p:spPr>
          <a:xfrm>
            <a:off x="8273120" y="806224"/>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6" name="正方形/長方形 15"/>
          <p:cNvSpPr/>
          <p:nvPr/>
        </p:nvSpPr>
        <p:spPr>
          <a:xfrm>
            <a:off x="8312349" y="2044435"/>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105691" y="3041613"/>
            <a:ext cx="8309124" cy="42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死因別死亡確率とは、生命表の上で、ある年齢の者が将来どの死因で死亡するかを計算し、確率の形で表したものであり、実際の死亡割合とは異なる。</a:t>
            </a:r>
            <a:endParaRPr lang="en-US" altLang="ja-JP"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表中の死因別死亡確率は、０歳における数値である。</a:t>
            </a:r>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17</a:t>
            </a:fld>
            <a:endParaRPr lang="ja-JP" altLang="en-US" sz="1800" dirty="0">
              <a:solidFill>
                <a:schemeClr val="tx1"/>
              </a:solidFill>
            </a:endParaRPr>
          </a:p>
        </p:txBody>
      </p:sp>
      <p:sp>
        <p:nvSpPr>
          <p:cNvPr id="18" name="正方形/長方形 17"/>
          <p:cNvSpPr>
            <a:spLocks noChangeArrowheads="1"/>
          </p:cNvSpPr>
          <p:nvPr/>
        </p:nvSpPr>
        <p:spPr bwMode="auto">
          <a:xfrm>
            <a:off x="4583214" y="6567155"/>
            <a:ext cx="4267531"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資料：厚生労働省「特定健康診査・特定保健指導に関するデータ」より作成</a:t>
            </a:r>
            <a:endParaRPr lang="ja-JP" altLang="en-US" sz="800" dirty="0">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0" y="-47504"/>
            <a:ext cx="9144000" cy="620688"/>
          </a:xfrm>
          <a:prstGeom prst="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死因別死亡確率、特定健診受診率</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a:blip r:embed="rId3"/>
          <a:stretch>
            <a:fillRect/>
          </a:stretch>
        </p:blipFill>
        <p:spPr>
          <a:xfrm>
            <a:off x="60666" y="973978"/>
            <a:ext cx="9043771" cy="916135"/>
          </a:xfrm>
          <a:prstGeom prst="rect">
            <a:avLst/>
          </a:prstGeom>
        </p:spPr>
      </p:pic>
      <p:pic>
        <p:nvPicPr>
          <p:cNvPr id="23" name="図 22"/>
          <p:cNvPicPr>
            <a:picLocks noChangeAspect="1"/>
          </p:cNvPicPr>
          <p:nvPr/>
        </p:nvPicPr>
        <p:blipFill>
          <a:blip r:embed="rId4"/>
          <a:stretch>
            <a:fillRect/>
          </a:stretch>
        </p:blipFill>
        <p:spPr>
          <a:xfrm>
            <a:off x="55069" y="2233487"/>
            <a:ext cx="9054964" cy="851305"/>
          </a:xfrm>
          <a:prstGeom prst="rect">
            <a:avLst/>
          </a:prstGeom>
        </p:spPr>
      </p:pic>
      <p:graphicFrame>
        <p:nvGraphicFramePr>
          <p:cNvPr id="21" name="グラフ 20"/>
          <p:cNvGraphicFramePr>
            <a:graphicFrameLocks/>
          </p:cNvGraphicFramePr>
          <p:nvPr>
            <p:extLst>
              <p:ext uri="{D42A27DB-BD31-4B8C-83A1-F6EECF244321}">
                <p14:modId xmlns:p14="http://schemas.microsoft.com/office/powerpoint/2010/main" val="3976939731"/>
              </p:ext>
            </p:extLst>
          </p:nvPr>
        </p:nvGraphicFramePr>
        <p:xfrm>
          <a:off x="4836951" y="4115519"/>
          <a:ext cx="3984847" cy="24465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ext uri="{D42A27DB-BD31-4B8C-83A1-F6EECF244321}">
                <p14:modId xmlns:p14="http://schemas.microsoft.com/office/powerpoint/2010/main" val="4268912499"/>
              </p:ext>
            </p:extLst>
          </p:nvPr>
        </p:nvGraphicFramePr>
        <p:xfrm>
          <a:off x="311660" y="4115519"/>
          <a:ext cx="3984847" cy="24409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8278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504" y="775738"/>
            <a:ext cx="295232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がん検診受診率（男性）</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4572000" y="6495147"/>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資料：国立がん研究センターがん情報サービス「がん登録・統計」より作成</a:t>
            </a:r>
            <a:endParaRPr lang="ja-JP" altLang="en-US" sz="8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499992" y="775738"/>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がん検診受診率（女性）</a:t>
            </a:r>
            <a:endParaRPr lang="en-US" altLang="ja-JP" sz="1400" b="1" u="sng" dirty="0">
              <a:latin typeface="Meiryo UI" panose="020B0604030504040204" pitchFamily="50" charset="-128"/>
              <a:ea typeface="Meiryo UI" panose="020B0604030504040204" pitchFamily="50" charset="-128"/>
            </a:endParaRPr>
          </a:p>
        </p:txBody>
      </p:sp>
      <p:sp>
        <p:nvSpPr>
          <p:cNvPr id="16" name="正方形/長方形 15"/>
          <p:cNvSpPr>
            <a:spLocks noChangeArrowheads="1"/>
          </p:cNvSpPr>
          <p:nvPr/>
        </p:nvSpPr>
        <p:spPr bwMode="auto">
          <a:xfrm>
            <a:off x="35632" y="4405456"/>
            <a:ext cx="4248336" cy="7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年次は調査実施年を表記</a:t>
            </a:r>
            <a:endParaRPr lang="en-US" altLang="ja-JP" sz="1000" dirty="0">
              <a:latin typeface="Meiryo UI" panose="020B0604030504040204" pitchFamily="50" charset="-128"/>
              <a:ea typeface="Meiryo UI" panose="020B0604030504040204" pitchFamily="50" charset="-128"/>
            </a:endParaRPr>
          </a:p>
          <a:p>
            <a:pPr marL="177768" indent="-177768"/>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受診率は、調査実施年の過去１年間の</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歳以上の方の検診受診率</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注：女性の乳がん検診受診率は過去</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年間の</a:t>
            </a:r>
            <a:r>
              <a:rPr lang="en-US" altLang="ja-JP" sz="1000" dirty="0">
                <a:latin typeface="Meiryo UI" panose="020B0604030504040204" pitchFamily="50" charset="-128"/>
                <a:ea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rPr>
              <a:t>歳以上の方、</a:t>
            </a:r>
            <a:endParaRPr lang="en-US" altLang="ja-JP" sz="1000" dirty="0">
              <a:latin typeface="Meiryo UI" panose="020B0604030504040204" pitchFamily="50" charset="-128"/>
              <a:ea typeface="Meiryo UI" panose="020B0604030504040204" pitchFamily="50" charset="-128"/>
            </a:endParaRPr>
          </a:p>
          <a:p>
            <a:pPr marL="177768" indent="-177768"/>
            <a:r>
              <a:rPr lang="ja-JP" altLang="en-US" sz="1000" dirty="0">
                <a:latin typeface="Meiryo UI" panose="020B0604030504040204" pitchFamily="50" charset="-128"/>
                <a:ea typeface="Meiryo UI" panose="020B0604030504040204" pitchFamily="50" charset="-128"/>
              </a:rPr>
              <a:t>　　　　子宮がん、子宮頸がん検診受診率は過去</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年間の</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歳以上の方を掲載</a:t>
            </a:r>
            <a:endParaRPr lang="en-US" altLang="ja-JP" sz="1000" dirty="0">
              <a:latin typeface="Meiryo UI" panose="020B0604030504040204" pitchFamily="50" charset="-128"/>
              <a:ea typeface="Meiryo UI" panose="020B0604030504040204" pitchFamily="50" charset="-128"/>
            </a:endParaRPr>
          </a:p>
        </p:txBody>
      </p:sp>
      <p:sp>
        <p:nvSpPr>
          <p:cNvPr id="17"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18</a:t>
            </a:r>
            <a:endParaRPr lang="ja-JP" altLang="en-US" sz="1800" dirty="0">
              <a:solidFill>
                <a:schemeClr val="tx1"/>
              </a:solidFill>
            </a:endParaRPr>
          </a:p>
        </p:txBody>
      </p:sp>
      <p:sp>
        <p:nvSpPr>
          <p:cNvPr id="20" name="タイトル 1"/>
          <p:cNvSpPr txBox="1">
            <a:spLocks/>
          </p:cNvSpPr>
          <p:nvPr/>
        </p:nvSpPr>
        <p:spPr>
          <a:xfrm>
            <a:off x="0" y="-47504"/>
            <a:ext cx="9144000" cy="620688"/>
          </a:xfrm>
          <a:prstGeom prst="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がん検診受診率</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stretch>
            <a:fillRect/>
          </a:stretch>
        </p:blipFill>
        <p:spPr>
          <a:xfrm>
            <a:off x="251520" y="1078943"/>
            <a:ext cx="4129658" cy="3230810"/>
          </a:xfrm>
          <a:prstGeom prst="rect">
            <a:avLst/>
          </a:prstGeom>
        </p:spPr>
      </p:pic>
      <p:pic>
        <p:nvPicPr>
          <p:cNvPr id="3" name="図 2"/>
          <p:cNvPicPr>
            <a:picLocks noChangeAspect="1"/>
          </p:cNvPicPr>
          <p:nvPr/>
        </p:nvPicPr>
        <p:blipFill>
          <a:blip r:embed="rId4"/>
          <a:stretch>
            <a:fillRect/>
          </a:stretch>
        </p:blipFill>
        <p:spPr>
          <a:xfrm>
            <a:off x="4644008" y="1081367"/>
            <a:ext cx="4243264" cy="5432699"/>
          </a:xfrm>
          <a:prstGeom prst="rect">
            <a:avLst/>
          </a:prstGeom>
        </p:spPr>
      </p:pic>
    </p:spTree>
    <p:extLst>
      <p:ext uri="{BB962C8B-B14F-4D97-AF65-F5344CB8AC3E}">
        <p14:creationId xmlns:p14="http://schemas.microsoft.com/office/powerpoint/2010/main" val="205138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355831"/>
          </a:xfrm>
          <a:solidFill>
            <a:schemeClr val="accent4">
              <a:lumMod val="75000"/>
            </a:schemeClr>
          </a:solidFill>
          <a:ln>
            <a:noFill/>
          </a:ln>
        </p:spPr>
        <p:txBody>
          <a:bodyPr>
            <a:noAutofit/>
          </a:bodyPr>
          <a:lstStyle/>
          <a:p>
            <a:pPr algn="l"/>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＜目次＞　</a:t>
            </a:r>
            <a:r>
              <a:rPr lang="ja-JP" altLang="en-US" sz="2000" b="1" dirty="0">
                <a:solidFill>
                  <a:schemeClr val="bg1"/>
                </a:solidFill>
                <a:latin typeface="+mj-ea"/>
                <a:cs typeface="Meiryo UI" panose="020B0604030504040204" pitchFamily="50" charset="-128"/>
              </a:rPr>
              <a:t>　　　　　　　　　　　　　　　　　　　　　　　　　</a:t>
            </a:r>
            <a:r>
              <a:rPr lang="en-US" altLang="ja-JP" sz="1600" b="1" dirty="0">
                <a:solidFill>
                  <a:schemeClr val="bg1"/>
                </a:solidFill>
                <a:latin typeface="+mj-ea"/>
                <a:cs typeface="Meiryo UI" panose="020B0604030504040204" pitchFamily="50" charset="-128"/>
              </a:rPr>
              <a:t>※</a:t>
            </a:r>
            <a:r>
              <a:rPr lang="ja-JP" altLang="en-US" sz="1600" b="1" dirty="0">
                <a:solidFill>
                  <a:schemeClr val="bg1"/>
                </a:solidFill>
                <a:latin typeface="+mj-ea"/>
                <a:cs typeface="Meiryo UI" panose="020B0604030504040204" pitchFamily="50" charset="-128"/>
              </a:rPr>
              <a:t>太字は戦略本体の</a:t>
            </a:r>
            <a:r>
              <a:rPr lang="en-US" altLang="ja-JP" sz="1600" b="1" dirty="0">
                <a:solidFill>
                  <a:schemeClr val="bg1"/>
                </a:solidFill>
                <a:latin typeface="+mj-ea"/>
                <a:cs typeface="Meiryo UI" panose="020B0604030504040204" pitchFamily="50" charset="-128"/>
              </a:rPr>
              <a:t>KPI</a:t>
            </a:r>
            <a:r>
              <a:rPr lang="ja-JP" altLang="en-US" sz="1600" b="1" dirty="0">
                <a:solidFill>
                  <a:schemeClr val="bg1"/>
                </a:solidFill>
                <a:latin typeface="+mj-ea"/>
                <a:cs typeface="Meiryo UI" panose="020B0604030504040204" pitchFamily="50" charset="-128"/>
              </a:rPr>
              <a:t>指標</a:t>
            </a:r>
            <a:endParaRPr lang="ja-JP" altLang="en-US" sz="2400" b="1" dirty="0">
              <a:solidFill>
                <a:schemeClr val="bg1"/>
              </a:solidFill>
              <a:latin typeface="+mj-ea"/>
              <a:cs typeface="Meiryo UI" panose="020B0604030504040204" pitchFamily="50" charset="-128"/>
            </a:endParaRPr>
          </a:p>
        </p:txBody>
      </p:sp>
      <p:sp>
        <p:nvSpPr>
          <p:cNvPr id="38" name="テキスト ボックス 37"/>
          <p:cNvSpPr txBox="1"/>
          <p:nvPr/>
        </p:nvSpPr>
        <p:spPr>
          <a:xfrm>
            <a:off x="54628" y="445054"/>
            <a:ext cx="5813516" cy="338538"/>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Ⅰ</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若者が活躍でき、子育て安心の都市「大阪」の実現</a:t>
            </a:r>
          </a:p>
        </p:txBody>
      </p:sp>
      <p:sp>
        <p:nvSpPr>
          <p:cNvPr id="39" name="テキスト ボックス 38"/>
          <p:cNvSpPr txBox="1"/>
          <p:nvPr/>
        </p:nvSpPr>
        <p:spPr>
          <a:xfrm>
            <a:off x="116216" y="998592"/>
            <a:ext cx="4241609"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年齢別</a:t>
            </a:r>
            <a:r>
              <a:rPr lang="ja-JP" altLang="en-US" sz="1400" b="1" dirty="0">
                <a:latin typeface="Meiryo UI" panose="020B0604030504040204" pitchFamily="50" charset="-128"/>
                <a:ea typeface="Meiryo UI" panose="020B0604030504040204" pitchFamily="50" charset="-128"/>
              </a:rPr>
              <a:t>就業率</a:t>
            </a:r>
            <a:r>
              <a:rPr lang="ja-JP" altLang="en-US" sz="1400" dirty="0">
                <a:latin typeface="Meiryo UI" panose="020B0604030504040204" pitchFamily="50" charset="-128"/>
                <a:ea typeface="Meiryo UI" panose="020B0604030504040204" pitchFamily="50" charset="-128"/>
              </a:rPr>
              <a:t>（若者・高齢者含む）・・・・・・ </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頁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女性の就業率</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女性の年齢階層別有業率・潜在的有業率・・ </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出生数・</a:t>
            </a:r>
            <a:r>
              <a:rPr lang="ja-JP" altLang="en-US" sz="1400" b="1" dirty="0">
                <a:latin typeface="Meiryo UI" panose="020B0604030504040204" pitchFamily="50" charset="-128"/>
                <a:ea typeface="Meiryo UI" panose="020B0604030504040204" pitchFamily="50" charset="-128"/>
              </a:rPr>
              <a:t>合計特殊出生率</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頁</a:t>
            </a:r>
          </a:p>
          <a:p>
            <a:pPr defTabSz="898525"/>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初婚年齢・・・・・・・・・・・・・・・・・・・・・・・・・・・・</a:t>
            </a:r>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頁</a:t>
            </a:r>
          </a:p>
          <a:p>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保育所数・待機児童数 ・・・・・・・・・・・・・・・・  </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663" y="795195"/>
            <a:ext cx="4597663"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〇基本目標①若い世代の就職・結婚・出産・子育ての希望を実現する</a:t>
            </a:r>
          </a:p>
        </p:txBody>
      </p:sp>
      <p:sp>
        <p:nvSpPr>
          <p:cNvPr id="28" name="テキスト ボックス 27"/>
          <p:cNvSpPr txBox="1"/>
          <p:nvPr/>
        </p:nvSpPr>
        <p:spPr>
          <a:xfrm>
            <a:off x="4394417" y="800860"/>
            <a:ext cx="6624736"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〇基本目標②次代の「大阪」を担う人をつくる</a:t>
            </a:r>
          </a:p>
        </p:txBody>
      </p:sp>
      <p:sp>
        <p:nvSpPr>
          <p:cNvPr id="30" name="テキスト ボックス 29"/>
          <p:cNvSpPr txBox="1"/>
          <p:nvPr/>
        </p:nvSpPr>
        <p:spPr>
          <a:xfrm>
            <a:off x="4479845" y="1010857"/>
            <a:ext cx="8316416" cy="2092864"/>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全国学力・学習状況調査</a:t>
            </a:r>
            <a:r>
              <a:rPr lang="ja-JP" altLang="en-US" sz="1400" dirty="0">
                <a:latin typeface="Meiryo UI" panose="020B0604030504040204" pitchFamily="50" charset="-128"/>
                <a:ea typeface="Meiryo UI" panose="020B0604030504040204" pitchFamily="50" charset="-128"/>
              </a:rPr>
              <a:t>の詳細結果・・・・</a:t>
            </a:r>
            <a:r>
              <a:rPr lang="ja-JP" altLang="en-US" sz="1400">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-2:CEFR A2</a:t>
            </a:r>
            <a:r>
              <a:rPr lang="ja-JP" altLang="en-US" sz="1400" dirty="0">
                <a:latin typeface="Meiryo UI" panose="020B0604030504040204" pitchFamily="50" charset="-128"/>
                <a:ea typeface="Meiryo UI" panose="020B0604030504040204" pitchFamily="50" charset="-128"/>
              </a:rPr>
              <a:t>レベル以上の高校３年生の割合・・・ </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全国体力・運動能力、運動習慣等調査</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高校卒業者就職率</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いじめ解消率　・・・・・・・・・・・・・・・・・・・・・・・・・・</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児童虐待相談対応件数・・・・・・・・・・・・・・・・・・</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6581" y="2492540"/>
            <a:ext cx="5813516" cy="338538"/>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Ⅱ</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人口減少・超高齢化社会でも持続可能な地域づくり</a:t>
            </a:r>
          </a:p>
        </p:txBody>
      </p:sp>
      <p:sp>
        <p:nvSpPr>
          <p:cNvPr id="45" name="テキスト ボックス 44"/>
          <p:cNvSpPr txBox="1"/>
          <p:nvPr/>
        </p:nvSpPr>
        <p:spPr>
          <a:xfrm>
            <a:off x="66581" y="4494660"/>
            <a:ext cx="5813516" cy="338538"/>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Ⅲ</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東西二極の一極としての社会経済構造の構築</a:t>
            </a:r>
          </a:p>
        </p:txBody>
      </p:sp>
      <p:sp>
        <p:nvSpPr>
          <p:cNvPr id="46" name="テキスト ボックス 45"/>
          <p:cNvSpPr txBox="1"/>
          <p:nvPr/>
        </p:nvSpPr>
        <p:spPr>
          <a:xfrm>
            <a:off x="-7564" y="2803413"/>
            <a:ext cx="4215712"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〇基本目標③誰もが健康でいきいきと暮らせるまちづくり</a:t>
            </a:r>
          </a:p>
        </p:txBody>
      </p:sp>
      <p:sp>
        <p:nvSpPr>
          <p:cNvPr id="47" name="テキスト ボックス 46"/>
          <p:cNvSpPr txBox="1"/>
          <p:nvPr/>
        </p:nvSpPr>
        <p:spPr>
          <a:xfrm>
            <a:off x="4394417" y="2782958"/>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〇基本目標④安全・安心な地域をつくる</a:t>
            </a:r>
          </a:p>
        </p:txBody>
      </p:sp>
      <p:sp>
        <p:nvSpPr>
          <p:cNvPr id="48" name="テキスト ボックス 47"/>
          <p:cNvSpPr txBox="1"/>
          <p:nvPr/>
        </p:nvSpPr>
        <p:spPr>
          <a:xfrm>
            <a:off x="116216" y="3013941"/>
            <a:ext cx="4241609"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平均寿命・</a:t>
            </a:r>
            <a:r>
              <a:rPr lang="ja-JP" altLang="en-US" sz="1400" b="1" dirty="0">
                <a:latin typeface="Meiryo UI" panose="020B0604030504040204" pitchFamily="50" charset="-128"/>
                <a:ea typeface="Meiryo UI" panose="020B0604030504040204" pitchFamily="50" charset="-128"/>
              </a:rPr>
              <a:t>健康寿命</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死因別死亡確率、特定健診受診率・・・・ </a:t>
            </a:r>
            <a:r>
              <a:rPr lang="en-US" altLang="ja-JP" sz="1400" dirty="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がん検診受診率・・・・・・・・・・・・・・・・・・・・ </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要介護認定率・・・・・・・・・・・・・・・・・・・・・・</a:t>
            </a:r>
            <a:r>
              <a:rPr lang="en-US" altLang="ja-JP" sz="1400" dirty="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-5:</a:t>
            </a:r>
            <a:r>
              <a:rPr lang="ja-JP" altLang="en-US" sz="1400" b="1" dirty="0" err="1">
                <a:latin typeface="Meiryo UI" panose="020B0604030504040204" pitchFamily="50" charset="-128"/>
                <a:ea typeface="Meiryo UI" panose="020B0604030504040204" pitchFamily="50" charset="-128"/>
              </a:rPr>
              <a:t>障がい</a:t>
            </a:r>
            <a:r>
              <a:rPr lang="ja-JP" altLang="en-US" sz="1400" b="1" dirty="0">
                <a:latin typeface="Meiryo UI" panose="020B0604030504040204" pitchFamily="50" charset="-128"/>
                <a:ea typeface="Meiryo UI" panose="020B0604030504040204" pitchFamily="50" charset="-128"/>
              </a:rPr>
              <a:t>者実雇用率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就業率（若者・高齢者・女性）は①</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4528621" y="3078101"/>
            <a:ext cx="5066457" cy="1169535"/>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地震による被害予測</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大阪府強靭化地域計画の進捗状況・・・・・・・・・</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密集市街地対策の状況・・・・・・・・・・・・・・・・・・・</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長寿命化修繕計画の策定状況・・・・・・・・・・・・・</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温室効果ガス排出量</a:t>
            </a:r>
            <a:r>
              <a:rPr lang="ja-JP" altLang="en-US" sz="1400" dirty="0">
                <a:latin typeface="Meiryo UI" panose="020B0604030504040204" pitchFamily="50" charset="-128"/>
                <a:ea typeface="Meiryo UI" panose="020B0604030504040204" pitchFamily="50" charset="-128"/>
              </a:rPr>
              <a:t>・プラスチック排出量・・・・・・</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頁</a:t>
            </a:r>
          </a:p>
        </p:txBody>
      </p:sp>
      <p:sp>
        <p:nvSpPr>
          <p:cNvPr id="50" name="テキスト ボックス 49"/>
          <p:cNvSpPr txBox="1"/>
          <p:nvPr/>
        </p:nvSpPr>
        <p:spPr>
          <a:xfrm>
            <a:off x="97673" y="5042134"/>
            <a:ext cx="4241609" cy="1815866"/>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経済成長率（実質）</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失業率・有効求人倍率・・・・・・・・・・・・・・・</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充足率・・・・・・・・・・・・・・・・・・・・・・・・・・・ </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大阪で働く外国人労働者数・・・・・・・・・・・</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転入・転出企業数・・・・・・・・・・・・・・・・・・・</a:t>
            </a:r>
            <a:r>
              <a:rPr lang="en-US" altLang="ja-JP" sz="1400" dirty="0">
                <a:latin typeface="Meiryo UI" panose="020B0604030504040204" pitchFamily="50" charset="-128"/>
                <a:ea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-6:</a:t>
            </a:r>
            <a:r>
              <a:rPr lang="ja-JP" altLang="en-US" sz="1400" b="1" dirty="0">
                <a:latin typeface="Meiryo UI" panose="020B0604030504040204" pitchFamily="50" charset="-128"/>
                <a:ea typeface="Meiryo UI" panose="020B0604030504040204" pitchFamily="50" charset="-128"/>
              </a:rPr>
              <a:t>開業数</a:t>
            </a:r>
            <a:r>
              <a:rPr lang="ja-JP" altLang="en-US" sz="1400" dirty="0">
                <a:latin typeface="Meiryo UI" panose="020B0604030504040204" pitchFamily="50" charset="-128"/>
                <a:ea typeface="Meiryo UI" panose="020B0604030504040204" pitchFamily="50" charset="-128"/>
              </a:rPr>
              <a:t>・廃業数・・・・・・・・・・・・・・・・・・・・・</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農業産出額・・・・・・・・・・・・・・・・・・・・・・・・</a:t>
            </a:r>
            <a:r>
              <a:rPr lang="en-US" altLang="ja-JP" sz="1400" dirty="0">
                <a:latin typeface="Meiryo UI" panose="020B0604030504040204" pitchFamily="50" charset="-128"/>
                <a:ea typeface="Meiryo UI" panose="020B0604030504040204" pitchFamily="50" charset="-128"/>
              </a:rPr>
              <a:t>34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0" y="4831969"/>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〇基本目標⑤都市としての経済機能を強化する</a:t>
            </a:r>
          </a:p>
        </p:txBody>
      </p:sp>
      <p:sp>
        <p:nvSpPr>
          <p:cNvPr id="52" name="テキスト ボックス 51"/>
          <p:cNvSpPr txBox="1"/>
          <p:nvPr/>
        </p:nvSpPr>
        <p:spPr>
          <a:xfrm>
            <a:off x="4394417" y="5266870"/>
            <a:ext cx="4085831" cy="276983"/>
          </a:xfrm>
          <a:prstGeom prst="rect">
            <a:avLst/>
          </a:prstGeom>
          <a:noFill/>
        </p:spPr>
        <p:txBody>
          <a:bodyPr wrap="square" lIns="91424" tIns="45712" rIns="91424" bIns="45712" rtlCol="0">
            <a:spAutoFit/>
          </a:bodyPr>
          <a:lstStyle/>
          <a:p>
            <a:r>
              <a:rPr lang="ja-JP" altLang="en-US" sz="1200" dirty="0">
                <a:latin typeface="Meiryo UI" panose="020B0604030504040204" pitchFamily="50" charset="-128"/>
                <a:ea typeface="Meiryo UI" panose="020B0604030504040204" pitchFamily="50" charset="-128"/>
              </a:rPr>
              <a:t>〇基本目標⑥定住魅力・都市魅力を強化する</a:t>
            </a:r>
          </a:p>
        </p:txBody>
      </p:sp>
      <p:sp>
        <p:nvSpPr>
          <p:cNvPr id="54" name="テキスト ボックス 53"/>
          <p:cNvSpPr txBox="1"/>
          <p:nvPr/>
        </p:nvSpPr>
        <p:spPr>
          <a:xfrm>
            <a:off x="4572000" y="5522784"/>
            <a:ext cx="4603819" cy="1384978"/>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転出入状況</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大阪府から東京圏への転出理由・・・・・・・・・・・・</a:t>
            </a:r>
            <a:r>
              <a:rPr lang="en-US" altLang="ja-JP" sz="1400" dirty="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来阪外国人旅行者数</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日本人延べ宿泊者数（大阪）</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⑥</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都市魅力ランキング（文化・交流部門）・・・・・・</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a:t>
            </a:fld>
            <a:endParaRPr lang="ja-JP" altLang="en-US" sz="1800" dirty="0">
              <a:solidFill>
                <a:schemeClr val="tx1"/>
              </a:solidFill>
            </a:endParaRPr>
          </a:p>
        </p:txBody>
      </p:sp>
      <p:sp>
        <p:nvSpPr>
          <p:cNvPr id="19" name="テキスト ボックス 18">
            <a:extLst>
              <a:ext uri="{FF2B5EF4-FFF2-40B4-BE49-F238E27FC236}">
                <a16:creationId xmlns:a16="http://schemas.microsoft.com/office/drawing/2014/main" id="{0051E66F-9513-4C7C-A095-84351A63CC71}"/>
              </a:ext>
            </a:extLst>
          </p:cNvPr>
          <p:cNvSpPr txBox="1"/>
          <p:nvPr/>
        </p:nvSpPr>
        <p:spPr>
          <a:xfrm>
            <a:off x="4528621" y="4817193"/>
            <a:ext cx="6224507" cy="523204"/>
          </a:xfrm>
          <a:prstGeom prst="rect">
            <a:avLst/>
          </a:prstGeom>
          <a:noFill/>
          <a:ln>
            <a:noFill/>
          </a:ln>
        </p:spPr>
        <p:txBody>
          <a:bodyPr wrap="square" lIns="91424" tIns="45712" rIns="91424" bIns="45712" rtlCol="0">
            <a:spAutoFit/>
          </a:bodyPr>
          <a:lstStyle/>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企業と部局との連携した取組み・・・・・・・・・・・・・・</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都市魅力ランキング（交通アクセス部門</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793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3376" y="2980360"/>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要介護認定率の全国比較（</a:t>
            </a:r>
            <a:r>
              <a:rPr lang="en-US" altLang="ja-JP" sz="1400" b="1" u="sng" dirty="0">
                <a:latin typeface="Meiryo UI" panose="020B0604030504040204" pitchFamily="50" charset="-128"/>
                <a:ea typeface="Meiryo UI" panose="020B0604030504040204" pitchFamily="50" charset="-128"/>
              </a:rPr>
              <a:t>2020</a:t>
            </a:r>
            <a:r>
              <a:rPr lang="ja-JP" altLang="en-US" sz="1400" b="1" u="sng" dirty="0">
                <a:latin typeface="Meiryo UI" panose="020B0604030504040204" pitchFamily="50" charset="-128"/>
                <a:ea typeface="Meiryo UI" panose="020B0604030504040204" pitchFamily="50" charset="-128"/>
              </a:rPr>
              <a:t>年）　</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5364088" y="6397157"/>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出典等：</a:t>
            </a:r>
            <a:r>
              <a:rPr lang="ja-JP" altLang="en-US" sz="1000" dirty="0">
                <a:solidFill>
                  <a:srgbClr val="000000"/>
                </a:solidFill>
                <a:latin typeface="Meiryo UI" panose="020B0604030504040204" pitchFamily="50" charset="-128"/>
                <a:ea typeface="Meiryo UI" panose="020B0604030504040204" pitchFamily="50" charset="-128"/>
              </a:rPr>
              <a:t>厚生労働省</a:t>
            </a:r>
            <a:r>
              <a:rPr lang="zh-TW" altLang="en-US" sz="1000" dirty="0">
                <a:solidFill>
                  <a:srgbClr val="000000"/>
                </a:solidFill>
                <a:latin typeface="Meiryo UI" panose="020B0604030504040204" pitchFamily="50" charset="-128"/>
                <a:ea typeface="Meiryo UI" panose="020B0604030504040204" pitchFamily="50" charset="-128"/>
              </a:rPr>
              <a:t>「介護保険事業状況報告」</a:t>
            </a:r>
            <a:r>
              <a:rPr lang="ja-JP" altLang="en-US" sz="1000" dirty="0">
                <a:solidFill>
                  <a:srgbClr val="000000"/>
                </a:solidFill>
                <a:latin typeface="Meiryo UI" panose="020B0604030504040204" pitchFamily="50" charset="-128"/>
                <a:ea typeface="Meiryo UI" panose="020B0604030504040204" pitchFamily="50" charset="-128"/>
              </a:rPr>
              <a:t>より作成</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19</a:t>
            </a:r>
            <a:endParaRPr lang="ja-JP" altLang="en-US" sz="1800" dirty="0">
              <a:solidFill>
                <a:schemeClr val="tx1"/>
              </a:solidFill>
            </a:endParaRPr>
          </a:p>
        </p:txBody>
      </p:sp>
      <p:sp>
        <p:nvSpPr>
          <p:cNvPr id="23" name="テキスト ボックス 22"/>
          <p:cNvSpPr txBox="1"/>
          <p:nvPr/>
        </p:nvSpPr>
        <p:spPr>
          <a:xfrm>
            <a:off x="213376" y="72128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要介護認定率（</a:t>
            </a:r>
            <a:r>
              <a:rPr lang="en-US" altLang="ja-JP" sz="1400" b="1" u="sng" dirty="0">
                <a:latin typeface="Meiryo UI" panose="020B0604030504040204" pitchFamily="50" charset="-128"/>
                <a:ea typeface="Meiryo UI" panose="020B0604030504040204" pitchFamily="50" charset="-128"/>
              </a:rPr>
              <a:t>2020</a:t>
            </a:r>
            <a:r>
              <a:rPr lang="ja-JP" altLang="en-US" sz="1400" b="1" u="sng" dirty="0">
                <a:latin typeface="Meiryo UI" panose="020B0604030504040204" pitchFamily="50" charset="-128"/>
                <a:ea typeface="Meiryo UI" panose="020B0604030504040204" pitchFamily="50" charset="-128"/>
              </a:rPr>
              <a:t>年）</a:t>
            </a:r>
            <a:endParaRPr lang="en-US" altLang="ja-JP" sz="1400" b="1" u="sng" dirty="0">
              <a:latin typeface="Meiryo UI" panose="020B0604030504040204" pitchFamily="50" charset="-128"/>
              <a:ea typeface="Meiryo UI" panose="020B0604030504040204" pitchFamily="50" charset="-128"/>
            </a:endParaRPr>
          </a:p>
        </p:txBody>
      </p:sp>
      <p:sp>
        <p:nvSpPr>
          <p:cNvPr id="25" name="正方形/長方形 24"/>
          <p:cNvSpPr>
            <a:spLocks noChangeArrowheads="1"/>
          </p:cNvSpPr>
          <p:nvPr/>
        </p:nvSpPr>
        <p:spPr bwMode="auto">
          <a:xfrm>
            <a:off x="5523197" y="2554536"/>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出典等：</a:t>
            </a:r>
            <a:r>
              <a:rPr lang="ja-JP" altLang="en-US" sz="1000" dirty="0">
                <a:solidFill>
                  <a:srgbClr val="000000"/>
                </a:solidFill>
                <a:latin typeface="Meiryo UI" panose="020B0604030504040204" pitchFamily="50" charset="-128"/>
                <a:ea typeface="Meiryo UI" panose="020B0604030504040204" pitchFamily="50" charset="-128"/>
              </a:rPr>
              <a:t>厚生労働省</a:t>
            </a:r>
            <a:r>
              <a:rPr lang="zh-TW" altLang="en-US" sz="1000" dirty="0">
                <a:solidFill>
                  <a:srgbClr val="000000"/>
                </a:solidFill>
                <a:latin typeface="Meiryo UI" panose="020B0604030504040204" pitchFamily="50" charset="-128"/>
                <a:ea typeface="Meiryo UI" panose="020B0604030504040204" pitchFamily="50" charset="-128"/>
              </a:rPr>
              <a:t>「介護保険事業状況報告」</a:t>
            </a:r>
            <a:r>
              <a:rPr lang="ja-JP" altLang="en-US" sz="1000" dirty="0">
                <a:solidFill>
                  <a:srgbClr val="000000"/>
                </a:solidFill>
                <a:latin typeface="Meiryo UI" panose="020B0604030504040204" pitchFamily="50" charset="-128"/>
                <a:ea typeface="Meiryo UI" panose="020B0604030504040204" pitchFamily="50" charset="-128"/>
              </a:rPr>
              <a:t>より作成</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6" name="タイトル 1"/>
          <p:cNvSpPr txBox="1">
            <a:spLocks/>
          </p:cNvSpPr>
          <p:nvPr/>
        </p:nvSpPr>
        <p:spPr>
          <a:xfrm>
            <a:off x="0" y="-60094"/>
            <a:ext cx="9144000" cy="620688"/>
          </a:xfrm>
          <a:prstGeom prst="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要介護認定率</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nvGraphicFramePr>
        <p:xfrm>
          <a:off x="564345" y="3288120"/>
          <a:ext cx="7896083" cy="3080948"/>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395536" y="1287397"/>
            <a:ext cx="8175048" cy="1120040"/>
          </a:xfrm>
          <a:prstGeom prst="rect">
            <a:avLst/>
          </a:prstGeom>
        </p:spPr>
      </p:pic>
    </p:spTree>
    <p:extLst>
      <p:ext uri="{BB962C8B-B14F-4D97-AF65-F5344CB8AC3E}">
        <p14:creationId xmlns:p14="http://schemas.microsoft.com/office/powerpoint/2010/main" val="174109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5623917" y="6362510"/>
            <a:ext cx="3286720"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solidFill>
                  <a:srgbClr val="000000"/>
                </a:solidFill>
                <a:latin typeface="Meiryo UI" panose="020B0604030504040204" pitchFamily="50" charset="-128"/>
                <a:ea typeface="Meiryo UI" panose="020B0604030504040204" pitchFamily="50" charset="-128"/>
              </a:rPr>
              <a:t>出典：</a:t>
            </a:r>
            <a:r>
              <a:rPr lang="zh-TW" altLang="en-US" sz="1000" dirty="0">
                <a:solidFill>
                  <a:srgbClr val="000000"/>
                </a:solidFill>
                <a:latin typeface="Meiryo UI" panose="020B0604030504040204" pitchFamily="50" charset="-128"/>
                <a:ea typeface="Meiryo UI" panose="020B0604030504040204" pitchFamily="50" charset="-128"/>
              </a:rPr>
              <a:t>厚生労働省「</a:t>
            </a:r>
            <a:r>
              <a:rPr lang="ja-JP" altLang="en-US" sz="1000" dirty="0">
                <a:solidFill>
                  <a:srgbClr val="000000"/>
                </a:solidFill>
                <a:latin typeface="Meiryo UI" panose="020B0604030504040204" pitchFamily="50" charset="-128"/>
                <a:ea typeface="Meiryo UI" panose="020B0604030504040204" pitchFamily="50" charset="-128"/>
              </a:rPr>
              <a:t>令和元</a:t>
            </a:r>
            <a:r>
              <a:rPr lang="zh-TW" altLang="en-US" sz="1000" dirty="0">
                <a:solidFill>
                  <a:srgbClr val="000000"/>
                </a:solidFill>
                <a:latin typeface="Meiryo UI" panose="020B0604030504040204" pitchFamily="50" charset="-128"/>
                <a:ea typeface="Meiryo UI" panose="020B0604030504040204" pitchFamily="50" charset="-128"/>
              </a:rPr>
              <a:t>年　国民生活基礎調査」</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61435" y="712114"/>
            <a:ext cx="475474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要介護状態となる要因（全国）</a:t>
            </a:r>
            <a:endParaRPr lang="en-US" altLang="ja-JP" sz="1400" b="1" u="sng"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20</a:t>
            </a:r>
            <a:endParaRPr lang="ja-JP" altLang="en-US" sz="1800" dirty="0">
              <a:solidFill>
                <a:schemeClr val="tx1"/>
              </a:solidFill>
            </a:endParaRPr>
          </a:p>
        </p:txBody>
      </p:sp>
      <p:sp>
        <p:nvSpPr>
          <p:cNvPr id="14" name="タイトル 1"/>
          <p:cNvSpPr txBox="1">
            <a:spLocks/>
          </p:cNvSpPr>
          <p:nvPr/>
        </p:nvSpPr>
        <p:spPr>
          <a:xfrm>
            <a:off x="0" y="-60094"/>
            <a:ext cx="9144000" cy="620688"/>
          </a:xfrm>
          <a:prstGeom prst="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要介護認定率</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C2FF988D-BF0D-43C1-9FFB-7D4828E5AAF6}"/>
              </a:ext>
            </a:extLst>
          </p:cNvPr>
          <p:cNvPicPr>
            <a:picLocks noChangeAspect="1"/>
          </p:cNvPicPr>
          <p:nvPr/>
        </p:nvPicPr>
        <p:blipFill>
          <a:blip r:embed="rId3"/>
          <a:stretch>
            <a:fillRect/>
          </a:stretch>
        </p:blipFill>
        <p:spPr>
          <a:xfrm>
            <a:off x="158801" y="1143882"/>
            <a:ext cx="8949704" cy="5218628"/>
          </a:xfrm>
          <a:prstGeom prst="rect">
            <a:avLst/>
          </a:prstGeom>
        </p:spPr>
      </p:pic>
      <p:sp>
        <p:nvSpPr>
          <p:cNvPr id="2" name="テキスト ボックス 1"/>
          <p:cNvSpPr txBox="1"/>
          <p:nvPr/>
        </p:nvSpPr>
        <p:spPr>
          <a:xfrm>
            <a:off x="124949" y="6418739"/>
            <a:ext cx="3894015" cy="246221"/>
          </a:xfrm>
          <a:prstGeom prst="rect">
            <a:avLst/>
          </a:prstGeom>
          <a:noFill/>
        </p:spPr>
        <p:txBody>
          <a:bodyPr wrap="none" rtlCol="0">
            <a:spAutoFit/>
          </a:bodyPr>
          <a:lstStyle/>
          <a:p>
            <a:r>
              <a:rPr lang="en-US" altLang="ja-JP" sz="1000" dirty="0"/>
              <a:t>※</a:t>
            </a:r>
            <a:r>
              <a:rPr lang="ja-JP" altLang="en-US" sz="1000" dirty="0"/>
              <a:t>「介護」に関する事項は、大規模調査年のみ調査（最新：令和元年）</a:t>
            </a:r>
            <a:endParaRPr kumimoji="1" lang="ja-JP" altLang="en-US" sz="1000" dirty="0"/>
          </a:p>
        </p:txBody>
      </p:sp>
    </p:spTree>
    <p:extLst>
      <p:ext uri="{BB962C8B-B14F-4D97-AF65-F5344CB8AC3E}">
        <p14:creationId xmlns:p14="http://schemas.microsoft.com/office/powerpoint/2010/main" val="93021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障がい者の実雇用率・法定雇用率達成企業割合の推移</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5364088" y="6375080"/>
            <a:ext cx="3372871"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資料：厚生労働省「障害者雇用状況の集計結果」より作成</a:t>
            </a:r>
            <a:endParaRPr lang="ja-JP" altLang="en-US" sz="800"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6933407" y="6460798"/>
            <a:ext cx="2133600" cy="365125"/>
          </a:xfrm>
        </p:spPr>
        <p:txBody>
          <a:bodyPr/>
          <a:lstStyle/>
          <a:p>
            <a:pPr>
              <a:defRPr/>
            </a:pPr>
            <a:r>
              <a:rPr lang="en-US" altLang="ja-JP" sz="1800" dirty="0">
                <a:solidFill>
                  <a:schemeClr val="tx1"/>
                </a:solidFill>
              </a:rPr>
              <a:t>21</a:t>
            </a:r>
            <a:endParaRPr lang="ja-JP" altLang="en-US" sz="1800" dirty="0">
              <a:solidFill>
                <a:schemeClr val="tx1"/>
              </a:solidFill>
            </a:endParaRPr>
          </a:p>
        </p:txBody>
      </p:sp>
      <p:sp>
        <p:nvSpPr>
          <p:cNvPr id="12" name="タイトル 1"/>
          <p:cNvSpPr txBox="1">
            <a:spLocks/>
          </p:cNvSpPr>
          <p:nvPr/>
        </p:nvSpPr>
        <p:spPr>
          <a:xfrm>
            <a:off x="0" y="-60094"/>
            <a:ext cx="9144000" cy="620688"/>
          </a:xfrm>
          <a:prstGeom prst="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者実雇用率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825185" y="113590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467544" y="1141890"/>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8" name="正方形/長方形 17"/>
          <p:cNvSpPr/>
          <p:nvPr/>
        </p:nvSpPr>
        <p:spPr>
          <a:xfrm>
            <a:off x="7604163" y="510606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graphicFrame>
        <p:nvGraphicFramePr>
          <p:cNvPr id="15" name="グラフ 1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614724127"/>
              </p:ext>
            </p:extLst>
          </p:nvPr>
        </p:nvGraphicFramePr>
        <p:xfrm>
          <a:off x="863588" y="1389051"/>
          <a:ext cx="7566423" cy="3681408"/>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p:cNvPicPr>
            <a:picLocks noChangeAspect="1"/>
          </p:cNvPicPr>
          <p:nvPr/>
        </p:nvPicPr>
        <p:blipFill>
          <a:blip r:embed="rId4"/>
          <a:stretch>
            <a:fillRect/>
          </a:stretch>
        </p:blipFill>
        <p:spPr>
          <a:xfrm>
            <a:off x="863588" y="5364205"/>
            <a:ext cx="7479357" cy="968016"/>
          </a:xfrm>
          <a:prstGeom prst="rect">
            <a:avLst/>
          </a:prstGeom>
        </p:spPr>
      </p:pic>
    </p:spTree>
    <p:extLst>
      <p:ext uri="{BB962C8B-B14F-4D97-AF65-F5344CB8AC3E}">
        <p14:creationId xmlns:p14="http://schemas.microsoft.com/office/powerpoint/2010/main" val="2917413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504" y="593485"/>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新・大阪府地震防災アクションプラン</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346443"/>
            <a:ext cx="2133600" cy="365125"/>
          </a:xfrm>
        </p:spPr>
        <p:txBody>
          <a:bodyPr/>
          <a:lstStyle/>
          <a:p>
            <a:pPr>
              <a:defRPr/>
            </a:pPr>
            <a:fld id="{C77793C5-38B7-48A6-8306-0FF47ECB2C84}" type="slidenum">
              <a:rPr lang="ja-JP" altLang="en-US" sz="1800">
                <a:solidFill>
                  <a:prstClr val="black"/>
                </a:solidFill>
              </a:rPr>
              <a:pPr>
                <a:defRPr/>
              </a:pPr>
              <a:t>22</a:t>
            </a:fld>
            <a:endParaRPr lang="ja-JP" altLang="en-US" sz="1800" dirty="0">
              <a:solidFill>
                <a:prstClr val="black"/>
              </a:solidFill>
            </a:endParaRPr>
          </a:p>
        </p:txBody>
      </p:sp>
      <p:sp>
        <p:nvSpPr>
          <p:cNvPr id="7" name="テキスト ボックス 6"/>
          <p:cNvSpPr txBox="1"/>
          <p:nvPr/>
        </p:nvSpPr>
        <p:spPr>
          <a:xfrm>
            <a:off x="107504" y="913425"/>
            <a:ext cx="8928992" cy="1938992"/>
          </a:xfrm>
          <a:prstGeom prst="rect">
            <a:avLst/>
          </a:prstGeom>
          <a:noFill/>
        </p:spPr>
        <p:txBody>
          <a:bodyPr wrap="square" rtlCol="0">
            <a:spAutoFit/>
          </a:bodyPr>
          <a:lstStyle/>
          <a:p>
            <a:pPr marL="171450" indent="-171450" defTabSz="914400">
              <a:buFont typeface="Meiryo UI" panose="020B0604030504040204" pitchFamily="50" charset="-128"/>
              <a:buChar char="○"/>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取組期間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（とりわけ、府民の安全安心確保に全力を傾けるため、平成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年間を「集中取組期間」）として、南海トラフ巨大地震をはじめとする地震災害から、「人命を守る」「被害を最小にする」ことを最優先に取組を実施。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プランに位置付けている各アクションは、毎年度、進捗状況や目標達成度の評価を行い、その見直し・改善を通じて着実な推進につなげる</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p>
          <a:p>
            <a:pPr defTabSz="9144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年度には、大阪府北部地震や台風第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号などの災害を踏まえた取組みを反映。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年間は短期目標を設定し取組みを推進。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〇アクションの進捗状況評価（令和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年度実績）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・概ね計画どおり進んでいるアクション：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　　・計画どおり進んでいない：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nvGraphicFramePr>
        <p:xfrm>
          <a:off x="422711" y="3068960"/>
          <a:ext cx="5558989" cy="3460046"/>
        </p:xfrm>
        <a:graphic>
          <a:graphicData uri="http://schemas.openxmlformats.org/drawingml/2006/table">
            <a:tbl>
              <a:tblPr firstRow="1" firstCol="1" bandRow="1">
                <a:tableStyleId>{5940675A-B579-460E-94D1-54222C63F5DA}</a:tableStyleId>
              </a:tblPr>
              <a:tblGrid>
                <a:gridCol w="1110333">
                  <a:extLst>
                    <a:ext uri="{9D8B030D-6E8A-4147-A177-3AD203B41FA5}">
                      <a16:colId xmlns:a16="http://schemas.microsoft.com/office/drawing/2014/main" val="20000"/>
                    </a:ext>
                  </a:extLst>
                </a:gridCol>
                <a:gridCol w="2172181">
                  <a:extLst>
                    <a:ext uri="{9D8B030D-6E8A-4147-A177-3AD203B41FA5}">
                      <a16:colId xmlns:a16="http://schemas.microsoft.com/office/drawing/2014/main" val="20001"/>
                    </a:ext>
                  </a:extLst>
                </a:gridCol>
                <a:gridCol w="2276475">
                  <a:extLst>
                    <a:ext uri="{9D8B030D-6E8A-4147-A177-3AD203B41FA5}">
                      <a16:colId xmlns:a16="http://schemas.microsoft.com/office/drawing/2014/main" val="20002"/>
                    </a:ext>
                  </a:extLst>
                </a:gridCol>
              </a:tblGrid>
              <a:tr h="391726">
                <a:tc>
                  <a:txBody>
                    <a:bodyPr/>
                    <a:lstStyle/>
                    <a:p>
                      <a:pPr algn="ctr">
                        <a:lnSpc>
                          <a:spcPts val="1200"/>
                        </a:lnSpc>
                        <a:spcAft>
                          <a:spcPts val="0"/>
                        </a:spcAft>
                        <a:tabLst>
                          <a:tab pos="1504950" algn="l"/>
                        </a:tabLs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具体的数値目標があるもの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数値目標が設定できないもの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6248">
                <a:tc>
                  <a:txBody>
                    <a:bodyPr/>
                    <a:lstStyle/>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府自ら取組むアクション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府のハード施策として推進しているもの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・水門の耐震化</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・ため池防災・減災の推進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府のソフト施策として推進しているもの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・災害医療体制の整備</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・帰宅困難者対策の確立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96860">
                <a:tc>
                  <a:txBody>
                    <a:bodyPr/>
                    <a:lstStyle/>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市町村や民間団体等の取組みを支援するアクション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市町村・民間団体のハード施策を</a:t>
                      </a:r>
                      <a:endParaRPr lang="en-US" altLang="ja-JP"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支援することで促進を図るもの </a:t>
                      </a:r>
                      <a:endParaRPr lang="en-US" altLang="ja-JP" sz="10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・鉄道施設の防災対策</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市町村・民間団体のソフト施策を</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支援することで促進を図るもの</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・災害廃棄物の適正処理</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212">
                <a:tc gridSpan="3">
                  <a:txBody>
                    <a:bodyPr/>
                    <a:lstStyle/>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テキスト ボックス 11"/>
          <p:cNvSpPr txBox="1"/>
          <p:nvPr/>
        </p:nvSpPr>
        <p:spPr>
          <a:xfrm>
            <a:off x="2728624" y="4547798"/>
            <a:ext cx="871568" cy="246221"/>
          </a:xfrm>
          <a:prstGeom prst="rect">
            <a:avLst/>
          </a:prstGeom>
          <a:noFill/>
          <a:ln>
            <a:solidFill>
              <a:schemeClr val="tx1"/>
            </a:solidFill>
          </a:ln>
        </p:spPr>
        <p:txBody>
          <a:bodyPr wrap="square" rtlCol="0" anchor="ctr">
            <a:spAutoFit/>
          </a:bodyPr>
          <a:lstStyle/>
          <a:p>
            <a:pPr algn="ctr" defTabSz="914400"/>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p>
        </p:txBody>
      </p:sp>
      <p:sp>
        <p:nvSpPr>
          <p:cNvPr id="13" name="テキスト ボックス 12"/>
          <p:cNvSpPr txBox="1"/>
          <p:nvPr/>
        </p:nvSpPr>
        <p:spPr>
          <a:xfrm>
            <a:off x="4879568" y="4551646"/>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48</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a:t>
            </a:r>
            <a:r>
              <a:rPr lang="ja-JP"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クション</a:t>
            </a:r>
            <a:endParaRPr lang="en-US"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28624" y="5949858"/>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79568" y="5949858"/>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000" b="1" kern="100" dirty="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084168" y="3384023"/>
            <a:ext cx="2736304" cy="246649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914400"/>
            <a:r>
              <a:rPr lang="en-US" altLang="ja-JP" sz="1050" u="sng" dirty="0">
                <a:solidFill>
                  <a:schemeClr val="tx1"/>
                </a:solidFill>
                <a:latin typeface="Meiryo UI" panose="020B0604030504040204" pitchFamily="50" charset="-128"/>
                <a:ea typeface="Meiryo UI" panose="020B0604030504040204" pitchFamily="50" charset="-128"/>
              </a:rPr>
              <a:t>2022</a:t>
            </a:r>
            <a:r>
              <a:rPr lang="ja-JP" altLang="en-US" sz="1050" u="sng" dirty="0">
                <a:solidFill>
                  <a:schemeClr val="tx1"/>
                </a:solidFill>
                <a:latin typeface="Meiryo UI" panose="020B0604030504040204" pitchFamily="50" charset="-128"/>
                <a:ea typeface="Meiryo UI" panose="020B0604030504040204" pitchFamily="50" charset="-128"/>
              </a:rPr>
              <a:t>年における主だったアクション</a:t>
            </a:r>
            <a:endParaRPr lang="en-US" altLang="ja-JP" sz="1050" u="sng"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・防潮堤の津波浸水対策の推進</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・ため池・減災対策の推進</a:t>
            </a:r>
            <a:endParaRPr lang="en-US" altLang="ja-JP" sz="1050" dirty="0">
              <a:solidFill>
                <a:schemeClr val="tx1"/>
              </a:solidFill>
              <a:latin typeface="Meiryo UI" panose="020B0604030504040204" pitchFamily="50" charset="-128"/>
              <a:ea typeface="Meiryo UI" panose="020B0604030504040204" pitchFamily="50" charset="-128"/>
            </a:endParaRPr>
          </a:p>
          <a:p>
            <a:pPr indent="-180000" defTabSz="914400"/>
            <a:r>
              <a:rPr lang="ja-JP" altLang="en-US" sz="1050" dirty="0">
                <a:solidFill>
                  <a:schemeClr val="tx1"/>
                </a:solidFill>
                <a:latin typeface="Meiryo UI" panose="020B0604030504040204" pitchFamily="50" charset="-128"/>
                <a:ea typeface="Meiryo UI" panose="020B0604030504040204" pitchFamily="50" charset="-128"/>
              </a:rPr>
              <a:t>・ 広域緊急交通路の通行機能確保</a:t>
            </a:r>
            <a:endParaRPr lang="en-US" altLang="ja-JP" sz="1050" dirty="0">
              <a:solidFill>
                <a:schemeClr val="tx1"/>
              </a:solidFill>
              <a:latin typeface="Meiryo UI" panose="020B0604030504040204" pitchFamily="50" charset="-128"/>
              <a:ea typeface="Meiryo UI" panose="020B0604030504040204" pitchFamily="50" charset="-128"/>
            </a:endParaRPr>
          </a:p>
          <a:p>
            <a:pPr indent="-180000" defTabSz="914400"/>
            <a:r>
              <a:rPr lang="ja-JP" altLang="en-US" sz="1050" dirty="0">
                <a:solidFill>
                  <a:schemeClr val="tx1"/>
                </a:solidFill>
                <a:latin typeface="Meiryo UI" panose="020B0604030504040204" pitchFamily="50" charset="-128"/>
                <a:ea typeface="Meiryo UI" panose="020B0604030504040204" pitchFamily="50" charset="-128"/>
              </a:rPr>
              <a:t>（沿道建築物の耐震化）</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・民間ブロック塀当の安全対策</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・「避難行動要支援者」支援の充実</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・帰宅困難者対策の確立</a:t>
            </a:r>
            <a:endParaRPr lang="en-US" altLang="ja-JP" sz="1050" dirty="0">
              <a:solidFill>
                <a:schemeClr val="tx1"/>
              </a:solidFill>
              <a:latin typeface="Meiryo UI" panose="020B0604030504040204" pitchFamily="50" charset="-128"/>
              <a:ea typeface="Meiryo UI" panose="020B0604030504040204" pitchFamily="50" charset="-128"/>
            </a:endParaRPr>
          </a:p>
          <a:p>
            <a:pPr defTabSz="914400"/>
            <a:r>
              <a:rPr lang="ja-JP" altLang="en-US" sz="1050" dirty="0">
                <a:solidFill>
                  <a:schemeClr val="tx1"/>
                </a:solidFill>
                <a:latin typeface="Meiryo UI" panose="020B0604030504040204" pitchFamily="50" charset="-128"/>
                <a:ea typeface="Meiryo UI" panose="020B0604030504040204" pitchFamily="50" charset="-128"/>
              </a:rPr>
              <a:t>・的確な避難勧告等の判断・伝達支援</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60094"/>
            <a:ext cx="9144000" cy="620688"/>
          </a:xfrm>
          <a:prstGeom prst="rect">
            <a:avLst/>
          </a:prstGeom>
          <a:solidFill>
            <a:schemeClr val="accent6">
              <a:lumMod val="75000"/>
            </a:schemeClr>
          </a:solidFill>
          <a:ln>
            <a:solidFill>
              <a:schemeClr val="bg1"/>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地震による被害予測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181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0449" y="587800"/>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大阪府強靭化地域計画</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323528" y="3840916"/>
          <a:ext cx="8668308" cy="1923726"/>
        </p:xfrm>
        <a:graphic>
          <a:graphicData uri="http://schemas.openxmlformats.org/drawingml/2006/table">
            <a:tbl>
              <a:tblPr firstRow="1" firstCol="1" bandRow="1">
                <a:tableStyleId>{5940675A-B579-460E-94D1-54222C63F5DA}</a:tableStyleId>
              </a:tblPr>
              <a:tblGrid>
                <a:gridCol w="7348180">
                  <a:extLst>
                    <a:ext uri="{9D8B030D-6E8A-4147-A177-3AD203B41FA5}">
                      <a16:colId xmlns:a16="http://schemas.microsoft.com/office/drawing/2014/main" val="20000"/>
                    </a:ext>
                  </a:extLst>
                </a:gridCol>
                <a:gridCol w="1320128">
                  <a:extLst>
                    <a:ext uri="{9D8B030D-6E8A-4147-A177-3AD203B41FA5}">
                      <a16:colId xmlns:a16="http://schemas.microsoft.com/office/drawing/2014/main" val="20001"/>
                    </a:ext>
                  </a:extLst>
                </a:gridCol>
              </a:tblGrid>
              <a:tr h="449541">
                <a:tc>
                  <a:txBody>
                    <a:bodyPr/>
                    <a:lstStyle/>
                    <a:p>
                      <a:pPr algn="ctr">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「起きてはならない最悪の事態」ごとの施策の進捗状況評価</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61535">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（計画の目標達成に向け）施策の全ての取組みが進んでいる</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9580">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施策の取組みが概ね進んでいる（</a:t>
                      </a: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1535">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施策の取組みが一定進んでいる（</a:t>
                      </a: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ja-JP"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1535">
                <a:tc>
                  <a:txBody>
                    <a:bodyPr/>
                    <a:lstStyle/>
                    <a:p>
                      <a:pPr indent="0" algn="just">
                        <a:lnSpc>
                          <a:spcPct val="100000"/>
                        </a:lnSpc>
                        <a:spcAft>
                          <a:spcPts val="0"/>
                        </a:spcAft>
                      </a:pP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施策の取組みが進んでいない（</a:t>
                      </a: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未満）</a:t>
                      </a:r>
                      <a:endPar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ja-JP" alt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112632"/>
                  </a:ext>
                </a:extLst>
              </a:tr>
            </a:tbl>
          </a:graphicData>
        </a:graphic>
      </p:graphicFrame>
      <p:sp>
        <p:nvSpPr>
          <p:cNvPr id="7" name="テキスト ボックス 6"/>
          <p:cNvSpPr txBox="1"/>
          <p:nvPr/>
        </p:nvSpPr>
        <p:spPr>
          <a:xfrm>
            <a:off x="152163" y="895560"/>
            <a:ext cx="8839673"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indent="-171450" defTabSz="9144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「大阪府強靱化地域計画」は、府の強靱化の推進にあたり、中長期的な視野の下で施策の推進方針や方向性を明らかにするため、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年度までを見据えて策定したものです。なお、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年度に、国の国土強靭化基本計画の見直しや、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年の大阪北部地震、台風第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号などの災害の教訓等を踏まえ、計画を見直しています。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本計画については、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起きてはならない最悪の事態」ごとに、それを回避するための施策の進捗状況を集約し、概括的な評価を行うことにより進捗管理を行っています。なお、個別の施策については、基本的にはそれぞれ関連付けられる計画において、進捗管理、評価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）を行うこととしています。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の「起きてはならない最悪の事態」ごとの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年度の進捗状況評価結果は、以下のとおりであり、府の強靱化に向けた施策は、概ね計画どおり進んでいます。</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8064388" y="6105988"/>
            <a:ext cx="1080120" cy="246205"/>
          </a:xfrm>
          <a:prstGeom prst="rect">
            <a:avLst/>
          </a:prstGeom>
          <a:noFill/>
        </p:spPr>
        <p:txBody>
          <a:bodyPr wrap="square" lIns="91424" tIns="45712" rIns="91424" bIns="45712" rtlCol="0">
            <a:spAutoFit/>
          </a:bodyPr>
          <a:lstStyle/>
          <a:p>
            <a:pPr defTabSz="914400"/>
            <a:r>
              <a:rPr lang="ja-JP" altLang="en-US" sz="1000" dirty="0">
                <a:latin typeface="+mn-ea"/>
              </a:rPr>
              <a:t>（次ページへ）</a:t>
            </a:r>
            <a:endParaRPr lang="en-US" altLang="ja-JP" sz="1000" u="sng" dirty="0">
              <a:solidFill>
                <a:srgbClr val="FF0000"/>
              </a:solidFill>
              <a:latin typeface="+mn-ea"/>
            </a:endParaRPr>
          </a:p>
        </p:txBody>
      </p:sp>
      <p:sp>
        <p:nvSpPr>
          <p:cNvPr id="9" name="テキスト ボックス 8"/>
          <p:cNvSpPr txBox="1"/>
          <p:nvPr/>
        </p:nvSpPr>
        <p:spPr>
          <a:xfrm>
            <a:off x="117709" y="3429000"/>
            <a:ext cx="27363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計画の進捗状況の評価結果</a:t>
            </a:r>
            <a:endParaRPr lang="en-US" altLang="ja-JP" sz="1400" b="1" u="sng"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0" y="-60094"/>
            <a:ext cx="9144000" cy="620688"/>
          </a:xfrm>
          <a:prstGeom prst="rect">
            <a:avLst/>
          </a:prstGeom>
          <a:solidFill>
            <a:srgbClr val="548235"/>
          </a:solidFill>
          <a:ln>
            <a:solidFill>
              <a:schemeClr val="bg1"/>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大阪府強靭化地域計画の進捗状況</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a:xfrm>
            <a:off x="6997588" y="6472548"/>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23</a:t>
            </a:fld>
            <a:endParaRPr lang="ja-JP" altLang="en-US" sz="1800" dirty="0">
              <a:solidFill>
                <a:schemeClr val="tx1"/>
              </a:solidFill>
            </a:endParaRPr>
          </a:p>
        </p:txBody>
      </p:sp>
    </p:spTree>
    <p:extLst>
      <p:ext uri="{BB962C8B-B14F-4D97-AF65-F5344CB8AC3E}">
        <p14:creationId xmlns:p14="http://schemas.microsoft.com/office/powerpoint/2010/main" val="38174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txBox="1">
            <a:spLocks/>
          </p:cNvSpPr>
          <p:nvPr/>
        </p:nvSpPr>
        <p:spPr>
          <a:xfrm>
            <a:off x="6949512" y="6564402"/>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24</a:t>
            </a:fld>
            <a:endParaRPr lang="ja-JP" altLang="en-US" sz="1800" dirty="0">
              <a:solidFill>
                <a:schemeClr val="tx1"/>
              </a:solidFill>
            </a:endParaRPr>
          </a:p>
        </p:txBody>
      </p:sp>
      <p:sp>
        <p:nvSpPr>
          <p:cNvPr id="10" name="Rectangle 3"/>
          <p:cNvSpPr>
            <a:spLocks noChangeArrowheads="1"/>
          </p:cNvSpPr>
          <p:nvPr/>
        </p:nvSpPr>
        <p:spPr bwMode="auto">
          <a:xfrm>
            <a:off x="-1957164" y="892175"/>
            <a:ext cx="18178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6"/>
          <p:cNvSpPr>
            <a:spLocks noChangeArrowheads="1"/>
          </p:cNvSpPr>
          <p:nvPr/>
        </p:nvSpPr>
        <p:spPr bwMode="auto">
          <a:xfrm>
            <a:off x="-1957164" y="1349375"/>
            <a:ext cx="181788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2" name="テキスト ボックス 11">
            <a:extLst>
              <a:ext uri="{FF2B5EF4-FFF2-40B4-BE49-F238E27FC236}">
                <a16:creationId xmlns:a16="http://schemas.microsoft.com/office/drawing/2014/main" id="{FE6E99CC-C09D-C1C2-A259-7032E945E1E4}"/>
              </a:ext>
            </a:extLst>
          </p:cNvPr>
          <p:cNvSpPr txBox="1"/>
          <p:nvPr/>
        </p:nvSpPr>
        <p:spPr>
          <a:xfrm>
            <a:off x="0" y="0"/>
            <a:ext cx="8668639" cy="276983"/>
          </a:xfrm>
          <a:prstGeom prst="rect">
            <a:avLst/>
          </a:prstGeom>
          <a:noFill/>
        </p:spPr>
        <p:txBody>
          <a:bodyPr wrap="square" lIns="91424" tIns="45712" rIns="91424" bIns="45712" rtlCol="0">
            <a:spAutoFit/>
          </a:bodyPr>
          <a:lstStyle/>
          <a:p>
            <a:pPr defTabSz="914400"/>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参考～「起きてはならない最悪の事態とそれらを回避するための具体的な取組と各取組の進捗状況評価」</a:t>
            </a:r>
            <a:endParaRPr lang="en-US" altLang="ja-JP" sz="1200" u="sng"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nvGraphicFramePr>
        <p:xfrm>
          <a:off x="107504" y="310326"/>
          <a:ext cx="8784977" cy="6179787"/>
        </p:xfrm>
        <a:graphic>
          <a:graphicData uri="http://schemas.openxmlformats.org/drawingml/2006/table">
            <a:tbl>
              <a:tblPr firstRow="1" firstCol="1" bandRow="1">
                <a:tableStyleId>{5C22544A-7EE6-4342-B048-85BDC9FD1C3A}</a:tableStyleId>
              </a:tblPr>
              <a:tblGrid>
                <a:gridCol w="252004">
                  <a:extLst>
                    <a:ext uri="{9D8B030D-6E8A-4147-A177-3AD203B41FA5}">
                      <a16:colId xmlns:a16="http://schemas.microsoft.com/office/drawing/2014/main" val="1230903306"/>
                    </a:ext>
                  </a:extLst>
                </a:gridCol>
                <a:gridCol w="947276">
                  <a:extLst>
                    <a:ext uri="{9D8B030D-6E8A-4147-A177-3AD203B41FA5}">
                      <a16:colId xmlns:a16="http://schemas.microsoft.com/office/drawing/2014/main" val="3993004199"/>
                    </a:ext>
                  </a:extLst>
                </a:gridCol>
                <a:gridCol w="1032968">
                  <a:extLst>
                    <a:ext uri="{9D8B030D-6E8A-4147-A177-3AD203B41FA5}">
                      <a16:colId xmlns:a16="http://schemas.microsoft.com/office/drawing/2014/main" val="4060352557"/>
                    </a:ext>
                  </a:extLst>
                </a:gridCol>
                <a:gridCol w="4735147">
                  <a:extLst>
                    <a:ext uri="{9D8B030D-6E8A-4147-A177-3AD203B41FA5}">
                      <a16:colId xmlns:a16="http://schemas.microsoft.com/office/drawing/2014/main" val="3154210464"/>
                    </a:ext>
                  </a:extLst>
                </a:gridCol>
                <a:gridCol w="1060256">
                  <a:extLst>
                    <a:ext uri="{9D8B030D-6E8A-4147-A177-3AD203B41FA5}">
                      <a16:colId xmlns:a16="http://schemas.microsoft.com/office/drawing/2014/main" val="2897416444"/>
                    </a:ext>
                  </a:extLst>
                </a:gridCol>
                <a:gridCol w="757326">
                  <a:extLst>
                    <a:ext uri="{9D8B030D-6E8A-4147-A177-3AD203B41FA5}">
                      <a16:colId xmlns:a16="http://schemas.microsoft.com/office/drawing/2014/main" val="404805223"/>
                    </a:ext>
                  </a:extLst>
                </a:gridCol>
              </a:tblGrid>
              <a:tr h="134679">
                <a:tc rowSpan="2" gridSpan="2">
                  <a:txBody>
                    <a:bodyPr/>
                    <a:lstStyle/>
                    <a:p>
                      <a:pPr algn="ctr">
                        <a:lnSpc>
                          <a:spcPts val="800"/>
                        </a:lnSpc>
                        <a:spcAft>
                          <a:spcPts val="0"/>
                        </a:spcAft>
                      </a:pPr>
                      <a:r>
                        <a:rPr lang="ja-JP" sz="800" kern="0" dirty="0">
                          <a:effectLst/>
                        </a:rPr>
                        <a:t>事前に備えるべき目標</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2" hMerge="1">
                  <a:txBody>
                    <a:bodyPr/>
                    <a:lstStyle/>
                    <a:p>
                      <a:endParaRPr kumimoji="1" lang="ja-JP" altLang="en-US"/>
                    </a:p>
                  </a:txBody>
                  <a:tcPr/>
                </a:tc>
                <a:tc rowSpan="2" gridSpan="2">
                  <a:txBody>
                    <a:bodyPr/>
                    <a:lstStyle/>
                    <a:p>
                      <a:pPr algn="ctr">
                        <a:lnSpc>
                          <a:spcPts val="800"/>
                        </a:lnSpc>
                        <a:spcAft>
                          <a:spcPts val="0"/>
                        </a:spcAft>
                      </a:pPr>
                      <a:r>
                        <a:rPr lang="ja-JP" sz="800" kern="0" dirty="0">
                          <a:effectLst/>
                        </a:rPr>
                        <a:t>起きてはならない最悪の事態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2" hMerge="1">
                  <a:txBody>
                    <a:bodyPr/>
                    <a:lstStyle/>
                    <a:p>
                      <a:endParaRPr kumimoji="1" lang="ja-JP" altLang="en-US"/>
                    </a:p>
                  </a:txBody>
                  <a:tcPr/>
                </a:tc>
                <a:tc gridSpan="2">
                  <a:txBody>
                    <a:bodyPr/>
                    <a:lstStyle/>
                    <a:p>
                      <a:pPr algn="ctr">
                        <a:lnSpc>
                          <a:spcPts val="800"/>
                        </a:lnSpc>
                        <a:spcAft>
                          <a:spcPts val="0"/>
                        </a:spcAft>
                      </a:pPr>
                      <a:r>
                        <a:rPr lang="ja-JP" sz="600" kern="0">
                          <a:effectLst/>
                        </a:rPr>
                        <a:t>進捗状況評価</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650" marR="8650" marT="0" marB="0" anchor="ctr"/>
                </a:tc>
                <a:tc hMerge="1">
                  <a:txBody>
                    <a:bodyPr/>
                    <a:lstStyle/>
                    <a:p>
                      <a:endParaRPr kumimoji="1" lang="ja-JP" altLang="en-US"/>
                    </a:p>
                  </a:txBody>
                  <a:tcPr/>
                </a:tc>
                <a:extLst>
                  <a:ext uri="{0D108BD9-81ED-4DB2-BD59-A6C34878D82A}">
                    <a16:rowId xmlns:a16="http://schemas.microsoft.com/office/drawing/2014/main" val="529742820"/>
                  </a:ext>
                </a:extLst>
              </a:tr>
              <a:tr h="162945">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800"/>
                        </a:lnSpc>
                        <a:spcAft>
                          <a:spcPts val="0"/>
                        </a:spcAft>
                      </a:pPr>
                      <a:r>
                        <a:rPr lang="ja-JP" sz="800" kern="0" dirty="0">
                          <a:effectLst/>
                        </a:rPr>
                        <a:t>評価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8650" marR="8650" marT="0" marB="0" anchor="ctr"/>
                </a:tc>
                <a:tc>
                  <a:txBody>
                    <a:bodyPr/>
                    <a:lstStyle/>
                    <a:p>
                      <a:pPr algn="ctr">
                        <a:lnSpc>
                          <a:spcPts val="800"/>
                        </a:lnSpc>
                        <a:spcAft>
                          <a:spcPts val="0"/>
                        </a:spcAft>
                      </a:pPr>
                      <a:r>
                        <a:rPr lang="ja-JP" sz="800" kern="0">
                          <a:effectLst/>
                        </a:rPr>
                        <a:t>施策達成数</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736628072"/>
                  </a:ext>
                </a:extLst>
              </a:tr>
              <a:tr h="134679">
                <a:tc rowSpan="5">
                  <a:txBody>
                    <a:bodyPr/>
                    <a:lstStyle/>
                    <a:p>
                      <a:pPr algn="ctr">
                        <a:lnSpc>
                          <a:spcPts val="800"/>
                        </a:lnSpc>
                        <a:spcAft>
                          <a:spcPts val="0"/>
                        </a:spcAft>
                      </a:pPr>
                      <a:r>
                        <a:rPr lang="en-US" sz="600" kern="0">
                          <a:effectLst/>
                        </a:rPr>
                        <a:t>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5">
                  <a:txBody>
                    <a:bodyPr/>
                    <a:lstStyle/>
                    <a:p>
                      <a:pPr algn="l">
                        <a:lnSpc>
                          <a:spcPts val="800"/>
                        </a:lnSpc>
                        <a:spcAft>
                          <a:spcPts val="0"/>
                        </a:spcAft>
                      </a:pPr>
                      <a:r>
                        <a:rPr lang="ja-JP" sz="800" kern="0" dirty="0">
                          <a:effectLst/>
                        </a:rPr>
                        <a:t>直接死を最大限防ぐ</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住宅・建物・交通施設等の複合的・大規模倒壊や不特定多数が集まる施設の倒壊による多数の死傷者の発生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23/23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09116071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密集市街地や不特定多数が集まる施設等における大規模火災による多数の死傷者の発生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11/11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3057566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大規模津波等による多数の死傷者の発生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27/27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24567084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突発的又は広域かつ長期的な市街地等の浸水による多数の死傷者の発生　※風水害</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25/25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91385318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1-5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大規模な土砂災害（深層崩壊）等による多数の死傷者の発生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19/19</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12881101"/>
                  </a:ext>
                </a:extLst>
              </a:tr>
              <a:tr h="134679">
                <a:tc rowSpan="7">
                  <a:txBody>
                    <a:bodyPr/>
                    <a:lstStyle/>
                    <a:p>
                      <a:pPr algn="ctr">
                        <a:lnSpc>
                          <a:spcPts val="800"/>
                        </a:lnSpc>
                        <a:spcAft>
                          <a:spcPts val="0"/>
                        </a:spcAft>
                      </a:pPr>
                      <a:r>
                        <a:rPr lang="en-US" sz="600" kern="0">
                          <a:effectLst/>
                        </a:rPr>
                        <a:t>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7">
                  <a:txBody>
                    <a:bodyPr/>
                    <a:lstStyle/>
                    <a:p>
                      <a:pPr algn="l">
                        <a:lnSpc>
                          <a:spcPts val="800"/>
                        </a:lnSpc>
                        <a:spcAft>
                          <a:spcPts val="0"/>
                        </a:spcAft>
                      </a:pPr>
                      <a:r>
                        <a:rPr lang="ja-JP" sz="800" kern="0" dirty="0">
                          <a:effectLst/>
                        </a:rPr>
                        <a:t>救助・救急、医療活動が迅速に行われるとともに、被災者等の健康・避難生活環境を確実に確保する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被災地での食料・飲料水・電力・燃料等、生命に関わる物資・エネルギー供給の停止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14/14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38812382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2-2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多数かつ長期にわたる孤立地域等の同時発生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5/5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94115429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自衛隊、警察、消防、海保等の被災等による救助・救急活動等の絶対的不足</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12/12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94237783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想定を超える大量の帰宅困難者の発生、混乱</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65298059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医療施設及び関係者の絶対的不足・被災、支援ルートの途絶、エネルギー供給の途絶による医療機能の麻痺</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9/9</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81649317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被災地における疫病・感染症等大規模発生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9/9</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222578070"/>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2-7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劣悪な避難生活環境、不十分な健康管理による多数の被災者の健康状態の悪化・死者の発生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39226557"/>
                  </a:ext>
                </a:extLst>
              </a:tr>
              <a:tr h="134679">
                <a:tc rowSpan="3">
                  <a:txBody>
                    <a:bodyPr/>
                    <a:lstStyle/>
                    <a:p>
                      <a:pPr algn="ctr">
                        <a:lnSpc>
                          <a:spcPts val="800"/>
                        </a:lnSpc>
                        <a:spcAft>
                          <a:spcPts val="0"/>
                        </a:spcAft>
                      </a:pPr>
                      <a:r>
                        <a:rPr lang="en-US" sz="600" kern="0">
                          <a:effectLst/>
                        </a:rPr>
                        <a:t>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3">
                  <a:txBody>
                    <a:bodyPr/>
                    <a:lstStyle/>
                    <a:p>
                      <a:pPr algn="l">
                        <a:lnSpc>
                          <a:spcPts val="800"/>
                        </a:lnSpc>
                        <a:spcAft>
                          <a:spcPts val="0"/>
                        </a:spcAft>
                      </a:pPr>
                      <a:r>
                        <a:rPr lang="ja-JP" sz="800" kern="0" dirty="0">
                          <a:effectLst/>
                        </a:rPr>
                        <a:t>必要不可欠な行政機能は確保する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被災による司法機能、警察機能の大幅な低下による治安の悪化、社会の混乱</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326589444"/>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3-2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府庁機能の機能不全</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4613658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3-3</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市町村の職員・施設等の被災による機能の大幅な低下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138593950"/>
                  </a:ext>
                </a:extLst>
              </a:tr>
              <a:tr h="134679">
                <a:tc rowSpan="3">
                  <a:txBody>
                    <a:bodyPr/>
                    <a:lstStyle/>
                    <a:p>
                      <a:pPr algn="ctr">
                        <a:lnSpc>
                          <a:spcPts val="800"/>
                        </a:lnSpc>
                        <a:spcAft>
                          <a:spcPts val="0"/>
                        </a:spcAft>
                      </a:pPr>
                      <a:r>
                        <a:rPr lang="en-US" sz="600" kern="0">
                          <a:effectLst/>
                        </a:rPr>
                        <a:t>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3">
                  <a:txBody>
                    <a:bodyPr/>
                    <a:lstStyle/>
                    <a:p>
                      <a:pPr algn="l">
                        <a:lnSpc>
                          <a:spcPts val="800"/>
                        </a:lnSpc>
                        <a:spcAft>
                          <a:spcPts val="0"/>
                        </a:spcAft>
                      </a:pPr>
                      <a:r>
                        <a:rPr lang="ja-JP" sz="800" kern="0" dirty="0">
                          <a:effectLst/>
                        </a:rPr>
                        <a:t>必要不可欠な情報通信機能・情報サービスは確保する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4-1</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防災・災害対応に必要な通信インフラの麻痺・機能停止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51240755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4-2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テレビ・ラジオ放送の中断等により災害情報が必要な者に伝達できない事態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4/4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5608917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4-3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災害時に活用する情報サービスが機能停止し、情報の収集・伝達ができず、避難行動や救助・支援が遅れる事態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8/8</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832415391"/>
                  </a:ext>
                </a:extLst>
              </a:tr>
              <a:tr h="134679">
                <a:tc rowSpan="6">
                  <a:txBody>
                    <a:bodyPr/>
                    <a:lstStyle/>
                    <a:p>
                      <a:pPr algn="ctr">
                        <a:lnSpc>
                          <a:spcPts val="800"/>
                        </a:lnSpc>
                        <a:spcAft>
                          <a:spcPts val="0"/>
                        </a:spcAft>
                      </a:pPr>
                      <a:r>
                        <a:rPr lang="en-US" sz="600" kern="0">
                          <a:effectLst/>
                        </a:rPr>
                        <a:t>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6">
                  <a:txBody>
                    <a:bodyPr/>
                    <a:lstStyle/>
                    <a:p>
                      <a:pPr algn="l">
                        <a:lnSpc>
                          <a:spcPts val="800"/>
                        </a:lnSpc>
                        <a:spcAft>
                          <a:spcPts val="0"/>
                        </a:spcAft>
                      </a:pPr>
                      <a:r>
                        <a:rPr lang="ja-JP" sz="800" kern="0" dirty="0">
                          <a:effectLst/>
                        </a:rPr>
                        <a:t>経済活動を機能不全に陥らせない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5-1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サプライチェーンの寸断等による企業の生産力低下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dirty="0">
                          <a:effectLst/>
                        </a:rPr>
                        <a:t>A</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10/10</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3014945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エネルギー供給の停止による、社会経済活動・サプライチェーンの維持への甚大な影響</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4/4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74162568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コンビナート・重要な産業施設の損壊、火災、爆発等</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274800597"/>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海上輸送の機能の停止による海外貿易への甚大な影響</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189100251"/>
                  </a:ext>
                </a:extLst>
              </a:tr>
              <a:tr h="162945">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太平洋ベルト地帯の幹線が分断する等、基幹的陸上海上交通ネットワークの機能停止による物流・人流への甚大な影響</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83091026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5-6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食料等の安定供給の停滞</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4/4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855837561"/>
                  </a:ext>
                </a:extLst>
              </a:tr>
              <a:tr h="223282">
                <a:tc rowSpan="5">
                  <a:txBody>
                    <a:bodyPr/>
                    <a:lstStyle/>
                    <a:p>
                      <a:pPr algn="ctr">
                        <a:lnSpc>
                          <a:spcPts val="800"/>
                        </a:lnSpc>
                        <a:spcAft>
                          <a:spcPts val="0"/>
                        </a:spcAft>
                      </a:pPr>
                      <a:r>
                        <a:rPr lang="en-US" sz="600" kern="0">
                          <a:effectLst/>
                        </a:rPr>
                        <a:t>6</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5">
                  <a:txBody>
                    <a:bodyPr/>
                    <a:lstStyle/>
                    <a:p>
                      <a:pPr algn="l">
                        <a:lnSpc>
                          <a:spcPts val="800"/>
                        </a:lnSpc>
                        <a:spcAft>
                          <a:spcPts val="0"/>
                        </a:spcAft>
                      </a:pPr>
                      <a:r>
                        <a:rPr lang="ja-JP" sz="800" kern="0" dirty="0">
                          <a:effectLst/>
                        </a:rPr>
                        <a:t>ライフライン、燃料供給関連施設、交通ネットワーク等の被害を最小限に留めるとともに、早期に</a:t>
                      </a:r>
                      <a:endParaRPr lang="ja-JP" sz="900" kern="100" dirty="0">
                        <a:effectLst/>
                      </a:endParaRPr>
                    </a:p>
                    <a:p>
                      <a:pPr algn="l">
                        <a:lnSpc>
                          <a:spcPts val="800"/>
                        </a:lnSpc>
                        <a:spcAft>
                          <a:spcPts val="0"/>
                        </a:spcAft>
                      </a:pPr>
                      <a:r>
                        <a:rPr lang="ja-JP" sz="800" kern="0" dirty="0">
                          <a:effectLst/>
                        </a:rPr>
                        <a:t>復旧させる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電力供給ネットワーク（発変電所、送配電設備）や都市ガス供給、石油・ＬＰガスサプライチェーン等の長期間にわたる機能の停止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8/8</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48826041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上水道等の長期間にわたる供給停止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dirty="0">
                          <a:effectLst/>
                        </a:rPr>
                        <a:t>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2/2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546607311"/>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汚水処理施設等の長期間にわたる機能停止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dirty="0">
                          <a:effectLst/>
                        </a:rPr>
                        <a:t>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3/3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119222875"/>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新幹線等基幹的交通から地域交通網まで、陸海空の交通インフラの長期間にわたる機能停止</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dirty="0">
                          <a:effectLst/>
                        </a:rPr>
                        <a:t>A</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8/8</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22346848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6-5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防災インフラの長期間にわたる機能不全</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9/9</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635715982"/>
                  </a:ext>
                </a:extLst>
              </a:tr>
              <a:tr h="134679">
                <a:tc rowSpan="6">
                  <a:txBody>
                    <a:bodyPr/>
                    <a:lstStyle/>
                    <a:p>
                      <a:pPr algn="ctr">
                        <a:lnSpc>
                          <a:spcPts val="800"/>
                        </a:lnSpc>
                        <a:spcAft>
                          <a:spcPts val="0"/>
                        </a:spcAft>
                      </a:pPr>
                      <a:r>
                        <a:rPr lang="en-US" sz="600" kern="0">
                          <a:effectLst/>
                        </a:rPr>
                        <a:t>7</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6">
                  <a:txBody>
                    <a:bodyPr/>
                    <a:lstStyle/>
                    <a:p>
                      <a:pPr algn="l">
                        <a:lnSpc>
                          <a:spcPts val="800"/>
                        </a:lnSpc>
                        <a:spcAft>
                          <a:spcPts val="0"/>
                        </a:spcAft>
                      </a:pPr>
                      <a:r>
                        <a:rPr lang="ja-JP" sz="800" kern="0" dirty="0">
                          <a:effectLst/>
                        </a:rPr>
                        <a:t>制御不能な複合災害・二次災害を発生させない</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地震に伴う市街地の大規模火災の発生による多数の死傷者の発生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14/14</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25997482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海上・臨海部の広域複合災害の発生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5/5</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47991742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7-3</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沿線・沿道の建物倒壊に伴う閉塞、地下構造物の倒壊等に伴う陥没による交通麻痺</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7/7</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10743088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7-4</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ため池、防災インフラ、天然ダム等の損壊・機能不全や堆積した土砂の流出による多数の死傷者の発生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6/6</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386223380"/>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有害物質の大規模拡散・流出による国土の荒廃</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5/5</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541364548"/>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7-6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農地・森林等の被害による国土の荒廃</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4/4</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566844441"/>
                  </a:ext>
                </a:extLst>
              </a:tr>
              <a:tr h="134679">
                <a:tc rowSpan="6">
                  <a:txBody>
                    <a:bodyPr/>
                    <a:lstStyle/>
                    <a:p>
                      <a:pPr algn="ctr">
                        <a:lnSpc>
                          <a:spcPts val="800"/>
                        </a:lnSpc>
                        <a:spcAft>
                          <a:spcPts val="0"/>
                        </a:spcAft>
                      </a:pPr>
                      <a:r>
                        <a:rPr lang="en-US" sz="600" kern="0">
                          <a:effectLst/>
                        </a:rPr>
                        <a:t>8</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rowSpan="6">
                  <a:txBody>
                    <a:bodyPr/>
                    <a:lstStyle/>
                    <a:p>
                      <a:pPr algn="l">
                        <a:lnSpc>
                          <a:spcPts val="800"/>
                        </a:lnSpc>
                        <a:spcAft>
                          <a:spcPts val="0"/>
                        </a:spcAft>
                      </a:pPr>
                      <a:r>
                        <a:rPr lang="ja-JP" sz="800" kern="0" dirty="0">
                          <a:effectLst/>
                        </a:rPr>
                        <a:t>社会・経済が迅速かつ従前より強靱な姿で復興できる条件を整備する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8-1</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大量に発生する災害廃棄物の処理の停滞による復興が大幅に遅れる事態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2/2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946448"/>
                  </a:ext>
                </a:extLst>
              </a:tr>
              <a:tr h="269358">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a:effectLst/>
                        </a:rPr>
                        <a:t>8-2</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復興を支える人材等（専門家、コーディネーター、労働者、地域に精通した技術者等）の不足、より良い復興に向けたビジョンの欠如等により復興できなくなる事態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altLang="ja-JP" sz="800" kern="0" dirty="0">
                          <a:effectLst/>
                          <a:latin typeface="+mn-lt"/>
                          <a:ea typeface="+mn-ea"/>
                          <a:cs typeface="+mn-cs"/>
                        </a:rPr>
                        <a:t>A</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6/6</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344076769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8-3</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広域地盤沈下等による広域・長期にわたる浸水被害の発生により復興が大幅に遅れる事態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7/7</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090281789"/>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8-4</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貴重な文化財や環境的資産の喪失、地域コミュニティーの崩壊等による有形・無形の文化の衰退・損失</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a:effectLst/>
                        </a:rPr>
                        <a:t>Ａ</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5/5</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62690883"/>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8-5</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a:effectLst/>
                        </a:rPr>
                        <a:t>事業用地の確保、仮設住宅・仮店舗・仮事業所等の整備が進まず復興が大幅に遅れる事態</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en-US" sz="800" kern="0">
                          <a:effectLst/>
                        </a:rPr>
                        <a:t>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a:effectLst/>
                        </a:rPr>
                        <a:t>6/6</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1072108152"/>
                  </a:ext>
                </a:extLst>
              </a:tr>
              <a:tr h="134679">
                <a:tc vMerge="1">
                  <a:txBody>
                    <a:bodyPr/>
                    <a:lstStyle/>
                    <a:p>
                      <a:endParaRPr kumimoji="1" lang="ja-JP" altLang="en-US"/>
                    </a:p>
                  </a:txBody>
                  <a:tcPr/>
                </a:tc>
                <a:tc vMerge="1">
                  <a:txBody>
                    <a:bodyPr/>
                    <a:lstStyle/>
                    <a:p>
                      <a:endParaRPr kumimoji="1" lang="ja-JP" altLang="en-US"/>
                    </a:p>
                  </a:txBody>
                  <a:tcPr/>
                </a:tc>
                <a:tc>
                  <a:txBody>
                    <a:bodyPr/>
                    <a:lstStyle/>
                    <a:p>
                      <a:pPr algn="ctr">
                        <a:lnSpc>
                          <a:spcPts val="800"/>
                        </a:lnSpc>
                        <a:spcAft>
                          <a:spcPts val="0"/>
                        </a:spcAft>
                      </a:pPr>
                      <a:r>
                        <a:rPr lang="en-US" sz="800" kern="0" dirty="0">
                          <a:effectLst/>
                        </a:rPr>
                        <a:t>8-6</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l">
                        <a:lnSpc>
                          <a:spcPts val="800"/>
                        </a:lnSpc>
                        <a:spcAft>
                          <a:spcPts val="0"/>
                        </a:spcAft>
                      </a:pPr>
                      <a:r>
                        <a:rPr lang="ja-JP" sz="800" kern="0" dirty="0">
                          <a:effectLst/>
                        </a:rPr>
                        <a:t>国際的風評被害や信用不安、生産力の回復遅れ、大量の失業・倒産等による国家経済等への甚大な被害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610" marR="17610" marT="0" marB="0" anchor="ctr"/>
                </a:tc>
                <a:tc>
                  <a:txBody>
                    <a:bodyPr/>
                    <a:lstStyle/>
                    <a:p>
                      <a:pPr algn="ctr">
                        <a:lnSpc>
                          <a:spcPts val="800"/>
                        </a:lnSpc>
                        <a:spcAft>
                          <a:spcPts val="0"/>
                        </a:spcAft>
                      </a:pPr>
                      <a:r>
                        <a:rPr lang="ja-JP" sz="800" kern="0" dirty="0">
                          <a:effectLst/>
                        </a:rPr>
                        <a:t>Ａ</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tc>
                  <a:txBody>
                    <a:bodyPr/>
                    <a:lstStyle/>
                    <a:p>
                      <a:pPr algn="ctr">
                        <a:lnSpc>
                          <a:spcPts val="800"/>
                        </a:lnSpc>
                        <a:spcAft>
                          <a:spcPts val="0"/>
                        </a:spcAft>
                      </a:pPr>
                      <a:r>
                        <a:rPr lang="en-US" sz="800" kern="0" dirty="0">
                          <a:effectLst/>
                        </a:rPr>
                        <a:t>2/2</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0585" marR="30585" marT="0" marB="0" anchor="ctr"/>
                </a:tc>
                <a:extLst>
                  <a:ext uri="{0D108BD9-81ED-4DB2-BD59-A6C34878D82A}">
                    <a16:rowId xmlns:a16="http://schemas.microsoft.com/office/drawing/2014/main" val="2787739427"/>
                  </a:ext>
                </a:extLst>
              </a:tr>
            </a:tbl>
          </a:graphicData>
        </a:graphic>
      </p:graphicFrame>
    </p:spTree>
    <p:extLst>
      <p:ext uri="{BB962C8B-B14F-4D97-AF65-F5344CB8AC3E}">
        <p14:creationId xmlns:p14="http://schemas.microsoft.com/office/powerpoint/2010/main" val="84092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00161" y="2056188"/>
            <a:ext cx="6548747" cy="4546825"/>
          </a:xfrm>
          <a:prstGeom prst="roundRect">
            <a:avLst>
              <a:gd name="adj" fmla="val 39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7" name="正方形/長方形 66"/>
          <p:cNvSpPr/>
          <p:nvPr/>
        </p:nvSpPr>
        <p:spPr>
          <a:xfrm>
            <a:off x="315917" y="933195"/>
            <a:ext cx="8792587" cy="11452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107981" tIns="35993" rIns="107981" bIns="35993" anchor="t" anchorCtr="0">
            <a:spAutoFit/>
          </a:bodyPr>
          <a:lstStyle/>
          <a:p>
            <a:pPr marL="82536" indent="180000" algn="just" defTabSz="793285">
              <a:lnSpc>
                <a:spcPct val="120000"/>
              </a:lnSpc>
              <a:spcBef>
                <a:spcPts val="3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府内の「地震時等に著しく危険な密集市街地（平成</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年度時点：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）」は、これまでの取組の結果、　令和２年度末時点で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が解消し、取組が必要な面積は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982ha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）となっています。</a:t>
            </a:r>
          </a:p>
          <a:p>
            <a:pPr marL="82536" indent="180000" algn="just" defTabSz="793285">
              <a:lnSpc>
                <a:spcPct val="120000"/>
              </a:lnSpc>
              <a:spcBef>
                <a:spcPts val="3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1,014ha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を早期かつ確実に解消するため、令和２年度末に整備方針を改定し、「まちの防災性の向上」、「地域防災力のさらなる向上」、「魅力あるまちづくり」の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本柱で府市等が連携して取組みを推進することとしています。</a:t>
            </a:r>
          </a:p>
        </p:txBody>
      </p:sp>
      <p:sp>
        <p:nvSpPr>
          <p:cNvPr id="121" name="正方形/長方形 120"/>
          <p:cNvSpPr/>
          <p:nvPr/>
        </p:nvSpPr>
        <p:spPr>
          <a:xfrm>
            <a:off x="156987" y="2056188"/>
            <a:ext cx="2270154" cy="4578918"/>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6631" tIns="28316" rIns="56631" bIns="28316" rtlCol="0" anchor="ctr"/>
          <a:lstStyle/>
          <a:p>
            <a:pPr algn="ctr"/>
            <a:endParaRPr lang="ja-JP" altLang="en-US" sz="1553">
              <a:latin typeface="Meiryo UI" panose="020B0604030504040204" pitchFamily="50" charset="-128"/>
              <a:ea typeface="Meiryo UI" panose="020B0604030504040204" pitchFamily="50" charset="-128"/>
            </a:endParaRPr>
          </a:p>
        </p:txBody>
      </p:sp>
      <p:sp>
        <p:nvSpPr>
          <p:cNvPr id="125" name="正方形/長方形 40"/>
          <p:cNvSpPr>
            <a:spLocks/>
          </p:cNvSpPr>
          <p:nvPr/>
        </p:nvSpPr>
        <p:spPr bwMode="auto">
          <a:xfrm>
            <a:off x="208205" y="5772944"/>
            <a:ext cx="2156402" cy="38816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基本的な方針</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lang="en-US" altLang="ja-JP" sz="99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700" spc="-20" dirty="0">
                <a:solidFill>
                  <a:schemeClr val="tx1"/>
                </a:solidFill>
                <a:latin typeface="Meiryo UI" panose="020B0604030504040204" pitchFamily="50" charset="-128"/>
                <a:ea typeface="Meiryo UI" panose="020B0604030504040204" pitchFamily="50" charset="-128"/>
              </a:rPr>
              <a:t>大阪の成長を支えるまちづくりをめざし、「災害に強いまちづくり」と「活力と魅力あふれる　まちづくり」の両輪で取組みを展開</a:t>
            </a:r>
            <a:endParaRPr lang="en-US" altLang="ja-JP" sz="700" spc="-20" dirty="0">
              <a:solidFill>
                <a:schemeClr val="tx1"/>
              </a:solidFill>
              <a:latin typeface="Meiryo UI" panose="020B0604030504040204" pitchFamily="50" charset="-128"/>
              <a:ea typeface="Meiryo UI" panose="020B0604030504040204" pitchFamily="50" charset="-128"/>
            </a:endParaRPr>
          </a:p>
        </p:txBody>
      </p:sp>
      <p:sp>
        <p:nvSpPr>
          <p:cNvPr id="139" name="正方形/長方形 15"/>
          <p:cNvSpPr>
            <a:spLocks noChangeArrowheads="1"/>
          </p:cNvSpPr>
          <p:nvPr/>
        </p:nvSpPr>
        <p:spPr bwMode="auto">
          <a:xfrm>
            <a:off x="208205" y="2592274"/>
            <a:ext cx="2238896" cy="4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66128" fontAlgn="base">
              <a:spcBef>
                <a:spcPct val="0"/>
              </a:spcBef>
              <a:spcAft>
                <a:spcPct val="0"/>
              </a:spcAft>
            </a:pPr>
            <a:r>
              <a:rPr lang="ja-JP" altLang="en-US"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a:t>
            </a:r>
            <a:r>
              <a:rPr lang="en-US" altLang="ja-JP" sz="600" b="1" spc="-5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600" b="1" spc="-50" baseline="1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900" b="1" spc="-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566128" fontAlgn="base">
              <a:spcBef>
                <a:spcPct val="0"/>
              </a:spcBef>
              <a:spcAft>
                <a:spcPct val="0"/>
              </a:spcAft>
            </a:pPr>
            <a:r>
              <a:rPr lang="ja-JP" altLang="en-US"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  7</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　９割以上</a:t>
            </a:r>
            <a:endPar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566128" fontAlgn="base">
              <a:spcBef>
                <a:spcPct val="0"/>
              </a:spcBef>
              <a:spcAft>
                <a:spcPct val="0"/>
              </a:spcAft>
            </a:pP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　全域        を解消</a:t>
            </a:r>
          </a:p>
        </p:txBody>
      </p:sp>
      <p:sp>
        <p:nvSpPr>
          <p:cNvPr id="141" name="正方形/長方形 15"/>
          <p:cNvSpPr>
            <a:spLocks noChangeArrowheads="1"/>
          </p:cNvSpPr>
          <p:nvPr/>
        </p:nvSpPr>
        <p:spPr bwMode="auto">
          <a:xfrm>
            <a:off x="215167" y="2061519"/>
            <a:ext cx="2064460" cy="25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大阪府密集市街地整備方針</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正方形/長方形 40"/>
          <p:cNvSpPr>
            <a:spLocks/>
          </p:cNvSpPr>
          <p:nvPr/>
        </p:nvSpPr>
        <p:spPr bwMode="auto">
          <a:xfrm>
            <a:off x="163755" y="2460561"/>
            <a:ext cx="712874" cy="17923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lnSpc>
                <a:spcPts val="1245"/>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78" name="正方形/長方形 15"/>
          <p:cNvSpPr>
            <a:spLocks noChangeArrowheads="1"/>
          </p:cNvSpPr>
          <p:nvPr/>
        </p:nvSpPr>
        <p:spPr bwMode="auto">
          <a:xfrm>
            <a:off x="1489054" y="2276086"/>
            <a:ext cx="853657" cy="277522"/>
          </a:xfrm>
          <a:prstGeom prst="bracketPair">
            <a:avLst>
              <a:gd name="adj" fmla="val 10211"/>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H26(2014)</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月策定</a:t>
            </a:r>
            <a:endParaRPr lang="en-US" altLang="ja-JP" sz="600" dirty="0">
              <a:solidFill>
                <a:srgbClr val="000000"/>
              </a:solidFill>
              <a:latin typeface="Meiryo UI" panose="020B0604030504040204" pitchFamily="50" charset="-128"/>
              <a:ea typeface="Meiryo UI" panose="020B0604030504040204" pitchFamily="50" charset="-128"/>
              <a:cs typeface="Meiryo UI" pitchFamily="50" charset="-128"/>
            </a:endParaRPr>
          </a:p>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H30(2018)</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月改定</a:t>
            </a:r>
            <a:endParaRPr lang="en-US" altLang="ja-JP" sz="600" dirty="0">
              <a:solidFill>
                <a:srgbClr val="000000"/>
              </a:solidFill>
              <a:latin typeface="Meiryo UI" panose="020B0604030504040204" pitchFamily="50" charset="-128"/>
              <a:ea typeface="Meiryo UI" panose="020B0604030504040204" pitchFamily="50" charset="-128"/>
              <a:cs typeface="Meiryo UI" pitchFamily="50" charset="-128"/>
            </a:endParaRPr>
          </a:p>
          <a:p>
            <a:pPr algn="ctr" defTabSz="566128" fontAlgn="base">
              <a:spcBef>
                <a:spcPct val="0"/>
              </a:spcBef>
              <a:spcAft>
                <a:spcPct val="0"/>
              </a:spcAft>
            </a:pP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R  3(2021)</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60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600" dirty="0">
                <a:solidFill>
                  <a:srgbClr val="000000"/>
                </a:solidFill>
                <a:latin typeface="Meiryo UI" panose="020B0604030504040204" pitchFamily="50" charset="-128"/>
                <a:ea typeface="Meiryo UI" panose="020B0604030504040204" pitchFamily="50" charset="-128"/>
                <a:cs typeface="Meiryo UI" pitchFamily="50" charset="-128"/>
              </a:rPr>
              <a:t>月改定</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0" y="-60094"/>
            <a:ext cx="9144000" cy="620688"/>
          </a:xfrm>
          <a:prstGeom prst="rect">
            <a:avLst/>
          </a:prstGeom>
          <a:solidFill>
            <a:srgbClr val="548235"/>
          </a:solidFill>
          <a:ln>
            <a:solidFill>
              <a:schemeClr val="bg1"/>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密集市街地対策の状況</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25</a:t>
            </a:fld>
            <a:endParaRPr lang="ja-JP" altLang="en-US" sz="1800" dirty="0">
              <a:solidFill>
                <a:schemeClr val="tx1"/>
              </a:solidFill>
            </a:endParaRPr>
          </a:p>
        </p:txBody>
      </p:sp>
      <p:grpSp>
        <p:nvGrpSpPr>
          <p:cNvPr id="9" name="グループ化 8"/>
          <p:cNvGrpSpPr/>
          <p:nvPr/>
        </p:nvGrpSpPr>
        <p:grpSpPr>
          <a:xfrm>
            <a:off x="209822" y="6150100"/>
            <a:ext cx="2107151" cy="446441"/>
            <a:chOff x="227865" y="5220011"/>
            <a:chExt cx="2107151" cy="446441"/>
          </a:xfrm>
        </p:grpSpPr>
        <p:grpSp>
          <p:nvGrpSpPr>
            <p:cNvPr id="84" name="グループ化 83" descr="大阪の成長を支えるまちづくりをめざし、「災害に強いまちづくり」と「活力と魅力あふれるまちづくり」の両輪で取組みを展開します。" title="まちづくりの基本目標と展開の方向性のイメージ図"/>
            <p:cNvGrpSpPr/>
            <p:nvPr/>
          </p:nvGrpSpPr>
          <p:grpSpPr>
            <a:xfrm>
              <a:off x="227865" y="5220011"/>
              <a:ext cx="2107151" cy="446441"/>
              <a:chOff x="0" y="143035"/>
              <a:chExt cx="2691765" cy="570568"/>
            </a:xfrm>
          </p:grpSpPr>
          <p:sp>
            <p:nvSpPr>
              <p:cNvPr id="86" name="四角形: 角を丸くする 46">
                <a:extLst>
                  <a:ext uri="{FF2B5EF4-FFF2-40B4-BE49-F238E27FC236}">
                    <a16:creationId xmlns:a16="http://schemas.microsoft.com/office/drawing/2014/main" id="{7D73CCFE-C5B5-40FE-8E7F-76DEDA047FE7}"/>
                  </a:ext>
                </a:extLst>
              </p:cNvPr>
              <p:cNvSpPr/>
              <p:nvPr/>
            </p:nvSpPr>
            <p:spPr>
              <a:xfrm>
                <a:off x="0" y="143035"/>
                <a:ext cx="2691765" cy="570568"/>
              </a:xfrm>
              <a:prstGeom prst="ellipse">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lnSpc>
                    <a:spcPts val="1600"/>
                  </a:lnSpc>
                  <a:spcAft>
                    <a:spcPts val="0"/>
                  </a:spcAft>
                </a:pP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87" name="グループ化 86"/>
              <p:cNvGrpSpPr/>
              <p:nvPr/>
            </p:nvGrpSpPr>
            <p:grpSpPr>
              <a:xfrm>
                <a:off x="1080925" y="310758"/>
                <a:ext cx="512444" cy="374686"/>
                <a:chOff x="3713470" y="-256845"/>
                <a:chExt cx="512699" cy="374999"/>
              </a:xfrm>
            </p:grpSpPr>
            <p:sp>
              <p:nvSpPr>
                <p:cNvPr id="94" name="下カーブ矢印 93">
                  <a:extLst>
                    <a:ext uri="{FF2B5EF4-FFF2-40B4-BE49-F238E27FC236}">
                      <a16:creationId xmlns:a16="http://schemas.microsoft.com/office/drawing/2014/main" id="{2F59FDC1-1645-4A86-8AF1-E4AB7DE94B69}"/>
                    </a:ext>
                  </a:extLst>
                </p:cNvPr>
                <p:cNvSpPr/>
                <p:nvPr/>
              </p:nvSpPr>
              <p:spPr>
                <a:xfrm>
                  <a:off x="3785952" y="-256845"/>
                  <a:ext cx="376584" cy="136683"/>
                </a:xfrm>
                <a:prstGeom prst="curvedDown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600"/>
                </a:p>
              </p:txBody>
            </p:sp>
            <p:sp>
              <p:nvSpPr>
                <p:cNvPr id="99" name="テキスト ボックス 27">
                  <a:extLst>
                    <a:ext uri="{FF2B5EF4-FFF2-40B4-BE49-F238E27FC236}">
                      <a16:creationId xmlns:a16="http://schemas.microsoft.com/office/drawing/2014/main" id="{0411C554-ADD6-4742-90AB-BFF758546AF0}"/>
                    </a:ext>
                  </a:extLst>
                </p:cNvPr>
                <p:cNvSpPr txBox="1"/>
                <p:nvPr/>
              </p:nvSpPr>
              <p:spPr>
                <a:xfrm>
                  <a:off x="3713470" y="-148738"/>
                  <a:ext cx="512699" cy="136424"/>
                </a:xfrm>
                <a:prstGeom prst="rect">
                  <a:avLst/>
                </a:prstGeom>
                <a:noFill/>
              </p:spPr>
              <p:txBody>
                <a:bodyPr wrap="square" lIns="0" tIns="0" rIns="0" bIns="0" rtlCol="0" anchor="ctr" anchorCtr="0">
                  <a:noAutofit/>
                </a:bodyPr>
                <a:lstStyle/>
                <a:p>
                  <a:pPr algn="ctr">
                    <a:lnSpc>
                      <a:spcPts val="1000"/>
                    </a:lnSpc>
                    <a:spcAft>
                      <a:spcPts val="0"/>
                    </a:spcAft>
                  </a:pPr>
                  <a:r>
                    <a:rPr lang="ja-JP" sz="600" kern="12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好循環</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0" name="下カーブ矢印 99">
                  <a:extLst>
                    <a:ext uri="{FF2B5EF4-FFF2-40B4-BE49-F238E27FC236}">
                      <a16:creationId xmlns:a16="http://schemas.microsoft.com/office/drawing/2014/main" id="{2F59FDC1-1645-4A86-8AF1-E4AB7DE94B69}"/>
                    </a:ext>
                  </a:extLst>
                </p:cNvPr>
                <p:cNvSpPr/>
                <p:nvPr/>
              </p:nvSpPr>
              <p:spPr>
                <a:xfrm flipH="1" flipV="1">
                  <a:off x="3775254" y="-18529"/>
                  <a:ext cx="376584" cy="136683"/>
                </a:xfrm>
                <a:prstGeom prst="curvedDownArrow">
                  <a:avLst>
                    <a:gd name="adj1" fmla="val 25000"/>
                    <a:gd name="adj2" fmla="val 5000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600"/>
                </a:p>
              </p:txBody>
            </p:sp>
          </p:grpSp>
          <p:sp>
            <p:nvSpPr>
              <p:cNvPr id="89" name="角丸四角形 88">
                <a:extLst>
                  <a:ext uri="{FF2B5EF4-FFF2-40B4-BE49-F238E27FC236}">
                    <a16:creationId xmlns:a16="http://schemas.microsoft.com/office/drawing/2014/main" id="{04BC1E96-C803-4BC7-9D7E-82CF19370FE8}"/>
                  </a:ext>
                </a:extLst>
              </p:cNvPr>
              <p:cNvSpPr/>
              <p:nvPr/>
            </p:nvSpPr>
            <p:spPr>
              <a:xfrm>
                <a:off x="148706" y="359582"/>
                <a:ext cx="927289" cy="229536"/>
              </a:xfrm>
              <a:prstGeom prst="roundRect">
                <a:avLst/>
              </a:prstGeom>
              <a:gradFill>
                <a:gsLst>
                  <a:gs pos="0">
                    <a:schemeClr val="tx2">
                      <a:lumMod val="60000"/>
                      <a:lumOff val="40000"/>
                    </a:schemeClr>
                  </a:gs>
                  <a:gs pos="50000">
                    <a:schemeClr val="accent5">
                      <a:lumMod val="20000"/>
                      <a:lumOff val="80000"/>
                    </a:schemeClr>
                  </a:gs>
                  <a:gs pos="100000">
                    <a:schemeClr val="tx2">
                      <a:lumMod val="60000"/>
                      <a:lumOff val="40000"/>
                    </a:schemeClr>
                  </a:gs>
                </a:gsLst>
                <a:lin ang="5400000" scaled="1"/>
              </a:gra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spcAft>
                    <a:spcPts val="0"/>
                  </a:spcAft>
                </a:pPr>
                <a:r>
                  <a:rPr lang="ja-JP" sz="600" b="1" kern="1200" spc="1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災害に強い</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sz="600" b="1" kern="1200" spc="10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まちづくり</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0" name="角丸四角形 89">
                <a:extLst>
                  <a:ext uri="{FF2B5EF4-FFF2-40B4-BE49-F238E27FC236}">
                    <a16:creationId xmlns:a16="http://schemas.microsoft.com/office/drawing/2014/main" id="{3D3A0536-C00E-4C2C-919A-257E0C43E3C6}"/>
                  </a:ext>
                </a:extLst>
              </p:cNvPr>
              <p:cNvSpPr/>
              <p:nvPr/>
            </p:nvSpPr>
            <p:spPr>
              <a:xfrm>
                <a:off x="1619846" y="359925"/>
                <a:ext cx="930303" cy="223770"/>
              </a:xfrm>
              <a:prstGeom prst="roundRect">
                <a:avLst/>
              </a:prstGeom>
              <a:gradFill>
                <a:gsLst>
                  <a:gs pos="0">
                    <a:srgbClr val="FFC000"/>
                  </a:gs>
                  <a:gs pos="50000">
                    <a:srgbClr val="FFFFCC"/>
                  </a:gs>
                  <a:gs pos="100000">
                    <a:srgbClr val="FFC000"/>
                  </a:gs>
                </a:gsLst>
                <a:lin ang="5400000" scaled="1"/>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spcAft>
                    <a:spcPts val="0"/>
                  </a:spcAft>
                </a:pPr>
                <a:r>
                  <a:rPr lang="ja-JP" sz="600" b="1" kern="1200" spc="-1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活力と魅力あふれる</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sz="600" b="1" kern="1200" spc="-10" dirty="0">
                    <a:solidFill>
                      <a:srgbClr val="000000"/>
                    </a:solidFill>
                    <a:effectLst/>
                    <a:latin typeface="ＭＳ Ｐゴシック" panose="020B0600070205080204" pitchFamily="50" charset="-128"/>
                    <a:ea typeface="Meiryo UI" panose="020B0604030504040204" pitchFamily="50" charset="-128"/>
                    <a:cs typeface="Meiryo UI" panose="020B0604030504040204" pitchFamily="50" charset="-128"/>
                  </a:rPr>
                  <a:t>まちづくり</a:t>
                </a:r>
                <a:endParaRPr lang="ja-JP" sz="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101" name="正方形/長方形 40"/>
            <p:cNvSpPr>
              <a:spLocks/>
            </p:cNvSpPr>
            <p:nvPr/>
          </p:nvSpPr>
          <p:spPr bwMode="auto">
            <a:xfrm>
              <a:off x="669034" y="5257757"/>
              <a:ext cx="1222966" cy="102605"/>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algn="ctr">
                <a:spcAft>
                  <a:spcPts val="0"/>
                </a:spcAft>
              </a:pPr>
              <a:r>
                <a:rPr lang="ja-JP" altLang="ja-JP" sz="6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大阪の成長を支えるまちづくり</a:t>
              </a:r>
              <a:endParaRPr lang="ja-JP" altLang="ja-JP" sz="6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109" name="グループ化 108"/>
          <p:cNvGrpSpPr/>
          <p:nvPr/>
        </p:nvGrpSpPr>
        <p:grpSpPr>
          <a:xfrm>
            <a:off x="2600321" y="3253071"/>
            <a:ext cx="6328333" cy="3278580"/>
            <a:chOff x="-134792" y="-645296"/>
            <a:chExt cx="4442395" cy="2301827"/>
          </a:xfrm>
        </p:grpSpPr>
        <p:grpSp>
          <p:nvGrpSpPr>
            <p:cNvPr id="124" name="グループ化 123"/>
            <p:cNvGrpSpPr/>
            <p:nvPr/>
          </p:nvGrpSpPr>
          <p:grpSpPr>
            <a:xfrm>
              <a:off x="-134792" y="-645296"/>
              <a:ext cx="4442395" cy="2301827"/>
              <a:chOff x="-172509" y="-785168"/>
              <a:chExt cx="5685520" cy="2800750"/>
            </a:xfrm>
          </p:grpSpPr>
          <p:pic>
            <p:nvPicPr>
              <p:cNvPr id="128" name="図 127"/>
              <p:cNvPicPr>
                <a:picLocks noChangeAspect="1"/>
              </p:cNvPicPr>
              <p:nvPr/>
            </p:nvPicPr>
            <p:blipFill rotWithShape="1">
              <a:blip r:embed="rId3" cstate="print">
                <a:extLst>
                  <a:ext uri="{28A0092B-C50C-407E-A947-70E740481C1C}">
                    <a14:useLocalDpi xmlns:a14="http://schemas.microsoft.com/office/drawing/2010/main" val="0"/>
                  </a:ext>
                </a:extLst>
              </a:blip>
              <a:srcRect l="13887" t="9813" r="4572" b="15438"/>
              <a:stretch/>
            </p:blipFill>
            <p:spPr>
              <a:xfrm flipH="1">
                <a:off x="-172509" y="-785168"/>
                <a:ext cx="5685520" cy="2792723"/>
              </a:xfrm>
              <a:prstGeom prst="rect">
                <a:avLst/>
              </a:prstGeom>
            </p:spPr>
          </p:pic>
          <p:sp>
            <p:nvSpPr>
              <p:cNvPr id="129" name="フリーフォーム 128"/>
              <p:cNvSpPr/>
              <p:nvPr/>
            </p:nvSpPr>
            <p:spPr>
              <a:xfrm flipH="1">
                <a:off x="1575801" y="216982"/>
                <a:ext cx="3103155" cy="1793126"/>
              </a:xfrm>
              <a:custGeom>
                <a:avLst/>
                <a:gdLst>
                  <a:gd name="connsiteX0" fmla="*/ 1060450 w 1162050"/>
                  <a:gd name="connsiteY0" fmla="*/ 0 h 641350"/>
                  <a:gd name="connsiteX1" fmla="*/ 0 w 1162050"/>
                  <a:gd name="connsiteY1" fmla="*/ 292100 h 641350"/>
                  <a:gd name="connsiteX2" fmla="*/ 298450 w 1162050"/>
                  <a:gd name="connsiteY2" fmla="*/ 641350 h 641350"/>
                  <a:gd name="connsiteX3" fmla="*/ 660400 w 1162050"/>
                  <a:gd name="connsiteY3" fmla="*/ 488950 h 641350"/>
                  <a:gd name="connsiteX4" fmla="*/ 895350 w 1162050"/>
                  <a:gd name="connsiteY4" fmla="*/ 368300 h 641350"/>
                  <a:gd name="connsiteX5" fmla="*/ 958850 w 1162050"/>
                  <a:gd name="connsiteY5" fmla="*/ 311150 h 641350"/>
                  <a:gd name="connsiteX6" fmla="*/ 1162050 w 1162050"/>
                  <a:gd name="connsiteY6" fmla="*/ 165100 h 641350"/>
                  <a:gd name="connsiteX7" fmla="*/ 1060450 w 1162050"/>
                  <a:gd name="connsiteY7" fmla="*/ 0 h 641350"/>
                  <a:gd name="connsiteX0" fmla="*/ 861823 w 1162050"/>
                  <a:gd name="connsiteY0" fmla="*/ 0 h 564096"/>
                  <a:gd name="connsiteX1" fmla="*/ 0 w 1162050"/>
                  <a:gd name="connsiteY1" fmla="*/ 214846 h 564096"/>
                  <a:gd name="connsiteX2" fmla="*/ 298450 w 1162050"/>
                  <a:gd name="connsiteY2" fmla="*/ 564096 h 564096"/>
                  <a:gd name="connsiteX3" fmla="*/ 660400 w 1162050"/>
                  <a:gd name="connsiteY3" fmla="*/ 411696 h 564096"/>
                  <a:gd name="connsiteX4" fmla="*/ 895350 w 1162050"/>
                  <a:gd name="connsiteY4" fmla="*/ 291046 h 564096"/>
                  <a:gd name="connsiteX5" fmla="*/ 958850 w 1162050"/>
                  <a:gd name="connsiteY5" fmla="*/ 233896 h 564096"/>
                  <a:gd name="connsiteX6" fmla="*/ 1162050 w 1162050"/>
                  <a:gd name="connsiteY6" fmla="*/ 87846 h 564096"/>
                  <a:gd name="connsiteX7" fmla="*/ 861823 w 1162050"/>
                  <a:gd name="connsiteY7" fmla="*/ 0 h 564096"/>
                  <a:gd name="connsiteX0" fmla="*/ 861823 w 1190941"/>
                  <a:gd name="connsiteY0" fmla="*/ 0 h 564096"/>
                  <a:gd name="connsiteX1" fmla="*/ 0 w 1190941"/>
                  <a:gd name="connsiteY1" fmla="*/ 214846 h 564096"/>
                  <a:gd name="connsiteX2" fmla="*/ 298450 w 1190941"/>
                  <a:gd name="connsiteY2" fmla="*/ 564096 h 564096"/>
                  <a:gd name="connsiteX3" fmla="*/ 660400 w 1190941"/>
                  <a:gd name="connsiteY3" fmla="*/ 411696 h 564096"/>
                  <a:gd name="connsiteX4" fmla="*/ 895350 w 1190941"/>
                  <a:gd name="connsiteY4" fmla="*/ 291046 h 564096"/>
                  <a:gd name="connsiteX5" fmla="*/ 958850 w 1190941"/>
                  <a:gd name="connsiteY5" fmla="*/ 233896 h 564096"/>
                  <a:gd name="connsiteX6" fmla="*/ 1190941 w 1190941"/>
                  <a:gd name="connsiteY6" fmla="*/ 492294 h 564096"/>
                  <a:gd name="connsiteX7" fmla="*/ 861823 w 1190941"/>
                  <a:gd name="connsiteY7" fmla="*/ 0 h 564096"/>
                  <a:gd name="connsiteX0" fmla="*/ 861823 w 1190941"/>
                  <a:gd name="connsiteY0" fmla="*/ 0 h 567906"/>
                  <a:gd name="connsiteX1" fmla="*/ 0 w 1190941"/>
                  <a:gd name="connsiteY1" fmla="*/ 214846 h 567906"/>
                  <a:gd name="connsiteX2" fmla="*/ 298450 w 1190941"/>
                  <a:gd name="connsiteY2" fmla="*/ 564096 h 567906"/>
                  <a:gd name="connsiteX3" fmla="*/ 660400 w 1190941"/>
                  <a:gd name="connsiteY3" fmla="*/ 411696 h 567906"/>
                  <a:gd name="connsiteX4" fmla="*/ 895350 w 1190941"/>
                  <a:gd name="connsiteY4" fmla="*/ 291046 h 567906"/>
                  <a:gd name="connsiteX5" fmla="*/ 971490 w 1190941"/>
                  <a:gd name="connsiteY5" fmla="*/ 567906 h 567906"/>
                  <a:gd name="connsiteX6" fmla="*/ 1190941 w 1190941"/>
                  <a:gd name="connsiteY6" fmla="*/ 492294 h 567906"/>
                  <a:gd name="connsiteX7" fmla="*/ 861823 w 1190941"/>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95350 w 1198164"/>
                  <a:gd name="connsiteY4" fmla="*/ 291046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567906"/>
                  <a:gd name="connsiteX1" fmla="*/ 0 w 1198164"/>
                  <a:gd name="connsiteY1" fmla="*/ 214846 h 567906"/>
                  <a:gd name="connsiteX2" fmla="*/ 298450 w 1198164"/>
                  <a:gd name="connsiteY2" fmla="*/ 564096 h 567906"/>
                  <a:gd name="connsiteX3" fmla="*/ 660400 w 1198164"/>
                  <a:gd name="connsiteY3" fmla="*/ 411696 h 567906"/>
                  <a:gd name="connsiteX4" fmla="*/ 810483 w 1198164"/>
                  <a:gd name="connsiteY4" fmla="*/ 334218 h 567906"/>
                  <a:gd name="connsiteX5" fmla="*/ 971490 w 1198164"/>
                  <a:gd name="connsiteY5" fmla="*/ 567906 h 567906"/>
                  <a:gd name="connsiteX6" fmla="*/ 1198164 w 1198164"/>
                  <a:gd name="connsiteY6" fmla="*/ 530921 h 567906"/>
                  <a:gd name="connsiteX7" fmla="*/ 861823 w 1198164"/>
                  <a:gd name="connsiteY7" fmla="*/ 0 h 567906"/>
                  <a:gd name="connsiteX0" fmla="*/ 861823 w 1198164"/>
                  <a:gd name="connsiteY0" fmla="*/ 0 h 629254"/>
                  <a:gd name="connsiteX1" fmla="*/ 0 w 1198164"/>
                  <a:gd name="connsiteY1" fmla="*/ 214846 h 629254"/>
                  <a:gd name="connsiteX2" fmla="*/ 298450 w 1198164"/>
                  <a:gd name="connsiteY2" fmla="*/ 564096 h 629254"/>
                  <a:gd name="connsiteX3" fmla="*/ 660400 w 1198164"/>
                  <a:gd name="connsiteY3" fmla="*/ 411696 h 629254"/>
                  <a:gd name="connsiteX4" fmla="*/ 810483 w 1198164"/>
                  <a:gd name="connsiteY4" fmla="*/ 334218 h 629254"/>
                  <a:gd name="connsiteX5" fmla="*/ 938987 w 1198164"/>
                  <a:gd name="connsiteY5" fmla="*/ 629254 h 629254"/>
                  <a:gd name="connsiteX6" fmla="*/ 1198164 w 1198164"/>
                  <a:gd name="connsiteY6" fmla="*/ 530921 h 629254"/>
                  <a:gd name="connsiteX7" fmla="*/ 861823 w 1198164"/>
                  <a:gd name="connsiteY7" fmla="*/ 0 h 629254"/>
                  <a:gd name="connsiteX0" fmla="*/ 861823 w 1198164"/>
                  <a:gd name="connsiteY0" fmla="*/ 0 h 629254"/>
                  <a:gd name="connsiteX1" fmla="*/ 0 w 1198164"/>
                  <a:gd name="connsiteY1" fmla="*/ 214846 h 629254"/>
                  <a:gd name="connsiteX2" fmla="*/ 298450 w 1198164"/>
                  <a:gd name="connsiteY2" fmla="*/ 564096 h 629254"/>
                  <a:gd name="connsiteX3" fmla="*/ 810483 w 1198164"/>
                  <a:gd name="connsiteY3" fmla="*/ 334218 h 629254"/>
                  <a:gd name="connsiteX4" fmla="*/ 938987 w 1198164"/>
                  <a:gd name="connsiteY4" fmla="*/ 629254 h 629254"/>
                  <a:gd name="connsiteX5" fmla="*/ 1198164 w 1198164"/>
                  <a:gd name="connsiteY5" fmla="*/ 530921 h 629254"/>
                  <a:gd name="connsiteX6" fmla="*/ 861823 w 1198164"/>
                  <a:gd name="connsiteY6" fmla="*/ 0 h 6292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938987 w 1198164"/>
                  <a:gd name="connsiteY4" fmla="*/ 629254 h 985754"/>
                  <a:gd name="connsiteX5" fmla="*/ 1198164 w 1198164"/>
                  <a:gd name="connsiteY5" fmla="*/ 530921 h 985754"/>
                  <a:gd name="connsiteX6" fmla="*/ 861823 w 1198164"/>
                  <a:gd name="connsiteY6" fmla="*/ 0 h 985754"/>
                  <a:gd name="connsiteX0" fmla="*/ 861823 w 1198164"/>
                  <a:gd name="connsiteY0" fmla="*/ 0 h 985754"/>
                  <a:gd name="connsiteX1" fmla="*/ 0 w 1198164"/>
                  <a:gd name="connsiteY1" fmla="*/ 214846 h 985754"/>
                  <a:gd name="connsiteX2" fmla="*/ 298450 w 1198164"/>
                  <a:gd name="connsiteY2" fmla="*/ 564096 h 985754"/>
                  <a:gd name="connsiteX3" fmla="*/ 508993 w 1198164"/>
                  <a:gd name="connsiteY3" fmla="*/ 985754 h 985754"/>
                  <a:gd name="connsiteX4" fmla="*/ 1070069 w 1198164"/>
                  <a:gd name="connsiteY4" fmla="*/ 827189 h 985754"/>
                  <a:gd name="connsiteX5" fmla="*/ 1198164 w 1198164"/>
                  <a:gd name="connsiteY5" fmla="*/ 530921 h 985754"/>
                  <a:gd name="connsiteX6" fmla="*/ 861823 w 1198164"/>
                  <a:gd name="connsiteY6" fmla="*/ 0 h 985754"/>
                  <a:gd name="connsiteX0" fmla="*/ 86182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61823 w 1303030"/>
                  <a:gd name="connsiteY6" fmla="*/ 0 h 985754"/>
                  <a:gd name="connsiteX0" fmla="*/ 837413 w 1303030"/>
                  <a:gd name="connsiteY0" fmla="*/ 0 h 985754"/>
                  <a:gd name="connsiteX1" fmla="*/ 0 w 1303030"/>
                  <a:gd name="connsiteY1" fmla="*/ 214846 h 985754"/>
                  <a:gd name="connsiteX2" fmla="*/ 298450 w 1303030"/>
                  <a:gd name="connsiteY2" fmla="*/ 564096 h 985754"/>
                  <a:gd name="connsiteX3" fmla="*/ 508993 w 1303030"/>
                  <a:gd name="connsiteY3" fmla="*/ 985754 h 985754"/>
                  <a:gd name="connsiteX4" fmla="*/ 1070069 w 1303030"/>
                  <a:gd name="connsiteY4" fmla="*/ 827189 h 985754"/>
                  <a:gd name="connsiteX5" fmla="*/ 1303030 w 1303030"/>
                  <a:gd name="connsiteY5" fmla="*/ 761845 h 985754"/>
                  <a:gd name="connsiteX6" fmla="*/ 837413 w 1303030"/>
                  <a:gd name="connsiteY6" fmla="*/ 0 h 985754"/>
                  <a:gd name="connsiteX0" fmla="*/ 837413 w 1292568"/>
                  <a:gd name="connsiteY0" fmla="*/ 0 h 985754"/>
                  <a:gd name="connsiteX1" fmla="*/ 0 w 1292568"/>
                  <a:gd name="connsiteY1" fmla="*/ 214846 h 985754"/>
                  <a:gd name="connsiteX2" fmla="*/ 298450 w 1292568"/>
                  <a:gd name="connsiteY2" fmla="*/ 564096 h 985754"/>
                  <a:gd name="connsiteX3" fmla="*/ 508993 w 1292568"/>
                  <a:gd name="connsiteY3" fmla="*/ 985754 h 985754"/>
                  <a:gd name="connsiteX4" fmla="*/ 1070069 w 1292568"/>
                  <a:gd name="connsiteY4" fmla="*/ 827189 h 985754"/>
                  <a:gd name="connsiteX5" fmla="*/ 1292568 w 1292568"/>
                  <a:gd name="connsiteY5" fmla="*/ 783785 h 985754"/>
                  <a:gd name="connsiteX6" fmla="*/ 837413 w 1292568"/>
                  <a:gd name="connsiteY6" fmla="*/ 0 h 985754"/>
                  <a:gd name="connsiteX0" fmla="*/ 844387 w 1292568"/>
                  <a:gd name="connsiteY0" fmla="*/ 0 h 968202"/>
                  <a:gd name="connsiteX1" fmla="*/ 0 w 1292568"/>
                  <a:gd name="connsiteY1" fmla="*/ 197294 h 968202"/>
                  <a:gd name="connsiteX2" fmla="*/ 298450 w 1292568"/>
                  <a:gd name="connsiteY2" fmla="*/ 546544 h 968202"/>
                  <a:gd name="connsiteX3" fmla="*/ 508993 w 1292568"/>
                  <a:gd name="connsiteY3" fmla="*/ 968202 h 968202"/>
                  <a:gd name="connsiteX4" fmla="*/ 1070069 w 1292568"/>
                  <a:gd name="connsiteY4" fmla="*/ 809637 h 968202"/>
                  <a:gd name="connsiteX5" fmla="*/ 1292568 w 1292568"/>
                  <a:gd name="connsiteY5" fmla="*/ 766233 h 968202"/>
                  <a:gd name="connsiteX6" fmla="*/ 844387 w 1292568"/>
                  <a:gd name="connsiteY6" fmla="*/ 0 h 968202"/>
                  <a:gd name="connsiteX0" fmla="*/ 819978 w 1292568"/>
                  <a:gd name="connsiteY0" fmla="*/ 0 h 972590"/>
                  <a:gd name="connsiteX1" fmla="*/ 0 w 1292568"/>
                  <a:gd name="connsiteY1" fmla="*/ 201682 h 972590"/>
                  <a:gd name="connsiteX2" fmla="*/ 298450 w 1292568"/>
                  <a:gd name="connsiteY2" fmla="*/ 550932 h 972590"/>
                  <a:gd name="connsiteX3" fmla="*/ 508993 w 1292568"/>
                  <a:gd name="connsiteY3" fmla="*/ 972590 h 972590"/>
                  <a:gd name="connsiteX4" fmla="*/ 1070069 w 1292568"/>
                  <a:gd name="connsiteY4" fmla="*/ 814025 h 972590"/>
                  <a:gd name="connsiteX5" fmla="*/ 1292568 w 1292568"/>
                  <a:gd name="connsiteY5" fmla="*/ 770621 h 972590"/>
                  <a:gd name="connsiteX6" fmla="*/ 819978 w 1292568"/>
                  <a:gd name="connsiteY6" fmla="*/ 0 h 972590"/>
                  <a:gd name="connsiteX0" fmla="*/ 819978 w 1282107"/>
                  <a:gd name="connsiteY0" fmla="*/ 0 h 972590"/>
                  <a:gd name="connsiteX1" fmla="*/ 0 w 1282107"/>
                  <a:gd name="connsiteY1" fmla="*/ 201682 h 972590"/>
                  <a:gd name="connsiteX2" fmla="*/ 298450 w 1282107"/>
                  <a:gd name="connsiteY2" fmla="*/ 550932 h 972590"/>
                  <a:gd name="connsiteX3" fmla="*/ 508993 w 1282107"/>
                  <a:gd name="connsiteY3" fmla="*/ 972590 h 972590"/>
                  <a:gd name="connsiteX4" fmla="*/ 1070069 w 1282107"/>
                  <a:gd name="connsiteY4" fmla="*/ 814025 h 972590"/>
                  <a:gd name="connsiteX5" fmla="*/ 1282107 w 1282107"/>
                  <a:gd name="connsiteY5" fmla="*/ 788173 h 972590"/>
                  <a:gd name="connsiteX6" fmla="*/ 819978 w 1282107"/>
                  <a:gd name="connsiteY6" fmla="*/ 0 h 972590"/>
                  <a:gd name="connsiteX0" fmla="*/ 819978 w 1282107"/>
                  <a:gd name="connsiteY0" fmla="*/ 0 h 918999"/>
                  <a:gd name="connsiteX1" fmla="*/ 0 w 1282107"/>
                  <a:gd name="connsiteY1" fmla="*/ 201682 h 918999"/>
                  <a:gd name="connsiteX2" fmla="*/ 298450 w 1282107"/>
                  <a:gd name="connsiteY2" fmla="*/ 550932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298450 w 1282107"/>
                  <a:gd name="connsiteY2" fmla="*/ 550932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351447 w 1282107"/>
                  <a:gd name="connsiteY2" fmla="*/ 634296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819978 w 1282107"/>
                  <a:gd name="connsiteY0" fmla="*/ 0 h 918999"/>
                  <a:gd name="connsiteX1" fmla="*/ 0 w 1282107"/>
                  <a:gd name="connsiteY1" fmla="*/ 201682 h 918999"/>
                  <a:gd name="connsiteX2" fmla="*/ 351447 w 1282107"/>
                  <a:gd name="connsiteY2" fmla="*/ 634296 h 918999"/>
                  <a:gd name="connsiteX3" fmla="*/ 478181 w 1282107"/>
                  <a:gd name="connsiteY3" fmla="*/ 918999 h 918999"/>
                  <a:gd name="connsiteX4" fmla="*/ 1070069 w 1282107"/>
                  <a:gd name="connsiteY4" fmla="*/ 814025 h 918999"/>
                  <a:gd name="connsiteX5" fmla="*/ 1282107 w 1282107"/>
                  <a:gd name="connsiteY5" fmla="*/ 788173 h 918999"/>
                  <a:gd name="connsiteX6" fmla="*/ 819978 w 1282107"/>
                  <a:gd name="connsiteY6" fmla="*/ 0 h 918999"/>
                  <a:gd name="connsiteX0" fmla="*/ 790398 w 1252527"/>
                  <a:gd name="connsiteY0" fmla="*/ 0 h 918999"/>
                  <a:gd name="connsiteX1" fmla="*/ 0 w 1252527"/>
                  <a:gd name="connsiteY1" fmla="*/ 200193 h 918999"/>
                  <a:gd name="connsiteX2" fmla="*/ 321867 w 1252527"/>
                  <a:gd name="connsiteY2" fmla="*/ 634296 h 918999"/>
                  <a:gd name="connsiteX3" fmla="*/ 448601 w 1252527"/>
                  <a:gd name="connsiteY3" fmla="*/ 918999 h 918999"/>
                  <a:gd name="connsiteX4" fmla="*/ 1040489 w 1252527"/>
                  <a:gd name="connsiteY4" fmla="*/ 814025 h 918999"/>
                  <a:gd name="connsiteX5" fmla="*/ 1252527 w 1252527"/>
                  <a:gd name="connsiteY5" fmla="*/ 788173 h 918999"/>
                  <a:gd name="connsiteX6" fmla="*/ 790398 w 1252527"/>
                  <a:gd name="connsiteY6" fmla="*/ 0 h 918999"/>
                  <a:gd name="connsiteX0" fmla="*/ 790398 w 1252527"/>
                  <a:gd name="connsiteY0" fmla="*/ 0 h 918999"/>
                  <a:gd name="connsiteX1" fmla="*/ 380683 w 1252527"/>
                  <a:gd name="connsiteY1" fmla="*/ 105697 h 918999"/>
                  <a:gd name="connsiteX2" fmla="*/ 0 w 1252527"/>
                  <a:gd name="connsiteY2" fmla="*/ 200193 h 918999"/>
                  <a:gd name="connsiteX3" fmla="*/ 321867 w 1252527"/>
                  <a:gd name="connsiteY3" fmla="*/ 634296 h 918999"/>
                  <a:gd name="connsiteX4" fmla="*/ 448601 w 1252527"/>
                  <a:gd name="connsiteY4" fmla="*/ 918999 h 918999"/>
                  <a:gd name="connsiteX5" fmla="*/ 1040489 w 1252527"/>
                  <a:gd name="connsiteY5" fmla="*/ 814025 h 918999"/>
                  <a:gd name="connsiteX6" fmla="*/ 1252527 w 1252527"/>
                  <a:gd name="connsiteY6" fmla="*/ 788173 h 918999"/>
                  <a:gd name="connsiteX7" fmla="*/ 790398 w 1252527"/>
                  <a:gd name="connsiteY7" fmla="*/ 0 h 918999"/>
                  <a:gd name="connsiteX0" fmla="*/ 790398 w 1252527"/>
                  <a:gd name="connsiteY0" fmla="*/ 0 h 918999"/>
                  <a:gd name="connsiteX1" fmla="*/ 384381 w 1252527"/>
                  <a:gd name="connsiteY1" fmla="*/ 93788 h 918999"/>
                  <a:gd name="connsiteX2" fmla="*/ 0 w 1252527"/>
                  <a:gd name="connsiteY2" fmla="*/ 200193 h 918999"/>
                  <a:gd name="connsiteX3" fmla="*/ 321867 w 1252527"/>
                  <a:gd name="connsiteY3" fmla="*/ 634296 h 918999"/>
                  <a:gd name="connsiteX4" fmla="*/ 448601 w 1252527"/>
                  <a:gd name="connsiteY4" fmla="*/ 918999 h 918999"/>
                  <a:gd name="connsiteX5" fmla="*/ 1040489 w 1252527"/>
                  <a:gd name="connsiteY5" fmla="*/ 814025 h 918999"/>
                  <a:gd name="connsiteX6" fmla="*/ 1252527 w 1252527"/>
                  <a:gd name="connsiteY6" fmla="*/ 788173 h 918999"/>
                  <a:gd name="connsiteX7" fmla="*/ 790398 w 1252527"/>
                  <a:gd name="connsiteY7" fmla="*/ 0 h 918999"/>
                  <a:gd name="connsiteX0" fmla="*/ 817513 w 1252527"/>
                  <a:gd name="connsiteY0" fmla="*/ 0 h 911556"/>
                  <a:gd name="connsiteX1" fmla="*/ 384381 w 1252527"/>
                  <a:gd name="connsiteY1" fmla="*/ 86345 h 911556"/>
                  <a:gd name="connsiteX2" fmla="*/ 0 w 1252527"/>
                  <a:gd name="connsiteY2" fmla="*/ 192750 h 911556"/>
                  <a:gd name="connsiteX3" fmla="*/ 321867 w 1252527"/>
                  <a:gd name="connsiteY3" fmla="*/ 626853 h 911556"/>
                  <a:gd name="connsiteX4" fmla="*/ 448601 w 1252527"/>
                  <a:gd name="connsiteY4" fmla="*/ 911556 h 911556"/>
                  <a:gd name="connsiteX5" fmla="*/ 1040489 w 1252527"/>
                  <a:gd name="connsiteY5" fmla="*/ 806582 h 911556"/>
                  <a:gd name="connsiteX6" fmla="*/ 1252527 w 1252527"/>
                  <a:gd name="connsiteY6" fmla="*/ 780730 h 911556"/>
                  <a:gd name="connsiteX7" fmla="*/ 817513 w 1252527"/>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1040489 w 1251295"/>
                  <a:gd name="connsiteY5" fmla="*/ 806582 h 911556"/>
                  <a:gd name="connsiteX6" fmla="*/ 1251295 w 1251295"/>
                  <a:gd name="connsiteY6" fmla="*/ 731605 h 911556"/>
                  <a:gd name="connsiteX7" fmla="*/ 817513 w 1251295"/>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1047884 w 1251295"/>
                  <a:gd name="connsiteY5" fmla="*/ 800628 h 911556"/>
                  <a:gd name="connsiteX6" fmla="*/ 1251295 w 1251295"/>
                  <a:gd name="connsiteY6" fmla="*/ 731605 h 911556"/>
                  <a:gd name="connsiteX7" fmla="*/ 817513 w 1251295"/>
                  <a:gd name="connsiteY7"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797264 w 1251295"/>
                  <a:gd name="connsiteY5" fmla="*/ 845550 h 911556"/>
                  <a:gd name="connsiteX6" fmla="*/ 1047884 w 1251295"/>
                  <a:gd name="connsiteY6" fmla="*/ 800628 h 911556"/>
                  <a:gd name="connsiteX7" fmla="*/ 1251295 w 1251295"/>
                  <a:gd name="connsiteY7" fmla="*/ 731605 h 911556"/>
                  <a:gd name="connsiteX8" fmla="*/ 817513 w 1251295"/>
                  <a:gd name="connsiteY8"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849028 w 1251295"/>
                  <a:gd name="connsiteY5" fmla="*/ 839596 h 911556"/>
                  <a:gd name="connsiteX6" fmla="*/ 1047884 w 1251295"/>
                  <a:gd name="connsiteY6" fmla="*/ 800628 h 911556"/>
                  <a:gd name="connsiteX7" fmla="*/ 1251295 w 1251295"/>
                  <a:gd name="connsiteY7" fmla="*/ 731605 h 911556"/>
                  <a:gd name="connsiteX8" fmla="*/ 817513 w 1251295"/>
                  <a:gd name="connsiteY8"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772614 w 1251295"/>
                  <a:gd name="connsiteY5" fmla="*/ 852993 h 911556"/>
                  <a:gd name="connsiteX6" fmla="*/ 849028 w 1251295"/>
                  <a:gd name="connsiteY6" fmla="*/ 839596 h 911556"/>
                  <a:gd name="connsiteX7" fmla="*/ 1047884 w 1251295"/>
                  <a:gd name="connsiteY7" fmla="*/ 800628 h 911556"/>
                  <a:gd name="connsiteX8" fmla="*/ 1251295 w 1251295"/>
                  <a:gd name="connsiteY8" fmla="*/ 731605 h 911556"/>
                  <a:gd name="connsiteX9" fmla="*/ 817513 w 1251295"/>
                  <a:gd name="connsiteY9"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824378 w 1251295"/>
                  <a:gd name="connsiteY5" fmla="*/ 805356 h 911556"/>
                  <a:gd name="connsiteX6" fmla="*/ 849028 w 1251295"/>
                  <a:gd name="connsiteY6" fmla="*/ 839596 h 911556"/>
                  <a:gd name="connsiteX7" fmla="*/ 1047884 w 1251295"/>
                  <a:gd name="connsiteY7" fmla="*/ 800628 h 911556"/>
                  <a:gd name="connsiteX8" fmla="*/ 1251295 w 1251295"/>
                  <a:gd name="connsiteY8" fmla="*/ 731605 h 911556"/>
                  <a:gd name="connsiteX9" fmla="*/ 817513 w 1251295"/>
                  <a:gd name="connsiteY9"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2139 w 1251295"/>
                  <a:gd name="connsiteY5" fmla="*/ 885743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817513 w 1251295"/>
                  <a:gd name="connsiteY10"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817513 w 1251295"/>
                  <a:gd name="connsiteY10"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56255 w 1251295"/>
                  <a:gd name="connsiteY10" fmla="*/ 232231 h 911556"/>
                  <a:gd name="connsiteX11" fmla="*/ 817513 w 1251295"/>
                  <a:gd name="connsiteY11"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817513 w 1251295"/>
                  <a:gd name="connsiteY11"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937767 w 1251295"/>
                  <a:gd name="connsiteY11" fmla="*/ 215856 h 911556"/>
                  <a:gd name="connsiteX12" fmla="*/ 817513 w 1251295"/>
                  <a:gd name="connsiteY12" fmla="*/ 0 h 911556"/>
                  <a:gd name="connsiteX0" fmla="*/ 817513 w 1251295"/>
                  <a:gd name="connsiteY0" fmla="*/ 0 h 911556"/>
                  <a:gd name="connsiteX1" fmla="*/ 384381 w 1251295"/>
                  <a:gd name="connsiteY1" fmla="*/ 86345 h 911556"/>
                  <a:gd name="connsiteX2" fmla="*/ 0 w 1251295"/>
                  <a:gd name="connsiteY2" fmla="*/ 192750 h 911556"/>
                  <a:gd name="connsiteX3" fmla="*/ 321867 w 1251295"/>
                  <a:gd name="connsiteY3" fmla="*/ 626853 h 911556"/>
                  <a:gd name="connsiteX4" fmla="*/ 448601 w 1251295"/>
                  <a:gd name="connsiteY4" fmla="*/ 911556 h 911556"/>
                  <a:gd name="connsiteX5" fmla="*/ 543371 w 1251295"/>
                  <a:gd name="connsiteY5" fmla="*/ 908072 h 911556"/>
                  <a:gd name="connsiteX6" fmla="*/ 824378 w 1251295"/>
                  <a:gd name="connsiteY6" fmla="*/ 805356 h 911556"/>
                  <a:gd name="connsiteX7" fmla="*/ 849028 w 1251295"/>
                  <a:gd name="connsiteY7" fmla="*/ 839596 h 911556"/>
                  <a:gd name="connsiteX8" fmla="*/ 1047884 w 1251295"/>
                  <a:gd name="connsiteY8" fmla="*/ 800628 h 911556"/>
                  <a:gd name="connsiteX9" fmla="*/ 1251295 w 1251295"/>
                  <a:gd name="connsiteY9" fmla="*/ 731605 h 911556"/>
                  <a:gd name="connsiteX10" fmla="*/ 948860 w 1251295"/>
                  <a:gd name="connsiteY10" fmla="*/ 235208 h 911556"/>
                  <a:gd name="connsiteX11" fmla="*/ 969812 w 1251295"/>
                  <a:gd name="connsiteY11" fmla="*/ 214367 h 911556"/>
                  <a:gd name="connsiteX12" fmla="*/ 817513 w 1251295"/>
                  <a:gd name="connsiteY12" fmla="*/ 0 h 911556"/>
                  <a:gd name="connsiteX0" fmla="*/ 822443 w 1251295"/>
                  <a:gd name="connsiteY0" fmla="*/ 0 h 914533"/>
                  <a:gd name="connsiteX1" fmla="*/ 384381 w 1251295"/>
                  <a:gd name="connsiteY1" fmla="*/ 89322 h 914533"/>
                  <a:gd name="connsiteX2" fmla="*/ 0 w 1251295"/>
                  <a:gd name="connsiteY2" fmla="*/ 195727 h 914533"/>
                  <a:gd name="connsiteX3" fmla="*/ 321867 w 1251295"/>
                  <a:gd name="connsiteY3" fmla="*/ 629830 h 914533"/>
                  <a:gd name="connsiteX4" fmla="*/ 448601 w 1251295"/>
                  <a:gd name="connsiteY4" fmla="*/ 914533 h 914533"/>
                  <a:gd name="connsiteX5" fmla="*/ 543371 w 1251295"/>
                  <a:gd name="connsiteY5" fmla="*/ 911049 h 914533"/>
                  <a:gd name="connsiteX6" fmla="*/ 824378 w 1251295"/>
                  <a:gd name="connsiteY6" fmla="*/ 808333 h 914533"/>
                  <a:gd name="connsiteX7" fmla="*/ 849028 w 1251295"/>
                  <a:gd name="connsiteY7" fmla="*/ 842573 h 914533"/>
                  <a:gd name="connsiteX8" fmla="*/ 1047884 w 1251295"/>
                  <a:gd name="connsiteY8" fmla="*/ 803605 h 914533"/>
                  <a:gd name="connsiteX9" fmla="*/ 1251295 w 1251295"/>
                  <a:gd name="connsiteY9" fmla="*/ 734582 h 914533"/>
                  <a:gd name="connsiteX10" fmla="*/ 948860 w 1251295"/>
                  <a:gd name="connsiteY10" fmla="*/ 238185 h 914533"/>
                  <a:gd name="connsiteX11" fmla="*/ 969812 w 1251295"/>
                  <a:gd name="connsiteY11" fmla="*/ 217344 h 914533"/>
                  <a:gd name="connsiteX12" fmla="*/ 822443 w 1251295"/>
                  <a:gd name="connsiteY12" fmla="*/ 0 h 914533"/>
                  <a:gd name="connsiteX0" fmla="*/ 822443 w 1251295"/>
                  <a:gd name="connsiteY0" fmla="*/ 0 h 914533"/>
                  <a:gd name="connsiteX1" fmla="*/ 384381 w 1251295"/>
                  <a:gd name="connsiteY1" fmla="*/ 89322 h 914533"/>
                  <a:gd name="connsiteX2" fmla="*/ 0 w 1251295"/>
                  <a:gd name="connsiteY2" fmla="*/ 195727 h 914533"/>
                  <a:gd name="connsiteX3" fmla="*/ 321867 w 1251295"/>
                  <a:gd name="connsiteY3" fmla="*/ 629830 h 914533"/>
                  <a:gd name="connsiteX4" fmla="*/ 448601 w 1251295"/>
                  <a:gd name="connsiteY4" fmla="*/ 914533 h 914533"/>
                  <a:gd name="connsiteX5" fmla="*/ 543371 w 1251295"/>
                  <a:gd name="connsiteY5" fmla="*/ 911049 h 914533"/>
                  <a:gd name="connsiteX6" fmla="*/ 824378 w 1251295"/>
                  <a:gd name="connsiteY6" fmla="*/ 808333 h 914533"/>
                  <a:gd name="connsiteX7" fmla="*/ 849028 w 1251295"/>
                  <a:gd name="connsiteY7" fmla="*/ 842573 h 914533"/>
                  <a:gd name="connsiteX8" fmla="*/ 1047884 w 1251295"/>
                  <a:gd name="connsiteY8" fmla="*/ 803605 h 914533"/>
                  <a:gd name="connsiteX9" fmla="*/ 1251295 w 1251295"/>
                  <a:gd name="connsiteY9" fmla="*/ 734582 h 914533"/>
                  <a:gd name="connsiteX10" fmla="*/ 948860 w 1251295"/>
                  <a:gd name="connsiteY10" fmla="*/ 238185 h 914533"/>
                  <a:gd name="connsiteX11" fmla="*/ 975975 w 1251295"/>
                  <a:gd name="connsiteY11" fmla="*/ 218833 h 914533"/>
                  <a:gd name="connsiteX12" fmla="*/ 822443 w 1251295"/>
                  <a:gd name="connsiteY12" fmla="*/ 0 h 914533"/>
                  <a:gd name="connsiteX0" fmla="*/ 822443 w 1256225"/>
                  <a:gd name="connsiteY0" fmla="*/ 0 h 914533"/>
                  <a:gd name="connsiteX1" fmla="*/ 384381 w 1256225"/>
                  <a:gd name="connsiteY1" fmla="*/ 89322 h 914533"/>
                  <a:gd name="connsiteX2" fmla="*/ 0 w 1256225"/>
                  <a:gd name="connsiteY2" fmla="*/ 195727 h 914533"/>
                  <a:gd name="connsiteX3" fmla="*/ 321867 w 1256225"/>
                  <a:gd name="connsiteY3" fmla="*/ 629830 h 914533"/>
                  <a:gd name="connsiteX4" fmla="*/ 448601 w 1256225"/>
                  <a:gd name="connsiteY4" fmla="*/ 914533 h 914533"/>
                  <a:gd name="connsiteX5" fmla="*/ 543371 w 1256225"/>
                  <a:gd name="connsiteY5" fmla="*/ 911049 h 914533"/>
                  <a:gd name="connsiteX6" fmla="*/ 824378 w 1256225"/>
                  <a:gd name="connsiteY6" fmla="*/ 808333 h 914533"/>
                  <a:gd name="connsiteX7" fmla="*/ 849028 w 1256225"/>
                  <a:gd name="connsiteY7" fmla="*/ 842573 h 914533"/>
                  <a:gd name="connsiteX8" fmla="*/ 1047884 w 1256225"/>
                  <a:gd name="connsiteY8" fmla="*/ 803605 h 914533"/>
                  <a:gd name="connsiteX9" fmla="*/ 1256225 w 1256225"/>
                  <a:gd name="connsiteY9" fmla="*/ 728627 h 914533"/>
                  <a:gd name="connsiteX10" fmla="*/ 948860 w 1256225"/>
                  <a:gd name="connsiteY10" fmla="*/ 238185 h 914533"/>
                  <a:gd name="connsiteX11" fmla="*/ 975975 w 1256225"/>
                  <a:gd name="connsiteY11" fmla="*/ 218833 h 914533"/>
                  <a:gd name="connsiteX12" fmla="*/ 822443 w 1256225"/>
                  <a:gd name="connsiteY12" fmla="*/ 0 h 914533"/>
                  <a:gd name="connsiteX0" fmla="*/ 822443 w 1256225"/>
                  <a:gd name="connsiteY0" fmla="*/ 0 h 914533"/>
                  <a:gd name="connsiteX1" fmla="*/ 384381 w 1256225"/>
                  <a:gd name="connsiteY1" fmla="*/ 89322 h 914533"/>
                  <a:gd name="connsiteX2" fmla="*/ 0 w 1256225"/>
                  <a:gd name="connsiteY2" fmla="*/ 195727 h 914533"/>
                  <a:gd name="connsiteX3" fmla="*/ 321867 w 1256225"/>
                  <a:gd name="connsiteY3" fmla="*/ 629830 h 914533"/>
                  <a:gd name="connsiteX4" fmla="*/ 448601 w 1256225"/>
                  <a:gd name="connsiteY4" fmla="*/ 914533 h 914533"/>
                  <a:gd name="connsiteX5" fmla="*/ 543371 w 1256225"/>
                  <a:gd name="connsiteY5" fmla="*/ 911049 h 914533"/>
                  <a:gd name="connsiteX6" fmla="*/ 824378 w 1256225"/>
                  <a:gd name="connsiteY6" fmla="*/ 808333 h 914533"/>
                  <a:gd name="connsiteX7" fmla="*/ 849028 w 1256225"/>
                  <a:gd name="connsiteY7" fmla="*/ 842573 h 914533"/>
                  <a:gd name="connsiteX8" fmla="*/ 1047884 w 1256225"/>
                  <a:gd name="connsiteY8" fmla="*/ 799139 h 914533"/>
                  <a:gd name="connsiteX9" fmla="*/ 1256225 w 1256225"/>
                  <a:gd name="connsiteY9" fmla="*/ 728627 h 914533"/>
                  <a:gd name="connsiteX10" fmla="*/ 948860 w 1256225"/>
                  <a:gd name="connsiteY10" fmla="*/ 238185 h 914533"/>
                  <a:gd name="connsiteX11" fmla="*/ 975975 w 1256225"/>
                  <a:gd name="connsiteY11" fmla="*/ 218833 h 914533"/>
                  <a:gd name="connsiteX12" fmla="*/ 822443 w 1256225"/>
                  <a:gd name="connsiteY12" fmla="*/ 0 h 914533"/>
                  <a:gd name="connsiteX0" fmla="*/ 822443 w 1242668"/>
                  <a:gd name="connsiteY0" fmla="*/ 0 h 914533"/>
                  <a:gd name="connsiteX1" fmla="*/ 384381 w 1242668"/>
                  <a:gd name="connsiteY1" fmla="*/ 89322 h 914533"/>
                  <a:gd name="connsiteX2" fmla="*/ 0 w 1242668"/>
                  <a:gd name="connsiteY2" fmla="*/ 195727 h 914533"/>
                  <a:gd name="connsiteX3" fmla="*/ 321867 w 1242668"/>
                  <a:gd name="connsiteY3" fmla="*/ 629830 h 914533"/>
                  <a:gd name="connsiteX4" fmla="*/ 448601 w 1242668"/>
                  <a:gd name="connsiteY4" fmla="*/ 914533 h 914533"/>
                  <a:gd name="connsiteX5" fmla="*/ 543371 w 1242668"/>
                  <a:gd name="connsiteY5" fmla="*/ 911049 h 914533"/>
                  <a:gd name="connsiteX6" fmla="*/ 824378 w 1242668"/>
                  <a:gd name="connsiteY6" fmla="*/ 808333 h 914533"/>
                  <a:gd name="connsiteX7" fmla="*/ 849028 w 1242668"/>
                  <a:gd name="connsiteY7" fmla="*/ 842573 h 914533"/>
                  <a:gd name="connsiteX8" fmla="*/ 1047884 w 1242668"/>
                  <a:gd name="connsiteY8" fmla="*/ 799139 h 914533"/>
                  <a:gd name="connsiteX9" fmla="*/ 1242668 w 1242668"/>
                  <a:gd name="connsiteY9" fmla="*/ 730116 h 914533"/>
                  <a:gd name="connsiteX10" fmla="*/ 948860 w 1242668"/>
                  <a:gd name="connsiteY10" fmla="*/ 238185 h 914533"/>
                  <a:gd name="connsiteX11" fmla="*/ 975975 w 1242668"/>
                  <a:gd name="connsiteY11" fmla="*/ 218833 h 914533"/>
                  <a:gd name="connsiteX12" fmla="*/ 822443 w 1242668"/>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48860 w 1243900"/>
                  <a:gd name="connsiteY10" fmla="*/ 238185 h 914533"/>
                  <a:gd name="connsiteX11" fmla="*/ 975975 w 1243900"/>
                  <a:gd name="connsiteY11" fmla="*/ 218833 h 914533"/>
                  <a:gd name="connsiteX12" fmla="*/ 822443 w 1243900"/>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37768 w 1243900"/>
                  <a:gd name="connsiteY10" fmla="*/ 239674 h 914533"/>
                  <a:gd name="connsiteX11" fmla="*/ 975975 w 1243900"/>
                  <a:gd name="connsiteY11" fmla="*/ 218833 h 914533"/>
                  <a:gd name="connsiteX12" fmla="*/ 822443 w 1243900"/>
                  <a:gd name="connsiteY12" fmla="*/ 0 h 914533"/>
                  <a:gd name="connsiteX0" fmla="*/ 822443 w 1243900"/>
                  <a:gd name="connsiteY0" fmla="*/ 0 h 914533"/>
                  <a:gd name="connsiteX1" fmla="*/ 384381 w 1243900"/>
                  <a:gd name="connsiteY1" fmla="*/ 89322 h 914533"/>
                  <a:gd name="connsiteX2" fmla="*/ 0 w 1243900"/>
                  <a:gd name="connsiteY2" fmla="*/ 195727 h 914533"/>
                  <a:gd name="connsiteX3" fmla="*/ 321867 w 1243900"/>
                  <a:gd name="connsiteY3" fmla="*/ 629830 h 914533"/>
                  <a:gd name="connsiteX4" fmla="*/ 448601 w 1243900"/>
                  <a:gd name="connsiteY4" fmla="*/ 914533 h 914533"/>
                  <a:gd name="connsiteX5" fmla="*/ 543371 w 1243900"/>
                  <a:gd name="connsiteY5" fmla="*/ 911049 h 914533"/>
                  <a:gd name="connsiteX6" fmla="*/ 824378 w 1243900"/>
                  <a:gd name="connsiteY6" fmla="*/ 808333 h 914533"/>
                  <a:gd name="connsiteX7" fmla="*/ 849028 w 1243900"/>
                  <a:gd name="connsiteY7" fmla="*/ 842573 h 914533"/>
                  <a:gd name="connsiteX8" fmla="*/ 1047884 w 1243900"/>
                  <a:gd name="connsiteY8" fmla="*/ 799139 h 914533"/>
                  <a:gd name="connsiteX9" fmla="*/ 1243900 w 1243900"/>
                  <a:gd name="connsiteY9" fmla="*/ 737559 h 914533"/>
                  <a:gd name="connsiteX10" fmla="*/ 937768 w 1243900"/>
                  <a:gd name="connsiteY10" fmla="*/ 239674 h 914533"/>
                  <a:gd name="connsiteX11" fmla="*/ 968580 w 1243900"/>
                  <a:gd name="connsiteY11" fmla="*/ 220322 h 914533"/>
                  <a:gd name="connsiteX12" fmla="*/ 822443 w 1243900"/>
                  <a:gd name="connsiteY12" fmla="*/ 0 h 914533"/>
                  <a:gd name="connsiteX0" fmla="*/ 812583 w 1243900"/>
                  <a:gd name="connsiteY0" fmla="*/ 0 h 913044"/>
                  <a:gd name="connsiteX1" fmla="*/ 384381 w 1243900"/>
                  <a:gd name="connsiteY1" fmla="*/ 87833 h 913044"/>
                  <a:gd name="connsiteX2" fmla="*/ 0 w 1243900"/>
                  <a:gd name="connsiteY2" fmla="*/ 194238 h 913044"/>
                  <a:gd name="connsiteX3" fmla="*/ 321867 w 1243900"/>
                  <a:gd name="connsiteY3" fmla="*/ 628341 h 913044"/>
                  <a:gd name="connsiteX4" fmla="*/ 448601 w 1243900"/>
                  <a:gd name="connsiteY4" fmla="*/ 913044 h 913044"/>
                  <a:gd name="connsiteX5" fmla="*/ 543371 w 1243900"/>
                  <a:gd name="connsiteY5" fmla="*/ 909560 h 913044"/>
                  <a:gd name="connsiteX6" fmla="*/ 824378 w 1243900"/>
                  <a:gd name="connsiteY6" fmla="*/ 806844 h 913044"/>
                  <a:gd name="connsiteX7" fmla="*/ 849028 w 1243900"/>
                  <a:gd name="connsiteY7" fmla="*/ 841084 h 913044"/>
                  <a:gd name="connsiteX8" fmla="*/ 1047884 w 1243900"/>
                  <a:gd name="connsiteY8" fmla="*/ 797650 h 913044"/>
                  <a:gd name="connsiteX9" fmla="*/ 1243900 w 1243900"/>
                  <a:gd name="connsiteY9" fmla="*/ 736070 h 913044"/>
                  <a:gd name="connsiteX10" fmla="*/ 937768 w 1243900"/>
                  <a:gd name="connsiteY10" fmla="*/ 238185 h 913044"/>
                  <a:gd name="connsiteX11" fmla="*/ 968580 w 1243900"/>
                  <a:gd name="connsiteY11" fmla="*/ 218833 h 913044"/>
                  <a:gd name="connsiteX12" fmla="*/ 812583 w 1243900"/>
                  <a:gd name="connsiteY12" fmla="*/ 0 h 91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3900" h="913044">
                    <a:moveTo>
                      <a:pt x="812583" y="0"/>
                    </a:moveTo>
                    <a:lnTo>
                      <a:pt x="384381" y="87833"/>
                    </a:lnTo>
                    <a:lnTo>
                      <a:pt x="0" y="194238"/>
                    </a:lnTo>
                    <a:lnTo>
                      <a:pt x="321867" y="628341"/>
                    </a:lnTo>
                    <a:cubicBezTo>
                      <a:pt x="349732" y="689996"/>
                      <a:pt x="392388" y="779935"/>
                      <a:pt x="448601" y="913044"/>
                    </a:cubicBezTo>
                    <a:lnTo>
                      <a:pt x="543371" y="909560"/>
                    </a:lnTo>
                    <a:lnTo>
                      <a:pt x="824378" y="806844"/>
                    </a:lnTo>
                    <a:lnTo>
                      <a:pt x="849028" y="841084"/>
                    </a:lnTo>
                    <a:lnTo>
                      <a:pt x="1047884" y="797650"/>
                    </a:lnTo>
                    <a:lnTo>
                      <a:pt x="1243900" y="736070"/>
                    </a:lnTo>
                    <a:lnTo>
                      <a:pt x="937768" y="238185"/>
                    </a:lnTo>
                    <a:lnTo>
                      <a:pt x="968580" y="218833"/>
                    </a:lnTo>
                    <a:lnTo>
                      <a:pt x="812583" y="0"/>
                    </a:lnTo>
                    <a:close/>
                  </a:path>
                </a:pathLst>
              </a:custGeom>
              <a:noFill/>
              <a:ln w="76200" cap="sq" cmpd="sng">
                <a:solidFill>
                  <a:schemeClr val="tx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0" name="フリーフォーム 129"/>
              <p:cNvSpPr/>
              <p:nvPr/>
            </p:nvSpPr>
            <p:spPr>
              <a:xfrm>
                <a:off x="-170087" y="-82363"/>
                <a:ext cx="2737704" cy="2097945"/>
              </a:xfrm>
              <a:custGeom>
                <a:avLst/>
                <a:gdLst>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33500 w 1638300"/>
                  <a:gd name="connsiteY8" fmla="*/ 31750 h 1225550"/>
                  <a:gd name="connsiteX0" fmla="*/ 1638300 w 1638300"/>
                  <a:gd name="connsiteY0" fmla="*/ 95250 h 1225550"/>
                  <a:gd name="connsiteX1" fmla="*/ 787400 w 1638300"/>
                  <a:gd name="connsiteY1" fmla="*/ 1225550 h 1225550"/>
                  <a:gd name="connsiteX2" fmla="*/ 565150 w 1638300"/>
                  <a:gd name="connsiteY2" fmla="*/ 1149350 h 1225550"/>
                  <a:gd name="connsiteX3" fmla="*/ 488950 w 1638300"/>
                  <a:gd name="connsiteY3" fmla="*/ 1219200 h 1225550"/>
                  <a:gd name="connsiteX4" fmla="*/ 12700 w 1638300"/>
                  <a:gd name="connsiteY4" fmla="*/ 1206500 h 1225550"/>
                  <a:gd name="connsiteX5" fmla="*/ 0 w 1638300"/>
                  <a:gd name="connsiteY5" fmla="*/ 1143000 h 1225550"/>
                  <a:gd name="connsiteX6" fmla="*/ 12700 w 1638300"/>
                  <a:gd name="connsiteY6" fmla="*/ 1022350 h 1225550"/>
                  <a:gd name="connsiteX7" fmla="*/ 1073150 w 1638300"/>
                  <a:gd name="connsiteY7" fmla="*/ 0 h 1225550"/>
                  <a:gd name="connsiteX8" fmla="*/ 1371600 w 1638300"/>
                  <a:gd name="connsiteY8" fmla="*/ 47625 h 1225550"/>
                  <a:gd name="connsiteX0" fmla="*/ 1638300 w 1638300"/>
                  <a:gd name="connsiteY0" fmla="*/ 95250 h 1225550"/>
                  <a:gd name="connsiteX1" fmla="*/ 1612900 w 1638300"/>
                  <a:gd name="connsiteY1" fmla="*/ 127000 h 1225550"/>
                  <a:gd name="connsiteX2" fmla="*/ 787400 w 1638300"/>
                  <a:gd name="connsiteY2" fmla="*/ 1225550 h 1225550"/>
                  <a:gd name="connsiteX3" fmla="*/ 565150 w 1638300"/>
                  <a:gd name="connsiteY3" fmla="*/ 1149350 h 1225550"/>
                  <a:gd name="connsiteX4" fmla="*/ 488950 w 1638300"/>
                  <a:gd name="connsiteY4" fmla="*/ 1219200 h 1225550"/>
                  <a:gd name="connsiteX5" fmla="*/ 12700 w 1638300"/>
                  <a:gd name="connsiteY5" fmla="*/ 1206500 h 1225550"/>
                  <a:gd name="connsiteX6" fmla="*/ 0 w 1638300"/>
                  <a:gd name="connsiteY6" fmla="*/ 1143000 h 1225550"/>
                  <a:gd name="connsiteX7" fmla="*/ 12700 w 1638300"/>
                  <a:gd name="connsiteY7" fmla="*/ 1022350 h 1225550"/>
                  <a:gd name="connsiteX8" fmla="*/ 1073150 w 1638300"/>
                  <a:gd name="connsiteY8" fmla="*/ 0 h 1225550"/>
                  <a:gd name="connsiteX9" fmla="*/ 1371600 w 1638300"/>
                  <a:gd name="connsiteY9" fmla="*/ 47625 h 1225550"/>
                  <a:gd name="connsiteX0" fmla="*/ 1600200 w 1612900"/>
                  <a:gd name="connsiteY0" fmla="*/ 92075 h 1225550"/>
                  <a:gd name="connsiteX1" fmla="*/ 1612900 w 1612900"/>
                  <a:gd name="connsiteY1" fmla="*/ 127000 h 1225550"/>
                  <a:gd name="connsiteX2" fmla="*/ 787400 w 1612900"/>
                  <a:gd name="connsiteY2" fmla="*/ 1225550 h 1225550"/>
                  <a:gd name="connsiteX3" fmla="*/ 565150 w 1612900"/>
                  <a:gd name="connsiteY3" fmla="*/ 1149350 h 1225550"/>
                  <a:gd name="connsiteX4" fmla="*/ 488950 w 1612900"/>
                  <a:gd name="connsiteY4" fmla="*/ 1219200 h 1225550"/>
                  <a:gd name="connsiteX5" fmla="*/ 12700 w 1612900"/>
                  <a:gd name="connsiteY5" fmla="*/ 1206500 h 1225550"/>
                  <a:gd name="connsiteX6" fmla="*/ 0 w 1612900"/>
                  <a:gd name="connsiteY6" fmla="*/ 1143000 h 1225550"/>
                  <a:gd name="connsiteX7" fmla="*/ 12700 w 1612900"/>
                  <a:gd name="connsiteY7" fmla="*/ 1022350 h 1225550"/>
                  <a:gd name="connsiteX8" fmla="*/ 1073150 w 1612900"/>
                  <a:gd name="connsiteY8" fmla="*/ 0 h 1225550"/>
                  <a:gd name="connsiteX9" fmla="*/ 1371600 w 1612900"/>
                  <a:gd name="connsiteY9" fmla="*/ 47625 h 1225550"/>
                  <a:gd name="connsiteX0" fmla="*/ 1600200 w 1651000"/>
                  <a:gd name="connsiteY0" fmla="*/ 92075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03375 w 1651000"/>
                  <a:gd name="connsiteY0" fmla="*/ 1016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12900 w 1651000"/>
                  <a:gd name="connsiteY0" fmla="*/ 88900 h 1225550"/>
                  <a:gd name="connsiteX1" fmla="*/ 1651000 w 1651000"/>
                  <a:gd name="connsiteY1" fmla="*/ 101600 h 1225550"/>
                  <a:gd name="connsiteX2" fmla="*/ 787400 w 1651000"/>
                  <a:gd name="connsiteY2" fmla="*/ 1225550 h 1225550"/>
                  <a:gd name="connsiteX3" fmla="*/ 565150 w 1651000"/>
                  <a:gd name="connsiteY3" fmla="*/ 1149350 h 1225550"/>
                  <a:gd name="connsiteX4" fmla="*/ 488950 w 1651000"/>
                  <a:gd name="connsiteY4" fmla="*/ 1219200 h 1225550"/>
                  <a:gd name="connsiteX5" fmla="*/ 12700 w 1651000"/>
                  <a:gd name="connsiteY5" fmla="*/ 1206500 h 1225550"/>
                  <a:gd name="connsiteX6" fmla="*/ 0 w 1651000"/>
                  <a:gd name="connsiteY6" fmla="*/ 1143000 h 1225550"/>
                  <a:gd name="connsiteX7" fmla="*/ 12700 w 1651000"/>
                  <a:gd name="connsiteY7" fmla="*/ 1022350 h 1225550"/>
                  <a:gd name="connsiteX8" fmla="*/ 1073150 w 1651000"/>
                  <a:gd name="connsiteY8" fmla="*/ 0 h 1225550"/>
                  <a:gd name="connsiteX9" fmla="*/ 1371600 w 1651000"/>
                  <a:gd name="connsiteY9" fmla="*/ 47625 h 1225550"/>
                  <a:gd name="connsiteX0" fmla="*/ 1624507 w 1662607"/>
                  <a:gd name="connsiteY0" fmla="*/ 88900 h 1225550"/>
                  <a:gd name="connsiteX1" fmla="*/ 1662607 w 1662607"/>
                  <a:gd name="connsiteY1" fmla="*/ 101600 h 1225550"/>
                  <a:gd name="connsiteX2" fmla="*/ 799007 w 1662607"/>
                  <a:gd name="connsiteY2" fmla="*/ 1225550 h 1225550"/>
                  <a:gd name="connsiteX3" fmla="*/ 576757 w 1662607"/>
                  <a:gd name="connsiteY3" fmla="*/ 1149350 h 1225550"/>
                  <a:gd name="connsiteX4" fmla="*/ 500557 w 1662607"/>
                  <a:gd name="connsiteY4" fmla="*/ 1219200 h 1225550"/>
                  <a:gd name="connsiteX5" fmla="*/ 24307 w 1662607"/>
                  <a:gd name="connsiteY5" fmla="*/ 1206500 h 1225550"/>
                  <a:gd name="connsiteX6" fmla="*/ 11607 w 1662607"/>
                  <a:gd name="connsiteY6" fmla="*/ 1143000 h 1225550"/>
                  <a:gd name="connsiteX7" fmla="*/ 24307 w 1662607"/>
                  <a:gd name="connsiteY7" fmla="*/ 1022350 h 1225550"/>
                  <a:gd name="connsiteX8" fmla="*/ 1084757 w 1662607"/>
                  <a:gd name="connsiteY8" fmla="*/ 0 h 1225550"/>
                  <a:gd name="connsiteX9" fmla="*/ 1383207 w 1662607"/>
                  <a:gd name="connsiteY9" fmla="*/ 47625 h 1225550"/>
                  <a:gd name="connsiteX0" fmla="*/ 1630465 w 1668565"/>
                  <a:gd name="connsiteY0" fmla="*/ 88900 h 1225550"/>
                  <a:gd name="connsiteX1" fmla="*/ 1668565 w 1668565"/>
                  <a:gd name="connsiteY1" fmla="*/ 101600 h 1225550"/>
                  <a:gd name="connsiteX2" fmla="*/ 804965 w 1668565"/>
                  <a:gd name="connsiteY2" fmla="*/ 1225550 h 1225550"/>
                  <a:gd name="connsiteX3" fmla="*/ 582715 w 1668565"/>
                  <a:gd name="connsiteY3" fmla="*/ 1149350 h 1225550"/>
                  <a:gd name="connsiteX4" fmla="*/ 506515 w 1668565"/>
                  <a:gd name="connsiteY4" fmla="*/ 1219200 h 1225550"/>
                  <a:gd name="connsiteX5" fmla="*/ 30265 w 1668565"/>
                  <a:gd name="connsiteY5" fmla="*/ 1206500 h 1225550"/>
                  <a:gd name="connsiteX6" fmla="*/ 17565 w 1668565"/>
                  <a:gd name="connsiteY6" fmla="*/ 1143000 h 1225550"/>
                  <a:gd name="connsiteX7" fmla="*/ 30265 w 1668565"/>
                  <a:gd name="connsiteY7" fmla="*/ 1022350 h 1225550"/>
                  <a:gd name="connsiteX8" fmla="*/ 1090715 w 1668565"/>
                  <a:gd name="connsiteY8" fmla="*/ 0 h 1225550"/>
                  <a:gd name="connsiteX9" fmla="*/ 1389165 w 1668565"/>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5094 w 1673394"/>
                  <a:gd name="connsiteY5" fmla="*/ 120650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5550"/>
                  <a:gd name="connsiteX1" fmla="*/ 1673394 w 1673394"/>
                  <a:gd name="connsiteY1" fmla="*/ 101600 h 1225550"/>
                  <a:gd name="connsiteX2" fmla="*/ 809794 w 1673394"/>
                  <a:gd name="connsiteY2" fmla="*/ 1225550 h 1225550"/>
                  <a:gd name="connsiteX3" fmla="*/ 587544 w 1673394"/>
                  <a:gd name="connsiteY3" fmla="*/ 1149350 h 1225550"/>
                  <a:gd name="connsiteX4" fmla="*/ 511344 w 1673394"/>
                  <a:gd name="connsiteY4" fmla="*/ 1219200 h 1225550"/>
                  <a:gd name="connsiteX5" fmla="*/ 3344 w 1673394"/>
                  <a:gd name="connsiteY5" fmla="*/ 1200150 h 1225550"/>
                  <a:gd name="connsiteX6" fmla="*/ 12869 w 1673394"/>
                  <a:gd name="connsiteY6" fmla="*/ 1171575 h 1225550"/>
                  <a:gd name="connsiteX7" fmla="*/ 35094 w 1673394"/>
                  <a:gd name="connsiteY7" fmla="*/ 1022350 h 1225550"/>
                  <a:gd name="connsiteX8" fmla="*/ 1095544 w 1673394"/>
                  <a:gd name="connsiteY8" fmla="*/ 0 h 1225550"/>
                  <a:gd name="connsiteX9" fmla="*/ 1393994 w 1673394"/>
                  <a:gd name="connsiteY9" fmla="*/ 47625 h 1225550"/>
                  <a:gd name="connsiteX0" fmla="*/ 1635294 w 1673394"/>
                  <a:gd name="connsiteY0" fmla="*/ 88900 h 1226994"/>
                  <a:gd name="connsiteX1" fmla="*/ 1673394 w 1673394"/>
                  <a:gd name="connsiteY1" fmla="*/ 101600 h 1226994"/>
                  <a:gd name="connsiteX2" fmla="*/ 809794 w 1673394"/>
                  <a:gd name="connsiteY2" fmla="*/ 1225550 h 1226994"/>
                  <a:gd name="connsiteX3" fmla="*/ 587544 w 1673394"/>
                  <a:gd name="connsiteY3" fmla="*/ 1149350 h 1226994"/>
                  <a:gd name="connsiteX4" fmla="*/ 511344 w 1673394"/>
                  <a:gd name="connsiteY4" fmla="*/ 1219200 h 1226994"/>
                  <a:gd name="connsiteX5" fmla="*/ 3344 w 1673394"/>
                  <a:gd name="connsiteY5" fmla="*/ 1200150 h 1226994"/>
                  <a:gd name="connsiteX6" fmla="*/ 12869 w 1673394"/>
                  <a:gd name="connsiteY6" fmla="*/ 1171575 h 1226994"/>
                  <a:gd name="connsiteX7" fmla="*/ 35094 w 1673394"/>
                  <a:gd name="connsiteY7" fmla="*/ 1022350 h 1226994"/>
                  <a:gd name="connsiteX8" fmla="*/ 1095544 w 1673394"/>
                  <a:gd name="connsiteY8" fmla="*/ 0 h 1226994"/>
                  <a:gd name="connsiteX9" fmla="*/ 1393994 w 1673394"/>
                  <a:gd name="connsiteY9" fmla="*/ 47625 h 1226994"/>
                  <a:gd name="connsiteX0" fmla="*/ 1631950 w 1670050"/>
                  <a:gd name="connsiteY0" fmla="*/ 88900 h 1226994"/>
                  <a:gd name="connsiteX1" fmla="*/ 1670050 w 1670050"/>
                  <a:gd name="connsiteY1" fmla="*/ 101600 h 1226994"/>
                  <a:gd name="connsiteX2" fmla="*/ 806450 w 1670050"/>
                  <a:gd name="connsiteY2" fmla="*/ 1225550 h 1226994"/>
                  <a:gd name="connsiteX3" fmla="*/ 584200 w 1670050"/>
                  <a:gd name="connsiteY3" fmla="*/ 1149350 h 1226994"/>
                  <a:gd name="connsiteX4" fmla="*/ 508000 w 1670050"/>
                  <a:gd name="connsiteY4" fmla="*/ 1219200 h 1226994"/>
                  <a:gd name="connsiteX5" fmla="*/ 0 w 1670050"/>
                  <a:gd name="connsiteY5" fmla="*/ 1200150 h 1226994"/>
                  <a:gd name="connsiteX6" fmla="*/ 31750 w 1670050"/>
                  <a:gd name="connsiteY6" fmla="*/ 1022350 h 1226994"/>
                  <a:gd name="connsiteX7" fmla="*/ 1092200 w 1670050"/>
                  <a:gd name="connsiteY7" fmla="*/ 0 h 1226994"/>
                  <a:gd name="connsiteX8" fmla="*/ 1390650 w 1670050"/>
                  <a:gd name="connsiteY8" fmla="*/ 47625 h 1226994"/>
                  <a:gd name="connsiteX0" fmla="*/ 1645456 w 1683556"/>
                  <a:gd name="connsiteY0" fmla="*/ 88900 h 1226994"/>
                  <a:gd name="connsiteX1" fmla="*/ 1683556 w 1683556"/>
                  <a:gd name="connsiteY1" fmla="*/ 101600 h 1226994"/>
                  <a:gd name="connsiteX2" fmla="*/ 819956 w 1683556"/>
                  <a:gd name="connsiteY2" fmla="*/ 1225550 h 1226994"/>
                  <a:gd name="connsiteX3" fmla="*/ 597706 w 1683556"/>
                  <a:gd name="connsiteY3" fmla="*/ 1149350 h 1226994"/>
                  <a:gd name="connsiteX4" fmla="*/ 521506 w 1683556"/>
                  <a:gd name="connsiteY4" fmla="*/ 1219200 h 1226994"/>
                  <a:gd name="connsiteX5" fmla="*/ 13506 w 1683556"/>
                  <a:gd name="connsiteY5" fmla="*/ 1200150 h 1226994"/>
                  <a:gd name="connsiteX6" fmla="*/ 45256 w 1683556"/>
                  <a:gd name="connsiteY6" fmla="*/ 1022350 h 1226994"/>
                  <a:gd name="connsiteX7" fmla="*/ 1105706 w 1683556"/>
                  <a:gd name="connsiteY7" fmla="*/ 0 h 1226994"/>
                  <a:gd name="connsiteX8" fmla="*/ 1404156 w 1683556"/>
                  <a:gd name="connsiteY8" fmla="*/ 47625 h 1226994"/>
                  <a:gd name="connsiteX0" fmla="*/ 1654942 w 1693042"/>
                  <a:gd name="connsiteY0" fmla="*/ 88900 h 1226994"/>
                  <a:gd name="connsiteX1" fmla="*/ 1693042 w 1693042"/>
                  <a:gd name="connsiteY1" fmla="*/ 101600 h 1226994"/>
                  <a:gd name="connsiteX2" fmla="*/ 829442 w 1693042"/>
                  <a:gd name="connsiteY2" fmla="*/ 1225550 h 1226994"/>
                  <a:gd name="connsiteX3" fmla="*/ 607192 w 1693042"/>
                  <a:gd name="connsiteY3" fmla="*/ 1149350 h 1226994"/>
                  <a:gd name="connsiteX4" fmla="*/ 530992 w 1693042"/>
                  <a:gd name="connsiteY4" fmla="*/ 1219200 h 1226994"/>
                  <a:gd name="connsiteX5" fmla="*/ 22992 w 1693042"/>
                  <a:gd name="connsiteY5" fmla="*/ 1200150 h 1226994"/>
                  <a:gd name="connsiteX6" fmla="*/ 54742 w 1693042"/>
                  <a:gd name="connsiteY6" fmla="*/ 1022350 h 1226994"/>
                  <a:gd name="connsiteX7" fmla="*/ 1115192 w 1693042"/>
                  <a:gd name="connsiteY7" fmla="*/ 0 h 1226994"/>
                  <a:gd name="connsiteX8" fmla="*/ 1413642 w 1693042"/>
                  <a:gd name="connsiteY8" fmla="*/ 47625 h 1226994"/>
                  <a:gd name="connsiteX0" fmla="*/ 1651001 w 1689101"/>
                  <a:gd name="connsiteY0" fmla="*/ 88900 h 1226994"/>
                  <a:gd name="connsiteX1" fmla="*/ 1689101 w 1689101"/>
                  <a:gd name="connsiteY1" fmla="*/ 101600 h 1226994"/>
                  <a:gd name="connsiteX2" fmla="*/ 825501 w 1689101"/>
                  <a:gd name="connsiteY2" fmla="*/ 1225550 h 1226994"/>
                  <a:gd name="connsiteX3" fmla="*/ 603251 w 1689101"/>
                  <a:gd name="connsiteY3" fmla="*/ 1149350 h 1226994"/>
                  <a:gd name="connsiteX4" fmla="*/ 527051 w 1689101"/>
                  <a:gd name="connsiteY4" fmla="*/ 1219200 h 1226994"/>
                  <a:gd name="connsiteX5" fmla="*/ 19051 w 1689101"/>
                  <a:gd name="connsiteY5" fmla="*/ 1200150 h 1226994"/>
                  <a:gd name="connsiteX6" fmla="*/ 50801 w 1689101"/>
                  <a:gd name="connsiteY6" fmla="*/ 1022350 h 1226994"/>
                  <a:gd name="connsiteX7" fmla="*/ 1111251 w 1689101"/>
                  <a:gd name="connsiteY7" fmla="*/ 0 h 1226994"/>
                  <a:gd name="connsiteX8" fmla="*/ 1409701 w 1689101"/>
                  <a:gd name="connsiteY8" fmla="*/ 47625 h 1226994"/>
                  <a:gd name="connsiteX0" fmla="*/ 1647872 w 1685972"/>
                  <a:gd name="connsiteY0" fmla="*/ 88900 h 1226994"/>
                  <a:gd name="connsiteX1" fmla="*/ 1685972 w 1685972"/>
                  <a:gd name="connsiteY1" fmla="*/ 101600 h 1226994"/>
                  <a:gd name="connsiteX2" fmla="*/ 822372 w 1685972"/>
                  <a:gd name="connsiteY2" fmla="*/ 1225550 h 1226994"/>
                  <a:gd name="connsiteX3" fmla="*/ 600122 w 1685972"/>
                  <a:gd name="connsiteY3" fmla="*/ 1149350 h 1226994"/>
                  <a:gd name="connsiteX4" fmla="*/ 523922 w 1685972"/>
                  <a:gd name="connsiteY4" fmla="*/ 1219200 h 1226994"/>
                  <a:gd name="connsiteX5" fmla="*/ 15922 w 1685972"/>
                  <a:gd name="connsiteY5" fmla="*/ 1200150 h 1226994"/>
                  <a:gd name="connsiteX6" fmla="*/ 47672 w 1685972"/>
                  <a:gd name="connsiteY6" fmla="*/ 1022350 h 1226994"/>
                  <a:gd name="connsiteX7" fmla="*/ 1108122 w 1685972"/>
                  <a:gd name="connsiteY7" fmla="*/ 0 h 1226994"/>
                  <a:gd name="connsiteX8" fmla="*/ 1406572 w 1685972"/>
                  <a:gd name="connsiteY8" fmla="*/ 47625 h 1226994"/>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36611"/>
                  <a:gd name="connsiteX1" fmla="*/ 1685972 w 1685972"/>
                  <a:gd name="connsiteY1" fmla="*/ 101600 h 1236611"/>
                  <a:gd name="connsiteX2" fmla="*/ 822372 w 1685972"/>
                  <a:gd name="connsiteY2" fmla="*/ 1225550 h 1236611"/>
                  <a:gd name="connsiteX3" fmla="*/ 600122 w 1685972"/>
                  <a:gd name="connsiteY3" fmla="*/ 1149350 h 1236611"/>
                  <a:gd name="connsiteX4" fmla="*/ 523922 w 1685972"/>
                  <a:gd name="connsiteY4" fmla="*/ 1219200 h 1236611"/>
                  <a:gd name="connsiteX5" fmla="*/ 15922 w 1685972"/>
                  <a:gd name="connsiteY5" fmla="*/ 1200150 h 1236611"/>
                  <a:gd name="connsiteX6" fmla="*/ 47672 w 1685972"/>
                  <a:gd name="connsiteY6" fmla="*/ 1022350 h 1236611"/>
                  <a:gd name="connsiteX7" fmla="*/ 1108122 w 1685972"/>
                  <a:gd name="connsiteY7" fmla="*/ 0 h 1236611"/>
                  <a:gd name="connsiteX8" fmla="*/ 1406572 w 1685972"/>
                  <a:gd name="connsiteY8" fmla="*/ 47625 h 1236611"/>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0122 w 1685972"/>
                  <a:gd name="connsiteY3" fmla="*/ 114935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85972"/>
                  <a:gd name="connsiteY0" fmla="*/ 88900 h 1245548"/>
                  <a:gd name="connsiteX1" fmla="*/ 1685972 w 1685972"/>
                  <a:gd name="connsiteY1" fmla="*/ 101600 h 1245548"/>
                  <a:gd name="connsiteX2" fmla="*/ 822372 w 1685972"/>
                  <a:gd name="connsiteY2" fmla="*/ 1225550 h 1245548"/>
                  <a:gd name="connsiteX3" fmla="*/ 603297 w 1685972"/>
                  <a:gd name="connsiteY3" fmla="*/ 1155700 h 1245548"/>
                  <a:gd name="connsiteX4" fmla="*/ 523922 w 1685972"/>
                  <a:gd name="connsiteY4" fmla="*/ 1219200 h 1245548"/>
                  <a:gd name="connsiteX5" fmla="*/ 15922 w 1685972"/>
                  <a:gd name="connsiteY5" fmla="*/ 1200150 h 1245548"/>
                  <a:gd name="connsiteX6" fmla="*/ 47672 w 1685972"/>
                  <a:gd name="connsiteY6" fmla="*/ 1022350 h 1245548"/>
                  <a:gd name="connsiteX7" fmla="*/ 1108122 w 1685972"/>
                  <a:gd name="connsiteY7" fmla="*/ 0 h 1245548"/>
                  <a:gd name="connsiteX8" fmla="*/ 1406572 w 1685972"/>
                  <a:gd name="connsiteY8" fmla="*/ 47625 h 1245548"/>
                  <a:gd name="connsiteX0" fmla="*/ 1647872 w 1671684"/>
                  <a:gd name="connsiteY0" fmla="*/ 88900 h 1245548"/>
                  <a:gd name="connsiteX1" fmla="*/ 1671684 w 1671684"/>
                  <a:gd name="connsiteY1" fmla="*/ 96837 h 1245548"/>
                  <a:gd name="connsiteX2" fmla="*/ 822372 w 1671684"/>
                  <a:gd name="connsiteY2" fmla="*/ 122555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88900 h 1245548"/>
                  <a:gd name="connsiteX1" fmla="*/ 1671684 w 1671684"/>
                  <a:gd name="connsiteY1" fmla="*/ 96837 h 1245548"/>
                  <a:gd name="connsiteX2" fmla="*/ 803322 w 1671684"/>
                  <a:gd name="connsiteY2" fmla="*/ 1206500 h 1245548"/>
                  <a:gd name="connsiteX3" fmla="*/ 603297 w 1671684"/>
                  <a:gd name="connsiteY3" fmla="*/ 1155700 h 1245548"/>
                  <a:gd name="connsiteX4" fmla="*/ 523922 w 1671684"/>
                  <a:gd name="connsiteY4" fmla="*/ 1219200 h 1245548"/>
                  <a:gd name="connsiteX5" fmla="*/ 15922 w 1671684"/>
                  <a:gd name="connsiteY5" fmla="*/ 1200150 h 1245548"/>
                  <a:gd name="connsiteX6" fmla="*/ 47672 w 1671684"/>
                  <a:gd name="connsiteY6" fmla="*/ 1022350 h 1245548"/>
                  <a:gd name="connsiteX7" fmla="*/ 1108122 w 1671684"/>
                  <a:gd name="connsiteY7" fmla="*/ 0 h 1245548"/>
                  <a:gd name="connsiteX8" fmla="*/ 1406572 w 1671684"/>
                  <a:gd name="connsiteY8" fmla="*/ 47625 h 1245548"/>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6572 w 1671684"/>
                  <a:gd name="connsiteY8" fmla="*/ 14287 h 1212210"/>
                  <a:gd name="connsiteX0" fmla="*/ 1647872 w 1671684"/>
                  <a:gd name="connsiteY0" fmla="*/ 55562 h 1212210"/>
                  <a:gd name="connsiteX1" fmla="*/ 1671684 w 1671684"/>
                  <a:gd name="connsiteY1" fmla="*/ 63499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71684"/>
                  <a:gd name="connsiteY0" fmla="*/ 55562 h 1212210"/>
                  <a:gd name="connsiteX1" fmla="*/ 1671684 w 1671684"/>
                  <a:gd name="connsiteY1" fmla="*/ 73024 h 1212210"/>
                  <a:gd name="connsiteX2" fmla="*/ 803322 w 1671684"/>
                  <a:gd name="connsiteY2" fmla="*/ 1173162 h 1212210"/>
                  <a:gd name="connsiteX3" fmla="*/ 603297 w 1671684"/>
                  <a:gd name="connsiteY3" fmla="*/ 1122362 h 1212210"/>
                  <a:gd name="connsiteX4" fmla="*/ 523922 w 1671684"/>
                  <a:gd name="connsiteY4" fmla="*/ 1185862 h 1212210"/>
                  <a:gd name="connsiteX5" fmla="*/ 15922 w 1671684"/>
                  <a:gd name="connsiteY5" fmla="*/ 1166812 h 1212210"/>
                  <a:gd name="connsiteX6" fmla="*/ 47672 w 1671684"/>
                  <a:gd name="connsiteY6" fmla="*/ 989012 h 1212210"/>
                  <a:gd name="connsiteX7" fmla="*/ 1098597 w 1671684"/>
                  <a:gd name="connsiteY7" fmla="*/ 0 h 1212210"/>
                  <a:gd name="connsiteX8" fmla="*/ 1401809 w 1671684"/>
                  <a:gd name="connsiteY8" fmla="*/ 38099 h 1212210"/>
                  <a:gd name="connsiteX0" fmla="*/ 1647872 w 1690734"/>
                  <a:gd name="connsiteY0" fmla="*/ 5556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90734"/>
                  <a:gd name="connsiteY0" fmla="*/ 74612 h 1212210"/>
                  <a:gd name="connsiteX1" fmla="*/ 1690734 w 1690734"/>
                  <a:gd name="connsiteY1" fmla="*/ 87311 h 1212210"/>
                  <a:gd name="connsiteX2" fmla="*/ 803322 w 1690734"/>
                  <a:gd name="connsiteY2" fmla="*/ 1173162 h 1212210"/>
                  <a:gd name="connsiteX3" fmla="*/ 603297 w 1690734"/>
                  <a:gd name="connsiteY3" fmla="*/ 1122362 h 1212210"/>
                  <a:gd name="connsiteX4" fmla="*/ 523922 w 1690734"/>
                  <a:gd name="connsiteY4" fmla="*/ 1185862 h 1212210"/>
                  <a:gd name="connsiteX5" fmla="*/ 15922 w 1690734"/>
                  <a:gd name="connsiteY5" fmla="*/ 1166812 h 1212210"/>
                  <a:gd name="connsiteX6" fmla="*/ 47672 w 1690734"/>
                  <a:gd name="connsiteY6" fmla="*/ 989012 h 1212210"/>
                  <a:gd name="connsiteX7" fmla="*/ 1098597 w 1690734"/>
                  <a:gd name="connsiteY7" fmla="*/ 0 h 1212210"/>
                  <a:gd name="connsiteX8" fmla="*/ 1401809 w 1690734"/>
                  <a:gd name="connsiteY8" fmla="*/ 38099 h 1212210"/>
                  <a:gd name="connsiteX0" fmla="*/ 1638347 w 1676447"/>
                  <a:gd name="connsiteY0" fmla="*/ 74612 h 1212210"/>
                  <a:gd name="connsiteX1" fmla="*/ 1676447 w 1676447"/>
                  <a:gd name="connsiteY1" fmla="*/ 82549 h 1212210"/>
                  <a:gd name="connsiteX2" fmla="*/ 803322 w 1676447"/>
                  <a:gd name="connsiteY2" fmla="*/ 1173162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 name="connsiteX0" fmla="*/ 1638347 w 1676447"/>
                  <a:gd name="connsiteY0" fmla="*/ 74612 h 1212210"/>
                  <a:gd name="connsiteX1" fmla="*/ 1676447 w 1676447"/>
                  <a:gd name="connsiteY1" fmla="*/ 82549 h 1212210"/>
                  <a:gd name="connsiteX2" fmla="*/ 784272 w 1676447"/>
                  <a:gd name="connsiteY2" fmla="*/ 1168399 h 1212210"/>
                  <a:gd name="connsiteX3" fmla="*/ 603297 w 1676447"/>
                  <a:gd name="connsiteY3" fmla="*/ 1122362 h 1212210"/>
                  <a:gd name="connsiteX4" fmla="*/ 523922 w 1676447"/>
                  <a:gd name="connsiteY4" fmla="*/ 1185862 h 1212210"/>
                  <a:gd name="connsiteX5" fmla="*/ 15922 w 1676447"/>
                  <a:gd name="connsiteY5" fmla="*/ 1166812 h 1212210"/>
                  <a:gd name="connsiteX6" fmla="*/ 47672 w 1676447"/>
                  <a:gd name="connsiteY6" fmla="*/ 989012 h 1212210"/>
                  <a:gd name="connsiteX7" fmla="*/ 1098597 w 1676447"/>
                  <a:gd name="connsiteY7" fmla="*/ 0 h 1212210"/>
                  <a:gd name="connsiteX8" fmla="*/ 1401809 w 1676447"/>
                  <a:gd name="connsiteY8" fmla="*/ 38099 h 1212210"/>
                  <a:gd name="connsiteX0" fmla="*/ 1638347 w 1676447"/>
                  <a:gd name="connsiteY0" fmla="*/ 74612 h 1202057"/>
                  <a:gd name="connsiteX1" fmla="*/ 1676447 w 1676447"/>
                  <a:gd name="connsiteY1" fmla="*/ 82549 h 1202057"/>
                  <a:gd name="connsiteX2" fmla="*/ 784272 w 1676447"/>
                  <a:gd name="connsiteY2" fmla="*/ 1168399 h 1202057"/>
                  <a:gd name="connsiteX3" fmla="*/ 603297 w 1676447"/>
                  <a:gd name="connsiteY3" fmla="*/ 1122362 h 1202057"/>
                  <a:gd name="connsiteX4" fmla="*/ 532695 w 1676447"/>
                  <a:gd name="connsiteY4" fmla="*/ 1158044 h 1202057"/>
                  <a:gd name="connsiteX5" fmla="*/ 15922 w 1676447"/>
                  <a:gd name="connsiteY5" fmla="*/ 1166812 h 1202057"/>
                  <a:gd name="connsiteX6" fmla="*/ 47672 w 1676447"/>
                  <a:gd name="connsiteY6" fmla="*/ 989012 h 1202057"/>
                  <a:gd name="connsiteX7" fmla="*/ 1098597 w 1676447"/>
                  <a:gd name="connsiteY7" fmla="*/ 0 h 1202057"/>
                  <a:gd name="connsiteX8" fmla="*/ 1401809 w 1676447"/>
                  <a:gd name="connsiteY8" fmla="*/ 38099 h 1202057"/>
                  <a:gd name="connsiteX0" fmla="*/ 1638347 w 1676447"/>
                  <a:gd name="connsiteY0" fmla="*/ 74612 h 1196823"/>
                  <a:gd name="connsiteX1" fmla="*/ 1676447 w 1676447"/>
                  <a:gd name="connsiteY1" fmla="*/ 82549 h 1196823"/>
                  <a:gd name="connsiteX2" fmla="*/ 784272 w 1676447"/>
                  <a:gd name="connsiteY2" fmla="*/ 1168399 h 1196823"/>
                  <a:gd name="connsiteX3" fmla="*/ 603297 w 1676447"/>
                  <a:gd name="connsiteY3" fmla="*/ 1122362 h 1196823"/>
                  <a:gd name="connsiteX4" fmla="*/ 532695 w 1676447"/>
                  <a:gd name="connsiteY4" fmla="*/ 1158044 h 1196823"/>
                  <a:gd name="connsiteX5" fmla="*/ 15922 w 1676447"/>
                  <a:gd name="connsiteY5" fmla="*/ 1166812 h 1196823"/>
                  <a:gd name="connsiteX6" fmla="*/ 47672 w 1676447"/>
                  <a:gd name="connsiteY6" fmla="*/ 989012 h 1196823"/>
                  <a:gd name="connsiteX7" fmla="*/ 1098597 w 1676447"/>
                  <a:gd name="connsiteY7" fmla="*/ 0 h 1196823"/>
                  <a:gd name="connsiteX8" fmla="*/ 1401809 w 1676447"/>
                  <a:gd name="connsiteY8" fmla="*/ 38099 h 1196823"/>
                  <a:gd name="connsiteX0" fmla="*/ 1638347 w 1676447"/>
                  <a:gd name="connsiteY0" fmla="*/ 74612 h 1168399"/>
                  <a:gd name="connsiteX1" fmla="*/ 1676447 w 1676447"/>
                  <a:gd name="connsiteY1" fmla="*/ 82549 h 1168399"/>
                  <a:gd name="connsiteX2" fmla="*/ 784272 w 1676447"/>
                  <a:gd name="connsiteY2" fmla="*/ 1168399 h 1168399"/>
                  <a:gd name="connsiteX3" fmla="*/ 603297 w 1676447"/>
                  <a:gd name="connsiteY3" fmla="*/ 1122362 h 1168399"/>
                  <a:gd name="connsiteX4" fmla="*/ 532695 w 1676447"/>
                  <a:gd name="connsiteY4" fmla="*/ 1158044 h 1168399"/>
                  <a:gd name="connsiteX5" fmla="*/ 15922 w 1676447"/>
                  <a:gd name="connsiteY5" fmla="*/ 1166812 h 1168399"/>
                  <a:gd name="connsiteX6" fmla="*/ 47672 w 1676447"/>
                  <a:gd name="connsiteY6" fmla="*/ 989012 h 1168399"/>
                  <a:gd name="connsiteX7" fmla="*/ 1098597 w 1676447"/>
                  <a:gd name="connsiteY7" fmla="*/ 0 h 1168399"/>
                  <a:gd name="connsiteX8" fmla="*/ 1401809 w 1676447"/>
                  <a:gd name="connsiteY8" fmla="*/ 38099 h 1168399"/>
                  <a:gd name="connsiteX0" fmla="*/ 1641914 w 1680014"/>
                  <a:gd name="connsiteY0" fmla="*/ 74612 h 1168399"/>
                  <a:gd name="connsiteX1" fmla="*/ 1680014 w 1680014"/>
                  <a:gd name="connsiteY1" fmla="*/ 82549 h 1168399"/>
                  <a:gd name="connsiteX2" fmla="*/ 787839 w 1680014"/>
                  <a:gd name="connsiteY2" fmla="*/ 1168399 h 1168399"/>
                  <a:gd name="connsiteX3" fmla="*/ 606864 w 1680014"/>
                  <a:gd name="connsiteY3" fmla="*/ 1122362 h 1168399"/>
                  <a:gd name="connsiteX4" fmla="*/ 536262 w 1680014"/>
                  <a:gd name="connsiteY4" fmla="*/ 1158044 h 1168399"/>
                  <a:gd name="connsiteX5" fmla="*/ 15103 w 1680014"/>
                  <a:gd name="connsiteY5" fmla="*/ 1158864 h 1168399"/>
                  <a:gd name="connsiteX6" fmla="*/ 51239 w 1680014"/>
                  <a:gd name="connsiteY6" fmla="*/ 989012 h 1168399"/>
                  <a:gd name="connsiteX7" fmla="*/ 1102164 w 1680014"/>
                  <a:gd name="connsiteY7" fmla="*/ 0 h 1168399"/>
                  <a:gd name="connsiteX8" fmla="*/ 1405376 w 1680014"/>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39675 w 1683427"/>
                  <a:gd name="connsiteY4" fmla="*/ 1158044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39675 w 1683427"/>
                  <a:gd name="connsiteY4" fmla="*/ 1158044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610277 w 1683427"/>
                  <a:gd name="connsiteY3" fmla="*/ 1122362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68399"/>
                  <a:gd name="connsiteX1" fmla="*/ 1683427 w 1683427"/>
                  <a:gd name="connsiteY1" fmla="*/ 82549 h 1168399"/>
                  <a:gd name="connsiteX2" fmla="*/ 791252 w 1683427"/>
                  <a:gd name="connsiteY2" fmla="*/ 1168399 h 1168399"/>
                  <a:gd name="connsiteX3" fmla="*/ 558187 w 1683427"/>
                  <a:gd name="connsiteY3" fmla="*/ 1100009 h 1168399"/>
                  <a:gd name="connsiteX4" fmla="*/ 504034 w 1683427"/>
                  <a:gd name="connsiteY4" fmla="*/ 1156802 h 1168399"/>
                  <a:gd name="connsiteX5" fmla="*/ 14404 w 1683427"/>
                  <a:gd name="connsiteY5" fmla="*/ 1153896 h 1168399"/>
                  <a:gd name="connsiteX6" fmla="*/ 54652 w 1683427"/>
                  <a:gd name="connsiteY6" fmla="*/ 989012 h 1168399"/>
                  <a:gd name="connsiteX7" fmla="*/ 1105577 w 1683427"/>
                  <a:gd name="connsiteY7" fmla="*/ 0 h 1168399"/>
                  <a:gd name="connsiteX8" fmla="*/ 1408789 w 1683427"/>
                  <a:gd name="connsiteY8" fmla="*/ 38099 h 1168399"/>
                  <a:gd name="connsiteX0" fmla="*/ 1645327 w 1683427"/>
                  <a:gd name="connsiteY0" fmla="*/ 74612 h 1156802"/>
                  <a:gd name="connsiteX1" fmla="*/ 1683427 w 1683427"/>
                  <a:gd name="connsiteY1" fmla="*/ 82549 h 1156802"/>
                  <a:gd name="connsiteX2" fmla="*/ 815926 w 1683427"/>
                  <a:gd name="connsiteY2" fmla="*/ 1149771 h 1156802"/>
                  <a:gd name="connsiteX3" fmla="*/ 558187 w 1683427"/>
                  <a:gd name="connsiteY3" fmla="*/ 1100009 h 1156802"/>
                  <a:gd name="connsiteX4" fmla="*/ 504034 w 1683427"/>
                  <a:gd name="connsiteY4" fmla="*/ 1156802 h 1156802"/>
                  <a:gd name="connsiteX5" fmla="*/ 14404 w 1683427"/>
                  <a:gd name="connsiteY5" fmla="*/ 1153896 h 1156802"/>
                  <a:gd name="connsiteX6" fmla="*/ 54652 w 1683427"/>
                  <a:gd name="connsiteY6" fmla="*/ 989012 h 1156802"/>
                  <a:gd name="connsiteX7" fmla="*/ 1105577 w 1683427"/>
                  <a:gd name="connsiteY7" fmla="*/ 0 h 1156802"/>
                  <a:gd name="connsiteX8" fmla="*/ 1408789 w 1683427"/>
                  <a:gd name="connsiteY8" fmla="*/ 38099 h 1156802"/>
                  <a:gd name="connsiteX0" fmla="*/ 1645327 w 1683427"/>
                  <a:gd name="connsiteY0" fmla="*/ 74612 h 1227249"/>
                  <a:gd name="connsiteX1" fmla="*/ 1683427 w 1683427"/>
                  <a:gd name="connsiteY1" fmla="*/ 82549 h 1227249"/>
                  <a:gd name="connsiteX2" fmla="*/ 815926 w 1683427"/>
                  <a:gd name="connsiteY2" fmla="*/ 1149771 h 1227249"/>
                  <a:gd name="connsiteX3" fmla="*/ 719417 w 1683427"/>
                  <a:gd name="connsiteY3" fmla="*/ 1139475 h 1227249"/>
                  <a:gd name="connsiteX4" fmla="*/ 558187 w 1683427"/>
                  <a:gd name="connsiteY4" fmla="*/ 1100009 h 1227249"/>
                  <a:gd name="connsiteX5" fmla="*/ 504034 w 1683427"/>
                  <a:gd name="connsiteY5" fmla="*/ 1156802 h 1227249"/>
                  <a:gd name="connsiteX6" fmla="*/ 14404 w 1683427"/>
                  <a:gd name="connsiteY6" fmla="*/ 1153896 h 1227249"/>
                  <a:gd name="connsiteX7" fmla="*/ 54652 w 1683427"/>
                  <a:gd name="connsiteY7" fmla="*/ 989012 h 1227249"/>
                  <a:gd name="connsiteX8" fmla="*/ 1105577 w 1683427"/>
                  <a:gd name="connsiteY8" fmla="*/ 0 h 1227249"/>
                  <a:gd name="connsiteX9" fmla="*/ 1408789 w 1683427"/>
                  <a:gd name="connsiteY9" fmla="*/ 38099 h 1227249"/>
                  <a:gd name="connsiteX0" fmla="*/ 1645327 w 1683427"/>
                  <a:gd name="connsiteY0" fmla="*/ 74612 h 1227519"/>
                  <a:gd name="connsiteX1" fmla="*/ 1683427 w 1683427"/>
                  <a:gd name="connsiteY1" fmla="*/ 82549 h 1227519"/>
                  <a:gd name="connsiteX2" fmla="*/ 815926 w 1683427"/>
                  <a:gd name="connsiteY2" fmla="*/ 1149771 h 1227519"/>
                  <a:gd name="connsiteX3" fmla="*/ 719417 w 1683427"/>
                  <a:gd name="connsiteY3" fmla="*/ 1139475 h 1227519"/>
                  <a:gd name="connsiteX4" fmla="*/ 558187 w 1683427"/>
                  <a:gd name="connsiteY4" fmla="*/ 1100009 h 1227519"/>
                  <a:gd name="connsiteX5" fmla="*/ 504034 w 1683427"/>
                  <a:gd name="connsiteY5" fmla="*/ 1156802 h 1227519"/>
                  <a:gd name="connsiteX6" fmla="*/ 14404 w 1683427"/>
                  <a:gd name="connsiteY6" fmla="*/ 1153896 h 1227519"/>
                  <a:gd name="connsiteX7" fmla="*/ 54652 w 1683427"/>
                  <a:gd name="connsiteY7" fmla="*/ 989012 h 1227519"/>
                  <a:gd name="connsiteX8" fmla="*/ 1105577 w 1683427"/>
                  <a:gd name="connsiteY8" fmla="*/ 0 h 1227519"/>
                  <a:gd name="connsiteX9" fmla="*/ 1408789 w 1683427"/>
                  <a:gd name="connsiteY9" fmla="*/ 38099 h 1227519"/>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229791"/>
                  <a:gd name="connsiteX1" fmla="*/ 1683427 w 1683427"/>
                  <a:gd name="connsiteY1" fmla="*/ 82549 h 1229791"/>
                  <a:gd name="connsiteX2" fmla="*/ 815926 w 1683427"/>
                  <a:gd name="connsiteY2" fmla="*/ 1149771 h 1229791"/>
                  <a:gd name="connsiteX3" fmla="*/ 720788 w 1683427"/>
                  <a:gd name="connsiteY3" fmla="*/ 1148168 h 1229791"/>
                  <a:gd name="connsiteX4" fmla="*/ 558187 w 1683427"/>
                  <a:gd name="connsiteY4" fmla="*/ 1100009 h 1229791"/>
                  <a:gd name="connsiteX5" fmla="*/ 504034 w 1683427"/>
                  <a:gd name="connsiteY5" fmla="*/ 1156802 h 1229791"/>
                  <a:gd name="connsiteX6" fmla="*/ 14404 w 1683427"/>
                  <a:gd name="connsiteY6" fmla="*/ 1153896 h 1229791"/>
                  <a:gd name="connsiteX7" fmla="*/ 54652 w 1683427"/>
                  <a:gd name="connsiteY7" fmla="*/ 989012 h 1229791"/>
                  <a:gd name="connsiteX8" fmla="*/ 1105577 w 1683427"/>
                  <a:gd name="connsiteY8" fmla="*/ 0 h 1229791"/>
                  <a:gd name="connsiteX9" fmla="*/ 1408789 w 1683427"/>
                  <a:gd name="connsiteY9" fmla="*/ 38099 h 1229791"/>
                  <a:gd name="connsiteX0" fmla="*/ 1645327 w 1683427"/>
                  <a:gd name="connsiteY0" fmla="*/ 74612 h 1156802"/>
                  <a:gd name="connsiteX1" fmla="*/ 1683427 w 1683427"/>
                  <a:gd name="connsiteY1" fmla="*/ 82549 h 1156802"/>
                  <a:gd name="connsiteX2" fmla="*/ 815926 w 1683427"/>
                  <a:gd name="connsiteY2" fmla="*/ 1149771 h 1156802"/>
                  <a:gd name="connsiteX3" fmla="*/ 720788 w 1683427"/>
                  <a:gd name="connsiteY3" fmla="*/ 1148168 h 1156802"/>
                  <a:gd name="connsiteX4" fmla="*/ 558187 w 1683427"/>
                  <a:gd name="connsiteY4" fmla="*/ 1100009 h 1156802"/>
                  <a:gd name="connsiteX5" fmla="*/ 504034 w 1683427"/>
                  <a:gd name="connsiteY5" fmla="*/ 1156802 h 1156802"/>
                  <a:gd name="connsiteX6" fmla="*/ 14404 w 1683427"/>
                  <a:gd name="connsiteY6" fmla="*/ 1153896 h 1156802"/>
                  <a:gd name="connsiteX7" fmla="*/ 54652 w 1683427"/>
                  <a:gd name="connsiteY7" fmla="*/ 989012 h 1156802"/>
                  <a:gd name="connsiteX8" fmla="*/ 1105577 w 1683427"/>
                  <a:gd name="connsiteY8" fmla="*/ 0 h 1156802"/>
                  <a:gd name="connsiteX9" fmla="*/ 1408789 w 1683427"/>
                  <a:gd name="connsiteY9" fmla="*/ 38099 h 1156802"/>
                  <a:gd name="connsiteX0" fmla="*/ 1645327 w 1683427"/>
                  <a:gd name="connsiteY0" fmla="*/ 74612 h 1156802"/>
                  <a:gd name="connsiteX1" fmla="*/ 1683427 w 1683427"/>
                  <a:gd name="connsiteY1" fmla="*/ 82549 h 1156802"/>
                  <a:gd name="connsiteX2" fmla="*/ 815926 w 1683427"/>
                  <a:gd name="connsiteY2" fmla="*/ 1149771 h 1156802"/>
                  <a:gd name="connsiteX3" fmla="*/ 720788 w 1683427"/>
                  <a:gd name="connsiteY3" fmla="*/ 1148168 h 1156802"/>
                  <a:gd name="connsiteX4" fmla="*/ 558187 w 1683427"/>
                  <a:gd name="connsiteY4" fmla="*/ 1100009 h 1156802"/>
                  <a:gd name="connsiteX5" fmla="*/ 504034 w 1683427"/>
                  <a:gd name="connsiteY5" fmla="*/ 1156802 h 1156802"/>
                  <a:gd name="connsiteX6" fmla="*/ 14404 w 1683427"/>
                  <a:gd name="connsiteY6" fmla="*/ 1153896 h 1156802"/>
                  <a:gd name="connsiteX7" fmla="*/ 54652 w 1683427"/>
                  <a:gd name="connsiteY7" fmla="*/ 989012 h 1156802"/>
                  <a:gd name="connsiteX8" fmla="*/ 1105577 w 1683427"/>
                  <a:gd name="connsiteY8" fmla="*/ 0 h 1156802"/>
                  <a:gd name="connsiteX9" fmla="*/ 1408789 w 1683427"/>
                  <a:gd name="connsiteY9" fmla="*/ 38099 h 1156802"/>
                  <a:gd name="connsiteX0" fmla="*/ 1645327 w 1647787"/>
                  <a:gd name="connsiteY0" fmla="*/ 74612 h 1156802"/>
                  <a:gd name="connsiteX1" fmla="*/ 1647787 w 1647787"/>
                  <a:gd name="connsiteY1" fmla="*/ 112354 h 1156802"/>
                  <a:gd name="connsiteX2" fmla="*/ 815926 w 1647787"/>
                  <a:gd name="connsiteY2" fmla="*/ 1149771 h 1156802"/>
                  <a:gd name="connsiteX3" fmla="*/ 720788 w 1647787"/>
                  <a:gd name="connsiteY3" fmla="*/ 1148168 h 1156802"/>
                  <a:gd name="connsiteX4" fmla="*/ 558187 w 1647787"/>
                  <a:gd name="connsiteY4" fmla="*/ 1100009 h 1156802"/>
                  <a:gd name="connsiteX5" fmla="*/ 504034 w 1647787"/>
                  <a:gd name="connsiteY5" fmla="*/ 1156802 h 1156802"/>
                  <a:gd name="connsiteX6" fmla="*/ 14404 w 1647787"/>
                  <a:gd name="connsiteY6" fmla="*/ 1153896 h 1156802"/>
                  <a:gd name="connsiteX7" fmla="*/ 54652 w 1647787"/>
                  <a:gd name="connsiteY7" fmla="*/ 989012 h 1156802"/>
                  <a:gd name="connsiteX8" fmla="*/ 1105577 w 1647787"/>
                  <a:gd name="connsiteY8" fmla="*/ 0 h 1156802"/>
                  <a:gd name="connsiteX9" fmla="*/ 1408789 w 1647787"/>
                  <a:gd name="connsiteY9" fmla="*/ 38099 h 1156802"/>
                  <a:gd name="connsiteX0" fmla="*/ 1645327 w 1647787"/>
                  <a:gd name="connsiteY0" fmla="*/ 74612 h 1156802"/>
                  <a:gd name="connsiteX1" fmla="*/ 1647787 w 1647787"/>
                  <a:gd name="connsiteY1" fmla="*/ 112354 h 1156802"/>
                  <a:gd name="connsiteX2" fmla="*/ 815926 w 1647787"/>
                  <a:gd name="connsiteY2" fmla="*/ 1149771 h 1156802"/>
                  <a:gd name="connsiteX3" fmla="*/ 720788 w 1647787"/>
                  <a:gd name="connsiteY3" fmla="*/ 1148168 h 1156802"/>
                  <a:gd name="connsiteX4" fmla="*/ 558187 w 1647787"/>
                  <a:gd name="connsiteY4" fmla="*/ 1100009 h 1156802"/>
                  <a:gd name="connsiteX5" fmla="*/ 504034 w 1647787"/>
                  <a:gd name="connsiteY5" fmla="*/ 1156802 h 1156802"/>
                  <a:gd name="connsiteX6" fmla="*/ 14404 w 1647787"/>
                  <a:gd name="connsiteY6" fmla="*/ 1153896 h 1156802"/>
                  <a:gd name="connsiteX7" fmla="*/ 54652 w 1647787"/>
                  <a:gd name="connsiteY7" fmla="*/ 989012 h 1156802"/>
                  <a:gd name="connsiteX8" fmla="*/ 1105577 w 1647787"/>
                  <a:gd name="connsiteY8" fmla="*/ 0 h 1156802"/>
                  <a:gd name="connsiteX9" fmla="*/ 1408789 w 1647787"/>
                  <a:gd name="connsiteY9" fmla="*/ 38099 h 1156802"/>
                  <a:gd name="connsiteX0" fmla="*/ 1801597 w 1801597"/>
                  <a:gd name="connsiteY0" fmla="*/ 49775 h 1156802"/>
                  <a:gd name="connsiteX1" fmla="*/ 1647787 w 1801597"/>
                  <a:gd name="connsiteY1" fmla="*/ 112354 h 1156802"/>
                  <a:gd name="connsiteX2" fmla="*/ 815926 w 1801597"/>
                  <a:gd name="connsiteY2" fmla="*/ 1149771 h 1156802"/>
                  <a:gd name="connsiteX3" fmla="*/ 720788 w 1801597"/>
                  <a:gd name="connsiteY3" fmla="*/ 1148168 h 1156802"/>
                  <a:gd name="connsiteX4" fmla="*/ 558187 w 1801597"/>
                  <a:gd name="connsiteY4" fmla="*/ 1100009 h 1156802"/>
                  <a:gd name="connsiteX5" fmla="*/ 504034 w 1801597"/>
                  <a:gd name="connsiteY5" fmla="*/ 1156802 h 1156802"/>
                  <a:gd name="connsiteX6" fmla="*/ 14404 w 1801597"/>
                  <a:gd name="connsiteY6" fmla="*/ 1153896 h 1156802"/>
                  <a:gd name="connsiteX7" fmla="*/ 54652 w 1801597"/>
                  <a:gd name="connsiteY7" fmla="*/ 989012 h 1156802"/>
                  <a:gd name="connsiteX8" fmla="*/ 1105577 w 1801597"/>
                  <a:gd name="connsiteY8" fmla="*/ 0 h 1156802"/>
                  <a:gd name="connsiteX9" fmla="*/ 1408789 w 1801597"/>
                  <a:gd name="connsiteY9" fmla="*/ 38099 h 1156802"/>
                  <a:gd name="connsiteX0" fmla="*/ 1645327 w 1647787"/>
                  <a:gd name="connsiteY0" fmla="*/ 0 h 1164153"/>
                  <a:gd name="connsiteX1" fmla="*/ 1647787 w 1647787"/>
                  <a:gd name="connsiteY1" fmla="*/ 119705 h 1164153"/>
                  <a:gd name="connsiteX2" fmla="*/ 815926 w 1647787"/>
                  <a:gd name="connsiteY2" fmla="*/ 1157122 h 1164153"/>
                  <a:gd name="connsiteX3" fmla="*/ 720788 w 1647787"/>
                  <a:gd name="connsiteY3" fmla="*/ 1155519 h 1164153"/>
                  <a:gd name="connsiteX4" fmla="*/ 558187 w 1647787"/>
                  <a:gd name="connsiteY4" fmla="*/ 1107360 h 1164153"/>
                  <a:gd name="connsiteX5" fmla="*/ 504034 w 1647787"/>
                  <a:gd name="connsiteY5" fmla="*/ 1164153 h 1164153"/>
                  <a:gd name="connsiteX6" fmla="*/ 14404 w 1647787"/>
                  <a:gd name="connsiteY6" fmla="*/ 1161247 h 1164153"/>
                  <a:gd name="connsiteX7" fmla="*/ 54652 w 1647787"/>
                  <a:gd name="connsiteY7" fmla="*/ 996363 h 1164153"/>
                  <a:gd name="connsiteX8" fmla="*/ 1105577 w 1647787"/>
                  <a:gd name="connsiteY8" fmla="*/ 7351 h 1164153"/>
                  <a:gd name="connsiteX9" fmla="*/ 1408789 w 1647787"/>
                  <a:gd name="connsiteY9" fmla="*/ 45450 h 1164153"/>
                  <a:gd name="connsiteX0" fmla="*/ 1645327 w 1647787"/>
                  <a:gd name="connsiteY0" fmla="*/ 46450 h 1210603"/>
                  <a:gd name="connsiteX1" fmla="*/ 1647787 w 1647787"/>
                  <a:gd name="connsiteY1" fmla="*/ 166155 h 1210603"/>
                  <a:gd name="connsiteX2" fmla="*/ 815926 w 1647787"/>
                  <a:gd name="connsiteY2" fmla="*/ 1203572 h 1210603"/>
                  <a:gd name="connsiteX3" fmla="*/ 720788 w 1647787"/>
                  <a:gd name="connsiteY3" fmla="*/ 1201969 h 1210603"/>
                  <a:gd name="connsiteX4" fmla="*/ 558187 w 1647787"/>
                  <a:gd name="connsiteY4" fmla="*/ 1153810 h 1210603"/>
                  <a:gd name="connsiteX5" fmla="*/ 504034 w 1647787"/>
                  <a:gd name="connsiteY5" fmla="*/ 1210603 h 1210603"/>
                  <a:gd name="connsiteX6" fmla="*/ 14404 w 1647787"/>
                  <a:gd name="connsiteY6" fmla="*/ 1207697 h 1210603"/>
                  <a:gd name="connsiteX7" fmla="*/ 54652 w 1647787"/>
                  <a:gd name="connsiteY7" fmla="*/ 1042813 h 1210603"/>
                  <a:gd name="connsiteX8" fmla="*/ 1105577 w 1647787"/>
                  <a:gd name="connsiteY8" fmla="*/ 53801 h 1210603"/>
                  <a:gd name="connsiteX9" fmla="*/ 1290902 w 1647787"/>
                  <a:gd name="connsiteY9" fmla="*/ 0 h 1210603"/>
                  <a:gd name="connsiteX0" fmla="*/ 1645327 w 1647787"/>
                  <a:gd name="connsiteY0" fmla="*/ 46450 h 1210603"/>
                  <a:gd name="connsiteX1" fmla="*/ 1647787 w 1647787"/>
                  <a:gd name="connsiteY1" fmla="*/ 166155 h 1210603"/>
                  <a:gd name="connsiteX2" fmla="*/ 815926 w 1647787"/>
                  <a:gd name="connsiteY2" fmla="*/ 1203572 h 1210603"/>
                  <a:gd name="connsiteX3" fmla="*/ 720788 w 1647787"/>
                  <a:gd name="connsiteY3" fmla="*/ 1201969 h 1210603"/>
                  <a:gd name="connsiteX4" fmla="*/ 558187 w 1647787"/>
                  <a:gd name="connsiteY4" fmla="*/ 1153810 h 1210603"/>
                  <a:gd name="connsiteX5" fmla="*/ 504034 w 1647787"/>
                  <a:gd name="connsiteY5" fmla="*/ 1210603 h 1210603"/>
                  <a:gd name="connsiteX6" fmla="*/ 14404 w 1647787"/>
                  <a:gd name="connsiteY6" fmla="*/ 1207697 h 1210603"/>
                  <a:gd name="connsiteX7" fmla="*/ 54652 w 1647787"/>
                  <a:gd name="connsiteY7" fmla="*/ 1042813 h 1210603"/>
                  <a:gd name="connsiteX8" fmla="*/ 1105577 w 1647787"/>
                  <a:gd name="connsiteY8" fmla="*/ 53801 h 1210603"/>
                  <a:gd name="connsiteX9" fmla="*/ 1290902 w 1647787"/>
                  <a:gd name="connsiteY9" fmla="*/ 0 h 1210603"/>
                  <a:gd name="connsiteX10" fmla="*/ 1645327 w 1647787"/>
                  <a:gd name="connsiteY10" fmla="*/ 46450 h 1210603"/>
                  <a:gd name="connsiteX0" fmla="*/ 1645327 w 1647787"/>
                  <a:gd name="connsiteY0" fmla="*/ 21612 h 1185765"/>
                  <a:gd name="connsiteX1" fmla="*/ 1647787 w 1647787"/>
                  <a:gd name="connsiteY1" fmla="*/ 141317 h 1185765"/>
                  <a:gd name="connsiteX2" fmla="*/ 815926 w 1647787"/>
                  <a:gd name="connsiteY2" fmla="*/ 1178734 h 1185765"/>
                  <a:gd name="connsiteX3" fmla="*/ 720788 w 1647787"/>
                  <a:gd name="connsiteY3" fmla="*/ 1177131 h 1185765"/>
                  <a:gd name="connsiteX4" fmla="*/ 558187 w 1647787"/>
                  <a:gd name="connsiteY4" fmla="*/ 1128972 h 1185765"/>
                  <a:gd name="connsiteX5" fmla="*/ 504034 w 1647787"/>
                  <a:gd name="connsiteY5" fmla="*/ 1185765 h 1185765"/>
                  <a:gd name="connsiteX6" fmla="*/ 14404 w 1647787"/>
                  <a:gd name="connsiteY6" fmla="*/ 1182859 h 1185765"/>
                  <a:gd name="connsiteX7" fmla="*/ 54652 w 1647787"/>
                  <a:gd name="connsiteY7" fmla="*/ 1017975 h 1185765"/>
                  <a:gd name="connsiteX8" fmla="*/ 1105577 w 1647787"/>
                  <a:gd name="connsiteY8" fmla="*/ 28963 h 1185765"/>
                  <a:gd name="connsiteX9" fmla="*/ 1211397 w 1647787"/>
                  <a:gd name="connsiteY9" fmla="*/ 0 h 1185765"/>
                  <a:gd name="connsiteX10" fmla="*/ 1645327 w 1647787"/>
                  <a:gd name="connsiteY10" fmla="*/ 21612 h 1185765"/>
                  <a:gd name="connsiteX0" fmla="*/ 1612428 w 1647787"/>
                  <a:gd name="connsiteY0" fmla="*/ 128414 h 1185765"/>
                  <a:gd name="connsiteX1" fmla="*/ 1647787 w 1647787"/>
                  <a:gd name="connsiteY1" fmla="*/ 141317 h 1185765"/>
                  <a:gd name="connsiteX2" fmla="*/ 815926 w 1647787"/>
                  <a:gd name="connsiteY2" fmla="*/ 1178734 h 1185765"/>
                  <a:gd name="connsiteX3" fmla="*/ 720788 w 1647787"/>
                  <a:gd name="connsiteY3" fmla="*/ 1177131 h 1185765"/>
                  <a:gd name="connsiteX4" fmla="*/ 558187 w 1647787"/>
                  <a:gd name="connsiteY4" fmla="*/ 1128972 h 1185765"/>
                  <a:gd name="connsiteX5" fmla="*/ 504034 w 1647787"/>
                  <a:gd name="connsiteY5" fmla="*/ 1185765 h 1185765"/>
                  <a:gd name="connsiteX6" fmla="*/ 14404 w 1647787"/>
                  <a:gd name="connsiteY6" fmla="*/ 1182859 h 1185765"/>
                  <a:gd name="connsiteX7" fmla="*/ 54652 w 1647787"/>
                  <a:gd name="connsiteY7" fmla="*/ 1017975 h 1185765"/>
                  <a:gd name="connsiteX8" fmla="*/ 1105577 w 1647787"/>
                  <a:gd name="connsiteY8" fmla="*/ 28963 h 1185765"/>
                  <a:gd name="connsiteX9" fmla="*/ 1211397 w 1647787"/>
                  <a:gd name="connsiteY9" fmla="*/ 0 h 1185765"/>
                  <a:gd name="connsiteX10" fmla="*/ 1612428 w 1647787"/>
                  <a:gd name="connsiteY10" fmla="*/ 128414 h 1185765"/>
                  <a:gd name="connsiteX0" fmla="*/ 1612428 w 1642304"/>
                  <a:gd name="connsiteY0" fmla="*/ 128414 h 1185765"/>
                  <a:gd name="connsiteX1" fmla="*/ 1642304 w 1642304"/>
                  <a:gd name="connsiteY1" fmla="*/ 156220 h 1185765"/>
                  <a:gd name="connsiteX2" fmla="*/ 815926 w 1642304"/>
                  <a:gd name="connsiteY2" fmla="*/ 1178734 h 1185765"/>
                  <a:gd name="connsiteX3" fmla="*/ 720788 w 1642304"/>
                  <a:gd name="connsiteY3" fmla="*/ 1177131 h 1185765"/>
                  <a:gd name="connsiteX4" fmla="*/ 558187 w 1642304"/>
                  <a:gd name="connsiteY4" fmla="*/ 1128972 h 1185765"/>
                  <a:gd name="connsiteX5" fmla="*/ 504034 w 1642304"/>
                  <a:gd name="connsiteY5" fmla="*/ 1185765 h 1185765"/>
                  <a:gd name="connsiteX6" fmla="*/ 14404 w 1642304"/>
                  <a:gd name="connsiteY6" fmla="*/ 1182859 h 1185765"/>
                  <a:gd name="connsiteX7" fmla="*/ 54652 w 1642304"/>
                  <a:gd name="connsiteY7" fmla="*/ 1017975 h 1185765"/>
                  <a:gd name="connsiteX8" fmla="*/ 1105577 w 1642304"/>
                  <a:gd name="connsiteY8" fmla="*/ 28963 h 1185765"/>
                  <a:gd name="connsiteX9" fmla="*/ 1211397 w 1642304"/>
                  <a:gd name="connsiteY9" fmla="*/ 0 h 1185765"/>
                  <a:gd name="connsiteX10" fmla="*/ 1612428 w 1642304"/>
                  <a:gd name="connsiteY10" fmla="*/ 128414 h 1185765"/>
                  <a:gd name="connsiteX0" fmla="*/ 1612428 w 1642304"/>
                  <a:gd name="connsiteY0" fmla="*/ 128414 h 1185765"/>
                  <a:gd name="connsiteX1" fmla="*/ 1642304 w 1642304"/>
                  <a:gd name="connsiteY1" fmla="*/ 156220 h 1185765"/>
                  <a:gd name="connsiteX2" fmla="*/ 815926 w 1642304"/>
                  <a:gd name="connsiteY2" fmla="*/ 1178734 h 1185765"/>
                  <a:gd name="connsiteX3" fmla="*/ 720788 w 1642304"/>
                  <a:gd name="connsiteY3" fmla="*/ 1177131 h 1185765"/>
                  <a:gd name="connsiteX4" fmla="*/ 558187 w 1642304"/>
                  <a:gd name="connsiteY4" fmla="*/ 1128972 h 1185765"/>
                  <a:gd name="connsiteX5" fmla="*/ 504034 w 1642304"/>
                  <a:gd name="connsiteY5" fmla="*/ 1185765 h 1185765"/>
                  <a:gd name="connsiteX6" fmla="*/ 14404 w 1642304"/>
                  <a:gd name="connsiteY6" fmla="*/ 1182859 h 1185765"/>
                  <a:gd name="connsiteX7" fmla="*/ 54652 w 1642304"/>
                  <a:gd name="connsiteY7" fmla="*/ 1017975 h 1185765"/>
                  <a:gd name="connsiteX8" fmla="*/ 1105577 w 1642304"/>
                  <a:gd name="connsiteY8" fmla="*/ 28963 h 1185765"/>
                  <a:gd name="connsiteX9" fmla="*/ 1211397 w 1642304"/>
                  <a:gd name="connsiteY9" fmla="*/ 0 h 1185765"/>
                  <a:gd name="connsiteX10" fmla="*/ 1612428 w 1642304"/>
                  <a:gd name="connsiteY10" fmla="*/ 128414 h 1185765"/>
                  <a:gd name="connsiteX0" fmla="*/ 1612428 w 1642304"/>
                  <a:gd name="connsiteY0" fmla="*/ 123446 h 1180797"/>
                  <a:gd name="connsiteX1" fmla="*/ 1642304 w 1642304"/>
                  <a:gd name="connsiteY1" fmla="*/ 151252 h 1180797"/>
                  <a:gd name="connsiteX2" fmla="*/ 815926 w 1642304"/>
                  <a:gd name="connsiteY2" fmla="*/ 1173766 h 1180797"/>
                  <a:gd name="connsiteX3" fmla="*/ 720788 w 1642304"/>
                  <a:gd name="connsiteY3" fmla="*/ 1172163 h 1180797"/>
                  <a:gd name="connsiteX4" fmla="*/ 558187 w 1642304"/>
                  <a:gd name="connsiteY4" fmla="*/ 1124004 h 1180797"/>
                  <a:gd name="connsiteX5" fmla="*/ 504034 w 1642304"/>
                  <a:gd name="connsiteY5" fmla="*/ 1180797 h 1180797"/>
                  <a:gd name="connsiteX6" fmla="*/ 14404 w 1642304"/>
                  <a:gd name="connsiteY6" fmla="*/ 1177891 h 1180797"/>
                  <a:gd name="connsiteX7" fmla="*/ 54652 w 1642304"/>
                  <a:gd name="connsiteY7" fmla="*/ 1013007 h 1180797"/>
                  <a:gd name="connsiteX8" fmla="*/ 1105577 w 1642304"/>
                  <a:gd name="connsiteY8" fmla="*/ 23995 h 1180797"/>
                  <a:gd name="connsiteX9" fmla="*/ 1159307 w 1642304"/>
                  <a:gd name="connsiteY9" fmla="*/ 0 h 1180797"/>
                  <a:gd name="connsiteX10" fmla="*/ 1612428 w 1642304"/>
                  <a:gd name="connsiteY10" fmla="*/ 123446 h 1180797"/>
                  <a:gd name="connsiteX0" fmla="*/ 1612428 w 1642304"/>
                  <a:gd name="connsiteY0" fmla="*/ 123446 h 1180797"/>
                  <a:gd name="connsiteX1" fmla="*/ 1642304 w 1642304"/>
                  <a:gd name="connsiteY1" fmla="*/ 151252 h 1180797"/>
                  <a:gd name="connsiteX2" fmla="*/ 815926 w 1642304"/>
                  <a:gd name="connsiteY2" fmla="*/ 1173766 h 1180797"/>
                  <a:gd name="connsiteX3" fmla="*/ 720788 w 1642304"/>
                  <a:gd name="connsiteY3" fmla="*/ 1172163 h 1180797"/>
                  <a:gd name="connsiteX4" fmla="*/ 558187 w 1642304"/>
                  <a:gd name="connsiteY4" fmla="*/ 1124004 h 1180797"/>
                  <a:gd name="connsiteX5" fmla="*/ 504034 w 1642304"/>
                  <a:gd name="connsiteY5" fmla="*/ 1180797 h 1180797"/>
                  <a:gd name="connsiteX6" fmla="*/ 14404 w 1642304"/>
                  <a:gd name="connsiteY6" fmla="*/ 1177891 h 1180797"/>
                  <a:gd name="connsiteX7" fmla="*/ 54652 w 1642304"/>
                  <a:gd name="connsiteY7" fmla="*/ 1013007 h 1180797"/>
                  <a:gd name="connsiteX8" fmla="*/ 891734 w 1642304"/>
                  <a:gd name="connsiteY8" fmla="*/ 264921 h 1180797"/>
                  <a:gd name="connsiteX9" fmla="*/ 1159307 w 1642304"/>
                  <a:gd name="connsiteY9" fmla="*/ 0 h 1180797"/>
                  <a:gd name="connsiteX10" fmla="*/ 1612428 w 1642304"/>
                  <a:gd name="connsiteY10" fmla="*/ 123446 h 1180797"/>
                  <a:gd name="connsiteX0" fmla="*/ 1603429 w 1633305"/>
                  <a:gd name="connsiteY0" fmla="*/ 123446 h 1180797"/>
                  <a:gd name="connsiteX1" fmla="*/ 1633305 w 1633305"/>
                  <a:gd name="connsiteY1" fmla="*/ 151252 h 1180797"/>
                  <a:gd name="connsiteX2" fmla="*/ 806927 w 1633305"/>
                  <a:gd name="connsiteY2" fmla="*/ 1173766 h 1180797"/>
                  <a:gd name="connsiteX3" fmla="*/ 711789 w 1633305"/>
                  <a:gd name="connsiteY3" fmla="*/ 1172163 h 1180797"/>
                  <a:gd name="connsiteX4" fmla="*/ 549188 w 1633305"/>
                  <a:gd name="connsiteY4" fmla="*/ 1124004 h 1180797"/>
                  <a:gd name="connsiteX5" fmla="*/ 495035 w 1633305"/>
                  <a:gd name="connsiteY5" fmla="*/ 1180797 h 1180797"/>
                  <a:gd name="connsiteX6" fmla="*/ 5405 w 1633305"/>
                  <a:gd name="connsiteY6" fmla="*/ 1177891 h 1180797"/>
                  <a:gd name="connsiteX7" fmla="*/ 188215 w 1633305"/>
                  <a:gd name="connsiteY7" fmla="*/ 960848 h 1180797"/>
                  <a:gd name="connsiteX8" fmla="*/ 882735 w 1633305"/>
                  <a:gd name="connsiteY8" fmla="*/ 264921 h 1180797"/>
                  <a:gd name="connsiteX9" fmla="*/ 1150308 w 1633305"/>
                  <a:gd name="connsiteY9" fmla="*/ 0 h 1180797"/>
                  <a:gd name="connsiteX10" fmla="*/ 1603429 w 1633305"/>
                  <a:gd name="connsiteY10" fmla="*/ 123446 h 1180797"/>
                  <a:gd name="connsiteX0" fmla="*/ 1603429 w 1633305"/>
                  <a:gd name="connsiteY0" fmla="*/ 123446 h 1180797"/>
                  <a:gd name="connsiteX1" fmla="*/ 1633305 w 1633305"/>
                  <a:gd name="connsiteY1" fmla="*/ 151252 h 1180797"/>
                  <a:gd name="connsiteX2" fmla="*/ 806927 w 1633305"/>
                  <a:gd name="connsiteY2" fmla="*/ 1173766 h 1180797"/>
                  <a:gd name="connsiteX3" fmla="*/ 711789 w 1633305"/>
                  <a:gd name="connsiteY3" fmla="*/ 1172163 h 1180797"/>
                  <a:gd name="connsiteX4" fmla="*/ 549188 w 1633305"/>
                  <a:gd name="connsiteY4" fmla="*/ 1124004 h 1180797"/>
                  <a:gd name="connsiteX5" fmla="*/ 495035 w 1633305"/>
                  <a:gd name="connsiteY5" fmla="*/ 1180797 h 1180797"/>
                  <a:gd name="connsiteX6" fmla="*/ 5405 w 1633305"/>
                  <a:gd name="connsiteY6" fmla="*/ 1177891 h 1180797"/>
                  <a:gd name="connsiteX7" fmla="*/ 188215 w 1633305"/>
                  <a:gd name="connsiteY7" fmla="*/ 960848 h 1180797"/>
                  <a:gd name="connsiteX8" fmla="*/ 882735 w 1633305"/>
                  <a:gd name="connsiteY8" fmla="*/ 264921 h 1180797"/>
                  <a:gd name="connsiteX9" fmla="*/ 1150308 w 1633305"/>
                  <a:gd name="connsiteY9" fmla="*/ 0 h 1180797"/>
                  <a:gd name="connsiteX10" fmla="*/ 1603429 w 1633305"/>
                  <a:gd name="connsiteY10" fmla="*/ 123446 h 1180797"/>
                  <a:gd name="connsiteX0" fmla="*/ 1624895 w 1654771"/>
                  <a:gd name="connsiteY0" fmla="*/ 123446 h 1180797"/>
                  <a:gd name="connsiteX1" fmla="*/ 1654771 w 1654771"/>
                  <a:gd name="connsiteY1" fmla="*/ 151252 h 1180797"/>
                  <a:gd name="connsiteX2" fmla="*/ 828393 w 1654771"/>
                  <a:gd name="connsiteY2" fmla="*/ 1173766 h 1180797"/>
                  <a:gd name="connsiteX3" fmla="*/ 733255 w 1654771"/>
                  <a:gd name="connsiteY3" fmla="*/ 1172163 h 1180797"/>
                  <a:gd name="connsiteX4" fmla="*/ 570654 w 1654771"/>
                  <a:gd name="connsiteY4" fmla="*/ 1124004 h 1180797"/>
                  <a:gd name="connsiteX5" fmla="*/ 516501 w 1654771"/>
                  <a:gd name="connsiteY5" fmla="*/ 1180797 h 1180797"/>
                  <a:gd name="connsiteX6" fmla="*/ 26871 w 1654771"/>
                  <a:gd name="connsiteY6" fmla="*/ 1177891 h 1180797"/>
                  <a:gd name="connsiteX7" fmla="*/ 23253 w 1654771"/>
                  <a:gd name="connsiteY7" fmla="*/ 849078 h 1180797"/>
                  <a:gd name="connsiteX8" fmla="*/ 904201 w 1654771"/>
                  <a:gd name="connsiteY8" fmla="*/ 264921 h 1180797"/>
                  <a:gd name="connsiteX9" fmla="*/ 1171774 w 1654771"/>
                  <a:gd name="connsiteY9" fmla="*/ 0 h 1180797"/>
                  <a:gd name="connsiteX10" fmla="*/ 1624895 w 1654771"/>
                  <a:gd name="connsiteY10" fmla="*/ 123446 h 1180797"/>
                  <a:gd name="connsiteX0" fmla="*/ 1616017 w 1645893"/>
                  <a:gd name="connsiteY0" fmla="*/ 123446 h 1180797"/>
                  <a:gd name="connsiteX1" fmla="*/ 1645893 w 1645893"/>
                  <a:gd name="connsiteY1" fmla="*/ 151252 h 1180797"/>
                  <a:gd name="connsiteX2" fmla="*/ 819515 w 1645893"/>
                  <a:gd name="connsiteY2" fmla="*/ 1173766 h 1180797"/>
                  <a:gd name="connsiteX3" fmla="*/ 724377 w 1645893"/>
                  <a:gd name="connsiteY3" fmla="*/ 1172163 h 1180797"/>
                  <a:gd name="connsiteX4" fmla="*/ 561776 w 1645893"/>
                  <a:gd name="connsiteY4" fmla="*/ 1124004 h 1180797"/>
                  <a:gd name="connsiteX5" fmla="*/ 507623 w 1645893"/>
                  <a:gd name="connsiteY5" fmla="*/ 1180797 h 1180797"/>
                  <a:gd name="connsiteX6" fmla="*/ 17993 w 1645893"/>
                  <a:gd name="connsiteY6" fmla="*/ 1177891 h 1180797"/>
                  <a:gd name="connsiteX7" fmla="*/ 14375 w 1645893"/>
                  <a:gd name="connsiteY7" fmla="*/ 849078 h 1180797"/>
                  <a:gd name="connsiteX8" fmla="*/ 895323 w 1645893"/>
                  <a:gd name="connsiteY8" fmla="*/ 264921 h 1180797"/>
                  <a:gd name="connsiteX9" fmla="*/ 1162896 w 1645893"/>
                  <a:gd name="connsiteY9" fmla="*/ 0 h 1180797"/>
                  <a:gd name="connsiteX10" fmla="*/ 1616017 w 1645893"/>
                  <a:gd name="connsiteY10" fmla="*/ 123446 h 1180797"/>
                  <a:gd name="connsiteX0" fmla="*/ 1601642 w 1631518"/>
                  <a:gd name="connsiteY0" fmla="*/ 123446 h 1180797"/>
                  <a:gd name="connsiteX1" fmla="*/ 1631518 w 1631518"/>
                  <a:gd name="connsiteY1" fmla="*/ 151252 h 1180797"/>
                  <a:gd name="connsiteX2" fmla="*/ 805140 w 1631518"/>
                  <a:gd name="connsiteY2" fmla="*/ 1173766 h 1180797"/>
                  <a:gd name="connsiteX3" fmla="*/ 710002 w 1631518"/>
                  <a:gd name="connsiteY3" fmla="*/ 1172163 h 1180797"/>
                  <a:gd name="connsiteX4" fmla="*/ 547401 w 1631518"/>
                  <a:gd name="connsiteY4" fmla="*/ 1124004 h 1180797"/>
                  <a:gd name="connsiteX5" fmla="*/ 493248 w 1631518"/>
                  <a:gd name="connsiteY5" fmla="*/ 1180797 h 1180797"/>
                  <a:gd name="connsiteX6" fmla="*/ 3618 w 1631518"/>
                  <a:gd name="connsiteY6" fmla="*/ 1177891 h 1180797"/>
                  <a:gd name="connsiteX7" fmla="*/ 0 w 1631518"/>
                  <a:gd name="connsiteY7" fmla="*/ 849078 h 1180797"/>
                  <a:gd name="connsiteX8" fmla="*/ 880948 w 1631518"/>
                  <a:gd name="connsiteY8" fmla="*/ 264921 h 1180797"/>
                  <a:gd name="connsiteX9" fmla="*/ 1148521 w 1631518"/>
                  <a:gd name="connsiteY9" fmla="*/ 0 h 1180797"/>
                  <a:gd name="connsiteX10" fmla="*/ 1601642 w 1631518"/>
                  <a:gd name="connsiteY10" fmla="*/ 123446 h 1180797"/>
                  <a:gd name="connsiteX0" fmla="*/ 1604383 w 1634259"/>
                  <a:gd name="connsiteY0" fmla="*/ 123446 h 1180797"/>
                  <a:gd name="connsiteX1" fmla="*/ 1634259 w 1634259"/>
                  <a:gd name="connsiteY1" fmla="*/ 151252 h 1180797"/>
                  <a:gd name="connsiteX2" fmla="*/ 807881 w 1634259"/>
                  <a:gd name="connsiteY2" fmla="*/ 1173766 h 1180797"/>
                  <a:gd name="connsiteX3" fmla="*/ 712743 w 1634259"/>
                  <a:gd name="connsiteY3" fmla="*/ 1172163 h 1180797"/>
                  <a:gd name="connsiteX4" fmla="*/ 550142 w 1634259"/>
                  <a:gd name="connsiteY4" fmla="*/ 1124004 h 1180797"/>
                  <a:gd name="connsiteX5" fmla="*/ 495989 w 1634259"/>
                  <a:gd name="connsiteY5" fmla="*/ 1180797 h 1180797"/>
                  <a:gd name="connsiteX6" fmla="*/ 6359 w 1634259"/>
                  <a:gd name="connsiteY6" fmla="*/ 1177891 h 1180797"/>
                  <a:gd name="connsiteX7" fmla="*/ 0 w 1634259"/>
                  <a:gd name="connsiteY7" fmla="*/ 856529 h 1180797"/>
                  <a:gd name="connsiteX8" fmla="*/ 883689 w 1634259"/>
                  <a:gd name="connsiteY8" fmla="*/ 264921 h 1180797"/>
                  <a:gd name="connsiteX9" fmla="*/ 1151262 w 1634259"/>
                  <a:gd name="connsiteY9" fmla="*/ 0 h 1180797"/>
                  <a:gd name="connsiteX10" fmla="*/ 1604383 w 1634259"/>
                  <a:gd name="connsiteY10" fmla="*/ 123446 h 1180797"/>
                  <a:gd name="connsiteX0" fmla="*/ 1604383 w 1634259"/>
                  <a:gd name="connsiteY0" fmla="*/ 123446 h 1180797"/>
                  <a:gd name="connsiteX1" fmla="*/ 1634259 w 1634259"/>
                  <a:gd name="connsiteY1" fmla="*/ 151252 h 1180797"/>
                  <a:gd name="connsiteX2" fmla="*/ 807881 w 1634259"/>
                  <a:gd name="connsiteY2" fmla="*/ 1173766 h 1180797"/>
                  <a:gd name="connsiteX3" fmla="*/ 712743 w 1634259"/>
                  <a:gd name="connsiteY3" fmla="*/ 1172163 h 1180797"/>
                  <a:gd name="connsiteX4" fmla="*/ 550142 w 1634259"/>
                  <a:gd name="connsiteY4" fmla="*/ 1124004 h 1180797"/>
                  <a:gd name="connsiteX5" fmla="*/ 495989 w 1634259"/>
                  <a:gd name="connsiteY5" fmla="*/ 1180797 h 1180797"/>
                  <a:gd name="connsiteX6" fmla="*/ 6359 w 1634259"/>
                  <a:gd name="connsiteY6" fmla="*/ 1177891 h 1180797"/>
                  <a:gd name="connsiteX7" fmla="*/ 0 w 1634259"/>
                  <a:gd name="connsiteY7" fmla="*/ 856529 h 1180797"/>
                  <a:gd name="connsiteX8" fmla="*/ 883689 w 1634259"/>
                  <a:gd name="connsiteY8" fmla="*/ 264921 h 1180797"/>
                  <a:gd name="connsiteX9" fmla="*/ 1151262 w 1634259"/>
                  <a:gd name="connsiteY9" fmla="*/ 0 h 1180797"/>
                  <a:gd name="connsiteX10" fmla="*/ 1604383 w 1634259"/>
                  <a:gd name="connsiteY10" fmla="*/ 123446 h 1180797"/>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885555 w 1636125"/>
                  <a:gd name="connsiteY8" fmla="*/ 264921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885555 w 1636125"/>
                  <a:gd name="connsiteY8" fmla="*/ 264921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710094 w 1636125"/>
                  <a:gd name="connsiteY8" fmla="*/ 217729 h 1182859"/>
                  <a:gd name="connsiteX9" fmla="*/ 1153128 w 1636125"/>
                  <a:gd name="connsiteY9" fmla="*/ 0 h 1182859"/>
                  <a:gd name="connsiteX10" fmla="*/ 1606249 w 1636125"/>
                  <a:gd name="connsiteY10" fmla="*/ 123446 h 1182859"/>
                  <a:gd name="connsiteX0" fmla="*/ 1606249 w 1636125"/>
                  <a:gd name="connsiteY0" fmla="*/ 123446 h 1182859"/>
                  <a:gd name="connsiteX1" fmla="*/ 1636125 w 1636125"/>
                  <a:gd name="connsiteY1" fmla="*/ 151252 h 1182859"/>
                  <a:gd name="connsiteX2" fmla="*/ 809747 w 1636125"/>
                  <a:gd name="connsiteY2" fmla="*/ 1173766 h 1182859"/>
                  <a:gd name="connsiteX3" fmla="*/ 714609 w 1636125"/>
                  <a:gd name="connsiteY3" fmla="*/ 1172163 h 1182859"/>
                  <a:gd name="connsiteX4" fmla="*/ 552008 w 1636125"/>
                  <a:gd name="connsiteY4" fmla="*/ 1124004 h 1182859"/>
                  <a:gd name="connsiteX5" fmla="*/ 497855 w 1636125"/>
                  <a:gd name="connsiteY5" fmla="*/ 1180797 h 1182859"/>
                  <a:gd name="connsiteX6" fmla="*/ 0 w 1636125"/>
                  <a:gd name="connsiteY6" fmla="*/ 1182859 h 1182859"/>
                  <a:gd name="connsiteX7" fmla="*/ 1866 w 1636125"/>
                  <a:gd name="connsiteY7" fmla="*/ 856529 h 1182859"/>
                  <a:gd name="connsiteX8" fmla="*/ 710094 w 1636125"/>
                  <a:gd name="connsiteY8" fmla="*/ 217729 h 1182859"/>
                  <a:gd name="connsiteX9" fmla="*/ 1153128 w 1636125"/>
                  <a:gd name="connsiteY9" fmla="*/ 0 h 1182859"/>
                  <a:gd name="connsiteX10" fmla="*/ 1606249 w 1636125"/>
                  <a:gd name="connsiteY10" fmla="*/ 123446 h 1182859"/>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10094 w 1636125"/>
                  <a:gd name="connsiteY8" fmla="*/ 235115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10094 w 1636125"/>
                  <a:gd name="connsiteY8" fmla="*/ 235115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40252 w 1636125"/>
                  <a:gd name="connsiteY8" fmla="*/ 247534 h 1200245"/>
                  <a:gd name="connsiteX9" fmla="*/ 1002341 w 1636125"/>
                  <a:gd name="connsiteY9" fmla="*/ 0 h 1200245"/>
                  <a:gd name="connsiteX10" fmla="*/ 1606249 w 1636125"/>
                  <a:gd name="connsiteY10" fmla="*/ 140832 h 1200245"/>
                  <a:gd name="connsiteX0" fmla="*/ 1606249 w 1636125"/>
                  <a:gd name="connsiteY0" fmla="*/ 140832 h 1200245"/>
                  <a:gd name="connsiteX1" fmla="*/ 1636125 w 1636125"/>
                  <a:gd name="connsiteY1" fmla="*/ 168638 h 1200245"/>
                  <a:gd name="connsiteX2" fmla="*/ 809747 w 1636125"/>
                  <a:gd name="connsiteY2" fmla="*/ 1191152 h 1200245"/>
                  <a:gd name="connsiteX3" fmla="*/ 714609 w 1636125"/>
                  <a:gd name="connsiteY3" fmla="*/ 1189549 h 1200245"/>
                  <a:gd name="connsiteX4" fmla="*/ 552008 w 1636125"/>
                  <a:gd name="connsiteY4" fmla="*/ 1141390 h 1200245"/>
                  <a:gd name="connsiteX5" fmla="*/ 497855 w 1636125"/>
                  <a:gd name="connsiteY5" fmla="*/ 1198183 h 1200245"/>
                  <a:gd name="connsiteX6" fmla="*/ 0 w 1636125"/>
                  <a:gd name="connsiteY6" fmla="*/ 1200245 h 1200245"/>
                  <a:gd name="connsiteX7" fmla="*/ 1866 w 1636125"/>
                  <a:gd name="connsiteY7" fmla="*/ 873915 h 1200245"/>
                  <a:gd name="connsiteX8" fmla="*/ 740252 w 1636125"/>
                  <a:gd name="connsiteY8" fmla="*/ 247534 h 1200245"/>
                  <a:gd name="connsiteX9" fmla="*/ 1002341 w 1636125"/>
                  <a:gd name="connsiteY9" fmla="*/ 0 h 1200245"/>
                  <a:gd name="connsiteX10" fmla="*/ 1606249 w 1636125"/>
                  <a:gd name="connsiteY10" fmla="*/ 140832 h 1200245"/>
                  <a:gd name="connsiteX0" fmla="*/ 1606249 w 1636125"/>
                  <a:gd name="connsiteY0" fmla="*/ 130897 h 1190310"/>
                  <a:gd name="connsiteX1" fmla="*/ 1636125 w 1636125"/>
                  <a:gd name="connsiteY1" fmla="*/ 158703 h 1190310"/>
                  <a:gd name="connsiteX2" fmla="*/ 809747 w 1636125"/>
                  <a:gd name="connsiteY2" fmla="*/ 1181217 h 1190310"/>
                  <a:gd name="connsiteX3" fmla="*/ 714609 w 1636125"/>
                  <a:gd name="connsiteY3" fmla="*/ 1179614 h 1190310"/>
                  <a:gd name="connsiteX4" fmla="*/ 552008 w 1636125"/>
                  <a:gd name="connsiteY4" fmla="*/ 1131455 h 1190310"/>
                  <a:gd name="connsiteX5" fmla="*/ 497855 w 1636125"/>
                  <a:gd name="connsiteY5" fmla="*/ 1188248 h 1190310"/>
                  <a:gd name="connsiteX6" fmla="*/ 0 w 1636125"/>
                  <a:gd name="connsiteY6" fmla="*/ 1190310 h 1190310"/>
                  <a:gd name="connsiteX7" fmla="*/ 1866 w 1636125"/>
                  <a:gd name="connsiteY7" fmla="*/ 863980 h 1190310"/>
                  <a:gd name="connsiteX8" fmla="*/ 740252 w 1636125"/>
                  <a:gd name="connsiteY8" fmla="*/ 237599 h 1190310"/>
                  <a:gd name="connsiteX9" fmla="*/ 999599 w 1636125"/>
                  <a:gd name="connsiteY9" fmla="*/ 0 h 1190310"/>
                  <a:gd name="connsiteX10" fmla="*/ 1606249 w 1636125"/>
                  <a:gd name="connsiteY10" fmla="*/ 130897 h 1190310"/>
                  <a:gd name="connsiteX0" fmla="*/ 1866 w 1636125"/>
                  <a:gd name="connsiteY0" fmla="*/ 863980 h 1190310"/>
                  <a:gd name="connsiteX1" fmla="*/ 740252 w 1636125"/>
                  <a:gd name="connsiteY1" fmla="*/ 237599 h 1190310"/>
                  <a:gd name="connsiteX2" fmla="*/ 999599 w 1636125"/>
                  <a:gd name="connsiteY2" fmla="*/ 0 h 1190310"/>
                  <a:gd name="connsiteX3" fmla="*/ 1606249 w 1636125"/>
                  <a:gd name="connsiteY3" fmla="*/ 130897 h 1190310"/>
                  <a:gd name="connsiteX4" fmla="*/ 1636125 w 1636125"/>
                  <a:gd name="connsiteY4" fmla="*/ 158703 h 1190310"/>
                  <a:gd name="connsiteX5" fmla="*/ 809747 w 1636125"/>
                  <a:gd name="connsiteY5" fmla="*/ 1181217 h 1190310"/>
                  <a:gd name="connsiteX6" fmla="*/ 714609 w 1636125"/>
                  <a:gd name="connsiteY6" fmla="*/ 1179614 h 1190310"/>
                  <a:gd name="connsiteX7" fmla="*/ 552008 w 1636125"/>
                  <a:gd name="connsiteY7" fmla="*/ 1131455 h 1190310"/>
                  <a:gd name="connsiteX8" fmla="*/ 497855 w 1636125"/>
                  <a:gd name="connsiteY8" fmla="*/ 1188248 h 1190310"/>
                  <a:gd name="connsiteX9" fmla="*/ 0 w 1636125"/>
                  <a:gd name="connsiteY9" fmla="*/ 1190310 h 1190310"/>
                  <a:gd name="connsiteX10" fmla="*/ 54504 w 1636125"/>
                  <a:gd name="connsiteY10" fmla="*/ 911668 h 1190310"/>
                  <a:gd name="connsiteX0" fmla="*/ 1866 w 1636125"/>
                  <a:gd name="connsiteY0" fmla="*/ 863980 h 1190310"/>
                  <a:gd name="connsiteX1" fmla="*/ 740252 w 1636125"/>
                  <a:gd name="connsiteY1" fmla="*/ 237599 h 1190310"/>
                  <a:gd name="connsiteX2" fmla="*/ 999599 w 1636125"/>
                  <a:gd name="connsiteY2" fmla="*/ 0 h 1190310"/>
                  <a:gd name="connsiteX3" fmla="*/ 1606249 w 1636125"/>
                  <a:gd name="connsiteY3" fmla="*/ 130897 h 1190310"/>
                  <a:gd name="connsiteX4" fmla="*/ 1636125 w 1636125"/>
                  <a:gd name="connsiteY4" fmla="*/ 158703 h 1190310"/>
                  <a:gd name="connsiteX5" fmla="*/ 809747 w 1636125"/>
                  <a:gd name="connsiteY5" fmla="*/ 1181217 h 1190310"/>
                  <a:gd name="connsiteX6" fmla="*/ 714609 w 1636125"/>
                  <a:gd name="connsiteY6" fmla="*/ 1179614 h 1190310"/>
                  <a:gd name="connsiteX7" fmla="*/ 552008 w 1636125"/>
                  <a:gd name="connsiteY7" fmla="*/ 1131455 h 1190310"/>
                  <a:gd name="connsiteX8" fmla="*/ 497855 w 1636125"/>
                  <a:gd name="connsiteY8" fmla="*/ 1188248 h 1190310"/>
                  <a:gd name="connsiteX9" fmla="*/ 0 w 1636125"/>
                  <a:gd name="connsiteY9" fmla="*/ 1190310 h 1190310"/>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807881 w 1634259"/>
                  <a:gd name="connsiteY5" fmla="*/ 1181217 h 1188248"/>
                  <a:gd name="connsiteX6" fmla="*/ 712743 w 1634259"/>
                  <a:gd name="connsiteY6" fmla="*/ 1179614 h 1188248"/>
                  <a:gd name="connsiteX7" fmla="*/ 550142 w 1634259"/>
                  <a:gd name="connsiteY7" fmla="*/ 1131455 h 1188248"/>
                  <a:gd name="connsiteX8" fmla="*/ 495989 w 1634259"/>
                  <a:gd name="connsiteY8"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29531 w 1634259"/>
                  <a:gd name="connsiteY5" fmla="*/ 689071 h 1188248"/>
                  <a:gd name="connsiteX6" fmla="*/ 807881 w 1634259"/>
                  <a:gd name="connsiteY6" fmla="*/ 1181217 h 1188248"/>
                  <a:gd name="connsiteX7" fmla="*/ 712743 w 1634259"/>
                  <a:gd name="connsiteY7" fmla="*/ 1179614 h 1188248"/>
                  <a:gd name="connsiteX8" fmla="*/ 550142 w 1634259"/>
                  <a:gd name="connsiteY8" fmla="*/ 1131455 h 1188248"/>
                  <a:gd name="connsiteX9" fmla="*/ 495989 w 1634259"/>
                  <a:gd name="connsiteY9"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18565 w 1634259"/>
                  <a:gd name="connsiteY5" fmla="*/ 706457 h 1188248"/>
                  <a:gd name="connsiteX6" fmla="*/ 807881 w 1634259"/>
                  <a:gd name="connsiteY6" fmla="*/ 1181217 h 1188248"/>
                  <a:gd name="connsiteX7" fmla="*/ 712743 w 1634259"/>
                  <a:gd name="connsiteY7" fmla="*/ 1179614 h 1188248"/>
                  <a:gd name="connsiteX8" fmla="*/ 550142 w 1634259"/>
                  <a:gd name="connsiteY8" fmla="*/ 1131455 h 1188248"/>
                  <a:gd name="connsiteX9" fmla="*/ 495989 w 1634259"/>
                  <a:gd name="connsiteY9"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85734 w 1634259"/>
                  <a:gd name="connsiteY5" fmla="*/ 624493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18565 w 1634259"/>
                  <a:gd name="connsiteY6" fmla="*/ 706457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198004 w 1634259"/>
                  <a:gd name="connsiteY5" fmla="*/ 622009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34259"/>
                  <a:gd name="connsiteY0" fmla="*/ 863980 h 1188248"/>
                  <a:gd name="connsiteX1" fmla="*/ 738386 w 1634259"/>
                  <a:gd name="connsiteY1" fmla="*/ 237599 h 1188248"/>
                  <a:gd name="connsiteX2" fmla="*/ 997733 w 1634259"/>
                  <a:gd name="connsiteY2" fmla="*/ 0 h 1188248"/>
                  <a:gd name="connsiteX3" fmla="*/ 1604383 w 1634259"/>
                  <a:gd name="connsiteY3" fmla="*/ 130897 h 1188248"/>
                  <a:gd name="connsiteX4" fmla="*/ 1634259 w 1634259"/>
                  <a:gd name="connsiteY4" fmla="*/ 158703 h 1188248"/>
                  <a:gd name="connsiteX5" fmla="*/ 1206229 w 1634259"/>
                  <a:gd name="connsiteY5" fmla="*/ 620767 h 1188248"/>
                  <a:gd name="connsiteX6" fmla="*/ 1207599 w 1634259"/>
                  <a:gd name="connsiteY6" fmla="*/ 715150 h 1188248"/>
                  <a:gd name="connsiteX7" fmla="*/ 807881 w 1634259"/>
                  <a:gd name="connsiteY7" fmla="*/ 1181217 h 1188248"/>
                  <a:gd name="connsiteX8" fmla="*/ 712743 w 1634259"/>
                  <a:gd name="connsiteY8" fmla="*/ 1179614 h 1188248"/>
                  <a:gd name="connsiteX9" fmla="*/ 550142 w 1634259"/>
                  <a:gd name="connsiteY9" fmla="*/ 1131455 h 1188248"/>
                  <a:gd name="connsiteX10" fmla="*/ 495989 w 1634259"/>
                  <a:gd name="connsiteY10" fmla="*/ 1188248 h 1188248"/>
                  <a:gd name="connsiteX0" fmla="*/ 0 w 1627405"/>
                  <a:gd name="connsiteY0" fmla="*/ 863980 h 1188248"/>
                  <a:gd name="connsiteX1" fmla="*/ 738386 w 1627405"/>
                  <a:gd name="connsiteY1" fmla="*/ 237599 h 1188248"/>
                  <a:gd name="connsiteX2" fmla="*/ 997733 w 1627405"/>
                  <a:gd name="connsiteY2" fmla="*/ 0 h 1188248"/>
                  <a:gd name="connsiteX3" fmla="*/ 1604383 w 1627405"/>
                  <a:gd name="connsiteY3" fmla="*/ 130897 h 1188248"/>
                  <a:gd name="connsiteX4" fmla="*/ 1627405 w 1627405"/>
                  <a:gd name="connsiteY4" fmla="*/ 168638 h 1188248"/>
                  <a:gd name="connsiteX5" fmla="*/ 1206229 w 1627405"/>
                  <a:gd name="connsiteY5" fmla="*/ 620767 h 1188248"/>
                  <a:gd name="connsiteX6" fmla="*/ 1207599 w 1627405"/>
                  <a:gd name="connsiteY6" fmla="*/ 715150 h 1188248"/>
                  <a:gd name="connsiteX7" fmla="*/ 807881 w 1627405"/>
                  <a:gd name="connsiteY7" fmla="*/ 1181217 h 1188248"/>
                  <a:gd name="connsiteX8" fmla="*/ 712743 w 1627405"/>
                  <a:gd name="connsiteY8" fmla="*/ 1179614 h 1188248"/>
                  <a:gd name="connsiteX9" fmla="*/ 550142 w 1627405"/>
                  <a:gd name="connsiteY9" fmla="*/ 1131455 h 1188248"/>
                  <a:gd name="connsiteX10" fmla="*/ 495989 w 1627405"/>
                  <a:gd name="connsiteY10" fmla="*/ 1188248 h 11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7405" h="1188248">
                    <a:moveTo>
                      <a:pt x="0" y="863980"/>
                    </a:moveTo>
                    <a:cubicBezTo>
                      <a:pt x="297320" y="568057"/>
                      <a:pt x="330071" y="565964"/>
                      <a:pt x="738386" y="237599"/>
                    </a:cubicBezTo>
                    <a:cubicBezTo>
                      <a:pt x="835802" y="159227"/>
                      <a:pt x="911283" y="83339"/>
                      <a:pt x="997733" y="0"/>
                    </a:cubicBezTo>
                    <a:lnTo>
                      <a:pt x="1604383" y="130897"/>
                    </a:lnTo>
                    <a:lnTo>
                      <a:pt x="1627405" y="168638"/>
                    </a:lnTo>
                    <a:cubicBezTo>
                      <a:pt x="1574297" y="250904"/>
                      <a:pt x="1275511" y="529475"/>
                      <a:pt x="1206229" y="620767"/>
                    </a:cubicBezTo>
                    <a:cubicBezTo>
                      <a:pt x="1204115" y="654933"/>
                      <a:pt x="1206364" y="686941"/>
                      <a:pt x="1207599" y="715150"/>
                    </a:cubicBezTo>
                    <a:cubicBezTo>
                      <a:pt x="1127957" y="807937"/>
                      <a:pt x="894012" y="1099460"/>
                      <a:pt x="807881" y="1181217"/>
                    </a:cubicBezTo>
                    <a:cubicBezTo>
                      <a:pt x="766471" y="1181023"/>
                      <a:pt x="748846" y="1180457"/>
                      <a:pt x="712743" y="1179614"/>
                    </a:cubicBezTo>
                    <a:cubicBezTo>
                      <a:pt x="668415" y="1160143"/>
                      <a:pt x="586039" y="1139744"/>
                      <a:pt x="550142" y="1131455"/>
                    </a:cubicBezTo>
                    <a:cubicBezTo>
                      <a:pt x="532604" y="1151012"/>
                      <a:pt x="515331" y="1165106"/>
                      <a:pt x="495989" y="1188248"/>
                    </a:cubicBezTo>
                  </a:path>
                </a:pathLst>
              </a:custGeom>
              <a:noFill/>
              <a:ln w="444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33" name="フリーフォーム 132"/>
              <p:cNvSpPr/>
              <p:nvPr/>
            </p:nvSpPr>
            <p:spPr>
              <a:xfrm>
                <a:off x="2136689" y="-442845"/>
                <a:ext cx="2080220" cy="800144"/>
              </a:xfrm>
              <a:custGeom>
                <a:avLst/>
                <a:gdLst>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76213 w 1247775"/>
                  <a:gd name="connsiteY1" fmla="*/ 0 h 509588"/>
                  <a:gd name="connsiteX2" fmla="*/ 323850 w 1247775"/>
                  <a:gd name="connsiteY2" fmla="*/ 38100 h 509588"/>
                  <a:gd name="connsiteX3" fmla="*/ 666750 w 1247775"/>
                  <a:gd name="connsiteY3" fmla="*/ 119063 h 509588"/>
                  <a:gd name="connsiteX4" fmla="*/ 857250 w 1247775"/>
                  <a:gd name="connsiteY4" fmla="*/ 176213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5520 h 513170"/>
                  <a:gd name="connsiteX1" fmla="*/ 176213 w 1247775"/>
                  <a:gd name="connsiteY1" fmla="*/ 3582 h 513170"/>
                  <a:gd name="connsiteX2" fmla="*/ 323850 w 1247775"/>
                  <a:gd name="connsiteY2" fmla="*/ 41682 h 513170"/>
                  <a:gd name="connsiteX3" fmla="*/ 666750 w 1247775"/>
                  <a:gd name="connsiteY3" fmla="*/ 122645 h 513170"/>
                  <a:gd name="connsiteX4" fmla="*/ 857250 w 1247775"/>
                  <a:gd name="connsiteY4" fmla="*/ 179795 h 513170"/>
                  <a:gd name="connsiteX5" fmla="*/ 1090613 w 1247775"/>
                  <a:gd name="connsiteY5" fmla="*/ 189320 h 513170"/>
                  <a:gd name="connsiteX6" fmla="*/ 1247775 w 1247775"/>
                  <a:gd name="connsiteY6" fmla="*/ 189320 h 513170"/>
                  <a:gd name="connsiteX7" fmla="*/ 1052513 w 1247775"/>
                  <a:gd name="connsiteY7" fmla="*/ 513170 h 513170"/>
                  <a:gd name="connsiteX8" fmla="*/ 581025 w 1247775"/>
                  <a:gd name="connsiteY8" fmla="*/ 436970 h 513170"/>
                  <a:gd name="connsiteX9" fmla="*/ 242888 w 1247775"/>
                  <a:gd name="connsiteY9" fmla="*/ 360770 h 513170"/>
                  <a:gd name="connsiteX0" fmla="*/ 0 w 1247775"/>
                  <a:gd name="connsiteY0" fmla="*/ 264272 h 511922"/>
                  <a:gd name="connsiteX1" fmla="*/ 176213 w 1247775"/>
                  <a:gd name="connsiteY1" fmla="*/ 2334 h 511922"/>
                  <a:gd name="connsiteX2" fmla="*/ 400050 w 1247775"/>
                  <a:gd name="connsiteY2" fmla="*/ 69009 h 511922"/>
                  <a:gd name="connsiteX3" fmla="*/ 666750 w 1247775"/>
                  <a:gd name="connsiteY3" fmla="*/ 121397 h 511922"/>
                  <a:gd name="connsiteX4" fmla="*/ 857250 w 1247775"/>
                  <a:gd name="connsiteY4" fmla="*/ 178547 h 511922"/>
                  <a:gd name="connsiteX5" fmla="*/ 1090613 w 1247775"/>
                  <a:gd name="connsiteY5" fmla="*/ 188072 h 511922"/>
                  <a:gd name="connsiteX6" fmla="*/ 1247775 w 1247775"/>
                  <a:gd name="connsiteY6" fmla="*/ 188072 h 511922"/>
                  <a:gd name="connsiteX7" fmla="*/ 1052513 w 1247775"/>
                  <a:gd name="connsiteY7" fmla="*/ 511922 h 511922"/>
                  <a:gd name="connsiteX8" fmla="*/ 581025 w 1247775"/>
                  <a:gd name="connsiteY8" fmla="*/ 435722 h 511922"/>
                  <a:gd name="connsiteX9" fmla="*/ 242888 w 1247775"/>
                  <a:gd name="connsiteY9" fmla="*/ 359522 h 511922"/>
                  <a:gd name="connsiteX0" fmla="*/ 0 w 1247775"/>
                  <a:gd name="connsiteY0" fmla="*/ 264144 h 511794"/>
                  <a:gd name="connsiteX1" fmla="*/ 176213 w 1247775"/>
                  <a:gd name="connsiteY1" fmla="*/ 2206 h 511794"/>
                  <a:gd name="connsiteX2" fmla="*/ 428625 w 1247775"/>
                  <a:gd name="connsiteY2" fmla="*/ 73644 h 511794"/>
                  <a:gd name="connsiteX3" fmla="*/ 666750 w 1247775"/>
                  <a:gd name="connsiteY3" fmla="*/ 121269 h 511794"/>
                  <a:gd name="connsiteX4" fmla="*/ 857250 w 1247775"/>
                  <a:gd name="connsiteY4" fmla="*/ 178419 h 511794"/>
                  <a:gd name="connsiteX5" fmla="*/ 1090613 w 1247775"/>
                  <a:gd name="connsiteY5" fmla="*/ 187944 h 511794"/>
                  <a:gd name="connsiteX6" fmla="*/ 1247775 w 1247775"/>
                  <a:gd name="connsiteY6" fmla="*/ 187944 h 511794"/>
                  <a:gd name="connsiteX7" fmla="*/ 1052513 w 1247775"/>
                  <a:gd name="connsiteY7" fmla="*/ 511794 h 511794"/>
                  <a:gd name="connsiteX8" fmla="*/ 581025 w 1247775"/>
                  <a:gd name="connsiteY8" fmla="*/ 435594 h 511794"/>
                  <a:gd name="connsiteX9" fmla="*/ 242888 w 1247775"/>
                  <a:gd name="connsiteY9" fmla="*/ 359394 h 511794"/>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57250 w 1247775"/>
                  <a:gd name="connsiteY4" fmla="*/ 178704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4429 h 512079"/>
                  <a:gd name="connsiteX1" fmla="*/ 176213 w 1247775"/>
                  <a:gd name="connsiteY1" fmla="*/ 2491 h 512079"/>
                  <a:gd name="connsiteX2" fmla="*/ 428625 w 1247775"/>
                  <a:gd name="connsiteY2" fmla="*/ 73929 h 512079"/>
                  <a:gd name="connsiteX3" fmla="*/ 723900 w 1247775"/>
                  <a:gd name="connsiteY3" fmla="*/ 140604 h 512079"/>
                  <a:gd name="connsiteX4" fmla="*/ 862012 w 1247775"/>
                  <a:gd name="connsiteY4" fmla="*/ 183466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4429 h 512079"/>
                  <a:gd name="connsiteX1" fmla="*/ 136376 w 1247775"/>
                  <a:gd name="connsiteY1" fmla="*/ 2491 h 512079"/>
                  <a:gd name="connsiteX2" fmla="*/ 428625 w 1247775"/>
                  <a:gd name="connsiteY2" fmla="*/ 73929 h 512079"/>
                  <a:gd name="connsiteX3" fmla="*/ 723900 w 1247775"/>
                  <a:gd name="connsiteY3" fmla="*/ 140604 h 512079"/>
                  <a:gd name="connsiteX4" fmla="*/ 862012 w 1247775"/>
                  <a:gd name="connsiteY4" fmla="*/ 183466 h 512079"/>
                  <a:gd name="connsiteX5" fmla="*/ 1090613 w 1247775"/>
                  <a:gd name="connsiteY5" fmla="*/ 188229 h 512079"/>
                  <a:gd name="connsiteX6" fmla="*/ 1247775 w 1247775"/>
                  <a:gd name="connsiteY6" fmla="*/ 188229 h 512079"/>
                  <a:gd name="connsiteX7" fmla="*/ 1052513 w 1247775"/>
                  <a:gd name="connsiteY7" fmla="*/ 512079 h 512079"/>
                  <a:gd name="connsiteX8" fmla="*/ 581025 w 1247775"/>
                  <a:gd name="connsiteY8" fmla="*/ 435879 h 512079"/>
                  <a:gd name="connsiteX9" fmla="*/ 242888 w 1247775"/>
                  <a:gd name="connsiteY9" fmla="*/ 359679 h 512079"/>
                  <a:gd name="connsiteX0" fmla="*/ 0 w 1247775"/>
                  <a:gd name="connsiteY0" fmla="*/ 261938 h 509588"/>
                  <a:gd name="connsiteX1" fmla="*/ 136376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61938 h 509588"/>
                  <a:gd name="connsiteX1" fmla="*/ 136376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47775"/>
                  <a:gd name="connsiteY0" fmla="*/ 249095 h 496745"/>
                  <a:gd name="connsiteX1" fmla="*/ 154081 w 1247775"/>
                  <a:gd name="connsiteY1" fmla="*/ 0 h 496745"/>
                  <a:gd name="connsiteX2" fmla="*/ 428625 w 1247775"/>
                  <a:gd name="connsiteY2" fmla="*/ 58595 h 496745"/>
                  <a:gd name="connsiteX3" fmla="*/ 723900 w 1247775"/>
                  <a:gd name="connsiteY3" fmla="*/ 125270 h 496745"/>
                  <a:gd name="connsiteX4" fmla="*/ 862012 w 1247775"/>
                  <a:gd name="connsiteY4" fmla="*/ 168132 h 496745"/>
                  <a:gd name="connsiteX5" fmla="*/ 1090613 w 1247775"/>
                  <a:gd name="connsiteY5" fmla="*/ 172895 h 496745"/>
                  <a:gd name="connsiteX6" fmla="*/ 1247775 w 1247775"/>
                  <a:gd name="connsiteY6" fmla="*/ 172895 h 496745"/>
                  <a:gd name="connsiteX7" fmla="*/ 1052513 w 1247775"/>
                  <a:gd name="connsiteY7" fmla="*/ 496745 h 496745"/>
                  <a:gd name="connsiteX8" fmla="*/ 581025 w 1247775"/>
                  <a:gd name="connsiteY8" fmla="*/ 420545 h 496745"/>
                  <a:gd name="connsiteX9" fmla="*/ 242888 w 1247775"/>
                  <a:gd name="connsiteY9" fmla="*/ 344345 h 496745"/>
                  <a:gd name="connsiteX0" fmla="*/ 0 w 1247775"/>
                  <a:gd name="connsiteY0" fmla="*/ 249095 h 496745"/>
                  <a:gd name="connsiteX1" fmla="*/ 154081 w 1247775"/>
                  <a:gd name="connsiteY1" fmla="*/ 0 h 496745"/>
                  <a:gd name="connsiteX2" fmla="*/ 428625 w 1247775"/>
                  <a:gd name="connsiteY2" fmla="*/ 58595 h 496745"/>
                  <a:gd name="connsiteX3" fmla="*/ 723900 w 1247775"/>
                  <a:gd name="connsiteY3" fmla="*/ 125270 h 496745"/>
                  <a:gd name="connsiteX4" fmla="*/ 862012 w 1247775"/>
                  <a:gd name="connsiteY4" fmla="*/ 168132 h 496745"/>
                  <a:gd name="connsiteX5" fmla="*/ 1090613 w 1247775"/>
                  <a:gd name="connsiteY5" fmla="*/ 172895 h 496745"/>
                  <a:gd name="connsiteX6" fmla="*/ 1247775 w 1247775"/>
                  <a:gd name="connsiteY6" fmla="*/ 172895 h 496745"/>
                  <a:gd name="connsiteX7" fmla="*/ 1052513 w 1247775"/>
                  <a:gd name="connsiteY7" fmla="*/ 496745 h 496745"/>
                  <a:gd name="connsiteX8" fmla="*/ 581025 w 1247775"/>
                  <a:gd name="connsiteY8" fmla="*/ 420545 h 496745"/>
                  <a:gd name="connsiteX9" fmla="*/ 242888 w 1247775"/>
                  <a:gd name="connsiteY9" fmla="*/ 344345 h 496745"/>
                  <a:gd name="connsiteX0" fmla="*/ 0 w 1247775"/>
                  <a:gd name="connsiteY0" fmla="*/ 261938 h 509588"/>
                  <a:gd name="connsiteX1" fmla="*/ 176212 w 1247775"/>
                  <a:gd name="connsiteY1" fmla="*/ 0 h 509588"/>
                  <a:gd name="connsiteX2" fmla="*/ 428625 w 1247775"/>
                  <a:gd name="connsiteY2" fmla="*/ 71438 h 509588"/>
                  <a:gd name="connsiteX3" fmla="*/ 723900 w 1247775"/>
                  <a:gd name="connsiteY3" fmla="*/ 138113 h 509588"/>
                  <a:gd name="connsiteX4" fmla="*/ 862012 w 1247775"/>
                  <a:gd name="connsiteY4" fmla="*/ 180975 h 509588"/>
                  <a:gd name="connsiteX5" fmla="*/ 1090613 w 1247775"/>
                  <a:gd name="connsiteY5" fmla="*/ 185738 h 509588"/>
                  <a:gd name="connsiteX6" fmla="*/ 1247775 w 1247775"/>
                  <a:gd name="connsiteY6" fmla="*/ 185738 h 509588"/>
                  <a:gd name="connsiteX7" fmla="*/ 1052513 w 1247775"/>
                  <a:gd name="connsiteY7" fmla="*/ 509588 h 509588"/>
                  <a:gd name="connsiteX8" fmla="*/ 581025 w 1247775"/>
                  <a:gd name="connsiteY8" fmla="*/ 433388 h 509588"/>
                  <a:gd name="connsiteX9" fmla="*/ 242888 w 1247775"/>
                  <a:gd name="connsiteY9" fmla="*/ 357188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12009 w 1278759"/>
                  <a:gd name="connsiteY8" fmla="*/ 433388 h 509588"/>
                  <a:gd name="connsiteX9" fmla="*/ 273872 w 1278759"/>
                  <a:gd name="connsiteY9" fmla="*/ 357188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12009 w 1278759"/>
                  <a:gd name="connsiteY8" fmla="*/ 433388 h 509588"/>
                  <a:gd name="connsiteX9" fmla="*/ 309282 w 1278759"/>
                  <a:gd name="connsiteY9" fmla="*/ 327222 h 509588"/>
                  <a:gd name="connsiteX0" fmla="*/ 0 w 1278759"/>
                  <a:gd name="connsiteY0" fmla="*/ 167758 h 509588"/>
                  <a:gd name="connsiteX1" fmla="*/ 207196 w 1278759"/>
                  <a:gd name="connsiteY1" fmla="*/ 0 h 509588"/>
                  <a:gd name="connsiteX2" fmla="*/ 459609 w 1278759"/>
                  <a:gd name="connsiteY2" fmla="*/ 71438 h 509588"/>
                  <a:gd name="connsiteX3" fmla="*/ 754884 w 1278759"/>
                  <a:gd name="connsiteY3" fmla="*/ 138113 h 509588"/>
                  <a:gd name="connsiteX4" fmla="*/ 892996 w 1278759"/>
                  <a:gd name="connsiteY4" fmla="*/ 180975 h 509588"/>
                  <a:gd name="connsiteX5" fmla="*/ 1121597 w 1278759"/>
                  <a:gd name="connsiteY5" fmla="*/ 185738 h 509588"/>
                  <a:gd name="connsiteX6" fmla="*/ 1278759 w 1278759"/>
                  <a:gd name="connsiteY6" fmla="*/ 185738 h 509588"/>
                  <a:gd name="connsiteX7" fmla="*/ 1083497 w 1278759"/>
                  <a:gd name="connsiteY7" fmla="*/ 509588 h 509588"/>
                  <a:gd name="connsiteX8" fmla="*/ 642993 w 1278759"/>
                  <a:gd name="connsiteY8" fmla="*/ 429107 h 509588"/>
                  <a:gd name="connsiteX9" fmla="*/ 309282 w 1278759"/>
                  <a:gd name="connsiteY9" fmla="*/ 327222 h 509588"/>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185738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185738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4333"/>
                  <a:gd name="connsiteY0" fmla="*/ 167758 h 496745"/>
                  <a:gd name="connsiteX1" fmla="*/ 207196 w 1274333"/>
                  <a:gd name="connsiteY1" fmla="*/ 0 h 496745"/>
                  <a:gd name="connsiteX2" fmla="*/ 459609 w 1274333"/>
                  <a:gd name="connsiteY2" fmla="*/ 71438 h 496745"/>
                  <a:gd name="connsiteX3" fmla="*/ 754884 w 1274333"/>
                  <a:gd name="connsiteY3" fmla="*/ 138113 h 496745"/>
                  <a:gd name="connsiteX4" fmla="*/ 892996 w 1274333"/>
                  <a:gd name="connsiteY4" fmla="*/ 180975 h 496745"/>
                  <a:gd name="connsiteX5" fmla="*/ 1121597 w 1274333"/>
                  <a:gd name="connsiteY5" fmla="*/ 185738 h 496745"/>
                  <a:gd name="connsiteX6" fmla="*/ 1274333 w 1274333"/>
                  <a:gd name="connsiteY6" fmla="*/ 215704 h 496745"/>
                  <a:gd name="connsiteX7" fmla="*/ 1114481 w 1274333"/>
                  <a:gd name="connsiteY7" fmla="*/ 496745 h 496745"/>
                  <a:gd name="connsiteX8" fmla="*/ 642993 w 1274333"/>
                  <a:gd name="connsiteY8" fmla="*/ 429107 h 496745"/>
                  <a:gd name="connsiteX9" fmla="*/ 309282 w 1274333"/>
                  <a:gd name="connsiteY9" fmla="*/ 327222 h 496745"/>
                  <a:gd name="connsiteX0" fmla="*/ 0 w 1274333"/>
                  <a:gd name="connsiteY0" fmla="*/ 167758 h 496745"/>
                  <a:gd name="connsiteX1" fmla="*/ 207196 w 1274333"/>
                  <a:gd name="connsiteY1" fmla="*/ 0 h 496745"/>
                  <a:gd name="connsiteX2" fmla="*/ 459609 w 1274333"/>
                  <a:gd name="connsiteY2" fmla="*/ 71438 h 496745"/>
                  <a:gd name="connsiteX3" fmla="*/ 754884 w 1274333"/>
                  <a:gd name="connsiteY3" fmla="*/ 138113 h 496745"/>
                  <a:gd name="connsiteX4" fmla="*/ 892996 w 1274333"/>
                  <a:gd name="connsiteY4" fmla="*/ 180975 h 496745"/>
                  <a:gd name="connsiteX5" fmla="*/ 1121597 w 1274333"/>
                  <a:gd name="connsiteY5" fmla="*/ 185738 h 496745"/>
                  <a:gd name="connsiteX6" fmla="*/ 1274333 w 1274333"/>
                  <a:gd name="connsiteY6" fmla="*/ 215704 h 496745"/>
                  <a:gd name="connsiteX7" fmla="*/ 1114481 w 1274333"/>
                  <a:gd name="connsiteY7" fmla="*/ 496745 h 496745"/>
                  <a:gd name="connsiteX8" fmla="*/ 642993 w 1274333"/>
                  <a:gd name="connsiteY8" fmla="*/ 429107 h 496745"/>
                  <a:gd name="connsiteX9" fmla="*/ 309282 w 1274333"/>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21597 w 1278759"/>
                  <a:gd name="connsiteY5" fmla="*/ 185738 h 496745"/>
                  <a:gd name="connsiteX6" fmla="*/ 1278759 w 1278759"/>
                  <a:gd name="connsiteY6" fmla="*/ 202861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78759"/>
                  <a:gd name="connsiteY0" fmla="*/ 167758 h 496745"/>
                  <a:gd name="connsiteX1" fmla="*/ 207196 w 1278759"/>
                  <a:gd name="connsiteY1" fmla="*/ 0 h 496745"/>
                  <a:gd name="connsiteX2" fmla="*/ 459609 w 1278759"/>
                  <a:gd name="connsiteY2" fmla="*/ 71438 h 496745"/>
                  <a:gd name="connsiteX3" fmla="*/ 754884 w 1278759"/>
                  <a:gd name="connsiteY3" fmla="*/ 138113 h 496745"/>
                  <a:gd name="connsiteX4" fmla="*/ 892996 w 1278759"/>
                  <a:gd name="connsiteY4" fmla="*/ 180975 h 496745"/>
                  <a:gd name="connsiteX5" fmla="*/ 1134876 w 1278759"/>
                  <a:gd name="connsiteY5" fmla="*/ 177176 h 496745"/>
                  <a:gd name="connsiteX6" fmla="*/ 1278759 w 1278759"/>
                  <a:gd name="connsiteY6" fmla="*/ 202861 h 496745"/>
                  <a:gd name="connsiteX7" fmla="*/ 1114481 w 1278759"/>
                  <a:gd name="connsiteY7" fmla="*/ 496745 h 496745"/>
                  <a:gd name="connsiteX8" fmla="*/ 642993 w 1278759"/>
                  <a:gd name="connsiteY8" fmla="*/ 429107 h 496745"/>
                  <a:gd name="connsiteX9" fmla="*/ 309282 w 1278759"/>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09282 w 1292038"/>
                  <a:gd name="connsiteY9" fmla="*/ 327222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42993 w 1292038"/>
                  <a:gd name="connsiteY8" fmla="*/ 429107 h 496745"/>
                  <a:gd name="connsiteX9" fmla="*/ 313708 w 1292038"/>
                  <a:gd name="connsiteY9" fmla="*/ 352907 h 496745"/>
                  <a:gd name="connsiteX0" fmla="*/ 0 w 1292038"/>
                  <a:gd name="connsiteY0" fmla="*/ 167758 h 496745"/>
                  <a:gd name="connsiteX1" fmla="*/ 207196 w 1292038"/>
                  <a:gd name="connsiteY1" fmla="*/ 0 h 496745"/>
                  <a:gd name="connsiteX2" fmla="*/ 459609 w 1292038"/>
                  <a:gd name="connsiteY2" fmla="*/ 71438 h 496745"/>
                  <a:gd name="connsiteX3" fmla="*/ 754884 w 1292038"/>
                  <a:gd name="connsiteY3" fmla="*/ 138113 h 496745"/>
                  <a:gd name="connsiteX4" fmla="*/ 892996 w 1292038"/>
                  <a:gd name="connsiteY4" fmla="*/ 180975 h 496745"/>
                  <a:gd name="connsiteX5" fmla="*/ 1134876 w 1292038"/>
                  <a:gd name="connsiteY5" fmla="*/ 177176 h 496745"/>
                  <a:gd name="connsiteX6" fmla="*/ 1292038 w 1292038"/>
                  <a:gd name="connsiteY6" fmla="*/ 177176 h 496745"/>
                  <a:gd name="connsiteX7" fmla="*/ 1114481 w 1292038"/>
                  <a:gd name="connsiteY7" fmla="*/ 496745 h 496745"/>
                  <a:gd name="connsiteX8" fmla="*/ 638567 w 1292038"/>
                  <a:gd name="connsiteY8" fmla="*/ 407703 h 496745"/>
                  <a:gd name="connsiteX9" fmla="*/ 313708 w 1292038"/>
                  <a:gd name="connsiteY9" fmla="*/ 352907 h 496745"/>
                  <a:gd name="connsiteX0" fmla="*/ 0 w 1265480"/>
                  <a:gd name="connsiteY0" fmla="*/ 240533 h 496745"/>
                  <a:gd name="connsiteX1" fmla="*/ 180638 w 1265480"/>
                  <a:gd name="connsiteY1" fmla="*/ 0 h 496745"/>
                  <a:gd name="connsiteX2" fmla="*/ 433051 w 1265480"/>
                  <a:gd name="connsiteY2" fmla="*/ 71438 h 496745"/>
                  <a:gd name="connsiteX3" fmla="*/ 728326 w 1265480"/>
                  <a:gd name="connsiteY3" fmla="*/ 138113 h 496745"/>
                  <a:gd name="connsiteX4" fmla="*/ 866438 w 1265480"/>
                  <a:gd name="connsiteY4" fmla="*/ 180975 h 496745"/>
                  <a:gd name="connsiteX5" fmla="*/ 1108318 w 1265480"/>
                  <a:gd name="connsiteY5" fmla="*/ 177176 h 496745"/>
                  <a:gd name="connsiteX6" fmla="*/ 1265480 w 1265480"/>
                  <a:gd name="connsiteY6" fmla="*/ 177176 h 496745"/>
                  <a:gd name="connsiteX7" fmla="*/ 1087923 w 1265480"/>
                  <a:gd name="connsiteY7" fmla="*/ 496745 h 496745"/>
                  <a:gd name="connsiteX8" fmla="*/ 612009 w 1265480"/>
                  <a:gd name="connsiteY8" fmla="*/ 407703 h 496745"/>
                  <a:gd name="connsiteX9" fmla="*/ 287150 w 1265480"/>
                  <a:gd name="connsiteY9" fmla="*/ 352907 h 496745"/>
                  <a:gd name="connsiteX0" fmla="*/ 0 w 1265480"/>
                  <a:gd name="connsiteY0" fmla="*/ 231971 h 488183"/>
                  <a:gd name="connsiteX1" fmla="*/ 185064 w 1265480"/>
                  <a:gd name="connsiteY1" fmla="*/ 0 h 488183"/>
                  <a:gd name="connsiteX2" fmla="*/ 433051 w 1265480"/>
                  <a:gd name="connsiteY2" fmla="*/ 62876 h 488183"/>
                  <a:gd name="connsiteX3" fmla="*/ 728326 w 1265480"/>
                  <a:gd name="connsiteY3" fmla="*/ 129551 h 488183"/>
                  <a:gd name="connsiteX4" fmla="*/ 866438 w 1265480"/>
                  <a:gd name="connsiteY4" fmla="*/ 172413 h 488183"/>
                  <a:gd name="connsiteX5" fmla="*/ 1108318 w 1265480"/>
                  <a:gd name="connsiteY5" fmla="*/ 168614 h 488183"/>
                  <a:gd name="connsiteX6" fmla="*/ 1265480 w 1265480"/>
                  <a:gd name="connsiteY6" fmla="*/ 168614 h 488183"/>
                  <a:gd name="connsiteX7" fmla="*/ 1087923 w 1265480"/>
                  <a:gd name="connsiteY7" fmla="*/ 488183 h 488183"/>
                  <a:gd name="connsiteX8" fmla="*/ 612009 w 1265480"/>
                  <a:gd name="connsiteY8" fmla="*/ 399141 h 488183"/>
                  <a:gd name="connsiteX9" fmla="*/ 287150 w 1265480"/>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4304 w 1247775"/>
                  <a:gd name="connsiteY8" fmla="*/ 399141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4304 w 1247775"/>
                  <a:gd name="connsiteY8" fmla="*/ 399141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69445 w 1247775"/>
                  <a:gd name="connsiteY9" fmla="*/ 344345 h 488183"/>
                  <a:gd name="connsiteX0" fmla="*/ 0 w 1247775"/>
                  <a:gd name="connsiteY0" fmla="*/ 249095 h 488183"/>
                  <a:gd name="connsiteX1" fmla="*/ 167359 w 1247775"/>
                  <a:gd name="connsiteY1" fmla="*/ 0 h 488183"/>
                  <a:gd name="connsiteX2" fmla="*/ 415346 w 1247775"/>
                  <a:gd name="connsiteY2" fmla="*/ 62876 h 488183"/>
                  <a:gd name="connsiteX3" fmla="*/ 710621 w 1247775"/>
                  <a:gd name="connsiteY3" fmla="*/ 129551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5346 w 1247775"/>
                  <a:gd name="connsiteY2" fmla="*/ 62876 h 488183"/>
                  <a:gd name="connsiteX3" fmla="*/ 682957 w 1247775"/>
                  <a:gd name="connsiteY3" fmla="*/ 105472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1197 w 1247775"/>
                  <a:gd name="connsiteY2" fmla="*/ 49498 h 488183"/>
                  <a:gd name="connsiteX3" fmla="*/ 682957 w 1247775"/>
                  <a:gd name="connsiteY3" fmla="*/ 105472 h 488183"/>
                  <a:gd name="connsiteX4" fmla="*/ 848733 w 1247775"/>
                  <a:gd name="connsiteY4" fmla="*/ 172413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 name="connsiteX0" fmla="*/ 0 w 1247775"/>
                  <a:gd name="connsiteY0" fmla="*/ 249095 h 488183"/>
                  <a:gd name="connsiteX1" fmla="*/ 167359 w 1247775"/>
                  <a:gd name="connsiteY1" fmla="*/ 0 h 488183"/>
                  <a:gd name="connsiteX2" fmla="*/ 411197 w 1247775"/>
                  <a:gd name="connsiteY2" fmla="*/ 49498 h 488183"/>
                  <a:gd name="connsiteX3" fmla="*/ 682957 w 1247775"/>
                  <a:gd name="connsiteY3" fmla="*/ 105472 h 488183"/>
                  <a:gd name="connsiteX4" fmla="*/ 827985 w 1247775"/>
                  <a:gd name="connsiteY4" fmla="*/ 159035 h 488183"/>
                  <a:gd name="connsiteX5" fmla="*/ 1090613 w 1247775"/>
                  <a:gd name="connsiteY5" fmla="*/ 168614 h 488183"/>
                  <a:gd name="connsiteX6" fmla="*/ 1247775 w 1247775"/>
                  <a:gd name="connsiteY6" fmla="*/ 168614 h 488183"/>
                  <a:gd name="connsiteX7" fmla="*/ 1070218 w 1247775"/>
                  <a:gd name="connsiteY7" fmla="*/ 488183 h 488183"/>
                  <a:gd name="connsiteX8" fmla="*/ 595687 w 1247775"/>
                  <a:gd name="connsiteY8" fmla="*/ 408506 h 488183"/>
                  <a:gd name="connsiteX9" fmla="*/ 250080 w 1247775"/>
                  <a:gd name="connsiteY9" fmla="*/ 348358 h 48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775" h="488183">
                    <a:moveTo>
                      <a:pt x="0" y="249095"/>
                    </a:moveTo>
                    <a:cubicBezTo>
                      <a:pt x="54312" y="148939"/>
                      <a:pt x="97751" y="109199"/>
                      <a:pt x="167359" y="0"/>
                    </a:cubicBezTo>
                    <a:cubicBezTo>
                      <a:pt x="264196" y="14091"/>
                      <a:pt x="325264" y="31919"/>
                      <a:pt x="411197" y="49498"/>
                    </a:cubicBezTo>
                    <a:cubicBezTo>
                      <a:pt x="497130" y="67077"/>
                      <a:pt x="584532" y="83247"/>
                      <a:pt x="682957" y="105472"/>
                    </a:cubicBezTo>
                    <a:lnTo>
                      <a:pt x="827985" y="159035"/>
                    </a:lnTo>
                    <a:lnTo>
                      <a:pt x="1090613" y="168614"/>
                    </a:lnTo>
                    <a:cubicBezTo>
                      <a:pt x="1143000" y="168614"/>
                      <a:pt x="1167822" y="166687"/>
                      <a:pt x="1247775" y="168614"/>
                    </a:cubicBezTo>
                    <a:cubicBezTo>
                      <a:pt x="1189804" y="268056"/>
                      <a:pt x="1136986" y="371671"/>
                      <a:pt x="1070218" y="488183"/>
                    </a:cubicBezTo>
                    <a:cubicBezTo>
                      <a:pt x="903530" y="477070"/>
                      <a:pt x="752850" y="433906"/>
                      <a:pt x="595687" y="408506"/>
                    </a:cubicBezTo>
                    <a:lnTo>
                      <a:pt x="250080" y="348358"/>
                    </a:lnTo>
                  </a:path>
                </a:pathLst>
              </a:custGeom>
              <a:noFill/>
              <a:ln w="38100" cap="sq">
                <a:solidFill>
                  <a:schemeClr val="tx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27" name="フリーフォーム: 図形 80"/>
            <p:cNvSpPr/>
            <p:nvPr/>
          </p:nvSpPr>
          <p:spPr>
            <a:xfrm>
              <a:off x="1741674" y="557271"/>
              <a:ext cx="1328172" cy="496398"/>
            </a:xfrm>
            <a:custGeom>
              <a:avLst/>
              <a:gdLst>
                <a:gd name="connsiteX0" fmla="*/ 0 w 885437"/>
                <a:gd name="connsiteY0" fmla="*/ 0 h 331004"/>
                <a:gd name="connsiteX1" fmla="*/ 324799 w 885437"/>
                <a:gd name="connsiteY1" fmla="*/ 134470 h 331004"/>
                <a:gd name="connsiteX2" fmla="*/ 647528 w 885437"/>
                <a:gd name="connsiteY2" fmla="*/ 244116 h 331004"/>
                <a:gd name="connsiteX3" fmla="*/ 885437 w 885437"/>
                <a:gd name="connsiteY3" fmla="*/ 331004 h 331004"/>
              </a:gdLst>
              <a:ahLst/>
              <a:cxnLst>
                <a:cxn ang="0">
                  <a:pos x="connsiteX0" y="connsiteY0"/>
                </a:cxn>
                <a:cxn ang="0">
                  <a:pos x="connsiteX1" y="connsiteY1"/>
                </a:cxn>
                <a:cxn ang="0">
                  <a:pos x="connsiteX2" y="connsiteY2"/>
                </a:cxn>
                <a:cxn ang="0">
                  <a:pos x="connsiteX3" y="connsiteY3"/>
                </a:cxn>
              </a:cxnLst>
              <a:rect l="l" t="t" r="r" b="b"/>
              <a:pathLst>
                <a:path w="885437" h="331004">
                  <a:moveTo>
                    <a:pt x="0" y="0"/>
                  </a:moveTo>
                  <a:lnTo>
                    <a:pt x="324799" y="134470"/>
                  </a:lnTo>
                  <a:lnTo>
                    <a:pt x="647528" y="244116"/>
                  </a:lnTo>
                  <a:lnTo>
                    <a:pt x="885437" y="331004"/>
                  </a:lnTo>
                </a:path>
              </a:pathLst>
            </a:custGeom>
            <a:noFill/>
            <a:ln w="60325" cmpd="dbl">
              <a:solidFill>
                <a:schemeClr val="tx1"/>
              </a:solidFill>
              <a:headEnd type="stealth"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 name="正方形/長方形 1"/>
          <p:cNvSpPr/>
          <p:nvPr/>
        </p:nvSpPr>
        <p:spPr>
          <a:xfrm>
            <a:off x="2578882" y="2621246"/>
            <a:ext cx="2052000" cy="12805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6" name="正方形/長方形 125"/>
          <p:cNvSpPr/>
          <p:nvPr/>
        </p:nvSpPr>
        <p:spPr>
          <a:xfrm>
            <a:off x="6906198" y="2621246"/>
            <a:ext cx="2052000" cy="16185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0" name="テキスト ボックス 2"/>
          <p:cNvSpPr txBox="1">
            <a:spLocks noChangeArrowheads="1"/>
          </p:cNvSpPr>
          <p:nvPr/>
        </p:nvSpPr>
        <p:spPr bwMode="auto">
          <a:xfrm>
            <a:off x="6958729" y="2676022"/>
            <a:ext cx="1463955" cy="153121"/>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●まちの将来像の検討・提示</a:t>
            </a:r>
          </a:p>
        </p:txBody>
      </p:sp>
      <p:sp>
        <p:nvSpPr>
          <p:cNvPr id="111" name="テキスト ボックス 2"/>
          <p:cNvSpPr txBox="1">
            <a:spLocks noChangeArrowheads="1"/>
          </p:cNvSpPr>
          <p:nvPr/>
        </p:nvSpPr>
        <p:spPr bwMode="auto">
          <a:xfrm>
            <a:off x="6957013" y="2862128"/>
            <a:ext cx="1701848" cy="311487"/>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●道路等の基盤整備、</a:t>
            </a:r>
          </a:p>
          <a:p>
            <a:pPr marL="2540" indent="114300"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整備を契機としたまちづくり</a:t>
            </a:r>
          </a:p>
        </p:txBody>
      </p:sp>
      <p:sp>
        <p:nvSpPr>
          <p:cNvPr id="112" name="テキスト ボックス 2"/>
          <p:cNvSpPr txBox="1">
            <a:spLocks noChangeArrowheads="1"/>
          </p:cNvSpPr>
          <p:nvPr/>
        </p:nvSpPr>
        <p:spPr bwMode="auto">
          <a:xfrm>
            <a:off x="6958733" y="3184426"/>
            <a:ext cx="1970883" cy="675265"/>
          </a:xfrm>
          <a:prstGeom prst="rect">
            <a:avLst/>
          </a:prstGeom>
          <a:noFill/>
          <a:ln w="9525">
            <a:noFill/>
            <a:miter lim="800000"/>
            <a:headEnd/>
            <a:tailEnd/>
          </a:ln>
        </p:spPr>
        <p:txBody>
          <a:bodyPr rot="0" vert="horz" wrap="square" lIns="0" tIns="0" rIns="0" bIns="0" anchor="t" anchorCtr="0">
            <a:noAutofit/>
          </a:bodyPr>
          <a:lstStyle/>
          <a:p>
            <a:pPr marL="113665"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90" dirty="0">
                <a:effectLst/>
                <a:latin typeface="Meiryo UI" panose="020B0604030504040204" pitchFamily="50" charset="-128"/>
                <a:ea typeface="Meiryo UI" panose="020B0604030504040204" pitchFamily="50" charset="-128"/>
                <a:cs typeface="Times New Roman" panose="02020603050405020304" pitchFamily="18" charset="0"/>
              </a:rPr>
              <a:t>民間主体による建替え等が進む環境の整備</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・狭小・接道不良敷地の解消</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・空家・空地の活用、優良宅地形成</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・地籍調査等の推進</a:t>
            </a:r>
          </a:p>
          <a:p>
            <a:pPr marL="88900" algn="just">
              <a:lnSpc>
                <a:spcPts val="10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50" dirty="0">
                <a:effectLst/>
                <a:latin typeface="Meiryo UI" panose="020B0604030504040204" pitchFamily="50" charset="-128"/>
                <a:ea typeface="Meiryo UI" panose="020B0604030504040204" pitchFamily="50" charset="-128"/>
                <a:cs typeface="Times New Roman" panose="02020603050405020304" pitchFamily="18" charset="0"/>
              </a:rPr>
              <a:t>様々な分野の専門家の連携体制の構築</a:t>
            </a:r>
          </a:p>
          <a:p>
            <a:pPr algn="just">
              <a:lnSpc>
                <a:spcPts val="1200"/>
              </a:lnSpc>
              <a:spcAft>
                <a:spcPts val="0"/>
              </a:spcAft>
            </a:pPr>
            <a:r>
              <a:rPr 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3" name="テキスト ボックス 2"/>
          <p:cNvSpPr txBox="1">
            <a:spLocks noChangeArrowheads="1"/>
          </p:cNvSpPr>
          <p:nvPr/>
        </p:nvSpPr>
        <p:spPr bwMode="auto">
          <a:xfrm>
            <a:off x="6958713" y="3859691"/>
            <a:ext cx="1938419" cy="317050"/>
          </a:xfrm>
          <a:prstGeom prst="rect">
            <a:avLst/>
          </a:prstGeom>
          <a:noFill/>
          <a:ln w="9525">
            <a:noFill/>
            <a:miter lim="800000"/>
            <a:headEnd/>
            <a:tailEnd/>
          </a:ln>
        </p:spPr>
        <p:txBody>
          <a:bodyPr rot="0" vert="horz" wrap="square" lIns="0" tIns="0" rIns="0" bIns="0" anchor="t" anchorCtr="0">
            <a:noAutofit/>
          </a:bodyPr>
          <a:lstStyle/>
          <a:p>
            <a:pPr marL="112713" indent="-111125" algn="just">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●地域ニーズに応じた空地の柔軟な活用による「みどり」の創出</a:t>
            </a:r>
          </a:p>
        </p:txBody>
      </p:sp>
      <p:grpSp>
        <p:nvGrpSpPr>
          <p:cNvPr id="5" name="グループ化 4"/>
          <p:cNvGrpSpPr/>
          <p:nvPr/>
        </p:nvGrpSpPr>
        <p:grpSpPr>
          <a:xfrm>
            <a:off x="3703302" y="2738286"/>
            <a:ext cx="1167961" cy="1513974"/>
            <a:chOff x="3749302" y="2768046"/>
            <a:chExt cx="1303917" cy="1295223"/>
          </a:xfrm>
        </p:grpSpPr>
        <p:cxnSp>
          <p:nvCxnSpPr>
            <p:cNvPr id="75" name="直線コネクタ 74"/>
            <p:cNvCxnSpPr/>
            <p:nvPr/>
          </p:nvCxnSpPr>
          <p:spPr>
            <a:xfrm>
              <a:off x="4464050" y="2768046"/>
              <a:ext cx="589169" cy="1295223"/>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3749302" y="276804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Rectangle 49"/>
          <p:cNvSpPr>
            <a:spLocks noChangeArrowheads="1"/>
          </p:cNvSpPr>
          <p:nvPr/>
        </p:nvSpPr>
        <p:spPr bwMode="auto">
          <a:xfrm>
            <a:off x="1625281" y="45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9" name="テキスト ボックス 68"/>
          <p:cNvSpPr txBox="1"/>
          <p:nvPr/>
        </p:nvSpPr>
        <p:spPr>
          <a:xfrm>
            <a:off x="179134" y="700822"/>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大阪府密集市街地整備方針」の取組</a:t>
            </a:r>
            <a:endParaRPr lang="en-US" altLang="ja-JP" sz="1400" b="1" u="sng" dirty="0"/>
          </a:p>
        </p:txBody>
      </p:sp>
      <p:graphicFrame>
        <p:nvGraphicFramePr>
          <p:cNvPr id="71" name="表 70"/>
          <p:cNvGraphicFramePr>
            <a:graphicFrameLocks noGrp="1"/>
          </p:cNvGraphicFramePr>
          <p:nvPr/>
        </p:nvGraphicFramePr>
        <p:xfrm>
          <a:off x="435152" y="4858116"/>
          <a:ext cx="1859286" cy="859190"/>
        </p:xfrm>
        <a:graphic>
          <a:graphicData uri="http://schemas.openxmlformats.org/drawingml/2006/table">
            <a:tbl>
              <a:tblPr>
                <a:tableStyleId>{5C22544A-7EE6-4342-B048-85BDC9FD1C3A}</a:tableStyleId>
              </a:tblPr>
              <a:tblGrid>
                <a:gridCol w="446169">
                  <a:extLst>
                    <a:ext uri="{9D8B030D-6E8A-4147-A177-3AD203B41FA5}">
                      <a16:colId xmlns:a16="http://schemas.microsoft.com/office/drawing/2014/main" val="1276941167"/>
                    </a:ext>
                  </a:extLst>
                </a:gridCol>
                <a:gridCol w="471039">
                  <a:extLst>
                    <a:ext uri="{9D8B030D-6E8A-4147-A177-3AD203B41FA5}">
                      <a16:colId xmlns:a16="http://schemas.microsoft.com/office/drawing/2014/main" val="1676820223"/>
                    </a:ext>
                  </a:extLst>
                </a:gridCol>
                <a:gridCol w="471039">
                  <a:extLst>
                    <a:ext uri="{9D8B030D-6E8A-4147-A177-3AD203B41FA5}">
                      <a16:colId xmlns:a16="http://schemas.microsoft.com/office/drawing/2014/main" val="1383888150"/>
                    </a:ext>
                  </a:extLst>
                </a:gridCol>
                <a:gridCol w="471039">
                  <a:extLst>
                    <a:ext uri="{9D8B030D-6E8A-4147-A177-3AD203B41FA5}">
                      <a16:colId xmlns:a16="http://schemas.microsoft.com/office/drawing/2014/main" val="1704229019"/>
                    </a:ext>
                  </a:extLst>
                </a:gridCol>
              </a:tblGrid>
              <a:tr h="85919">
                <a:tc rowSpan="2">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ctr" fontAlgn="ctr"/>
                      <a:r>
                        <a:rPr lang="en-US" sz="500" u="none" strike="noStrike" dirty="0">
                          <a:effectLst/>
                          <a:latin typeface="Meiryo UI" panose="020B0604030504040204" pitchFamily="50" charset="-128"/>
                          <a:ea typeface="Meiryo UI" panose="020B0604030504040204" pitchFamily="50" charset="-128"/>
                        </a:rPr>
                        <a:t>H24</a:t>
                      </a:r>
                      <a:r>
                        <a:rPr lang="ja-JP" altLang="en-US" sz="500" u="none" strike="noStrike" dirty="0">
                          <a:effectLst/>
                          <a:latin typeface="Meiryo UI" panose="020B0604030504040204" pitchFamily="50" charset="-128"/>
                          <a:ea typeface="Meiryo UI" panose="020B0604030504040204" pitchFamily="50" charset="-128"/>
                        </a:rPr>
                        <a:t>年度</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fontAlgn="ctr"/>
                      <a:r>
                        <a:rPr lang="en-US" altLang="ja-JP" sz="500" b="0" i="0" u="none" strike="noStrike" dirty="0">
                          <a:solidFill>
                            <a:srgbClr val="000000"/>
                          </a:solidFill>
                          <a:effectLst/>
                          <a:latin typeface="Meiryo UI" panose="020B0604030504040204" pitchFamily="50" charset="-128"/>
                          <a:ea typeface="Meiryo UI" panose="020B0604030504040204" pitchFamily="50" charset="-128"/>
                        </a:rPr>
                        <a:t>R2</a:t>
                      </a:r>
                      <a:r>
                        <a:rPr lang="ja-JP" altLang="en-US" sz="500" b="0" i="0" u="none" strike="noStrike" dirty="0">
                          <a:solidFill>
                            <a:srgbClr val="000000"/>
                          </a:solidFill>
                          <a:effectLst/>
                          <a:latin typeface="Meiryo UI" panose="020B0604030504040204" pitchFamily="50" charset="-128"/>
                          <a:ea typeface="Meiryo UI" panose="020B0604030504040204" pitchFamily="50" charset="-128"/>
                        </a:rPr>
                        <a:t>年度末</a:t>
                      </a: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362159"/>
                  </a:ext>
                </a:extLst>
              </a:tr>
              <a:tr h="85919">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50205" marR="50205"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解消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未解消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8529548"/>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大阪市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1,333</a:t>
                      </a:r>
                      <a:r>
                        <a:rPr lang="ja-JP" altLang="en-US" sz="500" u="none" strike="noStrike" baseline="0" dirty="0">
                          <a:effectLst/>
                          <a:latin typeface="Meiryo UI" panose="020B0604030504040204" pitchFamily="50" charset="-128"/>
                          <a:ea typeface="Meiryo UI" panose="020B0604030504040204" pitchFamily="50" charset="-128"/>
                        </a:rPr>
                        <a:t> </a:t>
                      </a:r>
                      <a:r>
                        <a:rPr lang="en-US" altLang="ja-JP" sz="500" u="none" strike="noStrike" dirty="0">
                          <a:effectLst/>
                          <a:latin typeface="Meiryo UI" panose="020B0604030504040204" pitchFamily="50" charset="-128"/>
                          <a:ea typeface="Meiryo UI" panose="020B0604030504040204" pitchFamily="50" charset="-128"/>
                        </a:rPr>
                        <a:t>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692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641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6852813"/>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堺市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54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36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5487756"/>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豊中市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246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137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0308748"/>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守口市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213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213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0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4207345"/>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門真市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137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813499"/>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寝屋川市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216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144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72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5699602"/>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東大阪市</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49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11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38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4503085"/>
                  </a:ext>
                </a:extLst>
              </a:tr>
              <a:tr h="85919">
                <a:tc>
                  <a:txBody>
                    <a:bodyPr/>
                    <a:lstStyle/>
                    <a:p>
                      <a:pPr algn="ctr" fontAlgn="ctr"/>
                      <a:r>
                        <a:rPr lang="ja-JP" altLang="en-US" sz="500" u="none" strike="noStrike" dirty="0">
                          <a:effectLst/>
                          <a:latin typeface="Meiryo UI" panose="020B0604030504040204" pitchFamily="50" charset="-128"/>
                          <a:ea typeface="Meiryo UI" panose="020B0604030504040204" pitchFamily="50" charset="-128"/>
                        </a:rPr>
                        <a:t>合計</a:t>
                      </a:r>
                      <a:endParaRPr lang="ja-JP" altLang="en-US"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2,248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1,234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ja-JP" sz="500" u="none" strike="noStrike" dirty="0">
                          <a:effectLst/>
                          <a:latin typeface="Meiryo UI" panose="020B0604030504040204" pitchFamily="50" charset="-128"/>
                          <a:ea typeface="Meiryo UI" panose="020B0604030504040204" pitchFamily="50" charset="-128"/>
                        </a:rPr>
                        <a:t>1,014 ha</a:t>
                      </a:r>
                      <a:endParaRPr lang="en-US" altLang="ja-JP" sz="500" b="0" i="0" u="none" strike="noStrike" dirty="0">
                        <a:solidFill>
                          <a:srgbClr val="000000"/>
                        </a:solidFill>
                        <a:effectLst/>
                        <a:latin typeface="Meiryo UI" panose="020B0604030504040204" pitchFamily="50" charset="-128"/>
                        <a:ea typeface="Meiryo UI" panose="020B0604030504040204" pitchFamily="50" charset="-128"/>
                      </a:endParaRPr>
                    </a:p>
                  </a:txBody>
                  <a:tcPr marL="30098" marR="3009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3851829"/>
                  </a:ext>
                </a:extLst>
              </a:tr>
            </a:tbl>
          </a:graphicData>
        </a:graphic>
      </p:graphicFrame>
      <p:grpSp>
        <p:nvGrpSpPr>
          <p:cNvPr id="72" name="グループ化 71"/>
          <p:cNvGrpSpPr/>
          <p:nvPr/>
        </p:nvGrpSpPr>
        <p:grpSpPr>
          <a:xfrm>
            <a:off x="442641" y="3033895"/>
            <a:ext cx="1856156" cy="1795137"/>
            <a:chOff x="2593445" y="2785361"/>
            <a:chExt cx="3164011" cy="3060000"/>
          </a:xfrm>
        </p:grpSpPr>
        <p:grpSp>
          <p:nvGrpSpPr>
            <p:cNvPr id="76" name="グループ化 75"/>
            <p:cNvGrpSpPr/>
            <p:nvPr/>
          </p:nvGrpSpPr>
          <p:grpSpPr>
            <a:xfrm>
              <a:off x="2593445" y="2785361"/>
              <a:ext cx="3164011" cy="3060000"/>
              <a:chOff x="2631253" y="2785361"/>
              <a:chExt cx="3164011" cy="3060000"/>
            </a:xfrm>
          </p:grpSpPr>
          <p:pic>
            <p:nvPicPr>
              <p:cNvPr id="114" name="図 113"/>
              <p:cNvPicPr>
                <a:picLocks noChangeAspect="1"/>
              </p:cNvPicPr>
              <p:nvPr/>
            </p:nvPicPr>
            <p:blipFill rotWithShape="1">
              <a:blip r:embed="rId4" cstate="print">
                <a:extLst>
                  <a:ext uri="{28A0092B-C50C-407E-A947-70E740481C1C}">
                    <a14:useLocalDpi xmlns:a14="http://schemas.microsoft.com/office/drawing/2010/main" val="0"/>
                  </a:ext>
                </a:extLst>
              </a:blip>
              <a:srcRect l="14107" t="18222" r="5078" b="21033"/>
              <a:stretch/>
            </p:blipFill>
            <p:spPr bwMode="auto">
              <a:xfrm>
                <a:off x="2631253" y="2785361"/>
                <a:ext cx="3164011" cy="3060000"/>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115" name="正方形/長方形 114"/>
              <p:cNvSpPr/>
              <p:nvPr/>
            </p:nvSpPr>
            <p:spPr>
              <a:xfrm>
                <a:off x="2696611" y="2983033"/>
                <a:ext cx="376880"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sz="500" kern="100" dirty="0">
                    <a:solidFill>
                      <a:srgbClr val="000000"/>
                    </a:solidFill>
                    <a:effectLst/>
                    <a:ea typeface="HGSｺﾞｼｯｸM" panose="020B0600000000000000" pitchFamily="50" charset="-128"/>
                    <a:cs typeface="Times New Roman" panose="02020603050405020304" pitchFamily="18" charset="0"/>
                  </a:rPr>
                  <a:t>庄内</a:t>
                </a:r>
                <a:r>
                  <a:rPr lang="en-US" sz="4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400" kern="100" dirty="0">
                  <a:effectLst/>
                  <a:ea typeface="ＭＳ 明朝" panose="02020609040205080304" pitchFamily="17" charset="-128"/>
                  <a:cs typeface="Times New Roman" panose="02020603050405020304" pitchFamily="18" charset="0"/>
                </a:endParaRPr>
              </a:p>
            </p:txBody>
          </p:sp>
          <p:cxnSp>
            <p:nvCxnSpPr>
              <p:cNvPr id="118" name="直線コネクタ 117"/>
              <p:cNvCxnSpPr>
                <a:stCxn id="115" idx="2"/>
              </p:cNvCxnSpPr>
              <p:nvPr/>
            </p:nvCxnSpPr>
            <p:spPr>
              <a:xfrm>
                <a:off x="2885052" y="3126499"/>
                <a:ext cx="117971" cy="21011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3186298" y="2983827"/>
                <a:ext cx="431864"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豊南町</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20" name="正方形/長方形 119"/>
              <p:cNvSpPr/>
              <p:nvPr/>
            </p:nvSpPr>
            <p:spPr>
              <a:xfrm>
                <a:off x="5448206" y="2816243"/>
                <a:ext cx="312695" cy="143466"/>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香里</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31" name="正方形/長方形 130"/>
              <p:cNvSpPr/>
              <p:nvPr/>
            </p:nvSpPr>
            <p:spPr>
              <a:xfrm>
                <a:off x="5218225" y="3102741"/>
                <a:ext cx="539693"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池田･大利</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sp>
            <p:nvSpPr>
              <p:cNvPr id="132" name="正方形/長方形 131"/>
              <p:cNvSpPr/>
              <p:nvPr/>
            </p:nvSpPr>
            <p:spPr>
              <a:xfrm>
                <a:off x="5332867" y="3368379"/>
                <a:ext cx="403542"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萱島東</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2" name="正方形/長方形 141"/>
              <p:cNvSpPr/>
              <p:nvPr/>
            </p:nvSpPr>
            <p:spPr>
              <a:xfrm>
                <a:off x="4149684" y="2882252"/>
                <a:ext cx="433747" cy="143466"/>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東部</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8" name="正方形/長方形 147"/>
              <p:cNvSpPr/>
              <p:nvPr/>
            </p:nvSpPr>
            <p:spPr>
              <a:xfrm>
                <a:off x="3429538" y="3316918"/>
                <a:ext cx="798155" cy="141462"/>
              </a:xfrm>
              <a:prstGeom prst="rect">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r">
                  <a:lnSpc>
                    <a:spcPts val="800"/>
                  </a:lnSpc>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大日･八雲東町</a:t>
                </a:r>
                <a:r>
                  <a:rPr lang="en-US" sz="6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600" kern="100" dirty="0">
                  <a:effectLst/>
                  <a:ea typeface="ＭＳ 明朝" panose="02020609040205080304" pitchFamily="17" charset="-128"/>
                  <a:cs typeface="Times New Roman" panose="02020603050405020304" pitchFamily="18" charset="0"/>
                </a:endParaRPr>
              </a:p>
            </p:txBody>
          </p:sp>
          <p:sp>
            <p:nvSpPr>
              <p:cNvPr id="149" name="正方形/長方形 148"/>
              <p:cNvSpPr/>
              <p:nvPr/>
            </p:nvSpPr>
            <p:spPr>
              <a:xfrm>
                <a:off x="4708925" y="3902509"/>
                <a:ext cx="388459"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北部</a:t>
                </a:r>
                <a:endParaRPr lang="ja-JP" sz="500" kern="100" dirty="0">
                  <a:effectLst/>
                  <a:ea typeface="ＭＳ 明朝" panose="02020609040205080304" pitchFamily="17" charset="-128"/>
                  <a:cs typeface="Times New Roman" panose="02020603050405020304" pitchFamily="18" charset="0"/>
                </a:endParaRPr>
              </a:p>
            </p:txBody>
          </p:sp>
          <p:sp>
            <p:nvSpPr>
              <p:cNvPr id="150" name="正方形/長方形 149"/>
              <p:cNvSpPr/>
              <p:nvPr/>
            </p:nvSpPr>
            <p:spPr>
              <a:xfrm>
                <a:off x="4614720" y="4828724"/>
                <a:ext cx="1073207"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600" kern="100" dirty="0">
                    <a:solidFill>
                      <a:srgbClr val="000000"/>
                    </a:solidFill>
                    <a:ea typeface="HGSｺﾞｼｯｸM" panose="020B0600000000000000" pitchFamily="50" charset="-128"/>
                    <a:cs typeface="Times New Roman" panose="02020603050405020304" pitchFamily="18" charset="0"/>
                  </a:rPr>
                  <a:t>若江･岩田･瓜生堂</a:t>
                </a:r>
                <a:endParaRPr lang="ja-JP" sz="600" kern="100" dirty="0">
                  <a:effectLst/>
                  <a:ea typeface="ＭＳ 明朝" panose="02020609040205080304" pitchFamily="17" charset="-128"/>
                  <a:cs typeface="Times New Roman" panose="02020603050405020304" pitchFamily="18" charset="0"/>
                </a:endParaRPr>
              </a:p>
            </p:txBody>
          </p:sp>
          <p:sp>
            <p:nvSpPr>
              <p:cNvPr id="151" name="正方形/長方形 150"/>
              <p:cNvSpPr/>
              <p:nvPr/>
            </p:nvSpPr>
            <p:spPr>
              <a:xfrm>
                <a:off x="2763041" y="5342532"/>
                <a:ext cx="353229" cy="14346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新湊</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cxnSp>
            <p:nvCxnSpPr>
              <p:cNvPr id="152" name="直線コネクタ 151"/>
              <p:cNvCxnSpPr>
                <a:stCxn id="119" idx="2"/>
              </p:cNvCxnSpPr>
              <p:nvPr/>
            </p:nvCxnSpPr>
            <p:spPr>
              <a:xfrm flipH="1">
                <a:off x="3247872" y="3127293"/>
                <a:ext cx="154359" cy="209316"/>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20" idx="1"/>
              </p:cNvCxnSpPr>
              <p:nvPr/>
            </p:nvCxnSpPr>
            <p:spPr>
              <a:xfrm flipH="1">
                <a:off x="5192279" y="2887976"/>
                <a:ext cx="255927" cy="11100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131" idx="1"/>
              </p:cNvCxnSpPr>
              <p:nvPr/>
            </p:nvCxnSpPr>
            <p:spPr>
              <a:xfrm flipH="1">
                <a:off x="5038184" y="3174474"/>
                <a:ext cx="180041" cy="827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stCxn id="142" idx="2"/>
              </p:cNvCxnSpPr>
              <p:nvPr/>
            </p:nvCxnSpPr>
            <p:spPr>
              <a:xfrm>
                <a:off x="4366558" y="3025718"/>
                <a:ext cx="248162" cy="260755"/>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148" idx="3"/>
              </p:cNvCxnSpPr>
              <p:nvPr/>
            </p:nvCxnSpPr>
            <p:spPr>
              <a:xfrm flipV="1">
                <a:off x="4227693" y="3308140"/>
                <a:ext cx="226494" cy="7951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a:stCxn id="148" idx="3"/>
              </p:cNvCxnSpPr>
              <p:nvPr/>
            </p:nvCxnSpPr>
            <p:spPr>
              <a:xfrm>
                <a:off x="4227693" y="3387649"/>
                <a:ext cx="217559" cy="34455"/>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stCxn id="149" idx="0"/>
              </p:cNvCxnSpPr>
              <p:nvPr/>
            </p:nvCxnSpPr>
            <p:spPr>
              <a:xfrm flipH="1" flipV="1">
                <a:off x="4478200" y="3537077"/>
                <a:ext cx="424955" cy="36543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a:stCxn id="149" idx="0"/>
              </p:cNvCxnSpPr>
              <p:nvPr/>
            </p:nvCxnSpPr>
            <p:spPr>
              <a:xfrm flipH="1" flipV="1">
                <a:off x="4669680" y="3478215"/>
                <a:ext cx="233475" cy="424294"/>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a:stCxn id="149" idx="0"/>
              </p:cNvCxnSpPr>
              <p:nvPr/>
            </p:nvCxnSpPr>
            <p:spPr>
              <a:xfrm flipH="1" flipV="1">
                <a:off x="4826947" y="3526447"/>
                <a:ext cx="76208" cy="37606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a:stCxn id="149" idx="0"/>
              </p:cNvCxnSpPr>
              <p:nvPr/>
            </p:nvCxnSpPr>
            <p:spPr>
              <a:xfrm flipV="1">
                <a:off x="4903155" y="3494770"/>
                <a:ext cx="21771" cy="40773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a:stCxn id="132" idx="1"/>
              </p:cNvCxnSpPr>
              <p:nvPr/>
            </p:nvCxnSpPr>
            <p:spPr>
              <a:xfrm flipH="1" flipV="1">
                <a:off x="5063097" y="3422105"/>
                <a:ext cx="269769" cy="18007"/>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a:stCxn id="150" idx="0"/>
              </p:cNvCxnSpPr>
              <p:nvPr/>
            </p:nvCxnSpPr>
            <p:spPr>
              <a:xfrm flipH="1" flipV="1">
                <a:off x="4869928" y="4600525"/>
                <a:ext cx="281396" cy="22819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a:stCxn id="151" idx="2"/>
              </p:cNvCxnSpPr>
              <p:nvPr/>
            </p:nvCxnSpPr>
            <p:spPr>
              <a:xfrm>
                <a:off x="2939656" y="5485998"/>
                <a:ext cx="9544" cy="219941"/>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H="1" flipV="1">
                <a:off x="3109561" y="4116906"/>
                <a:ext cx="437947" cy="234566"/>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3547508" y="4087854"/>
                <a:ext cx="467240" cy="263620"/>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3547509" y="4351472"/>
                <a:ext cx="153535" cy="497729"/>
              </a:xfrm>
              <a:prstGeom prst="line">
                <a:avLst/>
              </a:prstGeom>
              <a:ln w="3175">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68" name="正方形/長方形 167"/>
              <p:cNvSpPr/>
              <p:nvPr/>
            </p:nvSpPr>
            <p:spPr>
              <a:xfrm>
                <a:off x="3291654" y="4266387"/>
                <a:ext cx="540113" cy="14136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0" rIns="0" bIns="0" numCol="1" spcCol="0" rtlCol="0" fromWordArt="0" anchor="ctr" anchorCtr="1" forceAA="0" compatLnSpc="1">
                <a:prstTxWarp prst="textNoShape">
                  <a:avLst/>
                </a:prstTxWarp>
                <a:noAutofit/>
              </a:bodyPr>
              <a:lstStyle/>
              <a:p>
                <a:pPr algn="ctr">
                  <a:spcAft>
                    <a:spcPts val="0"/>
                  </a:spcAft>
                </a:pPr>
                <a:r>
                  <a:rPr lang="ja-JP" altLang="en-US" sz="500" kern="100" dirty="0">
                    <a:solidFill>
                      <a:srgbClr val="000000"/>
                    </a:solidFill>
                    <a:ea typeface="HGSｺﾞｼｯｸM" panose="020B0600000000000000" pitchFamily="50" charset="-128"/>
                    <a:cs typeface="Times New Roman" panose="02020603050405020304" pitchFamily="18" charset="0"/>
                  </a:rPr>
                  <a:t>優先</a:t>
                </a:r>
                <a:r>
                  <a:rPr lang="ja-JP" sz="500" kern="100" dirty="0">
                    <a:solidFill>
                      <a:srgbClr val="000000"/>
                    </a:solidFill>
                    <a:effectLst/>
                    <a:ea typeface="HGSｺﾞｼｯｸM" panose="020B0600000000000000" pitchFamily="50" charset="-128"/>
                    <a:cs typeface="Times New Roman" panose="02020603050405020304" pitchFamily="18" charset="0"/>
                  </a:rPr>
                  <a:t>地区</a:t>
                </a:r>
                <a:r>
                  <a:rPr lang="en-US" sz="500" kern="100" dirty="0">
                    <a:solidFill>
                      <a:srgbClr val="000000"/>
                    </a:solidFill>
                    <a:effectLst/>
                    <a:latin typeface="HGSｺﾞｼｯｸM" panose="020B0600000000000000" pitchFamily="50" charset="-128"/>
                    <a:ea typeface="ＭＳ 明朝" panose="02020609040205080304" pitchFamily="17" charset="-128"/>
                    <a:cs typeface="Times New Roman" panose="02020603050405020304" pitchFamily="18" charset="0"/>
                  </a:rPr>
                  <a:t> </a:t>
                </a:r>
                <a:endParaRPr lang="ja-JP" sz="500" kern="100" dirty="0">
                  <a:effectLst/>
                  <a:ea typeface="ＭＳ 明朝" panose="02020609040205080304" pitchFamily="17" charset="-128"/>
                  <a:cs typeface="Times New Roman" panose="02020603050405020304" pitchFamily="18" charset="0"/>
                </a:endParaRPr>
              </a:p>
            </p:txBody>
          </p:sp>
        </p:grpSp>
        <p:grpSp>
          <p:nvGrpSpPr>
            <p:cNvPr id="79" name="グループ化 78"/>
            <p:cNvGrpSpPr/>
            <p:nvPr/>
          </p:nvGrpSpPr>
          <p:grpSpPr>
            <a:xfrm>
              <a:off x="4431348" y="5305111"/>
              <a:ext cx="1187216" cy="378883"/>
              <a:chOff x="-1131285" y="3151717"/>
              <a:chExt cx="1187216" cy="378883"/>
            </a:xfrm>
          </p:grpSpPr>
          <p:sp>
            <p:nvSpPr>
              <p:cNvPr id="80" name="正方形/長方形 79"/>
              <p:cNvSpPr/>
              <p:nvPr/>
            </p:nvSpPr>
            <p:spPr>
              <a:xfrm>
                <a:off x="-1131285" y="3151717"/>
                <a:ext cx="1145716" cy="37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875607" y="3216094"/>
                <a:ext cx="333759" cy="107999"/>
              </a:xfrm>
              <a:prstGeom prst="rect">
                <a:avLst/>
              </a:prstGeom>
              <a:noFill/>
              <a:ln w="3175">
                <a:solidFill>
                  <a:schemeClr val="tx1"/>
                </a:solidFill>
                <a:prstDash val="dash"/>
              </a:ln>
            </p:spPr>
            <p:txBody>
              <a:bodyPr wrap="square" lIns="0" tIns="0" rIns="0" bIns="0" anchor="ctr" anchorCtr="0">
                <a:noAutofit/>
              </a:bodyPr>
              <a:lstStyle/>
              <a:p>
                <a:pPr algn="ctr"/>
                <a:r>
                  <a:rPr lang="ja-JP" altLang="en-US" sz="400" dirty="0">
                    <a:latin typeface="Meiryo UI" panose="020B0604030504040204" pitchFamily="50" charset="-128"/>
                    <a:ea typeface="Meiryo UI" panose="020B0604030504040204" pitchFamily="50" charset="-128"/>
                  </a:rPr>
                  <a:t>解　消</a:t>
                </a:r>
                <a:endParaRPr lang="en-US" altLang="ja-JP" sz="300" dirty="0">
                  <a:latin typeface="Meiryo UI" panose="020B0604030504040204" pitchFamily="50" charset="-128"/>
                  <a:ea typeface="Meiryo UI" panose="020B0604030504040204" pitchFamily="50" charset="-128"/>
                </a:endParaRPr>
              </a:p>
            </p:txBody>
          </p:sp>
          <p:sp>
            <p:nvSpPr>
              <p:cNvPr id="85" name="正方形/長方形 84"/>
              <p:cNvSpPr/>
              <p:nvPr/>
            </p:nvSpPr>
            <p:spPr>
              <a:xfrm>
                <a:off x="-875607" y="3364591"/>
                <a:ext cx="333759" cy="107999"/>
              </a:xfrm>
              <a:prstGeom prst="rect">
                <a:avLst/>
              </a:prstGeom>
              <a:noFill/>
              <a:ln w="9525">
                <a:solidFill>
                  <a:schemeClr val="tx1"/>
                </a:solidFill>
              </a:ln>
            </p:spPr>
            <p:txBody>
              <a:bodyPr wrap="square" lIns="0" tIns="0" rIns="0" bIns="0" anchor="ctr" anchorCtr="0">
                <a:noAutofit/>
              </a:bodyPr>
              <a:lstStyle/>
              <a:p>
                <a:pPr algn="ctr"/>
                <a:r>
                  <a:rPr lang="ja-JP" altLang="en-US" sz="400" dirty="0">
                    <a:latin typeface="Meiryo UI" panose="020B0604030504040204" pitchFamily="50" charset="-128"/>
                    <a:ea typeface="Meiryo UI" panose="020B0604030504040204" pitchFamily="50" charset="-128"/>
                  </a:rPr>
                  <a:t>未解消</a:t>
                </a:r>
                <a:endParaRPr lang="en-US" altLang="ja-JP" sz="300" dirty="0">
                  <a:latin typeface="Meiryo UI" panose="020B0604030504040204" pitchFamily="50" charset="-128"/>
                  <a:ea typeface="Meiryo UI" panose="020B0604030504040204" pitchFamily="50" charset="-128"/>
                </a:endParaRPr>
              </a:p>
            </p:txBody>
          </p:sp>
          <p:sp>
            <p:nvSpPr>
              <p:cNvPr id="88" name="正方形/長方形 87"/>
              <p:cNvSpPr/>
              <p:nvPr/>
            </p:nvSpPr>
            <p:spPr>
              <a:xfrm>
                <a:off x="-1066647" y="3216094"/>
                <a:ext cx="144000" cy="108000"/>
              </a:xfrm>
              <a:prstGeom prst="rect">
                <a:avLst/>
              </a:prstGeom>
              <a:solidFill>
                <a:srgbClr val="FFFF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1066647" y="3364591"/>
                <a:ext cx="144000" cy="108000"/>
              </a:xfrm>
              <a:prstGeom prst="rect">
                <a:avLst/>
              </a:prstGeom>
              <a:pattFill prst="ltUpDiag">
                <a:fgClr>
                  <a:schemeClr val="tx1"/>
                </a:fgClr>
                <a:bgClr>
                  <a:srgbClr val="FF3399"/>
                </a:bgClr>
              </a:patt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478960" y="3216093"/>
                <a:ext cx="534891" cy="107999"/>
              </a:xfrm>
              <a:prstGeom prst="rect">
                <a:avLst/>
              </a:prstGeom>
              <a:noFill/>
              <a:ln>
                <a:noFill/>
              </a:ln>
            </p:spPr>
            <p:txBody>
              <a:bodyPr wrap="square" lIns="0" tIns="0" rIns="0" bIns="0" anchor="ctr" anchorCtr="0">
                <a:noAutofit/>
              </a:bodyPr>
              <a:lstStyle/>
              <a:p>
                <a:pPr>
                  <a:spcBef>
                    <a:spcPts val="100"/>
                  </a:spcBef>
                </a:pPr>
                <a:r>
                  <a:rPr lang="en-US" altLang="ja-JP" sz="400" dirty="0">
                    <a:latin typeface="Meiryo UI" panose="020B0604030504040204" pitchFamily="50" charset="-128"/>
                    <a:ea typeface="Meiryo UI" panose="020B0604030504040204" pitchFamily="50" charset="-128"/>
                  </a:rPr>
                  <a:t>1,234ha</a:t>
                </a:r>
                <a:endParaRPr lang="en-US" altLang="ja-JP" sz="300" dirty="0">
                  <a:latin typeface="Meiryo UI" panose="020B0604030504040204" pitchFamily="50" charset="-128"/>
                  <a:ea typeface="Meiryo UI" panose="020B0604030504040204" pitchFamily="50" charset="-128"/>
                </a:endParaRPr>
              </a:p>
            </p:txBody>
          </p:sp>
          <p:sp>
            <p:nvSpPr>
              <p:cNvPr id="97" name="正方形/長方形 96"/>
              <p:cNvSpPr/>
              <p:nvPr/>
            </p:nvSpPr>
            <p:spPr>
              <a:xfrm>
                <a:off x="-478960" y="3364592"/>
                <a:ext cx="534891" cy="107999"/>
              </a:xfrm>
              <a:prstGeom prst="rect">
                <a:avLst/>
              </a:prstGeom>
              <a:noFill/>
              <a:ln>
                <a:noFill/>
              </a:ln>
            </p:spPr>
            <p:txBody>
              <a:bodyPr wrap="square" lIns="0" tIns="0" rIns="0" bIns="0" anchor="ctr" anchorCtr="0">
                <a:noAutofit/>
              </a:bodyPr>
              <a:lstStyle/>
              <a:p>
                <a:pPr>
                  <a:spcBef>
                    <a:spcPts val="100"/>
                  </a:spcBef>
                </a:pPr>
                <a:r>
                  <a:rPr lang="en-US" altLang="ja-JP" sz="400" dirty="0">
                    <a:latin typeface="Meiryo UI" panose="020B0604030504040204" pitchFamily="50" charset="-128"/>
                    <a:ea typeface="Meiryo UI" panose="020B0604030504040204" pitchFamily="50" charset="-128"/>
                  </a:rPr>
                  <a:t>1,014ha</a:t>
                </a:r>
                <a:endParaRPr lang="en-US" altLang="ja-JP" sz="300" dirty="0">
                  <a:latin typeface="Meiryo UI" panose="020B0604030504040204" pitchFamily="50" charset="-128"/>
                  <a:ea typeface="Meiryo UI" panose="020B0604030504040204" pitchFamily="50" charset="-128"/>
                </a:endParaRPr>
              </a:p>
            </p:txBody>
          </p:sp>
        </p:grpSp>
      </p:grpSp>
      <p:sp>
        <p:nvSpPr>
          <p:cNvPr id="169" name="正方形/長方形 15"/>
          <p:cNvSpPr>
            <a:spLocks noChangeArrowheads="1"/>
          </p:cNvSpPr>
          <p:nvPr/>
        </p:nvSpPr>
        <p:spPr bwMode="auto">
          <a:xfrm>
            <a:off x="2671204" y="2090094"/>
            <a:ext cx="2064460" cy="25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取組みの</a:t>
            </a:r>
            <a:r>
              <a:rPr lang="en-US" altLang="ja-JP"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3</a:t>
            </a: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本柱と具体的な取組み</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2"/>
          <p:cNvSpPr txBox="1">
            <a:spLocks noChangeArrowheads="1"/>
          </p:cNvSpPr>
          <p:nvPr/>
        </p:nvSpPr>
        <p:spPr bwMode="auto">
          <a:xfrm>
            <a:off x="2614576" y="2862128"/>
            <a:ext cx="1544951" cy="462734"/>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●延焼危険性の効果的な低減</a:t>
            </a:r>
          </a:p>
          <a:p>
            <a:pPr marL="90488"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・地区内道路等の重点整備</a:t>
            </a:r>
          </a:p>
          <a:p>
            <a:pPr marL="90488"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・老朽建築物の重点除却</a:t>
            </a:r>
          </a:p>
        </p:txBody>
      </p:sp>
      <p:sp>
        <p:nvSpPr>
          <p:cNvPr id="146" name="テキスト ボックス 2"/>
          <p:cNvSpPr txBox="1">
            <a:spLocks noChangeArrowheads="1"/>
          </p:cNvSpPr>
          <p:nvPr/>
        </p:nvSpPr>
        <p:spPr bwMode="auto">
          <a:xfrm>
            <a:off x="2614362" y="2676022"/>
            <a:ext cx="1448485" cy="180255"/>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●延焼遮断帯の整備</a:t>
            </a:r>
          </a:p>
        </p:txBody>
      </p:sp>
      <p:sp>
        <p:nvSpPr>
          <p:cNvPr id="147" name="テキスト ボックス 2"/>
          <p:cNvSpPr txBox="1">
            <a:spLocks noChangeArrowheads="1"/>
          </p:cNvSpPr>
          <p:nvPr/>
        </p:nvSpPr>
        <p:spPr bwMode="auto">
          <a:xfrm>
            <a:off x="2614362" y="3346448"/>
            <a:ext cx="1820013" cy="317984"/>
          </a:xfrm>
          <a:prstGeom prst="rect">
            <a:avLst/>
          </a:prstGeom>
          <a:noFill/>
          <a:ln w="9525">
            <a:noFill/>
            <a:miter lim="800000"/>
            <a:headEnd/>
            <a:tailEnd/>
          </a:ln>
        </p:spPr>
        <p:txBody>
          <a:bodyPr rot="0" vert="horz" wrap="square" lIns="0" tIns="0" rIns="0" bIns="0" anchor="t" anchorCtr="0">
            <a:noAutofit/>
          </a:bodyPr>
          <a:lstStyle/>
          <a:p>
            <a:pPr marL="120650" indent="-119063"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●老朽建築物の除却、建替えの促進、防火規制の強化</a:t>
            </a:r>
          </a:p>
        </p:txBody>
      </p:sp>
      <p:sp>
        <p:nvSpPr>
          <p:cNvPr id="170" name="テキスト ボックス 2"/>
          <p:cNvSpPr txBox="1">
            <a:spLocks noChangeArrowheads="1"/>
          </p:cNvSpPr>
          <p:nvPr/>
        </p:nvSpPr>
        <p:spPr bwMode="auto">
          <a:xfrm>
            <a:off x="2614542" y="3676565"/>
            <a:ext cx="1838159" cy="165523"/>
          </a:xfrm>
          <a:prstGeom prst="rect">
            <a:avLst/>
          </a:prstGeom>
          <a:noFill/>
          <a:ln w="9525">
            <a:noFill/>
            <a:miter lim="800000"/>
            <a:headEnd/>
            <a:tailEnd/>
          </a:ln>
        </p:spPr>
        <p:txBody>
          <a:bodyPr rot="0" vert="horz" wrap="square" lIns="0" tIns="0" rIns="0" bIns="0" anchor="t" anchorCtr="0">
            <a:noAutofit/>
          </a:bodyPr>
          <a:lstStyle/>
          <a:p>
            <a:pPr marL="88265" indent="-85725"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●避難路や公園・防災空地の整備</a:t>
            </a:r>
          </a:p>
        </p:txBody>
      </p:sp>
      <p:grpSp>
        <p:nvGrpSpPr>
          <p:cNvPr id="27" name="グループ化 26"/>
          <p:cNvGrpSpPr/>
          <p:nvPr/>
        </p:nvGrpSpPr>
        <p:grpSpPr>
          <a:xfrm>
            <a:off x="4212590" y="2952160"/>
            <a:ext cx="1340365" cy="2122809"/>
            <a:chOff x="4155440" y="2952159"/>
            <a:chExt cx="1325225" cy="2280241"/>
          </a:xfrm>
        </p:grpSpPr>
        <p:cxnSp>
          <p:nvCxnSpPr>
            <p:cNvPr id="91" name="直線コネクタ 90"/>
            <p:cNvCxnSpPr/>
            <p:nvPr/>
          </p:nvCxnSpPr>
          <p:spPr>
            <a:xfrm>
              <a:off x="4409094" y="2952159"/>
              <a:ext cx="1071571" cy="2280241"/>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a:off x="4155440" y="2952516"/>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テキスト ボックス 2"/>
          <p:cNvSpPr txBox="1">
            <a:spLocks noChangeArrowheads="1"/>
          </p:cNvSpPr>
          <p:nvPr/>
        </p:nvSpPr>
        <p:spPr bwMode="auto">
          <a:xfrm>
            <a:off x="2578882" y="2368517"/>
            <a:ext cx="2052001" cy="252000"/>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まちの防災性の向上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7" name="テキスト ボックス 2"/>
          <p:cNvSpPr txBox="1">
            <a:spLocks noChangeArrowheads="1"/>
          </p:cNvSpPr>
          <p:nvPr/>
        </p:nvSpPr>
        <p:spPr bwMode="auto">
          <a:xfrm>
            <a:off x="6906198" y="2368517"/>
            <a:ext cx="2052001" cy="252000"/>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魅力あるまちづくり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4" name="グループ化 23"/>
          <p:cNvGrpSpPr/>
          <p:nvPr/>
        </p:nvGrpSpPr>
        <p:grpSpPr>
          <a:xfrm>
            <a:off x="6515838" y="2932872"/>
            <a:ext cx="441175" cy="1183778"/>
            <a:chOff x="6515838" y="2932872"/>
            <a:chExt cx="441175" cy="1183778"/>
          </a:xfrm>
        </p:grpSpPr>
        <p:cxnSp>
          <p:nvCxnSpPr>
            <p:cNvPr id="102" name="直線コネクタ 101"/>
            <p:cNvCxnSpPr/>
            <p:nvPr/>
          </p:nvCxnSpPr>
          <p:spPr>
            <a:xfrm flipH="1">
              <a:off x="6515838" y="2932872"/>
              <a:ext cx="378854" cy="1183778"/>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887288" y="2935644"/>
              <a:ext cx="69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35"/>
          <p:cNvGrpSpPr/>
          <p:nvPr/>
        </p:nvGrpSpPr>
        <p:grpSpPr>
          <a:xfrm>
            <a:off x="3931196" y="3759326"/>
            <a:ext cx="552326" cy="2390774"/>
            <a:chOff x="3931196" y="3759326"/>
            <a:chExt cx="552326" cy="2390774"/>
          </a:xfrm>
        </p:grpSpPr>
        <p:cxnSp>
          <p:nvCxnSpPr>
            <p:cNvPr id="98" name="直線コネクタ 97"/>
            <p:cNvCxnSpPr/>
            <p:nvPr/>
          </p:nvCxnSpPr>
          <p:spPr>
            <a:xfrm flipH="1">
              <a:off x="3931196" y="3759326"/>
              <a:ext cx="552326" cy="2390774"/>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273977" y="3760242"/>
              <a:ext cx="20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4405674" y="3427417"/>
            <a:ext cx="674565" cy="2095049"/>
            <a:chOff x="4405674" y="3427417"/>
            <a:chExt cx="674565" cy="2095049"/>
          </a:xfrm>
        </p:grpSpPr>
        <p:cxnSp>
          <p:nvCxnSpPr>
            <p:cNvPr id="93" name="直線コネクタ 92"/>
            <p:cNvCxnSpPr/>
            <p:nvPr/>
          </p:nvCxnSpPr>
          <p:spPr>
            <a:xfrm>
              <a:off x="4525721" y="3427417"/>
              <a:ext cx="554518" cy="2095049"/>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4405674" y="3429761"/>
              <a:ext cx="1200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正方形/長方形 105"/>
          <p:cNvSpPr/>
          <p:nvPr/>
        </p:nvSpPr>
        <p:spPr>
          <a:xfrm>
            <a:off x="4742531" y="2621246"/>
            <a:ext cx="2052000" cy="6240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5" name="テキスト ボックス 2"/>
          <p:cNvSpPr txBox="1">
            <a:spLocks noChangeArrowheads="1"/>
          </p:cNvSpPr>
          <p:nvPr/>
        </p:nvSpPr>
        <p:spPr bwMode="auto">
          <a:xfrm>
            <a:off x="4785329" y="2676022"/>
            <a:ext cx="1973610" cy="15312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●まちの危険性の一層の「見える化」</a:t>
            </a:r>
          </a:p>
        </p:txBody>
      </p:sp>
      <p:sp>
        <p:nvSpPr>
          <p:cNvPr id="136" name="テキスト ボックス 2"/>
          <p:cNvSpPr txBox="1">
            <a:spLocks noChangeArrowheads="1"/>
          </p:cNvSpPr>
          <p:nvPr/>
        </p:nvSpPr>
        <p:spPr bwMode="auto">
          <a:xfrm>
            <a:off x="4785329" y="2862128"/>
            <a:ext cx="1973611" cy="16267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900" kern="100" spc="-50" dirty="0">
                <a:effectLst/>
                <a:latin typeface="Meiryo UI" panose="020B0604030504040204" pitchFamily="50" charset="-128"/>
                <a:ea typeface="Meiryo UI" panose="020B0604030504040204" pitchFamily="50" charset="-128"/>
                <a:cs typeface="Times New Roman" panose="02020603050405020304" pitchFamily="18" charset="0"/>
              </a:rPr>
              <a:t>地域特性に応じた防災活動への支援強化</a:t>
            </a:r>
          </a:p>
        </p:txBody>
      </p:sp>
      <p:sp>
        <p:nvSpPr>
          <p:cNvPr id="137" name="テキスト ボックス 2"/>
          <p:cNvSpPr txBox="1">
            <a:spLocks noChangeArrowheads="1"/>
          </p:cNvSpPr>
          <p:nvPr/>
        </p:nvSpPr>
        <p:spPr bwMode="auto">
          <a:xfrm>
            <a:off x="4785328" y="3057784"/>
            <a:ext cx="1973611" cy="162301"/>
          </a:xfrm>
          <a:prstGeom prst="rect">
            <a:avLst/>
          </a:prstGeom>
          <a:noFill/>
          <a:ln w="9525">
            <a:noFill/>
            <a:miter lim="800000"/>
            <a:headEnd/>
            <a:tailEnd/>
          </a:ln>
        </p:spPr>
        <p:txBody>
          <a:bodyPr rot="0" vert="horz" wrap="square" lIns="0" tIns="0" rIns="0" bIns="0" anchor="t" anchorCtr="0">
            <a:noAutofit/>
          </a:bodyPr>
          <a:lstStyle/>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●多様な主体と連携した防災啓発</a:t>
            </a:r>
          </a:p>
        </p:txBody>
      </p:sp>
      <p:sp>
        <p:nvSpPr>
          <p:cNvPr id="134" name="テキスト ボックス 2"/>
          <p:cNvSpPr txBox="1">
            <a:spLocks noChangeArrowheads="1"/>
          </p:cNvSpPr>
          <p:nvPr/>
        </p:nvSpPr>
        <p:spPr bwMode="auto">
          <a:xfrm>
            <a:off x="4742531" y="2368517"/>
            <a:ext cx="2052001" cy="251998"/>
          </a:xfrm>
          <a:prstGeom prst="rect">
            <a:avLst/>
          </a:prstGeom>
          <a:solidFill>
            <a:schemeClr val="tx2"/>
          </a:solidFill>
          <a:ln w="9525">
            <a:solidFill>
              <a:schemeClr val="tx1"/>
            </a:solidFill>
            <a:miter lim="800000"/>
            <a:headEnd/>
            <a:tailEnd/>
          </a:ln>
        </p:spPr>
        <p:txBody>
          <a:bodyPr rot="0" vert="horz" wrap="square" lIns="0" tIns="0" rIns="0" bIns="0" anchor="ctr" anchorCtr="0">
            <a:spAutoFit/>
          </a:bodyPr>
          <a:lstStyle/>
          <a:p>
            <a:pPr algn="ctr">
              <a:spcAft>
                <a:spcPts val="0"/>
              </a:spcAft>
            </a:pPr>
            <a:r>
              <a:rPr lang="ja-JP" sz="12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地域防災力のさらなる向上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3" name="グループ化 42"/>
          <p:cNvGrpSpPr/>
          <p:nvPr/>
        </p:nvGrpSpPr>
        <p:grpSpPr>
          <a:xfrm>
            <a:off x="5615781" y="3927803"/>
            <a:ext cx="1341231" cy="1710256"/>
            <a:chOff x="5438807" y="3927802"/>
            <a:chExt cx="1518206" cy="1811643"/>
          </a:xfrm>
        </p:grpSpPr>
        <p:cxnSp>
          <p:nvCxnSpPr>
            <p:cNvPr id="104" name="直線コネクタ 103"/>
            <p:cNvCxnSpPr/>
            <p:nvPr/>
          </p:nvCxnSpPr>
          <p:spPr>
            <a:xfrm flipH="1">
              <a:off x="5438807" y="3927802"/>
              <a:ext cx="1355724" cy="1811643"/>
            </a:xfrm>
            <a:prstGeom prst="line">
              <a:avLst/>
            </a:prstGeom>
            <a:ln w="127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794531" y="3930790"/>
              <a:ext cx="1624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3447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302954" y="1120861"/>
            <a:ext cx="5773447"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基本方針</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効率的・効果的な維持管理の推進</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44" name="角丸四角形 143"/>
          <p:cNvSpPr/>
          <p:nvPr/>
        </p:nvSpPr>
        <p:spPr>
          <a:xfrm>
            <a:off x="4619974" y="2634648"/>
            <a:ext cx="4483703" cy="2080209"/>
          </a:xfrm>
          <a:prstGeom prst="roundRect">
            <a:avLst>
              <a:gd name="adj" fmla="val 1680"/>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en-US" altLang="ja-JP"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b="1" kern="100" dirty="0">
                <a:solidFill>
                  <a:prstClr val="black"/>
                </a:solidFill>
                <a:latin typeface="Georgia"/>
                <a:ea typeface="Meiryo UI"/>
                <a:cs typeface="Times New Roman"/>
              </a:rPr>
              <a:t>地域が一体となった維持管理を実践する</a:t>
            </a:r>
            <a:endParaRPr lang="en-US" altLang="ja-JP" sz="857" b="1" kern="100" dirty="0">
              <a:solidFill>
                <a:prstClr val="black"/>
              </a:solidFill>
              <a:latin typeface="Georgia"/>
              <a:ea typeface="Meiryo UI"/>
              <a:cs typeface="Times New Roman"/>
            </a:endParaRPr>
          </a:p>
          <a:p>
            <a:pPr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○土木事務所毎に大学、管内市町村と連携し、維持管理におけるノウハウの共有や、人材育成、</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技術連携を図る地域維持管理連携プラットフォームを構築</a:t>
            </a:r>
            <a:endParaRPr lang="en-US" altLang="ja-JP" sz="750" b="1" kern="100" dirty="0">
              <a:solidFill>
                <a:prstClr val="black"/>
              </a:solidFill>
              <a:latin typeface="Georgia"/>
              <a:ea typeface="Meiryo UI"/>
              <a:cs typeface="Times New Roman"/>
            </a:endParaRPr>
          </a:p>
          <a:p>
            <a:pPr lvl="0" algn="just"/>
            <a:r>
              <a:rPr lang="ja-JP" altLang="en-US" sz="750"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r>
              <a:rPr lang="ja-JP" altLang="en-US" sz="857" b="1" i="1" kern="100" dirty="0">
                <a:solidFill>
                  <a:prstClr val="black"/>
                </a:solidFill>
                <a:latin typeface="Georgia"/>
                <a:ea typeface="Meiryo UI"/>
                <a:cs typeface="Times New Roman"/>
              </a:rPr>
              <a:t>○</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維持管理技術者育成の視点で、研修プログラムを分野、経験など技術レベルに応じて体系化し、</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フィールドワーク等により実践に即した形へ再構築</a:t>
            </a:r>
            <a:endParaRPr lang="en-US" altLang="ja-JP" sz="7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2"/>
          <p:cNvSpPr txBox="1">
            <a:spLocks noChangeArrowheads="1"/>
          </p:cNvSpPr>
          <p:nvPr/>
        </p:nvSpPr>
        <p:spPr bwMode="auto">
          <a:xfrm>
            <a:off x="4723961" y="6224773"/>
            <a:ext cx="4308313" cy="542998"/>
          </a:xfrm>
          <a:prstGeom prst="rect">
            <a:avLst/>
          </a:prstGeom>
          <a:noFill/>
          <a:ln w="9525" cap="flat" cmpd="sng" algn="ctr">
            <a:solidFill>
              <a:schemeClr val="tx1"/>
            </a:solidFill>
            <a:prstDash val="dash"/>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H27.2.19</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3.20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「大阪府都市基盤施設長寿命化計画（案）」についてパブリックコメント  </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H27.3.31</a:t>
            </a: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b="1" u="sng"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857" u="sng" kern="100" dirty="0">
                <a:latin typeface="Meiryo UI" panose="020B0604030504040204" pitchFamily="50" charset="-128"/>
                <a:ea typeface="Meiryo UI" panose="020B0604030504040204" pitchFamily="50" charset="-128"/>
                <a:cs typeface="Meiryo UI" panose="020B0604030504040204" pitchFamily="50" charset="-128"/>
              </a:rPr>
              <a:t>」　策定　</a:t>
            </a:r>
            <a:endParaRPr lang="en-US" altLang="ja-JP" sz="857" u="sng"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857"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4641733" y="4879954"/>
            <a:ext cx="4479760" cy="1943366"/>
          </a:xfrm>
          <a:prstGeom prst="roundRect">
            <a:avLst>
              <a:gd name="adj" fmla="val 1416"/>
            </a:avLst>
          </a:prstGeom>
          <a:no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65314" tIns="32657" rIns="65314" bIns="32657" numCol="1" spcCol="0" rtlCol="0" fromWordArt="0" anchor="ctr" anchorCtr="0" forceAA="0" compatLnSpc="1">
            <a:prstTxWarp prst="textNoShape">
              <a:avLst/>
            </a:prstTxWarp>
            <a:noAutofit/>
          </a:bodyPr>
          <a:lstStyle/>
          <a:p>
            <a:pPr>
              <a:lnSpc>
                <a:spcPts val="1071"/>
              </a:lnSpc>
            </a:pPr>
            <a:endParaRPr lang="ja-JP" altLang="ja-JP" sz="1429" kern="100" dirty="0">
              <a:solidFill>
                <a:prstClr val="black"/>
              </a:solidFill>
              <a:ea typeface="HG明朝B"/>
              <a:cs typeface="Times New Roman"/>
            </a:endParaRPr>
          </a:p>
        </p:txBody>
      </p:sp>
      <p:sp>
        <p:nvSpPr>
          <p:cNvPr id="149" name="テキスト ボックス 2"/>
          <p:cNvSpPr txBox="1">
            <a:spLocks noChangeArrowheads="1"/>
          </p:cNvSpPr>
          <p:nvPr/>
        </p:nvSpPr>
        <p:spPr bwMode="auto">
          <a:xfrm>
            <a:off x="4738470" y="5046504"/>
            <a:ext cx="4308313" cy="851342"/>
          </a:xfrm>
          <a:prstGeom prst="rect">
            <a:avLst/>
          </a:prstGeom>
          <a:noFill/>
          <a:ln w="9525" cap="flat" cmpd="sng" algn="ctr">
            <a:solidFill>
              <a:schemeClr val="tx1"/>
            </a:solidFill>
            <a:prstDash val="solid"/>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H25.12.4:</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大阪府都市基盤施設維持管理技術審議会へ諮問</a:t>
            </a:r>
            <a:endParaRPr lang="en-US"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「都市基盤施設の効率的・効果的な維持管理・更新に関する長寿命化計画について」</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審議会２回、各部会</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7" kern="100" dirty="0">
                <a:solidFill>
                  <a:prstClr val="black"/>
                </a:solidFill>
                <a:ea typeface="Meiryo UI"/>
                <a:cs typeface="Times New Roman"/>
              </a:rPr>
              <a:t>大阪府都市基盤施設維持管理技術審議会より「答申」</a:t>
            </a:r>
            <a:endParaRPr lang="en-US" altLang="ja-JP" sz="857" kern="100" dirty="0">
              <a:solidFill>
                <a:prstClr val="black"/>
              </a:solidFill>
              <a:ea typeface="Meiryo UI"/>
              <a:cs typeface="Times New Roman"/>
            </a:endParaRPr>
          </a:p>
        </p:txBody>
      </p:sp>
      <p:sp>
        <p:nvSpPr>
          <p:cNvPr id="150" name="角丸四角形 149"/>
          <p:cNvSpPr/>
          <p:nvPr/>
        </p:nvSpPr>
        <p:spPr>
          <a:xfrm>
            <a:off x="4615431" y="2527577"/>
            <a:ext cx="4483704"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  </a:t>
            </a:r>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主な取組み）</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二等辺三角形 150"/>
          <p:cNvSpPr/>
          <p:nvPr/>
        </p:nvSpPr>
        <p:spPr>
          <a:xfrm rot="10800000">
            <a:off x="4907097" y="5982572"/>
            <a:ext cx="3942572" cy="1618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53" name="テキスト ボックス 52"/>
          <p:cNvSpPr txBox="1"/>
          <p:nvPr/>
        </p:nvSpPr>
        <p:spPr>
          <a:xfrm>
            <a:off x="4668343" y="4766292"/>
            <a:ext cx="719012" cy="224229"/>
          </a:xfrm>
          <a:prstGeom prst="rect">
            <a:avLst/>
          </a:prstGeom>
          <a:solidFill>
            <a:schemeClr val="bg1"/>
          </a:solidFill>
          <a:ln w="19050">
            <a:solidFill>
              <a:schemeClr val="tx1"/>
            </a:solidFill>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策定経緯</a:t>
            </a:r>
          </a:p>
        </p:txBody>
      </p:sp>
      <p:sp>
        <p:nvSpPr>
          <p:cNvPr id="55" name="テキスト ボックス 54"/>
          <p:cNvSpPr txBox="1"/>
          <p:nvPr/>
        </p:nvSpPr>
        <p:spPr>
          <a:xfrm>
            <a:off x="289005" y="662390"/>
            <a:ext cx="8991887" cy="641907"/>
          </a:xfrm>
          <a:prstGeom prst="rect">
            <a:avLst/>
          </a:prstGeom>
          <a:noFill/>
          <a:ln>
            <a:noFill/>
          </a:ln>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目　的</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○高度経済成長期に集中的に整備された都市基盤施設について、これまでの点検、補修などで蓄積されたデータを活用し、最新の専門的な知見に基づき、より一層、戦略的な</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維持管理を推進するため、「大阪府都市基盤施設長寿命化計画」を策定　○特に、施設毎に更新時期の見極めの考え方を明確化し、将来の更新時期を平準化</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○「効率的・効果的な維持管理の推進」や「持続可能な維持管理の仕組みの構築」に向け、今後</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年を見通した「基本方針」と、分野・施設毎の対応方針を定めた「行動計画」で構成</a:t>
            </a:r>
          </a:p>
          <a:p>
            <a:endParaRPr lang="ja-JP" altLang="en-US" sz="8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5784" y="394377"/>
            <a:ext cx="9053351" cy="2108806"/>
          </a:xfrm>
          <a:prstGeom prst="roundRect">
            <a:avLst>
              <a:gd name="adj" fmla="val 277"/>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3" name="テキスト ボックス 62"/>
          <p:cNvSpPr txBox="1"/>
          <p:nvPr/>
        </p:nvSpPr>
        <p:spPr>
          <a:xfrm>
            <a:off x="3895899" y="1321853"/>
            <a:ext cx="2990644" cy="999120"/>
          </a:xfrm>
          <a:prstGeom prst="rect">
            <a:avLst/>
          </a:prstGeom>
          <a:noFill/>
          <a:ln>
            <a:solidFill>
              <a:schemeClr val="tx1"/>
            </a:solidFill>
            <a:prstDash val="dash"/>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１）人材の育成と確保、技術力向上と継承の仕組みを構築する</a:t>
            </a: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共通</a:t>
            </a: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280206" y="1320195"/>
            <a:ext cx="2571714" cy="1015599"/>
          </a:xfrm>
          <a:prstGeom prst="rect">
            <a:avLst/>
          </a:prstGeom>
          <a:noFill/>
          <a:ln>
            <a:solidFill>
              <a:schemeClr val="tx1"/>
            </a:solidFill>
            <a:prstDash val="dash"/>
          </a:ln>
        </p:spPr>
        <p:txBody>
          <a:bodyPr wrap="square" rtlCol="0">
            <a:spAutoFit/>
          </a:bodyPr>
          <a:lstStyle/>
          <a:p>
            <a:pPr lvl="0"/>
            <a:r>
              <a:rPr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・点検の充実、非破壊検査など新技術の導入</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・点検データ蓄積などにより、予防保全を高度化　</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更新時期をしっかり見極める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フローを設定</a:t>
            </a:r>
          </a:p>
        </p:txBody>
      </p:sp>
      <p:sp>
        <p:nvSpPr>
          <p:cNvPr id="58" name="角丸四角形 57"/>
          <p:cNvSpPr/>
          <p:nvPr/>
        </p:nvSpPr>
        <p:spPr>
          <a:xfrm>
            <a:off x="289005" y="2793604"/>
            <a:ext cx="4273122" cy="639045"/>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193</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1,527km</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橋梁：</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2,209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　トンネル：</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トンネル</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○橋梁の近接目視点検は</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に加え、施設の状況に応じて中間点検の導入や直営点検を実施</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○目視できない部分に対して、非破壊検査などの新技術を定期的な点検に導入</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＊道路下の空洞に対して、走行型レーダー調査を実施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年で全路線</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＊トンネルの変位やコンクリートの剥離に対して、画像＋レーザー計測調査を実施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全トンネル</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角丸四角形 58"/>
          <p:cNvSpPr/>
          <p:nvPr/>
        </p:nvSpPr>
        <p:spPr>
          <a:xfrm>
            <a:off x="3462" y="2527577"/>
            <a:ext cx="4568537"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効率的・効果的な維持管理の推進　　（主な取組み）</a:t>
            </a:r>
            <a:r>
              <a:rPr lang="ja-JP" altLang="en-US" sz="571"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＊対策数量は現時点</a:t>
            </a:r>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45783" y="2792579"/>
            <a:ext cx="224011" cy="640070"/>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a:t>
            </a:r>
          </a:p>
        </p:txBody>
      </p:sp>
      <p:sp>
        <p:nvSpPr>
          <p:cNvPr id="64" name="角丸四角形 63"/>
          <p:cNvSpPr/>
          <p:nvPr/>
        </p:nvSpPr>
        <p:spPr>
          <a:xfrm>
            <a:off x="292075" y="3531869"/>
            <a:ext cx="4270053" cy="418083"/>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777km</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○河川毎に、護岸構造や堤防形状、施設の点検結果、土砂堆積・洗掘状況等をまとめた河川カルテを策定し、各河川の特性を踏まえ、巡視・点検の重点化や計画的に修繕を行う予防保全の高度化を図る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（全河川）</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5784" y="3531869"/>
            <a:ext cx="225258" cy="418084"/>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川</a:t>
            </a:r>
          </a:p>
        </p:txBody>
      </p:sp>
      <p:sp>
        <p:nvSpPr>
          <p:cNvPr id="66" name="角丸四角形 65"/>
          <p:cNvSpPr/>
          <p:nvPr/>
        </p:nvSpPr>
        <p:spPr>
          <a:xfrm>
            <a:off x="294121" y="4046314"/>
            <a:ext cx="4268006" cy="424384"/>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　岸壁・物揚場等：</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施設（内</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鋼構造施設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　</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○近接目視点検と併せて鋼構造</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施設については潜水士等による水中調査を実施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a:t>
            </a:r>
            <a:r>
              <a:rPr lang="ja-JP" altLang="en-US" sz="57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571"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○港湾鋼構造岸壁について、点検データの充実を図り、予防保全の高度化を図る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5783" y="4052513"/>
            <a:ext cx="231418" cy="418186"/>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湾</a:t>
            </a:r>
          </a:p>
        </p:txBody>
      </p:sp>
      <p:sp>
        <p:nvSpPr>
          <p:cNvPr id="68" name="角丸四角形 67"/>
          <p:cNvSpPr/>
          <p:nvPr/>
        </p:nvSpPr>
        <p:spPr>
          <a:xfrm>
            <a:off x="280438" y="4580383"/>
            <a:ext cx="4281689" cy="53889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 </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985ha</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　 高中木</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千本</a:t>
            </a:r>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遊具は</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安全確保を最優先に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日常点検に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不可視部の確認を含めた精密点検を</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実施すると共に、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点検データを蓄積・活用するなど、予防保全の充実を図る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714"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○街路樹は、樹木医などによる点検診断の導入</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39380" y="4573980"/>
            <a:ext cx="226429" cy="545299"/>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5652" y="5621361"/>
            <a:ext cx="4567779" cy="1099434"/>
          </a:xfrm>
          <a:prstGeom prst="roundRect">
            <a:avLst>
              <a:gd name="adj" fmla="val 2209"/>
            </a:avLst>
          </a:prstGeom>
          <a:noFill/>
          <a:ln>
            <a:no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全施設共通</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〇各施設について、それぞれの更新判定フローに基づく点検を実施し、更新すべき施設の抽出を行うと共に、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抽出した施設について、具体的な更新方法や時期を、今後順次、明らかにしていく</a:t>
            </a:r>
          </a:p>
          <a:p>
            <a:pPr lvl="0" algn="just"/>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河川・海岸・下水道機械設備共通</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○施設状況の把握が難しい、機械設備の維持管理手法を明確化</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＊排水ポンプエンジン内部の見えない部分に対し、分解整備点検の頻度を</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回から</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回に高める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＊洪水、高潮等</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「いつ、いかなる時に」でも確実に稼働しなければならない排水ポンプエンジンは原則</a:t>
            </a:r>
            <a:r>
              <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年経過時点　</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で取替え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643"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45784" y="5177971"/>
            <a:ext cx="218750" cy="462703"/>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下</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p>
        </p:txBody>
      </p:sp>
      <p:sp>
        <p:nvSpPr>
          <p:cNvPr id="50" name="角丸四角形 49"/>
          <p:cNvSpPr/>
          <p:nvPr/>
        </p:nvSpPr>
        <p:spPr>
          <a:xfrm>
            <a:off x="8182" y="2527577"/>
            <a:ext cx="4563174" cy="4289602"/>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ja-JP" altLang="en-US" sz="643"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83604" y="5171568"/>
            <a:ext cx="4278524" cy="46910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処理場　管渠総延長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558km</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○本計画で定めた水処理施設の維持管理指針に基づき、水処理施設等土木構造物の予防保全対策について、より一層の充実強化を図る</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1228771" y="2305327"/>
            <a:ext cx="5349166" cy="224229"/>
          </a:xfrm>
          <a:prstGeom prst="rect">
            <a:avLst/>
          </a:prstGeom>
          <a:noFill/>
          <a:ln>
            <a:noFill/>
            <a:prstDash val="dash"/>
          </a:ln>
        </p:spPr>
        <p:txBody>
          <a:bodyPr wrap="square" rtlCol="0">
            <a:spAutoFit/>
          </a:bodyPr>
          <a:lstStyle/>
          <a:p>
            <a:pPr lvl="0"/>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○行動計画は、道路、河川、港湾・海岸、公園、下水道の各編で構成し、</a:t>
            </a:r>
            <a:r>
              <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サイクルにより改善・充実</a:t>
            </a:r>
            <a:endParaRPr lang="en-US" altLang="ja-JP" sz="857" spc="-1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937977" y="1321853"/>
            <a:ext cx="2057371" cy="1015663"/>
          </a:xfrm>
          <a:prstGeom prst="rect">
            <a:avLst/>
          </a:prstGeom>
          <a:noFill/>
          <a:ln>
            <a:solidFill>
              <a:schemeClr val="tx1"/>
            </a:solidFill>
            <a:prstDash val="sysDash"/>
          </a:ln>
        </p:spPr>
        <p:txBody>
          <a:bodyPr wrap="square" rtlCol="0">
            <a:spAutoFit/>
          </a:bodyPr>
          <a:lstStyle/>
          <a:p>
            <a:r>
              <a:rPr lang="en-US" altLang="ja-JP" sz="75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u="sng" dirty="0">
                <a:latin typeface="Meiryo UI" panose="020B0604030504040204" pitchFamily="50" charset="-128"/>
                <a:ea typeface="Meiryo UI" panose="020B0604030504040204" pitchFamily="50" charset="-128"/>
                <a:cs typeface="Meiryo UI" panose="020B0604030504040204" pitchFamily="50" charset="-128"/>
              </a:rPr>
              <a:t>更新判定とは</a:t>
            </a:r>
            <a:endParaRPr lang="en-US" altLang="ja-JP" sz="75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●それぞれの施設の現状を分析</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（施設の機能や損傷度等）</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●補修と更新のコスト比較</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●更新する場合の代替性確保など社会的影響</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⇒これらを総合的に評価したうえで、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ライフサイクルコストの最小化の観点で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更新すべき施設を抽出するもの</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3462" y="14856"/>
            <a:ext cx="9144000" cy="620688"/>
          </a:xfrm>
          <a:prstGeom prst="rect">
            <a:avLst/>
          </a:prstGeom>
          <a:solidFill>
            <a:srgbClr val="548235"/>
          </a:solidFill>
          <a:ln>
            <a:solidFill>
              <a:schemeClr val="bg1"/>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7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17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7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長寿命化修繕計画の策定状況（</a:t>
            </a:r>
            <a:r>
              <a:rPr lang="zh-TW" altLang="en-US" sz="17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7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　（参考指標）</a:t>
            </a:r>
          </a:p>
        </p:txBody>
      </p:sp>
      <p:sp>
        <p:nvSpPr>
          <p:cNvPr id="3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26</a:t>
            </a:fld>
            <a:endParaRPr lang="ja-JP" altLang="en-US" sz="1800" dirty="0">
              <a:solidFill>
                <a:schemeClr val="tx1"/>
              </a:solidFill>
            </a:endParaRPr>
          </a:p>
        </p:txBody>
      </p:sp>
      <p:pic>
        <p:nvPicPr>
          <p:cNvPr id="35" name="図 34"/>
          <p:cNvPicPr>
            <a:picLocks noChangeAspect="1"/>
          </p:cNvPicPr>
          <p:nvPr/>
        </p:nvPicPr>
        <p:blipFill>
          <a:blip r:embed="rId3"/>
          <a:stretch>
            <a:fillRect/>
          </a:stretch>
        </p:blipFill>
        <p:spPr>
          <a:xfrm>
            <a:off x="4707851" y="3240620"/>
            <a:ext cx="4158308" cy="1117740"/>
          </a:xfrm>
          <a:prstGeom prst="rect">
            <a:avLst/>
          </a:prstGeom>
        </p:spPr>
      </p:pic>
      <p:sp>
        <p:nvSpPr>
          <p:cNvPr id="4" name="正方形/長方形 3"/>
          <p:cNvSpPr/>
          <p:nvPr/>
        </p:nvSpPr>
        <p:spPr>
          <a:xfrm>
            <a:off x="5148064" y="4001010"/>
            <a:ext cx="994176" cy="1035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660" kern="800" spc="-130" dirty="0">
                <a:latin typeface="Meiryo UI" panose="020B0604030504040204" pitchFamily="50" charset="-128"/>
                <a:ea typeface="Meiryo UI" panose="020B0604030504040204" pitchFamily="50" charset="-128"/>
              </a:rPr>
              <a:t>・点検の地域一括発注の検討</a:t>
            </a:r>
            <a:endParaRPr kumimoji="1" lang="ja-JP" altLang="en-US" sz="660" kern="800" spc="-13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58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1054963" y="865514"/>
            <a:ext cx="6533763" cy="3426541"/>
          </a:xfrm>
          <a:prstGeom prst="rect">
            <a:avLst/>
          </a:prstGeom>
        </p:spPr>
      </p:pic>
      <p:sp>
        <p:nvSpPr>
          <p:cNvPr id="5" name="タイトル 1"/>
          <p:cNvSpPr txBox="1">
            <a:spLocks/>
          </p:cNvSpPr>
          <p:nvPr/>
        </p:nvSpPr>
        <p:spPr>
          <a:xfrm>
            <a:off x="0" y="0"/>
            <a:ext cx="9144000" cy="641493"/>
          </a:xfrm>
          <a:prstGeom prst="rect">
            <a:avLst/>
          </a:prstGeom>
          <a:solidFill>
            <a:srgbClr val="548235"/>
          </a:solidFill>
          <a:ln>
            <a:solidFill>
              <a:schemeClr val="bg1"/>
            </a:solid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人口減少・超高齢化社会でも持続可能な地域づくり</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温室効果ガス排出量</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・プラスチック排出量</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p>
        </p:txBody>
      </p:sp>
      <p:sp>
        <p:nvSpPr>
          <p:cNvPr id="6" name="Rectangle 2"/>
          <p:cNvSpPr>
            <a:spLocks noChangeArrowheads="1"/>
          </p:cNvSpPr>
          <p:nvPr/>
        </p:nvSpPr>
        <p:spPr bwMode="auto">
          <a:xfrm>
            <a:off x="7369" y="677454"/>
            <a:ext cx="3874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大阪府域における温室効果ガス実排出量の推移</a:t>
            </a:r>
            <a:endParaRPr kumimoji="0" lang="ja-JP"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正方形/長方形 10"/>
          <p:cNvSpPr>
            <a:spLocks noChangeArrowheads="1"/>
          </p:cNvSpPr>
          <p:nvPr/>
        </p:nvSpPr>
        <p:spPr bwMode="auto">
          <a:xfrm>
            <a:off x="6122889" y="4612188"/>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資料：大阪府環境農林水産部ホームページより抜粋</a:t>
            </a:r>
            <a:endParaRPr lang="ja-JP" altLang="en-US" sz="800"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7004372" y="6520612"/>
            <a:ext cx="2133600" cy="365125"/>
          </a:xfrm>
        </p:spPr>
        <p:txBody>
          <a:bodyPr/>
          <a:lstStyle/>
          <a:p>
            <a:pPr>
              <a:defRPr/>
            </a:pPr>
            <a:fld id="{C77793C5-38B7-48A6-8306-0FF47ECB2C84}" type="slidenum">
              <a:rPr lang="ja-JP" altLang="en-US" sz="1800">
                <a:solidFill>
                  <a:schemeClr val="tx1"/>
                </a:solidFill>
              </a:rPr>
              <a:pPr>
                <a:defRPr/>
              </a:pPr>
              <a:t>27</a:t>
            </a:fld>
            <a:endParaRPr lang="ja-JP" altLang="en-US" sz="1800" dirty="0">
              <a:solidFill>
                <a:schemeClr val="tx1"/>
              </a:solidFill>
            </a:endParaRPr>
          </a:p>
        </p:txBody>
      </p:sp>
      <p:sp>
        <p:nvSpPr>
          <p:cNvPr id="12" name="Rectangle 2">
            <a:extLst>
              <a:ext uri="{FF2B5EF4-FFF2-40B4-BE49-F238E27FC236}">
                <a16:creationId xmlns:a16="http://schemas.microsoft.com/office/drawing/2014/main" id="{1A5D3424-3D68-4886-AEC6-A8D2AE5BEAD5}"/>
              </a:ext>
            </a:extLst>
          </p:cNvPr>
          <p:cNvSpPr>
            <a:spLocks noChangeArrowheads="1"/>
          </p:cNvSpPr>
          <p:nvPr/>
        </p:nvSpPr>
        <p:spPr bwMode="auto">
          <a:xfrm>
            <a:off x="0" y="4918997"/>
            <a:ext cx="8182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ja-JP" altLang="en-US" sz="1400" u="sng" dirty="0">
                <a:latin typeface="Meiryo UI" panose="020B0604030504040204" pitchFamily="50" charset="-128"/>
                <a:ea typeface="Meiryo UI" panose="020B0604030504040204" pitchFamily="50" charset="-128"/>
                <a:cs typeface="Times New Roman" panose="02020603050405020304" pitchFamily="18" charset="0"/>
              </a:rPr>
              <a:t>■大阪府のプラスチック排出量・再生利用量・最終処分量・生活系焼却ごみのプラスチック混入率</a:t>
            </a:r>
            <a:r>
              <a:rPr kumimoji="0" lang="en-US"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kumimoji="0" lang="ja-JP" altLang="en-US"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r>
              <a:rPr kumimoji="0" lang="en-US" altLang="ja-JP" sz="140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800" b="0" i="0" u="sng" strike="noStrike" cap="none" normalizeH="0" baseline="0" dirty="0">
              <a:ln>
                <a:noFill/>
              </a:ln>
              <a:solidFill>
                <a:schemeClr val="tx1"/>
              </a:solidFill>
              <a:effectLst/>
              <a:latin typeface="Arial" panose="020B0604020202020204" pitchFamily="34" charset="0"/>
            </a:endParaRPr>
          </a:p>
        </p:txBody>
      </p:sp>
      <p:sp>
        <p:nvSpPr>
          <p:cNvPr id="14" name="Rectangle 3"/>
          <p:cNvSpPr>
            <a:spLocks noChangeArrowheads="1"/>
          </p:cNvSpPr>
          <p:nvPr/>
        </p:nvSpPr>
        <p:spPr bwMode="auto">
          <a:xfrm>
            <a:off x="515228" y="4359561"/>
            <a:ext cx="8113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342900" defTabSz="914400"/>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表中に掲載している数値は端数を四捨五入しているため、各欄の値の合計と合致しないことがある。</a:t>
            </a:r>
          </a:p>
        </p:txBody>
      </p:sp>
      <p:sp>
        <p:nvSpPr>
          <p:cNvPr id="10" name="テキスト ボックス 9"/>
          <p:cNvSpPr txBox="1"/>
          <p:nvPr/>
        </p:nvSpPr>
        <p:spPr>
          <a:xfrm>
            <a:off x="5276180" y="6552458"/>
            <a:ext cx="3456384" cy="246221"/>
          </a:xfrm>
          <a:prstGeom prst="rect">
            <a:avLst/>
          </a:prstGeom>
          <a:noFill/>
        </p:spPr>
        <p:txBody>
          <a:bodyPr wrap="square" rtlCol="0">
            <a:spAutoFit/>
          </a:bodyPr>
          <a:lstStyle/>
          <a:p>
            <a:r>
              <a:rPr kumimoji="0" lang="ja-JP" altLang="en-US" sz="1000" dirty="0">
                <a:latin typeface="Meiryo UI" panose="020B0604030504040204" pitchFamily="50" charset="-128"/>
                <a:ea typeface="Meiryo UI" panose="020B0604030504040204" pitchFamily="50" charset="-128"/>
                <a:cs typeface="Times New Roman" panose="02020603050405020304" pitchFamily="18" charset="0"/>
              </a:rPr>
              <a:t>資料：</a:t>
            </a:r>
            <a:r>
              <a:rPr kumimoji="0" lang="zh-TW" altLang="en-US" sz="1000" dirty="0">
                <a:latin typeface="Meiryo UI" panose="020B0604030504040204" pitchFamily="50" charset="-128"/>
                <a:ea typeface="Meiryo UI" panose="020B0604030504040204" pitchFamily="50" charset="-128"/>
                <a:cs typeface="Times New Roman" panose="02020603050405020304" pitchFamily="18" charset="0"/>
              </a:rPr>
              <a:t>「大阪府循環型社会推進計画」進捗状況（</a:t>
            </a:r>
            <a:r>
              <a:rPr kumimoji="0" lang="en-US" altLang="zh-TW" sz="1000" dirty="0">
                <a:latin typeface="Meiryo UI" panose="020B0604030504040204" pitchFamily="50" charset="-128"/>
                <a:ea typeface="Meiryo UI" panose="020B0604030504040204" pitchFamily="50" charset="-128"/>
                <a:cs typeface="Times New Roman" panose="02020603050405020304" pitchFamily="18" charset="0"/>
              </a:rPr>
              <a:t>2021</a:t>
            </a:r>
            <a:r>
              <a:rPr kumimoji="0" lang="zh-TW" altLang="en-US" sz="1000" dirty="0">
                <a:latin typeface="Meiryo UI" panose="020B0604030504040204" pitchFamily="50" charset="-128"/>
                <a:ea typeface="Meiryo UI" panose="020B0604030504040204" pitchFamily="50" charset="-128"/>
                <a:cs typeface="Times New Roman" panose="02020603050405020304" pitchFamily="18" charset="0"/>
              </a:rPr>
              <a:t>年度）</a:t>
            </a:r>
          </a:p>
        </p:txBody>
      </p:sp>
      <p:graphicFrame>
        <p:nvGraphicFramePr>
          <p:cNvPr id="21" name="オブジェクト 20"/>
          <p:cNvGraphicFramePr>
            <a:graphicFrameLocks noChangeAspect="1"/>
          </p:cNvGraphicFramePr>
          <p:nvPr/>
        </p:nvGraphicFramePr>
        <p:xfrm>
          <a:off x="1054963" y="5241916"/>
          <a:ext cx="5695950" cy="1295400"/>
        </p:xfrm>
        <a:graphic>
          <a:graphicData uri="http://schemas.openxmlformats.org/presentationml/2006/ole">
            <mc:AlternateContent xmlns:mc="http://schemas.openxmlformats.org/markup-compatibility/2006">
              <mc:Choice xmlns:v="urn:schemas-microsoft-com:vml" Requires="v">
                <p:oleObj spid="_x0000_s1114" name="ワークシート" r:id="rId5" imgW="5695782" imgH="1295511" progId="Excel.Sheet.12">
                  <p:embed/>
                </p:oleObj>
              </mc:Choice>
              <mc:Fallback>
                <p:oleObj name="ワークシート" r:id="rId5" imgW="5695782" imgH="1295511" progId="Excel.Sheet.12">
                  <p:embed/>
                  <p:pic>
                    <p:nvPicPr>
                      <p:cNvPr id="21" name="オブジェクト 20"/>
                      <p:cNvPicPr/>
                      <p:nvPr/>
                    </p:nvPicPr>
                    <p:blipFill>
                      <a:blip r:embed="rId6"/>
                      <a:stretch>
                        <a:fillRect/>
                      </a:stretch>
                    </p:blipFill>
                    <p:spPr>
                      <a:xfrm>
                        <a:off x="1054963" y="5241916"/>
                        <a:ext cx="5695950" cy="1295400"/>
                      </a:xfrm>
                      <a:prstGeom prst="rect">
                        <a:avLst/>
                      </a:prstGeom>
                    </p:spPr>
                  </p:pic>
                </p:oleObj>
              </mc:Fallback>
            </mc:AlternateContent>
          </a:graphicData>
        </a:graphic>
      </p:graphicFrame>
      <p:sp>
        <p:nvSpPr>
          <p:cNvPr id="22" name="テキスト ボックス 21"/>
          <p:cNvSpPr txBox="1"/>
          <p:nvPr/>
        </p:nvSpPr>
        <p:spPr>
          <a:xfrm>
            <a:off x="894525" y="6565452"/>
            <a:ext cx="3677475" cy="261610"/>
          </a:xfrm>
          <a:prstGeom prst="rect">
            <a:avLst/>
          </a:prstGeom>
          <a:noFill/>
        </p:spPr>
        <p:txBody>
          <a:bodyPr wrap="square" rtlCol="0">
            <a:spAutoFit/>
          </a:bodyPr>
          <a:lstStyle/>
          <a:p>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表中に掲載している数値は</a:t>
            </a:r>
            <a:r>
              <a:rPr lang="ja-JP" altLang="en-US" sz="1100" dirty="0">
                <a:latin typeface="Meiryo UI" panose="020B0604030504040204" pitchFamily="50" charset="-128"/>
                <a:ea typeface="Meiryo UI" panose="020B0604030504040204" pitchFamily="50" charset="-128"/>
              </a:rPr>
              <a:t>一般廃棄物のみの値</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11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28</a:t>
            </a:r>
            <a:endParaRPr lang="ja-JP" altLang="en-US" sz="1800" dirty="0">
              <a:solidFill>
                <a:schemeClr val="tx1"/>
              </a:solidFill>
            </a:endParaRPr>
          </a:p>
        </p:txBody>
      </p:sp>
      <p:sp>
        <p:nvSpPr>
          <p:cNvPr id="11" name="テキスト ボックス 10"/>
          <p:cNvSpPr txBox="1"/>
          <p:nvPr/>
        </p:nvSpPr>
        <p:spPr>
          <a:xfrm>
            <a:off x="252544" y="6269829"/>
            <a:ext cx="6336704" cy="553982"/>
          </a:xfrm>
          <a:prstGeom prst="rect">
            <a:avLst/>
          </a:prstGeom>
          <a:noFill/>
        </p:spPr>
        <p:txBody>
          <a:bodyPr wrap="square" lIns="91424" tIns="45712" rIns="91424" bIns="45712" rtlCol="0">
            <a:spAutoFit/>
          </a:bodyPr>
          <a:lstStyle/>
          <a:p>
            <a:r>
              <a:rPr lang="ja-JP" altLang="en-US" sz="1000" dirty="0">
                <a:latin typeface="Meiryo UI" panose="020B0604030504040204" pitchFamily="50" charset="-128"/>
                <a:ea typeface="Meiryo UI" panose="020B0604030504040204" pitchFamily="50" charset="-128"/>
              </a:rPr>
              <a:t>資料：大阪府総務部統計課「令和２年度年度大阪府民経済計算≪確報≫」（令和５年５月）より作成</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年平均は幾何平均により算出</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毎年の調査で過年度の数値変更・調整あり。</a:t>
            </a:r>
            <a:endParaRPr lang="en-US" altLang="ja-JP" sz="1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7504" y="688653"/>
            <a:ext cx="3672408" cy="307761"/>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経済成長率（実質）の推移</a:t>
            </a:r>
            <a:endParaRPr lang="en-US" altLang="ja-JP" sz="1400" b="1" u="sng" dirty="0">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0" y="10059"/>
            <a:ext cx="9144000" cy="620688"/>
          </a:xfrm>
          <a:prstGeom prst="rect">
            <a:avLst/>
          </a:prstGeom>
          <a:solidFill>
            <a:srgbClr val="767171"/>
          </a:solidFill>
          <a:ln>
            <a:solidFill>
              <a:schemeClr val="bg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経済成長率（実質）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16" name="正方形/長方形 15">
            <a:extLst>
              <a:ext uri="{FF2B5EF4-FFF2-40B4-BE49-F238E27FC236}">
                <a16:creationId xmlns:a16="http://schemas.microsoft.com/office/drawing/2014/main" id="{B65D945B-834A-4A50-95F1-5A5C4912AC59}"/>
              </a:ext>
            </a:extLst>
          </p:cNvPr>
          <p:cNvSpPr/>
          <p:nvPr/>
        </p:nvSpPr>
        <p:spPr>
          <a:xfrm>
            <a:off x="8221275" y="4759431"/>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D300E74-1267-4E1A-B005-145A8EEEE9B1}"/>
              </a:ext>
            </a:extLst>
          </p:cNvPr>
          <p:cNvSpPr/>
          <p:nvPr/>
        </p:nvSpPr>
        <p:spPr>
          <a:xfrm>
            <a:off x="274930" y="1061431"/>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graphicFrame>
        <p:nvGraphicFramePr>
          <p:cNvPr id="15" name="グラフ 14">
            <a:extLst>
              <a:ext uri="{FF2B5EF4-FFF2-40B4-BE49-F238E27FC236}">
                <a16:creationId xmlns:a16="http://schemas.microsoft.com/office/drawing/2014/main" id="{00000000-0008-0000-0000-000004000000}"/>
              </a:ext>
            </a:extLst>
          </p:cNvPr>
          <p:cNvGraphicFramePr>
            <a:graphicFrameLocks/>
          </p:cNvGraphicFramePr>
          <p:nvPr/>
        </p:nvGraphicFramePr>
        <p:xfrm>
          <a:off x="100012" y="1270405"/>
          <a:ext cx="8943975"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 6"/>
          <p:cNvGraphicFramePr>
            <a:graphicFrameLocks noGrp="1"/>
          </p:cNvGraphicFramePr>
          <p:nvPr/>
        </p:nvGraphicFramePr>
        <p:xfrm>
          <a:off x="186037" y="5134801"/>
          <a:ext cx="8771927" cy="905710"/>
        </p:xfrm>
        <a:graphic>
          <a:graphicData uri="http://schemas.openxmlformats.org/drawingml/2006/table">
            <a:tbl>
              <a:tblPr/>
              <a:tblGrid>
                <a:gridCol w="1069431">
                  <a:extLst>
                    <a:ext uri="{9D8B030D-6E8A-4147-A177-3AD203B41FA5}">
                      <a16:colId xmlns:a16="http://schemas.microsoft.com/office/drawing/2014/main" val="4114767131"/>
                    </a:ext>
                  </a:extLst>
                </a:gridCol>
                <a:gridCol w="720000">
                  <a:extLst>
                    <a:ext uri="{9D8B030D-6E8A-4147-A177-3AD203B41FA5}">
                      <a16:colId xmlns:a16="http://schemas.microsoft.com/office/drawing/2014/main" val="3248248288"/>
                    </a:ext>
                  </a:extLst>
                </a:gridCol>
                <a:gridCol w="720000">
                  <a:extLst>
                    <a:ext uri="{9D8B030D-6E8A-4147-A177-3AD203B41FA5}">
                      <a16:colId xmlns:a16="http://schemas.microsoft.com/office/drawing/2014/main" val="3481273240"/>
                    </a:ext>
                  </a:extLst>
                </a:gridCol>
                <a:gridCol w="720000">
                  <a:extLst>
                    <a:ext uri="{9D8B030D-6E8A-4147-A177-3AD203B41FA5}">
                      <a16:colId xmlns:a16="http://schemas.microsoft.com/office/drawing/2014/main" val="690151503"/>
                    </a:ext>
                  </a:extLst>
                </a:gridCol>
                <a:gridCol w="720000">
                  <a:extLst>
                    <a:ext uri="{9D8B030D-6E8A-4147-A177-3AD203B41FA5}">
                      <a16:colId xmlns:a16="http://schemas.microsoft.com/office/drawing/2014/main" val="2699057793"/>
                    </a:ext>
                  </a:extLst>
                </a:gridCol>
                <a:gridCol w="720000">
                  <a:extLst>
                    <a:ext uri="{9D8B030D-6E8A-4147-A177-3AD203B41FA5}">
                      <a16:colId xmlns:a16="http://schemas.microsoft.com/office/drawing/2014/main" val="2854851124"/>
                    </a:ext>
                  </a:extLst>
                </a:gridCol>
                <a:gridCol w="720000">
                  <a:extLst>
                    <a:ext uri="{9D8B030D-6E8A-4147-A177-3AD203B41FA5}">
                      <a16:colId xmlns:a16="http://schemas.microsoft.com/office/drawing/2014/main" val="4154991871"/>
                    </a:ext>
                  </a:extLst>
                </a:gridCol>
                <a:gridCol w="720000">
                  <a:extLst>
                    <a:ext uri="{9D8B030D-6E8A-4147-A177-3AD203B41FA5}">
                      <a16:colId xmlns:a16="http://schemas.microsoft.com/office/drawing/2014/main" val="2491426635"/>
                    </a:ext>
                  </a:extLst>
                </a:gridCol>
                <a:gridCol w="720000">
                  <a:extLst>
                    <a:ext uri="{9D8B030D-6E8A-4147-A177-3AD203B41FA5}">
                      <a16:colId xmlns:a16="http://schemas.microsoft.com/office/drawing/2014/main" val="1946750947"/>
                    </a:ext>
                  </a:extLst>
                </a:gridCol>
                <a:gridCol w="970496">
                  <a:extLst>
                    <a:ext uri="{9D8B030D-6E8A-4147-A177-3AD203B41FA5}">
                      <a16:colId xmlns:a16="http://schemas.microsoft.com/office/drawing/2014/main" val="2473944009"/>
                    </a:ext>
                  </a:extLst>
                </a:gridCol>
                <a:gridCol w="972000">
                  <a:extLst>
                    <a:ext uri="{9D8B030D-6E8A-4147-A177-3AD203B41FA5}">
                      <a16:colId xmlns:a16="http://schemas.microsoft.com/office/drawing/2014/main" val="40325916"/>
                    </a:ext>
                  </a:extLst>
                </a:gridCol>
              </a:tblGrid>
              <a:tr h="396000">
                <a:tc>
                  <a:txBody>
                    <a:bodyPr/>
                    <a:lstStyle/>
                    <a:p>
                      <a:pPr algn="l" fontAlgn="ctr"/>
                      <a:r>
                        <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2013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2014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50" b="1"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50" b="1"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6631" marR="6631" marT="6631"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期戦略期間内（</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2018</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）平均</a:t>
                      </a:r>
                    </a:p>
                  </a:txBody>
                  <a:tcPr marL="6631" marR="6631" marT="6631"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期戦略期間内（</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2019</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2020</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）平均</a:t>
                      </a:r>
                    </a:p>
                  </a:txBody>
                  <a:tcPr marL="6631" marR="6631" marT="66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7DEE8"/>
                    </a:solidFill>
                  </a:tcPr>
                </a:tc>
                <a:extLst>
                  <a:ext uri="{0D108BD9-81ED-4DB2-BD59-A6C34878D82A}">
                    <a16:rowId xmlns:a16="http://schemas.microsoft.com/office/drawing/2014/main" val="2571194628"/>
                  </a:ext>
                </a:extLst>
              </a:tr>
              <a:tr h="254855">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実質成長率（大阪府）</a:t>
                      </a:r>
                    </a:p>
                  </a:txBody>
                  <a:tcPr marL="6631" marR="6631" marT="6631"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-0.4 </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2.6 </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0.1</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0.4</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6631" marR="6631" marT="6631"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1.54%</a:t>
                      </a:r>
                    </a:p>
                  </a:txBody>
                  <a:tcPr marL="6631" marR="6631" marT="6631"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fontAlgn="ctr"/>
                      <a:r>
                        <a:rPr lang="en-US" altLang="ja-JP" sz="1100" b="1" i="0" u="sng" strike="noStrike" dirty="0">
                          <a:solidFill>
                            <a:srgbClr val="000000"/>
                          </a:solidFill>
                          <a:effectLst/>
                          <a:latin typeface="ＭＳ Ｐゴシック" panose="020B0600070205080204" pitchFamily="50" charset="-128"/>
                          <a:ea typeface="ＭＳ Ｐゴシック" panose="020B0600070205080204" pitchFamily="50" charset="-128"/>
                        </a:rPr>
                        <a:t>-3.16%</a:t>
                      </a:r>
                    </a:p>
                  </a:txBody>
                  <a:tcPr marL="6631" marR="6631" marT="66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485867078"/>
                  </a:ext>
                </a:extLst>
              </a:tr>
              <a:tr h="254855">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実質成長率（全国）</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 </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-0.4 </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 </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0.8</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0.3</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-0.3</a:t>
                      </a:r>
                    </a:p>
                  </a:txBody>
                  <a:tcPr marL="6631" marR="6631" marT="6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6631" marR="6631" marT="6631"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1.12%</a:t>
                      </a:r>
                    </a:p>
                  </a:txBody>
                  <a:tcPr marL="6631" marR="6631" marT="6631"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-2.46%</a:t>
                      </a:r>
                    </a:p>
                  </a:txBody>
                  <a:tcPr marL="6631" marR="6631" marT="66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17886"/>
                  </a:ext>
                </a:extLst>
              </a:tr>
            </a:tbl>
          </a:graphicData>
        </a:graphic>
      </p:graphicFrame>
    </p:spTree>
    <p:extLst>
      <p:ext uri="{BB962C8B-B14F-4D97-AF65-F5344CB8AC3E}">
        <p14:creationId xmlns:p14="http://schemas.microsoft.com/office/powerpoint/2010/main" val="423906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a:noAutofit/>
          </a:body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a:t>
            </a:r>
            <a:r>
              <a:rPr lang="ja-JP" altLang="en-US" sz="2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7935" y="6422055"/>
            <a:ext cx="2133600" cy="365125"/>
          </a:xfrm>
        </p:spPr>
        <p:txBody>
          <a:bodyPr/>
          <a:lstStyle/>
          <a:p>
            <a:pPr>
              <a:defRPr/>
            </a:pPr>
            <a:fld id="{C77793C5-38B7-48A6-8306-0FF47ECB2C84}" type="slidenum">
              <a:rPr lang="ja-JP" altLang="en-US" sz="1800">
                <a:solidFill>
                  <a:schemeClr val="tx1"/>
                </a:solidFill>
              </a:rPr>
              <a:pPr>
                <a:defRPr/>
              </a:pPr>
              <a:t>2</a:t>
            </a:fld>
            <a:endParaRPr lang="ja-JP" altLang="en-US" sz="1800" dirty="0">
              <a:solidFill>
                <a:schemeClr val="tx1"/>
              </a:solidFill>
            </a:endParaRPr>
          </a:p>
        </p:txBody>
      </p:sp>
      <p:sp>
        <p:nvSpPr>
          <p:cNvPr id="10" name="テキスト ボックス 9"/>
          <p:cNvSpPr txBox="1"/>
          <p:nvPr/>
        </p:nvSpPr>
        <p:spPr>
          <a:xfrm>
            <a:off x="-36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24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25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34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037672" y="6525344"/>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51804153"/>
              </p:ext>
            </p:extLst>
          </p:nvPr>
        </p:nvGraphicFramePr>
        <p:xfrm>
          <a:off x="17637" y="4738071"/>
          <a:ext cx="4554361" cy="1266825"/>
        </p:xfrm>
        <a:graphic>
          <a:graphicData uri="http://schemas.openxmlformats.org/drawingml/2006/table">
            <a:tbl>
              <a:tblPr/>
              <a:tblGrid>
                <a:gridCol w="809830">
                  <a:extLst>
                    <a:ext uri="{9D8B030D-6E8A-4147-A177-3AD203B41FA5}">
                      <a16:colId xmlns:a16="http://schemas.microsoft.com/office/drawing/2014/main" val="3538558606"/>
                    </a:ext>
                  </a:extLst>
                </a:gridCol>
                <a:gridCol w="534933">
                  <a:extLst>
                    <a:ext uri="{9D8B030D-6E8A-4147-A177-3AD203B41FA5}">
                      <a16:colId xmlns:a16="http://schemas.microsoft.com/office/drawing/2014/main" val="1281539109"/>
                    </a:ext>
                  </a:extLst>
                </a:gridCol>
                <a:gridCol w="534933">
                  <a:extLst>
                    <a:ext uri="{9D8B030D-6E8A-4147-A177-3AD203B41FA5}">
                      <a16:colId xmlns:a16="http://schemas.microsoft.com/office/drawing/2014/main" val="3638064393"/>
                    </a:ext>
                  </a:extLst>
                </a:gridCol>
                <a:gridCol w="534933">
                  <a:extLst>
                    <a:ext uri="{9D8B030D-6E8A-4147-A177-3AD203B41FA5}">
                      <a16:colId xmlns:a16="http://schemas.microsoft.com/office/drawing/2014/main" val="3556211786"/>
                    </a:ext>
                  </a:extLst>
                </a:gridCol>
                <a:gridCol w="534933">
                  <a:extLst>
                    <a:ext uri="{9D8B030D-6E8A-4147-A177-3AD203B41FA5}">
                      <a16:colId xmlns:a16="http://schemas.microsoft.com/office/drawing/2014/main" val="215292865"/>
                    </a:ext>
                  </a:extLst>
                </a:gridCol>
                <a:gridCol w="534933">
                  <a:extLst>
                    <a:ext uri="{9D8B030D-6E8A-4147-A177-3AD203B41FA5}">
                      <a16:colId xmlns:a16="http://schemas.microsoft.com/office/drawing/2014/main" val="3518715263"/>
                    </a:ext>
                  </a:extLst>
                </a:gridCol>
                <a:gridCol w="534933">
                  <a:extLst>
                    <a:ext uri="{9D8B030D-6E8A-4147-A177-3AD203B41FA5}">
                      <a16:colId xmlns:a16="http://schemas.microsoft.com/office/drawing/2014/main" val="3832809707"/>
                    </a:ext>
                  </a:extLst>
                </a:gridCol>
                <a:gridCol w="534933">
                  <a:extLst>
                    <a:ext uri="{9D8B030D-6E8A-4147-A177-3AD203B41FA5}">
                      <a16:colId xmlns:a16="http://schemas.microsoft.com/office/drawing/2014/main" val="3980033640"/>
                    </a:ext>
                  </a:extLst>
                </a:gridCol>
              </a:tblGrid>
              <a:tr h="171450">
                <a:tc gridSpan="7">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950002"/>
                  </a:ext>
                </a:extLst>
              </a:tr>
              <a:tr h="21907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685237320"/>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881469"/>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0819617"/>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191677"/>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97418595"/>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765294058"/>
              </p:ext>
            </p:extLst>
          </p:nvPr>
        </p:nvGraphicFramePr>
        <p:xfrm>
          <a:off x="4662887" y="4738070"/>
          <a:ext cx="4427936" cy="1266825"/>
        </p:xfrm>
        <a:graphic>
          <a:graphicData uri="http://schemas.openxmlformats.org/drawingml/2006/table">
            <a:tbl>
              <a:tblPr/>
              <a:tblGrid>
                <a:gridCol w="787348">
                  <a:extLst>
                    <a:ext uri="{9D8B030D-6E8A-4147-A177-3AD203B41FA5}">
                      <a16:colId xmlns:a16="http://schemas.microsoft.com/office/drawing/2014/main" val="3471772004"/>
                    </a:ext>
                  </a:extLst>
                </a:gridCol>
                <a:gridCol w="520084">
                  <a:extLst>
                    <a:ext uri="{9D8B030D-6E8A-4147-A177-3AD203B41FA5}">
                      <a16:colId xmlns:a16="http://schemas.microsoft.com/office/drawing/2014/main" val="3353331819"/>
                    </a:ext>
                  </a:extLst>
                </a:gridCol>
                <a:gridCol w="520084">
                  <a:extLst>
                    <a:ext uri="{9D8B030D-6E8A-4147-A177-3AD203B41FA5}">
                      <a16:colId xmlns:a16="http://schemas.microsoft.com/office/drawing/2014/main" val="2628087071"/>
                    </a:ext>
                  </a:extLst>
                </a:gridCol>
                <a:gridCol w="520084">
                  <a:extLst>
                    <a:ext uri="{9D8B030D-6E8A-4147-A177-3AD203B41FA5}">
                      <a16:colId xmlns:a16="http://schemas.microsoft.com/office/drawing/2014/main" val="722849163"/>
                    </a:ext>
                  </a:extLst>
                </a:gridCol>
                <a:gridCol w="520084">
                  <a:extLst>
                    <a:ext uri="{9D8B030D-6E8A-4147-A177-3AD203B41FA5}">
                      <a16:colId xmlns:a16="http://schemas.microsoft.com/office/drawing/2014/main" val="3381514027"/>
                    </a:ext>
                  </a:extLst>
                </a:gridCol>
                <a:gridCol w="520084">
                  <a:extLst>
                    <a:ext uri="{9D8B030D-6E8A-4147-A177-3AD203B41FA5}">
                      <a16:colId xmlns:a16="http://schemas.microsoft.com/office/drawing/2014/main" val="1343456182"/>
                    </a:ext>
                  </a:extLst>
                </a:gridCol>
                <a:gridCol w="520084">
                  <a:extLst>
                    <a:ext uri="{9D8B030D-6E8A-4147-A177-3AD203B41FA5}">
                      <a16:colId xmlns:a16="http://schemas.microsoft.com/office/drawing/2014/main" val="2150580292"/>
                    </a:ext>
                  </a:extLst>
                </a:gridCol>
                <a:gridCol w="520084">
                  <a:extLst>
                    <a:ext uri="{9D8B030D-6E8A-4147-A177-3AD203B41FA5}">
                      <a16:colId xmlns:a16="http://schemas.microsoft.com/office/drawing/2014/main" val="3252391545"/>
                    </a:ext>
                  </a:extLst>
                </a:gridCol>
              </a:tblGrid>
              <a:tr h="171450">
                <a:tc gridSpan="8">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1185312"/>
                  </a:ext>
                </a:extLst>
              </a:tr>
              <a:tr h="21907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207026707"/>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502977"/>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6817379"/>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05327"/>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95450913"/>
                  </a:ext>
                </a:extLst>
              </a:tr>
            </a:tbl>
          </a:graphicData>
        </a:graphic>
      </p:graphicFrame>
      <p:graphicFrame>
        <p:nvGraphicFramePr>
          <p:cNvPr id="24" name="グラフ 23">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079648497"/>
              </p:ext>
            </p:extLst>
          </p:nvPr>
        </p:nvGraphicFramePr>
        <p:xfrm>
          <a:off x="-13320" y="1083497"/>
          <a:ext cx="4585318" cy="32950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933517883"/>
              </p:ext>
            </p:extLst>
          </p:nvPr>
        </p:nvGraphicFramePr>
        <p:xfrm>
          <a:off x="4476555" y="1141137"/>
          <a:ext cx="4800600" cy="32374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4205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620688"/>
          </a:xfrm>
          <a:prstGeom prst="rect">
            <a:avLst/>
          </a:prstGeom>
          <a:solidFill>
            <a:srgbClr val="767171"/>
          </a:solidFill>
          <a:ln>
            <a:no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失業率・有効求人倍率　　　　　　　　　　　　　　　　　　　　　　　　　　（参考指標）</a:t>
            </a:r>
          </a:p>
        </p:txBody>
      </p:sp>
      <p:sp>
        <p:nvSpPr>
          <p:cNvPr id="7" name="正方形/長方形 6"/>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大阪府・近畿・全国の完全失業率推移</a:t>
            </a:r>
          </a:p>
        </p:txBody>
      </p:sp>
      <p:sp>
        <p:nvSpPr>
          <p:cNvPr id="8" name="正方形/長方形 7"/>
          <p:cNvSpPr/>
          <p:nvPr/>
        </p:nvSpPr>
        <p:spPr>
          <a:xfrm>
            <a:off x="0" y="495278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有効求人倍率推移</a:t>
            </a:r>
          </a:p>
        </p:txBody>
      </p:sp>
      <p:sp>
        <p:nvSpPr>
          <p:cNvPr id="10" name="正方形/長方形 9"/>
          <p:cNvSpPr/>
          <p:nvPr/>
        </p:nvSpPr>
        <p:spPr>
          <a:xfrm>
            <a:off x="4932040" y="4732059"/>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総務部</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統計課「労働力調査地方集計結果（</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平均）」</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1" name="正方形/長方形 10"/>
          <p:cNvSpPr/>
          <p:nvPr/>
        </p:nvSpPr>
        <p:spPr>
          <a:xfrm>
            <a:off x="6516216" y="6366536"/>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大阪労働局「労働市場月報」</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2" name="スライド番号プレースホルダー 1"/>
          <p:cNvSpPr>
            <a:spLocks noGrp="1"/>
          </p:cNvSpPr>
          <p:nvPr>
            <p:ph type="sldNum" sz="quarter" idx="12"/>
          </p:nvPr>
        </p:nvSpPr>
        <p:spPr>
          <a:xfrm>
            <a:off x="7009246" y="6533926"/>
            <a:ext cx="2133600" cy="365125"/>
          </a:xfrm>
        </p:spPr>
        <p:txBody>
          <a:bodyPr/>
          <a:lstStyle/>
          <a:p>
            <a:pPr>
              <a:defRPr/>
            </a:pPr>
            <a:fld id="{C77793C5-38B7-48A6-8306-0FF47ECB2C84}" type="slidenum">
              <a:rPr lang="ja-JP" altLang="en-US" sz="1800" smtClean="0">
                <a:solidFill>
                  <a:schemeClr val="tx1"/>
                </a:solidFill>
              </a:rPr>
              <a:pPr>
                <a:defRPr/>
              </a:pPr>
              <a:t>29</a:t>
            </a:fld>
            <a:endParaRPr lang="ja-JP" altLang="en-US" sz="1800" dirty="0">
              <a:solidFill>
                <a:schemeClr val="tx1"/>
              </a:solidFill>
            </a:endParaRPr>
          </a:p>
        </p:txBody>
      </p:sp>
      <p:graphicFrame>
        <p:nvGraphicFramePr>
          <p:cNvPr id="6" name="表 5">
            <a:extLst>
              <a:ext uri="{FF2B5EF4-FFF2-40B4-BE49-F238E27FC236}">
                <a16:creationId xmlns:a16="http://schemas.microsoft.com/office/drawing/2014/main" id="{558AF7B8-26B6-4AC5-8771-F16636FD3B9F}"/>
              </a:ext>
            </a:extLst>
          </p:cNvPr>
          <p:cNvGraphicFramePr>
            <a:graphicFrameLocks noGrp="1"/>
          </p:cNvGraphicFramePr>
          <p:nvPr/>
        </p:nvGraphicFramePr>
        <p:xfrm>
          <a:off x="612000" y="5312828"/>
          <a:ext cx="7920000" cy="996492"/>
        </p:xfrm>
        <a:graphic>
          <a:graphicData uri="http://schemas.openxmlformats.org/drawingml/2006/table">
            <a:tbl>
              <a:tblPr/>
              <a:tblGrid>
                <a:gridCol w="720000">
                  <a:extLst>
                    <a:ext uri="{9D8B030D-6E8A-4147-A177-3AD203B41FA5}">
                      <a16:colId xmlns:a16="http://schemas.microsoft.com/office/drawing/2014/main" val="706870261"/>
                    </a:ext>
                  </a:extLst>
                </a:gridCol>
                <a:gridCol w="720000">
                  <a:extLst>
                    <a:ext uri="{9D8B030D-6E8A-4147-A177-3AD203B41FA5}">
                      <a16:colId xmlns:a16="http://schemas.microsoft.com/office/drawing/2014/main" val="3319996598"/>
                    </a:ext>
                  </a:extLst>
                </a:gridCol>
                <a:gridCol w="720000">
                  <a:extLst>
                    <a:ext uri="{9D8B030D-6E8A-4147-A177-3AD203B41FA5}">
                      <a16:colId xmlns:a16="http://schemas.microsoft.com/office/drawing/2014/main" val="2117231529"/>
                    </a:ext>
                  </a:extLst>
                </a:gridCol>
                <a:gridCol w="720000">
                  <a:extLst>
                    <a:ext uri="{9D8B030D-6E8A-4147-A177-3AD203B41FA5}">
                      <a16:colId xmlns:a16="http://schemas.microsoft.com/office/drawing/2014/main" val="4260650906"/>
                    </a:ext>
                  </a:extLst>
                </a:gridCol>
                <a:gridCol w="720000">
                  <a:extLst>
                    <a:ext uri="{9D8B030D-6E8A-4147-A177-3AD203B41FA5}">
                      <a16:colId xmlns:a16="http://schemas.microsoft.com/office/drawing/2014/main" val="2616859887"/>
                    </a:ext>
                  </a:extLst>
                </a:gridCol>
                <a:gridCol w="720000">
                  <a:extLst>
                    <a:ext uri="{9D8B030D-6E8A-4147-A177-3AD203B41FA5}">
                      <a16:colId xmlns:a16="http://schemas.microsoft.com/office/drawing/2014/main" val="3129610996"/>
                    </a:ext>
                  </a:extLst>
                </a:gridCol>
                <a:gridCol w="720000">
                  <a:extLst>
                    <a:ext uri="{9D8B030D-6E8A-4147-A177-3AD203B41FA5}">
                      <a16:colId xmlns:a16="http://schemas.microsoft.com/office/drawing/2014/main" val="877158459"/>
                    </a:ext>
                  </a:extLst>
                </a:gridCol>
                <a:gridCol w="720000">
                  <a:extLst>
                    <a:ext uri="{9D8B030D-6E8A-4147-A177-3AD203B41FA5}">
                      <a16:colId xmlns:a16="http://schemas.microsoft.com/office/drawing/2014/main" val="3344035130"/>
                    </a:ext>
                  </a:extLst>
                </a:gridCol>
                <a:gridCol w="720000">
                  <a:extLst>
                    <a:ext uri="{9D8B030D-6E8A-4147-A177-3AD203B41FA5}">
                      <a16:colId xmlns:a16="http://schemas.microsoft.com/office/drawing/2014/main" val="1830231678"/>
                    </a:ext>
                  </a:extLst>
                </a:gridCol>
                <a:gridCol w="720000">
                  <a:extLst>
                    <a:ext uri="{9D8B030D-6E8A-4147-A177-3AD203B41FA5}">
                      <a16:colId xmlns:a16="http://schemas.microsoft.com/office/drawing/2014/main" val="3623058655"/>
                    </a:ext>
                  </a:extLst>
                </a:gridCol>
                <a:gridCol w="720000">
                  <a:extLst>
                    <a:ext uri="{9D8B030D-6E8A-4147-A177-3AD203B41FA5}">
                      <a16:colId xmlns:a16="http://schemas.microsoft.com/office/drawing/2014/main" val="1628007393"/>
                    </a:ext>
                  </a:extLst>
                </a:gridCol>
              </a:tblGrid>
              <a:tr h="332164">
                <a:tc>
                  <a:txBody>
                    <a:bodyPr/>
                    <a:lstStyle/>
                    <a:p>
                      <a:pPr algn="l" fontAlgn="b"/>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98793074"/>
                  </a:ext>
                </a:extLst>
              </a:tr>
              <a:tr h="332164">
                <a:tc>
                  <a:txBody>
                    <a:bodyPr/>
                    <a:lstStyle/>
                    <a:p>
                      <a:pPr algn="ct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739689"/>
                  </a:ext>
                </a:extLst>
              </a:tr>
              <a:tr h="332164">
                <a:tc>
                  <a:txBody>
                    <a:bodyPr/>
                    <a:lstStyle/>
                    <a:p>
                      <a:pPr algn="ctr"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228443"/>
                  </a:ext>
                </a:extLst>
              </a:tr>
            </a:tbl>
          </a:graphicData>
        </a:graphic>
      </p:graphicFrame>
      <p:sp>
        <p:nvSpPr>
          <p:cNvPr id="14" name="正方形/長方形 13">
            <a:extLst>
              <a:ext uri="{FF2B5EF4-FFF2-40B4-BE49-F238E27FC236}">
                <a16:creationId xmlns:a16="http://schemas.microsoft.com/office/drawing/2014/main" id="{AE52477D-3CC2-4A8A-A57D-B03E6C16D2BB}"/>
              </a:ext>
            </a:extLst>
          </p:cNvPr>
          <p:cNvSpPr/>
          <p:nvPr/>
        </p:nvSpPr>
        <p:spPr>
          <a:xfrm>
            <a:off x="8196157" y="5082012"/>
            <a:ext cx="622323" cy="230816"/>
          </a:xfrm>
          <a:prstGeom prst="rect">
            <a:avLst/>
          </a:prstGeom>
        </p:spPr>
        <p:txBody>
          <a:bodyPr wrap="square" lIns="91424" tIns="45712" rIns="91424" bIns="45712">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graphicFrame>
        <p:nvGraphicFramePr>
          <p:cNvPr id="16" name="グラフ 15"/>
          <p:cNvGraphicFramePr>
            <a:graphicFrameLocks/>
          </p:cNvGraphicFramePr>
          <p:nvPr/>
        </p:nvGraphicFramePr>
        <p:xfrm>
          <a:off x="271553" y="1052179"/>
          <a:ext cx="8600893" cy="3698740"/>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F8C95795-7C70-4DC1-8AF4-793CA9B6F44D}"/>
              </a:ext>
            </a:extLst>
          </p:cNvPr>
          <p:cNvSpPr/>
          <p:nvPr/>
        </p:nvSpPr>
        <p:spPr>
          <a:xfrm>
            <a:off x="133253" y="938647"/>
            <a:ext cx="622323" cy="230816"/>
          </a:xfrm>
          <a:prstGeom prst="rect">
            <a:avLst/>
          </a:prstGeom>
        </p:spPr>
        <p:txBody>
          <a:bodyPr wrap="square" lIns="91424" tIns="45712" rIns="91424" bIns="45712">
            <a:spAutoFit/>
          </a:bodyPr>
          <a:lstStyle/>
          <a:p>
            <a:pPr algn="ct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209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48459" y="6169526"/>
            <a:ext cx="6370701" cy="139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62"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5EED9AA-96F6-4885-AFA7-E0637D01A52D}"/>
              </a:ext>
            </a:extLst>
          </p:cNvPr>
          <p:cNvSpPr/>
          <p:nvPr/>
        </p:nvSpPr>
        <p:spPr>
          <a:xfrm>
            <a:off x="222739" y="668404"/>
            <a:ext cx="8730175" cy="672364"/>
          </a:xfrm>
          <a:prstGeom prst="rect">
            <a:avLst/>
          </a:prstGeom>
          <a:ln w="19050">
            <a:solidFill>
              <a:schemeClr val="tx1"/>
            </a:solidFill>
            <a:prstDash val="sysDash"/>
          </a:ln>
        </p:spPr>
        <p:txBody>
          <a:bodyPr wrap="square">
            <a:spAutoFit/>
          </a:bodyPr>
          <a:lstStyle/>
          <a:p>
            <a:pPr marL="152409" indent="-387120" algn="just"/>
            <a:r>
              <a:rPr lang="ja-JP" altLang="en-US" sz="1292" dirty="0">
                <a:solidFill>
                  <a:prstClr val="black"/>
                </a:solidFill>
                <a:latin typeface="Meiryo UI"/>
                <a:ea typeface="Meiryo UI"/>
                <a:cs typeface="Meiryo UI" panose="020B0604030504040204" pitchFamily="50" charset="-128"/>
              </a:rPr>
              <a:t>〇産業別充足率：求人数に対する充足された求人の割合。</a:t>
            </a:r>
            <a:endParaRPr lang="en-US" altLang="ja-JP" sz="1292" dirty="0">
              <a:solidFill>
                <a:prstClr val="black"/>
              </a:solidFill>
              <a:latin typeface="Meiryo UI"/>
              <a:ea typeface="Meiryo UI"/>
              <a:cs typeface="Meiryo UI" panose="020B0604030504040204" pitchFamily="50" charset="-128"/>
            </a:endParaRPr>
          </a:p>
          <a:p>
            <a:pPr marL="152409" indent="-387120" algn="just"/>
            <a:r>
              <a:rPr lang="ja-JP" altLang="en-US" sz="1292" dirty="0">
                <a:solidFill>
                  <a:prstClr val="black"/>
                </a:solidFill>
                <a:latin typeface="Meiryo UI"/>
                <a:ea typeface="Meiryo UI"/>
                <a:cs typeface="Meiryo UI" panose="020B0604030504040204" pitchFamily="50" charset="-128"/>
              </a:rPr>
              <a:t>〇都道府県別では「充足数」を「新規求人数」で除して算出し、全国計では「就職件数」を「新規求人数」で除して算出</a:t>
            </a:r>
            <a:r>
              <a:rPr lang="ja-JP" altLang="en-US" sz="846" dirty="0">
                <a:solidFill>
                  <a:prstClr val="black"/>
                </a:solidFill>
                <a:latin typeface="Meiryo UI"/>
                <a:ea typeface="Meiryo UI"/>
                <a:cs typeface="Meiryo UI" panose="020B0604030504040204" pitchFamily="50" charset="-128"/>
              </a:rPr>
              <a:t>（＊）</a:t>
            </a:r>
            <a:endParaRPr lang="en-US" altLang="ja-JP" sz="1185" dirty="0">
              <a:solidFill>
                <a:prstClr val="black"/>
              </a:solidFill>
              <a:latin typeface="Meiryo UI"/>
              <a:ea typeface="Meiryo UI"/>
              <a:cs typeface="Meiryo UI" panose="020B0604030504040204" pitchFamily="50" charset="-128"/>
            </a:endParaRPr>
          </a:p>
          <a:p>
            <a:pPr marL="152409" indent="-387120" algn="just"/>
            <a:r>
              <a:rPr lang="ja-JP" altLang="en-US" sz="1185" dirty="0">
                <a:solidFill>
                  <a:prstClr val="black"/>
                </a:solidFill>
                <a:latin typeface="Meiryo UI"/>
                <a:ea typeface="Meiryo UI"/>
                <a:cs typeface="Meiryo UI" panose="020B0604030504040204" pitchFamily="50" charset="-128"/>
              </a:rPr>
              <a:t>　</a:t>
            </a:r>
            <a:r>
              <a:rPr lang="ja-JP" altLang="en-US" sz="931" dirty="0">
                <a:solidFill>
                  <a:prstClr val="black"/>
                </a:solidFill>
                <a:latin typeface="Meiryo UI"/>
                <a:ea typeface="Meiryo UI"/>
                <a:cs typeface="Meiryo UI" panose="020B0604030504040204" pitchFamily="50" charset="-128"/>
              </a:rPr>
              <a:t>＊全国計では産業別の区分がないため、合計数のみ参考標記</a:t>
            </a:r>
            <a:endParaRPr lang="ja-JP" altLang="en-US" sz="1185" dirty="0">
              <a:solidFill>
                <a:prstClr val="black"/>
              </a:solidFill>
              <a:latin typeface="Meiryo UI"/>
              <a:ea typeface="Meiryo UI"/>
              <a:cs typeface="Meiryo UI" panose="020B0604030504040204" pitchFamily="50" charset="-128"/>
            </a:endParaRPr>
          </a:p>
        </p:txBody>
      </p:sp>
      <p:sp>
        <p:nvSpPr>
          <p:cNvPr id="9" name="テキスト ボックス 8"/>
          <p:cNvSpPr txBox="1"/>
          <p:nvPr/>
        </p:nvSpPr>
        <p:spPr>
          <a:xfrm>
            <a:off x="5642783" y="1340768"/>
            <a:ext cx="3321705" cy="234360"/>
          </a:xfrm>
          <a:prstGeom prst="rect">
            <a:avLst/>
          </a:prstGeom>
          <a:noFill/>
        </p:spPr>
        <p:txBody>
          <a:bodyPr wrap="square" rtlCol="0">
            <a:spAutoFit/>
          </a:bodyPr>
          <a:lstStyle/>
          <a:p>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特定技能制度対象</a:t>
            </a:r>
            <a:r>
              <a:rPr lang="en-US" altLang="ja-JP" sz="923" dirty="0">
                <a:latin typeface="Meiryo UI" panose="020B0604030504040204" pitchFamily="50" charset="-128"/>
                <a:ea typeface="Meiryo UI" panose="020B0604030504040204" pitchFamily="50" charset="-128"/>
              </a:rPr>
              <a:t>14</a:t>
            </a:r>
            <a:r>
              <a:rPr lang="ja-JP" altLang="en-US" sz="923" dirty="0">
                <a:latin typeface="Meiryo UI" panose="020B0604030504040204" pitchFamily="50" charset="-128"/>
                <a:ea typeface="Meiryo UI" panose="020B0604030504040204" pitchFamily="50" charset="-128"/>
              </a:rPr>
              <a:t>分野に該当する産業区分を参考記載。</a:t>
            </a:r>
            <a:endParaRPr lang="en-US" altLang="ja-JP" sz="923"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3BBB8766-127F-4648-A19E-29885FBDA2A8}"/>
              </a:ext>
            </a:extLst>
          </p:cNvPr>
          <p:cNvGraphicFramePr>
            <a:graphicFrameLocks noGrp="1"/>
          </p:cNvGraphicFramePr>
          <p:nvPr/>
        </p:nvGraphicFramePr>
        <p:xfrm>
          <a:off x="206913" y="1591550"/>
          <a:ext cx="8730174" cy="3835318"/>
        </p:xfrm>
        <a:graphic>
          <a:graphicData uri="http://schemas.openxmlformats.org/drawingml/2006/table">
            <a:tbl>
              <a:tblPr/>
              <a:tblGrid>
                <a:gridCol w="676853">
                  <a:extLst>
                    <a:ext uri="{9D8B030D-6E8A-4147-A177-3AD203B41FA5}">
                      <a16:colId xmlns:a16="http://schemas.microsoft.com/office/drawing/2014/main" val="4076619723"/>
                    </a:ext>
                  </a:extLst>
                </a:gridCol>
                <a:gridCol w="2448272">
                  <a:extLst>
                    <a:ext uri="{9D8B030D-6E8A-4147-A177-3AD203B41FA5}">
                      <a16:colId xmlns:a16="http://schemas.microsoft.com/office/drawing/2014/main" val="913448404"/>
                    </a:ext>
                  </a:extLst>
                </a:gridCol>
                <a:gridCol w="1829887">
                  <a:extLst>
                    <a:ext uri="{9D8B030D-6E8A-4147-A177-3AD203B41FA5}">
                      <a16:colId xmlns:a16="http://schemas.microsoft.com/office/drawing/2014/main" val="3827441524"/>
                    </a:ext>
                  </a:extLst>
                </a:gridCol>
                <a:gridCol w="1851896">
                  <a:extLst>
                    <a:ext uri="{9D8B030D-6E8A-4147-A177-3AD203B41FA5}">
                      <a16:colId xmlns:a16="http://schemas.microsoft.com/office/drawing/2014/main" val="141062998"/>
                    </a:ext>
                  </a:extLst>
                </a:gridCol>
                <a:gridCol w="1923266">
                  <a:extLst>
                    <a:ext uri="{9D8B030D-6E8A-4147-A177-3AD203B41FA5}">
                      <a16:colId xmlns:a16="http://schemas.microsoft.com/office/drawing/2014/main" val="3483786120"/>
                    </a:ext>
                  </a:extLst>
                </a:gridCol>
              </a:tblGrid>
              <a:tr h="272390">
                <a:tc gridSpan="2">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分類</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hMerge="1">
                  <a:txBody>
                    <a:bodyPr/>
                    <a:lstStyle/>
                    <a:p>
                      <a:endParaRPr kumimoji="1" lang="ja-JP" altLang="en-US"/>
                    </a:p>
                  </a:txBody>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新規求人数（人）</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充足数（人）</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充足率</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extLst>
                  <a:ext uri="{0D108BD9-81ED-4DB2-BD59-A6C34878D82A}">
                    <a16:rowId xmlns:a16="http://schemas.microsoft.com/office/drawing/2014/main" val="775791908"/>
                  </a:ext>
                </a:extLst>
              </a:tr>
              <a:tr h="324000">
                <a:tc rowSpan="15">
                  <a:txBody>
                    <a:bodyPr/>
                    <a:lstStyle/>
                    <a:p>
                      <a:pPr algn="l" fontAlgn="t"/>
                      <a:r>
                        <a:rPr lang="ja-JP" altLang="en-US" sz="1700" b="0" i="0" u="none" strike="noStrike" dirty="0">
                          <a:solidFill>
                            <a:srgbClr val="000000"/>
                          </a:solidFill>
                          <a:effectLst/>
                          <a:latin typeface="Arial" panose="020B0604020202020204" pitchFamily="34" charset="0"/>
                          <a:ea typeface="游ゴシック" panose="020B0400000000000000" pitchFamily="50" charset="-128"/>
                        </a:rPr>
                        <a:t>　</a:t>
                      </a:r>
                      <a:endParaRPr lang="en-US" altLang="ja-JP" sz="1700" b="0" i="0" u="none" strike="noStrike" dirty="0">
                        <a:solidFill>
                          <a:srgbClr val="000000"/>
                        </a:solidFill>
                        <a:effectLst/>
                        <a:latin typeface="Arial" panose="020B0604020202020204" pitchFamily="34" charset="0"/>
                        <a:ea typeface="游ゴシック" panose="020B0400000000000000" pitchFamily="50" charset="-128"/>
                      </a:endParaRPr>
                    </a:p>
                    <a:p>
                      <a:pPr algn="ctr" fontAlgn="t"/>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大阪府</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a:txBody>
                    <a:bodyPr/>
                    <a:lstStyle/>
                    <a:p>
                      <a:r>
                        <a:rPr kumimoji="1" lang="en-US" altLang="ja-JP" b="1" dirty="0">
                          <a:solidFill>
                            <a:sysClr val="windowText" lastClr="000000"/>
                          </a:solidFill>
                          <a:latin typeface="Meiryo UI" panose="020B0604030504040204" pitchFamily="50" charset="-128"/>
                          <a:ea typeface="Meiryo UI" panose="020B0604030504040204" pitchFamily="50" charset="-128"/>
                        </a:rPr>
                        <a:t>2021</a:t>
                      </a:r>
                      <a:r>
                        <a:rPr kumimoji="1" lang="ja-JP" altLang="en-US" b="1" dirty="0">
                          <a:solidFill>
                            <a:sysClr val="windowText" lastClr="000000"/>
                          </a:solidFill>
                          <a:latin typeface="Meiryo UI" panose="020B0604030504040204" pitchFamily="50" charset="-128"/>
                          <a:ea typeface="Meiryo UI" panose="020B0604030504040204" pitchFamily="50" charset="-128"/>
                        </a:rPr>
                        <a:t>年度合計</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200" b="1" i="0" u="sng" strike="noStrike" dirty="0">
                          <a:effectLst/>
                          <a:latin typeface="Meiryo UI" panose="020B0604030504040204" pitchFamily="50" charset="-128"/>
                          <a:ea typeface="Meiryo UI" panose="020B0604030504040204" pitchFamily="50" charset="-128"/>
                        </a:rPr>
                        <a:t>786,448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200" b="1" i="0" u="sng" strike="noStrike" dirty="0">
                          <a:effectLst/>
                          <a:latin typeface="Meiryo UI" panose="020B0604030504040204" pitchFamily="50" charset="-128"/>
                          <a:ea typeface="Meiryo UI" panose="020B0604030504040204" pitchFamily="50" charset="-128"/>
                        </a:rPr>
                        <a:t>80,188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200" b="1" i="0" u="sng" strike="noStrike" dirty="0">
                          <a:effectLst/>
                          <a:latin typeface="Meiryo UI" panose="020B0604030504040204" pitchFamily="50" charset="-128"/>
                          <a:ea typeface="Meiryo UI" panose="020B0604030504040204" pitchFamily="50" charset="-128"/>
                        </a:rPr>
                        <a:t>10.2%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97117250"/>
                  </a:ext>
                </a:extLst>
              </a:tr>
              <a:tr h="251732">
                <a:tc vMerge="1">
                  <a:txBody>
                    <a:bodyPr/>
                    <a:lstStyle/>
                    <a:p>
                      <a:pPr algn="l" fontAlgn="t"/>
                      <a:endParaRPr lang="ja-JP" altLang="en-US" sz="1700" b="0" i="0" u="none" strike="noStrike" dirty="0">
                        <a:solidFill>
                          <a:srgbClr val="000000"/>
                        </a:solidFill>
                        <a:effectLst/>
                        <a:latin typeface="Arial" panose="020B0604020202020204" pitchFamily="34" charset="0"/>
                        <a:ea typeface="游ゴシック" panose="020B0400000000000000" pitchFamily="50" charset="-128"/>
                      </a:endParaRPr>
                    </a:p>
                  </a:txBody>
                  <a:tcPr marL="7405" marR="7405" marT="74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5B6"/>
                    </a:solidFill>
                  </a:tcPr>
                </a:tc>
                <a:tc>
                  <a:txBody>
                    <a:bodyPr/>
                    <a:lstStyle/>
                    <a:p>
                      <a:pPr algn="l"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◆農・林・漁業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608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172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a:effectLst/>
                          <a:latin typeface="Meiryo UI" panose="020B0604030504040204" pitchFamily="50" charset="-128"/>
                          <a:ea typeface="Meiryo UI" panose="020B0604030504040204" pitchFamily="50" charset="-128"/>
                        </a:rPr>
                        <a:t>28.3%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13043569"/>
                  </a:ext>
                </a:extLst>
              </a:tr>
              <a:tr h="251732">
                <a:tc vMerge="1">
                  <a:txBody>
                    <a:bodyPr/>
                    <a:lstStyle/>
                    <a:p>
                      <a:endParaRPr kumimoji="1" lang="ja-JP" altLang="en-US"/>
                    </a:p>
                  </a:txBody>
                  <a:tcPr/>
                </a:tc>
                <a:tc>
                  <a:txBody>
                    <a:bodyPr/>
                    <a:lstStyle/>
                    <a:p>
                      <a:pPr algn="l"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◆建設業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74,168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3,636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0457577"/>
                  </a:ext>
                </a:extLst>
              </a:tr>
              <a:tr h="251732">
                <a:tc vMerge="1">
                  <a:txBody>
                    <a:bodyPr/>
                    <a:lstStyle/>
                    <a:p>
                      <a:endParaRPr kumimoji="1" lang="ja-JP" altLang="en-US"/>
                    </a:p>
                  </a:txBody>
                  <a:tcPr/>
                </a:tc>
                <a:tc>
                  <a:txBody>
                    <a:bodyPr/>
                    <a:lstStyle/>
                    <a:p>
                      <a:pPr algn="l"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a:effectLst/>
                          <a:latin typeface="Meiryo UI" panose="020B0604030504040204" pitchFamily="50" charset="-128"/>
                          <a:ea typeface="Meiryo UI" panose="020B0604030504040204" pitchFamily="50" charset="-128"/>
                        </a:rPr>
                        <a:t>58,688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a:effectLst/>
                          <a:latin typeface="Meiryo UI" panose="020B0604030504040204" pitchFamily="50" charset="-128"/>
                          <a:ea typeface="Meiryo UI" panose="020B0604030504040204" pitchFamily="50" charset="-128"/>
                        </a:rPr>
                        <a:t>11,577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19.7%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00274413"/>
                  </a:ext>
                </a:extLst>
              </a:tr>
              <a:tr h="216000">
                <a:tc vMerge="1">
                  <a:txBody>
                    <a:bodyPr/>
                    <a:lstStyle/>
                    <a:p>
                      <a:endParaRPr kumimoji="1" lang="ja-JP" altLang="en-US"/>
                    </a:p>
                  </a:txBody>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食料品製造業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424266392"/>
                  </a:ext>
                </a:extLst>
              </a:tr>
              <a:tr h="216000">
                <a:tc vMerge="1">
                  <a:txBody>
                    <a:bodyPr/>
                    <a:lstStyle/>
                    <a:p>
                      <a:endParaRPr kumimoji="1" lang="ja-JP" altLang="en-US"/>
                    </a:p>
                  </a:txBody>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非鉄金属製造業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1099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735372907"/>
                  </a:ext>
                </a:extLst>
              </a:tr>
              <a:tr h="216000">
                <a:tc vMerge="1">
                  <a:txBody>
                    <a:bodyPr/>
                    <a:lstStyle/>
                    <a:p>
                      <a:endParaRPr kumimoji="1" lang="ja-JP" altLang="en-US"/>
                    </a:p>
                  </a:txBody>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はん用機械器具製造業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6,533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1058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587780664"/>
                  </a:ext>
                </a:extLst>
              </a:tr>
              <a:tr h="216000">
                <a:tc vMerge="1">
                  <a:txBody>
                    <a:bodyPr/>
                    <a:lstStyle/>
                    <a:p>
                      <a:endParaRPr kumimoji="1" lang="ja-JP" altLang="en-US"/>
                    </a:p>
                  </a:txBody>
                  <a:tcPr/>
                </a:tc>
                <a:tc>
                  <a:txBody>
                    <a:bodyPr/>
                    <a:lstStyle/>
                    <a:p>
                      <a:pPr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電子部品・デバイス・電子回路製造業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05087983"/>
                  </a:ext>
                </a:extLst>
              </a:tr>
              <a:tr h="216000">
                <a:tc vMerge="1">
                  <a:txBody>
                    <a:bodyPr/>
                    <a:lstStyle/>
                    <a:p>
                      <a:endParaRPr kumimoji="1" lang="ja-JP" altLang="en-US"/>
                    </a:p>
                  </a:txBody>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電気機械器具製造業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76231908"/>
                  </a:ext>
                </a:extLst>
              </a:tr>
              <a:tr h="216000">
                <a:tc vMerge="1">
                  <a:txBody>
                    <a:bodyPr/>
                    <a:lstStyle/>
                    <a:p>
                      <a:endParaRPr kumimoji="1" lang="ja-JP" altLang="en-US"/>
                    </a:p>
                  </a:txBody>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情報通信機械器具製造業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37404728"/>
                  </a:ext>
                </a:extLst>
              </a:tr>
              <a:tr h="252000">
                <a:tc vMerge="1">
                  <a:txBody>
                    <a:bodyPr/>
                    <a:lstStyle/>
                    <a:p>
                      <a:endParaRPr kumimoji="1" lang="ja-JP" altLang="en-US"/>
                    </a:p>
                  </a:txBody>
                  <a:tcPr/>
                </a:tc>
                <a:tc>
                  <a:txBody>
                    <a:bodyPr/>
                    <a:lstStyle/>
                    <a:p>
                      <a:pPr algn="l"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◆宿泊業・飲食サービス業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69,681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3,525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272774783"/>
                  </a:ext>
                </a:extLst>
              </a:tr>
              <a:tr h="216000">
                <a:tc vMerge="1">
                  <a:txBody>
                    <a:bodyPr/>
                    <a:lstStyle/>
                    <a:p>
                      <a:endParaRPr kumimoji="1" lang="ja-JP" altLang="en-US"/>
                    </a:p>
                  </a:txBody>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宿泊業</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3,371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24714408"/>
                  </a:ext>
                </a:extLst>
              </a:tr>
              <a:tr h="216000">
                <a:tc vMerge="1">
                  <a:txBody>
                    <a:bodyPr/>
                    <a:lstStyle/>
                    <a:p>
                      <a:endParaRPr kumimoji="1" lang="ja-JP" altLang="en-US"/>
                    </a:p>
                  </a:txBody>
                  <a:tcPr/>
                </a:tc>
                <a:tc>
                  <a:txBody>
                    <a:bodyPr/>
                    <a:lstStyle/>
                    <a:p>
                      <a:pPr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　　　飲食店</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59,954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2,447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622930599"/>
                  </a:ext>
                </a:extLst>
              </a:tr>
              <a:tr h="251732">
                <a:tc vMerge="1">
                  <a:txBody>
                    <a:bodyPr/>
                    <a:lstStyle/>
                    <a:p>
                      <a:endParaRPr kumimoji="1" lang="ja-JP" altLang="en-US"/>
                    </a:p>
                  </a:txBody>
                  <a:tcPr/>
                </a:tc>
                <a:tc>
                  <a:txBody>
                    <a:bodyPr/>
                    <a:lstStyle/>
                    <a:p>
                      <a:pPr algn="l"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◆医療・福祉</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214,659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a:effectLst/>
                          <a:latin typeface="Meiryo UI" panose="020B0604030504040204" pitchFamily="50" charset="-128"/>
                          <a:ea typeface="Meiryo UI" panose="020B0604030504040204" pitchFamily="50" charset="-128"/>
                        </a:rPr>
                        <a:t>20,788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ctr"/>
                      <a:r>
                        <a:rPr lang="en-US" altLang="ja-JP" sz="1100" b="1" i="0" u="none" strike="noStrike">
                          <a:effectLst/>
                          <a:latin typeface="Meiryo UI" panose="020B0604030504040204" pitchFamily="50" charset="-128"/>
                          <a:ea typeface="Meiryo UI" panose="020B0604030504040204" pitchFamily="50" charset="-128"/>
                        </a:rPr>
                        <a:t>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386806299"/>
                  </a:ext>
                </a:extLst>
              </a:tr>
              <a:tr h="252000">
                <a:tc vMerge="1">
                  <a:txBody>
                    <a:bodyPr/>
                    <a:lstStyle/>
                    <a:p>
                      <a:endParaRPr kumimoji="1" lang="ja-JP" altLang="en-US"/>
                    </a:p>
                  </a:txBody>
                  <a:tcPr/>
                </a:tc>
                <a:tc>
                  <a:txBody>
                    <a:bodyPr/>
                    <a:lstStyle/>
                    <a:p>
                      <a:pPr algn="l"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◆サービス業</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（他に分類されないもの）</a:t>
                      </a:r>
                    </a:p>
                  </a:txBody>
                  <a:tcPr marL="7405" marR="7405" marT="74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99,704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12,551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703324307"/>
                  </a:ext>
                </a:extLst>
              </a:tr>
            </a:tbl>
          </a:graphicData>
        </a:graphic>
      </p:graphicFrame>
      <p:sp>
        <p:nvSpPr>
          <p:cNvPr id="10" name="タイトル 1">
            <a:extLst>
              <a:ext uri="{FF2B5EF4-FFF2-40B4-BE49-F238E27FC236}">
                <a16:creationId xmlns:a16="http://schemas.microsoft.com/office/drawing/2014/main" id="{569CAB95-D972-43DA-9021-94310DDD227A}"/>
              </a:ext>
            </a:extLst>
          </p:cNvPr>
          <p:cNvSpPr txBox="1">
            <a:spLocks/>
          </p:cNvSpPr>
          <p:nvPr/>
        </p:nvSpPr>
        <p:spPr>
          <a:xfrm>
            <a:off x="0" y="-1210"/>
            <a:ext cx="9144000" cy="569055"/>
          </a:xfrm>
          <a:prstGeom prst="rect">
            <a:avLst/>
          </a:prstGeom>
          <a:solidFill>
            <a:srgbClr val="767171"/>
          </a:solidFill>
          <a:ln>
            <a:no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充足率　　　　　　　　　　　　　　　　　　　　　　　　　　　　　　　　　　　（参考指標）</a:t>
            </a:r>
          </a:p>
        </p:txBody>
      </p:sp>
      <p:sp>
        <p:nvSpPr>
          <p:cNvPr id="12" name="スライド番号プレースホルダー 1">
            <a:extLst>
              <a:ext uri="{FF2B5EF4-FFF2-40B4-BE49-F238E27FC236}">
                <a16:creationId xmlns:a16="http://schemas.microsoft.com/office/drawing/2014/main" id="{3E0D62AE-B9EC-41C6-82C7-88BC82EF57CA}"/>
              </a:ext>
            </a:extLst>
          </p:cNvPr>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30</a:t>
            </a:r>
            <a:endParaRPr lang="ja-JP" altLang="en-US" sz="1800" dirty="0">
              <a:solidFill>
                <a:schemeClr val="tx1"/>
              </a:solidFill>
            </a:endParaRPr>
          </a:p>
        </p:txBody>
      </p:sp>
      <p:graphicFrame>
        <p:nvGraphicFramePr>
          <p:cNvPr id="13" name="表 12">
            <a:extLst>
              <a:ext uri="{FF2B5EF4-FFF2-40B4-BE49-F238E27FC236}">
                <a16:creationId xmlns:a16="http://schemas.microsoft.com/office/drawing/2014/main" id="{5D8CC355-273D-90B6-C961-B23A0D2B2F56}"/>
              </a:ext>
            </a:extLst>
          </p:cNvPr>
          <p:cNvGraphicFramePr>
            <a:graphicFrameLocks noGrp="1"/>
          </p:cNvGraphicFramePr>
          <p:nvPr>
            <p:extLst>
              <p:ext uri="{D42A27DB-BD31-4B8C-83A1-F6EECF244321}">
                <p14:modId xmlns:p14="http://schemas.microsoft.com/office/powerpoint/2010/main" val="4222834095"/>
              </p:ext>
            </p:extLst>
          </p:nvPr>
        </p:nvGraphicFramePr>
        <p:xfrm>
          <a:off x="206912" y="5549886"/>
          <a:ext cx="8730176" cy="722184"/>
        </p:xfrm>
        <a:graphic>
          <a:graphicData uri="http://schemas.openxmlformats.org/drawingml/2006/table">
            <a:tbl>
              <a:tblPr/>
              <a:tblGrid>
                <a:gridCol w="676854">
                  <a:extLst>
                    <a:ext uri="{9D8B030D-6E8A-4147-A177-3AD203B41FA5}">
                      <a16:colId xmlns:a16="http://schemas.microsoft.com/office/drawing/2014/main" val="1096107514"/>
                    </a:ext>
                  </a:extLst>
                </a:gridCol>
                <a:gridCol w="2448272">
                  <a:extLst>
                    <a:ext uri="{9D8B030D-6E8A-4147-A177-3AD203B41FA5}">
                      <a16:colId xmlns:a16="http://schemas.microsoft.com/office/drawing/2014/main" val="3830712755"/>
                    </a:ext>
                  </a:extLst>
                </a:gridCol>
                <a:gridCol w="1868350">
                  <a:extLst>
                    <a:ext uri="{9D8B030D-6E8A-4147-A177-3AD203B41FA5}">
                      <a16:colId xmlns:a16="http://schemas.microsoft.com/office/drawing/2014/main" val="775697195"/>
                    </a:ext>
                  </a:extLst>
                </a:gridCol>
                <a:gridCol w="1868350">
                  <a:extLst>
                    <a:ext uri="{9D8B030D-6E8A-4147-A177-3AD203B41FA5}">
                      <a16:colId xmlns:a16="http://schemas.microsoft.com/office/drawing/2014/main" val="293621524"/>
                    </a:ext>
                  </a:extLst>
                </a:gridCol>
                <a:gridCol w="1868350">
                  <a:extLst>
                    <a:ext uri="{9D8B030D-6E8A-4147-A177-3AD203B41FA5}">
                      <a16:colId xmlns:a16="http://schemas.microsoft.com/office/drawing/2014/main" val="2001550615"/>
                    </a:ext>
                  </a:extLst>
                </a:gridCol>
              </a:tblGrid>
              <a:tr h="223533">
                <a:tc gridSpan="2">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分類</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75000"/>
                      </a:schemeClr>
                    </a:solidFill>
                  </a:tcPr>
                </a:tc>
                <a:tc hMerge="1">
                  <a:txBody>
                    <a:bodyPr/>
                    <a:lstStyle/>
                    <a:p>
                      <a:pPr algn="ctr" rtl="0" fontAlgn="ct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新規求人数（人）</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就職件数（人）</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rtl="0" fontAlgn="ctr"/>
                      <a:r>
                        <a:rPr lang="ja-JP" altLang="en-US" sz="1000" b="1" i="0" u="none" strike="noStrike" dirty="0">
                          <a:solidFill>
                            <a:srgbClr val="FFFFFF"/>
                          </a:solidFill>
                          <a:effectLst/>
                          <a:latin typeface="Meiryo UI" panose="020B0604030504040204" pitchFamily="50" charset="-128"/>
                          <a:ea typeface="Meiryo UI" panose="020B0604030504040204" pitchFamily="50" charset="-128"/>
                        </a:rPr>
                        <a:t>充足率</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182369412"/>
                  </a:ext>
                </a:extLst>
              </a:tr>
              <a:tr h="232131">
                <a:tc rowSpan="2">
                  <a:txBody>
                    <a:bodyPr/>
                    <a:lstStyle/>
                    <a:p>
                      <a:pPr algn="ctr" rtl="0"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全国</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l" rtl="0"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年度累計</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9,629,264</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1,243,264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tc>
                  <a:txBody>
                    <a:bodyPr/>
                    <a:lstStyle/>
                    <a:p>
                      <a:pPr algn="r" rtl="0"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12.9%</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2240475831"/>
                  </a:ext>
                </a:extLst>
              </a:tr>
              <a:tr h="266520">
                <a:tc vMerge="1">
                  <a:txBody>
                    <a:bodyPr/>
                    <a:lstStyle/>
                    <a:p>
                      <a:pPr algn="l" rtl="0" fontAlgn="ct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3F3"/>
                    </a:solidFill>
                  </a:tcPr>
                </a:tc>
                <a:tc>
                  <a:txBody>
                    <a:bodyPr/>
                    <a:lstStyle/>
                    <a:p>
                      <a:pPr algn="l" rtl="0"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年度累計</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10,528,198</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100" b="1" i="0" u="none" strike="noStrike" dirty="0">
                          <a:effectLst/>
                          <a:latin typeface="Meiryo UI" panose="020B0604030504040204" pitchFamily="50" charset="-128"/>
                          <a:ea typeface="Meiryo UI" panose="020B0604030504040204" pitchFamily="50" charset="-128"/>
                        </a:rPr>
                        <a:t>1,227,183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11.7%</a:t>
                      </a:r>
                    </a:p>
                  </a:txBody>
                  <a:tcPr marL="8598" marR="8598" marT="85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66539211"/>
                  </a:ext>
                </a:extLst>
              </a:tr>
            </a:tbl>
          </a:graphicData>
        </a:graphic>
      </p:graphicFrame>
      <p:sp>
        <p:nvSpPr>
          <p:cNvPr id="11" name="テキスト ボックス 10"/>
          <p:cNvSpPr txBox="1"/>
          <p:nvPr/>
        </p:nvSpPr>
        <p:spPr>
          <a:xfrm>
            <a:off x="5148064" y="6406152"/>
            <a:ext cx="4642632" cy="369316"/>
          </a:xfrm>
          <a:prstGeom prst="rect">
            <a:avLst/>
          </a:prstGeom>
          <a:noFill/>
        </p:spPr>
        <p:txBody>
          <a:bodyPr wrap="square" lIns="91424" tIns="45712" rIns="91424" bIns="45712" rtlCol="0">
            <a:spAutoFit/>
          </a:bodyPr>
          <a:lstStyle/>
          <a:p>
            <a:r>
              <a:rPr lang="ja-JP" altLang="en-US" sz="900" dirty="0">
                <a:latin typeface="Meiryo UI" panose="020B0604030504040204" pitchFamily="50" charset="-128"/>
                <a:ea typeface="Meiryo UI" panose="020B0604030504040204" pitchFamily="50" charset="-128"/>
              </a:rPr>
              <a:t>資料：大阪労働局「令和</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年度統計年報（職業紹介業務関係）」、</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厚生労働省「一般職業紹介状況（職業安定業務統計）」より作成</a:t>
            </a:r>
          </a:p>
        </p:txBody>
      </p:sp>
    </p:spTree>
    <p:extLst>
      <p:ext uri="{BB962C8B-B14F-4D97-AF65-F5344CB8AC3E}">
        <p14:creationId xmlns:p14="http://schemas.microsoft.com/office/powerpoint/2010/main" val="4101657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67080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大阪で働く外国人労働者数の推移</a:t>
            </a:r>
            <a:endParaRPr lang="en-US" altLang="ja-JP" sz="1400" b="1" u="sng" dirty="0">
              <a:latin typeface="Meiryo UI" panose="020B0604030504040204" pitchFamily="50" charset="-128"/>
              <a:ea typeface="Meiryo UI" panose="020B0604030504040204" pitchFamily="50" charset="-128"/>
            </a:endParaRPr>
          </a:p>
        </p:txBody>
      </p:sp>
      <p:sp>
        <p:nvSpPr>
          <p:cNvPr id="17" name="タイトル 1"/>
          <p:cNvSpPr txBox="1">
            <a:spLocks/>
          </p:cNvSpPr>
          <p:nvPr/>
        </p:nvSpPr>
        <p:spPr>
          <a:xfrm>
            <a:off x="0" y="-23616"/>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東西二極の一極としての社会衛材構造の構築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大阪で働く外国人労働者数　　　　　　　　　　　　　　　　　　　　　（参考指標）　　　　　　　　　　　　　　　　　　　　　　　　　　　　</a:t>
            </a:r>
          </a:p>
        </p:txBody>
      </p:sp>
      <p:sp>
        <p:nvSpPr>
          <p:cNvPr id="3" name="テキスト ボックス 2"/>
          <p:cNvSpPr txBox="1"/>
          <p:nvPr/>
        </p:nvSpPr>
        <p:spPr>
          <a:xfrm rot="5400000">
            <a:off x="1445866" y="4319612"/>
            <a:ext cx="144016" cy="369332"/>
          </a:xfrm>
          <a:prstGeom prst="rect">
            <a:avLst/>
          </a:prstGeom>
          <a:solidFill>
            <a:schemeClr val="bg1"/>
          </a:solidFill>
        </p:spPr>
        <p:txBody>
          <a:bodyPr wrap="square" rtlCol="0">
            <a:spAutoFit/>
          </a:bodyPr>
          <a:lstStyle/>
          <a:p>
            <a:endParaRPr kumimoji="1" lang="ja-JP" altLang="en-US" dirty="0"/>
          </a:p>
        </p:txBody>
      </p:sp>
      <p:sp>
        <p:nvSpPr>
          <p:cNvPr id="14" name="テキスト ボックス 13"/>
          <p:cNvSpPr txBox="1"/>
          <p:nvPr/>
        </p:nvSpPr>
        <p:spPr>
          <a:xfrm>
            <a:off x="4499993" y="6654569"/>
            <a:ext cx="4642632" cy="230816"/>
          </a:xfrm>
          <a:prstGeom prst="rect">
            <a:avLst/>
          </a:prstGeom>
          <a:noFill/>
        </p:spPr>
        <p:txBody>
          <a:bodyPr wrap="square" lIns="91424" tIns="45712" rIns="91424" bIns="45712" rtlCol="0">
            <a:spAutoFit/>
          </a:bodyPr>
          <a:lstStyle/>
          <a:p>
            <a:r>
              <a:rPr lang="ja-JP" altLang="en-US" sz="900" dirty="0">
                <a:latin typeface="Meiryo UI" panose="020B0604030504040204" pitchFamily="50" charset="-128"/>
                <a:ea typeface="Meiryo UI" panose="020B0604030504040204" pitchFamily="50" charset="-128"/>
              </a:rPr>
              <a:t>資料：厚生労働省「外国人雇用状況の届出状況」（令和</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月末現在）より作成</a:t>
            </a:r>
          </a:p>
        </p:txBody>
      </p:sp>
      <p:sp>
        <p:nvSpPr>
          <p:cNvPr id="9" name="スライド番号プレースホルダー 1">
            <a:extLst>
              <a:ext uri="{FF2B5EF4-FFF2-40B4-BE49-F238E27FC236}">
                <a16:creationId xmlns:a16="http://schemas.microsoft.com/office/drawing/2014/main" id="{49A6FBB0-1228-4949-971A-2254BE7D386D}"/>
              </a:ext>
            </a:extLst>
          </p:cNvPr>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31</a:t>
            </a:r>
            <a:endParaRPr lang="ja-JP" altLang="en-US" sz="1800" dirty="0">
              <a:solidFill>
                <a:schemeClr val="tx1"/>
              </a:solidFill>
            </a:endParaRPr>
          </a:p>
        </p:txBody>
      </p:sp>
      <p:sp>
        <p:nvSpPr>
          <p:cNvPr id="6" name="正方形/長方形 5">
            <a:extLst>
              <a:ext uri="{FF2B5EF4-FFF2-40B4-BE49-F238E27FC236}">
                <a16:creationId xmlns:a16="http://schemas.microsoft.com/office/drawing/2014/main" id="{0E10BCEE-A02C-4FD1-B8F7-00249BCA3B93}"/>
              </a:ext>
            </a:extLst>
          </p:cNvPr>
          <p:cNvSpPr/>
          <p:nvPr/>
        </p:nvSpPr>
        <p:spPr>
          <a:xfrm>
            <a:off x="7469783" y="978568"/>
            <a:ext cx="1619672" cy="26486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050" dirty="0">
                <a:latin typeface="Meiryo UI" panose="020B0604030504040204" pitchFamily="50" charset="-128"/>
                <a:ea typeface="Meiryo UI" panose="020B0604030504040204" pitchFamily="50" charset="-128"/>
              </a:rPr>
              <a:t>外国人労働者数（人）</a:t>
            </a:r>
          </a:p>
        </p:txBody>
      </p:sp>
      <p:sp>
        <p:nvSpPr>
          <p:cNvPr id="13" name="正方形/長方形 12">
            <a:extLst>
              <a:ext uri="{FF2B5EF4-FFF2-40B4-BE49-F238E27FC236}">
                <a16:creationId xmlns:a16="http://schemas.microsoft.com/office/drawing/2014/main" id="{B1A97D6F-BF91-4113-9682-6D080C0527C9}"/>
              </a:ext>
            </a:extLst>
          </p:cNvPr>
          <p:cNvSpPr/>
          <p:nvPr/>
        </p:nvSpPr>
        <p:spPr>
          <a:xfrm>
            <a:off x="8020737" y="4548335"/>
            <a:ext cx="666063" cy="6888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a:latin typeface="Meiryo UI" panose="020B0604030504040204" pitchFamily="50" charset="-128"/>
                <a:ea typeface="Meiryo UI" panose="020B0604030504040204" pitchFamily="50" charset="-128"/>
              </a:rPr>
              <a:t>（人）</a:t>
            </a:r>
          </a:p>
        </p:txBody>
      </p:sp>
      <p:graphicFrame>
        <p:nvGraphicFramePr>
          <p:cNvPr id="5" name="表 4"/>
          <p:cNvGraphicFramePr>
            <a:graphicFrameLocks noGrp="1"/>
          </p:cNvGraphicFramePr>
          <p:nvPr/>
        </p:nvGraphicFramePr>
        <p:xfrm>
          <a:off x="974238" y="4764360"/>
          <a:ext cx="7195524" cy="1905000"/>
        </p:xfrm>
        <a:graphic>
          <a:graphicData uri="http://schemas.openxmlformats.org/drawingml/2006/table">
            <a:tbl>
              <a:tblPr/>
              <a:tblGrid>
                <a:gridCol w="256946">
                  <a:extLst>
                    <a:ext uri="{9D8B030D-6E8A-4147-A177-3AD203B41FA5}">
                      <a16:colId xmlns:a16="http://schemas.microsoft.com/office/drawing/2014/main" val="2906546991"/>
                    </a:ext>
                  </a:extLst>
                </a:gridCol>
                <a:gridCol w="1898578">
                  <a:extLst>
                    <a:ext uri="{9D8B030D-6E8A-4147-A177-3AD203B41FA5}">
                      <a16:colId xmlns:a16="http://schemas.microsoft.com/office/drawing/2014/main" val="517636805"/>
                    </a:ext>
                  </a:extLst>
                </a:gridCol>
                <a:gridCol w="720000">
                  <a:extLst>
                    <a:ext uri="{9D8B030D-6E8A-4147-A177-3AD203B41FA5}">
                      <a16:colId xmlns:a16="http://schemas.microsoft.com/office/drawing/2014/main" val="582778095"/>
                    </a:ext>
                  </a:extLst>
                </a:gridCol>
                <a:gridCol w="720000">
                  <a:extLst>
                    <a:ext uri="{9D8B030D-6E8A-4147-A177-3AD203B41FA5}">
                      <a16:colId xmlns:a16="http://schemas.microsoft.com/office/drawing/2014/main" val="3458779793"/>
                    </a:ext>
                  </a:extLst>
                </a:gridCol>
                <a:gridCol w="720000">
                  <a:extLst>
                    <a:ext uri="{9D8B030D-6E8A-4147-A177-3AD203B41FA5}">
                      <a16:colId xmlns:a16="http://schemas.microsoft.com/office/drawing/2014/main" val="2988719896"/>
                    </a:ext>
                  </a:extLst>
                </a:gridCol>
                <a:gridCol w="720000">
                  <a:extLst>
                    <a:ext uri="{9D8B030D-6E8A-4147-A177-3AD203B41FA5}">
                      <a16:colId xmlns:a16="http://schemas.microsoft.com/office/drawing/2014/main" val="3944386921"/>
                    </a:ext>
                  </a:extLst>
                </a:gridCol>
                <a:gridCol w="720000">
                  <a:extLst>
                    <a:ext uri="{9D8B030D-6E8A-4147-A177-3AD203B41FA5}">
                      <a16:colId xmlns:a16="http://schemas.microsoft.com/office/drawing/2014/main" val="391112867"/>
                    </a:ext>
                  </a:extLst>
                </a:gridCol>
                <a:gridCol w="720000">
                  <a:extLst>
                    <a:ext uri="{9D8B030D-6E8A-4147-A177-3AD203B41FA5}">
                      <a16:colId xmlns:a16="http://schemas.microsoft.com/office/drawing/2014/main" val="3880317247"/>
                    </a:ext>
                  </a:extLst>
                </a:gridCol>
                <a:gridCol w="720000">
                  <a:extLst>
                    <a:ext uri="{9D8B030D-6E8A-4147-A177-3AD203B41FA5}">
                      <a16:colId xmlns:a16="http://schemas.microsoft.com/office/drawing/2014/main" val="321705606"/>
                    </a:ext>
                  </a:extLst>
                </a:gridCol>
              </a:tblGrid>
              <a:tr h="238125">
                <a:tc gridSpan="2">
                  <a:txBody>
                    <a:bodyPr/>
                    <a:lstStyle/>
                    <a:p>
                      <a:pPr algn="ctr"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ct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2020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2022</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97056300"/>
                  </a:ext>
                </a:extLst>
              </a:tr>
              <a:tr h="238125">
                <a:tc gridSpan="2">
                  <a:txBody>
                    <a:bodyPr/>
                    <a:lstStyle/>
                    <a:p>
                      <a:pPr algn="l" fontAlgn="b"/>
                      <a:r>
                        <a:rPr lang="zh-CN" altLang="en-US" sz="1100" b="0" i="0" u="none" strike="noStrike" dirty="0">
                          <a:solidFill>
                            <a:srgbClr val="000000"/>
                          </a:solidFill>
                          <a:effectLst/>
                          <a:latin typeface="游ゴシック" panose="020B0400000000000000" pitchFamily="50" charset="-128"/>
                          <a:ea typeface="游ゴシック" panose="020B0400000000000000" pitchFamily="50" charset="-128"/>
                        </a:rPr>
                        <a:t>外国人労働者数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59,008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72,226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90,072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105,379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117,596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111,862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124,570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950419"/>
                  </a:ext>
                </a:extLst>
              </a:tr>
              <a:tr h="238125">
                <a:tc rowSpan="6">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うち専門的・技術的分野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15,258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31,947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39,649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165678"/>
                  </a:ext>
                </a:extLst>
              </a:tr>
              <a:tr h="238125">
                <a:tc vMerge="1">
                  <a:txBody>
                    <a:bodyPr/>
                    <a:lstStyle/>
                    <a:p>
                      <a:endParaRPr kumimoji="1" lang="ja-JP" altLang="en-US"/>
                    </a:p>
                  </a:txBody>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うち特定活動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4,813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5,670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866647"/>
                  </a:ext>
                </a:extLst>
              </a:tr>
              <a:tr h="238125">
                <a:tc vMerge="1">
                  <a:txBody>
                    <a:bodyPr/>
                    <a:lstStyle/>
                    <a:p>
                      <a:endParaRPr kumimoji="1" lang="ja-JP" altLang="en-US"/>
                    </a:p>
                  </a:txBody>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うち技能実習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21,498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20,641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120746"/>
                  </a:ext>
                </a:extLst>
              </a:tr>
              <a:tr h="238125">
                <a:tc vMerge="1">
                  <a:txBody>
                    <a:bodyPr/>
                    <a:lstStyle/>
                    <a:p>
                      <a:endParaRPr kumimoji="1" lang="ja-JP" altLang="en-US"/>
                    </a:p>
                  </a:txBody>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うち資格外活動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18,044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31,220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36,589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30,875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135824"/>
                  </a:ext>
                </a:extLst>
              </a:tr>
              <a:tr h="238125">
                <a:tc vMerge="1">
                  <a:txBody>
                    <a:bodyPr/>
                    <a:lstStyle/>
                    <a:p>
                      <a:endParaRPr kumimoji="1" lang="ja-JP" altLang="en-US"/>
                    </a:p>
                  </a:txBody>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うち身分に基づく在留資格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25,750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263312"/>
                  </a:ext>
                </a:extLst>
              </a:tr>
              <a:tr h="238125">
                <a:tc vMerge="1">
                  <a:txBody>
                    <a:bodyPr/>
                    <a:lstStyle/>
                    <a:p>
                      <a:endParaRPr kumimoji="1" lang="ja-JP" altLang="en-US"/>
                    </a:p>
                  </a:txBody>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うち不明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892102"/>
                  </a:ext>
                </a:extLst>
              </a:tr>
            </a:tbl>
          </a:graphicData>
        </a:graphic>
      </p:graphicFrame>
      <p:graphicFrame>
        <p:nvGraphicFramePr>
          <p:cNvPr id="18" name="グラフ 17"/>
          <p:cNvGraphicFramePr>
            <a:graphicFrameLocks/>
          </p:cNvGraphicFramePr>
          <p:nvPr/>
        </p:nvGraphicFramePr>
        <p:xfrm>
          <a:off x="319087" y="1166642"/>
          <a:ext cx="8505826" cy="3857625"/>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a:extLst>
              <a:ext uri="{FF2B5EF4-FFF2-40B4-BE49-F238E27FC236}">
                <a16:creationId xmlns:a16="http://schemas.microsoft.com/office/drawing/2014/main" id="{0E10BCEE-A02C-4FD1-B8F7-00249BCA3B93}"/>
              </a:ext>
            </a:extLst>
          </p:cNvPr>
          <p:cNvSpPr/>
          <p:nvPr/>
        </p:nvSpPr>
        <p:spPr>
          <a:xfrm>
            <a:off x="-85030" y="978568"/>
            <a:ext cx="2273408" cy="2648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在留</a:t>
            </a:r>
            <a:r>
              <a:rPr kumimoji="1" lang="ja-JP" altLang="en-US" sz="1050" dirty="0">
                <a:latin typeface="Meiryo UI" panose="020B0604030504040204" pitchFamily="50" charset="-128"/>
                <a:ea typeface="Meiryo UI" panose="020B0604030504040204" pitchFamily="50" charset="-128"/>
              </a:rPr>
              <a:t>資格別外国人労働者数（人）</a:t>
            </a:r>
          </a:p>
        </p:txBody>
      </p:sp>
    </p:spTree>
    <p:extLst>
      <p:ext uri="{BB962C8B-B14F-4D97-AF65-F5344CB8AC3E}">
        <p14:creationId xmlns:p14="http://schemas.microsoft.com/office/powerpoint/2010/main" val="294250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転入・転出企業数　　　　　　　　　　　　　　　　　　　　　　　　　　（参考指標）</a:t>
            </a:r>
          </a:p>
        </p:txBody>
      </p:sp>
      <p:sp>
        <p:nvSpPr>
          <p:cNvPr id="9" name="正方形/長方形 8"/>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大阪府の企業移転動向</a:t>
            </a:r>
          </a:p>
        </p:txBody>
      </p:sp>
      <p:sp>
        <p:nvSpPr>
          <p:cNvPr id="10" name="正方形/長方形 9"/>
          <p:cNvSpPr/>
          <p:nvPr/>
        </p:nvSpPr>
        <p:spPr>
          <a:xfrm>
            <a:off x="251520" y="5994719"/>
            <a:ext cx="5206342"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資料：帝国データバンク「大阪府・本社移転企業調査」より抜粋・作成</a:t>
            </a:r>
          </a:p>
        </p:txBody>
      </p:sp>
      <p:sp>
        <p:nvSpPr>
          <p:cNvPr id="11" name="正方形/長方形 10"/>
          <p:cNvSpPr/>
          <p:nvPr/>
        </p:nvSpPr>
        <p:spPr>
          <a:xfrm>
            <a:off x="8532440" y="806991"/>
            <a:ext cx="611560" cy="229557"/>
          </a:xfrm>
          <a:prstGeom prst="rect">
            <a:avLst/>
          </a:prstGeom>
        </p:spPr>
        <p:txBody>
          <a:bodyPr wrap="square" lIns="91424" tIns="45712" rIns="91424" bIns="45712">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p>
        </p:txBody>
      </p:sp>
      <p:sp>
        <p:nvSpPr>
          <p:cNvPr id="12" name="スライド番号プレースホルダー 1"/>
          <p:cNvSpPr>
            <a:spLocks noGrp="1"/>
          </p:cNvSpPr>
          <p:nvPr>
            <p:ph type="sldNum" sz="quarter" idx="12"/>
          </p:nvPr>
        </p:nvSpPr>
        <p:spPr>
          <a:xfrm>
            <a:off x="7092280" y="6592267"/>
            <a:ext cx="2133600" cy="365125"/>
          </a:xfrm>
        </p:spPr>
        <p:txBody>
          <a:bodyPr/>
          <a:lstStyle/>
          <a:p>
            <a:pPr>
              <a:defRPr/>
            </a:pPr>
            <a:r>
              <a:rPr lang="en-US" altLang="ja-JP" sz="1800" dirty="0">
                <a:solidFill>
                  <a:schemeClr val="tx1"/>
                </a:solidFill>
              </a:rPr>
              <a:t>32</a:t>
            </a:r>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298AB667-ACBC-4E15-9B41-06F89FF63390}"/>
              </a:ext>
            </a:extLst>
          </p:cNvPr>
          <p:cNvGraphicFramePr>
            <a:graphicFrameLocks noGrp="1"/>
          </p:cNvGraphicFramePr>
          <p:nvPr>
            <p:extLst>
              <p:ext uri="{D42A27DB-BD31-4B8C-83A1-F6EECF244321}">
                <p14:modId xmlns:p14="http://schemas.microsoft.com/office/powerpoint/2010/main" val="272922857"/>
              </p:ext>
            </p:extLst>
          </p:nvPr>
        </p:nvGraphicFramePr>
        <p:xfrm>
          <a:off x="4932040" y="645069"/>
          <a:ext cx="3982207" cy="6067230"/>
        </p:xfrm>
        <a:graphic>
          <a:graphicData uri="http://schemas.openxmlformats.org/drawingml/2006/table">
            <a:tbl>
              <a:tblPr/>
              <a:tblGrid>
                <a:gridCol w="853330">
                  <a:extLst>
                    <a:ext uri="{9D8B030D-6E8A-4147-A177-3AD203B41FA5}">
                      <a16:colId xmlns:a16="http://schemas.microsoft.com/office/drawing/2014/main" val="539128937"/>
                    </a:ext>
                  </a:extLst>
                </a:gridCol>
                <a:gridCol w="853330">
                  <a:extLst>
                    <a:ext uri="{9D8B030D-6E8A-4147-A177-3AD203B41FA5}">
                      <a16:colId xmlns:a16="http://schemas.microsoft.com/office/drawing/2014/main" val="1072471127"/>
                    </a:ext>
                  </a:extLst>
                </a:gridCol>
                <a:gridCol w="853330">
                  <a:extLst>
                    <a:ext uri="{9D8B030D-6E8A-4147-A177-3AD203B41FA5}">
                      <a16:colId xmlns:a16="http://schemas.microsoft.com/office/drawing/2014/main" val="2870676587"/>
                    </a:ext>
                  </a:extLst>
                </a:gridCol>
                <a:gridCol w="1422217">
                  <a:extLst>
                    <a:ext uri="{9D8B030D-6E8A-4147-A177-3AD203B41FA5}">
                      <a16:colId xmlns:a16="http://schemas.microsoft.com/office/drawing/2014/main" val="809861871"/>
                    </a:ext>
                  </a:extLst>
                </a:gridCol>
              </a:tblGrid>
              <a:tr h="154805">
                <a:tc gridSpan="4">
                  <a:txBody>
                    <a:bodyPr/>
                    <a:lstStyle/>
                    <a:p>
                      <a:pPr algn="l" fontAlgn="b"/>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大阪府の企業移転動向（</a:t>
                      </a: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1990</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年）</a:t>
                      </a:r>
                    </a:p>
                  </a:txBody>
                  <a:tcPr marL="5274" marR="5274" marT="527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3319466"/>
                  </a:ext>
                </a:extLst>
              </a:tr>
              <a:tr h="154805">
                <a:tc>
                  <a:txBody>
                    <a:bodyPr/>
                    <a:lstStyle/>
                    <a:p>
                      <a:pPr algn="ct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年</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転入</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転出</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転入</a:t>
                      </a:r>
                      <a:r>
                        <a:rPr lang="en-US" altLang="ja-JP" sz="1100" b="0" i="0" u="none" strike="noStrike">
                          <a:solidFill>
                            <a:schemeClr val="tx1"/>
                          </a:solidFill>
                          <a:effectLst/>
                          <a:latin typeface="Meiryo UI" panose="020B0604030504040204" pitchFamily="50" charset="-128"/>
                          <a:ea typeface="Meiryo UI" panose="020B0604030504040204" pitchFamily="50" charset="-128"/>
                        </a:rPr>
                        <a:t>―</a:t>
                      </a:r>
                      <a:r>
                        <a:rPr lang="ja-JP" altLang="en-US" sz="1100" b="0" i="0" u="none" strike="noStrike">
                          <a:solidFill>
                            <a:schemeClr val="tx1"/>
                          </a:solidFill>
                          <a:effectLst/>
                          <a:latin typeface="Meiryo UI" panose="020B0604030504040204" pitchFamily="50" charset="-128"/>
                          <a:ea typeface="Meiryo UI" panose="020B0604030504040204" pitchFamily="50" charset="-128"/>
                        </a:rPr>
                        <a:t>転出</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51432207"/>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99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159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010070"/>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93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139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765695"/>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116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74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993866"/>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71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133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400465"/>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158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941789"/>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183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215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74784"/>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128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214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86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247433"/>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120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252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219334"/>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130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242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492191"/>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1999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121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307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186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285058"/>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143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078364"/>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135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269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134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93373"/>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135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312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177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592"/>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144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292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148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598038"/>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150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239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89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270754"/>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252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a:solidFill>
                            <a:schemeClr val="tx1"/>
                          </a:solidFill>
                          <a:effectLst/>
                          <a:latin typeface="Meiryo UI" panose="020B0604030504040204" pitchFamily="50" charset="-128"/>
                          <a:ea typeface="Meiryo UI" panose="020B0604030504040204" pitchFamily="50" charset="-128"/>
                        </a:rPr>
                        <a:t>88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564937"/>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284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124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799558"/>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251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119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308069"/>
                  </a:ext>
                </a:extLst>
              </a:tr>
              <a:tr h="154805">
                <a:tc>
                  <a:txBody>
                    <a:bodyPr/>
                    <a:lstStyle/>
                    <a:p>
                      <a:pPr algn="l"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2008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149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238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89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92831"/>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2009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136239"/>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244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88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19527"/>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155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251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946814"/>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218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54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538340"/>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156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232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a:solidFill>
                            <a:schemeClr val="tx1"/>
                          </a:solidFill>
                          <a:effectLst/>
                          <a:latin typeface="Meiryo UI" panose="020B0604030504040204" pitchFamily="50" charset="-128"/>
                          <a:ea typeface="Meiryo UI" panose="020B0604030504040204" pitchFamily="50" charset="-128"/>
                        </a:rPr>
                        <a:t>76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549102"/>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141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57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88065"/>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146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64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186873"/>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157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210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474899"/>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145</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61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631946"/>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174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17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187207"/>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2019</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237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a:solidFill>
                            <a:schemeClr val="tx1"/>
                          </a:solidFill>
                          <a:effectLst/>
                          <a:latin typeface="Meiryo UI" panose="020B0604030504040204" pitchFamily="50" charset="-128"/>
                          <a:ea typeface="Meiryo UI" panose="020B0604030504040204" pitchFamily="50" charset="-128"/>
                        </a:rPr>
                        <a:t>77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92953"/>
                  </a:ext>
                </a:extLst>
              </a:tr>
              <a:tr h="154805">
                <a:tc>
                  <a:txBody>
                    <a:bodyPr/>
                    <a:lstStyle/>
                    <a:p>
                      <a:pPr algn="l"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2020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154</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chemeClr val="tx1"/>
                          </a:solidFill>
                          <a:effectLst/>
                          <a:latin typeface="Meiryo UI" panose="020B0604030504040204" pitchFamily="50" charset="-128"/>
                          <a:ea typeface="Meiryo UI" panose="020B0604030504040204" pitchFamily="50" charset="-128"/>
                        </a:rPr>
                        <a:t>196</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42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288308"/>
                  </a:ext>
                </a:extLst>
              </a:tr>
              <a:tr h="86457">
                <a:tc>
                  <a:txBody>
                    <a:bodyPr/>
                    <a:lstStyle/>
                    <a:p>
                      <a:pPr algn="l"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153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213</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60</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250958"/>
                  </a:ext>
                </a:extLst>
              </a:tr>
              <a:tr h="0">
                <a:tc>
                  <a:txBody>
                    <a:bodyPr/>
                    <a:lstStyle/>
                    <a:p>
                      <a:pPr algn="l"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2022</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127</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208</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81</a:t>
                      </a:r>
                    </a:p>
                  </a:txBody>
                  <a:tcPr marL="5274" marR="5274" marT="52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197319"/>
                  </a:ext>
                </a:extLst>
              </a:tr>
            </a:tbl>
          </a:graphicData>
        </a:graphic>
      </p:graphicFrame>
      <p:pic>
        <p:nvPicPr>
          <p:cNvPr id="13" name="図 12">
            <a:extLst>
              <a:ext uri="{FF2B5EF4-FFF2-40B4-BE49-F238E27FC236}">
                <a16:creationId xmlns:a16="http://schemas.microsoft.com/office/drawing/2014/main" id="{1104DAC8-4338-4835-9319-DBE536DADA25}"/>
              </a:ext>
            </a:extLst>
          </p:cNvPr>
          <p:cNvPicPr>
            <a:picLocks noChangeAspect="1"/>
          </p:cNvPicPr>
          <p:nvPr/>
        </p:nvPicPr>
        <p:blipFill rotWithShape="1">
          <a:blip r:embed="rId3"/>
          <a:srcRect l="47131" t="29599" r="25776" b="15468"/>
          <a:stretch/>
        </p:blipFill>
        <p:spPr bwMode="auto">
          <a:xfrm>
            <a:off x="415997" y="1206704"/>
            <a:ext cx="4155840" cy="47402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5941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51520" y="648519"/>
            <a:ext cx="3690504" cy="37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nSpc>
                <a:spcPts val="1400"/>
              </a:lnSpc>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大阪の開業数・廃業数の推移</a:t>
            </a: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766258" y="6570565"/>
            <a:ext cx="3982206" cy="230816"/>
          </a:xfrm>
          <a:prstGeom prst="rect">
            <a:avLst/>
          </a:prstGeom>
        </p:spPr>
        <p:txBody>
          <a:bodyPr wrap="square" lIns="91424" tIns="45712" rIns="91424" bIns="45712">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資料：厚生労働省「雇用保険事業年報」より作成</a:t>
            </a:r>
          </a:p>
        </p:txBody>
      </p:sp>
      <p:sp>
        <p:nvSpPr>
          <p:cNvPr id="61" name="正方形/長方形 60"/>
          <p:cNvSpPr/>
          <p:nvPr/>
        </p:nvSpPr>
        <p:spPr>
          <a:xfrm>
            <a:off x="4572000" y="642256"/>
            <a:ext cx="33123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flipH="1">
            <a:off x="4797474" y="915768"/>
            <a:ext cx="735027" cy="215427"/>
          </a:xfrm>
          <a:prstGeom prst="rect">
            <a:avLst/>
          </a:prstGeom>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所</a:t>
            </a:r>
            <a:r>
              <a:rPr lang="en-US" altLang="ja-JP" sz="800" dirty="0">
                <a:latin typeface="Meiryo UI" panose="020B0604030504040204" pitchFamily="50" charset="-128"/>
                <a:ea typeface="Meiryo UI" panose="020B0604030504040204" pitchFamily="50" charset="-128"/>
              </a:rPr>
              <a:t>) </a:t>
            </a:r>
            <a:endParaRPr lang="ja-JP" altLang="ja-JP" sz="800" dirty="0">
              <a:latin typeface="Meiryo UI" panose="020B0604030504040204" pitchFamily="50" charset="-128"/>
              <a:ea typeface="Meiryo UI" panose="020B0604030504040204" pitchFamily="50" charset="-128"/>
            </a:endParaRPr>
          </a:p>
        </p:txBody>
      </p:sp>
      <p:sp>
        <p:nvSpPr>
          <p:cNvPr id="23" name="正方形/長方形 22"/>
          <p:cNvSpPr/>
          <p:nvPr/>
        </p:nvSpPr>
        <p:spPr>
          <a:xfrm>
            <a:off x="251520" y="3104964"/>
            <a:ext cx="4013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８大都道府県開業数・全国シェア</a:t>
            </a:r>
            <a:r>
              <a:rPr lang="zh-TW"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a:t>
            </a:r>
            <a:endParaRPr lang="en-US" altLang="zh-TW"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80580" y="6528100"/>
            <a:ext cx="191619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上段：全国シェア率</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下段：新規開業事業所数</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0" y="1"/>
            <a:ext cx="9144000" cy="620688"/>
          </a:xfrm>
          <a:prstGeom prst="rect">
            <a:avLst/>
          </a:prstGeom>
          <a:solidFill>
            <a:schemeClr val="accent6"/>
          </a:solidFill>
          <a:ln>
            <a:no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東西</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二極の一極としての社会経済構造の構築</a:t>
            </a:r>
            <a:endPar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a:spLocks noGrp="1"/>
          </p:cNvSpPr>
          <p:nvPr>
            <p:ph type="sldNum" sz="quarter" idx="12"/>
          </p:nvPr>
        </p:nvSpPr>
        <p:spPr>
          <a:xfrm>
            <a:off x="6974905" y="6520260"/>
            <a:ext cx="2133600" cy="365125"/>
          </a:xfrm>
        </p:spPr>
        <p:txBody>
          <a:bodyPr/>
          <a:lstStyle/>
          <a:p>
            <a:pPr>
              <a:defRPr/>
            </a:pPr>
            <a:r>
              <a:rPr lang="en-US" altLang="ja-JP" sz="1800" dirty="0">
                <a:solidFill>
                  <a:schemeClr val="tx1"/>
                </a:solidFill>
              </a:rPr>
              <a:t>33</a:t>
            </a:r>
            <a:endParaRPr lang="ja-JP" altLang="en-US" sz="1800" dirty="0">
              <a:solidFill>
                <a:schemeClr val="tx1"/>
              </a:solidFill>
            </a:endParaRPr>
          </a:p>
        </p:txBody>
      </p:sp>
      <p:sp>
        <p:nvSpPr>
          <p:cNvPr id="22"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開業数・</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廃業数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p>
        </p:txBody>
      </p:sp>
      <p:sp>
        <p:nvSpPr>
          <p:cNvPr id="25" name="正方形/長方形 24">
            <a:extLst>
              <a:ext uri="{FF2B5EF4-FFF2-40B4-BE49-F238E27FC236}">
                <a16:creationId xmlns:a16="http://schemas.microsoft.com/office/drawing/2014/main" id="{B326D8E8-7B2B-4282-AC9C-5BD029DA0AA3}"/>
              </a:ext>
            </a:extLst>
          </p:cNvPr>
          <p:cNvSpPr/>
          <p:nvPr/>
        </p:nvSpPr>
        <p:spPr>
          <a:xfrm>
            <a:off x="353930" y="911401"/>
            <a:ext cx="622323" cy="215427"/>
          </a:xfrm>
          <a:prstGeom prst="rect">
            <a:avLst/>
          </a:prstGeom>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所</a:t>
            </a:r>
            <a:r>
              <a:rPr lang="en-US" altLang="ja-JP" sz="800" dirty="0">
                <a:latin typeface="Meiryo UI" panose="020B0604030504040204" pitchFamily="50" charset="-128"/>
                <a:ea typeface="Meiryo UI" panose="020B0604030504040204" pitchFamily="50" charset="-128"/>
              </a:rPr>
              <a:t>) </a:t>
            </a:r>
            <a:endParaRPr lang="ja-JP" altLang="ja-JP" sz="800" dirty="0">
              <a:latin typeface="Meiryo UI" panose="020B0604030504040204" pitchFamily="50" charset="-128"/>
              <a:ea typeface="Meiryo UI" panose="020B0604030504040204" pitchFamily="50" charset="-128"/>
            </a:endParaRPr>
          </a:p>
        </p:txBody>
      </p:sp>
      <p:graphicFrame>
        <p:nvGraphicFramePr>
          <p:cNvPr id="24" name="グラフ 23">
            <a:extLst>
              <a:ext uri="{FF2B5EF4-FFF2-40B4-BE49-F238E27FC236}">
                <a16:creationId xmlns:a16="http://schemas.microsoft.com/office/drawing/2014/main" id="{52A1143D-5796-4325-8933-54A8070C4BAF}"/>
              </a:ext>
            </a:extLst>
          </p:cNvPr>
          <p:cNvGraphicFramePr>
            <a:graphicFrameLocks/>
          </p:cNvGraphicFramePr>
          <p:nvPr/>
        </p:nvGraphicFramePr>
        <p:xfrm>
          <a:off x="4811488" y="3921911"/>
          <a:ext cx="4151936" cy="2676897"/>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flipH="1">
            <a:off x="4835758" y="3850334"/>
            <a:ext cx="735027" cy="215427"/>
          </a:xfrm>
          <a:prstGeom prst="rect">
            <a:avLst/>
          </a:prstGeom>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所</a:t>
            </a:r>
            <a:r>
              <a:rPr lang="en-US" altLang="ja-JP" sz="800" dirty="0">
                <a:latin typeface="Meiryo UI" panose="020B0604030504040204" pitchFamily="50" charset="-128"/>
                <a:ea typeface="Meiryo UI" panose="020B0604030504040204" pitchFamily="50" charset="-128"/>
              </a:rPr>
              <a:t>) </a:t>
            </a:r>
            <a:endParaRPr lang="ja-JP" altLang="ja-JP" sz="800" dirty="0">
              <a:latin typeface="Meiryo UI" panose="020B0604030504040204" pitchFamily="50" charset="-128"/>
              <a:ea typeface="Meiryo UI" panose="020B0604030504040204" pitchFamily="50" charset="-128"/>
            </a:endParaRPr>
          </a:p>
        </p:txBody>
      </p:sp>
      <p:graphicFrame>
        <p:nvGraphicFramePr>
          <p:cNvPr id="29" name="グラフ 28">
            <a:extLst>
              <a:ext uri="{FF2B5EF4-FFF2-40B4-BE49-F238E27FC236}">
                <a16:creationId xmlns:a16="http://schemas.microsoft.com/office/drawing/2014/main" id="{00000000-0008-0000-0000-000002000000}"/>
              </a:ext>
            </a:extLst>
          </p:cNvPr>
          <p:cNvGraphicFramePr>
            <a:graphicFrameLocks/>
          </p:cNvGraphicFramePr>
          <p:nvPr/>
        </p:nvGraphicFramePr>
        <p:xfrm>
          <a:off x="208329" y="1030508"/>
          <a:ext cx="4475870" cy="2195007"/>
        </p:xfrm>
        <a:graphic>
          <a:graphicData uri="http://schemas.openxmlformats.org/drawingml/2006/chart">
            <c:chart xmlns:c="http://schemas.openxmlformats.org/drawingml/2006/chart" xmlns:r="http://schemas.openxmlformats.org/officeDocument/2006/relationships" r:id="rId4"/>
          </a:graphicData>
        </a:graphic>
      </p:graphicFrame>
      <p:pic>
        <p:nvPicPr>
          <p:cNvPr id="2" name="図 1"/>
          <p:cNvPicPr>
            <a:picLocks noChangeAspect="1"/>
          </p:cNvPicPr>
          <p:nvPr/>
        </p:nvPicPr>
        <p:blipFill>
          <a:blip r:embed="rId5"/>
          <a:stretch>
            <a:fillRect/>
          </a:stretch>
        </p:blipFill>
        <p:spPr>
          <a:xfrm>
            <a:off x="208329" y="3358340"/>
            <a:ext cx="4407068" cy="3182855"/>
          </a:xfrm>
          <a:prstGeom prst="rect">
            <a:avLst/>
          </a:prstGeom>
        </p:spPr>
      </p:pic>
      <p:sp>
        <p:nvSpPr>
          <p:cNvPr id="30" name="正方形/長方形 29"/>
          <p:cNvSpPr/>
          <p:nvPr/>
        </p:nvSpPr>
        <p:spPr>
          <a:xfrm>
            <a:off x="4572000" y="3594907"/>
            <a:ext cx="33123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廃業</a:t>
            </a:r>
            <a:r>
              <a:rPr lang="ja-JP"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a:extLst>
              <a:ext uri="{FF2B5EF4-FFF2-40B4-BE49-F238E27FC236}">
                <a16:creationId xmlns:a16="http://schemas.microsoft.com/office/drawing/2014/main" id="{1D8D668D-5F60-4078-AA53-6F96D6FF3BA2}"/>
              </a:ext>
            </a:extLst>
          </p:cNvPr>
          <p:cNvGraphicFramePr>
            <a:graphicFrameLocks/>
          </p:cNvGraphicFramePr>
          <p:nvPr>
            <p:extLst>
              <p:ext uri="{D42A27DB-BD31-4B8C-83A1-F6EECF244321}">
                <p14:modId xmlns:p14="http://schemas.microsoft.com/office/powerpoint/2010/main" val="551395006"/>
              </p:ext>
            </p:extLst>
          </p:nvPr>
        </p:nvGraphicFramePr>
        <p:xfrm>
          <a:off x="4834188" y="987040"/>
          <a:ext cx="4226113" cy="26461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45824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農業産出額　　　　　　　　　　　　　　　　　　　　　　　　　　　　　　　　（参考指標）</a:t>
            </a:r>
          </a:p>
        </p:txBody>
      </p:sp>
      <p:sp>
        <p:nvSpPr>
          <p:cNvPr id="3" name="正方形/長方形 2"/>
          <p:cNvSpPr/>
          <p:nvPr/>
        </p:nvSpPr>
        <p:spPr>
          <a:xfrm>
            <a:off x="4856693" y="6664046"/>
            <a:ext cx="4918310"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    農林水産省「生産農業所得統計」</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、大阪府統計年鑑</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6" name="正方形/長方形 5"/>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■大阪府の耕種・畜産別農業産出額の推移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smtClean="0">
                <a:solidFill>
                  <a:schemeClr val="tx1"/>
                </a:solidFill>
              </a:rPr>
              <a:pPr>
                <a:defRPr/>
              </a:pPr>
              <a:t>34</a:t>
            </a:fld>
            <a:endParaRPr lang="ja-JP" altLang="en-US" sz="1800" dirty="0">
              <a:solidFill>
                <a:schemeClr val="tx1"/>
              </a:solidFill>
            </a:endParaRPr>
          </a:p>
        </p:txBody>
      </p:sp>
      <p:graphicFrame>
        <p:nvGraphicFramePr>
          <p:cNvPr id="14" name="表 13">
            <a:extLst>
              <a:ext uri="{FF2B5EF4-FFF2-40B4-BE49-F238E27FC236}">
                <a16:creationId xmlns:a16="http://schemas.microsoft.com/office/drawing/2014/main" id="{5C07670D-4694-4768-A5CE-6B7E4C26B881}"/>
              </a:ext>
            </a:extLst>
          </p:cNvPr>
          <p:cNvGraphicFramePr>
            <a:graphicFrameLocks noGrp="1"/>
          </p:cNvGraphicFramePr>
          <p:nvPr>
            <p:extLst>
              <p:ext uri="{D42A27DB-BD31-4B8C-83A1-F6EECF244321}">
                <p14:modId xmlns:p14="http://schemas.microsoft.com/office/powerpoint/2010/main" val="1338899680"/>
              </p:ext>
            </p:extLst>
          </p:nvPr>
        </p:nvGraphicFramePr>
        <p:xfrm>
          <a:off x="990299" y="4452114"/>
          <a:ext cx="6916025" cy="2211930"/>
        </p:xfrm>
        <a:graphic>
          <a:graphicData uri="http://schemas.openxmlformats.org/drawingml/2006/table">
            <a:tbl>
              <a:tblPr/>
              <a:tblGrid>
                <a:gridCol w="1172218">
                  <a:extLst>
                    <a:ext uri="{9D8B030D-6E8A-4147-A177-3AD203B41FA5}">
                      <a16:colId xmlns:a16="http://schemas.microsoft.com/office/drawing/2014/main" val="403953307"/>
                    </a:ext>
                  </a:extLst>
                </a:gridCol>
                <a:gridCol w="765175">
                  <a:extLst>
                    <a:ext uri="{9D8B030D-6E8A-4147-A177-3AD203B41FA5}">
                      <a16:colId xmlns:a16="http://schemas.microsoft.com/office/drawing/2014/main" val="2183690148"/>
                    </a:ext>
                  </a:extLst>
                </a:gridCol>
                <a:gridCol w="829772">
                  <a:extLst>
                    <a:ext uri="{9D8B030D-6E8A-4147-A177-3AD203B41FA5}">
                      <a16:colId xmlns:a16="http://schemas.microsoft.com/office/drawing/2014/main" val="1376941112"/>
                    </a:ext>
                  </a:extLst>
                </a:gridCol>
                <a:gridCol w="829772">
                  <a:extLst>
                    <a:ext uri="{9D8B030D-6E8A-4147-A177-3AD203B41FA5}">
                      <a16:colId xmlns:a16="http://schemas.microsoft.com/office/drawing/2014/main" val="2710993718"/>
                    </a:ext>
                  </a:extLst>
                </a:gridCol>
                <a:gridCol w="829772">
                  <a:extLst>
                    <a:ext uri="{9D8B030D-6E8A-4147-A177-3AD203B41FA5}">
                      <a16:colId xmlns:a16="http://schemas.microsoft.com/office/drawing/2014/main" val="3080416464"/>
                    </a:ext>
                  </a:extLst>
                </a:gridCol>
                <a:gridCol w="829772">
                  <a:extLst>
                    <a:ext uri="{9D8B030D-6E8A-4147-A177-3AD203B41FA5}">
                      <a16:colId xmlns:a16="http://schemas.microsoft.com/office/drawing/2014/main" val="888596670"/>
                    </a:ext>
                  </a:extLst>
                </a:gridCol>
                <a:gridCol w="829772">
                  <a:extLst>
                    <a:ext uri="{9D8B030D-6E8A-4147-A177-3AD203B41FA5}">
                      <a16:colId xmlns:a16="http://schemas.microsoft.com/office/drawing/2014/main" val="1207040924"/>
                    </a:ext>
                  </a:extLst>
                </a:gridCol>
                <a:gridCol w="829772">
                  <a:extLst>
                    <a:ext uri="{9D8B030D-6E8A-4147-A177-3AD203B41FA5}">
                      <a16:colId xmlns:a16="http://schemas.microsoft.com/office/drawing/2014/main" val="2634094016"/>
                    </a:ext>
                  </a:extLst>
                </a:gridCol>
              </a:tblGrid>
              <a:tr h="573388">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rPr>
                        <a:t>農業生産額</a:t>
                      </a:r>
                      <a:endParaRPr lang="en-US" altLang="zh-TW" sz="11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（合計）</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野菜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果実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花き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畜産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7122514"/>
                  </a:ext>
                </a:extLst>
              </a:tr>
              <a:tr h="241852">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3744183"/>
                  </a:ext>
                </a:extLst>
              </a:tr>
              <a:tr h="228145">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2016</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5386970"/>
                  </a:ext>
                </a:extLst>
              </a:tr>
              <a:tr h="228145">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529982"/>
                  </a:ext>
                </a:extLst>
              </a:tr>
              <a:tr h="252206">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chemeClr val="tx1"/>
                          </a:solidFill>
                          <a:effectLst/>
                          <a:latin typeface="Meiryo UI" panose="020B0604030504040204" pitchFamily="50" charset="-128"/>
                          <a:ea typeface="Meiryo UI" panose="020B0604030504040204" pitchFamily="50" charset="-128"/>
                        </a:rPr>
                        <a:t>332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solidFill>
                            <a:schemeClr val="tx1"/>
                          </a:solidFill>
                          <a:effectLst/>
                          <a:latin typeface="Meiryo UI" panose="020B0604030504040204" pitchFamily="50" charset="-128"/>
                          <a:ea typeface="Meiryo UI" panose="020B0604030504040204" pitchFamily="50" charset="-128"/>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solidFill>
                            <a:schemeClr val="tx1"/>
                          </a:solidFill>
                          <a:effectLst/>
                          <a:latin typeface="Meiryo UI" panose="020B0604030504040204" pitchFamily="50" charset="-128"/>
                          <a:ea typeface="Meiryo UI" panose="020B0604030504040204" pitchFamily="50" charset="-128"/>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solidFill>
                            <a:schemeClr val="tx1"/>
                          </a:solidFill>
                          <a:effectLst/>
                          <a:latin typeface="Meiryo UI" panose="020B0604030504040204" pitchFamily="50" charset="-128"/>
                          <a:ea typeface="Meiryo UI" panose="020B0604030504040204" pitchFamily="50" charset="-128"/>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227403"/>
                  </a:ext>
                </a:extLst>
              </a:tr>
              <a:tr h="228145">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2019</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chemeClr val="tx1"/>
                          </a:solidFill>
                          <a:effectLst/>
                          <a:latin typeface="Meiryo UI" panose="020B0604030504040204" pitchFamily="50" charset="-128"/>
                          <a:ea typeface="Meiryo UI" panose="020B0604030504040204" pitchFamily="50" charset="-128"/>
                        </a:rPr>
                        <a:t>320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solidFill>
                            <a:schemeClr val="tx1"/>
                          </a:solidFill>
                          <a:effectLst/>
                          <a:latin typeface="Meiryo UI" panose="020B0604030504040204" pitchFamily="50" charset="-128"/>
                          <a:ea typeface="Meiryo UI" panose="020B0604030504040204" pitchFamily="50" charset="-128"/>
                        </a:rPr>
                        <a:t>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136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solidFill>
                            <a:schemeClr val="tx1"/>
                          </a:solidFill>
                          <a:effectLst/>
                          <a:latin typeface="Meiryo UI" panose="020B0604030504040204" pitchFamily="50" charset="-128"/>
                          <a:ea typeface="Meiryo UI" panose="020B0604030504040204" pitchFamily="50" charset="-128"/>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8</a:t>
                      </a:r>
                      <a:endParaRPr lang="en-US" altLang="ja-JP" sz="1100" b="0" i="0" u="none" strike="sng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577184"/>
                  </a:ext>
                </a:extLst>
              </a:tr>
              <a:tr h="228200">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baseline="0" dirty="0">
                          <a:solidFill>
                            <a:schemeClr val="tx1"/>
                          </a:solidFill>
                          <a:effectLst/>
                          <a:latin typeface="Meiryo UI" panose="020B0604030504040204" pitchFamily="50" charset="-128"/>
                          <a:ea typeface="Meiryo UI" panose="020B0604030504040204" pitchFamily="50" charset="-128"/>
                        </a:rPr>
                        <a:t>311</a:t>
                      </a:r>
                      <a:endParaRPr lang="en-US" altLang="ja-JP" sz="1100" b="0" i="0" u="none" strike="sng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8</a:t>
                      </a:r>
                      <a:endParaRPr lang="en-US" altLang="ja-JP" sz="1100" b="0" i="0" u="none" strike="sngStrike" baseline="0"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760112"/>
                  </a:ext>
                </a:extLst>
              </a:tr>
              <a:tr h="231849">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baseline="0" dirty="0">
                          <a:solidFill>
                            <a:schemeClr val="tx1"/>
                          </a:solidFill>
                          <a:effectLst/>
                          <a:latin typeface="Meiryo UI" panose="020B0604030504040204" pitchFamily="50" charset="-128"/>
                          <a:ea typeface="Meiryo UI" panose="020B0604030504040204" pitchFamily="50" charset="-128"/>
                        </a:rPr>
                        <a:t>296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Meiryo UI" panose="020B0604030504040204" pitchFamily="50" charset="-128"/>
                          <a:ea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30758"/>
                  </a:ext>
                </a:extLst>
              </a:tr>
            </a:tbl>
          </a:graphicData>
        </a:graphic>
      </p:graphicFrame>
      <p:sp>
        <p:nvSpPr>
          <p:cNvPr id="7" name="正方形/長方形 6"/>
          <p:cNvSpPr/>
          <p:nvPr/>
        </p:nvSpPr>
        <p:spPr>
          <a:xfrm>
            <a:off x="8119094" y="556763"/>
            <a:ext cx="9144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（億円</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B7C6FDCE-01B2-4C29-A3A3-72889C49FEFA}"/>
              </a:ext>
            </a:extLst>
          </p:cNvPr>
          <p:cNvSpPr/>
          <p:nvPr/>
        </p:nvSpPr>
        <p:spPr>
          <a:xfrm>
            <a:off x="314989" y="102083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15" name="正方形/長方形 14">
            <a:extLst>
              <a:ext uri="{FF2B5EF4-FFF2-40B4-BE49-F238E27FC236}">
                <a16:creationId xmlns:a16="http://schemas.microsoft.com/office/drawing/2014/main" id="{B5B3006C-45E5-4C05-ABE9-A7B218C7E1D3}"/>
              </a:ext>
            </a:extLst>
          </p:cNvPr>
          <p:cNvSpPr/>
          <p:nvPr/>
        </p:nvSpPr>
        <p:spPr>
          <a:xfrm>
            <a:off x="7944575" y="4625040"/>
            <a:ext cx="914400" cy="2308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（億円</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396704398"/>
              </p:ext>
            </p:extLst>
          </p:nvPr>
        </p:nvGraphicFramePr>
        <p:xfrm>
          <a:off x="773870" y="1093481"/>
          <a:ext cx="7477810" cy="3288419"/>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475656" y="1587500"/>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341</a:t>
            </a:r>
            <a:endParaRPr lang="ja-JP" b="1" dirty="0"/>
          </a:p>
        </p:txBody>
      </p:sp>
      <p:sp>
        <p:nvSpPr>
          <p:cNvPr id="10" name="正方形/長方形 9"/>
          <p:cNvSpPr/>
          <p:nvPr/>
        </p:nvSpPr>
        <p:spPr>
          <a:xfrm>
            <a:off x="2456352" y="1542678"/>
            <a:ext cx="502250" cy="4123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353</a:t>
            </a:r>
            <a:endParaRPr lang="ja-JP" b="1" dirty="0"/>
          </a:p>
        </p:txBody>
      </p:sp>
      <p:sp>
        <p:nvSpPr>
          <p:cNvPr id="11" name="正方形/長方形 10"/>
          <p:cNvSpPr/>
          <p:nvPr/>
        </p:nvSpPr>
        <p:spPr>
          <a:xfrm>
            <a:off x="3417483" y="1542678"/>
            <a:ext cx="519780" cy="3626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357</a:t>
            </a:r>
            <a:endParaRPr lang="ja-JP" b="1" dirty="0"/>
          </a:p>
        </p:txBody>
      </p:sp>
      <p:sp>
        <p:nvSpPr>
          <p:cNvPr id="12" name="正方形/長方形 11"/>
          <p:cNvSpPr/>
          <p:nvPr/>
        </p:nvSpPr>
        <p:spPr>
          <a:xfrm>
            <a:off x="4417041" y="1633757"/>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332</a:t>
            </a:r>
            <a:endParaRPr lang="ja-JP" b="1" dirty="0"/>
          </a:p>
        </p:txBody>
      </p:sp>
      <p:sp>
        <p:nvSpPr>
          <p:cNvPr id="18" name="正方形/長方形 17"/>
          <p:cNvSpPr/>
          <p:nvPr/>
        </p:nvSpPr>
        <p:spPr>
          <a:xfrm>
            <a:off x="6417689" y="1782812"/>
            <a:ext cx="634836" cy="344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311</a:t>
            </a:r>
            <a:endParaRPr lang="ja-JP" b="1" dirty="0"/>
          </a:p>
        </p:txBody>
      </p:sp>
      <p:sp>
        <p:nvSpPr>
          <p:cNvPr id="17" name="正方形/長方形 16">
            <a:extLst>
              <a:ext uri="{FF2B5EF4-FFF2-40B4-BE49-F238E27FC236}">
                <a16:creationId xmlns:a16="http://schemas.microsoft.com/office/drawing/2014/main" id="{4AF2E0AD-CB92-43FA-A773-5F01C172DA43}"/>
              </a:ext>
            </a:extLst>
          </p:cNvPr>
          <p:cNvSpPr/>
          <p:nvPr/>
        </p:nvSpPr>
        <p:spPr>
          <a:xfrm>
            <a:off x="7390439" y="1853943"/>
            <a:ext cx="634836" cy="3444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a:t>296</a:t>
            </a:r>
            <a:endParaRPr lang="ja-JP" b="1" dirty="0"/>
          </a:p>
        </p:txBody>
      </p:sp>
    </p:spTree>
    <p:extLst>
      <p:ext uri="{BB962C8B-B14F-4D97-AF65-F5344CB8AC3E}">
        <p14:creationId xmlns:p14="http://schemas.microsoft.com/office/powerpoint/2010/main" val="3858032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67723109"/>
              </p:ext>
            </p:extLst>
          </p:nvPr>
        </p:nvGraphicFramePr>
        <p:xfrm>
          <a:off x="179512" y="2688774"/>
          <a:ext cx="8784976" cy="3931779"/>
        </p:xfrm>
        <a:graphic>
          <a:graphicData uri="http://schemas.openxmlformats.org/drawingml/2006/table">
            <a:tbl>
              <a:tblPr firstRow="1" bandRow="1"/>
              <a:tblGrid>
                <a:gridCol w="1050056">
                  <a:extLst>
                    <a:ext uri="{9D8B030D-6E8A-4147-A177-3AD203B41FA5}">
                      <a16:colId xmlns:a16="http://schemas.microsoft.com/office/drawing/2014/main" val="643806604"/>
                    </a:ext>
                  </a:extLst>
                </a:gridCol>
                <a:gridCol w="7734920">
                  <a:extLst>
                    <a:ext uri="{9D8B030D-6E8A-4147-A177-3AD203B41FA5}">
                      <a16:colId xmlns:a16="http://schemas.microsoft.com/office/drawing/2014/main" val="2085622709"/>
                    </a:ext>
                  </a:extLst>
                </a:gridCol>
              </a:tblGrid>
              <a:tr h="226983">
                <a:tc>
                  <a:txBody>
                    <a:bodyPr/>
                    <a:lstStyle/>
                    <a:p>
                      <a:pPr algn="ctr">
                        <a:lnSpc>
                          <a:spcPts val="1500"/>
                        </a:lnSpc>
                        <a:spcAft>
                          <a:spcPts val="0"/>
                        </a:spcAft>
                      </a:pPr>
                      <a:r>
                        <a:rPr kumimoji="1" lang="ja-JP" altLang="en-US" sz="1000" b="1" kern="1200" dirty="0">
                          <a:solidFill>
                            <a:srgbClr val="FFFFFF"/>
                          </a:solidFill>
                          <a:effectLst/>
                          <a:latin typeface="游明朝" panose="02020400000000000000" pitchFamily="18" charset="-128"/>
                          <a:ea typeface="Meiryo UI" panose="020B0604030504040204" pitchFamily="50" charset="-128"/>
                          <a:cs typeface="Times New Roman" panose="02020603050405020304" pitchFamily="18" charset="0"/>
                        </a:rPr>
                        <a:t>分野</a:t>
                      </a:r>
                      <a:endParaRPr lang="ja-JP" sz="1000" kern="100" dirty="0">
                        <a:solidFill>
                          <a:srgbClr val="FFFFFF"/>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8013" marR="18013" marT="22753" marB="2275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ts val="1500"/>
                        </a:lnSpc>
                        <a:spcAft>
                          <a:spcPts val="0"/>
                        </a:spcAft>
                      </a:pPr>
                      <a:r>
                        <a:rPr kumimoji="1" lang="ja-JP" altLang="en-US" sz="1000" b="1" kern="1200" dirty="0">
                          <a:solidFill>
                            <a:srgbClr val="FFFFFF"/>
                          </a:solidFill>
                          <a:effectLst/>
                          <a:latin typeface="游明朝" panose="02020400000000000000" pitchFamily="18" charset="-128"/>
                          <a:ea typeface="Meiryo UI" panose="020B0604030504040204" pitchFamily="50" charset="-128"/>
                          <a:cs typeface="Times New Roman" panose="02020603050405020304" pitchFamily="18" charset="0"/>
                        </a:rPr>
                        <a:t>令和４年度　連携事例</a:t>
                      </a:r>
                      <a:endParaRPr lang="ja-JP" sz="1000" kern="100" dirty="0">
                        <a:solidFill>
                          <a:srgbClr val="FFFFFF"/>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5506" marR="45506" marT="22753" marB="227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587587571"/>
                  </a:ext>
                </a:extLst>
              </a:tr>
              <a:tr h="617466">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子ども・福祉</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a:lnSpc>
                          <a:spcPct val="100000"/>
                        </a:lnSpc>
                        <a:spcAft>
                          <a:spcPts val="0"/>
                        </a:spcAft>
                      </a:pP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小中学生の探究学習の支援（中学生が考えた「</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の達成にむけた多様なアイデア」に対し、企業が様々な視点で講評　等）</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・「孤独・孤立フォーラム」での企業における「地域活動」の取組み紹介</a:t>
                      </a:r>
                    </a:p>
                    <a:p>
                      <a:pPr algn="l">
                        <a:lnSpc>
                          <a:spcPct val="100000"/>
                        </a:lnSpc>
                        <a:spcAft>
                          <a:spcPts val="0"/>
                        </a:spcAft>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・支援学校生徒・教員等を対象とした「就労支援研修」の実施</a:t>
                      </a:r>
                      <a:endParaRPr kumimoji="1" lang="ja-JP" altLang="en-US" sz="9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864937541"/>
                  </a:ext>
                </a:extLst>
              </a:tr>
              <a:tr h="617466">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a:t>
                      </a:r>
                      <a:endParaRPr lang="ja-JP" altLang="ja-JP" sz="800" strike="sng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店頭</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POP</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やリーフレットを活用した熱中症の予防啓発</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・「みんなでやるで！健活</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」キャンペーンの実施</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・商業施設や</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Twitter</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等での「</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歳若返り」の情報発信</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25626173"/>
                  </a:ext>
                </a:extLst>
              </a:tr>
              <a:tr h="617466">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・再生可能エネルギー実質</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eco</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でんき」の立ち上げ、再生可能エネルギーの普及</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・府民・府域自治体職員を対象とした「ゼロエミッション車」の乗車及び給電体験の実施</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・府が行う消費者向け食品ロス削減実証実験に参画し、従業員とともに食品ロス削減手法を検討し、実際の店舗での売りきり、購入後の使いきりなどの取組みを試行</a:t>
                      </a: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0044147"/>
                  </a:ext>
                </a:extLst>
              </a:tr>
              <a:tr h="617466">
                <a:tc>
                  <a:txBody>
                    <a:bodyPr/>
                    <a:lstStyle/>
                    <a:p>
                      <a:pPr algn="ctr">
                        <a:lnSpc>
                          <a:spcPct val="100000"/>
                        </a:lnSpc>
                        <a:spcAft>
                          <a:spcPts val="0"/>
                        </a:spcAft>
                      </a:pPr>
                      <a:r>
                        <a:rPr kumimoji="1" lang="ja-JP" altLang="en-US" sz="800" i="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安全・安心</a:t>
                      </a:r>
                      <a:endParaRPr kumimoji="1" lang="en-US" altLang="ja-JP" sz="800" i="0" kern="12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spcBef>
                          <a:spcPts val="300"/>
                        </a:spcBef>
                      </a:pPr>
                      <a:r>
                        <a:rPr kumimoji="1" lang="ja-JP" altLang="en-US" sz="900" dirty="0">
                          <a:solidFill>
                            <a:schemeClr val="tx1"/>
                          </a:solidFill>
                          <a:latin typeface="Meiryo UI" panose="020B0604030504040204" pitchFamily="50" charset="-128"/>
                          <a:ea typeface="Meiryo UI" panose="020B0604030504040204" pitchFamily="50" charset="-128"/>
                        </a:rPr>
                        <a:t>・府が保有する「オープンデータ」に連動させた防災向けウェブサービス「災害体験</a:t>
                      </a:r>
                      <a:r>
                        <a:rPr kumimoji="1" lang="en-US" altLang="ja-JP" sz="900" dirty="0">
                          <a:solidFill>
                            <a:schemeClr val="tx1"/>
                          </a:solidFill>
                          <a:latin typeface="Meiryo UI" panose="020B0604030504040204" pitchFamily="50" charset="-128"/>
                          <a:ea typeface="Meiryo UI" panose="020B0604030504040204" pitchFamily="50" charset="-128"/>
                        </a:rPr>
                        <a:t>AR</a:t>
                      </a:r>
                      <a:r>
                        <a:rPr kumimoji="1" lang="ja-JP" altLang="en-US" sz="900" dirty="0">
                          <a:solidFill>
                            <a:schemeClr val="tx1"/>
                          </a:solidFill>
                          <a:latin typeface="Meiryo UI" panose="020B0604030504040204" pitchFamily="50" charset="-128"/>
                          <a:ea typeface="Meiryo UI" panose="020B0604030504040204" pitchFamily="50" charset="-128"/>
                        </a:rPr>
                        <a:t>」の開発</a:t>
                      </a:r>
                      <a:endParaRPr kumimoji="1" lang="en-US" altLang="ja-JP" sz="9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900" dirty="0">
                          <a:solidFill>
                            <a:schemeClr val="tx1"/>
                          </a:solidFill>
                          <a:latin typeface="Meiryo UI" panose="020B0604030504040204" pitchFamily="50" charset="-128"/>
                          <a:ea typeface="Meiryo UI" panose="020B0604030504040204" pitchFamily="50" charset="-128"/>
                        </a:rPr>
                        <a:t>・防犯・防災イベント等の取組みによる普及啓発</a:t>
                      </a:r>
                      <a:endParaRPr kumimoji="1" lang="en-US" altLang="ja-JP" sz="9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・消費生活センターへの相談件数が増加している「定期購入」に係る注意喚起の啓発　</a:t>
                      </a: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66989225"/>
                  </a:ext>
                </a:extLst>
              </a:tr>
              <a:tr h="617466">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a:t>
                      </a:r>
                      <a:r>
                        <a:rPr kumimoji="1" lang="ja-JP" altLang="en-US"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・中小企業振興</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・府内中小企業の事業継続計画（</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）策定に対する支援</a:t>
                      </a: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・企業と学生のマッチング機会を提供する合同企業説明会の実施など、学生の府内就活の促進に向けた取組みの実施</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・ものづくり魅力企業の魅力を発信するイベントの開催、大学や</a:t>
                      </a:r>
                      <a:r>
                        <a:rPr kumimoji="1" lang="zh-TW"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高等職業技術専門校</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への講師派遣を通じた、学生の就業観や職業観を培うキャリア教育の実施</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08029663"/>
                  </a:ext>
                </a:extLst>
              </a:tr>
              <a:tr h="617466">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地域活性化</a:t>
                      </a:r>
                      <a:endParaRPr lang="ja-JP" altLang="ja-JP" sz="800" kern="100" spc="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年大阪・関西万博の機運醸成や、観光等の都市魅力の創出・発信のための各種イベントの実施</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・大阪産（もん）を使用した商品の開発・販売、大阪産（もん）と大阪産（もん）名品、大阪製ブランド製品を手に取り、味わい、体験できるイベントの実施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・日常に身近に存在する企業のサイネージや広報誌を活用した情報発信への協力</a:t>
                      </a: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16244306"/>
                  </a:ext>
                </a:extLst>
              </a:tr>
            </a:tbl>
          </a:graphicData>
        </a:graphic>
      </p:graphicFrame>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754631"/>
            <a:ext cx="5352975" cy="1800200"/>
          </a:xfrm>
          <a:prstGeom prst="rect">
            <a:avLst/>
          </a:prstGeom>
        </p:spPr>
      </p:pic>
      <p:sp>
        <p:nvSpPr>
          <p:cNvPr id="2" name="テキスト ボックス 1"/>
          <p:cNvSpPr txBox="1"/>
          <p:nvPr/>
        </p:nvSpPr>
        <p:spPr>
          <a:xfrm>
            <a:off x="2338128" y="6108680"/>
            <a:ext cx="184731" cy="215444"/>
          </a:xfrm>
          <a:prstGeom prst="rect">
            <a:avLst/>
          </a:prstGeom>
          <a:noFill/>
        </p:spPr>
        <p:txBody>
          <a:bodyPr wrap="none" rtlCol="0">
            <a:spAutoFit/>
          </a:bodyPr>
          <a:lstStyle/>
          <a:p>
            <a:endParaRPr kumimoji="1" lang="ja-JP" altLang="en-US" sz="800"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35</a:t>
            </a:fld>
            <a:endParaRPr lang="ja-JP" altLang="en-US" sz="1800" dirty="0">
              <a:solidFill>
                <a:schemeClr val="tx1"/>
              </a:solidFill>
            </a:endParaRPr>
          </a:p>
        </p:txBody>
      </p:sp>
      <p:sp>
        <p:nvSpPr>
          <p:cNvPr id="9" name="タイトル 1"/>
          <p:cNvSpPr txBox="1">
            <a:spLocks/>
          </p:cNvSpPr>
          <p:nvPr/>
        </p:nvSpPr>
        <p:spPr>
          <a:xfrm>
            <a:off x="0" y="0"/>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８</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企業と部局の連携した取組み</a:t>
            </a:r>
            <a:r>
              <a:rPr lang="en-US" altLang="ja-JP"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公民戦略連携デスクの役割と主な連携事例</a:t>
            </a:r>
            <a:r>
              <a:rPr lang="en-US" altLang="ja-JP"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p>
        </p:txBody>
      </p:sp>
    </p:spTree>
    <p:extLst>
      <p:ext uri="{BB962C8B-B14F-4D97-AF65-F5344CB8AC3E}">
        <p14:creationId xmlns:p14="http://schemas.microsoft.com/office/powerpoint/2010/main" val="1949324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都市魅力ランキング（交通アクセス部門）　　　　　　　　　　　　　　　（参考指標）</a:t>
            </a:r>
          </a:p>
        </p:txBody>
      </p:sp>
      <p:sp>
        <p:nvSpPr>
          <p:cNvPr id="6" name="正方形/長方形 5"/>
          <p:cNvSpPr/>
          <p:nvPr/>
        </p:nvSpPr>
        <p:spPr>
          <a:xfrm>
            <a:off x="29574" y="1015501"/>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■分野別世界の都市魅力ランキング：交通・アクセス部門の各国推移比較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27984" y="5981061"/>
            <a:ext cx="4621141"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資料：森財団「世界の都市総合力ランキング」（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36</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539CF544-62CD-4100-9E9C-03EAA4174B41}"/>
              </a:ext>
            </a:extLst>
          </p:cNvPr>
          <p:cNvGraphicFramePr>
            <a:graphicFrameLocks noGrp="1"/>
          </p:cNvGraphicFramePr>
          <p:nvPr>
            <p:extLst>
              <p:ext uri="{D42A27DB-BD31-4B8C-83A1-F6EECF244321}">
                <p14:modId xmlns:p14="http://schemas.microsoft.com/office/powerpoint/2010/main" val="2136791524"/>
              </p:ext>
            </p:extLst>
          </p:nvPr>
        </p:nvGraphicFramePr>
        <p:xfrm>
          <a:off x="170647" y="1468625"/>
          <a:ext cx="8802706" cy="4339748"/>
        </p:xfrm>
        <a:graphic>
          <a:graphicData uri="http://schemas.openxmlformats.org/drawingml/2006/table">
            <a:tbl>
              <a:tblPr/>
              <a:tblGrid>
                <a:gridCol w="692876">
                  <a:extLst>
                    <a:ext uri="{9D8B030D-6E8A-4147-A177-3AD203B41FA5}">
                      <a16:colId xmlns:a16="http://schemas.microsoft.com/office/drawing/2014/main" val="768847272"/>
                    </a:ext>
                  </a:extLst>
                </a:gridCol>
                <a:gridCol w="1230832">
                  <a:extLst>
                    <a:ext uri="{9D8B030D-6E8A-4147-A177-3AD203B41FA5}">
                      <a16:colId xmlns:a16="http://schemas.microsoft.com/office/drawing/2014/main" val="2577034152"/>
                    </a:ext>
                  </a:extLst>
                </a:gridCol>
                <a:gridCol w="1199541">
                  <a:extLst>
                    <a:ext uri="{9D8B030D-6E8A-4147-A177-3AD203B41FA5}">
                      <a16:colId xmlns:a16="http://schemas.microsoft.com/office/drawing/2014/main" val="1316389996"/>
                    </a:ext>
                  </a:extLst>
                </a:gridCol>
                <a:gridCol w="1142953">
                  <a:extLst>
                    <a:ext uri="{9D8B030D-6E8A-4147-A177-3AD203B41FA5}">
                      <a16:colId xmlns:a16="http://schemas.microsoft.com/office/drawing/2014/main" val="4088004155"/>
                    </a:ext>
                  </a:extLst>
                </a:gridCol>
                <a:gridCol w="1152128">
                  <a:extLst>
                    <a:ext uri="{9D8B030D-6E8A-4147-A177-3AD203B41FA5}">
                      <a16:colId xmlns:a16="http://schemas.microsoft.com/office/drawing/2014/main" val="1500433766"/>
                    </a:ext>
                  </a:extLst>
                </a:gridCol>
                <a:gridCol w="1152128">
                  <a:extLst>
                    <a:ext uri="{9D8B030D-6E8A-4147-A177-3AD203B41FA5}">
                      <a16:colId xmlns:a16="http://schemas.microsoft.com/office/drawing/2014/main" val="2662197066"/>
                    </a:ext>
                  </a:extLst>
                </a:gridCol>
                <a:gridCol w="1152128">
                  <a:extLst>
                    <a:ext uri="{9D8B030D-6E8A-4147-A177-3AD203B41FA5}">
                      <a16:colId xmlns:a16="http://schemas.microsoft.com/office/drawing/2014/main" val="1129201878"/>
                    </a:ext>
                  </a:extLst>
                </a:gridCol>
                <a:gridCol w="1080120">
                  <a:extLst>
                    <a:ext uri="{9D8B030D-6E8A-4147-A177-3AD203B41FA5}">
                      <a16:colId xmlns:a16="http://schemas.microsoft.com/office/drawing/2014/main" val="263209953"/>
                    </a:ext>
                  </a:extLst>
                </a:gridCol>
              </a:tblGrid>
              <a:tr h="310851">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39978291"/>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上海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160901"/>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アムステルダム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128372"/>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パリ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406006"/>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4</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上海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上海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ニューヨーク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828114"/>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5</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フランクフルト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6360753"/>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6</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ロンドン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0686"/>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7</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アムステルダム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シカゴ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013935"/>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フランクフルト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ウィーン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38640"/>
                  </a:ext>
                </a:extLst>
              </a:tr>
              <a:tr h="298685">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9</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ドバイ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096622"/>
                  </a:ext>
                </a:extLst>
              </a:tr>
              <a:tr h="310851">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シカゴ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86760786"/>
                  </a:ext>
                </a:extLst>
              </a:tr>
              <a:tr h="310851">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11</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062256"/>
                  </a:ext>
                </a:extLst>
              </a:tr>
              <a:tr h="310851">
                <a:tc>
                  <a:txBody>
                    <a:bodyPr/>
                    <a:lstStyle/>
                    <a:p>
                      <a:pPr algn="ctr" fontAlgn="b"/>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位　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091580"/>
                  </a:ext>
                </a:extLst>
              </a:tr>
              <a:tr h="310851">
                <a:tc>
                  <a:txBody>
                    <a:bodyPr/>
                    <a:lstStyle/>
                    <a:p>
                      <a:pPr algn="ctr" fontAlgn="b"/>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40</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位　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11366416"/>
                  </a:ext>
                </a:extLst>
              </a:tr>
            </a:tbl>
          </a:graphicData>
        </a:graphic>
      </p:graphicFrame>
    </p:spTree>
    <p:extLst>
      <p:ext uri="{BB962C8B-B14F-4D97-AF65-F5344CB8AC3E}">
        <p14:creationId xmlns:p14="http://schemas.microsoft.com/office/powerpoint/2010/main" val="25347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6033194" y="3179621"/>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39" name="正方形/長方形 38"/>
          <p:cNvSpPr/>
          <p:nvPr/>
        </p:nvSpPr>
        <p:spPr>
          <a:xfrm>
            <a:off x="21754" y="620688"/>
            <a:ext cx="3311860" cy="345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地方から大阪府への転入推移（人数）</a:t>
            </a:r>
          </a:p>
        </p:txBody>
      </p:sp>
      <p:sp>
        <p:nvSpPr>
          <p:cNvPr id="40" name="正方形/長方形 39"/>
          <p:cNvSpPr/>
          <p:nvPr/>
        </p:nvSpPr>
        <p:spPr>
          <a:xfrm>
            <a:off x="35496" y="3356992"/>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大阪府への転入元（地域別割合）の推移</a:t>
            </a:r>
          </a:p>
        </p:txBody>
      </p:sp>
      <p:sp>
        <p:nvSpPr>
          <p:cNvPr id="42" name="正方形/長方形 41"/>
          <p:cNvSpPr/>
          <p:nvPr/>
        </p:nvSpPr>
        <p:spPr>
          <a:xfrm>
            <a:off x="4361570" y="3359660"/>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地方からの大阪府への転入推移（人数）</a:t>
            </a: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37</a:t>
            </a:fld>
            <a:endParaRPr lang="ja-JP" altLang="en-US" sz="1800" dirty="0">
              <a:solidFill>
                <a:schemeClr val="tx1"/>
              </a:solidFill>
            </a:endParaRPr>
          </a:p>
        </p:txBody>
      </p:sp>
      <p:sp>
        <p:nvSpPr>
          <p:cNvPr id="18" name="正方形/長方形 11"/>
          <p:cNvSpPr>
            <a:spLocks noChangeArrowheads="1"/>
          </p:cNvSpPr>
          <p:nvPr/>
        </p:nvSpPr>
        <p:spPr bwMode="auto">
          <a:xfrm>
            <a:off x="1367173" y="6493099"/>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61185" y="6493099"/>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20" name="タイトル 1"/>
          <p:cNvSpPr txBox="1">
            <a:spLocks/>
          </p:cNvSpPr>
          <p:nvPr/>
        </p:nvSpPr>
        <p:spPr>
          <a:xfrm>
            <a:off x="0" y="-681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pic>
        <p:nvPicPr>
          <p:cNvPr id="5" name="図 4">
            <a:extLst>
              <a:ext uri="{FF2B5EF4-FFF2-40B4-BE49-F238E27FC236}">
                <a16:creationId xmlns:a16="http://schemas.microsoft.com/office/drawing/2014/main" id="{B61315C0-3CEC-45A3-9A37-AD9D5DCDC9F1}"/>
              </a:ext>
            </a:extLst>
          </p:cNvPr>
          <p:cNvPicPr>
            <a:picLocks noChangeAspect="1"/>
          </p:cNvPicPr>
          <p:nvPr/>
        </p:nvPicPr>
        <p:blipFill>
          <a:blip r:embed="rId3"/>
          <a:stretch>
            <a:fillRect/>
          </a:stretch>
        </p:blipFill>
        <p:spPr>
          <a:xfrm>
            <a:off x="78465" y="3669918"/>
            <a:ext cx="4327266" cy="2806990"/>
          </a:xfrm>
          <a:prstGeom prst="rect">
            <a:avLst/>
          </a:prstGeom>
        </p:spPr>
      </p:pic>
      <p:pic>
        <p:nvPicPr>
          <p:cNvPr id="7" name="図 6">
            <a:extLst>
              <a:ext uri="{FF2B5EF4-FFF2-40B4-BE49-F238E27FC236}">
                <a16:creationId xmlns:a16="http://schemas.microsoft.com/office/drawing/2014/main" id="{41265320-2B88-4692-BAC6-2C3435293C15}"/>
              </a:ext>
            </a:extLst>
          </p:cNvPr>
          <p:cNvPicPr>
            <a:picLocks noChangeAspect="1"/>
          </p:cNvPicPr>
          <p:nvPr/>
        </p:nvPicPr>
        <p:blipFill>
          <a:blip r:embed="rId4"/>
          <a:stretch>
            <a:fillRect/>
          </a:stretch>
        </p:blipFill>
        <p:spPr>
          <a:xfrm>
            <a:off x="4533411" y="3672244"/>
            <a:ext cx="4587966" cy="2802337"/>
          </a:xfrm>
          <a:prstGeom prst="rect">
            <a:avLst/>
          </a:prstGeom>
        </p:spPr>
      </p:pic>
      <p:graphicFrame>
        <p:nvGraphicFramePr>
          <p:cNvPr id="2" name="表 1"/>
          <p:cNvGraphicFramePr>
            <a:graphicFrameLocks noGrp="1"/>
          </p:cNvGraphicFramePr>
          <p:nvPr/>
        </p:nvGraphicFramePr>
        <p:xfrm>
          <a:off x="126053" y="934639"/>
          <a:ext cx="8951130" cy="2398350"/>
        </p:xfrm>
        <a:graphic>
          <a:graphicData uri="http://schemas.openxmlformats.org/drawingml/2006/table">
            <a:tbl>
              <a:tblPr/>
              <a:tblGrid>
                <a:gridCol w="596742">
                  <a:extLst>
                    <a:ext uri="{9D8B030D-6E8A-4147-A177-3AD203B41FA5}">
                      <a16:colId xmlns:a16="http://schemas.microsoft.com/office/drawing/2014/main" val="3368619719"/>
                    </a:ext>
                  </a:extLst>
                </a:gridCol>
                <a:gridCol w="596742">
                  <a:extLst>
                    <a:ext uri="{9D8B030D-6E8A-4147-A177-3AD203B41FA5}">
                      <a16:colId xmlns:a16="http://schemas.microsoft.com/office/drawing/2014/main" val="3027222626"/>
                    </a:ext>
                  </a:extLst>
                </a:gridCol>
                <a:gridCol w="596742">
                  <a:extLst>
                    <a:ext uri="{9D8B030D-6E8A-4147-A177-3AD203B41FA5}">
                      <a16:colId xmlns:a16="http://schemas.microsoft.com/office/drawing/2014/main" val="954535624"/>
                    </a:ext>
                  </a:extLst>
                </a:gridCol>
                <a:gridCol w="596742">
                  <a:extLst>
                    <a:ext uri="{9D8B030D-6E8A-4147-A177-3AD203B41FA5}">
                      <a16:colId xmlns:a16="http://schemas.microsoft.com/office/drawing/2014/main" val="3444252097"/>
                    </a:ext>
                  </a:extLst>
                </a:gridCol>
                <a:gridCol w="596742">
                  <a:extLst>
                    <a:ext uri="{9D8B030D-6E8A-4147-A177-3AD203B41FA5}">
                      <a16:colId xmlns:a16="http://schemas.microsoft.com/office/drawing/2014/main" val="686963171"/>
                    </a:ext>
                  </a:extLst>
                </a:gridCol>
                <a:gridCol w="596742">
                  <a:extLst>
                    <a:ext uri="{9D8B030D-6E8A-4147-A177-3AD203B41FA5}">
                      <a16:colId xmlns:a16="http://schemas.microsoft.com/office/drawing/2014/main" val="2651940476"/>
                    </a:ext>
                  </a:extLst>
                </a:gridCol>
                <a:gridCol w="596742">
                  <a:extLst>
                    <a:ext uri="{9D8B030D-6E8A-4147-A177-3AD203B41FA5}">
                      <a16:colId xmlns:a16="http://schemas.microsoft.com/office/drawing/2014/main" val="1226436367"/>
                    </a:ext>
                  </a:extLst>
                </a:gridCol>
                <a:gridCol w="596742">
                  <a:extLst>
                    <a:ext uri="{9D8B030D-6E8A-4147-A177-3AD203B41FA5}">
                      <a16:colId xmlns:a16="http://schemas.microsoft.com/office/drawing/2014/main" val="2546830084"/>
                    </a:ext>
                  </a:extLst>
                </a:gridCol>
                <a:gridCol w="596742">
                  <a:extLst>
                    <a:ext uri="{9D8B030D-6E8A-4147-A177-3AD203B41FA5}">
                      <a16:colId xmlns:a16="http://schemas.microsoft.com/office/drawing/2014/main" val="3343350003"/>
                    </a:ext>
                  </a:extLst>
                </a:gridCol>
                <a:gridCol w="596742">
                  <a:extLst>
                    <a:ext uri="{9D8B030D-6E8A-4147-A177-3AD203B41FA5}">
                      <a16:colId xmlns:a16="http://schemas.microsoft.com/office/drawing/2014/main" val="3926643559"/>
                    </a:ext>
                  </a:extLst>
                </a:gridCol>
                <a:gridCol w="596742">
                  <a:extLst>
                    <a:ext uri="{9D8B030D-6E8A-4147-A177-3AD203B41FA5}">
                      <a16:colId xmlns:a16="http://schemas.microsoft.com/office/drawing/2014/main" val="4003741232"/>
                    </a:ext>
                  </a:extLst>
                </a:gridCol>
                <a:gridCol w="596742">
                  <a:extLst>
                    <a:ext uri="{9D8B030D-6E8A-4147-A177-3AD203B41FA5}">
                      <a16:colId xmlns:a16="http://schemas.microsoft.com/office/drawing/2014/main" val="2227315394"/>
                    </a:ext>
                  </a:extLst>
                </a:gridCol>
                <a:gridCol w="596742">
                  <a:extLst>
                    <a:ext uri="{9D8B030D-6E8A-4147-A177-3AD203B41FA5}">
                      <a16:colId xmlns:a16="http://schemas.microsoft.com/office/drawing/2014/main" val="3334384422"/>
                    </a:ext>
                  </a:extLst>
                </a:gridCol>
                <a:gridCol w="596742">
                  <a:extLst>
                    <a:ext uri="{9D8B030D-6E8A-4147-A177-3AD203B41FA5}">
                      <a16:colId xmlns:a16="http://schemas.microsoft.com/office/drawing/2014/main" val="2383532444"/>
                    </a:ext>
                  </a:extLst>
                </a:gridCol>
                <a:gridCol w="596742">
                  <a:extLst>
                    <a:ext uri="{9D8B030D-6E8A-4147-A177-3AD203B41FA5}">
                      <a16:colId xmlns:a16="http://schemas.microsoft.com/office/drawing/2014/main" val="138606889"/>
                    </a:ext>
                  </a:extLst>
                </a:gridCol>
              </a:tblGrid>
              <a:tr h="159890">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近畿</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86495421"/>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299,785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16,755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2,736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9,430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93,559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42,592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43,147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68,630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80690"/>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367,785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28,142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10,218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121,739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47,106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43,708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82,445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750174"/>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382,777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38,478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9,994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123,839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42,131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38,724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87,761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900086"/>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272,590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3,119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33,860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6,968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98,125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27,566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23,321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47,716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08242"/>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227,396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30,813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5,776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17,487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88,454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22,686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32,794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04463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206,629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30,642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16,400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78,333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20,883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28,310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386329"/>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192,030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73,067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18,815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13,658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23,146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27302"/>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229,979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37,424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109,880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17,691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11,727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9127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179,141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2,540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30,785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4,950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73,000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16,057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3418"/>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166,732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2,543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2,603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30,506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15,037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66,672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14,209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1,507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48053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151,123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13,906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60,014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12,248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7,802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13,325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649085"/>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156,413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14,480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62,921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7,926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381299"/>
                  </a:ext>
                </a:extLst>
              </a:tr>
              <a:tr h="159890">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159,317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2,281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33,231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14,782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65,539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36658"/>
                  </a:ext>
                </a:extLst>
              </a:tr>
              <a:tr h="159890">
                <a:tc gridSpan="13">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7866775"/>
                  </a:ext>
                </a:extLst>
              </a:tr>
            </a:tbl>
          </a:graphicData>
        </a:graphic>
      </p:graphicFrame>
      <p:sp>
        <p:nvSpPr>
          <p:cNvPr id="14" name="正方形/長方形 11">
            <a:extLst>
              <a:ext uri="{FF2B5EF4-FFF2-40B4-BE49-F238E27FC236}">
                <a16:creationId xmlns:a16="http://schemas.microsoft.com/office/drawing/2014/main" id="{0AC35986-0ED7-4FE9-9485-6E6DC9410028}"/>
              </a:ext>
            </a:extLst>
          </p:cNvPr>
          <p:cNvSpPr>
            <a:spLocks noChangeArrowheads="1"/>
          </p:cNvSpPr>
          <p:nvPr/>
        </p:nvSpPr>
        <p:spPr bwMode="auto">
          <a:xfrm>
            <a:off x="7185260" y="6678870"/>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3" name="正方形/長方形 2">
            <a:extLst>
              <a:ext uri="{FF2B5EF4-FFF2-40B4-BE49-F238E27FC236}">
                <a16:creationId xmlns:a16="http://schemas.microsoft.com/office/drawing/2014/main" id="{F9BDAA15-1B52-40C3-88BC-9988CD5496C8}"/>
              </a:ext>
            </a:extLst>
          </p:cNvPr>
          <p:cNvSpPr/>
          <p:nvPr/>
        </p:nvSpPr>
        <p:spPr>
          <a:xfrm>
            <a:off x="8419346" y="666134"/>
            <a:ext cx="668064"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（人）</a:t>
            </a:r>
          </a:p>
        </p:txBody>
      </p:sp>
      <p:sp>
        <p:nvSpPr>
          <p:cNvPr id="4" name="正方形/長方形 3">
            <a:extLst>
              <a:ext uri="{FF2B5EF4-FFF2-40B4-BE49-F238E27FC236}">
                <a16:creationId xmlns:a16="http://schemas.microsoft.com/office/drawing/2014/main" id="{64DDD8F1-8C61-496C-B30C-901C34F00974}"/>
              </a:ext>
            </a:extLst>
          </p:cNvPr>
          <p:cNvSpPr/>
          <p:nvPr/>
        </p:nvSpPr>
        <p:spPr>
          <a:xfrm>
            <a:off x="8444622" y="3374712"/>
            <a:ext cx="634624"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422001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7068" y="320785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38</a:t>
            </a:fld>
            <a:endParaRPr lang="ja-JP" altLang="en-US" sz="1800" dirty="0">
              <a:solidFill>
                <a:schemeClr val="tx1"/>
              </a:solidFill>
            </a:endParaRPr>
          </a:p>
        </p:txBody>
      </p:sp>
      <p:sp>
        <p:nvSpPr>
          <p:cNvPr id="18" name="正方形/長方形 11"/>
          <p:cNvSpPr>
            <a:spLocks noChangeArrowheads="1"/>
          </p:cNvSpPr>
          <p:nvPr/>
        </p:nvSpPr>
        <p:spPr bwMode="auto">
          <a:xfrm>
            <a:off x="1379016" y="6481676"/>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44825" y="649967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4" name="正方形/長方形 13"/>
          <p:cNvSpPr/>
          <p:nvPr/>
        </p:nvSpPr>
        <p:spPr>
          <a:xfrm>
            <a:off x="21754" y="660307"/>
            <a:ext cx="3804586" cy="2663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大阪府から各地域への転出推移（人数）</a:t>
            </a:r>
          </a:p>
        </p:txBody>
      </p:sp>
      <p:sp>
        <p:nvSpPr>
          <p:cNvPr id="21" name="正方形/長方形 20"/>
          <p:cNvSpPr/>
          <p:nvPr/>
        </p:nvSpPr>
        <p:spPr>
          <a:xfrm>
            <a:off x="49369" y="3356992"/>
            <a:ext cx="391208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大阪府からの転出先（地域別割合）の推移</a:t>
            </a:r>
          </a:p>
        </p:txBody>
      </p:sp>
      <p:sp>
        <p:nvSpPr>
          <p:cNvPr id="23" name="正方形/長方形 22"/>
          <p:cNvSpPr/>
          <p:nvPr/>
        </p:nvSpPr>
        <p:spPr>
          <a:xfrm>
            <a:off x="4427984" y="3359660"/>
            <a:ext cx="3984270"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大阪府からの各地域への転出推移（人数）</a:t>
            </a:r>
          </a:p>
        </p:txBody>
      </p:sp>
      <p:sp>
        <p:nvSpPr>
          <p:cNvPr id="16"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graphicFrame>
        <p:nvGraphicFramePr>
          <p:cNvPr id="2" name="表 1">
            <a:extLst>
              <a:ext uri="{FF2B5EF4-FFF2-40B4-BE49-F238E27FC236}">
                <a16:creationId xmlns:a16="http://schemas.microsoft.com/office/drawing/2014/main" id="{1D810CF7-28BC-403E-B0C2-0B2B292BF96D}"/>
              </a:ext>
            </a:extLst>
          </p:cNvPr>
          <p:cNvGraphicFramePr>
            <a:graphicFrameLocks noGrp="1"/>
          </p:cNvGraphicFramePr>
          <p:nvPr/>
        </p:nvGraphicFramePr>
        <p:xfrm>
          <a:off x="78639" y="937733"/>
          <a:ext cx="8941088" cy="2391165"/>
        </p:xfrm>
        <a:graphic>
          <a:graphicData uri="http://schemas.openxmlformats.org/drawingml/2006/table">
            <a:tbl>
              <a:tblPr/>
              <a:tblGrid>
                <a:gridCol w="593873">
                  <a:extLst>
                    <a:ext uri="{9D8B030D-6E8A-4147-A177-3AD203B41FA5}">
                      <a16:colId xmlns:a16="http://schemas.microsoft.com/office/drawing/2014/main" val="45318522"/>
                    </a:ext>
                  </a:extLst>
                </a:gridCol>
                <a:gridCol w="626866">
                  <a:extLst>
                    <a:ext uri="{9D8B030D-6E8A-4147-A177-3AD203B41FA5}">
                      <a16:colId xmlns:a16="http://schemas.microsoft.com/office/drawing/2014/main" val="1584724664"/>
                    </a:ext>
                  </a:extLst>
                </a:gridCol>
                <a:gridCol w="593873">
                  <a:extLst>
                    <a:ext uri="{9D8B030D-6E8A-4147-A177-3AD203B41FA5}">
                      <a16:colId xmlns:a16="http://schemas.microsoft.com/office/drawing/2014/main" val="2250006216"/>
                    </a:ext>
                  </a:extLst>
                </a:gridCol>
                <a:gridCol w="593873">
                  <a:extLst>
                    <a:ext uri="{9D8B030D-6E8A-4147-A177-3AD203B41FA5}">
                      <a16:colId xmlns:a16="http://schemas.microsoft.com/office/drawing/2014/main" val="617690288"/>
                    </a:ext>
                  </a:extLst>
                </a:gridCol>
                <a:gridCol w="593873">
                  <a:extLst>
                    <a:ext uri="{9D8B030D-6E8A-4147-A177-3AD203B41FA5}">
                      <a16:colId xmlns:a16="http://schemas.microsoft.com/office/drawing/2014/main" val="3498247402"/>
                    </a:ext>
                  </a:extLst>
                </a:gridCol>
                <a:gridCol w="593873">
                  <a:extLst>
                    <a:ext uri="{9D8B030D-6E8A-4147-A177-3AD203B41FA5}">
                      <a16:colId xmlns:a16="http://schemas.microsoft.com/office/drawing/2014/main" val="185672845"/>
                    </a:ext>
                  </a:extLst>
                </a:gridCol>
                <a:gridCol w="593873">
                  <a:extLst>
                    <a:ext uri="{9D8B030D-6E8A-4147-A177-3AD203B41FA5}">
                      <a16:colId xmlns:a16="http://schemas.microsoft.com/office/drawing/2014/main" val="573839548"/>
                    </a:ext>
                  </a:extLst>
                </a:gridCol>
                <a:gridCol w="593873">
                  <a:extLst>
                    <a:ext uri="{9D8B030D-6E8A-4147-A177-3AD203B41FA5}">
                      <a16:colId xmlns:a16="http://schemas.microsoft.com/office/drawing/2014/main" val="1338865567"/>
                    </a:ext>
                  </a:extLst>
                </a:gridCol>
                <a:gridCol w="593873">
                  <a:extLst>
                    <a:ext uri="{9D8B030D-6E8A-4147-A177-3AD203B41FA5}">
                      <a16:colId xmlns:a16="http://schemas.microsoft.com/office/drawing/2014/main" val="443053180"/>
                    </a:ext>
                  </a:extLst>
                </a:gridCol>
                <a:gridCol w="593873">
                  <a:extLst>
                    <a:ext uri="{9D8B030D-6E8A-4147-A177-3AD203B41FA5}">
                      <a16:colId xmlns:a16="http://schemas.microsoft.com/office/drawing/2014/main" val="2410344240"/>
                    </a:ext>
                  </a:extLst>
                </a:gridCol>
                <a:gridCol w="593873">
                  <a:extLst>
                    <a:ext uri="{9D8B030D-6E8A-4147-A177-3AD203B41FA5}">
                      <a16:colId xmlns:a16="http://schemas.microsoft.com/office/drawing/2014/main" val="2315993407"/>
                    </a:ext>
                  </a:extLst>
                </a:gridCol>
                <a:gridCol w="593873">
                  <a:extLst>
                    <a:ext uri="{9D8B030D-6E8A-4147-A177-3AD203B41FA5}">
                      <a16:colId xmlns:a16="http://schemas.microsoft.com/office/drawing/2014/main" val="2886060117"/>
                    </a:ext>
                  </a:extLst>
                </a:gridCol>
                <a:gridCol w="593873">
                  <a:extLst>
                    <a:ext uri="{9D8B030D-6E8A-4147-A177-3AD203B41FA5}">
                      <a16:colId xmlns:a16="http://schemas.microsoft.com/office/drawing/2014/main" val="4111198309"/>
                    </a:ext>
                  </a:extLst>
                </a:gridCol>
                <a:gridCol w="593873">
                  <a:extLst>
                    <a:ext uri="{9D8B030D-6E8A-4147-A177-3AD203B41FA5}">
                      <a16:colId xmlns:a16="http://schemas.microsoft.com/office/drawing/2014/main" val="2341533493"/>
                    </a:ext>
                  </a:extLst>
                </a:gridCol>
                <a:gridCol w="593873">
                  <a:extLst>
                    <a:ext uri="{9D8B030D-6E8A-4147-A177-3AD203B41FA5}">
                      <a16:colId xmlns:a16="http://schemas.microsoft.com/office/drawing/2014/main" val="14319578"/>
                    </a:ext>
                  </a:extLst>
                </a:gridCol>
              </a:tblGrid>
              <a:tr h="159411">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近畿</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87039624"/>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148,790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11,420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61,288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15,188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12,873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17,797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241524"/>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267,989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18,059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110,122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26,872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24,178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40,879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350170"/>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326,077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3,153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46,424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2,391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7,277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24,903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130,846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32,730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45,576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223157"/>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308,921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2,629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7,120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22,162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115,249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29,865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23,642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53,240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4517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267,682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2,613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38,024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6,056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21,362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112,347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23,534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17,445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36,096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2,686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683786"/>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226,894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42,004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2,855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18,766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89,500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19,013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13,903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25,924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2,201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67493"/>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243,752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2,398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42,859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2,719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2,256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22,384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110,287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17,543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12,363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21,947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763095"/>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2,658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38,595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5,281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18,287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95,963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16,614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11,568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20,362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696901"/>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205,795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43,364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2,579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4,971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17,591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84,239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9,987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18,632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82769"/>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175,488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2,236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2,306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41,677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2,465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16,271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68,651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12,297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7,725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14,368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1,828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46828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154,693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2,051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39,709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3,217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13,249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59,082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10,574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6,792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12,531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1,652</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211169"/>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154,117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2,614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42,867</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3,083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13,808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56,238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10,005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5,989</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11,831</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450278"/>
                  </a:ext>
                </a:extLst>
              </a:tr>
              <a:tr h="159411">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145,935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2,165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41,786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2,074</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1,618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2,785</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12,416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54,506</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8,893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5,013</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10,538</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1,930</a:t>
                      </a:r>
                    </a:p>
                  </a:txBody>
                  <a:tcPr marL="7276" marR="7276" marT="72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79335"/>
                  </a:ext>
                </a:extLst>
              </a:tr>
              <a:tr h="159411">
                <a:tc gridSpan="10">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276" marR="7276" marT="727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3510608"/>
                  </a:ext>
                </a:extLst>
              </a:tr>
            </a:tbl>
          </a:graphicData>
        </a:graphic>
      </p:graphicFrame>
      <p:pic>
        <p:nvPicPr>
          <p:cNvPr id="3" name="図 2">
            <a:extLst>
              <a:ext uri="{FF2B5EF4-FFF2-40B4-BE49-F238E27FC236}">
                <a16:creationId xmlns:a16="http://schemas.microsoft.com/office/drawing/2014/main" id="{5D3C688E-6849-444C-9A19-926355D014FD}"/>
              </a:ext>
            </a:extLst>
          </p:cNvPr>
          <p:cNvPicPr>
            <a:picLocks noChangeAspect="1"/>
          </p:cNvPicPr>
          <p:nvPr/>
        </p:nvPicPr>
        <p:blipFill>
          <a:blip r:embed="rId3"/>
          <a:stretch>
            <a:fillRect/>
          </a:stretch>
        </p:blipFill>
        <p:spPr>
          <a:xfrm>
            <a:off x="78639" y="3652688"/>
            <a:ext cx="4349343" cy="2872656"/>
          </a:xfrm>
          <a:prstGeom prst="rect">
            <a:avLst/>
          </a:prstGeom>
        </p:spPr>
      </p:pic>
      <p:pic>
        <p:nvPicPr>
          <p:cNvPr id="4" name="図 3">
            <a:extLst>
              <a:ext uri="{FF2B5EF4-FFF2-40B4-BE49-F238E27FC236}">
                <a16:creationId xmlns:a16="http://schemas.microsoft.com/office/drawing/2014/main" id="{6BEC47A7-155B-4BE6-80E2-DC036AFD1FB1}"/>
              </a:ext>
            </a:extLst>
          </p:cNvPr>
          <p:cNvPicPr>
            <a:picLocks noChangeAspect="1"/>
          </p:cNvPicPr>
          <p:nvPr/>
        </p:nvPicPr>
        <p:blipFill>
          <a:blip r:embed="rId4"/>
          <a:stretch>
            <a:fillRect/>
          </a:stretch>
        </p:blipFill>
        <p:spPr>
          <a:xfrm>
            <a:off x="4549183" y="3622772"/>
            <a:ext cx="4470544" cy="2858904"/>
          </a:xfrm>
          <a:prstGeom prst="rect">
            <a:avLst/>
          </a:prstGeom>
        </p:spPr>
      </p:pic>
      <p:sp>
        <p:nvSpPr>
          <p:cNvPr id="17" name="正方形/長方形 11">
            <a:extLst>
              <a:ext uri="{FF2B5EF4-FFF2-40B4-BE49-F238E27FC236}">
                <a16:creationId xmlns:a16="http://schemas.microsoft.com/office/drawing/2014/main" id="{3B00DBF4-13A5-48DB-86E1-3C6867B392C9}"/>
              </a:ext>
            </a:extLst>
          </p:cNvPr>
          <p:cNvSpPr>
            <a:spLocks noChangeArrowheads="1"/>
          </p:cNvSpPr>
          <p:nvPr/>
        </p:nvSpPr>
        <p:spPr bwMode="auto">
          <a:xfrm>
            <a:off x="7329488" y="6664239"/>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5" name="正方形/長方形 4">
            <a:extLst>
              <a:ext uri="{FF2B5EF4-FFF2-40B4-BE49-F238E27FC236}">
                <a16:creationId xmlns:a16="http://schemas.microsoft.com/office/drawing/2014/main" id="{BC0252FB-56E1-4C5C-A201-FF901177BD81}"/>
              </a:ext>
            </a:extLst>
          </p:cNvPr>
          <p:cNvSpPr/>
          <p:nvPr/>
        </p:nvSpPr>
        <p:spPr>
          <a:xfrm>
            <a:off x="8526393" y="700435"/>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6" name="正方形/長方形 5">
            <a:extLst>
              <a:ext uri="{FF2B5EF4-FFF2-40B4-BE49-F238E27FC236}">
                <a16:creationId xmlns:a16="http://schemas.microsoft.com/office/drawing/2014/main" id="{7922488F-117B-438E-BEB5-180C01DE3F42}"/>
              </a:ext>
            </a:extLst>
          </p:cNvPr>
          <p:cNvSpPr/>
          <p:nvPr/>
        </p:nvSpPr>
        <p:spPr>
          <a:xfrm>
            <a:off x="8507350" y="3430359"/>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422462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a:t>
            </a:fld>
            <a:endParaRPr lang="ja-JP" altLang="en-US" sz="1800" dirty="0">
              <a:solidFill>
                <a:schemeClr val="tx1"/>
              </a:solidFill>
            </a:endParaRPr>
          </a:p>
        </p:txBody>
      </p:sp>
      <p:sp>
        <p:nvSpPr>
          <p:cNvPr id="10" name="テキスト ボックス 9"/>
          <p:cNvSpPr txBox="1"/>
          <p:nvPr/>
        </p:nvSpPr>
        <p:spPr>
          <a:xfrm>
            <a:off x="35496"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35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44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45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54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232828" y="6578291"/>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8"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737388181"/>
              </p:ext>
            </p:extLst>
          </p:nvPr>
        </p:nvGraphicFramePr>
        <p:xfrm>
          <a:off x="-1612" y="1238547"/>
          <a:ext cx="4573612" cy="3088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356565271"/>
              </p:ext>
            </p:extLst>
          </p:nvPr>
        </p:nvGraphicFramePr>
        <p:xfrm>
          <a:off x="4372657" y="1238547"/>
          <a:ext cx="4784911" cy="30880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表 25"/>
          <p:cNvGraphicFramePr>
            <a:graphicFrameLocks noGrp="1"/>
          </p:cNvGraphicFramePr>
          <p:nvPr>
            <p:extLst>
              <p:ext uri="{D42A27DB-BD31-4B8C-83A1-F6EECF244321}">
                <p14:modId xmlns:p14="http://schemas.microsoft.com/office/powerpoint/2010/main" val="70631982"/>
              </p:ext>
            </p:extLst>
          </p:nvPr>
        </p:nvGraphicFramePr>
        <p:xfrm>
          <a:off x="4644008" y="4616929"/>
          <a:ext cx="4464497" cy="1266825"/>
        </p:xfrm>
        <a:graphic>
          <a:graphicData uri="http://schemas.openxmlformats.org/drawingml/2006/table">
            <a:tbl>
              <a:tblPr/>
              <a:tblGrid>
                <a:gridCol w="793851">
                  <a:extLst>
                    <a:ext uri="{9D8B030D-6E8A-4147-A177-3AD203B41FA5}">
                      <a16:colId xmlns:a16="http://schemas.microsoft.com/office/drawing/2014/main" val="1026592132"/>
                    </a:ext>
                  </a:extLst>
                </a:gridCol>
                <a:gridCol w="524378">
                  <a:extLst>
                    <a:ext uri="{9D8B030D-6E8A-4147-A177-3AD203B41FA5}">
                      <a16:colId xmlns:a16="http://schemas.microsoft.com/office/drawing/2014/main" val="3661114731"/>
                    </a:ext>
                  </a:extLst>
                </a:gridCol>
                <a:gridCol w="524378">
                  <a:extLst>
                    <a:ext uri="{9D8B030D-6E8A-4147-A177-3AD203B41FA5}">
                      <a16:colId xmlns:a16="http://schemas.microsoft.com/office/drawing/2014/main" val="4012712608"/>
                    </a:ext>
                  </a:extLst>
                </a:gridCol>
                <a:gridCol w="524378">
                  <a:extLst>
                    <a:ext uri="{9D8B030D-6E8A-4147-A177-3AD203B41FA5}">
                      <a16:colId xmlns:a16="http://schemas.microsoft.com/office/drawing/2014/main" val="2561792620"/>
                    </a:ext>
                  </a:extLst>
                </a:gridCol>
                <a:gridCol w="524378">
                  <a:extLst>
                    <a:ext uri="{9D8B030D-6E8A-4147-A177-3AD203B41FA5}">
                      <a16:colId xmlns:a16="http://schemas.microsoft.com/office/drawing/2014/main" val="1218224338"/>
                    </a:ext>
                  </a:extLst>
                </a:gridCol>
                <a:gridCol w="524378">
                  <a:extLst>
                    <a:ext uri="{9D8B030D-6E8A-4147-A177-3AD203B41FA5}">
                      <a16:colId xmlns:a16="http://schemas.microsoft.com/office/drawing/2014/main" val="1840203844"/>
                    </a:ext>
                  </a:extLst>
                </a:gridCol>
                <a:gridCol w="524378">
                  <a:extLst>
                    <a:ext uri="{9D8B030D-6E8A-4147-A177-3AD203B41FA5}">
                      <a16:colId xmlns:a16="http://schemas.microsoft.com/office/drawing/2014/main" val="449041372"/>
                    </a:ext>
                  </a:extLst>
                </a:gridCol>
                <a:gridCol w="524378">
                  <a:extLst>
                    <a:ext uri="{9D8B030D-6E8A-4147-A177-3AD203B41FA5}">
                      <a16:colId xmlns:a16="http://schemas.microsoft.com/office/drawing/2014/main" val="844915994"/>
                    </a:ext>
                  </a:extLst>
                </a:gridCol>
              </a:tblGrid>
              <a:tr h="171450">
                <a:tc gridSpan="7">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996753"/>
                  </a:ext>
                </a:extLst>
              </a:tr>
              <a:tr h="21907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086213522"/>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588857"/>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59307271"/>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178278"/>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98548122"/>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366827343"/>
              </p:ext>
            </p:extLst>
          </p:nvPr>
        </p:nvGraphicFramePr>
        <p:xfrm>
          <a:off x="52884" y="4616929"/>
          <a:ext cx="4519113" cy="1266825"/>
        </p:xfrm>
        <a:graphic>
          <a:graphicData uri="http://schemas.openxmlformats.org/drawingml/2006/table">
            <a:tbl>
              <a:tblPr/>
              <a:tblGrid>
                <a:gridCol w="803562">
                  <a:extLst>
                    <a:ext uri="{9D8B030D-6E8A-4147-A177-3AD203B41FA5}">
                      <a16:colId xmlns:a16="http://schemas.microsoft.com/office/drawing/2014/main" val="1893042471"/>
                    </a:ext>
                  </a:extLst>
                </a:gridCol>
                <a:gridCol w="530793">
                  <a:extLst>
                    <a:ext uri="{9D8B030D-6E8A-4147-A177-3AD203B41FA5}">
                      <a16:colId xmlns:a16="http://schemas.microsoft.com/office/drawing/2014/main" val="27585213"/>
                    </a:ext>
                  </a:extLst>
                </a:gridCol>
                <a:gridCol w="530793">
                  <a:extLst>
                    <a:ext uri="{9D8B030D-6E8A-4147-A177-3AD203B41FA5}">
                      <a16:colId xmlns:a16="http://schemas.microsoft.com/office/drawing/2014/main" val="4037008784"/>
                    </a:ext>
                  </a:extLst>
                </a:gridCol>
                <a:gridCol w="530793">
                  <a:extLst>
                    <a:ext uri="{9D8B030D-6E8A-4147-A177-3AD203B41FA5}">
                      <a16:colId xmlns:a16="http://schemas.microsoft.com/office/drawing/2014/main" val="1137358581"/>
                    </a:ext>
                  </a:extLst>
                </a:gridCol>
                <a:gridCol w="530793">
                  <a:extLst>
                    <a:ext uri="{9D8B030D-6E8A-4147-A177-3AD203B41FA5}">
                      <a16:colId xmlns:a16="http://schemas.microsoft.com/office/drawing/2014/main" val="2014457606"/>
                    </a:ext>
                  </a:extLst>
                </a:gridCol>
                <a:gridCol w="530793">
                  <a:extLst>
                    <a:ext uri="{9D8B030D-6E8A-4147-A177-3AD203B41FA5}">
                      <a16:colId xmlns:a16="http://schemas.microsoft.com/office/drawing/2014/main" val="1038130405"/>
                    </a:ext>
                  </a:extLst>
                </a:gridCol>
                <a:gridCol w="530793">
                  <a:extLst>
                    <a:ext uri="{9D8B030D-6E8A-4147-A177-3AD203B41FA5}">
                      <a16:colId xmlns:a16="http://schemas.microsoft.com/office/drawing/2014/main" val="2638150459"/>
                    </a:ext>
                  </a:extLst>
                </a:gridCol>
                <a:gridCol w="530793">
                  <a:extLst>
                    <a:ext uri="{9D8B030D-6E8A-4147-A177-3AD203B41FA5}">
                      <a16:colId xmlns:a16="http://schemas.microsoft.com/office/drawing/2014/main" val="214416869"/>
                    </a:ext>
                  </a:extLst>
                </a:gridCol>
              </a:tblGrid>
              <a:tr h="171450">
                <a:tc gridSpan="7">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05089"/>
                  </a:ext>
                </a:extLst>
              </a:tr>
              <a:tr h="21907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285656446"/>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076034"/>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25741048"/>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806994"/>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1944126"/>
                  </a:ext>
                </a:extLst>
              </a:tr>
            </a:tbl>
          </a:graphicData>
        </a:graphic>
      </p:graphicFrame>
    </p:spTree>
    <p:extLst>
      <p:ext uri="{BB962C8B-B14F-4D97-AF65-F5344CB8AC3E}">
        <p14:creationId xmlns:p14="http://schemas.microsoft.com/office/powerpoint/2010/main" val="390562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47791" y="3220322"/>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39</a:t>
            </a:fld>
            <a:endParaRPr lang="ja-JP" altLang="en-US" sz="1800" dirty="0">
              <a:solidFill>
                <a:schemeClr val="tx1"/>
              </a:solidFill>
            </a:endParaRPr>
          </a:p>
        </p:txBody>
      </p:sp>
      <p:sp>
        <p:nvSpPr>
          <p:cNvPr id="18" name="正方形/長方形 11"/>
          <p:cNvSpPr>
            <a:spLocks noChangeArrowheads="1"/>
          </p:cNvSpPr>
          <p:nvPr/>
        </p:nvSpPr>
        <p:spPr bwMode="auto">
          <a:xfrm>
            <a:off x="1352672" y="64417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9" name="正方形/長方形 11"/>
          <p:cNvSpPr>
            <a:spLocks noChangeArrowheads="1"/>
          </p:cNvSpPr>
          <p:nvPr/>
        </p:nvSpPr>
        <p:spPr bwMode="auto">
          <a:xfrm>
            <a:off x="5961185" y="64417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Meiryo UI" panose="020B0604030504040204" pitchFamily="50" charset="-128"/>
                <a:ea typeface="Meiryo UI" panose="020B0604030504040204" pitchFamily="50" charset="-128"/>
              </a:rPr>
              <a:t>資料：「住民基本台帳人口移動報告」（総務省統計局）より作成</a:t>
            </a:r>
          </a:p>
        </p:txBody>
      </p:sp>
      <p:sp>
        <p:nvSpPr>
          <p:cNvPr id="15" name="正方形/長方形 14"/>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地方から東京圏への転入推移（人数）</a:t>
            </a:r>
          </a:p>
        </p:txBody>
      </p:sp>
      <p:sp>
        <p:nvSpPr>
          <p:cNvPr id="28" name="正方形/長方形 27"/>
          <p:cNvSpPr/>
          <p:nvPr/>
        </p:nvSpPr>
        <p:spPr>
          <a:xfrm>
            <a:off x="35496"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東京圏への転入元（地域別割合）の推移</a:t>
            </a:r>
          </a:p>
        </p:txBody>
      </p:sp>
      <p:sp>
        <p:nvSpPr>
          <p:cNvPr id="30" name="正方形/長方形 29"/>
          <p:cNvSpPr/>
          <p:nvPr/>
        </p:nvSpPr>
        <p:spPr>
          <a:xfrm>
            <a:off x="4427983"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地方からの東京圏への転入推移（人数）</a:t>
            </a:r>
          </a:p>
        </p:txBody>
      </p:sp>
      <p:sp>
        <p:nvSpPr>
          <p:cNvPr id="20" name="タイトル 1"/>
          <p:cNvSpPr txBox="1">
            <a:spLocks/>
          </p:cNvSpPr>
          <p:nvPr/>
        </p:nvSpPr>
        <p:spPr>
          <a:xfrm>
            <a:off x="-14895" y="-46449"/>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pic>
        <p:nvPicPr>
          <p:cNvPr id="5" name="図 4">
            <a:extLst>
              <a:ext uri="{FF2B5EF4-FFF2-40B4-BE49-F238E27FC236}">
                <a16:creationId xmlns:a16="http://schemas.microsoft.com/office/drawing/2014/main" id="{8D60DC21-9274-4745-B216-95AAE7235385}"/>
              </a:ext>
            </a:extLst>
          </p:cNvPr>
          <p:cNvPicPr>
            <a:picLocks noChangeAspect="1"/>
          </p:cNvPicPr>
          <p:nvPr/>
        </p:nvPicPr>
        <p:blipFill>
          <a:blip r:embed="rId2"/>
          <a:stretch>
            <a:fillRect/>
          </a:stretch>
        </p:blipFill>
        <p:spPr>
          <a:xfrm>
            <a:off x="54969" y="3668441"/>
            <a:ext cx="4373014" cy="2773343"/>
          </a:xfrm>
          <a:prstGeom prst="rect">
            <a:avLst/>
          </a:prstGeom>
        </p:spPr>
      </p:pic>
      <p:pic>
        <p:nvPicPr>
          <p:cNvPr id="6" name="図 5">
            <a:extLst>
              <a:ext uri="{FF2B5EF4-FFF2-40B4-BE49-F238E27FC236}">
                <a16:creationId xmlns:a16="http://schemas.microsoft.com/office/drawing/2014/main" id="{E6B0F66F-F630-40A3-99BD-EDD6D10ABCBA}"/>
              </a:ext>
            </a:extLst>
          </p:cNvPr>
          <p:cNvPicPr>
            <a:picLocks noChangeAspect="1"/>
          </p:cNvPicPr>
          <p:nvPr/>
        </p:nvPicPr>
        <p:blipFill>
          <a:blip r:embed="rId3"/>
          <a:stretch>
            <a:fillRect/>
          </a:stretch>
        </p:blipFill>
        <p:spPr>
          <a:xfrm>
            <a:off x="4427982" y="3663923"/>
            <a:ext cx="4608513" cy="2782377"/>
          </a:xfrm>
          <a:prstGeom prst="rect">
            <a:avLst/>
          </a:prstGeom>
        </p:spPr>
      </p:pic>
      <p:graphicFrame>
        <p:nvGraphicFramePr>
          <p:cNvPr id="9" name="表 8">
            <a:extLst>
              <a:ext uri="{FF2B5EF4-FFF2-40B4-BE49-F238E27FC236}">
                <a16:creationId xmlns:a16="http://schemas.microsoft.com/office/drawing/2014/main" id="{C14F00DD-C11E-4333-ADBA-D11FDD5751D0}"/>
              </a:ext>
            </a:extLst>
          </p:cNvPr>
          <p:cNvGraphicFramePr>
            <a:graphicFrameLocks noGrp="1"/>
          </p:cNvGraphicFramePr>
          <p:nvPr/>
        </p:nvGraphicFramePr>
        <p:xfrm>
          <a:off x="77715" y="966709"/>
          <a:ext cx="8958780" cy="2388435"/>
        </p:xfrm>
        <a:graphic>
          <a:graphicData uri="http://schemas.openxmlformats.org/drawingml/2006/table">
            <a:tbl>
              <a:tblPr/>
              <a:tblGrid>
                <a:gridCol w="597252">
                  <a:extLst>
                    <a:ext uri="{9D8B030D-6E8A-4147-A177-3AD203B41FA5}">
                      <a16:colId xmlns:a16="http://schemas.microsoft.com/office/drawing/2014/main" val="346385161"/>
                    </a:ext>
                  </a:extLst>
                </a:gridCol>
                <a:gridCol w="597252">
                  <a:extLst>
                    <a:ext uri="{9D8B030D-6E8A-4147-A177-3AD203B41FA5}">
                      <a16:colId xmlns:a16="http://schemas.microsoft.com/office/drawing/2014/main" val="2980176150"/>
                    </a:ext>
                  </a:extLst>
                </a:gridCol>
                <a:gridCol w="597252">
                  <a:extLst>
                    <a:ext uri="{9D8B030D-6E8A-4147-A177-3AD203B41FA5}">
                      <a16:colId xmlns:a16="http://schemas.microsoft.com/office/drawing/2014/main" val="4231185346"/>
                    </a:ext>
                  </a:extLst>
                </a:gridCol>
                <a:gridCol w="597252">
                  <a:extLst>
                    <a:ext uri="{9D8B030D-6E8A-4147-A177-3AD203B41FA5}">
                      <a16:colId xmlns:a16="http://schemas.microsoft.com/office/drawing/2014/main" val="3255889215"/>
                    </a:ext>
                  </a:extLst>
                </a:gridCol>
                <a:gridCol w="597252">
                  <a:extLst>
                    <a:ext uri="{9D8B030D-6E8A-4147-A177-3AD203B41FA5}">
                      <a16:colId xmlns:a16="http://schemas.microsoft.com/office/drawing/2014/main" val="2769986442"/>
                    </a:ext>
                  </a:extLst>
                </a:gridCol>
                <a:gridCol w="597252">
                  <a:extLst>
                    <a:ext uri="{9D8B030D-6E8A-4147-A177-3AD203B41FA5}">
                      <a16:colId xmlns:a16="http://schemas.microsoft.com/office/drawing/2014/main" val="223186465"/>
                    </a:ext>
                  </a:extLst>
                </a:gridCol>
                <a:gridCol w="597252">
                  <a:extLst>
                    <a:ext uri="{9D8B030D-6E8A-4147-A177-3AD203B41FA5}">
                      <a16:colId xmlns:a16="http://schemas.microsoft.com/office/drawing/2014/main" val="2575647129"/>
                    </a:ext>
                  </a:extLst>
                </a:gridCol>
                <a:gridCol w="597252">
                  <a:extLst>
                    <a:ext uri="{9D8B030D-6E8A-4147-A177-3AD203B41FA5}">
                      <a16:colId xmlns:a16="http://schemas.microsoft.com/office/drawing/2014/main" val="2505805971"/>
                    </a:ext>
                  </a:extLst>
                </a:gridCol>
                <a:gridCol w="597252">
                  <a:extLst>
                    <a:ext uri="{9D8B030D-6E8A-4147-A177-3AD203B41FA5}">
                      <a16:colId xmlns:a16="http://schemas.microsoft.com/office/drawing/2014/main" val="3383809991"/>
                    </a:ext>
                  </a:extLst>
                </a:gridCol>
                <a:gridCol w="597252">
                  <a:extLst>
                    <a:ext uri="{9D8B030D-6E8A-4147-A177-3AD203B41FA5}">
                      <a16:colId xmlns:a16="http://schemas.microsoft.com/office/drawing/2014/main" val="3523935334"/>
                    </a:ext>
                  </a:extLst>
                </a:gridCol>
                <a:gridCol w="597252">
                  <a:extLst>
                    <a:ext uri="{9D8B030D-6E8A-4147-A177-3AD203B41FA5}">
                      <a16:colId xmlns:a16="http://schemas.microsoft.com/office/drawing/2014/main" val="641513929"/>
                    </a:ext>
                  </a:extLst>
                </a:gridCol>
                <a:gridCol w="597252">
                  <a:extLst>
                    <a:ext uri="{9D8B030D-6E8A-4147-A177-3AD203B41FA5}">
                      <a16:colId xmlns:a16="http://schemas.microsoft.com/office/drawing/2014/main" val="3122342417"/>
                    </a:ext>
                  </a:extLst>
                </a:gridCol>
                <a:gridCol w="597252">
                  <a:extLst>
                    <a:ext uri="{9D8B030D-6E8A-4147-A177-3AD203B41FA5}">
                      <a16:colId xmlns:a16="http://schemas.microsoft.com/office/drawing/2014/main" val="3032304880"/>
                    </a:ext>
                  </a:extLst>
                </a:gridCol>
                <a:gridCol w="597252">
                  <a:extLst>
                    <a:ext uri="{9D8B030D-6E8A-4147-A177-3AD203B41FA5}">
                      <a16:colId xmlns:a16="http://schemas.microsoft.com/office/drawing/2014/main" val="856866896"/>
                    </a:ext>
                  </a:extLst>
                </a:gridCol>
                <a:gridCol w="597252">
                  <a:extLst>
                    <a:ext uri="{9D8B030D-6E8A-4147-A177-3AD203B41FA5}">
                      <a16:colId xmlns:a16="http://schemas.microsoft.com/office/drawing/2014/main" val="2668162566"/>
                    </a:ext>
                  </a:extLst>
                </a:gridCol>
              </a:tblGrid>
              <a:tr h="159229">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800" b="0" i="0" u="none" strike="noStrike">
                          <a:solidFill>
                            <a:srgbClr val="000000"/>
                          </a:solidFill>
                          <a:effectLst/>
                          <a:latin typeface="Meiryo UI" panose="020B0604030504040204" pitchFamily="50" charset="-128"/>
                          <a:ea typeface="Meiryo UI" panose="020B0604030504040204" pitchFamily="50" charset="-128"/>
                        </a:rPr>
                        <a:t>総数</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北海道</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東北</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東京圏</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関東</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甲信越</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北陸</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東海</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大阪府</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近畿</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中国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四国</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九州</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沖縄県</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61038495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631,361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32,561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147,366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106,661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88,277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17,225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62,122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21,826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30,006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17,073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78,032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708910"/>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1965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779,315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51,636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176,845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118,539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95,905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21,315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77,890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34,909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40,441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39,244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21,425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101,166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20194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858,462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82,303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180,248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102,495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89,662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21,245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91,628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46,424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49,939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45,834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23,245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125,889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045668"/>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676,460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47,351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131,235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87,897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69,039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16,155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83,679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41,249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46,984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38,399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18,438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82,176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11,858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02582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608,579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40,208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109,371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77,364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61,205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15,352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79,634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38,204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45,137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36,560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16,975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74,128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14,621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218648"/>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1985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626,612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50,206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108,467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76,265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58,428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15,219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80,709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42,004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48,596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39,840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17,563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77,510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11,805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47314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624,722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48,272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100,554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76,398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54,512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15,839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84,098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42,859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50,349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37,594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17,790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82,828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13,629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711663"/>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1995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524,070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35,271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75,035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76,770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48,230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13,211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75,917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38,595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49,063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13,854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58,786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9,085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990003"/>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537,318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35,301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74,282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78,242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48,046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14,101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78,998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43,364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50,574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31,463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14,801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59,826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8,320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837199"/>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2005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521,623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35,005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75,415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73,930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44,777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12,896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75,392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41,677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49,193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30,144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14,030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60,265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8,899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51382"/>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470,077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30,634</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68,221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64,271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37,797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11,069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70,669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39,709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44,279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26,330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12,475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55,386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9,237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915345"/>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487,251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30,216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65,589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67,489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39,998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11,680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73,581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42,867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47,318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27,608</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13,122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58,056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9,727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434894"/>
                  </a:ext>
                </a:extLst>
              </a:tr>
              <a:tr h="159229">
                <a:tc>
                  <a:txBody>
                    <a:bodyPr/>
                    <a:lstStyle/>
                    <a:p>
                      <a:pPr algn="l"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492,631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27,356</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60,353</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73,200</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39,339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12,951</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80,137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44,889</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47,217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27,675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12,842</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56,597</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800" b="0" i="0" u="none" strike="noStrike">
                          <a:solidFill>
                            <a:srgbClr val="000000"/>
                          </a:solidFill>
                          <a:effectLst/>
                          <a:latin typeface="Meiryo UI" panose="020B0604030504040204" pitchFamily="50" charset="-128"/>
                          <a:ea typeface="Meiryo UI" panose="020B0604030504040204" pitchFamily="50" charset="-128"/>
                        </a:rPr>
                        <a:t>10,075</a:t>
                      </a:r>
                    </a:p>
                  </a:txBody>
                  <a:tcPr marL="7302" marR="7302"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369055"/>
                  </a:ext>
                </a:extLst>
              </a:tr>
              <a:tr h="159229">
                <a:tc gridSpan="9">
                  <a:txBody>
                    <a:bodyPr/>
                    <a:lstStyle/>
                    <a:p>
                      <a:pPr algn="l"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関東は東京圏（埼玉県・千葉県・東京都・神奈川県）を除き、近畿は大阪府を除く。</a:t>
                      </a: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7302" marR="7302" marT="730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2758772"/>
                  </a:ext>
                </a:extLst>
              </a:tr>
            </a:tbl>
          </a:graphicData>
        </a:graphic>
      </p:graphicFrame>
      <p:sp>
        <p:nvSpPr>
          <p:cNvPr id="14" name="正方形/長方形 11">
            <a:extLst>
              <a:ext uri="{FF2B5EF4-FFF2-40B4-BE49-F238E27FC236}">
                <a16:creationId xmlns:a16="http://schemas.microsoft.com/office/drawing/2014/main" id="{0D480DDD-DA29-4751-8708-762DD627ED9B}"/>
              </a:ext>
            </a:extLst>
          </p:cNvPr>
          <p:cNvSpPr>
            <a:spLocks noChangeArrowheads="1"/>
          </p:cNvSpPr>
          <p:nvPr/>
        </p:nvSpPr>
        <p:spPr bwMode="auto">
          <a:xfrm>
            <a:off x="7185260" y="6678870"/>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2" name="正方形/長方形 1">
            <a:extLst>
              <a:ext uri="{FF2B5EF4-FFF2-40B4-BE49-F238E27FC236}">
                <a16:creationId xmlns:a16="http://schemas.microsoft.com/office/drawing/2014/main" id="{5FF74B83-0854-4C9E-89FA-ED9878A5FEA0}"/>
              </a:ext>
            </a:extLst>
          </p:cNvPr>
          <p:cNvSpPr/>
          <p:nvPr/>
        </p:nvSpPr>
        <p:spPr>
          <a:xfrm>
            <a:off x="8559718" y="74425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3" name="正方形/長方形 2">
            <a:extLst>
              <a:ext uri="{FF2B5EF4-FFF2-40B4-BE49-F238E27FC236}">
                <a16:creationId xmlns:a16="http://schemas.microsoft.com/office/drawing/2014/main" id="{4955995D-9A2D-46E2-8680-5668B7101DFA}"/>
              </a:ext>
            </a:extLst>
          </p:cNvPr>
          <p:cNvSpPr/>
          <p:nvPr/>
        </p:nvSpPr>
        <p:spPr>
          <a:xfrm>
            <a:off x="8559717" y="3459322"/>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381865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txBox="1">
            <a:spLocks/>
          </p:cNvSpPr>
          <p:nvPr/>
        </p:nvSpPr>
        <p:spPr bwMode="auto">
          <a:xfrm>
            <a:off x="122238" y="-792163"/>
            <a:ext cx="8424862" cy="792163"/>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2" name="スライド番号プレースホルダー 1"/>
          <p:cNvSpPr>
            <a:spLocks noGrp="1"/>
          </p:cNvSpPr>
          <p:nvPr>
            <p:ph type="sldNum" sz="quarter" idx="12"/>
          </p:nvPr>
        </p:nvSpPr>
        <p:spPr>
          <a:xfrm>
            <a:off x="6974905" y="6530350"/>
            <a:ext cx="2133600" cy="365125"/>
          </a:xfrm>
        </p:spPr>
        <p:txBody>
          <a:bodyPr/>
          <a:lstStyle/>
          <a:p>
            <a:pPr>
              <a:defRPr/>
            </a:pPr>
            <a:fld id="{C77793C5-38B7-48A6-8306-0FF47ECB2C84}" type="slidenum">
              <a:rPr lang="ja-JP" altLang="en-US" sz="1800">
                <a:solidFill>
                  <a:schemeClr val="tx1"/>
                </a:solidFill>
              </a:rPr>
              <a:pPr>
                <a:defRPr/>
              </a:pPr>
              <a:t>40</a:t>
            </a:fld>
            <a:endParaRPr lang="ja-JP" altLang="en-US" sz="1800" dirty="0">
              <a:solidFill>
                <a:schemeClr val="tx1"/>
              </a:solidFill>
            </a:endParaRPr>
          </a:p>
        </p:txBody>
      </p:sp>
      <p:sp>
        <p:nvSpPr>
          <p:cNvPr id="12" name="正方形/長方形 12"/>
          <p:cNvSpPr>
            <a:spLocks noChangeArrowheads="1"/>
          </p:cNvSpPr>
          <p:nvPr/>
        </p:nvSpPr>
        <p:spPr bwMode="auto">
          <a:xfrm>
            <a:off x="3923929" y="6674329"/>
            <a:ext cx="3435350" cy="221146"/>
          </a:xfrm>
          <a:prstGeom prst="rect">
            <a:avLst/>
          </a:prstGeom>
          <a:noFill/>
          <a:ln w="9525">
            <a:noFill/>
            <a:miter lim="800000"/>
            <a:headEnd/>
            <a:tailEnd/>
          </a:ln>
        </p:spPr>
        <p:txBody>
          <a:bodyPr lIns="91424" tIns="45712" rIns="91424" bIns="45712">
            <a:spAutoFit/>
          </a:bodyPr>
          <a:lstStyle/>
          <a:p>
            <a:pPr algn="r"/>
            <a:r>
              <a:rPr lang="ja-JP" altLang="en-US" sz="800" dirty="0">
                <a:latin typeface="Meiryo UI" panose="020B0604030504040204" pitchFamily="50" charset="-128"/>
                <a:ea typeface="Meiryo UI" panose="020B0604030504040204" pitchFamily="50" charset="-128"/>
              </a:rPr>
              <a:t>資料：「住民基本台帳人口移動報告」 （総務省統計局）より作成</a:t>
            </a:r>
          </a:p>
        </p:txBody>
      </p:sp>
      <p:sp>
        <p:nvSpPr>
          <p:cNvPr id="657" name="正方形/長方形 656"/>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各地域の転入超過数（</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658" name="正方形/長方形 657"/>
          <p:cNvSpPr/>
          <p:nvPr/>
        </p:nvSpPr>
        <p:spPr>
          <a:xfrm>
            <a:off x="122238" y="2003107"/>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年齢階層別・男女別の転入超過数の推移</a:t>
            </a:r>
          </a:p>
        </p:txBody>
      </p:sp>
      <p:sp>
        <p:nvSpPr>
          <p:cNvPr id="8" name="テキスト ボックス 7"/>
          <p:cNvSpPr txBox="1"/>
          <p:nvPr/>
        </p:nvSpPr>
        <p:spPr>
          <a:xfrm>
            <a:off x="3563888" y="2015820"/>
            <a:ext cx="4983212" cy="40011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関東は東京圏（埼玉県・千葉県・東京都・神奈川県）を除き、近畿は大阪府を除く</a:t>
            </a:r>
            <a:r>
              <a:rPr lang="ja-JP" altLang="en-US" sz="1000" dirty="0">
                <a:latin typeface="+mn-ea"/>
              </a:rPr>
              <a:t>。						</a:t>
            </a:r>
          </a:p>
        </p:txBody>
      </p:sp>
      <p:sp>
        <p:nvSpPr>
          <p:cNvPr id="18" name="タイトル 1"/>
          <p:cNvSpPr txBox="1">
            <a:spLocks/>
          </p:cNvSpPr>
          <p:nvPr/>
        </p:nvSpPr>
        <p:spPr>
          <a:xfrm>
            <a:off x="-35495" y="-20251"/>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転出入状況</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14" name="正方形/長方形 11">
            <a:extLst>
              <a:ext uri="{FF2B5EF4-FFF2-40B4-BE49-F238E27FC236}">
                <a16:creationId xmlns:a16="http://schemas.microsoft.com/office/drawing/2014/main" id="{6F1A52EC-FAF5-4ED3-B22B-ED035B11EC41}"/>
              </a:ext>
            </a:extLst>
          </p:cNvPr>
          <p:cNvSpPr>
            <a:spLocks noChangeArrowheads="1"/>
          </p:cNvSpPr>
          <p:nvPr/>
        </p:nvSpPr>
        <p:spPr bwMode="auto">
          <a:xfrm>
            <a:off x="7185260" y="6674329"/>
            <a:ext cx="1712889" cy="215427"/>
          </a:xfrm>
          <a:prstGeom prst="rect">
            <a:avLst/>
          </a:prstGeom>
          <a:noFill/>
          <a:ln w="9525">
            <a:noFill/>
            <a:miter lim="800000"/>
            <a:headEnd/>
            <a:tailEnd/>
          </a:ln>
        </p:spPr>
        <p:txBody>
          <a:bodyPr wrap="square" lIns="91424" tIns="45712" rIns="91424" bIns="45712">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全て日本人移動人口より算出</a:t>
            </a:r>
          </a:p>
        </p:txBody>
      </p:sp>
      <p:sp>
        <p:nvSpPr>
          <p:cNvPr id="3" name="正方形/長方形 2">
            <a:extLst>
              <a:ext uri="{FF2B5EF4-FFF2-40B4-BE49-F238E27FC236}">
                <a16:creationId xmlns:a16="http://schemas.microsoft.com/office/drawing/2014/main" id="{832B8183-50BA-47CA-B34B-EB5A84C7F799}"/>
              </a:ext>
            </a:extLst>
          </p:cNvPr>
          <p:cNvSpPr/>
          <p:nvPr/>
        </p:nvSpPr>
        <p:spPr>
          <a:xfrm>
            <a:off x="8096244" y="725902"/>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21" name="正方形/長方形 20">
            <a:extLst>
              <a:ext uri="{FF2B5EF4-FFF2-40B4-BE49-F238E27FC236}">
                <a16:creationId xmlns:a16="http://schemas.microsoft.com/office/drawing/2014/main" id="{A326F9C9-B01A-4298-BDD4-E597D0601622}"/>
              </a:ext>
            </a:extLst>
          </p:cNvPr>
          <p:cNvSpPr/>
          <p:nvPr/>
        </p:nvSpPr>
        <p:spPr>
          <a:xfrm>
            <a:off x="8416040" y="4495007"/>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22" name="正方形/長方形 21">
            <a:extLst>
              <a:ext uri="{FF2B5EF4-FFF2-40B4-BE49-F238E27FC236}">
                <a16:creationId xmlns:a16="http://schemas.microsoft.com/office/drawing/2014/main" id="{D91B3C77-8180-4DAD-9E47-F0F05EA3140D}"/>
              </a:ext>
            </a:extLst>
          </p:cNvPr>
          <p:cNvSpPr/>
          <p:nvPr/>
        </p:nvSpPr>
        <p:spPr>
          <a:xfrm>
            <a:off x="8431370" y="5648824"/>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5" name="表 4"/>
          <p:cNvGraphicFramePr>
            <a:graphicFrameLocks noGrp="1"/>
          </p:cNvGraphicFramePr>
          <p:nvPr/>
        </p:nvGraphicFramePr>
        <p:xfrm>
          <a:off x="391314" y="1016291"/>
          <a:ext cx="8168894" cy="979991"/>
        </p:xfrm>
        <a:graphic>
          <a:graphicData uri="http://schemas.openxmlformats.org/drawingml/2006/table">
            <a:tbl>
              <a:tblPr/>
              <a:tblGrid>
                <a:gridCol w="777296">
                  <a:extLst>
                    <a:ext uri="{9D8B030D-6E8A-4147-A177-3AD203B41FA5}">
                      <a16:colId xmlns:a16="http://schemas.microsoft.com/office/drawing/2014/main" val="1442571997"/>
                    </a:ext>
                  </a:extLst>
                </a:gridCol>
                <a:gridCol w="546536">
                  <a:extLst>
                    <a:ext uri="{9D8B030D-6E8A-4147-A177-3AD203B41FA5}">
                      <a16:colId xmlns:a16="http://schemas.microsoft.com/office/drawing/2014/main" val="1226308717"/>
                    </a:ext>
                  </a:extLst>
                </a:gridCol>
                <a:gridCol w="612121">
                  <a:extLst>
                    <a:ext uri="{9D8B030D-6E8A-4147-A177-3AD203B41FA5}">
                      <a16:colId xmlns:a16="http://schemas.microsoft.com/office/drawing/2014/main" val="515811092"/>
                    </a:ext>
                  </a:extLst>
                </a:gridCol>
                <a:gridCol w="553823">
                  <a:extLst>
                    <a:ext uri="{9D8B030D-6E8A-4147-A177-3AD203B41FA5}">
                      <a16:colId xmlns:a16="http://schemas.microsoft.com/office/drawing/2014/main" val="107520296"/>
                    </a:ext>
                  </a:extLst>
                </a:gridCol>
                <a:gridCol w="546536">
                  <a:extLst>
                    <a:ext uri="{9D8B030D-6E8A-4147-A177-3AD203B41FA5}">
                      <a16:colId xmlns:a16="http://schemas.microsoft.com/office/drawing/2014/main" val="1708102365"/>
                    </a:ext>
                  </a:extLst>
                </a:gridCol>
                <a:gridCol w="553823">
                  <a:extLst>
                    <a:ext uri="{9D8B030D-6E8A-4147-A177-3AD203B41FA5}">
                      <a16:colId xmlns:a16="http://schemas.microsoft.com/office/drawing/2014/main" val="2616768869"/>
                    </a:ext>
                  </a:extLst>
                </a:gridCol>
                <a:gridCol w="546536">
                  <a:extLst>
                    <a:ext uri="{9D8B030D-6E8A-4147-A177-3AD203B41FA5}">
                      <a16:colId xmlns:a16="http://schemas.microsoft.com/office/drawing/2014/main" val="3468019217"/>
                    </a:ext>
                  </a:extLst>
                </a:gridCol>
                <a:gridCol w="612121">
                  <a:extLst>
                    <a:ext uri="{9D8B030D-6E8A-4147-A177-3AD203B41FA5}">
                      <a16:colId xmlns:a16="http://schemas.microsoft.com/office/drawing/2014/main" val="4266054348"/>
                    </a:ext>
                  </a:extLst>
                </a:gridCol>
                <a:gridCol w="544107">
                  <a:extLst>
                    <a:ext uri="{9D8B030D-6E8A-4147-A177-3AD203B41FA5}">
                      <a16:colId xmlns:a16="http://schemas.microsoft.com/office/drawing/2014/main" val="27166030"/>
                    </a:ext>
                  </a:extLst>
                </a:gridCol>
                <a:gridCol w="553823">
                  <a:extLst>
                    <a:ext uri="{9D8B030D-6E8A-4147-A177-3AD203B41FA5}">
                      <a16:colId xmlns:a16="http://schemas.microsoft.com/office/drawing/2014/main" val="2271444096"/>
                    </a:ext>
                  </a:extLst>
                </a:gridCol>
                <a:gridCol w="612121">
                  <a:extLst>
                    <a:ext uri="{9D8B030D-6E8A-4147-A177-3AD203B41FA5}">
                      <a16:colId xmlns:a16="http://schemas.microsoft.com/office/drawing/2014/main" val="1973156100"/>
                    </a:ext>
                  </a:extLst>
                </a:gridCol>
                <a:gridCol w="553823">
                  <a:extLst>
                    <a:ext uri="{9D8B030D-6E8A-4147-A177-3AD203B41FA5}">
                      <a16:colId xmlns:a16="http://schemas.microsoft.com/office/drawing/2014/main" val="2418571041"/>
                    </a:ext>
                  </a:extLst>
                </a:gridCol>
                <a:gridCol w="612121">
                  <a:extLst>
                    <a:ext uri="{9D8B030D-6E8A-4147-A177-3AD203B41FA5}">
                      <a16:colId xmlns:a16="http://schemas.microsoft.com/office/drawing/2014/main" val="1201186468"/>
                    </a:ext>
                  </a:extLst>
                </a:gridCol>
                <a:gridCol w="544107">
                  <a:extLst>
                    <a:ext uri="{9D8B030D-6E8A-4147-A177-3AD203B41FA5}">
                      <a16:colId xmlns:a16="http://schemas.microsoft.com/office/drawing/2014/main" val="1272872006"/>
                    </a:ext>
                  </a:extLst>
                </a:gridCol>
              </a:tblGrid>
              <a:tr h="135771">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extLst>
                  <a:ext uri="{0D108BD9-81ED-4DB2-BD59-A6C34878D82A}">
                    <a16:rowId xmlns:a16="http://schemas.microsoft.com/office/drawing/2014/main" val="4159949371"/>
                  </a:ext>
                </a:extLst>
              </a:tr>
              <a:tr h="157208">
                <a:tc>
                  <a:txBody>
                    <a:bodyPr/>
                    <a:lstStyle/>
                    <a:p>
                      <a:pPr algn="l" fontAlgn="ctr"/>
                      <a:r>
                        <a:rPr lang="en-US" altLang="ja-JP" sz="800" b="0" i="0" u="none" strike="noStrike" dirty="0">
                          <a:effectLst/>
                          <a:latin typeface="ＭＳ Ｐゴシック" panose="020B0600070205080204" pitchFamily="50" charset="-128"/>
                          <a:ea typeface="ＭＳ Ｐゴシック" panose="020B0600070205080204" pitchFamily="50" charset="-128"/>
                        </a:rPr>
                        <a:t>2022</a:t>
                      </a:r>
                      <a:r>
                        <a:rPr lang="ja-JP" altLang="en-US" sz="800" b="0" i="0" u="none" strike="noStrike" dirty="0">
                          <a:effectLst/>
                          <a:latin typeface="ＭＳ Ｐゴシック" panose="020B0600070205080204" pitchFamily="50" charset="-128"/>
                          <a:ea typeface="ＭＳ Ｐゴシック" panose="020B0600070205080204" pitchFamily="50" charset="-128"/>
                        </a:rPr>
                        <a:t>年総数</a:t>
                      </a:r>
                    </a:p>
                  </a:txBody>
                  <a:tcPr marL="7042" marR="7042" marT="7042"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0CECE"/>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rPr>
                        <a:t>4,023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21,163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94,411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2,148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6,116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6,208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15,872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7,404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16,754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15,061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8,935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4,178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1357</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extLst>
                  <a:ext uri="{0D108BD9-81ED-4DB2-BD59-A6C34878D82A}">
                    <a16:rowId xmlns:a16="http://schemas.microsoft.com/office/drawing/2014/main" val="1216792544"/>
                  </a:ext>
                </a:extLst>
              </a:tr>
              <a:tr h="121479">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2021</a:t>
                      </a:r>
                      <a:r>
                        <a:rPr lang="ja-JP" altLang="en-US" sz="600" b="0" i="0" u="none" strike="noStrike" dirty="0">
                          <a:effectLst/>
                          <a:latin typeface="ＭＳ Ｐゴシック" panose="020B0600070205080204" pitchFamily="50" charset="-128"/>
                          <a:ea typeface="ＭＳ Ｐゴシック" panose="020B0600070205080204" pitchFamily="50" charset="-128"/>
                        </a:rPr>
                        <a:t>年度総数</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2,147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18,663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80,441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6,506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4,860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15,886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5,883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7,319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13,089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7,339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4,306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483</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5992710"/>
                  </a:ext>
                </a:extLst>
              </a:tr>
              <a:tr h="150063">
                <a:tc>
                  <a:txBody>
                    <a:bodyPr/>
                    <a:lstStyle/>
                    <a:p>
                      <a:pPr algn="l" fontAlgn="ctr"/>
                      <a:r>
                        <a:rPr lang="en-US" altLang="ja-JP" sz="800" b="0" i="0" u="none" strike="noStrike" dirty="0">
                          <a:effectLst/>
                          <a:latin typeface="ＭＳ Ｐゴシック" panose="020B0600070205080204" pitchFamily="50" charset="-128"/>
                          <a:ea typeface="ＭＳ Ｐゴシック" panose="020B0600070205080204" pitchFamily="50" charset="-128"/>
                        </a:rPr>
                        <a:t>2022</a:t>
                      </a:r>
                      <a:r>
                        <a:rPr lang="ja-JP" altLang="en-US" sz="800" b="0" i="0" u="none" strike="noStrike" dirty="0">
                          <a:effectLst/>
                          <a:latin typeface="ＭＳ Ｐゴシック" panose="020B0600070205080204" pitchFamily="50" charset="-128"/>
                          <a:ea typeface="ＭＳ Ｐゴシック" panose="020B0600070205080204" pitchFamily="50" charset="-128"/>
                        </a:rPr>
                        <a:t>年男性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559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8,984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40,663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654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2,750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2,881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8,174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2,341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8,913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6,928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3,908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226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805</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994322"/>
                  </a:ext>
                </a:extLst>
              </a:tr>
              <a:tr h="121479">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2021 </a:t>
                      </a:r>
                      <a:r>
                        <a:rPr lang="ja-JP" altLang="en-US" sz="600" b="0" i="0" u="none" strike="noStrike" dirty="0">
                          <a:effectLst/>
                          <a:latin typeface="ＭＳ Ｐゴシック" panose="020B0600070205080204" pitchFamily="50" charset="-128"/>
                          <a:ea typeface="ＭＳ Ｐゴシック" panose="020B0600070205080204" pitchFamily="50" charset="-128"/>
                        </a:rPr>
                        <a:t>年度男性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7,547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34,176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997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2,332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2,066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7,274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1,404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6,858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5,707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2,870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304</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5219588"/>
                  </a:ext>
                </a:extLst>
              </a:tr>
              <a:tr h="150063">
                <a:tc>
                  <a:txBody>
                    <a:bodyPr/>
                    <a:lstStyle/>
                    <a:p>
                      <a:pPr algn="l" fontAlgn="ctr"/>
                      <a:r>
                        <a:rPr lang="en-US" altLang="ja-JP" sz="800" b="0" i="0" u="none" strike="noStrike" dirty="0">
                          <a:effectLst/>
                          <a:latin typeface="ＭＳ Ｐゴシック" panose="020B0600070205080204" pitchFamily="50" charset="-128"/>
                          <a:ea typeface="ＭＳ Ｐゴシック" panose="020B0600070205080204" pitchFamily="50" charset="-128"/>
                        </a:rPr>
                        <a:t>2022</a:t>
                      </a:r>
                      <a:r>
                        <a:rPr lang="ja-JP" altLang="en-US" sz="800" b="0" i="0" u="none" strike="noStrike" dirty="0">
                          <a:effectLst/>
                          <a:latin typeface="ＭＳ Ｐゴシック" panose="020B0600070205080204" pitchFamily="50" charset="-128"/>
                          <a:ea typeface="ＭＳ Ｐゴシック" panose="020B0600070205080204" pitchFamily="50" charset="-128"/>
                        </a:rPr>
                        <a:t>年女性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3,464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12,179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53,748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2,802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3,836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3,327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7,698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5,063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a:t>
                      </a:r>
                      <a:r>
                        <a:rPr lang="en-US" altLang="ja-JP" sz="800" b="0" i="0" u="none" strike="noStrike" dirty="0">
                          <a:effectLst/>
                          <a:latin typeface="Meiryo UI" panose="020B0604030504040204" pitchFamily="50" charset="-128"/>
                          <a:ea typeface="Meiryo UI" panose="020B0604030504040204" pitchFamily="50" charset="-128"/>
                        </a:rPr>
                        <a:t>7,841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8,133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5,027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3,952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552</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691054"/>
                  </a:ext>
                </a:extLst>
              </a:tr>
              <a:tr h="121479">
                <a:tc>
                  <a:txBody>
                    <a:bodyPr/>
                    <a:lstStyle/>
                    <a:p>
                      <a:pPr algn="r" fontAlgn="ctr"/>
                      <a:r>
                        <a:rPr lang="en-US" altLang="ja-JP" sz="600" b="0" i="0" u="none" strike="noStrike" dirty="0">
                          <a:effectLst/>
                          <a:latin typeface="ＭＳ Ｐゴシック" panose="020B0600070205080204" pitchFamily="50" charset="-128"/>
                          <a:ea typeface="ＭＳ Ｐゴシック" panose="020B0600070205080204" pitchFamily="50" charset="-128"/>
                        </a:rPr>
                        <a:t>2021</a:t>
                      </a:r>
                      <a:r>
                        <a:rPr lang="ja-JP" altLang="en-US" sz="600" b="0" i="0" u="none" strike="noStrike" dirty="0">
                          <a:effectLst/>
                          <a:latin typeface="ＭＳ Ｐゴシック" panose="020B0600070205080204" pitchFamily="50" charset="-128"/>
                          <a:ea typeface="ＭＳ Ｐゴシック" panose="020B0600070205080204" pitchFamily="50" charset="-128"/>
                        </a:rPr>
                        <a:t>年度女性</a:t>
                      </a:r>
                    </a:p>
                  </a:txBody>
                  <a:tcPr marL="7042" marR="7042" marT="70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2,137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11,116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46,265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1,806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4,174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2,794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8,612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4,479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461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7,382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4,469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800" b="0" i="0" u="none" strike="noStrike" dirty="0">
                          <a:effectLst/>
                          <a:latin typeface="Meiryo UI" panose="020B0604030504040204" pitchFamily="50" charset="-128"/>
                          <a:ea typeface="Meiryo UI" panose="020B0604030504040204" pitchFamily="50" charset="-128"/>
                        </a:rPr>
                        <a:t>▲ </a:t>
                      </a:r>
                      <a:r>
                        <a:rPr lang="en-US" altLang="ja-JP" sz="800" b="0" i="0" u="none" strike="noStrike" dirty="0">
                          <a:effectLst/>
                          <a:latin typeface="Meiryo UI" panose="020B0604030504040204" pitchFamily="50" charset="-128"/>
                          <a:ea typeface="Meiryo UI" panose="020B0604030504040204" pitchFamily="50" charset="-128"/>
                        </a:rPr>
                        <a:t>3,493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effectLst/>
                          <a:latin typeface="Meiryo UI" panose="020B0604030504040204" pitchFamily="50" charset="-128"/>
                          <a:ea typeface="Meiryo UI" panose="020B0604030504040204" pitchFamily="50" charset="-128"/>
                        </a:rPr>
                        <a:t>179</a:t>
                      </a:r>
                    </a:p>
                  </a:txBody>
                  <a:tcPr marL="7042" marR="7042" marT="70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6387379"/>
                  </a:ext>
                </a:extLst>
              </a:tr>
            </a:tbl>
          </a:graphicData>
        </a:graphic>
      </p:graphicFrame>
      <p:graphicFrame>
        <p:nvGraphicFramePr>
          <p:cNvPr id="7" name="表 6"/>
          <p:cNvGraphicFramePr>
            <a:graphicFrameLocks noGrp="1"/>
          </p:cNvGraphicFramePr>
          <p:nvPr/>
        </p:nvGraphicFramePr>
        <p:xfrm>
          <a:off x="368300" y="2221566"/>
          <a:ext cx="8162538" cy="1116551"/>
        </p:xfrm>
        <a:graphic>
          <a:graphicData uri="http://schemas.openxmlformats.org/drawingml/2006/table">
            <a:tbl>
              <a:tblPr/>
              <a:tblGrid>
                <a:gridCol w="772296">
                  <a:extLst>
                    <a:ext uri="{9D8B030D-6E8A-4147-A177-3AD203B41FA5}">
                      <a16:colId xmlns:a16="http://schemas.microsoft.com/office/drawing/2014/main" val="2647776928"/>
                    </a:ext>
                  </a:extLst>
                </a:gridCol>
                <a:gridCol w="546436">
                  <a:extLst>
                    <a:ext uri="{9D8B030D-6E8A-4147-A177-3AD203B41FA5}">
                      <a16:colId xmlns:a16="http://schemas.microsoft.com/office/drawing/2014/main" val="1767151656"/>
                    </a:ext>
                  </a:extLst>
                </a:gridCol>
                <a:gridCol w="612008">
                  <a:extLst>
                    <a:ext uri="{9D8B030D-6E8A-4147-A177-3AD203B41FA5}">
                      <a16:colId xmlns:a16="http://schemas.microsoft.com/office/drawing/2014/main" val="3141246677"/>
                    </a:ext>
                  </a:extLst>
                </a:gridCol>
                <a:gridCol w="553722">
                  <a:extLst>
                    <a:ext uri="{9D8B030D-6E8A-4147-A177-3AD203B41FA5}">
                      <a16:colId xmlns:a16="http://schemas.microsoft.com/office/drawing/2014/main" val="981568553"/>
                    </a:ext>
                  </a:extLst>
                </a:gridCol>
                <a:gridCol w="546436">
                  <a:extLst>
                    <a:ext uri="{9D8B030D-6E8A-4147-A177-3AD203B41FA5}">
                      <a16:colId xmlns:a16="http://schemas.microsoft.com/office/drawing/2014/main" val="3052628795"/>
                    </a:ext>
                  </a:extLst>
                </a:gridCol>
                <a:gridCol w="553722">
                  <a:extLst>
                    <a:ext uri="{9D8B030D-6E8A-4147-A177-3AD203B41FA5}">
                      <a16:colId xmlns:a16="http://schemas.microsoft.com/office/drawing/2014/main" val="2152332900"/>
                    </a:ext>
                  </a:extLst>
                </a:gridCol>
                <a:gridCol w="546436">
                  <a:extLst>
                    <a:ext uri="{9D8B030D-6E8A-4147-A177-3AD203B41FA5}">
                      <a16:colId xmlns:a16="http://schemas.microsoft.com/office/drawing/2014/main" val="1898641099"/>
                    </a:ext>
                  </a:extLst>
                </a:gridCol>
                <a:gridCol w="612008">
                  <a:extLst>
                    <a:ext uri="{9D8B030D-6E8A-4147-A177-3AD203B41FA5}">
                      <a16:colId xmlns:a16="http://schemas.microsoft.com/office/drawing/2014/main" val="4070013713"/>
                    </a:ext>
                  </a:extLst>
                </a:gridCol>
                <a:gridCol w="544007">
                  <a:extLst>
                    <a:ext uri="{9D8B030D-6E8A-4147-A177-3AD203B41FA5}">
                      <a16:colId xmlns:a16="http://schemas.microsoft.com/office/drawing/2014/main" val="3328059258"/>
                    </a:ext>
                  </a:extLst>
                </a:gridCol>
                <a:gridCol w="553722">
                  <a:extLst>
                    <a:ext uri="{9D8B030D-6E8A-4147-A177-3AD203B41FA5}">
                      <a16:colId xmlns:a16="http://schemas.microsoft.com/office/drawing/2014/main" val="3614795486"/>
                    </a:ext>
                  </a:extLst>
                </a:gridCol>
                <a:gridCol w="612008">
                  <a:extLst>
                    <a:ext uri="{9D8B030D-6E8A-4147-A177-3AD203B41FA5}">
                      <a16:colId xmlns:a16="http://schemas.microsoft.com/office/drawing/2014/main" val="440200968"/>
                    </a:ext>
                  </a:extLst>
                </a:gridCol>
                <a:gridCol w="553722">
                  <a:extLst>
                    <a:ext uri="{9D8B030D-6E8A-4147-A177-3AD203B41FA5}">
                      <a16:colId xmlns:a16="http://schemas.microsoft.com/office/drawing/2014/main" val="3639019254"/>
                    </a:ext>
                  </a:extLst>
                </a:gridCol>
                <a:gridCol w="612008">
                  <a:extLst>
                    <a:ext uri="{9D8B030D-6E8A-4147-A177-3AD203B41FA5}">
                      <a16:colId xmlns:a16="http://schemas.microsoft.com/office/drawing/2014/main" val="2980442332"/>
                    </a:ext>
                  </a:extLst>
                </a:gridCol>
                <a:gridCol w="544007">
                  <a:extLst>
                    <a:ext uri="{9D8B030D-6E8A-4147-A177-3AD203B41FA5}">
                      <a16:colId xmlns:a16="http://schemas.microsoft.com/office/drawing/2014/main" val="3784790104"/>
                    </a:ext>
                  </a:extLst>
                </a:gridCol>
              </a:tblGrid>
              <a:tr h="122965">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（男性・</a:t>
                      </a:r>
                      <a:r>
                        <a:rPr lang="en-US" altLang="ja-JP" sz="800" b="0" i="0" u="none" strike="noStrike">
                          <a:effectLst/>
                          <a:latin typeface="ＭＳ Ｐゴシック" panose="020B0600070205080204" pitchFamily="50" charset="-128"/>
                          <a:ea typeface="ＭＳ Ｐゴシック" panose="020B0600070205080204" pitchFamily="50" charset="-128"/>
                        </a:rPr>
                        <a:t>15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24</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135621"/>
                  </a:ext>
                </a:extLst>
              </a:tr>
              <a:tr h="122965">
                <a:tc>
                  <a:txBody>
                    <a:bodyPr/>
                    <a:lstStyle/>
                    <a:p>
                      <a:pPr algn="l" fontAlgn="ctr"/>
                      <a:r>
                        <a:rPr lang="ja-JP" altLang="en-US" sz="800" b="0" i="0" u="none" strike="noStrike" dirty="0">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dirty="0">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473000731"/>
                  </a:ext>
                </a:extLst>
              </a:tr>
              <a:tr h="122661">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2016</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2,801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9,219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46,655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3,608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5,118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1,688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1,082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3,380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5,418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4,080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13,486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1,512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9838789"/>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2,229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9,731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46,162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3,038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5,311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1,599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834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2,561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6,190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3,860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3,976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11,957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1,666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830411"/>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9,738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47,370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2,725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6,290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4,468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4,006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11,291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97428"/>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2,554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10,045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49,744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5,571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3,534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4,427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11,519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5199186"/>
                  </a:ext>
                </a:extLst>
              </a:tr>
              <a:tr h="122661">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8,581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44,121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3,440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5,288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1,896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3,907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2,871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4,265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3,775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10,249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3749134"/>
                  </a:ext>
                </a:extLst>
              </a:tr>
              <a:tr h="122661">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2021</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8,240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44,387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3,248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5,185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3,585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3,122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9,164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1,252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407086"/>
                  </a:ext>
                </a:extLst>
              </a:tr>
              <a:tr h="122661">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2022</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1,520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8,034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45,739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3,788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4,845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1,844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2,323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3,518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7,548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4,940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3,740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9,078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1,597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02008"/>
                  </a:ext>
                </a:extLst>
              </a:tr>
            </a:tbl>
          </a:graphicData>
        </a:graphic>
      </p:graphicFrame>
      <p:sp>
        <p:nvSpPr>
          <p:cNvPr id="16" name="正方形/長方形 15">
            <a:extLst>
              <a:ext uri="{FF2B5EF4-FFF2-40B4-BE49-F238E27FC236}">
                <a16:creationId xmlns:a16="http://schemas.microsoft.com/office/drawing/2014/main" id="{CC54A0E1-A881-4826-8EA0-9FA3B31E8709}"/>
              </a:ext>
            </a:extLst>
          </p:cNvPr>
          <p:cNvSpPr/>
          <p:nvPr/>
        </p:nvSpPr>
        <p:spPr>
          <a:xfrm>
            <a:off x="8380937" y="2055808"/>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9" name="表 8"/>
          <p:cNvGraphicFramePr>
            <a:graphicFrameLocks noGrp="1"/>
          </p:cNvGraphicFramePr>
          <p:nvPr/>
        </p:nvGraphicFramePr>
        <p:xfrm>
          <a:off x="369732" y="3364817"/>
          <a:ext cx="8162538" cy="1120702"/>
        </p:xfrm>
        <a:graphic>
          <a:graphicData uri="http://schemas.openxmlformats.org/drawingml/2006/table">
            <a:tbl>
              <a:tblPr/>
              <a:tblGrid>
                <a:gridCol w="772296">
                  <a:extLst>
                    <a:ext uri="{9D8B030D-6E8A-4147-A177-3AD203B41FA5}">
                      <a16:colId xmlns:a16="http://schemas.microsoft.com/office/drawing/2014/main" val="792965352"/>
                    </a:ext>
                  </a:extLst>
                </a:gridCol>
                <a:gridCol w="546436">
                  <a:extLst>
                    <a:ext uri="{9D8B030D-6E8A-4147-A177-3AD203B41FA5}">
                      <a16:colId xmlns:a16="http://schemas.microsoft.com/office/drawing/2014/main" val="2596109228"/>
                    </a:ext>
                  </a:extLst>
                </a:gridCol>
                <a:gridCol w="612008">
                  <a:extLst>
                    <a:ext uri="{9D8B030D-6E8A-4147-A177-3AD203B41FA5}">
                      <a16:colId xmlns:a16="http://schemas.microsoft.com/office/drawing/2014/main" val="4286673628"/>
                    </a:ext>
                  </a:extLst>
                </a:gridCol>
                <a:gridCol w="553722">
                  <a:extLst>
                    <a:ext uri="{9D8B030D-6E8A-4147-A177-3AD203B41FA5}">
                      <a16:colId xmlns:a16="http://schemas.microsoft.com/office/drawing/2014/main" val="3243307985"/>
                    </a:ext>
                  </a:extLst>
                </a:gridCol>
                <a:gridCol w="546436">
                  <a:extLst>
                    <a:ext uri="{9D8B030D-6E8A-4147-A177-3AD203B41FA5}">
                      <a16:colId xmlns:a16="http://schemas.microsoft.com/office/drawing/2014/main" val="2231874394"/>
                    </a:ext>
                  </a:extLst>
                </a:gridCol>
                <a:gridCol w="553722">
                  <a:extLst>
                    <a:ext uri="{9D8B030D-6E8A-4147-A177-3AD203B41FA5}">
                      <a16:colId xmlns:a16="http://schemas.microsoft.com/office/drawing/2014/main" val="3324495750"/>
                    </a:ext>
                  </a:extLst>
                </a:gridCol>
                <a:gridCol w="546436">
                  <a:extLst>
                    <a:ext uri="{9D8B030D-6E8A-4147-A177-3AD203B41FA5}">
                      <a16:colId xmlns:a16="http://schemas.microsoft.com/office/drawing/2014/main" val="1201942374"/>
                    </a:ext>
                  </a:extLst>
                </a:gridCol>
                <a:gridCol w="612008">
                  <a:extLst>
                    <a:ext uri="{9D8B030D-6E8A-4147-A177-3AD203B41FA5}">
                      <a16:colId xmlns:a16="http://schemas.microsoft.com/office/drawing/2014/main" val="1869308699"/>
                    </a:ext>
                  </a:extLst>
                </a:gridCol>
                <a:gridCol w="544007">
                  <a:extLst>
                    <a:ext uri="{9D8B030D-6E8A-4147-A177-3AD203B41FA5}">
                      <a16:colId xmlns:a16="http://schemas.microsoft.com/office/drawing/2014/main" val="344246"/>
                    </a:ext>
                  </a:extLst>
                </a:gridCol>
                <a:gridCol w="553722">
                  <a:extLst>
                    <a:ext uri="{9D8B030D-6E8A-4147-A177-3AD203B41FA5}">
                      <a16:colId xmlns:a16="http://schemas.microsoft.com/office/drawing/2014/main" val="4272020612"/>
                    </a:ext>
                  </a:extLst>
                </a:gridCol>
                <a:gridCol w="612008">
                  <a:extLst>
                    <a:ext uri="{9D8B030D-6E8A-4147-A177-3AD203B41FA5}">
                      <a16:colId xmlns:a16="http://schemas.microsoft.com/office/drawing/2014/main" val="1238225523"/>
                    </a:ext>
                  </a:extLst>
                </a:gridCol>
                <a:gridCol w="553722">
                  <a:extLst>
                    <a:ext uri="{9D8B030D-6E8A-4147-A177-3AD203B41FA5}">
                      <a16:colId xmlns:a16="http://schemas.microsoft.com/office/drawing/2014/main" val="196872395"/>
                    </a:ext>
                  </a:extLst>
                </a:gridCol>
                <a:gridCol w="612008">
                  <a:extLst>
                    <a:ext uri="{9D8B030D-6E8A-4147-A177-3AD203B41FA5}">
                      <a16:colId xmlns:a16="http://schemas.microsoft.com/office/drawing/2014/main" val="4261475946"/>
                    </a:ext>
                  </a:extLst>
                </a:gridCol>
                <a:gridCol w="544007">
                  <a:extLst>
                    <a:ext uri="{9D8B030D-6E8A-4147-A177-3AD203B41FA5}">
                      <a16:colId xmlns:a16="http://schemas.microsoft.com/office/drawing/2014/main" val="2347836161"/>
                    </a:ext>
                  </a:extLst>
                </a:gridCol>
              </a:tblGrid>
              <a:tr h="134912">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（女性・</a:t>
                      </a:r>
                      <a:r>
                        <a:rPr lang="en-US" altLang="ja-JP" sz="800" b="0" i="0" u="none" strike="noStrike">
                          <a:effectLst/>
                          <a:latin typeface="ＭＳ Ｐゴシック" panose="020B0600070205080204" pitchFamily="50" charset="-128"/>
                          <a:ea typeface="ＭＳ Ｐゴシック" panose="020B0600070205080204" pitchFamily="50" charset="-128"/>
                        </a:rPr>
                        <a:t>15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24</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1612283"/>
                  </a:ext>
                </a:extLst>
              </a:tr>
              <a:tr h="134912">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dirty="0">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39417203"/>
                  </a:ext>
                </a:extLst>
              </a:tr>
              <a:tr h="121554">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2016</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2,732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11,717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49,892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6,040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6,570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2,208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6,262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2,616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4,102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9,870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1,239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6984794"/>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12,109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51,404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6,123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6,557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2,382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4,209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6,275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2,983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5,185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4,172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9,787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1,386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7355959"/>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12,249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54,489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7,019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6,798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5,579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4,581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9,918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1,295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1625909"/>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2,823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12,634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56,612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6,880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7,144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5,683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7,448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4,648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6,079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4,615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9,536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5822632"/>
                  </a:ext>
                </a:extLst>
              </a:tr>
              <a:tr h="121554">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2,173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10,983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50,654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6,343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5,562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7,782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2,532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5,286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4,520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8,293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572058"/>
                  </a:ext>
                </a:extLst>
              </a:tr>
              <a:tr h="121554">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2021</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10,576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49,423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6,512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5,763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6,642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2,145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4,264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7,543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1,116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697055"/>
                  </a:ext>
                </a:extLst>
              </a:tr>
              <a:tr h="121554">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2022</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a:t>
                      </a:r>
                      <a:r>
                        <a:rPr lang="en-US" altLang="ja-JP" sz="700" b="0" i="0" u="none" strike="noStrike" dirty="0">
                          <a:effectLst/>
                          <a:latin typeface="游ゴシック" panose="020B0400000000000000" pitchFamily="50" charset="-128"/>
                          <a:ea typeface="游ゴシック" panose="020B0400000000000000" pitchFamily="50" charset="-128"/>
                        </a:rPr>
                        <a:t>2,424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10,019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49,874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6,234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5,950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2,578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4,270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6,585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6,239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5,614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a:t>
                      </a:r>
                      <a:r>
                        <a:rPr lang="ja-JP" altLang="en-US" sz="700" b="0" i="0" u="none" strike="noStrike" baseline="0" dirty="0">
                          <a:effectLst/>
                          <a:latin typeface="游ゴシック" panose="020B0400000000000000" pitchFamily="50" charset="-128"/>
                          <a:ea typeface="游ゴシック" panose="020B0400000000000000" pitchFamily="50" charset="-128"/>
                        </a:rPr>
                        <a:t> </a:t>
                      </a:r>
                      <a:r>
                        <a:rPr lang="en-US" altLang="ja-JP" sz="700" b="0" i="0" u="none" strike="noStrike" baseline="0" dirty="0">
                          <a:effectLst/>
                          <a:latin typeface="游ゴシック" panose="020B0400000000000000" pitchFamily="50" charset="-128"/>
                          <a:ea typeface="游ゴシック" panose="020B0400000000000000" pitchFamily="50" charset="-128"/>
                        </a:rPr>
                        <a:t>4,307</a:t>
                      </a:r>
                      <a:endParaRPr lang="en-US" altLang="ja-JP" sz="700" b="0" i="0" u="none" strike="noStrike" dirty="0">
                        <a:effectLst/>
                        <a:latin typeface="游ゴシック" panose="020B0400000000000000" pitchFamily="50" charset="-128"/>
                        <a:ea typeface="游ゴシック" panose="020B0400000000000000" pitchFamily="50" charset="-128"/>
                      </a:endParaRP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7,567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1,257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300538"/>
                  </a:ext>
                </a:extLst>
              </a:tr>
            </a:tbl>
          </a:graphicData>
        </a:graphic>
      </p:graphicFrame>
      <p:sp>
        <p:nvSpPr>
          <p:cNvPr id="19" name="正方形/長方形 18">
            <a:extLst>
              <a:ext uri="{FF2B5EF4-FFF2-40B4-BE49-F238E27FC236}">
                <a16:creationId xmlns:a16="http://schemas.microsoft.com/office/drawing/2014/main" id="{01FAAF9E-F497-4CF1-9B53-397250380237}"/>
              </a:ext>
            </a:extLst>
          </p:cNvPr>
          <p:cNvSpPr/>
          <p:nvPr/>
        </p:nvSpPr>
        <p:spPr>
          <a:xfrm>
            <a:off x="8416041" y="3360169"/>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15" name="表 14"/>
          <p:cNvGraphicFramePr>
            <a:graphicFrameLocks noGrp="1"/>
          </p:cNvGraphicFramePr>
          <p:nvPr/>
        </p:nvGraphicFramePr>
        <p:xfrm>
          <a:off x="357521" y="5641497"/>
          <a:ext cx="8156021" cy="1053978"/>
        </p:xfrm>
        <a:graphic>
          <a:graphicData uri="http://schemas.openxmlformats.org/drawingml/2006/table">
            <a:tbl>
              <a:tblPr/>
              <a:tblGrid>
                <a:gridCol w="771680">
                  <a:extLst>
                    <a:ext uri="{9D8B030D-6E8A-4147-A177-3AD203B41FA5}">
                      <a16:colId xmlns:a16="http://schemas.microsoft.com/office/drawing/2014/main" val="856063225"/>
                    </a:ext>
                  </a:extLst>
                </a:gridCol>
                <a:gridCol w="545999">
                  <a:extLst>
                    <a:ext uri="{9D8B030D-6E8A-4147-A177-3AD203B41FA5}">
                      <a16:colId xmlns:a16="http://schemas.microsoft.com/office/drawing/2014/main" val="1369898516"/>
                    </a:ext>
                  </a:extLst>
                </a:gridCol>
                <a:gridCol w="611520">
                  <a:extLst>
                    <a:ext uri="{9D8B030D-6E8A-4147-A177-3AD203B41FA5}">
                      <a16:colId xmlns:a16="http://schemas.microsoft.com/office/drawing/2014/main" val="3287130436"/>
                    </a:ext>
                  </a:extLst>
                </a:gridCol>
                <a:gridCol w="553280">
                  <a:extLst>
                    <a:ext uri="{9D8B030D-6E8A-4147-A177-3AD203B41FA5}">
                      <a16:colId xmlns:a16="http://schemas.microsoft.com/office/drawing/2014/main" val="4108071183"/>
                    </a:ext>
                  </a:extLst>
                </a:gridCol>
                <a:gridCol w="545999">
                  <a:extLst>
                    <a:ext uri="{9D8B030D-6E8A-4147-A177-3AD203B41FA5}">
                      <a16:colId xmlns:a16="http://schemas.microsoft.com/office/drawing/2014/main" val="2732918116"/>
                    </a:ext>
                  </a:extLst>
                </a:gridCol>
                <a:gridCol w="553280">
                  <a:extLst>
                    <a:ext uri="{9D8B030D-6E8A-4147-A177-3AD203B41FA5}">
                      <a16:colId xmlns:a16="http://schemas.microsoft.com/office/drawing/2014/main" val="577661964"/>
                    </a:ext>
                  </a:extLst>
                </a:gridCol>
                <a:gridCol w="545999">
                  <a:extLst>
                    <a:ext uri="{9D8B030D-6E8A-4147-A177-3AD203B41FA5}">
                      <a16:colId xmlns:a16="http://schemas.microsoft.com/office/drawing/2014/main" val="2425810657"/>
                    </a:ext>
                  </a:extLst>
                </a:gridCol>
                <a:gridCol w="611520">
                  <a:extLst>
                    <a:ext uri="{9D8B030D-6E8A-4147-A177-3AD203B41FA5}">
                      <a16:colId xmlns:a16="http://schemas.microsoft.com/office/drawing/2014/main" val="4231457550"/>
                    </a:ext>
                  </a:extLst>
                </a:gridCol>
                <a:gridCol w="543572">
                  <a:extLst>
                    <a:ext uri="{9D8B030D-6E8A-4147-A177-3AD203B41FA5}">
                      <a16:colId xmlns:a16="http://schemas.microsoft.com/office/drawing/2014/main" val="3832478890"/>
                    </a:ext>
                  </a:extLst>
                </a:gridCol>
                <a:gridCol w="553280">
                  <a:extLst>
                    <a:ext uri="{9D8B030D-6E8A-4147-A177-3AD203B41FA5}">
                      <a16:colId xmlns:a16="http://schemas.microsoft.com/office/drawing/2014/main" val="3014247483"/>
                    </a:ext>
                  </a:extLst>
                </a:gridCol>
                <a:gridCol w="611520">
                  <a:extLst>
                    <a:ext uri="{9D8B030D-6E8A-4147-A177-3AD203B41FA5}">
                      <a16:colId xmlns:a16="http://schemas.microsoft.com/office/drawing/2014/main" val="1022640366"/>
                    </a:ext>
                  </a:extLst>
                </a:gridCol>
                <a:gridCol w="553280">
                  <a:extLst>
                    <a:ext uri="{9D8B030D-6E8A-4147-A177-3AD203B41FA5}">
                      <a16:colId xmlns:a16="http://schemas.microsoft.com/office/drawing/2014/main" val="3333940176"/>
                    </a:ext>
                  </a:extLst>
                </a:gridCol>
                <a:gridCol w="611520">
                  <a:extLst>
                    <a:ext uri="{9D8B030D-6E8A-4147-A177-3AD203B41FA5}">
                      <a16:colId xmlns:a16="http://schemas.microsoft.com/office/drawing/2014/main" val="3538614393"/>
                    </a:ext>
                  </a:extLst>
                </a:gridCol>
                <a:gridCol w="543572">
                  <a:extLst>
                    <a:ext uri="{9D8B030D-6E8A-4147-A177-3AD203B41FA5}">
                      <a16:colId xmlns:a16="http://schemas.microsoft.com/office/drawing/2014/main" val="385995128"/>
                    </a:ext>
                  </a:extLst>
                </a:gridCol>
              </a:tblGrid>
              <a:tr h="109707">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（女性・</a:t>
                      </a:r>
                      <a:r>
                        <a:rPr lang="en-US" altLang="ja-JP" sz="800" b="0" i="0" u="none" strike="noStrike">
                          <a:effectLst/>
                          <a:latin typeface="ＭＳ Ｐゴシック" panose="020B0600070205080204" pitchFamily="50" charset="-128"/>
                          <a:ea typeface="ＭＳ Ｐゴシック" panose="020B0600070205080204" pitchFamily="50" charset="-128"/>
                        </a:rPr>
                        <a:t>25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39</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6435157"/>
                  </a:ext>
                </a:extLst>
              </a:tr>
              <a:tr h="92753">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248752590"/>
                  </a:ext>
                </a:extLst>
              </a:tr>
              <a:tr h="109707">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2016</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851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1,210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12,780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1,260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1,150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3,969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1,246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1,680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804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575328"/>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965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1,720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13,256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1,333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356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1,497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848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3,959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1,221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498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1,320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658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9974836"/>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1,987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16,660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895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586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4,322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1,579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682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3451245"/>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2,349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19,193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3,078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976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4,852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2,030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2,190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930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4606522"/>
                  </a:ext>
                </a:extLst>
              </a:tr>
              <a:tr h="109707">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1,021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8,266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346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2,029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1,544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2,663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1,405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1,081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31949"/>
                  </a:ext>
                </a:extLst>
              </a:tr>
              <a:tr h="109707">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2021</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456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8,711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1,136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2,380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3,126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1,490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1,223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1,797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066968"/>
                  </a:ext>
                </a:extLst>
              </a:tr>
              <a:tr h="109707">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2022</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893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1,081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9,335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237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722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2,175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321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3,531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1,718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671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522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415</a:t>
                      </a:r>
                      <a:endParaRPr lang="en-US" altLang="ja-JP" sz="700" b="0" i="0" u="none" strike="noStrike" dirty="0">
                        <a:effectLst/>
                        <a:latin typeface="游ゴシック" panose="020B0400000000000000" pitchFamily="50" charset="-128"/>
                        <a:ea typeface="游ゴシック" panose="020B0400000000000000" pitchFamily="50" charset="-128"/>
                      </a:endParaRP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07258"/>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517623689"/>
              </p:ext>
            </p:extLst>
          </p:nvPr>
        </p:nvGraphicFramePr>
        <p:xfrm>
          <a:off x="348872" y="4513986"/>
          <a:ext cx="8173317" cy="1098251"/>
        </p:xfrm>
        <a:graphic>
          <a:graphicData uri="http://schemas.openxmlformats.org/drawingml/2006/table">
            <a:tbl>
              <a:tblPr/>
              <a:tblGrid>
                <a:gridCol w="773316">
                  <a:extLst>
                    <a:ext uri="{9D8B030D-6E8A-4147-A177-3AD203B41FA5}">
                      <a16:colId xmlns:a16="http://schemas.microsoft.com/office/drawing/2014/main" val="1830865844"/>
                    </a:ext>
                  </a:extLst>
                </a:gridCol>
                <a:gridCol w="547157">
                  <a:extLst>
                    <a:ext uri="{9D8B030D-6E8A-4147-A177-3AD203B41FA5}">
                      <a16:colId xmlns:a16="http://schemas.microsoft.com/office/drawing/2014/main" val="1398176622"/>
                    </a:ext>
                  </a:extLst>
                </a:gridCol>
                <a:gridCol w="612817">
                  <a:extLst>
                    <a:ext uri="{9D8B030D-6E8A-4147-A177-3AD203B41FA5}">
                      <a16:colId xmlns:a16="http://schemas.microsoft.com/office/drawing/2014/main" val="1643077072"/>
                    </a:ext>
                  </a:extLst>
                </a:gridCol>
                <a:gridCol w="554453">
                  <a:extLst>
                    <a:ext uri="{9D8B030D-6E8A-4147-A177-3AD203B41FA5}">
                      <a16:colId xmlns:a16="http://schemas.microsoft.com/office/drawing/2014/main" val="1870622329"/>
                    </a:ext>
                  </a:extLst>
                </a:gridCol>
                <a:gridCol w="547157">
                  <a:extLst>
                    <a:ext uri="{9D8B030D-6E8A-4147-A177-3AD203B41FA5}">
                      <a16:colId xmlns:a16="http://schemas.microsoft.com/office/drawing/2014/main" val="4016523381"/>
                    </a:ext>
                  </a:extLst>
                </a:gridCol>
                <a:gridCol w="554453">
                  <a:extLst>
                    <a:ext uri="{9D8B030D-6E8A-4147-A177-3AD203B41FA5}">
                      <a16:colId xmlns:a16="http://schemas.microsoft.com/office/drawing/2014/main" val="3673032801"/>
                    </a:ext>
                  </a:extLst>
                </a:gridCol>
                <a:gridCol w="547157">
                  <a:extLst>
                    <a:ext uri="{9D8B030D-6E8A-4147-A177-3AD203B41FA5}">
                      <a16:colId xmlns:a16="http://schemas.microsoft.com/office/drawing/2014/main" val="361428545"/>
                    </a:ext>
                  </a:extLst>
                </a:gridCol>
                <a:gridCol w="612817">
                  <a:extLst>
                    <a:ext uri="{9D8B030D-6E8A-4147-A177-3AD203B41FA5}">
                      <a16:colId xmlns:a16="http://schemas.microsoft.com/office/drawing/2014/main" val="335423256"/>
                    </a:ext>
                  </a:extLst>
                </a:gridCol>
                <a:gridCol w="544725">
                  <a:extLst>
                    <a:ext uri="{9D8B030D-6E8A-4147-A177-3AD203B41FA5}">
                      <a16:colId xmlns:a16="http://schemas.microsoft.com/office/drawing/2014/main" val="929652552"/>
                    </a:ext>
                  </a:extLst>
                </a:gridCol>
                <a:gridCol w="554453">
                  <a:extLst>
                    <a:ext uri="{9D8B030D-6E8A-4147-A177-3AD203B41FA5}">
                      <a16:colId xmlns:a16="http://schemas.microsoft.com/office/drawing/2014/main" val="1978347035"/>
                    </a:ext>
                  </a:extLst>
                </a:gridCol>
                <a:gridCol w="612817">
                  <a:extLst>
                    <a:ext uri="{9D8B030D-6E8A-4147-A177-3AD203B41FA5}">
                      <a16:colId xmlns:a16="http://schemas.microsoft.com/office/drawing/2014/main" val="2000715856"/>
                    </a:ext>
                  </a:extLst>
                </a:gridCol>
                <a:gridCol w="554453">
                  <a:extLst>
                    <a:ext uri="{9D8B030D-6E8A-4147-A177-3AD203B41FA5}">
                      <a16:colId xmlns:a16="http://schemas.microsoft.com/office/drawing/2014/main" val="1022410915"/>
                    </a:ext>
                  </a:extLst>
                </a:gridCol>
                <a:gridCol w="612817">
                  <a:extLst>
                    <a:ext uri="{9D8B030D-6E8A-4147-A177-3AD203B41FA5}">
                      <a16:colId xmlns:a16="http://schemas.microsoft.com/office/drawing/2014/main" val="538672195"/>
                    </a:ext>
                  </a:extLst>
                </a:gridCol>
                <a:gridCol w="544725">
                  <a:extLst>
                    <a:ext uri="{9D8B030D-6E8A-4147-A177-3AD203B41FA5}">
                      <a16:colId xmlns:a16="http://schemas.microsoft.com/office/drawing/2014/main" val="644835575"/>
                    </a:ext>
                  </a:extLst>
                </a:gridCol>
              </a:tblGrid>
              <a:tr h="134379">
                <a:tc gridSpan="2">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（男性・</a:t>
                      </a:r>
                      <a:r>
                        <a:rPr lang="en-US" altLang="ja-JP" sz="800" b="0" i="0" u="none" strike="noStrike">
                          <a:effectLst/>
                          <a:latin typeface="ＭＳ Ｐゴシック" panose="020B0600070205080204" pitchFamily="50" charset="-128"/>
                          <a:ea typeface="ＭＳ Ｐゴシック" panose="020B0600070205080204" pitchFamily="50" charset="-128"/>
                        </a:rPr>
                        <a:t>25</a:t>
                      </a:r>
                      <a:r>
                        <a:rPr lang="ja-JP" altLang="en-US" sz="800" b="0" i="0" u="none" strike="noStrike">
                          <a:effectLst/>
                          <a:latin typeface="ＭＳ Ｐゴシック" panose="020B0600070205080204" pitchFamily="50" charset="-128"/>
                          <a:ea typeface="ＭＳ Ｐゴシック" panose="020B0600070205080204" pitchFamily="50" charset="-128"/>
                        </a:rPr>
                        <a:t>～</a:t>
                      </a:r>
                      <a:r>
                        <a:rPr lang="en-US" altLang="ja-JP" sz="800" b="0" i="0" u="none" strike="noStrike">
                          <a:effectLst/>
                          <a:latin typeface="ＭＳ Ｐゴシック" panose="020B0600070205080204" pitchFamily="50" charset="-128"/>
                          <a:ea typeface="ＭＳ Ｐゴシック" panose="020B0600070205080204" pitchFamily="50" charset="-128"/>
                        </a:rPr>
                        <a:t>39</a:t>
                      </a:r>
                      <a:r>
                        <a:rPr lang="ja-JP" altLang="en-US" sz="800" b="0" i="0" u="none" strike="noStrike">
                          <a:effectLst/>
                          <a:latin typeface="ＭＳ Ｐゴシック" panose="020B0600070205080204" pitchFamily="50" charset="-128"/>
                          <a:ea typeface="ＭＳ Ｐゴシック" panose="020B0600070205080204" pitchFamily="50" charset="-128"/>
                        </a:rPr>
                        <a:t>歳）</a:t>
                      </a:r>
                    </a:p>
                  </a:txBody>
                  <a:tcPr marL="7042" marR="7042" marT="704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p>
                  </a:txBody>
                  <a:tcPr marL="7042" marR="7042" marT="70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9214918"/>
                  </a:ext>
                </a:extLst>
              </a:tr>
              <a:tr h="134379">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　</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北海道</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東北</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東京圏</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関東</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甲信越</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北陸</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東海</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大阪府</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近畿</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中国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四国</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九州</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ja-JP" altLang="en-US" sz="800" b="0" i="0" u="none" strike="noStrike">
                          <a:effectLst/>
                          <a:latin typeface="ＭＳ Ｐゴシック" panose="020B0600070205080204" pitchFamily="50" charset="-128"/>
                          <a:ea typeface="ＭＳ Ｐゴシック" panose="020B0600070205080204" pitchFamily="50" charset="-128"/>
                        </a:rPr>
                        <a:t>沖縄県</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1627009"/>
                  </a:ext>
                </a:extLst>
              </a:tr>
              <a:tr h="118499">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2016</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640</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889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9,699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1,231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1,534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4,352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216</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227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478</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542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2624385"/>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2017</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694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11,063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947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639</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161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1,981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1,245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4,185</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271</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914</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altLang="ja-JP" sz="700" b="0" i="0" u="none" strike="noStrike">
                          <a:effectLst/>
                          <a:latin typeface="游ゴシック" panose="020B0400000000000000" pitchFamily="50" charset="-128"/>
                          <a:ea typeface="游ゴシック" panose="020B0400000000000000" pitchFamily="50" charset="-128"/>
                        </a:rPr>
                        <a:t>592</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0416089"/>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2018</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858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2,313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14,626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1,542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842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2,424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4,400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647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7154856"/>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2019</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2,363</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17,871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2,069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1,491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917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4,051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1,114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4,249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1,813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1,166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784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731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5721111"/>
                  </a:ext>
                </a:extLst>
              </a:tr>
              <a:tr h="118499">
                <a:tc>
                  <a:txBody>
                    <a:bodyPr/>
                    <a:lstStyle/>
                    <a:p>
                      <a:pPr algn="l" fontAlgn="ctr"/>
                      <a:r>
                        <a:rPr lang="en-US" altLang="ja-JP" sz="700" b="0" i="0" u="none" strike="noStrike">
                          <a:effectLst/>
                          <a:latin typeface="ＭＳ Ｐゴシック" panose="020B0600070205080204" pitchFamily="50" charset="-128"/>
                          <a:ea typeface="ＭＳ Ｐゴシック" panose="020B0600070205080204" pitchFamily="50" charset="-128"/>
                        </a:rPr>
                        <a:t>2020</a:t>
                      </a:r>
                      <a:r>
                        <a:rPr lang="ja-JP" altLang="en-US" sz="700" b="0" i="0" u="none" strike="noStrike">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323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1,257</a:t>
                      </a:r>
                    </a:p>
                  </a:txBody>
                  <a:tcPr marL="7042" marR="7042" marT="70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9,970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719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575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4,385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1,874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2,645</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1,421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544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828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1,038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6943283"/>
                  </a:ext>
                </a:extLst>
              </a:tr>
              <a:tr h="118499">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2021</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159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694</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7,241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39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199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612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3,450</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189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3,671</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1,357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 </a:t>
                      </a:r>
                      <a:r>
                        <a:rPr lang="en-US" altLang="ja-JP" sz="700" b="0" i="0" u="none" strike="noStrike">
                          <a:effectLst/>
                          <a:latin typeface="游ゴシック" panose="020B0400000000000000" pitchFamily="50" charset="-128"/>
                          <a:ea typeface="游ゴシック" panose="020B0400000000000000" pitchFamily="50" charset="-128"/>
                        </a:rPr>
                        <a:t>499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effectLst/>
                          <a:latin typeface="游ゴシック" panose="020B0400000000000000" pitchFamily="50" charset="-128"/>
                          <a:ea typeface="游ゴシック" panose="020B0400000000000000" pitchFamily="50" charset="-128"/>
                        </a:rPr>
                        <a:t>2,038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607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612316"/>
                  </a:ext>
                </a:extLst>
              </a:tr>
              <a:tr h="118499">
                <a:tc>
                  <a:txBody>
                    <a:bodyPr/>
                    <a:lstStyle/>
                    <a:p>
                      <a:pPr algn="l" fontAlgn="ctr"/>
                      <a:r>
                        <a:rPr lang="en-US" altLang="ja-JP" sz="700" b="0" i="0" u="none" strike="noStrike" dirty="0">
                          <a:effectLst/>
                          <a:latin typeface="ＭＳ Ｐゴシック" panose="020B0600070205080204" pitchFamily="50" charset="-128"/>
                          <a:ea typeface="ＭＳ Ｐゴシック" panose="020B0600070205080204" pitchFamily="50" charset="-128"/>
                        </a:rPr>
                        <a:t>2022</a:t>
                      </a:r>
                      <a:r>
                        <a:rPr lang="ja-JP" altLang="en-US" sz="700" b="0" i="0" u="none" strike="noStrike" dirty="0">
                          <a:effectLst/>
                          <a:latin typeface="ＭＳ Ｐゴシック" panose="020B0600070205080204" pitchFamily="50" charset="-128"/>
                          <a:ea typeface="ＭＳ Ｐゴシック" panose="020B0600070205080204" pitchFamily="50" charset="-128"/>
                        </a:rPr>
                        <a:t>年</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332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1,826</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11,699</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208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effectLst/>
                          <a:latin typeface="游ゴシック" panose="020B0400000000000000" pitchFamily="50" charset="-128"/>
                          <a:ea typeface="游ゴシック" panose="020B0400000000000000" pitchFamily="50" charset="-128"/>
                        </a:rPr>
                        <a:t>▲</a:t>
                      </a:r>
                      <a:r>
                        <a:rPr lang="en-US" altLang="ja-JP" sz="700" b="0" i="0" u="none" strike="noStrike">
                          <a:effectLst/>
                          <a:latin typeface="游ゴシック" panose="020B0400000000000000" pitchFamily="50" charset="-128"/>
                          <a:ea typeface="游ゴシック" panose="020B0400000000000000" pitchFamily="50" charset="-128"/>
                        </a:rPr>
                        <a:t>28</a:t>
                      </a:r>
                      <a:endParaRPr lang="en-US" altLang="ja-JP" sz="700" b="0" i="0" u="none" strike="noStrike" dirty="0">
                        <a:effectLst/>
                        <a:latin typeface="游ゴシック" panose="020B0400000000000000" pitchFamily="50" charset="-128"/>
                        <a:ea typeface="游ゴシック" panose="020B0400000000000000" pitchFamily="50" charset="-128"/>
                      </a:endParaRP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1,092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3,997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647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3,598</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2,362</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effectLst/>
                          <a:latin typeface="游ゴシック" panose="020B0400000000000000" pitchFamily="50" charset="-128"/>
                          <a:ea typeface="游ゴシック" panose="020B0400000000000000" pitchFamily="50" charset="-128"/>
                        </a:rPr>
                        <a:t>▲ </a:t>
                      </a:r>
                      <a:r>
                        <a:rPr lang="en-US" altLang="ja-JP" sz="700" b="0" i="0" u="none" strike="noStrike" dirty="0">
                          <a:effectLst/>
                          <a:latin typeface="游ゴシック" panose="020B0400000000000000" pitchFamily="50" charset="-128"/>
                          <a:ea typeface="游ゴシック" panose="020B0400000000000000" pitchFamily="50" charset="-128"/>
                        </a:rPr>
                        <a:t>943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1,757</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游ゴシック" panose="020B0400000000000000" pitchFamily="50" charset="-128"/>
                          <a:ea typeface="游ゴシック" panose="020B0400000000000000" pitchFamily="50" charset="-128"/>
                        </a:rPr>
                        <a:t>283</a:t>
                      </a:r>
                    </a:p>
                  </a:txBody>
                  <a:tcPr marL="7042" marR="7042" marT="70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150178"/>
                  </a:ext>
                </a:extLst>
              </a:tr>
            </a:tbl>
          </a:graphicData>
        </a:graphic>
      </p:graphicFrame>
    </p:spTree>
    <p:extLst>
      <p:ext uri="{BB962C8B-B14F-4D97-AF65-F5344CB8AC3E}">
        <p14:creationId xmlns:p14="http://schemas.microsoft.com/office/powerpoint/2010/main" val="570866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817802" y="3933057"/>
            <a:ext cx="5152239" cy="2867860"/>
          </a:xfrm>
          <a:prstGeom prst="rect">
            <a:avLst/>
          </a:prstGeom>
        </p:spPr>
      </p:pic>
      <p:pic>
        <p:nvPicPr>
          <p:cNvPr id="6" name="図 5"/>
          <p:cNvPicPr>
            <a:picLocks noChangeAspect="1"/>
          </p:cNvPicPr>
          <p:nvPr/>
        </p:nvPicPr>
        <p:blipFill>
          <a:blip r:embed="rId4"/>
          <a:stretch>
            <a:fillRect/>
          </a:stretch>
        </p:blipFill>
        <p:spPr>
          <a:xfrm>
            <a:off x="741508" y="1174060"/>
            <a:ext cx="5152239" cy="2867860"/>
          </a:xfrm>
          <a:prstGeom prst="rect">
            <a:avLst/>
          </a:prstGeom>
        </p:spPr>
      </p:pic>
      <p:sp>
        <p:nvSpPr>
          <p:cNvPr id="7" name="正方形/長方形 6"/>
          <p:cNvSpPr/>
          <p:nvPr/>
        </p:nvSpPr>
        <p:spPr>
          <a:xfrm>
            <a:off x="4499992" y="6639164"/>
            <a:ext cx="4320480" cy="246205"/>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出典：大阪府「大阪・関西Ｕターンに関する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アンケート（平成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79512" y="703730"/>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大阪府から東京圏への転出理由（年代別）</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55576" y="1086853"/>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男性</a:t>
            </a:r>
            <a:r>
              <a:rPr lang="en-US" altLang="ja-JP" sz="1100" b="1" dirty="0"/>
              <a:t>】</a:t>
            </a:r>
            <a:endParaRPr lang="en-US" altLang="ja-JP" sz="1100" b="1" u="sng" dirty="0"/>
          </a:p>
        </p:txBody>
      </p:sp>
      <p:sp>
        <p:nvSpPr>
          <p:cNvPr id="9" name="テキスト ボックス 8"/>
          <p:cNvSpPr txBox="1"/>
          <p:nvPr/>
        </p:nvSpPr>
        <p:spPr>
          <a:xfrm>
            <a:off x="755576" y="3933057"/>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女性</a:t>
            </a:r>
            <a:r>
              <a:rPr lang="en-US" altLang="ja-JP" sz="1100" b="1" dirty="0"/>
              <a:t>】</a:t>
            </a:r>
            <a:endParaRPr lang="en-US" altLang="ja-JP" sz="1100" b="1" u="sng" dirty="0"/>
          </a:p>
        </p:txBody>
      </p:sp>
      <p:sp>
        <p:nvSpPr>
          <p:cNvPr id="11" name="角丸四角形 10"/>
          <p:cNvSpPr/>
          <p:nvPr/>
        </p:nvSpPr>
        <p:spPr>
          <a:xfrm>
            <a:off x="5893747" y="1232298"/>
            <a:ext cx="3173959" cy="240803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050" u="sng" dirty="0">
                <a:solidFill>
                  <a:schemeClr val="tx1"/>
                </a:solidFill>
                <a:latin typeface="Meiryo UI" panose="020B0604030504040204" pitchFamily="50" charset="-128"/>
                <a:ea typeface="Meiryo UI" panose="020B0604030504040204" pitchFamily="50" charset="-128"/>
              </a:rPr>
              <a:t>大阪・関西</a:t>
            </a:r>
            <a:r>
              <a:rPr lang="en-US" altLang="ja-JP" sz="1050" u="sng" dirty="0">
                <a:solidFill>
                  <a:schemeClr val="tx1"/>
                </a:solidFill>
                <a:latin typeface="Meiryo UI" panose="020B0604030504040204" pitchFamily="50" charset="-128"/>
                <a:ea typeface="Meiryo UI" panose="020B0604030504040204" pitchFamily="50" charset="-128"/>
              </a:rPr>
              <a:t>U</a:t>
            </a:r>
            <a:r>
              <a:rPr lang="ja-JP" altLang="en-US" sz="1050" u="sng" dirty="0">
                <a:solidFill>
                  <a:schemeClr val="tx1"/>
                </a:solidFill>
                <a:latin typeface="Meiryo UI" panose="020B0604030504040204" pitchFamily="50" charset="-128"/>
                <a:ea typeface="Meiryo UI" panose="020B0604030504040204" pitchFamily="50" charset="-128"/>
              </a:rPr>
              <a:t>ターンに関する</a:t>
            </a:r>
            <a:r>
              <a:rPr lang="en-US" altLang="ja-JP" sz="1050" u="sng" dirty="0">
                <a:solidFill>
                  <a:schemeClr val="tx1"/>
                </a:solidFill>
                <a:latin typeface="Meiryo UI" panose="020B0604030504040204" pitchFamily="50" charset="-128"/>
                <a:ea typeface="Meiryo UI" panose="020B0604030504040204" pitchFamily="50" charset="-128"/>
              </a:rPr>
              <a:t>WEB</a:t>
            </a:r>
            <a:r>
              <a:rPr lang="ja-JP" altLang="en-US" sz="1050" u="sng" dirty="0">
                <a:solidFill>
                  <a:schemeClr val="tx1"/>
                </a:solidFill>
                <a:latin typeface="Meiryo UI" panose="020B0604030504040204" pitchFamily="50" charset="-128"/>
                <a:ea typeface="Meiryo UI" panose="020B0604030504040204" pitchFamily="50" charset="-128"/>
              </a:rPr>
              <a:t>アンケートの概要</a:t>
            </a:r>
          </a:p>
          <a:p>
            <a:r>
              <a:rPr lang="ja-JP" altLang="en-US" sz="1050" dirty="0">
                <a:solidFill>
                  <a:schemeClr val="tx1"/>
                </a:solidFill>
                <a:latin typeface="Meiryo UI" panose="020B0604030504040204" pitchFamily="50" charset="-128"/>
                <a:ea typeface="Meiryo UI" panose="020B0604030504040204" pitchFamily="50" charset="-128"/>
              </a:rPr>
              <a:t>・調査対象</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大阪府出身の東京圏（東京都、神奈川</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県、埼玉県、千葉県）在住生活者のうち、</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a:t>
            </a:r>
            <a:r>
              <a:rPr lang="ja-JP" altLang="en-US" sz="1050" dirty="0">
                <a:solidFill>
                  <a:schemeClr val="tx1"/>
                </a:solidFill>
                <a:latin typeface="Meiryo UI" panose="020B0604030504040204" pitchFamily="50" charset="-128"/>
                <a:ea typeface="Meiryo UI" panose="020B0604030504040204" pitchFamily="50" charset="-128"/>
              </a:rPr>
              <a:t>代以下、</a:t>
            </a:r>
            <a:r>
              <a:rPr lang="en-US" altLang="ja-JP" sz="1050" dirty="0">
                <a:solidFill>
                  <a:schemeClr val="tx1"/>
                </a:solidFill>
                <a:latin typeface="Meiryo UI" panose="020B0604030504040204" pitchFamily="50" charset="-128"/>
                <a:ea typeface="Meiryo UI" panose="020B0604030504040204" pitchFamily="50" charset="-128"/>
              </a:rPr>
              <a:t>30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40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50</a:t>
            </a:r>
            <a:r>
              <a:rPr lang="ja-JP" altLang="en-US" sz="1050" dirty="0">
                <a:solidFill>
                  <a:schemeClr val="tx1"/>
                </a:solidFill>
                <a:latin typeface="Meiryo UI" panose="020B0604030504040204" pitchFamily="50" charset="-128"/>
                <a:ea typeface="Meiryo UI" panose="020B0604030504040204" pitchFamily="50" charset="-128"/>
              </a:rPr>
              <a:t>代、</a:t>
            </a:r>
            <a:r>
              <a:rPr lang="en-US" altLang="ja-JP" sz="1050" dirty="0">
                <a:solidFill>
                  <a:schemeClr val="tx1"/>
                </a:solidFill>
                <a:latin typeface="Meiryo UI" panose="020B0604030504040204" pitchFamily="50" charset="-128"/>
                <a:ea typeface="Meiryo UI" panose="020B0604030504040204" pitchFamily="50" charset="-128"/>
              </a:rPr>
              <a:t>60</a:t>
            </a:r>
            <a:r>
              <a:rPr lang="ja-JP" altLang="en-US" sz="1050" dirty="0">
                <a:solidFill>
                  <a:schemeClr val="tx1"/>
                </a:solidFill>
                <a:latin typeface="Meiryo UI" panose="020B0604030504040204" pitchFamily="50" charset="-128"/>
                <a:ea typeface="Meiryo UI" panose="020B0604030504040204" pitchFamily="50" charset="-128"/>
              </a:rPr>
              <a:t>代以上</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の男女</a:t>
            </a:r>
          </a:p>
          <a:p>
            <a:r>
              <a:rPr lang="ja-JP" altLang="en-US" sz="1050" dirty="0">
                <a:solidFill>
                  <a:schemeClr val="tx1"/>
                </a:solidFill>
                <a:latin typeface="Meiryo UI" panose="020B0604030504040204" pitchFamily="50" charset="-128"/>
                <a:ea typeface="Meiryo UI" panose="020B0604030504040204" pitchFamily="50" charset="-128"/>
              </a:rPr>
              <a:t>・調査時期</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2019</a:t>
            </a:r>
            <a:r>
              <a:rPr lang="ja-JP" altLang="en-US" sz="1050" dirty="0">
                <a:solidFill>
                  <a:schemeClr val="tx1"/>
                </a:solidFill>
                <a:latin typeface="Meiryo UI" panose="020B0604030504040204" pitchFamily="50" charset="-128"/>
                <a:ea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25</a:t>
            </a:r>
            <a:r>
              <a:rPr lang="ja-JP" altLang="en-US" sz="1050" dirty="0">
                <a:solidFill>
                  <a:schemeClr val="tx1"/>
                </a:solidFill>
                <a:latin typeface="Meiryo UI" panose="020B0604030504040204" pitchFamily="50" charset="-128"/>
                <a:ea typeface="Meiryo UI" panose="020B0604030504040204" pitchFamily="50" charset="-128"/>
              </a:rPr>
              <a:t>日から</a:t>
            </a:r>
            <a:r>
              <a:rPr lang="en-US" altLang="ja-JP" sz="1050" dirty="0">
                <a:solidFill>
                  <a:schemeClr val="tx1"/>
                </a:solidFill>
                <a:latin typeface="Meiryo UI" panose="020B0604030504040204" pitchFamily="50" charset="-128"/>
                <a:ea typeface="Meiryo UI" panose="020B0604030504040204" pitchFamily="50" charset="-128"/>
              </a:rPr>
              <a:t>3</a:t>
            </a:r>
            <a:r>
              <a:rPr lang="ja-JP" altLang="en-US" sz="1050" dirty="0">
                <a:solidFill>
                  <a:schemeClr val="tx1"/>
                </a:solidFill>
                <a:latin typeface="Meiryo UI" panose="020B0604030504040204" pitchFamily="50" charset="-128"/>
                <a:ea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rPr>
              <a:t>27</a:t>
            </a:r>
            <a:r>
              <a:rPr lang="ja-JP" altLang="en-US" sz="1050" dirty="0">
                <a:solidFill>
                  <a:schemeClr val="tx1"/>
                </a:solidFill>
                <a:latin typeface="Meiryo UI" panose="020B0604030504040204" pitchFamily="50" charset="-128"/>
                <a:ea typeface="Meiryo UI" panose="020B0604030504040204" pitchFamily="50" charset="-128"/>
              </a:rPr>
              <a:t>日まで</a:t>
            </a:r>
          </a:p>
          <a:p>
            <a:r>
              <a:rPr lang="ja-JP" altLang="en-US" sz="1050" dirty="0">
                <a:solidFill>
                  <a:schemeClr val="tx1"/>
                </a:solidFill>
                <a:latin typeface="Meiryo UI" panose="020B0604030504040204" pitchFamily="50" charset="-128"/>
                <a:ea typeface="Meiryo UI" panose="020B0604030504040204" pitchFamily="50" charset="-128"/>
              </a:rPr>
              <a:t>・回収サンプル数</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2000</a:t>
            </a:r>
          </a:p>
        </p:txBody>
      </p:sp>
      <p:sp>
        <p:nvSpPr>
          <p:cNvPr id="13"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大阪府から東京圏への転出理由　　　　　　　　　　　　　　　　　　　（参考指標）</a:t>
            </a:r>
          </a:p>
        </p:txBody>
      </p:sp>
      <p:sp>
        <p:nvSpPr>
          <p:cNvPr id="15"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41</a:t>
            </a:fld>
            <a:endParaRPr lang="ja-JP" altLang="en-US" sz="1800" dirty="0">
              <a:solidFill>
                <a:schemeClr val="tx1"/>
              </a:solidFill>
            </a:endParaRPr>
          </a:p>
        </p:txBody>
      </p:sp>
    </p:spTree>
    <p:extLst>
      <p:ext uri="{BB962C8B-B14F-4D97-AF65-F5344CB8AC3E}">
        <p14:creationId xmlns:p14="http://schemas.microsoft.com/office/powerpoint/2010/main" val="1723766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67080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来阪外国人旅行者数の推移</a:t>
            </a:r>
            <a:endParaRPr lang="en-US" altLang="ja-JP" sz="1400" b="1" u="sng"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742049" y="6401099"/>
            <a:ext cx="5100710" cy="369316"/>
          </a:xfrm>
          <a:prstGeom prst="rect">
            <a:avLst/>
          </a:prstGeom>
          <a:noFill/>
        </p:spPr>
        <p:txBody>
          <a:bodyPr wrap="square" lIns="91424" tIns="45712" rIns="91424" bIns="45712" rtlCol="0">
            <a:spAutoFit/>
          </a:bodyPr>
          <a:lstStyle/>
          <a:p>
            <a:r>
              <a:rPr lang="ja-JP" altLang="en-US" sz="900" dirty="0">
                <a:latin typeface="Meiryo UI" panose="020B0604030504040204" pitchFamily="50" charset="-128"/>
                <a:ea typeface="Meiryo UI" panose="020B0604030504040204" pitchFamily="50" charset="-128"/>
              </a:rPr>
              <a:t>資料：</a:t>
            </a:r>
            <a:r>
              <a:rPr lang="en-US" altLang="ja-JP" sz="900" dirty="0">
                <a:latin typeface="Meiryo UI" panose="020B0604030504040204" pitchFamily="50" charset="-128"/>
                <a:ea typeface="Meiryo UI" panose="020B0604030504040204" pitchFamily="50" charset="-128"/>
              </a:rPr>
              <a:t>JNTO</a:t>
            </a:r>
            <a:r>
              <a:rPr lang="ja-JP" altLang="en-US" sz="900" dirty="0">
                <a:latin typeface="Meiryo UI" panose="020B0604030504040204" pitchFamily="50" charset="-128"/>
                <a:ea typeface="Meiryo UI" panose="020B0604030504040204" pitchFamily="50" charset="-128"/>
              </a:rPr>
              <a:t>「訪日外客数」、観光庁「訪日外国人消費動向調査」をもとに推計（大阪観光局作成）</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訪日外客数</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大阪府の訪問率（国ごとの訪問率で計算）</a:t>
            </a:r>
            <a:endParaRPr lang="en-US" altLang="ja-JP" sz="900" dirty="0">
              <a:latin typeface="Meiryo UI" panose="020B0604030504040204" pitchFamily="50" charset="-128"/>
              <a:ea typeface="Meiryo UI" panose="020B0604030504040204" pitchFamily="50" charset="-128"/>
            </a:endParaRPr>
          </a:p>
        </p:txBody>
      </p:sp>
      <p:sp>
        <p:nvSpPr>
          <p:cNvPr id="16" name="正方形/長方形 15"/>
          <p:cNvSpPr/>
          <p:nvPr/>
        </p:nvSpPr>
        <p:spPr>
          <a:xfrm>
            <a:off x="-73097" y="1018173"/>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（万人）</a:t>
            </a:r>
            <a:endParaRPr kumimoji="1" lang="ja-JP" altLang="en-US" dirty="0">
              <a:solidFill>
                <a:schemeClr val="tx1"/>
              </a:solidFill>
            </a:endParaRPr>
          </a:p>
        </p:txBody>
      </p:sp>
      <p:sp>
        <p:nvSpPr>
          <p:cNvPr id="17"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来阪外国人旅行者数</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12"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42</a:t>
            </a:fld>
            <a:endParaRPr lang="ja-JP" altLang="en-US" sz="1800" dirty="0">
              <a:solidFill>
                <a:schemeClr val="tx1"/>
              </a:solidFill>
            </a:endParaRPr>
          </a:p>
        </p:txBody>
      </p:sp>
      <p:sp>
        <p:nvSpPr>
          <p:cNvPr id="3" name="テキスト ボックス 2"/>
          <p:cNvSpPr txBox="1"/>
          <p:nvPr/>
        </p:nvSpPr>
        <p:spPr>
          <a:xfrm rot="5400000">
            <a:off x="1445866" y="4319612"/>
            <a:ext cx="144016" cy="369332"/>
          </a:xfrm>
          <a:prstGeom prst="rect">
            <a:avLst/>
          </a:prstGeom>
          <a:solidFill>
            <a:schemeClr val="bg1"/>
          </a:solidFill>
        </p:spPr>
        <p:txBody>
          <a:bodyPr wrap="square" rtlCol="0">
            <a:spAutoFit/>
          </a:bodyPr>
          <a:lstStyle/>
          <a:p>
            <a:endParaRPr kumimoji="1" lang="ja-JP" altLang="en-US" dirty="0"/>
          </a:p>
        </p:txBody>
      </p:sp>
      <p:graphicFrame>
        <p:nvGraphicFramePr>
          <p:cNvPr id="13" name="グラフ 12"/>
          <p:cNvGraphicFramePr>
            <a:graphicFrameLocks/>
          </p:cNvGraphicFramePr>
          <p:nvPr>
            <p:extLst>
              <p:ext uri="{D42A27DB-BD31-4B8C-83A1-F6EECF244321}">
                <p14:modId xmlns:p14="http://schemas.microsoft.com/office/powerpoint/2010/main" val="213876234"/>
              </p:ext>
            </p:extLst>
          </p:nvPr>
        </p:nvGraphicFramePr>
        <p:xfrm>
          <a:off x="686724" y="978569"/>
          <a:ext cx="7918967" cy="3597718"/>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
          <p:cNvSpPr txBox="1"/>
          <p:nvPr/>
        </p:nvSpPr>
        <p:spPr>
          <a:xfrm>
            <a:off x="6982775" y="3661462"/>
            <a:ext cx="454270" cy="1868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a:t>3.6%</a:t>
            </a:r>
            <a:endParaRPr lang="ja-JP" altLang="en-US" sz="800"/>
          </a:p>
        </p:txBody>
      </p:sp>
      <p:graphicFrame>
        <p:nvGraphicFramePr>
          <p:cNvPr id="6" name="表 5"/>
          <p:cNvGraphicFramePr>
            <a:graphicFrameLocks noGrp="1"/>
          </p:cNvGraphicFramePr>
          <p:nvPr>
            <p:extLst>
              <p:ext uri="{D42A27DB-BD31-4B8C-83A1-F6EECF244321}">
                <p14:modId xmlns:p14="http://schemas.microsoft.com/office/powerpoint/2010/main" val="1048219569"/>
              </p:ext>
            </p:extLst>
          </p:nvPr>
        </p:nvGraphicFramePr>
        <p:xfrm>
          <a:off x="358908" y="4724494"/>
          <a:ext cx="8426183" cy="1331895"/>
        </p:xfrm>
        <a:graphic>
          <a:graphicData uri="http://schemas.openxmlformats.org/drawingml/2006/table">
            <a:tbl>
              <a:tblPr/>
              <a:tblGrid>
                <a:gridCol w="1368153">
                  <a:extLst>
                    <a:ext uri="{9D8B030D-6E8A-4147-A177-3AD203B41FA5}">
                      <a16:colId xmlns:a16="http://schemas.microsoft.com/office/drawing/2014/main" val="664063147"/>
                    </a:ext>
                  </a:extLst>
                </a:gridCol>
                <a:gridCol w="705803">
                  <a:extLst>
                    <a:ext uri="{9D8B030D-6E8A-4147-A177-3AD203B41FA5}">
                      <a16:colId xmlns:a16="http://schemas.microsoft.com/office/drawing/2014/main" val="1424323120"/>
                    </a:ext>
                  </a:extLst>
                </a:gridCol>
                <a:gridCol w="705803">
                  <a:extLst>
                    <a:ext uri="{9D8B030D-6E8A-4147-A177-3AD203B41FA5}">
                      <a16:colId xmlns:a16="http://schemas.microsoft.com/office/drawing/2014/main" val="2448296228"/>
                    </a:ext>
                  </a:extLst>
                </a:gridCol>
                <a:gridCol w="705803">
                  <a:extLst>
                    <a:ext uri="{9D8B030D-6E8A-4147-A177-3AD203B41FA5}">
                      <a16:colId xmlns:a16="http://schemas.microsoft.com/office/drawing/2014/main" val="3473688358"/>
                    </a:ext>
                  </a:extLst>
                </a:gridCol>
                <a:gridCol w="705803">
                  <a:extLst>
                    <a:ext uri="{9D8B030D-6E8A-4147-A177-3AD203B41FA5}">
                      <a16:colId xmlns:a16="http://schemas.microsoft.com/office/drawing/2014/main" val="3184937620"/>
                    </a:ext>
                  </a:extLst>
                </a:gridCol>
                <a:gridCol w="705803">
                  <a:extLst>
                    <a:ext uri="{9D8B030D-6E8A-4147-A177-3AD203B41FA5}">
                      <a16:colId xmlns:a16="http://schemas.microsoft.com/office/drawing/2014/main" val="1274715928"/>
                    </a:ext>
                  </a:extLst>
                </a:gridCol>
                <a:gridCol w="705803">
                  <a:extLst>
                    <a:ext uri="{9D8B030D-6E8A-4147-A177-3AD203B41FA5}">
                      <a16:colId xmlns:a16="http://schemas.microsoft.com/office/drawing/2014/main" val="267496228"/>
                    </a:ext>
                  </a:extLst>
                </a:gridCol>
                <a:gridCol w="705803">
                  <a:extLst>
                    <a:ext uri="{9D8B030D-6E8A-4147-A177-3AD203B41FA5}">
                      <a16:colId xmlns:a16="http://schemas.microsoft.com/office/drawing/2014/main" val="1648036058"/>
                    </a:ext>
                  </a:extLst>
                </a:gridCol>
                <a:gridCol w="705803">
                  <a:extLst>
                    <a:ext uri="{9D8B030D-6E8A-4147-A177-3AD203B41FA5}">
                      <a16:colId xmlns:a16="http://schemas.microsoft.com/office/drawing/2014/main" val="2594645598"/>
                    </a:ext>
                  </a:extLst>
                </a:gridCol>
                <a:gridCol w="705803">
                  <a:extLst>
                    <a:ext uri="{9D8B030D-6E8A-4147-A177-3AD203B41FA5}">
                      <a16:colId xmlns:a16="http://schemas.microsoft.com/office/drawing/2014/main" val="1885763614"/>
                    </a:ext>
                  </a:extLst>
                </a:gridCol>
                <a:gridCol w="705803">
                  <a:extLst>
                    <a:ext uri="{9D8B030D-6E8A-4147-A177-3AD203B41FA5}">
                      <a16:colId xmlns:a16="http://schemas.microsoft.com/office/drawing/2014/main" val="1830294554"/>
                    </a:ext>
                  </a:extLst>
                </a:gridCol>
              </a:tblGrid>
              <a:tr h="223560">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152072383"/>
                  </a:ext>
                </a:extLst>
              </a:tr>
              <a:tr h="223560">
                <a:tc>
                  <a:txBody>
                    <a:bodyPr/>
                    <a:lstStyle/>
                    <a:p>
                      <a:pPr algn="l" fontAlgn="ct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来阪外国人</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旅行者数</a:t>
                      </a:r>
                      <a:endPar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158.3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202.8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262.5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375.8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716.4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940.0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1110.3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1141.6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1230.6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131.6 </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930320"/>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中国の割合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37.9%</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39.9%</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45.8%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09882870"/>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韓国の割合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23.4%</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20.9%</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13.1%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44793180"/>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台湾の割合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10.4%</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12.8%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4459281"/>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香港の割合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5.8%</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3395648"/>
                  </a:ext>
                </a:extLst>
              </a:tr>
              <a:tr h="173259">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アメリカの割合</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315" marR="9315" marT="9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53676648"/>
                  </a:ext>
                </a:extLst>
              </a:tr>
            </a:tbl>
          </a:graphicData>
        </a:graphic>
      </p:graphicFrame>
      <p:sp>
        <p:nvSpPr>
          <p:cNvPr id="18" name="テキスト ボックス 17"/>
          <p:cNvSpPr txBox="1"/>
          <p:nvPr/>
        </p:nvSpPr>
        <p:spPr>
          <a:xfrm>
            <a:off x="358908" y="6056389"/>
            <a:ext cx="4536504" cy="246205"/>
          </a:xfrm>
          <a:prstGeom prst="rect">
            <a:avLst/>
          </a:prstGeom>
          <a:noFill/>
        </p:spPr>
        <p:txBody>
          <a:bodyPr wrap="square" lIns="91424" tIns="45712" rIns="91424" bIns="45712" rtlCol="0">
            <a:spAutoFit/>
          </a:bodyPr>
          <a:lstStyle/>
          <a:p>
            <a:r>
              <a:rPr lang="en-US" altLang="ja-JP" sz="1000" b="1" dirty="0">
                <a:latin typeface="Meiryo UI" panose="020B0604030504040204" pitchFamily="50" charset="-128"/>
                <a:ea typeface="Meiryo UI" panose="020B0604030504040204" pitchFamily="50" charset="-128"/>
              </a:rPr>
              <a:t>※2020</a:t>
            </a:r>
            <a:r>
              <a:rPr lang="ja-JP" altLang="en-US" sz="1000" b="1" dirty="0">
                <a:latin typeface="Meiryo UI" panose="020B0604030504040204" pitchFamily="50" charset="-128"/>
                <a:ea typeface="Meiryo UI" panose="020B0604030504040204" pitchFamily="50" charset="-128"/>
              </a:rPr>
              <a:t>年は</a:t>
            </a:r>
            <a:r>
              <a:rPr lang="en-US" altLang="ja-JP" sz="1000" b="1" dirty="0">
                <a:latin typeface="Meiryo UI" panose="020B0604030504040204" pitchFamily="50" charset="-128"/>
                <a:ea typeface="Meiryo UI" panose="020B0604030504040204" pitchFamily="50" charset="-128"/>
              </a:rPr>
              <a:t>1</a:t>
            </a:r>
            <a:r>
              <a:rPr lang="ja-JP" altLang="en-US" sz="1000" b="1" dirty="0">
                <a:latin typeface="Meiryo UI" panose="020B0604030504040204" pitchFamily="50" charset="-128"/>
                <a:ea typeface="Meiryo UI" panose="020B0604030504040204" pitchFamily="50" charset="-128"/>
              </a:rPr>
              <a:t>月～</a:t>
            </a:r>
            <a:r>
              <a:rPr lang="en-US" altLang="ja-JP" sz="1000" b="1" dirty="0">
                <a:latin typeface="Meiryo UI" panose="020B0604030504040204" pitchFamily="50" charset="-128"/>
                <a:ea typeface="Meiryo UI" panose="020B0604030504040204" pitchFamily="50" charset="-128"/>
              </a:rPr>
              <a:t>3</a:t>
            </a:r>
            <a:r>
              <a:rPr lang="ja-JP" altLang="en-US" sz="1000" b="1" dirty="0">
                <a:latin typeface="Meiryo UI" panose="020B0604030504040204" pitchFamily="50" charset="-128"/>
                <a:ea typeface="Meiryo UI" panose="020B0604030504040204" pitchFamily="50" charset="-128"/>
              </a:rPr>
              <a:t>月までの調査のみ。４月以降は調査が行われていない。</a:t>
            </a:r>
          </a:p>
        </p:txBody>
      </p:sp>
      <p:sp>
        <p:nvSpPr>
          <p:cNvPr id="19" name="テキスト ボックス 18"/>
          <p:cNvSpPr txBox="1"/>
          <p:nvPr/>
        </p:nvSpPr>
        <p:spPr>
          <a:xfrm>
            <a:off x="6588224" y="4170989"/>
            <a:ext cx="4536504" cy="230816"/>
          </a:xfrm>
          <a:prstGeom prst="rect">
            <a:avLst/>
          </a:prstGeom>
          <a:noFill/>
        </p:spPr>
        <p:txBody>
          <a:bodyPr wrap="square" lIns="91424" tIns="45712" rIns="91424" bIns="45712" rtlCol="0">
            <a:spAutoFit/>
          </a:bodyPr>
          <a:lstStyle/>
          <a:p>
            <a:r>
              <a:rPr lang="ja-JP" altLang="en-US" sz="900" spc="-120" dirty="0">
                <a:latin typeface="Meiryo UI" panose="020B0604030504040204" pitchFamily="50" charset="-128"/>
                <a:ea typeface="Meiryo UI" panose="020B0604030504040204" pitchFamily="50" charset="-128"/>
              </a:rPr>
              <a:t>（</a:t>
            </a:r>
            <a:r>
              <a:rPr lang="en-US" altLang="ja-JP" sz="900" spc="-120" dirty="0">
                <a:latin typeface="Meiryo UI" panose="020B0604030504040204" pitchFamily="50" charset="-128"/>
                <a:ea typeface="Meiryo UI" panose="020B0604030504040204" pitchFamily="50" charset="-128"/>
              </a:rPr>
              <a:t>1</a:t>
            </a:r>
            <a:r>
              <a:rPr lang="ja-JP" altLang="en-US" sz="900" spc="-120" dirty="0">
                <a:latin typeface="Meiryo UI" panose="020B0604030504040204" pitchFamily="50" charset="-128"/>
                <a:ea typeface="Meiryo UI" panose="020B0604030504040204" pitchFamily="50" charset="-128"/>
              </a:rPr>
              <a:t>月～</a:t>
            </a:r>
            <a:r>
              <a:rPr lang="en-US" altLang="ja-JP" sz="900" spc="-120" dirty="0">
                <a:latin typeface="Meiryo UI" panose="020B0604030504040204" pitchFamily="50" charset="-128"/>
                <a:ea typeface="Meiryo UI" panose="020B0604030504040204" pitchFamily="50" charset="-128"/>
              </a:rPr>
              <a:t>3</a:t>
            </a:r>
            <a:r>
              <a:rPr lang="ja-JP" altLang="en-US" sz="900" spc="-120" dirty="0">
                <a:latin typeface="Meiryo UI" panose="020B0604030504040204" pitchFamily="50" charset="-128"/>
                <a:ea typeface="Meiryo UI" panose="020B0604030504040204" pitchFamily="50" charset="-128"/>
              </a:rPr>
              <a:t>月）</a:t>
            </a:r>
          </a:p>
        </p:txBody>
      </p:sp>
      <p:sp>
        <p:nvSpPr>
          <p:cNvPr id="2" name="テキスト ボックス 1"/>
          <p:cNvSpPr txBox="1"/>
          <p:nvPr/>
        </p:nvSpPr>
        <p:spPr>
          <a:xfrm>
            <a:off x="1681779" y="4326269"/>
            <a:ext cx="1224136" cy="230832"/>
          </a:xfrm>
          <a:prstGeom prst="rect">
            <a:avLst/>
          </a:prstGeom>
          <a:solidFill>
            <a:schemeClr val="bg1"/>
          </a:solidFill>
        </p:spPr>
        <p:txBody>
          <a:bodyPr wrap="square" rtlCol="0">
            <a:spAutoFit/>
          </a:bodyPr>
          <a:lstStyle/>
          <a:p>
            <a:r>
              <a:rPr kumimoji="1" lang="ja-JP" altLang="en-US" sz="900" dirty="0"/>
              <a:t>来阪外国人旅行者数</a:t>
            </a:r>
          </a:p>
        </p:txBody>
      </p:sp>
      <p:sp>
        <p:nvSpPr>
          <p:cNvPr id="4" name="正方形/長方形 3"/>
          <p:cNvSpPr/>
          <p:nvPr/>
        </p:nvSpPr>
        <p:spPr>
          <a:xfrm>
            <a:off x="1331640" y="4381148"/>
            <a:ext cx="358462" cy="87717"/>
          </a:xfrm>
          <a:prstGeom prst="rect">
            <a:avLst/>
          </a:prstGeom>
          <a:solidFill>
            <a:srgbClr val="B7DEE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717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日本人延べ宿泊者数（大阪）　　　　　　　　　　　　　　　　　　（</a:t>
            </a:r>
            <a:r>
              <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p>
        </p:txBody>
      </p:sp>
      <p:sp>
        <p:nvSpPr>
          <p:cNvPr id="5" name="正方形/長方形 4"/>
          <p:cNvSpPr/>
          <p:nvPr/>
        </p:nvSpPr>
        <p:spPr>
          <a:xfrm>
            <a:off x="6558196" y="6641248"/>
            <a:ext cx="229671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資料：観光庁「宿泊旅行統計調査」より作成</a:t>
            </a:r>
          </a:p>
        </p:txBody>
      </p:sp>
      <p:sp>
        <p:nvSpPr>
          <p:cNvPr id="6" name="正方形/長方形 5"/>
          <p:cNvSpPr/>
          <p:nvPr/>
        </p:nvSpPr>
        <p:spPr>
          <a:xfrm>
            <a:off x="0" y="672451"/>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■日本人延べ宿泊者数の推移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93479" y="6506939"/>
            <a:ext cx="2133600" cy="365125"/>
          </a:xfrm>
        </p:spPr>
        <p:txBody>
          <a:bodyPr/>
          <a:lstStyle/>
          <a:p>
            <a:pPr>
              <a:defRPr/>
            </a:pPr>
            <a:fld id="{C77793C5-38B7-48A6-8306-0FF47ECB2C84}" type="slidenum">
              <a:rPr lang="ja-JP" altLang="en-US" sz="1800">
                <a:solidFill>
                  <a:schemeClr val="tx1"/>
                </a:solidFill>
              </a:rPr>
              <a:pPr>
                <a:defRPr/>
              </a:pPr>
              <a:t>43</a:t>
            </a:fld>
            <a:endParaRPr lang="ja-JP" altLang="en-US" sz="1800" dirty="0">
              <a:solidFill>
                <a:schemeClr val="tx1"/>
              </a:solidFill>
            </a:endParaRPr>
          </a:p>
        </p:txBody>
      </p:sp>
      <p:sp>
        <p:nvSpPr>
          <p:cNvPr id="8" name="正方形/長方形 7">
            <a:extLst>
              <a:ext uri="{FF2B5EF4-FFF2-40B4-BE49-F238E27FC236}">
                <a16:creationId xmlns:a16="http://schemas.microsoft.com/office/drawing/2014/main" id="{7C9DBE9D-4BA0-41DE-B623-D24137EAC509}"/>
              </a:ext>
            </a:extLst>
          </p:cNvPr>
          <p:cNvSpPr/>
          <p:nvPr/>
        </p:nvSpPr>
        <p:spPr>
          <a:xfrm>
            <a:off x="179512" y="3255728"/>
            <a:ext cx="914400" cy="3651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rPr>
              <a:t>（万人）</a:t>
            </a:r>
          </a:p>
        </p:txBody>
      </p:sp>
      <p:graphicFrame>
        <p:nvGraphicFramePr>
          <p:cNvPr id="12" name="グラフ 11">
            <a:extLst>
              <a:ext uri="{FF2B5EF4-FFF2-40B4-BE49-F238E27FC236}">
                <a16:creationId xmlns:a16="http://schemas.microsoft.com/office/drawing/2014/main" id="{7570C3E1-FF6D-4C6B-A9E7-7A03E3B404AC}"/>
              </a:ext>
            </a:extLst>
          </p:cNvPr>
          <p:cNvGraphicFramePr>
            <a:graphicFrameLocks/>
          </p:cNvGraphicFramePr>
          <p:nvPr>
            <p:extLst>
              <p:ext uri="{D42A27DB-BD31-4B8C-83A1-F6EECF244321}">
                <p14:modId xmlns:p14="http://schemas.microsoft.com/office/powerpoint/2010/main" val="4065995994"/>
              </p:ext>
            </p:extLst>
          </p:nvPr>
        </p:nvGraphicFramePr>
        <p:xfrm>
          <a:off x="307157" y="3359690"/>
          <a:ext cx="8532947" cy="3309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p:cNvGraphicFramePr>
            <a:graphicFrameLocks noGrp="1"/>
          </p:cNvGraphicFramePr>
          <p:nvPr>
            <p:extLst>
              <p:ext uri="{D42A27DB-BD31-4B8C-83A1-F6EECF244321}">
                <p14:modId xmlns:p14="http://schemas.microsoft.com/office/powerpoint/2010/main" val="2735352215"/>
              </p:ext>
            </p:extLst>
          </p:nvPr>
        </p:nvGraphicFramePr>
        <p:xfrm>
          <a:off x="359531" y="1032491"/>
          <a:ext cx="8496944" cy="2301060"/>
        </p:xfrm>
        <a:graphic>
          <a:graphicData uri="http://schemas.openxmlformats.org/drawingml/2006/table">
            <a:tbl>
              <a:tblPr/>
              <a:tblGrid>
                <a:gridCol w="1577520">
                  <a:extLst>
                    <a:ext uri="{9D8B030D-6E8A-4147-A177-3AD203B41FA5}">
                      <a16:colId xmlns:a16="http://schemas.microsoft.com/office/drawing/2014/main" val="800404223"/>
                    </a:ext>
                  </a:extLst>
                </a:gridCol>
                <a:gridCol w="870752">
                  <a:extLst>
                    <a:ext uri="{9D8B030D-6E8A-4147-A177-3AD203B41FA5}">
                      <a16:colId xmlns:a16="http://schemas.microsoft.com/office/drawing/2014/main" val="379470278"/>
                    </a:ext>
                  </a:extLst>
                </a:gridCol>
                <a:gridCol w="864096">
                  <a:extLst>
                    <a:ext uri="{9D8B030D-6E8A-4147-A177-3AD203B41FA5}">
                      <a16:colId xmlns:a16="http://schemas.microsoft.com/office/drawing/2014/main" val="1805291352"/>
                    </a:ext>
                  </a:extLst>
                </a:gridCol>
                <a:gridCol w="864096">
                  <a:extLst>
                    <a:ext uri="{9D8B030D-6E8A-4147-A177-3AD203B41FA5}">
                      <a16:colId xmlns:a16="http://schemas.microsoft.com/office/drawing/2014/main" val="4180028961"/>
                    </a:ext>
                  </a:extLst>
                </a:gridCol>
                <a:gridCol w="864096">
                  <a:extLst>
                    <a:ext uri="{9D8B030D-6E8A-4147-A177-3AD203B41FA5}">
                      <a16:colId xmlns:a16="http://schemas.microsoft.com/office/drawing/2014/main" val="4107227940"/>
                    </a:ext>
                  </a:extLst>
                </a:gridCol>
                <a:gridCol w="864096">
                  <a:extLst>
                    <a:ext uri="{9D8B030D-6E8A-4147-A177-3AD203B41FA5}">
                      <a16:colId xmlns:a16="http://schemas.microsoft.com/office/drawing/2014/main" val="3942832369"/>
                    </a:ext>
                  </a:extLst>
                </a:gridCol>
                <a:gridCol w="864096">
                  <a:extLst>
                    <a:ext uri="{9D8B030D-6E8A-4147-A177-3AD203B41FA5}">
                      <a16:colId xmlns:a16="http://schemas.microsoft.com/office/drawing/2014/main" val="4059576951"/>
                    </a:ext>
                  </a:extLst>
                </a:gridCol>
                <a:gridCol w="900099">
                  <a:extLst>
                    <a:ext uri="{9D8B030D-6E8A-4147-A177-3AD203B41FA5}">
                      <a16:colId xmlns:a16="http://schemas.microsoft.com/office/drawing/2014/main" val="2506089305"/>
                    </a:ext>
                  </a:extLst>
                </a:gridCol>
                <a:gridCol w="828093">
                  <a:extLst>
                    <a:ext uri="{9D8B030D-6E8A-4147-A177-3AD203B41FA5}">
                      <a16:colId xmlns:a16="http://schemas.microsoft.com/office/drawing/2014/main" val="2335900191"/>
                    </a:ext>
                  </a:extLst>
                </a:gridCol>
              </a:tblGrid>
              <a:tr h="343303">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2015</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2016</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2017</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2018</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2019</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a:effectLst/>
                          <a:latin typeface="Meiryo UI" panose="020B0604030504040204" pitchFamily="50" charset="-128"/>
                          <a:ea typeface="Meiryo UI" panose="020B0604030504040204" pitchFamily="50" charset="-128"/>
                        </a:rPr>
                        <a:t>2020</a:t>
                      </a:r>
                      <a:r>
                        <a:rPr lang="ja-JP" altLang="en-US" sz="1000" b="0" i="0" u="none" strike="noStrike">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2021</a:t>
                      </a:r>
                      <a:r>
                        <a:rPr lang="ja-JP" altLang="en-US" sz="1000" b="0" i="0" u="none" strike="noStrike" dirty="0">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2022</a:t>
                      </a:r>
                      <a:r>
                        <a:rPr lang="ja-JP" altLang="en-US" sz="1000" b="0" i="0" u="none" strike="noStrike" dirty="0">
                          <a:effectLst/>
                          <a:latin typeface="Meiryo UI" panose="020B0604030504040204" pitchFamily="50" charset="-128"/>
                          <a:ea typeface="Meiryo UI" panose="020B0604030504040204" pitchFamily="50" charset="-128"/>
                        </a:rPr>
                        <a:t>年</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218623646"/>
                  </a:ext>
                </a:extLst>
              </a:tr>
              <a:tr h="398974">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延べ宿泊者数</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3,036.6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3,101.0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3,321.2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3,989.8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4,742.8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1,971.7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1,785.9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3052.2</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607466"/>
                  </a:ext>
                </a:extLst>
              </a:tr>
              <a:tr h="241240">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前年比</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102.1%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107.1%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120.1%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118.9%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41.6%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90.6%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170.9%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6570635"/>
                  </a:ext>
                </a:extLst>
              </a:tr>
              <a:tr h="408253">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うち外国人延べ宿泊者数</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896.6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1,000.9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1,167.2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1,512.4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1,792.6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322.5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31.9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212.9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79367"/>
                  </a:ext>
                </a:extLst>
              </a:tr>
              <a:tr h="250519">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前年比</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111.6%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116.6%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129.6%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118.5%</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18.0%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9.9%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666.8</a:t>
                      </a:r>
                      <a:r>
                        <a:rPr lang="ja-JP" altLang="en-US" sz="1000" b="0" i="0" u="none" strike="noStrike" dirty="0">
                          <a:effectLst/>
                          <a:latin typeface="Meiryo UI" panose="020B0604030504040204" pitchFamily="50" charset="-128"/>
                          <a:ea typeface="Meiryo UI" panose="020B0604030504040204" pitchFamily="50" charset="-128"/>
                        </a:rPr>
                        <a:t>％</a:t>
                      </a:r>
                      <a:endParaRPr lang="en-US" altLang="ja-JP" sz="1000" b="0" i="0" u="none" strike="noStrike" dirty="0">
                        <a:effectLst/>
                        <a:latin typeface="Meiryo UI" panose="020B0604030504040204" pitchFamily="50" charset="-128"/>
                        <a:ea typeface="Meiryo UI" panose="020B0604030504040204" pitchFamily="50" charset="-128"/>
                      </a:endParaRP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35706"/>
                  </a:ext>
                </a:extLst>
              </a:tr>
              <a:tr h="417531">
                <a:tc>
                  <a:txBody>
                    <a:bodyPr/>
                    <a:lstStyle/>
                    <a:p>
                      <a:pPr algn="ctr" fontAlgn="ctr"/>
                      <a:r>
                        <a:rPr lang="ja-JP" altLang="en-US" sz="1000" b="0" i="0" u="none" strike="noStrike">
                          <a:effectLst/>
                          <a:latin typeface="Meiryo UI" panose="020B0604030504040204" pitchFamily="50" charset="-128"/>
                          <a:ea typeface="Meiryo UI" panose="020B0604030504040204" pitchFamily="50" charset="-128"/>
                        </a:rPr>
                        <a:t>うち日本人延べ宿泊者数</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2,140.0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2,100.2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2,154.0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2,477.4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2,950.1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1,649.2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1753.9 </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2839.3</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863453"/>
                  </a:ext>
                </a:extLst>
              </a:tr>
              <a:tr h="241240">
                <a:tc>
                  <a:txBody>
                    <a:bodyPr/>
                    <a:lstStyle/>
                    <a:p>
                      <a:pPr algn="ctr" fontAlgn="ctr"/>
                      <a:r>
                        <a:rPr lang="ja-JP" altLang="en-US" sz="1000" b="0" i="0" u="none" strike="noStrike" dirty="0">
                          <a:effectLst/>
                          <a:latin typeface="Meiryo UI" panose="020B0604030504040204" pitchFamily="50" charset="-128"/>
                          <a:ea typeface="Meiryo UI" panose="020B0604030504040204" pitchFamily="50" charset="-128"/>
                        </a:rPr>
                        <a:t>前年比</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98.1%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102.6%</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115.0%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119.1%</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effectLst/>
                          <a:latin typeface="Meiryo UI" panose="020B0604030504040204" pitchFamily="50" charset="-128"/>
                          <a:ea typeface="Meiryo UI" panose="020B0604030504040204" pitchFamily="50" charset="-128"/>
                        </a:rPr>
                        <a:t>55.9%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106.0%</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161.9%</a:t>
                      </a:r>
                    </a:p>
                  </a:txBody>
                  <a:tcPr marL="4639" marR="4639" marT="4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433034"/>
                  </a:ext>
                </a:extLst>
              </a:tr>
            </a:tbl>
          </a:graphicData>
        </a:graphic>
      </p:graphicFrame>
      <p:sp>
        <p:nvSpPr>
          <p:cNvPr id="13" name="正方形/長方形 12"/>
          <p:cNvSpPr/>
          <p:nvPr/>
        </p:nvSpPr>
        <p:spPr>
          <a:xfrm>
            <a:off x="8303855" y="786098"/>
            <a:ext cx="588623" cy="253916"/>
          </a:xfrm>
          <a:prstGeom prst="rect">
            <a:avLst/>
          </a:prstGeom>
        </p:spPr>
        <p:txBody>
          <a:bodyPr wrap="none">
            <a:spAutoFit/>
          </a:bodyPr>
          <a:lstStyle/>
          <a:p>
            <a:r>
              <a:rPr lang="ja-JP" altLang="en-US" sz="1050" dirty="0"/>
              <a:t>（万人）</a:t>
            </a:r>
          </a:p>
        </p:txBody>
      </p:sp>
    </p:spTree>
    <p:extLst>
      <p:ext uri="{BB962C8B-B14F-4D97-AF65-F5344CB8AC3E}">
        <p14:creationId xmlns:p14="http://schemas.microsoft.com/office/powerpoint/2010/main" val="2689137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solidFill>
            <a:srgbClr val="767171"/>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東西二極の一極としての社会経済構造の構築</a:t>
            </a:r>
          </a:p>
          <a:p>
            <a:pPr algn="l"/>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都市魅力ランキング（文化・交流部門）　　　　　　　　　　　　　　　（参考指標）</a:t>
            </a:r>
          </a:p>
        </p:txBody>
      </p:sp>
      <p:sp>
        <p:nvSpPr>
          <p:cNvPr id="5" name="正方形/長方形 4"/>
          <p:cNvSpPr/>
          <p:nvPr/>
        </p:nvSpPr>
        <p:spPr>
          <a:xfrm>
            <a:off x="3851920" y="6466094"/>
            <a:ext cx="5591581" cy="246205"/>
          </a:xfrm>
          <a:prstGeom prst="rect">
            <a:avLst/>
          </a:prstGeom>
        </p:spPr>
        <p:txBody>
          <a:bodyPr wrap="square" lIns="91424" tIns="45712" rIns="91424" bIns="45712">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資料：森財団「世界の都市総合力ランキング」（</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6" name="正方形/長方形 5"/>
          <p:cNvSpPr/>
          <p:nvPr/>
        </p:nvSpPr>
        <p:spPr>
          <a:xfrm>
            <a:off x="0" y="811110"/>
            <a:ext cx="81003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■分野別世界の都市魅力ランキング：文化・交流部門の各国推移比較</a:t>
            </a:r>
            <a:endPar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44</a:t>
            </a:fld>
            <a:endParaRPr lang="ja-JP" altLang="en-US" sz="1800" dirty="0">
              <a:solidFill>
                <a:schemeClr val="tx1"/>
              </a:solidFill>
            </a:endParaRPr>
          </a:p>
        </p:txBody>
      </p:sp>
      <p:graphicFrame>
        <p:nvGraphicFramePr>
          <p:cNvPr id="2" name="表 1">
            <a:extLst>
              <a:ext uri="{FF2B5EF4-FFF2-40B4-BE49-F238E27FC236}">
                <a16:creationId xmlns:a16="http://schemas.microsoft.com/office/drawing/2014/main" id="{5FDC3C2A-2F33-4EFD-B2D0-C3D5CE14901B}"/>
              </a:ext>
            </a:extLst>
          </p:cNvPr>
          <p:cNvGraphicFramePr>
            <a:graphicFrameLocks noGrp="1"/>
          </p:cNvGraphicFramePr>
          <p:nvPr>
            <p:extLst>
              <p:ext uri="{D42A27DB-BD31-4B8C-83A1-F6EECF244321}">
                <p14:modId xmlns:p14="http://schemas.microsoft.com/office/powerpoint/2010/main" val="2312673200"/>
              </p:ext>
            </p:extLst>
          </p:nvPr>
        </p:nvGraphicFramePr>
        <p:xfrm>
          <a:off x="179512" y="990130"/>
          <a:ext cx="8784975" cy="5124196"/>
        </p:xfrm>
        <a:graphic>
          <a:graphicData uri="http://schemas.openxmlformats.org/drawingml/2006/table">
            <a:tbl>
              <a:tblPr/>
              <a:tblGrid>
                <a:gridCol w="860138">
                  <a:extLst>
                    <a:ext uri="{9D8B030D-6E8A-4147-A177-3AD203B41FA5}">
                      <a16:colId xmlns:a16="http://schemas.microsoft.com/office/drawing/2014/main" val="137616290"/>
                    </a:ext>
                  </a:extLst>
                </a:gridCol>
                <a:gridCol w="1263243">
                  <a:extLst>
                    <a:ext uri="{9D8B030D-6E8A-4147-A177-3AD203B41FA5}">
                      <a16:colId xmlns:a16="http://schemas.microsoft.com/office/drawing/2014/main" val="2096544693"/>
                    </a:ext>
                  </a:extLst>
                </a:gridCol>
                <a:gridCol w="1317678">
                  <a:extLst>
                    <a:ext uri="{9D8B030D-6E8A-4147-A177-3AD203B41FA5}">
                      <a16:colId xmlns:a16="http://schemas.microsoft.com/office/drawing/2014/main" val="2116864300"/>
                    </a:ext>
                  </a:extLst>
                </a:gridCol>
                <a:gridCol w="1390882">
                  <a:extLst>
                    <a:ext uri="{9D8B030D-6E8A-4147-A177-3AD203B41FA5}">
                      <a16:colId xmlns:a16="http://schemas.microsoft.com/office/drawing/2014/main" val="2117495111"/>
                    </a:ext>
                  </a:extLst>
                </a:gridCol>
                <a:gridCol w="1317678">
                  <a:extLst>
                    <a:ext uri="{9D8B030D-6E8A-4147-A177-3AD203B41FA5}">
                      <a16:colId xmlns:a16="http://schemas.microsoft.com/office/drawing/2014/main" val="437040458"/>
                    </a:ext>
                  </a:extLst>
                </a:gridCol>
                <a:gridCol w="1317678">
                  <a:extLst>
                    <a:ext uri="{9D8B030D-6E8A-4147-A177-3AD203B41FA5}">
                      <a16:colId xmlns:a16="http://schemas.microsoft.com/office/drawing/2014/main" val="2501603300"/>
                    </a:ext>
                  </a:extLst>
                </a:gridCol>
                <a:gridCol w="1317678">
                  <a:extLst>
                    <a:ext uri="{9D8B030D-6E8A-4147-A177-3AD203B41FA5}">
                      <a16:colId xmlns:a16="http://schemas.microsoft.com/office/drawing/2014/main" val="3836850384"/>
                    </a:ext>
                  </a:extLst>
                </a:gridCol>
              </a:tblGrid>
              <a:tr h="352242">
                <a:tc>
                  <a:txBody>
                    <a:bodyPr/>
                    <a:lstStyle/>
                    <a:p>
                      <a:pPr algn="l" fontAlgn="b"/>
                      <a:endParaRPr lang="ja-JP" altLang="en-US" sz="1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926869"/>
                  </a:ext>
                </a:extLst>
              </a:tr>
              <a:tr h="368498">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9823223"/>
                  </a:ext>
                </a:extLst>
              </a:tr>
              <a:tr h="34997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ロンドン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223838"/>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73394"/>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ニューヨーク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パリ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201916"/>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946272"/>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東京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21000257"/>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シンガポール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236777"/>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北京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北京</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マドリード</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184609"/>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バンコク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180454"/>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ドバイ</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ウィーン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448377"/>
                  </a:ext>
                </a:extLst>
              </a:tr>
              <a:tr h="368498">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シドニー</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ソウル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モスクワ</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イスタンブール</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ベルリン</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ブエノスアイレス</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391303"/>
                  </a:ext>
                </a:extLst>
              </a:tr>
              <a:tr h="368498">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大阪</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64769120"/>
                  </a:ext>
                </a:extLst>
              </a:tr>
              <a:tr h="368498">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41</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a:solidFill>
                            <a:srgbClr val="000000"/>
                          </a:solidFill>
                          <a:effectLst/>
                          <a:latin typeface="Meiryo UI" panose="020B0604030504040204" pitchFamily="50" charset="-128"/>
                          <a:ea typeface="Meiryo UI" panose="020B0604030504040204" pitchFamily="50" charset="-128"/>
                        </a:rPr>
                        <a:t>44</a:t>
                      </a:r>
                      <a:r>
                        <a:rPr lang="ja-JP" altLang="en-US" sz="1600" b="0" i="0" u="none" strike="noStrike">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位　福岡</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19012114"/>
                  </a:ext>
                </a:extLst>
              </a:tr>
            </a:tbl>
          </a:graphicData>
        </a:graphic>
      </p:graphicFrame>
    </p:spTree>
    <p:extLst>
      <p:ext uri="{BB962C8B-B14F-4D97-AF65-F5344CB8AC3E}">
        <p14:creationId xmlns:p14="http://schemas.microsoft.com/office/powerpoint/2010/main" val="214403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4</a:t>
            </a:fld>
            <a:endParaRPr lang="ja-JP" altLang="en-US" sz="1800" dirty="0">
              <a:solidFill>
                <a:schemeClr val="tx1"/>
              </a:solidFill>
            </a:endParaRPr>
          </a:p>
        </p:txBody>
      </p:sp>
      <p:sp>
        <p:nvSpPr>
          <p:cNvPr id="10" name="テキスト ボックス 9"/>
          <p:cNvSpPr txBox="1"/>
          <p:nvPr/>
        </p:nvSpPr>
        <p:spPr>
          <a:xfrm>
            <a:off x="35496"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55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64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9999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男女別就業率（</a:t>
            </a:r>
            <a:r>
              <a:rPr lang="en-US" altLang="ja-JP" sz="1400" b="1" u="sng" dirty="0">
                <a:latin typeface="Meiryo UI" panose="020B0604030504040204" pitchFamily="50" charset="-128"/>
                <a:ea typeface="Meiryo UI" panose="020B0604030504040204" pitchFamily="50" charset="-128"/>
              </a:rPr>
              <a:t>65</a:t>
            </a:r>
            <a:r>
              <a:rPr lang="ja-JP" altLang="en-US" sz="1400" b="1" u="sng" dirty="0">
                <a:latin typeface="Meiryo UI" panose="020B0604030504040204" pitchFamily="50" charset="-128"/>
                <a:ea typeface="Meiryo UI" panose="020B0604030504040204" pitchFamily="50" charset="-128"/>
              </a:rPr>
              <a:t>歳以上～）の推移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427984" y="6578291"/>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資料：大阪府「労働力調査地方集計結果」および総務省「労働力調査」より作成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159588288"/>
              </p:ext>
            </p:extLst>
          </p:nvPr>
        </p:nvGraphicFramePr>
        <p:xfrm>
          <a:off x="35496" y="1287898"/>
          <a:ext cx="4553644" cy="2988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563293967"/>
              </p:ext>
            </p:extLst>
          </p:nvPr>
        </p:nvGraphicFramePr>
        <p:xfrm>
          <a:off x="4427984" y="1287898"/>
          <a:ext cx="4784911" cy="2988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表 23"/>
          <p:cNvGraphicFramePr>
            <a:graphicFrameLocks noGrp="1"/>
          </p:cNvGraphicFramePr>
          <p:nvPr>
            <p:extLst>
              <p:ext uri="{D42A27DB-BD31-4B8C-83A1-F6EECF244321}">
                <p14:modId xmlns:p14="http://schemas.microsoft.com/office/powerpoint/2010/main" val="967396288"/>
              </p:ext>
            </p:extLst>
          </p:nvPr>
        </p:nvGraphicFramePr>
        <p:xfrm>
          <a:off x="4593953" y="4644255"/>
          <a:ext cx="4472815" cy="1266825"/>
        </p:xfrm>
        <a:graphic>
          <a:graphicData uri="http://schemas.openxmlformats.org/drawingml/2006/table">
            <a:tbl>
              <a:tblPr/>
              <a:tblGrid>
                <a:gridCol w="795330">
                  <a:extLst>
                    <a:ext uri="{9D8B030D-6E8A-4147-A177-3AD203B41FA5}">
                      <a16:colId xmlns:a16="http://schemas.microsoft.com/office/drawing/2014/main" val="773161726"/>
                    </a:ext>
                  </a:extLst>
                </a:gridCol>
                <a:gridCol w="525355">
                  <a:extLst>
                    <a:ext uri="{9D8B030D-6E8A-4147-A177-3AD203B41FA5}">
                      <a16:colId xmlns:a16="http://schemas.microsoft.com/office/drawing/2014/main" val="2126371475"/>
                    </a:ext>
                  </a:extLst>
                </a:gridCol>
                <a:gridCol w="525355">
                  <a:extLst>
                    <a:ext uri="{9D8B030D-6E8A-4147-A177-3AD203B41FA5}">
                      <a16:colId xmlns:a16="http://schemas.microsoft.com/office/drawing/2014/main" val="2539793510"/>
                    </a:ext>
                  </a:extLst>
                </a:gridCol>
                <a:gridCol w="525355">
                  <a:extLst>
                    <a:ext uri="{9D8B030D-6E8A-4147-A177-3AD203B41FA5}">
                      <a16:colId xmlns:a16="http://schemas.microsoft.com/office/drawing/2014/main" val="1056168929"/>
                    </a:ext>
                  </a:extLst>
                </a:gridCol>
                <a:gridCol w="525355">
                  <a:extLst>
                    <a:ext uri="{9D8B030D-6E8A-4147-A177-3AD203B41FA5}">
                      <a16:colId xmlns:a16="http://schemas.microsoft.com/office/drawing/2014/main" val="1663670890"/>
                    </a:ext>
                  </a:extLst>
                </a:gridCol>
                <a:gridCol w="525355">
                  <a:extLst>
                    <a:ext uri="{9D8B030D-6E8A-4147-A177-3AD203B41FA5}">
                      <a16:colId xmlns:a16="http://schemas.microsoft.com/office/drawing/2014/main" val="3244124392"/>
                    </a:ext>
                  </a:extLst>
                </a:gridCol>
                <a:gridCol w="525355">
                  <a:extLst>
                    <a:ext uri="{9D8B030D-6E8A-4147-A177-3AD203B41FA5}">
                      <a16:colId xmlns:a16="http://schemas.microsoft.com/office/drawing/2014/main" val="235447408"/>
                    </a:ext>
                  </a:extLst>
                </a:gridCol>
                <a:gridCol w="525355">
                  <a:extLst>
                    <a:ext uri="{9D8B030D-6E8A-4147-A177-3AD203B41FA5}">
                      <a16:colId xmlns:a16="http://schemas.microsoft.com/office/drawing/2014/main" val="3123719128"/>
                    </a:ext>
                  </a:extLst>
                </a:gridCol>
              </a:tblGrid>
              <a:tr h="171450">
                <a:tc gridSpan="7">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歳以上）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566081"/>
                  </a:ext>
                </a:extLst>
              </a:tr>
              <a:tr h="21907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000140084"/>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491351"/>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5233362"/>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115115"/>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6567716"/>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2078259246"/>
              </p:ext>
            </p:extLst>
          </p:nvPr>
        </p:nvGraphicFramePr>
        <p:xfrm>
          <a:off x="27732" y="4631555"/>
          <a:ext cx="4472260" cy="1266825"/>
        </p:xfrm>
        <a:graphic>
          <a:graphicData uri="http://schemas.openxmlformats.org/drawingml/2006/table">
            <a:tbl>
              <a:tblPr/>
              <a:tblGrid>
                <a:gridCol w="795230">
                  <a:extLst>
                    <a:ext uri="{9D8B030D-6E8A-4147-A177-3AD203B41FA5}">
                      <a16:colId xmlns:a16="http://schemas.microsoft.com/office/drawing/2014/main" val="919554204"/>
                    </a:ext>
                  </a:extLst>
                </a:gridCol>
                <a:gridCol w="525290">
                  <a:extLst>
                    <a:ext uri="{9D8B030D-6E8A-4147-A177-3AD203B41FA5}">
                      <a16:colId xmlns:a16="http://schemas.microsoft.com/office/drawing/2014/main" val="1945155949"/>
                    </a:ext>
                  </a:extLst>
                </a:gridCol>
                <a:gridCol w="525290">
                  <a:extLst>
                    <a:ext uri="{9D8B030D-6E8A-4147-A177-3AD203B41FA5}">
                      <a16:colId xmlns:a16="http://schemas.microsoft.com/office/drawing/2014/main" val="3771028783"/>
                    </a:ext>
                  </a:extLst>
                </a:gridCol>
                <a:gridCol w="525290">
                  <a:extLst>
                    <a:ext uri="{9D8B030D-6E8A-4147-A177-3AD203B41FA5}">
                      <a16:colId xmlns:a16="http://schemas.microsoft.com/office/drawing/2014/main" val="2736507695"/>
                    </a:ext>
                  </a:extLst>
                </a:gridCol>
                <a:gridCol w="525290">
                  <a:extLst>
                    <a:ext uri="{9D8B030D-6E8A-4147-A177-3AD203B41FA5}">
                      <a16:colId xmlns:a16="http://schemas.microsoft.com/office/drawing/2014/main" val="1491541492"/>
                    </a:ext>
                  </a:extLst>
                </a:gridCol>
                <a:gridCol w="525290">
                  <a:extLst>
                    <a:ext uri="{9D8B030D-6E8A-4147-A177-3AD203B41FA5}">
                      <a16:colId xmlns:a16="http://schemas.microsoft.com/office/drawing/2014/main" val="1399106004"/>
                    </a:ext>
                  </a:extLst>
                </a:gridCol>
                <a:gridCol w="525290">
                  <a:extLst>
                    <a:ext uri="{9D8B030D-6E8A-4147-A177-3AD203B41FA5}">
                      <a16:colId xmlns:a16="http://schemas.microsoft.com/office/drawing/2014/main" val="1019211608"/>
                    </a:ext>
                  </a:extLst>
                </a:gridCol>
                <a:gridCol w="525290">
                  <a:extLst>
                    <a:ext uri="{9D8B030D-6E8A-4147-A177-3AD203B41FA5}">
                      <a16:colId xmlns:a16="http://schemas.microsoft.com/office/drawing/2014/main" val="3074438933"/>
                    </a:ext>
                  </a:extLst>
                </a:gridCol>
              </a:tblGrid>
              <a:tr h="171450">
                <a:tc gridSpan="7">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466351"/>
                  </a:ext>
                </a:extLst>
              </a:tr>
              <a:tr h="21907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858609188"/>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375838"/>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52725027"/>
                  </a:ext>
                </a:extLst>
              </a:tr>
              <a:tr h="21907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2000"/>
                  </a:ext>
                </a:extLst>
              </a:tr>
              <a:tr h="219075">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9833202"/>
                  </a:ext>
                </a:extLst>
              </a:tr>
            </a:tbl>
          </a:graphicData>
        </a:graphic>
      </p:graphicFrame>
    </p:spTree>
    <p:extLst>
      <p:ext uri="{BB962C8B-B14F-4D97-AF65-F5344CB8AC3E}">
        <p14:creationId xmlns:p14="http://schemas.microsoft.com/office/powerpoint/2010/main" val="254462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5</a:t>
            </a:fld>
            <a:endParaRPr lang="ja-JP" altLang="en-US" sz="1800" dirty="0">
              <a:solidFill>
                <a:schemeClr val="tx1"/>
              </a:solidFill>
            </a:endParaRPr>
          </a:p>
        </p:txBody>
      </p:sp>
      <p:sp>
        <p:nvSpPr>
          <p:cNvPr id="10" name="テキスト ボックス 9"/>
          <p:cNvSpPr txBox="1"/>
          <p:nvPr/>
        </p:nvSpPr>
        <p:spPr>
          <a:xfrm>
            <a:off x="35496" y="775738"/>
            <a:ext cx="38884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女性の就業率の推移（大阪府）</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4"/>
          <p:cNvSpPr>
            <a:spLocks noChangeArrowheads="1"/>
          </p:cNvSpPr>
          <p:nvPr/>
        </p:nvSpPr>
        <p:spPr bwMode="auto">
          <a:xfrm>
            <a:off x="111140" y="6505480"/>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資料：大阪府「労働力調査地方集計結果（年平均）」より作成</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499992" y="775738"/>
            <a:ext cx="38884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女性の就業率の推移（全国）</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4598348" y="653590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資料：総務省「労働力調査」より作成</a:t>
            </a:r>
            <a:endParaRPr lang="ja-JP" altLang="en-US" sz="800" dirty="0">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女性の就業率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nvGraphicFramePr>
        <p:xfrm>
          <a:off x="4674040" y="4104729"/>
          <a:ext cx="4290448" cy="2300329"/>
        </p:xfrm>
        <a:graphic>
          <a:graphicData uri="http://schemas.openxmlformats.org/drawingml/2006/table">
            <a:tbl>
              <a:tblPr/>
              <a:tblGrid>
                <a:gridCol w="619165">
                  <a:extLst>
                    <a:ext uri="{9D8B030D-6E8A-4147-A177-3AD203B41FA5}">
                      <a16:colId xmlns:a16="http://schemas.microsoft.com/office/drawing/2014/main" val="2670028214"/>
                    </a:ext>
                  </a:extLst>
                </a:gridCol>
                <a:gridCol w="524469">
                  <a:extLst>
                    <a:ext uri="{9D8B030D-6E8A-4147-A177-3AD203B41FA5}">
                      <a16:colId xmlns:a16="http://schemas.microsoft.com/office/drawing/2014/main" val="1111699032"/>
                    </a:ext>
                  </a:extLst>
                </a:gridCol>
                <a:gridCol w="524469">
                  <a:extLst>
                    <a:ext uri="{9D8B030D-6E8A-4147-A177-3AD203B41FA5}">
                      <a16:colId xmlns:a16="http://schemas.microsoft.com/office/drawing/2014/main" val="52421973"/>
                    </a:ext>
                  </a:extLst>
                </a:gridCol>
                <a:gridCol w="524469">
                  <a:extLst>
                    <a:ext uri="{9D8B030D-6E8A-4147-A177-3AD203B41FA5}">
                      <a16:colId xmlns:a16="http://schemas.microsoft.com/office/drawing/2014/main" val="3007201682"/>
                    </a:ext>
                  </a:extLst>
                </a:gridCol>
                <a:gridCol w="524469">
                  <a:extLst>
                    <a:ext uri="{9D8B030D-6E8A-4147-A177-3AD203B41FA5}">
                      <a16:colId xmlns:a16="http://schemas.microsoft.com/office/drawing/2014/main" val="3921285511"/>
                    </a:ext>
                  </a:extLst>
                </a:gridCol>
                <a:gridCol w="524469">
                  <a:extLst>
                    <a:ext uri="{9D8B030D-6E8A-4147-A177-3AD203B41FA5}">
                      <a16:colId xmlns:a16="http://schemas.microsoft.com/office/drawing/2014/main" val="1696212691"/>
                    </a:ext>
                  </a:extLst>
                </a:gridCol>
                <a:gridCol w="524469">
                  <a:extLst>
                    <a:ext uri="{9D8B030D-6E8A-4147-A177-3AD203B41FA5}">
                      <a16:colId xmlns:a16="http://schemas.microsoft.com/office/drawing/2014/main" val="2544078847"/>
                    </a:ext>
                  </a:extLst>
                </a:gridCol>
                <a:gridCol w="524469">
                  <a:extLst>
                    <a:ext uri="{9D8B030D-6E8A-4147-A177-3AD203B41FA5}">
                      <a16:colId xmlns:a16="http://schemas.microsoft.com/office/drawing/2014/main" val="2562058009"/>
                    </a:ext>
                  </a:extLst>
                </a:gridCol>
              </a:tblGrid>
              <a:tr h="211185">
                <a:tc gridSpan="5">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■就業率の推移（全国）</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934017"/>
                  </a:ext>
                </a:extLst>
              </a:tr>
              <a:tr h="261143">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810262659"/>
                  </a:ext>
                </a:extLst>
              </a:tr>
              <a:tr h="261143">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545443"/>
                  </a:ext>
                </a:extLst>
              </a:tr>
              <a:tr h="261143">
                <a:tc>
                  <a:txBody>
                    <a:bodyPr/>
                    <a:lstStyle/>
                    <a:p>
                      <a:pPr algn="l"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126492"/>
                  </a:ext>
                </a:extLst>
              </a:tr>
              <a:tr h="261143">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260043"/>
                  </a:ext>
                </a:extLst>
              </a:tr>
              <a:tr h="261143">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078214"/>
                  </a:ext>
                </a:extLst>
              </a:tr>
              <a:tr h="261143">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472761"/>
                  </a:ext>
                </a:extLst>
              </a:tr>
              <a:tr h="261143">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516448"/>
                  </a:ext>
                </a:extLst>
              </a:tr>
              <a:tr h="261143">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49.78%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1570166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515597423"/>
              </p:ext>
            </p:extLst>
          </p:nvPr>
        </p:nvGraphicFramePr>
        <p:xfrm>
          <a:off x="68332" y="4090592"/>
          <a:ext cx="4431660" cy="2314468"/>
        </p:xfrm>
        <a:graphic>
          <a:graphicData uri="http://schemas.openxmlformats.org/drawingml/2006/table">
            <a:tbl>
              <a:tblPr/>
              <a:tblGrid>
                <a:gridCol w="639543">
                  <a:extLst>
                    <a:ext uri="{9D8B030D-6E8A-4147-A177-3AD203B41FA5}">
                      <a16:colId xmlns:a16="http://schemas.microsoft.com/office/drawing/2014/main" val="3863869285"/>
                    </a:ext>
                  </a:extLst>
                </a:gridCol>
                <a:gridCol w="541731">
                  <a:extLst>
                    <a:ext uri="{9D8B030D-6E8A-4147-A177-3AD203B41FA5}">
                      <a16:colId xmlns:a16="http://schemas.microsoft.com/office/drawing/2014/main" val="1738657727"/>
                    </a:ext>
                  </a:extLst>
                </a:gridCol>
                <a:gridCol w="541731">
                  <a:extLst>
                    <a:ext uri="{9D8B030D-6E8A-4147-A177-3AD203B41FA5}">
                      <a16:colId xmlns:a16="http://schemas.microsoft.com/office/drawing/2014/main" val="1090952599"/>
                    </a:ext>
                  </a:extLst>
                </a:gridCol>
                <a:gridCol w="541731">
                  <a:extLst>
                    <a:ext uri="{9D8B030D-6E8A-4147-A177-3AD203B41FA5}">
                      <a16:colId xmlns:a16="http://schemas.microsoft.com/office/drawing/2014/main" val="3618742507"/>
                    </a:ext>
                  </a:extLst>
                </a:gridCol>
                <a:gridCol w="541731">
                  <a:extLst>
                    <a:ext uri="{9D8B030D-6E8A-4147-A177-3AD203B41FA5}">
                      <a16:colId xmlns:a16="http://schemas.microsoft.com/office/drawing/2014/main" val="51891561"/>
                    </a:ext>
                  </a:extLst>
                </a:gridCol>
                <a:gridCol w="541731">
                  <a:extLst>
                    <a:ext uri="{9D8B030D-6E8A-4147-A177-3AD203B41FA5}">
                      <a16:colId xmlns:a16="http://schemas.microsoft.com/office/drawing/2014/main" val="986701806"/>
                    </a:ext>
                  </a:extLst>
                </a:gridCol>
                <a:gridCol w="541731">
                  <a:extLst>
                    <a:ext uri="{9D8B030D-6E8A-4147-A177-3AD203B41FA5}">
                      <a16:colId xmlns:a16="http://schemas.microsoft.com/office/drawing/2014/main" val="409484634"/>
                    </a:ext>
                  </a:extLst>
                </a:gridCol>
                <a:gridCol w="541731">
                  <a:extLst>
                    <a:ext uri="{9D8B030D-6E8A-4147-A177-3AD203B41FA5}">
                      <a16:colId xmlns:a16="http://schemas.microsoft.com/office/drawing/2014/main" val="2489414451"/>
                    </a:ext>
                  </a:extLst>
                </a:gridCol>
              </a:tblGrid>
              <a:tr h="212484">
                <a:tc gridSpan="6">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■就業率の推移（大阪府）</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197417"/>
                  </a:ext>
                </a:extLst>
              </a:tr>
              <a:tr h="262748">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648218255"/>
                  </a:ext>
                </a:extLst>
              </a:tr>
              <a:tr h="262748">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515386"/>
                  </a:ext>
                </a:extLst>
              </a:tr>
              <a:tr h="262748">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605538"/>
                  </a:ext>
                </a:extLst>
              </a:tr>
              <a:tr h="262748">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270592"/>
                  </a:ext>
                </a:extLst>
              </a:tr>
              <a:tr h="262748">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939783"/>
                  </a:ext>
                </a:extLst>
              </a:tr>
              <a:tr h="262748">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56261"/>
                  </a:ext>
                </a:extLst>
              </a:tr>
              <a:tr h="262748">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29567"/>
                  </a:ext>
                </a:extLst>
              </a:tr>
              <a:tr h="262748">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81118668"/>
                  </a:ext>
                </a:extLst>
              </a:tr>
            </a:tbl>
          </a:graphicData>
        </a:graphic>
      </p:graphicFrame>
      <p:graphicFrame>
        <p:nvGraphicFramePr>
          <p:cNvPr id="17" name="グラフ 16">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4192125703"/>
              </p:ext>
            </p:extLst>
          </p:nvPr>
        </p:nvGraphicFramePr>
        <p:xfrm>
          <a:off x="4598347" y="1213300"/>
          <a:ext cx="4510157" cy="28914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716110145"/>
              </p:ext>
            </p:extLst>
          </p:nvPr>
        </p:nvGraphicFramePr>
        <p:xfrm>
          <a:off x="-53119" y="1165910"/>
          <a:ext cx="4651465" cy="30021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953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2008"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女性の有業率・潜在的有業率（大阪府）</a:t>
            </a:r>
            <a:endParaRPr lang="en-US" altLang="ja-JP" sz="1400" b="1" u="sng" dirty="0">
              <a:latin typeface="Meiryo UI" panose="020B0604030504040204" pitchFamily="50" charset="-128"/>
              <a:ea typeface="Meiryo UI" panose="020B0604030504040204" pitchFamily="50" charset="-128"/>
            </a:endParaRPr>
          </a:p>
        </p:txBody>
      </p:sp>
      <p:sp>
        <p:nvSpPr>
          <p:cNvPr id="7" name="正方形/長方形 4"/>
          <p:cNvSpPr>
            <a:spLocks noChangeArrowheads="1"/>
          </p:cNvSpPr>
          <p:nvPr/>
        </p:nvSpPr>
        <p:spPr bwMode="auto">
          <a:xfrm>
            <a:off x="5657344" y="6636322"/>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a:t>
            </a:r>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　総務省「就業構造基本調査」より作成</a:t>
            </a:r>
            <a:endParaRPr lang="ja-JP" altLang="en-US" sz="8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572000"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女性の有業率・潜在的有業率（全国）</a:t>
            </a:r>
            <a:endParaRPr lang="en-US" altLang="ja-JP" sz="1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2008" y="3717032"/>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女性の有業率・潜在的有業率（大阪市）</a:t>
            </a:r>
            <a:endParaRPr lang="en-US" altLang="ja-JP" sz="1400" b="1"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08512" y="3717032"/>
            <a:ext cx="464400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女性の有業率・潜在的有業率（大阪市を除く府域）</a:t>
            </a:r>
            <a:endParaRPr lang="en-US" altLang="ja-JP" sz="1400" b="1" u="sng" dirty="0">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2" y="4024792"/>
            <a:ext cx="4307305" cy="273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59" y="4021964"/>
            <a:ext cx="4284637" cy="26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03" y="978775"/>
            <a:ext cx="4304193" cy="27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23" y="978775"/>
            <a:ext cx="4320633" cy="27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女性の年齢階層別有業率・潜在的有業率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4" y="6558805"/>
            <a:ext cx="2133600" cy="365125"/>
          </a:xfrm>
        </p:spPr>
        <p:txBody>
          <a:bodyPr/>
          <a:lstStyle/>
          <a:p>
            <a:pPr>
              <a:defRPr/>
            </a:pPr>
            <a:fld id="{C77793C5-38B7-48A6-8306-0FF47ECB2C84}" type="slidenum">
              <a:rPr lang="ja-JP" altLang="en-US" sz="1800">
                <a:solidFill>
                  <a:schemeClr val="tx1"/>
                </a:solidFill>
              </a:rPr>
              <a:pPr>
                <a:defRPr/>
              </a:pPr>
              <a:t>6</a:t>
            </a:fld>
            <a:endParaRPr lang="ja-JP" altLang="en-US" sz="1800" dirty="0">
              <a:solidFill>
                <a:schemeClr val="tx1"/>
              </a:solidFill>
            </a:endParaRPr>
          </a:p>
        </p:txBody>
      </p:sp>
    </p:spTree>
    <p:extLst>
      <p:ext uri="{BB962C8B-B14F-4D97-AF65-F5344CB8AC3E}">
        <p14:creationId xmlns:p14="http://schemas.microsoft.com/office/powerpoint/2010/main" val="114521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7</a:t>
            </a:fld>
            <a:endParaRPr lang="ja-JP" altLang="en-US" sz="1800" dirty="0">
              <a:solidFill>
                <a:schemeClr val="tx1"/>
              </a:solidFill>
            </a:endParaRPr>
          </a:p>
        </p:txBody>
      </p:sp>
      <p:sp>
        <p:nvSpPr>
          <p:cNvPr id="5" name="テキスト ボックス 4"/>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出生数の推移</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644008" y="764703"/>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合計特殊出生率の推移</a:t>
            </a:r>
            <a:endParaRPr lang="en-US" altLang="ja-JP" sz="1400" b="1" u="sng" dirty="0">
              <a:latin typeface="Meiryo UI" panose="020B0604030504040204" pitchFamily="50" charset="-128"/>
              <a:ea typeface="Meiryo UI" panose="020B0604030504040204" pitchFamily="50" charset="-128"/>
            </a:endParaRPr>
          </a:p>
        </p:txBody>
      </p:sp>
      <p:sp>
        <p:nvSpPr>
          <p:cNvPr id="10" name="正方形/長方形 4"/>
          <p:cNvSpPr>
            <a:spLocks noChangeArrowheads="1"/>
          </p:cNvSpPr>
          <p:nvPr/>
        </p:nvSpPr>
        <p:spPr bwMode="auto">
          <a:xfrm>
            <a:off x="6219214" y="6603239"/>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資料：厚生労働省「人口動態統計」より作成</a:t>
            </a:r>
            <a:endParaRPr lang="ja-JP" altLang="en-US" sz="800" dirty="0">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出生数・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合計特殊出生率</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nvGraphicFramePr>
        <p:xfrm>
          <a:off x="-34510" y="1267617"/>
          <a:ext cx="4517230" cy="3450431"/>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0798EF5D-4547-4687-9835-8E88B7A1E4E7}"/>
              </a:ext>
            </a:extLst>
          </p:cNvPr>
          <p:cNvSpPr/>
          <p:nvPr/>
        </p:nvSpPr>
        <p:spPr>
          <a:xfrm>
            <a:off x="92234" y="1072463"/>
            <a:ext cx="569387" cy="246221"/>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sp>
        <p:nvSpPr>
          <p:cNvPr id="22" name="正方形/長方形 21">
            <a:extLst>
              <a:ext uri="{FF2B5EF4-FFF2-40B4-BE49-F238E27FC236}">
                <a16:creationId xmlns:a16="http://schemas.microsoft.com/office/drawing/2014/main" id="{0798EF5D-4547-4687-9835-8E88B7A1E4E7}"/>
              </a:ext>
            </a:extLst>
          </p:cNvPr>
          <p:cNvSpPr/>
          <p:nvPr/>
        </p:nvSpPr>
        <p:spPr>
          <a:xfrm>
            <a:off x="3658349" y="918583"/>
            <a:ext cx="697627" cy="400110"/>
          </a:xfrm>
          <a:prstGeom prst="rect">
            <a:avLst/>
          </a:prstGeom>
        </p:spPr>
        <p:txBody>
          <a:bodyPr wrap="none">
            <a:spAutoFit/>
          </a:bodyPr>
          <a:lstStyle/>
          <a:p>
            <a:pPr lvl="0" algn="ctr"/>
            <a:r>
              <a:rPr lang="ja-JP" altLang="en-US" sz="1000" dirty="0">
                <a:solidFill>
                  <a:prstClr val="black"/>
                </a:solidFill>
                <a:latin typeface="Meiryo UI" panose="020B0604030504040204" pitchFamily="50" charset="-128"/>
                <a:ea typeface="Meiryo UI" panose="020B0604030504040204" pitchFamily="50" charset="-128"/>
              </a:rPr>
              <a:t>＜全国＞</a:t>
            </a:r>
            <a:endParaRPr lang="en-US" altLang="ja-JP" sz="1000" dirty="0">
              <a:solidFill>
                <a:prstClr val="black"/>
              </a:solidFill>
              <a:latin typeface="Meiryo UI" panose="020B0604030504040204" pitchFamily="50" charset="-128"/>
              <a:ea typeface="Meiryo UI" panose="020B0604030504040204" pitchFamily="50" charset="-128"/>
            </a:endParaRPr>
          </a:p>
          <a:p>
            <a:pPr lvl="0" algn="ctr"/>
            <a:r>
              <a:rPr lang="ja-JP" altLang="en-US" sz="1000" dirty="0">
                <a:solidFill>
                  <a:prstClr val="black"/>
                </a:solidFill>
                <a:latin typeface="Meiryo UI" panose="020B0604030504040204" pitchFamily="50" charset="-128"/>
                <a:ea typeface="Meiryo UI" panose="020B0604030504040204" pitchFamily="50" charset="-128"/>
              </a:rPr>
              <a:t>（人）</a:t>
            </a:r>
          </a:p>
        </p:txBody>
      </p:sp>
      <p:graphicFrame>
        <p:nvGraphicFramePr>
          <p:cNvPr id="11" name="表 10"/>
          <p:cNvGraphicFramePr>
            <a:graphicFrameLocks noGrp="1"/>
          </p:cNvGraphicFramePr>
          <p:nvPr/>
        </p:nvGraphicFramePr>
        <p:xfrm>
          <a:off x="115910" y="4795881"/>
          <a:ext cx="4366809" cy="1807357"/>
        </p:xfrm>
        <a:graphic>
          <a:graphicData uri="http://schemas.openxmlformats.org/drawingml/2006/table">
            <a:tbl>
              <a:tblPr/>
              <a:tblGrid>
                <a:gridCol w="653853">
                  <a:extLst>
                    <a:ext uri="{9D8B030D-6E8A-4147-A177-3AD203B41FA5}">
                      <a16:colId xmlns:a16="http://schemas.microsoft.com/office/drawing/2014/main" val="1256917119"/>
                    </a:ext>
                  </a:extLst>
                </a:gridCol>
                <a:gridCol w="618826">
                  <a:extLst>
                    <a:ext uri="{9D8B030D-6E8A-4147-A177-3AD203B41FA5}">
                      <a16:colId xmlns:a16="http://schemas.microsoft.com/office/drawing/2014/main" val="719113335"/>
                    </a:ext>
                  </a:extLst>
                </a:gridCol>
                <a:gridCol w="618826">
                  <a:extLst>
                    <a:ext uri="{9D8B030D-6E8A-4147-A177-3AD203B41FA5}">
                      <a16:colId xmlns:a16="http://schemas.microsoft.com/office/drawing/2014/main" val="125290923"/>
                    </a:ext>
                  </a:extLst>
                </a:gridCol>
                <a:gridCol w="618826">
                  <a:extLst>
                    <a:ext uri="{9D8B030D-6E8A-4147-A177-3AD203B41FA5}">
                      <a16:colId xmlns:a16="http://schemas.microsoft.com/office/drawing/2014/main" val="1693952662"/>
                    </a:ext>
                  </a:extLst>
                </a:gridCol>
                <a:gridCol w="618826">
                  <a:extLst>
                    <a:ext uri="{9D8B030D-6E8A-4147-A177-3AD203B41FA5}">
                      <a16:colId xmlns:a16="http://schemas.microsoft.com/office/drawing/2014/main" val="3816404481"/>
                    </a:ext>
                  </a:extLst>
                </a:gridCol>
                <a:gridCol w="618826">
                  <a:extLst>
                    <a:ext uri="{9D8B030D-6E8A-4147-A177-3AD203B41FA5}">
                      <a16:colId xmlns:a16="http://schemas.microsoft.com/office/drawing/2014/main" val="14662830"/>
                    </a:ext>
                  </a:extLst>
                </a:gridCol>
                <a:gridCol w="618826">
                  <a:extLst>
                    <a:ext uri="{9D8B030D-6E8A-4147-A177-3AD203B41FA5}">
                      <a16:colId xmlns:a16="http://schemas.microsoft.com/office/drawing/2014/main" val="2400400634"/>
                    </a:ext>
                  </a:extLst>
                </a:gridCol>
              </a:tblGrid>
              <a:tr h="375787">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2020</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2021</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100" b="0" i="0" u="none" strike="noStrike">
                          <a:effectLst/>
                          <a:latin typeface="Meiryo UI" panose="020B0604030504040204" pitchFamily="50" charset="-128"/>
                          <a:ea typeface="Meiryo UI" panose="020B0604030504040204" pitchFamily="50" charset="-128"/>
                        </a:rPr>
                        <a:t>2022</a:t>
                      </a:r>
                      <a:r>
                        <a:rPr lang="ja-JP" altLang="en-US" sz="1100" b="0" i="0" u="none" strike="noStrike">
                          <a:effectLst/>
                          <a:latin typeface="Meiryo UI" panose="020B0604030504040204" pitchFamily="50" charset="-128"/>
                          <a:ea typeface="Meiryo UI" panose="020B0604030504040204" pitchFamily="50" charset="-128"/>
                        </a:rPr>
                        <a:t>年</a:t>
                      </a:r>
                      <a:br>
                        <a:rPr lang="ja-JP" altLang="en-US" sz="1100" b="0" i="0" u="none" strike="noStrike">
                          <a:effectLst/>
                          <a:latin typeface="Meiryo UI" panose="020B0604030504040204" pitchFamily="50" charset="-128"/>
                          <a:ea typeface="Meiryo UI" panose="020B0604030504040204" pitchFamily="50" charset="-128"/>
                        </a:rPr>
                      </a:br>
                      <a:r>
                        <a:rPr lang="ja-JP" altLang="en-US" sz="1100" b="0" i="0" u="none" strike="noStrike">
                          <a:effectLst/>
                          <a:latin typeface="Meiryo UI" panose="020B0604030504040204" pitchFamily="50" charset="-128"/>
                          <a:ea typeface="Meiryo UI" panose="020B0604030504040204"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70187451"/>
                  </a:ext>
                </a:extLst>
              </a:tr>
              <a:tr h="286314">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66,602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65,446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62,557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59,780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57,315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900042"/>
                  </a:ext>
                </a:extLst>
              </a:tr>
              <a:tr h="286314">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108,989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107,150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101,818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99,661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95,404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91,097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007661"/>
                  </a:ext>
                </a:extLst>
              </a:tr>
              <a:tr h="286314">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66,564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63,035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60,865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58,836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56,497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480073"/>
                  </a:ext>
                </a:extLst>
              </a:tr>
              <a:tr h="286314">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62,435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57,145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55,613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51,151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239468"/>
                  </a:ext>
                </a:extLst>
              </a:tr>
              <a:tr h="286314">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946,060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918,400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865,239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840,835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811,622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770,747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9320545"/>
                  </a:ext>
                </a:extLst>
              </a:tr>
            </a:tbl>
          </a:graphicData>
        </a:graphic>
      </p:graphicFrame>
      <p:graphicFrame>
        <p:nvGraphicFramePr>
          <p:cNvPr id="12" name="表 11"/>
          <p:cNvGraphicFramePr>
            <a:graphicFrameLocks noGrp="1"/>
          </p:cNvGraphicFramePr>
          <p:nvPr/>
        </p:nvGraphicFramePr>
        <p:xfrm>
          <a:off x="4699592" y="4795881"/>
          <a:ext cx="4367713" cy="1807355"/>
        </p:xfrm>
        <a:graphic>
          <a:graphicData uri="http://schemas.openxmlformats.org/drawingml/2006/table">
            <a:tbl>
              <a:tblPr/>
              <a:tblGrid>
                <a:gridCol w="653989">
                  <a:extLst>
                    <a:ext uri="{9D8B030D-6E8A-4147-A177-3AD203B41FA5}">
                      <a16:colId xmlns:a16="http://schemas.microsoft.com/office/drawing/2014/main" val="3952749358"/>
                    </a:ext>
                  </a:extLst>
                </a:gridCol>
                <a:gridCol w="618954">
                  <a:extLst>
                    <a:ext uri="{9D8B030D-6E8A-4147-A177-3AD203B41FA5}">
                      <a16:colId xmlns:a16="http://schemas.microsoft.com/office/drawing/2014/main" val="463435893"/>
                    </a:ext>
                  </a:extLst>
                </a:gridCol>
                <a:gridCol w="618954">
                  <a:extLst>
                    <a:ext uri="{9D8B030D-6E8A-4147-A177-3AD203B41FA5}">
                      <a16:colId xmlns:a16="http://schemas.microsoft.com/office/drawing/2014/main" val="1304899465"/>
                    </a:ext>
                  </a:extLst>
                </a:gridCol>
                <a:gridCol w="618954">
                  <a:extLst>
                    <a:ext uri="{9D8B030D-6E8A-4147-A177-3AD203B41FA5}">
                      <a16:colId xmlns:a16="http://schemas.microsoft.com/office/drawing/2014/main" val="2666105521"/>
                    </a:ext>
                  </a:extLst>
                </a:gridCol>
                <a:gridCol w="618954">
                  <a:extLst>
                    <a:ext uri="{9D8B030D-6E8A-4147-A177-3AD203B41FA5}">
                      <a16:colId xmlns:a16="http://schemas.microsoft.com/office/drawing/2014/main" val="763096169"/>
                    </a:ext>
                  </a:extLst>
                </a:gridCol>
                <a:gridCol w="618954">
                  <a:extLst>
                    <a:ext uri="{9D8B030D-6E8A-4147-A177-3AD203B41FA5}">
                      <a16:colId xmlns:a16="http://schemas.microsoft.com/office/drawing/2014/main" val="3392334753"/>
                    </a:ext>
                  </a:extLst>
                </a:gridCol>
                <a:gridCol w="618954">
                  <a:extLst>
                    <a:ext uri="{9D8B030D-6E8A-4147-A177-3AD203B41FA5}">
                      <a16:colId xmlns:a16="http://schemas.microsoft.com/office/drawing/2014/main" val="1565168106"/>
                    </a:ext>
                  </a:extLst>
                </a:gridCol>
              </a:tblGrid>
              <a:tr h="373005">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764519720"/>
                  </a:ext>
                </a:extLst>
              </a:tr>
              <a:tr h="286870">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233063"/>
                  </a:ext>
                </a:extLst>
              </a:tr>
              <a:tr h="286870">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260350"/>
                  </a:ext>
                </a:extLst>
              </a:tr>
              <a:tr h="286870">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029408"/>
                  </a:ext>
                </a:extLst>
              </a:tr>
              <a:tr h="286870">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806262"/>
                  </a:ext>
                </a:extLst>
              </a:tr>
              <a:tr h="286870">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24592397"/>
                  </a:ext>
                </a:extLst>
              </a:tr>
            </a:tbl>
          </a:graphicData>
        </a:graphic>
      </p:graphicFrame>
      <p:graphicFrame>
        <p:nvGraphicFramePr>
          <p:cNvPr id="35" name="グラフ 34"/>
          <p:cNvGraphicFramePr>
            <a:graphicFrameLocks/>
          </p:cNvGraphicFramePr>
          <p:nvPr>
            <p:extLst>
              <p:ext uri="{D42A27DB-BD31-4B8C-83A1-F6EECF244321}">
                <p14:modId xmlns:p14="http://schemas.microsoft.com/office/powerpoint/2010/main" val="2718805683"/>
              </p:ext>
            </p:extLst>
          </p:nvPr>
        </p:nvGraphicFramePr>
        <p:xfrm>
          <a:off x="4532772" y="1221878"/>
          <a:ext cx="4676401" cy="34961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745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8</a:t>
            </a:fld>
            <a:endParaRPr lang="ja-JP" altLang="en-US" sz="1800" dirty="0">
              <a:solidFill>
                <a:schemeClr val="tx1"/>
              </a:solidFill>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初婚年齢および第一子出生年齢の推移（女性）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89980" y="3783672"/>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初婚年齢の推移（男性）</a:t>
            </a:r>
            <a:endParaRPr lang="en-US" altLang="ja-JP" sz="1400" b="1" u="sng" dirty="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6156176" y="656717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資料：厚生労働省「人口動態統計」より作成</a:t>
            </a:r>
            <a:endParaRPr lang="ja-JP" altLang="en-US" sz="8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932040" y="3861048"/>
            <a:ext cx="3528392" cy="307760"/>
          </a:xfrm>
          <a:prstGeom prst="rect">
            <a:avLst/>
          </a:prstGeom>
          <a:noFill/>
        </p:spPr>
        <p:txBody>
          <a:bodyPr wrap="square" lIns="91424" tIns="45712" rIns="91424" bIns="45712" rtlCol="0">
            <a:spAutoFit/>
          </a:bodyPr>
          <a:lstStyle/>
          <a:p>
            <a:r>
              <a:rPr lang="en-US" altLang="ja-JP" sz="1400" b="1" u="sng" dirty="0"/>
              <a:t>【</a:t>
            </a:r>
            <a:r>
              <a:rPr lang="ja-JP" altLang="en-US" sz="1400" b="1" u="sng" dirty="0">
                <a:latin typeface="Meiryo UI" panose="020B0604030504040204" pitchFamily="50" charset="-128"/>
                <a:ea typeface="Meiryo UI" panose="020B0604030504040204" pitchFamily="50" charset="-128"/>
              </a:rPr>
              <a:t>参考</a:t>
            </a:r>
            <a:r>
              <a:rPr lang="en-US" altLang="ja-JP" sz="1400" b="1" u="sng"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初婚年齢　</a:t>
            </a:r>
            <a:r>
              <a:rPr lang="en-US" altLang="ja-JP" sz="1400" b="1" u="sng" dirty="0">
                <a:latin typeface="Meiryo UI" panose="020B0604030504040204" pitchFamily="50" charset="-128"/>
                <a:ea typeface="Meiryo UI" panose="020B0604030504040204" pitchFamily="50" charset="-128"/>
              </a:rPr>
              <a:t>2021</a:t>
            </a:r>
            <a:r>
              <a:rPr lang="ja-JP" altLang="en-US" sz="1400" b="1" u="sng" dirty="0">
                <a:latin typeface="Meiryo UI" panose="020B0604030504040204" pitchFamily="50" charset="-128"/>
                <a:ea typeface="Meiryo UI" panose="020B0604030504040204" pitchFamily="50" charset="-128"/>
              </a:rPr>
              <a:t>年</a:t>
            </a:r>
            <a:endParaRPr lang="en-US" altLang="ja-JP" sz="1400" b="1" u="sng"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316416" y="942642"/>
            <a:ext cx="1152128" cy="253916"/>
          </a:xfrm>
          <a:prstGeom prst="rect">
            <a:avLst/>
          </a:prstGeom>
          <a:noFill/>
        </p:spPr>
        <p:txBody>
          <a:bodyPr wrap="square" rtlCol="0">
            <a:spAutoFit/>
          </a:bodyPr>
          <a:lstStyle/>
          <a:p>
            <a:r>
              <a:rPr lang="ja-JP" altLang="en-US" sz="1050" dirty="0"/>
              <a:t>（</a:t>
            </a:r>
            <a:r>
              <a:rPr kumimoji="1" lang="ja-JP" altLang="en-US" sz="1050" dirty="0"/>
              <a:t>単位：歳）</a:t>
            </a:r>
          </a:p>
        </p:txBody>
      </p:sp>
      <p:sp>
        <p:nvSpPr>
          <p:cNvPr id="32" name="タイトル 1"/>
          <p:cNvSpPr txBox="1">
            <a:spLocks/>
          </p:cNvSpPr>
          <p:nvPr/>
        </p:nvSpPr>
        <p:spPr>
          <a:xfrm>
            <a:off x="0" y="1"/>
            <a:ext cx="9144000" cy="620688"/>
          </a:xfrm>
          <a:prstGeom prst="rect">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初婚年齢　　　　　　　　　　　　　　　　　　　　　　　</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a:extLst>
              <a:ext uri="{FF2B5EF4-FFF2-40B4-BE49-F238E27FC236}">
                <a16:creationId xmlns:a16="http://schemas.microsoft.com/office/drawing/2014/main" id="{2BACAA7E-0002-4A2A-87B3-89C488E1D1F2}"/>
              </a:ext>
            </a:extLst>
          </p:cNvPr>
          <p:cNvGraphicFramePr>
            <a:graphicFrameLocks/>
          </p:cNvGraphicFramePr>
          <p:nvPr/>
        </p:nvGraphicFramePr>
        <p:xfrm>
          <a:off x="94096" y="1022010"/>
          <a:ext cx="1765437" cy="2777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408E6327-04F2-4D7F-9943-3128E4D79BE7}"/>
              </a:ext>
            </a:extLst>
          </p:cNvPr>
          <p:cNvGraphicFramePr>
            <a:graphicFrameLocks/>
          </p:cNvGraphicFramePr>
          <p:nvPr/>
        </p:nvGraphicFramePr>
        <p:xfrm>
          <a:off x="1806073" y="1029484"/>
          <a:ext cx="1851162" cy="28003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a:extLst>
              <a:ext uri="{FF2B5EF4-FFF2-40B4-BE49-F238E27FC236}">
                <a16:creationId xmlns:a16="http://schemas.microsoft.com/office/drawing/2014/main" id="{BEEEAAE9-2347-42C1-AEE5-BF54223C4E98}"/>
              </a:ext>
            </a:extLst>
          </p:cNvPr>
          <p:cNvGraphicFramePr>
            <a:graphicFrameLocks/>
          </p:cNvGraphicFramePr>
          <p:nvPr/>
        </p:nvGraphicFramePr>
        <p:xfrm>
          <a:off x="3502625" y="1005030"/>
          <a:ext cx="1851162" cy="28115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a:extLst>
              <a:ext uri="{FF2B5EF4-FFF2-40B4-BE49-F238E27FC236}">
                <a16:creationId xmlns:a16="http://schemas.microsoft.com/office/drawing/2014/main" id="{8E2C2596-C426-49FD-A98C-77C6347F9EA1}"/>
              </a:ext>
            </a:extLst>
          </p:cNvPr>
          <p:cNvGraphicFramePr>
            <a:graphicFrameLocks/>
          </p:cNvGraphicFramePr>
          <p:nvPr/>
        </p:nvGraphicFramePr>
        <p:xfrm>
          <a:off x="5254878" y="1005030"/>
          <a:ext cx="1851162" cy="28115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グラフ 27">
            <a:extLst>
              <a:ext uri="{FF2B5EF4-FFF2-40B4-BE49-F238E27FC236}">
                <a16:creationId xmlns:a16="http://schemas.microsoft.com/office/drawing/2014/main" id="{1B34E94A-0295-41AC-A3C3-AFD51E6DA13D}"/>
              </a:ext>
            </a:extLst>
          </p:cNvPr>
          <p:cNvGraphicFramePr>
            <a:graphicFrameLocks/>
          </p:cNvGraphicFramePr>
          <p:nvPr/>
        </p:nvGraphicFramePr>
        <p:xfrm>
          <a:off x="7135704" y="1000735"/>
          <a:ext cx="1882223" cy="27654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表 2"/>
          <p:cNvGraphicFramePr>
            <a:graphicFrameLocks noGrp="1"/>
          </p:cNvGraphicFramePr>
          <p:nvPr/>
        </p:nvGraphicFramePr>
        <p:xfrm>
          <a:off x="4892783" y="4365266"/>
          <a:ext cx="4114800" cy="600075"/>
        </p:xfrm>
        <a:graphic>
          <a:graphicData uri="http://schemas.openxmlformats.org/drawingml/2006/table">
            <a:tbl>
              <a:tblPr/>
              <a:tblGrid>
                <a:gridCol w="685800">
                  <a:extLst>
                    <a:ext uri="{9D8B030D-6E8A-4147-A177-3AD203B41FA5}">
                      <a16:colId xmlns:a16="http://schemas.microsoft.com/office/drawing/2014/main" val="1860414150"/>
                    </a:ext>
                  </a:extLst>
                </a:gridCol>
                <a:gridCol w="685800">
                  <a:extLst>
                    <a:ext uri="{9D8B030D-6E8A-4147-A177-3AD203B41FA5}">
                      <a16:colId xmlns:a16="http://schemas.microsoft.com/office/drawing/2014/main" val="4008640245"/>
                    </a:ext>
                  </a:extLst>
                </a:gridCol>
                <a:gridCol w="685800">
                  <a:extLst>
                    <a:ext uri="{9D8B030D-6E8A-4147-A177-3AD203B41FA5}">
                      <a16:colId xmlns:a16="http://schemas.microsoft.com/office/drawing/2014/main" val="2200402750"/>
                    </a:ext>
                  </a:extLst>
                </a:gridCol>
                <a:gridCol w="685800">
                  <a:extLst>
                    <a:ext uri="{9D8B030D-6E8A-4147-A177-3AD203B41FA5}">
                      <a16:colId xmlns:a16="http://schemas.microsoft.com/office/drawing/2014/main" val="2194898410"/>
                    </a:ext>
                  </a:extLst>
                </a:gridCol>
                <a:gridCol w="685800">
                  <a:extLst>
                    <a:ext uri="{9D8B030D-6E8A-4147-A177-3AD203B41FA5}">
                      <a16:colId xmlns:a16="http://schemas.microsoft.com/office/drawing/2014/main" val="3290304208"/>
                    </a:ext>
                  </a:extLst>
                </a:gridCol>
                <a:gridCol w="685800">
                  <a:extLst>
                    <a:ext uri="{9D8B030D-6E8A-4147-A177-3AD203B41FA5}">
                      <a16:colId xmlns:a16="http://schemas.microsoft.com/office/drawing/2014/main" val="3279453734"/>
                    </a:ext>
                  </a:extLst>
                </a:gridCol>
              </a:tblGrid>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546517903"/>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29.0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36649"/>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30.7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660783"/>
                  </a:ext>
                </a:extLst>
              </a:tr>
            </a:tbl>
          </a:graphicData>
        </a:graphic>
      </p:graphicFrame>
      <p:graphicFrame>
        <p:nvGraphicFramePr>
          <p:cNvPr id="30" name="グラフ 29">
            <a:extLst>
              <a:ext uri="{FF2B5EF4-FFF2-40B4-BE49-F238E27FC236}">
                <a16:creationId xmlns:a16="http://schemas.microsoft.com/office/drawing/2014/main" id="{50A63FE5-827D-472D-A093-382DAC06C78C}"/>
              </a:ext>
            </a:extLst>
          </p:cNvPr>
          <p:cNvGraphicFramePr>
            <a:graphicFrameLocks/>
          </p:cNvGraphicFramePr>
          <p:nvPr/>
        </p:nvGraphicFramePr>
        <p:xfrm>
          <a:off x="189980" y="4014928"/>
          <a:ext cx="4345885" cy="297594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08041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ファセッ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161A64608EB81469ACBA039A67CBB87" ma:contentTypeVersion="2" ma:contentTypeDescription="新しいドキュメントを作成します。" ma:contentTypeScope="" ma:versionID="e3728570f88bf98cf7f95a2409413c96">
  <xsd:schema xmlns:xsd="http://www.w3.org/2001/XMLSchema" xmlns:xs="http://www.w3.org/2001/XMLSchema" xmlns:p="http://schemas.microsoft.com/office/2006/metadata/properties" xmlns:ns1="http://schemas.microsoft.com/sharepoint/v3" xmlns:ns2="1fcda092-3bda-457d-a7bd-b0b6612ec3cf" targetNamespace="http://schemas.microsoft.com/office/2006/metadata/properties" ma:root="true" ma:fieldsID="0de6a19244a2caa068dbed2d5b118ea6" ns1:_="" ns2:_="">
    <xsd:import namespace="http://schemas.microsoft.com/sharepoint/v3"/>
    <xsd:import namespace="1fcda092-3bda-457d-a7bd-b0b6612ec3c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cda092-3bda-457d-a7bd-b0b6612ec3c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58BF923-D57B-4820-9228-2D0941325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cda092-3bda-457d-a7bd-b0b6612ec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4FDA66-D18B-42A8-A80A-C7C0F3EA04BB}">
  <ds:schemaRefs>
    <ds:schemaRef ds:uri="http://schemas.microsoft.com/sharepoint/v3/contenttype/forms"/>
  </ds:schemaRefs>
</ds:datastoreItem>
</file>

<file path=customXml/itemProps3.xml><?xml version="1.0" encoding="utf-8"?>
<ds:datastoreItem xmlns:ds="http://schemas.openxmlformats.org/officeDocument/2006/customXml" ds:itemID="{B72490DD-0236-4FAA-893B-34A5DFF8779C}">
  <ds:schemaRefs>
    <ds:schemaRef ds:uri="http://schemas.microsoft.com/office/2006/metadata/properties"/>
    <ds:schemaRef ds:uri="http://purl.org/dc/terms/"/>
    <ds:schemaRef ds:uri="http://purl.org/dc/elements/1.1/"/>
    <ds:schemaRef ds:uri="http://schemas.openxmlformats.org/package/2006/metadata/core-properties"/>
    <ds:schemaRef ds:uri="http://schemas.microsoft.com/sharepoint/v3"/>
    <ds:schemaRef ds:uri="http://schemas.microsoft.com/office/2006/documentManagement/types"/>
    <ds:schemaRef ds:uri="http://purl.org/dc/dcmitype/"/>
    <ds:schemaRef ds:uri="http://schemas.microsoft.com/office/infopath/2007/PartnerControls"/>
    <ds:schemaRef ds:uri="1fcda092-3bda-457d-a7bd-b0b6612ec3c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13747</Words>
  <Application>Microsoft Office PowerPoint</Application>
  <PresentationFormat>画面に合わせる (4:3)</PresentationFormat>
  <Paragraphs>3977</Paragraphs>
  <Slides>45</Slides>
  <Notes>44</Notes>
  <HiddenSlides>0</HiddenSlides>
  <MMClips>0</MMClips>
  <ScaleCrop>false</ScaleCrop>
  <HeadingPairs>
    <vt:vector size="8" baseType="variant">
      <vt:variant>
        <vt:lpstr>使用されているフォント</vt:lpstr>
      </vt:variant>
      <vt:variant>
        <vt:i4>17</vt:i4>
      </vt:variant>
      <vt:variant>
        <vt:lpstr>テーマ</vt:lpstr>
      </vt:variant>
      <vt:variant>
        <vt:i4>3</vt:i4>
      </vt:variant>
      <vt:variant>
        <vt:lpstr>埋め込まれた OLE サーバー</vt:lpstr>
      </vt:variant>
      <vt:variant>
        <vt:i4>1</vt:i4>
      </vt:variant>
      <vt:variant>
        <vt:lpstr>スライド タイトル</vt:lpstr>
      </vt:variant>
      <vt:variant>
        <vt:i4>45</vt:i4>
      </vt:variant>
    </vt:vector>
  </HeadingPairs>
  <TitlesOfParts>
    <vt:vector size="66" baseType="lpstr">
      <vt:lpstr>HGP創英角ｺﾞｼｯｸUB</vt:lpstr>
      <vt:lpstr>HGSｺﾞｼｯｸM</vt:lpstr>
      <vt:lpstr>HGS創英角ｺﾞｼｯｸUB</vt:lpstr>
      <vt:lpstr>Meiryo UI</vt:lpstr>
      <vt:lpstr>ＭＳ Ｐゴシック</vt:lpstr>
      <vt:lpstr>UD デジタル 教科書体 NK-R</vt:lpstr>
      <vt:lpstr>メイリオ</vt:lpstr>
      <vt:lpstr>游ゴシック</vt:lpstr>
      <vt:lpstr>游明朝</vt:lpstr>
      <vt:lpstr>Arial</vt:lpstr>
      <vt:lpstr>Calibri</vt:lpstr>
      <vt:lpstr>Calibri Light</vt:lpstr>
      <vt:lpstr>Century</vt:lpstr>
      <vt:lpstr>Georgia</vt:lpstr>
      <vt:lpstr>Trebuchet MS</vt:lpstr>
      <vt:lpstr>Wingdings 2</vt:lpstr>
      <vt:lpstr>Wingdings 3</vt:lpstr>
      <vt:lpstr>Office ​​テーマ</vt:lpstr>
      <vt:lpstr>HDOfficeLightV0</vt:lpstr>
      <vt:lpstr>ファセット</vt:lpstr>
      <vt:lpstr>ワークシート</vt:lpstr>
      <vt:lpstr>具体的目標の進捗管理に係る参考指標</vt:lpstr>
      <vt:lpstr>＜目次＞　　　　　　　　　　　　　　　　　　　　　　　　　　※太字は戦略本体のKPI指標</vt:lpstr>
      <vt:lpstr>Ⅰ　若者が活躍でき、子育て安心の都市「大阪」の実現 ①-1:年齢別就業率　　　　　　　　　　　　　　　　　　　　　　　　　（KPI指標・参考指標）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2020-08-31T08:35:56Z</dcterms:created>
  <dcterms:modified xsi:type="dcterms:W3CDTF">2023-11-08T02:27:45Z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0x0101009161A64608EB81469ACBA039A67CBB87</vt:lpwstr>
  </property>
</Properties>
</file>