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4"/>
  </p:notesMasterIdLst>
  <p:sldIdLst>
    <p:sldId id="373" r:id="rId2"/>
    <p:sldId id="361" r:id="rId3"/>
    <p:sldId id="362" r:id="rId4"/>
    <p:sldId id="363" r:id="rId5"/>
    <p:sldId id="364" r:id="rId6"/>
    <p:sldId id="365" r:id="rId7"/>
    <p:sldId id="368" r:id="rId8"/>
    <p:sldId id="369" r:id="rId9"/>
    <p:sldId id="367" r:id="rId10"/>
    <p:sldId id="370" r:id="rId11"/>
    <p:sldId id="371" r:id="rId12"/>
    <p:sldId id="372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FF33CC"/>
    <a:srgbClr val="37A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700" autoAdjust="0"/>
  </p:normalViewPr>
  <p:slideViewPr>
    <p:cSldViewPr>
      <p:cViewPr>
        <p:scale>
          <a:sx n="78" d="100"/>
          <a:sy n="78" d="100"/>
        </p:scale>
        <p:origin x="-137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BEC7E683-BBDE-45AC-A4FF-3989F8F6A592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E9D0732-3674-4A86-B757-2431B39219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1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D0732-3674-4A86-B757-2431B392195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90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397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36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413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008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662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49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569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554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578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099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52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4B8EB-C3A8-4739-AC15-0DB8D7D02E21}" type="datetimeFigureOut">
              <a:rPr kumimoji="1" lang="ja-JP" altLang="en-US" smtClean="0"/>
              <a:t>2018/7/18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741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>
            <a:off x="971600" y="2276872"/>
            <a:ext cx="7200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611560" y="1681644"/>
            <a:ext cx="802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若年未就業者の状況について</a:t>
            </a:r>
            <a:endParaRPr lang="ja-JP" altLang="en-US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236296" y="260648"/>
            <a:ext cx="1510468" cy="3962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 dirty="0" smtClean="0">
                <a:latin typeface="+mj-ea"/>
                <a:cs typeface="Meiryo UI" panose="020B0604030504040204" pitchFamily="50" charset="-128"/>
              </a:rPr>
              <a:t>資料</a:t>
            </a:r>
            <a:r>
              <a:rPr lang="en-US" altLang="ja-JP" sz="2000" b="1" dirty="0" smtClean="0">
                <a:latin typeface="+mj-ea"/>
                <a:cs typeface="Meiryo UI" panose="020B0604030504040204" pitchFamily="50" charset="-128"/>
              </a:rPr>
              <a:t>1-3</a:t>
            </a:r>
            <a:endParaRPr lang="ja-JP" altLang="en-US" sz="3200" b="1" dirty="0">
              <a:latin typeface="+mj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6323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627" y="5129493"/>
            <a:ext cx="3706813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129493"/>
            <a:ext cx="3706813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64738"/>
            <a:ext cx="3706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13010"/>
            <a:ext cx="3706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79512" y="13464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若年無業者の実態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スキル・就活アイテム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9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5821" y="642754"/>
            <a:ext cx="81862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スキルは、求職型に向かうほどスキルが身についている。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○就職活動のためのスーツは、求職型に向かうほど持っているが、求職型でも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22.8%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が持っていない。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46" y="6512268"/>
            <a:ext cx="730385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：特定非営利活動法人育て上げネット「若年無業者白書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(2012-2013)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より作成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86324" y="1196752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スキル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6324" y="1412776"/>
            <a:ext cx="3761640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メール送受信の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スキルがある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3" b="41870"/>
          <a:stretch/>
        </p:blipFill>
        <p:spPr bwMode="auto">
          <a:xfrm>
            <a:off x="539552" y="2788874"/>
            <a:ext cx="3706813" cy="794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正方形/長方形 18"/>
          <p:cNvSpPr/>
          <p:nvPr/>
        </p:nvSpPr>
        <p:spPr>
          <a:xfrm>
            <a:off x="479736" y="2572850"/>
            <a:ext cx="3761640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ウェブ検索の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スキルがある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479736" y="3861048"/>
            <a:ext cx="3761640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【Word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スキルがある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79736" y="5013176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【Excel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スキルがある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627" y="1564738"/>
            <a:ext cx="3706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010"/>
          <a:stretch/>
        </p:blipFill>
        <p:spPr bwMode="auto">
          <a:xfrm>
            <a:off x="4825627" y="2692334"/>
            <a:ext cx="3706813" cy="89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627" y="4014647"/>
            <a:ext cx="3706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正方形/長方形 28"/>
          <p:cNvSpPr/>
          <p:nvPr/>
        </p:nvSpPr>
        <p:spPr>
          <a:xfrm>
            <a:off x="4770800" y="1196752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の所有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770800" y="1412776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自宅に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4790385" y="2572850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自分が使える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4757072" y="3645024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就活アイテムの所有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757072" y="3861048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携帯電話を持っている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757072" y="4967910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就職活動のためのスーツを持っている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65543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若年無業者の実態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(4)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相談相手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10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5821" y="801579"/>
            <a:ext cx="818620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○相談できる友人がいる割合は、求職型に向かうほど多い。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46" y="6512268"/>
            <a:ext cx="730385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：特定非営利活動法人育て上げネット「若年無業者白書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(2012-2013)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より作成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47" y="2130028"/>
            <a:ext cx="3706813" cy="245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486324" y="1593667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相談できる友人の有無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798033" y="1593667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困ったときの相談相手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43" y="2278509"/>
            <a:ext cx="3706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4914816" y="1916832"/>
            <a:ext cx="3761640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一番最初に友人に相談する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914816" y="3529425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一番最初に家族に相談する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43" y="3897411"/>
            <a:ext cx="3706813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675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01008"/>
            <a:ext cx="37068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72533"/>
            <a:ext cx="37068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43" y="1628800"/>
            <a:ext cx="37068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43" y="2592379"/>
            <a:ext cx="37068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43" y="3501008"/>
            <a:ext cx="37068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43" y="4440014"/>
            <a:ext cx="3706813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２　若年無業者の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実態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性格と行動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11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5821" y="642754"/>
            <a:ext cx="81862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○求職型ほど自己肯定感を持っている一方、非求職型は不安・緊張感を持っている。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○非希望型では、自己肯定感も不安・緊張感もあまり感じられず、停滞した状態にある。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37068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0325"/>
            <a:ext cx="370681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37784"/>
            <a:ext cx="3706813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395536" y="1196752"/>
            <a:ext cx="397259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性格と行動（求職型で高い割合を示すもの）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86324" y="1412776"/>
            <a:ext cx="3761640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おおざっぱである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486324" y="2412942"/>
            <a:ext cx="3761640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よく「やさしいね」といわれる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86324" y="3349046"/>
            <a:ext cx="3761640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明るい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86324" y="4293096"/>
            <a:ext cx="3761640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集中力がある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86324" y="5229200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人に頼られる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446" y="6562219"/>
            <a:ext cx="730385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：特定非営利活動法人育て上げネット「若年無業者白書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(2012-2013)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より作成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99597" y="1196752"/>
            <a:ext cx="397259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性格と行動（非求職型で高い割合を示すもの）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790385" y="1412776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不安が強い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790385" y="2412942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失敗が怖くて前に進めない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4790385" y="3349046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緊張が強い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790385" y="4293096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対人関係が苦手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4704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10"/>
          <a:stretch/>
        </p:blipFill>
        <p:spPr bwMode="auto">
          <a:xfrm>
            <a:off x="4566628" y="2420888"/>
            <a:ext cx="439786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1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46" y="6512268"/>
            <a:ext cx="6367754" cy="301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資料：大阪府「労働力調査地方集計結果」および総務省「労働力調査」より作成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512" y="1809691"/>
            <a:ext cx="37444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　大阪府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 男性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(2017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44008" y="1809691"/>
            <a:ext cx="37444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全国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 男性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(2017)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74228" y="1002794"/>
            <a:ext cx="81862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○大阪府・全国とも、就業率は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90%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○未就業者の中には、家事も通学もしていない者「その他」が存在（全体の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3%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19"/>
          <a:stretch/>
        </p:blipFill>
        <p:spPr bwMode="auto">
          <a:xfrm>
            <a:off x="107504" y="2397844"/>
            <a:ext cx="4212468" cy="412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アーチ 12"/>
          <p:cNvSpPr/>
          <p:nvPr/>
        </p:nvSpPr>
        <p:spPr>
          <a:xfrm>
            <a:off x="467544" y="2708920"/>
            <a:ext cx="3600400" cy="3672408"/>
          </a:xfrm>
          <a:prstGeom prst="blockArc">
            <a:avLst>
              <a:gd name="adj1" fmla="val 13913042"/>
              <a:gd name="adj2" fmla="val 16372967"/>
              <a:gd name="adj3" fmla="val 24232"/>
            </a:avLst>
          </a:prstGeom>
          <a:noFill/>
          <a:ln w="5715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アーチ 15"/>
          <p:cNvSpPr/>
          <p:nvPr/>
        </p:nvSpPr>
        <p:spPr>
          <a:xfrm>
            <a:off x="5148064" y="2708920"/>
            <a:ext cx="3600400" cy="3672408"/>
          </a:xfrm>
          <a:prstGeom prst="blockArc">
            <a:avLst>
              <a:gd name="adj1" fmla="val 13913042"/>
              <a:gd name="adj2" fmla="val 16372967"/>
              <a:gd name="adj3" fmla="val 24232"/>
            </a:avLst>
          </a:prstGeom>
          <a:noFill/>
          <a:ln w="5715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　若年男性の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　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無業者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（家事も通学もしていない者）の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72200" y="438948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/>
              <a:t>686</a:t>
            </a:r>
            <a:r>
              <a:rPr kumimoji="1" lang="ja-JP" altLang="en-US" sz="1200" b="1" dirty="0" smtClean="0"/>
              <a:t>万人</a:t>
            </a:r>
            <a:endParaRPr kumimoji="1" lang="ja-JP" altLang="en-US" sz="12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51496" y="438948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/>
              <a:t>47.6</a:t>
            </a:r>
            <a:r>
              <a:rPr kumimoji="1" lang="ja-JP" altLang="en-US" sz="1200" b="1" dirty="0" smtClean="0"/>
              <a:t>万人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40119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44824"/>
            <a:ext cx="3274929" cy="120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832279"/>
            <a:ext cx="4112556" cy="383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79512" y="14101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　若年男性の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　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ニートの割合（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歳）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2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46" y="6512268"/>
            <a:ext cx="636775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資料：総務省「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構造基本調査」より作成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512" y="1593667"/>
            <a:ext cx="37444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　大阪府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 男性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44008" y="1593667"/>
            <a:ext cx="37444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全国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 男性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74228" y="836712"/>
            <a:ext cx="81862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○無業者（家事・通学を除く）うちには、求職活動をしていない者（≒ ニート）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が存在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 flipV="1">
            <a:off x="4932040" y="2860180"/>
            <a:ext cx="1152128" cy="352796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8" name="直線コネクタ 17"/>
          <p:cNvCxnSpPr/>
          <p:nvPr/>
        </p:nvCxnSpPr>
        <p:spPr>
          <a:xfrm flipV="1">
            <a:off x="6695256" y="2832279"/>
            <a:ext cx="1117104" cy="30869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2" name="四角形吹き出し 21"/>
          <p:cNvSpPr/>
          <p:nvPr/>
        </p:nvSpPr>
        <p:spPr>
          <a:xfrm>
            <a:off x="7225904" y="804882"/>
            <a:ext cx="1854696" cy="895926"/>
          </a:xfrm>
          <a:prstGeom prst="wedgeRectCallout">
            <a:avLst>
              <a:gd name="adj1" fmla="val -26008"/>
              <a:gd name="adj2" fmla="val 5964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無業者、家事・通学も求職もしていない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　　　　　　≒ </a:t>
            </a:r>
            <a:r>
              <a:rPr kumimoji="1" lang="ja-JP" altLang="en-US" sz="1400" b="1" u="sng" dirty="0" smtClean="0">
                <a:solidFill>
                  <a:schemeClr val="tx1"/>
                </a:solidFill>
              </a:rPr>
              <a:t>ニート</a:t>
            </a:r>
            <a:endParaRPr kumimoji="1" lang="ja-JP" altLang="en-US" sz="1400" b="1" u="sng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39" y="2769828"/>
            <a:ext cx="4157663" cy="371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角丸四角形 20"/>
          <p:cNvSpPr/>
          <p:nvPr/>
        </p:nvSpPr>
        <p:spPr>
          <a:xfrm>
            <a:off x="6084168" y="1909588"/>
            <a:ext cx="1872208" cy="1015356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8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464" y="1260950"/>
            <a:ext cx="3332960" cy="1231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159" y="2492896"/>
            <a:ext cx="4151313" cy="370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85" y="1268760"/>
            <a:ext cx="3522043" cy="1156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86620"/>
            <a:ext cx="4060825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若年男性の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就業状況　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ニートの割合（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歳）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3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46" y="6512268"/>
            <a:ext cx="636775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資料：総務省「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構造基本調査」より作成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512" y="908720"/>
            <a:ext cx="37444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　大阪府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 男性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44008" y="908720"/>
            <a:ext cx="37444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全国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 男性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flipH="1" flipV="1">
            <a:off x="539552" y="2348881"/>
            <a:ext cx="1028700" cy="504055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9" name="直線コネクタ 18"/>
          <p:cNvCxnSpPr/>
          <p:nvPr/>
        </p:nvCxnSpPr>
        <p:spPr>
          <a:xfrm flipV="1">
            <a:off x="2160922" y="2348881"/>
            <a:ext cx="1474974" cy="409574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3" name="角丸四角形 22"/>
          <p:cNvSpPr/>
          <p:nvPr/>
        </p:nvSpPr>
        <p:spPr>
          <a:xfrm>
            <a:off x="1870510" y="1255963"/>
            <a:ext cx="1909402" cy="1179247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/>
          <p:cNvCxnSpPr/>
          <p:nvPr/>
        </p:nvCxnSpPr>
        <p:spPr>
          <a:xfrm flipH="1" flipV="1">
            <a:off x="5148064" y="2348880"/>
            <a:ext cx="1080120" cy="504056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0" name="直線コネクタ 29"/>
          <p:cNvCxnSpPr/>
          <p:nvPr/>
        </p:nvCxnSpPr>
        <p:spPr>
          <a:xfrm flipV="1">
            <a:off x="6816823" y="2348881"/>
            <a:ext cx="1283569" cy="409574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45" name="角丸四角形 44"/>
          <p:cNvSpPr/>
          <p:nvPr/>
        </p:nvSpPr>
        <p:spPr>
          <a:xfrm>
            <a:off x="6372200" y="1281188"/>
            <a:ext cx="1853611" cy="1179247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1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475768"/>
            <a:ext cx="4320480" cy="233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62996"/>
            <a:ext cx="4248472" cy="23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10" y="1855536"/>
            <a:ext cx="3952126" cy="2509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若年男性の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就業状況　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(4)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年齢別の無業者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（家事も通学もしていない者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4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46" y="6512268"/>
            <a:ext cx="636775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資料：総務省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H19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構造基本調査」より作成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74228" y="620688"/>
            <a:ext cx="81862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○家事・通学を除く無業者の就職希望及び求職状況を年齢別に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と、非求職者及び非就業希望者は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歳の働き盛りの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世代に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も一定数が存在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○ある年齢区分（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歳）について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年前の年齢区分（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x-10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歳）と比較した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場合、非求職者及び非就業希望者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は増加傾向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512" y="1628800"/>
            <a:ext cx="37444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　大阪府（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44008" y="1628800"/>
            <a:ext cx="37444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全国（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644008" y="4181465"/>
            <a:ext cx="37444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全国（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H19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004747" y="1951965"/>
            <a:ext cx="131166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146,500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004747" y="2335804"/>
            <a:ext cx="131166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213,300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004747" y="2673787"/>
            <a:ext cx="131166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294,900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004747" y="3033827"/>
            <a:ext cx="131166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324,000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004747" y="4629337"/>
            <a:ext cx="131166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161,000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004747" y="5013176"/>
            <a:ext cx="131166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236,200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004747" y="5351159"/>
            <a:ext cx="131166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224,100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004747" y="5711199"/>
            <a:ext cx="131166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250,100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上カーブ矢印 6"/>
          <p:cNvSpPr/>
          <p:nvPr/>
        </p:nvSpPr>
        <p:spPr>
          <a:xfrm rot="16200000">
            <a:off x="7171943" y="3356829"/>
            <a:ext cx="2432965" cy="43521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上カーブ矢印 25"/>
          <p:cNvSpPr/>
          <p:nvPr/>
        </p:nvSpPr>
        <p:spPr>
          <a:xfrm rot="16200000">
            <a:off x="7247209" y="3717674"/>
            <a:ext cx="2432965" cy="5857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上カーブ矢印 26"/>
          <p:cNvSpPr/>
          <p:nvPr/>
        </p:nvSpPr>
        <p:spPr>
          <a:xfrm rot="16200000">
            <a:off x="7276828" y="4051846"/>
            <a:ext cx="2432965" cy="64182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2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若年男性の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就業状況　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無業者の世帯所得・教育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5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46" y="6512268"/>
            <a:ext cx="636775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資料：総務省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構造基本調査」より作成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9538" y="4888786"/>
            <a:ext cx="43494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○世帯所得は、無業者より有業者の方が高い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○無業者の中では、求職有無・就業希望有無によって大きな違いはないが、非就業希望者の世帯所得が若干高い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7504" y="908720"/>
            <a:ext cx="439248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　世帯所得別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歳以上人口割合（全国・男）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44008" y="908720"/>
            <a:ext cx="3744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教育別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歳以上人口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（大阪府・卒業者・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歳・男）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788024" y="4888786"/>
            <a:ext cx="434943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○教育は、有業者よりも無業者、求職者よりも求職者以外の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ほうが、小学・中学や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高校の割合が多い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004" y="1556792"/>
            <a:ext cx="4519849" cy="302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46" y="1556792"/>
            <a:ext cx="4320740" cy="3149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7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若年無業者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の実態　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生活行動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6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46" y="6021288"/>
            <a:ext cx="730385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：総務省「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社会生活基本調査」及び「孤立無業（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SNEP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）（玄田有史著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 」より作成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46236" y="764704"/>
            <a:ext cx="80862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○行動の種類別時間について有業者と無業者（家事・通学以外）を比較すると、「睡眠」「食事」「テレビ・ラジオ・新聞・雑誌」「休養・くつろぎ」「趣味・娯楽」といった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で無業者（家事・通学以外）の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ほう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が長い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○特に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「テレビ・ラジオ・新聞・雑誌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」で大きな差がある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678742"/>
            <a:ext cx="810577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3406945" y="6309320"/>
            <a:ext cx="46934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「孤立無業（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SNEP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）」のデータは、東京大学が「社会生活基本調査」の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個票データの利用許可を得て特別に分析したもの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73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若年無業者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の実態　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（参考）スネップとニート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7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46" y="6512268"/>
            <a:ext cx="730385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：「孤立無業（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SNEP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）」（玄田有史著）より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46236" y="930786"/>
            <a:ext cx="818620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○スネップ：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歳未満の未婚無業者のうち、ふだんずっと一人か、一緒にいる人が家族以外には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 いない者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○ニート：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歳の非労働力人口のうち、家事も通学もしていない者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2348880"/>
            <a:ext cx="5695950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19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79512" y="14683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若年無業者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の実態　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(2)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日々の過ごし方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557972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8432528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C8692C38-0430-4F61-A0D4-4C5C3C1314F7}" type="slidenum">
              <a:rPr lang="ja-JP" altLang="en-US" smtClean="0">
                <a:solidFill>
                  <a:prstClr val="black"/>
                </a:solidFill>
              </a:rPr>
              <a:pPr algn="ctr"/>
              <a:t>8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46" y="5805264"/>
            <a:ext cx="730385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：特定非営利活動法人育て上げネット「若年無業者白書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(2012-2013)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より作成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46236" y="836712"/>
            <a:ext cx="81862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○特定非営利活動法人育て上げネットが、支援のために収集した支援対象者等の情報を使用し、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まとめた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白書を参照し、若年無業者の実態を確認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○無業者のうち、求職型 ＞ 非求職型 ＞ 非希望型 の順に、日々の過ごし方は活動的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○ネット検索についても、求職型ほど割合が高い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27" y="2413992"/>
            <a:ext cx="370681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544668" y="1916832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日々の過ごし方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572000" y="1916832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自宅での過ごし方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572000" y="2238109"/>
            <a:ext cx="3761640" cy="301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家事や家の手伝いをしている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572000" y="3861048"/>
            <a:ext cx="37616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家でネット検索をしている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564904"/>
            <a:ext cx="3706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49013"/>
            <a:ext cx="3706813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正方形/長方形 15"/>
          <p:cNvSpPr/>
          <p:nvPr/>
        </p:nvSpPr>
        <p:spPr>
          <a:xfrm>
            <a:off x="3406945" y="6078487"/>
            <a:ext cx="469344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「若年無業者白書（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2012-2013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）」のデータは、育て上げネットに来所された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方から聞き取り、支援に必要な情報を収集した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月から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月までの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2,333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名分）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クール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10899</TotalTime>
  <Words>992</Words>
  <Application>Microsoft Office PowerPoint</Application>
  <PresentationFormat>画面に合わせる (4:3)</PresentationFormat>
  <Paragraphs>116</Paragraphs>
  <Slides>12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983</cp:revision>
  <cp:lastPrinted>2018-06-27T06:27:50Z</cp:lastPrinted>
  <dcterms:created xsi:type="dcterms:W3CDTF">2015-04-22T03:25:50Z</dcterms:created>
  <dcterms:modified xsi:type="dcterms:W3CDTF">2018-07-18T02:58:45Z</dcterms:modified>
</cp:coreProperties>
</file>