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 id="2147483660" r:id="rId2"/>
  </p:sldMasterIdLst>
  <p:notesMasterIdLst>
    <p:notesMasterId r:id="rId28"/>
  </p:notesMasterIdLst>
  <p:sldIdLst>
    <p:sldId id="261" r:id="rId3"/>
    <p:sldId id="280" r:id="rId4"/>
    <p:sldId id="268" r:id="rId5"/>
    <p:sldId id="281" r:id="rId6"/>
    <p:sldId id="282" r:id="rId7"/>
    <p:sldId id="283" r:id="rId8"/>
    <p:sldId id="284" r:id="rId9"/>
    <p:sldId id="279" r:id="rId10"/>
    <p:sldId id="285" r:id="rId11"/>
    <p:sldId id="289" r:id="rId12"/>
    <p:sldId id="286" r:id="rId13"/>
    <p:sldId id="287" r:id="rId14"/>
    <p:sldId id="295" r:id="rId15"/>
    <p:sldId id="292" r:id="rId16"/>
    <p:sldId id="293" r:id="rId17"/>
    <p:sldId id="294" r:id="rId18"/>
    <p:sldId id="262" r:id="rId19"/>
    <p:sldId id="269" r:id="rId20"/>
    <p:sldId id="263" r:id="rId21"/>
    <p:sldId id="264" r:id="rId22"/>
    <p:sldId id="270" r:id="rId23"/>
    <p:sldId id="272" r:id="rId24"/>
    <p:sldId id="273" r:id="rId25"/>
    <p:sldId id="275" r:id="rId26"/>
    <p:sldId id="267" r:id="rId27"/>
  </p:sldIdLst>
  <p:sldSz cx="9144000" cy="6858000" type="screen4x3"/>
  <p:notesSz cx="6807200" cy="9939338"/>
  <p:defaultTextStyle>
    <a:defPPr>
      <a:defRPr lang="ja-JP"/>
    </a:defPPr>
    <a:lvl1pPr marL="0" algn="l" defTabSz="914239" rtl="0" eaLnBrk="1" latinLnBrk="0" hangingPunct="1">
      <a:defRPr kumimoji="1" sz="1800" kern="1200">
        <a:solidFill>
          <a:schemeClr val="tx1"/>
        </a:solidFill>
        <a:latin typeface="+mn-lt"/>
        <a:ea typeface="+mn-ea"/>
        <a:cs typeface="+mn-cs"/>
      </a:defRPr>
    </a:lvl1pPr>
    <a:lvl2pPr marL="457119" algn="l" defTabSz="914239" rtl="0" eaLnBrk="1" latinLnBrk="0" hangingPunct="1">
      <a:defRPr kumimoji="1" sz="1800" kern="1200">
        <a:solidFill>
          <a:schemeClr val="tx1"/>
        </a:solidFill>
        <a:latin typeface="+mn-lt"/>
        <a:ea typeface="+mn-ea"/>
        <a:cs typeface="+mn-cs"/>
      </a:defRPr>
    </a:lvl2pPr>
    <a:lvl3pPr marL="914239" algn="l" defTabSz="914239" rtl="0" eaLnBrk="1" latinLnBrk="0" hangingPunct="1">
      <a:defRPr kumimoji="1" sz="1800" kern="1200">
        <a:solidFill>
          <a:schemeClr val="tx1"/>
        </a:solidFill>
        <a:latin typeface="+mn-lt"/>
        <a:ea typeface="+mn-ea"/>
        <a:cs typeface="+mn-cs"/>
      </a:defRPr>
    </a:lvl3pPr>
    <a:lvl4pPr marL="1371358" algn="l" defTabSz="914239" rtl="0" eaLnBrk="1" latinLnBrk="0" hangingPunct="1">
      <a:defRPr kumimoji="1" sz="1800" kern="1200">
        <a:solidFill>
          <a:schemeClr val="tx1"/>
        </a:solidFill>
        <a:latin typeface="+mn-lt"/>
        <a:ea typeface="+mn-ea"/>
        <a:cs typeface="+mn-cs"/>
      </a:defRPr>
    </a:lvl4pPr>
    <a:lvl5pPr marL="1828477" algn="l" defTabSz="914239" rtl="0" eaLnBrk="1" latinLnBrk="0" hangingPunct="1">
      <a:defRPr kumimoji="1" sz="1800" kern="1200">
        <a:solidFill>
          <a:schemeClr val="tx1"/>
        </a:solidFill>
        <a:latin typeface="+mn-lt"/>
        <a:ea typeface="+mn-ea"/>
        <a:cs typeface="+mn-cs"/>
      </a:defRPr>
    </a:lvl5pPr>
    <a:lvl6pPr marL="2285596" algn="l" defTabSz="914239" rtl="0" eaLnBrk="1" latinLnBrk="0" hangingPunct="1">
      <a:defRPr kumimoji="1" sz="1800" kern="1200">
        <a:solidFill>
          <a:schemeClr val="tx1"/>
        </a:solidFill>
        <a:latin typeface="+mn-lt"/>
        <a:ea typeface="+mn-ea"/>
        <a:cs typeface="+mn-cs"/>
      </a:defRPr>
    </a:lvl6pPr>
    <a:lvl7pPr marL="2742716" algn="l" defTabSz="914239" rtl="0" eaLnBrk="1" latinLnBrk="0" hangingPunct="1">
      <a:defRPr kumimoji="1" sz="1800" kern="1200">
        <a:solidFill>
          <a:schemeClr val="tx1"/>
        </a:solidFill>
        <a:latin typeface="+mn-lt"/>
        <a:ea typeface="+mn-ea"/>
        <a:cs typeface="+mn-cs"/>
      </a:defRPr>
    </a:lvl7pPr>
    <a:lvl8pPr marL="3199835" algn="l" defTabSz="914239" rtl="0" eaLnBrk="1" latinLnBrk="0" hangingPunct="1">
      <a:defRPr kumimoji="1" sz="1800" kern="1200">
        <a:solidFill>
          <a:schemeClr val="tx1"/>
        </a:solidFill>
        <a:latin typeface="+mn-lt"/>
        <a:ea typeface="+mn-ea"/>
        <a:cs typeface="+mn-cs"/>
      </a:defRPr>
    </a:lvl8pPr>
    <a:lvl9pPr marL="3656954" algn="l" defTabSz="914239"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75" d="100"/>
          <a:sy n="75" d="100"/>
        </p:scale>
        <p:origin x="-123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12509;&#12497;&#12452;&#26032;&#22823;&#38442;&#24215;\Desktop\&#24179;&#25104;&#65298;&#65302;&#24180;&#24230;&#65297;&#20154;&#12354;&#12383;&#12426;&#20171;&#35703;&#36027;&#12392;&#35469;&#23450;&#29575;&#65288;&#24180;&#40802;&#35519;&#25972;&#21069;&#24460;&#65289;.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kuragakit\Desktop\P56_&#38283;&#12539;&#24259;&#26989;&#20107;&#26989;&#25152;&#25968;&#27604;&#3661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78010846015799"/>
          <c:y val="0.14228396926735201"/>
          <c:w val="0.83687887594492305"/>
          <c:h val="0.81914934561757924"/>
        </c:manualLayout>
      </c:layout>
      <c:barChart>
        <c:barDir val="bar"/>
        <c:grouping val="stacked"/>
        <c:varyColors val="0"/>
        <c:ser>
          <c:idx val="0"/>
          <c:order val="0"/>
          <c:tx>
            <c:strRef>
              <c:f>Sheet1!$C$2</c:f>
              <c:strCache>
                <c:ptCount val="1"/>
                <c:pt idx="0">
                  <c:v>要介護2以下</c:v>
                </c:pt>
              </c:strCache>
            </c:strRef>
          </c:tx>
          <c:spPr>
            <a:solidFill>
              <a:schemeClr val="accent1">
                <a:lumMod val="40000"/>
                <a:lumOff val="60000"/>
              </a:schemeClr>
            </a:solidFill>
            <a:ln>
              <a:solidFill>
                <a:schemeClr val="bg1"/>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Sheet1!$B$3:$B$17</c:f>
              <c:strCache>
                <c:ptCount val="15"/>
                <c:pt idx="1">
                  <c:v>全国　　</c:v>
                </c:pt>
                <c:pt idx="2">
                  <c:v>1 山梨県　 </c:v>
                </c:pt>
                <c:pt idx="3">
                  <c:v>2 茨城県　 </c:v>
                </c:pt>
                <c:pt idx="4">
                  <c:v>3 長野県　 </c:v>
                </c:pt>
                <c:pt idx="5">
                  <c:v>4 静岡県　 </c:v>
                </c:pt>
                <c:pt idx="6">
                  <c:v>5 栃木県　 </c:v>
                </c:pt>
                <c:pt idx="10">
                  <c:v>43 兵庫県　 </c:v>
                </c:pt>
                <c:pt idx="11">
                  <c:v>44 長崎県　 </c:v>
                </c:pt>
                <c:pt idx="12">
                  <c:v>45 京都府　 </c:v>
                </c:pt>
                <c:pt idx="13">
                  <c:v>46 和歌山県</c:v>
                </c:pt>
                <c:pt idx="14">
                  <c:v>47 大阪府　 </c:v>
                </c:pt>
              </c:strCache>
            </c:strRef>
          </c:cat>
          <c:val>
            <c:numRef>
              <c:f>Sheet1!$C$3:$C$17</c:f>
              <c:numCache>
                <c:formatCode>0.0%</c:formatCode>
                <c:ptCount val="15"/>
                <c:pt idx="1">
                  <c:v>0.11700000000000002</c:v>
                </c:pt>
                <c:pt idx="2">
                  <c:v>8.0000000000000029E-2</c:v>
                </c:pt>
                <c:pt idx="3">
                  <c:v>9.2000000000000026E-2</c:v>
                </c:pt>
                <c:pt idx="4">
                  <c:v>9.6000000000000002E-2</c:v>
                </c:pt>
                <c:pt idx="5">
                  <c:v>9.9000000000000046E-2</c:v>
                </c:pt>
                <c:pt idx="6">
                  <c:v>9.6000000000000002E-2</c:v>
                </c:pt>
                <c:pt idx="10">
                  <c:v>0.13200000000000001</c:v>
                </c:pt>
                <c:pt idx="11">
                  <c:v>0.13800000000000001</c:v>
                </c:pt>
                <c:pt idx="12">
                  <c:v>0.127</c:v>
                </c:pt>
                <c:pt idx="13">
                  <c:v>0.13600000000000001</c:v>
                </c:pt>
                <c:pt idx="14">
                  <c:v>0.15200000000000005</c:v>
                </c:pt>
              </c:numCache>
            </c:numRef>
          </c:val>
          <c:extLst xmlns:c16r2="http://schemas.microsoft.com/office/drawing/2015/06/chart">
            <c:ext xmlns:c16="http://schemas.microsoft.com/office/drawing/2014/chart" uri="{C3380CC4-5D6E-409C-BE32-E72D297353CC}">
              <c16:uniqueId val="{00000000-A3AE-46E9-A1CB-9569B3B00556}"/>
            </c:ext>
          </c:extLst>
        </c:ser>
        <c:ser>
          <c:idx val="1"/>
          <c:order val="1"/>
          <c:tx>
            <c:strRef>
              <c:f>Sheet1!$D$2</c:f>
              <c:strCache>
                <c:ptCount val="1"/>
                <c:pt idx="0">
                  <c:v>要介護3以上</c:v>
                </c:pt>
              </c:strCache>
            </c:strRef>
          </c:tx>
          <c:spPr>
            <a:solidFill>
              <a:schemeClr val="accent2">
                <a:lumMod val="40000"/>
                <a:lumOff val="60000"/>
              </a:schemeClr>
            </a:solidFill>
            <a:ln>
              <a:solidFill>
                <a:schemeClr val="bg1">
                  <a:lumMod val="95000"/>
                </a:schemeClr>
              </a:solidFill>
            </a:ln>
            <a:effectLst>
              <a:outerShdw blurRad="50800" dist="38100" dir="2700000" algn="tl" rotWithShape="0">
                <a:prstClr val="black">
                  <a:alpha val="40000"/>
                </a:prstClr>
              </a:outerShdw>
            </a:effectLst>
          </c:spPr>
          <c:invertIfNegative val="0"/>
          <c:dLbls>
            <c:dLbl>
              <c:idx val="1"/>
              <c:tx>
                <c:rich>
                  <a:bodyPr/>
                  <a:lstStyle/>
                  <a:p>
                    <a:r>
                      <a:rPr lang="en-US" altLang="en-US" dirty="0"/>
                      <a:t>6.</a:t>
                    </a:r>
                    <a:r>
                      <a:rPr lang="en-US" altLang="ja-JP" dirty="0"/>
                      <a:t>3</a:t>
                    </a:r>
                    <a:r>
                      <a:rPr lang="en-US" altLang="en-US" dirty="0"/>
                      <a:t>%</a:t>
                    </a:r>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A3AE-46E9-A1CB-9569B3B00556}"/>
                </c:ext>
              </c:extLst>
            </c:dLbl>
            <c:dLbl>
              <c:idx val="11"/>
              <c:layout>
                <c:manualLayout>
                  <c:x val="-1.18691965937089E-2"/>
                  <c:y val="0"/>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A3AE-46E9-A1CB-9569B3B00556}"/>
                </c:ext>
              </c:extLst>
            </c:dLbl>
            <c:dLbl>
              <c:idx val="13"/>
              <c:layout>
                <c:manualLayout>
                  <c:x val="-3.0859911143642907E-2"/>
                  <c:y val="0"/>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3AE-46E9-A1CB-9569B3B00556}"/>
                </c:ext>
              </c:extLst>
            </c:dLbl>
            <c:dLbl>
              <c:idx val="14"/>
              <c:layout>
                <c:manualLayout>
                  <c:x val="1.4243035912450601E-2"/>
                  <c:y val="0"/>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A3AE-46E9-A1CB-9569B3B0055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Sheet1!$B$3:$B$17</c:f>
              <c:strCache>
                <c:ptCount val="15"/>
                <c:pt idx="1">
                  <c:v>全国　　</c:v>
                </c:pt>
                <c:pt idx="2">
                  <c:v>1 山梨県　 </c:v>
                </c:pt>
                <c:pt idx="3">
                  <c:v>2 茨城県　 </c:v>
                </c:pt>
                <c:pt idx="4">
                  <c:v>3 長野県　 </c:v>
                </c:pt>
                <c:pt idx="5">
                  <c:v>4 静岡県　 </c:v>
                </c:pt>
                <c:pt idx="6">
                  <c:v>5 栃木県　 </c:v>
                </c:pt>
                <c:pt idx="10">
                  <c:v>43 兵庫県　 </c:v>
                </c:pt>
                <c:pt idx="11">
                  <c:v>44 長崎県　 </c:v>
                </c:pt>
                <c:pt idx="12">
                  <c:v>45 京都府　 </c:v>
                </c:pt>
                <c:pt idx="13">
                  <c:v>46 和歌山県</c:v>
                </c:pt>
                <c:pt idx="14">
                  <c:v>47 大阪府　 </c:v>
                </c:pt>
              </c:strCache>
            </c:strRef>
          </c:cat>
          <c:val>
            <c:numRef>
              <c:f>Sheet1!$D$3:$D$17</c:f>
              <c:numCache>
                <c:formatCode>0.0%</c:formatCode>
                <c:ptCount val="15"/>
                <c:pt idx="1">
                  <c:v>6.0000000000000019E-2</c:v>
                </c:pt>
                <c:pt idx="2">
                  <c:v>6.200000000000002E-2</c:v>
                </c:pt>
                <c:pt idx="3">
                  <c:v>6.0000000000000019E-2</c:v>
                </c:pt>
                <c:pt idx="4">
                  <c:v>5.7000000000000016E-2</c:v>
                </c:pt>
                <c:pt idx="5">
                  <c:v>5.3999999999999999E-2</c:v>
                </c:pt>
                <c:pt idx="6">
                  <c:v>6.0000000000000019E-2</c:v>
                </c:pt>
                <c:pt idx="10">
                  <c:v>6.1000000000000013E-2</c:v>
                </c:pt>
                <c:pt idx="11">
                  <c:v>5.8000000000000003E-2</c:v>
                </c:pt>
                <c:pt idx="12">
                  <c:v>6.9000000000000034E-2</c:v>
                </c:pt>
                <c:pt idx="13">
                  <c:v>7.0999999999999994E-2</c:v>
                </c:pt>
                <c:pt idx="14">
                  <c:v>7.1999999999999995E-2</c:v>
                </c:pt>
              </c:numCache>
            </c:numRef>
          </c:val>
          <c:extLst xmlns:c16r2="http://schemas.microsoft.com/office/drawing/2015/06/chart">
            <c:ext xmlns:c16="http://schemas.microsoft.com/office/drawing/2014/chart" uri="{C3380CC4-5D6E-409C-BE32-E72D297353CC}">
              <c16:uniqueId val="{00000005-A3AE-46E9-A1CB-9569B3B00556}"/>
            </c:ext>
          </c:extLst>
        </c:ser>
        <c:dLbls>
          <c:showLegendKey val="0"/>
          <c:showVal val="1"/>
          <c:showCatName val="0"/>
          <c:showSerName val="0"/>
          <c:showPercent val="0"/>
          <c:showBubbleSize val="0"/>
        </c:dLbls>
        <c:gapWidth val="75"/>
        <c:overlap val="100"/>
        <c:axId val="83081088"/>
        <c:axId val="83082624"/>
      </c:barChart>
      <c:catAx>
        <c:axId val="83081088"/>
        <c:scaling>
          <c:orientation val="maxMin"/>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crossAx val="83082624"/>
        <c:crosses val="autoZero"/>
        <c:auto val="1"/>
        <c:lblAlgn val="ctr"/>
        <c:lblOffset val="100"/>
        <c:noMultiLvlLbl val="0"/>
      </c:catAx>
      <c:valAx>
        <c:axId val="83082624"/>
        <c:scaling>
          <c:orientation val="minMax"/>
        </c:scaling>
        <c:delete val="0"/>
        <c:axPos val="t"/>
        <c:majorGridlines>
          <c:spPr>
            <a:ln w="9525" cap="flat" cmpd="sng" algn="ctr">
              <a:solidFill>
                <a:schemeClr val="tx2">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crossAx val="83081088"/>
        <c:crosses val="autoZero"/>
        <c:crossBetween val="between"/>
      </c:valAx>
      <c:spPr>
        <a:noFill/>
        <a:ln>
          <a:solidFill>
            <a:schemeClr val="bg1">
              <a:lumMod val="85000"/>
            </a:schemeClr>
          </a:solidFill>
        </a:ln>
        <a:effectLst/>
      </c:spPr>
    </c:plotArea>
    <c:plotVisOnly val="1"/>
    <c:dispBlanksAs val="gap"/>
    <c:showDLblsOverMax val="0"/>
  </c:chart>
  <c:spPr>
    <a:noFill/>
    <a:ln>
      <a:noFill/>
    </a:ln>
    <a:effectLst/>
  </c:spPr>
  <c:txPr>
    <a:bodyPr/>
    <a:lstStyle/>
    <a:p>
      <a:pPr>
        <a:defRPr/>
      </a:pPr>
      <a:endParaRPr lang="ja-JP"/>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Sheet5!$G$12</c:f>
              <c:strCache>
                <c:ptCount val="1"/>
                <c:pt idx="0">
                  <c:v>　脳血管疾患（脳卒中）</c:v>
                </c:pt>
              </c:strCache>
            </c:strRef>
          </c:tx>
          <c:spPr>
            <a:solidFill>
              <a:srgbClr val="FFFF00"/>
            </a:solidFill>
            <a:ln>
              <a:solidFill>
                <a:schemeClr val="tx1">
                  <a:alpha val="7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Sheet5!$F$13:$F$19</c:f>
              <c:strCache>
                <c:ptCount val="7"/>
                <c:pt idx="0">
                  <c:v>要支援１</c:v>
                </c:pt>
                <c:pt idx="1">
                  <c:v>要支援２</c:v>
                </c:pt>
                <c:pt idx="2">
                  <c:v>要介護１</c:v>
                </c:pt>
                <c:pt idx="3">
                  <c:v>要介護２</c:v>
                </c:pt>
                <c:pt idx="4">
                  <c:v>要介護３</c:v>
                </c:pt>
                <c:pt idx="5">
                  <c:v>要介護４</c:v>
                </c:pt>
                <c:pt idx="6">
                  <c:v>要介護５</c:v>
                </c:pt>
              </c:strCache>
            </c:strRef>
          </c:cat>
          <c:val>
            <c:numRef>
              <c:f>Sheet5!$G$13:$G$19</c:f>
              <c:numCache>
                <c:formatCode>0.0%</c:formatCode>
                <c:ptCount val="7"/>
                <c:pt idx="0">
                  <c:v>8.4582518647259033E-2</c:v>
                </c:pt>
                <c:pt idx="1">
                  <c:v>0.14127495170637505</c:v>
                </c:pt>
                <c:pt idx="2">
                  <c:v>0.13950688373553899</c:v>
                </c:pt>
                <c:pt idx="3">
                  <c:v>0.18885010370820099</c:v>
                </c:pt>
                <c:pt idx="4">
                  <c:v>0.23509343258122117</c:v>
                </c:pt>
                <c:pt idx="5">
                  <c:v>0.30862346009641112</c:v>
                </c:pt>
                <c:pt idx="6">
                  <c:v>0.3448935008192251</c:v>
                </c:pt>
              </c:numCache>
            </c:numRef>
          </c:val>
          <c:extLst xmlns:c16r2="http://schemas.microsoft.com/office/drawing/2015/06/chart">
            <c:ext xmlns:c16="http://schemas.microsoft.com/office/drawing/2014/chart" uri="{C3380CC4-5D6E-409C-BE32-E72D297353CC}">
              <c16:uniqueId val="{00000000-6B01-4AFF-A960-BBE2BC5F6794}"/>
            </c:ext>
          </c:extLst>
        </c:ser>
        <c:ser>
          <c:idx val="1"/>
          <c:order val="1"/>
          <c:tx>
            <c:strRef>
              <c:f>Sheet5!$H$12</c:f>
              <c:strCache>
                <c:ptCount val="1"/>
                <c:pt idx="0">
                  <c:v>認知症</c:v>
                </c:pt>
              </c:strCache>
            </c:strRef>
          </c:tx>
          <c:spPr>
            <a:solidFill>
              <a:srgbClr val="FFC000"/>
            </a:solidFill>
            <a:ln>
              <a:solidFill>
                <a:schemeClr val="accent1">
                  <a:alpha val="67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Sheet5!$F$13:$F$19</c:f>
              <c:strCache>
                <c:ptCount val="7"/>
                <c:pt idx="0">
                  <c:v>要支援１</c:v>
                </c:pt>
                <c:pt idx="1">
                  <c:v>要支援２</c:v>
                </c:pt>
                <c:pt idx="2">
                  <c:v>要介護１</c:v>
                </c:pt>
                <c:pt idx="3">
                  <c:v>要介護２</c:v>
                </c:pt>
                <c:pt idx="4">
                  <c:v>要介護３</c:v>
                </c:pt>
                <c:pt idx="5">
                  <c:v>要介護４</c:v>
                </c:pt>
                <c:pt idx="6">
                  <c:v>要介護５</c:v>
                </c:pt>
              </c:strCache>
            </c:strRef>
          </c:cat>
          <c:val>
            <c:numRef>
              <c:f>Sheet5!$H$13:$H$19</c:f>
              <c:numCache>
                <c:formatCode>0.0%</c:formatCode>
                <c:ptCount val="7"/>
                <c:pt idx="0">
                  <c:v>3.9032515026432006E-2</c:v>
                </c:pt>
                <c:pt idx="1">
                  <c:v>3.3097231165486199E-2</c:v>
                </c:pt>
                <c:pt idx="2">
                  <c:v>0.22603779511071601</c:v>
                </c:pt>
                <c:pt idx="3">
                  <c:v>0.19173369757676906</c:v>
                </c:pt>
                <c:pt idx="4">
                  <c:v>0.24827479258742313</c:v>
                </c:pt>
                <c:pt idx="5">
                  <c:v>0.17311194429566101</c:v>
                </c:pt>
                <c:pt idx="6">
                  <c:v>0.23730202075368595</c:v>
                </c:pt>
              </c:numCache>
            </c:numRef>
          </c:val>
          <c:extLst xmlns:c16r2="http://schemas.microsoft.com/office/drawing/2015/06/chart">
            <c:ext xmlns:c16="http://schemas.microsoft.com/office/drawing/2014/chart" uri="{C3380CC4-5D6E-409C-BE32-E72D297353CC}">
              <c16:uniqueId val="{00000001-6B01-4AFF-A960-BBE2BC5F6794}"/>
            </c:ext>
          </c:extLst>
        </c:ser>
        <c:ser>
          <c:idx val="2"/>
          <c:order val="2"/>
          <c:tx>
            <c:strRef>
              <c:f>Sheet5!$I$12</c:f>
              <c:strCache>
                <c:ptCount val="1"/>
                <c:pt idx="0">
                  <c:v>関節疾患・骨折・転倒・高齢による衰弱</c:v>
                </c:pt>
              </c:strCache>
            </c:strRef>
          </c:tx>
          <c:spPr>
            <a:solidFill>
              <a:srgbClr val="92D050"/>
            </a:solidFill>
            <a:ln>
              <a:solidFill>
                <a:schemeClr val="accent1">
                  <a:alpha val="62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Sheet5!$F$13:$F$19</c:f>
              <c:strCache>
                <c:ptCount val="7"/>
                <c:pt idx="0">
                  <c:v>要支援１</c:v>
                </c:pt>
                <c:pt idx="1">
                  <c:v>要支援２</c:v>
                </c:pt>
                <c:pt idx="2">
                  <c:v>要介護１</c:v>
                </c:pt>
                <c:pt idx="3">
                  <c:v>要介護２</c:v>
                </c:pt>
                <c:pt idx="4">
                  <c:v>要介護３</c:v>
                </c:pt>
                <c:pt idx="5">
                  <c:v>要介護４</c:v>
                </c:pt>
                <c:pt idx="6">
                  <c:v>要介護５</c:v>
                </c:pt>
              </c:strCache>
            </c:strRef>
          </c:cat>
          <c:val>
            <c:numRef>
              <c:f>Sheet5!$I$13:$I$19</c:f>
              <c:numCache>
                <c:formatCode>0.0%</c:formatCode>
                <c:ptCount val="7"/>
                <c:pt idx="0">
                  <c:v>0.52067492215222</c:v>
                </c:pt>
                <c:pt idx="1">
                  <c:v>0.49549259497746323</c:v>
                </c:pt>
                <c:pt idx="2">
                  <c:v>0.38365701722242612</c:v>
                </c:pt>
                <c:pt idx="3">
                  <c:v>0.32635200080943022</c:v>
                </c:pt>
                <c:pt idx="4">
                  <c:v>0.24013336434829799</c:v>
                </c:pt>
                <c:pt idx="5">
                  <c:v>0.26823781467595093</c:v>
                </c:pt>
                <c:pt idx="6">
                  <c:v>0.18173129437465901</c:v>
                </c:pt>
              </c:numCache>
            </c:numRef>
          </c:val>
          <c:extLst xmlns:c16r2="http://schemas.microsoft.com/office/drawing/2015/06/chart">
            <c:ext xmlns:c16="http://schemas.microsoft.com/office/drawing/2014/chart" uri="{C3380CC4-5D6E-409C-BE32-E72D297353CC}">
              <c16:uniqueId val="{00000002-6B01-4AFF-A960-BBE2BC5F6794}"/>
            </c:ext>
          </c:extLst>
        </c:ser>
        <c:ser>
          <c:idx val="3"/>
          <c:order val="3"/>
          <c:tx>
            <c:strRef>
              <c:f>Sheet5!$J$12</c:f>
              <c:strCache>
                <c:ptCount val="1"/>
                <c:pt idx="0">
                  <c:v>その他</c:v>
                </c:pt>
              </c:strCache>
            </c:strRef>
          </c:tx>
          <c:spPr>
            <a:solidFill>
              <a:schemeClr val="tx2">
                <a:lumMod val="40000"/>
                <a:lumOff val="60000"/>
              </a:schemeClr>
            </a:solidFill>
            <a:ln>
              <a:solidFill>
                <a:schemeClr val="accent1">
                  <a:alpha val="59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Sheet5!$F$13:$F$19</c:f>
              <c:strCache>
                <c:ptCount val="7"/>
                <c:pt idx="0">
                  <c:v>要支援１</c:v>
                </c:pt>
                <c:pt idx="1">
                  <c:v>要支援２</c:v>
                </c:pt>
                <c:pt idx="2">
                  <c:v>要介護１</c:v>
                </c:pt>
                <c:pt idx="3">
                  <c:v>要介護２</c:v>
                </c:pt>
                <c:pt idx="4">
                  <c:v>要介護３</c:v>
                </c:pt>
                <c:pt idx="5">
                  <c:v>要介護４</c:v>
                </c:pt>
                <c:pt idx="6">
                  <c:v>要介護５</c:v>
                </c:pt>
              </c:strCache>
            </c:strRef>
          </c:cat>
          <c:val>
            <c:numRef>
              <c:f>Sheet5!$J$13:$J$19</c:f>
              <c:numCache>
                <c:formatCode>0.0%</c:formatCode>
                <c:ptCount val="7"/>
                <c:pt idx="0">
                  <c:v>0.35578246071402725</c:v>
                </c:pt>
                <c:pt idx="1">
                  <c:v>0.33007083065035414</c:v>
                </c:pt>
                <c:pt idx="2">
                  <c:v>0.25090299952887013</c:v>
                </c:pt>
                <c:pt idx="3">
                  <c:v>0.2931653766378311</c:v>
                </c:pt>
                <c:pt idx="4">
                  <c:v>0.27642087307125723</c:v>
                </c:pt>
                <c:pt idx="5">
                  <c:v>0.250133904659882</c:v>
                </c:pt>
                <c:pt idx="6">
                  <c:v>0.23620972146368097</c:v>
                </c:pt>
              </c:numCache>
            </c:numRef>
          </c:val>
          <c:extLst xmlns:c16r2="http://schemas.microsoft.com/office/drawing/2015/06/chart">
            <c:ext xmlns:c16="http://schemas.microsoft.com/office/drawing/2014/chart" uri="{C3380CC4-5D6E-409C-BE32-E72D297353CC}">
              <c16:uniqueId val="{00000003-6B01-4AFF-A960-BBE2BC5F6794}"/>
            </c:ext>
          </c:extLst>
        </c:ser>
        <c:dLbls>
          <c:showLegendKey val="0"/>
          <c:showVal val="0"/>
          <c:showCatName val="0"/>
          <c:showSerName val="0"/>
          <c:showPercent val="0"/>
          <c:showBubbleSize val="0"/>
        </c:dLbls>
        <c:gapWidth val="67"/>
        <c:overlap val="100"/>
        <c:axId val="92170880"/>
        <c:axId val="96588160"/>
      </c:barChart>
      <c:catAx>
        <c:axId val="921708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ja-JP"/>
          </a:p>
        </c:txPr>
        <c:crossAx val="96588160"/>
        <c:crosses val="autoZero"/>
        <c:auto val="1"/>
        <c:lblAlgn val="ctr"/>
        <c:lblOffset val="100"/>
        <c:noMultiLvlLbl val="0"/>
      </c:catAx>
      <c:valAx>
        <c:axId val="96588160"/>
        <c:scaling>
          <c:orientation val="minMax"/>
          <c:max val="1"/>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2170880"/>
        <c:crosses val="autoZero"/>
        <c:crossBetween val="between"/>
      </c:valAx>
      <c:spPr>
        <a:noFill/>
        <a:ln>
          <a:noFill/>
        </a:ln>
        <a:effectLst/>
      </c:spPr>
    </c:plotArea>
    <c:legend>
      <c:legendPos val="b"/>
      <c:layout>
        <c:manualLayout>
          <c:xMode val="edge"/>
          <c:yMode val="edge"/>
          <c:x val="6.2258116841539111E-2"/>
          <c:y val="0.89077918235610554"/>
          <c:w val="0.88126625289201144"/>
          <c:h val="0.10627703066164605"/>
        </c:manualLayout>
      </c:layout>
      <c:overlay val="0"/>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120679704711864"/>
          <c:y val="7.1566729110505989E-2"/>
          <c:w val="0.78513261368141607"/>
          <c:h val="0.59070730554446782"/>
        </c:manualLayout>
      </c:layout>
      <c:barChart>
        <c:barDir val="col"/>
        <c:grouping val="clustered"/>
        <c:varyColors val="0"/>
        <c:ser>
          <c:idx val="0"/>
          <c:order val="0"/>
          <c:tx>
            <c:strRef>
              <c:f>'計算表（開・廃業事業所数比較）'!$B$3</c:f>
              <c:strCache>
                <c:ptCount val="1"/>
                <c:pt idx="0">
                  <c:v>2010年 保険関係新規成立事業所数</c:v>
                </c:pt>
              </c:strCache>
            </c:strRef>
          </c:tx>
          <c:spPr>
            <a:pattFill prst="ltUpDiag">
              <a:fgClr>
                <a:schemeClr val="accent1"/>
              </a:fgClr>
              <a:bgClr>
                <a:schemeClr val="bg1"/>
              </a:bgClr>
            </a:pattFill>
            <a:ln>
              <a:solidFill>
                <a:schemeClr val="tx1"/>
              </a:solidFill>
            </a:ln>
          </c:spPr>
          <c:invertIfNegative val="0"/>
          <c:cat>
            <c:strRef>
              <c:f>'計算表（開・廃業事業所数比較）'!$A$4:$A$8</c:f>
              <c:strCache>
                <c:ptCount val="5"/>
                <c:pt idx="0">
                  <c:v>東京都</c:v>
                </c:pt>
                <c:pt idx="1">
                  <c:v>愛知県</c:v>
                </c:pt>
                <c:pt idx="2">
                  <c:v>京都府</c:v>
                </c:pt>
                <c:pt idx="3">
                  <c:v>大阪府</c:v>
                </c:pt>
                <c:pt idx="4">
                  <c:v>兵庫県</c:v>
                </c:pt>
              </c:strCache>
            </c:strRef>
          </c:cat>
          <c:val>
            <c:numRef>
              <c:f>'計算表（開・廃業事業所数比較）'!$B$4:$B$8</c:f>
              <c:numCache>
                <c:formatCode>#,##0_);[Red]\(#,##0\)</c:formatCode>
                <c:ptCount val="5"/>
                <c:pt idx="0">
                  <c:v>15065</c:v>
                </c:pt>
                <c:pt idx="1">
                  <c:v>5424</c:v>
                </c:pt>
                <c:pt idx="2">
                  <c:v>1791</c:v>
                </c:pt>
                <c:pt idx="3">
                  <c:v>7477</c:v>
                </c:pt>
                <c:pt idx="4">
                  <c:v>3234</c:v>
                </c:pt>
              </c:numCache>
            </c:numRef>
          </c:val>
        </c:ser>
        <c:ser>
          <c:idx val="1"/>
          <c:order val="1"/>
          <c:tx>
            <c:strRef>
              <c:f>'計算表（開・廃業事業所数比較）'!$C$3</c:f>
              <c:strCache>
                <c:ptCount val="1"/>
                <c:pt idx="0">
                  <c:v>2016年 保険関係新規成立事業所数</c:v>
                </c:pt>
              </c:strCache>
            </c:strRef>
          </c:tx>
          <c:spPr>
            <a:ln>
              <a:solidFill>
                <a:schemeClr val="tx1"/>
              </a:solidFill>
            </a:ln>
          </c:spPr>
          <c:invertIfNegative val="0"/>
          <c:cat>
            <c:strRef>
              <c:f>'計算表（開・廃業事業所数比較）'!$A$4:$A$8</c:f>
              <c:strCache>
                <c:ptCount val="5"/>
                <c:pt idx="0">
                  <c:v>東京都</c:v>
                </c:pt>
                <c:pt idx="1">
                  <c:v>愛知県</c:v>
                </c:pt>
                <c:pt idx="2">
                  <c:v>京都府</c:v>
                </c:pt>
                <c:pt idx="3">
                  <c:v>大阪府</c:v>
                </c:pt>
                <c:pt idx="4">
                  <c:v>兵庫県</c:v>
                </c:pt>
              </c:strCache>
            </c:strRef>
          </c:cat>
          <c:val>
            <c:numRef>
              <c:f>'計算表（開・廃業事業所数比較）'!$C$4:$C$8</c:f>
              <c:numCache>
                <c:formatCode>#,##0_);[Red]\(#,##0\)</c:formatCode>
                <c:ptCount val="5"/>
                <c:pt idx="0">
                  <c:v>20557</c:v>
                </c:pt>
                <c:pt idx="1">
                  <c:v>7149</c:v>
                </c:pt>
                <c:pt idx="2">
                  <c:v>2413</c:v>
                </c:pt>
                <c:pt idx="3">
                  <c:v>11700</c:v>
                </c:pt>
                <c:pt idx="4">
                  <c:v>4886</c:v>
                </c:pt>
              </c:numCache>
            </c:numRef>
          </c:val>
        </c:ser>
        <c:dLbls>
          <c:showLegendKey val="0"/>
          <c:showVal val="0"/>
          <c:showCatName val="0"/>
          <c:showSerName val="0"/>
          <c:showPercent val="0"/>
          <c:showBubbleSize val="0"/>
        </c:dLbls>
        <c:gapWidth val="130"/>
        <c:overlap val="-30"/>
        <c:axId val="8287360"/>
        <c:axId val="8288896"/>
      </c:barChart>
      <c:lineChart>
        <c:grouping val="standard"/>
        <c:varyColors val="0"/>
        <c:ser>
          <c:idx val="2"/>
          <c:order val="2"/>
          <c:tx>
            <c:strRef>
              <c:f>'計算表（開・廃業事業所数比較）'!$D$3</c:f>
              <c:strCache>
                <c:ptCount val="1"/>
                <c:pt idx="0">
                  <c:v>2010年から2016年までの伸び率</c:v>
                </c:pt>
              </c:strCache>
            </c:strRef>
          </c:tx>
          <c:marker>
            <c:spPr>
              <a:ln>
                <a:solidFill>
                  <a:schemeClr val="tx1"/>
                </a:solidFill>
              </a:ln>
            </c:spPr>
          </c:marker>
          <c:dLbls>
            <c:dLbl>
              <c:idx val="0"/>
              <c:layout>
                <c:manualLayout>
                  <c:x val="-0.10186660651732389"/>
                  <c:y val="-6.1817105230695002E-2"/>
                </c:manualLayout>
              </c:layout>
              <c:showLegendKey val="0"/>
              <c:showVal val="1"/>
              <c:showCatName val="0"/>
              <c:showSerName val="0"/>
              <c:showPercent val="0"/>
              <c:showBubbleSize val="0"/>
            </c:dLbl>
            <c:dLbl>
              <c:idx val="1"/>
              <c:layout>
                <c:manualLayout>
                  <c:x val="-6.7911071011549251E-2"/>
                  <c:y val="7.0468033279499728E-2"/>
                </c:manualLayout>
              </c:layout>
              <c:showLegendKey val="0"/>
              <c:showVal val="1"/>
              <c:showCatName val="0"/>
              <c:showSerName val="0"/>
              <c:showPercent val="0"/>
              <c:showBubbleSize val="0"/>
            </c:dLbl>
            <c:dLbl>
              <c:idx val="2"/>
              <c:layout>
                <c:manualLayout>
                  <c:x val="-5.8650470419065209E-2"/>
                  <c:y val="8.3680789519405926E-2"/>
                </c:manualLayout>
              </c:layout>
              <c:showLegendKey val="0"/>
              <c:showVal val="1"/>
              <c:showCatName val="0"/>
              <c:showSerName val="0"/>
              <c:showPercent val="0"/>
              <c:showBubbleSize val="0"/>
            </c:dLbl>
            <c:dLbl>
              <c:idx val="3"/>
              <c:layout>
                <c:manualLayout>
                  <c:x val="-6.1737337283226598E-2"/>
                  <c:y val="9.4947247790711703E-2"/>
                </c:manualLayout>
              </c:layout>
              <c:showLegendKey val="0"/>
              <c:showVal val="1"/>
              <c:showCatName val="0"/>
              <c:showSerName val="0"/>
              <c:showPercent val="0"/>
              <c:showBubbleSize val="0"/>
            </c:dLbl>
            <c:dLbl>
              <c:idx val="4"/>
              <c:layout>
                <c:manualLayout>
                  <c:x val="-5.2476736690742494E-2"/>
                  <c:y val="7.8209595135818238E-2"/>
                </c:manualLayout>
              </c:layout>
              <c:showLegendKey val="0"/>
              <c:showVal val="1"/>
              <c:showCatName val="0"/>
              <c:showSerName val="0"/>
              <c:showPercent val="0"/>
              <c:showBubbleSize val="0"/>
            </c:dLbl>
            <c:txPr>
              <a:bodyPr/>
              <a:lstStyle/>
              <a:p>
                <a:pPr>
                  <a:defRPr b="1"/>
                </a:pPr>
                <a:endParaRPr lang="ja-JP"/>
              </a:p>
            </c:txPr>
            <c:showLegendKey val="0"/>
            <c:showVal val="1"/>
            <c:showCatName val="0"/>
            <c:showSerName val="0"/>
            <c:showPercent val="0"/>
            <c:showBubbleSize val="0"/>
            <c:showLeaderLines val="0"/>
          </c:dLbls>
          <c:cat>
            <c:strRef>
              <c:f>'計算表（開・廃業事業所数比較）'!$A$4:$A$8</c:f>
              <c:strCache>
                <c:ptCount val="5"/>
                <c:pt idx="0">
                  <c:v>東京都</c:v>
                </c:pt>
                <c:pt idx="1">
                  <c:v>愛知県</c:v>
                </c:pt>
                <c:pt idx="2">
                  <c:v>京都府</c:v>
                </c:pt>
                <c:pt idx="3">
                  <c:v>大阪府</c:v>
                </c:pt>
                <c:pt idx="4">
                  <c:v>兵庫県</c:v>
                </c:pt>
              </c:strCache>
            </c:strRef>
          </c:cat>
          <c:val>
            <c:numRef>
              <c:f>'計算表（開・廃業事業所数比較）'!$D$4:$D$8</c:f>
              <c:numCache>
                <c:formatCode>0.0%</c:formatCode>
                <c:ptCount val="5"/>
                <c:pt idx="0">
                  <c:v>0.36455360106206447</c:v>
                </c:pt>
                <c:pt idx="1">
                  <c:v>0.31803097345132736</c:v>
                </c:pt>
                <c:pt idx="2">
                  <c:v>0.34729201563372425</c:v>
                </c:pt>
                <c:pt idx="3">
                  <c:v>0.56479871606259202</c:v>
                </c:pt>
                <c:pt idx="4">
                  <c:v>0.51082251082251084</c:v>
                </c:pt>
              </c:numCache>
            </c:numRef>
          </c:val>
          <c:smooth val="0"/>
        </c:ser>
        <c:dLbls>
          <c:showLegendKey val="0"/>
          <c:showVal val="0"/>
          <c:showCatName val="0"/>
          <c:showSerName val="0"/>
          <c:showPercent val="0"/>
          <c:showBubbleSize val="0"/>
        </c:dLbls>
        <c:marker val="1"/>
        <c:smooth val="0"/>
        <c:axId val="8312704"/>
        <c:axId val="8311168"/>
      </c:lineChart>
      <c:catAx>
        <c:axId val="8287360"/>
        <c:scaling>
          <c:orientation val="minMax"/>
        </c:scaling>
        <c:delete val="0"/>
        <c:axPos val="b"/>
        <c:majorTickMark val="out"/>
        <c:minorTickMark val="none"/>
        <c:tickLblPos val="nextTo"/>
        <c:txPr>
          <a:bodyPr/>
          <a:lstStyle/>
          <a:p>
            <a:pPr>
              <a:defRPr sz="800"/>
            </a:pPr>
            <a:endParaRPr lang="ja-JP"/>
          </a:p>
        </c:txPr>
        <c:crossAx val="8288896"/>
        <c:crosses val="autoZero"/>
        <c:auto val="1"/>
        <c:lblAlgn val="ctr"/>
        <c:lblOffset val="100"/>
        <c:noMultiLvlLbl val="0"/>
      </c:catAx>
      <c:valAx>
        <c:axId val="8288896"/>
        <c:scaling>
          <c:orientation val="minMax"/>
        </c:scaling>
        <c:delete val="0"/>
        <c:axPos val="l"/>
        <c:majorGridlines/>
        <c:numFmt formatCode="#,##0_);[Red]\(#,##0\)" sourceLinked="1"/>
        <c:majorTickMark val="out"/>
        <c:minorTickMark val="none"/>
        <c:tickLblPos val="nextTo"/>
        <c:txPr>
          <a:bodyPr/>
          <a:lstStyle/>
          <a:p>
            <a:pPr>
              <a:defRPr sz="900"/>
            </a:pPr>
            <a:endParaRPr lang="ja-JP"/>
          </a:p>
        </c:txPr>
        <c:crossAx val="8287360"/>
        <c:crosses val="autoZero"/>
        <c:crossBetween val="between"/>
      </c:valAx>
      <c:valAx>
        <c:axId val="8311168"/>
        <c:scaling>
          <c:orientation val="minMax"/>
        </c:scaling>
        <c:delete val="0"/>
        <c:axPos val="r"/>
        <c:numFmt formatCode="0.0%" sourceLinked="1"/>
        <c:majorTickMark val="out"/>
        <c:minorTickMark val="none"/>
        <c:tickLblPos val="nextTo"/>
        <c:txPr>
          <a:bodyPr/>
          <a:lstStyle/>
          <a:p>
            <a:pPr>
              <a:defRPr sz="900"/>
            </a:pPr>
            <a:endParaRPr lang="ja-JP"/>
          </a:p>
        </c:txPr>
        <c:crossAx val="8312704"/>
        <c:crosses val="max"/>
        <c:crossBetween val="between"/>
      </c:valAx>
      <c:catAx>
        <c:axId val="8312704"/>
        <c:scaling>
          <c:orientation val="minMax"/>
        </c:scaling>
        <c:delete val="1"/>
        <c:axPos val="b"/>
        <c:majorTickMark val="out"/>
        <c:minorTickMark val="none"/>
        <c:tickLblPos val="nextTo"/>
        <c:crossAx val="8311168"/>
        <c:crosses val="autoZero"/>
        <c:auto val="1"/>
        <c:lblAlgn val="ctr"/>
        <c:lblOffset val="100"/>
        <c:noMultiLvlLbl val="0"/>
      </c:catAx>
      <c:spPr>
        <a:noFill/>
        <a:ln w="25400">
          <a:noFill/>
        </a:ln>
      </c:spPr>
    </c:plotArea>
    <c:legend>
      <c:legendPos val="b"/>
      <c:layout>
        <c:manualLayout>
          <c:xMode val="edge"/>
          <c:yMode val="edge"/>
          <c:x val="0.22638765603261291"/>
          <c:y val="0.79672114855558385"/>
          <c:w val="0.52252950996110059"/>
          <c:h val="0.18349217917376007"/>
        </c:manualLayout>
      </c:layout>
      <c:overlay val="0"/>
      <c:txPr>
        <a:bodyPr/>
        <a:lstStyle/>
        <a:p>
          <a:pPr>
            <a:defRPr sz="700">
              <a:latin typeface="HGPｺﾞｼｯｸM" panose="020B0600000000000000" pitchFamily="50" charset="-128"/>
              <a:ea typeface="HGPｺﾞｼｯｸM" panose="020B0600000000000000" pitchFamily="50" charset="-128"/>
            </a:defRPr>
          </a:pPr>
          <a:endParaRPr lang="ja-JP"/>
        </a:p>
      </c:txPr>
    </c:legend>
    <c:plotVisOnly val="1"/>
    <c:dispBlanksAs val="gap"/>
    <c:showDLblsOverMax val="0"/>
  </c:chart>
  <c:spPr>
    <a:noFill/>
  </c:spPr>
  <c:externalData r:id="rId1">
    <c:autoUpdate val="0"/>
  </c:externalData>
  <c:userShapes r:id="rId2"/>
</c:chartSpace>
</file>

<file path=ppt/drawings/_rels/drawing2.xml.rels><?xml version="1.0" encoding="UTF-8" standalone="yes"?>
<Relationships xmlns="http://schemas.openxmlformats.org/package/2006/relationships"><Relationship Id="rId1" Type="http://schemas.openxmlformats.org/officeDocument/2006/relationships/image" Target="../media/image50.emf"/></Relationships>
</file>

<file path=ppt/drawings/drawing1.xml><?xml version="1.0" encoding="utf-8"?>
<c:userShapes xmlns:c="http://schemas.openxmlformats.org/drawingml/2006/chart">
  <cdr:relSizeAnchor xmlns:cdr="http://schemas.openxmlformats.org/drawingml/2006/chartDrawing">
    <cdr:from>
      <cdr:x>0.14103</cdr:x>
      <cdr:y>0.15719</cdr:y>
    </cdr:from>
    <cdr:to>
      <cdr:x>0.52965</cdr:x>
      <cdr:y>0.20036</cdr:y>
    </cdr:to>
    <cdr:sp macro="" textlink="">
      <cdr:nvSpPr>
        <cdr:cNvPr id="2" name="テキスト ボックス 2"/>
        <cdr:cNvSpPr txBox="1"/>
      </cdr:nvSpPr>
      <cdr:spPr>
        <a:xfrm xmlns:a="http://schemas.openxmlformats.org/drawingml/2006/main">
          <a:off x="396044" y="786572"/>
          <a:ext cx="1091374" cy="216024"/>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kumimoji="1" lang="ja-JP" altLang="en-US" sz="1000" b="1" i="0" u="none" strike="noStrike" dirty="0">
              <a:solidFill>
                <a:schemeClr val="accent1">
                  <a:lumMod val="50000"/>
                </a:schemeClr>
              </a:solidFill>
              <a:latin typeface="ＭＳ Ｐゴシック"/>
              <a:ea typeface="ＭＳ Ｐゴシック"/>
            </a:rPr>
            <a:t>（要介護２以下）</a:t>
          </a:r>
        </a:p>
      </cdr:txBody>
    </cdr:sp>
  </cdr:relSizeAnchor>
  <cdr:relSizeAnchor xmlns:cdr="http://schemas.openxmlformats.org/drawingml/2006/chartDrawing">
    <cdr:from>
      <cdr:x>0.5</cdr:x>
      <cdr:y>0.15719</cdr:y>
    </cdr:from>
    <cdr:to>
      <cdr:x>0.9359</cdr:x>
      <cdr:y>0.20213</cdr:y>
    </cdr:to>
    <cdr:sp macro="" textlink="">
      <cdr:nvSpPr>
        <cdr:cNvPr id="3" name="テキスト ボックス 2"/>
        <cdr:cNvSpPr txBox="1"/>
      </cdr:nvSpPr>
      <cdr:spPr>
        <a:xfrm xmlns:a="http://schemas.openxmlformats.org/drawingml/2006/main">
          <a:off x="1404156" y="786572"/>
          <a:ext cx="1224137" cy="224841"/>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kumimoji="1" lang="ja-JP" altLang="en-US" sz="1000" b="1" i="0" u="none" strike="noStrike" dirty="0">
              <a:solidFill>
                <a:srgbClr val="FF0000"/>
              </a:solidFill>
              <a:latin typeface="ＭＳ Ｐゴシック"/>
              <a:ea typeface="ＭＳ Ｐゴシック"/>
            </a:rPr>
            <a:t>（要介護３以上）</a:t>
          </a:r>
        </a:p>
      </cdr:txBody>
    </cdr:sp>
  </cdr:relSizeAnchor>
  <cdr:relSizeAnchor xmlns:cdr="http://schemas.openxmlformats.org/drawingml/2006/chartDrawing">
    <cdr:from>
      <cdr:x>0.72508</cdr:x>
      <cdr:y>0.14037</cdr:y>
    </cdr:from>
    <cdr:to>
      <cdr:x>0.73233</cdr:x>
      <cdr:y>0.9896</cdr:y>
    </cdr:to>
    <cdr:cxnSp macro="">
      <cdr:nvCxnSpPr>
        <cdr:cNvPr id="4" name="直線コネクタ 3"/>
        <cdr:cNvCxnSpPr/>
      </cdr:nvCxnSpPr>
      <cdr:spPr>
        <a:xfrm xmlns:a="http://schemas.openxmlformats.org/drawingml/2006/main" flipH="1">
          <a:off x="2244746" y="788389"/>
          <a:ext cx="22442" cy="4769835"/>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0.00851</cdr:x>
      <cdr:y>0</cdr:y>
    </cdr:from>
    <cdr:to>
      <cdr:x>1</cdr:x>
      <cdr:y>1</cdr:y>
    </cdr:to>
    <cdr:pic>
      <cdr:nvPicPr>
        <cdr:cNvPr id="2" name="Picture 6"/>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4622801" y="1103536"/>
          <a:ext cx="4464495" cy="2232248"/>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635A9212-E3C4-47E2-AB76-9957C017F5F7}" type="datetimeFigureOut">
              <a:rPr kumimoji="1" lang="ja-JP" altLang="en-US" smtClean="0"/>
              <a:t>2018/7/27</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8F76EF5F-7DBF-4A40-9C45-EC83E7153B76}" type="slidenum">
              <a:rPr kumimoji="1" lang="ja-JP" altLang="en-US" smtClean="0"/>
              <a:t>‹#›</a:t>
            </a:fld>
            <a:endParaRPr kumimoji="1" lang="ja-JP" altLang="en-US"/>
          </a:p>
        </p:txBody>
      </p:sp>
    </p:spTree>
    <p:extLst>
      <p:ext uri="{BB962C8B-B14F-4D97-AF65-F5344CB8AC3E}">
        <p14:creationId xmlns:p14="http://schemas.microsoft.com/office/powerpoint/2010/main" val="2403781353"/>
      </p:ext>
    </p:extLst>
  </p:cSld>
  <p:clrMap bg1="lt1" tx1="dk1" bg2="lt2" tx2="dk2" accent1="accent1" accent2="accent2" accent3="accent3" accent4="accent4" accent5="accent5" accent6="accent6" hlink="hlink" folHlink="folHlink"/>
  <p:notesStyle>
    <a:lvl1pPr marL="0" algn="l" defTabSz="914239" rtl="0" eaLnBrk="1" latinLnBrk="0" hangingPunct="1">
      <a:defRPr kumimoji="1" sz="1200" kern="1200">
        <a:solidFill>
          <a:schemeClr val="tx1"/>
        </a:solidFill>
        <a:latin typeface="+mn-lt"/>
        <a:ea typeface="+mn-ea"/>
        <a:cs typeface="+mn-cs"/>
      </a:defRPr>
    </a:lvl1pPr>
    <a:lvl2pPr marL="457119" algn="l" defTabSz="914239" rtl="0" eaLnBrk="1" latinLnBrk="0" hangingPunct="1">
      <a:defRPr kumimoji="1" sz="1200" kern="1200">
        <a:solidFill>
          <a:schemeClr val="tx1"/>
        </a:solidFill>
        <a:latin typeface="+mn-lt"/>
        <a:ea typeface="+mn-ea"/>
        <a:cs typeface="+mn-cs"/>
      </a:defRPr>
    </a:lvl2pPr>
    <a:lvl3pPr marL="914239" algn="l" defTabSz="914239" rtl="0" eaLnBrk="1" latinLnBrk="0" hangingPunct="1">
      <a:defRPr kumimoji="1" sz="1200" kern="1200">
        <a:solidFill>
          <a:schemeClr val="tx1"/>
        </a:solidFill>
        <a:latin typeface="+mn-lt"/>
        <a:ea typeface="+mn-ea"/>
        <a:cs typeface="+mn-cs"/>
      </a:defRPr>
    </a:lvl3pPr>
    <a:lvl4pPr marL="1371358" algn="l" defTabSz="914239" rtl="0" eaLnBrk="1" latinLnBrk="0" hangingPunct="1">
      <a:defRPr kumimoji="1" sz="1200" kern="1200">
        <a:solidFill>
          <a:schemeClr val="tx1"/>
        </a:solidFill>
        <a:latin typeface="+mn-lt"/>
        <a:ea typeface="+mn-ea"/>
        <a:cs typeface="+mn-cs"/>
      </a:defRPr>
    </a:lvl4pPr>
    <a:lvl5pPr marL="1828477" algn="l" defTabSz="914239" rtl="0" eaLnBrk="1" latinLnBrk="0" hangingPunct="1">
      <a:defRPr kumimoji="1" sz="1200" kern="1200">
        <a:solidFill>
          <a:schemeClr val="tx1"/>
        </a:solidFill>
        <a:latin typeface="+mn-lt"/>
        <a:ea typeface="+mn-ea"/>
        <a:cs typeface="+mn-cs"/>
      </a:defRPr>
    </a:lvl5pPr>
    <a:lvl6pPr marL="2285596" algn="l" defTabSz="914239" rtl="0" eaLnBrk="1" latinLnBrk="0" hangingPunct="1">
      <a:defRPr kumimoji="1" sz="1200" kern="1200">
        <a:solidFill>
          <a:schemeClr val="tx1"/>
        </a:solidFill>
        <a:latin typeface="+mn-lt"/>
        <a:ea typeface="+mn-ea"/>
        <a:cs typeface="+mn-cs"/>
      </a:defRPr>
    </a:lvl6pPr>
    <a:lvl7pPr marL="2742716" algn="l" defTabSz="914239" rtl="0" eaLnBrk="1" latinLnBrk="0" hangingPunct="1">
      <a:defRPr kumimoji="1" sz="1200" kern="1200">
        <a:solidFill>
          <a:schemeClr val="tx1"/>
        </a:solidFill>
        <a:latin typeface="+mn-lt"/>
        <a:ea typeface="+mn-ea"/>
        <a:cs typeface="+mn-cs"/>
      </a:defRPr>
    </a:lvl7pPr>
    <a:lvl8pPr marL="3199835" algn="l" defTabSz="914239" rtl="0" eaLnBrk="1" latinLnBrk="0" hangingPunct="1">
      <a:defRPr kumimoji="1" sz="1200" kern="1200">
        <a:solidFill>
          <a:schemeClr val="tx1"/>
        </a:solidFill>
        <a:latin typeface="+mn-lt"/>
        <a:ea typeface="+mn-ea"/>
        <a:cs typeface="+mn-cs"/>
      </a:defRPr>
    </a:lvl8pPr>
    <a:lvl9pPr marL="3656954" algn="l" defTabSz="914239"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r>
              <a:rPr kumimoji="1" lang="ja-JP" altLang="en-US" dirty="0" smtClean="0"/>
              <a:t>資料これ</a:t>
            </a:r>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0</a:t>
            </a:fld>
            <a:endParaRPr kumimoji="1" lang="ja-JP" altLang="en-US"/>
          </a:p>
        </p:txBody>
      </p:sp>
    </p:spTree>
    <p:extLst>
      <p:ext uri="{BB962C8B-B14F-4D97-AF65-F5344CB8AC3E}">
        <p14:creationId xmlns:p14="http://schemas.microsoft.com/office/powerpoint/2010/main" val="3481285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r>
              <a:rPr kumimoji="1" lang="ja-JP" altLang="en-US" dirty="0" smtClean="0"/>
              <a:t>資料これ</a:t>
            </a:r>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9</a:t>
            </a:fld>
            <a:endParaRPr kumimoji="1" lang="ja-JP" altLang="en-US"/>
          </a:p>
        </p:txBody>
      </p:sp>
    </p:spTree>
    <p:extLst>
      <p:ext uri="{BB962C8B-B14F-4D97-AF65-F5344CB8AC3E}">
        <p14:creationId xmlns:p14="http://schemas.microsoft.com/office/powerpoint/2010/main" val="3481285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10</a:t>
            </a:fld>
            <a:endParaRPr kumimoji="1" lang="ja-JP" altLang="en-US"/>
          </a:p>
        </p:txBody>
      </p:sp>
    </p:spTree>
    <p:extLst>
      <p:ext uri="{BB962C8B-B14F-4D97-AF65-F5344CB8AC3E}">
        <p14:creationId xmlns:p14="http://schemas.microsoft.com/office/powerpoint/2010/main" val="3481285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r>
              <a:rPr kumimoji="1" lang="ja-JP" altLang="en-US" dirty="0" smtClean="0"/>
              <a:t>資料これ</a:t>
            </a:r>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11</a:t>
            </a:fld>
            <a:endParaRPr kumimoji="1" lang="ja-JP" altLang="en-US"/>
          </a:p>
        </p:txBody>
      </p:sp>
    </p:spTree>
    <p:extLst>
      <p:ext uri="{BB962C8B-B14F-4D97-AF65-F5344CB8AC3E}">
        <p14:creationId xmlns:p14="http://schemas.microsoft.com/office/powerpoint/2010/main" val="3481285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r>
              <a:rPr kumimoji="1" lang="ja-JP" altLang="en-US" dirty="0" smtClean="0"/>
              <a:t>資料これ</a:t>
            </a:r>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lang="ja-JP" altLang="en-US" smtClean="0">
                <a:solidFill>
                  <a:prstClr val="black"/>
                </a:solidFill>
              </a:rPr>
              <a:pPr/>
              <a:t>12</a:t>
            </a:fld>
            <a:endParaRPr lang="ja-JP" altLang="en-US">
              <a:solidFill>
                <a:prstClr val="black"/>
              </a:solidFill>
            </a:endParaRPr>
          </a:p>
        </p:txBody>
      </p:sp>
    </p:spTree>
    <p:extLst>
      <p:ext uri="{BB962C8B-B14F-4D97-AF65-F5344CB8AC3E}">
        <p14:creationId xmlns:p14="http://schemas.microsoft.com/office/powerpoint/2010/main" val="3481285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7450"/>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FCEDA7DA-0CE8-414B-8917-4A12BC0A41B3}" type="slidenum">
              <a:rPr kumimoji="1" lang="ja-JP" altLang="en-US" smtClean="0"/>
              <a:t>13</a:t>
            </a:fld>
            <a:endParaRPr kumimoji="1" lang="ja-JP" altLang="en-US"/>
          </a:p>
        </p:txBody>
      </p:sp>
    </p:spTree>
    <p:extLst>
      <p:ext uri="{BB962C8B-B14F-4D97-AF65-F5344CB8AC3E}">
        <p14:creationId xmlns:p14="http://schemas.microsoft.com/office/powerpoint/2010/main" val="1254270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7450"/>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FCEDA7DA-0CE8-414B-8917-4A12BC0A41B3}" type="slidenum">
              <a:rPr kumimoji="1" lang="ja-JP" altLang="en-US" smtClean="0"/>
              <a:t>14</a:t>
            </a:fld>
            <a:endParaRPr kumimoji="1" lang="ja-JP" altLang="en-US"/>
          </a:p>
        </p:txBody>
      </p:sp>
    </p:spTree>
    <p:extLst>
      <p:ext uri="{BB962C8B-B14F-4D97-AF65-F5344CB8AC3E}">
        <p14:creationId xmlns:p14="http://schemas.microsoft.com/office/powerpoint/2010/main" val="2926979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7450"/>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FCEDA7DA-0CE8-414B-8917-4A12BC0A41B3}" type="slidenum">
              <a:rPr kumimoji="1" lang="ja-JP" altLang="en-US" smtClean="0"/>
              <a:t>15</a:t>
            </a:fld>
            <a:endParaRPr kumimoji="1" lang="ja-JP" altLang="en-US"/>
          </a:p>
        </p:txBody>
      </p:sp>
    </p:spTree>
    <p:extLst>
      <p:ext uri="{BB962C8B-B14F-4D97-AF65-F5344CB8AC3E}">
        <p14:creationId xmlns:p14="http://schemas.microsoft.com/office/powerpoint/2010/main" val="2206631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r>
              <a:rPr kumimoji="1" lang="ja-JP" altLang="en-US" dirty="0" smtClean="0"/>
              <a:t>資料これ</a:t>
            </a:r>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16</a:t>
            </a:fld>
            <a:endParaRPr kumimoji="1" lang="ja-JP" altLang="en-US"/>
          </a:p>
        </p:txBody>
      </p:sp>
    </p:spTree>
    <p:extLst>
      <p:ext uri="{BB962C8B-B14F-4D97-AF65-F5344CB8AC3E}">
        <p14:creationId xmlns:p14="http://schemas.microsoft.com/office/powerpoint/2010/main" val="3481285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r>
              <a:rPr kumimoji="1" lang="ja-JP" altLang="en-US" dirty="0" smtClean="0"/>
              <a:t>資料これ</a:t>
            </a:r>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18</a:t>
            </a:fld>
            <a:endParaRPr kumimoji="1" lang="ja-JP" altLang="en-US"/>
          </a:p>
        </p:txBody>
      </p:sp>
    </p:spTree>
    <p:extLst>
      <p:ext uri="{BB962C8B-B14F-4D97-AF65-F5344CB8AC3E}">
        <p14:creationId xmlns:p14="http://schemas.microsoft.com/office/powerpoint/2010/main" val="3481285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r>
              <a:rPr kumimoji="1" lang="ja-JP" altLang="en-US" dirty="0" smtClean="0"/>
              <a:t>資料これ</a:t>
            </a:r>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19</a:t>
            </a:fld>
            <a:endParaRPr kumimoji="1" lang="ja-JP" altLang="en-US"/>
          </a:p>
        </p:txBody>
      </p:sp>
    </p:spTree>
    <p:extLst>
      <p:ext uri="{BB962C8B-B14F-4D97-AF65-F5344CB8AC3E}">
        <p14:creationId xmlns:p14="http://schemas.microsoft.com/office/powerpoint/2010/main" val="3481285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r>
              <a:rPr kumimoji="1" lang="ja-JP" altLang="en-US" dirty="0" smtClean="0"/>
              <a:t>資料これ</a:t>
            </a:r>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1</a:t>
            </a:fld>
            <a:endParaRPr kumimoji="1" lang="ja-JP" altLang="en-US"/>
          </a:p>
        </p:txBody>
      </p:sp>
    </p:spTree>
    <p:extLst>
      <p:ext uri="{BB962C8B-B14F-4D97-AF65-F5344CB8AC3E}">
        <p14:creationId xmlns:p14="http://schemas.microsoft.com/office/powerpoint/2010/main" val="34812852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r>
              <a:rPr kumimoji="1" lang="ja-JP" altLang="en-US" dirty="0" smtClean="0"/>
              <a:t>資料これ</a:t>
            </a:r>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24</a:t>
            </a:fld>
            <a:endParaRPr kumimoji="1" lang="ja-JP" altLang="en-US"/>
          </a:p>
        </p:txBody>
      </p:sp>
    </p:spTree>
    <p:extLst>
      <p:ext uri="{BB962C8B-B14F-4D97-AF65-F5344CB8AC3E}">
        <p14:creationId xmlns:p14="http://schemas.microsoft.com/office/powerpoint/2010/main" val="3481285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r>
              <a:rPr kumimoji="1" lang="ja-JP" altLang="en-US" dirty="0" smtClean="0"/>
              <a:t>資料これ</a:t>
            </a:r>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2</a:t>
            </a:fld>
            <a:endParaRPr kumimoji="1" lang="ja-JP" altLang="en-US"/>
          </a:p>
        </p:txBody>
      </p:sp>
    </p:spTree>
    <p:extLst>
      <p:ext uri="{BB962C8B-B14F-4D97-AF65-F5344CB8AC3E}">
        <p14:creationId xmlns:p14="http://schemas.microsoft.com/office/powerpoint/2010/main" val="3481285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r>
              <a:rPr kumimoji="1" lang="ja-JP" altLang="en-US" dirty="0" smtClean="0"/>
              <a:t>資料これ</a:t>
            </a:r>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3</a:t>
            </a:fld>
            <a:endParaRPr kumimoji="1" lang="ja-JP" altLang="en-US"/>
          </a:p>
        </p:txBody>
      </p:sp>
    </p:spTree>
    <p:extLst>
      <p:ext uri="{BB962C8B-B14F-4D97-AF65-F5344CB8AC3E}">
        <p14:creationId xmlns:p14="http://schemas.microsoft.com/office/powerpoint/2010/main" val="3481285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r>
              <a:rPr kumimoji="1" lang="ja-JP" altLang="en-US" dirty="0" smtClean="0"/>
              <a:t>資料これ</a:t>
            </a:r>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4</a:t>
            </a:fld>
            <a:endParaRPr kumimoji="1" lang="ja-JP" altLang="en-US"/>
          </a:p>
        </p:txBody>
      </p:sp>
    </p:spTree>
    <p:extLst>
      <p:ext uri="{BB962C8B-B14F-4D97-AF65-F5344CB8AC3E}">
        <p14:creationId xmlns:p14="http://schemas.microsoft.com/office/powerpoint/2010/main" val="3481285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r>
              <a:rPr kumimoji="1" lang="ja-JP" altLang="en-US" dirty="0" smtClean="0"/>
              <a:t>資料これ</a:t>
            </a:r>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5</a:t>
            </a:fld>
            <a:endParaRPr kumimoji="1" lang="ja-JP" altLang="en-US"/>
          </a:p>
        </p:txBody>
      </p:sp>
    </p:spTree>
    <p:extLst>
      <p:ext uri="{BB962C8B-B14F-4D97-AF65-F5344CB8AC3E}">
        <p14:creationId xmlns:p14="http://schemas.microsoft.com/office/powerpoint/2010/main" val="3481285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r>
              <a:rPr kumimoji="1" lang="ja-JP" altLang="en-US" dirty="0" smtClean="0"/>
              <a:t>資料これ</a:t>
            </a:r>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6</a:t>
            </a:fld>
            <a:endParaRPr kumimoji="1" lang="ja-JP" altLang="en-US"/>
          </a:p>
        </p:txBody>
      </p:sp>
    </p:spTree>
    <p:extLst>
      <p:ext uri="{BB962C8B-B14F-4D97-AF65-F5344CB8AC3E}">
        <p14:creationId xmlns:p14="http://schemas.microsoft.com/office/powerpoint/2010/main" val="3481285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r>
              <a:rPr kumimoji="1" lang="ja-JP" altLang="en-US" dirty="0" smtClean="0"/>
              <a:t>資料これ</a:t>
            </a:r>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7</a:t>
            </a:fld>
            <a:endParaRPr kumimoji="1" lang="ja-JP" altLang="en-US"/>
          </a:p>
        </p:txBody>
      </p:sp>
    </p:spTree>
    <p:extLst>
      <p:ext uri="{BB962C8B-B14F-4D97-AF65-F5344CB8AC3E}">
        <p14:creationId xmlns:p14="http://schemas.microsoft.com/office/powerpoint/2010/main" val="3481285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r>
              <a:rPr kumimoji="1" lang="ja-JP" altLang="en-US" dirty="0" smtClean="0"/>
              <a:t>資料これ</a:t>
            </a:r>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8</a:t>
            </a:fld>
            <a:endParaRPr kumimoji="1" lang="ja-JP" altLang="en-US"/>
          </a:p>
        </p:txBody>
      </p:sp>
    </p:spTree>
    <p:extLst>
      <p:ext uri="{BB962C8B-B14F-4D97-AF65-F5344CB8AC3E}">
        <p14:creationId xmlns:p14="http://schemas.microsoft.com/office/powerpoint/2010/main" val="3481285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1"/>
            <a:ext cx="6400800" cy="1752600"/>
          </a:xfrm>
        </p:spPr>
        <p:txBody>
          <a:bodyPr/>
          <a:lstStyle>
            <a:lvl1pPr marL="0" indent="0" algn="ctr">
              <a:buNone/>
              <a:defRPr>
                <a:solidFill>
                  <a:schemeClr val="tx1">
                    <a:tint val="75000"/>
                  </a:schemeClr>
                </a:solidFill>
              </a:defRPr>
            </a:lvl1pPr>
            <a:lvl2pPr marL="457119" indent="0" algn="ctr">
              <a:buNone/>
              <a:defRPr>
                <a:solidFill>
                  <a:schemeClr val="tx1">
                    <a:tint val="75000"/>
                  </a:schemeClr>
                </a:solidFill>
              </a:defRPr>
            </a:lvl2pPr>
            <a:lvl3pPr marL="914239" indent="0" algn="ctr">
              <a:buNone/>
              <a:defRPr>
                <a:solidFill>
                  <a:schemeClr val="tx1">
                    <a:tint val="75000"/>
                  </a:schemeClr>
                </a:solidFill>
              </a:defRPr>
            </a:lvl3pPr>
            <a:lvl4pPr marL="1371358" indent="0" algn="ctr">
              <a:buNone/>
              <a:defRPr>
                <a:solidFill>
                  <a:schemeClr val="tx1">
                    <a:tint val="75000"/>
                  </a:schemeClr>
                </a:solidFill>
              </a:defRPr>
            </a:lvl4pPr>
            <a:lvl5pPr marL="1828477" indent="0" algn="ctr">
              <a:buNone/>
              <a:defRPr>
                <a:solidFill>
                  <a:schemeClr val="tx1">
                    <a:tint val="75000"/>
                  </a:schemeClr>
                </a:solidFill>
              </a:defRPr>
            </a:lvl5pPr>
            <a:lvl6pPr marL="2285596" indent="0" algn="ctr">
              <a:buNone/>
              <a:defRPr>
                <a:solidFill>
                  <a:schemeClr val="tx1">
                    <a:tint val="75000"/>
                  </a:schemeClr>
                </a:solidFill>
              </a:defRPr>
            </a:lvl6pPr>
            <a:lvl7pPr marL="2742716" indent="0" algn="ctr">
              <a:buNone/>
              <a:defRPr>
                <a:solidFill>
                  <a:schemeClr val="tx1">
                    <a:tint val="75000"/>
                  </a:schemeClr>
                </a:solidFill>
              </a:defRPr>
            </a:lvl7pPr>
            <a:lvl8pPr marL="3199835" indent="0" algn="ctr">
              <a:buNone/>
              <a:defRPr>
                <a:solidFill>
                  <a:schemeClr val="tx1">
                    <a:tint val="75000"/>
                  </a:schemeClr>
                </a:solidFill>
              </a:defRPr>
            </a:lvl8pPr>
            <a:lvl9pPr marL="3656954"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2018/7/27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2018/7/27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9"/>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2018/7/27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BA02D77-0D7A-4C49-BEA1-A5F473FC99E6}" type="datetimeFigureOut">
              <a:rPr lang="ja-JP" altLang="en-US" smtClean="0">
                <a:solidFill>
                  <a:prstClr val="black">
                    <a:tint val="75000"/>
                  </a:prstClr>
                </a:solidFill>
              </a:rPr>
              <a:pPr/>
              <a:t>2018/7/27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919324D-2D7E-47B5-9A7C-4FDBADA9BA5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37147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BA02D77-0D7A-4C49-BEA1-A5F473FC99E6}" type="datetimeFigureOut">
              <a:rPr lang="ja-JP" altLang="en-US" smtClean="0">
                <a:solidFill>
                  <a:prstClr val="black">
                    <a:tint val="75000"/>
                  </a:prstClr>
                </a:solidFill>
              </a:rPr>
              <a:pPr/>
              <a:t>2018/7/27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919324D-2D7E-47B5-9A7C-4FDBADA9BA5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97267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2BA02D77-0D7A-4C49-BEA1-A5F473FC99E6}" type="datetimeFigureOut">
              <a:rPr lang="ja-JP" altLang="en-US" smtClean="0">
                <a:solidFill>
                  <a:prstClr val="black">
                    <a:tint val="75000"/>
                  </a:prstClr>
                </a:solidFill>
              </a:rPr>
              <a:pPr/>
              <a:t>2018/7/27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919324D-2D7E-47B5-9A7C-4FDBADA9BA5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158337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2BA02D77-0D7A-4C49-BEA1-A5F473FC99E6}" type="datetimeFigureOut">
              <a:rPr lang="ja-JP" altLang="en-US" smtClean="0">
                <a:solidFill>
                  <a:prstClr val="black">
                    <a:tint val="75000"/>
                  </a:prstClr>
                </a:solidFill>
              </a:rPr>
              <a:pPr/>
              <a:t>2018/7/27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B919324D-2D7E-47B5-9A7C-4FDBADA9BA5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25895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2BA02D77-0D7A-4C49-BEA1-A5F473FC99E6}" type="datetimeFigureOut">
              <a:rPr lang="ja-JP" altLang="en-US" smtClean="0">
                <a:solidFill>
                  <a:prstClr val="black">
                    <a:tint val="75000"/>
                  </a:prstClr>
                </a:solidFill>
              </a:rPr>
              <a:pPr/>
              <a:t>2018/7/27</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B919324D-2D7E-47B5-9A7C-4FDBADA9BA5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98571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2BA02D77-0D7A-4C49-BEA1-A5F473FC99E6}" type="datetimeFigureOut">
              <a:rPr lang="ja-JP" altLang="en-US" smtClean="0">
                <a:solidFill>
                  <a:prstClr val="black">
                    <a:tint val="75000"/>
                  </a:prstClr>
                </a:solidFill>
              </a:rPr>
              <a:pPr/>
              <a:t>2018/7/27</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B919324D-2D7E-47B5-9A7C-4FDBADA9BA5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13252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BA02D77-0D7A-4C49-BEA1-A5F473FC99E6}" type="datetimeFigureOut">
              <a:rPr lang="ja-JP" altLang="en-US" smtClean="0">
                <a:solidFill>
                  <a:prstClr val="black">
                    <a:tint val="75000"/>
                  </a:prstClr>
                </a:solidFill>
              </a:rPr>
              <a:pPr/>
              <a:t>2018/7/27</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B919324D-2D7E-47B5-9A7C-4FDBADA9BA5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828825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BA02D77-0D7A-4C49-BEA1-A5F473FC99E6}" type="datetimeFigureOut">
              <a:rPr lang="ja-JP" altLang="en-US" smtClean="0">
                <a:solidFill>
                  <a:prstClr val="black">
                    <a:tint val="75000"/>
                  </a:prstClr>
                </a:solidFill>
              </a:rPr>
              <a:pPr/>
              <a:t>2018/7/27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B919324D-2D7E-47B5-9A7C-4FDBADA9BA5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30015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2018/7/27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BA02D77-0D7A-4C49-BEA1-A5F473FC99E6}" type="datetimeFigureOut">
              <a:rPr lang="ja-JP" altLang="en-US" smtClean="0">
                <a:solidFill>
                  <a:prstClr val="black">
                    <a:tint val="75000"/>
                  </a:prstClr>
                </a:solidFill>
              </a:rPr>
              <a:pPr/>
              <a:t>2018/7/27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B919324D-2D7E-47B5-9A7C-4FDBADA9BA5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21683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BA02D77-0D7A-4C49-BEA1-A5F473FC99E6}" type="datetimeFigureOut">
              <a:rPr lang="ja-JP" altLang="en-US" smtClean="0">
                <a:solidFill>
                  <a:prstClr val="black">
                    <a:tint val="75000"/>
                  </a:prstClr>
                </a:solidFill>
              </a:rPr>
              <a:pPr/>
              <a:t>2018/7/27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919324D-2D7E-47B5-9A7C-4FDBADA9BA5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61214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BA02D77-0D7A-4C49-BEA1-A5F473FC99E6}" type="datetimeFigureOut">
              <a:rPr lang="ja-JP" altLang="en-US" smtClean="0">
                <a:solidFill>
                  <a:prstClr val="black">
                    <a:tint val="75000"/>
                  </a:prstClr>
                </a:solidFill>
              </a:rPr>
              <a:pPr/>
              <a:t>2018/7/27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919324D-2D7E-47B5-9A7C-4FDBADA9BA5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35179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1"/>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19" indent="0">
              <a:buNone/>
              <a:defRPr sz="1800">
                <a:solidFill>
                  <a:schemeClr val="tx1">
                    <a:tint val="75000"/>
                  </a:schemeClr>
                </a:solidFill>
              </a:defRPr>
            </a:lvl2pPr>
            <a:lvl3pPr marL="914239" indent="0">
              <a:buNone/>
              <a:defRPr sz="1600">
                <a:solidFill>
                  <a:schemeClr val="tx1">
                    <a:tint val="75000"/>
                  </a:schemeClr>
                </a:solidFill>
              </a:defRPr>
            </a:lvl3pPr>
            <a:lvl4pPr marL="1371358" indent="0">
              <a:buNone/>
              <a:defRPr sz="1400">
                <a:solidFill>
                  <a:schemeClr val="tx1">
                    <a:tint val="75000"/>
                  </a:schemeClr>
                </a:solidFill>
              </a:defRPr>
            </a:lvl4pPr>
            <a:lvl5pPr marL="1828477" indent="0">
              <a:buNone/>
              <a:defRPr sz="1400">
                <a:solidFill>
                  <a:schemeClr val="tx1">
                    <a:tint val="75000"/>
                  </a:schemeClr>
                </a:solidFill>
              </a:defRPr>
            </a:lvl5pPr>
            <a:lvl6pPr marL="2285596" indent="0">
              <a:buNone/>
              <a:defRPr sz="1400">
                <a:solidFill>
                  <a:schemeClr val="tx1">
                    <a:tint val="75000"/>
                  </a:schemeClr>
                </a:solidFill>
              </a:defRPr>
            </a:lvl6pPr>
            <a:lvl7pPr marL="2742716" indent="0">
              <a:buNone/>
              <a:defRPr sz="1400">
                <a:solidFill>
                  <a:schemeClr val="tx1">
                    <a:tint val="75000"/>
                  </a:schemeClr>
                </a:solidFill>
              </a:defRPr>
            </a:lvl7pPr>
            <a:lvl8pPr marL="3199835" indent="0">
              <a:buNone/>
              <a:defRPr sz="1400">
                <a:solidFill>
                  <a:schemeClr val="tx1">
                    <a:tint val="75000"/>
                  </a:schemeClr>
                </a:solidFill>
              </a:defRPr>
            </a:lvl8pPr>
            <a:lvl9pPr marL="3656954"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2018/7/27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2018/7/27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119" indent="0">
              <a:buNone/>
              <a:defRPr sz="2000" b="1"/>
            </a:lvl2pPr>
            <a:lvl3pPr marL="914239" indent="0">
              <a:buNone/>
              <a:defRPr sz="1800" b="1"/>
            </a:lvl3pPr>
            <a:lvl4pPr marL="1371358" indent="0">
              <a:buNone/>
              <a:defRPr sz="1600" b="1"/>
            </a:lvl4pPr>
            <a:lvl5pPr marL="1828477" indent="0">
              <a:buNone/>
              <a:defRPr sz="1600" b="1"/>
            </a:lvl5pPr>
            <a:lvl6pPr marL="2285596" indent="0">
              <a:buNone/>
              <a:defRPr sz="1600" b="1"/>
            </a:lvl6pPr>
            <a:lvl7pPr marL="2742716" indent="0">
              <a:buNone/>
              <a:defRPr sz="1600" b="1"/>
            </a:lvl7pPr>
            <a:lvl8pPr marL="3199835" indent="0">
              <a:buNone/>
              <a:defRPr sz="1600" b="1"/>
            </a:lvl8pPr>
            <a:lvl9pPr marL="3656954"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6" y="1535113"/>
            <a:ext cx="4041775" cy="639762"/>
          </a:xfrm>
        </p:spPr>
        <p:txBody>
          <a:bodyPr anchor="b"/>
          <a:lstStyle>
            <a:lvl1pPr marL="0" indent="0">
              <a:buNone/>
              <a:defRPr sz="2400" b="1"/>
            </a:lvl1pPr>
            <a:lvl2pPr marL="457119" indent="0">
              <a:buNone/>
              <a:defRPr sz="2000" b="1"/>
            </a:lvl2pPr>
            <a:lvl3pPr marL="914239" indent="0">
              <a:buNone/>
              <a:defRPr sz="1800" b="1"/>
            </a:lvl3pPr>
            <a:lvl4pPr marL="1371358" indent="0">
              <a:buNone/>
              <a:defRPr sz="1600" b="1"/>
            </a:lvl4pPr>
            <a:lvl5pPr marL="1828477" indent="0">
              <a:buNone/>
              <a:defRPr sz="1600" b="1"/>
            </a:lvl5pPr>
            <a:lvl6pPr marL="2285596" indent="0">
              <a:buNone/>
              <a:defRPr sz="1600" b="1"/>
            </a:lvl6pPr>
            <a:lvl7pPr marL="2742716" indent="0">
              <a:buNone/>
              <a:defRPr sz="1600" b="1"/>
            </a:lvl7pPr>
            <a:lvl8pPr marL="3199835" indent="0">
              <a:buNone/>
              <a:defRPr sz="1600" b="1"/>
            </a:lvl8pPr>
            <a:lvl9pPr marL="3656954"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t>2018/7/27</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t>2018/7/27</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t>2018/7/27</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1" y="1435100"/>
            <a:ext cx="3008313" cy="4691063"/>
          </a:xfrm>
        </p:spPr>
        <p:txBody>
          <a:bodyPr/>
          <a:lstStyle>
            <a:lvl1pPr marL="0" indent="0">
              <a:buNone/>
              <a:defRPr sz="1400"/>
            </a:lvl1pPr>
            <a:lvl2pPr marL="457119" indent="0">
              <a:buNone/>
              <a:defRPr sz="1200"/>
            </a:lvl2pPr>
            <a:lvl3pPr marL="914239" indent="0">
              <a:buNone/>
              <a:defRPr sz="1000"/>
            </a:lvl3pPr>
            <a:lvl4pPr marL="1371358" indent="0">
              <a:buNone/>
              <a:defRPr sz="900"/>
            </a:lvl4pPr>
            <a:lvl5pPr marL="1828477" indent="0">
              <a:buNone/>
              <a:defRPr sz="900"/>
            </a:lvl5pPr>
            <a:lvl6pPr marL="2285596" indent="0">
              <a:buNone/>
              <a:defRPr sz="900"/>
            </a:lvl6pPr>
            <a:lvl7pPr marL="2742716" indent="0">
              <a:buNone/>
              <a:defRPr sz="900"/>
            </a:lvl7pPr>
            <a:lvl8pPr marL="3199835" indent="0">
              <a:buNone/>
              <a:defRPr sz="900"/>
            </a:lvl8pPr>
            <a:lvl9pPr marL="3656954"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2018/7/27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119" indent="0">
              <a:buNone/>
              <a:defRPr sz="2800"/>
            </a:lvl2pPr>
            <a:lvl3pPr marL="914239" indent="0">
              <a:buNone/>
              <a:defRPr sz="2400"/>
            </a:lvl3pPr>
            <a:lvl4pPr marL="1371358" indent="0">
              <a:buNone/>
              <a:defRPr sz="2000"/>
            </a:lvl4pPr>
            <a:lvl5pPr marL="1828477" indent="0">
              <a:buNone/>
              <a:defRPr sz="2000"/>
            </a:lvl5pPr>
            <a:lvl6pPr marL="2285596" indent="0">
              <a:buNone/>
              <a:defRPr sz="2000"/>
            </a:lvl6pPr>
            <a:lvl7pPr marL="2742716" indent="0">
              <a:buNone/>
              <a:defRPr sz="2000"/>
            </a:lvl7pPr>
            <a:lvl8pPr marL="3199835" indent="0">
              <a:buNone/>
              <a:defRPr sz="2000"/>
            </a:lvl8pPr>
            <a:lvl9pPr marL="3656954"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119" indent="0">
              <a:buNone/>
              <a:defRPr sz="1200"/>
            </a:lvl2pPr>
            <a:lvl3pPr marL="914239" indent="0">
              <a:buNone/>
              <a:defRPr sz="1000"/>
            </a:lvl3pPr>
            <a:lvl4pPr marL="1371358" indent="0">
              <a:buNone/>
              <a:defRPr sz="900"/>
            </a:lvl4pPr>
            <a:lvl5pPr marL="1828477" indent="0">
              <a:buNone/>
              <a:defRPr sz="900"/>
            </a:lvl5pPr>
            <a:lvl6pPr marL="2285596" indent="0">
              <a:buNone/>
              <a:defRPr sz="900"/>
            </a:lvl6pPr>
            <a:lvl7pPr marL="2742716" indent="0">
              <a:buNone/>
              <a:defRPr sz="900"/>
            </a:lvl7pPr>
            <a:lvl8pPr marL="3199835" indent="0">
              <a:buNone/>
              <a:defRPr sz="900"/>
            </a:lvl8pPr>
            <a:lvl9pPr marL="3656954"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2018/7/27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9"/>
            <a:ext cx="8229600" cy="1143000"/>
          </a:xfrm>
          <a:prstGeom prst="rect">
            <a:avLst/>
          </a:prstGeom>
        </p:spPr>
        <p:txBody>
          <a:bodyPr vert="horz" lIns="91424" tIns="45712" rIns="91424" bIns="45712"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24" tIns="45712" rIns="91424" bIns="45712"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1" y="6356351"/>
            <a:ext cx="2133600" cy="365125"/>
          </a:xfrm>
          <a:prstGeom prst="rect">
            <a:avLst/>
          </a:prstGeom>
        </p:spPr>
        <p:txBody>
          <a:bodyPr vert="horz" lIns="91424" tIns="45712" rIns="91424" bIns="45712" rtlCol="0" anchor="ctr"/>
          <a:lstStyle>
            <a:lvl1pPr algn="l">
              <a:defRPr sz="1200">
                <a:solidFill>
                  <a:schemeClr val="tx1">
                    <a:tint val="75000"/>
                  </a:schemeClr>
                </a:solidFill>
              </a:defRPr>
            </a:lvl1pPr>
          </a:lstStyle>
          <a:p>
            <a:fld id="{E90ED720-0104-4369-84BC-D37694168613}" type="datetimeFigureOut">
              <a:rPr kumimoji="1" lang="ja-JP" altLang="en-US" smtClean="0"/>
              <a:t>2018/7/27</a:t>
            </a:fld>
            <a:endParaRPr kumimoji="1" lang="ja-JP" altLang="en-US"/>
          </a:p>
        </p:txBody>
      </p:sp>
      <p:sp>
        <p:nvSpPr>
          <p:cNvPr id="5" name="フッター プレースホルダ 4"/>
          <p:cNvSpPr>
            <a:spLocks noGrp="1"/>
          </p:cNvSpPr>
          <p:nvPr>
            <p:ph type="ftr" sz="quarter" idx="3"/>
          </p:nvPr>
        </p:nvSpPr>
        <p:spPr>
          <a:xfrm>
            <a:off x="3124201" y="6356351"/>
            <a:ext cx="2895600" cy="365125"/>
          </a:xfrm>
          <a:prstGeom prst="rect">
            <a:avLst/>
          </a:prstGeom>
        </p:spPr>
        <p:txBody>
          <a:bodyPr vert="horz" lIns="91424" tIns="45712" rIns="91424" bIns="45712"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1"/>
            <a:ext cx="2133600" cy="365125"/>
          </a:xfrm>
          <a:prstGeom prst="rect">
            <a:avLst/>
          </a:prstGeom>
        </p:spPr>
        <p:txBody>
          <a:bodyPr vert="horz" lIns="91424" tIns="45712" rIns="91424" bIns="45712"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39" rtl="0" eaLnBrk="1" latinLnBrk="0" hangingPunct="1">
        <a:spcBef>
          <a:spcPct val="0"/>
        </a:spcBef>
        <a:buNone/>
        <a:defRPr kumimoji="1" sz="4400" kern="1200">
          <a:solidFill>
            <a:schemeClr val="tx1"/>
          </a:solidFill>
          <a:latin typeface="+mj-lt"/>
          <a:ea typeface="+mj-ea"/>
          <a:cs typeface="+mj-cs"/>
        </a:defRPr>
      </a:lvl1pPr>
    </p:titleStyle>
    <p:bodyStyle>
      <a:lvl1pPr marL="342839" indent="-342839" algn="l" defTabSz="914239"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819" indent="-285700" algn="l" defTabSz="914239"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798" indent="-228560" algn="l" defTabSz="914239"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918" indent="-228560" algn="l" defTabSz="914239"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037" indent="-228560" algn="l" defTabSz="914239"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156" indent="-228560" algn="l" defTabSz="914239"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275" indent="-228560" algn="l" defTabSz="914239"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395" indent="-228560" algn="l" defTabSz="914239"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514" indent="-228560" algn="l" defTabSz="914239"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239" rtl="0" eaLnBrk="1" latinLnBrk="0" hangingPunct="1">
        <a:defRPr kumimoji="1" sz="1800" kern="1200">
          <a:solidFill>
            <a:schemeClr val="tx1"/>
          </a:solidFill>
          <a:latin typeface="+mn-lt"/>
          <a:ea typeface="+mn-ea"/>
          <a:cs typeface="+mn-cs"/>
        </a:defRPr>
      </a:lvl1pPr>
      <a:lvl2pPr marL="457119" algn="l" defTabSz="914239" rtl="0" eaLnBrk="1" latinLnBrk="0" hangingPunct="1">
        <a:defRPr kumimoji="1" sz="1800" kern="1200">
          <a:solidFill>
            <a:schemeClr val="tx1"/>
          </a:solidFill>
          <a:latin typeface="+mn-lt"/>
          <a:ea typeface="+mn-ea"/>
          <a:cs typeface="+mn-cs"/>
        </a:defRPr>
      </a:lvl2pPr>
      <a:lvl3pPr marL="914239" algn="l" defTabSz="914239" rtl="0" eaLnBrk="1" latinLnBrk="0" hangingPunct="1">
        <a:defRPr kumimoji="1" sz="1800" kern="1200">
          <a:solidFill>
            <a:schemeClr val="tx1"/>
          </a:solidFill>
          <a:latin typeface="+mn-lt"/>
          <a:ea typeface="+mn-ea"/>
          <a:cs typeface="+mn-cs"/>
        </a:defRPr>
      </a:lvl3pPr>
      <a:lvl4pPr marL="1371358" algn="l" defTabSz="914239" rtl="0" eaLnBrk="1" latinLnBrk="0" hangingPunct="1">
        <a:defRPr kumimoji="1" sz="1800" kern="1200">
          <a:solidFill>
            <a:schemeClr val="tx1"/>
          </a:solidFill>
          <a:latin typeface="+mn-lt"/>
          <a:ea typeface="+mn-ea"/>
          <a:cs typeface="+mn-cs"/>
        </a:defRPr>
      </a:lvl4pPr>
      <a:lvl5pPr marL="1828477" algn="l" defTabSz="914239" rtl="0" eaLnBrk="1" latinLnBrk="0" hangingPunct="1">
        <a:defRPr kumimoji="1" sz="1800" kern="1200">
          <a:solidFill>
            <a:schemeClr val="tx1"/>
          </a:solidFill>
          <a:latin typeface="+mn-lt"/>
          <a:ea typeface="+mn-ea"/>
          <a:cs typeface="+mn-cs"/>
        </a:defRPr>
      </a:lvl5pPr>
      <a:lvl6pPr marL="2285596" algn="l" defTabSz="914239" rtl="0" eaLnBrk="1" latinLnBrk="0" hangingPunct="1">
        <a:defRPr kumimoji="1" sz="1800" kern="1200">
          <a:solidFill>
            <a:schemeClr val="tx1"/>
          </a:solidFill>
          <a:latin typeface="+mn-lt"/>
          <a:ea typeface="+mn-ea"/>
          <a:cs typeface="+mn-cs"/>
        </a:defRPr>
      </a:lvl6pPr>
      <a:lvl7pPr marL="2742716" algn="l" defTabSz="914239" rtl="0" eaLnBrk="1" latinLnBrk="0" hangingPunct="1">
        <a:defRPr kumimoji="1" sz="1800" kern="1200">
          <a:solidFill>
            <a:schemeClr val="tx1"/>
          </a:solidFill>
          <a:latin typeface="+mn-lt"/>
          <a:ea typeface="+mn-ea"/>
          <a:cs typeface="+mn-cs"/>
        </a:defRPr>
      </a:lvl7pPr>
      <a:lvl8pPr marL="3199835" algn="l" defTabSz="914239" rtl="0" eaLnBrk="1" latinLnBrk="0" hangingPunct="1">
        <a:defRPr kumimoji="1" sz="1800" kern="1200">
          <a:solidFill>
            <a:schemeClr val="tx1"/>
          </a:solidFill>
          <a:latin typeface="+mn-lt"/>
          <a:ea typeface="+mn-ea"/>
          <a:cs typeface="+mn-cs"/>
        </a:defRPr>
      </a:lvl8pPr>
      <a:lvl9pPr marL="3656954" algn="l" defTabSz="914239"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2BA02D77-0D7A-4C49-BEA1-A5F473FC99E6}" type="datetimeFigureOut">
              <a:rPr lang="ja-JP" altLang="en-US" smtClean="0">
                <a:solidFill>
                  <a:prstClr val="black">
                    <a:tint val="75000"/>
                  </a:prstClr>
                </a:solidFill>
              </a:rPr>
              <a:pPr defTabSz="914400"/>
              <a:t>2018/7/27</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919324D-2D7E-47B5-9A7C-4FDBADA9BA59}" type="slidenum">
              <a:rPr lang="ja-JP" altLang="en-US" smtClean="0">
                <a:solidFill>
                  <a:prstClr val="black">
                    <a:tint val="75000"/>
                  </a:prstClr>
                </a:solidFill>
              </a:rPr>
              <a:pPr defTabSz="914400"/>
              <a:t>‹#›</a:t>
            </a:fld>
            <a:endParaRPr lang="ja-JP" altLang="en-US">
              <a:solidFill>
                <a:prstClr val="black">
                  <a:tint val="75000"/>
                </a:prstClr>
              </a:solidFill>
            </a:endParaRPr>
          </a:p>
        </p:txBody>
      </p:sp>
    </p:spTree>
    <p:extLst>
      <p:ext uri="{BB962C8B-B14F-4D97-AF65-F5344CB8AC3E}">
        <p14:creationId xmlns:p14="http://schemas.microsoft.com/office/powerpoint/2010/main" val="13783826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2.emf"/><Relationship Id="rId3" Type="http://schemas.openxmlformats.org/officeDocument/2006/relationships/image" Target="../media/image37.emf"/><Relationship Id="rId7" Type="http://schemas.openxmlformats.org/officeDocument/2006/relationships/image" Target="../media/image41.em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0.emf"/><Relationship Id="rId5" Type="http://schemas.openxmlformats.org/officeDocument/2006/relationships/image" Target="../media/image39.emf"/><Relationship Id="rId10" Type="http://schemas.openxmlformats.org/officeDocument/2006/relationships/image" Target="../media/image44.emf"/><Relationship Id="rId4" Type="http://schemas.openxmlformats.org/officeDocument/2006/relationships/image" Target="../media/image38.emf"/><Relationship Id="rId9" Type="http://schemas.openxmlformats.org/officeDocument/2006/relationships/image" Target="../media/image43.emf"/></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8.emf"/></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9.emf"/><Relationship Id="rId1" Type="http://schemas.openxmlformats.org/officeDocument/2006/relationships/slideLayout" Target="../slideLayouts/slideLayout2.xml"/><Relationship Id="rId5" Type="http://schemas.openxmlformats.org/officeDocument/2006/relationships/image" Target="../media/image52.emf"/><Relationship Id="rId4" Type="http://schemas.openxmlformats.org/officeDocument/2006/relationships/image" Target="../media/image51.emf"/></Relationships>
</file>

<file path=ppt/slides/_rels/slide19.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54.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55.tmp"/><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56.tmp"/></Relationships>
</file>

<file path=ppt/slides/_rels/slide21.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slideLayout" Target="../slideLayouts/slideLayout1.xml"/><Relationship Id="rId4" Type="http://schemas.openxmlformats.org/officeDocument/2006/relationships/image" Target="../media/image59.emf"/></Relationships>
</file>

<file path=ppt/slides/_rels/slide22.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slideLayout" Target="../slideLayouts/slideLayout1.xml"/><Relationship Id="rId5" Type="http://schemas.openxmlformats.org/officeDocument/2006/relationships/image" Target="../media/image63.emf"/><Relationship Id="rId4" Type="http://schemas.openxmlformats.org/officeDocument/2006/relationships/image" Target="../media/image62.emf"/></Relationships>
</file>

<file path=ppt/slides/_rels/slide23.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emf"/><Relationship Id="rId1" Type="http://schemas.openxmlformats.org/officeDocument/2006/relationships/slideLayout" Target="../slideLayouts/slideLayout1.xml"/><Relationship Id="rId4" Type="http://schemas.openxmlformats.org/officeDocument/2006/relationships/image" Target="../media/image66.emf"/></Relationships>
</file>

<file path=ppt/slides/_rels/slide24.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slideLayout" Target="../slideLayouts/slideLayout1.xml"/><Relationship Id="rId6" Type="http://schemas.openxmlformats.org/officeDocument/2006/relationships/image" Target="../media/image71.emf"/><Relationship Id="rId5" Type="http://schemas.openxmlformats.org/officeDocument/2006/relationships/image" Target="../media/image70.emf"/><Relationship Id="rId4" Type="http://schemas.openxmlformats.org/officeDocument/2006/relationships/image" Target="../media/image69.emf"/></Relationships>
</file>

<file path=ppt/slides/_rels/slide2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73.emf"/></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7" Type="http://schemas.openxmlformats.org/officeDocument/2006/relationships/image" Target="../media/image17.em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6.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18.emf"/><Relationship Id="rId7" Type="http://schemas.openxmlformats.org/officeDocument/2006/relationships/image" Target="../media/image22.em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 Id="rId9" Type="http://schemas.openxmlformats.org/officeDocument/2006/relationships/image" Target="../media/image24.emf"/></Relationships>
</file>

<file path=ppt/slides/_rels/slide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emf"/></Relationships>
</file>

<file path=ppt/slides/_rels/slide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3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
            <a:ext cx="9144000" cy="620688"/>
          </a:xfrm>
          <a:solidFill>
            <a:srgbClr val="3366FF"/>
          </a:solidFill>
          <a:ln>
            <a:solidFill>
              <a:srgbClr val="3366FF"/>
            </a:solidFill>
          </a:ln>
        </p:spPr>
        <p:txBody>
          <a:bodyPr>
            <a:noAutofit/>
          </a:bodyPr>
          <a:lstStyle/>
          <a:p>
            <a:pPr algn="l"/>
            <a:r>
              <a:rPr lang="ja-JP" altLang="en-US" sz="2000" b="1" dirty="0">
                <a:solidFill>
                  <a:schemeClr val="bg1"/>
                </a:solidFill>
                <a:latin typeface="+mj-ea"/>
                <a:cs typeface="Meiryo UI" panose="020B0604030504040204" pitchFamily="50" charset="-128"/>
              </a:rPr>
              <a:t>具体的目標の進捗管理に係る参考指標＜目次＞</a:t>
            </a:r>
            <a:endParaRPr lang="ja-JP" altLang="en-US" sz="3200" b="1" dirty="0">
              <a:solidFill>
                <a:schemeClr val="bg1"/>
              </a:solidFill>
              <a:latin typeface="+mj-ea"/>
              <a:cs typeface="Meiryo UI" panose="020B0604030504040204" pitchFamily="50" charset="-128"/>
            </a:endParaRPr>
          </a:p>
        </p:txBody>
      </p:sp>
      <p:sp>
        <p:nvSpPr>
          <p:cNvPr id="37" name="タイトル 1"/>
          <p:cNvSpPr txBox="1">
            <a:spLocks/>
          </p:cNvSpPr>
          <p:nvPr/>
        </p:nvSpPr>
        <p:spPr>
          <a:xfrm>
            <a:off x="7740353" y="152402"/>
            <a:ext cx="1224136" cy="396279"/>
          </a:xfrm>
          <a:prstGeom prst="rect">
            <a:avLst/>
          </a:prstGeom>
          <a:solidFill>
            <a:schemeClr val="bg1"/>
          </a:solidFill>
          <a:ln>
            <a:solidFill>
              <a:srgbClr val="3366FF"/>
            </a:solidFill>
          </a:ln>
        </p:spPr>
        <p:txBody>
          <a:bodyPr vert="horz" lIns="91424" tIns="45712" rIns="91424" bIns="45712"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b="1" dirty="0">
                <a:latin typeface="+mj-ea"/>
                <a:cs typeface="Meiryo UI" panose="020B0604030504040204" pitchFamily="50" charset="-128"/>
              </a:rPr>
              <a:t>資料</a:t>
            </a:r>
            <a:r>
              <a:rPr lang="en-US" altLang="ja-JP" sz="2000" b="1" dirty="0">
                <a:latin typeface="+mj-ea"/>
                <a:cs typeface="Meiryo UI" panose="020B0604030504040204" pitchFamily="50" charset="-128"/>
              </a:rPr>
              <a:t>1-2</a:t>
            </a:r>
            <a:endParaRPr lang="ja-JP" altLang="en-US" sz="3200" b="1" dirty="0">
              <a:latin typeface="+mj-ea"/>
              <a:cs typeface="Meiryo UI" panose="020B0604030504040204" pitchFamily="50" charset="-128"/>
            </a:endParaRPr>
          </a:p>
        </p:txBody>
      </p:sp>
      <p:sp>
        <p:nvSpPr>
          <p:cNvPr id="38" name="テキスト ボックス 37"/>
          <p:cNvSpPr txBox="1"/>
          <p:nvPr/>
        </p:nvSpPr>
        <p:spPr>
          <a:xfrm>
            <a:off x="107505" y="703730"/>
            <a:ext cx="6624736" cy="338538"/>
          </a:xfrm>
          <a:prstGeom prst="rect">
            <a:avLst/>
          </a:prstGeom>
          <a:noFill/>
        </p:spPr>
        <p:txBody>
          <a:bodyPr wrap="square" lIns="91424" tIns="45712" rIns="91424" bIns="45712" rtlCol="0">
            <a:spAutoFit/>
          </a:bodyPr>
          <a:lstStyle/>
          <a:p>
            <a:r>
              <a:rPr lang="ja-JP" altLang="en-US" sz="1600" b="1" dirty="0"/>
              <a:t>方向性</a:t>
            </a:r>
            <a:r>
              <a:rPr lang="en-US" altLang="ja-JP" sz="1600" b="1" dirty="0"/>
              <a:t>Ⅰ</a:t>
            </a:r>
            <a:r>
              <a:rPr lang="ja-JP" altLang="en-US" sz="1600" b="1" dirty="0"/>
              <a:t>）若者が活躍でき、子育て安心の都市「大阪」の実現</a:t>
            </a:r>
          </a:p>
        </p:txBody>
      </p:sp>
      <p:sp>
        <p:nvSpPr>
          <p:cNvPr id="39" name="テキスト ボックス 38"/>
          <p:cNvSpPr txBox="1"/>
          <p:nvPr/>
        </p:nvSpPr>
        <p:spPr>
          <a:xfrm>
            <a:off x="372318" y="963886"/>
            <a:ext cx="8784976" cy="1569644"/>
          </a:xfrm>
          <a:prstGeom prst="rect">
            <a:avLst/>
          </a:prstGeom>
          <a:noFill/>
          <a:ln>
            <a:noFill/>
          </a:ln>
        </p:spPr>
        <p:txBody>
          <a:bodyPr wrap="square" lIns="91424" tIns="45712" rIns="91424" bIns="45712" rtlCol="0">
            <a:spAutoFit/>
          </a:bodyPr>
          <a:lstStyle/>
          <a:p>
            <a:r>
              <a:rPr lang="ja-JP" altLang="en-US" sz="1600" dirty="0"/>
              <a:t>（</a:t>
            </a:r>
            <a:r>
              <a:rPr lang="en-US" altLang="ja-JP" sz="1600" dirty="0"/>
              <a:t>01</a:t>
            </a:r>
            <a:r>
              <a:rPr lang="ja-JP" altLang="en-US" sz="1600" dirty="0"/>
              <a:t>頁） </a:t>
            </a:r>
            <a:r>
              <a:rPr lang="ja-JP" altLang="en-US" sz="1600" dirty="0" smtClean="0"/>
              <a:t>男女</a:t>
            </a:r>
            <a:r>
              <a:rPr lang="ja-JP" altLang="en-US" sz="1600" dirty="0"/>
              <a:t>別</a:t>
            </a:r>
            <a:r>
              <a:rPr lang="ja-JP" altLang="en-US" sz="1600" dirty="0" smtClean="0"/>
              <a:t>就業率（</a:t>
            </a:r>
            <a:r>
              <a:rPr lang="en-US" altLang="ja-JP" sz="1600" dirty="0" smtClean="0"/>
              <a:t>15</a:t>
            </a:r>
            <a:r>
              <a:rPr lang="ja-JP" altLang="en-US" sz="1600" dirty="0" smtClean="0"/>
              <a:t>～</a:t>
            </a:r>
            <a:r>
              <a:rPr lang="en-US" altLang="ja-JP" sz="1600" dirty="0" smtClean="0"/>
              <a:t>34</a:t>
            </a:r>
            <a:r>
              <a:rPr lang="ja-JP" altLang="en-US" sz="1600" dirty="0" smtClean="0"/>
              <a:t>歳）</a:t>
            </a:r>
            <a:endParaRPr lang="en-US" altLang="ja-JP" sz="1600" dirty="0"/>
          </a:p>
          <a:p>
            <a:r>
              <a:rPr lang="ja-JP" altLang="en-US" sz="1600" dirty="0"/>
              <a:t>（</a:t>
            </a:r>
            <a:r>
              <a:rPr lang="en-US" altLang="ja-JP" sz="1600" dirty="0"/>
              <a:t>02</a:t>
            </a:r>
            <a:r>
              <a:rPr lang="ja-JP" altLang="en-US" sz="1600" dirty="0"/>
              <a:t>頁） </a:t>
            </a:r>
            <a:r>
              <a:rPr lang="ja-JP" altLang="en-US" sz="1600" dirty="0" smtClean="0"/>
              <a:t>女性の就業率（</a:t>
            </a:r>
            <a:r>
              <a:rPr lang="en-US" altLang="ja-JP" sz="1600" dirty="0" smtClean="0"/>
              <a:t>15</a:t>
            </a:r>
            <a:r>
              <a:rPr lang="ja-JP" altLang="en-US" sz="1600" dirty="0" smtClean="0"/>
              <a:t>歳～）</a:t>
            </a:r>
            <a:endParaRPr lang="en-US" altLang="ja-JP" sz="1600" dirty="0"/>
          </a:p>
          <a:p>
            <a:r>
              <a:rPr lang="ja-JP" altLang="en-US" sz="1600" dirty="0"/>
              <a:t>（</a:t>
            </a:r>
            <a:r>
              <a:rPr lang="en-US" altLang="ja-JP" sz="1600" dirty="0"/>
              <a:t>03</a:t>
            </a:r>
            <a:r>
              <a:rPr lang="ja-JP" altLang="en-US" sz="1600" dirty="0"/>
              <a:t>頁</a:t>
            </a:r>
            <a:r>
              <a:rPr lang="ja-JP" altLang="en-US" sz="1600" dirty="0" smtClean="0"/>
              <a:t>） 女性</a:t>
            </a:r>
            <a:r>
              <a:rPr lang="ja-JP" altLang="en-US" sz="1600" dirty="0"/>
              <a:t>の有業率・潜在有業率</a:t>
            </a:r>
            <a:endParaRPr lang="en-US" altLang="ja-JP" sz="1600" dirty="0"/>
          </a:p>
          <a:p>
            <a:r>
              <a:rPr lang="ja-JP" altLang="en-US" sz="1600" dirty="0"/>
              <a:t>（</a:t>
            </a:r>
            <a:r>
              <a:rPr lang="en-US" altLang="ja-JP" sz="1600" dirty="0"/>
              <a:t>04</a:t>
            </a:r>
            <a:r>
              <a:rPr lang="ja-JP" altLang="en-US" sz="1600" dirty="0"/>
              <a:t>頁</a:t>
            </a:r>
            <a:r>
              <a:rPr lang="ja-JP" altLang="en-US" sz="1600" dirty="0" smtClean="0"/>
              <a:t>） 出生数</a:t>
            </a:r>
            <a:endParaRPr lang="en-US" altLang="ja-JP" sz="1600" dirty="0"/>
          </a:p>
          <a:p>
            <a:r>
              <a:rPr lang="ja-JP" altLang="en-US" sz="1600" dirty="0"/>
              <a:t>（</a:t>
            </a:r>
            <a:r>
              <a:rPr lang="en-US" altLang="ja-JP" sz="1600" dirty="0"/>
              <a:t>05</a:t>
            </a:r>
            <a:r>
              <a:rPr lang="ja-JP" altLang="en-US" sz="1600" dirty="0"/>
              <a:t>頁） </a:t>
            </a:r>
            <a:r>
              <a:rPr lang="ja-JP" altLang="en-US" sz="1600" dirty="0" smtClean="0"/>
              <a:t>初婚年齢・第一子</a:t>
            </a:r>
            <a:r>
              <a:rPr lang="ja-JP" altLang="en-US" sz="1600" dirty="0"/>
              <a:t>出生年齢</a:t>
            </a:r>
            <a:endParaRPr lang="en-US" altLang="ja-JP" sz="1600" dirty="0"/>
          </a:p>
          <a:p>
            <a:r>
              <a:rPr lang="ja-JP" altLang="en-US" sz="1600" dirty="0"/>
              <a:t>（</a:t>
            </a:r>
            <a:r>
              <a:rPr lang="en-US" altLang="ja-JP" sz="1600" dirty="0"/>
              <a:t>06</a:t>
            </a:r>
            <a:r>
              <a:rPr lang="ja-JP" altLang="en-US" sz="1600" dirty="0"/>
              <a:t>頁） 学力調査の詳細</a:t>
            </a:r>
            <a:r>
              <a:rPr lang="ja-JP" altLang="en-US" sz="1600" dirty="0" smtClean="0"/>
              <a:t>結果 </a:t>
            </a:r>
            <a:endParaRPr lang="en-US" altLang="ja-JP" sz="1600" dirty="0"/>
          </a:p>
        </p:txBody>
      </p:sp>
      <p:sp>
        <p:nvSpPr>
          <p:cNvPr id="40" name="テキスト ボックス 39"/>
          <p:cNvSpPr txBox="1"/>
          <p:nvPr/>
        </p:nvSpPr>
        <p:spPr>
          <a:xfrm>
            <a:off x="107505" y="2564904"/>
            <a:ext cx="6624736" cy="338538"/>
          </a:xfrm>
          <a:prstGeom prst="rect">
            <a:avLst/>
          </a:prstGeom>
          <a:noFill/>
        </p:spPr>
        <p:txBody>
          <a:bodyPr wrap="square" lIns="91424" tIns="45712" rIns="91424" bIns="45712" rtlCol="0">
            <a:spAutoFit/>
          </a:bodyPr>
          <a:lstStyle/>
          <a:p>
            <a:r>
              <a:rPr lang="ja-JP" altLang="en-US" sz="1600" b="1" dirty="0"/>
              <a:t>方向性</a:t>
            </a:r>
            <a:r>
              <a:rPr lang="en-US" altLang="ja-JP" sz="1600" b="1" dirty="0"/>
              <a:t>Ⅱ</a:t>
            </a:r>
            <a:r>
              <a:rPr lang="ja-JP" altLang="en-US" sz="1600" b="1" dirty="0"/>
              <a:t>）人口減少・超高齢社会でも持続可能な地域づくり</a:t>
            </a:r>
          </a:p>
        </p:txBody>
      </p:sp>
      <p:sp>
        <p:nvSpPr>
          <p:cNvPr id="42" name="テキスト ボックス 41"/>
          <p:cNvSpPr txBox="1"/>
          <p:nvPr/>
        </p:nvSpPr>
        <p:spPr>
          <a:xfrm>
            <a:off x="372318" y="2826801"/>
            <a:ext cx="8784976" cy="1815866"/>
          </a:xfrm>
          <a:prstGeom prst="rect">
            <a:avLst/>
          </a:prstGeom>
          <a:noFill/>
          <a:ln>
            <a:noFill/>
          </a:ln>
        </p:spPr>
        <p:txBody>
          <a:bodyPr wrap="square" lIns="91424" tIns="45712" rIns="91424" bIns="45712" rtlCol="0">
            <a:spAutoFit/>
          </a:bodyPr>
          <a:lstStyle/>
          <a:p>
            <a:r>
              <a:rPr lang="ja-JP" altLang="en-US" sz="1600" dirty="0"/>
              <a:t>（</a:t>
            </a:r>
            <a:r>
              <a:rPr lang="en-US" altLang="ja-JP" sz="1600" dirty="0" smtClean="0"/>
              <a:t>07</a:t>
            </a:r>
            <a:r>
              <a:rPr lang="ja-JP" altLang="en-US" sz="1600" dirty="0" smtClean="0"/>
              <a:t>頁</a:t>
            </a:r>
            <a:r>
              <a:rPr lang="ja-JP" altLang="en-US" sz="1600" dirty="0"/>
              <a:t>） 平均寿命・健康寿命</a:t>
            </a:r>
            <a:endParaRPr lang="en-US" altLang="ja-JP" sz="1600" dirty="0"/>
          </a:p>
          <a:p>
            <a:r>
              <a:rPr lang="ja-JP" altLang="en-US" sz="1600" dirty="0" smtClean="0"/>
              <a:t>（</a:t>
            </a:r>
            <a:r>
              <a:rPr lang="en-US" altLang="ja-JP" sz="1600" dirty="0" smtClean="0"/>
              <a:t>08</a:t>
            </a:r>
            <a:r>
              <a:rPr lang="ja-JP" altLang="en-US" sz="1600" dirty="0" smtClean="0"/>
              <a:t>頁</a:t>
            </a:r>
            <a:r>
              <a:rPr lang="ja-JP" altLang="en-US" sz="1600" dirty="0"/>
              <a:t>） 死因別死亡確率等</a:t>
            </a:r>
            <a:endParaRPr lang="en-US" altLang="ja-JP" sz="1600" dirty="0"/>
          </a:p>
          <a:p>
            <a:r>
              <a:rPr lang="ja-JP" altLang="en-US" sz="1600" dirty="0" smtClean="0"/>
              <a:t>（</a:t>
            </a:r>
            <a:r>
              <a:rPr lang="en-US" altLang="ja-JP" sz="1600" dirty="0" smtClean="0"/>
              <a:t>09</a:t>
            </a:r>
            <a:r>
              <a:rPr lang="ja-JP" altLang="en-US" sz="1600" dirty="0" smtClean="0"/>
              <a:t>頁</a:t>
            </a:r>
            <a:r>
              <a:rPr lang="ja-JP" altLang="en-US" sz="1600" dirty="0"/>
              <a:t>） がん検診受診率</a:t>
            </a:r>
            <a:endParaRPr lang="en-US" altLang="ja-JP" sz="1600" dirty="0"/>
          </a:p>
          <a:p>
            <a:r>
              <a:rPr lang="ja-JP" altLang="en-US" sz="1600" dirty="0"/>
              <a:t>（</a:t>
            </a:r>
            <a:r>
              <a:rPr lang="en-US" altLang="ja-JP" sz="1600" dirty="0" smtClean="0"/>
              <a:t>10</a:t>
            </a:r>
            <a:r>
              <a:rPr lang="ja-JP" altLang="en-US" sz="1600" dirty="0" smtClean="0"/>
              <a:t>頁</a:t>
            </a:r>
            <a:r>
              <a:rPr lang="ja-JP" altLang="en-US" sz="1600" dirty="0"/>
              <a:t>） </a:t>
            </a:r>
            <a:r>
              <a:rPr lang="ja-JP" altLang="en-US" sz="1600" dirty="0" smtClean="0"/>
              <a:t>要介護</a:t>
            </a:r>
            <a:r>
              <a:rPr lang="ja-JP" altLang="en-US" sz="1600" dirty="0"/>
              <a:t>認定率</a:t>
            </a:r>
            <a:endParaRPr lang="en-US" altLang="ja-JP" sz="1600" dirty="0"/>
          </a:p>
          <a:p>
            <a:r>
              <a:rPr lang="ja-JP" altLang="en-US" sz="1600" dirty="0"/>
              <a:t>（</a:t>
            </a:r>
            <a:r>
              <a:rPr lang="en-US" altLang="ja-JP" sz="1600" dirty="0" smtClean="0"/>
              <a:t>11</a:t>
            </a:r>
            <a:r>
              <a:rPr lang="ja-JP" altLang="en-US" sz="1600" dirty="0" smtClean="0"/>
              <a:t>頁</a:t>
            </a:r>
            <a:r>
              <a:rPr lang="ja-JP" altLang="en-US" sz="1600" dirty="0"/>
              <a:t>） 障がい者の雇用率等</a:t>
            </a:r>
            <a:endParaRPr lang="en-US" altLang="ja-JP" sz="1600" dirty="0"/>
          </a:p>
          <a:p>
            <a:r>
              <a:rPr lang="ja-JP" altLang="en-US" sz="1600" dirty="0"/>
              <a:t>（</a:t>
            </a:r>
            <a:r>
              <a:rPr lang="en-US" altLang="ja-JP" sz="1600" dirty="0" smtClean="0"/>
              <a:t>12</a:t>
            </a:r>
            <a:r>
              <a:rPr lang="ja-JP" altLang="en-US" sz="1600" dirty="0" smtClean="0"/>
              <a:t>頁） 地震による被害縮小するための取組み</a:t>
            </a:r>
            <a:endParaRPr lang="ja-JP" altLang="en-US" sz="1600" dirty="0"/>
          </a:p>
          <a:p>
            <a:r>
              <a:rPr lang="ja-JP" altLang="en-US" sz="1600" dirty="0"/>
              <a:t>（</a:t>
            </a:r>
            <a:r>
              <a:rPr lang="en-US" altLang="ja-JP" sz="1600" dirty="0" smtClean="0"/>
              <a:t>13</a:t>
            </a:r>
            <a:r>
              <a:rPr lang="ja-JP" altLang="en-US" sz="1600" dirty="0" smtClean="0"/>
              <a:t>頁） 密集市街地対策の検証と今後の取組み</a:t>
            </a:r>
            <a:endParaRPr lang="en-US" altLang="ja-JP" sz="1600" dirty="0"/>
          </a:p>
        </p:txBody>
      </p:sp>
      <p:sp>
        <p:nvSpPr>
          <p:cNvPr id="43" name="テキスト ボックス 42"/>
          <p:cNvSpPr txBox="1"/>
          <p:nvPr/>
        </p:nvSpPr>
        <p:spPr>
          <a:xfrm>
            <a:off x="179512" y="4736774"/>
            <a:ext cx="6624736" cy="338538"/>
          </a:xfrm>
          <a:prstGeom prst="rect">
            <a:avLst/>
          </a:prstGeom>
          <a:noFill/>
        </p:spPr>
        <p:txBody>
          <a:bodyPr wrap="square" lIns="91424" tIns="45712" rIns="91424" bIns="45712" rtlCol="0">
            <a:spAutoFit/>
          </a:bodyPr>
          <a:lstStyle/>
          <a:p>
            <a:r>
              <a:rPr lang="ja-JP" altLang="en-US" sz="1600" b="1" dirty="0"/>
              <a:t>方向性</a:t>
            </a:r>
            <a:r>
              <a:rPr lang="en-US" altLang="ja-JP" sz="1600" b="1" dirty="0"/>
              <a:t>Ⅲ</a:t>
            </a:r>
            <a:r>
              <a:rPr lang="ja-JP" altLang="en-US" sz="1600" b="1" dirty="0"/>
              <a:t>）東西二極の一極としての社会経済構造の構築</a:t>
            </a:r>
          </a:p>
        </p:txBody>
      </p:sp>
      <p:sp>
        <p:nvSpPr>
          <p:cNvPr id="44" name="テキスト ボックス 43"/>
          <p:cNvSpPr txBox="1"/>
          <p:nvPr/>
        </p:nvSpPr>
        <p:spPr>
          <a:xfrm>
            <a:off x="395537" y="5027708"/>
            <a:ext cx="8784976" cy="1569644"/>
          </a:xfrm>
          <a:prstGeom prst="rect">
            <a:avLst/>
          </a:prstGeom>
          <a:noFill/>
          <a:ln>
            <a:noFill/>
          </a:ln>
        </p:spPr>
        <p:txBody>
          <a:bodyPr wrap="square" lIns="91424" tIns="45712" rIns="91424" bIns="45712" rtlCol="0">
            <a:spAutoFit/>
          </a:bodyPr>
          <a:lstStyle/>
          <a:p>
            <a:r>
              <a:rPr lang="ja-JP" altLang="en-US" sz="1600" dirty="0"/>
              <a:t>（</a:t>
            </a:r>
            <a:r>
              <a:rPr lang="en-US" altLang="ja-JP" sz="1600" dirty="0" smtClean="0"/>
              <a:t>16</a:t>
            </a:r>
            <a:r>
              <a:rPr lang="ja-JP" altLang="en-US" sz="1600" dirty="0" smtClean="0"/>
              <a:t>頁</a:t>
            </a:r>
            <a:r>
              <a:rPr lang="ja-JP" altLang="en-US" sz="1600" dirty="0"/>
              <a:t>） 経済成長率</a:t>
            </a:r>
            <a:endParaRPr lang="en-US" altLang="ja-JP" sz="1600" dirty="0"/>
          </a:p>
          <a:p>
            <a:r>
              <a:rPr lang="ja-JP" altLang="en-US" sz="1600" dirty="0"/>
              <a:t>（</a:t>
            </a:r>
            <a:r>
              <a:rPr lang="en-US" altLang="ja-JP" sz="1600" dirty="0" smtClean="0"/>
              <a:t>17</a:t>
            </a:r>
            <a:r>
              <a:rPr lang="ja-JP" altLang="en-US" sz="1600" dirty="0" smtClean="0"/>
              <a:t>頁</a:t>
            </a:r>
            <a:r>
              <a:rPr lang="ja-JP" altLang="en-US" sz="1600" dirty="0"/>
              <a:t>） 大阪の開業数・廃業数</a:t>
            </a:r>
            <a:endParaRPr lang="en-US" altLang="ja-JP" sz="1600" dirty="0"/>
          </a:p>
          <a:p>
            <a:r>
              <a:rPr lang="ja-JP" altLang="en-US" sz="1600" dirty="0"/>
              <a:t>（</a:t>
            </a:r>
            <a:r>
              <a:rPr lang="en-US" altLang="ja-JP" sz="1600" dirty="0" smtClean="0"/>
              <a:t>18</a:t>
            </a:r>
            <a:r>
              <a:rPr lang="ja-JP" altLang="en-US" sz="1600" dirty="0" smtClean="0"/>
              <a:t>頁</a:t>
            </a:r>
            <a:r>
              <a:rPr lang="ja-JP" altLang="en-US" sz="1600" dirty="0"/>
              <a:t>） 来</a:t>
            </a:r>
            <a:r>
              <a:rPr lang="ja-JP" altLang="en-US" sz="1600" dirty="0" smtClean="0"/>
              <a:t>阪外国人数</a:t>
            </a:r>
            <a:endParaRPr lang="en-US" altLang="ja-JP" sz="1600" dirty="0"/>
          </a:p>
          <a:p>
            <a:r>
              <a:rPr lang="ja-JP" altLang="en-US" sz="1600" dirty="0" smtClean="0"/>
              <a:t>（</a:t>
            </a:r>
            <a:r>
              <a:rPr lang="en-US" altLang="ja-JP" sz="1600" dirty="0" smtClean="0"/>
              <a:t>19</a:t>
            </a:r>
            <a:r>
              <a:rPr lang="ja-JP" altLang="en-US" sz="1600" dirty="0" smtClean="0"/>
              <a:t>頁</a:t>
            </a:r>
            <a:r>
              <a:rPr lang="ja-JP" altLang="en-US" sz="1600" dirty="0"/>
              <a:t>） 訪日外国人消費の波及効果</a:t>
            </a:r>
            <a:endParaRPr lang="en-US" altLang="ja-JP" sz="1600" dirty="0"/>
          </a:p>
          <a:p>
            <a:r>
              <a:rPr lang="ja-JP" altLang="en-US" sz="1600" dirty="0"/>
              <a:t>（</a:t>
            </a:r>
            <a:r>
              <a:rPr lang="en-US" altLang="ja-JP" sz="1600" dirty="0" smtClean="0"/>
              <a:t>20</a:t>
            </a:r>
            <a:r>
              <a:rPr lang="ja-JP" altLang="en-US" sz="1600" dirty="0" smtClean="0"/>
              <a:t>頁</a:t>
            </a:r>
            <a:r>
              <a:rPr lang="ja-JP" altLang="en-US" sz="1600" dirty="0"/>
              <a:t>） 住民基本</a:t>
            </a:r>
            <a:r>
              <a:rPr lang="ja-JP" altLang="en-US" sz="1600" dirty="0" smtClean="0"/>
              <a:t>台帳人口移動</a:t>
            </a:r>
            <a:r>
              <a:rPr lang="ja-JP" altLang="en-US" sz="1600" dirty="0"/>
              <a:t>報告による転出入状況</a:t>
            </a:r>
            <a:endParaRPr lang="en-US" altLang="ja-JP" sz="1600" dirty="0"/>
          </a:p>
          <a:p>
            <a:r>
              <a:rPr lang="ja-JP" altLang="en-US" sz="1600" dirty="0"/>
              <a:t>（</a:t>
            </a:r>
            <a:r>
              <a:rPr lang="en-US" altLang="ja-JP" sz="1600" dirty="0" smtClean="0"/>
              <a:t>24</a:t>
            </a:r>
            <a:r>
              <a:rPr lang="ja-JP" altLang="en-US" sz="1600" dirty="0" smtClean="0"/>
              <a:t>頁</a:t>
            </a:r>
            <a:r>
              <a:rPr lang="ja-JP" altLang="en-US" sz="1600" dirty="0"/>
              <a:t>） 大阪府から東京圏への転出理由</a:t>
            </a:r>
            <a:endParaRPr lang="en-US" altLang="ja-JP" sz="1600" dirty="0"/>
          </a:p>
        </p:txBody>
      </p:sp>
      <p:sp>
        <p:nvSpPr>
          <p:cNvPr id="10" name="タイトル 1"/>
          <p:cNvSpPr txBox="1">
            <a:spLocks/>
          </p:cNvSpPr>
          <p:nvPr/>
        </p:nvSpPr>
        <p:spPr>
          <a:xfrm>
            <a:off x="3419872" y="963886"/>
            <a:ext cx="552845" cy="232866"/>
          </a:xfrm>
          <a:prstGeom prst="rect">
            <a:avLst/>
          </a:prstGeom>
          <a:solidFill>
            <a:schemeClr val="bg1"/>
          </a:solidFill>
          <a:ln>
            <a:solidFill>
              <a:schemeClr val="tx1"/>
            </a:solidFill>
          </a:ln>
        </p:spPr>
        <p:txBody>
          <a:bodyPr vert="horz" lIns="91424" tIns="45712" rIns="91424" bIns="45712"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100" b="1" dirty="0" smtClean="0">
                <a:latin typeface="+mj-ea"/>
                <a:cs typeface="Meiryo UI" panose="020B0604030504040204" pitchFamily="50" charset="-128"/>
              </a:rPr>
              <a:t>更新</a:t>
            </a:r>
            <a:endParaRPr lang="ja-JP" altLang="en-US" sz="1600" b="1" dirty="0">
              <a:latin typeface="+mj-ea"/>
              <a:cs typeface="Meiryo UI" panose="020B0604030504040204" pitchFamily="50" charset="-128"/>
            </a:endParaRPr>
          </a:p>
        </p:txBody>
      </p:sp>
      <p:sp>
        <p:nvSpPr>
          <p:cNvPr id="11" name="タイトル 1"/>
          <p:cNvSpPr txBox="1">
            <a:spLocks/>
          </p:cNvSpPr>
          <p:nvPr/>
        </p:nvSpPr>
        <p:spPr>
          <a:xfrm>
            <a:off x="3275856" y="1196752"/>
            <a:ext cx="552845" cy="232866"/>
          </a:xfrm>
          <a:prstGeom prst="rect">
            <a:avLst/>
          </a:prstGeom>
          <a:solidFill>
            <a:schemeClr val="bg1"/>
          </a:solidFill>
          <a:ln>
            <a:solidFill>
              <a:schemeClr val="tx1"/>
            </a:solidFill>
          </a:ln>
        </p:spPr>
        <p:txBody>
          <a:bodyPr vert="horz" lIns="91424" tIns="45712" rIns="91424" bIns="45712"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100" b="1" dirty="0" smtClean="0">
                <a:latin typeface="+mj-ea"/>
                <a:cs typeface="Meiryo UI" panose="020B0604030504040204" pitchFamily="50" charset="-128"/>
              </a:rPr>
              <a:t>更新</a:t>
            </a:r>
            <a:endParaRPr lang="ja-JP" altLang="en-US" sz="1600" b="1" dirty="0">
              <a:latin typeface="+mj-ea"/>
              <a:cs typeface="Meiryo UI" panose="020B0604030504040204" pitchFamily="50" charset="-128"/>
            </a:endParaRPr>
          </a:p>
        </p:txBody>
      </p:sp>
      <p:sp>
        <p:nvSpPr>
          <p:cNvPr id="12" name="タイトル 1"/>
          <p:cNvSpPr txBox="1">
            <a:spLocks/>
          </p:cNvSpPr>
          <p:nvPr/>
        </p:nvSpPr>
        <p:spPr>
          <a:xfrm>
            <a:off x="3563888" y="1755974"/>
            <a:ext cx="552845" cy="232866"/>
          </a:xfrm>
          <a:prstGeom prst="rect">
            <a:avLst/>
          </a:prstGeom>
          <a:solidFill>
            <a:schemeClr val="bg1"/>
          </a:solidFill>
          <a:ln>
            <a:solidFill>
              <a:schemeClr val="tx1"/>
            </a:solidFill>
          </a:ln>
        </p:spPr>
        <p:txBody>
          <a:bodyPr vert="horz" lIns="91424" tIns="45712" rIns="91424" bIns="45712"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100" b="1" dirty="0" smtClean="0">
                <a:latin typeface="+mj-ea"/>
                <a:cs typeface="Meiryo UI" panose="020B0604030504040204" pitchFamily="50" charset="-128"/>
              </a:rPr>
              <a:t>更新</a:t>
            </a:r>
            <a:endParaRPr lang="ja-JP" altLang="en-US" sz="1600" b="1" dirty="0">
              <a:latin typeface="+mj-ea"/>
              <a:cs typeface="Meiryo UI" panose="020B0604030504040204" pitchFamily="50" charset="-128"/>
            </a:endParaRPr>
          </a:p>
        </p:txBody>
      </p:sp>
      <p:sp>
        <p:nvSpPr>
          <p:cNvPr id="13" name="タイトル 1"/>
          <p:cNvSpPr txBox="1">
            <a:spLocks/>
          </p:cNvSpPr>
          <p:nvPr/>
        </p:nvSpPr>
        <p:spPr>
          <a:xfrm>
            <a:off x="3563888" y="1988840"/>
            <a:ext cx="552845" cy="232866"/>
          </a:xfrm>
          <a:prstGeom prst="rect">
            <a:avLst/>
          </a:prstGeom>
          <a:solidFill>
            <a:schemeClr val="bg1"/>
          </a:solidFill>
          <a:ln>
            <a:solidFill>
              <a:schemeClr val="tx1"/>
            </a:solidFill>
          </a:ln>
        </p:spPr>
        <p:txBody>
          <a:bodyPr vert="horz" lIns="91424" tIns="45712" rIns="91424" bIns="45712"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100" b="1" dirty="0" smtClean="0">
                <a:latin typeface="+mj-ea"/>
                <a:cs typeface="Meiryo UI" panose="020B0604030504040204" pitchFamily="50" charset="-128"/>
              </a:rPr>
              <a:t>更新</a:t>
            </a:r>
            <a:endParaRPr lang="ja-JP" altLang="en-US" sz="1600" b="1" dirty="0">
              <a:latin typeface="+mj-ea"/>
              <a:cs typeface="Meiryo UI" panose="020B0604030504040204" pitchFamily="50" charset="-128"/>
            </a:endParaRPr>
          </a:p>
        </p:txBody>
      </p:sp>
      <p:sp>
        <p:nvSpPr>
          <p:cNvPr id="14" name="タイトル 1"/>
          <p:cNvSpPr txBox="1">
            <a:spLocks/>
          </p:cNvSpPr>
          <p:nvPr/>
        </p:nvSpPr>
        <p:spPr>
          <a:xfrm>
            <a:off x="3347864" y="5068342"/>
            <a:ext cx="552845" cy="232866"/>
          </a:xfrm>
          <a:prstGeom prst="rect">
            <a:avLst/>
          </a:prstGeom>
          <a:solidFill>
            <a:schemeClr val="bg1"/>
          </a:solidFill>
          <a:ln>
            <a:solidFill>
              <a:schemeClr val="tx1"/>
            </a:solidFill>
          </a:ln>
        </p:spPr>
        <p:txBody>
          <a:bodyPr vert="horz" lIns="91424" tIns="45712" rIns="91424" bIns="45712"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100" b="1" dirty="0" smtClean="0">
                <a:latin typeface="+mj-ea"/>
                <a:cs typeface="Meiryo UI" panose="020B0604030504040204" pitchFamily="50" charset="-128"/>
              </a:rPr>
              <a:t>更新</a:t>
            </a:r>
            <a:endParaRPr lang="ja-JP" altLang="en-US" sz="1600" b="1" dirty="0">
              <a:latin typeface="+mj-ea"/>
              <a:cs typeface="Meiryo UI" panose="020B0604030504040204" pitchFamily="50" charset="-128"/>
            </a:endParaRPr>
          </a:p>
        </p:txBody>
      </p:sp>
      <p:sp>
        <p:nvSpPr>
          <p:cNvPr id="15" name="タイトル 1"/>
          <p:cNvSpPr txBox="1">
            <a:spLocks/>
          </p:cNvSpPr>
          <p:nvPr/>
        </p:nvSpPr>
        <p:spPr>
          <a:xfrm>
            <a:off x="3347864" y="5572398"/>
            <a:ext cx="552845" cy="232866"/>
          </a:xfrm>
          <a:prstGeom prst="rect">
            <a:avLst/>
          </a:prstGeom>
          <a:solidFill>
            <a:schemeClr val="bg1"/>
          </a:solidFill>
          <a:ln>
            <a:solidFill>
              <a:schemeClr val="tx1"/>
            </a:solidFill>
          </a:ln>
        </p:spPr>
        <p:txBody>
          <a:bodyPr vert="horz" lIns="91424" tIns="45712" rIns="91424" bIns="45712"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100" b="1" dirty="0" smtClean="0">
                <a:latin typeface="+mj-ea"/>
                <a:cs typeface="Meiryo UI" panose="020B0604030504040204" pitchFamily="50" charset="-128"/>
              </a:rPr>
              <a:t>更新</a:t>
            </a:r>
            <a:endParaRPr lang="ja-JP" altLang="en-US" sz="1600" b="1" dirty="0">
              <a:latin typeface="+mj-ea"/>
              <a:cs typeface="Meiryo UI" panose="020B0604030504040204" pitchFamily="50" charset="-128"/>
            </a:endParaRPr>
          </a:p>
        </p:txBody>
      </p:sp>
      <p:sp>
        <p:nvSpPr>
          <p:cNvPr id="16" name="タイトル 1"/>
          <p:cNvSpPr txBox="1">
            <a:spLocks/>
          </p:cNvSpPr>
          <p:nvPr/>
        </p:nvSpPr>
        <p:spPr>
          <a:xfrm>
            <a:off x="3587107" y="2852936"/>
            <a:ext cx="552845" cy="232866"/>
          </a:xfrm>
          <a:prstGeom prst="rect">
            <a:avLst/>
          </a:prstGeom>
          <a:solidFill>
            <a:schemeClr val="bg1"/>
          </a:solidFill>
          <a:ln>
            <a:solidFill>
              <a:schemeClr val="tx1"/>
            </a:solidFill>
          </a:ln>
        </p:spPr>
        <p:txBody>
          <a:bodyPr vert="horz" lIns="91424" tIns="45712" rIns="91424" bIns="45712"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100" b="1" dirty="0" smtClean="0">
                <a:latin typeface="+mj-ea"/>
                <a:cs typeface="Meiryo UI" panose="020B0604030504040204" pitchFamily="50" charset="-128"/>
              </a:rPr>
              <a:t>更新</a:t>
            </a:r>
            <a:endParaRPr lang="ja-JP" altLang="en-US" sz="1600" b="1" dirty="0">
              <a:latin typeface="+mj-ea"/>
              <a:cs typeface="Meiryo UI" panose="020B0604030504040204" pitchFamily="50" charset="-128"/>
            </a:endParaRPr>
          </a:p>
        </p:txBody>
      </p:sp>
      <p:sp>
        <p:nvSpPr>
          <p:cNvPr id="17" name="タイトル 1"/>
          <p:cNvSpPr txBox="1">
            <a:spLocks/>
          </p:cNvSpPr>
          <p:nvPr/>
        </p:nvSpPr>
        <p:spPr>
          <a:xfrm>
            <a:off x="3342085" y="5356374"/>
            <a:ext cx="552845" cy="232866"/>
          </a:xfrm>
          <a:prstGeom prst="rect">
            <a:avLst/>
          </a:prstGeom>
          <a:solidFill>
            <a:schemeClr val="bg1"/>
          </a:solidFill>
          <a:ln>
            <a:solidFill>
              <a:schemeClr val="tx1"/>
            </a:solidFill>
          </a:ln>
        </p:spPr>
        <p:txBody>
          <a:bodyPr vert="horz" lIns="91424" tIns="45712" rIns="91424" bIns="45712"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100" b="1" dirty="0" smtClean="0">
                <a:latin typeface="+mj-ea"/>
                <a:cs typeface="Meiryo UI" panose="020B0604030504040204" pitchFamily="50" charset="-128"/>
              </a:rPr>
              <a:t>更新</a:t>
            </a:r>
            <a:endParaRPr lang="ja-JP" altLang="en-US" sz="1600" b="1" dirty="0">
              <a:latin typeface="+mj-ea"/>
              <a:cs typeface="Meiryo UI" panose="020B0604030504040204" pitchFamily="50" charset="-128"/>
            </a:endParaRPr>
          </a:p>
        </p:txBody>
      </p:sp>
      <p:sp>
        <p:nvSpPr>
          <p:cNvPr id="18" name="タイトル 1"/>
          <p:cNvSpPr txBox="1">
            <a:spLocks/>
          </p:cNvSpPr>
          <p:nvPr/>
        </p:nvSpPr>
        <p:spPr>
          <a:xfrm>
            <a:off x="3563888" y="1484784"/>
            <a:ext cx="552845" cy="232866"/>
          </a:xfrm>
          <a:prstGeom prst="rect">
            <a:avLst/>
          </a:prstGeom>
          <a:solidFill>
            <a:schemeClr val="bg1"/>
          </a:solidFill>
          <a:ln>
            <a:solidFill>
              <a:schemeClr val="tx1"/>
            </a:solidFill>
          </a:ln>
        </p:spPr>
        <p:txBody>
          <a:bodyPr vert="horz" lIns="91424" tIns="45712" rIns="91424" bIns="45712"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100" b="1" dirty="0" smtClean="0">
                <a:latin typeface="+mj-ea"/>
                <a:cs typeface="Meiryo UI" panose="020B0604030504040204" pitchFamily="50" charset="-128"/>
              </a:rPr>
              <a:t>更新</a:t>
            </a:r>
            <a:endParaRPr lang="ja-JP" altLang="en-US" sz="1600" b="1" dirty="0">
              <a:latin typeface="+mj-ea"/>
              <a:cs typeface="Meiryo UI" panose="020B0604030504040204" pitchFamily="50" charset="-128"/>
            </a:endParaRPr>
          </a:p>
        </p:txBody>
      </p:sp>
      <p:sp>
        <p:nvSpPr>
          <p:cNvPr id="19" name="タイトル 1"/>
          <p:cNvSpPr txBox="1">
            <a:spLocks/>
          </p:cNvSpPr>
          <p:nvPr/>
        </p:nvSpPr>
        <p:spPr>
          <a:xfrm>
            <a:off x="4667227" y="4060230"/>
            <a:ext cx="552845" cy="232866"/>
          </a:xfrm>
          <a:prstGeom prst="rect">
            <a:avLst/>
          </a:prstGeom>
          <a:solidFill>
            <a:schemeClr val="bg1"/>
          </a:solidFill>
          <a:ln>
            <a:solidFill>
              <a:schemeClr val="tx1"/>
            </a:solidFill>
          </a:ln>
        </p:spPr>
        <p:txBody>
          <a:bodyPr vert="horz" lIns="91424" tIns="45712" rIns="91424" bIns="45712"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100" b="1" dirty="0" smtClean="0">
                <a:latin typeface="+mj-ea"/>
                <a:cs typeface="Meiryo UI" panose="020B0604030504040204" pitchFamily="50" charset="-128"/>
              </a:rPr>
              <a:t>更新</a:t>
            </a:r>
            <a:endParaRPr lang="ja-JP" altLang="en-US" sz="1600" b="1" dirty="0">
              <a:latin typeface="+mj-ea"/>
              <a:cs typeface="Meiryo UI" panose="020B0604030504040204" pitchFamily="50" charset="-128"/>
            </a:endParaRPr>
          </a:p>
        </p:txBody>
      </p:sp>
    </p:spTree>
    <p:extLst>
      <p:ext uri="{BB962C8B-B14F-4D97-AF65-F5344CB8AC3E}">
        <p14:creationId xmlns:p14="http://schemas.microsoft.com/office/powerpoint/2010/main" val="1246139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79512" y="775738"/>
            <a:ext cx="2952328" cy="307760"/>
          </a:xfrm>
          <a:prstGeom prst="rect">
            <a:avLst/>
          </a:prstGeom>
          <a:noFill/>
        </p:spPr>
        <p:txBody>
          <a:bodyPr wrap="square" lIns="91424" tIns="45712" rIns="91424" bIns="45712" rtlCol="0">
            <a:spAutoFit/>
          </a:bodyPr>
          <a:lstStyle/>
          <a:p>
            <a:r>
              <a:rPr lang="ja-JP" altLang="en-US" sz="1400" b="1" dirty="0"/>
              <a:t>■ </a:t>
            </a:r>
            <a:r>
              <a:rPr lang="ja-JP" altLang="en-US" sz="1400" b="1" u="sng" dirty="0"/>
              <a:t>がん検診受診率（男性）</a:t>
            </a:r>
            <a:endParaRPr lang="en-US" altLang="ja-JP" sz="1400" b="1" u="sng" dirty="0"/>
          </a:p>
        </p:txBody>
      </p:sp>
      <p:sp>
        <p:nvSpPr>
          <p:cNvPr id="8" name="タイトル 1"/>
          <p:cNvSpPr txBox="1">
            <a:spLocks/>
          </p:cNvSpPr>
          <p:nvPr/>
        </p:nvSpPr>
        <p:spPr>
          <a:xfrm>
            <a:off x="0" y="1"/>
            <a:ext cx="9144000" cy="620688"/>
          </a:xfrm>
          <a:prstGeom prst="rect">
            <a:avLst/>
          </a:prstGeom>
          <a:solidFill>
            <a:srgbClr val="3366FF"/>
          </a:solidFill>
          <a:ln>
            <a:solidFill>
              <a:srgbClr val="3366FF"/>
            </a:solidFill>
          </a:ln>
        </p:spPr>
        <p:txBody>
          <a:bodyPr lIns="91424" tIns="45712" rIns="91424" bIns="45712"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b="1" dirty="0">
                <a:solidFill>
                  <a:schemeClr val="bg1"/>
                </a:solidFill>
                <a:latin typeface="+mj-ea"/>
                <a:cs typeface="Meiryo UI" panose="020B0604030504040204" pitchFamily="50" charset="-128"/>
              </a:rPr>
              <a:t>方向性</a:t>
            </a:r>
            <a:r>
              <a:rPr lang="en-US" altLang="ja-JP" sz="2000" b="1" dirty="0">
                <a:solidFill>
                  <a:schemeClr val="bg1"/>
                </a:solidFill>
                <a:latin typeface="+mj-ea"/>
                <a:cs typeface="Meiryo UI" panose="020B0604030504040204" pitchFamily="50" charset="-128"/>
              </a:rPr>
              <a:t>Ⅱ</a:t>
            </a:r>
            <a:r>
              <a:rPr lang="ja-JP" altLang="en-US" sz="2000" b="1" dirty="0">
                <a:solidFill>
                  <a:schemeClr val="bg1"/>
                </a:solidFill>
                <a:latin typeface="+mj-ea"/>
                <a:cs typeface="Meiryo UI" panose="020B0604030504040204" pitchFamily="50" charset="-128"/>
              </a:rPr>
              <a:t>）人口減少・超高齢社会でも持続可能な地域づくり</a:t>
            </a:r>
            <a:endParaRPr lang="ja-JP" altLang="en-US" sz="3200" b="1" dirty="0">
              <a:solidFill>
                <a:schemeClr val="bg1"/>
              </a:solidFill>
              <a:latin typeface="+mj-ea"/>
              <a:cs typeface="Meiryo UI" panose="020B0604030504040204" pitchFamily="50" charset="-128"/>
            </a:endParaRPr>
          </a:p>
        </p:txBody>
      </p:sp>
      <p:sp>
        <p:nvSpPr>
          <p:cNvPr id="5" name="正方形/長方形 4"/>
          <p:cNvSpPr>
            <a:spLocks noChangeArrowheads="1"/>
          </p:cNvSpPr>
          <p:nvPr/>
        </p:nvSpPr>
        <p:spPr bwMode="auto">
          <a:xfrm>
            <a:off x="4572000" y="6495147"/>
            <a:ext cx="4638784" cy="24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a:latin typeface="+mj-ea"/>
                <a:ea typeface="+mj-ea"/>
              </a:rPr>
              <a:t>資料：国立がん研究センターがん情報サービス「がん登録・統計」より作成</a:t>
            </a:r>
            <a:endParaRPr lang="ja-JP" altLang="en-US" sz="800" dirty="0">
              <a:latin typeface="+mj-ea"/>
              <a:ea typeface="+mj-ea"/>
            </a:endParaRPr>
          </a:p>
        </p:txBody>
      </p:sp>
      <p:sp>
        <p:nvSpPr>
          <p:cNvPr id="9" name="テキスト ボックス 8"/>
          <p:cNvSpPr txBox="1"/>
          <p:nvPr/>
        </p:nvSpPr>
        <p:spPr>
          <a:xfrm>
            <a:off x="4381178" y="789637"/>
            <a:ext cx="3168352" cy="307760"/>
          </a:xfrm>
          <a:prstGeom prst="rect">
            <a:avLst/>
          </a:prstGeom>
          <a:noFill/>
        </p:spPr>
        <p:txBody>
          <a:bodyPr wrap="square" lIns="91424" tIns="45712" rIns="91424" bIns="45712" rtlCol="0">
            <a:spAutoFit/>
          </a:bodyPr>
          <a:lstStyle/>
          <a:p>
            <a:r>
              <a:rPr lang="ja-JP" altLang="en-US" sz="1400" b="1" dirty="0"/>
              <a:t>■ </a:t>
            </a:r>
            <a:r>
              <a:rPr lang="ja-JP" altLang="en-US" sz="1400" b="1" u="sng" dirty="0"/>
              <a:t>がん検診受診率（女性）</a:t>
            </a:r>
            <a:endParaRPr lang="en-US" altLang="ja-JP" sz="1400" b="1" u="sng" dirty="0"/>
          </a:p>
        </p:txBody>
      </p:sp>
      <p:sp>
        <p:nvSpPr>
          <p:cNvPr id="16" name="正方形/長方形 15"/>
          <p:cNvSpPr>
            <a:spLocks noChangeArrowheads="1"/>
          </p:cNvSpPr>
          <p:nvPr/>
        </p:nvSpPr>
        <p:spPr bwMode="auto">
          <a:xfrm>
            <a:off x="179512" y="4437111"/>
            <a:ext cx="41296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en-US" altLang="ja-JP" sz="1000" dirty="0">
                <a:latin typeface="+mj-ea"/>
                <a:ea typeface="+mj-ea"/>
              </a:rPr>
              <a:t>※ </a:t>
            </a:r>
            <a:r>
              <a:rPr lang="ja-JP" altLang="en-US" sz="1000" dirty="0">
                <a:latin typeface="+mj-ea"/>
                <a:ea typeface="+mj-ea"/>
              </a:rPr>
              <a:t>年次は調査実施年を表記</a:t>
            </a:r>
            <a:endParaRPr lang="en-US" altLang="ja-JP" sz="1000" dirty="0">
              <a:latin typeface="+mj-ea"/>
              <a:ea typeface="+mj-ea"/>
            </a:endParaRPr>
          </a:p>
          <a:p>
            <a:pPr marL="177768" indent="-177768"/>
            <a:r>
              <a:rPr lang="en-US" altLang="ja-JP" sz="1000" dirty="0">
                <a:latin typeface="+mj-ea"/>
                <a:ea typeface="+mj-ea"/>
              </a:rPr>
              <a:t>※ </a:t>
            </a:r>
            <a:r>
              <a:rPr lang="ja-JP" altLang="en-US" sz="1000" dirty="0">
                <a:latin typeface="+mj-ea"/>
                <a:ea typeface="+mj-ea"/>
              </a:rPr>
              <a:t>受診率は、調査実施年の過去１年間の</a:t>
            </a:r>
            <a:r>
              <a:rPr lang="en-US" altLang="ja-JP" sz="1000" dirty="0">
                <a:latin typeface="+mj-ea"/>
                <a:ea typeface="+mj-ea"/>
              </a:rPr>
              <a:t>40</a:t>
            </a:r>
            <a:r>
              <a:rPr lang="ja-JP" altLang="en-US" sz="1000" dirty="0">
                <a:latin typeface="+mj-ea"/>
                <a:ea typeface="+mj-ea"/>
              </a:rPr>
              <a:t>歳以上の方の検診受診率</a:t>
            </a:r>
          </a:p>
        </p:txBody>
      </p:sp>
      <p:sp>
        <p:nvSpPr>
          <p:cNvPr id="17"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9</a:t>
            </a:fld>
            <a:endParaRPr lang="ja-JP" altLang="en-US" sz="1800" dirty="0">
              <a:solidFill>
                <a:schemeClr val="tx1"/>
              </a:solidFill>
            </a:endParaRPr>
          </a:p>
        </p:txBody>
      </p:sp>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196751"/>
            <a:ext cx="4057650"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2276872"/>
            <a:ext cx="4057650"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3356991"/>
            <a:ext cx="4057650"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1196752"/>
            <a:ext cx="4057650"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67436" y="2276870"/>
            <a:ext cx="4057650"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496" y="3356990"/>
            <a:ext cx="4057650"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496" y="4437112"/>
            <a:ext cx="4057650"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67436" y="5517232"/>
            <a:ext cx="4057650"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1921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79512" y="775738"/>
            <a:ext cx="6336704" cy="307760"/>
          </a:xfrm>
          <a:prstGeom prst="rect">
            <a:avLst/>
          </a:prstGeom>
          <a:noFill/>
        </p:spPr>
        <p:txBody>
          <a:bodyPr wrap="square" lIns="91424" tIns="45712" rIns="91424" bIns="45712" rtlCol="0">
            <a:spAutoFit/>
          </a:bodyPr>
          <a:lstStyle/>
          <a:p>
            <a:r>
              <a:rPr lang="ja-JP" altLang="en-US" sz="1400" b="1" dirty="0"/>
              <a:t>■</a:t>
            </a:r>
            <a:r>
              <a:rPr lang="ja-JP" altLang="en-US" sz="1400" b="1" u="sng" dirty="0"/>
              <a:t> </a:t>
            </a:r>
            <a:r>
              <a:rPr lang="ja-JP" altLang="en-US" sz="1400" b="1" u="sng" dirty="0" smtClean="0"/>
              <a:t>要介護</a:t>
            </a:r>
            <a:r>
              <a:rPr lang="ja-JP" altLang="en-US" sz="1400" b="1" u="sng" dirty="0"/>
              <a:t>認定率の全国比較（</a:t>
            </a:r>
            <a:r>
              <a:rPr lang="en-US" altLang="ja-JP" sz="1400" b="1" u="sng" dirty="0"/>
              <a:t>2014</a:t>
            </a:r>
            <a:r>
              <a:rPr lang="ja-JP" altLang="en-US" sz="1400" b="1" u="sng" dirty="0"/>
              <a:t>年）</a:t>
            </a:r>
            <a:endParaRPr lang="en-US" altLang="ja-JP" sz="1400" b="1" u="sng" dirty="0"/>
          </a:p>
        </p:txBody>
      </p:sp>
      <p:sp>
        <p:nvSpPr>
          <p:cNvPr id="8" name="タイトル 1"/>
          <p:cNvSpPr txBox="1">
            <a:spLocks/>
          </p:cNvSpPr>
          <p:nvPr/>
        </p:nvSpPr>
        <p:spPr>
          <a:xfrm>
            <a:off x="0" y="1"/>
            <a:ext cx="9144000" cy="620688"/>
          </a:xfrm>
          <a:prstGeom prst="rect">
            <a:avLst/>
          </a:prstGeom>
          <a:solidFill>
            <a:srgbClr val="3366FF"/>
          </a:solidFill>
          <a:ln>
            <a:solidFill>
              <a:srgbClr val="3366FF"/>
            </a:solidFill>
          </a:ln>
        </p:spPr>
        <p:txBody>
          <a:bodyPr lIns="91424" tIns="45712" rIns="91424" bIns="45712"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b="1" dirty="0">
                <a:solidFill>
                  <a:schemeClr val="bg1"/>
                </a:solidFill>
                <a:latin typeface="+mj-ea"/>
                <a:cs typeface="Meiryo UI" panose="020B0604030504040204" pitchFamily="50" charset="-128"/>
              </a:rPr>
              <a:t>方向性</a:t>
            </a:r>
            <a:r>
              <a:rPr lang="en-US" altLang="ja-JP" sz="2000" b="1" dirty="0">
                <a:solidFill>
                  <a:schemeClr val="bg1"/>
                </a:solidFill>
                <a:latin typeface="+mj-ea"/>
                <a:cs typeface="Meiryo UI" panose="020B0604030504040204" pitchFamily="50" charset="-128"/>
              </a:rPr>
              <a:t>Ⅱ</a:t>
            </a:r>
            <a:r>
              <a:rPr lang="ja-JP" altLang="en-US" sz="2000" b="1" dirty="0">
                <a:solidFill>
                  <a:schemeClr val="bg1"/>
                </a:solidFill>
                <a:latin typeface="+mj-ea"/>
                <a:cs typeface="Meiryo UI" panose="020B0604030504040204" pitchFamily="50" charset="-128"/>
              </a:rPr>
              <a:t>）人口減少・超高齢社会でも持続可能な地域づくり</a:t>
            </a:r>
            <a:endParaRPr lang="ja-JP" altLang="en-US" sz="3200" b="1" dirty="0">
              <a:solidFill>
                <a:schemeClr val="bg1"/>
              </a:solidFill>
              <a:latin typeface="+mj-ea"/>
              <a:cs typeface="Meiryo UI" panose="020B0604030504040204" pitchFamily="50" charset="-128"/>
            </a:endParaRPr>
          </a:p>
        </p:txBody>
      </p:sp>
      <p:graphicFrame>
        <p:nvGraphicFramePr>
          <p:cNvPr id="4" name="グラフ 3"/>
          <p:cNvGraphicFramePr>
            <a:graphicFrameLocks/>
          </p:cNvGraphicFramePr>
          <p:nvPr>
            <p:extLst>
              <p:ext uri="{D42A27DB-BD31-4B8C-83A1-F6EECF244321}">
                <p14:modId xmlns:p14="http://schemas.microsoft.com/office/powerpoint/2010/main" val="4063264866"/>
              </p:ext>
            </p:extLst>
          </p:nvPr>
        </p:nvGraphicFramePr>
        <p:xfrm>
          <a:off x="156072" y="620689"/>
          <a:ext cx="2808312" cy="5003893"/>
        </p:xfrm>
        <a:graphic>
          <a:graphicData uri="http://schemas.openxmlformats.org/drawingml/2006/chart">
            <c:chart xmlns:c="http://schemas.openxmlformats.org/drawingml/2006/chart" xmlns:r="http://schemas.openxmlformats.org/officeDocument/2006/relationships" r:id="rId3"/>
          </a:graphicData>
        </a:graphic>
      </p:graphicFrame>
      <p:sp>
        <p:nvSpPr>
          <p:cNvPr id="5" name="正方形/長方形 4"/>
          <p:cNvSpPr>
            <a:spLocks noChangeArrowheads="1"/>
          </p:cNvSpPr>
          <p:nvPr/>
        </p:nvSpPr>
        <p:spPr bwMode="auto">
          <a:xfrm>
            <a:off x="179512" y="6591975"/>
            <a:ext cx="3168352" cy="246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a:latin typeface="+mj-ea"/>
                <a:ea typeface="+mj-ea"/>
              </a:rPr>
              <a:t>出典</a:t>
            </a:r>
            <a:r>
              <a:rPr lang="ja-JP" altLang="en-US" sz="1000" dirty="0" smtClean="0">
                <a:latin typeface="+mj-ea"/>
                <a:ea typeface="+mj-ea"/>
              </a:rPr>
              <a:t>等</a:t>
            </a:r>
            <a:r>
              <a:rPr lang="ja-JP" altLang="en-US" sz="1000" dirty="0">
                <a:latin typeface="+mj-ea"/>
                <a:ea typeface="+mj-ea"/>
              </a:rPr>
              <a:t>：</a:t>
            </a:r>
            <a:r>
              <a:rPr lang="ja-JP" altLang="en-US" sz="1000" dirty="0">
                <a:solidFill>
                  <a:srgbClr val="000000"/>
                </a:solidFill>
                <a:latin typeface="ＭＳ ゴシック" panose="020B0609070205080204" pitchFamily="49" charset="-128"/>
                <a:ea typeface="ＭＳ ゴシック" panose="020B0609070205080204" pitchFamily="49" charset="-128"/>
              </a:rPr>
              <a:t>厚生労働省による集計・推計（年齢調整後）</a:t>
            </a:r>
            <a:endParaRPr lang="en-US" altLang="ja-JP" sz="1000" dirty="0">
              <a:solidFill>
                <a:srgbClr val="000000"/>
              </a:solidFill>
              <a:latin typeface="ＭＳ ゴシック" panose="020B0609070205080204" pitchFamily="49" charset="-128"/>
              <a:ea typeface="ＭＳ ゴシック" panose="020B0609070205080204" pitchFamily="49" charset="-128"/>
            </a:endParaRPr>
          </a:p>
        </p:txBody>
      </p:sp>
      <p:sp>
        <p:nvSpPr>
          <p:cNvPr id="6" name="正方形/長方形 5"/>
          <p:cNvSpPr>
            <a:spLocks noChangeArrowheads="1"/>
          </p:cNvSpPr>
          <p:nvPr/>
        </p:nvSpPr>
        <p:spPr bwMode="auto">
          <a:xfrm>
            <a:off x="5605760" y="4869160"/>
            <a:ext cx="3286720" cy="24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a:solidFill>
                  <a:srgbClr val="000000"/>
                </a:solidFill>
                <a:latin typeface="ＭＳ ゴシック" panose="020B0609070205080204" pitchFamily="49" charset="-128"/>
                <a:ea typeface="ＭＳ ゴシック" panose="020B0609070205080204" pitchFamily="49" charset="-128"/>
              </a:rPr>
              <a:t>出典：</a:t>
            </a:r>
            <a:r>
              <a:rPr lang="zh-TW" altLang="en-US" sz="1000" dirty="0">
                <a:solidFill>
                  <a:srgbClr val="000000"/>
                </a:solidFill>
                <a:latin typeface="ＭＳ ゴシック" panose="020B0609070205080204" pitchFamily="49" charset="-128"/>
                <a:ea typeface="ＭＳ ゴシック" panose="020B0609070205080204" pitchFamily="49" charset="-128"/>
              </a:rPr>
              <a:t>厚生労働省「平成</a:t>
            </a:r>
            <a:r>
              <a:rPr lang="en-US" altLang="zh-TW" sz="1000" dirty="0">
                <a:solidFill>
                  <a:srgbClr val="000000"/>
                </a:solidFill>
                <a:latin typeface="ＭＳ ゴシック" panose="020B0609070205080204" pitchFamily="49" charset="-128"/>
                <a:ea typeface="ＭＳ ゴシック" panose="020B0609070205080204" pitchFamily="49" charset="-128"/>
              </a:rPr>
              <a:t>25</a:t>
            </a:r>
            <a:r>
              <a:rPr lang="zh-TW" altLang="en-US" sz="1000" dirty="0">
                <a:solidFill>
                  <a:srgbClr val="000000"/>
                </a:solidFill>
                <a:latin typeface="ＭＳ ゴシック" panose="020B0609070205080204" pitchFamily="49" charset="-128"/>
                <a:ea typeface="ＭＳ ゴシック" panose="020B0609070205080204" pitchFamily="49" charset="-128"/>
              </a:rPr>
              <a:t>年　国民生活基礎調査」</a:t>
            </a:r>
            <a:endParaRPr lang="en-US" altLang="ja-JP" sz="1000" dirty="0">
              <a:solidFill>
                <a:srgbClr val="000000"/>
              </a:solidFill>
              <a:latin typeface="ＭＳ ゴシック" panose="020B0609070205080204" pitchFamily="49" charset="-128"/>
              <a:ea typeface="ＭＳ ゴシック" panose="020B0609070205080204" pitchFamily="49" charset="-128"/>
            </a:endParaRPr>
          </a:p>
        </p:txBody>
      </p:sp>
      <p:graphicFrame>
        <p:nvGraphicFramePr>
          <p:cNvPr id="7" name="表 6"/>
          <p:cNvGraphicFramePr>
            <a:graphicFrameLocks noGrp="1"/>
          </p:cNvGraphicFramePr>
          <p:nvPr>
            <p:extLst>
              <p:ext uri="{D42A27DB-BD31-4B8C-83A1-F6EECF244321}">
                <p14:modId xmlns:p14="http://schemas.microsoft.com/office/powerpoint/2010/main" val="3102282825"/>
              </p:ext>
            </p:extLst>
          </p:nvPr>
        </p:nvGraphicFramePr>
        <p:xfrm>
          <a:off x="156940" y="5733257"/>
          <a:ext cx="6044973" cy="758554"/>
        </p:xfrm>
        <a:graphic>
          <a:graphicData uri="http://schemas.openxmlformats.org/drawingml/2006/table">
            <a:tbl>
              <a:tblPr/>
              <a:tblGrid>
                <a:gridCol w="1351413"/>
                <a:gridCol w="586695"/>
                <a:gridCol w="586695"/>
                <a:gridCol w="586695"/>
                <a:gridCol w="586695"/>
                <a:gridCol w="586695"/>
                <a:gridCol w="586695"/>
                <a:gridCol w="586695"/>
                <a:gridCol w="586695"/>
              </a:tblGrid>
              <a:tr h="159443">
                <a:tc>
                  <a:txBody>
                    <a:bodyPr/>
                    <a:lstStyle/>
                    <a:p>
                      <a:pPr algn="ctr" fontAlgn="ctr"/>
                      <a:r>
                        <a:rPr lang="zh-TW" altLang="en-US" sz="10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要介護認定率</a:t>
                      </a:r>
                    </a:p>
                  </a:txBody>
                  <a:tcPr marL="6476" marR="6476" marT="7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0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要支援１</a:t>
                      </a:r>
                    </a:p>
                  </a:txBody>
                  <a:tcPr marL="6476" marR="6476" marT="7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10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要支援２</a:t>
                      </a:r>
                    </a:p>
                  </a:txBody>
                  <a:tcPr marL="6476" marR="6476" marT="7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10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要介護１</a:t>
                      </a:r>
                    </a:p>
                  </a:txBody>
                  <a:tcPr marL="6476" marR="6476" marT="7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10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要介護２</a:t>
                      </a:r>
                    </a:p>
                  </a:txBody>
                  <a:tcPr marL="6476" marR="6476" marT="7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10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要介護３</a:t>
                      </a:r>
                    </a:p>
                  </a:txBody>
                  <a:tcPr marL="6476" marR="6476" marT="7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10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要介護４</a:t>
                      </a:r>
                    </a:p>
                  </a:txBody>
                  <a:tcPr marL="6476" marR="6476" marT="7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10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要介護５</a:t>
                      </a:r>
                    </a:p>
                  </a:txBody>
                  <a:tcPr marL="6476" marR="6476" marT="7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ja-JP" altLang="en-US" sz="1000" b="0" i="0" u="none" strike="noStrike" baseline="0" dirty="0" smtClean="0">
                          <a:solidFill>
                            <a:srgbClr val="000000"/>
                          </a:solidFill>
                          <a:effectLst/>
                          <a:latin typeface="ＭＳ Ｐゴシック" panose="020B0600070205080204" pitchFamily="50" charset="-128"/>
                          <a:ea typeface="ＭＳ Ｐゴシック" panose="020B0600070205080204" pitchFamily="50" charset="-128"/>
                        </a:rPr>
                        <a:t>合計</a:t>
                      </a:r>
                      <a:endParaRPr lang="ja-JP" altLang="en-US" sz="10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6476" marR="6476" marT="7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192213">
                <a:tc>
                  <a:txBody>
                    <a:bodyPr/>
                    <a:lstStyle/>
                    <a:p>
                      <a:pPr algn="ctr" fontAlgn="ctr"/>
                      <a:r>
                        <a:rPr lang="ja-JP" altLang="en-US" sz="1000" b="0" i="0" u="none" strike="noStrike" baseline="0">
                          <a:solidFill>
                            <a:srgbClr val="000000"/>
                          </a:solidFill>
                          <a:effectLst/>
                          <a:latin typeface="ＭＳ Ｐゴシック" panose="020B0600070205080204" pitchFamily="50" charset="-128"/>
                          <a:ea typeface="ＭＳ Ｐゴシック" panose="020B0600070205080204" pitchFamily="50" charset="-128"/>
                        </a:rPr>
                        <a:t>全国</a:t>
                      </a:r>
                    </a:p>
                  </a:txBody>
                  <a:tcPr marL="6476" marR="6476" marT="7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n-US" altLang="ja-JP" sz="11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2.6</a:t>
                      </a:r>
                    </a:p>
                  </a:txBody>
                  <a:tcPr marL="6476" marR="6476"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baseline="0">
                          <a:solidFill>
                            <a:srgbClr val="000000"/>
                          </a:solidFill>
                          <a:effectLst/>
                          <a:latin typeface="ＭＳ Ｐゴシック" panose="020B0600070205080204" pitchFamily="50" charset="-128"/>
                          <a:ea typeface="ＭＳ Ｐゴシック" panose="020B0600070205080204" pitchFamily="50" charset="-128"/>
                        </a:rPr>
                        <a:t>2.5</a:t>
                      </a:r>
                    </a:p>
                  </a:txBody>
                  <a:tcPr marL="6476" marR="6476"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baseline="0">
                          <a:solidFill>
                            <a:srgbClr val="000000"/>
                          </a:solidFill>
                          <a:effectLst/>
                          <a:latin typeface="ＭＳ Ｐゴシック" panose="020B0600070205080204" pitchFamily="50" charset="-128"/>
                          <a:ea typeface="ＭＳ Ｐゴシック" panose="020B0600070205080204" pitchFamily="50" charset="-128"/>
                        </a:rPr>
                        <a:t>3.5</a:t>
                      </a:r>
                    </a:p>
                  </a:txBody>
                  <a:tcPr marL="6476" marR="6476"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baseline="0">
                          <a:solidFill>
                            <a:srgbClr val="000000"/>
                          </a:solidFill>
                          <a:effectLst/>
                          <a:latin typeface="ＭＳ Ｐゴシック" panose="020B0600070205080204" pitchFamily="50" charset="-128"/>
                          <a:ea typeface="ＭＳ Ｐゴシック" panose="020B0600070205080204" pitchFamily="50" charset="-128"/>
                        </a:rPr>
                        <a:t>3.1</a:t>
                      </a:r>
                    </a:p>
                  </a:txBody>
                  <a:tcPr marL="6476" marR="6476"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baseline="0">
                          <a:solidFill>
                            <a:srgbClr val="000000"/>
                          </a:solidFill>
                          <a:effectLst/>
                          <a:latin typeface="ＭＳ Ｐゴシック" panose="020B0600070205080204" pitchFamily="50" charset="-128"/>
                          <a:ea typeface="ＭＳ Ｐゴシック" panose="020B0600070205080204" pitchFamily="50" charset="-128"/>
                        </a:rPr>
                        <a:t>2.3</a:t>
                      </a:r>
                    </a:p>
                  </a:txBody>
                  <a:tcPr marL="6476" marR="6476"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baseline="0">
                          <a:solidFill>
                            <a:srgbClr val="000000"/>
                          </a:solidFill>
                          <a:effectLst/>
                          <a:latin typeface="ＭＳ Ｐゴシック" panose="020B0600070205080204" pitchFamily="50" charset="-128"/>
                          <a:ea typeface="ＭＳ Ｐゴシック" panose="020B0600070205080204" pitchFamily="50" charset="-128"/>
                        </a:rPr>
                        <a:t>2.1</a:t>
                      </a:r>
                    </a:p>
                  </a:txBody>
                  <a:tcPr marL="6476" marR="6476"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baseline="0">
                          <a:solidFill>
                            <a:srgbClr val="000000"/>
                          </a:solidFill>
                          <a:effectLst/>
                          <a:latin typeface="ＭＳ Ｐゴシック" panose="020B0600070205080204" pitchFamily="50" charset="-128"/>
                          <a:ea typeface="ＭＳ Ｐゴシック" panose="020B0600070205080204" pitchFamily="50" charset="-128"/>
                        </a:rPr>
                        <a:t>1.8</a:t>
                      </a:r>
                    </a:p>
                  </a:txBody>
                  <a:tcPr marL="6476" marR="6476"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baseline="0">
                          <a:solidFill>
                            <a:srgbClr val="000000"/>
                          </a:solidFill>
                          <a:effectLst/>
                          <a:latin typeface="ＭＳ Ｐゴシック" panose="020B0600070205080204" pitchFamily="50" charset="-128"/>
                          <a:ea typeface="ＭＳ Ｐゴシック" panose="020B0600070205080204" pitchFamily="50" charset="-128"/>
                        </a:rPr>
                        <a:t>17.9</a:t>
                      </a:r>
                    </a:p>
                  </a:txBody>
                  <a:tcPr marL="6476" marR="6476"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024">
                <a:tc>
                  <a:txBody>
                    <a:bodyPr/>
                    <a:lstStyle/>
                    <a:p>
                      <a:pPr algn="ctr" fontAlgn="ctr"/>
                      <a:r>
                        <a:rPr lang="zh-TW" altLang="en-US" sz="1000" b="0" i="0" u="none" strike="noStrike" baseline="0" dirty="0" smtClean="0">
                          <a:solidFill>
                            <a:srgbClr val="000000"/>
                          </a:solidFill>
                          <a:effectLst/>
                          <a:latin typeface="ＭＳ Ｐゴシック" panose="020B0600070205080204" pitchFamily="50" charset="-128"/>
                          <a:ea typeface="ＭＳ Ｐゴシック" panose="020B0600070205080204" pitchFamily="50" charset="-128"/>
                        </a:rPr>
                        <a:t>大阪府</a:t>
                      </a:r>
                      <a:endParaRPr lang="zh-TW" altLang="en-US" sz="10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6476" marR="6476" marT="7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n-US" altLang="ja-JP" sz="11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4.3</a:t>
                      </a:r>
                    </a:p>
                  </a:txBody>
                  <a:tcPr marL="6476" marR="6476"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3.4</a:t>
                      </a:r>
                    </a:p>
                  </a:txBody>
                  <a:tcPr marL="6476" marR="6476"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3.6</a:t>
                      </a:r>
                    </a:p>
                  </a:txBody>
                  <a:tcPr marL="6476" marR="6476"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3.9</a:t>
                      </a:r>
                    </a:p>
                  </a:txBody>
                  <a:tcPr marL="6476" marR="6476"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baseline="0">
                          <a:solidFill>
                            <a:srgbClr val="000000"/>
                          </a:solidFill>
                          <a:effectLst/>
                          <a:latin typeface="ＭＳ Ｐゴシック" panose="020B0600070205080204" pitchFamily="50" charset="-128"/>
                          <a:ea typeface="ＭＳ Ｐゴシック" panose="020B0600070205080204" pitchFamily="50" charset="-128"/>
                        </a:rPr>
                        <a:t>2.7</a:t>
                      </a:r>
                    </a:p>
                  </a:txBody>
                  <a:tcPr marL="6476" marR="6476"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baseline="0">
                          <a:solidFill>
                            <a:srgbClr val="000000"/>
                          </a:solidFill>
                          <a:effectLst/>
                          <a:latin typeface="ＭＳ Ｐゴシック" panose="020B0600070205080204" pitchFamily="50" charset="-128"/>
                          <a:ea typeface="ＭＳ Ｐゴシック" panose="020B0600070205080204" pitchFamily="50" charset="-128"/>
                        </a:rPr>
                        <a:t>2.5</a:t>
                      </a:r>
                    </a:p>
                  </a:txBody>
                  <a:tcPr marL="6476" marR="6476"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baseline="0">
                          <a:solidFill>
                            <a:srgbClr val="000000"/>
                          </a:solidFill>
                          <a:effectLst/>
                          <a:latin typeface="ＭＳ Ｐゴシック" panose="020B0600070205080204" pitchFamily="50" charset="-128"/>
                          <a:ea typeface="ＭＳ Ｐゴシック" panose="020B0600070205080204" pitchFamily="50" charset="-128"/>
                        </a:rPr>
                        <a:t>2.1</a:t>
                      </a:r>
                    </a:p>
                  </a:txBody>
                  <a:tcPr marL="6476" marR="6476"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baseline="0">
                          <a:solidFill>
                            <a:srgbClr val="000000"/>
                          </a:solidFill>
                          <a:effectLst/>
                          <a:latin typeface="ＭＳ Ｐゴシック" panose="020B0600070205080204" pitchFamily="50" charset="-128"/>
                          <a:ea typeface="ＭＳ Ｐゴシック" panose="020B0600070205080204" pitchFamily="50" charset="-128"/>
                        </a:rPr>
                        <a:t>22.4</a:t>
                      </a:r>
                    </a:p>
                  </a:txBody>
                  <a:tcPr marL="6476" marR="6476"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874">
                <a:tc>
                  <a:txBody>
                    <a:bodyPr/>
                    <a:lstStyle/>
                    <a:p>
                      <a:pPr algn="ctr" fontAlgn="ctr"/>
                      <a:r>
                        <a:rPr lang="ja-JP" altLang="en-US" sz="10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全国平均との差</a:t>
                      </a:r>
                    </a:p>
                  </a:txBody>
                  <a:tcPr marL="6476" marR="6476" marT="7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altLang="ja-JP" sz="11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1.7</a:t>
                      </a:r>
                    </a:p>
                  </a:txBody>
                  <a:tcPr marL="6476" marR="6476" marT="7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1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0.9</a:t>
                      </a:r>
                    </a:p>
                  </a:txBody>
                  <a:tcPr marL="6476" marR="6476" marT="7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100" b="0" i="0" u="none" strike="noStrike" baseline="0">
                          <a:solidFill>
                            <a:srgbClr val="000000"/>
                          </a:solidFill>
                          <a:effectLst/>
                          <a:latin typeface="ＭＳ Ｐゴシック" panose="020B0600070205080204" pitchFamily="50" charset="-128"/>
                          <a:ea typeface="ＭＳ Ｐゴシック" panose="020B0600070205080204" pitchFamily="50" charset="-128"/>
                        </a:rPr>
                        <a:t>0.1</a:t>
                      </a:r>
                    </a:p>
                  </a:txBody>
                  <a:tcPr marL="6476" marR="6476" marT="7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1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0.8</a:t>
                      </a:r>
                    </a:p>
                  </a:txBody>
                  <a:tcPr marL="6476" marR="6476" marT="7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1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0.4</a:t>
                      </a:r>
                    </a:p>
                  </a:txBody>
                  <a:tcPr marL="6476" marR="6476" marT="7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1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0.4</a:t>
                      </a:r>
                    </a:p>
                  </a:txBody>
                  <a:tcPr marL="6476" marR="6476" marT="7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1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0.3</a:t>
                      </a:r>
                    </a:p>
                  </a:txBody>
                  <a:tcPr marL="6476" marR="6476" marT="7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1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4.5</a:t>
                      </a:r>
                    </a:p>
                  </a:txBody>
                  <a:tcPr marL="6476" marR="6476" marT="70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9" name="グラフ 8"/>
          <p:cNvGraphicFramePr>
            <a:graphicFrameLocks/>
          </p:cNvGraphicFramePr>
          <p:nvPr>
            <p:extLst>
              <p:ext uri="{D42A27DB-BD31-4B8C-83A1-F6EECF244321}">
                <p14:modId xmlns:p14="http://schemas.microsoft.com/office/powerpoint/2010/main" val="2185551047"/>
              </p:ext>
            </p:extLst>
          </p:nvPr>
        </p:nvGraphicFramePr>
        <p:xfrm>
          <a:off x="3507917" y="1196753"/>
          <a:ext cx="5580112" cy="3718000"/>
        </p:xfrm>
        <a:graphic>
          <a:graphicData uri="http://schemas.openxmlformats.org/drawingml/2006/chart">
            <c:chart xmlns:c="http://schemas.openxmlformats.org/drawingml/2006/chart" xmlns:r="http://schemas.openxmlformats.org/officeDocument/2006/relationships" r:id="rId4"/>
          </a:graphicData>
        </a:graphic>
      </p:graphicFrame>
      <p:sp>
        <p:nvSpPr>
          <p:cNvPr id="11" name="テキスト ボックス 10"/>
          <p:cNvSpPr txBox="1"/>
          <p:nvPr/>
        </p:nvSpPr>
        <p:spPr>
          <a:xfrm>
            <a:off x="3491880" y="791874"/>
            <a:ext cx="4754748" cy="307760"/>
          </a:xfrm>
          <a:prstGeom prst="rect">
            <a:avLst/>
          </a:prstGeom>
          <a:noFill/>
        </p:spPr>
        <p:txBody>
          <a:bodyPr wrap="square" lIns="91424" tIns="45712" rIns="91424" bIns="45712" rtlCol="0">
            <a:spAutoFit/>
          </a:bodyPr>
          <a:lstStyle/>
          <a:p>
            <a:r>
              <a:rPr lang="ja-JP" altLang="en-US" sz="1400" b="1" dirty="0"/>
              <a:t>■ </a:t>
            </a:r>
            <a:r>
              <a:rPr lang="ja-JP" altLang="en-US" sz="1400" b="1" u="sng" dirty="0"/>
              <a:t>要介護状態となる</a:t>
            </a:r>
            <a:r>
              <a:rPr lang="ja-JP" altLang="en-US" sz="1400" b="1" u="sng" dirty="0" smtClean="0"/>
              <a:t>要因（全国）</a:t>
            </a:r>
            <a:endParaRPr lang="en-US" altLang="ja-JP" sz="1400" b="1" u="sng" dirty="0"/>
          </a:p>
        </p:txBody>
      </p:sp>
      <p:sp>
        <p:nvSpPr>
          <p:cNvPr id="12"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10</a:t>
            </a:fld>
            <a:endParaRPr lang="ja-JP" altLang="en-US" sz="1800" dirty="0">
              <a:solidFill>
                <a:schemeClr val="tx1"/>
              </a:solidFill>
            </a:endParaRPr>
          </a:p>
        </p:txBody>
      </p:sp>
      <p:sp>
        <p:nvSpPr>
          <p:cNvPr id="13" name="線吹き出し 2 12"/>
          <p:cNvSpPr/>
          <p:nvPr/>
        </p:nvSpPr>
        <p:spPr>
          <a:xfrm>
            <a:off x="6084168" y="908720"/>
            <a:ext cx="2664296" cy="383847"/>
          </a:xfrm>
          <a:prstGeom prst="callout2">
            <a:avLst>
              <a:gd name="adj1" fmla="val 56179"/>
              <a:gd name="adj2" fmla="val 2076"/>
              <a:gd name="adj3" fmla="val 59658"/>
              <a:gd name="adj4" fmla="val -14845"/>
              <a:gd name="adj5" fmla="val 166008"/>
              <a:gd name="adj6" fmla="val -1506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0348" tIns="45173" rIns="90348" bIns="45173" rtlCol="0" anchor="ctr"/>
          <a:lstStyle/>
          <a:p>
            <a:pPr defTabSz="903426"/>
            <a:r>
              <a:rPr lang="ja-JP" altLang="en-US" sz="1100" dirty="0">
                <a:solidFill>
                  <a:prstClr val="black"/>
                </a:solidFill>
              </a:rPr>
              <a:t>関節疾患、骨折・転倒、高齢による衰弱</a:t>
            </a:r>
          </a:p>
        </p:txBody>
      </p:sp>
      <p:sp>
        <p:nvSpPr>
          <p:cNvPr id="14" name="角丸四角形 13"/>
          <p:cNvSpPr/>
          <p:nvPr/>
        </p:nvSpPr>
        <p:spPr>
          <a:xfrm>
            <a:off x="4716016" y="1556792"/>
            <a:ext cx="2448272" cy="29146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0348" tIns="45173" rIns="90348" bIns="45173" rtlCol="0" anchor="ctr"/>
          <a:lstStyle/>
          <a:p>
            <a:pPr algn="ctr" defTabSz="903426"/>
            <a:endParaRPr lang="ja-JP" altLang="en-US">
              <a:solidFill>
                <a:prstClr val="white"/>
              </a:solidFill>
            </a:endParaRPr>
          </a:p>
        </p:txBody>
      </p:sp>
      <p:sp>
        <p:nvSpPr>
          <p:cNvPr id="15" name="角丸四角形 14"/>
          <p:cNvSpPr/>
          <p:nvPr/>
        </p:nvSpPr>
        <p:spPr>
          <a:xfrm>
            <a:off x="4932040" y="2000653"/>
            <a:ext cx="2376264" cy="29146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0348" tIns="45173" rIns="90348" bIns="45173" rtlCol="0" anchor="ctr"/>
          <a:lstStyle/>
          <a:p>
            <a:pPr algn="ctr" defTabSz="903426"/>
            <a:endParaRPr lang="ja-JP" altLang="en-US">
              <a:solidFill>
                <a:prstClr val="white"/>
              </a:solidFill>
            </a:endParaRPr>
          </a:p>
        </p:txBody>
      </p:sp>
      <p:sp>
        <p:nvSpPr>
          <p:cNvPr id="16" name="角丸四角形 15"/>
          <p:cNvSpPr/>
          <p:nvPr/>
        </p:nvSpPr>
        <p:spPr>
          <a:xfrm>
            <a:off x="4100860" y="4077072"/>
            <a:ext cx="1623268" cy="342896"/>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0348" tIns="45173" rIns="90348" bIns="45173" rtlCol="0" anchor="ctr"/>
          <a:lstStyle/>
          <a:p>
            <a:pPr algn="ctr" defTabSz="903426"/>
            <a:endParaRPr lang="ja-JP" altLang="en-US">
              <a:solidFill>
                <a:prstClr val="white"/>
              </a:solidFill>
            </a:endParaRPr>
          </a:p>
        </p:txBody>
      </p:sp>
      <p:sp>
        <p:nvSpPr>
          <p:cNvPr id="17" name="角丸四角形 16"/>
          <p:cNvSpPr/>
          <p:nvPr/>
        </p:nvSpPr>
        <p:spPr>
          <a:xfrm>
            <a:off x="4084216" y="3645024"/>
            <a:ext cx="1423888" cy="342896"/>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0348" tIns="45173" rIns="90348" bIns="45173" rtlCol="0" anchor="ctr"/>
          <a:lstStyle/>
          <a:p>
            <a:pPr algn="ctr" defTabSz="903426"/>
            <a:endParaRPr lang="ja-JP" altLang="en-US">
              <a:solidFill>
                <a:prstClr val="white"/>
              </a:solidFill>
            </a:endParaRPr>
          </a:p>
        </p:txBody>
      </p:sp>
      <p:sp>
        <p:nvSpPr>
          <p:cNvPr id="18" name="角丸四角形 17"/>
          <p:cNvSpPr/>
          <p:nvPr/>
        </p:nvSpPr>
        <p:spPr>
          <a:xfrm>
            <a:off x="5724129" y="4081194"/>
            <a:ext cx="1080120" cy="342896"/>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0348" tIns="45173" rIns="90348" bIns="45173" rtlCol="0" anchor="ctr"/>
          <a:lstStyle/>
          <a:p>
            <a:pPr algn="ctr" defTabSz="903426"/>
            <a:endParaRPr lang="ja-JP" altLang="en-US">
              <a:solidFill>
                <a:prstClr val="white"/>
              </a:solidFill>
            </a:endParaRPr>
          </a:p>
        </p:txBody>
      </p:sp>
      <p:sp>
        <p:nvSpPr>
          <p:cNvPr id="19" name="角丸四角形 18"/>
          <p:cNvSpPr/>
          <p:nvPr/>
        </p:nvSpPr>
        <p:spPr>
          <a:xfrm>
            <a:off x="5544108" y="3645024"/>
            <a:ext cx="828092" cy="342896"/>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0348" tIns="45173" rIns="90348" bIns="45173" rtlCol="0" anchor="ctr"/>
          <a:lstStyle/>
          <a:p>
            <a:pPr algn="ctr" defTabSz="903426"/>
            <a:endParaRPr lang="ja-JP" altLang="en-US">
              <a:solidFill>
                <a:prstClr val="white"/>
              </a:solidFill>
            </a:endParaRPr>
          </a:p>
        </p:txBody>
      </p:sp>
      <p:cxnSp>
        <p:nvCxnSpPr>
          <p:cNvPr id="3" name="直線コネクタ 2"/>
          <p:cNvCxnSpPr/>
          <p:nvPr/>
        </p:nvCxnSpPr>
        <p:spPr>
          <a:xfrm>
            <a:off x="4499992" y="4424090"/>
            <a:ext cx="0" cy="157038"/>
          </a:xfrm>
          <a:prstGeom prst="line">
            <a:avLst/>
          </a:prstGeom>
          <a:ln w="38100">
            <a:solidFill>
              <a:schemeClr val="tx2">
                <a:lumMod val="75000"/>
              </a:schemeClr>
            </a:solidFill>
          </a:ln>
        </p:spPr>
        <p:style>
          <a:lnRef idx="1">
            <a:schemeClr val="dk1"/>
          </a:lnRef>
          <a:fillRef idx="0">
            <a:schemeClr val="dk1"/>
          </a:fillRef>
          <a:effectRef idx="0">
            <a:schemeClr val="dk1"/>
          </a:effectRef>
          <a:fontRef idx="minor">
            <a:schemeClr val="tx1"/>
          </a:fontRef>
        </p:style>
      </p:cxnSp>
      <p:cxnSp>
        <p:nvCxnSpPr>
          <p:cNvPr id="20" name="直線コネクタ 19"/>
          <p:cNvCxnSpPr/>
          <p:nvPr/>
        </p:nvCxnSpPr>
        <p:spPr>
          <a:xfrm flipH="1">
            <a:off x="5783560" y="4437856"/>
            <a:ext cx="143768" cy="152400"/>
          </a:xfrm>
          <a:prstGeom prst="line">
            <a:avLst/>
          </a:prstGeom>
          <a:ln w="38100">
            <a:solidFill>
              <a:schemeClr val="accent3">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94359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79512" y="775738"/>
            <a:ext cx="6336704" cy="307760"/>
          </a:xfrm>
          <a:prstGeom prst="rect">
            <a:avLst/>
          </a:prstGeom>
          <a:noFill/>
        </p:spPr>
        <p:txBody>
          <a:bodyPr wrap="square" lIns="91424" tIns="45712" rIns="91424" bIns="45712" rtlCol="0">
            <a:spAutoFit/>
          </a:bodyPr>
          <a:lstStyle/>
          <a:p>
            <a:r>
              <a:rPr lang="ja-JP" altLang="en-US" sz="1400" b="1" dirty="0"/>
              <a:t>■ </a:t>
            </a:r>
            <a:r>
              <a:rPr lang="ja-JP" altLang="en-US" sz="1400" b="1" u="sng" dirty="0"/>
              <a:t>障がい者の雇用率・法定雇用率達成企業割合の推移</a:t>
            </a:r>
            <a:endParaRPr lang="en-US" altLang="ja-JP" sz="1400" b="1" u="sng" dirty="0"/>
          </a:p>
        </p:txBody>
      </p:sp>
      <p:sp>
        <p:nvSpPr>
          <p:cNvPr id="8" name="タイトル 1"/>
          <p:cNvSpPr txBox="1">
            <a:spLocks/>
          </p:cNvSpPr>
          <p:nvPr/>
        </p:nvSpPr>
        <p:spPr>
          <a:xfrm>
            <a:off x="0" y="1"/>
            <a:ext cx="9144000" cy="620688"/>
          </a:xfrm>
          <a:prstGeom prst="rect">
            <a:avLst/>
          </a:prstGeom>
          <a:solidFill>
            <a:srgbClr val="3366FF"/>
          </a:solidFill>
          <a:ln>
            <a:solidFill>
              <a:srgbClr val="3366FF"/>
            </a:solidFill>
          </a:ln>
        </p:spPr>
        <p:txBody>
          <a:bodyPr lIns="91424" tIns="45712" rIns="91424" bIns="45712"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b="1" dirty="0">
                <a:solidFill>
                  <a:schemeClr val="bg1"/>
                </a:solidFill>
                <a:latin typeface="+mj-ea"/>
                <a:cs typeface="Meiryo UI" panose="020B0604030504040204" pitchFamily="50" charset="-128"/>
              </a:rPr>
              <a:t>方向性</a:t>
            </a:r>
            <a:r>
              <a:rPr lang="en-US" altLang="ja-JP" sz="2000" b="1" dirty="0">
                <a:solidFill>
                  <a:schemeClr val="bg1"/>
                </a:solidFill>
                <a:latin typeface="+mj-ea"/>
                <a:cs typeface="Meiryo UI" panose="020B0604030504040204" pitchFamily="50" charset="-128"/>
              </a:rPr>
              <a:t>Ⅱ</a:t>
            </a:r>
            <a:r>
              <a:rPr lang="ja-JP" altLang="en-US" sz="2000" b="1" dirty="0">
                <a:solidFill>
                  <a:schemeClr val="bg1"/>
                </a:solidFill>
                <a:latin typeface="+mj-ea"/>
                <a:cs typeface="Meiryo UI" panose="020B0604030504040204" pitchFamily="50" charset="-128"/>
              </a:rPr>
              <a:t>）人口減少・超高齢社会でも持続可能な地域づくり</a:t>
            </a:r>
            <a:endParaRPr lang="ja-JP" altLang="en-US" sz="3200" b="1" dirty="0">
              <a:solidFill>
                <a:schemeClr val="bg1"/>
              </a:solidFill>
              <a:latin typeface="+mj-ea"/>
              <a:cs typeface="Meiryo UI" panose="020B0604030504040204" pitchFamily="50" charset="-12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3" y="1077846"/>
            <a:ext cx="7936093" cy="487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正方形/長方形 4"/>
          <p:cNvSpPr>
            <a:spLocks noChangeArrowheads="1"/>
          </p:cNvSpPr>
          <p:nvPr/>
        </p:nvSpPr>
        <p:spPr bwMode="auto">
          <a:xfrm>
            <a:off x="492076" y="6018103"/>
            <a:ext cx="4638784" cy="24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a:latin typeface="+mj-ea"/>
                <a:ea typeface="+mj-ea"/>
              </a:rPr>
              <a:t>資料：厚生労働省「障害者雇用状況の集計結果」より作成</a:t>
            </a:r>
            <a:endParaRPr lang="ja-JP" altLang="en-US" sz="800" dirty="0">
              <a:latin typeface="+mj-ea"/>
              <a:ea typeface="+mj-ea"/>
            </a:endParaRPr>
          </a:p>
        </p:txBody>
      </p:sp>
      <p:sp>
        <p:nvSpPr>
          <p:cNvPr id="6"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11</a:t>
            </a:fld>
            <a:endParaRPr lang="ja-JP" altLang="en-US" sz="1800" dirty="0">
              <a:solidFill>
                <a:schemeClr val="tx1"/>
              </a:solidFill>
            </a:endParaRPr>
          </a:p>
        </p:txBody>
      </p:sp>
    </p:spTree>
    <p:extLst>
      <p:ext uri="{BB962C8B-B14F-4D97-AF65-F5344CB8AC3E}">
        <p14:creationId xmlns:p14="http://schemas.microsoft.com/office/powerpoint/2010/main" val="3794359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07504" y="692696"/>
            <a:ext cx="6336704" cy="307760"/>
          </a:xfrm>
          <a:prstGeom prst="rect">
            <a:avLst/>
          </a:prstGeom>
          <a:noFill/>
        </p:spPr>
        <p:txBody>
          <a:bodyPr wrap="square" lIns="91424" tIns="45712" rIns="91424" bIns="45712" rtlCol="0">
            <a:spAutoFit/>
          </a:bodyPr>
          <a:lstStyle/>
          <a:p>
            <a:pPr defTabSz="914400"/>
            <a:r>
              <a:rPr lang="ja-JP" altLang="en-US" sz="1400" b="1" dirty="0"/>
              <a:t>■ </a:t>
            </a:r>
            <a:r>
              <a:rPr lang="ja-JP" altLang="en-US" sz="1400" b="1" u="sng" dirty="0" smtClean="0"/>
              <a:t>新・大阪府地震防災アクションプラン～集中取組期間の進捗結果～</a:t>
            </a:r>
            <a:endParaRPr lang="en-US" altLang="ja-JP" sz="1400" b="1" u="sng" dirty="0"/>
          </a:p>
        </p:txBody>
      </p:sp>
      <p:sp>
        <p:nvSpPr>
          <p:cNvPr id="8" name="タイトル 1"/>
          <p:cNvSpPr txBox="1">
            <a:spLocks/>
          </p:cNvSpPr>
          <p:nvPr/>
        </p:nvSpPr>
        <p:spPr>
          <a:xfrm>
            <a:off x="0" y="1"/>
            <a:ext cx="9144000" cy="620688"/>
          </a:xfrm>
          <a:prstGeom prst="rect">
            <a:avLst/>
          </a:prstGeom>
          <a:solidFill>
            <a:srgbClr val="3366FF"/>
          </a:solidFill>
          <a:ln>
            <a:solidFill>
              <a:srgbClr val="3366FF"/>
            </a:solidFill>
          </a:ln>
        </p:spPr>
        <p:txBody>
          <a:bodyPr lIns="91424" tIns="45712" rIns="91424" bIns="45712"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b="1" dirty="0">
                <a:solidFill>
                  <a:prstClr val="white"/>
                </a:solidFill>
                <a:latin typeface="ＭＳ Ｐゴシック"/>
                <a:cs typeface="Meiryo UI" panose="020B0604030504040204" pitchFamily="50" charset="-128"/>
              </a:rPr>
              <a:t>方向性</a:t>
            </a:r>
            <a:r>
              <a:rPr lang="en-US" altLang="ja-JP" sz="2000" b="1" dirty="0">
                <a:solidFill>
                  <a:prstClr val="white"/>
                </a:solidFill>
                <a:latin typeface="ＭＳ Ｐゴシック"/>
                <a:cs typeface="Meiryo UI" panose="020B0604030504040204" pitchFamily="50" charset="-128"/>
              </a:rPr>
              <a:t>Ⅱ</a:t>
            </a:r>
            <a:r>
              <a:rPr lang="ja-JP" altLang="en-US" sz="2000" b="1" dirty="0">
                <a:solidFill>
                  <a:prstClr val="white"/>
                </a:solidFill>
                <a:latin typeface="ＭＳ Ｐゴシック"/>
                <a:cs typeface="Meiryo UI" panose="020B0604030504040204" pitchFamily="50" charset="-128"/>
              </a:rPr>
              <a:t>）人口減少・超高齢社会でも持続可能な地域づくり</a:t>
            </a:r>
            <a:endParaRPr lang="ja-JP" altLang="en-US" sz="3200" b="1" dirty="0">
              <a:solidFill>
                <a:prstClr val="white"/>
              </a:solidFill>
              <a:latin typeface="ＭＳ Ｐゴシック"/>
              <a:cs typeface="Meiryo UI" panose="020B0604030504040204" pitchFamily="50" charset="-128"/>
            </a:endParaRPr>
          </a:p>
        </p:txBody>
      </p:sp>
      <p:sp>
        <p:nvSpPr>
          <p:cNvPr id="4"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prstClr val="black"/>
                </a:solidFill>
              </a:rPr>
              <a:pPr>
                <a:defRPr/>
              </a:pPr>
              <a:t>12</a:t>
            </a:fld>
            <a:endParaRPr lang="ja-JP" altLang="en-US" sz="1800" dirty="0">
              <a:solidFill>
                <a:prstClr val="black"/>
              </a:solidFill>
            </a:endParaRPr>
          </a:p>
        </p:txBody>
      </p:sp>
      <p:graphicFrame>
        <p:nvGraphicFramePr>
          <p:cNvPr id="5" name="表 4"/>
          <p:cNvGraphicFramePr>
            <a:graphicFrameLocks noGrp="1"/>
          </p:cNvGraphicFramePr>
          <p:nvPr>
            <p:extLst>
              <p:ext uri="{D42A27DB-BD31-4B8C-83A1-F6EECF244321}">
                <p14:modId xmlns:p14="http://schemas.microsoft.com/office/powerpoint/2010/main" val="1023917585"/>
              </p:ext>
            </p:extLst>
          </p:nvPr>
        </p:nvGraphicFramePr>
        <p:xfrm>
          <a:off x="431480" y="2276872"/>
          <a:ext cx="5004616" cy="860651"/>
        </p:xfrm>
        <a:graphic>
          <a:graphicData uri="http://schemas.openxmlformats.org/drawingml/2006/table">
            <a:tbl>
              <a:tblPr firstRow="1" firstCol="1" bandRow="1">
                <a:tableStyleId>{5940675A-B579-460E-94D1-54222C63F5DA}</a:tableStyleId>
              </a:tblPr>
              <a:tblGrid>
                <a:gridCol w="3636464"/>
                <a:gridCol w="1368152"/>
              </a:tblGrid>
              <a:tr h="177436">
                <a:tc>
                  <a:txBody>
                    <a:bodyPr/>
                    <a:lstStyle/>
                    <a:p>
                      <a:pPr algn="ctr">
                        <a:lnSpc>
                          <a:spcPts val="1100"/>
                        </a:lnSpc>
                        <a:spcAft>
                          <a:spcPts val="0"/>
                        </a:spcAft>
                      </a:pPr>
                      <a:r>
                        <a:rPr lang="ja-JP" sz="1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各アクションの進捗状況評価</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00"/>
                        </a:lnSpc>
                        <a:spcAft>
                          <a:spcPts val="0"/>
                        </a:spcAft>
                      </a:pPr>
                      <a:r>
                        <a:rPr lang="ja-JP" sz="1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a:t>
                      </a:r>
                      <a:r>
                        <a:rPr 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endParaRPr lang="ja-JP" sz="1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6024">
                <a:tc>
                  <a:txBody>
                    <a:bodyPr/>
                    <a:lstStyle/>
                    <a:p>
                      <a:pPr indent="127000" algn="just">
                        <a:lnSpc>
                          <a:spcPts val="1100"/>
                        </a:lnSpc>
                        <a:spcAft>
                          <a:spcPts val="0"/>
                        </a:spcAft>
                      </a:pP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①</a:t>
                      </a:r>
                      <a:r>
                        <a:rPr lang="ja-JP" sz="1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計画</a:t>
                      </a:r>
                      <a:r>
                        <a:rPr 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以上</a:t>
                      </a: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r>
                        <a:rPr 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進んで</a:t>
                      </a:r>
                      <a:r>
                        <a:rPr lang="ja-JP" sz="1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いる</a:t>
                      </a:r>
                      <a:r>
                        <a:rPr 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アクション</a:t>
                      </a:r>
                      <a:endPar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00"/>
                        </a:lnSpc>
                        <a:spcAft>
                          <a:spcPts val="0"/>
                        </a:spcAft>
                      </a:pP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アクション</a:t>
                      </a:r>
                      <a:endParaRPr lang="ja-JP" sz="1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6024">
                <a:tc>
                  <a:txBody>
                    <a:bodyPr/>
                    <a:lstStyle/>
                    <a:p>
                      <a:pPr indent="127000" algn="just">
                        <a:lnSpc>
                          <a:spcPts val="1100"/>
                        </a:lnSpc>
                        <a:spcAft>
                          <a:spcPts val="0"/>
                        </a:spcAft>
                      </a:pP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②</a:t>
                      </a:r>
                      <a:r>
                        <a:rPr lang="ja-JP" sz="1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概ね</a:t>
                      </a:r>
                      <a:r>
                        <a:rPr lang="ja-JP" sz="1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計画どおり進んでいる</a:t>
                      </a:r>
                      <a:r>
                        <a:rPr 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アクション</a:t>
                      </a:r>
                      <a:endPar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00"/>
                        </a:lnSpc>
                        <a:spcAft>
                          <a:spcPts val="0"/>
                        </a:spcAft>
                      </a:pP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98</a:t>
                      </a: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アクション</a:t>
                      </a:r>
                      <a:endParaRPr lang="ja-JP" sz="1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1167">
                <a:tc>
                  <a:txBody>
                    <a:bodyPr/>
                    <a:lstStyle/>
                    <a:p>
                      <a:pPr indent="127000" algn="just">
                        <a:lnSpc>
                          <a:spcPts val="1100"/>
                        </a:lnSpc>
                        <a:spcAft>
                          <a:spcPts val="0"/>
                        </a:spcAft>
                      </a:pP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③</a:t>
                      </a:r>
                      <a:r>
                        <a:rPr lang="ja-JP" sz="1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計画どおり進んでいない</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ts val="1100"/>
                        </a:lnSpc>
                        <a:spcBef>
                          <a:spcPts val="0"/>
                        </a:spcBef>
                        <a:spcAft>
                          <a:spcPts val="0"/>
                        </a:spcAft>
                        <a:buClrTx/>
                        <a:buSzTx/>
                        <a:buFontTx/>
                        <a:buNone/>
                        <a:tabLst/>
                        <a:defRPr/>
                      </a:pP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a:t>
                      </a: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アクション</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テキスト ボックス 5"/>
          <p:cNvSpPr txBox="1"/>
          <p:nvPr/>
        </p:nvSpPr>
        <p:spPr>
          <a:xfrm>
            <a:off x="-108520" y="1999873"/>
            <a:ext cx="3888432" cy="276999"/>
          </a:xfrm>
          <a:prstGeom prst="rect">
            <a:avLst/>
          </a:prstGeom>
          <a:noFill/>
        </p:spPr>
        <p:txBody>
          <a:bodyPr wrap="square" rtlCol="0">
            <a:spAutoFit/>
          </a:bodyPr>
          <a:lstStyle/>
          <a:p>
            <a:pPr defTabSz="914400"/>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アクション全体の進捗状況</a:t>
            </a:r>
            <a:r>
              <a:rPr lang="ja-JP"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323528" y="973177"/>
            <a:ext cx="8496944" cy="1015663"/>
          </a:xfrm>
          <a:prstGeom prst="rect">
            <a:avLst/>
          </a:prstGeom>
          <a:noFill/>
        </p:spPr>
        <p:txBody>
          <a:bodyPr wrap="square" rtlCol="0">
            <a:spAutoFit/>
          </a:bodyPr>
          <a:lstStyle/>
          <a:p>
            <a:pPr marL="171450" indent="-171450" defTabSz="914400">
              <a:buFont typeface="Meiryo UI" panose="020B0604030504040204" pitchFamily="50" charset="-128"/>
              <a:buChar char="○"/>
            </a:pP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新・大阪府地震防災アクションプラン」は、平成</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27</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年から</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36</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年度までの</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年間</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取組</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期間とし、</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府民の</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安心</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安全</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確保に全力を傾ける</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ため、平成</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27</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年度</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から</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29</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年度の３年間を「集中取組期間」としています</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defTabSz="914400">
              <a:buFont typeface="Meiryo UI" panose="020B0604030504040204" pitchFamily="50" charset="-128"/>
              <a:buChar char="○"/>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defTabSz="914400">
              <a:buFont typeface="Meiryo UI" panose="020B0604030504040204" pitchFamily="50" charset="-128"/>
              <a:buChar cha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プランに位置付けている各アクションは、毎年度、進捗状況や目標達成度の評価を行い、その見直し・改善を通じて着実な推進につなげることとしており、集中取組期間（平成</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29</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年度）の</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各アクションの進捗状況評価</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結果は以下のとおりです</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2804057875"/>
              </p:ext>
            </p:extLst>
          </p:nvPr>
        </p:nvGraphicFramePr>
        <p:xfrm>
          <a:off x="422711" y="3250710"/>
          <a:ext cx="5373425" cy="3490658"/>
        </p:xfrm>
        <a:graphic>
          <a:graphicData uri="http://schemas.openxmlformats.org/drawingml/2006/table">
            <a:tbl>
              <a:tblPr firstRow="1" firstCol="1" bandRow="1">
                <a:tableStyleId>{5940675A-B579-460E-94D1-54222C63F5DA}</a:tableStyleId>
              </a:tblPr>
              <a:tblGrid>
                <a:gridCol w="1110333"/>
                <a:gridCol w="2131546"/>
                <a:gridCol w="2131546"/>
              </a:tblGrid>
              <a:tr h="391726">
                <a:tc>
                  <a:txBody>
                    <a:bodyPr/>
                    <a:lstStyle/>
                    <a:p>
                      <a:pPr algn="ctr">
                        <a:lnSpc>
                          <a:spcPts val="1200"/>
                        </a:lnSpc>
                        <a:spcAft>
                          <a:spcPts val="0"/>
                        </a:spcAft>
                        <a:tabLst>
                          <a:tab pos="1504950" algn="l"/>
                        </a:tabLst>
                      </a:pPr>
                      <a:r>
                        <a:rPr lang="en-US" sz="10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spcAft>
                          <a:spcPts val="0"/>
                        </a:spcAft>
                      </a:pP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府</a:t>
                      </a: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や市町村等</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の</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spcAft>
                          <a:spcPts val="0"/>
                        </a:spcAft>
                      </a:pP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取組み結果の定量化が可能</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spcAft>
                          <a:spcPts val="0"/>
                        </a:spcAft>
                      </a:pP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府</a:t>
                      </a: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や市町村等</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の</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spcAft>
                          <a:spcPts val="0"/>
                        </a:spcAft>
                      </a:pP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取組み結果の定量化が困難</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96860">
                <a:tc>
                  <a:txBody>
                    <a:bodyPr/>
                    <a:lstStyle/>
                    <a:p>
                      <a:pPr algn="l">
                        <a:lnSpc>
                          <a:spcPts val="1200"/>
                        </a:lnSpc>
                        <a:spcAft>
                          <a:spcPts val="0"/>
                        </a:spcAft>
                      </a:pP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府自ら</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取組むアクション</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200"/>
                        </a:lnSpc>
                        <a:spcAft>
                          <a:spcPts val="0"/>
                        </a:spcAft>
                      </a:pP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Ⅰ</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定量的</a:t>
                      </a: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指標による</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管理</a:t>
                      </a: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　・防潮堤の津波浸水対策</a:t>
                      </a:r>
                    </a:p>
                    <a:p>
                      <a:pPr algn="l">
                        <a:lnSpc>
                          <a:spcPts val="1200"/>
                        </a:lnSpc>
                        <a:spcAft>
                          <a:spcPts val="0"/>
                        </a:spcAft>
                      </a:pP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　・水門の</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耐震化</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baseline="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等</a:t>
                      </a:r>
                      <a:endParaRPr lang="en-US" altLang="ja-JP" sz="1000" b="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200"/>
                        </a:lnSpc>
                        <a:spcAft>
                          <a:spcPts val="0"/>
                        </a:spcAft>
                      </a:pP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Ⅱ</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取組</a:t>
                      </a: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内容の達成</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状況に</a:t>
                      </a: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よる</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評価</a:t>
                      </a: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　・大阪</a:t>
                      </a:r>
                      <a:r>
                        <a:rPr lang="en-US" sz="1000" kern="100" dirty="0">
                          <a:effectLst/>
                          <a:latin typeface="Meiryo UI" panose="020B0604030504040204" pitchFamily="50" charset="-128"/>
                          <a:ea typeface="Meiryo UI" panose="020B0604030504040204" pitchFamily="50" charset="-128"/>
                          <a:cs typeface="Meiryo UI" panose="020B0604030504040204" pitchFamily="50" charset="-128"/>
                        </a:rPr>
                        <a:t>880</a:t>
                      </a: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万人訓練の充実</a:t>
                      </a:r>
                    </a:p>
                    <a:p>
                      <a:pPr algn="l">
                        <a:lnSpc>
                          <a:spcPts val="1200"/>
                        </a:lnSpc>
                        <a:spcAft>
                          <a:spcPts val="0"/>
                        </a:spcAft>
                      </a:pP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　・津波防御施設の閉鎖</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体制</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の</a:t>
                      </a: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充実</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　・災害医療体制の</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整備</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等</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96860">
                <a:tc>
                  <a:txBody>
                    <a:bodyPr/>
                    <a:lstStyle/>
                    <a:p>
                      <a:pPr algn="l">
                        <a:lnSpc>
                          <a:spcPts val="1200"/>
                        </a:lnSpc>
                        <a:spcAft>
                          <a:spcPts val="0"/>
                        </a:spcAft>
                      </a:pP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市町村や民間団体等</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の取組み</a:t>
                      </a: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を支援</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するアクション</a:t>
                      </a: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　</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200"/>
                        </a:lnSpc>
                        <a:spcAft>
                          <a:spcPts val="0"/>
                        </a:spcAft>
                      </a:pP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Ⅲ</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spc="-10" dirty="0" smtClean="0">
                          <a:effectLst/>
                          <a:latin typeface="Meiryo UI" panose="020B0604030504040204" pitchFamily="50" charset="-128"/>
                          <a:ea typeface="Meiryo UI" panose="020B0604030504040204" pitchFamily="50" charset="-128"/>
                          <a:cs typeface="Meiryo UI" panose="020B0604030504040204" pitchFamily="50" charset="-128"/>
                        </a:rPr>
                        <a:t>府</a:t>
                      </a:r>
                      <a:r>
                        <a:rPr lang="ja-JP" sz="1000" kern="100" spc="-10" dirty="0">
                          <a:effectLst/>
                          <a:latin typeface="Meiryo UI" panose="020B0604030504040204" pitchFamily="50" charset="-128"/>
                          <a:ea typeface="Meiryo UI" panose="020B0604030504040204" pitchFamily="50" charset="-128"/>
                          <a:cs typeface="Meiryo UI" panose="020B0604030504040204" pitchFamily="50" charset="-128"/>
                        </a:rPr>
                        <a:t>の取組内容の達成</a:t>
                      </a:r>
                      <a:r>
                        <a:rPr lang="ja-JP" sz="1000" kern="100" spc="-10" dirty="0" smtClean="0">
                          <a:effectLst/>
                          <a:latin typeface="Meiryo UI" panose="020B0604030504040204" pitchFamily="50" charset="-128"/>
                          <a:ea typeface="Meiryo UI" panose="020B0604030504040204" pitchFamily="50" charset="-128"/>
                          <a:cs typeface="Meiryo UI" panose="020B0604030504040204" pitchFamily="50" charset="-128"/>
                        </a:rPr>
                        <a:t>状況による評価</a:t>
                      </a:r>
                      <a:r>
                        <a:rPr lang="ja-JP" altLang="en-US" sz="1000" kern="100" spc="-1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kern="100" spc="-1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baseline="30000" dirty="0" smtClean="0">
                          <a:effectLst/>
                          <a:latin typeface="Meiryo UI" panose="020B0604030504040204" pitchFamily="50" charset="-128"/>
                          <a:ea typeface="Meiryo UI" panose="020B0604030504040204" pitchFamily="50" charset="-128"/>
                          <a:cs typeface="Meiryo UI" panose="020B0604030504040204" pitchFamily="50" charset="-128"/>
                        </a:rPr>
                        <a:t>注</a:t>
                      </a:r>
                      <a:r>
                        <a:rPr lang="en-US" altLang="ja-JP" sz="1000" kern="100" baseline="30000" dirty="0" smtClean="0">
                          <a:effectLst/>
                          <a:latin typeface="Meiryo UI" panose="020B0604030504040204" pitchFamily="50" charset="-128"/>
                          <a:ea typeface="Meiryo UI" panose="020B0604030504040204" pitchFamily="50" charset="-128"/>
                          <a:cs typeface="Meiryo UI" panose="020B0604030504040204" pitchFamily="50" charset="-128"/>
                        </a:rPr>
                        <a:t>)</a:t>
                      </a:r>
                    </a:p>
                    <a:p>
                      <a:pPr algn="r">
                        <a:lnSpc>
                          <a:spcPts val="1200"/>
                        </a:lnSpc>
                        <a:spcAft>
                          <a:spcPts val="0"/>
                        </a:spcAft>
                      </a:pP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　・民間建築物の耐震化</a:t>
                      </a:r>
                    </a:p>
                    <a:p>
                      <a:pPr algn="l">
                        <a:lnSpc>
                          <a:spcPts val="1200"/>
                        </a:lnSpc>
                        <a:spcAft>
                          <a:spcPts val="0"/>
                        </a:spcAft>
                      </a:pP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　・鉄道施設の防災</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対策</a:t>
                      </a: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管理化学物質</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の適正</a:t>
                      </a: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管理</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指導</a:t>
                      </a:r>
                      <a:r>
                        <a:rPr lang="ja-JP" altLang="en-US" sz="1000" kern="100" baseline="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等</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1200"/>
                        </a:lnSpc>
                        <a:spcAft>
                          <a:spcPts val="0"/>
                        </a:spcAft>
                      </a:pP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Ⅳ</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府</a:t>
                      </a: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の取組内容の達成</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状況に</a:t>
                      </a: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よる</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評価</a:t>
                      </a: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r">
                        <a:lnSpc>
                          <a:spcPts val="1200"/>
                        </a:lnSpc>
                        <a:spcAft>
                          <a:spcPts val="0"/>
                        </a:spcAft>
                      </a:pP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　・地下空間対策の促進</a:t>
                      </a:r>
                    </a:p>
                    <a:p>
                      <a:pPr algn="l">
                        <a:lnSpc>
                          <a:spcPts val="1200"/>
                        </a:lnSpc>
                        <a:spcAft>
                          <a:spcPts val="0"/>
                        </a:spcAft>
                      </a:pP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　・帰宅困難者対策の確立</a:t>
                      </a:r>
                    </a:p>
                    <a:p>
                      <a:pPr algn="l">
                        <a:lnSpc>
                          <a:spcPts val="1200"/>
                        </a:lnSpc>
                        <a:spcAft>
                          <a:spcPts val="0"/>
                        </a:spcAft>
                      </a:pP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　・災害廃棄物の適正</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処理</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等</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5212">
                <a:tc gridSpan="3">
                  <a:txBody>
                    <a:bodyPr/>
                    <a:lstStyle/>
                    <a:p>
                      <a:pPr algn="r">
                        <a:lnSpc>
                          <a:spcPts val="1200"/>
                        </a:lnSpc>
                        <a:spcAft>
                          <a:spcPts val="0"/>
                        </a:spcAft>
                      </a:pPr>
                      <a:r>
                        <a:rPr kumimoji="1" lang="en-US" altLang="ja-JP" sz="10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0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注</a:t>
                      </a:r>
                      <a:r>
                        <a:rPr kumimoji="1" lang="en-US" altLang="ja-JP" sz="10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0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：市町村や民間団体等の取組み結果が定量的に示せるものについては、参考数値とします。</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lnSpc>
                          <a:spcPts val="500"/>
                        </a:lnSpc>
                        <a:spcAft>
                          <a:spcPts val="0"/>
                        </a:spcAft>
                      </a:pPr>
                      <a:endParaRPr lang="ja-JP" sz="1200" kern="100" dirty="0">
                        <a:effectLst/>
                        <a:latin typeface="Century"/>
                        <a:ea typeface="ＭＳ 明朝"/>
                        <a:cs typeface="Times New Roman"/>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lnSpc>
                          <a:spcPts val="500"/>
                        </a:lnSpc>
                        <a:spcAft>
                          <a:spcPts val="0"/>
                        </a:spcAft>
                      </a:pPr>
                      <a:endParaRPr lang="ja-JP" sz="1200" kern="100" dirty="0">
                        <a:effectLst/>
                        <a:latin typeface="Century"/>
                        <a:ea typeface="ＭＳ 明朝"/>
                        <a:cs typeface="Times New Roman"/>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2" name="テキスト ボックス 11"/>
          <p:cNvSpPr txBox="1"/>
          <p:nvPr/>
        </p:nvSpPr>
        <p:spPr>
          <a:xfrm>
            <a:off x="2728624" y="4748598"/>
            <a:ext cx="871568" cy="246221"/>
          </a:xfrm>
          <a:prstGeom prst="rect">
            <a:avLst/>
          </a:prstGeom>
          <a:noFill/>
          <a:ln>
            <a:solidFill>
              <a:schemeClr val="tx1"/>
            </a:solidFill>
          </a:ln>
        </p:spPr>
        <p:txBody>
          <a:bodyPr wrap="square" rtlCol="0" anchor="ctr">
            <a:spAutoFit/>
          </a:bodyPr>
          <a:lstStyle/>
          <a:p>
            <a:pPr algn="ctr" defTabSz="914400"/>
            <a:r>
              <a:rPr lang="en-US" altLang="ja-JP" sz="1000" b="1" kern="100"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ja-JP" sz="1000" b="1" kern="100" dirty="0" smtClean="0">
                <a:latin typeface="Meiryo UI" panose="020B0604030504040204" pitchFamily="50" charset="-128"/>
                <a:ea typeface="Meiryo UI" panose="020B0604030504040204" pitchFamily="50" charset="-128"/>
                <a:cs typeface="Meiryo UI" panose="020B0604030504040204" pitchFamily="50" charset="-128"/>
              </a:rPr>
              <a:t>アクション</a:t>
            </a:r>
            <a:endParaRPr lang="ja-JP" altLang="ja-JP" sz="1000" b="1"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4879568" y="4752446"/>
            <a:ext cx="871568" cy="246221"/>
          </a:xfrm>
          <a:prstGeom prst="rect">
            <a:avLst/>
          </a:prstGeom>
          <a:noFill/>
          <a:ln>
            <a:solidFill>
              <a:schemeClr val="tx1"/>
            </a:solidFill>
          </a:ln>
        </p:spPr>
        <p:txBody>
          <a:bodyPr wrap="square" rtlCol="0" anchor="ctr">
            <a:spAutoFit/>
          </a:bodyPr>
          <a:lstStyle/>
          <a:p>
            <a:pPr algn="ctr" defTabSz="914400">
              <a:lnSpc>
                <a:spcPts val="1200"/>
              </a:lnSpc>
            </a:pPr>
            <a:r>
              <a:rPr lang="en-US" altLang="ja-JP" sz="10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41</a:t>
            </a:r>
            <a:r>
              <a:rPr lang="ja-JP" altLang="ja-JP" sz="10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アクション</a:t>
            </a:r>
            <a:endParaRPr lang="en-US" altLang="ja-JP" sz="10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2728624" y="6188758"/>
            <a:ext cx="871568" cy="246221"/>
          </a:xfrm>
          <a:prstGeom prst="rect">
            <a:avLst/>
          </a:prstGeom>
          <a:noFill/>
          <a:ln>
            <a:solidFill>
              <a:schemeClr val="tx1"/>
            </a:solidFill>
          </a:ln>
        </p:spPr>
        <p:txBody>
          <a:bodyPr wrap="square" rtlCol="0" anchor="ctr">
            <a:spAutoFit/>
          </a:bodyPr>
          <a:lstStyle/>
          <a:p>
            <a:pPr algn="ctr" defTabSz="914400">
              <a:lnSpc>
                <a:spcPts val="1200"/>
              </a:lnSpc>
            </a:pPr>
            <a:r>
              <a:rPr lang="en-US" altLang="ja-JP" sz="1000" b="1" kern="100" dirty="0" smtClean="0">
                <a:latin typeface="Meiryo UI" panose="020B0604030504040204" pitchFamily="50" charset="-128"/>
                <a:ea typeface="Meiryo UI" panose="020B0604030504040204" pitchFamily="50" charset="-128"/>
                <a:cs typeface="Meiryo UI" panose="020B0604030504040204" pitchFamily="50" charset="-128"/>
              </a:rPr>
              <a:t>17</a:t>
            </a:r>
            <a:r>
              <a:rPr lang="ja-JP" altLang="ja-JP" sz="1000" b="1" kern="100" dirty="0" smtClean="0">
                <a:latin typeface="Meiryo UI" panose="020B0604030504040204" pitchFamily="50" charset="-128"/>
                <a:ea typeface="Meiryo UI" panose="020B0604030504040204" pitchFamily="50" charset="-128"/>
                <a:cs typeface="Meiryo UI" panose="020B0604030504040204" pitchFamily="50" charset="-128"/>
              </a:rPr>
              <a:t>アクション</a:t>
            </a:r>
            <a:endParaRPr lang="en-US" altLang="ja-JP" sz="1000" b="1"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4879568" y="6188758"/>
            <a:ext cx="871568" cy="246221"/>
          </a:xfrm>
          <a:prstGeom prst="rect">
            <a:avLst/>
          </a:prstGeom>
          <a:noFill/>
          <a:ln>
            <a:solidFill>
              <a:schemeClr val="tx1"/>
            </a:solidFill>
          </a:ln>
        </p:spPr>
        <p:txBody>
          <a:bodyPr wrap="square" rtlCol="0" anchor="ctr">
            <a:spAutoFit/>
          </a:bodyPr>
          <a:lstStyle/>
          <a:p>
            <a:pPr algn="ctr" defTabSz="914400">
              <a:lnSpc>
                <a:spcPts val="1200"/>
              </a:lnSpc>
            </a:pPr>
            <a:r>
              <a:rPr lang="en-US" altLang="ja-JP" sz="1000" b="1" kern="100" dirty="0" smtClean="0">
                <a:latin typeface="Meiryo UI" panose="020B0604030504040204" pitchFamily="50" charset="-128"/>
                <a:ea typeface="Meiryo UI" panose="020B0604030504040204" pitchFamily="50" charset="-128"/>
                <a:cs typeface="Meiryo UI" panose="020B0604030504040204" pitchFamily="50" charset="-128"/>
              </a:rPr>
              <a:t>22</a:t>
            </a:r>
            <a:r>
              <a:rPr lang="ja-JP" altLang="ja-JP" sz="1000" b="1" kern="100" dirty="0" smtClean="0">
                <a:latin typeface="Meiryo UI" panose="020B0604030504040204" pitchFamily="50" charset="-128"/>
                <a:ea typeface="Meiryo UI" panose="020B0604030504040204" pitchFamily="50" charset="-128"/>
                <a:cs typeface="Meiryo UI" panose="020B0604030504040204" pitchFamily="50" charset="-128"/>
              </a:rPr>
              <a:t>アクション</a:t>
            </a:r>
            <a:endParaRPr lang="en-US" altLang="ja-JP" sz="1000" b="1"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5940152" y="3140967"/>
            <a:ext cx="2736304" cy="3528393"/>
          </a:xfrm>
          <a:prstGeom prst="round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defTabSz="914400"/>
            <a:r>
              <a:rPr lang="ja-JP" altLang="en-US" sz="1050" u="sng" dirty="0" smtClean="0">
                <a:solidFill>
                  <a:schemeClr val="tx1"/>
                </a:solidFill>
              </a:rPr>
              <a:t>各アクションの主だった進捗</a:t>
            </a:r>
            <a:endParaRPr lang="en-US" altLang="ja-JP" sz="1050" u="sng" dirty="0">
              <a:solidFill>
                <a:schemeClr val="tx1"/>
              </a:solidFill>
            </a:endParaRPr>
          </a:p>
          <a:p>
            <a:pPr defTabSz="914400"/>
            <a:r>
              <a:rPr lang="ja-JP" altLang="en-US" sz="1050" dirty="0">
                <a:solidFill>
                  <a:schemeClr val="tx1"/>
                </a:solidFill>
              </a:rPr>
              <a:t>・</a:t>
            </a:r>
            <a:r>
              <a:rPr lang="ja-JP" altLang="en-US" sz="1050" dirty="0" smtClean="0">
                <a:solidFill>
                  <a:schemeClr val="tx1"/>
                </a:solidFill>
              </a:rPr>
              <a:t> 第一線防潮堤で「満潮時に地震直後から浸水が始まる危険性がある防潮堤（約</a:t>
            </a:r>
            <a:r>
              <a:rPr lang="en-US" altLang="ja-JP" sz="1050" dirty="0" smtClean="0">
                <a:solidFill>
                  <a:schemeClr val="tx1"/>
                </a:solidFill>
              </a:rPr>
              <a:t>8km</a:t>
            </a:r>
            <a:r>
              <a:rPr lang="ja-JP" altLang="en-US" sz="1050" dirty="0" smtClean="0">
                <a:solidFill>
                  <a:schemeClr val="tx1"/>
                </a:solidFill>
              </a:rPr>
              <a:t>）」の対策完了</a:t>
            </a:r>
            <a:endParaRPr lang="en-US" altLang="ja-JP" sz="1050" dirty="0" smtClean="0">
              <a:solidFill>
                <a:schemeClr val="tx1"/>
              </a:solidFill>
            </a:endParaRPr>
          </a:p>
          <a:p>
            <a:pPr defTabSz="914400"/>
            <a:r>
              <a:rPr lang="ja-JP" altLang="en-US" sz="1050" dirty="0" smtClean="0">
                <a:solidFill>
                  <a:schemeClr val="tx1"/>
                </a:solidFill>
              </a:rPr>
              <a:t>・ 延焼遮断空間の確保（寝屋川大東線、三国塚口線）</a:t>
            </a:r>
            <a:endParaRPr lang="en-US" altLang="ja-JP" sz="1050" dirty="0" smtClean="0">
              <a:solidFill>
                <a:schemeClr val="tx1"/>
              </a:solidFill>
            </a:endParaRPr>
          </a:p>
          <a:p>
            <a:pPr defTabSz="914400"/>
            <a:r>
              <a:rPr lang="ja-JP" altLang="en-US" sz="1050" dirty="0" smtClean="0">
                <a:solidFill>
                  <a:schemeClr val="tx1"/>
                </a:solidFill>
              </a:rPr>
              <a:t>・沿岸市町が行う自主防災組織への災害時（津波）避難用資機材の配備を支援（</a:t>
            </a:r>
            <a:r>
              <a:rPr lang="en-US" altLang="ja-JP" sz="1050" dirty="0" smtClean="0">
                <a:solidFill>
                  <a:schemeClr val="tx1"/>
                </a:solidFill>
              </a:rPr>
              <a:t>10</a:t>
            </a:r>
            <a:r>
              <a:rPr lang="ja-JP" altLang="en-US" sz="1050" dirty="0" smtClean="0">
                <a:solidFill>
                  <a:schemeClr val="tx1"/>
                </a:solidFill>
              </a:rPr>
              <a:t>市町</a:t>
            </a:r>
            <a:r>
              <a:rPr lang="en-US" altLang="ja-JP" sz="1050" dirty="0" smtClean="0">
                <a:solidFill>
                  <a:schemeClr val="tx1"/>
                </a:solidFill>
              </a:rPr>
              <a:t>494</a:t>
            </a:r>
            <a:r>
              <a:rPr lang="ja-JP" altLang="en-US" sz="1050" dirty="0" smtClean="0">
                <a:solidFill>
                  <a:schemeClr val="tx1"/>
                </a:solidFill>
              </a:rPr>
              <a:t>団体）</a:t>
            </a:r>
            <a:endParaRPr lang="en-US" altLang="ja-JP" sz="1050" dirty="0" smtClean="0">
              <a:solidFill>
                <a:schemeClr val="tx1"/>
              </a:solidFill>
            </a:endParaRPr>
          </a:p>
          <a:p>
            <a:pPr defTabSz="914400"/>
            <a:r>
              <a:rPr lang="ja-JP" altLang="en-US" sz="1050" dirty="0" smtClean="0">
                <a:solidFill>
                  <a:schemeClr val="tx1"/>
                </a:solidFill>
              </a:rPr>
              <a:t>・広域緊急交通路の橋梁の耐震化（</a:t>
            </a:r>
            <a:r>
              <a:rPr lang="en-US" altLang="ja-JP" sz="1050" dirty="0" smtClean="0">
                <a:solidFill>
                  <a:schemeClr val="tx1"/>
                </a:solidFill>
              </a:rPr>
              <a:t>374</a:t>
            </a:r>
            <a:r>
              <a:rPr lang="ja-JP" altLang="en-US" sz="1050" dirty="0" smtClean="0">
                <a:solidFill>
                  <a:schemeClr val="tx1"/>
                </a:solidFill>
              </a:rPr>
              <a:t>橋完了）</a:t>
            </a:r>
            <a:endParaRPr lang="en-US" altLang="ja-JP" sz="1050" dirty="0" smtClean="0">
              <a:solidFill>
                <a:schemeClr val="tx1"/>
              </a:solidFill>
            </a:endParaRPr>
          </a:p>
          <a:p>
            <a:pPr defTabSz="914400"/>
            <a:r>
              <a:rPr lang="ja-JP" altLang="en-US" sz="1050" dirty="0" smtClean="0">
                <a:solidFill>
                  <a:schemeClr val="tx1"/>
                </a:solidFill>
              </a:rPr>
              <a:t>・「大規模災害時における救援物資に関する今後の備蓄方針」に基づき、計画的備蓄を実施</a:t>
            </a:r>
            <a:endParaRPr lang="en-US" altLang="ja-JP" sz="1050" dirty="0" smtClean="0">
              <a:solidFill>
                <a:schemeClr val="tx1"/>
              </a:solidFill>
            </a:endParaRPr>
          </a:p>
          <a:p>
            <a:pPr defTabSz="914400"/>
            <a:r>
              <a:rPr lang="ja-JP" altLang="en-US" sz="1050" dirty="0" smtClean="0">
                <a:solidFill>
                  <a:schemeClr val="tx1"/>
                </a:solidFill>
              </a:rPr>
              <a:t>・「応急仮設住宅建設マニュアル」に基づき災害訓練を実施</a:t>
            </a:r>
            <a:endParaRPr lang="en-US" altLang="ja-JP" sz="1050" dirty="0" smtClean="0">
              <a:solidFill>
                <a:schemeClr val="tx1"/>
              </a:solidFill>
            </a:endParaRPr>
          </a:p>
          <a:p>
            <a:pPr defTabSz="914400"/>
            <a:r>
              <a:rPr lang="ja-JP" altLang="en-US" sz="1050" dirty="0" smtClean="0">
                <a:solidFill>
                  <a:schemeClr val="tx1"/>
                </a:solidFill>
              </a:rPr>
              <a:t>・大阪府災害福祉広域支援ネットワーク参画団体と人員派遣や物資供給等に関する情報</a:t>
            </a:r>
            <a:r>
              <a:rPr lang="ja-JP" altLang="en-US" sz="1050" dirty="0">
                <a:solidFill>
                  <a:schemeClr val="tx1"/>
                </a:solidFill>
              </a:rPr>
              <a:t>の連携等</a:t>
            </a:r>
            <a:r>
              <a:rPr lang="ja-JP" altLang="en-US" sz="1050" dirty="0" smtClean="0">
                <a:solidFill>
                  <a:schemeClr val="tx1"/>
                </a:solidFill>
              </a:rPr>
              <a:t>について協議し、訓練を実施</a:t>
            </a:r>
            <a:endParaRPr lang="en-US" altLang="ja-JP" sz="1050" dirty="0">
              <a:solidFill>
                <a:schemeClr val="tx1"/>
              </a:solidFill>
            </a:endParaRPr>
          </a:p>
        </p:txBody>
      </p:sp>
      <p:sp>
        <p:nvSpPr>
          <p:cNvPr id="17" name="タイトル 1"/>
          <p:cNvSpPr txBox="1">
            <a:spLocks/>
          </p:cNvSpPr>
          <p:nvPr/>
        </p:nvSpPr>
        <p:spPr>
          <a:xfrm>
            <a:off x="8244409" y="692696"/>
            <a:ext cx="648071" cy="288032"/>
          </a:xfrm>
          <a:prstGeom prst="rect">
            <a:avLst/>
          </a:prstGeom>
          <a:solidFill>
            <a:schemeClr val="bg1"/>
          </a:solidFill>
          <a:ln>
            <a:solidFill>
              <a:schemeClr val="tx1"/>
            </a:solidFill>
          </a:ln>
        </p:spPr>
        <p:txBody>
          <a:bodyPr vert="horz" lIns="91424" tIns="45712" rIns="91424" bIns="45712"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400" b="1" dirty="0" smtClean="0">
                <a:solidFill>
                  <a:prstClr val="black"/>
                </a:solidFill>
                <a:latin typeface="ＭＳ Ｐゴシック"/>
                <a:cs typeface="Meiryo UI" panose="020B0604030504040204" pitchFamily="50" charset="-128"/>
              </a:rPr>
              <a:t>更新</a:t>
            </a:r>
            <a:endParaRPr lang="ja-JP" altLang="en-US" sz="2000" b="1" dirty="0">
              <a:solidFill>
                <a:prstClr val="black"/>
              </a:solidFill>
              <a:latin typeface="ＭＳ Ｐゴシック"/>
              <a:cs typeface="Meiryo UI" panose="020B0604030504040204" pitchFamily="50" charset="-128"/>
            </a:endParaRPr>
          </a:p>
        </p:txBody>
      </p:sp>
    </p:spTree>
    <p:extLst>
      <p:ext uri="{BB962C8B-B14F-4D97-AF65-F5344CB8AC3E}">
        <p14:creationId xmlns:p14="http://schemas.microsoft.com/office/powerpoint/2010/main" val="2562731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角丸四角形 19"/>
          <p:cNvSpPr/>
          <p:nvPr/>
        </p:nvSpPr>
        <p:spPr>
          <a:xfrm>
            <a:off x="107505" y="2204864"/>
            <a:ext cx="8856984" cy="4473087"/>
          </a:xfrm>
          <a:prstGeom prst="roundRect">
            <a:avLst>
              <a:gd name="adj" fmla="val 7252"/>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t" anchorCtr="0"/>
          <a:lstStyle/>
          <a:p>
            <a:pPr algn="ctr">
              <a:lnSpc>
                <a:spcPct val="130000"/>
              </a:lnSpc>
            </a:pP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4123" indent="-84123">
              <a:lnSpc>
                <a:spcPct val="13000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Ｈ</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32(2020</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までに不燃領域率</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40</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％を達成する見込みの面積は約</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1,500ha</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にのぼる。残り</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750ha</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についても、</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引き続き</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達成に向け取組みを進める必要がある</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325270" y="1068532"/>
            <a:ext cx="8207171" cy="110681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lIns="107981" tIns="35993" rIns="107981" bIns="35993" anchor="t" anchorCtr="0">
            <a:spAutoFit/>
          </a:bodyPr>
          <a:lstStyle/>
          <a:p>
            <a:pPr marL="82536" indent="90472" defTabSz="793285">
              <a:lnSpc>
                <a:spcPct val="120000"/>
              </a:lnSpc>
              <a:spcBef>
                <a:spcPts val="300"/>
              </a:spcBef>
              <a:defRPr/>
            </a:pP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H29</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年度は「大阪府密集市街地整備方針」</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対象</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期間</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H32(2020)</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年度）の中間</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年であるため、これ</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までの取組みの成果の検証</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と、新た</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な推進方策</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等の検討を行い、「</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密集市街地対策の検証と今後の取組み</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とりまとめた（</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H29</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月）。このとりまとめを踏まえた今後の密集市街地対策の方向性を示すため、本方針の改定を行</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った（平成</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325269" y="2132864"/>
            <a:ext cx="1210556" cy="400093"/>
          </a:xfrm>
          <a:prstGeom prst="rect">
            <a:avLst/>
          </a:prstGeom>
          <a:solidFill>
            <a:schemeClr val="tx2">
              <a:lumMod val="40000"/>
              <a:lumOff val="60000"/>
            </a:schemeClr>
          </a:solidFill>
        </p:spPr>
        <p:txBody>
          <a:bodyPr wrap="none" lIns="91424" tIns="45712" rIns="91424" bIns="45712" rtlCol="0" anchor="ctr" anchorCtr="0">
            <a:spAutoFit/>
          </a:bodyPr>
          <a:lstStyle/>
          <a:p>
            <a:r>
              <a:rPr lang="ja-JP" altLang="en-US" sz="2000" b="1" dirty="0">
                <a:latin typeface="Meiryo UI" panose="020B0604030504040204" pitchFamily="50" charset="-128"/>
                <a:ea typeface="Meiryo UI" panose="020B0604030504040204" pitchFamily="50" charset="-128"/>
              </a:rPr>
              <a:t>検証結果</a:t>
            </a:r>
          </a:p>
        </p:txBody>
      </p:sp>
      <p:sp>
        <p:nvSpPr>
          <p:cNvPr id="24" name="正方形/長方形 23"/>
          <p:cNvSpPr/>
          <p:nvPr/>
        </p:nvSpPr>
        <p:spPr bwMode="white">
          <a:xfrm>
            <a:off x="539552" y="6126517"/>
            <a:ext cx="7920880" cy="467729"/>
          </a:xfrm>
          <a:prstGeom prst="rect">
            <a:avLst/>
          </a:prstGeom>
          <a:solidFill>
            <a:schemeClr val="bg1"/>
          </a:solidFill>
          <a:ln>
            <a:noFill/>
          </a:ln>
        </p:spPr>
        <p:txBody>
          <a:bodyPr wrap="square" lIns="91424" tIns="45712" rIns="91424" bIns="45712">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ts val="2800"/>
              </a:lnSpc>
            </a:pPr>
            <a:r>
              <a:rPr lang="ja-JP" altLang="en-US"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Ｈ</a:t>
            </a:r>
            <a:r>
              <a:rPr lang="en-US" altLang="ja-JP"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32(2020)</a:t>
            </a:r>
            <a:r>
              <a:rPr lang="ja-JP" altLang="en-US" b="1"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en-US"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までの解消に向け、課題に対応した新たな推進方策が必要</a:t>
            </a:r>
          </a:p>
        </p:txBody>
      </p:sp>
      <p:sp>
        <p:nvSpPr>
          <p:cNvPr id="11" name="二等辺三角形 45"/>
          <p:cNvSpPr>
            <a:spLocks noChangeArrowheads="1"/>
          </p:cNvSpPr>
          <p:nvPr/>
        </p:nvSpPr>
        <p:spPr bwMode="auto">
          <a:xfrm rot="10800000">
            <a:off x="2679168" y="5797103"/>
            <a:ext cx="3572720" cy="211760"/>
          </a:xfrm>
          <a:prstGeom prst="triangle">
            <a:avLst>
              <a:gd name="adj" fmla="val 50000"/>
            </a:avLst>
          </a:prstGeom>
          <a:solidFill>
            <a:schemeClr val="tx2">
              <a:lumMod val="60000"/>
              <a:lumOff val="40000"/>
              <a:alpha val="50000"/>
            </a:schemeClr>
          </a:solidFill>
          <a:ln>
            <a:noFill/>
          </a:ln>
          <a:extLst/>
        </p:spPr>
        <p:txBody>
          <a:bodyPr vert="horz" wrap="square" lIns="91424" tIns="45712" rIns="91424" bIns="45712" numCol="1" anchor="ctr" anchorCtr="0" compatLnSpc="1">
            <a:prstTxWarp prst="textNoShape">
              <a:avLst/>
            </a:prstTxWarp>
          </a:bodyPr>
          <a:lstStyle/>
          <a:p>
            <a:endParaRPr lang="ja-JP" altLang="en-US"/>
          </a:p>
        </p:txBody>
      </p:sp>
      <p:sp>
        <p:nvSpPr>
          <p:cNvPr id="12" name="正方形/長方形 11"/>
          <p:cNvSpPr/>
          <p:nvPr/>
        </p:nvSpPr>
        <p:spPr bwMode="white">
          <a:xfrm>
            <a:off x="1043609" y="3397230"/>
            <a:ext cx="6984776" cy="2240597"/>
          </a:xfrm>
          <a:prstGeom prst="rect">
            <a:avLst/>
          </a:prstGeom>
          <a:solidFill>
            <a:schemeClr val="bg1"/>
          </a:solidFill>
          <a:ln>
            <a:noFill/>
          </a:ln>
        </p:spPr>
        <p:txBody>
          <a:bodyPr wrap="square" lIns="91424" tIns="45712" rIns="91424" bIns="45712">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30000"/>
              </a:lnSpc>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これまでの取組みにおける主な問題・課題</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a:p>
            <a:pPr>
              <a:lnSpc>
                <a:spcPct val="130000"/>
              </a:lnSpc>
              <a:spcBef>
                <a:spcPts val="6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・密集事業に取り組む主体のマンパワー不足</a:t>
            </a:r>
          </a:p>
          <a:p>
            <a:pPr>
              <a:lnSpc>
                <a:spcPct val="130000"/>
              </a:lnSpc>
              <a:spcBef>
                <a:spcPts val="6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・まちの活力が失われ、新しい住民が入ってこない</a:t>
            </a:r>
          </a:p>
          <a:p>
            <a:pPr>
              <a:lnSpc>
                <a:spcPct val="130000"/>
              </a:lnSpc>
              <a:spcBef>
                <a:spcPts val="6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・事業意欲の低下等により除却が進まない</a:t>
            </a:r>
          </a:p>
          <a:p>
            <a:pPr>
              <a:lnSpc>
                <a:spcPct val="130000"/>
              </a:lnSpc>
              <a:spcBef>
                <a:spcPts val="6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・事業の進捗状況がわかりにくく、住民の理解と協力が得られにくい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等</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タイトル 1"/>
          <p:cNvSpPr txBox="1">
            <a:spLocks/>
          </p:cNvSpPr>
          <p:nvPr/>
        </p:nvSpPr>
        <p:spPr>
          <a:xfrm>
            <a:off x="0" y="1"/>
            <a:ext cx="9144000" cy="620688"/>
          </a:xfrm>
          <a:prstGeom prst="rect">
            <a:avLst/>
          </a:prstGeom>
          <a:solidFill>
            <a:srgbClr val="3366FF"/>
          </a:solidFill>
          <a:ln>
            <a:solidFill>
              <a:srgbClr val="3366FF"/>
            </a:solidFill>
          </a:ln>
        </p:spPr>
        <p:txBody>
          <a:bodyPr lIns="91424" tIns="45712" rIns="91424" bIns="45712"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b="1" dirty="0">
                <a:solidFill>
                  <a:schemeClr val="bg1"/>
                </a:solidFill>
                <a:latin typeface="+mj-ea"/>
                <a:cs typeface="Meiryo UI" panose="020B0604030504040204" pitchFamily="50" charset="-128"/>
              </a:rPr>
              <a:t>方向性</a:t>
            </a:r>
            <a:r>
              <a:rPr lang="en-US" altLang="ja-JP" sz="2000" b="1" dirty="0">
                <a:solidFill>
                  <a:schemeClr val="bg1"/>
                </a:solidFill>
                <a:latin typeface="+mj-ea"/>
                <a:cs typeface="Meiryo UI" panose="020B0604030504040204" pitchFamily="50" charset="-128"/>
              </a:rPr>
              <a:t>Ⅱ</a:t>
            </a:r>
            <a:r>
              <a:rPr lang="ja-JP" altLang="en-US" sz="2000" b="1" dirty="0">
                <a:solidFill>
                  <a:schemeClr val="bg1"/>
                </a:solidFill>
                <a:latin typeface="+mj-ea"/>
                <a:cs typeface="Meiryo UI" panose="020B0604030504040204" pitchFamily="50" charset="-128"/>
              </a:rPr>
              <a:t>）人口減少・超高齢社会でも持続可能な地域づくり</a:t>
            </a:r>
            <a:endParaRPr lang="ja-JP" altLang="en-US" sz="3200" b="1" dirty="0">
              <a:solidFill>
                <a:schemeClr val="bg1"/>
              </a:solidFill>
              <a:latin typeface="+mj-ea"/>
              <a:cs typeface="Meiryo UI" panose="020B0604030504040204" pitchFamily="50" charset="-128"/>
            </a:endParaRPr>
          </a:p>
        </p:txBody>
      </p:sp>
      <p:sp>
        <p:nvSpPr>
          <p:cNvPr id="13" name="テキスト ボックス 12"/>
          <p:cNvSpPr txBox="1"/>
          <p:nvPr/>
        </p:nvSpPr>
        <p:spPr>
          <a:xfrm>
            <a:off x="179512" y="775738"/>
            <a:ext cx="6336704" cy="307760"/>
          </a:xfrm>
          <a:prstGeom prst="rect">
            <a:avLst/>
          </a:prstGeom>
          <a:noFill/>
        </p:spPr>
        <p:txBody>
          <a:bodyPr wrap="square" lIns="91424" tIns="45712" rIns="91424" bIns="45712" rtlCol="0">
            <a:spAutoFit/>
          </a:bodyPr>
          <a:lstStyle/>
          <a:p>
            <a:r>
              <a:rPr lang="ja-JP" altLang="en-US" sz="1400" b="1" dirty="0"/>
              <a:t>■ </a:t>
            </a:r>
            <a:r>
              <a:rPr lang="ja-JP" altLang="en-US" sz="1400" b="1" dirty="0" smtClean="0"/>
              <a:t>「</a:t>
            </a:r>
            <a:r>
              <a:rPr lang="ja-JP" altLang="en-US" sz="1400" b="1" u="sng" dirty="0" smtClean="0"/>
              <a:t>大阪府密集市街地整備方針」の改定①</a:t>
            </a:r>
            <a:endParaRPr lang="en-US" altLang="ja-JP" sz="1400" b="1" u="sng" dirty="0"/>
          </a:p>
        </p:txBody>
      </p:sp>
      <p:sp>
        <p:nvSpPr>
          <p:cNvPr id="14"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13</a:t>
            </a:fld>
            <a:endParaRPr lang="ja-JP" altLang="en-US" sz="1800" dirty="0">
              <a:solidFill>
                <a:schemeClr val="tx1"/>
              </a:solidFill>
            </a:endParaRPr>
          </a:p>
        </p:txBody>
      </p:sp>
    </p:spTree>
    <p:extLst>
      <p:ext uri="{BB962C8B-B14F-4D97-AF65-F5344CB8AC3E}">
        <p14:creationId xmlns:p14="http://schemas.microsoft.com/office/powerpoint/2010/main" val="30854174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角丸四角形 19"/>
          <p:cNvSpPr/>
          <p:nvPr/>
        </p:nvSpPr>
        <p:spPr>
          <a:xfrm>
            <a:off x="107504" y="1016108"/>
            <a:ext cx="8928992" cy="5517232"/>
          </a:xfrm>
          <a:prstGeom prst="roundRect">
            <a:avLst>
              <a:gd name="adj" fmla="val 4168"/>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t" anchorCtr="0"/>
          <a:lstStyle/>
          <a:p>
            <a:pPr algn="ctr">
              <a:lnSpc>
                <a:spcPct val="130000"/>
              </a:lnSpc>
            </a:pP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4123" indent="-84123">
              <a:lnSpc>
                <a:spcPct val="13000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84123" indent="-84123">
              <a:lnSpc>
                <a:spcPct val="130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防災性</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向上</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加え、地域の魅力を向上させる取組みもあわせて行い、新たな住民を呼び込み、</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まち</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が活性化するという流れを生み出し、地域の防災性の向上にもつながるといった好循環をめざす。</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4123" indent="-84123">
              <a:lnSpc>
                <a:spcPct val="130000"/>
              </a:lnSpc>
            </a:pP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4123" indent="-84123">
              <a:lnSpc>
                <a:spcPct val="130000"/>
              </a:lnSpc>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取組みの柱</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84123" indent="-84123">
              <a:lnSpc>
                <a:spcPct val="130000"/>
              </a:lnSpc>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これ</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まで</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の「まちの不燃化」「延焼遮断帯の整備」「</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防災力の向上」に加え、</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「暮らしやすいまちづくり」</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を新たな柱と位置付け。</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4123" indent="-84123">
              <a:lnSpc>
                <a:spcPct val="130000"/>
              </a:lnSpc>
            </a:pP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30000"/>
              </a:lnSpc>
            </a:pPr>
            <a:endPar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0" y="44625"/>
            <a:ext cx="9144000" cy="360000"/>
          </a:xfrm>
          <a:prstGeom prst="rect">
            <a:avLst/>
          </a:prstGeom>
          <a:solidFill>
            <a:schemeClr val="accent1">
              <a:lumMod val="40000"/>
              <a:lumOff val="60000"/>
            </a:schemeClr>
          </a:solidFill>
        </p:spPr>
        <p:txBody>
          <a:bodyPr wrap="square" lIns="91413" tIns="45707" rIns="91413" bIns="45707" rtlCol="0" anchor="ctr" anchorCtr="0">
            <a:no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「密集市街地対策の検証と今後の取組み」（</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H29.12</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とりまとめ）②</a:t>
            </a:r>
          </a:p>
        </p:txBody>
      </p:sp>
      <p:sp>
        <p:nvSpPr>
          <p:cNvPr id="21" name="テキスト ボックス 20"/>
          <p:cNvSpPr txBox="1"/>
          <p:nvPr/>
        </p:nvSpPr>
        <p:spPr>
          <a:xfrm>
            <a:off x="304142" y="1016108"/>
            <a:ext cx="3377815" cy="369316"/>
          </a:xfrm>
          <a:prstGeom prst="rect">
            <a:avLst/>
          </a:prstGeom>
          <a:solidFill>
            <a:schemeClr val="tx2">
              <a:lumMod val="40000"/>
              <a:lumOff val="60000"/>
            </a:schemeClr>
          </a:solidFill>
        </p:spPr>
        <p:txBody>
          <a:bodyPr wrap="none" lIns="91424" tIns="45712" rIns="91424" bIns="45712" rtlCol="0" anchor="ctr" anchorCtr="0">
            <a:spAutoFit/>
          </a:bodyPr>
          <a:lstStyle/>
          <a:p>
            <a:r>
              <a:rPr lang="ja-JP" altLang="en-US" b="1" dirty="0">
                <a:latin typeface="Meiryo UI" panose="020B0604030504040204" pitchFamily="50" charset="-128"/>
                <a:ea typeface="Meiryo UI" panose="020B0604030504040204" pitchFamily="50" charset="-128"/>
              </a:rPr>
              <a:t>今後</a:t>
            </a:r>
            <a:r>
              <a:rPr lang="ja-JP" altLang="en-US" b="1" dirty="0" smtClean="0">
                <a:latin typeface="Meiryo UI" panose="020B0604030504040204" pitchFamily="50" charset="-128"/>
                <a:ea typeface="Meiryo UI" panose="020B0604030504040204" pitchFamily="50" charset="-128"/>
              </a:rPr>
              <a:t>の</a:t>
            </a:r>
            <a:r>
              <a:rPr lang="ja-JP" altLang="en-US" b="1" dirty="0">
                <a:latin typeface="Meiryo UI" panose="020B0604030504040204" pitchFamily="50" charset="-128"/>
                <a:ea typeface="Meiryo UI" panose="020B0604030504040204" pitchFamily="50" charset="-128"/>
              </a:rPr>
              <a:t>密集</a:t>
            </a:r>
            <a:r>
              <a:rPr lang="ja-JP" altLang="en-US" b="1" dirty="0" smtClean="0">
                <a:latin typeface="Meiryo UI" panose="020B0604030504040204" pitchFamily="50" charset="-128"/>
                <a:ea typeface="Meiryo UI" panose="020B0604030504040204" pitchFamily="50" charset="-128"/>
              </a:rPr>
              <a:t>市街地対策の</a:t>
            </a:r>
            <a:r>
              <a:rPr lang="ja-JP" altLang="en-US" b="1" dirty="0">
                <a:latin typeface="Meiryo UI" panose="020B0604030504040204" pitchFamily="50" charset="-128"/>
                <a:ea typeface="Meiryo UI" panose="020B0604030504040204" pitchFamily="50" charset="-128"/>
              </a:rPr>
              <a:t>方向性</a:t>
            </a:r>
          </a:p>
        </p:txBody>
      </p:sp>
      <p:sp>
        <p:nvSpPr>
          <p:cNvPr id="24" name="正方形/長方形 23"/>
          <p:cNvSpPr/>
          <p:nvPr/>
        </p:nvSpPr>
        <p:spPr bwMode="white">
          <a:xfrm>
            <a:off x="684698" y="3515563"/>
            <a:ext cx="8064896" cy="3342437"/>
          </a:xfrm>
          <a:prstGeom prst="rect">
            <a:avLst/>
          </a:prstGeom>
          <a:solidFill>
            <a:schemeClr val="bg1"/>
          </a:solidFill>
          <a:ln>
            <a:noFill/>
          </a:ln>
        </p:spPr>
        <p:txBody>
          <a:bodyPr wrap="square" lIns="91424" tIns="45712" rIns="91424" bIns="45712">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30000"/>
              </a:lnSpc>
            </a:pP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民間連携により事業推進力を強化</a:t>
            </a:r>
          </a:p>
          <a:p>
            <a:pPr marL="273002" indent="-95233"/>
            <a:r>
              <a:rPr lang="ja-JP" altLang="en-US" sz="1400" dirty="0">
                <a:latin typeface="Meiryo UI" panose="020B0604030504040204" pitchFamily="50" charset="-128"/>
                <a:ea typeface="Meiryo UI" panose="020B0604030504040204" pitchFamily="50" charset="-128"/>
                <a:cs typeface="Meiryo UI" panose="020B0604030504040204" pitchFamily="50" charset="-128"/>
              </a:rPr>
              <a:t>　・地元市のマンパワー強化や、地域住民の取組みを強力にサポート</a:t>
            </a:r>
          </a:p>
          <a:p>
            <a:pPr>
              <a:spcBef>
                <a:spcPts val="600"/>
              </a:spcBef>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○消防・大学等</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と連携し地域防災力を強化</a:t>
            </a:r>
          </a:p>
          <a:p>
            <a:pPr marL="273002" indent="-95233"/>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・防災訓練やワークショップ等</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を通じて、住民の防災意識を向上</a:t>
            </a:r>
          </a:p>
          <a:p>
            <a:pPr>
              <a:spcBef>
                <a:spcPts val="60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○民間の事業意欲を喚起しまちを動かす</a:t>
            </a:r>
          </a:p>
          <a:p>
            <a:pPr marL="273002" indent="-95233"/>
            <a:r>
              <a:rPr lang="ja-JP" altLang="en-US" sz="1400" dirty="0">
                <a:latin typeface="Meiryo UI" panose="020B0604030504040204" pitchFamily="50" charset="-128"/>
                <a:ea typeface="Meiryo UI" panose="020B0604030504040204" pitchFamily="50" charset="-128"/>
                <a:cs typeface="Meiryo UI" panose="020B0604030504040204" pitchFamily="50" charset="-128"/>
              </a:rPr>
              <a:t>　・大規模な公共用地の活用による民間投資の促進</a:t>
            </a:r>
          </a:p>
          <a:p>
            <a:pPr marL="273002" indent="-95233"/>
            <a:r>
              <a:rPr lang="ja-JP" altLang="en-US" sz="1400" dirty="0">
                <a:latin typeface="Meiryo UI" panose="020B0604030504040204" pitchFamily="50" charset="-128"/>
                <a:ea typeface="Meiryo UI" panose="020B0604030504040204" pitchFamily="50" charset="-128"/>
                <a:cs typeface="Meiryo UI" panose="020B0604030504040204" pitchFamily="50" charset="-128"/>
              </a:rPr>
              <a:t>　・空地・空家などの地域資源を最大限に活用した魅力あるまちづくり</a:t>
            </a:r>
          </a:p>
          <a:p>
            <a:pPr>
              <a:spcBef>
                <a:spcPts val="60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○みどりの力でまちを甦らせる</a:t>
            </a:r>
          </a:p>
          <a:p>
            <a:pPr marL="273002" indent="-95233"/>
            <a:r>
              <a:rPr lang="ja-JP" altLang="en-US" sz="1400" dirty="0">
                <a:latin typeface="Meiryo UI" panose="020B0604030504040204" pitchFamily="50" charset="-128"/>
                <a:ea typeface="Meiryo UI" panose="020B0604030504040204" pitchFamily="50" charset="-128"/>
                <a:cs typeface="Meiryo UI" panose="020B0604030504040204" pitchFamily="50" charset="-128"/>
              </a:rPr>
              <a:t>　・地域住民が主体となり、みどりを大幅に増やし、防災性とまちの魅力の両面を向上</a:t>
            </a:r>
          </a:p>
          <a:p>
            <a:pPr>
              <a:spcBef>
                <a:spcPts val="600"/>
              </a:spcBef>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事業</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の進捗管理・協働化</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p>
            <a:pPr marL="273002" indent="-95233"/>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・モニタリング会議による進捗状況や新たな課題の把握</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73002" indent="-95233"/>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まち</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の安全性・事業進捗を住民にわかりやすく示す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タイトル 1"/>
          <p:cNvSpPr txBox="1">
            <a:spLocks/>
          </p:cNvSpPr>
          <p:nvPr/>
        </p:nvSpPr>
        <p:spPr>
          <a:xfrm>
            <a:off x="0" y="1"/>
            <a:ext cx="9144000" cy="620688"/>
          </a:xfrm>
          <a:prstGeom prst="rect">
            <a:avLst/>
          </a:prstGeom>
          <a:solidFill>
            <a:srgbClr val="3366FF"/>
          </a:solidFill>
          <a:ln>
            <a:solidFill>
              <a:srgbClr val="3366FF"/>
            </a:solidFill>
          </a:ln>
        </p:spPr>
        <p:txBody>
          <a:bodyPr lIns="91424" tIns="45712" rIns="91424" bIns="45712"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b="1" dirty="0">
                <a:solidFill>
                  <a:schemeClr val="bg1"/>
                </a:solidFill>
                <a:latin typeface="+mj-ea"/>
                <a:cs typeface="Meiryo UI" panose="020B0604030504040204" pitchFamily="50" charset="-128"/>
              </a:rPr>
              <a:t>方向性</a:t>
            </a:r>
            <a:r>
              <a:rPr lang="en-US" altLang="ja-JP" sz="2000" b="1" dirty="0">
                <a:solidFill>
                  <a:schemeClr val="bg1"/>
                </a:solidFill>
                <a:latin typeface="+mj-ea"/>
                <a:cs typeface="Meiryo UI" panose="020B0604030504040204" pitchFamily="50" charset="-128"/>
              </a:rPr>
              <a:t>Ⅱ</a:t>
            </a:r>
            <a:r>
              <a:rPr lang="ja-JP" altLang="en-US" sz="2000" b="1" dirty="0">
                <a:solidFill>
                  <a:schemeClr val="bg1"/>
                </a:solidFill>
                <a:latin typeface="+mj-ea"/>
                <a:cs typeface="Meiryo UI" panose="020B0604030504040204" pitchFamily="50" charset="-128"/>
              </a:rPr>
              <a:t>）人口減少・超高齢社会でも持続可能な地域づくり</a:t>
            </a:r>
            <a:endParaRPr lang="ja-JP" altLang="en-US" sz="3200" b="1" dirty="0">
              <a:solidFill>
                <a:schemeClr val="bg1"/>
              </a:solidFill>
              <a:latin typeface="+mj-ea"/>
              <a:cs typeface="Meiryo UI" panose="020B0604030504040204" pitchFamily="50" charset="-128"/>
            </a:endParaRPr>
          </a:p>
        </p:txBody>
      </p:sp>
      <p:sp>
        <p:nvSpPr>
          <p:cNvPr id="8" name="テキスト ボックス 7"/>
          <p:cNvSpPr txBox="1"/>
          <p:nvPr/>
        </p:nvSpPr>
        <p:spPr>
          <a:xfrm>
            <a:off x="179512" y="692696"/>
            <a:ext cx="6336704" cy="307760"/>
          </a:xfrm>
          <a:prstGeom prst="rect">
            <a:avLst/>
          </a:prstGeom>
          <a:noFill/>
        </p:spPr>
        <p:txBody>
          <a:bodyPr wrap="square" lIns="91424" tIns="45712" rIns="91424" bIns="45712" rtlCol="0">
            <a:spAutoFit/>
          </a:bodyPr>
          <a:lstStyle/>
          <a:p>
            <a:r>
              <a:rPr lang="ja-JP" altLang="en-US" sz="1400" b="1" dirty="0"/>
              <a:t>■ </a:t>
            </a:r>
            <a:r>
              <a:rPr lang="ja-JP" altLang="en-US" sz="1400" b="1" u="sng" dirty="0" smtClean="0"/>
              <a:t>「大阪府密集市街地整備方針」の改定 </a:t>
            </a:r>
            <a:r>
              <a:rPr lang="ja-JP" altLang="en-US" sz="1400" b="1" u="sng" dirty="0"/>
              <a:t>②</a:t>
            </a:r>
            <a:endParaRPr lang="en-US" altLang="ja-JP" sz="1400" b="1" u="sng" dirty="0"/>
          </a:p>
        </p:txBody>
      </p:sp>
      <p:sp>
        <p:nvSpPr>
          <p:cNvPr id="9"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14</a:t>
            </a:fld>
            <a:endParaRPr lang="ja-JP" altLang="en-US" sz="1800" dirty="0">
              <a:solidFill>
                <a:schemeClr val="tx1"/>
              </a:solidFill>
            </a:endParaRPr>
          </a:p>
        </p:txBody>
      </p:sp>
      <p:sp>
        <p:nvSpPr>
          <p:cNvPr id="10" name="円/楕円 9"/>
          <p:cNvSpPr/>
          <p:nvPr/>
        </p:nvSpPr>
        <p:spPr>
          <a:xfrm>
            <a:off x="4885106" y="2367196"/>
            <a:ext cx="1431044" cy="428183"/>
          </a:xfrm>
          <a:prstGeom prst="ellipse">
            <a:avLst/>
          </a:prstGeom>
          <a:gradFill>
            <a:gsLst>
              <a:gs pos="0">
                <a:schemeClr val="accent1">
                  <a:lumMod val="60000"/>
                  <a:lumOff val="40000"/>
                </a:schemeClr>
              </a:gs>
              <a:gs pos="50000">
                <a:schemeClr val="accent5">
                  <a:lumMod val="20000"/>
                  <a:lumOff val="80000"/>
                </a:schemeClr>
              </a:gs>
              <a:gs pos="100000">
                <a:schemeClr val="accent1">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dirty="0">
              <a:solidFill>
                <a:schemeClr val="tx1"/>
              </a:solidFill>
              <a:latin typeface="+mn-ea"/>
              <a:cs typeface="Meiryo UI" panose="020B0604030504040204" pitchFamily="50" charset="-128"/>
            </a:endParaRPr>
          </a:p>
        </p:txBody>
      </p:sp>
      <p:sp>
        <p:nvSpPr>
          <p:cNvPr id="11" name="円/楕円 10"/>
          <p:cNvSpPr/>
          <p:nvPr/>
        </p:nvSpPr>
        <p:spPr>
          <a:xfrm>
            <a:off x="2919191" y="2363794"/>
            <a:ext cx="1371655" cy="425729"/>
          </a:xfrm>
          <a:prstGeom prst="ellipse">
            <a:avLst/>
          </a:prstGeom>
          <a:gradFill>
            <a:gsLst>
              <a:gs pos="0">
                <a:schemeClr val="accent1">
                  <a:lumMod val="60000"/>
                  <a:lumOff val="40000"/>
                </a:schemeClr>
              </a:gs>
              <a:gs pos="50000">
                <a:schemeClr val="accent1">
                  <a:lumMod val="20000"/>
                  <a:lumOff val="80000"/>
                </a:schemeClr>
              </a:gs>
              <a:gs pos="100000">
                <a:schemeClr val="accent1">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dirty="0">
              <a:solidFill>
                <a:schemeClr val="tx1"/>
              </a:solidFill>
              <a:latin typeface="+mn-ea"/>
              <a:cs typeface="Meiryo UI" panose="020B0604030504040204" pitchFamily="50" charset="-128"/>
            </a:endParaRPr>
          </a:p>
        </p:txBody>
      </p:sp>
      <p:sp>
        <p:nvSpPr>
          <p:cNvPr id="12" name="下カーブ矢印 11"/>
          <p:cNvSpPr/>
          <p:nvPr/>
        </p:nvSpPr>
        <p:spPr>
          <a:xfrm>
            <a:off x="4347313" y="2284848"/>
            <a:ext cx="546627" cy="252604"/>
          </a:xfrm>
          <a:prstGeom prst="curvedDown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n-ea"/>
            </a:endParaRPr>
          </a:p>
        </p:txBody>
      </p:sp>
      <p:sp>
        <p:nvSpPr>
          <p:cNvPr id="13" name="下カーブ矢印 12"/>
          <p:cNvSpPr/>
          <p:nvPr/>
        </p:nvSpPr>
        <p:spPr>
          <a:xfrm rot="10800000">
            <a:off x="4315031" y="2576659"/>
            <a:ext cx="556981" cy="272743"/>
          </a:xfrm>
          <a:prstGeom prst="curvedDown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n-ea"/>
            </a:endParaRPr>
          </a:p>
        </p:txBody>
      </p:sp>
      <p:sp>
        <p:nvSpPr>
          <p:cNvPr id="14" name="テキスト ボックス 13"/>
          <p:cNvSpPr txBox="1"/>
          <p:nvPr/>
        </p:nvSpPr>
        <p:spPr>
          <a:xfrm>
            <a:off x="4246726" y="2481012"/>
            <a:ext cx="713763" cy="200551"/>
          </a:xfrm>
          <a:prstGeom prst="rect">
            <a:avLst/>
          </a:prstGeom>
          <a:noFill/>
        </p:spPr>
        <p:txBody>
          <a:bodyPr wrap="square" lIns="0" tIns="0" rIns="0" bIns="0" rtlCol="0">
            <a:spAutoFit/>
          </a:bodyPr>
          <a:lstStyle/>
          <a:p>
            <a:pPr algn="ctr"/>
            <a:r>
              <a:rPr kumimoji="1" lang="ja-JP" altLang="en-US" sz="1200" b="1" dirty="0" smtClean="0">
                <a:latin typeface="+mn-ea"/>
                <a:cs typeface="Meiryo UI" panose="020B0604030504040204" pitchFamily="50" charset="-128"/>
              </a:rPr>
              <a:t>好循環</a:t>
            </a:r>
            <a:endParaRPr kumimoji="1" lang="ja-JP" altLang="en-US" sz="1050" dirty="0">
              <a:latin typeface="+mn-ea"/>
              <a:cs typeface="Meiryo UI" panose="020B0604030504040204" pitchFamily="50" charset="-128"/>
            </a:endParaRPr>
          </a:p>
        </p:txBody>
      </p:sp>
      <p:sp>
        <p:nvSpPr>
          <p:cNvPr id="15" name="テキスト ボックス 14"/>
          <p:cNvSpPr txBox="1"/>
          <p:nvPr/>
        </p:nvSpPr>
        <p:spPr>
          <a:xfrm>
            <a:off x="3140356" y="2476383"/>
            <a:ext cx="955664" cy="200551"/>
          </a:xfrm>
          <a:prstGeom prst="rect">
            <a:avLst/>
          </a:prstGeom>
          <a:noFill/>
        </p:spPr>
        <p:txBody>
          <a:bodyPr wrap="square" lIns="0" tIns="0" rIns="0" bIns="0" rtlCol="0">
            <a:spAutoFit/>
          </a:bodyPr>
          <a:lstStyle/>
          <a:p>
            <a:pPr algn="ctr"/>
            <a:r>
              <a:rPr lang="ja-JP" altLang="en-US" sz="1200" b="1" dirty="0">
                <a:latin typeface="+mn-ea"/>
                <a:cs typeface="Meiryo UI" panose="020B0604030504040204" pitchFamily="50" charset="-128"/>
              </a:rPr>
              <a:t>防災性の向上</a:t>
            </a:r>
          </a:p>
        </p:txBody>
      </p:sp>
      <p:sp>
        <p:nvSpPr>
          <p:cNvPr id="17" name="テキスト ボックス 16"/>
          <p:cNvSpPr txBox="1"/>
          <p:nvPr/>
        </p:nvSpPr>
        <p:spPr>
          <a:xfrm>
            <a:off x="5063756" y="2476383"/>
            <a:ext cx="1116548" cy="200551"/>
          </a:xfrm>
          <a:prstGeom prst="rect">
            <a:avLst/>
          </a:prstGeom>
          <a:noFill/>
        </p:spPr>
        <p:txBody>
          <a:bodyPr wrap="square" lIns="0" tIns="0" rIns="0" bIns="0" rtlCol="0">
            <a:spAutoFit/>
          </a:bodyPr>
          <a:lstStyle/>
          <a:p>
            <a:pPr algn="ctr"/>
            <a:r>
              <a:rPr lang="ja-JP" altLang="en-US" sz="1200" b="1" dirty="0">
                <a:latin typeface="+mn-ea"/>
                <a:cs typeface="Meiryo UI" panose="020B0604030504040204" pitchFamily="50" charset="-128"/>
              </a:rPr>
              <a:t>地域の魅力向上</a:t>
            </a:r>
          </a:p>
        </p:txBody>
      </p:sp>
      <p:sp>
        <p:nvSpPr>
          <p:cNvPr id="18" name="テキスト ボックス 17"/>
          <p:cNvSpPr txBox="1"/>
          <p:nvPr/>
        </p:nvSpPr>
        <p:spPr>
          <a:xfrm>
            <a:off x="304142" y="3515563"/>
            <a:ext cx="2432044" cy="369316"/>
          </a:xfrm>
          <a:prstGeom prst="rect">
            <a:avLst/>
          </a:prstGeom>
          <a:solidFill>
            <a:schemeClr val="tx2">
              <a:lumMod val="40000"/>
              <a:lumOff val="60000"/>
            </a:schemeClr>
          </a:solidFill>
        </p:spPr>
        <p:txBody>
          <a:bodyPr wrap="none" lIns="91424" tIns="45712" rIns="91424" bIns="45712" rtlCol="0" anchor="ctr" anchorCtr="0">
            <a:spAutoFit/>
          </a:bodyPr>
          <a:lstStyle/>
          <a:p>
            <a:r>
              <a:rPr lang="ja-JP" altLang="en-US" b="1" dirty="0">
                <a:latin typeface="Meiryo UI" panose="020B0604030504040204" pitchFamily="50" charset="-128"/>
                <a:ea typeface="Meiryo UI" panose="020B0604030504040204" pitchFamily="50" charset="-128"/>
              </a:rPr>
              <a:t>新た</a:t>
            </a:r>
            <a:r>
              <a:rPr lang="ja-JP" altLang="en-US" b="1" dirty="0" smtClean="0">
                <a:latin typeface="Meiryo UI" panose="020B0604030504040204" pitchFamily="50" charset="-128"/>
                <a:ea typeface="Meiryo UI" panose="020B0604030504040204" pitchFamily="50" charset="-128"/>
              </a:rPr>
              <a:t>な推進方策（案）</a:t>
            </a:r>
            <a:endParaRPr lang="ja-JP" altLang="en-US"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915762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1619672" y="1034059"/>
            <a:ext cx="6696744" cy="5823941"/>
          </a:xfrm>
          <a:prstGeom prst="roundRect">
            <a:avLst>
              <a:gd name="adj" fmla="val 4168"/>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t" anchorCtr="0"/>
          <a:lstStyle/>
          <a:p>
            <a:pPr>
              <a:lnSpc>
                <a:spcPct val="130000"/>
              </a:lnSpc>
            </a:pPr>
            <a:endPar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タイトル 1"/>
          <p:cNvSpPr txBox="1">
            <a:spLocks/>
          </p:cNvSpPr>
          <p:nvPr/>
        </p:nvSpPr>
        <p:spPr>
          <a:xfrm>
            <a:off x="0" y="1"/>
            <a:ext cx="9144000" cy="620688"/>
          </a:xfrm>
          <a:prstGeom prst="rect">
            <a:avLst/>
          </a:prstGeom>
          <a:solidFill>
            <a:srgbClr val="3366FF"/>
          </a:solidFill>
          <a:ln>
            <a:solidFill>
              <a:srgbClr val="3366FF"/>
            </a:solidFill>
          </a:ln>
        </p:spPr>
        <p:txBody>
          <a:bodyPr lIns="91424" tIns="45712" rIns="91424" bIns="45712"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b="1" dirty="0">
                <a:solidFill>
                  <a:schemeClr val="bg1"/>
                </a:solidFill>
                <a:latin typeface="+mj-ea"/>
                <a:cs typeface="Meiryo UI" panose="020B0604030504040204" pitchFamily="50" charset="-128"/>
              </a:rPr>
              <a:t>方向性</a:t>
            </a:r>
            <a:r>
              <a:rPr lang="en-US" altLang="ja-JP" sz="2000" b="1" dirty="0">
                <a:solidFill>
                  <a:schemeClr val="bg1"/>
                </a:solidFill>
                <a:latin typeface="+mj-ea"/>
                <a:cs typeface="Meiryo UI" panose="020B0604030504040204" pitchFamily="50" charset="-128"/>
              </a:rPr>
              <a:t>Ⅱ</a:t>
            </a:r>
            <a:r>
              <a:rPr lang="ja-JP" altLang="en-US" sz="2000" b="1" dirty="0">
                <a:solidFill>
                  <a:schemeClr val="bg1"/>
                </a:solidFill>
                <a:latin typeface="+mj-ea"/>
                <a:cs typeface="Meiryo UI" panose="020B0604030504040204" pitchFamily="50" charset="-128"/>
              </a:rPr>
              <a:t>）人口減少・超高齢社会でも持続可能な地域づくり</a:t>
            </a:r>
            <a:endParaRPr lang="ja-JP" altLang="en-US" sz="3200" b="1" dirty="0">
              <a:solidFill>
                <a:schemeClr val="bg1"/>
              </a:solidFill>
              <a:latin typeface="+mj-ea"/>
              <a:cs typeface="Meiryo UI" panose="020B0604030504040204" pitchFamily="50" charset="-128"/>
            </a:endParaRPr>
          </a:p>
        </p:txBody>
      </p:sp>
      <p:sp>
        <p:nvSpPr>
          <p:cNvPr id="11" name="テキスト ボックス 10"/>
          <p:cNvSpPr txBox="1"/>
          <p:nvPr/>
        </p:nvSpPr>
        <p:spPr>
          <a:xfrm>
            <a:off x="179512" y="692696"/>
            <a:ext cx="6336704" cy="307760"/>
          </a:xfrm>
          <a:prstGeom prst="rect">
            <a:avLst/>
          </a:prstGeom>
          <a:noFill/>
        </p:spPr>
        <p:txBody>
          <a:bodyPr wrap="square" lIns="91424" tIns="45712" rIns="91424" bIns="45712" rtlCol="0">
            <a:spAutoFit/>
          </a:bodyPr>
          <a:lstStyle/>
          <a:p>
            <a:r>
              <a:rPr lang="ja-JP" altLang="en-US" sz="1400" b="1" dirty="0"/>
              <a:t>■ </a:t>
            </a:r>
            <a:r>
              <a:rPr lang="ja-JP" altLang="en-US" sz="1400" b="1" u="sng" dirty="0" smtClean="0"/>
              <a:t>「大阪府密集市街地整備方針」の改定 </a:t>
            </a:r>
            <a:r>
              <a:rPr lang="ja-JP" altLang="en-US" sz="1400" b="1" u="sng" dirty="0"/>
              <a:t>③</a:t>
            </a:r>
            <a:endParaRPr lang="en-US" altLang="ja-JP" sz="1400" b="1" u="sng" dirty="0"/>
          </a:p>
        </p:txBody>
      </p:sp>
      <p:sp>
        <p:nvSpPr>
          <p:cNvPr id="12"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15</a:t>
            </a:fld>
            <a:endParaRPr lang="ja-JP" altLang="en-US" sz="1800" dirty="0">
              <a:solidFill>
                <a:schemeClr val="tx1"/>
              </a:solidFill>
            </a:endParaRPr>
          </a:p>
        </p:txBody>
      </p:sp>
      <p:pic>
        <p:nvPicPr>
          <p:cNvPr id="14" name="Picture 3"/>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p:blipFill>
        <p:spPr bwMode="auto">
          <a:xfrm>
            <a:off x="3275635" y="1448155"/>
            <a:ext cx="3846716" cy="41440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15" name="正方形/長方形 40"/>
          <p:cNvSpPr>
            <a:spLocks/>
          </p:cNvSpPr>
          <p:nvPr/>
        </p:nvSpPr>
        <p:spPr bwMode="auto">
          <a:xfrm>
            <a:off x="2626054" y="5190757"/>
            <a:ext cx="2431549" cy="929821"/>
          </a:xfrm>
          <a:prstGeom prst="rect">
            <a:avLst/>
          </a:prstGeom>
          <a:solidFill>
            <a:schemeClr val="bg1"/>
          </a:solidFill>
          <a:ln/>
          <a:extLst/>
        </p:spPr>
        <p:style>
          <a:lnRef idx="1">
            <a:schemeClr val="accent3"/>
          </a:lnRef>
          <a:fillRef idx="2">
            <a:schemeClr val="accent3"/>
          </a:fillRef>
          <a:effectRef idx="1">
            <a:schemeClr val="accent3"/>
          </a:effectRef>
          <a:fontRef idx="minor">
            <a:schemeClr val="dk1"/>
          </a:fontRef>
        </p:style>
        <p:txBody>
          <a:bodyPr vert="horz" wrap="square" lIns="72000" tIns="72000" rIns="36000" bIns="72000" numCol="1" anchor="ctr" anchorCtr="0" compatLnSpc="1">
            <a:prstTxWarp prst="textNoShape">
              <a:avLst/>
            </a:prstTxWarp>
          </a:bodyPr>
          <a:lstStyle/>
          <a:p>
            <a:pPr lvl="0" defTabSz="914400" fontAlgn="base">
              <a:lnSpc>
                <a:spcPts val="2600"/>
              </a:lnSpc>
              <a:spcBef>
                <a:spcPct val="0"/>
              </a:spcBef>
              <a:spcAft>
                <a:spcPct val="0"/>
              </a:spcAft>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まちの不燃化</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defTabSz="914400" fontAlgn="base">
              <a:lnSpc>
                <a:spcPts val="1200"/>
              </a:lnSpc>
              <a:spcBef>
                <a:spcPct val="0"/>
              </a:spcBef>
              <a:spcAft>
                <a:spcPct val="0"/>
              </a:spcAft>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・老朽</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建築物</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除却、道路・公園整備</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defTabSz="914400" fontAlgn="base">
              <a:lnSpc>
                <a:spcPts val="1200"/>
              </a:lnSpc>
              <a:spcBef>
                <a:spcPct val="0"/>
              </a:spcBef>
              <a:spcAft>
                <a:spcPct val="0"/>
              </a:spcAft>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さら</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なる促進</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defTabSz="914400" fontAlgn="base">
              <a:lnSpc>
                <a:spcPts val="1200"/>
              </a:lnSpc>
              <a:spcBef>
                <a:spcPct val="0"/>
              </a:spcBef>
              <a:spcAft>
                <a:spcPct val="0"/>
              </a:spcAft>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・除却跡地を活用した公園・緑地の確保</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defTabSz="914400" fontAlgn="base">
              <a:lnSpc>
                <a:spcPts val="1200"/>
              </a:lnSpc>
              <a:spcBef>
                <a:spcPct val="0"/>
              </a:spcBef>
              <a:spcAft>
                <a:spcPct val="0"/>
              </a:spcAft>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・空家・空地のまちづくりへの</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活用</a:t>
            </a:r>
            <a:endParaRPr lang="ja-JP"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円/楕円 15"/>
          <p:cNvSpPr/>
          <p:nvPr/>
        </p:nvSpPr>
        <p:spPr>
          <a:xfrm rot="20887380">
            <a:off x="3809081" y="2574064"/>
            <a:ext cx="1720937" cy="543359"/>
          </a:xfrm>
          <a:prstGeom prst="ellipse">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4476916" y="3566297"/>
            <a:ext cx="597639" cy="601636"/>
          </a:xfrm>
          <a:prstGeom prst="ellipse">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コネクタ 17"/>
          <p:cNvCxnSpPr>
            <a:stCxn id="17" idx="3"/>
            <a:endCxn id="15" idx="0"/>
          </p:cNvCxnSpPr>
          <p:nvPr/>
        </p:nvCxnSpPr>
        <p:spPr>
          <a:xfrm flipH="1">
            <a:off x="3841829" y="4079825"/>
            <a:ext cx="722609" cy="11109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a:endCxn id="15" idx="0"/>
          </p:cNvCxnSpPr>
          <p:nvPr/>
        </p:nvCxnSpPr>
        <p:spPr>
          <a:xfrm flipH="1">
            <a:off x="3841829" y="2931003"/>
            <a:ext cx="442140" cy="225975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a:stCxn id="15" idx="0"/>
          </p:cNvCxnSpPr>
          <p:nvPr/>
        </p:nvCxnSpPr>
        <p:spPr>
          <a:xfrm flipV="1">
            <a:off x="3841829" y="4927438"/>
            <a:ext cx="2625074" cy="26331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a:stCxn id="15" idx="0"/>
          </p:cNvCxnSpPr>
          <p:nvPr/>
        </p:nvCxnSpPr>
        <p:spPr>
          <a:xfrm flipV="1">
            <a:off x="3841829" y="4313099"/>
            <a:ext cx="1473087" cy="8776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円/楕円 21"/>
          <p:cNvSpPr/>
          <p:nvPr/>
        </p:nvSpPr>
        <p:spPr>
          <a:xfrm rot="3307326">
            <a:off x="4048171" y="3023236"/>
            <a:ext cx="4078611" cy="613846"/>
          </a:xfrm>
          <a:prstGeom prst="ellipse">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40"/>
          <p:cNvSpPr>
            <a:spLocks/>
          </p:cNvSpPr>
          <p:nvPr/>
        </p:nvSpPr>
        <p:spPr bwMode="auto">
          <a:xfrm>
            <a:off x="5314916" y="1124784"/>
            <a:ext cx="2208140" cy="679412"/>
          </a:xfrm>
          <a:prstGeom prst="rect">
            <a:avLst/>
          </a:prstGeom>
          <a:solidFill>
            <a:schemeClr val="bg1"/>
          </a:solidFill>
          <a:ln/>
          <a:extLst/>
        </p:spPr>
        <p:style>
          <a:lnRef idx="1">
            <a:schemeClr val="accent3"/>
          </a:lnRef>
          <a:fillRef idx="2">
            <a:schemeClr val="accent3"/>
          </a:fillRef>
          <a:effectRef idx="1">
            <a:schemeClr val="accent3"/>
          </a:effectRef>
          <a:fontRef idx="minor">
            <a:schemeClr val="dk1"/>
          </a:fontRef>
        </p:style>
        <p:txBody>
          <a:bodyPr vert="horz" wrap="square" lIns="72000" tIns="72000" rIns="36000" bIns="72000" numCol="1" anchor="ctr" anchorCtr="0" compatLnSpc="1">
            <a:prstTxWarp prst="textNoShape">
              <a:avLst/>
            </a:prstTxWarp>
          </a:bodyPr>
          <a:lstStyle/>
          <a:p>
            <a:pPr marL="0" marR="0" lvl="0" indent="0" defTabSz="914400" rtl="0" eaLnBrk="1" fontAlgn="base" latinLnBrk="0" hangingPunct="1">
              <a:lnSpc>
                <a:spcPts val="2600"/>
              </a:lnSpc>
              <a:spcBef>
                <a:spcPct val="0"/>
              </a:spcBef>
              <a:spcAft>
                <a:spcPct val="0"/>
              </a:spcAft>
              <a:buClrTx/>
              <a:buSzTx/>
              <a:buFontTx/>
              <a:buNone/>
              <a:tabLst/>
            </a:pPr>
            <a:r>
              <a:rPr kumimoji="1" lang="ja-JP" altLang="en-US" sz="14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延焼遮断帯の整備</a:t>
            </a:r>
            <a:endParaRPr kumimoji="1" lang="en-US" altLang="ja-JP" sz="14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rtl="0" eaLnBrk="1" fontAlgn="base" latinLnBrk="0" hangingPunct="1">
              <a:lnSpc>
                <a:spcPts val="1200"/>
              </a:lnSpc>
              <a:spcBef>
                <a:spcPct val="0"/>
              </a:spcBef>
              <a:spcAft>
                <a:spcPct val="0"/>
              </a:spcAft>
              <a:buClrTx/>
              <a:buSzTx/>
              <a:buFontTx/>
              <a:buNone/>
              <a:tabLst/>
            </a:pPr>
            <a:r>
              <a:rPr kumimoji="1" lang="ja-JP" altLang="en-US" sz="100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・広幅員道路の整備</a:t>
            </a:r>
            <a:endParaRPr kumimoji="1" lang="en-US" altLang="ja-JP" sz="100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rtl="0" eaLnBrk="1" fontAlgn="base" latinLnBrk="0" hangingPunct="1">
              <a:lnSpc>
                <a:spcPts val="1200"/>
              </a:lnSpc>
              <a:spcBef>
                <a:spcPct val="0"/>
              </a:spcBef>
              <a:spcAft>
                <a:spcPct val="0"/>
              </a:spcAft>
              <a:buClrTx/>
              <a:buSzTx/>
              <a:buFontTx/>
              <a:buNone/>
              <a:tabLst/>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・不燃効果を高める街路樹の整備</a:t>
            </a:r>
            <a:endParaRPr kumimoji="1" lang="ja-JP" altLang="ja-JP" sz="100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4" name="直線コネクタ 23"/>
          <p:cNvCxnSpPr>
            <a:endCxn id="23" idx="2"/>
          </p:cNvCxnSpPr>
          <p:nvPr/>
        </p:nvCxnSpPr>
        <p:spPr>
          <a:xfrm flipV="1">
            <a:off x="5724128" y="1804196"/>
            <a:ext cx="694858" cy="9767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正方形/長方形 40"/>
          <p:cNvSpPr>
            <a:spLocks/>
          </p:cNvSpPr>
          <p:nvPr/>
        </p:nvSpPr>
        <p:spPr bwMode="auto">
          <a:xfrm>
            <a:off x="2626054" y="1133475"/>
            <a:ext cx="2206887" cy="981975"/>
          </a:xfrm>
          <a:prstGeom prst="rect">
            <a:avLst/>
          </a:prstGeom>
          <a:solidFill>
            <a:schemeClr val="bg1"/>
          </a:solidFill>
          <a:ln/>
          <a:extLst/>
        </p:spPr>
        <p:style>
          <a:lnRef idx="1">
            <a:schemeClr val="accent3"/>
          </a:lnRef>
          <a:fillRef idx="2">
            <a:schemeClr val="accent3"/>
          </a:fillRef>
          <a:effectRef idx="1">
            <a:schemeClr val="accent3"/>
          </a:effectRef>
          <a:fontRef idx="minor">
            <a:schemeClr val="dk1"/>
          </a:fontRef>
        </p:style>
        <p:txBody>
          <a:bodyPr vert="horz" wrap="square" lIns="72000" tIns="72000" rIns="36000" bIns="72000" numCol="1" anchor="ctr" anchorCtr="0" compatLnSpc="1">
            <a:prstTxWarp prst="textNoShape">
              <a:avLst/>
            </a:prstTxWarp>
          </a:bodyPr>
          <a:lstStyle/>
          <a:p>
            <a:pPr marL="0" marR="0" lvl="0" indent="0" defTabSz="914400" rtl="0" eaLnBrk="1" fontAlgn="base" latinLnBrk="0" hangingPunct="1">
              <a:lnSpc>
                <a:spcPts val="2600"/>
              </a:lnSpc>
              <a:spcBef>
                <a:spcPct val="0"/>
              </a:spcBef>
              <a:spcAft>
                <a:spcPct val="0"/>
              </a:spcAft>
              <a:buClrTx/>
              <a:buSzTx/>
              <a:buFontTx/>
              <a:buNone/>
              <a:tabLst/>
            </a:pP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暮らしやすいまちづくり</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defTabSz="914400" fontAlgn="base">
              <a:lnSpc>
                <a:spcPts val="1200"/>
              </a:lnSpc>
              <a:spcBef>
                <a:spcPct val="0"/>
              </a:spcBef>
              <a:spcAft>
                <a:spcPct val="0"/>
              </a:spcAft>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・公共用地等の活用や、道路整備</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を契</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defTabSz="914400" fontAlgn="base">
              <a:lnSpc>
                <a:spcPts val="1200"/>
              </a:lnSpc>
              <a:spcBef>
                <a:spcPct val="0"/>
              </a:spcBef>
              <a:spcAft>
                <a:spcPct val="0"/>
              </a:spcAft>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とした、将来的な視点に</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立った魅力</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defTabSz="914400" fontAlgn="base">
              <a:lnSpc>
                <a:spcPts val="1200"/>
              </a:lnSpc>
              <a:spcBef>
                <a:spcPct val="0"/>
              </a:spcBef>
              <a:spcAft>
                <a:spcPct val="0"/>
              </a:spcAft>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ある</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まちづくり</a:t>
            </a:r>
          </a:p>
          <a:p>
            <a:pPr lvl="0" defTabSz="914400" fontAlgn="base">
              <a:lnSpc>
                <a:spcPts val="1200"/>
              </a:lnSpc>
              <a:spcBef>
                <a:spcPct val="0"/>
              </a:spcBef>
              <a:spcAft>
                <a:spcPct val="0"/>
              </a:spcAft>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・公共用地等を活用したみどりの整備</a:t>
            </a:r>
          </a:p>
        </p:txBody>
      </p:sp>
      <p:sp>
        <p:nvSpPr>
          <p:cNvPr id="26" name="正方形/長方形 40"/>
          <p:cNvSpPr>
            <a:spLocks/>
          </p:cNvSpPr>
          <p:nvPr/>
        </p:nvSpPr>
        <p:spPr bwMode="auto">
          <a:xfrm>
            <a:off x="5410750" y="5424043"/>
            <a:ext cx="2112306" cy="712268"/>
          </a:xfrm>
          <a:prstGeom prst="rect">
            <a:avLst/>
          </a:prstGeom>
          <a:solidFill>
            <a:schemeClr val="bg1"/>
          </a:solidFill>
          <a:ln/>
          <a:extLst/>
        </p:spPr>
        <p:style>
          <a:lnRef idx="1">
            <a:schemeClr val="accent3"/>
          </a:lnRef>
          <a:fillRef idx="2">
            <a:schemeClr val="accent3"/>
          </a:fillRef>
          <a:effectRef idx="1">
            <a:schemeClr val="accent3"/>
          </a:effectRef>
          <a:fontRef idx="minor">
            <a:schemeClr val="dk1"/>
          </a:fontRef>
        </p:style>
        <p:txBody>
          <a:bodyPr vert="horz" wrap="square" lIns="72000" tIns="72000" rIns="36000" bIns="72000" numCol="1" anchor="ctr" anchorCtr="0" compatLnSpc="1">
            <a:prstTxWarp prst="textNoShape">
              <a:avLst/>
            </a:prstTxWarp>
          </a:bodyPr>
          <a:lstStyle/>
          <a:p>
            <a:pPr marL="0" marR="0" lvl="0" indent="0" defTabSz="914400" rtl="0" eaLnBrk="1" fontAlgn="base" latinLnBrk="0" hangingPunct="1">
              <a:lnSpc>
                <a:spcPts val="2600"/>
              </a:lnSpc>
              <a:spcBef>
                <a:spcPct val="0"/>
              </a:spcBef>
              <a:spcAft>
                <a:spcPct val="0"/>
              </a:spcAft>
              <a:buClrTx/>
              <a:buSzTx/>
              <a:buFontTx/>
              <a:buNone/>
              <a:tabLst/>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地域防災力</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の向上</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rtl="0" eaLnBrk="1" fontAlgn="base" latinLnBrk="0" hangingPunct="1">
              <a:lnSpc>
                <a:spcPts val="1200"/>
              </a:lnSpc>
              <a:spcBef>
                <a:spcPct val="0"/>
              </a:spcBef>
              <a:spcAft>
                <a:spcPct val="0"/>
              </a:spcAft>
              <a:buClrTx/>
              <a:buSzTx/>
              <a:buFontTx/>
              <a:buNone/>
              <a:tabLst/>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・消防･大学と連携した防災力向上</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rtl="0" eaLnBrk="1" fontAlgn="base" latinLnBrk="0" hangingPunct="1">
              <a:lnSpc>
                <a:spcPts val="1200"/>
              </a:lnSpc>
              <a:spcBef>
                <a:spcPct val="0"/>
              </a:spcBef>
              <a:spcAft>
                <a:spcPct val="0"/>
              </a:spcAft>
              <a:buClrTx/>
              <a:buSzTx/>
              <a:buFontTx/>
              <a:buNone/>
              <a:tabLst/>
            </a:pPr>
            <a:r>
              <a:rPr kumimoji="1" lang="ja-JP" altLang="en-US" sz="100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・建築防災啓発員による啓発</a:t>
            </a:r>
            <a:endParaRPr kumimoji="1" lang="ja-JP" altLang="ja-JP" sz="100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40"/>
          <p:cNvSpPr>
            <a:spLocks/>
          </p:cNvSpPr>
          <p:nvPr/>
        </p:nvSpPr>
        <p:spPr bwMode="auto">
          <a:xfrm>
            <a:off x="2626054" y="6237312"/>
            <a:ext cx="4897002" cy="539543"/>
          </a:xfrm>
          <a:prstGeom prst="roundRect">
            <a:avLst>
              <a:gd name="adj" fmla="val 10691"/>
            </a:avLst>
          </a:prstGeom>
          <a:solidFill>
            <a:srgbClr val="99FF66"/>
          </a:solidFill>
          <a:ln w="6350">
            <a:solidFill>
              <a:schemeClr val="tx1"/>
            </a:solidFill>
          </a:ln>
          <a:extLst/>
        </p:spPr>
        <p:style>
          <a:lnRef idx="1">
            <a:schemeClr val="accent3"/>
          </a:lnRef>
          <a:fillRef idx="2">
            <a:schemeClr val="accent3"/>
          </a:fillRef>
          <a:effectRef idx="1">
            <a:schemeClr val="accent3"/>
          </a:effectRef>
          <a:fontRef idx="minor">
            <a:schemeClr val="dk1"/>
          </a:fontRef>
        </p:style>
        <p:txBody>
          <a:bodyPr vert="horz" wrap="square" lIns="72000" tIns="0" rIns="36000" bIns="72000" numCol="1" anchor="t" anchorCtr="0" compatLnSpc="1">
            <a:prstTxWarp prst="textNoShape">
              <a:avLst/>
            </a:prstTxWarp>
          </a:bodyPr>
          <a:lstStyle/>
          <a:p>
            <a:pPr defTabSz="914400" fontAlgn="base">
              <a:lnSpc>
                <a:spcPts val="2600"/>
              </a:lnSpc>
              <a:spcBef>
                <a:spcPct val="0"/>
              </a:spcBef>
              <a:spcAft>
                <a:spcPct val="0"/>
              </a:spcAft>
            </a:pP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密集事業の見える化</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914400" fontAlgn="base">
              <a:lnSpc>
                <a:spcPts val="1200"/>
              </a:lnSpc>
              <a:spcBef>
                <a:spcPct val="0"/>
              </a:spcBef>
              <a:spcAft>
                <a:spcPct val="0"/>
              </a:spcAft>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「密集市街地まちの防災性マップ」</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により住民の防災意識・事業協力意識を向上</a:t>
            </a:r>
            <a:endParaRPr lang="ja-JP"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8" name="直線コネクタ 27"/>
          <p:cNvCxnSpPr>
            <a:stCxn id="16" idx="0"/>
            <a:endCxn id="25" idx="2"/>
          </p:cNvCxnSpPr>
          <p:nvPr/>
        </p:nvCxnSpPr>
        <p:spPr>
          <a:xfrm flipH="1" flipV="1">
            <a:off x="3729498" y="2115450"/>
            <a:ext cx="884137" cy="4644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539552" y="1034059"/>
            <a:ext cx="1744356" cy="369316"/>
          </a:xfrm>
          <a:prstGeom prst="rect">
            <a:avLst/>
          </a:prstGeom>
          <a:solidFill>
            <a:schemeClr val="tx2">
              <a:lumMod val="40000"/>
              <a:lumOff val="60000"/>
            </a:schemeClr>
          </a:solidFill>
        </p:spPr>
        <p:txBody>
          <a:bodyPr wrap="none" lIns="91424" tIns="45712" rIns="91424" bIns="45712" rtlCol="0" anchor="ctr" anchorCtr="0">
            <a:spAutoFit/>
          </a:bodyPr>
          <a:lstStyle/>
          <a:p>
            <a:r>
              <a:rPr lang="ja-JP" altLang="en-US" b="1" dirty="0">
                <a:latin typeface="Meiryo UI" panose="020B0604030504040204" pitchFamily="50" charset="-128"/>
                <a:ea typeface="Meiryo UI" panose="020B0604030504040204" pitchFamily="50" charset="-128"/>
              </a:rPr>
              <a:t>具体的</a:t>
            </a:r>
            <a:r>
              <a:rPr lang="ja-JP" altLang="en-US" b="1" dirty="0" smtClean="0">
                <a:latin typeface="Meiryo UI" panose="020B0604030504040204" pitchFamily="50" charset="-128"/>
                <a:ea typeface="Meiryo UI" panose="020B0604030504040204" pitchFamily="50" charset="-128"/>
              </a:rPr>
              <a:t>な取組み</a:t>
            </a:r>
            <a:endParaRPr lang="ja-JP" altLang="en-US"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80637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
            <a:ext cx="9144000" cy="620688"/>
          </a:xfrm>
          <a:solidFill>
            <a:srgbClr val="3366FF"/>
          </a:solidFill>
          <a:ln>
            <a:solidFill>
              <a:srgbClr val="3366FF"/>
            </a:solidFill>
          </a:ln>
        </p:spPr>
        <p:txBody>
          <a:bodyPr>
            <a:noAutofit/>
          </a:bodyPr>
          <a:lstStyle/>
          <a:p>
            <a:pPr algn="l"/>
            <a:r>
              <a:rPr lang="ja-JP" altLang="en-US" sz="2000" b="1" dirty="0">
                <a:solidFill>
                  <a:schemeClr val="bg1"/>
                </a:solidFill>
                <a:latin typeface="+mj-ea"/>
                <a:cs typeface="Meiryo UI" panose="020B0604030504040204" pitchFamily="50" charset="-128"/>
              </a:rPr>
              <a:t>方向性</a:t>
            </a:r>
            <a:r>
              <a:rPr lang="en-US" altLang="ja-JP" sz="2000" b="1" dirty="0">
                <a:solidFill>
                  <a:schemeClr val="bg1"/>
                </a:solidFill>
                <a:latin typeface="+mj-ea"/>
                <a:cs typeface="Meiryo UI" panose="020B0604030504040204" pitchFamily="50" charset="-128"/>
              </a:rPr>
              <a:t>Ⅲ</a:t>
            </a:r>
            <a:r>
              <a:rPr lang="ja-JP" altLang="en-US" sz="2000" b="1" dirty="0">
                <a:solidFill>
                  <a:schemeClr val="bg1"/>
                </a:solidFill>
                <a:latin typeface="+mj-ea"/>
                <a:cs typeface="Meiryo UI" panose="020B0604030504040204" pitchFamily="50" charset="-128"/>
              </a:rPr>
              <a:t>）東西二極の一極としての社会経済構造の構築</a:t>
            </a:r>
            <a:endParaRPr lang="ja-JP" altLang="en-US" sz="3200" b="1" dirty="0">
              <a:solidFill>
                <a:schemeClr val="bg1"/>
              </a:solidFill>
              <a:latin typeface="+mj-ea"/>
              <a:cs typeface="Meiryo UI" panose="020B0604030504040204" pitchFamily="50" charset="-128"/>
            </a:endParaRPr>
          </a:p>
        </p:txBody>
      </p:sp>
      <p:sp>
        <p:nvSpPr>
          <p:cNvPr id="11" name="テキスト ボックス 10"/>
          <p:cNvSpPr txBox="1"/>
          <p:nvPr/>
        </p:nvSpPr>
        <p:spPr>
          <a:xfrm>
            <a:off x="252544" y="5877272"/>
            <a:ext cx="6336704" cy="400093"/>
          </a:xfrm>
          <a:prstGeom prst="rect">
            <a:avLst/>
          </a:prstGeom>
          <a:noFill/>
        </p:spPr>
        <p:txBody>
          <a:bodyPr wrap="square" lIns="91424" tIns="45712" rIns="91424" bIns="45712" rtlCol="0">
            <a:spAutoFit/>
          </a:bodyPr>
          <a:lstStyle/>
          <a:p>
            <a:r>
              <a:rPr lang="ja-JP" altLang="en-US" sz="1000" dirty="0"/>
              <a:t>資料</a:t>
            </a:r>
            <a:r>
              <a:rPr lang="ja-JP" altLang="en-US" sz="1000" dirty="0" smtClean="0"/>
              <a:t>：大阪府統計課「平成</a:t>
            </a:r>
            <a:r>
              <a:rPr lang="en-US" altLang="ja-JP" sz="1000" dirty="0" smtClean="0"/>
              <a:t>27</a:t>
            </a:r>
            <a:r>
              <a:rPr lang="ja-JP" altLang="en-US" sz="1000" dirty="0" smtClean="0"/>
              <a:t>年度大阪府民経済計算≪確報≫」より作成</a:t>
            </a:r>
            <a:endParaRPr lang="en-US" altLang="ja-JP" sz="1000" dirty="0" smtClean="0"/>
          </a:p>
          <a:p>
            <a:r>
              <a:rPr lang="en-US" altLang="ja-JP" sz="1000" dirty="0" smtClean="0"/>
              <a:t>※</a:t>
            </a:r>
            <a:r>
              <a:rPr lang="ja-JP" altLang="en-US" sz="1000" dirty="0"/>
              <a:t> 「県民経済計算標準方式（平成</a:t>
            </a:r>
            <a:r>
              <a:rPr lang="en-US" altLang="ja-JP" sz="1000" dirty="0"/>
              <a:t>23</a:t>
            </a:r>
            <a:r>
              <a:rPr lang="ja-JP" altLang="en-US" sz="1000" dirty="0"/>
              <a:t>年基準版）」に準拠した実質経済</a:t>
            </a:r>
            <a:r>
              <a:rPr lang="ja-JP" altLang="en-US" sz="1000" dirty="0" smtClean="0"/>
              <a:t>成長率を</a:t>
            </a:r>
            <a:r>
              <a:rPr lang="ja-JP" altLang="en-US" sz="1000" dirty="0"/>
              <a:t>記載。</a:t>
            </a:r>
          </a:p>
        </p:txBody>
      </p:sp>
      <p:sp>
        <p:nvSpPr>
          <p:cNvPr id="10" name="テキスト ボックス 9"/>
          <p:cNvSpPr txBox="1"/>
          <p:nvPr/>
        </p:nvSpPr>
        <p:spPr>
          <a:xfrm>
            <a:off x="107504" y="775737"/>
            <a:ext cx="3672408" cy="307761"/>
          </a:xfrm>
          <a:prstGeom prst="rect">
            <a:avLst/>
          </a:prstGeom>
          <a:noFill/>
        </p:spPr>
        <p:txBody>
          <a:bodyPr wrap="square" lIns="91424" tIns="45712" rIns="91424" bIns="45712" rtlCol="0">
            <a:spAutoFit/>
          </a:bodyPr>
          <a:lstStyle/>
          <a:p>
            <a:r>
              <a:rPr lang="ja-JP" altLang="en-US" sz="1400" b="1" dirty="0"/>
              <a:t>■ </a:t>
            </a:r>
            <a:r>
              <a:rPr lang="ja-JP" altLang="en-US" sz="1400" b="1" u="sng" dirty="0"/>
              <a:t>経済</a:t>
            </a:r>
            <a:r>
              <a:rPr lang="ja-JP" altLang="en-US" sz="1400" b="1" u="sng" dirty="0" smtClean="0"/>
              <a:t>成長率（</a:t>
            </a:r>
            <a:r>
              <a:rPr lang="ja-JP" altLang="en-US" sz="1400" b="1" u="sng" dirty="0"/>
              <a:t>実質</a:t>
            </a:r>
            <a:r>
              <a:rPr lang="ja-JP" altLang="en-US" sz="1400" b="1" u="sng" dirty="0" smtClean="0"/>
              <a:t>）の推移</a:t>
            </a:r>
            <a:endParaRPr lang="en-US" altLang="ja-JP" sz="1400" b="1" u="sng" dirty="0"/>
          </a:p>
        </p:txBody>
      </p:sp>
      <p:sp>
        <p:nvSpPr>
          <p:cNvPr id="14"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16</a:t>
            </a:fld>
            <a:endParaRPr lang="ja-JP" altLang="en-US" sz="1800" dirty="0">
              <a:solidFill>
                <a:schemeClr val="tx1"/>
              </a:solidFill>
            </a:endParaRPr>
          </a:p>
        </p:txBody>
      </p:sp>
      <p:sp>
        <p:nvSpPr>
          <p:cNvPr id="12" name="タイトル 1"/>
          <p:cNvSpPr txBox="1">
            <a:spLocks/>
          </p:cNvSpPr>
          <p:nvPr/>
        </p:nvSpPr>
        <p:spPr>
          <a:xfrm>
            <a:off x="8244409" y="692696"/>
            <a:ext cx="648071" cy="288032"/>
          </a:xfrm>
          <a:prstGeom prst="rect">
            <a:avLst/>
          </a:prstGeom>
          <a:solidFill>
            <a:schemeClr val="bg1"/>
          </a:solidFill>
          <a:ln>
            <a:solidFill>
              <a:schemeClr val="tx1"/>
            </a:solidFill>
          </a:ln>
        </p:spPr>
        <p:txBody>
          <a:bodyPr vert="horz" lIns="91424" tIns="45712" rIns="91424" bIns="45712"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400" b="1" dirty="0" smtClean="0">
                <a:latin typeface="+mj-ea"/>
                <a:cs typeface="Meiryo UI" panose="020B0604030504040204" pitchFamily="50" charset="-128"/>
              </a:rPr>
              <a:t>更新</a:t>
            </a:r>
            <a:endParaRPr lang="ja-JP" altLang="en-US" sz="2000" b="1" dirty="0">
              <a:latin typeface="+mj-ea"/>
              <a:cs typeface="Meiryo UI" panose="020B0604030504040204" pitchFamily="50" charset="-128"/>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3040" y="1268760"/>
            <a:ext cx="6629400" cy="347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544" y="4869160"/>
            <a:ext cx="806387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6426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8142" y="3789040"/>
            <a:ext cx="4511781" cy="2332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8" name="グラフ 17"/>
          <p:cNvGraphicFramePr>
            <a:graphicFrameLocks/>
          </p:cNvGraphicFramePr>
          <p:nvPr>
            <p:extLst>
              <p:ext uri="{D42A27DB-BD31-4B8C-83A1-F6EECF244321}">
                <p14:modId xmlns:p14="http://schemas.microsoft.com/office/powerpoint/2010/main" val="4150678108"/>
              </p:ext>
            </p:extLst>
          </p:nvPr>
        </p:nvGraphicFramePr>
        <p:xfrm>
          <a:off x="4524715" y="1084524"/>
          <a:ext cx="4550117" cy="2224496"/>
        </p:xfrm>
        <a:graphic>
          <a:graphicData uri="http://schemas.openxmlformats.org/drawingml/2006/chart">
            <c:chart xmlns:c="http://schemas.openxmlformats.org/drawingml/2006/chart" xmlns:r="http://schemas.openxmlformats.org/officeDocument/2006/relationships" r:id="rId3"/>
          </a:graphicData>
        </a:graphic>
      </p:graphicFrame>
      <p:sp>
        <p:nvSpPr>
          <p:cNvPr id="50" name="正方形/長方形 49"/>
          <p:cNvSpPr/>
          <p:nvPr/>
        </p:nvSpPr>
        <p:spPr>
          <a:xfrm>
            <a:off x="242513" y="685525"/>
            <a:ext cx="3690504" cy="374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nSpc>
                <a:spcPts val="1400"/>
              </a:lnSpc>
              <a:defRPr/>
            </a:pPr>
            <a:r>
              <a:rPr lang="ja-JP" altLang="en-US" sz="1400" b="1" dirty="0">
                <a:solidFill>
                  <a:schemeClr val="tx1"/>
                </a:solidFill>
                <a:latin typeface="+mn-ea"/>
                <a:cs typeface="Meiryo UI" panose="020B0604030504040204" pitchFamily="50" charset="-128"/>
              </a:rPr>
              <a:t>■</a:t>
            </a:r>
            <a:r>
              <a:rPr lang="ja-JP" altLang="en-US" sz="1400" b="1" u="sng" dirty="0">
                <a:solidFill>
                  <a:schemeClr val="tx1"/>
                </a:solidFill>
                <a:latin typeface="+mn-ea"/>
                <a:cs typeface="Meiryo UI" panose="020B0604030504040204" pitchFamily="50" charset="-128"/>
              </a:rPr>
              <a:t>大阪の開業数・廃業数の推移</a:t>
            </a:r>
            <a:endParaRPr lang="en-US" altLang="ja-JP" sz="1400" b="1" u="sng" dirty="0">
              <a:solidFill>
                <a:schemeClr val="tx1"/>
              </a:solidFill>
              <a:latin typeface="+mn-ea"/>
              <a:cs typeface="Meiryo UI" panose="020B0604030504040204" pitchFamily="50" charset="-128"/>
            </a:endParaRPr>
          </a:p>
        </p:txBody>
      </p:sp>
      <p:sp>
        <p:nvSpPr>
          <p:cNvPr id="51" name="正方形/長方形 50"/>
          <p:cNvSpPr/>
          <p:nvPr/>
        </p:nvSpPr>
        <p:spPr>
          <a:xfrm>
            <a:off x="4766258" y="6570565"/>
            <a:ext cx="3982206" cy="230816"/>
          </a:xfrm>
          <a:prstGeom prst="rect">
            <a:avLst/>
          </a:prstGeom>
        </p:spPr>
        <p:txBody>
          <a:bodyPr wrap="square" lIns="91424" tIns="45712" rIns="91424" bIns="45712">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資料</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厚生労働省「雇用保険事業</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年報」および「雇用保険事業月報」より</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作成</a:t>
            </a:r>
          </a:p>
        </p:txBody>
      </p:sp>
      <p:sp>
        <p:nvSpPr>
          <p:cNvPr id="61" name="正方形/長方形 60"/>
          <p:cNvSpPr/>
          <p:nvPr/>
        </p:nvSpPr>
        <p:spPr>
          <a:xfrm>
            <a:off x="4572000" y="700447"/>
            <a:ext cx="3312368"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r>
              <a:rPr lang="ja-JP" altLang="en-US" sz="1400" b="1" dirty="0">
                <a:solidFill>
                  <a:schemeClr val="tx1"/>
                </a:solidFill>
                <a:latin typeface="+mn-ea"/>
                <a:cs typeface="Meiryo UI" panose="020B0604030504040204" pitchFamily="50" charset="-128"/>
              </a:rPr>
              <a:t>■</a:t>
            </a:r>
            <a:r>
              <a:rPr lang="ja-JP" altLang="ja-JP" sz="1400" b="1" u="sng" dirty="0">
                <a:solidFill>
                  <a:schemeClr val="tx1"/>
                </a:solidFill>
                <a:latin typeface="+mn-ea"/>
                <a:cs typeface="Meiryo UI" panose="020B0604030504040204" pitchFamily="50" charset="-128"/>
              </a:rPr>
              <a:t>開業事業所数比較</a:t>
            </a:r>
            <a:endParaRPr lang="ja-JP" altLang="en-US" sz="1400" b="1" u="sng" dirty="0">
              <a:solidFill>
                <a:schemeClr val="tx1"/>
              </a:solidFill>
              <a:latin typeface="+mn-ea"/>
              <a:cs typeface="Meiryo UI" panose="020B0604030504040204" pitchFamily="50" charset="-128"/>
            </a:endParaRPr>
          </a:p>
        </p:txBody>
      </p:sp>
      <p:sp>
        <p:nvSpPr>
          <p:cNvPr id="62" name="正方形/長方形 61"/>
          <p:cNvSpPr/>
          <p:nvPr/>
        </p:nvSpPr>
        <p:spPr>
          <a:xfrm>
            <a:off x="4682344" y="3429000"/>
            <a:ext cx="245665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r>
              <a:rPr lang="ja-JP" altLang="en-US" sz="1400" b="1" dirty="0">
                <a:solidFill>
                  <a:schemeClr val="tx1"/>
                </a:solidFill>
                <a:latin typeface="+mn-ea"/>
                <a:cs typeface="Meiryo UI" panose="020B0604030504040204" pitchFamily="50" charset="-128"/>
              </a:rPr>
              <a:t>■</a:t>
            </a:r>
            <a:r>
              <a:rPr lang="zh-TW" altLang="en-US" sz="1400" b="1" u="sng"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廃業事業所数比較</a:t>
            </a:r>
            <a:endParaRPr lang="ja-JP" altLang="en-US" sz="1400" b="1" u="sng"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67" name="正方形/長方形 66"/>
          <p:cNvSpPr/>
          <p:nvPr/>
        </p:nvSpPr>
        <p:spPr>
          <a:xfrm>
            <a:off x="4860032" y="1047614"/>
            <a:ext cx="432048" cy="221146"/>
          </a:xfrm>
          <a:prstGeom prst="rect">
            <a:avLst/>
          </a:prstGeom>
        </p:spPr>
        <p:txBody>
          <a:bodyPr wrap="square" lIns="91424" tIns="45712" rIns="91424" bIns="45712">
            <a:spAutoFit/>
          </a:bodyPr>
          <a:lstStyle/>
          <a:p>
            <a:r>
              <a:rPr lang="en-US" altLang="ja-JP" sz="800" dirty="0"/>
              <a:t>(</a:t>
            </a:r>
            <a:r>
              <a:rPr lang="ja-JP" altLang="en-US" sz="800" dirty="0"/>
              <a:t>所</a:t>
            </a:r>
            <a:r>
              <a:rPr lang="en-US" altLang="ja-JP" sz="800" dirty="0"/>
              <a:t>) </a:t>
            </a:r>
            <a:endParaRPr lang="ja-JP" altLang="ja-JP" sz="800" dirty="0"/>
          </a:p>
        </p:txBody>
      </p:sp>
      <p:sp>
        <p:nvSpPr>
          <p:cNvPr id="68" name="正方形/長方形 67"/>
          <p:cNvSpPr/>
          <p:nvPr/>
        </p:nvSpPr>
        <p:spPr>
          <a:xfrm>
            <a:off x="4860032" y="3711910"/>
            <a:ext cx="432048" cy="221146"/>
          </a:xfrm>
          <a:prstGeom prst="rect">
            <a:avLst/>
          </a:prstGeom>
        </p:spPr>
        <p:txBody>
          <a:bodyPr wrap="square" lIns="91424" tIns="45712" rIns="91424" bIns="45712">
            <a:spAutoFit/>
          </a:bodyPr>
          <a:lstStyle/>
          <a:p>
            <a:r>
              <a:rPr lang="en-US" altLang="ja-JP" sz="800" dirty="0"/>
              <a:t>(</a:t>
            </a:r>
            <a:r>
              <a:rPr lang="ja-JP" altLang="en-US" sz="800" dirty="0"/>
              <a:t>所</a:t>
            </a:r>
            <a:r>
              <a:rPr lang="en-US" altLang="ja-JP" sz="800" dirty="0"/>
              <a:t>) </a:t>
            </a:r>
            <a:endParaRPr lang="ja-JP" altLang="ja-JP" sz="800" dirty="0"/>
          </a:p>
        </p:txBody>
      </p:sp>
      <p:sp>
        <p:nvSpPr>
          <p:cNvPr id="23" name="正方形/長方形 22"/>
          <p:cNvSpPr/>
          <p:nvPr/>
        </p:nvSpPr>
        <p:spPr>
          <a:xfrm>
            <a:off x="270052" y="3140968"/>
            <a:ext cx="4013916" cy="2520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r>
              <a:rPr lang="ja-JP" altLang="en-US" sz="1400" b="1" dirty="0" smtClean="0">
                <a:solidFill>
                  <a:schemeClr val="tx1"/>
                </a:solidFill>
                <a:latin typeface="+mn-ea"/>
                <a:cs typeface="Meiryo UI" panose="020B0604030504040204" pitchFamily="50" charset="-128"/>
              </a:rPr>
              <a:t>■</a:t>
            </a:r>
            <a:r>
              <a:rPr lang="ja-JP" altLang="en-US" sz="1400" b="1" u="sng" dirty="0" smtClean="0">
                <a:solidFill>
                  <a:schemeClr val="tx1"/>
                </a:solidFill>
                <a:latin typeface="+mj-ea"/>
                <a:ea typeface="+mj-ea"/>
                <a:cs typeface="Meiryo UI" panose="020B0604030504040204" pitchFamily="50" charset="-128"/>
              </a:rPr>
              <a:t>８大都道府県開業数・全国</a:t>
            </a:r>
            <a:r>
              <a:rPr lang="ja-JP" altLang="en-US" sz="1400" b="1" u="sng" dirty="0">
                <a:solidFill>
                  <a:schemeClr val="tx1"/>
                </a:solidFill>
                <a:latin typeface="+mj-ea"/>
                <a:ea typeface="+mj-ea"/>
                <a:cs typeface="Meiryo UI" panose="020B0604030504040204" pitchFamily="50" charset="-128"/>
              </a:rPr>
              <a:t>シェア</a:t>
            </a:r>
            <a:r>
              <a:rPr lang="zh-TW" altLang="en-US" sz="1400" b="1" u="sng" dirty="0">
                <a:solidFill>
                  <a:schemeClr val="tx1"/>
                </a:solidFill>
                <a:latin typeface="+mj-ea"/>
                <a:ea typeface="+mj-ea"/>
                <a:cs typeface="Meiryo UI" panose="020B0604030504040204" pitchFamily="50" charset="-128"/>
              </a:rPr>
              <a:t>比較</a:t>
            </a:r>
            <a:endParaRPr lang="en-US" altLang="zh-TW" sz="1600" b="1" u="sng" dirty="0">
              <a:solidFill>
                <a:schemeClr val="tx1"/>
              </a:solidFill>
              <a:latin typeface="+mj-ea"/>
              <a:ea typeface="+mj-ea"/>
              <a:cs typeface="Meiryo UI" panose="020B0604030504040204" pitchFamily="50" charset="-128"/>
            </a:endParaRPr>
          </a:p>
        </p:txBody>
      </p:sp>
      <p:sp>
        <p:nvSpPr>
          <p:cNvPr id="26" name="正方形/長方形 25"/>
          <p:cNvSpPr/>
          <p:nvPr/>
        </p:nvSpPr>
        <p:spPr>
          <a:xfrm>
            <a:off x="251520" y="6453336"/>
            <a:ext cx="1916192" cy="332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r>
              <a:rPr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上段：全国シェア率</a:t>
            </a:r>
            <a:endParaRPr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下段：新規開業事業所数（年度）</a:t>
            </a:r>
            <a:endPar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タイトル 1"/>
          <p:cNvSpPr txBox="1">
            <a:spLocks/>
          </p:cNvSpPr>
          <p:nvPr/>
        </p:nvSpPr>
        <p:spPr>
          <a:xfrm>
            <a:off x="0" y="1"/>
            <a:ext cx="9144000" cy="620688"/>
          </a:xfrm>
          <a:prstGeom prst="rect">
            <a:avLst/>
          </a:prstGeom>
          <a:solidFill>
            <a:srgbClr val="3366FF"/>
          </a:solidFill>
          <a:ln>
            <a:solidFill>
              <a:srgbClr val="3366FF"/>
            </a:solidFill>
          </a:ln>
        </p:spPr>
        <p:txBody>
          <a:bodyPr vert="horz" lIns="91424" tIns="45712" rIns="91424" bIns="45712"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b="1">
                <a:solidFill>
                  <a:schemeClr val="bg1"/>
                </a:solidFill>
                <a:latin typeface="+mj-ea"/>
                <a:cs typeface="Meiryo UI" panose="020B0604030504040204" pitchFamily="50" charset="-128"/>
              </a:rPr>
              <a:t>方向性</a:t>
            </a:r>
            <a:r>
              <a:rPr lang="en-US" altLang="ja-JP" sz="2000" b="1">
                <a:solidFill>
                  <a:schemeClr val="bg1"/>
                </a:solidFill>
                <a:latin typeface="+mj-ea"/>
                <a:cs typeface="Meiryo UI" panose="020B0604030504040204" pitchFamily="50" charset="-128"/>
              </a:rPr>
              <a:t>Ⅲ</a:t>
            </a:r>
            <a:r>
              <a:rPr lang="ja-JP" altLang="en-US" sz="2000" b="1">
                <a:solidFill>
                  <a:schemeClr val="bg1"/>
                </a:solidFill>
                <a:latin typeface="+mj-ea"/>
                <a:cs typeface="Meiryo UI" panose="020B0604030504040204" pitchFamily="50" charset="-128"/>
              </a:rPr>
              <a:t>）大阪府の経済成長率の推移</a:t>
            </a:r>
            <a:endParaRPr lang="ja-JP" altLang="en-US" sz="3200" b="1" dirty="0">
              <a:solidFill>
                <a:schemeClr val="bg1"/>
              </a:solidFill>
              <a:latin typeface="+mj-ea"/>
              <a:cs typeface="Meiryo UI" panose="020B0604030504040204" pitchFamily="50" charset="-128"/>
            </a:endParaRPr>
          </a:p>
        </p:txBody>
      </p:sp>
      <p:sp>
        <p:nvSpPr>
          <p:cNvPr id="21"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17</a:t>
            </a:fld>
            <a:endParaRPr lang="ja-JP" altLang="en-US" sz="1800" dirty="0">
              <a:solidFill>
                <a:schemeClr val="tx1"/>
              </a:solidFill>
            </a:endParaRPr>
          </a:p>
        </p:txBody>
      </p:sp>
      <p:pic>
        <p:nvPicPr>
          <p:cNvPr id="2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7" y="1052736"/>
            <a:ext cx="4536504" cy="1792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3428999"/>
            <a:ext cx="4273195" cy="3043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タイトル 1"/>
          <p:cNvSpPr txBox="1">
            <a:spLocks/>
          </p:cNvSpPr>
          <p:nvPr/>
        </p:nvSpPr>
        <p:spPr>
          <a:xfrm>
            <a:off x="8244409" y="692696"/>
            <a:ext cx="648071" cy="288032"/>
          </a:xfrm>
          <a:prstGeom prst="rect">
            <a:avLst/>
          </a:prstGeom>
          <a:solidFill>
            <a:schemeClr val="bg1"/>
          </a:solidFill>
          <a:ln>
            <a:solidFill>
              <a:schemeClr val="tx1"/>
            </a:solidFill>
          </a:ln>
        </p:spPr>
        <p:txBody>
          <a:bodyPr vert="horz" lIns="91424" tIns="45712" rIns="91424" bIns="45712"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400" b="1" dirty="0" smtClean="0">
                <a:latin typeface="+mj-ea"/>
                <a:cs typeface="Meiryo UI" panose="020B0604030504040204" pitchFamily="50" charset="-128"/>
              </a:rPr>
              <a:t>更新</a:t>
            </a:r>
            <a:endParaRPr lang="ja-JP" altLang="en-US" sz="2000" b="1" dirty="0">
              <a:latin typeface="+mj-ea"/>
              <a:cs typeface="Meiryo UI" panose="020B0604030504040204" pitchFamily="50" charset="-128"/>
            </a:endParaRPr>
          </a:p>
        </p:txBody>
      </p:sp>
    </p:spTree>
    <p:extLst>
      <p:ext uri="{BB962C8B-B14F-4D97-AF65-F5344CB8AC3E}">
        <p14:creationId xmlns:p14="http://schemas.microsoft.com/office/powerpoint/2010/main" val="2709242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083498"/>
            <a:ext cx="7416824" cy="4089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ctrTitle"/>
          </p:nvPr>
        </p:nvSpPr>
        <p:spPr>
          <a:xfrm>
            <a:off x="0" y="1"/>
            <a:ext cx="9144000" cy="620688"/>
          </a:xfrm>
          <a:solidFill>
            <a:srgbClr val="3366FF"/>
          </a:solidFill>
          <a:ln>
            <a:solidFill>
              <a:srgbClr val="3366FF"/>
            </a:solidFill>
          </a:ln>
        </p:spPr>
        <p:txBody>
          <a:bodyPr>
            <a:noAutofit/>
          </a:bodyPr>
          <a:lstStyle/>
          <a:p>
            <a:pPr algn="l"/>
            <a:r>
              <a:rPr lang="ja-JP" altLang="en-US" sz="2000" b="1" dirty="0">
                <a:solidFill>
                  <a:schemeClr val="bg1"/>
                </a:solidFill>
                <a:latin typeface="+mj-ea"/>
                <a:cs typeface="Meiryo UI" panose="020B0604030504040204" pitchFamily="50" charset="-128"/>
              </a:rPr>
              <a:t>方向性</a:t>
            </a:r>
            <a:r>
              <a:rPr lang="en-US" altLang="ja-JP" sz="2000" b="1" dirty="0">
                <a:solidFill>
                  <a:schemeClr val="bg1"/>
                </a:solidFill>
                <a:latin typeface="+mj-ea"/>
                <a:cs typeface="Meiryo UI" panose="020B0604030504040204" pitchFamily="50" charset="-128"/>
              </a:rPr>
              <a:t>Ⅲ</a:t>
            </a:r>
            <a:r>
              <a:rPr lang="ja-JP" altLang="en-US" sz="2000" b="1" dirty="0">
                <a:solidFill>
                  <a:schemeClr val="bg1"/>
                </a:solidFill>
                <a:latin typeface="+mj-ea"/>
                <a:cs typeface="Meiryo UI" panose="020B0604030504040204" pitchFamily="50" charset="-128"/>
              </a:rPr>
              <a:t>）大阪府の経済成長率の推移</a:t>
            </a:r>
            <a:endParaRPr lang="ja-JP" altLang="en-US" sz="3200" b="1" dirty="0">
              <a:solidFill>
                <a:schemeClr val="bg1"/>
              </a:solidFill>
              <a:latin typeface="+mj-ea"/>
              <a:cs typeface="Meiryo UI" panose="020B0604030504040204" pitchFamily="50" charset="-128"/>
            </a:endParaRPr>
          </a:p>
        </p:txBody>
      </p:sp>
      <p:sp>
        <p:nvSpPr>
          <p:cNvPr id="10" name="テキスト ボックス 9"/>
          <p:cNvSpPr txBox="1"/>
          <p:nvPr/>
        </p:nvSpPr>
        <p:spPr>
          <a:xfrm>
            <a:off x="179512" y="775738"/>
            <a:ext cx="6336704" cy="307760"/>
          </a:xfrm>
          <a:prstGeom prst="rect">
            <a:avLst/>
          </a:prstGeom>
          <a:noFill/>
        </p:spPr>
        <p:txBody>
          <a:bodyPr wrap="square" lIns="91424" tIns="45712" rIns="91424" bIns="45712" rtlCol="0">
            <a:spAutoFit/>
          </a:bodyPr>
          <a:lstStyle/>
          <a:p>
            <a:r>
              <a:rPr lang="ja-JP" altLang="en-US" sz="1400" b="1" dirty="0"/>
              <a:t>■ </a:t>
            </a:r>
            <a:r>
              <a:rPr lang="ja-JP" altLang="en-US" sz="1400" b="1" u="sng" dirty="0"/>
              <a:t>来</a:t>
            </a:r>
            <a:r>
              <a:rPr lang="ja-JP" altLang="en-US" sz="1400" b="1" u="sng" dirty="0" smtClean="0"/>
              <a:t>阪外国人数の</a:t>
            </a:r>
            <a:r>
              <a:rPr lang="ja-JP" altLang="en-US" sz="1400" b="1" u="sng" dirty="0"/>
              <a:t>推移</a:t>
            </a:r>
            <a:endParaRPr lang="en-US" altLang="ja-JP" sz="1400" b="1" u="sng" dirty="0"/>
          </a:p>
        </p:txBody>
      </p:sp>
      <p:sp>
        <p:nvSpPr>
          <p:cNvPr id="14" name="テキスト ボックス 13"/>
          <p:cNvSpPr txBox="1"/>
          <p:nvPr/>
        </p:nvSpPr>
        <p:spPr>
          <a:xfrm>
            <a:off x="3635896" y="6616992"/>
            <a:ext cx="4536504" cy="230816"/>
          </a:xfrm>
          <a:prstGeom prst="rect">
            <a:avLst/>
          </a:prstGeom>
          <a:noFill/>
        </p:spPr>
        <p:txBody>
          <a:bodyPr wrap="square" lIns="91424" tIns="45712" rIns="91424" bIns="45712" rtlCol="0">
            <a:spAutoFit/>
          </a:bodyPr>
          <a:lstStyle/>
          <a:p>
            <a:r>
              <a:rPr lang="ja-JP" altLang="en-US" sz="900" dirty="0"/>
              <a:t>資料：国際観光統計（ＪＮＴＯ）及び消費動向調査（観光庁）より作成</a:t>
            </a:r>
          </a:p>
        </p:txBody>
      </p:sp>
      <p:sp>
        <p:nvSpPr>
          <p:cNvPr id="6"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18</a:t>
            </a:fld>
            <a:endParaRPr lang="ja-JP" altLang="en-US" sz="1800" dirty="0">
              <a:solidFill>
                <a:schemeClr val="tx1"/>
              </a:solidFill>
            </a:endParaRPr>
          </a:p>
        </p:txBody>
      </p:sp>
      <p:sp>
        <p:nvSpPr>
          <p:cNvPr id="15" name="タイトル 1"/>
          <p:cNvSpPr txBox="1">
            <a:spLocks/>
          </p:cNvSpPr>
          <p:nvPr/>
        </p:nvSpPr>
        <p:spPr>
          <a:xfrm>
            <a:off x="8244409" y="692696"/>
            <a:ext cx="648071" cy="288032"/>
          </a:xfrm>
          <a:prstGeom prst="rect">
            <a:avLst/>
          </a:prstGeom>
          <a:solidFill>
            <a:schemeClr val="bg1"/>
          </a:solidFill>
          <a:ln>
            <a:solidFill>
              <a:schemeClr val="tx1"/>
            </a:solidFill>
          </a:ln>
        </p:spPr>
        <p:txBody>
          <a:bodyPr vert="horz" lIns="91424" tIns="45712" rIns="91424" bIns="45712"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400" b="1" dirty="0" smtClean="0">
                <a:latin typeface="+mj-ea"/>
                <a:cs typeface="Meiryo UI" panose="020B0604030504040204" pitchFamily="50" charset="-128"/>
              </a:rPr>
              <a:t>更新</a:t>
            </a:r>
            <a:endParaRPr lang="ja-JP" altLang="en-US" sz="2000" b="1" dirty="0">
              <a:latin typeface="+mj-ea"/>
              <a:cs typeface="Meiryo UI" panose="020B0604030504040204" pitchFamily="50" charset="-128"/>
            </a:endParaRPr>
          </a:p>
        </p:txBody>
      </p:sp>
      <p:sp>
        <p:nvSpPr>
          <p:cNvPr id="16" name="正方形/長方形 15"/>
          <p:cNvSpPr/>
          <p:nvPr/>
        </p:nvSpPr>
        <p:spPr>
          <a:xfrm>
            <a:off x="1115616" y="1052736"/>
            <a:ext cx="79208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spcCol="0" rtlCol="0" anchor="ctr"/>
          <a:lstStyle/>
          <a:p>
            <a:pPr algn="ctr"/>
            <a:r>
              <a:rPr lang="ja-JP" altLang="en-US" sz="800" dirty="0" smtClean="0">
                <a:solidFill>
                  <a:schemeClr val="tx1"/>
                </a:solidFill>
              </a:rPr>
              <a:t>（</a:t>
            </a:r>
            <a:r>
              <a:rPr lang="ja-JP" altLang="en-US" sz="800" dirty="0">
                <a:solidFill>
                  <a:schemeClr val="tx1"/>
                </a:solidFill>
              </a:rPr>
              <a:t>万人</a:t>
            </a:r>
            <a:r>
              <a:rPr lang="ja-JP" altLang="en-US" sz="800" dirty="0" smtClean="0">
                <a:solidFill>
                  <a:schemeClr val="tx1"/>
                </a:solidFill>
              </a:rPr>
              <a:t>）</a:t>
            </a:r>
            <a:endParaRPr kumimoji="1" lang="ja-JP" altLang="en-US" dirty="0">
              <a:solidFill>
                <a:schemeClr val="tx1"/>
              </a:solidFill>
            </a:endParaRPr>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5301649"/>
            <a:ext cx="6984776" cy="1315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5070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
            <a:ext cx="9144000" cy="620688"/>
          </a:xfrm>
          <a:solidFill>
            <a:srgbClr val="3366FF"/>
          </a:solidFill>
          <a:ln>
            <a:solidFill>
              <a:srgbClr val="3366FF"/>
            </a:solidFill>
          </a:ln>
        </p:spPr>
        <p:txBody>
          <a:bodyPr>
            <a:noAutofit/>
          </a:bodyPr>
          <a:lstStyle/>
          <a:p>
            <a:pPr algn="l"/>
            <a:r>
              <a:rPr lang="ja-JP" altLang="en-US" sz="2000" b="1" dirty="0">
                <a:solidFill>
                  <a:schemeClr val="bg1"/>
                </a:solidFill>
                <a:latin typeface="+mj-ea"/>
                <a:cs typeface="Meiryo UI" panose="020B0604030504040204" pitchFamily="50" charset="-128"/>
              </a:rPr>
              <a:t>方向性</a:t>
            </a:r>
            <a:r>
              <a:rPr lang="en-US" altLang="ja-JP" sz="2000" b="1" dirty="0">
                <a:solidFill>
                  <a:schemeClr val="bg1"/>
                </a:solidFill>
                <a:latin typeface="+mj-ea"/>
                <a:cs typeface="Meiryo UI" panose="020B0604030504040204" pitchFamily="50" charset="-128"/>
              </a:rPr>
              <a:t>Ⅰ</a:t>
            </a:r>
            <a:r>
              <a:rPr lang="ja-JP" altLang="en-US" sz="2000" b="1" dirty="0">
                <a:solidFill>
                  <a:schemeClr val="bg1"/>
                </a:solidFill>
                <a:latin typeface="+mj-ea"/>
                <a:cs typeface="Meiryo UI" panose="020B0604030504040204" pitchFamily="50" charset="-128"/>
              </a:rPr>
              <a:t>）若者が活躍でき、子育て安心の都市「大阪」の実現</a:t>
            </a:r>
            <a:endParaRPr lang="ja-JP" altLang="en-US" sz="3200" b="1" dirty="0">
              <a:solidFill>
                <a:schemeClr val="bg1"/>
              </a:solidFill>
              <a:latin typeface="+mj-ea"/>
              <a:cs typeface="Meiryo UI" panose="020B0604030504040204" pitchFamily="50" charset="-128"/>
            </a:endParaRPr>
          </a:p>
        </p:txBody>
      </p:sp>
      <p:sp>
        <p:nvSpPr>
          <p:cNvPr id="10" name="テキスト ボックス 9"/>
          <p:cNvSpPr txBox="1"/>
          <p:nvPr/>
        </p:nvSpPr>
        <p:spPr>
          <a:xfrm>
            <a:off x="179512" y="775738"/>
            <a:ext cx="4248472" cy="307760"/>
          </a:xfrm>
          <a:prstGeom prst="rect">
            <a:avLst/>
          </a:prstGeom>
          <a:noFill/>
        </p:spPr>
        <p:txBody>
          <a:bodyPr wrap="square" lIns="91424" tIns="45712" rIns="91424" bIns="45712" rtlCol="0">
            <a:spAutoFit/>
          </a:bodyPr>
          <a:lstStyle/>
          <a:p>
            <a:r>
              <a:rPr lang="ja-JP" altLang="en-US" sz="1400" b="1" dirty="0"/>
              <a:t>■ </a:t>
            </a:r>
            <a:r>
              <a:rPr lang="ja-JP" altLang="en-US" sz="1400" b="1" u="sng" dirty="0" smtClean="0"/>
              <a:t>男女</a:t>
            </a:r>
            <a:r>
              <a:rPr lang="ja-JP" altLang="en-US" sz="1400" b="1" u="sng" dirty="0"/>
              <a:t>別就業率（</a:t>
            </a:r>
            <a:r>
              <a:rPr lang="en-US" altLang="ja-JP" sz="1400" b="1" u="sng" dirty="0"/>
              <a:t>15</a:t>
            </a:r>
            <a:r>
              <a:rPr lang="ja-JP" altLang="en-US" sz="1400" b="1" u="sng" dirty="0"/>
              <a:t>～</a:t>
            </a:r>
            <a:r>
              <a:rPr lang="en-US" altLang="ja-JP" sz="1400" b="1" u="sng" dirty="0"/>
              <a:t>24</a:t>
            </a:r>
            <a:r>
              <a:rPr lang="ja-JP" altLang="en-US" sz="1400" b="1" u="sng" dirty="0"/>
              <a:t>歳）の推移</a:t>
            </a:r>
            <a:endParaRPr lang="en-US" altLang="ja-JP" sz="1400" b="1" u="sng" dirty="0"/>
          </a:p>
        </p:txBody>
      </p:sp>
      <p:sp>
        <p:nvSpPr>
          <p:cNvPr id="4"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1</a:t>
            </a:fld>
            <a:endParaRPr lang="ja-JP" altLang="en-US" sz="1800" dirty="0">
              <a:solidFill>
                <a:schemeClr val="tx1"/>
              </a:solidFill>
            </a:endParaRPr>
          </a:p>
        </p:txBody>
      </p:sp>
      <p:sp>
        <p:nvSpPr>
          <p:cNvPr id="7" name="テキスト ボックス 6"/>
          <p:cNvSpPr txBox="1"/>
          <p:nvPr/>
        </p:nvSpPr>
        <p:spPr>
          <a:xfrm>
            <a:off x="4644008" y="775567"/>
            <a:ext cx="4248472" cy="307760"/>
          </a:xfrm>
          <a:prstGeom prst="rect">
            <a:avLst/>
          </a:prstGeom>
          <a:noFill/>
        </p:spPr>
        <p:txBody>
          <a:bodyPr wrap="square" lIns="91424" tIns="45712" rIns="91424" bIns="45712" rtlCol="0">
            <a:spAutoFit/>
          </a:bodyPr>
          <a:lstStyle/>
          <a:p>
            <a:r>
              <a:rPr lang="ja-JP" altLang="en-US" sz="1400" b="1" dirty="0"/>
              <a:t>■ </a:t>
            </a:r>
            <a:r>
              <a:rPr lang="ja-JP" altLang="en-US" sz="1400" b="1" u="sng" dirty="0" smtClean="0"/>
              <a:t>男女</a:t>
            </a:r>
            <a:r>
              <a:rPr lang="ja-JP" altLang="en-US" sz="1400" b="1" u="sng" dirty="0"/>
              <a:t>別就業率（</a:t>
            </a:r>
            <a:r>
              <a:rPr lang="en-US" altLang="ja-JP" sz="1400" b="1" u="sng" dirty="0"/>
              <a:t>25</a:t>
            </a:r>
            <a:r>
              <a:rPr lang="ja-JP" altLang="en-US" sz="1400" b="1" u="sng" dirty="0"/>
              <a:t>～</a:t>
            </a:r>
            <a:r>
              <a:rPr lang="en-US" altLang="ja-JP" sz="1400" b="1" u="sng" dirty="0"/>
              <a:t>34</a:t>
            </a:r>
            <a:r>
              <a:rPr lang="ja-JP" altLang="en-US" sz="1400" b="1" u="sng" dirty="0"/>
              <a:t>歳）の推移</a:t>
            </a:r>
            <a:endParaRPr lang="en-US" altLang="ja-JP" sz="1400" b="1" u="sng" dirty="0"/>
          </a:p>
        </p:txBody>
      </p:sp>
      <p:sp>
        <p:nvSpPr>
          <p:cNvPr id="11" name="正方形/長方形 4"/>
          <p:cNvSpPr>
            <a:spLocks noChangeArrowheads="1"/>
          </p:cNvSpPr>
          <p:nvPr/>
        </p:nvSpPr>
        <p:spPr bwMode="auto">
          <a:xfrm>
            <a:off x="4460902" y="5052146"/>
            <a:ext cx="4638784" cy="24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a:latin typeface="+mj-ea"/>
                <a:ea typeface="+mj-ea"/>
              </a:rPr>
              <a:t>資料</a:t>
            </a:r>
            <a:r>
              <a:rPr lang="ja-JP" altLang="en-US" sz="1000" dirty="0" smtClean="0">
                <a:latin typeface="+mj-ea"/>
                <a:ea typeface="+mj-ea"/>
              </a:rPr>
              <a:t>：大阪府「労働力調査地方集計結果」および</a:t>
            </a:r>
            <a:r>
              <a:rPr lang="ja-JP" altLang="en-US" sz="1000" dirty="0">
                <a:latin typeface="+mj-ea"/>
              </a:rPr>
              <a:t>総務省「労働力調査</a:t>
            </a:r>
            <a:r>
              <a:rPr lang="ja-JP" altLang="en-US" sz="1000" dirty="0" smtClean="0">
                <a:latin typeface="+mj-ea"/>
              </a:rPr>
              <a:t>」</a:t>
            </a:r>
            <a:r>
              <a:rPr lang="ja-JP" altLang="en-US" sz="1000" dirty="0" smtClean="0">
                <a:latin typeface="+mj-ea"/>
                <a:ea typeface="+mj-ea"/>
              </a:rPr>
              <a:t>より作成</a:t>
            </a:r>
            <a:endParaRPr lang="ja-JP" altLang="en-US" sz="800" dirty="0">
              <a:latin typeface="+mj-ea"/>
              <a:ea typeface="+mj-ea"/>
            </a:endParaRPr>
          </a:p>
        </p:txBody>
      </p:sp>
      <p:pic>
        <p:nvPicPr>
          <p:cNvPr id="1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7" y="3933056"/>
            <a:ext cx="4320478" cy="1012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9" y="3956050"/>
            <a:ext cx="4320480" cy="989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7" y="1196753"/>
            <a:ext cx="4320477"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4752" y="1196752"/>
            <a:ext cx="4319737"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タイトル 1"/>
          <p:cNvSpPr txBox="1">
            <a:spLocks/>
          </p:cNvSpPr>
          <p:nvPr/>
        </p:nvSpPr>
        <p:spPr>
          <a:xfrm>
            <a:off x="8244409" y="692696"/>
            <a:ext cx="648071" cy="288032"/>
          </a:xfrm>
          <a:prstGeom prst="rect">
            <a:avLst/>
          </a:prstGeom>
          <a:solidFill>
            <a:schemeClr val="bg1"/>
          </a:solidFill>
          <a:ln>
            <a:solidFill>
              <a:schemeClr val="tx1"/>
            </a:solidFill>
          </a:ln>
        </p:spPr>
        <p:txBody>
          <a:bodyPr vert="horz" lIns="91424" tIns="45712" rIns="91424" bIns="45712"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400" b="1" dirty="0" smtClean="0">
                <a:latin typeface="+mj-ea"/>
                <a:cs typeface="Meiryo UI" panose="020B0604030504040204" pitchFamily="50" charset="-128"/>
              </a:rPr>
              <a:t>更新</a:t>
            </a:r>
            <a:endParaRPr lang="ja-JP" altLang="en-US" sz="2000" b="1" dirty="0">
              <a:latin typeface="+mj-ea"/>
              <a:cs typeface="Meiryo UI" panose="020B0604030504040204" pitchFamily="50" charset="-128"/>
            </a:endParaRPr>
          </a:p>
        </p:txBody>
      </p:sp>
    </p:spTree>
    <p:extLst>
      <p:ext uri="{BB962C8B-B14F-4D97-AF65-F5344CB8AC3E}">
        <p14:creationId xmlns:p14="http://schemas.microsoft.com/office/powerpoint/2010/main" val="2176175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
            <a:ext cx="9144000" cy="620688"/>
          </a:xfrm>
          <a:solidFill>
            <a:srgbClr val="3366FF"/>
          </a:solidFill>
          <a:ln>
            <a:solidFill>
              <a:srgbClr val="3366FF"/>
            </a:solidFill>
          </a:ln>
        </p:spPr>
        <p:txBody>
          <a:bodyPr>
            <a:noAutofit/>
          </a:bodyPr>
          <a:lstStyle/>
          <a:p>
            <a:pPr algn="l"/>
            <a:r>
              <a:rPr lang="ja-JP" altLang="en-US" sz="2000" b="1" dirty="0">
                <a:solidFill>
                  <a:schemeClr val="bg1"/>
                </a:solidFill>
                <a:latin typeface="+mj-ea"/>
                <a:cs typeface="Meiryo UI" panose="020B0604030504040204" pitchFamily="50" charset="-128"/>
              </a:rPr>
              <a:t>方向性</a:t>
            </a:r>
            <a:r>
              <a:rPr lang="en-US" altLang="ja-JP" sz="2000" b="1" dirty="0">
                <a:solidFill>
                  <a:schemeClr val="bg1"/>
                </a:solidFill>
                <a:latin typeface="+mj-ea"/>
                <a:cs typeface="Meiryo UI" panose="020B0604030504040204" pitchFamily="50" charset="-128"/>
              </a:rPr>
              <a:t>Ⅲ</a:t>
            </a:r>
            <a:r>
              <a:rPr lang="ja-JP" altLang="en-US" sz="2000" b="1" dirty="0">
                <a:solidFill>
                  <a:schemeClr val="bg1"/>
                </a:solidFill>
                <a:latin typeface="+mj-ea"/>
                <a:cs typeface="Meiryo UI" panose="020B0604030504040204" pitchFamily="50" charset="-128"/>
              </a:rPr>
              <a:t>）大阪府の経済成長率の推移</a:t>
            </a:r>
            <a:endParaRPr lang="ja-JP" altLang="en-US" sz="3200" b="1" dirty="0">
              <a:solidFill>
                <a:schemeClr val="bg1"/>
              </a:solidFill>
              <a:latin typeface="+mj-ea"/>
              <a:cs typeface="Meiryo UI" panose="020B0604030504040204" pitchFamily="50" charset="-128"/>
            </a:endParaRPr>
          </a:p>
        </p:txBody>
      </p:sp>
      <p:sp>
        <p:nvSpPr>
          <p:cNvPr id="10" name="テキスト ボックス 9"/>
          <p:cNvSpPr txBox="1"/>
          <p:nvPr/>
        </p:nvSpPr>
        <p:spPr>
          <a:xfrm>
            <a:off x="179512" y="764704"/>
            <a:ext cx="6336704" cy="307760"/>
          </a:xfrm>
          <a:prstGeom prst="rect">
            <a:avLst/>
          </a:prstGeom>
          <a:noFill/>
        </p:spPr>
        <p:txBody>
          <a:bodyPr wrap="square" lIns="91424" tIns="45712" rIns="91424" bIns="45712" rtlCol="0">
            <a:spAutoFit/>
          </a:bodyPr>
          <a:lstStyle/>
          <a:p>
            <a:r>
              <a:rPr lang="ja-JP" altLang="en-US" sz="1400" b="1" dirty="0"/>
              <a:t>■ </a:t>
            </a:r>
            <a:r>
              <a:rPr lang="ja-JP" altLang="en-US" sz="1400" b="1" u="sng" dirty="0"/>
              <a:t>訪日外国人消費の</a:t>
            </a:r>
            <a:r>
              <a:rPr lang="ja-JP" altLang="en-US" sz="1400" b="1" u="sng" dirty="0" smtClean="0"/>
              <a:t>ＧＲＰ（関西の実質域内総生産）へ</a:t>
            </a:r>
            <a:r>
              <a:rPr lang="ja-JP" altLang="en-US" sz="1400" b="1" u="sng" dirty="0"/>
              <a:t>の波及効果</a:t>
            </a:r>
            <a:endParaRPr lang="en-US" altLang="ja-JP" sz="1400" b="1" u="sng" dirty="0"/>
          </a:p>
        </p:txBody>
      </p:sp>
      <p:sp>
        <p:nvSpPr>
          <p:cNvPr id="14" name="テキスト ボックス 13"/>
          <p:cNvSpPr txBox="1"/>
          <p:nvPr/>
        </p:nvSpPr>
        <p:spPr>
          <a:xfrm>
            <a:off x="1259633" y="5445225"/>
            <a:ext cx="6336704" cy="249062"/>
          </a:xfrm>
          <a:prstGeom prst="rect">
            <a:avLst/>
          </a:prstGeom>
          <a:noFill/>
        </p:spPr>
        <p:txBody>
          <a:bodyPr wrap="square" lIns="91424" tIns="45712" rIns="91424" bIns="45712" rtlCol="0">
            <a:spAutoFit/>
          </a:bodyPr>
          <a:lstStyle/>
          <a:p>
            <a:r>
              <a:rPr lang="ja-JP" altLang="en-US" sz="1000" dirty="0"/>
              <a:t>資料：国際観光統計（ＪＮＴＯ）及び消費動向調査（観光庁）より作成</a:t>
            </a:r>
          </a:p>
        </p:txBody>
      </p:sp>
      <p:sp>
        <p:nvSpPr>
          <p:cNvPr id="7" name="正方形/長方形 6"/>
          <p:cNvSpPr/>
          <p:nvPr/>
        </p:nvSpPr>
        <p:spPr>
          <a:xfrm>
            <a:off x="307424" y="3356992"/>
            <a:ext cx="4234934" cy="249062"/>
          </a:xfrm>
          <a:prstGeom prst="rect">
            <a:avLst/>
          </a:prstGeom>
        </p:spPr>
        <p:txBody>
          <a:bodyPr wrap="square" lIns="91424" tIns="45712" rIns="91424" bIns="45712">
            <a:spAutoFit/>
          </a:bodyPr>
          <a:lstStyle/>
          <a:p>
            <a:pPr marL="177768" indent="-177768"/>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APIR Trend Watch No.42 </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訪日外国人消費の経済効果</a:t>
            </a:r>
            <a:endParaRPr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307424" y="6392377"/>
            <a:ext cx="4234934" cy="276983"/>
          </a:xfrm>
          <a:prstGeom prst="rect">
            <a:avLst/>
          </a:prstGeom>
        </p:spPr>
        <p:txBody>
          <a:bodyPr wrap="square" lIns="91424" tIns="45712" rIns="91424" bIns="45712">
            <a:spAutoFit/>
          </a:bodyPr>
          <a:lstStyle/>
          <a:p>
            <a:pPr marL="177768" indent="-177768"/>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APIR Trend Watch No.42 </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訪日外国人消費の経済効果</a:t>
            </a:r>
            <a:endParaRPr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249688" y="1014845"/>
            <a:ext cx="7562673" cy="263019"/>
          </a:xfrm>
          <a:prstGeom prst="rect">
            <a:avLst/>
          </a:prstGeom>
        </p:spPr>
        <p:txBody>
          <a:bodyPr wrap="square" lIns="91424" tIns="45712" rIns="91424" bIns="45712">
            <a:spAutoFit/>
          </a:bodyPr>
          <a:lstStyle/>
          <a:p>
            <a:pPr marL="177768" indent="-177768"/>
            <a:r>
              <a:rPr lang="ja-JP" altLang="en-US" sz="1100" dirty="0">
                <a:latin typeface="Meiryo UI" panose="020B0604030504040204" pitchFamily="50" charset="-128"/>
                <a:ea typeface="Meiryo UI" panose="020B0604030504040204" pitchFamily="50" charset="-128"/>
                <a:cs typeface="Meiryo UI" panose="020B0604030504040204" pitchFamily="50" charset="-128"/>
              </a:rPr>
              <a:t>関西では、大阪、京都の</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GRP</a:t>
            </a:r>
            <a:r>
              <a:rPr lang="ja-JP" altLang="en-US" sz="1100" dirty="0" err="1">
                <a:latin typeface="Meiryo UI" panose="020B0604030504040204" pitchFamily="50" charset="-128"/>
                <a:ea typeface="Meiryo UI" panose="020B0604030504040204" pitchFamily="50" charset="-128"/>
                <a:cs typeface="Meiryo UI" panose="020B0604030504040204" pitchFamily="50" charset="-128"/>
              </a:rPr>
              <a:t>への</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波及が大きく、大阪においては</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2016</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年では</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GRP</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の押し上げ効果が</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+1.02%</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と推計されている</a:t>
            </a:r>
          </a:p>
        </p:txBody>
      </p:sp>
      <p:sp>
        <p:nvSpPr>
          <p:cNvPr id="13" name="テキスト ボックス 12"/>
          <p:cNvSpPr txBox="1"/>
          <p:nvPr/>
        </p:nvSpPr>
        <p:spPr>
          <a:xfrm>
            <a:off x="179512" y="3800073"/>
            <a:ext cx="6390434" cy="307760"/>
          </a:xfrm>
          <a:prstGeom prst="rect">
            <a:avLst/>
          </a:prstGeom>
          <a:noFill/>
        </p:spPr>
        <p:txBody>
          <a:bodyPr wrap="square" lIns="91424" tIns="45712" rIns="91424" bIns="45712" rtlCol="0">
            <a:spAutoFit/>
          </a:bodyPr>
          <a:lstStyle/>
          <a:p>
            <a:r>
              <a:rPr lang="ja-JP" altLang="en-US" sz="1400" b="1" dirty="0"/>
              <a:t>■ </a:t>
            </a:r>
            <a:r>
              <a:rPr lang="ja-JP" altLang="en-US" sz="1400" b="1" u="sng" dirty="0"/>
              <a:t>訪日外国人消費の雇用への波及効果</a:t>
            </a:r>
            <a:endParaRPr lang="en-US" altLang="ja-JP" sz="1400" b="1" u="sng" dirty="0"/>
          </a:p>
        </p:txBody>
      </p:sp>
      <p:sp>
        <p:nvSpPr>
          <p:cNvPr id="15"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19</a:t>
            </a:fld>
            <a:endParaRPr lang="ja-JP" altLang="en-US" sz="1800" dirty="0">
              <a:solidFill>
                <a:schemeClr val="tx1"/>
              </a:solidFill>
            </a:endParaRPr>
          </a:p>
        </p:txBody>
      </p:sp>
      <p:grpSp>
        <p:nvGrpSpPr>
          <p:cNvPr id="4" name="グループ化 3"/>
          <p:cNvGrpSpPr/>
          <p:nvPr/>
        </p:nvGrpSpPr>
        <p:grpSpPr>
          <a:xfrm>
            <a:off x="286973" y="1304765"/>
            <a:ext cx="6229244" cy="2052228"/>
            <a:chOff x="286973" y="1304765"/>
            <a:chExt cx="6229244" cy="2052228"/>
          </a:xfrm>
        </p:grpSpPr>
        <p:pic>
          <p:nvPicPr>
            <p:cNvPr id="6" name="図 5" descr="画面の領域"/>
            <p:cNvPicPr>
              <a:picLocks/>
            </p:cNvPicPr>
            <p:nvPr/>
          </p:nvPicPr>
          <p:blipFill>
            <a:blip r:embed="rId3">
              <a:extLst>
                <a:ext uri="{28A0092B-C50C-407E-A947-70E740481C1C}">
                  <a14:useLocalDpi xmlns:a14="http://schemas.microsoft.com/office/drawing/2010/main" val="0"/>
                </a:ext>
              </a:extLst>
            </a:blip>
            <a:stretch>
              <a:fillRect/>
            </a:stretch>
          </p:blipFill>
          <p:spPr>
            <a:xfrm>
              <a:off x="286973" y="1304765"/>
              <a:ext cx="6229244" cy="2052228"/>
            </a:xfrm>
            <a:prstGeom prst="rect">
              <a:avLst/>
            </a:prstGeom>
            <a:ln>
              <a:solidFill>
                <a:schemeClr val="tx1"/>
              </a:solidFill>
            </a:ln>
          </p:spPr>
        </p:pic>
        <p:sp>
          <p:nvSpPr>
            <p:cNvPr id="16" name="テキスト ボックス 15"/>
            <p:cNvSpPr txBox="1"/>
            <p:nvPr/>
          </p:nvSpPr>
          <p:spPr>
            <a:xfrm>
              <a:off x="1115616" y="1556792"/>
              <a:ext cx="720080" cy="215427"/>
            </a:xfrm>
            <a:prstGeom prst="rect">
              <a:avLst/>
            </a:prstGeom>
            <a:noFill/>
          </p:spPr>
          <p:txBody>
            <a:bodyPr wrap="square" lIns="91424" tIns="45712" rIns="91424" bIns="45712" rtlCol="0">
              <a:spAutoFit/>
            </a:bodyPr>
            <a:lstStyle/>
            <a:p>
              <a:r>
                <a:rPr lang="ja-JP" altLang="en-US" sz="800" dirty="0" smtClean="0"/>
                <a:t>（百万円）</a:t>
              </a:r>
              <a:endParaRPr lang="en-US" altLang="ja-JP" sz="800" dirty="0"/>
            </a:p>
          </p:txBody>
        </p:sp>
        <p:sp>
          <p:nvSpPr>
            <p:cNvPr id="17" name="テキスト ボックス 16"/>
            <p:cNvSpPr txBox="1"/>
            <p:nvPr/>
          </p:nvSpPr>
          <p:spPr>
            <a:xfrm>
              <a:off x="1835696" y="1556792"/>
              <a:ext cx="720080" cy="215427"/>
            </a:xfrm>
            <a:prstGeom prst="rect">
              <a:avLst/>
            </a:prstGeom>
            <a:noFill/>
          </p:spPr>
          <p:txBody>
            <a:bodyPr wrap="square" lIns="91424" tIns="45712" rIns="91424" bIns="45712" rtlCol="0">
              <a:spAutoFit/>
            </a:bodyPr>
            <a:lstStyle/>
            <a:p>
              <a:r>
                <a:rPr lang="ja-JP" altLang="en-US" sz="800" dirty="0" smtClean="0"/>
                <a:t>（百万円）</a:t>
              </a:r>
              <a:endParaRPr lang="en-US" altLang="ja-JP" sz="800" dirty="0"/>
            </a:p>
          </p:txBody>
        </p:sp>
        <p:sp>
          <p:nvSpPr>
            <p:cNvPr id="18" name="テキスト ボックス 17"/>
            <p:cNvSpPr txBox="1"/>
            <p:nvPr/>
          </p:nvSpPr>
          <p:spPr>
            <a:xfrm>
              <a:off x="2555776" y="1556792"/>
              <a:ext cx="720080" cy="215427"/>
            </a:xfrm>
            <a:prstGeom prst="rect">
              <a:avLst/>
            </a:prstGeom>
            <a:noFill/>
          </p:spPr>
          <p:txBody>
            <a:bodyPr wrap="square" lIns="91424" tIns="45712" rIns="91424" bIns="45712" rtlCol="0">
              <a:spAutoFit/>
            </a:bodyPr>
            <a:lstStyle/>
            <a:p>
              <a:r>
                <a:rPr lang="ja-JP" altLang="en-US" sz="800" dirty="0" smtClean="0"/>
                <a:t>（百万円）</a:t>
              </a:r>
              <a:endParaRPr lang="en-US" altLang="ja-JP" sz="800" dirty="0"/>
            </a:p>
          </p:txBody>
        </p:sp>
        <p:sp>
          <p:nvSpPr>
            <p:cNvPr id="19" name="テキスト ボックス 18"/>
            <p:cNvSpPr txBox="1"/>
            <p:nvPr/>
          </p:nvSpPr>
          <p:spPr>
            <a:xfrm>
              <a:off x="3203848" y="1557389"/>
              <a:ext cx="720080" cy="215427"/>
            </a:xfrm>
            <a:prstGeom prst="rect">
              <a:avLst/>
            </a:prstGeom>
            <a:noFill/>
          </p:spPr>
          <p:txBody>
            <a:bodyPr wrap="square" lIns="91424" tIns="45712" rIns="91424" bIns="45712" rtlCol="0">
              <a:spAutoFit/>
            </a:bodyPr>
            <a:lstStyle/>
            <a:p>
              <a:r>
                <a:rPr lang="ja-JP" altLang="en-US" sz="800" dirty="0" smtClean="0"/>
                <a:t>（百万円）</a:t>
              </a:r>
              <a:endParaRPr lang="en-US" altLang="ja-JP" sz="800" dirty="0"/>
            </a:p>
          </p:txBody>
        </p:sp>
        <p:sp>
          <p:nvSpPr>
            <p:cNvPr id="20" name="テキスト ボックス 19"/>
            <p:cNvSpPr txBox="1"/>
            <p:nvPr/>
          </p:nvSpPr>
          <p:spPr>
            <a:xfrm>
              <a:off x="3995936" y="1413373"/>
              <a:ext cx="432048" cy="215427"/>
            </a:xfrm>
            <a:prstGeom prst="rect">
              <a:avLst/>
            </a:prstGeom>
            <a:noFill/>
          </p:spPr>
          <p:txBody>
            <a:bodyPr wrap="square" lIns="91424" tIns="45712" rIns="91424" bIns="45712" rtlCol="0">
              <a:spAutoFit/>
            </a:bodyPr>
            <a:lstStyle/>
            <a:p>
              <a:r>
                <a:rPr lang="ja-JP" altLang="en-US" sz="800" dirty="0" smtClean="0"/>
                <a:t>（％）</a:t>
              </a:r>
              <a:endParaRPr lang="en-US" altLang="ja-JP" sz="800" dirty="0"/>
            </a:p>
          </p:txBody>
        </p:sp>
        <p:sp>
          <p:nvSpPr>
            <p:cNvPr id="21" name="テキスト ボックス 20"/>
            <p:cNvSpPr txBox="1"/>
            <p:nvPr/>
          </p:nvSpPr>
          <p:spPr>
            <a:xfrm>
              <a:off x="4716016" y="1412776"/>
              <a:ext cx="432048" cy="215427"/>
            </a:xfrm>
            <a:prstGeom prst="rect">
              <a:avLst/>
            </a:prstGeom>
            <a:noFill/>
          </p:spPr>
          <p:txBody>
            <a:bodyPr wrap="square" lIns="91424" tIns="45712" rIns="91424" bIns="45712" rtlCol="0">
              <a:spAutoFit/>
            </a:bodyPr>
            <a:lstStyle/>
            <a:p>
              <a:r>
                <a:rPr lang="ja-JP" altLang="en-US" sz="800" dirty="0" smtClean="0"/>
                <a:t>（％）</a:t>
              </a:r>
              <a:endParaRPr lang="en-US" altLang="ja-JP" sz="800" dirty="0"/>
            </a:p>
          </p:txBody>
        </p:sp>
        <p:sp>
          <p:nvSpPr>
            <p:cNvPr id="22" name="テキスト ボックス 21"/>
            <p:cNvSpPr txBox="1"/>
            <p:nvPr/>
          </p:nvSpPr>
          <p:spPr>
            <a:xfrm>
              <a:off x="5436096" y="1412776"/>
              <a:ext cx="432048" cy="215427"/>
            </a:xfrm>
            <a:prstGeom prst="rect">
              <a:avLst/>
            </a:prstGeom>
            <a:noFill/>
          </p:spPr>
          <p:txBody>
            <a:bodyPr wrap="square" lIns="91424" tIns="45712" rIns="91424" bIns="45712" rtlCol="0">
              <a:spAutoFit/>
            </a:bodyPr>
            <a:lstStyle/>
            <a:p>
              <a:r>
                <a:rPr lang="ja-JP" altLang="en-US" sz="800" dirty="0" smtClean="0"/>
                <a:t>（％）</a:t>
              </a:r>
              <a:endParaRPr lang="en-US" altLang="ja-JP" sz="800" dirty="0"/>
            </a:p>
          </p:txBody>
        </p:sp>
        <p:sp>
          <p:nvSpPr>
            <p:cNvPr id="23" name="テキスト ボックス 22"/>
            <p:cNvSpPr txBox="1"/>
            <p:nvPr/>
          </p:nvSpPr>
          <p:spPr>
            <a:xfrm>
              <a:off x="6084168" y="1412776"/>
              <a:ext cx="432048" cy="215427"/>
            </a:xfrm>
            <a:prstGeom prst="rect">
              <a:avLst/>
            </a:prstGeom>
            <a:noFill/>
          </p:spPr>
          <p:txBody>
            <a:bodyPr wrap="square" lIns="91424" tIns="45712" rIns="91424" bIns="45712" rtlCol="0">
              <a:spAutoFit/>
            </a:bodyPr>
            <a:lstStyle/>
            <a:p>
              <a:r>
                <a:rPr lang="ja-JP" altLang="en-US" sz="800" dirty="0" smtClean="0"/>
                <a:t>（％）</a:t>
              </a:r>
              <a:endParaRPr lang="en-US" altLang="ja-JP" sz="800" dirty="0"/>
            </a:p>
          </p:txBody>
        </p:sp>
      </p:grpSp>
      <p:grpSp>
        <p:nvGrpSpPr>
          <p:cNvPr id="5" name="グループ化 4"/>
          <p:cNvGrpSpPr/>
          <p:nvPr/>
        </p:nvGrpSpPr>
        <p:grpSpPr>
          <a:xfrm>
            <a:off x="288324" y="4077072"/>
            <a:ext cx="6227892" cy="2309780"/>
            <a:chOff x="288324" y="4077072"/>
            <a:chExt cx="6227892" cy="2309780"/>
          </a:xfrm>
        </p:grpSpPr>
        <p:pic>
          <p:nvPicPr>
            <p:cNvPr id="12" name="図 11" descr="画面の領域"/>
            <p:cNvPicPr>
              <a:picLocks/>
            </p:cNvPicPr>
            <p:nvPr/>
          </p:nvPicPr>
          <p:blipFill>
            <a:blip r:embed="rId4">
              <a:extLst>
                <a:ext uri="{28A0092B-C50C-407E-A947-70E740481C1C}">
                  <a14:useLocalDpi xmlns:a14="http://schemas.microsoft.com/office/drawing/2010/main" val="0"/>
                </a:ext>
              </a:extLst>
            </a:blip>
            <a:stretch>
              <a:fillRect/>
            </a:stretch>
          </p:blipFill>
          <p:spPr>
            <a:xfrm>
              <a:off x="288324" y="4077072"/>
              <a:ext cx="6227892" cy="2309780"/>
            </a:xfrm>
            <a:prstGeom prst="rect">
              <a:avLst/>
            </a:prstGeom>
            <a:ln>
              <a:solidFill>
                <a:schemeClr val="tx1"/>
              </a:solidFill>
            </a:ln>
          </p:spPr>
        </p:pic>
        <p:sp>
          <p:nvSpPr>
            <p:cNvPr id="24" name="テキスト ボックス 23"/>
            <p:cNvSpPr txBox="1"/>
            <p:nvPr/>
          </p:nvSpPr>
          <p:spPr>
            <a:xfrm>
              <a:off x="3995936" y="4214270"/>
              <a:ext cx="432048" cy="215427"/>
            </a:xfrm>
            <a:prstGeom prst="rect">
              <a:avLst/>
            </a:prstGeom>
            <a:noFill/>
          </p:spPr>
          <p:txBody>
            <a:bodyPr wrap="square" lIns="91424" tIns="45712" rIns="91424" bIns="45712" rtlCol="0">
              <a:spAutoFit/>
            </a:bodyPr>
            <a:lstStyle/>
            <a:p>
              <a:r>
                <a:rPr lang="ja-JP" altLang="en-US" sz="800" dirty="0" smtClean="0"/>
                <a:t>（％）</a:t>
              </a:r>
              <a:endParaRPr lang="en-US" altLang="ja-JP" sz="800" dirty="0"/>
            </a:p>
          </p:txBody>
        </p:sp>
        <p:sp>
          <p:nvSpPr>
            <p:cNvPr id="25" name="テキスト ボックス 24"/>
            <p:cNvSpPr txBox="1"/>
            <p:nvPr/>
          </p:nvSpPr>
          <p:spPr>
            <a:xfrm>
              <a:off x="4716016" y="4221088"/>
              <a:ext cx="432048" cy="215427"/>
            </a:xfrm>
            <a:prstGeom prst="rect">
              <a:avLst/>
            </a:prstGeom>
            <a:noFill/>
          </p:spPr>
          <p:txBody>
            <a:bodyPr wrap="square" lIns="91424" tIns="45712" rIns="91424" bIns="45712" rtlCol="0">
              <a:spAutoFit/>
            </a:bodyPr>
            <a:lstStyle/>
            <a:p>
              <a:r>
                <a:rPr lang="ja-JP" altLang="en-US" sz="800" dirty="0" smtClean="0"/>
                <a:t>（％）</a:t>
              </a:r>
              <a:endParaRPr lang="en-US" altLang="ja-JP" sz="800" dirty="0"/>
            </a:p>
          </p:txBody>
        </p:sp>
        <p:sp>
          <p:nvSpPr>
            <p:cNvPr id="26" name="テキスト ボックス 25"/>
            <p:cNvSpPr txBox="1"/>
            <p:nvPr/>
          </p:nvSpPr>
          <p:spPr>
            <a:xfrm>
              <a:off x="5436096" y="4221088"/>
              <a:ext cx="432048" cy="215427"/>
            </a:xfrm>
            <a:prstGeom prst="rect">
              <a:avLst/>
            </a:prstGeom>
            <a:noFill/>
          </p:spPr>
          <p:txBody>
            <a:bodyPr wrap="square" lIns="91424" tIns="45712" rIns="91424" bIns="45712" rtlCol="0">
              <a:spAutoFit/>
            </a:bodyPr>
            <a:lstStyle/>
            <a:p>
              <a:r>
                <a:rPr lang="ja-JP" altLang="en-US" sz="800" dirty="0" smtClean="0"/>
                <a:t>（％）</a:t>
              </a:r>
              <a:endParaRPr lang="en-US" altLang="ja-JP" sz="800" dirty="0"/>
            </a:p>
          </p:txBody>
        </p:sp>
        <p:sp>
          <p:nvSpPr>
            <p:cNvPr id="27" name="テキスト ボックス 26"/>
            <p:cNvSpPr txBox="1"/>
            <p:nvPr/>
          </p:nvSpPr>
          <p:spPr>
            <a:xfrm>
              <a:off x="6084168" y="4221088"/>
              <a:ext cx="432048" cy="215427"/>
            </a:xfrm>
            <a:prstGeom prst="rect">
              <a:avLst/>
            </a:prstGeom>
            <a:noFill/>
          </p:spPr>
          <p:txBody>
            <a:bodyPr wrap="square" lIns="91424" tIns="45712" rIns="91424" bIns="45712" rtlCol="0">
              <a:spAutoFit/>
            </a:bodyPr>
            <a:lstStyle/>
            <a:p>
              <a:r>
                <a:rPr lang="ja-JP" altLang="en-US" sz="800" dirty="0" smtClean="0"/>
                <a:t>（％）</a:t>
              </a:r>
              <a:endParaRPr lang="en-US" altLang="ja-JP" sz="800" dirty="0"/>
            </a:p>
          </p:txBody>
        </p:sp>
        <p:sp>
          <p:nvSpPr>
            <p:cNvPr id="28" name="テキスト ボックス 27"/>
            <p:cNvSpPr txBox="1"/>
            <p:nvPr/>
          </p:nvSpPr>
          <p:spPr>
            <a:xfrm>
              <a:off x="1331640" y="4365701"/>
              <a:ext cx="504056" cy="215427"/>
            </a:xfrm>
            <a:prstGeom prst="rect">
              <a:avLst/>
            </a:prstGeom>
            <a:noFill/>
          </p:spPr>
          <p:txBody>
            <a:bodyPr wrap="square" lIns="91424" tIns="45712" rIns="91424" bIns="45712" rtlCol="0">
              <a:spAutoFit/>
            </a:bodyPr>
            <a:lstStyle/>
            <a:p>
              <a:r>
                <a:rPr lang="ja-JP" altLang="en-US" sz="800" dirty="0" smtClean="0"/>
                <a:t>（人）</a:t>
              </a:r>
              <a:endParaRPr lang="en-US" altLang="ja-JP" sz="800" dirty="0"/>
            </a:p>
          </p:txBody>
        </p:sp>
        <p:sp>
          <p:nvSpPr>
            <p:cNvPr id="29" name="テキスト ボックス 28"/>
            <p:cNvSpPr txBox="1"/>
            <p:nvPr/>
          </p:nvSpPr>
          <p:spPr>
            <a:xfrm>
              <a:off x="2051720" y="4365104"/>
              <a:ext cx="504056" cy="215427"/>
            </a:xfrm>
            <a:prstGeom prst="rect">
              <a:avLst/>
            </a:prstGeom>
            <a:noFill/>
          </p:spPr>
          <p:txBody>
            <a:bodyPr wrap="square" lIns="91424" tIns="45712" rIns="91424" bIns="45712" rtlCol="0">
              <a:spAutoFit/>
            </a:bodyPr>
            <a:lstStyle/>
            <a:p>
              <a:r>
                <a:rPr lang="ja-JP" altLang="en-US" sz="800" dirty="0" smtClean="0"/>
                <a:t>（人）</a:t>
              </a:r>
              <a:endParaRPr lang="en-US" altLang="ja-JP" sz="800" dirty="0"/>
            </a:p>
          </p:txBody>
        </p:sp>
        <p:sp>
          <p:nvSpPr>
            <p:cNvPr id="30" name="テキスト ボックス 29"/>
            <p:cNvSpPr txBox="1"/>
            <p:nvPr/>
          </p:nvSpPr>
          <p:spPr>
            <a:xfrm>
              <a:off x="2699792" y="4365104"/>
              <a:ext cx="504056" cy="215427"/>
            </a:xfrm>
            <a:prstGeom prst="rect">
              <a:avLst/>
            </a:prstGeom>
            <a:noFill/>
          </p:spPr>
          <p:txBody>
            <a:bodyPr wrap="square" lIns="91424" tIns="45712" rIns="91424" bIns="45712" rtlCol="0">
              <a:spAutoFit/>
            </a:bodyPr>
            <a:lstStyle/>
            <a:p>
              <a:r>
                <a:rPr lang="ja-JP" altLang="en-US" sz="800" dirty="0" smtClean="0"/>
                <a:t>（人）</a:t>
              </a:r>
              <a:endParaRPr lang="en-US" altLang="ja-JP" sz="800" dirty="0"/>
            </a:p>
          </p:txBody>
        </p:sp>
        <p:sp>
          <p:nvSpPr>
            <p:cNvPr id="31" name="テキスト ボックス 30"/>
            <p:cNvSpPr txBox="1"/>
            <p:nvPr/>
          </p:nvSpPr>
          <p:spPr>
            <a:xfrm>
              <a:off x="3419872" y="4365104"/>
              <a:ext cx="504056" cy="215427"/>
            </a:xfrm>
            <a:prstGeom prst="rect">
              <a:avLst/>
            </a:prstGeom>
            <a:noFill/>
          </p:spPr>
          <p:txBody>
            <a:bodyPr wrap="square" lIns="91424" tIns="45712" rIns="91424" bIns="45712" rtlCol="0">
              <a:spAutoFit/>
            </a:bodyPr>
            <a:lstStyle/>
            <a:p>
              <a:r>
                <a:rPr lang="ja-JP" altLang="en-US" sz="800" dirty="0" smtClean="0"/>
                <a:t>（人）</a:t>
              </a:r>
              <a:endParaRPr lang="en-US" altLang="ja-JP" sz="800" dirty="0"/>
            </a:p>
          </p:txBody>
        </p:sp>
      </p:grpSp>
    </p:spTree>
    <p:extLst>
      <p:ext uri="{BB962C8B-B14F-4D97-AF65-F5344CB8AC3E}">
        <p14:creationId xmlns:p14="http://schemas.microsoft.com/office/powerpoint/2010/main" val="745689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タイトル 1"/>
          <p:cNvSpPr txBox="1">
            <a:spLocks/>
          </p:cNvSpPr>
          <p:nvPr/>
        </p:nvSpPr>
        <p:spPr bwMode="auto">
          <a:xfrm>
            <a:off x="-900112" y="-647699"/>
            <a:ext cx="8229601" cy="647700"/>
          </a:xfrm>
          <a:prstGeom prst="rect">
            <a:avLst/>
          </a:prstGeom>
          <a:noFill/>
          <a:ln w="9525">
            <a:noFill/>
            <a:miter lim="800000"/>
            <a:headEnd/>
            <a:tailEnd/>
          </a:ln>
        </p:spPr>
        <p:txBody>
          <a:bodyPr lIns="91424" tIns="45712" rIns="91424" bIns="45712" anchor="ctr"/>
          <a:lstStyle/>
          <a:p>
            <a:endParaRPr lang="ja-JP" altLang="en-US" sz="1200">
              <a:latin typeface="Calibri" pitchFamily="34" charset="0"/>
            </a:endParaRPr>
          </a:p>
        </p:txBody>
      </p:sp>
      <p:sp>
        <p:nvSpPr>
          <p:cNvPr id="38" name="正方形/長方形 11"/>
          <p:cNvSpPr>
            <a:spLocks noChangeArrowheads="1"/>
          </p:cNvSpPr>
          <p:nvPr/>
        </p:nvSpPr>
        <p:spPr bwMode="auto">
          <a:xfrm>
            <a:off x="5961186" y="2865984"/>
            <a:ext cx="3075310" cy="221146"/>
          </a:xfrm>
          <a:prstGeom prst="rect">
            <a:avLst/>
          </a:prstGeom>
          <a:noFill/>
          <a:ln w="9525">
            <a:noFill/>
            <a:miter lim="800000"/>
            <a:headEnd/>
            <a:tailEnd/>
          </a:ln>
        </p:spPr>
        <p:txBody>
          <a:bodyPr wrap="square" lIns="91424" tIns="45712" rIns="91424" bIns="45712">
            <a:spAutoFit/>
          </a:bodyPr>
          <a:lstStyle/>
          <a:p>
            <a:r>
              <a:rPr lang="ja-JP" altLang="en-US" sz="800" dirty="0">
                <a:latin typeface="ＭＳ Ｐゴシック" charset="-128"/>
              </a:rPr>
              <a:t>資料：「住民基本台帳人口移動報告」（総務省統計局）より作成</a:t>
            </a:r>
            <a:endParaRPr lang="ja-JP" altLang="en-US" sz="800" dirty="0">
              <a:latin typeface="Calibri" pitchFamily="34" charset="0"/>
            </a:endParaRPr>
          </a:p>
        </p:txBody>
      </p:sp>
      <p:sp>
        <p:nvSpPr>
          <p:cNvPr id="39" name="正方形/長方形 38"/>
          <p:cNvSpPr/>
          <p:nvPr/>
        </p:nvSpPr>
        <p:spPr>
          <a:xfrm>
            <a:off x="21754" y="620688"/>
            <a:ext cx="3311860" cy="34558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424" tIns="45712" rIns="91424" bIns="45712" anchor="ctr"/>
          <a:lstStyle/>
          <a:p>
            <a:pPr>
              <a:defRPr/>
            </a:pPr>
            <a:r>
              <a:rPr lang="ja-JP" altLang="en-US" sz="1400" b="1" dirty="0">
                <a:solidFill>
                  <a:schemeClr val="tx1"/>
                </a:solidFill>
                <a:latin typeface="+mn-ea"/>
                <a:cs typeface="Meiryo UI" panose="020B0604030504040204" pitchFamily="50" charset="-128"/>
              </a:rPr>
              <a:t>■</a:t>
            </a:r>
            <a:r>
              <a:rPr lang="ja-JP" altLang="en-US" sz="1400" b="1" u="sng" dirty="0">
                <a:solidFill>
                  <a:schemeClr val="tx1"/>
                </a:solidFill>
                <a:latin typeface="+mn-ea"/>
                <a:cs typeface="Meiryo UI" panose="020B0604030504040204" pitchFamily="50" charset="-128"/>
              </a:rPr>
              <a:t>地方から大阪府への転入推移（人数）</a:t>
            </a:r>
          </a:p>
        </p:txBody>
      </p:sp>
      <p:sp>
        <p:nvSpPr>
          <p:cNvPr id="40" name="正方形/長方形 39"/>
          <p:cNvSpPr/>
          <p:nvPr/>
        </p:nvSpPr>
        <p:spPr>
          <a:xfrm>
            <a:off x="35496" y="3356992"/>
            <a:ext cx="4083052" cy="25202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424" tIns="45712" rIns="91424" bIns="45712" anchor="ctr"/>
          <a:lstStyle/>
          <a:p>
            <a:pPr>
              <a:defRPr/>
            </a:pPr>
            <a:r>
              <a:rPr lang="ja-JP" altLang="en-US" sz="1400" b="1" dirty="0">
                <a:solidFill>
                  <a:schemeClr val="tx1"/>
                </a:solidFill>
                <a:latin typeface="+mn-ea"/>
                <a:cs typeface="Meiryo UI" panose="020B0604030504040204" pitchFamily="50" charset="-128"/>
              </a:rPr>
              <a:t>■</a:t>
            </a:r>
            <a:r>
              <a:rPr lang="ja-JP" altLang="en-US" sz="1400" b="1" u="sng" dirty="0">
                <a:solidFill>
                  <a:schemeClr val="tx1"/>
                </a:solidFill>
                <a:latin typeface="+mn-ea"/>
                <a:cs typeface="Meiryo UI" panose="020B0604030504040204" pitchFamily="50" charset="-128"/>
              </a:rPr>
              <a:t>大阪府への転入元（地域別割合）の推移</a:t>
            </a:r>
          </a:p>
        </p:txBody>
      </p:sp>
      <p:sp>
        <p:nvSpPr>
          <p:cNvPr id="42" name="正方形/長方形 41"/>
          <p:cNvSpPr/>
          <p:nvPr/>
        </p:nvSpPr>
        <p:spPr>
          <a:xfrm>
            <a:off x="4361570" y="3359660"/>
            <a:ext cx="4083052" cy="25202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424" tIns="45712" rIns="91424" bIns="45712" anchor="ctr"/>
          <a:lstStyle/>
          <a:p>
            <a:pPr>
              <a:defRPr/>
            </a:pPr>
            <a:r>
              <a:rPr lang="ja-JP" altLang="en-US" sz="1400" b="1" dirty="0">
                <a:solidFill>
                  <a:schemeClr val="tx1"/>
                </a:solidFill>
                <a:latin typeface="+mn-ea"/>
                <a:cs typeface="Meiryo UI" panose="020B0604030504040204" pitchFamily="50" charset="-128"/>
              </a:rPr>
              <a:t>■</a:t>
            </a:r>
            <a:r>
              <a:rPr lang="ja-JP" altLang="en-US" sz="1400" b="1" u="sng" dirty="0">
                <a:solidFill>
                  <a:schemeClr val="tx1"/>
                </a:solidFill>
                <a:latin typeface="+mn-ea"/>
                <a:cs typeface="Meiryo UI" panose="020B0604030504040204" pitchFamily="50" charset="-128"/>
              </a:rPr>
              <a:t>地方からの大阪府への転入推移（人数）</a:t>
            </a:r>
          </a:p>
        </p:txBody>
      </p:sp>
      <p:sp>
        <p:nvSpPr>
          <p:cNvPr id="17" name="タイトル 1"/>
          <p:cNvSpPr>
            <a:spLocks noGrp="1"/>
          </p:cNvSpPr>
          <p:nvPr>
            <p:ph type="ctrTitle"/>
          </p:nvPr>
        </p:nvSpPr>
        <p:spPr>
          <a:xfrm>
            <a:off x="0" y="1"/>
            <a:ext cx="9144000" cy="620688"/>
          </a:xfrm>
          <a:solidFill>
            <a:srgbClr val="3366FF"/>
          </a:solidFill>
          <a:ln>
            <a:solidFill>
              <a:srgbClr val="3366FF"/>
            </a:solidFill>
          </a:ln>
        </p:spPr>
        <p:txBody>
          <a:bodyPr>
            <a:noAutofit/>
          </a:bodyPr>
          <a:lstStyle/>
          <a:p>
            <a:pPr algn="l"/>
            <a:r>
              <a:rPr lang="ja-JP" altLang="en-US" sz="2000" b="1" dirty="0">
                <a:solidFill>
                  <a:schemeClr val="bg1"/>
                </a:solidFill>
                <a:latin typeface="+mj-ea"/>
                <a:cs typeface="Meiryo UI" panose="020B0604030504040204" pitchFamily="50" charset="-128"/>
              </a:rPr>
              <a:t>方向性</a:t>
            </a:r>
            <a:r>
              <a:rPr lang="en-US" altLang="ja-JP" sz="2000" b="1" dirty="0">
                <a:solidFill>
                  <a:schemeClr val="bg1"/>
                </a:solidFill>
                <a:latin typeface="+mj-ea"/>
                <a:cs typeface="Meiryo UI" panose="020B0604030504040204" pitchFamily="50" charset="-128"/>
              </a:rPr>
              <a:t>Ⅲ</a:t>
            </a:r>
            <a:r>
              <a:rPr lang="ja-JP" altLang="en-US" sz="2000" b="1" dirty="0">
                <a:solidFill>
                  <a:schemeClr val="bg1"/>
                </a:solidFill>
                <a:latin typeface="+mj-ea"/>
                <a:cs typeface="Meiryo UI" panose="020B0604030504040204" pitchFamily="50" charset="-128"/>
              </a:rPr>
              <a:t>）大阪府の経済成長率の推移</a:t>
            </a:r>
            <a:endParaRPr lang="ja-JP" altLang="en-US" sz="3200" b="1" dirty="0">
              <a:solidFill>
                <a:schemeClr val="bg1"/>
              </a:solidFill>
              <a:latin typeface="+mj-ea"/>
              <a:cs typeface="Meiryo UI" panose="020B0604030504040204" pitchFamily="50" charset="-128"/>
            </a:endParaRPr>
          </a:p>
        </p:txBody>
      </p:sp>
      <p:sp>
        <p:nvSpPr>
          <p:cNvPr id="18" name="正方形/長方形 11"/>
          <p:cNvSpPr>
            <a:spLocks noChangeArrowheads="1"/>
          </p:cNvSpPr>
          <p:nvPr/>
        </p:nvSpPr>
        <p:spPr bwMode="auto">
          <a:xfrm>
            <a:off x="1352674" y="6381908"/>
            <a:ext cx="3075310" cy="221146"/>
          </a:xfrm>
          <a:prstGeom prst="rect">
            <a:avLst/>
          </a:prstGeom>
          <a:noFill/>
          <a:ln w="9525">
            <a:noFill/>
            <a:miter lim="800000"/>
            <a:headEnd/>
            <a:tailEnd/>
          </a:ln>
        </p:spPr>
        <p:txBody>
          <a:bodyPr wrap="square" lIns="91424" tIns="45712" rIns="91424" bIns="45712">
            <a:spAutoFit/>
          </a:bodyPr>
          <a:lstStyle/>
          <a:p>
            <a:r>
              <a:rPr lang="ja-JP" altLang="en-US" sz="800" dirty="0">
                <a:latin typeface="ＭＳ Ｐゴシック" charset="-128"/>
              </a:rPr>
              <a:t>資料：「住民基本台帳人口移動報告」（総務省統計局）より作成</a:t>
            </a:r>
            <a:endParaRPr lang="ja-JP" altLang="en-US" sz="800" dirty="0">
              <a:latin typeface="Calibri" pitchFamily="34" charset="0"/>
            </a:endParaRPr>
          </a:p>
        </p:txBody>
      </p:sp>
      <p:sp>
        <p:nvSpPr>
          <p:cNvPr id="19" name="正方形/長方形 11"/>
          <p:cNvSpPr>
            <a:spLocks noChangeArrowheads="1"/>
          </p:cNvSpPr>
          <p:nvPr/>
        </p:nvSpPr>
        <p:spPr bwMode="auto">
          <a:xfrm>
            <a:off x="5961186" y="6381328"/>
            <a:ext cx="3075310" cy="221146"/>
          </a:xfrm>
          <a:prstGeom prst="rect">
            <a:avLst/>
          </a:prstGeom>
          <a:noFill/>
          <a:ln w="9525">
            <a:noFill/>
            <a:miter lim="800000"/>
            <a:headEnd/>
            <a:tailEnd/>
          </a:ln>
        </p:spPr>
        <p:txBody>
          <a:bodyPr wrap="square" lIns="91424" tIns="45712" rIns="91424" bIns="45712">
            <a:spAutoFit/>
          </a:bodyPr>
          <a:lstStyle/>
          <a:p>
            <a:r>
              <a:rPr lang="ja-JP" altLang="en-US" sz="800" dirty="0">
                <a:latin typeface="ＭＳ Ｐゴシック" charset="-128"/>
              </a:rPr>
              <a:t>資料：「住民基本台帳人口移動報告」（総務省統計局）より作成</a:t>
            </a:r>
            <a:endParaRPr lang="ja-JP" altLang="en-US" sz="800" dirty="0">
              <a:latin typeface="Calibri" pitchFamily="34" charset="0"/>
            </a:endParaRPr>
          </a:p>
        </p:txBody>
      </p:sp>
      <p:pic>
        <p:nvPicPr>
          <p:cNvPr id="1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407" y="966268"/>
            <a:ext cx="8727800" cy="2030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18" y="3668442"/>
            <a:ext cx="4306558" cy="2655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2483" y="3668441"/>
            <a:ext cx="4594012" cy="2655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20</a:t>
            </a:fld>
            <a:endParaRPr lang="ja-JP" altLang="en-US" sz="1800" dirty="0">
              <a:solidFill>
                <a:schemeClr val="tx1"/>
              </a:solidFill>
            </a:endParaRPr>
          </a:p>
        </p:txBody>
      </p:sp>
    </p:spTree>
    <p:extLst>
      <p:ext uri="{BB962C8B-B14F-4D97-AF65-F5344CB8AC3E}">
        <p14:creationId xmlns:p14="http://schemas.microsoft.com/office/powerpoint/2010/main" val="42226492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タイトル 1"/>
          <p:cNvSpPr txBox="1">
            <a:spLocks/>
          </p:cNvSpPr>
          <p:nvPr/>
        </p:nvSpPr>
        <p:spPr bwMode="auto">
          <a:xfrm>
            <a:off x="-900112" y="-647699"/>
            <a:ext cx="8229601" cy="647700"/>
          </a:xfrm>
          <a:prstGeom prst="rect">
            <a:avLst/>
          </a:prstGeom>
          <a:noFill/>
          <a:ln w="9525">
            <a:noFill/>
            <a:miter lim="800000"/>
            <a:headEnd/>
            <a:tailEnd/>
          </a:ln>
        </p:spPr>
        <p:txBody>
          <a:bodyPr lIns="91424" tIns="45712" rIns="91424" bIns="45712" anchor="ctr"/>
          <a:lstStyle/>
          <a:p>
            <a:endParaRPr lang="ja-JP" altLang="en-US" sz="1200">
              <a:latin typeface="Calibri" pitchFamily="34" charset="0"/>
            </a:endParaRPr>
          </a:p>
        </p:txBody>
      </p:sp>
      <p:sp>
        <p:nvSpPr>
          <p:cNvPr id="38" name="正方形/長方形 11"/>
          <p:cNvSpPr>
            <a:spLocks noChangeArrowheads="1"/>
          </p:cNvSpPr>
          <p:nvPr/>
        </p:nvSpPr>
        <p:spPr bwMode="auto">
          <a:xfrm>
            <a:off x="5961186" y="2865984"/>
            <a:ext cx="3075310" cy="221146"/>
          </a:xfrm>
          <a:prstGeom prst="rect">
            <a:avLst/>
          </a:prstGeom>
          <a:noFill/>
          <a:ln w="9525">
            <a:noFill/>
            <a:miter lim="800000"/>
            <a:headEnd/>
            <a:tailEnd/>
          </a:ln>
        </p:spPr>
        <p:txBody>
          <a:bodyPr wrap="square" lIns="91424" tIns="45712" rIns="91424" bIns="45712">
            <a:spAutoFit/>
          </a:bodyPr>
          <a:lstStyle/>
          <a:p>
            <a:r>
              <a:rPr lang="ja-JP" altLang="en-US" sz="800" dirty="0">
                <a:latin typeface="ＭＳ Ｐゴシック" charset="-128"/>
              </a:rPr>
              <a:t>資料：「住民基本台帳人口移動報告」（総務省統計局）より作成</a:t>
            </a:r>
            <a:endParaRPr lang="ja-JP" altLang="en-US" sz="800" dirty="0">
              <a:latin typeface="Calibri" pitchFamily="34" charset="0"/>
            </a:endParaRPr>
          </a:p>
        </p:txBody>
      </p:sp>
      <p:sp>
        <p:nvSpPr>
          <p:cNvPr id="17" name="タイトル 1"/>
          <p:cNvSpPr>
            <a:spLocks noGrp="1"/>
          </p:cNvSpPr>
          <p:nvPr>
            <p:ph type="ctrTitle"/>
          </p:nvPr>
        </p:nvSpPr>
        <p:spPr>
          <a:xfrm>
            <a:off x="0" y="1"/>
            <a:ext cx="9144000" cy="620688"/>
          </a:xfrm>
          <a:solidFill>
            <a:srgbClr val="3366FF"/>
          </a:solidFill>
          <a:ln>
            <a:solidFill>
              <a:srgbClr val="3366FF"/>
            </a:solidFill>
          </a:ln>
        </p:spPr>
        <p:txBody>
          <a:bodyPr>
            <a:noAutofit/>
          </a:bodyPr>
          <a:lstStyle/>
          <a:p>
            <a:pPr algn="l"/>
            <a:r>
              <a:rPr lang="ja-JP" altLang="en-US" sz="2000" b="1" dirty="0">
                <a:solidFill>
                  <a:schemeClr val="bg1"/>
                </a:solidFill>
                <a:latin typeface="+mj-ea"/>
                <a:cs typeface="Meiryo UI" panose="020B0604030504040204" pitchFamily="50" charset="-128"/>
              </a:rPr>
              <a:t>方向性</a:t>
            </a:r>
            <a:r>
              <a:rPr lang="en-US" altLang="ja-JP" sz="2000" b="1" dirty="0">
                <a:solidFill>
                  <a:schemeClr val="bg1"/>
                </a:solidFill>
                <a:latin typeface="+mj-ea"/>
                <a:cs typeface="Meiryo UI" panose="020B0604030504040204" pitchFamily="50" charset="-128"/>
              </a:rPr>
              <a:t>Ⅲ</a:t>
            </a:r>
            <a:r>
              <a:rPr lang="ja-JP" altLang="en-US" sz="2000" b="1" dirty="0">
                <a:solidFill>
                  <a:schemeClr val="bg1"/>
                </a:solidFill>
                <a:latin typeface="+mj-ea"/>
                <a:cs typeface="Meiryo UI" panose="020B0604030504040204" pitchFamily="50" charset="-128"/>
              </a:rPr>
              <a:t>）大阪府の経済成長率の推移</a:t>
            </a:r>
            <a:endParaRPr lang="ja-JP" altLang="en-US" sz="3200" b="1" dirty="0">
              <a:solidFill>
                <a:schemeClr val="bg1"/>
              </a:solidFill>
              <a:latin typeface="+mj-ea"/>
              <a:cs typeface="Meiryo UI" panose="020B0604030504040204" pitchFamily="50" charset="-128"/>
            </a:endParaRPr>
          </a:p>
        </p:txBody>
      </p:sp>
      <p:sp>
        <p:nvSpPr>
          <p:cNvPr id="18" name="正方形/長方形 11"/>
          <p:cNvSpPr>
            <a:spLocks noChangeArrowheads="1"/>
          </p:cNvSpPr>
          <p:nvPr/>
        </p:nvSpPr>
        <p:spPr bwMode="auto">
          <a:xfrm>
            <a:off x="1352674" y="6381908"/>
            <a:ext cx="3075310" cy="221146"/>
          </a:xfrm>
          <a:prstGeom prst="rect">
            <a:avLst/>
          </a:prstGeom>
          <a:noFill/>
          <a:ln w="9525">
            <a:noFill/>
            <a:miter lim="800000"/>
            <a:headEnd/>
            <a:tailEnd/>
          </a:ln>
        </p:spPr>
        <p:txBody>
          <a:bodyPr wrap="square" lIns="91424" tIns="45712" rIns="91424" bIns="45712">
            <a:spAutoFit/>
          </a:bodyPr>
          <a:lstStyle/>
          <a:p>
            <a:r>
              <a:rPr lang="ja-JP" altLang="en-US" sz="800" dirty="0">
                <a:latin typeface="ＭＳ Ｐゴシック" charset="-128"/>
              </a:rPr>
              <a:t>資料：「住民基本台帳人口移動報告」（総務省統計局）より作成</a:t>
            </a:r>
            <a:endParaRPr lang="ja-JP" altLang="en-US" sz="800" dirty="0">
              <a:latin typeface="Calibri" pitchFamily="34" charset="0"/>
            </a:endParaRPr>
          </a:p>
        </p:txBody>
      </p:sp>
      <p:sp>
        <p:nvSpPr>
          <p:cNvPr id="19" name="正方形/長方形 11"/>
          <p:cNvSpPr>
            <a:spLocks noChangeArrowheads="1"/>
          </p:cNvSpPr>
          <p:nvPr/>
        </p:nvSpPr>
        <p:spPr bwMode="auto">
          <a:xfrm>
            <a:off x="5961186" y="6381328"/>
            <a:ext cx="3075310" cy="221146"/>
          </a:xfrm>
          <a:prstGeom prst="rect">
            <a:avLst/>
          </a:prstGeom>
          <a:noFill/>
          <a:ln w="9525">
            <a:noFill/>
            <a:miter lim="800000"/>
            <a:headEnd/>
            <a:tailEnd/>
          </a:ln>
        </p:spPr>
        <p:txBody>
          <a:bodyPr wrap="square" lIns="91424" tIns="45712" rIns="91424" bIns="45712">
            <a:spAutoFit/>
          </a:bodyPr>
          <a:lstStyle/>
          <a:p>
            <a:r>
              <a:rPr lang="ja-JP" altLang="en-US" sz="800" dirty="0">
                <a:latin typeface="ＭＳ Ｐゴシック" charset="-128"/>
              </a:rPr>
              <a:t>資料：「住民基本台帳人口移動報告」（総務省統計局）より作成</a:t>
            </a:r>
            <a:endParaRPr lang="ja-JP" altLang="en-US" sz="800" dirty="0">
              <a:latin typeface="Calibri" pitchFamily="34" charset="0"/>
            </a:endParaRPr>
          </a:p>
        </p:txBody>
      </p:sp>
      <p:sp>
        <p:nvSpPr>
          <p:cNvPr id="14" name="正方形/長方形 13"/>
          <p:cNvSpPr/>
          <p:nvPr/>
        </p:nvSpPr>
        <p:spPr>
          <a:xfrm>
            <a:off x="21754" y="660307"/>
            <a:ext cx="3804586" cy="26634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424" tIns="45712" rIns="91424" bIns="45712" anchor="ctr"/>
          <a:lstStyle/>
          <a:p>
            <a:pPr>
              <a:defRPr/>
            </a:pPr>
            <a:r>
              <a:rPr lang="ja-JP" altLang="en-US" sz="1400" b="1" dirty="0">
                <a:solidFill>
                  <a:schemeClr val="tx1"/>
                </a:solidFill>
                <a:latin typeface="+mn-ea"/>
                <a:cs typeface="Meiryo UI" panose="020B0604030504040204" pitchFamily="50" charset="-128"/>
              </a:rPr>
              <a:t>■</a:t>
            </a:r>
            <a:r>
              <a:rPr lang="ja-JP" altLang="en-US" sz="1400" b="1" u="sng" dirty="0">
                <a:solidFill>
                  <a:schemeClr val="tx1"/>
                </a:solidFill>
                <a:latin typeface="+mn-ea"/>
                <a:cs typeface="Meiryo UI" panose="020B0604030504040204" pitchFamily="50" charset="-128"/>
              </a:rPr>
              <a:t>大阪府から各地域への転出推移（人数）</a:t>
            </a:r>
          </a:p>
        </p:txBody>
      </p:sp>
      <p:sp>
        <p:nvSpPr>
          <p:cNvPr id="21" name="正方形/長方形 20"/>
          <p:cNvSpPr/>
          <p:nvPr/>
        </p:nvSpPr>
        <p:spPr>
          <a:xfrm>
            <a:off x="49369" y="3356992"/>
            <a:ext cx="3912082" cy="25202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424" tIns="45712" rIns="91424" bIns="45712" anchor="ctr"/>
          <a:lstStyle/>
          <a:p>
            <a:pPr>
              <a:defRPr/>
            </a:pPr>
            <a:r>
              <a:rPr lang="ja-JP" altLang="en-US" sz="1400" b="1" dirty="0">
                <a:solidFill>
                  <a:schemeClr val="tx1"/>
                </a:solidFill>
                <a:latin typeface="+mn-ea"/>
                <a:cs typeface="Meiryo UI" panose="020B0604030504040204" pitchFamily="50" charset="-128"/>
              </a:rPr>
              <a:t>■</a:t>
            </a:r>
            <a:r>
              <a:rPr lang="ja-JP" altLang="en-US" sz="1400" b="1" u="sng" dirty="0">
                <a:solidFill>
                  <a:schemeClr val="tx1"/>
                </a:solidFill>
                <a:latin typeface="+mn-ea"/>
                <a:cs typeface="Meiryo UI" panose="020B0604030504040204" pitchFamily="50" charset="-128"/>
              </a:rPr>
              <a:t>大阪府からの転出先（地域別割合）の推移</a:t>
            </a:r>
          </a:p>
        </p:txBody>
      </p:sp>
      <p:sp>
        <p:nvSpPr>
          <p:cNvPr id="23" name="正方形/長方形 22"/>
          <p:cNvSpPr/>
          <p:nvPr/>
        </p:nvSpPr>
        <p:spPr>
          <a:xfrm>
            <a:off x="4427984" y="3359660"/>
            <a:ext cx="3984270" cy="25202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424" tIns="45712" rIns="91424" bIns="45712" anchor="ctr"/>
          <a:lstStyle/>
          <a:p>
            <a:pPr>
              <a:defRPr/>
            </a:pPr>
            <a:r>
              <a:rPr lang="ja-JP" altLang="en-US" sz="1400" b="1" dirty="0">
                <a:solidFill>
                  <a:schemeClr val="tx1"/>
                </a:solidFill>
                <a:latin typeface="+mn-ea"/>
                <a:cs typeface="Meiryo UI" panose="020B0604030504040204" pitchFamily="50" charset="-128"/>
              </a:rPr>
              <a:t>■</a:t>
            </a:r>
            <a:r>
              <a:rPr lang="ja-JP" altLang="en-US" sz="1400" b="1" u="sng" dirty="0">
                <a:solidFill>
                  <a:schemeClr val="tx1"/>
                </a:solidFill>
                <a:latin typeface="+mn-ea"/>
                <a:cs typeface="Meiryo UI" panose="020B0604030504040204" pitchFamily="50" charset="-128"/>
              </a:rPr>
              <a:t>大阪府からの各地域へ</a:t>
            </a:r>
            <a:r>
              <a:rPr lang="ja-JP" altLang="en-US" sz="1400" b="1" u="sng" dirty="0" smtClean="0">
                <a:solidFill>
                  <a:schemeClr val="tx1"/>
                </a:solidFill>
                <a:latin typeface="+mn-ea"/>
                <a:cs typeface="Meiryo UI" panose="020B0604030504040204" pitchFamily="50" charset="-128"/>
              </a:rPr>
              <a:t>の</a:t>
            </a:r>
            <a:r>
              <a:rPr lang="ja-JP" altLang="en-US" sz="1400" b="1" u="sng" dirty="0">
                <a:solidFill>
                  <a:schemeClr val="tx1"/>
                </a:solidFill>
                <a:latin typeface="+mn-ea"/>
                <a:cs typeface="Meiryo UI" panose="020B0604030504040204" pitchFamily="50" charset="-128"/>
              </a:rPr>
              <a:t>転出</a:t>
            </a:r>
            <a:r>
              <a:rPr lang="ja-JP" altLang="en-US" sz="1400" b="1" u="sng" dirty="0" smtClean="0">
                <a:solidFill>
                  <a:schemeClr val="tx1"/>
                </a:solidFill>
                <a:latin typeface="+mn-ea"/>
                <a:cs typeface="Meiryo UI" panose="020B0604030504040204" pitchFamily="50" charset="-128"/>
              </a:rPr>
              <a:t>推移</a:t>
            </a:r>
            <a:r>
              <a:rPr lang="ja-JP" altLang="en-US" sz="1400" b="1" u="sng" dirty="0">
                <a:solidFill>
                  <a:schemeClr val="tx1"/>
                </a:solidFill>
                <a:latin typeface="+mn-ea"/>
                <a:cs typeface="Meiryo UI" panose="020B0604030504040204" pitchFamily="50" charset="-128"/>
              </a:rPr>
              <a:t>（人数）</a:t>
            </a:r>
          </a:p>
        </p:txBody>
      </p:sp>
      <p:pic>
        <p:nvPicPr>
          <p:cNvPr id="2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68" y="3668442"/>
            <a:ext cx="4306608" cy="2655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531" y="964586"/>
            <a:ext cx="8727676" cy="2032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68" y="3668441"/>
            <a:ext cx="4306608" cy="2655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982" y="3668441"/>
            <a:ext cx="4608513" cy="2655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21</a:t>
            </a:fld>
            <a:endParaRPr lang="ja-JP" altLang="en-US" sz="1800" dirty="0">
              <a:solidFill>
                <a:schemeClr val="tx1"/>
              </a:solidFill>
            </a:endParaRPr>
          </a:p>
        </p:txBody>
      </p:sp>
    </p:spTree>
    <p:extLst>
      <p:ext uri="{BB962C8B-B14F-4D97-AF65-F5344CB8AC3E}">
        <p14:creationId xmlns:p14="http://schemas.microsoft.com/office/powerpoint/2010/main" val="34030254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タイトル 1"/>
          <p:cNvSpPr txBox="1">
            <a:spLocks/>
          </p:cNvSpPr>
          <p:nvPr/>
        </p:nvSpPr>
        <p:spPr bwMode="auto">
          <a:xfrm>
            <a:off x="-900112" y="-647699"/>
            <a:ext cx="8229601" cy="647700"/>
          </a:xfrm>
          <a:prstGeom prst="rect">
            <a:avLst/>
          </a:prstGeom>
          <a:noFill/>
          <a:ln w="9525">
            <a:noFill/>
            <a:miter lim="800000"/>
            <a:headEnd/>
            <a:tailEnd/>
          </a:ln>
        </p:spPr>
        <p:txBody>
          <a:bodyPr lIns="91424" tIns="45712" rIns="91424" bIns="45712" anchor="ctr"/>
          <a:lstStyle/>
          <a:p>
            <a:endParaRPr lang="ja-JP" altLang="en-US" sz="1200">
              <a:latin typeface="Calibri" pitchFamily="34" charset="0"/>
            </a:endParaRPr>
          </a:p>
        </p:txBody>
      </p:sp>
      <p:sp>
        <p:nvSpPr>
          <p:cNvPr id="38" name="正方形/長方形 11"/>
          <p:cNvSpPr>
            <a:spLocks noChangeArrowheads="1"/>
          </p:cNvSpPr>
          <p:nvPr/>
        </p:nvSpPr>
        <p:spPr bwMode="auto">
          <a:xfrm>
            <a:off x="5961186" y="2865984"/>
            <a:ext cx="3075310" cy="221146"/>
          </a:xfrm>
          <a:prstGeom prst="rect">
            <a:avLst/>
          </a:prstGeom>
          <a:noFill/>
          <a:ln w="9525">
            <a:noFill/>
            <a:miter lim="800000"/>
            <a:headEnd/>
            <a:tailEnd/>
          </a:ln>
        </p:spPr>
        <p:txBody>
          <a:bodyPr wrap="square" lIns="91424" tIns="45712" rIns="91424" bIns="45712">
            <a:spAutoFit/>
          </a:bodyPr>
          <a:lstStyle/>
          <a:p>
            <a:r>
              <a:rPr lang="ja-JP" altLang="en-US" sz="800" dirty="0">
                <a:latin typeface="ＭＳ Ｐゴシック" charset="-128"/>
              </a:rPr>
              <a:t>資料：「住民基本台帳人口移動報告」（総務省統計局）より作成</a:t>
            </a:r>
            <a:endParaRPr lang="ja-JP" altLang="en-US" sz="800" dirty="0">
              <a:latin typeface="Calibri" pitchFamily="34" charset="0"/>
            </a:endParaRPr>
          </a:p>
        </p:txBody>
      </p:sp>
      <p:sp>
        <p:nvSpPr>
          <p:cNvPr id="17" name="タイトル 1"/>
          <p:cNvSpPr>
            <a:spLocks noGrp="1"/>
          </p:cNvSpPr>
          <p:nvPr>
            <p:ph type="ctrTitle"/>
          </p:nvPr>
        </p:nvSpPr>
        <p:spPr>
          <a:xfrm>
            <a:off x="0" y="1"/>
            <a:ext cx="9144000" cy="620688"/>
          </a:xfrm>
          <a:solidFill>
            <a:srgbClr val="3366FF"/>
          </a:solidFill>
          <a:ln>
            <a:solidFill>
              <a:srgbClr val="3366FF"/>
            </a:solidFill>
          </a:ln>
        </p:spPr>
        <p:txBody>
          <a:bodyPr>
            <a:noAutofit/>
          </a:bodyPr>
          <a:lstStyle/>
          <a:p>
            <a:pPr algn="l"/>
            <a:r>
              <a:rPr lang="ja-JP" altLang="en-US" sz="2000" b="1" dirty="0">
                <a:solidFill>
                  <a:schemeClr val="bg1"/>
                </a:solidFill>
                <a:latin typeface="+mj-ea"/>
                <a:cs typeface="Meiryo UI" panose="020B0604030504040204" pitchFamily="50" charset="-128"/>
              </a:rPr>
              <a:t>方向性</a:t>
            </a:r>
            <a:r>
              <a:rPr lang="en-US" altLang="ja-JP" sz="2000" b="1" dirty="0">
                <a:solidFill>
                  <a:schemeClr val="bg1"/>
                </a:solidFill>
                <a:latin typeface="+mj-ea"/>
                <a:cs typeface="Meiryo UI" panose="020B0604030504040204" pitchFamily="50" charset="-128"/>
              </a:rPr>
              <a:t>Ⅲ</a:t>
            </a:r>
            <a:r>
              <a:rPr lang="ja-JP" altLang="en-US" sz="2000" b="1" dirty="0">
                <a:solidFill>
                  <a:schemeClr val="bg1"/>
                </a:solidFill>
                <a:latin typeface="+mj-ea"/>
                <a:cs typeface="Meiryo UI" panose="020B0604030504040204" pitchFamily="50" charset="-128"/>
              </a:rPr>
              <a:t>）大阪府の経済成長率の推移</a:t>
            </a:r>
            <a:endParaRPr lang="ja-JP" altLang="en-US" sz="3200" b="1" dirty="0">
              <a:solidFill>
                <a:schemeClr val="bg1"/>
              </a:solidFill>
              <a:latin typeface="+mj-ea"/>
              <a:cs typeface="Meiryo UI" panose="020B0604030504040204" pitchFamily="50" charset="-128"/>
            </a:endParaRPr>
          </a:p>
        </p:txBody>
      </p:sp>
      <p:sp>
        <p:nvSpPr>
          <p:cNvPr id="18" name="正方形/長方形 11"/>
          <p:cNvSpPr>
            <a:spLocks noChangeArrowheads="1"/>
          </p:cNvSpPr>
          <p:nvPr/>
        </p:nvSpPr>
        <p:spPr bwMode="auto">
          <a:xfrm>
            <a:off x="1352674" y="6381908"/>
            <a:ext cx="3075310" cy="221146"/>
          </a:xfrm>
          <a:prstGeom prst="rect">
            <a:avLst/>
          </a:prstGeom>
          <a:noFill/>
          <a:ln w="9525">
            <a:noFill/>
            <a:miter lim="800000"/>
            <a:headEnd/>
            <a:tailEnd/>
          </a:ln>
        </p:spPr>
        <p:txBody>
          <a:bodyPr wrap="square" lIns="91424" tIns="45712" rIns="91424" bIns="45712">
            <a:spAutoFit/>
          </a:bodyPr>
          <a:lstStyle/>
          <a:p>
            <a:r>
              <a:rPr lang="ja-JP" altLang="en-US" sz="800" dirty="0">
                <a:latin typeface="ＭＳ Ｐゴシック" charset="-128"/>
              </a:rPr>
              <a:t>資料：「住民基本台帳人口移動報告」（総務省統計局）より作成</a:t>
            </a:r>
            <a:endParaRPr lang="ja-JP" altLang="en-US" sz="800" dirty="0">
              <a:latin typeface="Calibri" pitchFamily="34" charset="0"/>
            </a:endParaRPr>
          </a:p>
        </p:txBody>
      </p:sp>
      <p:sp>
        <p:nvSpPr>
          <p:cNvPr id="19" name="正方形/長方形 11"/>
          <p:cNvSpPr>
            <a:spLocks noChangeArrowheads="1"/>
          </p:cNvSpPr>
          <p:nvPr/>
        </p:nvSpPr>
        <p:spPr bwMode="auto">
          <a:xfrm>
            <a:off x="5961186" y="6381328"/>
            <a:ext cx="3075310" cy="221146"/>
          </a:xfrm>
          <a:prstGeom prst="rect">
            <a:avLst/>
          </a:prstGeom>
          <a:noFill/>
          <a:ln w="9525">
            <a:noFill/>
            <a:miter lim="800000"/>
            <a:headEnd/>
            <a:tailEnd/>
          </a:ln>
        </p:spPr>
        <p:txBody>
          <a:bodyPr wrap="square" lIns="91424" tIns="45712" rIns="91424" bIns="45712">
            <a:spAutoFit/>
          </a:bodyPr>
          <a:lstStyle/>
          <a:p>
            <a:r>
              <a:rPr lang="ja-JP" altLang="en-US" sz="800" dirty="0">
                <a:latin typeface="ＭＳ Ｐゴシック" charset="-128"/>
              </a:rPr>
              <a:t>資料：「住民基本台帳人口移動報告」（総務省統計局）より作成</a:t>
            </a:r>
            <a:endParaRPr lang="ja-JP" altLang="en-US" sz="800" dirty="0">
              <a:latin typeface="Calibri" pitchFamily="34" charset="0"/>
            </a:endParaRPr>
          </a:p>
        </p:txBody>
      </p:sp>
      <p:sp>
        <p:nvSpPr>
          <p:cNvPr id="15" name="正方形/長方形 14"/>
          <p:cNvSpPr/>
          <p:nvPr/>
        </p:nvSpPr>
        <p:spPr>
          <a:xfrm>
            <a:off x="35497" y="685466"/>
            <a:ext cx="3888432" cy="21602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424" tIns="45712" rIns="91424" bIns="45712" anchor="ctr"/>
          <a:lstStyle/>
          <a:p>
            <a:pPr>
              <a:defRPr/>
            </a:pPr>
            <a:r>
              <a:rPr lang="ja-JP" altLang="en-US" sz="1400" b="1" dirty="0">
                <a:latin typeface="+mn-ea"/>
                <a:cs typeface="Meiryo UI" panose="020B0604030504040204" pitchFamily="50" charset="-128"/>
              </a:rPr>
              <a:t>■</a:t>
            </a:r>
            <a:r>
              <a:rPr lang="ja-JP" altLang="en-US" sz="1400" b="1" u="sng" dirty="0">
                <a:latin typeface="+mn-ea"/>
                <a:cs typeface="Meiryo UI" panose="020B0604030504040204" pitchFamily="50" charset="-128"/>
              </a:rPr>
              <a:t>地方から東京圏への転入推移（人数）</a:t>
            </a:r>
          </a:p>
        </p:txBody>
      </p:sp>
      <p:pic>
        <p:nvPicPr>
          <p:cNvPr id="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407" y="964585"/>
            <a:ext cx="8727800" cy="203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正方形/長方形 27"/>
          <p:cNvSpPr/>
          <p:nvPr/>
        </p:nvSpPr>
        <p:spPr>
          <a:xfrm>
            <a:off x="35496" y="3359660"/>
            <a:ext cx="3536432" cy="25202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424" tIns="45712" rIns="91424" bIns="45712" anchor="ctr"/>
          <a:lstStyle/>
          <a:p>
            <a:pPr>
              <a:defRPr/>
            </a:pPr>
            <a:r>
              <a:rPr lang="ja-JP" altLang="en-US" sz="1400" b="1" dirty="0">
                <a:latin typeface="+mn-ea"/>
                <a:cs typeface="Meiryo UI" panose="020B0604030504040204" pitchFamily="50" charset="-128"/>
              </a:rPr>
              <a:t>■</a:t>
            </a:r>
            <a:r>
              <a:rPr lang="ja-JP" altLang="en-US" sz="1400" b="1" u="sng" dirty="0">
                <a:latin typeface="+mn-ea"/>
                <a:cs typeface="Meiryo UI" panose="020B0604030504040204" pitchFamily="50" charset="-128"/>
              </a:rPr>
              <a:t>東京圏への転入元（地域別割合）の推移</a:t>
            </a:r>
          </a:p>
        </p:txBody>
      </p:sp>
      <p:sp>
        <p:nvSpPr>
          <p:cNvPr id="30" name="正方形/長方形 29"/>
          <p:cNvSpPr/>
          <p:nvPr/>
        </p:nvSpPr>
        <p:spPr>
          <a:xfrm>
            <a:off x="4427983" y="3359660"/>
            <a:ext cx="3536432" cy="25202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424" tIns="45712" rIns="91424" bIns="45712" anchor="ctr"/>
          <a:lstStyle/>
          <a:p>
            <a:pPr>
              <a:defRPr/>
            </a:pPr>
            <a:r>
              <a:rPr lang="ja-JP" altLang="en-US" sz="1400" b="1" dirty="0">
                <a:latin typeface="+mn-ea"/>
                <a:cs typeface="Meiryo UI" panose="020B0604030504040204" pitchFamily="50" charset="-128"/>
              </a:rPr>
              <a:t>■</a:t>
            </a:r>
            <a:r>
              <a:rPr lang="ja-JP" altLang="en-US" sz="1400" b="1" u="sng" dirty="0">
                <a:latin typeface="+mn-ea"/>
                <a:cs typeface="Meiryo UI" panose="020B0604030504040204" pitchFamily="50" charset="-128"/>
              </a:rPr>
              <a:t>地方からの東京圏への転入推移（人数）</a:t>
            </a:r>
          </a:p>
        </p:txBody>
      </p:sp>
      <p:pic>
        <p:nvPicPr>
          <p:cNvPr id="3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2" y="3668441"/>
            <a:ext cx="4608513" cy="2655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68" y="3663851"/>
            <a:ext cx="4306608" cy="2659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22</a:t>
            </a:fld>
            <a:endParaRPr lang="ja-JP" altLang="en-US" sz="1800" dirty="0">
              <a:solidFill>
                <a:schemeClr val="tx1"/>
              </a:solidFill>
            </a:endParaRPr>
          </a:p>
        </p:txBody>
      </p:sp>
    </p:spTree>
    <p:extLst>
      <p:ext uri="{BB962C8B-B14F-4D97-AF65-F5344CB8AC3E}">
        <p14:creationId xmlns:p14="http://schemas.microsoft.com/office/powerpoint/2010/main" val="41293499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タイトル 1"/>
          <p:cNvSpPr txBox="1">
            <a:spLocks/>
          </p:cNvSpPr>
          <p:nvPr/>
        </p:nvSpPr>
        <p:spPr bwMode="auto">
          <a:xfrm>
            <a:off x="122238" y="-792163"/>
            <a:ext cx="8424862" cy="792163"/>
          </a:xfrm>
          <a:prstGeom prst="rect">
            <a:avLst/>
          </a:prstGeom>
          <a:noFill/>
          <a:ln w="9525">
            <a:noFill/>
            <a:miter lim="800000"/>
            <a:headEnd/>
            <a:tailEnd/>
          </a:ln>
        </p:spPr>
        <p:txBody>
          <a:bodyPr lIns="91424" tIns="45712" rIns="91424" bIns="45712" anchor="ctr"/>
          <a:lstStyle/>
          <a:p>
            <a:endParaRPr lang="ja-JP" altLang="en-US" sz="1200">
              <a:latin typeface="Calibri" pitchFamily="34" charset="0"/>
            </a:endParaRPr>
          </a:p>
        </p:txBody>
      </p:sp>
      <p:sp>
        <p:nvSpPr>
          <p:cNvPr id="2"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23</a:t>
            </a:fld>
            <a:endParaRPr lang="ja-JP" altLang="en-US" sz="1800" dirty="0">
              <a:solidFill>
                <a:schemeClr val="tx1"/>
              </a:solidFill>
            </a:endParaRPr>
          </a:p>
        </p:txBody>
      </p:sp>
      <p:sp>
        <p:nvSpPr>
          <p:cNvPr id="12" name="正方形/長方形 12"/>
          <p:cNvSpPr>
            <a:spLocks noChangeArrowheads="1"/>
          </p:cNvSpPr>
          <p:nvPr/>
        </p:nvSpPr>
        <p:spPr bwMode="auto">
          <a:xfrm>
            <a:off x="5292081" y="6597352"/>
            <a:ext cx="3435350" cy="221146"/>
          </a:xfrm>
          <a:prstGeom prst="rect">
            <a:avLst/>
          </a:prstGeom>
          <a:noFill/>
          <a:ln w="9525">
            <a:noFill/>
            <a:miter lim="800000"/>
            <a:headEnd/>
            <a:tailEnd/>
          </a:ln>
        </p:spPr>
        <p:txBody>
          <a:bodyPr lIns="91424" tIns="45712" rIns="91424" bIns="45712">
            <a:spAutoFit/>
          </a:bodyPr>
          <a:lstStyle/>
          <a:p>
            <a:pPr algn="r"/>
            <a:r>
              <a:rPr lang="ja-JP" altLang="en-US" sz="800" dirty="0">
                <a:latin typeface="ＭＳ Ｐゴシック" charset="-128"/>
              </a:rPr>
              <a:t>資料：「住民基本台帳人口移動報告」 （総務省統計局）より作成</a:t>
            </a:r>
            <a:endParaRPr lang="ja-JP" altLang="en-US" sz="800" dirty="0">
              <a:latin typeface="Calibri" pitchFamily="34" charset="0"/>
            </a:endParaRPr>
          </a:p>
        </p:txBody>
      </p:sp>
      <p:sp>
        <p:nvSpPr>
          <p:cNvPr id="659" name="タイトル 1"/>
          <p:cNvSpPr>
            <a:spLocks noGrp="1"/>
          </p:cNvSpPr>
          <p:nvPr>
            <p:ph type="ctrTitle"/>
          </p:nvPr>
        </p:nvSpPr>
        <p:spPr>
          <a:xfrm>
            <a:off x="0" y="1"/>
            <a:ext cx="9144000" cy="620688"/>
          </a:xfrm>
          <a:solidFill>
            <a:srgbClr val="3366FF"/>
          </a:solidFill>
          <a:ln>
            <a:solidFill>
              <a:srgbClr val="3366FF"/>
            </a:solidFill>
          </a:ln>
        </p:spPr>
        <p:txBody>
          <a:bodyPr>
            <a:noAutofit/>
          </a:bodyPr>
          <a:lstStyle/>
          <a:p>
            <a:pPr algn="l"/>
            <a:r>
              <a:rPr lang="ja-JP" altLang="en-US" sz="2000" b="1" dirty="0">
                <a:solidFill>
                  <a:schemeClr val="bg1"/>
                </a:solidFill>
                <a:latin typeface="+mj-ea"/>
                <a:cs typeface="Meiryo UI" panose="020B0604030504040204" pitchFamily="50" charset="-128"/>
              </a:rPr>
              <a:t>方向性</a:t>
            </a:r>
            <a:r>
              <a:rPr lang="en-US" altLang="ja-JP" sz="2000" b="1" dirty="0">
                <a:solidFill>
                  <a:schemeClr val="bg1"/>
                </a:solidFill>
                <a:latin typeface="+mj-ea"/>
                <a:cs typeface="Meiryo UI" panose="020B0604030504040204" pitchFamily="50" charset="-128"/>
              </a:rPr>
              <a:t>Ⅲ</a:t>
            </a:r>
            <a:r>
              <a:rPr lang="ja-JP" altLang="en-US" sz="2000" b="1" dirty="0">
                <a:solidFill>
                  <a:schemeClr val="bg1"/>
                </a:solidFill>
                <a:latin typeface="+mj-ea"/>
                <a:cs typeface="Meiryo UI" panose="020B0604030504040204" pitchFamily="50" charset="-128"/>
              </a:rPr>
              <a:t>）大阪府の経済成長率の推移</a:t>
            </a:r>
            <a:endParaRPr lang="ja-JP" altLang="en-US" sz="3200" b="1" dirty="0">
              <a:solidFill>
                <a:schemeClr val="bg1"/>
              </a:solidFill>
              <a:latin typeface="+mj-ea"/>
              <a:cs typeface="Meiryo UI" panose="020B0604030504040204" pitchFamily="50" charset="-128"/>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01" y="978727"/>
            <a:ext cx="8853810" cy="65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7" name="正方形/長方形 656"/>
          <p:cNvSpPr/>
          <p:nvPr/>
        </p:nvSpPr>
        <p:spPr>
          <a:xfrm>
            <a:off x="35497" y="685466"/>
            <a:ext cx="3888432" cy="21602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424" tIns="45712" rIns="91424" bIns="45712" anchor="ctr"/>
          <a:lstStyle/>
          <a:p>
            <a:pPr>
              <a:defRPr/>
            </a:pPr>
            <a:r>
              <a:rPr lang="ja-JP" altLang="en-US" sz="1400" b="1" dirty="0">
                <a:latin typeface="+mn-ea"/>
                <a:cs typeface="Meiryo UI" panose="020B0604030504040204" pitchFamily="50" charset="-128"/>
              </a:rPr>
              <a:t>■</a:t>
            </a:r>
            <a:r>
              <a:rPr lang="ja-JP" altLang="en-US" sz="1400" b="1" u="sng" dirty="0">
                <a:latin typeface="+mn-ea"/>
                <a:cs typeface="Meiryo UI" panose="020B0604030504040204" pitchFamily="50" charset="-128"/>
              </a:rPr>
              <a:t>各地域の転入超過数（</a:t>
            </a:r>
            <a:r>
              <a:rPr lang="en-US" altLang="ja-JP" sz="1400" b="1" u="sng" dirty="0">
                <a:latin typeface="+mn-ea"/>
                <a:cs typeface="Meiryo UI" panose="020B0604030504040204" pitchFamily="50" charset="-128"/>
              </a:rPr>
              <a:t>2017</a:t>
            </a:r>
            <a:r>
              <a:rPr lang="ja-JP" altLang="en-US" sz="1400" b="1" u="sng" dirty="0">
                <a:latin typeface="+mn-ea"/>
                <a:cs typeface="Meiryo UI" panose="020B0604030504040204" pitchFamily="50" charset="-128"/>
              </a:rPr>
              <a:t>年）</a:t>
            </a:r>
          </a:p>
        </p:txBody>
      </p:sp>
      <p:sp>
        <p:nvSpPr>
          <p:cNvPr id="658" name="正方形/長方形 657"/>
          <p:cNvSpPr/>
          <p:nvPr/>
        </p:nvSpPr>
        <p:spPr>
          <a:xfrm>
            <a:off x="35497" y="1844824"/>
            <a:ext cx="3888432" cy="21602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424" tIns="45712" rIns="91424" bIns="45712" anchor="ctr"/>
          <a:lstStyle/>
          <a:p>
            <a:pPr>
              <a:defRPr/>
            </a:pPr>
            <a:r>
              <a:rPr lang="ja-JP" altLang="en-US" sz="1400" b="1" dirty="0">
                <a:latin typeface="+mn-ea"/>
                <a:cs typeface="Meiryo UI" panose="020B0604030504040204" pitchFamily="50" charset="-128"/>
              </a:rPr>
              <a:t>■</a:t>
            </a:r>
            <a:r>
              <a:rPr lang="ja-JP" altLang="en-US" sz="1400" b="1" u="sng" dirty="0">
                <a:latin typeface="+mn-ea"/>
                <a:cs typeface="Meiryo UI" panose="020B0604030504040204" pitchFamily="50" charset="-128"/>
              </a:rPr>
              <a:t>年齢階層別・男女別の転入超過数の推移</a:t>
            </a: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01" y="2106345"/>
            <a:ext cx="8853811" cy="1034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02" y="4437113"/>
            <a:ext cx="8853811" cy="1034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01" y="3131530"/>
            <a:ext cx="8853811" cy="1089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101" y="5517232"/>
            <a:ext cx="8853811" cy="1236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88521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3" y="3429001"/>
            <a:ext cx="5471631"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正方形/長方形 6"/>
          <p:cNvSpPr/>
          <p:nvPr/>
        </p:nvSpPr>
        <p:spPr>
          <a:xfrm>
            <a:off x="5040560" y="6639164"/>
            <a:ext cx="3779912" cy="246205"/>
          </a:xfrm>
          <a:prstGeom prst="rect">
            <a:avLst/>
          </a:prstGeom>
        </p:spPr>
        <p:txBody>
          <a:bodyPr wrap="square" lIns="91424" tIns="45712" rIns="91424" bIns="45712">
            <a:spAutoFit/>
          </a:bodyPr>
          <a:lstStyle/>
          <a:p>
            <a:pPr marL="177768" indent="-177768"/>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大阪府「Ｕターンに関する</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WEB</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アンケート（平成</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年度）」</a:t>
            </a:r>
            <a:endParaRPr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3" y="548680"/>
            <a:ext cx="5471631"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ctrTitle"/>
          </p:nvPr>
        </p:nvSpPr>
        <p:spPr>
          <a:xfrm>
            <a:off x="0" y="1"/>
            <a:ext cx="9144000" cy="620688"/>
          </a:xfrm>
          <a:solidFill>
            <a:srgbClr val="3366FF"/>
          </a:solidFill>
          <a:ln>
            <a:solidFill>
              <a:srgbClr val="3366FF"/>
            </a:solidFill>
          </a:ln>
        </p:spPr>
        <p:txBody>
          <a:bodyPr>
            <a:noAutofit/>
          </a:bodyPr>
          <a:lstStyle/>
          <a:p>
            <a:pPr algn="l"/>
            <a:r>
              <a:rPr lang="ja-JP" altLang="en-US" sz="2000" b="1" dirty="0">
                <a:solidFill>
                  <a:schemeClr val="bg1"/>
                </a:solidFill>
                <a:latin typeface="+mj-ea"/>
                <a:cs typeface="Meiryo UI" panose="020B0604030504040204" pitchFamily="50" charset="-128"/>
              </a:rPr>
              <a:t>方向性</a:t>
            </a:r>
            <a:r>
              <a:rPr lang="en-US" altLang="ja-JP" sz="2000" b="1" dirty="0">
                <a:solidFill>
                  <a:schemeClr val="bg1"/>
                </a:solidFill>
                <a:latin typeface="+mj-ea"/>
                <a:cs typeface="Meiryo UI" panose="020B0604030504040204" pitchFamily="50" charset="-128"/>
              </a:rPr>
              <a:t>Ⅲ</a:t>
            </a:r>
            <a:r>
              <a:rPr lang="ja-JP" altLang="en-US" sz="2000" b="1" dirty="0">
                <a:solidFill>
                  <a:schemeClr val="bg1"/>
                </a:solidFill>
                <a:latin typeface="+mj-ea"/>
                <a:cs typeface="Meiryo UI" panose="020B0604030504040204" pitchFamily="50" charset="-128"/>
              </a:rPr>
              <a:t>）大阪府の経済成長率の推移</a:t>
            </a:r>
            <a:endParaRPr lang="ja-JP" altLang="en-US" sz="3200" b="1" dirty="0">
              <a:solidFill>
                <a:schemeClr val="bg1"/>
              </a:solidFill>
              <a:latin typeface="+mj-ea"/>
              <a:cs typeface="Meiryo UI" panose="020B0604030504040204" pitchFamily="50" charset="-128"/>
            </a:endParaRPr>
          </a:p>
        </p:txBody>
      </p:sp>
      <p:sp>
        <p:nvSpPr>
          <p:cNvPr id="10" name="テキスト ボックス 9"/>
          <p:cNvSpPr txBox="1"/>
          <p:nvPr/>
        </p:nvSpPr>
        <p:spPr>
          <a:xfrm>
            <a:off x="179512" y="703730"/>
            <a:ext cx="6336704" cy="307760"/>
          </a:xfrm>
          <a:prstGeom prst="rect">
            <a:avLst/>
          </a:prstGeom>
          <a:noFill/>
        </p:spPr>
        <p:txBody>
          <a:bodyPr wrap="square" lIns="91424" tIns="45712" rIns="91424" bIns="45712" rtlCol="0">
            <a:spAutoFit/>
          </a:bodyPr>
          <a:lstStyle/>
          <a:p>
            <a:r>
              <a:rPr lang="ja-JP" altLang="en-US" sz="1400" b="1" dirty="0"/>
              <a:t>■ </a:t>
            </a:r>
            <a:r>
              <a:rPr lang="ja-JP" altLang="en-US" sz="1400" b="1" u="sng" dirty="0"/>
              <a:t>大阪府から東京圏への転出理由（年代別）</a:t>
            </a:r>
            <a:endParaRPr lang="en-US" altLang="ja-JP" sz="1400" b="1" u="sng" dirty="0"/>
          </a:p>
        </p:txBody>
      </p:sp>
      <p:sp>
        <p:nvSpPr>
          <p:cNvPr id="8" name="テキスト ボックス 7"/>
          <p:cNvSpPr txBox="1"/>
          <p:nvPr/>
        </p:nvSpPr>
        <p:spPr>
          <a:xfrm>
            <a:off x="755576" y="1086853"/>
            <a:ext cx="711696" cy="263019"/>
          </a:xfrm>
          <a:prstGeom prst="rect">
            <a:avLst/>
          </a:prstGeom>
          <a:noFill/>
        </p:spPr>
        <p:txBody>
          <a:bodyPr wrap="square" lIns="91424" tIns="45712" rIns="91424" bIns="45712" rtlCol="0">
            <a:spAutoFit/>
          </a:bodyPr>
          <a:lstStyle/>
          <a:p>
            <a:r>
              <a:rPr lang="en-US" altLang="ja-JP" sz="1100" b="1" dirty="0"/>
              <a:t>【</a:t>
            </a:r>
            <a:r>
              <a:rPr lang="ja-JP" altLang="en-US" sz="1100" b="1" dirty="0"/>
              <a:t>男性</a:t>
            </a:r>
            <a:r>
              <a:rPr lang="en-US" altLang="ja-JP" sz="1100" b="1" dirty="0"/>
              <a:t>】</a:t>
            </a:r>
            <a:endParaRPr lang="en-US" altLang="ja-JP" sz="1100" b="1" u="sng" dirty="0"/>
          </a:p>
        </p:txBody>
      </p:sp>
      <p:sp>
        <p:nvSpPr>
          <p:cNvPr id="9" name="テキスト ボックス 8"/>
          <p:cNvSpPr txBox="1"/>
          <p:nvPr/>
        </p:nvSpPr>
        <p:spPr>
          <a:xfrm>
            <a:off x="755576" y="3933057"/>
            <a:ext cx="711696" cy="263019"/>
          </a:xfrm>
          <a:prstGeom prst="rect">
            <a:avLst/>
          </a:prstGeom>
          <a:noFill/>
        </p:spPr>
        <p:txBody>
          <a:bodyPr wrap="square" lIns="91424" tIns="45712" rIns="91424" bIns="45712" rtlCol="0">
            <a:spAutoFit/>
          </a:bodyPr>
          <a:lstStyle/>
          <a:p>
            <a:r>
              <a:rPr lang="en-US" altLang="ja-JP" sz="1100" b="1" dirty="0"/>
              <a:t>【</a:t>
            </a:r>
            <a:r>
              <a:rPr lang="ja-JP" altLang="en-US" sz="1100" b="1" dirty="0"/>
              <a:t>女性</a:t>
            </a:r>
            <a:r>
              <a:rPr lang="en-US" altLang="ja-JP" sz="1100" b="1" dirty="0"/>
              <a:t>】</a:t>
            </a:r>
            <a:endParaRPr lang="en-US" altLang="ja-JP" sz="1100" b="1" u="sng" dirty="0"/>
          </a:p>
        </p:txBody>
      </p:sp>
      <p:sp>
        <p:nvSpPr>
          <p:cNvPr id="11" name="角丸四角形 10"/>
          <p:cNvSpPr/>
          <p:nvPr/>
        </p:nvSpPr>
        <p:spPr>
          <a:xfrm>
            <a:off x="6156176" y="1236995"/>
            <a:ext cx="2843808" cy="2408030"/>
          </a:xfrm>
          <a:prstGeom prst="round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r>
              <a:rPr lang="en-US" altLang="ja-JP" sz="1050" u="sng" dirty="0">
                <a:solidFill>
                  <a:schemeClr val="tx1"/>
                </a:solidFill>
              </a:rPr>
              <a:t>U</a:t>
            </a:r>
            <a:r>
              <a:rPr lang="ja-JP" altLang="en-US" sz="1050" u="sng" dirty="0">
                <a:solidFill>
                  <a:schemeClr val="tx1"/>
                </a:solidFill>
              </a:rPr>
              <a:t>ターンに関する</a:t>
            </a:r>
            <a:r>
              <a:rPr lang="en-US" altLang="ja-JP" sz="1050" u="sng" dirty="0">
                <a:solidFill>
                  <a:schemeClr val="tx1"/>
                </a:solidFill>
              </a:rPr>
              <a:t>WEB</a:t>
            </a:r>
            <a:r>
              <a:rPr lang="ja-JP" altLang="en-US" sz="1050" u="sng" dirty="0">
                <a:solidFill>
                  <a:schemeClr val="tx1"/>
                </a:solidFill>
              </a:rPr>
              <a:t>アンケートの概要</a:t>
            </a:r>
          </a:p>
          <a:p>
            <a:r>
              <a:rPr lang="ja-JP" altLang="en-US" sz="1050" dirty="0">
                <a:solidFill>
                  <a:schemeClr val="tx1"/>
                </a:solidFill>
              </a:rPr>
              <a:t>・調査対象</a:t>
            </a:r>
            <a:endParaRPr lang="en-US" altLang="ja-JP" sz="1050" dirty="0">
              <a:solidFill>
                <a:schemeClr val="tx1"/>
              </a:solidFill>
            </a:endParaRPr>
          </a:p>
          <a:p>
            <a:r>
              <a:rPr lang="ja-JP" altLang="en-US" sz="1050" dirty="0">
                <a:solidFill>
                  <a:schemeClr val="tx1"/>
                </a:solidFill>
              </a:rPr>
              <a:t>　大阪府出身の東京圏（東京都、神奈川</a:t>
            </a:r>
            <a:endParaRPr lang="en-US" altLang="ja-JP" sz="1050" dirty="0">
              <a:solidFill>
                <a:schemeClr val="tx1"/>
              </a:solidFill>
            </a:endParaRPr>
          </a:p>
          <a:p>
            <a:r>
              <a:rPr lang="ja-JP" altLang="en-US" sz="1050" dirty="0">
                <a:solidFill>
                  <a:schemeClr val="tx1"/>
                </a:solidFill>
              </a:rPr>
              <a:t>　県、埼玉県、千葉県）在住生活者のうち、</a:t>
            </a:r>
            <a:endParaRPr lang="en-US" altLang="ja-JP" sz="1050" dirty="0">
              <a:solidFill>
                <a:schemeClr val="tx1"/>
              </a:solidFill>
            </a:endParaRPr>
          </a:p>
          <a:p>
            <a:r>
              <a:rPr lang="ja-JP" altLang="en-US" sz="1050" dirty="0">
                <a:solidFill>
                  <a:schemeClr val="tx1"/>
                </a:solidFill>
              </a:rPr>
              <a:t>　</a:t>
            </a:r>
            <a:r>
              <a:rPr lang="en-US" altLang="ja-JP" sz="1050" dirty="0">
                <a:solidFill>
                  <a:schemeClr val="tx1"/>
                </a:solidFill>
              </a:rPr>
              <a:t>20</a:t>
            </a:r>
            <a:r>
              <a:rPr lang="ja-JP" altLang="en-US" sz="1050" dirty="0">
                <a:solidFill>
                  <a:schemeClr val="tx1"/>
                </a:solidFill>
              </a:rPr>
              <a:t>代以下、</a:t>
            </a:r>
            <a:r>
              <a:rPr lang="en-US" altLang="ja-JP" sz="1050" dirty="0">
                <a:solidFill>
                  <a:schemeClr val="tx1"/>
                </a:solidFill>
              </a:rPr>
              <a:t>30</a:t>
            </a:r>
            <a:r>
              <a:rPr lang="ja-JP" altLang="en-US" sz="1050" dirty="0">
                <a:solidFill>
                  <a:schemeClr val="tx1"/>
                </a:solidFill>
              </a:rPr>
              <a:t>代、</a:t>
            </a:r>
            <a:r>
              <a:rPr lang="en-US" altLang="ja-JP" sz="1050" dirty="0">
                <a:solidFill>
                  <a:schemeClr val="tx1"/>
                </a:solidFill>
              </a:rPr>
              <a:t>40</a:t>
            </a:r>
            <a:r>
              <a:rPr lang="ja-JP" altLang="en-US" sz="1050" dirty="0">
                <a:solidFill>
                  <a:schemeClr val="tx1"/>
                </a:solidFill>
              </a:rPr>
              <a:t>代、</a:t>
            </a:r>
            <a:r>
              <a:rPr lang="en-US" altLang="ja-JP" sz="1050" dirty="0">
                <a:solidFill>
                  <a:schemeClr val="tx1"/>
                </a:solidFill>
              </a:rPr>
              <a:t>50</a:t>
            </a:r>
            <a:r>
              <a:rPr lang="ja-JP" altLang="en-US" sz="1050" dirty="0">
                <a:solidFill>
                  <a:schemeClr val="tx1"/>
                </a:solidFill>
              </a:rPr>
              <a:t>代、</a:t>
            </a:r>
            <a:r>
              <a:rPr lang="en-US" altLang="ja-JP" sz="1050" dirty="0">
                <a:solidFill>
                  <a:schemeClr val="tx1"/>
                </a:solidFill>
              </a:rPr>
              <a:t>60</a:t>
            </a:r>
            <a:r>
              <a:rPr lang="ja-JP" altLang="en-US" sz="1050" dirty="0">
                <a:solidFill>
                  <a:schemeClr val="tx1"/>
                </a:solidFill>
              </a:rPr>
              <a:t>代以上</a:t>
            </a:r>
            <a:endParaRPr lang="en-US" altLang="ja-JP" sz="1050" dirty="0">
              <a:solidFill>
                <a:schemeClr val="tx1"/>
              </a:solidFill>
            </a:endParaRPr>
          </a:p>
          <a:p>
            <a:r>
              <a:rPr lang="ja-JP" altLang="en-US" sz="1050" dirty="0">
                <a:solidFill>
                  <a:schemeClr val="tx1"/>
                </a:solidFill>
              </a:rPr>
              <a:t>　の男女</a:t>
            </a:r>
          </a:p>
          <a:p>
            <a:r>
              <a:rPr lang="ja-JP" altLang="en-US" sz="1050" dirty="0">
                <a:solidFill>
                  <a:schemeClr val="tx1"/>
                </a:solidFill>
              </a:rPr>
              <a:t>・調査時期</a:t>
            </a:r>
            <a:endParaRPr lang="en-US" altLang="ja-JP" sz="1050" dirty="0">
              <a:solidFill>
                <a:schemeClr val="tx1"/>
              </a:solidFill>
            </a:endParaRPr>
          </a:p>
          <a:p>
            <a:r>
              <a:rPr lang="ja-JP" altLang="en-US" sz="1050" dirty="0">
                <a:solidFill>
                  <a:schemeClr val="tx1"/>
                </a:solidFill>
              </a:rPr>
              <a:t>　</a:t>
            </a:r>
            <a:r>
              <a:rPr lang="en-US" altLang="ja-JP" sz="1050" dirty="0">
                <a:solidFill>
                  <a:schemeClr val="tx1"/>
                </a:solidFill>
              </a:rPr>
              <a:t>2015</a:t>
            </a:r>
            <a:r>
              <a:rPr lang="ja-JP" altLang="en-US" sz="1050" dirty="0">
                <a:solidFill>
                  <a:schemeClr val="tx1"/>
                </a:solidFill>
              </a:rPr>
              <a:t>年</a:t>
            </a:r>
            <a:r>
              <a:rPr lang="en-US" altLang="ja-JP" sz="1050" dirty="0">
                <a:solidFill>
                  <a:schemeClr val="tx1"/>
                </a:solidFill>
              </a:rPr>
              <a:t>9</a:t>
            </a:r>
            <a:r>
              <a:rPr lang="ja-JP" altLang="en-US" sz="1050" dirty="0">
                <a:solidFill>
                  <a:schemeClr val="tx1"/>
                </a:solidFill>
              </a:rPr>
              <a:t>月</a:t>
            </a:r>
            <a:r>
              <a:rPr lang="en-US" altLang="ja-JP" sz="1050" dirty="0">
                <a:solidFill>
                  <a:schemeClr val="tx1"/>
                </a:solidFill>
              </a:rPr>
              <a:t>25</a:t>
            </a:r>
            <a:r>
              <a:rPr lang="ja-JP" altLang="en-US" sz="1050" dirty="0">
                <a:solidFill>
                  <a:schemeClr val="tx1"/>
                </a:solidFill>
              </a:rPr>
              <a:t>日から</a:t>
            </a:r>
            <a:r>
              <a:rPr lang="en-US" altLang="ja-JP" sz="1050" dirty="0">
                <a:solidFill>
                  <a:schemeClr val="tx1"/>
                </a:solidFill>
              </a:rPr>
              <a:t>9</a:t>
            </a:r>
            <a:r>
              <a:rPr lang="ja-JP" altLang="en-US" sz="1050" dirty="0">
                <a:solidFill>
                  <a:schemeClr val="tx1"/>
                </a:solidFill>
              </a:rPr>
              <a:t>月</a:t>
            </a:r>
            <a:r>
              <a:rPr lang="en-US" altLang="ja-JP" sz="1050" dirty="0">
                <a:solidFill>
                  <a:schemeClr val="tx1"/>
                </a:solidFill>
              </a:rPr>
              <a:t>28</a:t>
            </a:r>
            <a:r>
              <a:rPr lang="ja-JP" altLang="en-US" sz="1050" dirty="0">
                <a:solidFill>
                  <a:schemeClr val="tx1"/>
                </a:solidFill>
              </a:rPr>
              <a:t>日まで</a:t>
            </a:r>
          </a:p>
          <a:p>
            <a:r>
              <a:rPr lang="ja-JP" altLang="en-US" sz="1050" dirty="0">
                <a:solidFill>
                  <a:schemeClr val="tx1"/>
                </a:solidFill>
              </a:rPr>
              <a:t>・回収サンプル数</a:t>
            </a:r>
            <a:endParaRPr lang="en-US" altLang="ja-JP" sz="1050" dirty="0">
              <a:solidFill>
                <a:schemeClr val="tx1"/>
              </a:solidFill>
            </a:endParaRPr>
          </a:p>
          <a:p>
            <a:r>
              <a:rPr lang="ja-JP" altLang="en-US" sz="1050" dirty="0">
                <a:solidFill>
                  <a:schemeClr val="tx1"/>
                </a:solidFill>
              </a:rPr>
              <a:t>　</a:t>
            </a:r>
            <a:r>
              <a:rPr lang="en-US" altLang="ja-JP" sz="1050" dirty="0">
                <a:solidFill>
                  <a:schemeClr val="tx1"/>
                </a:solidFill>
              </a:rPr>
              <a:t>511</a:t>
            </a:r>
          </a:p>
        </p:txBody>
      </p:sp>
      <p:sp>
        <p:nvSpPr>
          <p:cNvPr id="12"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24</a:t>
            </a:fld>
            <a:endParaRPr lang="ja-JP" altLang="en-US" sz="1800" dirty="0">
              <a:solidFill>
                <a:schemeClr val="tx1"/>
              </a:solidFill>
            </a:endParaRPr>
          </a:p>
        </p:txBody>
      </p:sp>
    </p:spTree>
    <p:extLst>
      <p:ext uri="{BB962C8B-B14F-4D97-AF65-F5344CB8AC3E}">
        <p14:creationId xmlns:p14="http://schemas.microsoft.com/office/powerpoint/2010/main" val="3341886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
            <a:ext cx="9144000" cy="620688"/>
          </a:xfrm>
          <a:solidFill>
            <a:srgbClr val="3366FF"/>
          </a:solidFill>
          <a:ln>
            <a:solidFill>
              <a:srgbClr val="3366FF"/>
            </a:solidFill>
          </a:ln>
        </p:spPr>
        <p:txBody>
          <a:bodyPr>
            <a:noAutofit/>
          </a:bodyPr>
          <a:lstStyle/>
          <a:p>
            <a:pPr algn="l"/>
            <a:r>
              <a:rPr lang="ja-JP" altLang="en-US" sz="2000" b="1" dirty="0">
                <a:solidFill>
                  <a:schemeClr val="bg1"/>
                </a:solidFill>
                <a:latin typeface="+mj-ea"/>
                <a:cs typeface="Meiryo UI" panose="020B0604030504040204" pitchFamily="50" charset="-128"/>
              </a:rPr>
              <a:t>方向性</a:t>
            </a:r>
            <a:r>
              <a:rPr lang="en-US" altLang="ja-JP" sz="2000" b="1" dirty="0">
                <a:solidFill>
                  <a:schemeClr val="bg1"/>
                </a:solidFill>
                <a:latin typeface="+mj-ea"/>
                <a:cs typeface="Meiryo UI" panose="020B0604030504040204" pitchFamily="50" charset="-128"/>
              </a:rPr>
              <a:t>Ⅰ</a:t>
            </a:r>
            <a:r>
              <a:rPr lang="ja-JP" altLang="en-US" sz="2000" b="1" dirty="0">
                <a:solidFill>
                  <a:schemeClr val="bg1"/>
                </a:solidFill>
                <a:latin typeface="+mj-ea"/>
                <a:cs typeface="Meiryo UI" panose="020B0604030504040204" pitchFamily="50" charset="-128"/>
              </a:rPr>
              <a:t>）若者が活躍でき、子育て安心の都市「大阪」の実現</a:t>
            </a:r>
            <a:endParaRPr lang="ja-JP" altLang="en-US" sz="3200" b="1" dirty="0">
              <a:solidFill>
                <a:schemeClr val="bg1"/>
              </a:solidFill>
              <a:latin typeface="+mj-ea"/>
              <a:cs typeface="Meiryo UI" panose="020B0604030504040204" pitchFamily="50" charset="-128"/>
            </a:endParaRPr>
          </a:p>
        </p:txBody>
      </p:sp>
      <p:sp>
        <p:nvSpPr>
          <p:cNvPr id="10" name="テキスト ボックス 9"/>
          <p:cNvSpPr txBox="1"/>
          <p:nvPr/>
        </p:nvSpPr>
        <p:spPr>
          <a:xfrm>
            <a:off x="179512" y="775738"/>
            <a:ext cx="3888432" cy="307760"/>
          </a:xfrm>
          <a:prstGeom prst="rect">
            <a:avLst/>
          </a:prstGeom>
          <a:noFill/>
        </p:spPr>
        <p:txBody>
          <a:bodyPr wrap="square" lIns="91424" tIns="45712" rIns="91424" bIns="45712" rtlCol="0">
            <a:spAutoFit/>
          </a:bodyPr>
          <a:lstStyle/>
          <a:p>
            <a:r>
              <a:rPr lang="ja-JP" altLang="en-US" sz="1400" b="1" dirty="0"/>
              <a:t>■ </a:t>
            </a:r>
            <a:r>
              <a:rPr lang="ja-JP" altLang="en-US" sz="1400" b="1" u="sng" dirty="0" smtClean="0"/>
              <a:t>女性の就業率の推移（大阪府）</a:t>
            </a:r>
            <a:endParaRPr lang="en-US" altLang="ja-JP" sz="1400" b="1" u="sng" dirty="0"/>
          </a:p>
        </p:txBody>
      </p:sp>
      <p:sp>
        <p:nvSpPr>
          <p:cNvPr id="15" name="正方形/長方形 4"/>
          <p:cNvSpPr>
            <a:spLocks noChangeArrowheads="1"/>
          </p:cNvSpPr>
          <p:nvPr/>
        </p:nvSpPr>
        <p:spPr bwMode="auto">
          <a:xfrm>
            <a:off x="179512" y="5552978"/>
            <a:ext cx="4638784" cy="24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a:latin typeface="+mj-ea"/>
                <a:ea typeface="+mj-ea"/>
              </a:rPr>
              <a:t>資料</a:t>
            </a:r>
            <a:r>
              <a:rPr lang="ja-JP" altLang="en-US" sz="1000" dirty="0" smtClean="0">
                <a:latin typeface="+mj-ea"/>
                <a:ea typeface="+mj-ea"/>
              </a:rPr>
              <a:t>：大阪府「労働力調査地方集計結果（年平均）」より作成</a:t>
            </a:r>
            <a:endParaRPr lang="ja-JP" altLang="en-US" sz="800" dirty="0">
              <a:latin typeface="+mj-ea"/>
              <a:ea typeface="+mj-ea"/>
            </a:endParaRPr>
          </a:p>
        </p:txBody>
      </p:sp>
      <p:sp>
        <p:nvSpPr>
          <p:cNvPr id="6"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2</a:t>
            </a:fld>
            <a:endParaRPr lang="ja-JP" altLang="en-US" sz="1800" dirty="0">
              <a:solidFill>
                <a:schemeClr val="tx1"/>
              </a:solidFill>
            </a:endParaRPr>
          </a:p>
        </p:txBody>
      </p:sp>
      <p:sp>
        <p:nvSpPr>
          <p:cNvPr id="11" name="テキスト ボックス 10"/>
          <p:cNvSpPr txBox="1"/>
          <p:nvPr/>
        </p:nvSpPr>
        <p:spPr>
          <a:xfrm>
            <a:off x="4781252" y="775738"/>
            <a:ext cx="3888432" cy="307760"/>
          </a:xfrm>
          <a:prstGeom prst="rect">
            <a:avLst/>
          </a:prstGeom>
          <a:noFill/>
        </p:spPr>
        <p:txBody>
          <a:bodyPr wrap="square" lIns="91424" tIns="45712" rIns="91424" bIns="45712" rtlCol="0">
            <a:spAutoFit/>
          </a:bodyPr>
          <a:lstStyle/>
          <a:p>
            <a:r>
              <a:rPr lang="ja-JP" altLang="en-US" sz="1400" b="1" dirty="0" smtClean="0"/>
              <a:t>■</a:t>
            </a:r>
            <a:r>
              <a:rPr lang="ja-JP" altLang="en-US" sz="1400" b="1" u="sng" dirty="0"/>
              <a:t>女性の</a:t>
            </a:r>
            <a:r>
              <a:rPr lang="ja-JP" altLang="en-US" sz="1400" b="1" u="sng" dirty="0" smtClean="0"/>
              <a:t>就業率の推移（全国）</a:t>
            </a:r>
            <a:endParaRPr lang="en-US" altLang="ja-JP" sz="1400" b="1" u="sng" dirty="0"/>
          </a:p>
        </p:txBody>
      </p:sp>
      <p:sp>
        <p:nvSpPr>
          <p:cNvPr id="13" name="正方形/長方形 4"/>
          <p:cNvSpPr>
            <a:spLocks noChangeArrowheads="1"/>
          </p:cNvSpPr>
          <p:nvPr/>
        </p:nvSpPr>
        <p:spPr bwMode="auto">
          <a:xfrm>
            <a:off x="4714279" y="5552978"/>
            <a:ext cx="4638784" cy="24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a:latin typeface="+mj-ea"/>
                <a:ea typeface="+mj-ea"/>
              </a:rPr>
              <a:t>資料</a:t>
            </a:r>
            <a:r>
              <a:rPr lang="ja-JP" altLang="en-US" sz="1000" dirty="0" smtClean="0">
                <a:latin typeface="+mj-ea"/>
                <a:ea typeface="+mj-ea"/>
              </a:rPr>
              <a:t>：総務省「労働力調査」より作成</a:t>
            </a:r>
            <a:endParaRPr lang="ja-JP" altLang="en-US" sz="800" dirty="0">
              <a:latin typeface="+mj-ea"/>
              <a:ea typeface="+mj-ea"/>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933058"/>
            <a:ext cx="4320505" cy="1614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4279" y="3933058"/>
            <a:ext cx="4322243" cy="1614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4279" y="1052721"/>
            <a:ext cx="4322243" cy="2592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1052721"/>
            <a:ext cx="4320505" cy="2592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タイトル 1"/>
          <p:cNvSpPr txBox="1">
            <a:spLocks/>
          </p:cNvSpPr>
          <p:nvPr/>
        </p:nvSpPr>
        <p:spPr>
          <a:xfrm>
            <a:off x="8244409" y="692696"/>
            <a:ext cx="648071" cy="288032"/>
          </a:xfrm>
          <a:prstGeom prst="rect">
            <a:avLst/>
          </a:prstGeom>
          <a:solidFill>
            <a:schemeClr val="bg1"/>
          </a:solidFill>
          <a:ln>
            <a:solidFill>
              <a:schemeClr val="tx1"/>
            </a:solidFill>
          </a:ln>
        </p:spPr>
        <p:txBody>
          <a:bodyPr vert="horz" lIns="91424" tIns="45712" rIns="91424" bIns="45712"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400" b="1" dirty="0" smtClean="0">
                <a:latin typeface="+mj-ea"/>
                <a:cs typeface="Meiryo UI" panose="020B0604030504040204" pitchFamily="50" charset="-128"/>
              </a:rPr>
              <a:t>更新</a:t>
            </a:r>
            <a:endParaRPr lang="ja-JP" altLang="en-US" sz="2000" b="1" dirty="0">
              <a:latin typeface="+mj-ea"/>
              <a:cs typeface="Meiryo UI" panose="020B0604030504040204" pitchFamily="50" charset="-128"/>
            </a:endParaRPr>
          </a:p>
        </p:txBody>
      </p:sp>
    </p:spTree>
    <p:extLst>
      <p:ext uri="{BB962C8B-B14F-4D97-AF65-F5344CB8AC3E}">
        <p14:creationId xmlns:p14="http://schemas.microsoft.com/office/powerpoint/2010/main" val="3574640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
            <a:ext cx="9144000" cy="620688"/>
          </a:xfrm>
          <a:solidFill>
            <a:srgbClr val="3366FF"/>
          </a:solidFill>
          <a:ln>
            <a:solidFill>
              <a:srgbClr val="3366FF"/>
            </a:solidFill>
          </a:ln>
        </p:spPr>
        <p:txBody>
          <a:bodyPr>
            <a:noAutofit/>
          </a:bodyPr>
          <a:lstStyle/>
          <a:p>
            <a:pPr algn="l"/>
            <a:r>
              <a:rPr lang="ja-JP" altLang="en-US" sz="2000" b="1" dirty="0">
                <a:solidFill>
                  <a:schemeClr val="bg1"/>
                </a:solidFill>
                <a:latin typeface="+mj-ea"/>
                <a:cs typeface="Meiryo UI" panose="020B0604030504040204" pitchFamily="50" charset="-128"/>
              </a:rPr>
              <a:t>方向性</a:t>
            </a:r>
            <a:r>
              <a:rPr lang="en-US" altLang="ja-JP" sz="2000" b="1" dirty="0">
                <a:solidFill>
                  <a:schemeClr val="bg1"/>
                </a:solidFill>
                <a:latin typeface="+mj-ea"/>
                <a:cs typeface="Meiryo UI" panose="020B0604030504040204" pitchFamily="50" charset="-128"/>
              </a:rPr>
              <a:t>Ⅰ</a:t>
            </a:r>
            <a:r>
              <a:rPr lang="ja-JP" altLang="en-US" sz="2000" b="1" dirty="0">
                <a:solidFill>
                  <a:schemeClr val="bg1"/>
                </a:solidFill>
                <a:latin typeface="+mj-ea"/>
                <a:cs typeface="Meiryo UI" panose="020B0604030504040204" pitchFamily="50" charset="-128"/>
              </a:rPr>
              <a:t>）若者が活躍でき、子育て安心の都市「大阪」の実現</a:t>
            </a:r>
            <a:endParaRPr lang="ja-JP" altLang="en-US" sz="3200" b="1" dirty="0">
              <a:solidFill>
                <a:schemeClr val="bg1"/>
              </a:solidFill>
              <a:latin typeface="+mj-ea"/>
              <a:cs typeface="Meiryo UI" panose="020B0604030504040204" pitchFamily="50" charset="-128"/>
            </a:endParaRPr>
          </a:p>
        </p:txBody>
      </p:sp>
      <p:sp>
        <p:nvSpPr>
          <p:cNvPr id="4"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3</a:t>
            </a:fld>
            <a:endParaRPr lang="ja-JP" altLang="en-US" sz="1800" dirty="0">
              <a:solidFill>
                <a:schemeClr val="tx1"/>
              </a:solidFill>
            </a:endParaRPr>
          </a:p>
        </p:txBody>
      </p:sp>
      <p:sp>
        <p:nvSpPr>
          <p:cNvPr id="6" name="テキスト ボックス 5"/>
          <p:cNvSpPr txBox="1"/>
          <p:nvPr/>
        </p:nvSpPr>
        <p:spPr>
          <a:xfrm>
            <a:off x="72008" y="692696"/>
            <a:ext cx="4283968" cy="307760"/>
          </a:xfrm>
          <a:prstGeom prst="rect">
            <a:avLst/>
          </a:prstGeom>
          <a:noFill/>
        </p:spPr>
        <p:txBody>
          <a:bodyPr wrap="square" lIns="91424" tIns="45712" rIns="91424" bIns="45712" rtlCol="0">
            <a:spAutoFit/>
          </a:bodyPr>
          <a:lstStyle/>
          <a:p>
            <a:r>
              <a:rPr lang="ja-JP" altLang="en-US" sz="1400" b="1" dirty="0"/>
              <a:t>■ </a:t>
            </a:r>
            <a:r>
              <a:rPr lang="ja-JP" altLang="en-US" sz="1400" b="1" u="sng" dirty="0" smtClean="0"/>
              <a:t>女性</a:t>
            </a:r>
            <a:r>
              <a:rPr lang="ja-JP" altLang="en-US" sz="1400" b="1" u="sng" dirty="0"/>
              <a:t>の有業率・潜在的</a:t>
            </a:r>
            <a:r>
              <a:rPr lang="ja-JP" altLang="en-US" sz="1400" b="1" u="sng" dirty="0" smtClean="0"/>
              <a:t>有業率（大阪府）</a:t>
            </a:r>
            <a:endParaRPr lang="en-US" altLang="ja-JP" sz="1400" b="1" u="sng" dirty="0"/>
          </a:p>
        </p:txBody>
      </p:sp>
      <p:sp>
        <p:nvSpPr>
          <p:cNvPr id="7" name="正方形/長方形 4"/>
          <p:cNvSpPr>
            <a:spLocks noChangeArrowheads="1"/>
          </p:cNvSpPr>
          <p:nvPr/>
        </p:nvSpPr>
        <p:spPr bwMode="auto">
          <a:xfrm>
            <a:off x="5657344" y="6636322"/>
            <a:ext cx="3235136" cy="24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a:latin typeface="+mj-ea"/>
                <a:ea typeface="+mj-ea"/>
              </a:rPr>
              <a:t>資料</a:t>
            </a:r>
            <a:r>
              <a:rPr lang="ja-JP" altLang="en-US" sz="1000" dirty="0" smtClean="0">
                <a:latin typeface="+mj-ea"/>
                <a:ea typeface="+mj-ea"/>
              </a:rPr>
              <a:t>：</a:t>
            </a:r>
            <a:r>
              <a:rPr lang="en-US" altLang="ja-JP" sz="1000" dirty="0" smtClean="0"/>
              <a:t>2017</a:t>
            </a:r>
            <a:r>
              <a:rPr lang="ja-JP" altLang="en-US" sz="1000" dirty="0" smtClean="0"/>
              <a:t>年</a:t>
            </a:r>
            <a:r>
              <a:rPr lang="ja-JP" altLang="en-US" sz="1000" dirty="0"/>
              <a:t>　総務省「就業構造基本調査</a:t>
            </a:r>
            <a:r>
              <a:rPr lang="ja-JP" altLang="en-US" sz="1000" dirty="0" smtClean="0"/>
              <a:t>」より作成</a:t>
            </a:r>
            <a:endParaRPr lang="ja-JP" altLang="en-US" sz="800" dirty="0">
              <a:latin typeface="+mj-ea"/>
              <a:ea typeface="+mj-ea"/>
            </a:endParaRPr>
          </a:p>
        </p:txBody>
      </p:sp>
      <p:sp>
        <p:nvSpPr>
          <p:cNvPr id="8" name="テキスト ボックス 7"/>
          <p:cNvSpPr txBox="1"/>
          <p:nvPr/>
        </p:nvSpPr>
        <p:spPr>
          <a:xfrm>
            <a:off x="4572000" y="692696"/>
            <a:ext cx="4283968" cy="307760"/>
          </a:xfrm>
          <a:prstGeom prst="rect">
            <a:avLst/>
          </a:prstGeom>
          <a:noFill/>
        </p:spPr>
        <p:txBody>
          <a:bodyPr wrap="square" lIns="91424" tIns="45712" rIns="91424" bIns="45712" rtlCol="0">
            <a:spAutoFit/>
          </a:bodyPr>
          <a:lstStyle/>
          <a:p>
            <a:r>
              <a:rPr lang="ja-JP" altLang="en-US" sz="1400" b="1" dirty="0"/>
              <a:t>■ </a:t>
            </a:r>
            <a:r>
              <a:rPr lang="ja-JP" altLang="en-US" sz="1400" b="1" u="sng" dirty="0" smtClean="0"/>
              <a:t>女性</a:t>
            </a:r>
            <a:r>
              <a:rPr lang="ja-JP" altLang="en-US" sz="1400" b="1" u="sng" dirty="0"/>
              <a:t>の有業率・潜在的</a:t>
            </a:r>
            <a:r>
              <a:rPr lang="ja-JP" altLang="en-US" sz="1400" b="1" u="sng" dirty="0" smtClean="0"/>
              <a:t>有業率（全国）</a:t>
            </a:r>
            <a:endParaRPr lang="en-US" altLang="ja-JP" sz="1400" b="1" u="sng" dirty="0"/>
          </a:p>
        </p:txBody>
      </p:sp>
      <p:sp>
        <p:nvSpPr>
          <p:cNvPr id="9" name="テキスト ボックス 8"/>
          <p:cNvSpPr txBox="1"/>
          <p:nvPr/>
        </p:nvSpPr>
        <p:spPr>
          <a:xfrm>
            <a:off x="72008" y="3717032"/>
            <a:ext cx="4283968" cy="307760"/>
          </a:xfrm>
          <a:prstGeom prst="rect">
            <a:avLst/>
          </a:prstGeom>
          <a:noFill/>
        </p:spPr>
        <p:txBody>
          <a:bodyPr wrap="square" lIns="91424" tIns="45712" rIns="91424" bIns="45712" rtlCol="0">
            <a:spAutoFit/>
          </a:bodyPr>
          <a:lstStyle/>
          <a:p>
            <a:r>
              <a:rPr lang="ja-JP" altLang="en-US" sz="1400" b="1" dirty="0"/>
              <a:t>■ </a:t>
            </a:r>
            <a:r>
              <a:rPr lang="ja-JP" altLang="en-US" sz="1400" b="1" u="sng" dirty="0" smtClean="0"/>
              <a:t>女性</a:t>
            </a:r>
            <a:r>
              <a:rPr lang="ja-JP" altLang="en-US" sz="1400" b="1" u="sng" dirty="0"/>
              <a:t>の有業率・潜在的</a:t>
            </a:r>
            <a:r>
              <a:rPr lang="ja-JP" altLang="en-US" sz="1400" b="1" u="sng" dirty="0" smtClean="0"/>
              <a:t>有業率（大阪市）</a:t>
            </a:r>
            <a:endParaRPr lang="en-US" altLang="ja-JP" sz="1400" b="1" u="sng" dirty="0"/>
          </a:p>
        </p:txBody>
      </p:sp>
      <p:sp>
        <p:nvSpPr>
          <p:cNvPr id="12" name="テキスト ボックス 11"/>
          <p:cNvSpPr txBox="1"/>
          <p:nvPr/>
        </p:nvSpPr>
        <p:spPr>
          <a:xfrm>
            <a:off x="4608512" y="3717032"/>
            <a:ext cx="4283968" cy="307760"/>
          </a:xfrm>
          <a:prstGeom prst="rect">
            <a:avLst/>
          </a:prstGeom>
          <a:noFill/>
        </p:spPr>
        <p:txBody>
          <a:bodyPr wrap="square" lIns="91424" tIns="45712" rIns="91424" bIns="45712" rtlCol="0">
            <a:spAutoFit/>
          </a:bodyPr>
          <a:lstStyle/>
          <a:p>
            <a:r>
              <a:rPr lang="ja-JP" altLang="en-US" sz="1400" b="1" dirty="0"/>
              <a:t>■ </a:t>
            </a:r>
            <a:r>
              <a:rPr lang="ja-JP" altLang="en-US" sz="1400" b="1" u="sng" dirty="0" smtClean="0"/>
              <a:t>女性</a:t>
            </a:r>
            <a:r>
              <a:rPr lang="ja-JP" altLang="en-US" sz="1400" b="1" u="sng" dirty="0"/>
              <a:t>の有業率・潜在的</a:t>
            </a:r>
            <a:r>
              <a:rPr lang="ja-JP" altLang="en-US" sz="1400" b="1" u="sng" dirty="0" smtClean="0"/>
              <a:t>有業率（</a:t>
            </a:r>
            <a:r>
              <a:rPr lang="ja-JP" altLang="en-US" sz="1400" b="1" u="sng" dirty="0"/>
              <a:t>大阪市を除く府域</a:t>
            </a:r>
            <a:r>
              <a:rPr lang="ja-JP" altLang="en-US" sz="1400" b="1" u="sng" dirty="0" smtClean="0"/>
              <a:t>）</a:t>
            </a:r>
            <a:endParaRPr lang="en-US" altLang="ja-JP" sz="1400" b="1" u="sng"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552" y="4024792"/>
            <a:ext cx="4307305" cy="2736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1859" y="4021964"/>
            <a:ext cx="4284637" cy="2630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2303" y="978775"/>
            <a:ext cx="4304193" cy="2738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223" y="978775"/>
            <a:ext cx="4320633" cy="2740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タイトル 1"/>
          <p:cNvSpPr txBox="1">
            <a:spLocks/>
          </p:cNvSpPr>
          <p:nvPr/>
        </p:nvSpPr>
        <p:spPr>
          <a:xfrm>
            <a:off x="8263533" y="643120"/>
            <a:ext cx="648071" cy="288032"/>
          </a:xfrm>
          <a:prstGeom prst="rect">
            <a:avLst/>
          </a:prstGeom>
          <a:solidFill>
            <a:schemeClr val="bg1"/>
          </a:solidFill>
          <a:ln>
            <a:solidFill>
              <a:schemeClr val="tx1"/>
            </a:solidFill>
          </a:ln>
        </p:spPr>
        <p:txBody>
          <a:bodyPr vert="horz" lIns="91424" tIns="45712" rIns="91424" bIns="45712"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400" b="1" dirty="0" smtClean="0">
                <a:latin typeface="+mj-ea"/>
                <a:cs typeface="Meiryo UI" panose="020B0604030504040204" pitchFamily="50" charset="-128"/>
              </a:rPr>
              <a:t>更新</a:t>
            </a:r>
            <a:endParaRPr lang="ja-JP" altLang="en-US" sz="2000" b="1" dirty="0">
              <a:latin typeface="+mj-ea"/>
              <a:cs typeface="Meiryo UI" panose="020B0604030504040204" pitchFamily="50" charset="-128"/>
            </a:endParaRPr>
          </a:p>
        </p:txBody>
      </p:sp>
    </p:spTree>
    <p:extLst>
      <p:ext uri="{BB962C8B-B14F-4D97-AF65-F5344CB8AC3E}">
        <p14:creationId xmlns:p14="http://schemas.microsoft.com/office/powerpoint/2010/main" val="3921245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
            <a:ext cx="9144000" cy="620688"/>
          </a:xfrm>
          <a:solidFill>
            <a:srgbClr val="3366FF"/>
          </a:solidFill>
          <a:ln>
            <a:solidFill>
              <a:srgbClr val="3366FF"/>
            </a:solidFill>
          </a:ln>
        </p:spPr>
        <p:txBody>
          <a:bodyPr>
            <a:noAutofit/>
          </a:bodyPr>
          <a:lstStyle/>
          <a:p>
            <a:pPr algn="l"/>
            <a:r>
              <a:rPr lang="ja-JP" altLang="en-US" sz="2000" b="1" dirty="0">
                <a:solidFill>
                  <a:schemeClr val="bg1"/>
                </a:solidFill>
                <a:latin typeface="+mj-ea"/>
                <a:cs typeface="Meiryo UI" panose="020B0604030504040204" pitchFamily="50" charset="-128"/>
              </a:rPr>
              <a:t>方向性</a:t>
            </a:r>
            <a:r>
              <a:rPr lang="en-US" altLang="ja-JP" sz="2000" b="1" dirty="0">
                <a:solidFill>
                  <a:schemeClr val="bg1"/>
                </a:solidFill>
                <a:latin typeface="+mj-ea"/>
                <a:cs typeface="Meiryo UI" panose="020B0604030504040204" pitchFamily="50" charset="-128"/>
              </a:rPr>
              <a:t>Ⅰ</a:t>
            </a:r>
            <a:r>
              <a:rPr lang="ja-JP" altLang="en-US" sz="2000" b="1" dirty="0">
                <a:solidFill>
                  <a:schemeClr val="bg1"/>
                </a:solidFill>
                <a:latin typeface="+mj-ea"/>
                <a:cs typeface="Meiryo UI" panose="020B0604030504040204" pitchFamily="50" charset="-128"/>
              </a:rPr>
              <a:t>）若者が活躍でき、子育て安心の都市「大阪」の実現</a:t>
            </a:r>
            <a:endParaRPr lang="ja-JP" altLang="en-US" sz="3200" b="1" dirty="0">
              <a:solidFill>
                <a:schemeClr val="bg1"/>
              </a:solidFill>
              <a:latin typeface="+mj-ea"/>
              <a:cs typeface="Meiryo UI" panose="020B0604030504040204" pitchFamily="50" charset="-128"/>
            </a:endParaRPr>
          </a:p>
        </p:txBody>
      </p:sp>
      <p:sp>
        <p:nvSpPr>
          <p:cNvPr id="4"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4</a:t>
            </a:fld>
            <a:endParaRPr lang="ja-JP" altLang="en-US" sz="1800" dirty="0">
              <a:solidFill>
                <a:schemeClr val="tx1"/>
              </a:solidFill>
            </a:endParaRPr>
          </a:p>
        </p:txBody>
      </p:sp>
      <p:sp>
        <p:nvSpPr>
          <p:cNvPr id="5" name="テキスト ボックス 4"/>
          <p:cNvSpPr txBox="1"/>
          <p:nvPr/>
        </p:nvSpPr>
        <p:spPr>
          <a:xfrm>
            <a:off x="179512" y="764704"/>
            <a:ext cx="6336704" cy="307760"/>
          </a:xfrm>
          <a:prstGeom prst="rect">
            <a:avLst/>
          </a:prstGeom>
          <a:noFill/>
        </p:spPr>
        <p:txBody>
          <a:bodyPr wrap="square" lIns="91424" tIns="45712" rIns="91424" bIns="45712" rtlCol="0">
            <a:spAutoFit/>
          </a:bodyPr>
          <a:lstStyle/>
          <a:p>
            <a:r>
              <a:rPr lang="ja-JP" altLang="en-US" sz="1400" b="1" dirty="0"/>
              <a:t>■ </a:t>
            </a:r>
            <a:r>
              <a:rPr lang="ja-JP" altLang="en-US" sz="1400" b="1" u="sng" dirty="0"/>
              <a:t>出生数の推移</a:t>
            </a:r>
            <a:endParaRPr lang="en-US" altLang="ja-JP" sz="1400" b="1" u="sng"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045010"/>
            <a:ext cx="4248472" cy="2693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7"/>
          <p:cNvSpPr txBox="1"/>
          <p:nvPr/>
        </p:nvSpPr>
        <p:spPr>
          <a:xfrm>
            <a:off x="4644008" y="764703"/>
            <a:ext cx="4248472" cy="307760"/>
          </a:xfrm>
          <a:prstGeom prst="rect">
            <a:avLst/>
          </a:prstGeom>
          <a:noFill/>
        </p:spPr>
        <p:txBody>
          <a:bodyPr wrap="square" lIns="91424" tIns="45712" rIns="91424" bIns="45712" rtlCol="0">
            <a:spAutoFit/>
          </a:bodyPr>
          <a:lstStyle/>
          <a:p>
            <a:r>
              <a:rPr lang="ja-JP" altLang="en-US" sz="1400" b="1" dirty="0"/>
              <a:t>■ </a:t>
            </a:r>
            <a:r>
              <a:rPr lang="ja-JP" altLang="en-US" sz="1400" b="1" u="sng" dirty="0" smtClean="0"/>
              <a:t>合計特殊</a:t>
            </a:r>
            <a:r>
              <a:rPr lang="ja-JP" altLang="en-US" sz="1400" b="1" u="sng" dirty="0"/>
              <a:t>出生率</a:t>
            </a:r>
            <a:r>
              <a:rPr lang="ja-JP" altLang="en-US" sz="1400" b="1" u="sng" dirty="0" smtClean="0"/>
              <a:t>の</a:t>
            </a:r>
            <a:r>
              <a:rPr lang="ja-JP" altLang="en-US" sz="1400" b="1" u="sng" dirty="0"/>
              <a:t>推移</a:t>
            </a:r>
            <a:endParaRPr lang="en-US" altLang="ja-JP" sz="1400" b="1" u="sng" dirty="0"/>
          </a:p>
        </p:txBody>
      </p:sp>
      <p:sp>
        <p:nvSpPr>
          <p:cNvPr id="10" name="正方形/長方形 4"/>
          <p:cNvSpPr>
            <a:spLocks noChangeArrowheads="1"/>
          </p:cNvSpPr>
          <p:nvPr/>
        </p:nvSpPr>
        <p:spPr bwMode="auto">
          <a:xfrm>
            <a:off x="6377424" y="5271027"/>
            <a:ext cx="2766576" cy="246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smtClean="0">
                <a:latin typeface="+mj-ea"/>
                <a:ea typeface="+mj-ea"/>
              </a:rPr>
              <a:t>資料：</a:t>
            </a:r>
            <a:r>
              <a:rPr lang="ja-JP" altLang="en-US" sz="1000" dirty="0">
                <a:latin typeface="+mj-ea"/>
                <a:ea typeface="+mj-ea"/>
              </a:rPr>
              <a:t>厚生</a:t>
            </a:r>
            <a:r>
              <a:rPr lang="ja-JP" altLang="en-US" sz="1000" dirty="0" smtClean="0">
                <a:latin typeface="+mj-ea"/>
                <a:ea typeface="+mj-ea"/>
              </a:rPr>
              <a:t>労働省</a:t>
            </a:r>
            <a:r>
              <a:rPr lang="ja-JP" altLang="en-US" sz="1000" dirty="0" smtClean="0"/>
              <a:t>「人口動態統計」より作成</a:t>
            </a:r>
            <a:endParaRPr lang="ja-JP" altLang="en-US" sz="800" dirty="0">
              <a:latin typeface="+mj-ea"/>
              <a:ea typeface="+mj-ea"/>
            </a:endParaRPr>
          </a:p>
        </p:txBody>
      </p:sp>
      <p:pic>
        <p:nvPicPr>
          <p:cNvPr id="1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9" y="4005064"/>
            <a:ext cx="4248471" cy="1245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4008" y="1074110"/>
            <a:ext cx="4248472" cy="2714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593" y="1074110"/>
            <a:ext cx="4236391" cy="2714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1594" y="4002808"/>
            <a:ext cx="4236392" cy="1247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タイトル 1"/>
          <p:cNvSpPr txBox="1">
            <a:spLocks/>
          </p:cNvSpPr>
          <p:nvPr/>
        </p:nvSpPr>
        <p:spPr>
          <a:xfrm>
            <a:off x="8244409" y="692696"/>
            <a:ext cx="648071" cy="288032"/>
          </a:xfrm>
          <a:prstGeom prst="rect">
            <a:avLst/>
          </a:prstGeom>
          <a:solidFill>
            <a:schemeClr val="bg1"/>
          </a:solidFill>
          <a:ln>
            <a:solidFill>
              <a:schemeClr val="tx1"/>
            </a:solidFill>
          </a:ln>
        </p:spPr>
        <p:txBody>
          <a:bodyPr vert="horz" lIns="91424" tIns="45712" rIns="91424" bIns="45712"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400" b="1" dirty="0" smtClean="0">
                <a:latin typeface="+mj-ea"/>
                <a:cs typeface="Meiryo UI" panose="020B0604030504040204" pitchFamily="50" charset="-128"/>
              </a:rPr>
              <a:t>更新</a:t>
            </a:r>
            <a:endParaRPr lang="ja-JP" altLang="en-US" sz="2000" b="1" dirty="0">
              <a:latin typeface="+mj-ea"/>
              <a:cs typeface="Meiryo UI" panose="020B0604030504040204" pitchFamily="50" charset="-128"/>
            </a:endParaRPr>
          </a:p>
        </p:txBody>
      </p:sp>
    </p:spTree>
    <p:extLst>
      <p:ext uri="{BB962C8B-B14F-4D97-AF65-F5344CB8AC3E}">
        <p14:creationId xmlns:p14="http://schemas.microsoft.com/office/powerpoint/2010/main" val="3137489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
            <a:ext cx="9144000" cy="620688"/>
          </a:xfrm>
          <a:solidFill>
            <a:srgbClr val="3366FF"/>
          </a:solidFill>
          <a:ln>
            <a:solidFill>
              <a:srgbClr val="3366FF"/>
            </a:solidFill>
          </a:ln>
        </p:spPr>
        <p:txBody>
          <a:bodyPr>
            <a:noAutofit/>
          </a:bodyPr>
          <a:lstStyle/>
          <a:p>
            <a:pPr algn="l"/>
            <a:r>
              <a:rPr lang="ja-JP" altLang="en-US" sz="2000" b="1" dirty="0">
                <a:solidFill>
                  <a:schemeClr val="bg1"/>
                </a:solidFill>
                <a:latin typeface="+mj-ea"/>
                <a:cs typeface="Meiryo UI" panose="020B0604030504040204" pitchFamily="50" charset="-128"/>
              </a:rPr>
              <a:t>方向性</a:t>
            </a:r>
            <a:r>
              <a:rPr lang="en-US" altLang="ja-JP" sz="2000" b="1" dirty="0">
                <a:solidFill>
                  <a:schemeClr val="bg1"/>
                </a:solidFill>
                <a:latin typeface="+mj-ea"/>
                <a:cs typeface="Meiryo UI" panose="020B0604030504040204" pitchFamily="50" charset="-128"/>
              </a:rPr>
              <a:t>Ⅰ</a:t>
            </a:r>
            <a:r>
              <a:rPr lang="ja-JP" altLang="en-US" sz="2000" b="1" dirty="0">
                <a:solidFill>
                  <a:schemeClr val="bg1"/>
                </a:solidFill>
                <a:latin typeface="+mj-ea"/>
                <a:cs typeface="Meiryo UI" panose="020B0604030504040204" pitchFamily="50" charset="-128"/>
              </a:rPr>
              <a:t>）若者が活躍でき、子育て安心の都市「大阪」の実現</a:t>
            </a:r>
            <a:endParaRPr lang="ja-JP" altLang="en-US" sz="3200" b="1" dirty="0">
              <a:solidFill>
                <a:schemeClr val="bg1"/>
              </a:solidFill>
              <a:latin typeface="+mj-ea"/>
              <a:cs typeface="Meiryo UI" panose="020B0604030504040204" pitchFamily="50" charset="-128"/>
            </a:endParaRPr>
          </a:p>
        </p:txBody>
      </p:sp>
      <p:sp>
        <p:nvSpPr>
          <p:cNvPr id="10" name="テキスト ボックス 9"/>
          <p:cNvSpPr txBox="1"/>
          <p:nvPr/>
        </p:nvSpPr>
        <p:spPr>
          <a:xfrm>
            <a:off x="179512" y="775738"/>
            <a:ext cx="6336704" cy="307760"/>
          </a:xfrm>
          <a:prstGeom prst="rect">
            <a:avLst/>
          </a:prstGeom>
          <a:noFill/>
        </p:spPr>
        <p:txBody>
          <a:bodyPr wrap="square" lIns="91424" tIns="45712" rIns="91424" bIns="45712" rtlCol="0">
            <a:spAutoFit/>
          </a:bodyPr>
          <a:lstStyle/>
          <a:p>
            <a:r>
              <a:rPr lang="ja-JP" altLang="en-US" sz="1400" b="1" dirty="0"/>
              <a:t>■ </a:t>
            </a:r>
            <a:r>
              <a:rPr lang="ja-JP" altLang="en-US" sz="1400" b="1" u="sng" dirty="0" smtClean="0"/>
              <a:t>初婚年齢および第一子</a:t>
            </a:r>
            <a:r>
              <a:rPr lang="ja-JP" altLang="en-US" sz="1400" b="1" u="sng" dirty="0"/>
              <a:t>出生年齢の</a:t>
            </a:r>
            <a:r>
              <a:rPr lang="ja-JP" altLang="en-US" sz="1400" b="1" u="sng" dirty="0" smtClean="0"/>
              <a:t>推移（女性）</a:t>
            </a:r>
            <a:endParaRPr lang="en-US" altLang="ja-JP" sz="1400" b="1" u="sng" dirty="0"/>
          </a:p>
        </p:txBody>
      </p:sp>
      <p:sp>
        <p:nvSpPr>
          <p:cNvPr id="4"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5</a:t>
            </a:fld>
            <a:endParaRPr lang="ja-JP" altLang="en-US" sz="1800" dirty="0">
              <a:solidFill>
                <a:schemeClr val="tx1"/>
              </a:solidFill>
            </a:endParaRPr>
          </a:p>
        </p:txBody>
      </p:sp>
      <p:sp>
        <p:nvSpPr>
          <p:cNvPr id="5" name="テキスト ボックス 4"/>
          <p:cNvSpPr txBox="1"/>
          <p:nvPr/>
        </p:nvSpPr>
        <p:spPr>
          <a:xfrm>
            <a:off x="189980" y="3861048"/>
            <a:ext cx="6336704" cy="307760"/>
          </a:xfrm>
          <a:prstGeom prst="rect">
            <a:avLst/>
          </a:prstGeom>
          <a:noFill/>
        </p:spPr>
        <p:txBody>
          <a:bodyPr wrap="square" lIns="91424" tIns="45712" rIns="91424" bIns="45712" rtlCol="0">
            <a:spAutoFit/>
          </a:bodyPr>
          <a:lstStyle/>
          <a:p>
            <a:r>
              <a:rPr lang="ja-JP" altLang="en-US" sz="1400" b="1" dirty="0"/>
              <a:t>■ </a:t>
            </a:r>
            <a:r>
              <a:rPr lang="ja-JP" altLang="en-US" sz="1400" b="1" u="sng" dirty="0"/>
              <a:t>初婚年齢の</a:t>
            </a:r>
            <a:r>
              <a:rPr lang="ja-JP" altLang="en-US" sz="1400" b="1" u="sng" dirty="0" smtClean="0"/>
              <a:t>推移（男性）</a:t>
            </a:r>
            <a:endParaRPr lang="en-US" altLang="ja-JP" sz="1400" b="1" u="sng"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181" y="1083749"/>
            <a:ext cx="1755523" cy="2633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2381" y="1083749"/>
            <a:ext cx="1755523" cy="263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6263" y="1089273"/>
            <a:ext cx="1751841" cy="2627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6464" y="1089274"/>
            <a:ext cx="1751840" cy="2627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56664" y="1089274"/>
            <a:ext cx="1751840" cy="2627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4823" y="4105227"/>
            <a:ext cx="4471193" cy="2636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正方形/長方形 4"/>
          <p:cNvSpPr>
            <a:spLocks noChangeArrowheads="1"/>
          </p:cNvSpPr>
          <p:nvPr/>
        </p:nvSpPr>
        <p:spPr bwMode="auto">
          <a:xfrm>
            <a:off x="6156176" y="6567171"/>
            <a:ext cx="2766576" cy="246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smtClean="0">
                <a:latin typeface="+mj-ea"/>
                <a:ea typeface="+mj-ea"/>
              </a:rPr>
              <a:t>資料：</a:t>
            </a:r>
            <a:r>
              <a:rPr lang="ja-JP" altLang="en-US" sz="1000" dirty="0">
                <a:latin typeface="+mj-ea"/>
                <a:ea typeface="+mj-ea"/>
              </a:rPr>
              <a:t>厚生</a:t>
            </a:r>
            <a:r>
              <a:rPr lang="ja-JP" altLang="en-US" sz="1000" dirty="0" smtClean="0">
                <a:latin typeface="+mj-ea"/>
                <a:ea typeface="+mj-ea"/>
              </a:rPr>
              <a:t>労働省</a:t>
            </a:r>
            <a:r>
              <a:rPr lang="ja-JP" altLang="en-US" sz="1000" dirty="0" smtClean="0"/>
              <a:t>「人口動態統計」より作成</a:t>
            </a:r>
            <a:endParaRPr lang="ja-JP" altLang="en-US" sz="800" dirty="0">
              <a:latin typeface="+mj-ea"/>
              <a:ea typeface="+mj-ea"/>
            </a:endParaRPr>
          </a:p>
        </p:txBody>
      </p:sp>
      <p:pic>
        <p:nvPicPr>
          <p:cNvPr id="409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32040" y="4187552"/>
            <a:ext cx="412432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テキスト ボックス 13"/>
          <p:cNvSpPr txBox="1"/>
          <p:nvPr/>
        </p:nvSpPr>
        <p:spPr>
          <a:xfrm>
            <a:off x="4932040" y="3861048"/>
            <a:ext cx="3528392" cy="307760"/>
          </a:xfrm>
          <a:prstGeom prst="rect">
            <a:avLst/>
          </a:prstGeom>
          <a:noFill/>
        </p:spPr>
        <p:txBody>
          <a:bodyPr wrap="square" lIns="91424" tIns="45712" rIns="91424" bIns="45712" rtlCol="0">
            <a:spAutoFit/>
          </a:bodyPr>
          <a:lstStyle/>
          <a:p>
            <a:r>
              <a:rPr lang="en-US" altLang="ja-JP" sz="1400" b="1" u="sng" dirty="0"/>
              <a:t>【</a:t>
            </a:r>
            <a:r>
              <a:rPr lang="ja-JP" altLang="en-US" sz="1400" b="1" u="sng" dirty="0" smtClean="0"/>
              <a:t>参考</a:t>
            </a:r>
            <a:r>
              <a:rPr lang="en-US" altLang="ja-JP" sz="1400" b="1" u="sng" dirty="0" smtClean="0"/>
              <a:t>】</a:t>
            </a:r>
            <a:r>
              <a:rPr lang="ja-JP" altLang="en-US" sz="1400" b="1" u="sng" dirty="0" smtClean="0"/>
              <a:t>　初婚年齢　</a:t>
            </a:r>
            <a:r>
              <a:rPr lang="en-US" altLang="ja-JP" sz="1400" b="1" u="sng" dirty="0" smtClean="0"/>
              <a:t>2017</a:t>
            </a:r>
            <a:r>
              <a:rPr lang="ja-JP" altLang="en-US" sz="1400" b="1" u="sng" dirty="0" smtClean="0"/>
              <a:t>年（概数）</a:t>
            </a:r>
            <a:endParaRPr lang="en-US" altLang="ja-JP" sz="1400" b="1" u="sng" dirty="0"/>
          </a:p>
        </p:txBody>
      </p:sp>
      <p:sp>
        <p:nvSpPr>
          <p:cNvPr id="16" name="タイトル 1"/>
          <p:cNvSpPr txBox="1">
            <a:spLocks/>
          </p:cNvSpPr>
          <p:nvPr/>
        </p:nvSpPr>
        <p:spPr>
          <a:xfrm>
            <a:off x="8244409" y="692696"/>
            <a:ext cx="648071" cy="288032"/>
          </a:xfrm>
          <a:prstGeom prst="rect">
            <a:avLst/>
          </a:prstGeom>
          <a:solidFill>
            <a:schemeClr val="bg1"/>
          </a:solidFill>
          <a:ln>
            <a:solidFill>
              <a:schemeClr val="tx1"/>
            </a:solidFill>
          </a:ln>
        </p:spPr>
        <p:txBody>
          <a:bodyPr vert="horz" lIns="91424" tIns="45712" rIns="91424" bIns="45712"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400" b="1" dirty="0" smtClean="0">
                <a:latin typeface="+mj-ea"/>
                <a:cs typeface="Meiryo UI" panose="020B0604030504040204" pitchFamily="50" charset="-128"/>
              </a:rPr>
              <a:t>更新</a:t>
            </a:r>
            <a:endParaRPr lang="ja-JP" altLang="en-US" sz="2000" b="1" dirty="0">
              <a:latin typeface="+mj-ea"/>
              <a:cs typeface="Meiryo UI" panose="020B0604030504040204" pitchFamily="50" charset="-128"/>
            </a:endParaRPr>
          </a:p>
        </p:txBody>
      </p:sp>
    </p:spTree>
    <p:extLst>
      <p:ext uri="{BB962C8B-B14F-4D97-AF65-F5344CB8AC3E}">
        <p14:creationId xmlns:p14="http://schemas.microsoft.com/office/powerpoint/2010/main" val="117197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
            <a:ext cx="9144000" cy="620688"/>
          </a:xfrm>
          <a:solidFill>
            <a:srgbClr val="3366FF"/>
          </a:solidFill>
          <a:ln>
            <a:solidFill>
              <a:srgbClr val="3366FF"/>
            </a:solidFill>
          </a:ln>
        </p:spPr>
        <p:txBody>
          <a:bodyPr>
            <a:noAutofit/>
          </a:bodyPr>
          <a:lstStyle/>
          <a:p>
            <a:pPr algn="l"/>
            <a:r>
              <a:rPr lang="ja-JP" altLang="en-US" sz="2000" b="1" dirty="0">
                <a:solidFill>
                  <a:schemeClr val="bg1"/>
                </a:solidFill>
                <a:latin typeface="+mj-ea"/>
                <a:cs typeface="Meiryo UI" panose="020B0604030504040204" pitchFamily="50" charset="-128"/>
              </a:rPr>
              <a:t>方向性</a:t>
            </a:r>
            <a:r>
              <a:rPr lang="en-US" altLang="ja-JP" sz="2000" b="1" dirty="0">
                <a:solidFill>
                  <a:schemeClr val="bg1"/>
                </a:solidFill>
                <a:latin typeface="+mj-ea"/>
                <a:cs typeface="Meiryo UI" panose="020B0604030504040204" pitchFamily="50" charset="-128"/>
              </a:rPr>
              <a:t>Ⅰ</a:t>
            </a:r>
            <a:r>
              <a:rPr lang="ja-JP" altLang="en-US" sz="2000" b="1" dirty="0">
                <a:solidFill>
                  <a:schemeClr val="bg1"/>
                </a:solidFill>
                <a:latin typeface="+mj-ea"/>
                <a:cs typeface="Meiryo UI" panose="020B0604030504040204" pitchFamily="50" charset="-128"/>
              </a:rPr>
              <a:t>）若者が活躍でき、子育て安心の都市「大阪」の実現</a:t>
            </a:r>
            <a:endParaRPr lang="ja-JP" altLang="en-US" sz="3200" b="1" dirty="0">
              <a:solidFill>
                <a:schemeClr val="bg1"/>
              </a:solidFill>
              <a:latin typeface="+mj-ea"/>
              <a:cs typeface="Meiryo UI" panose="020B0604030504040204" pitchFamily="50" charset="-128"/>
            </a:endParaRPr>
          </a:p>
        </p:txBody>
      </p:sp>
      <p:sp>
        <p:nvSpPr>
          <p:cNvPr id="10" name="テキスト ボックス 9"/>
          <p:cNvSpPr txBox="1"/>
          <p:nvPr/>
        </p:nvSpPr>
        <p:spPr>
          <a:xfrm>
            <a:off x="179512" y="775738"/>
            <a:ext cx="3168352" cy="307760"/>
          </a:xfrm>
          <a:prstGeom prst="rect">
            <a:avLst/>
          </a:prstGeom>
          <a:noFill/>
        </p:spPr>
        <p:txBody>
          <a:bodyPr wrap="square" lIns="91424" tIns="45712" rIns="91424" bIns="45712" rtlCol="0">
            <a:spAutoFit/>
          </a:bodyPr>
          <a:lstStyle/>
          <a:p>
            <a:r>
              <a:rPr lang="ja-JP" altLang="en-US" sz="1400" b="1" dirty="0"/>
              <a:t>■ </a:t>
            </a:r>
            <a:r>
              <a:rPr lang="ja-JP" altLang="en-US" sz="1400" b="1" u="sng" dirty="0"/>
              <a:t>学力</a:t>
            </a:r>
            <a:r>
              <a:rPr lang="ja-JP" altLang="en-US" sz="1400" b="1" u="sng" dirty="0" smtClean="0"/>
              <a:t>調査　対全国比（小学校・国語）</a:t>
            </a:r>
            <a:endParaRPr lang="en-US" altLang="ja-JP" sz="1400" b="1" u="sng" dirty="0" smtClean="0"/>
          </a:p>
        </p:txBody>
      </p:sp>
      <p:sp>
        <p:nvSpPr>
          <p:cNvPr id="4"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6</a:t>
            </a:fld>
            <a:endParaRPr lang="ja-JP" altLang="en-US" sz="1800" dirty="0">
              <a:solidFill>
                <a:schemeClr val="tx1"/>
              </a:solidFill>
            </a:endParaRPr>
          </a:p>
        </p:txBody>
      </p:sp>
      <p:sp>
        <p:nvSpPr>
          <p:cNvPr id="7" name="テキスト ボックス 6"/>
          <p:cNvSpPr txBox="1"/>
          <p:nvPr/>
        </p:nvSpPr>
        <p:spPr>
          <a:xfrm>
            <a:off x="4702076" y="775738"/>
            <a:ext cx="3542332" cy="307760"/>
          </a:xfrm>
          <a:prstGeom prst="rect">
            <a:avLst/>
          </a:prstGeom>
          <a:noFill/>
        </p:spPr>
        <p:txBody>
          <a:bodyPr wrap="square" lIns="91424" tIns="45712" rIns="91424" bIns="45712" rtlCol="0">
            <a:spAutoFit/>
          </a:bodyPr>
          <a:lstStyle/>
          <a:p>
            <a:r>
              <a:rPr lang="ja-JP" altLang="en-US" sz="1400" b="1" dirty="0"/>
              <a:t>■ </a:t>
            </a:r>
            <a:r>
              <a:rPr lang="ja-JP" altLang="en-US" sz="1400" b="1" u="sng" dirty="0"/>
              <a:t>学力</a:t>
            </a:r>
            <a:r>
              <a:rPr lang="ja-JP" altLang="en-US" sz="1400" b="1" u="sng" dirty="0" smtClean="0"/>
              <a:t>調査　対全国比（</a:t>
            </a:r>
            <a:r>
              <a:rPr lang="ja-JP" altLang="en-US" sz="1400" b="1" u="sng" dirty="0"/>
              <a:t>小学校・</a:t>
            </a:r>
            <a:r>
              <a:rPr lang="ja-JP" altLang="en-US" sz="1400" b="1" u="sng" dirty="0" smtClean="0"/>
              <a:t>算数）</a:t>
            </a:r>
            <a:endParaRPr lang="en-US" altLang="ja-JP" sz="1400" b="1" u="sng" dirty="0" smtClean="0"/>
          </a:p>
        </p:txBody>
      </p:sp>
      <p:sp>
        <p:nvSpPr>
          <p:cNvPr id="8" name="テキスト ボックス 7"/>
          <p:cNvSpPr txBox="1"/>
          <p:nvPr/>
        </p:nvSpPr>
        <p:spPr>
          <a:xfrm>
            <a:off x="179512" y="3645024"/>
            <a:ext cx="3168352" cy="307760"/>
          </a:xfrm>
          <a:prstGeom prst="rect">
            <a:avLst/>
          </a:prstGeom>
          <a:noFill/>
        </p:spPr>
        <p:txBody>
          <a:bodyPr wrap="square" lIns="91424" tIns="45712" rIns="91424" bIns="45712" rtlCol="0">
            <a:spAutoFit/>
          </a:bodyPr>
          <a:lstStyle/>
          <a:p>
            <a:r>
              <a:rPr lang="ja-JP" altLang="en-US" sz="1400" b="1" dirty="0"/>
              <a:t>■ </a:t>
            </a:r>
            <a:r>
              <a:rPr lang="ja-JP" altLang="en-US" sz="1400" b="1" u="sng" dirty="0"/>
              <a:t>学力</a:t>
            </a:r>
            <a:r>
              <a:rPr lang="ja-JP" altLang="en-US" sz="1400" b="1" u="sng" dirty="0" smtClean="0"/>
              <a:t>調査　対全国比（中学校・国語）</a:t>
            </a:r>
            <a:endParaRPr lang="en-US" altLang="ja-JP" sz="1400" b="1" u="sng" dirty="0" smtClean="0"/>
          </a:p>
        </p:txBody>
      </p:sp>
      <p:sp>
        <p:nvSpPr>
          <p:cNvPr id="9" name="テキスト ボックス 8"/>
          <p:cNvSpPr txBox="1"/>
          <p:nvPr/>
        </p:nvSpPr>
        <p:spPr>
          <a:xfrm>
            <a:off x="4702076" y="3645024"/>
            <a:ext cx="3168352" cy="307760"/>
          </a:xfrm>
          <a:prstGeom prst="rect">
            <a:avLst/>
          </a:prstGeom>
          <a:noFill/>
        </p:spPr>
        <p:txBody>
          <a:bodyPr wrap="square" lIns="91424" tIns="45712" rIns="91424" bIns="45712" rtlCol="0">
            <a:spAutoFit/>
          </a:bodyPr>
          <a:lstStyle/>
          <a:p>
            <a:r>
              <a:rPr lang="ja-JP" altLang="en-US" sz="1400" b="1" dirty="0"/>
              <a:t>■ </a:t>
            </a:r>
            <a:r>
              <a:rPr lang="ja-JP" altLang="en-US" sz="1400" b="1" u="sng" dirty="0"/>
              <a:t>学力</a:t>
            </a:r>
            <a:r>
              <a:rPr lang="ja-JP" altLang="en-US" sz="1400" b="1" u="sng" dirty="0" smtClean="0"/>
              <a:t>調査　対全国比（中学校・数学）</a:t>
            </a:r>
            <a:endParaRPr lang="en-US" altLang="ja-JP" sz="1400" b="1" u="sng" dirty="0" smtClean="0"/>
          </a:p>
        </p:txBody>
      </p:sp>
      <p:sp>
        <p:nvSpPr>
          <p:cNvPr id="12" name="正方形/長方形 4"/>
          <p:cNvSpPr>
            <a:spLocks noChangeArrowheads="1"/>
          </p:cNvSpPr>
          <p:nvPr/>
        </p:nvSpPr>
        <p:spPr bwMode="auto">
          <a:xfrm>
            <a:off x="5729352" y="6482693"/>
            <a:ext cx="3235136" cy="24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smtClean="0">
                <a:latin typeface="+mj-ea"/>
                <a:ea typeface="+mj-ea"/>
              </a:rPr>
              <a:t>資料：文部科学省</a:t>
            </a:r>
            <a:r>
              <a:rPr lang="ja-JP" altLang="en-US" sz="1000" dirty="0" smtClean="0"/>
              <a:t>「全国学力・学習状況調査」より作成</a:t>
            </a:r>
            <a:endParaRPr lang="ja-JP" altLang="en-US" sz="800" dirty="0">
              <a:latin typeface="+mj-ea"/>
              <a:ea typeface="+mj-ea"/>
            </a:endParaRPr>
          </a:p>
        </p:txBody>
      </p:sp>
      <p:sp>
        <p:nvSpPr>
          <p:cNvPr id="13" name="正方形/長方形 4"/>
          <p:cNvSpPr>
            <a:spLocks noChangeArrowheads="1"/>
          </p:cNvSpPr>
          <p:nvPr/>
        </p:nvSpPr>
        <p:spPr bwMode="auto">
          <a:xfrm>
            <a:off x="251520" y="6525344"/>
            <a:ext cx="5040560" cy="246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smtClean="0">
                <a:latin typeface="+mj-ea"/>
                <a:ea typeface="+mj-ea"/>
              </a:rPr>
              <a:t>区分Ａ：主として「知識」に関する調査　　　　　　区分Ｂ：主として「活用」に関する調査</a:t>
            </a:r>
            <a:endParaRPr lang="ja-JP" altLang="en-US" sz="1000" dirty="0">
              <a:latin typeface="+mj-ea"/>
              <a:ea typeface="+mj-ea"/>
            </a:endParaRPr>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052721"/>
            <a:ext cx="4248472" cy="2531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1052721"/>
            <a:ext cx="4234532" cy="2531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3952785"/>
            <a:ext cx="4248472" cy="2500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02076" y="3952785"/>
            <a:ext cx="4248472" cy="2500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9543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8244409" y="692696"/>
            <a:ext cx="648071" cy="288032"/>
          </a:xfrm>
          <a:prstGeom prst="rect">
            <a:avLst/>
          </a:prstGeom>
          <a:solidFill>
            <a:schemeClr val="bg1"/>
          </a:solidFill>
          <a:ln>
            <a:solidFill>
              <a:schemeClr val="tx1"/>
            </a:solidFill>
          </a:ln>
        </p:spPr>
        <p:txBody>
          <a:bodyPr vert="horz" lIns="91424" tIns="45712" rIns="91424" bIns="45712"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400" b="1" dirty="0" smtClean="0">
                <a:latin typeface="+mj-ea"/>
                <a:cs typeface="Meiryo UI" panose="020B0604030504040204" pitchFamily="50" charset="-128"/>
              </a:rPr>
              <a:t>更新</a:t>
            </a:r>
            <a:endParaRPr lang="ja-JP" altLang="en-US" sz="2000" b="1" dirty="0">
              <a:latin typeface="+mj-ea"/>
              <a:cs typeface="Meiryo UI" panose="020B0604030504040204" pitchFamily="50" charset="-128"/>
            </a:endParaRPr>
          </a:p>
        </p:txBody>
      </p:sp>
      <p:sp>
        <p:nvSpPr>
          <p:cNvPr id="10" name="テキスト ボックス 9"/>
          <p:cNvSpPr txBox="1"/>
          <p:nvPr/>
        </p:nvSpPr>
        <p:spPr>
          <a:xfrm>
            <a:off x="251520" y="775738"/>
            <a:ext cx="3168352" cy="307760"/>
          </a:xfrm>
          <a:prstGeom prst="rect">
            <a:avLst/>
          </a:prstGeom>
          <a:noFill/>
        </p:spPr>
        <p:txBody>
          <a:bodyPr wrap="square" lIns="91424" tIns="45712" rIns="91424" bIns="45712" rtlCol="0">
            <a:spAutoFit/>
          </a:bodyPr>
          <a:lstStyle/>
          <a:p>
            <a:r>
              <a:rPr lang="ja-JP" altLang="en-US" sz="1400" b="1" dirty="0"/>
              <a:t>■ </a:t>
            </a:r>
            <a:r>
              <a:rPr lang="ja-JP" altLang="en-US" sz="1400" b="1" u="sng" dirty="0"/>
              <a:t>平均寿命の推移（男性）</a:t>
            </a:r>
            <a:endParaRPr lang="en-US" altLang="ja-JP" sz="1400" b="1" u="sng" dirty="0"/>
          </a:p>
        </p:txBody>
      </p:sp>
      <p:sp>
        <p:nvSpPr>
          <p:cNvPr id="8" name="タイトル 1"/>
          <p:cNvSpPr txBox="1">
            <a:spLocks/>
          </p:cNvSpPr>
          <p:nvPr/>
        </p:nvSpPr>
        <p:spPr>
          <a:xfrm>
            <a:off x="0" y="1"/>
            <a:ext cx="9144000" cy="620688"/>
          </a:xfrm>
          <a:prstGeom prst="rect">
            <a:avLst/>
          </a:prstGeom>
          <a:solidFill>
            <a:srgbClr val="3366FF"/>
          </a:solidFill>
          <a:ln>
            <a:solidFill>
              <a:srgbClr val="3366FF"/>
            </a:solidFill>
          </a:ln>
        </p:spPr>
        <p:txBody>
          <a:bodyPr lIns="91424" tIns="45712" rIns="91424" bIns="45712"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b="1" dirty="0">
                <a:solidFill>
                  <a:schemeClr val="bg1"/>
                </a:solidFill>
                <a:latin typeface="+mj-ea"/>
                <a:cs typeface="Meiryo UI" panose="020B0604030504040204" pitchFamily="50" charset="-128"/>
              </a:rPr>
              <a:t>方向性</a:t>
            </a:r>
            <a:r>
              <a:rPr lang="en-US" altLang="ja-JP" sz="2000" b="1" dirty="0">
                <a:solidFill>
                  <a:schemeClr val="bg1"/>
                </a:solidFill>
                <a:latin typeface="+mj-ea"/>
                <a:cs typeface="Meiryo UI" panose="020B0604030504040204" pitchFamily="50" charset="-128"/>
              </a:rPr>
              <a:t>Ⅱ</a:t>
            </a:r>
            <a:r>
              <a:rPr lang="ja-JP" altLang="en-US" sz="2000" b="1" dirty="0">
                <a:solidFill>
                  <a:schemeClr val="bg1"/>
                </a:solidFill>
                <a:latin typeface="+mj-ea"/>
                <a:cs typeface="Meiryo UI" panose="020B0604030504040204" pitchFamily="50" charset="-128"/>
              </a:rPr>
              <a:t>）人口減少・超高齢社会でも持続可能な地域づくり</a:t>
            </a:r>
            <a:endParaRPr lang="ja-JP" altLang="en-US" sz="3200" b="1" dirty="0">
              <a:solidFill>
                <a:schemeClr val="bg1"/>
              </a:solidFill>
              <a:latin typeface="+mj-ea"/>
              <a:cs typeface="Meiryo UI" panose="020B0604030504040204" pitchFamily="50" charset="-128"/>
            </a:endParaRPr>
          </a:p>
        </p:txBody>
      </p:sp>
      <p:sp>
        <p:nvSpPr>
          <p:cNvPr id="4" name="テキスト ボックス 3"/>
          <p:cNvSpPr txBox="1"/>
          <p:nvPr/>
        </p:nvSpPr>
        <p:spPr>
          <a:xfrm>
            <a:off x="4572000" y="775738"/>
            <a:ext cx="3168352" cy="307760"/>
          </a:xfrm>
          <a:prstGeom prst="rect">
            <a:avLst/>
          </a:prstGeom>
          <a:noFill/>
        </p:spPr>
        <p:txBody>
          <a:bodyPr wrap="square" lIns="91424" tIns="45712" rIns="91424" bIns="45712" rtlCol="0">
            <a:spAutoFit/>
          </a:bodyPr>
          <a:lstStyle/>
          <a:p>
            <a:r>
              <a:rPr lang="ja-JP" altLang="en-US" sz="1400" b="1" dirty="0"/>
              <a:t>■ </a:t>
            </a:r>
            <a:r>
              <a:rPr lang="ja-JP" altLang="en-US" sz="1400" b="1" u="sng" dirty="0"/>
              <a:t>健康寿命の推移（男性）</a:t>
            </a:r>
            <a:endParaRPr lang="en-US" altLang="ja-JP" sz="1400" b="1" u="sng" dirty="0"/>
          </a:p>
        </p:txBody>
      </p:sp>
      <p:sp>
        <p:nvSpPr>
          <p:cNvPr id="5" name="テキスト ボックス 4"/>
          <p:cNvSpPr txBox="1"/>
          <p:nvPr/>
        </p:nvSpPr>
        <p:spPr>
          <a:xfrm>
            <a:off x="251520" y="3789041"/>
            <a:ext cx="3168352" cy="307760"/>
          </a:xfrm>
          <a:prstGeom prst="rect">
            <a:avLst/>
          </a:prstGeom>
          <a:noFill/>
        </p:spPr>
        <p:txBody>
          <a:bodyPr wrap="square" lIns="91424" tIns="45712" rIns="91424" bIns="45712" rtlCol="0">
            <a:spAutoFit/>
          </a:bodyPr>
          <a:lstStyle/>
          <a:p>
            <a:r>
              <a:rPr lang="ja-JP" altLang="en-US" sz="1400" b="1" dirty="0"/>
              <a:t>■ </a:t>
            </a:r>
            <a:r>
              <a:rPr lang="ja-JP" altLang="en-US" sz="1400" b="1" u="sng" dirty="0"/>
              <a:t>平均寿命の推移（女性）</a:t>
            </a:r>
            <a:endParaRPr lang="en-US" altLang="ja-JP" sz="1400" b="1" u="sng" dirty="0"/>
          </a:p>
        </p:txBody>
      </p:sp>
      <p:sp>
        <p:nvSpPr>
          <p:cNvPr id="6" name="テキスト ボックス 5"/>
          <p:cNvSpPr txBox="1"/>
          <p:nvPr/>
        </p:nvSpPr>
        <p:spPr>
          <a:xfrm>
            <a:off x="4572000" y="3789040"/>
            <a:ext cx="3168352" cy="307760"/>
          </a:xfrm>
          <a:prstGeom prst="rect">
            <a:avLst/>
          </a:prstGeom>
          <a:noFill/>
        </p:spPr>
        <p:txBody>
          <a:bodyPr wrap="square" lIns="91424" tIns="45712" rIns="91424" bIns="45712" rtlCol="0">
            <a:spAutoFit/>
          </a:bodyPr>
          <a:lstStyle/>
          <a:p>
            <a:r>
              <a:rPr lang="ja-JP" altLang="en-US" sz="1400" b="1" dirty="0"/>
              <a:t>■ </a:t>
            </a:r>
            <a:r>
              <a:rPr lang="ja-JP" altLang="en-US" sz="1400" b="1" u="sng" dirty="0"/>
              <a:t>健康寿命の推移（女性）</a:t>
            </a:r>
            <a:endParaRPr lang="en-US" altLang="ja-JP" sz="1400" b="1" u="sng" dirty="0"/>
          </a:p>
        </p:txBody>
      </p:sp>
      <p:sp>
        <p:nvSpPr>
          <p:cNvPr id="13" name="正方形/長方形 12"/>
          <p:cNvSpPr>
            <a:spLocks noChangeArrowheads="1"/>
          </p:cNvSpPr>
          <p:nvPr/>
        </p:nvSpPr>
        <p:spPr bwMode="auto">
          <a:xfrm>
            <a:off x="4901768" y="6593215"/>
            <a:ext cx="4242232" cy="24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a:latin typeface="+mj-ea"/>
                <a:ea typeface="+mj-ea"/>
              </a:rPr>
              <a:t>資料：厚生労働省「健康日本</a:t>
            </a:r>
            <a:r>
              <a:rPr lang="en-US" altLang="ja-JP" sz="1000" dirty="0">
                <a:latin typeface="+mj-ea"/>
                <a:ea typeface="+mj-ea"/>
              </a:rPr>
              <a:t>21</a:t>
            </a:r>
            <a:r>
              <a:rPr lang="ja-JP" altLang="en-US" sz="1000" dirty="0">
                <a:latin typeface="+mj-ea"/>
                <a:ea typeface="+mj-ea"/>
              </a:rPr>
              <a:t>（第二次）の推進に関する研究」より作成</a:t>
            </a:r>
            <a:endParaRPr lang="ja-JP" altLang="en-US" sz="800" dirty="0">
              <a:latin typeface="+mj-ea"/>
              <a:ea typeface="+mj-ea"/>
            </a:endParaRPr>
          </a:p>
        </p:txBody>
      </p:sp>
      <p:sp>
        <p:nvSpPr>
          <p:cNvPr id="2" name="正方形/長方形 1"/>
          <p:cNvSpPr/>
          <p:nvPr/>
        </p:nvSpPr>
        <p:spPr>
          <a:xfrm>
            <a:off x="3779912" y="819696"/>
            <a:ext cx="79208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spcCol="0" rtlCol="0" anchor="ctr"/>
          <a:lstStyle/>
          <a:p>
            <a:pPr algn="ctr"/>
            <a:r>
              <a:rPr lang="ja-JP" altLang="en-US" sz="800" dirty="0">
                <a:solidFill>
                  <a:schemeClr val="tx1"/>
                </a:solidFill>
              </a:rPr>
              <a:t>（単位</a:t>
            </a:r>
            <a:r>
              <a:rPr lang="ja-JP" altLang="en-US" sz="800" dirty="0" smtClean="0">
                <a:solidFill>
                  <a:schemeClr val="tx1"/>
                </a:solidFill>
              </a:rPr>
              <a:t>：歳）</a:t>
            </a:r>
            <a:endParaRPr kumimoji="1" lang="ja-JP" altLang="en-US" dirty="0">
              <a:solidFill>
                <a:schemeClr val="tx1"/>
              </a:solidFill>
            </a:endParaRPr>
          </a:p>
        </p:txBody>
      </p:sp>
      <p:sp>
        <p:nvSpPr>
          <p:cNvPr id="15" name="正方形/長方形 14"/>
          <p:cNvSpPr/>
          <p:nvPr/>
        </p:nvSpPr>
        <p:spPr>
          <a:xfrm>
            <a:off x="3779912" y="3819526"/>
            <a:ext cx="79208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spcCol="0" rtlCol="0" anchor="ctr"/>
          <a:lstStyle/>
          <a:p>
            <a:pPr algn="ctr"/>
            <a:r>
              <a:rPr lang="ja-JP" altLang="en-US" sz="800" dirty="0">
                <a:solidFill>
                  <a:schemeClr val="tx1"/>
                </a:solidFill>
              </a:rPr>
              <a:t>（単位</a:t>
            </a:r>
            <a:r>
              <a:rPr lang="ja-JP" altLang="en-US" sz="800" dirty="0" smtClean="0">
                <a:solidFill>
                  <a:schemeClr val="tx1"/>
                </a:solidFill>
              </a:rPr>
              <a:t>：歳）</a:t>
            </a:r>
            <a:endParaRPr kumimoji="1" lang="ja-JP" altLang="en-US" dirty="0">
              <a:solidFill>
                <a:schemeClr val="tx1"/>
              </a:solidFill>
            </a:endParaRPr>
          </a:p>
        </p:txBody>
      </p:sp>
      <p:sp>
        <p:nvSpPr>
          <p:cNvPr id="16" name="正方形/長方形 15"/>
          <p:cNvSpPr/>
          <p:nvPr/>
        </p:nvSpPr>
        <p:spPr>
          <a:xfrm>
            <a:off x="8130141" y="3819527"/>
            <a:ext cx="79208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spcCol="0" rtlCol="0" anchor="ctr"/>
          <a:lstStyle/>
          <a:p>
            <a:pPr algn="ctr"/>
            <a:r>
              <a:rPr lang="ja-JP" altLang="en-US" sz="800" dirty="0">
                <a:solidFill>
                  <a:schemeClr val="tx1"/>
                </a:solidFill>
              </a:rPr>
              <a:t>（単位</a:t>
            </a:r>
            <a:r>
              <a:rPr lang="ja-JP" altLang="en-US" sz="800" dirty="0" smtClean="0">
                <a:solidFill>
                  <a:schemeClr val="tx1"/>
                </a:solidFill>
              </a:rPr>
              <a:t>：歳）</a:t>
            </a:r>
            <a:endParaRPr kumimoji="1" lang="ja-JP" altLang="en-US" dirty="0">
              <a:solidFill>
                <a:schemeClr val="tx1"/>
              </a:solidFill>
            </a:endParaRPr>
          </a:p>
        </p:txBody>
      </p:sp>
      <p:sp>
        <p:nvSpPr>
          <p:cNvPr id="17" name="正方形/長方形 16"/>
          <p:cNvSpPr/>
          <p:nvPr/>
        </p:nvSpPr>
        <p:spPr>
          <a:xfrm>
            <a:off x="7524328" y="819696"/>
            <a:ext cx="79208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spcCol="0" rtlCol="0" anchor="ctr"/>
          <a:lstStyle/>
          <a:p>
            <a:pPr algn="ctr"/>
            <a:r>
              <a:rPr lang="ja-JP" altLang="en-US" sz="800" dirty="0">
                <a:solidFill>
                  <a:schemeClr val="tx1"/>
                </a:solidFill>
              </a:rPr>
              <a:t>（単位</a:t>
            </a:r>
            <a:r>
              <a:rPr lang="ja-JP" altLang="en-US" sz="800" dirty="0" smtClean="0">
                <a:solidFill>
                  <a:schemeClr val="tx1"/>
                </a:solidFill>
              </a:rPr>
              <a:t>：歳）</a:t>
            </a:r>
            <a:endParaRPr kumimoji="1" lang="ja-JP" altLang="en-US" dirty="0">
              <a:solidFill>
                <a:schemeClr val="tx1"/>
              </a:solidFill>
            </a:endParaRPr>
          </a:p>
        </p:txBody>
      </p:sp>
      <p:sp>
        <p:nvSpPr>
          <p:cNvPr id="19"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7</a:t>
            </a:fld>
            <a:endParaRPr lang="ja-JP" altLang="en-US" sz="1800" dirty="0">
              <a:solidFill>
                <a:schemeClr val="tx1"/>
              </a:solidFill>
            </a:endParaRPr>
          </a:p>
        </p:txBody>
      </p:sp>
      <p:pic>
        <p:nvPicPr>
          <p:cNvPr id="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8" y="1056804"/>
            <a:ext cx="4206212" cy="251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8" y="4066039"/>
            <a:ext cx="4206211" cy="252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041" y="1056804"/>
            <a:ext cx="4211959" cy="251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041" y="4066040"/>
            <a:ext cx="4211959" cy="252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8708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79512" y="775738"/>
            <a:ext cx="3240360" cy="307760"/>
          </a:xfrm>
          <a:prstGeom prst="rect">
            <a:avLst/>
          </a:prstGeom>
          <a:noFill/>
        </p:spPr>
        <p:txBody>
          <a:bodyPr wrap="square" lIns="91424" tIns="45712" rIns="91424" bIns="45712" rtlCol="0">
            <a:spAutoFit/>
          </a:bodyPr>
          <a:lstStyle/>
          <a:p>
            <a:r>
              <a:rPr lang="ja-JP" altLang="en-US" sz="1400" b="1" dirty="0"/>
              <a:t>■ </a:t>
            </a:r>
            <a:r>
              <a:rPr lang="ja-JP" altLang="en-US" sz="1400" b="1" u="sng" dirty="0"/>
              <a:t>死因別死亡確率</a:t>
            </a:r>
            <a:r>
              <a:rPr lang="ja-JP" altLang="en-US" sz="1400" b="1" u="sng" dirty="0" smtClean="0"/>
              <a:t>（</a:t>
            </a:r>
            <a:r>
              <a:rPr lang="en-US" altLang="ja-JP" sz="1400" b="1" u="sng" dirty="0" smtClean="0"/>
              <a:t>2015</a:t>
            </a:r>
            <a:r>
              <a:rPr lang="ja-JP" altLang="en-US" sz="1400" b="1" u="sng" dirty="0" smtClean="0"/>
              <a:t>年　男性</a:t>
            </a:r>
            <a:r>
              <a:rPr lang="ja-JP" altLang="en-US" sz="1400" b="1" u="sng" dirty="0"/>
              <a:t>）</a:t>
            </a:r>
            <a:endParaRPr lang="en-US" altLang="ja-JP" sz="1400" b="1" u="sng" dirty="0"/>
          </a:p>
        </p:txBody>
      </p:sp>
      <p:sp>
        <p:nvSpPr>
          <p:cNvPr id="8" name="タイトル 1"/>
          <p:cNvSpPr txBox="1">
            <a:spLocks/>
          </p:cNvSpPr>
          <p:nvPr/>
        </p:nvSpPr>
        <p:spPr>
          <a:xfrm>
            <a:off x="0" y="1"/>
            <a:ext cx="9144000" cy="620688"/>
          </a:xfrm>
          <a:prstGeom prst="rect">
            <a:avLst/>
          </a:prstGeom>
          <a:solidFill>
            <a:srgbClr val="3366FF"/>
          </a:solidFill>
          <a:ln>
            <a:solidFill>
              <a:srgbClr val="3366FF"/>
            </a:solidFill>
          </a:ln>
        </p:spPr>
        <p:txBody>
          <a:bodyPr lIns="91424" tIns="45712" rIns="91424" bIns="45712"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b="1" dirty="0">
                <a:solidFill>
                  <a:schemeClr val="bg1"/>
                </a:solidFill>
                <a:latin typeface="+mj-ea"/>
                <a:cs typeface="Meiryo UI" panose="020B0604030504040204" pitchFamily="50" charset="-128"/>
              </a:rPr>
              <a:t>方向性</a:t>
            </a:r>
            <a:r>
              <a:rPr lang="en-US" altLang="ja-JP" sz="2000" b="1" dirty="0">
                <a:solidFill>
                  <a:schemeClr val="bg1"/>
                </a:solidFill>
                <a:latin typeface="+mj-ea"/>
                <a:cs typeface="Meiryo UI" panose="020B0604030504040204" pitchFamily="50" charset="-128"/>
              </a:rPr>
              <a:t>Ⅱ</a:t>
            </a:r>
            <a:r>
              <a:rPr lang="ja-JP" altLang="en-US" sz="2000" b="1" dirty="0">
                <a:solidFill>
                  <a:schemeClr val="bg1"/>
                </a:solidFill>
                <a:latin typeface="+mj-ea"/>
                <a:cs typeface="Meiryo UI" panose="020B0604030504040204" pitchFamily="50" charset="-128"/>
              </a:rPr>
              <a:t>）人口減少・超高齢社会でも持続可能な地域づくり</a:t>
            </a:r>
            <a:endParaRPr lang="ja-JP" altLang="en-US" sz="3200" b="1" dirty="0">
              <a:solidFill>
                <a:schemeClr val="bg1"/>
              </a:solidFill>
              <a:latin typeface="+mj-ea"/>
              <a:cs typeface="Meiryo UI" panose="020B0604030504040204" pitchFamily="50" charset="-128"/>
            </a:endParaRPr>
          </a:p>
        </p:txBody>
      </p:sp>
      <p:sp>
        <p:nvSpPr>
          <p:cNvPr id="4" name="テキスト ボックス 3"/>
          <p:cNvSpPr txBox="1"/>
          <p:nvPr/>
        </p:nvSpPr>
        <p:spPr>
          <a:xfrm>
            <a:off x="179512" y="3789041"/>
            <a:ext cx="2808312" cy="307760"/>
          </a:xfrm>
          <a:prstGeom prst="rect">
            <a:avLst/>
          </a:prstGeom>
          <a:noFill/>
        </p:spPr>
        <p:txBody>
          <a:bodyPr wrap="square" lIns="91424" tIns="45712" rIns="91424" bIns="45712" rtlCol="0">
            <a:spAutoFit/>
          </a:bodyPr>
          <a:lstStyle/>
          <a:p>
            <a:r>
              <a:rPr lang="ja-JP" altLang="en-US" sz="1400" b="1" dirty="0"/>
              <a:t>■ </a:t>
            </a:r>
            <a:r>
              <a:rPr lang="ja-JP" altLang="en-US" sz="1400" b="1" u="sng" dirty="0"/>
              <a:t>特定健康診査の受診率</a:t>
            </a: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40" y="4066039"/>
            <a:ext cx="4211962" cy="2527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テキスト ボックス 5"/>
          <p:cNvSpPr txBox="1"/>
          <p:nvPr/>
        </p:nvSpPr>
        <p:spPr>
          <a:xfrm>
            <a:off x="4583214" y="3789041"/>
            <a:ext cx="2808312" cy="307760"/>
          </a:xfrm>
          <a:prstGeom prst="rect">
            <a:avLst/>
          </a:prstGeom>
          <a:noFill/>
        </p:spPr>
        <p:txBody>
          <a:bodyPr wrap="square" lIns="91424" tIns="45712" rIns="91424" bIns="45712" rtlCol="0">
            <a:spAutoFit/>
          </a:bodyPr>
          <a:lstStyle/>
          <a:p>
            <a:r>
              <a:rPr lang="ja-JP" altLang="en-US" sz="1400" b="1" dirty="0"/>
              <a:t>■ </a:t>
            </a:r>
            <a:r>
              <a:rPr lang="ja-JP" altLang="en-US" sz="1400" b="1" u="sng" dirty="0"/>
              <a:t>特定保健指導の実施率</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7" y="4066039"/>
            <a:ext cx="4211960" cy="252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正方形/長方形 8"/>
          <p:cNvSpPr/>
          <p:nvPr/>
        </p:nvSpPr>
        <p:spPr>
          <a:xfrm>
            <a:off x="3779912" y="3819526"/>
            <a:ext cx="79208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spcCol="0" rtlCol="0" anchor="ctr"/>
          <a:lstStyle/>
          <a:p>
            <a:pPr algn="ctr"/>
            <a:r>
              <a:rPr lang="ja-JP" altLang="en-US" sz="800" dirty="0">
                <a:solidFill>
                  <a:schemeClr val="tx1"/>
                </a:solidFill>
              </a:rPr>
              <a:t>（単位：％）</a:t>
            </a:r>
            <a:endParaRPr kumimoji="1" lang="ja-JP" altLang="en-US" dirty="0">
              <a:solidFill>
                <a:schemeClr val="tx1"/>
              </a:solidFill>
            </a:endParaRPr>
          </a:p>
        </p:txBody>
      </p:sp>
      <p:sp>
        <p:nvSpPr>
          <p:cNvPr id="11" name="正方形/長方形 10"/>
          <p:cNvSpPr/>
          <p:nvPr/>
        </p:nvSpPr>
        <p:spPr>
          <a:xfrm>
            <a:off x="8135888" y="3819526"/>
            <a:ext cx="79208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spcCol="0" rtlCol="0" anchor="ctr"/>
          <a:lstStyle/>
          <a:p>
            <a:pPr algn="ctr"/>
            <a:r>
              <a:rPr lang="ja-JP" altLang="en-US" sz="800" dirty="0">
                <a:solidFill>
                  <a:schemeClr val="tx1"/>
                </a:solidFill>
              </a:rPr>
              <a:t>（単位：％）</a:t>
            </a:r>
            <a:endParaRPr kumimoji="1" lang="ja-JP" altLang="en-US" dirty="0">
              <a:solidFill>
                <a:schemeClr val="tx1"/>
              </a:solidFill>
            </a:endParaRPr>
          </a:p>
        </p:txBody>
      </p:sp>
      <p:sp>
        <p:nvSpPr>
          <p:cNvPr id="12" name="正方形/長方形 11"/>
          <p:cNvSpPr>
            <a:spLocks noChangeArrowheads="1"/>
          </p:cNvSpPr>
          <p:nvPr/>
        </p:nvSpPr>
        <p:spPr bwMode="auto">
          <a:xfrm>
            <a:off x="6730680" y="3300188"/>
            <a:ext cx="2334528" cy="24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a:latin typeface="+mj-ea"/>
                <a:ea typeface="+mj-ea"/>
              </a:rPr>
              <a:t>資料：厚生労働省「生命表」より作成</a:t>
            </a:r>
            <a:endParaRPr lang="ja-JP" altLang="en-US" sz="800" dirty="0">
              <a:latin typeface="+mj-ea"/>
              <a:ea typeface="+mj-ea"/>
            </a:endParaRPr>
          </a:p>
        </p:txBody>
      </p:sp>
      <p:sp>
        <p:nvSpPr>
          <p:cNvPr id="13" name="テキスト ボックス 12"/>
          <p:cNvSpPr txBox="1"/>
          <p:nvPr/>
        </p:nvSpPr>
        <p:spPr>
          <a:xfrm>
            <a:off x="165696" y="1970901"/>
            <a:ext cx="3110160" cy="307760"/>
          </a:xfrm>
          <a:prstGeom prst="rect">
            <a:avLst/>
          </a:prstGeom>
          <a:noFill/>
        </p:spPr>
        <p:txBody>
          <a:bodyPr wrap="square" lIns="91424" tIns="45712" rIns="91424" bIns="45712" rtlCol="0">
            <a:spAutoFit/>
          </a:bodyPr>
          <a:lstStyle/>
          <a:p>
            <a:r>
              <a:rPr lang="ja-JP" altLang="en-US" sz="1400" b="1" dirty="0"/>
              <a:t>■ </a:t>
            </a:r>
            <a:r>
              <a:rPr lang="ja-JP" altLang="en-US" sz="1400" b="1" u="sng" dirty="0"/>
              <a:t>死因別死亡確率</a:t>
            </a:r>
            <a:r>
              <a:rPr lang="ja-JP" altLang="en-US" sz="1400" b="1" u="sng" dirty="0" smtClean="0"/>
              <a:t>（</a:t>
            </a:r>
            <a:r>
              <a:rPr lang="en-US" altLang="ja-JP" sz="1400" b="1" u="sng" dirty="0" smtClean="0"/>
              <a:t>2015</a:t>
            </a:r>
            <a:r>
              <a:rPr lang="ja-JP" altLang="en-US" sz="1400" b="1" u="sng" dirty="0" smtClean="0"/>
              <a:t>年　女性</a:t>
            </a:r>
            <a:r>
              <a:rPr lang="ja-JP" altLang="en-US" sz="1400" b="1" u="sng" dirty="0"/>
              <a:t>）</a:t>
            </a:r>
            <a:endParaRPr lang="en-US" altLang="ja-JP" sz="1400" b="1" u="sng" dirty="0"/>
          </a:p>
        </p:txBody>
      </p:sp>
      <p:sp>
        <p:nvSpPr>
          <p:cNvPr id="15" name="正方形/長方形 14"/>
          <p:cNvSpPr/>
          <p:nvPr/>
        </p:nvSpPr>
        <p:spPr>
          <a:xfrm>
            <a:off x="8273120" y="806224"/>
            <a:ext cx="79208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spcCol="0" rtlCol="0" anchor="ctr"/>
          <a:lstStyle/>
          <a:p>
            <a:pPr algn="ctr"/>
            <a:r>
              <a:rPr lang="ja-JP" altLang="en-US" sz="800" dirty="0">
                <a:solidFill>
                  <a:schemeClr val="tx1"/>
                </a:solidFill>
              </a:rPr>
              <a:t>（単位：％）</a:t>
            </a:r>
            <a:endParaRPr kumimoji="1" lang="ja-JP" altLang="en-US" dirty="0">
              <a:solidFill>
                <a:schemeClr val="tx1"/>
              </a:solidFill>
            </a:endParaRPr>
          </a:p>
        </p:txBody>
      </p:sp>
      <p:sp>
        <p:nvSpPr>
          <p:cNvPr id="16" name="正方形/長方形 15"/>
          <p:cNvSpPr/>
          <p:nvPr/>
        </p:nvSpPr>
        <p:spPr>
          <a:xfrm>
            <a:off x="8273120" y="2001388"/>
            <a:ext cx="79208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spcCol="0" rtlCol="0" anchor="ctr"/>
          <a:lstStyle/>
          <a:p>
            <a:pPr algn="ctr"/>
            <a:r>
              <a:rPr lang="ja-JP" altLang="en-US" sz="800" dirty="0">
                <a:solidFill>
                  <a:schemeClr val="tx1"/>
                </a:solidFill>
              </a:rPr>
              <a:t>（単位：％）</a:t>
            </a:r>
            <a:endParaRPr kumimoji="1" lang="ja-JP" altLang="en-US" dirty="0">
              <a:solidFill>
                <a:schemeClr val="tx1"/>
              </a:solidFill>
            </a:endParaRPr>
          </a:p>
        </p:txBody>
      </p:sp>
      <p:sp>
        <p:nvSpPr>
          <p:cNvPr id="17" name="正方形/長方形 16"/>
          <p:cNvSpPr/>
          <p:nvPr/>
        </p:nvSpPr>
        <p:spPr>
          <a:xfrm>
            <a:off x="179512" y="2996952"/>
            <a:ext cx="8309124" cy="4263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spcCol="0" rtlCol="0" anchor="ctr"/>
          <a:lstStyle/>
          <a:p>
            <a:r>
              <a:rPr lang="en-US" altLang="ja-JP" sz="900" dirty="0">
                <a:solidFill>
                  <a:schemeClr val="tx1"/>
                </a:solidFill>
              </a:rPr>
              <a:t>※ </a:t>
            </a:r>
            <a:r>
              <a:rPr lang="ja-JP" altLang="en-US" sz="900" dirty="0">
                <a:solidFill>
                  <a:schemeClr val="tx1"/>
                </a:solidFill>
              </a:rPr>
              <a:t>死因別死亡確率とは、生命表の上で、ある年齢の者が将来どの死因で死亡するかを計算し、確率の形で表したものであり、実際の死亡割合とは異なる。</a:t>
            </a:r>
            <a:endParaRPr lang="en-US" altLang="ja-JP" sz="900" dirty="0">
              <a:solidFill>
                <a:schemeClr val="tx1"/>
              </a:solidFill>
            </a:endParaRPr>
          </a:p>
          <a:p>
            <a:r>
              <a:rPr lang="en-US" altLang="ja-JP" sz="900" dirty="0">
                <a:solidFill>
                  <a:schemeClr val="tx1"/>
                </a:solidFill>
              </a:rPr>
              <a:t>※ </a:t>
            </a:r>
            <a:r>
              <a:rPr lang="ja-JP" altLang="en-US" sz="900" dirty="0">
                <a:solidFill>
                  <a:schemeClr val="tx1"/>
                </a:solidFill>
              </a:rPr>
              <a:t>表中の死因別死亡確率は、０歳における数値である。</a:t>
            </a:r>
            <a:endParaRPr lang="ja-JP" altLang="en-US" sz="2000" dirty="0">
              <a:solidFill>
                <a:schemeClr val="tx1"/>
              </a:solidFill>
            </a:endParaRPr>
          </a:p>
        </p:txBody>
      </p:sp>
      <p:sp>
        <p:nvSpPr>
          <p:cNvPr id="18" name="正方形/長方形 17"/>
          <p:cNvSpPr>
            <a:spLocks noChangeArrowheads="1"/>
          </p:cNvSpPr>
          <p:nvPr/>
        </p:nvSpPr>
        <p:spPr bwMode="auto">
          <a:xfrm>
            <a:off x="6516217" y="6567155"/>
            <a:ext cx="2334528" cy="24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a:latin typeface="+mj-ea"/>
                <a:ea typeface="+mj-ea"/>
              </a:rPr>
              <a:t>資料：厚生労働省「生命表」より作成</a:t>
            </a:r>
            <a:endParaRPr lang="ja-JP" altLang="en-US" sz="800" dirty="0">
              <a:latin typeface="+mj-ea"/>
              <a:ea typeface="+mj-ea"/>
            </a:endParaRPr>
          </a:p>
        </p:txBody>
      </p:sp>
      <p:sp>
        <p:nvSpPr>
          <p:cNvPr id="19"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8</a:t>
            </a:fld>
            <a:endParaRPr lang="ja-JP" altLang="en-US" sz="1800" dirty="0">
              <a:solidFill>
                <a:schemeClr val="tx1"/>
              </a:solidFill>
            </a:endParaRPr>
          </a:p>
        </p:txBody>
      </p:sp>
      <p:pic>
        <p:nvPicPr>
          <p:cNvPr id="2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1083498"/>
            <a:ext cx="892492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5696" y="2278661"/>
            <a:ext cx="892492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435979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3713</TotalTime>
  <Words>2600</Words>
  <Application>Microsoft Office PowerPoint</Application>
  <PresentationFormat>画面に合わせる (4:3)</PresentationFormat>
  <Paragraphs>411</Paragraphs>
  <Slides>25</Slides>
  <Notes>20</Notes>
  <HiddenSlides>0</HiddenSlides>
  <MMClips>0</MMClips>
  <ScaleCrop>false</ScaleCrop>
  <HeadingPairs>
    <vt:vector size="4" baseType="variant">
      <vt:variant>
        <vt:lpstr>テーマ</vt:lpstr>
      </vt:variant>
      <vt:variant>
        <vt:i4>2</vt:i4>
      </vt:variant>
      <vt:variant>
        <vt:lpstr>スライド タイトル</vt:lpstr>
      </vt:variant>
      <vt:variant>
        <vt:i4>25</vt:i4>
      </vt:variant>
    </vt:vector>
  </HeadingPairs>
  <TitlesOfParts>
    <vt:vector size="27" baseType="lpstr">
      <vt:lpstr>Office テーマ</vt:lpstr>
      <vt:lpstr>Office ​​テーマ</vt:lpstr>
      <vt:lpstr>具体的目標の進捗管理に係る参考指標＜目次＞</vt:lpstr>
      <vt:lpstr>方向性Ⅰ）若者が活躍でき、子育て安心の都市「大阪」の実現</vt:lpstr>
      <vt:lpstr>方向性Ⅰ）若者が活躍でき、子育て安心の都市「大阪」の実現</vt:lpstr>
      <vt:lpstr>方向性Ⅰ）若者が活躍でき、子育て安心の都市「大阪」の実現</vt:lpstr>
      <vt:lpstr>方向性Ⅰ）若者が活躍でき、子育て安心の都市「大阪」の実現</vt:lpstr>
      <vt:lpstr>方向性Ⅰ）若者が活躍でき、子育て安心の都市「大阪」の実現</vt:lpstr>
      <vt:lpstr>方向性Ⅰ）若者が活躍でき、子育て安心の都市「大阪」の実現</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方向性Ⅲ）東西二極の一極としての社会経済構造の構築</vt:lpstr>
      <vt:lpstr>PowerPoint プレゼンテーション</vt:lpstr>
      <vt:lpstr>方向性Ⅲ）大阪府の経済成長率の推移</vt:lpstr>
      <vt:lpstr>方向性Ⅲ）大阪府の経済成長率の推移</vt:lpstr>
      <vt:lpstr>方向性Ⅲ）大阪府の経済成長率の推移</vt:lpstr>
      <vt:lpstr>方向性Ⅲ）大阪府の経済成長率の推移</vt:lpstr>
      <vt:lpstr>方向性Ⅲ）大阪府の経済成長率の推移</vt:lpstr>
      <vt:lpstr>方向性Ⅲ）大阪府の経済成長率の推移</vt:lpstr>
      <vt:lpstr>方向性Ⅲ）大阪府の経済成長率の推移</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方向性Ⅰ）若者が活躍でき、子育て安心の都市「大阪」の実現</dc:title>
  <dc:creator>中村　亮太</dc:creator>
  <cp:lastModifiedBy>HOSTNAME</cp:lastModifiedBy>
  <cp:revision>132</cp:revision>
  <cp:lastPrinted>2018-07-27T00:52:14Z</cp:lastPrinted>
  <dcterms:created xsi:type="dcterms:W3CDTF">2018-01-15T02:18:04Z</dcterms:created>
  <dcterms:modified xsi:type="dcterms:W3CDTF">2018-07-27T00:52:56Z</dcterms:modified>
</cp:coreProperties>
</file>