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A9212-E3C4-47E2-AB76-9957C017F5F7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EF5F-7DBF-4A40-9C45-EC83E7153B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781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資料これ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6EF5F-7DBF-4A40-9C45-EC83E7153B7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33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11" Type="http://schemas.openxmlformats.org/officeDocument/2006/relationships/image" Target="../media/image9.png"/><Relationship Id="rId5" Type="http://schemas.openxmlformats.org/officeDocument/2006/relationships/image" Target="../media/image3.emf"/><Relationship Id="rId10" Type="http://schemas.openxmlformats.org/officeDocument/2006/relationships/image" Target="../media/image8.emf"/><Relationship Id="rId4" Type="http://schemas.openxmlformats.org/officeDocument/2006/relationships/image" Target="../media/image2.png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20688"/>
          </a:xfrm>
          <a:solidFill>
            <a:srgbClr val="3366FF"/>
          </a:solidFill>
          <a:ln>
            <a:solidFill>
              <a:srgbClr val="3366FF"/>
            </a:solidFill>
          </a:ln>
        </p:spPr>
        <p:txBody>
          <a:bodyPr>
            <a:noAutofit/>
          </a:bodyPr>
          <a:lstStyle/>
          <a:p>
            <a:pPr algn="l"/>
            <a:r>
              <a:rPr lang="ja-JP" altLang="en-US" sz="2000" b="1" dirty="0" smtClean="0">
                <a:solidFill>
                  <a:schemeClr val="bg1"/>
                </a:solidFill>
                <a:latin typeface="+mj-ea"/>
                <a:cs typeface="Meiryo UI" panose="020B0604030504040204" pitchFamily="50" charset="-128"/>
              </a:rPr>
              <a:t>大阪府の将来推計人口の点検について</a:t>
            </a:r>
            <a:endParaRPr kumimoji="1" lang="ja-JP" altLang="en-US" sz="3200" b="1" dirty="0">
              <a:solidFill>
                <a:schemeClr val="bg1"/>
              </a:solidFill>
              <a:latin typeface="+mj-ea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908720"/>
            <a:ext cx="878497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　国の都道府県別将来推計人口の推計（</a:t>
            </a:r>
            <a:r>
              <a:rPr lang="en-US" altLang="ja-JP" sz="1200" dirty="0" smtClean="0"/>
              <a:t>2013</a:t>
            </a:r>
            <a:r>
              <a:rPr lang="ja-JP" altLang="en-US" sz="1200" dirty="0" smtClean="0"/>
              <a:t>年）手法をベースに、国勢調査結果（</a:t>
            </a:r>
            <a:r>
              <a:rPr lang="en-US" altLang="ja-JP" sz="1200" dirty="0" smtClean="0"/>
              <a:t>2010</a:t>
            </a:r>
            <a:r>
              <a:rPr lang="ja-JP" altLang="en-US" sz="1200" dirty="0" smtClean="0"/>
              <a:t>年）を基準人口として、将来における出生数や死亡数、社会増減など</a:t>
            </a:r>
            <a:r>
              <a:rPr lang="en-US" altLang="ja-JP" sz="1200" dirty="0" smtClean="0"/>
              <a:t>2040</a:t>
            </a:r>
            <a:r>
              <a:rPr lang="ja-JP" altLang="en-US" sz="1200" dirty="0" smtClean="0"/>
              <a:t>年までの大阪府における将来人口を推計したもの。</a:t>
            </a:r>
            <a:endParaRPr lang="en-US" altLang="ja-JP" sz="12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96" y="692696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■大阪府の将来推計人口とは</a:t>
            </a:r>
            <a:endParaRPr kumimoji="1" lang="ja-JP" altLang="en-US" sz="1200" b="1" dirty="0"/>
          </a:p>
        </p:txBody>
      </p:sp>
      <p:sp>
        <p:nvSpPr>
          <p:cNvPr id="7" name="フローチャート : 組合せ 6"/>
          <p:cNvSpPr/>
          <p:nvPr/>
        </p:nvSpPr>
        <p:spPr>
          <a:xfrm rot="16200000">
            <a:off x="2293090" y="3697577"/>
            <a:ext cx="2199149" cy="144018"/>
          </a:xfrm>
          <a:prstGeom prst="flowChartMer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635897" y="4581128"/>
            <a:ext cx="547260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00" u="sng" dirty="0" smtClean="0"/>
              <a:t>府独自推計について</a:t>
            </a:r>
            <a:endParaRPr kumimoji="1" lang="en-US" altLang="ja-JP" sz="900" u="sng" dirty="0" smtClean="0"/>
          </a:p>
          <a:p>
            <a:r>
              <a:rPr lang="ja-JP" altLang="en-US" sz="900" dirty="0" smtClean="0"/>
              <a:t>○ 国推計によると</a:t>
            </a:r>
            <a:r>
              <a:rPr lang="en-US" altLang="ja-JP" sz="900" dirty="0" smtClean="0"/>
              <a:t>2020</a:t>
            </a:r>
            <a:r>
              <a:rPr lang="ja-JP" altLang="en-US" sz="900" dirty="0" smtClean="0"/>
              <a:t>年までの</a:t>
            </a:r>
            <a:r>
              <a:rPr lang="en-US" altLang="ja-JP" sz="900" dirty="0" smtClean="0"/>
              <a:t>10</a:t>
            </a:r>
            <a:r>
              <a:rPr lang="ja-JP" altLang="en-US" sz="900" dirty="0" smtClean="0"/>
              <a:t>年間で転出入の傾向は収束していき、</a:t>
            </a:r>
            <a:r>
              <a:rPr lang="en-US" altLang="ja-JP" sz="900" dirty="0" smtClean="0"/>
              <a:t>1/2</a:t>
            </a:r>
            <a:r>
              <a:rPr lang="ja-JP" altLang="en-US" sz="900" dirty="0" smtClean="0"/>
              <a:t>になるとして純移動率を設定。</a:t>
            </a:r>
            <a:endParaRPr lang="en-US" altLang="ja-JP" sz="900" dirty="0" smtClean="0"/>
          </a:p>
          <a:p>
            <a:r>
              <a:rPr lang="ja-JP" altLang="en-US" sz="900" dirty="0" smtClean="0"/>
              <a:t>○ 府推計では、直近の人口移動の傾向が今後も継続するとして、純移動率を設定。</a:t>
            </a:r>
            <a:endParaRPr lang="en-US" altLang="ja-JP" sz="900" dirty="0" smtClean="0"/>
          </a:p>
          <a:p>
            <a:r>
              <a:rPr lang="ja-JP" altLang="en-US" sz="900" dirty="0" smtClean="0"/>
              <a:t>○ その他の仮定値（生残率・子ども女性比・</a:t>
            </a:r>
            <a:r>
              <a:rPr lang="en-US" altLang="ja-JP" sz="900" dirty="0" smtClean="0"/>
              <a:t>0-4</a:t>
            </a:r>
            <a:r>
              <a:rPr lang="ja-JP" altLang="en-US" sz="900" dirty="0" smtClean="0"/>
              <a:t>歳男女比）については、国推計と同様の数値を使用。</a:t>
            </a:r>
            <a:endParaRPr lang="en-US" altLang="ja-JP" sz="9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495" y="1423810"/>
            <a:ext cx="33571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■大阪府の人口の潮流</a:t>
            </a:r>
            <a:r>
              <a:rPr lang="ja-JP" altLang="en-US" sz="1050" b="1" dirty="0" smtClean="0"/>
              <a:t>（大阪府</a:t>
            </a:r>
            <a:r>
              <a:rPr lang="ja-JP" altLang="en-US" sz="1050" b="1" dirty="0" smtClean="0"/>
              <a:t>人口ビジョンより）</a:t>
            </a:r>
            <a:endParaRPr kumimoji="1" lang="ja-JP" altLang="en-US" sz="1200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63888" y="1423808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■将来推計と実績値（</a:t>
            </a:r>
            <a:r>
              <a:rPr lang="en-US" altLang="ja-JP" sz="1200" b="1" dirty="0" smtClean="0"/>
              <a:t>2015</a:t>
            </a:r>
            <a:r>
              <a:rPr lang="ja-JP" altLang="en-US" sz="1200" b="1" dirty="0" smtClean="0"/>
              <a:t>年）の比較</a:t>
            </a:r>
            <a:endParaRPr kumimoji="1" lang="ja-JP" altLang="en-US" sz="1200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7504" y="1711841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【</a:t>
            </a:r>
            <a:r>
              <a:rPr lang="ja-JP" altLang="en-US" sz="1200" b="1" dirty="0" smtClean="0"/>
              <a:t>人口総数の推移</a:t>
            </a:r>
            <a:r>
              <a:rPr lang="en-US" altLang="ja-JP" sz="1200" b="1" dirty="0" smtClean="0"/>
              <a:t>】</a:t>
            </a:r>
            <a:endParaRPr kumimoji="1" lang="ja-JP" altLang="en-US" sz="1200" b="1" dirty="0"/>
          </a:p>
        </p:txBody>
      </p:sp>
      <p:sp>
        <p:nvSpPr>
          <p:cNvPr id="20" name="フローチャート : 組合せ 19"/>
          <p:cNvSpPr/>
          <p:nvPr/>
        </p:nvSpPr>
        <p:spPr>
          <a:xfrm>
            <a:off x="5541138" y="5420109"/>
            <a:ext cx="1662123" cy="144390"/>
          </a:xfrm>
          <a:prstGeom prst="flowChartMer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5" name="グループ化 24"/>
          <p:cNvGrpSpPr/>
          <p:nvPr/>
        </p:nvGrpSpPr>
        <p:grpSpPr>
          <a:xfrm>
            <a:off x="35496" y="3946381"/>
            <a:ext cx="3384376" cy="2002899"/>
            <a:chOff x="891580" y="2489123"/>
            <a:chExt cx="8000900" cy="4204804"/>
          </a:xfrm>
        </p:grpSpPr>
        <p:pic>
          <p:nvPicPr>
            <p:cNvPr id="2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150" y="2489123"/>
              <a:ext cx="7251924" cy="3676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7" name="AutoShape 7"/>
            <p:cNvCxnSpPr>
              <a:cxnSpLocks noChangeShapeType="1"/>
            </p:cNvCxnSpPr>
            <p:nvPr/>
          </p:nvCxnSpPr>
          <p:spPr bwMode="auto">
            <a:xfrm flipV="1">
              <a:off x="2687150" y="4734443"/>
              <a:ext cx="1189867" cy="164121"/>
            </a:xfrm>
            <a:prstGeom prst="straightConnector1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AutoShape 8"/>
            <p:cNvCxnSpPr>
              <a:cxnSpLocks noChangeShapeType="1"/>
            </p:cNvCxnSpPr>
            <p:nvPr/>
          </p:nvCxnSpPr>
          <p:spPr bwMode="auto">
            <a:xfrm>
              <a:off x="2915873" y="3671221"/>
              <a:ext cx="1033103" cy="606532"/>
            </a:xfrm>
            <a:prstGeom prst="straightConnector1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29" name="Picture 16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2636912"/>
              <a:ext cx="3566852" cy="466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Text Box 3"/>
            <p:cNvSpPr txBox="1">
              <a:spLocks noChangeArrowheads="1"/>
            </p:cNvSpPr>
            <p:nvPr/>
          </p:nvSpPr>
          <p:spPr bwMode="auto">
            <a:xfrm>
              <a:off x="1688579" y="6191019"/>
              <a:ext cx="7203901" cy="5029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mpd="dbl" algn="ctr">
                  <a:solidFill>
                    <a:srgbClr val="7030A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266700" lvl="1" indent="-266700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出典：</a:t>
              </a:r>
              <a:r>
                <a:rPr lang="en-US" altLang="ja-JP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2010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年までは総務省「国勢調査」。</a:t>
              </a:r>
              <a:r>
                <a:rPr lang="en-US" altLang="ja-JP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2015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以降は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、大阪府「大阪府の将来推計人口の点検について」（平成</a:t>
              </a:r>
              <a:r>
                <a:rPr lang="en-US" altLang="ja-JP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26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年３月）における大阪府の人口推計（ケース２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266700" lvl="1" indent="-266700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大阪府政策企画部推計。</a:t>
              </a:r>
              <a:r>
                <a:rPr kumimoji="1" lang="ja-JP" altLang="en-US" sz="600" b="0" i="0" u="none" strike="noStrike" cap="none" normalizeH="0" baseline="0" dirty="0" smtClean="0">
                  <a:ln>
                    <a:noFill/>
                  </a:ln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</a:t>
              </a:r>
              <a:endParaRPr kumimoji="1" lang="ja-JP" altLang="ja-JP" sz="600" b="0" i="0" u="none" strike="noStrike" cap="none" normalizeH="0" baseline="0" dirty="0" smtClean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pic>
          <p:nvPicPr>
            <p:cNvPr id="31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1580" y="3103349"/>
              <a:ext cx="800100" cy="2295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6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4298489"/>
              <a:ext cx="1781175" cy="600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7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7185" y="4859107"/>
              <a:ext cx="1800225" cy="723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" name="Picture 8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1760" y="2814067"/>
              <a:ext cx="1419225" cy="542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9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7984" y="3679784"/>
              <a:ext cx="1514475" cy="628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10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2891" y="2924944"/>
              <a:ext cx="1533525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1" name="テキスト ボックス 40"/>
          <p:cNvSpPr txBox="1"/>
          <p:nvPr/>
        </p:nvSpPr>
        <p:spPr>
          <a:xfrm>
            <a:off x="179512" y="3656057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【</a:t>
            </a:r>
            <a:r>
              <a:rPr lang="ja-JP" altLang="en-US" sz="1200" b="1" dirty="0" smtClean="0"/>
              <a:t>出生数・死亡数の推移と将来推計</a:t>
            </a:r>
            <a:r>
              <a:rPr lang="en-US" altLang="ja-JP" sz="1200" b="1" dirty="0" smtClean="0"/>
              <a:t>】</a:t>
            </a:r>
            <a:endParaRPr kumimoji="1" lang="ja-JP" altLang="en-US" sz="1200" b="1" dirty="0"/>
          </a:p>
        </p:txBody>
      </p:sp>
      <p:sp>
        <p:nvSpPr>
          <p:cNvPr id="6" name="角丸四角形 5"/>
          <p:cNvSpPr/>
          <p:nvPr/>
        </p:nvSpPr>
        <p:spPr>
          <a:xfrm>
            <a:off x="4229961" y="5710632"/>
            <a:ext cx="4284477" cy="8640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u="sng" dirty="0" smtClean="0">
                <a:solidFill>
                  <a:schemeClr val="tx1"/>
                </a:solidFill>
              </a:rPr>
              <a:t>推計結果について</a:t>
            </a:r>
            <a:endParaRPr kumimoji="1" lang="en-US" altLang="ja-JP" sz="1200" u="sng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直近の人口移動の傾向を加味した府独自推計の方が、国推計よりも実績との乖離率が低い結果となった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04" y="1968124"/>
            <a:ext cx="2963144" cy="1541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432857"/>
              </p:ext>
            </p:extLst>
          </p:nvPr>
        </p:nvGraphicFramePr>
        <p:xfrm>
          <a:off x="3766170" y="1848480"/>
          <a:ext cx="5198318" cy="246714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21854"/>
                <a:gridCol w="792088"/>
                <a:gridCol w="1008112"/>
                <a:gridCol w="648072"/>
                <a:gridCol w="1008112"/>
                <a:gridCol w="720080"/>
              </a:tblGrid>
              <a:tr h="280601">
                <a:tc rowSpan="2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実績値</a:t>
                      </a:r>
                      <a:endParaRPr kumimoji="1" lang="ja-JP" altLang="en-US" sz="900" dirty="0"/>
                    </a:p>
                  </a:txBody>
                  <a:tcPr anchor="ctr"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大阪府の将来推計人口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国の推計人口（社人研）</a:t>
                      </a:r>
                      <a:endParaRPr kumimoji="1" lang="ja-JP" altLang="en-US" sz="900" dirty="0"/>
                    </a:p>
                  </a:txBody>
                  <a:tcPr anchor="ctr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06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府独自推計値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乖離数（率）</a:t>
                      </a:r>
                      <a:endParaRPr kumimoji="1" lang="ja-JP" altLang="en-US" sz="900" dirty="0"/>
                    </a:p>
                  </a:txBody>
                  <a:tcPr anchor="ctr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国推計値</a:t>
                      </a:r>
                      <a:endParaRPr kumimoji="1" lang="ja-JP" altLang="en-US" sz="900" dirty="0"/>
                    </a:p>
                  </a:txBody>
                  <a:tcPr anchor="ctr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乖離数（率）</a:t>
                      </a:r>
                      <a:endParaRPr kumimoji="1" lang="ja-JP" altLang="en-US" sz="900" dirty="0"/>
                    </a:p>
                  </a:txBody>
                  <a:tcPr anchor="ctr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5197">
                <a:tc>
                  <a:txBody>
                    <a:bodyPr/>
                    <a:lstStyle/>
                    <a:p>
                      <a:r>
                        <a:rPr kumimoji="1" lang="ja-JP" altLang="en-US" sz="900" dirty="0" smtClean="0"/>
                        <a:t>総人口</a:t>
                      </a:r>
                      <a:endParaRPr kumimoji="1" lang="en-US" altLang="ja-JP" sz="900" dirty="0" smtClean="0"/>
                    </a:p>
                    <a:p>
                      <a:r>
                        <a:rPr kumimoji="1" lang="ja-JP" altLang="en-US" sz="900" dirty="0" smtClean="0"/>
                        <a:t>（</a:t>
                      </a:r>
                      <a:r>
                        <a:rPr kumimoji="1" lang="en-US" altLang="ja-JP" sz="900" dirty="0" smtClean="0"/>
                        <a:t>2015.10.1</a:t>
                      </a:r>
                      <a:r>
                        <a:rPr kumimoji="1" lang="ja-JP" altLang="en-US" sz="900" dirty="0" smtClean="0"/>
                        <a:t>時点）</a:t>
                      </a:r>
                      <a:endParaRPr kumimoji="1" lang="ja-JP" altLang="en-US" sz="900" dirty="0"/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8,839,469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8,813,963</a:t>
                      </a:r>
                      <a:r>
                        <a:rPr lang="ja-JP" sz="900" kern="100" dirty="0">
                          <a:effectLst/>
                        </a:rPr>
                        <a:t>　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100" dirty="0" smtClean="0">
                          <a:effectLst/>
                        </a:rPr>
                        <a:t>▲</a:t>
                      </a:r>
                      <a:r>
                        <a:rPr lang="en-US" altLang="ja-JP" sz="900" kern="100" dirty="0" smtClean="0">
                          <a:effectLst/>
                        </a:rPr>
                        <a:t>25,506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（▲</a:t>
                      </a:r>
                      <a:r>
                        <a:rPr kumimoji="1" lang="en-US" altLang="ja-JP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0.3%</a:t>
                      </a:r>
                      <a:r>
                        <a:rPr kumimoji="1" lang="ja-JP" altLang="en-US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ja-JP" altLang="ja-JP" sz="9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900" kern="100" dirty="0" smtClean="0">
                          <a:effectLst/>
                        </a:rPr>
                        <a:t>8,808,282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100" dirty="0" smtClean="0">
                          <a:effectLst/>
                        </a:rPr>
                        <a:t>▲</a:t>
                      </a:r>
                      <a:r>
                        <a:rPr lang="en-US" altLang="ja-JP" sz="900" kern="100" dirty="0" smtClean="0">
                          <a:effectLst/>
                        </a:rPr>
                        <a:t>31,187</a:t>
                      </a:r>
                      <a:endParaRPr lang="ja-JP" altLang="ja-JP" sz="9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r"/>
                      <a:r>
                        <a:rPr kumimoji="1" lang="ja-JP" altLang="en-US" sz="900" dirty="0" smtClean="0"/>
                        <a:t>（▲</a:t>
                      </a:r>
                      <a:r>
                        <a:rPr kumimoji="1" lang="en-US" altLang="ja-JP" sz="900" dirty="0" smtClean="0"/>
                        <a:t>0.4%</a:t>
                      </a:r>
                      <a:r>
                        <a:rPr kumimoji="1" lang="ja-JP" altLang="en-US" sz="900" dirty="0" smtClean="0"/>
                        <a:t>）</a:t>
                      </a:r>
                      <a:endParaRPr kumimoji="1" lang="en-US" altLang="ja-JP" sz="900" dirty="0" smtClean="0"/>
                    </a:p>
                  </a:txBody>
                  <a:tcPr anchor="ctr"/>
                </a:tc>
              </a:tr>
              <a:tr h="455197">
                <a:tc>
                  <a:txBody>
                    <a:bodyPr/>
                    <a:lstStyle/>
                    <a:p>
                      <a:r>
                        <a:rPr kumimoji="1" lang="ja-JP" altLang="en-US" sz="900" dirty="0" smtClean="0"/>
                        <a:t>出生数</a:t>
                      </a:r>
                      <a:endParaRPr kumimoji="1" lang="en-US" altLang="ja-JP" sz="900" dirty="0" smtClean="0"/>
                    </a:p>
                    <a:p>
                      <a:r>
                        <a:rPr kumimoji="1" lang="ja-JP" altLang="en-US" sz="900" dirty="0" smtClean="0"/>
                        <a:t>（</a:t>
                      </a:r>
                      <a:r>
                        <a:rPr kumimoji="1" lang="en-US" altLang="ja-JP" sz="900" dirty="0" smtClean="0"/>
                        <a:t>2010-2015</a:t>
                      </a:r>
                      <a:r>
                        <a:rPr kumimoji="1" lang="ja-JP" altLang="en-US" sz="900" dirty="0" smtClean="0"/>
                        <a:t>年）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361,046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349,026</a:t>
                      </a:r>
                      <a:r>
                        <a:rPr lang="ja-JP" sz="900" kern="100">
                          <a:effectLst/>
                        </a:rPr>
                        <a:t>　</a:t>
                      </a:r>
                      <a:endParaRPr lang="ja-JP" sz="9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</a:rPr>
                        <a:t>▲</a:t>
                      </a:r>
                      <a:r>
                        <a:rPr lang="en-US" sz="900" kern="100" dirty="0" smtClean="0">
                          <a:effectLst/>
                        </a:rPr>
                        <a:t>12,020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1" lang="ja-JP" altLang="en-US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（▲</a:t>
                      </a:r>
                      <a:r>
                        <a:rPr kumimoji="1" lang="en-US" altLang="ja-JP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3.3%</a:t>
                      </a:r>
                      <a:r>
                        <a:rPr kumimoji="1" lang="ja-JP" altLang="en-US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700" kern="100" dirty="0" smtClean="0">
                          <a:effectLst/>
                        </a:rPr>
                        <a:t>※</a:t>
                      </a:r>
                      <a:r>
                        <a:rPr lang="en-US" sz="900" kern="100" dirty="0" smtClean="0">
                          <a:effectLst/>
                        </a:rPr>
                        <a:t>347,704</a:t>
                      </a:r>
                      <a:r>
                        <a:rPr lang="ja-JP" sz="900" kern="100" dirty="0">
                          <a:effectLst/>
                        </a:rPr>
                        <a:t>　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</a:rPr>
                        <a:t>▲</a:t>
                      </a:r>
                      <a:r>
                        <a:rPr lang="en-US" sz="900" kern="100" dirty="0" smtClean="0">
                          <a:effectLst/>
                        </a:rPr>
                        <a:t>13,342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（▲</a:t>
                      </a:r>
                      <a:r>
                        <a:rPr kumimoji="1" lang="en-US" altLang="ja-JP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3.7%</a:t>
                      </a:r>
                      <a:r>
                        <a:rPr kumimoji="1" lang="ja-JP" altLang="en-US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ja-JP" altLang="ja-JP" sz="9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/>
                </a:tc>
              </a:tr>
              <a:tr h="455197">
                <a:tc>
                  <a:txBody>
                    <a:bodyPr/>
                    <a:lstStyle/>
                    <a:p>
                      <a:r>
                        <a:rPr kumimoji="1" lang="ja-JP" altLang="en-US" sz="900" dirty="0" smtClean="0"/>
                        <a:t>死亡数</a:t>
                      </a:r>
                      <a:endParaRPr kumimoji="1" lang="en-US" altLang="ja-JP" sz="9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/>
                        <a:t>（</a:t>
                      </a:r>
                      <a:r>
                        <a:rPr kumimoji="1" lang="en-US" altLang="ja-JP" sz="900" dirty="0" smtClean="0"/>
                        <a:t>2010-2015</a:t>
                      </a:r>
                      <a:r>
                        <a:rPr kumimoji="1" lang="ja-JP" altLang="en-US" sz="900" dirty="0" smtClean="0"/>
                        <a:t>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407,993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420,503</a:t>
                      </a:r>
                      <a:r>
                        <a:rPr lang="ja-JP" sz="900" kern="100" dirty="0">
                          <a:effectLst/>
                        </a:rPr>
                        <a:t>　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12,510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1" lang="ja-JP" altLang="en-US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3.1%</a:t>
                      </a:r>
                      <a:r>
                        <a:rPr kumimoji="1" lang="ja-JP" altLang="en-US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700" kern="100" dirty="0" smtClean="0">
                          <a:effectLst/>
                        </a:rPr>
                        <a:t>※</a:t>
                      </a:r>
                      <a:r>
                        <a:rPr lang="en-US" sz="900" kern="100" dirty="0" smtClean="0">
                          <a:effectLst/>
                        </a:rPr>
                        <a:t>420,972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12,979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3.2%</a:t>
                      </a:r>
                      <a:r>
                        <a:rPr kumimoji="1" lang="ja-JP" altLang="en-US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ja-JP" altLang="ja-JP" sz="9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/>
                </a:tc>
              </a:tr>
              <a:tr h="455197">
                <a:tc>
                  <a:txBody>
                    <a:bodyPr/>
                    <a:lstStyle/>
                    <a:p>
                      <a:r>
                        <a:rPr kumimoji="1" lang="ja-JP" altLang="en-US" sz="900" dirty="0" smtClean="0"/>
                        <a:t>社会増減</a:t>
                      </a:r>
                      <a:endParaRPr kumimoji="1" lang="en-US" altLang="ja-JP" sz="9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/>
                        <a:t>（</a:t>
                      </a:r>
                      <a:r>
                        <a:rPr kumimoji="1" lang="en-US" altLang="ja-JP" sz="900" dirty="0" smtClean="0"/>
                        <a:t>2010-2015</a:t>
                      </a:r>
                      <a:r>
                        <a:rPr kumimoji="1" lang="ja-JP" altLang="en-US" sz="900" dirty="0" smtClean="0"/>
                        <a:t>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21,171</a:t>
                      </a:r>
                      <a:endParaRPr lang="ja-JP" sz="9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20,199</a:t>
                      </a:r>
                      <a:r>
                        <a:rPr lang="ja-JP" sz="900" kern="100" dirty="0">
                          <a:effectLst/>
                        </a:rPr>
                        <a:t>　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</a:rPr>
                        <a:t>▲</a:t>
                      </a:r>
                      <a:r>
                        <a:rPr lang="en-US" sz="900" kern="100" dirty="0" smtClean="0">
                          <a:effectLst/>
                        </a:rPr>
                        <a:t>972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1" lang="ja-JP" altLang="en-US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（▲</a:t>
                      </a:r>
                      <a:r>
                        <a:rPr kumimoji="1" lang="en-US" altLang="ja-JP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4.6%</a:t>
                      </a:r>
                      <a:r>
                        <a:rPr kumimoji="1" lang="ja-JP" altLang="en-US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700" kern="100" dirty="0" smtClean="0">
                          <a:effectLst/>
                        </a:rPr>
                        <a:t>※</a:t>
                      </a:r>
                      <a:r>
                        <a:rPr lang="en-US" sz="900" kern="100" dirty="0" smtClean="0">
                          <a:effectLst/>
                        </a:rPr>
                        <a:t>16,305</a:t>
                      </a:r>
                      <a:r>
                        <a:rPr lang="ja-JP" sz="900" kern="100" dirty="0">
                          <a:effectLst/>
                        </a:rPr>
                        <a:t>　</a:t>
                      </a:r>
                      <a:endParaRPr lang="ja-JP" sz="9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</a:rPr>
                        <a:t>▲</a:t>
                      </a:r>
                      <a:r>
                        <a:rPr lang="en-US" sz="900" kern="100" dirty="0" smtClean="0">
                          <a:effectLst/>
                        </a:rPr>
                        <a:t>4,866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（▲</a:t>
                      </a:r>
                      <a:r>
                        <a:rPr kumimoji="1" lang="en-US" altLang="ja-JP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23.0%</a:t>
                      </a:r>
                      <a:r>
                        <a:rPr kumimoji="1" lang="ja-JP" altLang="en-US" sz="9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ja-JP" altLang="ja-JP" sz="9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7104" marR="67104" marT="0" marB="0" anchor="ctr"/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5541138" y="1772816"/>
            <a:ext cx="1767166" cy="25965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タイトル 1"/>
          <p:cNvSpPr txBox="1">
            <a:spLocks/>
          </p:cNvSpPr>
          <p:nvPr/>
        </p:nvSpPr>
        <p:spPr>
          <a:xfrm>
            <a:off x="8028384" y="152401"/>
            <a:ext cx="936104" cy="396279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latin typeface="+mj-ea"/>
                <a:cs typeface="Meiryo UI" panose="020B0604030504040204" pitchFamily="50" charset="-128"/>
              </a:rPr>
              <a:t>資料</a:t>
            </a:r>
            <a:r>
              <a:rPr lang="en-US" altLang="ja-JP" sz="2000" b="1" dirty="0" smtClean="0">
                <a:latin typeface="+mj-ea"/>
                <a:cs typeface="Meiryo UI" panose="020B0604030504040204" pitchFamily="50" charset="-128"/>
              </a:rPr>
              <a:t>4</a:t>
            </a:r>
            <a:endParaRPr lang="ja-JP" altLang="en-US" sz="3200" b="1" dirty="0">
              <a:latin typeface="+mj-ea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364089" y="4365104"/>
            <a:ext cx="37444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※</a:t>
            </a:r>
            <a:r>
              <a:rPr lang="ja-JP" altLang="en-US" sz="800" dirty="0" smtClean="0"/>
              <a:t>国推計では公表されて</a:t>
            </a:r>
            <a:r>
              <a:rPr lang="ja-JP" altLang="en-US" sz="800" dirty="0"/>
              <a:t>おりませんが</a:t>
            </a:r>
            <a:r>
              <a:rPr lang="ja-JP" altLang="en-US" sz="800" dirty="0" smtClean="0"/>
              <a:t>、公表数値と仮定値をもとに府が算出した値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1062107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339</Words>
  <Application>Microsoft Office PowerPoint</Application>
  <PresentationFormat>画面に合わせる (4:3)</PresentationFormat>
  <Paragraphs>62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大阪府の将来推計人口の点検について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方向性Ⅰ）若者が活躍でき、子育て安心の都市「大阪」の実現</dc:title>
  <dc:creator>中村　亮太</dc:creator>
  <cp:lastModifiedBy>HOSTNAME</cp:lastModifiedBy>
  <cp:revision>25</cp:revision>
  <cp:lastPrinted>2018-01-16T08:16:00Z</cp:lastPrinted>
  <dcterms:created xsi:type="dcterms:W3CDTF">2018-01-15T02:18:04Z</dcterms:created>
  <dcterms:modified xsi:type="dcterms:W3CDTF">2018-01-17T07:16:41Z</dcterms:modified>
</cp:coreProperties>
</file>