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3.xml" ContentType="application/vnd.openxmlformats-officedocument.presentationml.notesSlide+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346" r:id="rId5"/>
    <p:sldId id="347" r:id="rId6"/>
    <p:sldId id="478" r:id="rId7"/>
    <p:sldId id="479" r:id="rId8"/>
    <p:sldId id="480" r:id="rId9"/>
    <p:sldId id="481" r:id="rId10"/>
    <p:sldId id="48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514" r:id="rId25"/>
    <p:sldId id="497" r:id="rId26"/>
    <p:sldId id="498" r:id="rId27"/>
    <p:sldId id="499" r:id="rId28"/>
    <p:sldId id="500" r:id="rId29"/>
    <p:sldId id="501" r:id="rId30"/>
    <p:sldId id="502" r:id="rId31"/>
    <p:sldId id="503" r:id="rId32"/>
    <p:sldId id="504" r:id="rId33"/>
    <p:sldId id="507" r:id="rId34"/>
    <p:sldId id="508" r:id="rId35"/>
    <p:sldId id="509" r:id="rId36"/>
    <p:sldId id="510" r:id="rId37"/>
    <p:sldId id="511" r:id="rId38"/>
    <p:sldId id="512" r:id="rId39"/>
    <p:sldId id="454" r:id="rId40"/>
    <p:sldId id="455" r:id="rId41"/>
    <p:sldId id="456" r:id="rId42"/>
    <p:sldId id="457" r:id="rId43"/>
    <p:sldId id="458" r:id="rId44"/>
    <p:sldId id="459" r:id="rId45"/>
    <p:sldId id="465" r:id="rId46"/>
    <p:sldId id="466" r:id="rId47"/>
    <p:sldId id="461" r:id="rId48"/>
    <p:sldId id="460" r:id="rId49"/>
    <p:sldId id="462" r:id="rId50"/>
    <p:sldId id="463" r:id="rId51"/>
    <p:sldId id="464" r:id="rId52"/>
    <p:sldId id="467" r:id="rId53"/>
    <p:sldId id="469" r:id="rId54"/>
    <p:sldId id="470" r:id="rId55"/>
    <p:sldId id="471" r:id="rId56"/>
    <p:sldId id="472" r:id="rId57"/>
    <p:sldId id="516" r:id="rId58"/>
    <p:sldId id="473" r:id="rId59"/>
    <p:sldId id="474" r:id="rId60"/>
    <p:sldId id="475" r:id="rId61"/>
    <p:sldId id="476" r:id="rId62"/>
    <p:sldId id="477" r:id="rId63"/>
    <p:sldId id="303" r:id="rId64"/>
    <p:sldId id="515" r:id="rId65"/>
    <p:sldId id="348" r:id="rId66"/>
    <p:sldId id="349" r:id="rId6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0283" autoAdjust="0"/>
  </p:normalViewPr>
  <p:slideViewPr>
    <p:cSldViewPr>
      <p:cViewPr>
        <p:scale>
          <a:sx n="75" d="100"/>
          <a:sy n="75" d="100"/>
        </p:scale>
        <p:origin x="-148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2.xml.rels><?xml version="1.0" encoding="UTF-8" standalone="yes"?>
<Relationships xmlns="http://schemas.openxmlformats.org/package/2006/relationships"><Relationship Id="rId1" Type="http://schemas.openxmlformats.org/officeDocument/2006/relationships/oleObject" Target="file:///C:\Users\TanakaAs\AppData\Local\Microsoft\Windows\Temporary%20Internet%20Files\Content.Outlook\P8D2AR7H\&#23601;&#26989;&#29575;.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8;&#65289;&#32076;&#28168;&#12539;&#38599;&#2999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8;&#65289;&#32076;&#28168;&#12539;&#38599;&#29992;.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8;&#65289;&#32076;&#28168;&#12539;&#38599;&#2999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8;&#65289;&#32076;&#28168;&#12539;&#38599;&#2999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6.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9;&#65289;&#37117;&#24066;&#12539;&#12414;&#12385;&#12389;&#12367;&#1242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9;&#65289;&#37117;&#24066;&#12539;&#12414;&#12385;&#12389;&#12367;&#12426;.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9;&#65289;&#37117;&#24066;&#12539;&#12414;&#12385;&#12389;&#12367;&#12426;.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9;&#65289;&#37117;&#24066;&#12539;&#12414;&#12385;&#12389;&#12367;&#12426;.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3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9;&#65289;&#37117;&#24066;&#12539;&#12414;&#12385;&#12389;&#12367;&#12426;.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25913;&#65306;&#27704;&#30000;&#21644;&#12487;&#12540;&#12479;&#26681;&#25312;&#12288;&#12304;&#21407;&#26412;&#12305;&#20154;&#21475;&#12499;&#12472;&#12519;&#12531;&#65288;&#32032;&#26696;&#65289;&#31532;&#65299;&#3145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中国</c:v>
                </c:pt>
              </c:strCache>
            </c:strRef>
          </c:tx>
          <c:spPr>
            <a:solidFill>
              <a:schemeClr val="tx1">
                <a:lumMod val="50000"/>
                <a:lumOff val="50000"/>
              </a:schemeClr>
            </a:solidFill>
          </c:spPr>
          <c:invertIfNegative val="0"/>
          <c:dLbls>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Sheet1!$B$2:$B$5</c:f>
              <c:numCache>
                <c:formatCode>General</c:formatCode>
                <c:ptCount val="4"/>
                <c:pt idx="0">
                  <c:v>23</c:v>
                </c:pt>
                <c:pt idx="1">
                  <c:v>17</c:v>
                </c:pt>
                <c:pt idx="2">
                  <c:v>36</c:v>
                </c:pt>
                <c:pt idx="3">
                  <c:v>9</c:v>
                </c:pt>
              </c:numCache>
            </c:numRef>
          </c:val>
        </c:ser>
        <c:ser>
          <c:idx val="1"/>
          <c:order val="1"/>
          <c:tx>
            <c:strRef>
              <c:f>Sheet1!$C$1</c:f>
              <c:strCache>
                <c:ptCount val="1"/>
                <c:pt idx="0">
                  <c:v>台湾</c:v>
                </c:pt>
              </c:strCache>
            </c:strRef>
          </c:tx>
          <c:spPr>
            <a:solidFill>
              <a:schemeClr val="bg1">
                <a:lumMod val="75000"/>
              </a:schemeClr>
            </a:solidFill>
          </c:spPr>
          <c:invertIfNegative val="0"/>
          <c:dLbls>
            <c:dLbl>
              <c:idx val="2"/>
              <c:layout/>
              <c:tx>
                <c:rich>
                  <a:bodyPr/>
                  <a:lstStyle/>
                  <a:p>
                    <a:r>
                      <a:rPr lang="ja-JP" altLang="en-US" sz="900">
                        <a:solidFill>
                          <a:schemeClr val="bg1"/>
                        </a:solidFill>
                      </a:rPr>
                      <a:t>台湾</a:t>
                    </a:r>
                    <a:r>
                      <a:rPr lang="en-US" altLang="ja-JP" sz="900">
                        <a:solidFill>
                          <a:schemeClr val="bg1"/>
                        </a:solidFill>
                      </a:rPr>
                      <a:t/>
                    </a:r>
                    <a:br>
                      <a:rPr lang="en-US" altLang="ja-JP" sz="900">
                        <a:solidFill>
                          <a:schemeClr val="bg1"/>
                        </a:solidFill>
                      </a:rPr>
                    </a:br>
                    <a:r>
                      <a:rPr lang="en-US" altLang="ja-JP" sz="900">
                        <a:solidFill>
                          <a:schemeClr val="bg1"/>
                        </a:solidFill>
                      </a:rPr>
                      <a:t> 13</a:t>
                    </a:r>
                    <a:endParaRPr lang="en-US" altLang="ja-JP"/>
                  </a:p>
                </c:rich>
              </c:tx>
              <c:dLblPos val="ctr"/>
              <c:showLegendKey val="0"/>
              <c:showVal val="1"/>
              <c:showCatName val="0"/>
              <c:showSerName val="1"/>
              <c:showPercent val="0"/>
              <c:showBubbleSize val="0"/>
            </c:dLbl>
            <c:txPr>
              <a:bodyPr/>
              <a:lstStyle/>
              <a:p>
                <a:pPr>
                  <a:defRPr sz="900">
                    <a:solidFill>
                      <a:schemeClr val="bg1"/>
                    </a:solidFill>
                  </a:defRPr>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Sheet1!$C$2:$C$5</c:f>
              <c:numCache>
                <c:formatCode>General</c:formatCode>
                <c:ptCount val="4"/>
                <c:pt idx="0">
                  <c:v>19</c:v>
                </c:pt>
                <c:pt idx="1">
                  <c:v>13</c:v>
                </c:pt>
                <c:pt idx="2">
                  <c:v>13</c:v>
                </c:pt>
                <c:pt idx="3">
                  <c:v>22</c:v>
                </c:pt>
              </c:numCache>
            </c:numRef>
          </c:val>
        </c:ser>
        <c:ser>
          <c:idx val="2"/>
          <c:order val="2"/>
          <c:tx>
            <c:strRef>
              <c:f>Sheet1!$D$1</c:f>
              <c:strCache>
                <c:ptCount val="1"/>
                <c:pt idx="0">
                  <c:v>韓国</c:v>
                </c:pt>
              </c:strCache>
            </c:strRef>
          </c:tx>
          <c:spPr>
            <a:solidFill>
              <a:schemeClr val="accent5">
                <a:lumMod val="75000"/>
              </a:schemeClr>
            </a:solidFill>
          </c:spPr>
          <c:invertIfNegative val="0"/>
          <c:dLbls>
            <c:dLbl>
              <c:idx val="1"/>
              <c:layout/>
              <c:tx>
                <c:rich>
                  <a:bodyPr/>
                  <a:lstStyle/>
                  <a:p>
                    <a:r>
                      <a:rPr lang="ja-JP" altLang="en-US"/>
                      <a:t>韓国</a:t>
                    </a:r>
                    <a:r>
                      <a:rPr lang="en-US" altLang="ja-JP"/>
                      <a:t/>
                    </a:r>
                    <a:br>
                      <a:rPr lang="en-US" altLang="ja-JP"/>
                    </a:br>
                    <a:r>
                      <a:rPr lang="en-US" altLang="ja-JP"/>
                      <a:t> 8</a:t>
                    </a:r>
                  </a:p>
                </c:rich>
              </c:tx>
              <c:dLblPos val="ctr"/>
              <c:showLegendKey val="0"/>
              <c:showVal val="1"/>
              <c:showCatName val="0"/>
              <c:showSerName val="1"/>
              <c:showPercent val="0"/>
              <c:showBubbleSize val="0"/>
            </c:dLbl>
            <c:dLbl>
              <c:idx val="2"/>
              <c:layout/>
              <c:tx>
                <c:rich>
                  <a:bodyPr/>
                  <a:lstStyle/>
                  <a:p>
                    <a:pPr>
                      <a:defRPr sz="800"/>
                    </a:pPr>
                    <a:r>
                      <a:rPr lang="ja-JP" altLang="en-US" sz="800"/>
                      <a:t>韓国</a:t>
                    </a:r>
                    <a:r>
                      <a:rPr lang="en-US" altLang="ja-JP" sz="800"/>
                      <a:t/>
                    </a:r>
                    <a:br>
                      <a:rPr lang="en-US" altLang="ja-JP" sz="800"/>
                    </a:br>
                    <a:r>
                      <a:rPr lang="en-US" altLang="ja-JP" sz="800"/>
                      <a:t> 5</a:t>
                    </a:r>
                  </a:p>
                </c:rich>
              </c:tx>
              <c:spPr/>
              <c:dLblPos val="ctr"/>
              <c:showLegendKey val="0"/>
              <c:showVal val="1"/>
              <c:showCatName val="0"/>
              <c:showSerName val="1"/>
              <c:showPercent val="0"/>
              <c:showBubbleSize val="0"/>
            </c:dLbl>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Sheet1!$D$2:$D$5</c:f>
              <c:numCache>
                <c:formatCode>General</c:formatCode>
                <c:ptCount val="4"/>
                <c:pt idx="0">
                  <c:v>13</c:v>
                </c:pt>
                <c:pt idx="1">
                  <c:v>8</c:v>
                </c:pt>
                <c:pt idx="2">
                  <c:v>5</c:v>
                </c:pt>
                <c:pt idx="3">
                  <c:v>35</c:v>
                </c:pt>
              </c:numCache>
            </c:numRef>
          </c:val>
        </c:ser>
        <c:ser>
          <c:idx val="3"/>
          <c:order val="3"/>
          <c:tx>
            <c:strRef>
              <c:f>Sheet1!$E$1</c:f>
              <c:strCache>
                <c:ptCount val="1"/>
                <c:pt idx="0">
                  <c:v>香港</c:v>
                </c:pt>
              </c:strCache>
            </c:strRef>
          </c:tx>
          <c:spPr>
            <a:solidFill>
              <a:schemeClr val="accent5">
                <a:lumMod val="40000"/>
                <a:lumOff val="60000"/>
              </a:schemeClr>
            </a:solidFill>
          </c:spPr>
          <c:invertIfNegative val="0"/>
          <c:dLbls>
            <c:dLbl>
              <c:idx val="0"/>
              <c:layout/>
              <c:tx>
                <c:rich>
                  <a:bodyPr/>
                  <a:lstStyle/>
                  <a:p>
                    <a:r>
                      <a:rPr lang="ja-JP" altLang="en-US" sz="900"/>
                      <a:t>香港</a:t>
                    </a:r>
                    <a:r>
                      <a:rPr lang="en-US" altLang="ja-JP" sz="900"/>
                      <a:t/>
                    </a:r>
                    <a:br>
                      <a:rPr lang="en-US" altLang="ja-JP" sz="900"/>
                    </a:br>
                    <a:r>
                      <a:rPr lang="en-US" altLang="ja-JP" sz="900"/>
                      <a:t> 11</a:t>
                    </a:r>
                    <a:endParaRPr lang="en-US" altLang="ja-JP"/>
                  </a:p>
                </c:rich>
              </c:tx>
              <c:dLblPos val="ctr"/>
              <c:showLegendKey val="0"/>
              <c:showVal val="1"/>
              <c:showCatName val="0"/>
              <c:showSerName val="1"/>
              <c:showPercent val="0"/>
              <c:showBubbleSize val="0"/>
            </c:dLbl>
            <c:dLbl>
              <c:idx val="3"/>
              <c:layout/>
              <c:tx>
                <c:rich>
                  <a:bodyPr/>
                  <a:lstStyle/>
                  <a:p>
                    <a:r>
                      <a:rPr lang="ja-JP" altLang="en-US" sz="900"/>
                      <a:t>香港</a:t>
                    </a:r>
                    <a:r>
                      <a:rPr lang="en-US" altLang="ja-JP" sz="900"/>
                      <a:t/>
                    </a:r>
                    <a:br>
                      <a:rPr lang="en-US" altLang="ja-JP" sz="900"/>
                    </a:br>
                    <a:r>
                      <a:rPr lang="en-US" altLang="ja-JP" sz="900"/>
                      <a:t> 10</a:t>
                    </a:r>
                    <a:endParaRPr lang="en-US" altLang="ja-JP"/>
                  </a:p>
                </c:rich>
              </c:tx>
              <c:dLblPos val="ctr"/>
              <c:showLegendKey val="0"/>
              <c:showVal val="1"/>
              <c:showCatName val="0"/>
              <c:showSerName val="1"/>
              <c:showPercent val="0"/>
              <c:showBubbleSize val="0"/>
            </c:dLbl>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Sheet1!$E$2:$E$5</c:f>
              <c:numCache>
                <c:formatCode>General</c:formatCode>
                <c:ptCount val="4"/>
                <c:pt idx="0">
                  <c:v>11</c:v>
                </c:pt>
                <c:pt idx="3">
                  <c:v>10</c:v>
                </c:pt>
              </c:numCache>
            </c:numRef>
          </c:val>
        </c:ser>
        <c:ser>
          <c:idx val="4"/>
          <c:order val="4"/>
          <c:tx>
            <c:strRef>
              <c:f>Sheet1!$F$1</c:f>
              <c:strCache>
                <c:ptCount val="1"/>
                <c:pt idx="0">
                  <c:v>タイ</c:v>
                </c:pt>
              </c:strCache>
            </c:strRef>
          </c:tx>
          <c:spPr>
            <a:solidFill>
              <a:srgbClr val="9933FF"/>
            </a:solidFill>
          </c:spPr>
          <c:invertIfNegative val="0"/>
          <c:dLbls>
            <c:dLbl>
              <c:idx val="0"/>
              <c:layout/>
              <c:tx>
                <c:rich>
                  <a:bodyPr/>
                  <a:lstStyle/>
                  <a:p>
                    <a:r>
                      <a:rPr lang="ja-JP" altLang="en-US" sz="900"/>
                      <a:t>タイ</a:t>
                    </a:r>
                    <a:r>
                      <a:rPr lang="en-US" altLang="ja-JP" sz="900"/>
                      <a:t/>
                    </a:r>
                    <a:br>
                      <a:rPr lang="en-US" altLang="ja-JP" sz="900"/>
                    </a:br>
                    <a:r>
                      <a:rPr lang="en-US" altLang="ja-JP" sz="900"/>
                      <a:t> 4</a:t>
                    </a:r>
                    <a:endParaRPr lang="en-US" altLang="ja-JP"/>
                  </a:p>
                </c:rich>
              </c:tx>
              <c:dLblPos val="ctr"/>
              <c:showLegendKey val="0"/>
              <c:showVal val="1"/>
              <c:showCatName val="0"/>
              <c:showSerName val="1"/>
              <c:showPercent val="0"/>
              <c:showBubbleSize val="0"/>
            </c:dLbl>
            <c:dLbl>
              <c:idx val="2"/>
              <c:layout/>
              <c:tx>
                <c:rich>
                  <a:bodyPr/>
                  <a:lstStyle/>
                  <a:p>
                    <a:pPr>
                      <a:defRPr sz="800"/>
                    </a:pPr>
                    <a:r>
                      <a:rPr lang="ja-JP" altLang="en-US" sz="800"/>
                      <a:t>タイ</a:t>
                    </a:r>
                    <a:r>
                      <a:rPr lang="en-US" altLang="ja-JP" sz="800"/>
                      <a:t/>
                    </a:r>
                    <a:br>
                      <a:rPr lang="en-US" altLang="ja-JP" sz="800"/>
                    </a:br>
                    <a:r>
                      <a:rPr lang="en-US" altLang="ja-JP" sz="800"/>
                      <a:t> 7</a:t>
                    </a:r>
                  </a:p>
                </c:rich>
              </c:tx>
              <c:spPr/>
              <c:dLblPos val="ctr"/>
              <c:showLegendKey val="0"/>
              <c:showVal val="1"/>
              <c:showCatName val="0"/>
              <c:showSerName val="1"/>
              <c:showPercent val="0"/>
              <c:showBubbleSize val="0"/>
            </c:dLbl>
            <c:dLbl>
              <c:idx val="3"/>
              <c:layout/>
              <c:tx>
                <c:rich>
                  <a:bodyPr/>
                  <a:lstStyle/>
                  <a:p>
                    <a:r>
                      <a:rPr lang="ja-JP" altLang="en-US" sz="900"/>
                      <a:t>タイ</a:t>
                    </a:r>
                    <a:r>
                      <a:rPr lang="en-US" altLang="ja-JP" sz="900"/>
                      <a:t/>
                    </a:r>
                    <a:br>
                      <a:rPr lang="en-US" altLang="ja-JP" sz="900"/>
                    </a:br>
                    <a:r>
                      <a:rPr lang="en-US" altLang="ja-JP" sz="900"/>
                      <a:t> 5</a:t>
                    </a:r>
                    <a:endParaRPr lang="en-US" altLang="ja-JP"/>
                  </a:p>
                </c:rich>
              </c:tx>
              <c:dLblPos val="ctr"/>
              <c:showLegendKey val="0"/>
              <c:showVal val="1"/>
              <c:showCatName val="0"/>
              <c:showSerName val="1"/>
              <c:showPercent val="0"/>
              <c:showBubbleSize val="0"/>
            </c:dLbl>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Sheet1!$F$2:$F$5</c:f>
              <c:numCache>
                <c:formatCode>General</c:formatCode>
                <c:ptCount val="4"/>
                <c:pt idx="0">
                  <c:v>4</c:v>
                </c:pt>
                <c:pt idx="2">
                  <c:v>7</c:v>
                </c:pt>
                <c:pt idx="3">
                  <c:v>5</c:v>
                </c:pt>
              </c:numCache>
            </c:numRef>
          </c:val>
        </c:ser>
        <c:ser>
          <c:idx val="5"/>
          <c:order val="5"/>
          <c:tx>
            <c:strRef>
              <c:f>Sheet1!$G$1</c:f>
              <c:strCache>
                <c:ptCount val="1"/>
                <c:pt idx="0">
                  <c:v>アメリカ</c:v>
                </c:pt>
              </c:strCache>
            </c:strRef>
          </c:tx>
          <c:invertIfNegative val="0"/>
          <c:dLbls>
            <c:dLbl>
              <c:idx val="1"/>
              <c:layout/>
              <c:tx>
                <c:rich>
                  <a:bodyPr/>
                  <a:lstStyle/>
                  <a:p>
                    <a:pPr>
                      <a:defRPr sz="900"/>
                    </a:pPr>
                    <a:r>
                      <a:rPr lang="ja-JP" altLang="en-US" sz="900"/>
                      <a:t>アメリカ</a:t>
                    </a:r>
                    <a:r>
                      <a:rPr lang="en-US" altLang="ja-JP" sz="900"/>
                      <a:t/>
                    </a:r>
                    <a:br>
                      <a:rPr lang="en-US" altLang="ja-JP" sz="900"/>
                    </a:br>
                    <a:r>
                      <a:rPr lang="en-US" altLang="ja-JP" sz="900"/>
                      <a:t> 11</a:t>
                    </a:r>
                  </a:p>
                </c:rich>
              </c:tx>
              <c:spPr/>
              <c:dLblPos val="ctr"/>
              <c:showLegendKey val="0"/>
              <c:showVal val="1"/>
              <c:showCatName val="0"/>
              <c:showSerName val="1"/>
              <c:showPercent val="0"/>
              <c:showBubbleSize val="0"/>
            </c:dLbl>
            <c:dLbl>
              <c:idx val="2"/>
              <c:layout/>
              <c:tx>
                <c:rich>
                  <a:bodyPr/>
                  <a:lstStyle/>
                  <a:p>
                    <a:pPr>
                      <a:defRPr sz="800"/>
                    </a:pPr>
                    <a:r>
                      <a:rPr lang="ja-JP" altLang="en-US" sz="800"/>
                      <a:t>アメリカ</a:t>
                    </a:r>
                    <a:r>
                      <a:rPr lang="en-US" altLang="ja-JP" sz="800"/>
                      <a:t/>
                    </a:r>
                    <a:br>
                      <a:rPr lang="en-US" altLang="ja-JP" sz="800"/>
                    </a:br>
                    <a:r>
                      <a:rPr lang="en-US" altLang="ja-JP" sz="800"/>
                      <a:t> 8</a:t>
                    </a:r>
                  </a:p>
                </c:rich>
              </c:tx>
              <c:spPr/>
              <c:dLblPos val="ctr"/>
              <c:showLegendKey val="0"/>
              <c:showVal val="1"/>
              <c:showCatName val="0"/>
              <c:showSerName val="1"/>
              <c:showPercent val="0"/>
              <c:showBubbleSize val="0"/>
            </c:dLbl>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Sheet1!$G$2:$G$5</c:f>
              <c:numCache>
                <c:formatCode>General</c:formatCode>
                <c:ptCount val="4"/>
                <c:pt idx="1">
                  <c:v>11</c:v>
                </c:pt>
                <c:pt idx="2">
                  <c:v>8</c:v>
                </c:pt>
              </c:numCache>
            </c:numRef>
          </c:val>
        </c:ser>
        <c:ser>
          <c:idx val="6"/>
          <c:order val="6"/>
          <c:tx>
            <c:strRef>
              <c:f>Sheet1!$H$1</c:f>
              <c:strCache>
                <c:ptCount val="1"/>
                <c:pt idx="0">
                  <c:v>欧州</c:v>
                </c:pt>
              </c:strCache>
            </c:strRef>
          </c:tx>
          <c:invertIfNegative val="0"/>
          <c:dLbls>
            <c:dLbl>
              <c:idx val="1"/>
              <c:layout/>
              <c:tx>
                <c:rich>
                  <a:bodyPr/>
                  <a:lstStyle/>
                  <a:p>
                    <a:r>
                      <a:rPr lang="ja-JP" altLang="en-US"/>
                      <a:t>欧州</a:t>
                    </a:r>
                    <a:r>
                      <a:rPr lang="en-US" altLang="ja-JP"/>
                      <a:t/>
                    </a:r>
                    <a:br>
                      <a:rPr lang="en-US" altLang="ja-JP"/>
                    </a:br>
                    <a:r>
                      <a:rPr lang="en-US" altLang="ja-JP"/>
                      <a:t> 8</a:t>
                    </a:r>
                  </a:p>
                </c:rich>
              </c:tx>
              <c:dLblPos val="ctr"/>
              <c:showLegendKey val="0"/>
              <c:showVal val="1"/>
              <c:showCatName val="0"/>
              <c:showSerName val="1"/>
              <c:showPercent val="0"/>
              <c:showBubbleSize val="0"/>
            </c:dLbl>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Sheet1!$H$2:$H$5</c:f>
              <c:numCache>
                <c:formatCode>General</c:formatCode>
                <c:ptCount val="4"/>
                <c:pt idx="1">
                  <c:v>8</c:v>
                </c:pt>
              </c:numCache>
            </c:numRef>
          </c:val>
        </c:ser>
        <c:ser>
          <c:idx val="7"/>
          <c:order val="7"/>
          <c:tx>
            <c:strRef>
              <c:f>Sheet1!$I$1</c:f>
              <c:strCache>
                <c:ptCount val="1"/>
                <c:pt idx="0">
                  <c:v>その他</c:v>
                </c:pt>
              </c:strCache>
            </c:strRef>
          </c:tx>
          <c:spPr>
            <a:solidFill>
              <a:schemeClr val="accent4">
                <a:lumMod val="40000"/>
                <a:lumOff val="60000"/>
              </a:schemeClr>
            </a:solidFill>
          </c:spPr>
          <c:invertIfNegative val="0"/>
          <c:dLbls>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Sheet1!$I$2:$I$5</c:f>
              <c:numCache>
                <c:formatCode>General</c:formatCode>
                <c:ptCount val="4"/>
                <c:pt idx="0">
                  <c:v>29</c:v>
                </c:pt>
                <c:pt idx="1">
                  <c:v>44</c:v>
                </c:pt>
                <c:pt idx="2">
                  <c:v>31</c:v>
                </c:pt>
                <c:pt idx="3">
                  <c:v>19</c:v>
                </c:pt>
              </c:numCache>
            </c:numRef>
          </c:val>
        </c:ser>
        <c:dLbls>
          <c:dLblPos val="ctr"/>
          <c:showLegendKey val="0"/>
          <c:showVal val="1"/>
          <c:showCatName val="0"/>
          <c:showSerName val="0"/>
          <c:showPercent val="0"/>
          <c:showBubbleSize val="0"/>
        </c:dLbls>
        <c:gapWidth val="50"/>
        <c:overlap val="100"/>
        <c:axId val="97590656"/>
        <c:axId val="97629312"/>
      </c:barChart>
      <c:catAx>
        <c:axId val="97590656"/>
        <c:scaling>
          <c:orientation val="maxMin"/>
        </c:scaling>
        <c:delete val="0"/>
        <c:axPos val="l"/>
        <c:majorTickMark val="out"/>
        <c:minorTickMark val="none"/>
        <c:tickLblPos val="nextTo"/>
        <c:crossAx val="97629312"/>
        <c:crosses val="autoZero"/>
        <c:auto val="1"/>
        <c:lblAlgn val="ctr"/>
        <c:lblOffset val="100"/>
        <c:noMultiLvlLbl val="0"/>
      </c:catAx>
      <c:valAx>
        <c:axId val="97629312"/>
        <c:scaling>
          <c:orientation val="minMax"/>
        </c:scaling>
        <c:delete val="0"/>
        <c:axPos val="t"/>
        <c:majorGridlines/>
        <c:numFmt formatCode="0%" sourceLinked="1"/>
        <c:majorTickMark val="out"/>
        <c:minorTickMark val="none"/>
        <c:tickLblPos val="nextTo"/>
        <c:crossAx val="9759065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3.2646544181977238E-2"/>
          <c:w val="0.85413132062539199"/>
          <c:h val="0.91642752989209686"/>
        </c:manualLayout>
      </c:layout>
      <c:barChart>
        <c:barDir val="bar"/>
        <c:grouping val="percentStacked"/>
        <c:varyColors val="0"/>
        <c:ser>
          <c:idx val="0"/>
          <c:order val="0"/>
          <c:tx>
            <c:strRef>
              <c:f>[コミュニティ.xls]Sheet1!$B$1</c:f>
              <c:strCache>
                <c:ptCount val="1"/>
                <c:pt idx="0">
                  <c:v>親しくつき合っている</c:v>
                </c:pt>
              </c:strCache>
            </c:strRef>
          </c:tx>
          <c:spPr>
            <a:solidFill>
              <a:schemeClr val="accent2"/>
            </a:solidFill>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[コミュニティ.xls]Sheet1!$B$2:$B$4</c:f>
              <c:numCache>
                <c:formatCode>0.0%</c:formatCode>
                <c:ptCount val="3"/>
                <c:pt idx="0">
                  <c:v>0.52800000000000002</c:v>
                </c:pt>
                <c:pt idx="1">
                  <c:v>0.49</c:v>
                </c:pt>
                <c:pt idx="2">
                  <c:v>0.42299999999999999</c:v>
                </c:pt>
              </c:numCache>
            </c:numRef>
          </c:val>
        </c:ser>
        <c:ser>
          <c:idx val="1"/>
          <c:order val="1"/>
          <c:tx>
            <c:strRef>
              <c:f>[コミュニティ.xls]Sheet1!$C$1</c:f>
              <c:strCache>
                <c:ptCount val="1"/>
                <c:pt idx="0">
                  <c:v>つき合いはしているが、あまり親しくない</c:v>
                </c:pt>
              </c:strCache>
            </c:strRef>
          </c:tx>
          <c:spPr>
            <a:solidFill>
              <a:schemeClr val="accent6"/>
            </a:solidFill>
            <a:ln>
              <a:no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[コミュニティ.xls]Sheet1!$C$2:$C$4</c:f>
              <c:numCache>
                <c:formatCode>0.0%</c:formatCode>
                <c:ptCount val="3"/>
                <c:pt idx="0">
                  <c:v>0.32800000000000001</c:v>
                </c:pt>
                <c:pt idx="1">
                  <c:v>0.32400000000000001</c:v>
                </c:pt>
                <c:pt idx="2">
                  <c:v>0.35299999999999998</c:v>
                </c:pt>
              </c:numCache>
            </c:numRef>
          </c:val>
        </c:ser>
        <c:ser>
          <c:idx val="2"/>
          <c:order val="2"/>
          <c:tx>
            <c:strRef>
              <c:f>[コミュニティ.xls]Sheet1!$D$1</c:f>
              <c:strCache>
                <c:ptCount val="1"/>
                <c:pt idx="0">
                  <c:v>あまりつき合っていない</c:v>
                </c:pt>
              </c:strCache>
            </c:strRef>
          </c:tx>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[コミュニティ.xls]Sheet1!$D$2:$D$4</c:f>
              <c:numCache>
                <c:formatCode>0.0%</c:formatCode>
                <c:ptCount val="3"/>
                <c:pt idx="0">
                  <c:v>0.11799999999999999</c:v>
                </c:pt>
                <c:pt idx="1">
                  <c:v>0.14399999999999999</c:v>
                </c:pt>
                <c:pt idx="2">
                  <c:v>0.16700000000000001</c:v>
                </c:pt>
              </c:numCache>
            </c:numRef>
          </c:val>
        </c:ser>
        <c:ser>
          <c:idx val="3"/>
          <c:order val="3"/>
          <c:tx>
            <c:strRef>
              <c:f>[コミュニティ.xls]Sheet1!$E$1</c:f>
              <c:strCache>
                <c:ptCount val="1"/>
                <c:pt idx="0">
                  <c:v>つき合いはしていない</c:v>
                </c:pt>
              </c:strCache>
            </c:strRef>
          </c:tx>
          <c:invertIfNegative val="0"/>
          <c:dLbls>
            <c:dLbl>
              <c:idx val="0"/>
              <c:layout>
                <c:manualLayout>
                  <c:x val="-1.0690171096161669E-16"/>
                  <c:y val="-0.1077812341838561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[コミュニティ.xls]Sheet1!$E$2:$E$4</c:f>
              <c:numCache>
                <c:formatCode>0.0%</c:formatCode>
                <c:ptCount val="3"/>
                <c:pt idx="0">
                  <c:v>1.7999999999999999E-2</c:v>
                </c:pt>
                <c:pt idx="1">
                  <c:v>0.14399999999999999</c:v>
                </c:pt>
                <c:pt idx="2">
                  <c:v>0.16700000000000001</c:v>
                </c:pt>
              </c:numCache>
            </c:numRef>
          </c:val>
        </c:ser>
        <c:ser>
          <c:idx val="4"/>
          <c:order val="4"/>
          <c:tx>
            <c:strRef>
              <c:f>[コミュニティ.xls]Sheet1!$F$1</c:f>
              <c:strCache>
                <c:ptCount val="1"/>
                <c:pt idx="0">
                  <c:v>わからない</c:v>
                </c:pt>
              </c:strCache>
            </c:strRef>
          </c:tx>
          <c:invertIfNegative val="0"/>
          <c:cat>
            <c:strRef>
              <c:f>[コミュニティ.xls]Sheet1!$A$2:$A$4</c:f>
              <c:strCache>
                <c:ptCount val="3"/>
                <c:pt idx="0">
                  <c:v>1975年</c:v>
                </c:pt>
                <c:pt idx="1">
                  <c:v>1986年</c:v>
                </c:pt>
                <c:pt idx="2">
                  <c:v>1997年</c:v>
                </c:pt>
              </c:strCache>
            </c:strRef>
          </c:cat>
          <c:val>
            <c:numRef>
              <c:f>[コミュニティ.xls]Sheet1!$F$2:$F$4</c:f>
              <c:numCache>
                <c:formatCode>0.0%</c:formatCode>
                <c:ptCount val="3"/>
                <c:pt idx="0">
                  <c:v>8.0000000000000002E-3</c:v>
                </c:pt>
                <c:pt idx="1">
                  <c:v>4.0000000000000001E-3</c:v>
                </c:pt>
                <c:pt idx="2">
                  <c:v>4.0000000000000001E-3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108534016"/>
        <c:axId val="108548096"/>
      </c:barChart>
      <c:catAx>
        <c:axId val="108534016"/>
        <c:scaling>
          <c:orientation val="maxMin"/>
        </c:scaling>
        <c:delete val="0"/>
        <c:axPos val="l"/>
        <c:majorTickMark val="out"/>
        <c:minorTickMark val="none"/>
        <c:tickLblPos val="nextTo"/>
        <c:crossAx val="108548096"/>
        <c:crosses val="autoZero"/>
        <c:auto val="1"/>
        <c:lblAlgn val="ctr"/>
        <c:lblOffset val="100"/>
        <c:noMultiLvlLbl val="0"/>
      </c:catAx>
      <c:valAx>
        <c:axId val="108548096"/>
        <c:scaling>
          <c:orientation val="minMax"/>
        </c:scaling>
        <c:delete val="1"/>
        <c:axPos val="t"/>
        <c:majorGridlines/>
        <c:numFmt formatCode="0%" sourceLinked="1"/>
        <c:majorTickMark val="out"/>
        <c:minorTickMark val="none"/>
        <c:tickLblPos val="nextTo"/>
        <c:crossAx val="108534016"/>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5.0925925925925923E-2"/>
          <c:w val="0.86483580258477089"/>
          <c:h val="0.92129629629629628"/>
        </c:manualLayout>
      </c:layout>
      <c:barChart>
        <c:barDir val="bar"/>
        <c:grouping val="percentStacked"/>
        <c:varyColors val="0"/>
        <c:ser>
          <c:idx val="0"/>
          <c:order val="0"/>
          <c:tx>
            <c:strRef>
              <c:f>[コミュニティ.xls]Sheet1!$B$7</c:f>
              <c:strCache>
                <c:ptCount val="1"/>
                <c:pt idx="0">
                  <c:v>よく行き来している</c:v>
                </c:pt>
              </c:strCache>
            </c:strRef>
          </c:tx>
          <c:spPr>
            <a:solidFill>
              <a:schemeClr val="accent2"/>
            </a:solidFill>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[コミュニティ.xls]Sheet1!$B$8:$B$9</c:f>
              <c:numCache>
                <c:formatCode>0.0%</c:formatCode>
                <c:ptCount val="2"/>
                <c:pt idx="0">
                  <c:v>0.13900000000000001</c:v>
                </c:pt>
                <c:pt idx="1">
                  <c:v>0.107</c:v>
                </c:pt>
              </c:numCache>
            </c:numRef>
          </c:val>
        </c:ser>
        <c:ser>
          <c:idx val="1"/>
          <c:order val="1"/>
          <c:tx>
            <c:strRef>
              <c:f>[コミュニティ.xls]Sheet1!$C$7</c:f>
              <c:strCache>
                <c:ptCount val="1"/>
                <c:pt idx="0">
                  <c:v>ある程度行き来している</c:v>
                </c:pt>
              </c:strCache>
            </c:strRef>
          </c:tx>
          <c:spPr>
            <a:solidFill>
              <a:schemeClr val="accent6"/>
            </a:solidFill>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[コミュニティ.xls]Sheet1!$C$8:$C$9</c:f>
              <c:numCache>
                <c:formatCode>0.0%</c:formatCode>
                <c:ptCount val="2"/>
                <c:pt idx="0">
                  <c:v>0.40699999999999997</c:v>
                </c:pt>
                <c:pt idx="1">
                  <c:v>0.309</c:v>
                </c:pt>
              </c:numCache>
            </c:numRef>
          </c:val>
        </c:ser>
        <c:ser>
          <c:idx val="2"/>
          <c:order val="2"/>
          <c:tx>
            <c:strRef>
              <c:f>[コミュニティ.xls]Sheet1!$D$7</c:f>
              <c:strCache>
                <c:ptCount val="1"/>
                <c:pt idx="0">
                  <c:v>あまり行き来していない</c:v>
                </c:pt>
              </c:strCache>
            </c:strRef>
          </c:tx>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[コミュニティ.xls]Sheet1!$D$8:$D$9</c:f>
              <c:numCache>
                <c:formatCode>0.0%</c:formatCode>
                <c:ptCount val="2"/>
                <c:pt idx="0">
                  <c:v>0.23100000000000001</c:v>
                </c:pt>
                <c:pt idx="1">
                  <c:v>0.19400000000000001</c:v>
                </c:pt>
              </c:numCache>
            </c:numRef>
          </c:val>
        </c:ser>
        <c:ser>
          <c:idx val="3"/>
          <c:order val="3"/>
          <c:tx>
            <c:strRef>
              <c:f>[コミュニティ.xls]Sheet1!$E$7</c:f>
              <c:strCache>
                <c:ptCount val="1"/>
                <c:pt idx="0">
                  <c:v>ほとんど行き来していない</c:v>
                </c:pt>
              </c:strCache>
            </c:strRef>
          </c:tx>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[コミュニティ.xls]Sheet1!$E$8:$E$9</c:f>
              <c:numCache>
                <c:formatCode>0.0%</c:formatCode>
                <c:ptCount val="2"/>
                <c:pt idx="0">
                  <c:v>0.184</c:v>
                </c:pt>
                <c:pt idx="1">
                  <c:v>0.309</c:v>
                </c:pt>
              </c:numCache>
            </c:numRef>
          </c:val>
        </c:ser>
        <c:ser>
          <c:idx val="4"/>
          <c:order val="4"/>
          <c:tx>
            <c:strRef>
              <c:f>[コミュニティ.xls]Sheet1!$F$7</c:f>
              <c:strCache>
                <c:ptCount val="1"/>
                <c:pt idx="0">
                  <c:v>あてはまる人がいない</c:v>
                </c:pt>
              </c:strCache>
            </c:strRef>
          </c:tx>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[コミュニティ.xls]Sheet1!$F$8:$F$9</c:f>
              <c:numCache>
                <c:formatCode>0.0%</c:formatCode>
                <c:ptCount val="2"/>
                <c:pt idx="0">
                  <c:v>3.9E-2</c:v>
                </c:pt>
                <c:pt idx="1">
                  <c:v>7.4999999999999997E-2</c:v>
                </c:pt>
              </c:numCache>
            </c:numRef>
          </c:val>
        </c:ser>
        <c:ser>
          <c:idx val="5"/>
          <c:order val="5"/>
          <c:tx>
            <c:strRef>
              <c:f>[コミュニティ.xls]Sheet1!$G$7</c:f>
              <c:strCache>
                <c:ptCount val="1"/>
                <c:pt idx="0">
                  <c:v>無回答</c:v>
                </c:pt>
              </c:strCache>
            </c:strRef>
          </c:tx>
          <c:invertIfNegative val="0"/>
          <c:cat>
            <c:strRef>
              <c:f>[コミュニティ.xls]Sheet1!$A$8:$A$9</c:f>
              <c:strCache>
                <c:ptCount val="2"/>
                <c:pt idx="0">
                  <c:v>2000年</c:v>
                </c:pt>
                <c:pt idx="1">
                  <c:v>2007年</c:v>
                </c:pt>
              </c:strCache>
            </c:strRef>
          </c:cat>
          <c:val>
            <c:numRef>
              <c:f>[コミュニティ.xls]Sheet1!$G$8:$G$9</c:f>
              <c:numCache>
                <c:formatCode>0.0%</c:formatCode>
                <c:ptCount val="2"/>
                <c:pt idx="0">
                  <c:v>0</c:v>
                </c:pt>
                <c:pt idx="1">
                  <c:v>6.0000000000000001E-3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108660224"/>
        <c:axId val="108661760"/>
      </c:barChart>
      <c:catAx>
        <c:axId val="108660224"/>
        <c:scaling>
          <c:orientation val="maxMin"/>
        </c:scaling>
        <c:delete val="0"/>
        <c:axPos val="l"/>
        <c:majorTickMark val="out"/>
        <c:minorTickMark val="none"/>
        <c:tickLblPos val="nextTo"/>
        <c:txPr>
          <a:bodyPr/>
          <a:lstStyle/>
          <a:p>
            <a:pPr>
              <a:defRPr sz="800"/>
            </a:pPr>
            <a:endParaRPr lang="ja-JP"/>
          </a:p>
        </c:txPr>
        <c:crossAx val="108661760"/>
        <c:crosses val="autoZero"/>
        <c:auto val="1"/>
        <c:lblAlgn val="ctr"/>
        <c:lblOffset val="100"/>
        <c:noMultiLvlLbl val="0"/>
      </c:catAx>
      <c:valAx>
        <c:axId val="108661760"/>
        <c:scaling>
          <c:orientation val="minMax"/>
        </c:scaling>
        <c:delete val="1"/>
        <c:axPos val="t"/>
        <c:majorGridlines/>
        <c:numFmt formatCode="0%" sourceLinked="1"/>
        <c:majorTickMark val="out"/>
        <c:minorTickMark val="none"/>
        <c:tickLblPos val="nextTo"/>
        <c:crossAx val="108660224"/>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57505076016441"/>
          <c:y val="0.10811776407599397"/>
          <c:w val="0.84226538899618675"/>
          <c:h val="0.75025717986555995"/>
        </c:manualLayout>
      </c:layout>
      <c:lineChart>
        <c:grouping val="standard"/>
        <c:varyColors val="0"/>
        <c:ser>
          <c:idx val="0"/>
          <c:order val="0"/>
          <c:tx>
            <c:strRef>
              <c:f>[就業率.xls]まとめ!$J$7</c:f>
              <c:strCache>
                <c:ptCount val="1"/>
                <c:pt idx="0">
                  <c:v>全国</c:v>
                </c:pt>
              </c:strCache>
            </c:strRef>
          </c:tx>
          <c:spPr>
            <a:ln>
              <a:prstDash val="sysDot"/>
            </a:ln>
          </c:spPr>
          <c:dLbls>
            <c:txPr>
              <a:bodyPr/>
              <a:lstStyle/>
              <a:p>
                <a:pPr>
                  <a:defRPr sz="105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[就業率.xls]まとめ!$J$15:$J$21</c:f>
              <c:numCache>
                <c:formatCode>0.0%</c:formatCode>
                <c:ptCount val="7"/>
                <c:pt idx="0">
                  <c:v>0.19699999999999998</c:v>
                </c:pt>
                <c:pt idx="1">
                  <c:v>0.19600000000000001</c:v>
                </c:pt>
                <c:pt idx="2">
                  <c:v>0.19399999999999998</c:v>
                </c:pt>
                <c:pt idx="3">
                  <c:v>0.192</c:v>
                </c:pt>
                <c:pt idx="4">
                  <c:v>0.19500000000000001</c:v>
                </c:pt>
                <c:pt idx="5">
                  <c:v>0.20100000000000001</c:v>
                </c:pt>
                <c:pt idx="6">
                  <c:v>0.20800000000000002</c:v>
                </c:pt>
              </c:numCache>
            </c:numRef>
          </c:val>
          <c:smooth val="0"/>
        </c:ser>
        <c:ser>
          <c:idx val="1"/>
          <c:order val="1"/>
          <c:tx>
            <c:strRef>
              <c:f>[就業率.xls]まとめ!$I$7</c:f>
              <c:strCache>
                <c:ptCount val="1"/>
                <c:pt idx="0">
                  <c:v>大阪</c:v>
                </c:pt>
              </c:strCache>
            </c:strRef>
          </c:tx>
          <c:dLbls>
            <c:txPr>
              <a:bodyPr/>
              <a:lstStyle/>
              <a:p>
                <a:pPr>
                  <a:defRPr sz="105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[就業率.xls]まとめ!$I$15:$I$21</c:f>
              <c:numCache>
                <c:formatCode>0.0%</c:formatCode>
                <c:ptCount val="7"/>
                <c:pt idx="0">
                  <c:v>0.15616585891222401</c:v>
                </c:pt>
                <c:pt idx="1">
                  <c:v>0.15896103896103897</c:v>
                </c:pt>
                <c:pt idx="2">
                  <c:v>0.17038539553752535</c:v>
                </c:pt>
                <c:pt idx="3">
                  <c:v>0.17600000000000002</c:v>
                </c:pt>
                <c:pt idx="4">
                  <c:v>0.17499999999999999</c:v>
                </c:pt>
                <c:pt idx="5">
                  <c:v>0.17800000000000002</c:v>
                </c:pt>
                <c:pt idx="6">
                  <c:v>0.18</c:v>
                </c:pt>
              </c:numCache>
            </c:numRef>
          </c:val>
          <c:smooth val="0"/>
        </c:ser>
        <c:dLbls>
          <c:showLegendKey val="0"/>
          <c:showVal val="0"/>
          <c:showCatName val="0"/>
          <c:showSerName val="0"/>
          <c:showPercent val="0"/>
          <c:showBubbleSize val="0"/>
        </c:dLbls>
        <c:marker val="1"/>
        <c:smooth val="0"/>
        <c:axId val="117132288"/>
        <c:axId val="117138176"/>
      </c:lineChart>
      <c:catAx>
        <c:axId val="117132288"/>
        <c:scaling>
          <c:orientation val="minMax"/>
        </c:scaling>
        <c:delete val="0"/>
        <c:axPos val="b"/>
        <c:numFmt formatCode="General" sourceLinked="1"/>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7138176"/>
        <c:crosses val="autoZero"/>
        <c:auto val="1"/>
        <c:lblAlgn val="ctr"/>
        <c:lblOffset val="100"/>
        <c:noMultiLvlLbl val="0"/>
      </c:catAx>
      <c:valAx>
        <c:axId val="117138176"/>
        <c:scaling>
          <c:orientation val="minMax"/>
          <c:max val="0.22000000000000003"/>
          <c:min val="0.15000000000000002"/>
        </c:scaling>
        <c:delete val="0"/>
        <c:axPos val="l"/>
        <c:majorGridlines/>
        <c:numFmt formatCode="0.0%" sourceLinked="1"/>
        <c:majorTickMark val="out"/>
        <c:minorTickMark val="none"/>
        <c:tickLblPos val="nextTo"/>
        <c:txPr>
          <a:bodyPr/>
          <a:lstStyle/>
          <a:p>
            <a:pPr>
              <a:defRPr sz="900"/>
            </a:pPr>
            <a:endParaRPr lang="ja-JP"/>
          </a:p>
        </c:txPr>
        <c:crossAx val="117132288"/>
        <c:crosses val="autoZero"/>
        <c:crossBetween val="between"/>
      </c:valAx>
    </c:plotArea>
    <c:legend>
      <c:legendPos val="r"/>
      <c:layout>
        <c:manualLayout>
          <c:xMode val="edge"/>
          <c:yMode val="edge"/>
          <c:x val="0.75990560167258858"/>
          <c:y val="0.64299189248872202"/>
          <c:w val="0.18700602467172264"/>
          <c:h val="0.17197214931466898"/>
        </c:manualLayout>
      </c:layout>
      <c:overlay val="0"/>
      <c:spPr>
        <a:solidFill>
          <a:schemeClr val="bg1"/>
        </a:solidFill>
        <a:ln>
          <a:solidFill>
            <a:schemeClr val="bg1">
              <a:lumMod val="75000"/>
            </a:schemeClr>
          </a:solidFill>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8595333677811"/>
          <c:y val="5.6410625680698129E-2"/>
          <c:w val="0.8825661971678308"/>
          <c:h val="0.80789939925292109"/>
        </c:manualLayout>
      </c:layout>
      <c:lineChart>
        <c:grouping val="standard"/>
        <c:varyColors val="0"/>
        <c:ser>
          <c:idx val="0"/>
          <c:order val="0"/>
          <c:tx>
            <c:strRef>
              <c:f>'[データ根拠 人口ビジョン（素案）第３章（２）経済・雇用.xlsx]①''高齢者の労働力人口'!$B$7</c:f>
              <c:strCache>
                <c:ptCount val="1"/>
                <c:pt idx="0">
                  <c:v>総数</c:v>
                </c:pt>
              </c:strCache>
            </c:strRef>
          </c:tx>
          <c:dLbls>
            <c:dLblPos val="r"/>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人口ビジョン（素案）第３章（２）経済・雇用.xlsx]①''高齢者の労働力人口'!$C$7:$H$7</c:f>
              <c:numCache>
                <c:formatCode>#,##0;"▲ "#,##0</c:formatCode>
                <c:ptCount val="6"/>
                <c:pt idx="0">
                  <c:v>16.427900000000001</c:v>
                </c:pt>
                <c:pt idx="1">
                  <c:v>18.268899999999999</c:v>
                </c:pt>
                <c:pt idx="2">
                  <c:v>24.381599999999999</c:v>
                </c:pt>
                <c:pt idx="3">
                  <c:v>26.5015</c:v>
                </c:pt>
                <c:pt idx="4">
                  <c:v>31.566800000000001</c:v>
                </c:pt>
                <c:pt idx="5">
                  <c:v>39.689500000000002</c:v>
                </c:pt>
              </c:numCache>
            </c:numRef>
          </c:val>
          <c:smooth val="0"/>
        </c:ser>
        <c:ser>
          <c:idx val="1"/>
          <c:order val="1"/>
          <c:tx>
            <c:strRef>
              <c:f>'[データ根拠 人口ビジョン（素案）第３章（２）経済・雇用.xlsx]①''高齢者の労働力人口'!$B$8</c:f>
              <c:strCache>
                <c:ptCount val="1"/>
                <c:pt idx="0">
                  <c:v>65-69歳</c:v>
                </c:pt>
              </c:strCache>
            </c:strRef>
          </c:tx>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人口ビジョン（素案）第３章（２）経済・雇用.xlsx]①''高齢者の労働力人口'!$C$8:$H$8</c:f>
              <c:numCache>
                <c:formatCode>#,##0;"▲ "#,##0</c:formatCode>
                <c:ptCount val="6"/>
                <c:pt idx="0">
                  <c:v>8.7090999999999994</c:v>
                </c:pt>
                <c:pt idx="1">
                  <c:v>10.1654</c:v>
                </c:pt>
                <c:pt idx="2">
                  <c:v>14.223800000000001</c:v>
                </c:pt>
                <c:pt idx="3">
                  <c:v>15.2241</c:v>
                </c:pt>
                <c:pt idx="4">
                  <c:v>17.773900000000001</c:v>
                </c:pt>
                <c:pt idx="5">
                  <c:v>22.108799999999999</c:v>
                </c:pt>
              </c:numCache>
            </c:numRef>
          </c:val>
          <c:smooth val="0"/>
        </c:ser>
        <c:ser>
          <c:idx val="2"/>
          <c:order val="2"/>
          <c:tx>
            <c:strRef>
              <c:f>'[データ根拠 人口ビジョン（素案）第３章（２）経済・雇用.xlsx]①''高齢者の労働力人口'!$B$9</c:f>
              <c:strCache>
                <c:ptCount val="1"/>
                <c:pt idx="0">
                  <c:v>70-74歳</c:v>
                </c:pt>
              </c:strCache>
            </c:strRef>
          </c:tx>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人口ビジョン（素案）第３章（２）経済・雇用.xlsx]①''高齢者の労働力人口'!$C$9:$H$9</c:f>
              <c:numCache>
                <c:formatCode>#,##0;"▲ "#,##0</c:formatCode>
                <c:ptCount val="6"/>
                <c:pt idx="0">
                  <c:v>4.8085000000000004</c:v>
                </c:pt>
                <c:pt idx="1">
                  <c:v>4.6478999999999999</c:v>
                </c:pt>
                <c:pt idx="2">
                  <c:v>6.0975000000000001</c:v>
                </c:pt>
                <c:pt idx="3">
                  <c:v>6.7854999999999999</c:v>
                </c:pt>
                <c:pt idx="4">
                  <c:v>8.2420000000000009</c:v>
                </c:pt>
                <c:pt idx="5">
                  <c:v>10.251099999999999</c:v>
                </c:pt>
              </c:numCache>
            </c:numRef>
          </c:val>
          <c:smooth val="0"/>
        </c:ser>
        <c:ser>
          <c:idx val="3"/>
          <c:order val="3"/>
          <c:tx>
            <c:strRef>
              <c:f>'[データ根拠 人口ビジョン（素案）第３章（２）経済・雇用.xlsx]①''高齢者の労働力人口'!$B$10</c:f>
              <c:strCache>
                <c:ptCount val="1"/>
                <c:pt idx="0">
                  <c:v>75-79歳</c:v>
                </c:pt>
              </c:strCache>
            </c:strRef>
          </c:tx>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人口ビジョン（素案）第３章（２）経済・雇用.xlsx]①''高齢者の労働力人口'!$C$10:$H$10</c:f>
              <c:numCache>
                <c:formatCode>#,##0;"▲ "#,##0</c:formatCode>
                <c:ptCount val="6"/>
                <c:pt idx="0">
                  <c:v>2.0619000000000001</c:v>
                </c:pt>
                <c:pt idx="1">
                  <c:v>2.3504</c:v>
                </c:pt>
                <c:pt idx="2">
                  <c:v>2.5629</c:v>
                </c:pt>
                <c:pt idx="3">
                  <c:v>2.8815</c:v>
                </c:pt>
                <c:pt idx="4">
                  <c:v>3.6101999999999999</c:v>
                </c:pt>
                <c:pt idx="5">
                  <c:v>4.5586000000000002</c:v>
                </c:pt>
              </c:numCache>
            </c:numRef>
          </c:val>
          <c:smooth val="0"/>
        </c:ser>
        <c:ser>
          <c:idx val="4"/>
          <c:order val="4"/>
          <c:tx>
            <c:strRef>
              <c:f>'[データ根拠 人口ビジョン（素案）第３章（２）経済・雇用.xlsx]①''高齢者の労働力人口'!$B$11</c:f>
              <c:strCache>
                <c:ptCount val="1"/>
                <c:pt idx="0">
                  <c:v>80-84歳</c:v>
                </c:pt>
              </c:strCache>
            </c:strRef>
          </c:tx>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人口ビジョン（素案）第３章（２）経済・雇用.xlsx]①''高齢者の労働力人口'!$C$11:$H$11</c:f>
              <c:numCache>
                <c:formatCode>#,##0;"▲ "#,##0</c:formatCode>
                <c:ptCount val="6"/>
                <c:pt idx="0">
                  <c:v>0.66639999999999999</c:v>
                </c:pt>
                <c:pt idx="1">
                  <c:v>0.8448</c:v>
                </c:pt>
                <c:pt idx="2">
                  <c:v>1.1146</c:v>
                </c:pt>
                <c:pt idx="3">
                  <c:v>1.1004</c:v>
                </c:pt>
                <c:pt idx="4">
                  <c:v>1.3859999999999999</c:v>
                </c:pt>
                <c:pt idx="5">
                  <c:v>1.9478</c:v>
                </c:pt>
              </c:numCache>
            </c:numRef>
          </c:val>
          <c:smooth val="0"/>
        </c:ser>
        <c:ser>
          <c:idx val="5"/>
          <c:order val="5"/>
          <c:tx>
            <c:strRef>
              <c:f>'[データ根拠 人口ビジョン（素案）第３章（２）経済・雇用.xlsx]①''高齢者の労働力人口'!$B$12</c:f>
              <c:strCache>
                <c:ptCount val="1"/>
                <c:pt idx="0">
                  <c:v>85歳以上</c:v>
                </c:pt>
              </c:strCache>
            </c:strRef>
          </c:tx>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人口ビジョン（素案）第３章（２）経済・雇用.xlsx]①''高齢者の労働力人口'!$C$12:$H$12</c:f>
              <c:numCache>
                <c:formatCode>#,##0;"▲ "#,##0</c:formatCode>
                <c:ptCount val="6"/>
                <c:pt idx="0">
                  <c:v>0.182</c:v>
                </c:pt>
                <c:pt idx="1">
                  <c:v>0.26040000000000002</c:v>
                </c:pt>
                <c:pt idx="2">
                  <c:v>0.38279999999999997</c:v>
                </c:pt>
                <c:pt idx="3">
                  <c:v>0.51</c:v>
                </c:pt>
                <c:pt idx="4">
                  <c:v>0.55469999999999997</c:v>
                </c:pt>
                <c:pt idx="5">
                  <c:v>0.82320000000000004</c:v>
                </c:pt>
              </c:numCache>
            </c:numRef>
          </c:val>
          <c:smooth val="0"/>
        </c:ser>
        <c:dLbls>
          <c:showLegendKey val="0"/>
          <c:showVal val="0"/>
          <c:showCatName val="0"/>
          <c:showSerName val="0"/>
          <c:showPercent val="0"/>
          <c:showBubbleSize val="0"/>
        </c:dLbls>
        <c:marker val="1"/>
        <c:smooth val="0"/>
        <c:axId val="116847744"/>
        <c:axId val="116849280"/>
      </c:lineChart>
      <c:catAx>
        <c:axId val="116847744"/>
        <c:scaling>
          <c:orientation val="minMax"/>
        </c:scaling>
        <c:delete val="0"/>
        <c:axPos val="b"/>
        <c:majorTickMark val="none"/>
        <c:minorTickMark val="none"/>
        <c:tickLblPos val="nextTo"/>
        <c:spPr>
          <a:ln>
            <a:noFill/>
          </a:ln>
        </c:spPr>
        <c:crossAx val="116849280"/>
        <c:crosses val="autoZero"/>
        <c:auto val="1"/>
        <c:lblAlgn val="ctr"/>
        <c:lblOffset val="100"/>
        <c:noMultiLvlLbl val="0"/>
      </c:catAx>
      <c:valAx>
        <c:axId val="116849280"/>
        <c:scaling>
          <c:orientation val="minMax"/>
        </c:scaling>
        <c:delete val="0"/>
        <c:axPos val="l"/>
        <c:majorGridlines/>
        <c:numFmt formatCode="#,##0;&quot;▲ &quot;#,##0" sourceLinked="1"/>
        <c:majorTickMark val="none"/>
        <c:minorTickMark val="none"/>
        <c:tickLblPos val="nextTo"/>
        <c:spPr>
          <a:ln>
            <a:noFill/>
          </a:ln>
        </c:spPr>
        <c:crossAx val="116847744"/>
        <c:crosses val="autoZero"/>
        <c:crossBetween val="between"/>
      </c:valAx>
      <c:spPr>
        <a:ln>
          <a:solidFill>
            <a:schemeClr val="tx1"/>
          </a:solidFill>
        </a:ln>
      </c:spPr>
    </c:plotArea>
    <c:legend>
      <c:legendPos val="b"/>
      <c:layout>
        <c:manualLayout>
          <c:xMode val="edge"/>
          <c:yMode val="edge"/>
          <c:x val="0.14547222222222222"/>
          <c:y val="0.10945142189407218"/>
          <c:w val="0.46461111111111109"/>
          <c:h val="0.30046900860725889"/>
        </c:manualLayout>
      </c:layout>
      <c:overlay val="0"/>
      <c:spPr>
        <a:solidFill>
          <a:schemeClr val="bg1"/>
        </a:solidFill>
        <a:ln>
          <a:solidFill>
            <a:schemeClr val="tx1"/>
          </a:solidFill>
          <a:prstDash val="sysDash"/>
        </a:ln>
      </c:sp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2591959810571"/>
          <c:y val="5.3415169026057426E-2"/>
          <c:w val="0.86802364408217025"/>
          <c:h val="0.71751322070042045"/>
        </c:manualLayout>
      </c:layout>
      <c:lineChart>
        <c:grouping val="standard"/>
        <c:varyColors val="0"/>
        <c:ser>
          <c:idx val="0"/>
          <c:order val="0"/>
          <c:tx>
            <c:strRef>
              <c:f>'[データ根拠 人口ビジョン（素案）第３章（２）経済・雇用.xlsx]①労働力人口'!$B$7</c:f>
              <c:strCache>
                <c:ptCount val="1"/>
                <c:pt idx="0">
                  <c:v>総数</c:v>
                </c:pt>
              </c:strCache>
            </c:strRef>
          </c:tx>
          <c:spPr>
            <a:ln>
              <a:solidFill>
                <a:srgbClr val="00B853"/>
              </a:solidFill>
            </a:ln>
          </c:spPr>
          <c:marker>
            <c:spPr>
              <a:solidFill>
                <a:srgbClr val="00B853"/>
              </a:solidFill>
              <a:ln>
                <a:noFill/>
              </a:ln>
            </c:spPr>
          </c:marker>
          <c:dLbls>
            <c:dLbl>
              <c:idx val="4"/>
              <c:layout>
                <c:manualLayout>
                  <c:x val="-6.2589277787178252E-2"/>
                  <c:y val="-4.8261714132406028E-2"/>
                </c:manualLayout>
              </c:layout>
              <c:dLblPos val="r"/>
              <c:showLegendKey val="0"/>
              <c:showVal val="1"/>
              <c:showCatName val="0"/>
              <c:showSerName val="0"/>
              <c:showPercent val="0"/>
              <c:showBubbleSize val="0"/>
            </c:dLbl>
            <c:dLbl>
              <c:idx val="5"/>
              <c:layout>
                <c:manualLayout>
                  <c:x val="-5.3069553805774279E-2"/>
                  <c:y val="-3.3241106400161521E-2"/>
                </c:manualLayout>
              </c:layout>
              <c:dLblPos val="r"/>
              <c:showLegendKey val="0"/>
              <c:showVal val="1"/>
              <c:showCatName val="0"/>
              <c:showSerName val="0"/>
              <c:showPercent val="0"/>
              <c:showBubbleSize val="0"/>
            </c:dLbl>
            <c:dLbl>
              <c:idx val="6"/>
              <c:layout>
                <c:manualLayout>
                  <c:x val="-5.6851100860206942E-2"/>
                  <c:y val="-4.3555531839361325E-2"/>
                </c:manualLayout>
              </c:layout>
              <c:dLblPos val="r"/>
              <c:showLegendKey val="0"/>
              <c:showVal val="1"/>
              <c:showCatName val="0"/>
              <c:showSerName val="0"/>
              <c:showPercent val="0"/>
              <c:showBubbleSize val="0"/>
            </c:dLbl>
            <c:dLbl>
              <c:idx val="7"/>
              <c:layout>
                <c:manualLayout>
                  <c:x val="-5.9720189323692489E-2"/>
                  <c:y val="-5.7674078718495447E-2"/>
                </c:manualLayout>
              </c:layout>
              <c:dLblPos val="r"/>
              <c:showLegendKey val="0"/>
              <c:showVal val="1"/>
              <c:showCatName val="0"/>
              <c:showSerName val="0"/>
              <c:showPercent val="0"/>
              <c:showBubbleSize val="0"/>
            </c:dLbl>
            <c:dLbl>
              <c:idx val="8"/>
              <c:layout>
                <c:manualLayout>
                  <c:x val="-4.4448505848760977E-2"/>
                  <c:y val="-6.23802610115401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'[データ根拠 人口ビジョン（素案）第３章（２）経済・雇用.xlsx]①労働力人口'!$F$6:$K$6</c:f>
              <c:strCache>
                <c:ptCount val="6"/>
                <c:pt idx="0">
                  <c:v>S60</c:v>
                </c:pt>
                <c:pt idx="1">
                  <c:v>H2</c:v>
                </c:pt>
                <c:pt idx="2">
                  <c:v>H7</c:v>
                </c:pt>
                <c:pt idx="3">
                  <c:v>H12</c:v>
                </c:pt>
                <c:pt idx="4">
                  <c:v>H17</c:v>
                </c:pt>
                <c:pt idx="5">
                  <c:v>H22</c:v>
                </c:pt>
              </c:strCache>
            </c:strRef>
          </c:cat>
          <c:val>
            <c:numRef>
              <c:f>'[データ根拠 人口ビジョン（素案）第３章（２）経済・雇用.xlsx]①労働力人口'!$F$7:$K$7</c:f>
              <c:numCache>
                <c:formatCode>#,##0;"▲ "#,##0</c:formatCode>
                <c:ptCount val="6"/>
                <c:pt idx="0">
                  <c:v>419.76940000000002</c:v>
                </c:pt>
                <c:pt idx="1">
                  <c:v>442.40730000000002</c:v>
                </c:pt>
                <c:pt idx="2">
                  <c:v>465.8723</c:v>
                </c:pt>
                <c:pt idx="3">
                  <c:v>444.54379999999998</c:v>
                </c:pt>
                <c:pt idx="4">
                  <c:v>432.67110000000002</c:v>
                </c:pt>
                <c:pt idx="5">
                  <c:v>414.56180000000001</c:v>
                </c:pt>
              </c:numCache>
            </c:numRef>
          </c:val>
          <c:smooth val="0"/>
        </c:ser>
        <c:ser>
          <c:idx val="1"/>
          <c:order val="1"/>
          <c:tx>
            <c:strRef>
              <c:f>'[データ根拠 人口ビジョン（素案）第３章（２）経済・雇用.xlsx]①労働力人口'!$B$8</c:f>
              <c:strCache>
                <c:ptCount val="1"/>
                <c:pt idx="0">
                  <c:v>男性</c:v>
                </c:pt>
              </c:strCache>
            </c:strRef>
          </c:tx>
          <c:spPr>
            <a:ln>
              <a:solidFill>
                <a:srgbClr val="00B0F0"/>
              </a:solidFill>
            </a:ln>
          </c:spPr>
          <c:marker>
            <c:symbol val="square"/>
            <c:size val="7"/>
            <c:spPr>
              <a:solidFill>
                <a:srgbClr val="00B0F0"/>
              </a:solidFill>
              <a:ln>
                <a:noFill/>
              </a:ln>
            </c:spPr>
          </c:marker>
          <c:dLbls>
            <c:dLbl>
              <c:idx val="0"/>
              <c:layout>
                <c:manualLayout>
                  <c:x val="-6.2589277787178252E-2"/>
                  <c:y val="-5.2967896425450738E-2"/>
                </c:manualLayout>
              </c:layout>
              <c:dLblPos val="r"/>
              <c:showLegendKey val="0"/>
              <c:showVal val="1"/>
              <c:showCatName val="0"/>
              <c:showSerName val="0"/>
              <c:showPercent val="0"/>
              <c:showBubbleSize val="0"/>
            </c:dLbl>
            <c:dLbl>
              <c:idx val="1"/>
              <c:layout>
                <c:manualLayout>
                  <c:x val="-4.7513998250218722E-2"/>
                  <c:y val="-4.5548798707853826E-2"/>
                </c:manualLayout>
              </c:layout>
              <c:dLblPos val="r"/>
              <c:showLegendKey val="0"/>
              <c:showVal val="1"/>
              <c:showCatName val="0"/>
              <c:showSerName val="0"/>
              <c:showPercent val="0"/>
              <c:showBubbleSize val="0"/>
            </c:dLbl>
            <c:dLbl>
              <c:idx val="2"/>
              <c:layout>
                <c:manualLayout>
                  <c:x val="-5.3069553805774279E-2"/>
                  <c:y val="-4.1446234605289727E-2"/>
                </c:manualLayout>
              </c:layout>
              <c:dLblPos val="r"/>
              <c:showLegendKey val="0"/>
              <c:showVal val="1"/>
              <c:showCatName val="0"/>
              <c:showSerName val="0"/>
              <c:showPercent val="0"/>
              <c:showBubbleSize val="0"/>
            </c:dLbl>
            <c:dLbl>
              <c:idx val="7"/>
              <c:layout>
                <c:manualLayout>
                  <c:x val="-5.6303940839847605E-2"/>
                  <c:y val="-7.378626817531307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'[データ根拠 人口ビジョン（素案）第３章（２）経済・雇用.xlsx]①労働力人口'!$F$6:$K$6</c:f>
              <c:strCache>
                <c:ptCount val="6"/>
                <c:pt idx="0">
                  <c:v>S60</c:v>
                </c:pt>
                <c:pt idx="1">
                  <c:v>H2</c:v>
                </c:pt>
                <c:pt idx="2">
                  <c:v>H7</c:v>
                </c:pt>
                <c:pt idx="3">
                  <c:v>H12</c:v>
                </c:pt>
                <c:pt idx="4">
                  <c:v>H17</c:v>
                </c:pt>
                <c:pt idx="5">
                  <c:v>H22</c:v>
                </c:pt>
              </c:strCache>
            </c:strRef>
          </c:cat>
          <c:val>
            <c:numRef>
              <c:f>'[データ根拠 人口ビジョン（素案）第３章（２）経済・雇用.xlsx]①労働力人口'!$F$8:$K$8</c:f>
              <c:numCache>
                <c:formatCode>#,##0;"▲ "#,##0</c:formatCode>
                <c:ptCount val="6"/>
                <c:pt idx="0">
                  <c:v>268.5659</c:v>
                </c:pt>
                <c:pt idx="1">
                  <c:v>277.66899999999998</c:v>
                </c:pt>
                <c:pt idx="2">
                  <c:v>289.34780000000001</c:v>
                </c:pt>
                <c:pt idx="3">
                  <c:v>270.83969999999999</c:v>
                </c:pt>
                <c:pt idx="4">
                  <c:v>256.8279</c:v>
                </c:pt>
                <c:pt idx="5">
                  <c:v>240.07919999999999</c:v>
                </c:pt>
              </c:numCache>
            </c:numRef>
          </c:val>
          <c:smooth val="0"/>
        </c:ser>
        <c:ser>
          <c:idx val="2"/>
          <c:order val="2"/>
          <c:tx>
            <c:strRef>
              <c:f>'[データ根拠 人口ビジョン（素案）第３章（２）経済・雇用.xlsx]①労働力人口'!$B$9</c:f>
              <c:strCache>
                <c:ptCount val="1"/>
                <c:pt idx="0">
                  <c:v>女性</c:v>
                </c:pt>
              </c:strCache>
            </c:strRef>
          </c:tx>
          <c:spPr>
            <a:ln>
              <a:solidFill>
                <a:srgbClr val="FF5050"/>
              </a:solidFill>
            </a:ln>
          </c:spPr>
          <c:marker>
            <c:spPr>
              <a:solidFill>
                <a:srgbClr val="FF5050"/>
              </a:solidFill>
              <a:ln>
                <a:noFill/>
              </a:ln>
            </c:spPr>
          </c:marker>
          <c:dLbls>
            <c:dLbl>
              <c:idx val="1"/>
              <c:layout>
                <c:manualLayout>
                  <c:x val="-4.7513998250218722E-2"/>
                  <c:y val="-6.6061619220674342E-2"/>
                </c:manualLayout>
              </c:layout>
              <c:dLblPos val="r"/>
              <c:showLegendKey val="0"/>
              <c:showVal val="1"/>
              <c:showCatName val="0"/>
              <c:showSerName val="0"/>
              <c:showPercent val="0"/>
              <c:showBubbleSize val="0"/>
            </c:dLbl>
            <c:dLbl>
              <c:idx val="4"/>
              <c:layout>
                <c:manualLayout>
                  <c:x val="-4.7513998250218722E-2"/>
                  <c:y val="-4.5548798707853826E-2"/>
                </c:manualLayout>
              </c:layout>
              <c:dLblPos val="r"/>
              <c:showLegendKey val="0"/>
              <c:showVal val="1"/>
              <c:showCatName val="0"/>
              <c:showSerName val="0"/>
              <c:showPercent val="0"/>
              <c:showBubbleSize val="0"/>
            </c:dLbl>
            <c:dLbl>
              <c:idx val="5"/>
              <c:layout>
                <c:manualLayout>
                  <c:x val="-5.6851100860206942E-2"/>
                  <c:y val="-5.2967896425450738E-2"/>
                </c:manualLayout>
              </c:layout>
              <c:dLblPos val="r"/>
              <c:showLegendKey val="0"/>
              <c:showVal val="1"/>
              <c:showCatName val="0"/>
              <c:showSerName val="0"/>
              <c:showPercent val="0"/>
              <c:showBubbleSize val="0"/>
            </c:dLbl>
            <c:dLbl>
              <c:idx val="6"/>
              <c:layout>
                <c:manualLayout>
                  <c:x val="-5.6851100860206942E-2"/>
                  <c:y val="-5.7674078718495447E-2"/>
                </c:manualLayout>
              </c:layout>
              <c:dLblPos val="r"/>
              <c:showLegendKey val="0"/>
              <c:showVal val="1"/>
              <c:showCatName val="0"/>
              <c:showSerName val="0"/>
              <c:showPercent val="0"/>
              <c:showBubbleSize val="0"/>
            </c:dLbl>
            <c:dLbl>
              <c:idx val="7"/>
              <c:layout>
                <c:manualLayout>
                  <c:x val="-5.9720189323692489E-2"/>
                  <c:y val="-5.7674078718495447E-2"/>
                </c:manualLayout>
              </c:layout>
              <c:dLblPos val="r"/>
              <c:showLegendKey val="0"/>
              <c:showVal val="1"/>
              <c:showCatName val="0"/>
              <c:showSerName val="0"/>
              <c:showPercent val="0"/>
              <c:showBubbleSize val="0"/>
            </c:dLbl>
            <c:dLbl>
              <c:idx val="8"/>
              <c:layout>
                <c:manualLayout>
                  <c:x val="-4.4448505848760977E-2"/>
                  <c:y val="-5.767407871849544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'[データ根拠 人口ビジョン（素案）第３章（２）経済・雇用.xlsx]①労働力人口'!$F$6:$K$6</c:f>
              <c:strCache>
                <c:ptCount val="6"/>
                <c:pt idx="0">
                  <c:v>S60</c:v>
                </c:pt>
                <c:pt idx="1">
                  <c:v>H2</c:v>
                </c:pt>
                <c:pt idx="2">
                  <c:v>H7</c:v>
                </c:pt>
                <c:pt idx="3">
                  <c:v>H12</c:v>
                </c:pt>
                <c:pt idx="4">
                  <c:v>H17</c:v>
                </c:pt>
                <c:pt idx="5">
                  <c:v>H22</c:v>
                </c:pt>
              </c:strCache>
            </c:strRef>
          </c:cat>
          <c:val>
            <c:numRef>
              <c:f>'[データ根拠 人口ビジョン（素案）第３章（２）経済・雇用.xlsx]①労働力人口'!$F$9:$K$9</c:f>
              <c:numCache>
                <c:formatCode>#,##0;"▲ "#,##0</c:formatCode>
                <c:ptCount val="6"/>
                <c:pt idx="0">
                  <c:v>151.20349999999999</c:v>
                </c:pt>
                <c:pt idx="1">
                  <c:v>164.73830000000001</c:v>
                </c:pt>
                <c:pt idx="2">
                  <c:v>176.52449999999999</c:v>
                </c:pt>
                <c:pt idx="3">
                  <c:v>173.70410000000001</c:v>
                </c:pt>
                <c:pt idx="4">
                  <c:v>175.8432</c:v>
                </c:pt>
                <c:pt idx="5">
                  <c:v>174.48259999999999</c:v>
                </c:pt>
              </c:numCache>
            </c:numRef>
          </c:val>
          <c:smooth val="0"/>
        </c:ser>
        <c:dLbls>
          <c:dLblPos val="t"/>
          <c:showLegendKey val="0"/>
          <c:showVal val="1"/>
          <c:showCatName val="0"/>
          <c:showSerName val="0"/>
          <c:showPercent val="0"/>
          <c:showBubbleSize val="0"/>
        </c:dLbls>
        <c:marker val="1"/>
        <c:smooth val="0"/>
        <c:axId val="116982912"/>
        <c:axId val="116984448"/>
      </c:lineChart>
      <c:catAx>
        <c:axId val="116982912"/>
        <c:scaling>
          <c:orientation val="minMax"/>
        </c:scaling>
        <c:delete val="0"/>
        <c:axPos val="b"/>
        <c:numFmt formatCode="General" sourceLinked="1"/>
        <c:majorTickMark val="in"/>
        <c:minorTickMark val="none"/>
        <c:tickLblPos val="nextTo"/>
        <c:spPr>
          <a:ln>
            <a:noFill/>
          </a:ln>
        </c:spPr>
        <c:crossAx val="116984448"/>
        <c:crosses val="autoZero"/>
        <c:auto val="1"/>
        <c:lblAlgn val="ctr"/>
        <c:lblOffset val="100"/>
        <c:noMultiLvlLbl val="0"/>
      </c:catAx>
      <c:valAx>
        <c:axId val="116984448"/>
        <c:scaling>
          <c:orientation val="minMax"/>
          <c:max val="600"/>
        </c:scaling>
        <c:delete val="0"/>
        <c:axPos val="l"/>
        <c:majorGridlines/>
        <c:numFmt formatCode="#,##0;&quot;▲ &quot;#,##0" sourceLinked="1"/>
        <c:majorTickMark val="in"/>
        <c:minorTickMark val="none"/>
        <c:tickLblPos val="nextTo"/>
        <c:spPr>
          <a:ln>
            <a:noFill/>
          </a:ln>
        </c:spPr>
        <c:crossAx val="116982912"/>
        <c:crosses val="autoZero"/>
        <c:crossBetween val="between"/>
        <c:majorUnit val="200"/>
      </c:valAx>
      <c:spPr>
        <a:ln w="9525">
          <a:solidFill>
            <a:schemeClr val="tx1"/>
          </a:solidFill>
        </a:ln>
      </c:spPr>
    </c:plotArea>
    <c:legend>
      <c:legendPos val="b"/>
      <c:layout>
        <c:manualLayout>
          <c:xMode val="edge"/>
          <c:yMode val="edge"/>
          <c:x val="0.47074402794505932"/>
          <c:y val="0.64096756777514985"/>
          <c:w val="0.45432628300402611"/>
          <c:h val="9.5092810333493732E-2"/>
        </c:manualLayout>
      </c:layout>
      <c:overlay val="1"/>
      <c:spPr>
        <a:ln w="6350">
          <a:solidFill>
            <a:schemeClr val="tx1"/>
          </a:solidFill>
          <a:prstDash val="sysDash"/>
        </a:ln>
      </c:sp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2790109449356"/>
          <c:y val="0.14909812420250396"/>
          <c:w val="0.82182275274707406"/>
          <c:h val="0.71275132879839587"/>
        </c:manualLayout>
      </c:layout>
      <c:barChart>
        <c:barDir val="col"/>
        <c:grouping val="clustered"/>
        <c:varyColors val="0"/>
        <c:ser>
          <c:idx val="0"/>
          <c:order val="0"/>
          <c:tx>
            <c:strRef>
              <c:f>②中小企業の人材確保!$C$25</c:f>
              <c:strCache>
                <c:ptCount val="1"/>
                <c:pt idx="0">
                  <c:v>後継者不在率</c:v>
                </c:pt>
              </c:strCache>
            </c:strRef>
          </c:tx>
          <c:spPr>
            <a:solidFill>
              <a:srgbClr val="FF9966"/>
            </a:solidFill>
          </c:spPr>
          <c:invertIfNegative val="0"/>
          <c:dPt>
            <c:idx val="1"/>
            <c:invertIfNegative val="0"/>
            <c:bubble3D val="0"/>
            <c:spPr>
              <a:solidFill>
                <a:srgbClr val="FF0000"/>
              </a:solidFill>
            </c:spPr>
          </c:dPt>
          <c:dLbls>
            <c:dLblPos val="ctr"/>
            <c:showLegendKey val="0"/>
            <c:showVal val="1"/>
            <c:showCatName val="0"/>
            <c:showSerName val="0"/>
            <c:showPercent val="0"/>
            <c:showBubbleSize val="0"/>
            <c:showLeaderLines val="0"/>
          </c:dLbls>
          <c:cat>
            <c:strRef>
              <c:f>②中小企業の人材確保!$B$26:$B$30</c:f>
              <c:strCache>
                <c:ptCount val="5"/>
                <c:pt idx="0">
                  <c:v>京都府</c:v>
                </c:pt>
                <c:pt idx="1">
                  <c:v>大阪府</c:v>
                </c:pt>
                <c:pt idx="2">
                  <c:v>兵庫県</c:v>
                </c:pt>
                <c:pt idx="3">
                  <c:v>奈良県</c:v>
                </c:pt>
                <c:pt idx="4">
                  <c:v>和歌山県</c:v>
                </c:pt>
              </c:strCache>
            </c:strRef>
          </c:cat>
          <c:val>
            <c:numRef>
              <c:f>②中小企業の人材確保!$C$26:$C$30</c:f>
              <c:numCache>
                <c:formatCode>0%</c:formatCode>
                <c:ptCount val="5"/>
                <c:pt idx="0">
                  <c:v>0.70899999999999996</c:v>
                </c:pt>
                <c:pt idx="1">
                  <c:v>0.72499999999999998</c:v>
                </c:pt>
                <c:pt idx="2">
                  <c:v>0.64400000000000002</c:v>
                </c:pt>
                <c:pt idx="3">
                  <c:v>0.60299999999999998</c:v>
                </c:pt>
                <c:pt idx="4">
                  <c:v>0.375</c:v>
                </c:pt>
              </c:numCache>
            </c:numRef>
          </c:val>
        </c:ser>
        <c:dLbls>
          <c:showLegendKey val="0"/>
          <c:showVal val="0"/>
          <c:showCatName val="0"/>
          <c:showSerName val="0"/>
          <c:showPercent val="0"/>
          <c:showBubbleSize val="0"/>
        </c:dLbls>
        <c:gapWidth val="150"/>
        <c:axId val="42014592"/>
        <c:axId val="42016128"/>
      </c:barChart>
      <c:catAx>
        <c:axId val="42014592"/>
        <c:scaling>
          <c:orientation val="minMax"/>
        </c:scaling>
        <c:delete val="0"/>
        <c:axPos val="b"/>
        <c:majorTickMark val="out"/>
        <c:minorTickMark val="none"/>
        <c:tickLblPos val="nextTo"/>
        <c:spPr>
          <a:ln>
            <a:noFill/>
          </a:ln>
        </c:spPr>
        <c:crossAx val="42016128"/>
        <c:crosses val="autoZero"/>
        <c:auto val="1"/>
        <c:lblAlgn val="ctr"/>
        <c:lblOffset val="100"/>
        <c:noMultiLvlLbl val="0"/>
      </c:catAx>
      <c:valAx>
        <c:axId val="42016128"/>
        <c:scaling>
          <c:orientation val="minMax"/>
          <c:min val="0.2"/>
        </c:scaling>
        <c:delete val="0"/>
        <c:axPos val="l"/>
        <c:majorGridlines/>
        <c:numFmt formatCode="0%" sourceLinked="1"/>
        <c:majorTickMark val="out"/>
        <c:minorTickMark val="none"/>
        <c:tickLblPos val="nextTo"/>
        <c:spPr>
          <a:ln>
            <a:noFill/>
          </a:ln>
        </c:spPr>
        <c:crossAx val="42014592"/>
        <c:crosses val="autoZero"/>
        <c:crossBetween val="between"/>
        <c:majorUnit val="0.1"/>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square"/>
            <c:size val="4"/>
          </c:marker>
          <c:dLbls>
            <c:txPr>
              <a:bodyPr/>
              <a:lstStyle/>
              <a:p>
                <a:pPr>
                  <a:defRPr sz="1200"/>
                </a:pPr>
                <a:endParaRPr lang="ja-JP"/>
              </a:p>
            </c:txPr>
            <c:dLblPos val="t"/>
            <c:showLegendKey val="0"/>
            <c:showVal val="1"/>
            <c:showCatName val="0"/>
            <c:showSerName val="0"/>
            <c:showPercent val="0"/>
            <c:showBubbleSize val="0"/>
            <c:showLeaderLines val="0"/>
          </c:dLbls>
          <c:cat>
            <c:strRef>
              <c:f>中小企業充足率!$A$6:$A$11</c:f>
              <c:strCache>
                <c:ptCount val="6"/>
                <c:pt idx="0">
                  <c:v>H20</c:v>
                </c:pt>
                <c:pt idx="1">
                  <c:v>H21</c:v>
                </c:pt>
                <c:pt idx="2">
                  <c:v>H22</c:v>
                </c:pt>
                <c:pt idx="3">
                  <c:v>H23</c:v>
                </c:pt>
                <c:pt idx="4">
                  <c:v>H24</c:v>
                </c:pt>
                <c:pt idx="5">
                  <c:v>H25</c:v>
                </c:pt>
              </c:strCache>
            </c:strRef>
          </c:cat>
          <c:val>
            <c:numRef>
              <c:f>中小企業充足率!$H$6:$H$11</c:f>
              <c:numCache>
                <c:formatCode>0.0%</c:formatCode>
                <c:ptCount val="6"/>
                <c:pt idx="0">
                  <c:v>0.24191698992942121</c:v>
                </c:pt>
                <c:pt idx="1">
                  <c:v>0.30884658406746529</c:v>
                </c:pt>
                <c:pt idx="2">
                  <c:v>0.28478892481442691</c:v>
                </c:pt>
                <c:pt idx="3">
                  <c:v>0.26828684188809365</c:v>
                </c:pt>
                <c:pt idx="4">
                  <c:v>0.23631990293601546</c:v>
                </c:pt>
                <c:pt idx="5">
                  <c:v>0.21024227414115235</c:v>
                </c:pt>
              </c:numCache>
            </c:numRef>
          </c:val>
          <c:smooth val="0"/>
        </c:ser>
        <c:dLbls>
          <c:showLegendKey val="0"/>
          <c:showVal val="0"/>
          <c:showCatName val="0"/>
          <c:showSerName val="0"/>
          <c:showPercent val="0"/>
          <c:showBubbleSize val="0"/>
        </c:dLbls>
        <c:marker val="1"/>
        <c:smooth val="0"/>
        <c:axId val="42032512"/>
        <c:axId val="117118080"/>
      </c:lineChart>
      <c:catAx>
        <c:axId val="42032512"/>
        <c:scaling>
          <c:orientation val="minMax"/>
        </c:scaling>
        <c:delete val="0"/>
        <c:axPos val="b"/>
        <c:majorTickMark val="out"/>
        <c:minorTickMark val="none"/>
        <c:tickLblPos val="nextTo"/>
        <c:crossAx val="117118080"/>
        <c:crosses val="autoZero"/>
        <c:auto val="1"/>
        <c:lblAlgn val="ctr"/>
        <c:lblOffset val="100"/>
        <c:noMultiLvlLbl val="0"/>
      </c:catAx>
      <c:valAx>
        <c:axId val="117118080"/>
        <c:scaling>
          <c:orientation val="minMax"/>
          <c:max val="0.35000000000000003"/>
          <c:min val="0.2"/>
        </c:scaling>
        <c:delete val="0"/>
        <c:axPos val="l"/>
        <c:majorGridlines/>
        <c:numFmt formatCode="0%" sourceLinked="0"/>
        <c:majorTickMark val="out"/>
        <c:minorTickMark val="none"/>
        <c:tickLblPos val="nextTo"/>
        <c:crossAx val="42032512"/>
        <c:crosses val="autoZero"/>
        <c:crossBetween val="between"/>
        <c:majorUnit val="5.000000000000001E-2"/>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32174103237095"/>
          <c:y val="0.18809198505325189"/>
          <c:w val="0.80213670166229223"/>
          <c:h val="0.71310949791583222"/>
        </c:manualLayout>
      </c:layout>
      <c:barChart>
        <c:barDir val="bar"/>
        <c:grouping val="stacked"/>
        <c:varyColors val="0"/>
        <c:ser>
          <c:idx val="0"/>
          <c:order val="0"/>
          <c:tx>
            <c:strRef>
              <c:f>'[データ根拠 人口ビジョン（素案）第３章（２）経済・雇用.xlsx]大阪本社企業'!$B$2</c:f>
              <c:strCache>
                <c:ptCount val="1"/>
                <c:pt idx="0">
                  <c:v>単独本社企業</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人口ビジョン（素案）第３章（２）経済・雇用.xlsx]大阪本社企業'!$B$3:$B$8</c:f>
              <c:numCache>
                <c:formatCode>General</c:formatCode>
                <c:ptCount val="6"/>
                <c:pt idx="0">
                  <c:v>72</c:v>
                </c:pt>
                <c:pt idx="1">
                  <c:v>75</c:v>
                </c:pt>
                <c:pt idx="2">
                  <c:v>92</c:v>
                </c:pt>
                <c:pt idx="3">
                  <c:v>92</c:v>
                </c:pt>
                <c:pt idx="4">
                  <c:v>89</c:v>
                </c:pt>
                <c:pt idx="5">
                  <c:v>48</c:v>
                </c:pt>
              </c:numCache>
            </c:numRef>
          </c:val>
        </c:ser>
        <c:ser>
          <c:idx val="1"/>
          <c:order val="1"/>
          <c:tx>
            <c:strRef>
              <c:f>'[データ根拠 人口ビジョン（素案）第３章（２）経済・雇用.xlsx]大阪本社企業'!$C$2</c:f>
              <c:strCache>
                <c:ptCount val="1"/>
                <c:pt idx="0">
                  <c:v>複数本社企業[主]</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人口ビジョン（素案）第３章（２）経済・雇用.xlsx]大阪本社企業'!$C$3:$C$8</c:f>
              <c:numCache>
                <c:formatCode>General</c:formatCode>
                <c:ptCount val="6"/>
                <c:pt idx="0">
                  <c:v>38</c:v>
                </c:pt>
                <c:pt idx="1">
                  <c:v>47</c:v>
                </c:pt>
                <c:pt idx="2">
                  <c:v>53</c:v>
                </c:pt>
                <c:pt idx="3">
                  <c:v>50</c:v>
                </c:pt>
                <c:pt idx="4">
                  <c:v>42</c:v>
                </c:pt>
                <c:pt idx="5">
                  <c:v>23</c:v>
                </c:pt>
              </c:numCache>
            </c:numRef>
          </c:val>
        </c:ser>
        <c:ser>
          <c:idx val="2"/>
          <c:order val="2"/>
          <c:tx>
            <c:strRef>
              <c:f>'[データ根拠 人口ビジョン（素案）第３章（２）経済・雇用.xlsx]大阪本社企業'!$D$2</c:f>
              <c:strCache>
                <c:ptCount val="1"/>
                <c:pt idx="0">
                  <c:v>複数本社企業[従]</c:v>
                </c:pt>
              </c:strCache>
            </c:strRef>
          </c:tx>
          <c:spPr>
            <a:solidFill>
              <a:schemeClr val="accent3">
                <a:lumMod val="60000"/>
                <a:lumOff val="40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人口ビジョン（素案）第３章（２）経済・雇用.xlsx]大阪本社企業'!$D$3:$D$8</c:f>
              <c:numCache>
                <c:formatCode>General</c:formatCode>
                <c:ptCount val="6"/>
                <c:pt idx="0">
                  <c:v>11</c:v>
                </c:pt>
                <c:pt idx="1">
                  <c:v>17</c:v>
                </c:pt>
                <c:pt idx="2">
                  <c:v>13</c:v>
                </c:pt>
                <c:pt idx="3">
                  <c:v>13</c:v>
                </c:pt>
                <c:pt idx="4">
                  <c:v>12</c:v>
                </c:pt>
                <c:pt idx="5">
                  <c:v>8</c:v>
                </c:pt>
              </c:numCache>
            </c:numRef>
          </c:val>
        </c:ser>
        <c:ser>
          <c:idx val="3"/>
          <c:order val="3"/>
          <c:tx>
            <c:strRef>
              <c:f>'[データ根拠 人口ビジョン（素案）第３章（２）経済・雇用.xlsx]大阪本社企業'!$E$2</c:f>
              <c:strCache>
                <c:ptCount val="1"/>
                <c:pt idx="0">
                  <c:v>元大阪本社企業</c:v>
                </c:pt>
              </c:strCache>
            </c:strRef>
          </c:tx>
          <c:spPr>
            <a:solidFill>
              <a:schemeClr val="accent4">
                <a:lumMod val="75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人口ビジョン（素案）第３章（２）経済・雇用.xlsx]大阪本社企業'!$E$3:$E$8</c:f>
              <c:numCache>
                <c:formatCode>General</c:formatCode>
                <c:ptCount val="6"/>
                <c:pt idx="0">
                  <c:v>33</c:v>
                </c:pt>
                <c:pt idx="1">
                  <c:v>18</c:v>
                </c:pt>
                <c:pt idx="2">
                  <c:v>7</c:v>
                </c:pt>
                <c:pt idx="3">
                  <c:v>2</c:v>
                </c:pt>
                <c:pt idx="4">
                  <c:v>2</c:v>
                </c:pt>
              </c:numCache>
            </c:numRef>
          </c:val>
        </c:ser>
        <c:dLbls>
          <c:showLegendKey val="0"/>
          <c:showVal val="0"/>
          <c:showCatName val="0"/>
          <c:showSerName val="0"/>
          <c:showPercent val="0"/>
          <c:showBubbleSize val="0"/>
        </c:dLbls>
        <c:gapWidth val="150"/>
        <c:overlap val="100"/>
        <c:serLines>
          <c:spPr>
            <a:ln w="3175">
              <a:prstDash val="sysDot"/>
            </a:ln>
          </c:spPr>
        </c:serLines>
        <c:axId val="117070080"/>
        <c:axId val="117075968"/>
      </c:barChart>
      <c:catAx>
        <c:axId val="117070080"/>
        <c:scaling>
          <c:orientation val="minMax"/>
        </c:scaling>
        <c:delete val="0"/>
        <c:axPos val="l"/>
        <c:majorTickMark val="out"/>
        <c:minorTickMark val="none"/>
        <c:tickLblPos val="nextTo"/>
        <c:crossAx val="117075968"/>
        <c:crosses val="autoZero"/>
        <c:auto val="1"/>
        <c:lblAlgn val="ctr"/>
        <c:lblOffset val="100"/>
        <c:noMultiLvlLbl val="0"/>
      </c:catAx>
      <c:valAx>
        <c:axId val="117075968"/>
        <c:scaling>
          <c:orientation val="minMax"/>
        </c:scaling>
        <c:delete val="0"/>
        <c:axPos val="b"/>
        <c:majorGridlines/>
        <c:numFmt formatCode="General" sourceLinked="1"/>
        <c:majorTickMark val="out"/>
        <c:minorTickMark val="none"/>
        <c:tickLblPos val="nextTo"/>
        <c:crossAx val="117070080"/>
        <c:crosses val="autoZero"/>
        <c:crossBetween val="between"/>
      </c:valAx>
    </c:plotArea>
    <c:legend>
      <c:legendPos val="r"/>
      <c:layout>
        <c:manualLayout>
          <c:xMode val="edge"/>
          <c:yMode val="edge"/>
          <c:x val="0"/>
          <c:y val="3.7956974028138524E-2"/>
          <c:w val="0.99198468941382323"/>
          <c:h val="0.11113814390510066"/>
        </c:manualLayout>
      </c:layout>
      <c:overlay val="0"/>
      <c:spPr>
        <a:solidFill>
          <a:schemeClr val="bg1"/>
        </a:solidFill>
        <a:ln w="6350">
          <a:solidFill>
            <a:schemeClr val="tx1"/>
          </a:solidFill>
          <a:prstDash val="sysDash"/>
        </a:ln>
      </c:sp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7644465468485"/>
          <c:y val="0.15344179247191231"/>
          <c:w val="0.75715407982045813"/>
          <c:h val="0.80585528795763361"/>
        </c:manualLayout>
      </c:layout>
      <c:barChart>
        <c:barDir val="bar"/>
        <c:grouping val="percentStacked"/>
        <c:varyColors val="0"/>
        <c:ser>
          <c:idx val="0"/>
          <c:order val="0"/>
          <c:tx>
            <c:strRef>
              <c:f>'[06-5_【NEW!】所得階層別世帯数割合の変化_130718.xlsx]編集用グラフ'!$C$1</c:f>
              <c:strCache>
                <c:ptCount val="1"/>
                <c:pt idx="0">
                  <c:v>1000万円以上</c:v>
                </c:pt>
              </c:strCache>
            </c:strRef>
          </c:tx>
          <c:spPr>
            <a:solidFill>
              <a:srgbClr val="FFFF00"/>
            </a:solidFill>
            <a:ln>
              <a:solidFill>
                <a:srgbClr val="FFFF00"/>
              </a:solidFill>
            </a:ln>
          </c:spPr>
          <c:invertIfNegative val="0"/>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'[06-5_【NEW!】所得階層別世帯数割合の変化_130718.xlsx]編集用グラフ'!$C$2:$C$9</c:f>
              <c:numCache>
                <c:formatCode>0.0_ </c:formatCode>
                <c:ptCount val="8"/>
                <c:pt idx="0">
                  <c:v>10.689323925933284</c:v>
                </c:pt>
                <c:pt idx="1">
                  <c:v>17.71866546438233</c:v>
                </c:pt>
                <c:pt idx="2">
                  <c:v>12.556543680955166</c:v>
                </c:pt>
                <c:pt idx="3">
                  <c:v>19.947735191637626</c:v>
                </c:pt>
                <c:pt idx="4">
                  <c:v>7.0177661758369867</c:v>
                </c:pt>
                <c:pt idx="5">
                  <c:v>13.160422670509126</c:v>
                </c:pt>
                <c:pt idx="6">
                  <c:v>8.642357124337936</c:v>
                </c:pt>
                <c:pt idx="7">
                  <c:v>13.762428048142334</c:v>
                </c:pt>
              </c:numCache>
            </c:numRef>
          </c:val>
        </c:ser>
        <c:ser>
          <c:idx val="1"/>
          <c:order val="1"/>
          <c:tx>
            <c:strRef>
              <c:f>'[06-5_【NEW!】所得階層別世帯数割合の変化_130718.xlsx]編集用グラフ'!$D$1</c:f>
              <c:strCache>
                <c:ptCount val="1"/>
                <c:pt idx="0">
                  <c:v>500～1000万円</c:v>
                </c:pt>
              </c:strCache>
            </c:strRef>
          </c:tx>
          <c:spPr>
            <a:solidFill>
              <a:schemeClr val="accent4">
                <a:lumMod val="60000"/>
                <a:lumOff val="40000"/>
              </a:schemeClr>
            </a:solidFill>
            <a:ln w="6350">
              <a:solidFill>
                <a:schemeClr val="accent4">
                  <a:lumMod val="60000"/>
                  <a:lumOff val="40000"/>
                </a:schemeClr>
              </a:solidFill>
            </a:ln>
          </c:spPr>
          <c:invertIfNegative val="0"/>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'[06-5_【NEW!】所得階層別世帯数割合の変化_130718.xlsx]編集用グラフ'!$D$2:$D$9</c:f>
              <c:numCache>
                <c:formatCode>0.0_ </c:formatCode>
                <c:ptCount val="8"/>
                <c:pt idx="0">
                  <c:v>31.13385670277254</c:v>
                </c:pt>
                <c:pt idx="1">
                  <c:v>39.585211902614972</c:v>
                </c:pt>
                <c:pt idx="2">
                  <c:v>27.990276025479272</c:v>
                </c:pt>
                <c:pt idx="3">
                  <c:v>35.017421602787437</c:v>
                </c:pt>
                <c:pt idx="4">
                  <c:v>24.360696454368039</c:v>
                </c:pt>
                <c:pt idx="5">
                  <c:v>36.37528017931475</c:v>
                </c:pt>
                <c:pt idx="6">
                  <c:v>27.706026149116632</c:v>
                </c:pt>
                <c:pt idx="7">
                  <c:v>36.591979449122306</c:v>
                </c:pt>
              </c:numCache>
            </c:numRef>
          </c:val>
        </c:ser>
        <c:ser>
          <c:idx val="2"/>
          <c:order val="2"/>
          <c:tx>
            <c:strRef>
              <c:f>'[06-5_【NEW!】所得階層別世帯数割合の変化_130718.xlsx]編集用グラフ'!$E$1</c:f>
              <c:strCache>
                <c:ptCount val="1"/>
                <c:pt idx="0">
                  <c:v>300～500万円</c:v>
                </c:pt>
              </c:strCache>
            </c:strRef>
          </c:tx>
          <c:spPr>
            <a:solidFill>
              <a:schemeClr val="accent2"/>
            </a:solidFill>
            <a:ln>
              <a:solidFill>
                <a:schemeClr val="accent2"/>
              </a:solidFill>
            </a:ln>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'[06-5_【NEW!】所得階層別世帯数割合の変化_130718.xlsx]編集用グラフ'!$E$2:$E$9</c:f>
              <c:numCache>
                <c:formatCode>0.0_ </c:formatCode>
                <c:ptCount val="8"/>
                <c:pt idx="0">
                  <c:v>23.621186524893179</c:v>
                </c:pt>
                <c:pt idx="1">
                  <c:v>22.407574391343552</c:v>
                </c:pt>
                <c:pt idx="2">
                  <c:v>22.506692925500808</c:v>
                </c:pt>
                <c:pt idx="3">
                  <c:v>20.75348432055749</c:v>
                </c:pt>
                <c:pt idx="4">
                  <c:v>23.843677927870846</c:v>
                </c:pt>
                <c:pt idx="5">
                  <c:v>23.631123919308358</c:v>
                </c:pt>
                <c:pt idx="6">
                  <c:v>23.843105300196303</c:v>
                </c:pt>
                <c:pt idx="7">
                  <c:v>22.965130107987235</c:v>
                </c:pt>
              </c:numCache>
            </c:numRef>
          </c:val>
        </c:ser>
        <c:ser>
          <c:idx val="3"/>
          <c:order val="3"/>
          <c:tx>
            <c:strRef>
              <c:f>'[06-5_【NEW!】所得階層別世帯数割合の変化_130718.xlsx]編集用グラフ'!$F$1</c:f>
              <c:strCache>
                <c:ptCount val="1"/>
                <c:pt idx="0">
                  <c:v>300万円未満</c:v>
                </c:pt>
              </c:strCache>
            </c:strRef>
          </c:tx>
          <c:spPr>
            <a:solidFill>
              <a:schemeClr val="tx2"/>
            </a:solidFill>
            <a:ln>
              <a:solidFill>
                <a:schemeClr val="tx2"/>
              </a:solidFill>
            </a:ln>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'[06-5_【NEW!】所得階層別世帯数割合の変化_130718.xlsx]編集用グラフ'!$F$2:$F$9</c:f>
              <c:numCache>
                <c:formatCode>0.0_ </c:formatCode>
                <c:ptCount val="8"/>
                <c:pt idx="0">
                  <c:v>31.892411143131596</c:v>
                </c:pt>
                <c:pt idx="1">
                  <c:v>19.61226330027052</c:v>
                </c:pt>
                <c:pt idx="2">
                  <c:v>31.212111887251126</c:v>
                </c:pt>
                <c:pt idx="3">
                  <c:v>22.473867595818824</c:v>
                </c:pt>
                <c:pt idx="4">
                  <c:v>40.917961324986685</c:v>
                </c:pt>
                <c:pt idx="5">
                  <c:v>25.360230547550429</c:v>
                </c:pt>
                <c:pt idx="6">
                  <c:v>36.304863143079359</c:v>
                </c:pt>
                <c:pt idx="7">
                  <c:v>25.510204081632654</c:v>
                </c:pt>
              </c:numCache>
            </c:numRef>
          </c:val>
        </c:ser>
        <c:dLbls>
          <c:showLegendKey val="0"/>
          <c:showVal val="1"/>
          <c:showCatName val="0"/>
          <c:showSerName val="0"/>
          <c:showPercent val="0"/>
          <c:showBubbleSize val="0"/>
        </c:dLbls>
        <c:gapWidth val="100"/>
        <c:overlap val="100"/>
        <c:axId val="117217536"/>
        <c:axId val="117227520"/>
      </c:barChart>
      <c:catAx>
        <c:axId val="117217536"/>
        <c:scaling>
          <c:orientation val="minMax"/>
        </c:scaling>
        <c:delete val="0"/>
        <c:axPos val="l"/>
        <c:majorTickMark val="out"/>
        <c:minorTickMark val="none"/>
        <c:tickLblPos val="nextTo"/>
        <c:txPr>
          <a:bodyPr rot="0" vert="horz"/>
          <a:lstStyle/>
          <a:p>
            <a:pPr>
              <a:defRPr/>
            </a:pPr>
            <a:endParaRPr lang="ja-JP"/>
          </a:p>
        </c:txPr>
        <c:crossAx val="117227520"/>
        <c:crosses val="autoZero"/>
        <c:auto val="1"/>
        <c:lblAlgn val="ctr"/>
        <c:lblOffset val="100"/>
        <c:noMultiLvlLbl val="0"/>
      </c:catAx>
      <c:valAx>
        <c:axId val="117227520"/>
        <c:scaling>
          <c:orientation val="minMax"/>
        </c:scaling>
        <c:delete val="0"/>
        <c:axPos val="b"/>
        <c:majorGridlines/>
        <c:numFmt formatCode="0%" sourceLinked="1"/>
        <c:majorTickMark val="in"/>
        <c:minorTickMark val="none"/>
        <c:tickLblPos val="high"/>
        <c:crossAx val="117217536"/>
        <c:crosses val="autoZero"/>
        <c:crossBetween val="between"/>
        <c:majorUnit val="0.2"/>
      </c:valAx>
      <c:spPr>
        <a:noFill/>
        <a:ln>
          <a:solidFill>
            <a:schemeClr val="tx1"/>
          </a:solidFill>
        </a:ln>
      </c:spPr>
    </c:plotArea>
    <c:plotVisOnly val="1"/>
    <c:dispBlanksAs val="gap"/>
    <c:showDLblsOverMax val="0"/>
  </c:chart>
  <c:spPr>
    <a:noFill/>
    <a:ln>
      <a:noFill/>
    </a:ln>
  </c:spPr>
  <c:txPr>
    <a:bodyPr/>
    <a:lstStyle/>
    <a:p>
      <a:pPr>
        <a:defRPr sz="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7685914260718"/>
          <c:y val="5.1400554097404488E-2"/>
          <c:w val="0.88423425196850391"/>
          <c:h val="0.64923191892680077"/>
        </c:manualLayout>
      </c:layout>
      <c:lineChart>
        <c:grouping val="standard"/>
        <c:varyColors val="0"/>
        <c:ser>
          <c:idx val="0"/>
          <c:order val="0"/>
          <c:tx>
            <c:strRef>
              <c:f>'[データ根拠 人口ビジョン（素案）第３章（２）経済・雇用.xlsx]③世帯収入 (2)'!$B$46</c:f>
              <c:strCache>
                <c:ptCount val="1"/>
                <c:pt idx="0">
                  <c:v>大阪</c:v>
                </c:pt>
              </c:strCache>
            </c:strRef>
          </c:tx>
          <c:spPr>
            <a:ln>
              <a:solidFill>
                <a:schemeClr val="tx2"/>
              </a:solidFill>
            </a:ln>
          </c:spPr>
          <c:marker>
            <c:symbol val="none"/>
          </c:marker>
          <c:cat>
            <c:strRef>
              <c:f>'[データ根拠 人口ビジョン（素案）第３章（２）経済・雇用.xlsx]③世帯収入 (2)'!$C$45:$M$45</c:f>
              <c:strCache>
                <c:ptCount val="11"/>
                <c:pt idx="0">
                  <c:v>100万円未満</c:v>
                </c:pt>
                <c:pt idx="1">
                  <c:v>100～199</c:v>
                </c:pt>
                <c:pt idx="2">
                  <c:v>200～299</c:v>
                </c:pt>
                <c:pt idx="3">
                  <c:v>300～399</c:v>
                </c:pt>
                <c:pt idx="4">
                  <c:v>400～499</c:v>
                </c:pt>
                <c:pt idx="5">
                  <c:v>500～599</c:v>
                </c:pt>
                <c:pt idx="6">
                  <c:v>600～699</c:v>
                </c:pt>
                <c:pt idx="7">
                  <c:v>700～799</c:v>
                </c:pt>
                <c:pt idx="8">
                  <c:v>800～899</c:v>
                </c:pt>
                <c:pt idx="9">
                  <c:v>900～999</c:v>
                </c:pt>
                <c:pt idx="10">
                  <c:v>1000万円以上</c:v>
                </c:pt>
              </c:strCache>
            </c:strRef>
          </c:cat>
          <c:val>
            <c:numRef>
              <c:f>'[データ根拠 人口ビジョン（素案）第３章（２）経済・雇用.xlsx]③世帯収入 (2)'!$C$46:$M$46</c:f>
              <c:numCache>
                <c:formatCode>General</c:formatCode>
                <c:ptCount val="11"/>
                <c:pt idx="0">
                  <c:v>0.17103201253637787</c:v>
                </c:pt>
                <c:pt idx="1">
                  <c:v>0.13498992612491606</c:v>
                </c:pt>
                <c:pt idx="2">
                  <c:v>0.25699574658607566</c:v>
                </c:pt>
                <c:pt idx="3">
                  <c:v>0.1900604432505037</c:v>
                </c:pt>
                <c:pt idx="4">
                  <c:v>0.11394672039400044</c:v>
                </c:pt>
                <c:pt idx="5">
                  <c:v>4.1638683680322364E-2</c:v>
                </c:pt>
                <c:pt idx="6">
                  <c:v>2.6639802999776137E-2</c:v>
                </c:pt>
                <c:pt idx="7">
                  <c:v>5.3727333781061117E-3</c:v>
                </c:pt>
                <c:pt idx="8">
                  <c:v>4.0295500335795834E-3</c:v>
                </c:pt>
                <c:pt idx="9">
                  <c:v>0</c:v>
                </c:pt>
                <c:pt idx="10">
                  <c:v>8.2829639579135878E-3</c:v>
                </c:pt>
              </c:numCache>
            </c:numRef>
          </c:val>
          <c:smooth val="0"/>
        </c:ser>
        <c:ser>
          <c:idx val="1"/>
          <c:order val="1"/>
          <c:tx>
            <c:strRef>
              <c:f>'[データ根拠 人口ビジョン（素案）第３章（２）経済・雇用.xlsx]③世帯収入 (2)'!$B$47</c:f>
              <c:strCache>
                <c:ptCount val="1"/>
                <c:pt idx="0">
                  <c:v>東京</c:v>
                </c:pt>
              </c:strCache>
            </c:strRef>
          </c:tx>
          <c:spPr>
            <a:ln>
              <a:solidFill>
                <a:schemeClr val="accent3">
                  <a:lumMod val="75000"/>
                </a:schemeClr>
              </a:solidFill>
            </a:ln>
          </c:spPr>
          <c:marker>
            <c:symbol val="none"/>
          </c:marker>
          <c:cat>
            <c:strRef>
              <c:f>'[データ根拠 人口ビジョン（素案）第３章（２）経済・雇用.xlsx]③世帯収入 (2)'!$C$45:$M$45</c:f>
              <c:strCache>
                <c:ptCount val="11"/>
                <c:pt idx="0">
                  <c:v>100万円未満</c:v>
                </c:pt>
                <c:pt idx="1">
                  <c:v>100～199</c:v>
                </c:pt>
                <c:pt idx="2">
                  <c:v>200～299</c:v>
                </c:pt>
                <c:pt idx="3">
                  <c:v>300～399</c:v>
                </c:pt>
                <c:pt idx="4">
                  <c:v>400～499</c:v>
                </c:pt>
                <c:pt idx="5">
                  <c:v>500～599</c:v>
                </c:pt>
                <c:pt idx="6">
                  <c:v>600～699</c:v>
                </c:pt>
                <c:pt idx="7">
                  <c:v>700～799</c:v>
                </c:pt>
                <c:pt idx="8">
                  <c:v>800～899</c:v>
                </c:pt>
                <c:pt idx="9">
                  <c:v>900～999</c:v>
                </c:pt>
                <c:pt idx="10">
                  <c:v>1000万円以上</c:v>
                </c:pt>
              </c:strCache>
            </c:strRef>
          </c:cat>
          <c:val>
            <c:numRef>
              <c:f>'[データ根拠 人口ビジョン（素案）第３章（２）経済・雇用.xlsx]③世帯収入 (2)'!$C$47:$M$47</c:f>
              <c:numCache>
                <c:formatCode>General</c:formatCode>
                <c:ptCount val="11"/>
                <c:pt idx="0">
                  <c:v>0.16800302571860817</c:v>
                </c:pt>
                <c:pt idx="1">
                  <c:v>0.10453857791225415</c:v>
                </c:pt>
                <c:pt idx="2">
                  <c:v>0.2040090771558245</c:v>
                </c:pt>
                <c:pt idx="3">
                  <c:v>0.1975037821482602</c:v>
                </c:pt>
                <c:pt idx="4">
                  <c:v>0.13562783661119515</c:v>
                </c:pt>
                <c:pt idx="5">
                  <c:v>5.9984871406959156E-2</c:v>
                </c:pt>
                <c:pt idx="6">
                  <c:v>4.4099848714069592E-2</c:v>
                </c:pt>
                <c:pt idx="7">
                  <c:v>3.3282904689863842E-2</c:v>
                </c:pt>
                <c:pt idx="8">
                  <c:v>7.9425113464447802E-3</c:v>
                </c:pt>
                <c:pt idx="9">
                  <c:v>6.4296520423600609E-3</c:v>
                </c:pt>
                <c:pt idx="10">
                  <c:v>8.4720121028744322E-3</c:v>
                </c:pt>
              </c:numCache>
            </c:numRef>
          </c:val>
          <c:smooth val="0"/>
        </c:ser>
        <c:dLbls>
          <c:showLegendKey val="0"/>
          <c:showVal val="0"/>
          <c:showCatName val="0"/>
          <c:showSerName val="0"/>
          <c:showPercent val="0"/>
          <c:showBubbleSize val="0"/>
        </c:dLbls>
        <c:marker val="1"/>
        <c:smooth val="0"/>
        <c:axId val="117289344"/>
        <c:axId val="117290880"/>
      </c:lineChart>
      <c:catAx>
        <c:axId val="117289344"/>
        <c:scaling>
          <c:orientation val="minMax"/>
        </c:scaling>
        <c:delete val="0"/>
        <c:axPos val="b"/>
        <c:majorTickMark val="out"/>
        <c:minorTickMark val="none"/>
        <c:tickLblPos val="nextTo"/>
        <c:crossAx val="117290880"/>
        <c:crosses val="autoZero"/>
        <c:auto val="1"/>
        <c:lblAlgn val="ctr"/>
        <c:lblOffset val="100"/>
        <c:noMultiLvlLbl val="0"/>
      </c:catAx>
      <c:valAx>
        <c:axId val="117290880"/>
        <c:scaling>
          <c:orientation val="minMax"/>
        </c:scaling>
        <c:delete val="0"/>
        <c:axPos val="l"/>
        <c:majorGridlines/>
        <c:numFmt formatCode="0%" sourceLinked="0"/>
        <c:majorTickMark val="out"/>
        <c:minorTickMark val="none"/>
        <c:tickLblPos val="nextTo"/>
        <c:crossAx val="117289344"/>
        <c:crosses val="autoZero"/>
        <c:crossBetween val="between"/>
        <c:majorUnit val="0.1"/>
      </c:valAx>
    </c:plotArea>
    <c:legend>
      <c:legendPos val="r"/>
      <c:layout>
        <c:manualLayout>
          <c:xMode val="edge"/>
          <c:yMode val="edge"/>
          <c:x val="0.66292296616270696"/>
          <c:y val="0.11879839548358342"/>
          <c:w val="0.17278617710583152"/>
          <c:h val="0.21718654979448324"/>
        </c:manualLayout>
      </c:layout>
      <c:overlay val="0"/>
      <c:spPr>
        <a:solidFill>
          <a:schemeClr val="bg1"/>
        </a:solidFill>
        <a:ln w="3175">
          <a:solidFill>
            <a:schemeClr val="tx1"/>
          </a:solidFill>
          <a:prstDash val="sysDash"/>
        </a:ln>
      </c:spPr>
    </c:legend>
    <c:plotVisOnly val="1"/>
    <c:dispBlanksAs val="gap"/>
    <c:showDLblsOverMax val="0"/>
  </c:chart>
  <c:txPr>
    <a:bodyPr/>
    <a:lstStyle/>
    <a:p>
      <a:pPr>
        <a:defRPr sz="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5631105721125E-2"/>
          <c:y val="0.12172352750829593"/>
          <c:w val="0.88957101287350304"/>
          <c:h val="0.76716694055467083"/>
        </c:manualLayout>
      </c:layout>
      <c:barChart>
        <c:barDir val="col"/>
        <c:grouping val="clustered"/>
        <c:varyColors val="0"/>
        <c:ser>
          <c:idx val="2"/>
          <c:order val="5"/>
          <c:tx>
            <c:strRef>
              <c:f>[国際会議グラフN2014.xlsx]n2009_8_7!$T$7</c:f>
              <c:strCache>
                <c:ptCount val="1"/>
                <c:pt idx="0">
                  <c:v>全国</c:v>
                </c:pt>
              </c:strCache>
            </c:strRef>
          </c:tx>
          <c:spPr>
            <a:solidFill>
              <a:schemeClr val="accent1">
                <a:lumMod val="40000"/>
                <a:lumOff val="60000"/>
              </a:schemeClr>
            </a:solidFill>
          </c:spPr>
          <c:invertIfNegative val="0"/>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[国際会議グラフN2014.xlsx]n2009_8_7!$T$12:$T$18</c:f>
              <c:numCache>
                <c:formatCode>#,##0_);[Red]\(#,##0\)</c:formatCode>
                <c:ptCount val="7"/>
                <c:pt idx="0">
                  <c:v>1858</c:v>
                </c:pt>
                <c:pt idx="1">
                  <c:v>2094</c:v>
                </c:pt>
                <c:pt idx="2">
                  <c:v>2122</c:v>
                </c:pt>
                <c:pt idx="3">
                  <c:v>2159</c:v>
                </c:pt>
                <c:pt idx="4">
                  <c:v>1892</c:v>
                </c:pt>
                <c:pt idx="5">
                  <c:v>2337</c:v>
                </c:pt>
                <c:pt idx="6">
                  <c:v>2427</c:v>
                </c:pt>
              </c:numCache>
            </c:numRef>
          </c:val>
        </c:ser>
        <c:dLbls>
          <c:showLegendKey val="0"/>
          <c:showVal val="0"/>
          <c:showCatName val="0"/>
          <c:showSerName val="0"/>
          <c:showPercent val="0"/>
          <c:showBubbleSize val="0"/>
        </c:dLbls>
        <c:gapWidth val="150"/>
        <c:axId val="97671808"/>
        <c:axId val="97670272"/>
      </c:barChart>
      <c:lineChart>
        <c:grouping val="standard"/>
        <c:varyColors val="0"/>
        <c:ser>
          <c:idx val="0"/>
          <c:order val="0"/>
          <c:tx>
            <c:strRef>
              <c:f>[国際会議グラフN2014.xlsx]n2009_8_7!$O$7</c:f>
              <c:strCache>
                <c:ptCount val="1"/>
                <c:pt idx="0">
                  <c:v>東京</c:v>
                </c:pt>
              </c:strCache>
            </c:strRef>
          </c:tx>
          <c:spPr>
            <a:ln w="25400">
              <a:solidFill>
                <a:srgbClr val="00B0F0"/>
              </a:solidFill>
              <a:prstDash val="solid"/>
            </a:ln>
          </c:spPr>
          <c:marker>
            <c:symbol val="diamond"/>
            <c:size val="5"/>
            <c:spPr>
              <a:solidFill>
                <a:srgbClr val="00B0F0"/>
              </a:solidFill>
              <a:ln>
                <a:solidFill>
                  <a:srgbClr val="00B0F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[国際会議グラフN2014.xlsx]n2009_8_7!$O$12:$O$18</c:f>
              <c:numCache>
                <c:formatCode>#,##0_ ;[Red]\-#,##0\ </c:formatCode>
                <c:ptCount val="7"/>
                <c:pt idx="0">
                  <c:v>445</c:v>
                </c:pt>
                <c:pt idx="1">
                  <c:v>486</c:v>
                </c:pt>
                <c:pt idx="2">
                  <c:v>505</c:v>
                </c:pt>
                <c:pt idx="3">
                  <c:v>510</c:v>
                </c:pt>
                <c:pt idx="4">
                  <c:v>484</c:v>
                </c:pt>
                <c:pt idx="5">
                  <c:v>517</c:v>
                </c:pt>
                <c:pt idx="6">
                  <c:v>537</c:v>
                </c:pt>
              </c:numCache>
            </c:numRef>
          </c:val>
          <c:smooth val="0"/>
        </c:ser>
        <c:ser>
          <c:idx val="1"/>
          <c:order val="1"/>
          <c:tx>
            <c:strRef>
              <c:f>[国際会議グラフN2014.xlsx]n2009_8_7!$P$7</c:f>
              <c:strCache>
                <c:ptCount val="1"/>
                <c:pt idx="0">
                  <c:v>神奈川</c:v>
                </c:pt>
              </c:strCache>
            </c:strRef>
          </c:tx>
          <c:spPr>
            <a:ln w="12700">
              <a:solidFill>
                <a:schemeClr val="tx1"/>
              </a:solidFill>
              <a:prstDash val="solid"/>
            </a:ln>
          </c:spPr>
          <c:marker>
            <c:symbol val="diamond"/>
            <c:size val="5"/>
            <c:spPr>
              <a:solidFill>
                <a:schemeClr val="tx1"/>
              </a:solidFill>
              <a:ln>
                <a:solidFill>
                  <a:schemeClr val="tx1"/>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[国際会議グラフN2014.xlsx]n2009_8_7!$P$12:$P$18</c:f>
              <c:numCache>
                <c:formatCode>#,##0_ ;[Red]\-#,##0\ </c:formatCode>
                <c:ptCount val="7"/>
                <c:pt idx="0">
                  <c:v>177</c:v>
                </c:pt>
                <c:pt idx="1">
                  <c:v>192</c:v>
                </c:pt>
                <c:pt idx="2">
                  <c:v>197</c:v>
                </c:pt>
                <c:pt idx="3">
                  <c:v>180</c:v>
                </c:pt>
                <c:pt idx="4">
                  <c:v>174</c:v>
                </c:pt>
                <c:pt idx="5">
                  <c:v>196</c:v>
                </c:pt>
                <c:pt idx="6">
                  <c:v>234</c:v>
                </c:pt>
              </c:numCache>
            </c:numRef>
          </c:val>
          <c:smooth val="0"/>
        </c:ser>
        <c:ser>
          <c:idx val="3"/>
          <c:order val="2"/>
          <c:tx>
            <c:strRef>
              <c:f>[国際会議グラフN2014.xlsx]n2009_8_7!$Q$7</c:f>
              <c:strCache>
                <c:ptCount val="1"/>
                <c:pt idx="0">
                  <c:v>大阪</c:v>
                </c:pt>
              </c:strCache>
            </c:strRef>
          </c:tx>
          <c:spPr>
            <a:ln w="34925">
              <a:solidFill>
                <a:srgbClr val="FF0000"/>
              </a:solidFill>
              <a:prstDash val="solid"/>
            </a:ln>
          </c:spPr>
          <c:marker>
            <c:symbol val="square"/>
            <c:size val="5"/>
            <c:spPr>
              <a:solidFill>
                <a:srgbClr val="FF0000"/>
              </a:solidFill>
              <a:ln>
                <a:solidFill>
                  <a:srgbClr val="FF000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[国際会議グラフN2014.xlsx]n2009_8_7!$Q$12:$Q$18</c:f>
              <c:numCache>
                <c:formatCode>#,##0_ ;[Red]\-#,##0\ </c:formatCode>
                <c:ptCount val="7"/>
                <c:pt idx="0">
                  <c:v>124</c:v>
                </c:pt>
                <c:pt idx="1">
                  <c:v>144</c:v>
                </c:pt>
                <c:pt idx="2">
                  <c:v>183</c:v>
                </c:pt>
                <c:pt idx="3">
                  <c:v>152</c:v>
                </c:pt>
                <c:pt idx="4">
                  <c:v>135</c:v>
                </c:pt>
                <c:pt idx="5">
                  <c:v>281</c:v>
                </c:pt>
                <c:pt idx="6">
                  <c:v>314</c:v>
                </c:pt>
              </c:numCache>
            </c:numRef>
          </c:val>
          <c:smooth val="0"/>
        </c:ser>
        <c:ser>
          <c:idx val="4"/>
          <c:order val="3"/>
          <c:tx>
            <c:strRef>
              <c:f>[国際会議グラフN2014.xlsx]n2009_8_7!$R$7</c:f>
              <c:strCache>
                <c:ptCount val="1"/>
                <c:pt idx="0">
                  <c:v>京都</c:v>
                </c:pt>
              </c:strCache>
            </c:strRef>
          </c:tx>
          <c:spPr>
            <a:ln w="19050">
              <a:solidFill>
                <a:schemeClr val="tx1">
                  <a:lumMod val="75000"/>
                  <a:lumOff val="25000"/>
                </a:schemeClr>
              </a:solidFill>
              <a:prstDash val="sysDash"/>
            </a:ln>
          </c:spPr>
          <c:marker>
            <c:symbol val="triangle"/>
            <c:size val="5"/>
            <c:spPr>
              <a:solidFill>
                <a:schemeClr val="bg1">
                  <a:lumMod val="50000"/>
                </a:schemeClr>
              </a:solidFill>
              <a:ln>
                <a:solidFill>
                  <a:srgbClr val="FFC00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[国際会議グラフN2014.xlsx]n2009_8_7!$R$12:$R$18</c:f>
              <c:numCache>
                <c:formatCode>General</c:formatCode>
                <c:ptCount val="7"/>
                <c:pt idx="0">
                  <c:v>187</c:v>
                </c:pt>
                <c:pt idx="1">
                  <c:v>180</c:v>
                </c:pt>
                <c:pt idx="2">
                  <c:v>169</c:v>
                </c:pt>
                <c:pt idx="3">
                  <c:v>160</c:v>
                </c:pt>
                <c:pt idx="4">
                  <c:v>145</c:v>
                </c:pt>
                <c:pt idx="5">
                  <c:v>202</c:v>
                </c:pt>
                <c:pt idx="6">
                  <c:v>179</c:v>
                </c:pt>
              </c:numCache>
            </c:numRef>
          </c:val>
          <c:smooth val="0"/>
        </c:ser>
        <c:ser>
          <c:idx val="5"/>
          <c:order val="4"/>
          <c:tx>
            <c:strRef>
              <c:f>[国際会議グラフN2014.xlsx]n2009_8_7!$S$7</c:f>
              <c:strCache>
                <c:ptCount val="1"/>
                <c:pt idx="0">
                  <c:v>福岡</c:v>
                </c:pt>
              </c:strCache>
            </c:strRef>
          </c:tx>
          <c:spPr>
            <a:ln w="12700">
              <a:solidFill>
                <a:srgbClr val="7030A0"/>
              </a:solidFill>
              <a:prstDash val="solid"/>
            </a:ln>
          </c:spPr>
          <c:marker>
            <c:symbol val="circle"/>
            <c:size val="5"/>
            <c:spPr>
              <a:solidFill>
                <a:srgbClr val="800000"/>
              </a:solidFill>
              <a:ln>
                <a:solidFill>
                  <a:srgbClr val="7030A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[国際会議グラフN2014.xlsx]n2009_8_7!$S$12:$S$18</c:f>
              <c:numCache>
                <c:formatCode>General</c:formatCode>
                <c:ptCount val="7"/>
                <c:pt idx="0">
                  <c:v>194</c:v>
                </c:pt>
                <c:pt idx="1">
                  <c:v>219</c:v>
                </c:pt>
                <c:pt idx="2">
                  <c:v>278</c:v>
                </c:pt>
                <c:pt idx="3">
                  <c:v>269</c:v>
                </c:pt>
                <c:pt idx="4">
                  <c:v>268</c:v>
                </c:pt>
                <c:pt idx="5">
                  <c:v>301</c:v>
                </c:pt>
                <c:pt idx="6">
                  <c:v>312</c:v>
                </c:pt>
              </c:numCache>
            </c:numRef>
          </c:val>
          <c:smooth val="0"/>
        </c:ser>
        <c:dLbls>
          <c:showLegendKey val="0"/>
          <c:showVal val="0"/>
          <c:showCatName val="0"/>
          <c:showSerName val="0"/>
          <c:showPercent val="0"/>
          <c:showBubbleSize val="0"/>
        </c:dLbls>
        <c:marker val="1"/>
        <c:smooth val="0"/>
        <c:axId val="97657984"/>
        <c:axId val="97659904"/>
      </c:lineChart>
      <c:catAx>
        <c:axId val="97657984"/>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97659904"/>
        <c:crosses val="autoZero"/>
        <c:auto val="1"/>
        <c:lblAlgn val="ctr"/>
        <c:lblOffset val="100"/>
        <c:tickLblSkip val="1"/>
        <c:tickMarkSkip val="1"/>
        <c:noMultiLvlLbl val="0"/>
      </c:catAx>
      <c:valAx>
        <c:axId val="97659904"/>
        <c:scaling>
          <c:orientation val="minMax"/>
          <c:max val="600"/>
        </c:scaling>
        <c:delete val="0"/>
        <c:axPos val="l"/>
        <c:title>
          <c:tx>
            <c:rich>
              <a:bodyPr rot="0" vert="horz"/>
              <a:lstStyle/>
              <a:p>
                <a:pPr algn="ct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（件）</a:t>
                </a:r>
              </a:p>
            </c:rich>
          </c:tx>
          <c:layout>
            <c:manualLayout>
              <c:xMode val="edge"/>
              <c:yMode val="edge"/>
              <c:x val="2.3543837442412199E-2"/>
              <c:y val="4.4003629280425359E-2"/>
            </c:manualLayout>
          </c:layout>
          <c:overlay val="0"/>
          <c:spPr>
            <a:noFill/>
            <a:ln w="25400">
              <a:noFill/>
            </a:ln>
          </c:spPr>
        </c:title>
        <c:numFmt formatCode="#,##0_ ;[Red]\-#,##0\ "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97657984"/>
        <c:crosses val="autoZero"/>
        <c:crossBetween val="between"/>
      </c:valAx>
      <c:valAx>
        <c:axId val="97670272"/>
        <c:scaling>
          <c:orientation val="minMax"/>
        </c:scaling>
        <c:delete val="0"/>
        <c:axPos val="r"/>
        <c:numFmt formatCode="#,##0_);[Red]\(#,##0\)" sourceLinked="1"/>
        <c:majorTickMark val="out"/>
        <c:minorTickMark val="none"/>
        <c:tickLblPos val="nextTo"/>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97671808"/>
        <c:crosses val="max"/>
        <c:crossBetween val="between"/>
        <c:majorUnit val="500"/>
      </c:valAx>
      <c:catAx>
        <c:axId val="97671808"/>
        <c:scaling>
          <c:orientation val="minMax"/>
        </c:scaling>
        <c:delete val="1"/>
        <c:axPos val="b"/>
        <c:numFmt formatCode="General" sourceLinked="1"/>
        <c:majorTickMark val="out"/>
        <c:minorTickMark val="none"/>
        <c:tickLblPos val="nextTo"/>
        <c:crossAx val="97670272"/>
        <c:crosses val="autoZero"/>
        <c:auto val="1"/>
        <c:lblAlgn val="ctr"/>
        <c:lblOffset val="100"/>
        <c:noMultiLvlLbl val="0"/>
      </c:catAx>
      <c:spPr>
        <a:noFill/>
        <a:ln w="25400">
          <a:noFill/>
        </a:ln>
      </c:spPr>
    </c:plotArea>
    <c:plotVisOnly val="1"/>
    <c:dispBlanksAs val="gap"/>
    <c:showDLblsOverMax val="0"/>
  </c:chart>
  <c:spPr>
    <a:solidFill>
      <a:srgbClr val="FFFFFF"/>
    </a:solidFill>
    <a:ln w="3175">
      <a:noFill/>
      <a:prstDash val="solid"/>
    </a:ln>
  </c:spPr>
  <c:txPr>
    <a:bodyPr/>
    <a:lstStyle/>
    <a:p>
      <a:pPr>
        <a:defRPr sz="17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'[データ根拠 人口ビジョン（素案）第３章（２）経済・雇用.xlsx]②市場構造の変化'!$B$29</c:f>
              <c:strCache>
                <c:ptCount val="1"/>
                <c:pt idx="0">
                  <c:v>医療：大阪</c:v>
                </c:pt>
              </c:strCache>
            </c:strRef>
          </c:tx>
          <c:spPr>
            <a:ln>
              <a:solidFill>
                <a:srgbClr val="FF6600"/>
              </a:solidFill>
            </a:ln>
          </c:spPr>
          <c:marker>
            <c:spPr>
              <a:solidFill>
                <a:srgbClr val="FF6600"/>
              </a:solidFill>
              <a:ln>
                <a:solidFill>
                  <a:srgbClr val="FF6600"/>
                </a:solidFill>
              </a:ln>
            </c:spPr>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人口ビジョン（素案）第３章（２）経済・雇用.xlsx]②市場構造の変化'!$C$29:$I$29</c:f>
              <c:numCache>
                <c:formatCode>#,##0;"▲ "#,##0</c:formatCode>
                <c:ptCount val="7"/>
                <c:pt idx="0">
                  <c:v>100</c:v>
                </c:pt>
                <c:pt idx="1">
                  <c:v>109</c:v>
                </c:pt>
                <c:pt idx="2">
                  <c:v>114</c:v>
                </c:pt>
                <c:pt idx="3">
                  <c:v>115</c:v>
                </c:pt>
                <c:pt idx="4">
                  <c:v>114</c:v>
                </c:pt>
                <c:pt idx="5">
                  <c:v>112</c:v>
                </c:pt>
                <c:pt idx="6">
                  <c:v>112</c:v>
                </c:pt>
              </c:numCache>
            </c:numRef>
          </c:val>
          <c:smooth val="0"/>
        </c:ser>
        <c:ser>
          <c:idx val="1"/>
          <c:order val="1"/>
          <c:tx>
            <c:strRef>
              <c:f>'[データ根拠 人口ビジョン（素案）第３章（２）経済・雇用.xlsx]②市場構造の変化'!$B$30</c:f>
              <c:strCache>
                <c:ptCount val="1"/>
                <c:pt idx="0">
                  <c:v>医療：全国</c:v>
                </c:pt>
              </c:strCache>
            </c:strRef>
          </c:tx>
          <c:marker>
            <c:symbol val="circle"/>
            <c:size val="7"/>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人口ビジョン（素案）第３章（２）経済・雇用.xlsx]②市場構造の変化'!$C$30:$I$30</c:f>
              <c:numCache>
                <c:formatCode>#,##0;"▲ "#,##0</c:formatCode>
                <c:ptCount val="7"/>
                <c:pt idx="0">
                  <c:v>100</c:v>
                </c:pt>
                <c:pt idx="1">
                  <c:v>107</c:v>
                </c:pt>
                <c:pt idx="2">
                  <c:v>111</c:v>
                </c:pt>
                <c:pt idx="3">
                  <c:v>112</c:v>
                </c:pt>
                <c:pt idx="4">
                  <c:v>112</c:v>
                </c:pt>
                <c:pt idx="5">
                  <c:v>110</c:v>
                </c:pt>
                <c:pt idx="6">
                  <c:v>109</c:v>
                </c:pt>
              </c:numCache>
            </c:numRef>
          </c:val>
          <c:smooth val="0"/>
        </c:ser>
        <c:ser>
          <c:idx val="2"/>
          <c:order val="2"/>
          <c:tx>
            <c:strRef>
              <c:f>'[データ根拠 人口ビジョン（素案）第３章（２）経済・雇用.xlsx]②市場構造の変化'!$B$31</c:f>
              <c:strCache>
                <c:ptCount val="1"/>
                <c:pt idx="0">
                  <c:v>介護：大阪</c:v>
                </c:pt>
              </c:strCache>
            </c:strRef>
          </c:tx>
          <c:spPr>
            <a:ln>
              <a:solidFill>
                <a:srgbClr val="FF33CC"/>
              </a:solidFill>
            </a:ln>
          </c:spPr>
          <c:marker>
            <c:spPr>
              <a:solidFill>
                <a:srgbClr val="FF33CC"/>
              </a:solidFill>
              <a:ln>
                <a:solidFill>
                  <a:srgbClr val="FF33CC"/>
                </a:solidFill>
              </a:ln>
            </c:spPr>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人口ビジョン（素案）第３章（２）経済・雇用.xlsx]②市場構造の変化'!$C$31:$I$31</c:f>
              <c:numCache>
                <c:formatCode>#,##0;"▲ "#,##0</c:formatCode>
                <c:ptCount val="7"/>
                <c:pt idx="0">
                  <c:v>100</c:v>
                </c:pt>
                <c:pt idx="1">
                  <c:v>124</c:v>
                </c:pt>
                <c:pt idx="2">
                  <c:v>146</c:v>
                </c:pt>
                <c:pt idx="3">
                  <c:v>166</c:v>
                </c:pt>
                <c:pt idx="4">
                  <c:v>168</c:v>
                </c:pt>
                <c:pt idx="5">
                  <c:v>162</c:v>
                </c:pt>
                <c:pt idx="6">
                  <c:v>163</c:v>
                </c:pt>
              </c:numCache>
            </c:numRef>
          </c:val>
          <c:smooth val="0"/>
        </c:ser>
        <c:ser>
          <c:idx val="3"/>
          <c:order val="3"/>
          <c:tx>
            <c:strRef>
              <c:f>'[データ根拠 人口ビジョン（素案）第３章（２）経済・雇用.xlsx]②市場構造の変化'!$B$32</c:f>
              <c:strCache>
                <c:ptCount val="1"/>
                <c:pt idx="0">
                  <c:v>介護：全国</c:v>
                </c:pt>
              </c:strCache>
            </c:strRef>
          </c:tx>
          <c:marker>
            <c:symbol val="star"/>
            <c:size val="7"/>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人口ビジョン（素案）第３章（２）経済・雇用.xlsx]②市場構造の変化'!$C$32:$I$32</c:f>
              <c:numCache>
                <c:formatCode>#,##0;"▲ "#,##0</c:formatCode>
                <c:ptCount val="7"/>
                <c:pt idx="0">
                  <c:v>100</c:v>
                </c:pt>
                <c:pt idx="1">
                  <c:v>115</c:v>
                </c:pt>
                <c:pt idx="2">
                  <c:v>129</c:v>
                </c:pt>
                <c:pt idx="3">
                  <c:v>146</c:v>
                </c:pt>
                <c:pt idx="4">
                  <c:v>151</c:v>
                </c:pt>
                <c:pt idx="5">
                  <c:v>150</c:v>
                </c:pt>
                <c:pt idx="6">
                  <c:v>149</c:v>
                </c:pt>
              </c:numCache>
            </c:numRef>
          </c:val>
          <c:smooth val="0"/>
        </c:ser>
        <c:dLbls>
          <c:showLegendKey val="0"/>
          <c:showVal val="0"/>
          <c:showCatName val="0"/>
          <c:showSerName val="0"/>
          <c:showPercent val="0"/>
          <c:showBubbleSize val="0"/>
        </c:dLbls>
        <c:marker val="1"/>
        <c:smooth val="0"/>
        <c:axId val="124077568"/>
        <c:axId val="124079104"/>
      </c:lineChart>
      <c:catAx>
        <c:axId val="124077568"/>
        <c:scaling>
          <c:orientation val="minMax"/>
        </c:scaling>
        <c:delete val="0"/>
        <c:axPos val="b"/>
        <c:numFmt formatCode="General" sourceLinked="1"/>
        <c:majorTickMark val="out"/>
        <c:minorTickMark val="none"/>
        <c:tickLblPos val="nextTo"/>
        <c:spPr>
          <a:noFill/>
          <a:ln>
            <a:noFill/>
          </a:ln>
        </c:spPr>
        <c:txPr>
          <a:bodyPr/>
          <a:lstStyle/>
          <a:p>
            <a:pPr>
              <a:defRPr sz="1000"/>
            </a:pPr>
            <a:endParaRPr lang="ja-JP"/>
          </a:p>
        </c:txPr>
        <c:crossAx val="124079104"/>
        <c:crosses val="autoZero"/>
        <c:auto val="1"/>
        <c:lblAlgn val="ctr"/>
        <c:lblOffset val="100"/>
        <c:noMultiLvlLbl val="0"/>
      </c:catAx>
      <c:valAx>
        <c:axId val="124079104"/>
        <c:scaling>
          <c:orientation val="minMax"/>
          <c:min val="100"/>
        </c:scaling>
        <c:delete val="0"/>
        <c:axPos val="l"/>
        <c:majorGridlines/>
        <c:numFmt formatCode="#,##0;&quot;▲ &quot;#,##0" sourceLinked="1"/>
        <c:majorTickMark val="out"/>
        <c:minorTickMark val="none"/>
        <c:tickLblPos val="nextTo"/>
        <c:spPr>
          <a:noFill/>
          <a:ln>
            <a:noFill/>
          </a:ln>
        </c:spPr>
        <c:txPr>
          <a:bodyPr/>
          <a:lstStyle/>
          <a:p>
            <a:pPr>
              <a:defRPr sz="1000"/>
            </a:pPr>
            <a:endParaRPr lang="ja-JP"/>
          </a:p>
        </c:txPr>
        <c:crossAx val="124077568"/>
        <c:crosses val="autoZero"/>
        <c:crossBetween val="midCat"/>
      </c:valAx>
      <c:spPr>
        <a:ln w="12700">
          <a:solidFill>
            <a:schemeClr val="tx1"/>
          </a:solidFill>
        </a:ln>
      </c:spPr>
    </c:plotArea>
    <c:legend>
      <c:legendPos val="r"/>
      <c:layout>
        <c:manualLayout>
          <c:xMode val="edge"/>
          <c:yMode val="edge"/>
          <c:x val="0.1"/>
          <c:y val="6.8676727909011387E-2"/>
          <c:w val="0.19040174674469276"/>
          <c:h val="0.32560950714494019"/>
        </c:manualLayout>
      </c:layout>
      <c:overlay val="0"/>
      <c:spPr>
        <a:solidFill>
          <a:schemeClr val="bg1"/>
        </a:solidFill>
        <a:ln w="6350">
          <a:solidFill>
            <a:schemeClr val="tx1"/>
          </a:solidFill>
          <a:prstDash val="sysDash"/>
        </a:ln>
      </c:spPr>
      <c:txPr>
        <a:bodyPr/>
        <a:lstStyle/>
        <a:p>
          <a:pPr>
            <a:defRPr sz="900"/>
          </a:pPr>
          <a:endParaRPr lang="ja-JP"/>
        </a:p>
      </c:txPr>
    </c:legend>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①国内市場の縮小!$D$31</c:f>
              <c:strCache>
                <c:ptCount val="1"/>
                <c:pt idx="0">
                  <c:v>新設住宅戸数</c:v>
                </c:pt>
              </c:strCache>
            </c:strRef>
          </c:tx>
          <c:spPr>
            <a:solidFill>
              <a:schemeClr val="accent2"/>
            </a:solidFill>
            <a:ln>
              <a:solidFill>
                <a:schemeClr val="tx2"/>
              </a:solidFill>
            </a:ln>
          </c:spPr>
          <c:invertIfNegative val="0"/>
          <c:cat>
            <c:strRef>
              <c:f>①国内市場の縮小!$E$30:$O$30</c:f>
              <c:strCache>
                <c:ptCount val="11"/>
                <c:pt idx="0">
                  <c:v>H16</c:v>
                </c:pt>
                <c:pt idx="1">
                  <c:v>H17</c:v>
                </c:pt>
                <c:pt idx="2">
                  <c:v>H18</c:v>
                </c:pt>
                <c:pt idx="3">
                  <c:v>H19</c:v>
                </c:pt>
                <c:pt idx="4">
                  <c:v>H20</c:v>
                </c:pt>
                <c:pt idx="5">
                  <c:v>H21</c:v>
                </c:pt>
                <c:pt idx="6">
                  <c:v>H22</c:v>
                </c:pt>
                <c:pt idx="7">
                  <c:v>H23</c:v>
                </c:pt>
                <c:pt idx="8">
                  <c:v>H24</c:v>
                </c:pt>
                <c:pt idx="9">
                  <c:v>H25</c:v>
                </c:pt>
                <c:pt idx="10">
                  <c:v>H26</c:v>
                </c:pt>
              </c:strCache>
            </c:strRef>
          </c:cat>
          <c:val>
            <c:numRef>
              <c:f>①国内市場の縮小!$E$31:$O$31</c:f>
              <c:numCache>
                <c:formatCode>#,##0;"▲ "#,##0</c:formatCode>
                <c:ptCount val="11"/>
                <c:pt idx="0">
                  <c:v>85977</c:v>
                </c:pt>
                <c:pt idx="1">
                  <c:v>92271</c:v>
                </c:pt>
                <c:pt idx="2">
                  <c:v>95671</c:v>
                </c:pt>
                <c:pt idx="3">
                  <c:v>78285</c:v>
                </c:pt>
                <c:pt idx="4">
                  <c:v>76328</c:v>
                </c:pt>
                <c:pt idx="5">
                  <c:v>54444</c:v>
                </c:pt>
                <c:pt idx="6">
                  <c:v>54619</c:v>
                </c:pt>
                <c:pt idx="7">
                  <c:v>58427</c:v>
                </c:pt>
                <c:pt idx="8">
                  <c:v>61617</c:v>
                </c:pt>
                <c:pt idx="9">
                  <c:v>69335</c:v>
                </c:pt>
                <c:pt idx="10">
                  <c:v>64528</c:v>
                </c:pt>
              </c:numCache>
            </c:numRef>
          </c:val>
        </c:ser>
        <c:dLbls>
          <c:showLegendKey val="0"/>
          <c:showVal val="0"/>
          <c:showCatName val="0"/>
          <c:showSerName val="0"/>
          <c:showPercent val="0"/>
          <c:showBubbleSize val="0"/>
        </c:dLbls>
        <c:gapWidth val="50"/>
        <c:axId val="124122624"/>
        <c:axId val="124121088"/>
      </c:barChart>
      <c:lineChart>
        <c:grouping val="standard"/>
        <c:varyColors val="0"/>
        <c:ser>
          <c:idx val="1"/>
          <c:order val="1"/>
          <c:tx>
            <c:strRef>
              <c:f>①国内市場の縮小!$D$32</c:f>
              <c:strCache>
                <c:ptCount val="1"/>
                <c:pt idx="0">
                  <c:v>世帯数</c:v>
                </c:pt>
              </c:strCache>
            </c:strRef>
          </c:tx>
          <c:spPr>
            <a:ln>
              <a:solidFill>
                <a:schemeClr val="tx1">
                  <a:lumMod val="75000"/>
                  <a:lumOff val="25000"/>
                </a:schemeClr>
              </a:solidFill>
            </a:ln>
          </c:spPr>
          <c:marker>
            <c:symbol val="square"/>
            <c:size val="4"/>
            <c:spPr>
              <a:solidFill>
                <a:schemeClr val="tx1">
                  <a:lumMod val="75000"/>
                  <a:lumOff val="25000"/>
                </a:schemeClr>
              </a:solidFill>
              <a:ln>
                <a:solidFill>
                  <a:schemeClr val="tx1">
                    <a:lumMod val="75000"/>
                    <a:lumOff val="25000"/>
                  </a:schemeClr>
                </a:solidFill>
              </a:ln>
            </c:spPr>
          </c:marker>
          <c:cat>
            <c:strRef>
              <c:f>①国内市場の縮小!$E$30:$O$30</c:f>
              <c:strCache>
                <c:ptCount val="11"/>
                <c:pt idx="0">
                  <c:v>H16</c:v>
                </c:pt>
                <c:pt idx="1">
                  <c:v>H17</c:v>
                </c:pt>
                <c:pt idx="2">
                  <c:v>H18</c:v>
                </c:pt>
                <c:pt idx="3">
                  <c:v>H19</c:v>
                </c:pt>
                <c:pt idx="4">
                  <c:v>H20</c:v>
                </c:pt>
                <c:pt idx="5">
                  <c:v>H21</c:v>
                </c:pt>
                <c:pt idx="6">
                  <c:v>H22</c:v>
                </c:pt>
                <c:pt idx="7">
                  <c:v>H23</c:v>
                </c:pt>
                <c:pt idx="8">
                  <c:v>H24</c:v>
                </c:pt>
                <c:pt idx="9">
                  <c:v>H25</c:v>
                </c:pt>
                <c:pt idx="10">
                  <c:v>H26</c:v>
                </c:pt>
              </c:strCache>
            </c:strRef>
          </c:cat>
          <c:val>
            <c:numRef>
              <c:f>①国内市場の縮小!$E$32:$O$32</c:f>
              <c:numCache>
                <c:formatCode>#,##0;"▲ "#,##0</c:formatCode>
                <c:ptCount val="11"/>
                <c:pt idx="0">
                  <c:v>3624.2930000000001</c:v>
                </c:pt>
                <c:pt idx="1">
                  <c:v>3654.2930000000001</c:v>
                </c:pt>
                <c:pt idx="2">
                  <c:v>3696.348</c:v>
                </c:pt>
                <c:pt idx="3">
                  <c:v>3731.7890000000002</c:v>
                </c:pt>
                <c:pt idx="4">
                  <c:v>3770.279</c:v>
                </c:pt>
                <c:pt idx="5">
                  <c:v>3805.1439999999998</c:v>
                </c:pt>
                <c:pt idx="6">
                  <c:v>3832.386</c:v>
                </c:pt>
                <c:pt idx="7">
                  <c:v>3863.971</c:v>
                </c:pt>
                <c:pt idx="8">
                  <c:v>3882.6860000000001</c:v>
                </c:pt>
                <c:pt idx="9">
                  <c:v>3911.62</c:v>
                </c:pt>
                <c:pt idx="10">
                  <c:v>3940.4459999999999</c:v>
                </c:pt>
              </c:numCache>
            </c:numRef>
          </c:val>
          <c:smooth val="0"/>
        </c:ser>
        <c:dLbls>
          <c:showLegendKey val="0"/>
          <c:showVal val="0"/>
          <c:showCatName val="0"/>
          <c:showSerName val="0"/>
          <c:showPercent val="0"/>
          <c:showBubbleSize val="0"/>
        </c:dLbls>
        <c:marker val="1"/>
        <c:smooth val="0"/>
        <c:axId val="124113280"/>
        <c:axId val="124115200"/>
      </c:lineChart>
      <c:catAx>
        <c:axId val="124113280"/>
        <c:scaling>
          <c:orientation val="minMax"/>
        </c:scaling>
        <c:delete val="0"/>
        <c:axPos val="b"/>
        <c:majorTickMark val="out"/>
        <c:minorTickMark val="none"/>
        <c:tickLblPos val="nextTo"/>
        <c:spPr>
          <a:noFill/>
          <a:ln>
            <a:noFill/>
          </a:ln>
        </c:spPr>
        <c:crossAx val="124115200"/>
        <c:crosses val="autoZero"/>
        <c:auto val="1"/>
        <c:lblAlgn val="ctr"/>
        <c:lblOffset val="100"/>
        <c:noMultiLvlLbl val="0"/>
      </c:catAx>
      <c:valAx>
        <c:axId val="124115200"/>
        <c:scaling>
          <c:orientation val="minMax"/>
          <c:max val="5000"/>
          <c:min val="3000"/>
        </c:scaling>
        <c:delete val="0"/>
        <c:axPos val="l"/>
        <c:majorGridlines/>
        <c:numFmt formatCode="#,##0;&quot;▲ &quot;#,##0" sourceLinked="1"/>
        <c:majorTickMark val="out"/>
        <c:minorTickMark val="none"/>
        <c:tickLblPos val="nextTo"/>
        <c:spPr>
          <a:noFill/>
          <a:ln>
            <a:noFill/>
          </a:ln>
        </c:spPr>
        <c:crossAx val="124113280"/>
        <c:crosses val="autoZero"/>
        <c:crossBetween val="between"/>
        <c:majorUnit val="500"/>
      </c:valAx>
      <c:valAx>
        <c:axId val="124121088"/>
        <c:scaling>
          <c:orientation val="minMax"/>
          <c:max val="120000"/>
        </c:scaling>
        <c:delete val="0"/>
        <c:axPos val="r"/>
        <c:numFmt formatCode="#,##0;&quot;▲ &quot;#,##0" sourceLinked="1"/>
        <c:majorTickMark val="out"/>
        <c:minorTickMark val="none"/>
        <c:tickLblPos val="nextTo"/>
        <c:spPr>
          <a:noFill/>
          <a:ln>
            <a:noFill/>
          </a:ln>
        </c:spPr>
        <c:crossAx val="124122624"/>
        <c:crosses val="max"/>
        <c:crossBetween val="between"/>
        <c:majorUnit val="30000"/>
      </c:valAx>
      <c:catAx>
        <c:axId val="124122624"/>
        <c:scaling>
          <c:orientation val="minMax"/>
        </c:scaling>
        <c:delete val="1"/>
        <c:axPos val="b"/>
        <c:majorTickMark val="out"/>
        <c:minorTickMark val="none"/>
        <c:tickLblPos val="nextTo"/>
        <c:crossAx val="124121088"/>
        <c:crosses val="autoZero"/>
        <c:auto val="1"/>
        <c:lblAlgn val="ctr"/>
        <c:lblOffset val="100"/>
        <c:noMultiLvlLbl val="0"/>
      </c:catAx>
      <c:spPr>
        <a:ln w="12700">
          <a:solidFill>
            <a:schemeClr val="tx1"/>
          </a:solidFill>
        </a:ln>
      </c:spPr>
    </c:plotArea>
    <c:legend>
      <c:legendPos val="r"/>
      <c:layout>
        <c:manualLayout>
          <c:xMode val="edge"/>
          <c:yMode val="edge"/>
          <c:x val="0.36731221144204795"/>
          <c:y val="0.12272573477299882"/>
          <c:w val="0.21335129430063327"/>
          <c:h val="0.16743438320209975"/>
        </c:manualLayout>
      </c:layout>
      <c:overlay val="0"/>
      <c:spPr>
        <a:solidFill>
          <a:schemeClr val="bg1"/>
        </a:solidFill>
        <a:ln w="6350">
          <a:solidFill>
            <a:schemeClr val="tx1"/>
          </a:solidFill>
          <a:prstDash val="sysDash"/>
        </a:ln>
      </c:spPr>
    </c:legend>
    <c:plotVisOnly val="1"/>
    <c:dispBlanksAs val="gap"/>
    <c:showDLblsOverMax val="0"/>
  </c:chart>
  <c:spPr>
    <a:noFill/>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31896670810886"/>
          <c:y val="9.8809240028605111E-2"/>
          <c:w val="0.73248514988258051"/>
          <c:h val="0.66723887565466733"/>
        </c:manualLayout>
      </c:layout>
      <c:barChart>
        <c:barDir val="col"/>
        <c:grouping val="clustered"/>
        <c:varyColors val="0"/>
        <c:ser>
          <c:idx val="0"/>
          <c:order val="0"/>
          <c:tx>
            <c:strRef>
              <c:f>'[データ根拠 人口ビジョン（素案）第３章（３）都市・まちづくり.xlsx]水使用量'!$B$1</c:f>
              <c:strCache>
                <c:ptCount val="1"/>
                <c:pt idx="0">
                  <c:v>年間総給水量</c:v>
                </c:pt>
              </c:strCache>
            </c:strRef>
          </c:tx>
          <c:spPr>
            <a:solidFill>
              <a:schemeClr val="tx2">
                <a:lumMod val="60000"/>
                <a:lumOff val="40000"/>
              </a:schemeClr>
            </a:solidFill>
            <a:ln>
              <a:solidFill>
                <a:schemeClr val="bg2">
                  <a:lumMod val="50000"/>
                </a:schemeClr>
              </a:solidFill>
            </a:ln>
          </c:spPr>
          <c:invertIfNegative val="0"/>
          <c:cat>
            <c:strRef>
              <c:f>'[データ根拠 人口ビジョン（素案）第３章（３）都市・まちづくり.xlsx]水使用量'!$A$2:$A$20</c:f>
              <c:strCache>
                <c:ptCount val="19"/>
                <c:pt idx="0">
                  <c:v>S45年</c:v>
                </c:pt>
                <c:pt idx="1">
                  <c:v>S55年</c:v>
                </c:pt>
                <c:pt idx="2">
                  <c:v>H2年</c:v>
                </c:pt>
                <c:pt idx="3">
                  <c:v>H9年</c:v>
                </c:pt>
                <c:pt idx="4">
                  <c:v>H10年</c:v>
                </c:pt>
                <c:pt idx="5">
                  <c:v>H11年</c:v>
                </c:pt>
                <c:pt idx="6">
                  <c:v>H12年</c:v>
                </c:pt>
                <c:pt idx="7">
                  <c:v>H13年</c:v>
                </c:pt>
                <c:pt idx="8">
                  <c:v>H14年</c:v>
                </c:pt>
                <c:pt idx="9">
                  <c:v>H15年</c:v>
                </c:pt>
                <c:pt idx="10">
                  <c:v>H16年</c:v>
                </c:pt>
                <c:pt idx="11">
                  <c:v>H17年</c:v>
                </c:pt>
                <c:pt idx="12">
                  <c:v>H18年</c:v>
                </c:pt>
                <c:pt idx="13">
                  <c:v>H19年</c:v>
                </c:pt>
                <c:pt idx="14">
                  <c:v>H20年</c:v>
                </c:pt>
                <c:pt idx="15">
                  <c:v>H21年</c:v>
                </c:pt>
                <c:pt idx="16">
                  <c:v>H22年</c:v>
                </c:pt>
                <c:pt idx="17">
                  <c:v>H23年</c:v>
                </c:pt>
                <c:pt idx="18">
                  <c:v>H24年</c:v>
                </c:pt>
              </c:strCache>
            </c:strRef>
          </c:cat>
          <c:val>
            <c:numRef>
              <c:f>'[データ根拠 人口ビジョン（素案）第３章（３）都市・まちづくり.xlsx]水使用量'!$B$2:$B$20</c:f>
              <c:numCache>
                <c:formatCode>#,##0</c:formatCode>
                <c:ptCount val="19"/>
                <c:pt idx="0">
                  <c:v>1208038</c:v>
                </c:pt>
                <c:pt idx="1">
                  <c:v>1249619</c:v>
                </c:pt>
                <c:pt idx="2">
                  <c:v>1403702</c:v>
                </c:pt>
                <c:pt idx="3">
                  <c:v>1378545</c:v>
                </c:pt>
                <c:pt idx="4">
                  <c:v>1362623</c:v>
                </c:pt>
                <c:pt idx="5">
                  <c:v>1342235</c:v>
                </c:pt>
                <c:pt idx="6">
                  <c:v>1322865</c:v>
                </c:pt>
                <c:pt idx="7">
                  <c:v>1300718</c:v>
                </c:pt>
                <c:pt idx="8">
                  <c:v>1281392</c:v>
                </c:pt>
                <c:pt idx="9">
                  <c:v>1259778</c:v>
                </c:pt>
                <c:pt idx="10">
                  <c:v>1253000</c:v>
                </c:pt>
                <c:pt idx="11">
                  <c:v>1249433</c:v>
                </c:pt>
                <c:pt idx="12">
                  <c:v>1232855</c:v>
                </c:pt>
                <c:pt idx="13">
                  <c:v>1221637</c:v>
                </c:pt>
                <c:pt idx="14">
                  <c:v>1191282</c:v>
                </c:pt>
                <c:pt idx="15">
                  <c:v>1170361</c:v>
                </c:pt>
                <c:pt idx="16">
                  <c:v>1170513</c:v>
                </c:pt>
                <c:pt idx="17">
                  <c:v>1158667</c:v>
                </c:pt>
                <c:pt idx="18">
                  <c:v>1145843</c:v>
                </c:pt>
              </c:numCache>
            </c:numRef>
          </c:val>
        </c:ser>
        <c:dLbls>
          <c:showLegendKey val="0"/>
          <c:showVal val="0"/>
          <c:showCatName val="0"/>
          <c:showSerName val="0"/>
          <c:showPercent val="0"/>
          <c:showBubbleSize val="0"/>
        </c:dLbls>
        <c:gapWidth val="150"/>
        <c:axId val="124448768"/>
        <c:axId val="124450304"/>
      </c:barChart>
      <c:lineChart>
        <c:grouping val="standard"/>
        <c:varyColors val="0"/>
        <c:ser>
          <c:idx val="1"/>
          <c:order val="1"/>
          <c:tx>
            <c:strRef>
              <c:f>'[データ根拠 人口ビジョン（素案）第３章（３）都市・まちづくり.xlsx]水使用量'!$C$1</c:f>
              <c:strCache>
                <c:ptCount val="1"/>
                <c:pt idx="0">
                  <c:v>1人･1日平均</c:v>
                </c:pt>
              </c:strCache>
            </c:strRef>
          </c:tx>
          <c:spPr>
            <a:ln w="19050">
              <a:solidFill>
                <a:schemeClr val="tx2"/>
              </a:solidFill>
            </a:ln>
          </c:spPr>
          <c:marker>
            <c:symbol val="none"/>
          </c:marker>
          <c:cat>
            <c:strRef>
              <c:f>'[データ根拠 人口ビジョン（素案）第３章（３）都市・まちづくり.xlsx]水使用量'!$A$2:$A$20</c:f>
              <c:strCache>
                <c:ptCount val="19"/>
                <c:pt idx="0">
                  <c:v>S45年</c:v>
                </c:pt>
                <c:pt idx="1">
                  <c:v>S55年</c:v>
                </c:pt>
                <c:pt idx="2">
                  <c:v>H2年</c:v>
                </c:pt>
                <c:pt idx="3">
                  <c:v>H9年</c:v>
                </c:pt>
                <c:pt idx="4">
                  <c:v>H10年</c:v>
                </c:pt>
                <c:pt idx="5">
                  <c:v>H11年</c:v>
                </c:pt>
                <c:pt idx="6">
                  <c:v>H12年</c:v>
                </c:pt>
                <c:pt idx="7">
                  <c:v>H13年</c:v>
                </c:pt>
                <c:pt idx="8">
                  <c:v>H14年</c:v>
                </c:pt>
                <c:pt idx="9">
                  <c:v>H15年</c:v>
                </c:pt>
                <c:pt idx="10">
                  <c:v>H16年</c:v>
                </c:pt>
                <c:pt idx="11">
                  <c:v>H17年</c:v>
                </c:pt>
                <c:pt idx="12">
                  <c:v>H18年</c:v>
                </c:pt>
                <c:pt idx="13">
                  <c:v>H19年</c:v>
                </c:pt>
                <c:pt idx="14">
                  <c:v>H20年</c:v>
                </c:pt>
                <c:pt idx="15">
                  <c:v>H21年</c:v>
                </c:pt>
                <c:pt idx="16">
                  <c:v>H22年</c:v>
                </c:pt>
                <c:pt idx="17">
                  <c:v>H23年</c:v>
                </c:pt>
                <c:pt idx="18">
                  <c:v>H24年</c:v>
                </c:pt>
              </c:strCache>
            </c:strRef>
          </c:cat>
          <c:val>
            <c:numRef>
              <c:f>'[データ根拠 人口ビジョン（素案）第３章（３）都市・まちづくり.xlsx]水使用量'!$C$2:$C$20</c:f>
              <c:numCache>
                <c:formatCode>General</c:formatCode>
                <c:ptCount val="19"/>
                <c:pt idx="0">
                  <c:v>430</c:v>
                </c:pt>
                <c:pt idx="1">
                  <c:v>412</c:v>
                </c:pt>
                <c:pt idx="2">
                  <c:v>437</c:v>
                </c:pt>
                <c:pt idx="3">
                  <c:v>434</c:v>
                </c:pt>
                <c:pt idx="4">
                  <c:v>429</c:v>
                </c:pt>
                <c:pt idx="5">
                  <c:v>421</c:v>
                </c:pt>
                <c:pt idx="6">
                  <c:v>417</c:v>
                </c:pt>
                <c:pt idx="7">
                  <c:v>409</c:v>
                </c:pt>
                <c:pt idx="8">
                  <c:v>403</c:v>
                </c:pt>
                <c:pt idx="9">
                  <c:v>394</c:v>
                </c:pt>
                <c:pt idx="10">
                  <c:v>393</c:v>
                </c:pt>
                <c:pt idx="11">
                  <c:v>393</c:v>
                </c:pt>
                <c:pt idx="12">
                  <c:v>387</c:v>
                </c:pt>
                <c:pt idx="13">
                  <c:v>381</c:v>
                </c:pt>
                <c:pt idx="14">
                  <c:v>372</c:v>
                </c:pt>
                <c:pt idx="15">
                  <c:v>366</c:v>
                </c:pt>
                <c:pt idx="16">
                  <c:v>365</c:v>
                </c:pt>
                <c:pt idx="17">
                  <c:v>360</c:v>
                </c:pt>
                <c:pt idx="18">
                  <c:v>357</c:v>
                </c:pt>
              </c:numCache>
            </c:numRef>
          </c:val>
          <c:smooth val="0"/>
        </c:ser>
        <c:dLbls>
          <c:showLegendKey val="0"/>
          <c:showVal val="0"/>
          <c:showCatName val="0"/>
          <c:showSerName val="0"/>
          <c:showPercent val="0"/>
          <c:showBubbleSize val="0"/>
        </c:dLbls>
        <c:marker val="1"/>
        <c:smooth val="0"/>
        <c:axId val="124125952"/>
        <c:axId val="124451840"/>
      </c:lineChart>
      <c:catAx>
        <c:axId val="124448768"/>
        <c:scaling>
          <c:orientation val="minMax"/>
        </c:scaling>
        <c:delete val="0"/>
        <c:axPos val="b"/>
        <c:majorTickMark val="out"/>
        <c:minorTickMark val="none"/>
        <c:tickLblPos val="nextTo"/>
        <c:txPr>
          <a:bodyPr/>
          <a:lstStyle/>
          <a:p>
            <a:pPr>
              <a:defRPr sz="700"/>
            </a:pPr>
            <a:endParaRPr lang="ja-JP"/>
          </a:p>
        </c:txPr>
        <c:crossAx val="124450304"/>
        <c:crosses val="autoZero"/>
        <c:auto val="1"/>
        <c:lblAlgn val="ctr"/>
        <c:lblOffset val="100"/>
        <c:noMultiLvlLbl val="0"/>
      </c:catAx>
      <c:valAx>
        <c:axId val="124450304"/>
        <c:scaling>
          <c:orientation val="minMax"/>
          <c:max val="1600000"/>
          <c:min val="600000.00000000012"/>
        </c:scaling>
        <c:delete val="0"/>
        <c:axPos val="l"/>
        <c:majorGridlines/>
        <c:numFmt formatCode="#,##0" sourceLinked="1"/>
        <c:majorTickMark val="out"/>
        <c:minorTickMark val="none"/>
        <c:tickLblPos val="nextTo"/>
        <c:txPr>
          <a:bodyPr/>
          <a:lstStyle/>
          <a:p>
            <a:pPr>
              <a:defRPr sz="900"/>
            </a:pPr>
            <a:endParaRPr lang="ja-JP"/>
          </a:p>
        </c:txPr>
        <c:crossAx val="124448768"/>
        <c:crosses val="autoZero"/>
        <c:crossBetween val="between"/>
      </c:valAx>
      <c:valAx>
        <c:axId val="124451840"/>
        <c:scaling>
          <c:orientation val="minMax"/>
          <c:max val="450"/>
          <c:min val="300"/>
        </c:scaling>
        <c:delete val="0"/>
        <c:axPos val="r"/>
        <c:numFmt formatCode="General" sourceLinked="1"/>
        <c:majorTickMark val="out"/>
        <c:minorTickMark val="none"/>
        <c:tickLblPos val="nextTo"/>
        <c:crossAx val="124125952"/>
        <c:crosses val="max"/>
        <c:crossBetween val="between"/>
        <c:majorUnit val="50"/>
      </c:valAx>
      <c:catAx>
        <c:axId val="124125952"/>
        <c:scaling>
          <c:orientation val="minMax"/>
        </c:scaling>
        <c:delete val="1"/>
        <c:axPos val="b"/>
        <c:majorTickMark val="out"/>
        <c:minorTickMark val="none"/>
        <c:tickLblPos val="nextTo"/>
        <c:crossAx val="124451840"/>
        <c:crosses val="autoZero"/>
        <c:auto val="1"/>
        <c:lblAlgn val="ctr"/>
        <c:lblOffset val="100"/>
        <c:noMultiLvlLbl val="0"/>
      </c:catAx>
    </c:plotArea>
    <c:legend>
      <c:legendPos val="r"/>
      <c:layout>
        <c:manualLayout>
          <c:xMode val="edge"/>
          <c:yMode val="edge"/>
          <c:x val="0.60217545595791733"/>
          <c:y val="8.2949475065616798E-2"/>
          <c:w val="0.24957889306779033"/>
          <c:h val="0.16765127497064863"/>
        </c:manualLayout>
      </c:layout>
      <c:overlay val="0"/>
      <c:spPr>
        <a:solidFill>
          <a:schemeClr val="bg1"/>
        </a:solidFill>
        <a:ln w="6350">
          <a:solidFill>
            <a:schemeClr val="tx1"/>
          </a:solidFill>
          <a:prstDash val="sysDash"/>
        </a:ln>
      </c:spPr>
      <c:txPr>
        <a:bodyPr/>
        <a:lstStyle/>
        <a:p>
          <a:pPr>
            <a:defRPr sz="800"/>
          </a:pPr>
          <a:endParaRPr lang="ja-JP"/>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66747748901122"/>
          <c:y val="3.80311691574962E-2"/>
          <c:w val="0.74214636578644155"/>
          <c:h val="0.7111644743068043"/>
        </c:manualLayout>
      </c:layout>
      <c:barChart>
        <c:barDir val="col"/>
        <c:grouping val="stacked"/>
        <c:varyColors val="0"/>
        <c:ser>
          <c:idx val="0"/>
          <c:order val="0"/>
          <c:tx>
            <c:strRef>
              <c:f>別紙1!$A$6</c:f>
              <c:strCache>
                <c:ptCount val="1"/>
                <c:pt idx="0">
                  <c:v>再資源化量（府内）</c:v>
                </c:pt>
              </c:strCache>
            </c:strRef>
          </c:tx>
          <c:spPr>
            <a:pattFill prst="ltDnDiag">
              <a:fgClr>
                <a:schemeClr val="bg1">
                  <a:lumMod val="65000"/>
                </a:schemeClr>
              </a:fgClr>
              <a:bgClr>
                <a:schemeClr val="bg1"/>
              </a:bgClr>
            </a:pattFill>
            <a:ln>
              <a:solidFill>
                <a:schemeClr val="tx1">
                  <a:lumMod val="50000"/>
                  <a:lumOff val="50000"/>
                </a:schemeClr>
              </a:solidFill>
            </a:ln>
          </c:spPr>
          <c:invertIfNegative val="0"/>
          <c:dLbls>
            <c:dLblPos val="ctr"/>
            <c:showLegendKey val="0"/>
            <c:showVal val="1"/>
            <c:showCatName val="0"/>
            <c:showSerName val="0"/>
            <c:showPercent val="0"/>
            <c:showBubbleSize val="0"/>
            <c:showLeaderLines val="0"/>
          </c:dLbls>
          <c:cat>
            <c:numRef>
              <c:f>別紙1!$B$3:$G$3</c:f>
              <c:numCache>
                <c:formatCode>General</c:formatCode>
                <c:ptCount val="6"/>
                <c:pt idx="0">
                  <c:v>2007</c:v>
                </c:pt>
                <c:pt idx="1">
                  <c:v>2008</c:v>
                </c:pt>
                <c:pt idx="2">
                  <c:v>2009</c:v>
                </c:pt>
                <c:pt idx="3">
                  <c:v>2010</c:v>
                </c:pt>
                <c:pt idx="4">
                  <c:v>2011</c:v>
                </c:pt>
                <c:pt idx="5">
                  <c:v>2012</c:v>
                </c:pt>
              </c:numCache>
            </c:numRef>
          </c:cat>
          <c:val>
            <c:numRef>
              <c:f>別紙1!$B$6:$G$6</c:f>
              <c:numCache>
                <c:formatCode>#,##0_);[Red]\(#,##0\)</c:formatCode>
                <c:ptCount val="6"/>
                <c:pt idx="0">
                  <c:v>443302</c:v>
                </c:pt>
                <c:pt idx="1">
                  <c:v>437567</c:v>
                </c:pt>
                <c:pt idx="2">
                  <c:v>418227</c:v>
                </c:pt>
                <c:pt idx="3">
                  <c:v>421184</c:v>
                </c:pt>
                <c:pt idx="4">
                  <c:v>419942</c:v>
                </c:pt>
                <c:pt idx="5">
                  <c:v>416921</c:v>
                </c:pt>
              </c:numCache>
            </c:numRef>
          </c:val>
        </c:ser>
        <c:ser>
          <c:idx val="2"/>
          <c:order val="1"/>
          <c:tx>
            <c:strRef>
              <c:f>別紙1!$A$7</c:f>
              <c:strCache>
                <c:ptCount val="1"/>
                <c:pt idx="0">
                  <c:v>減量化量（府内）</c:v>
                </c:pt>
              </c:strCache>
            </c:strRef>
          </c:tx>
          <c:spPr>
            <a:pattFill prst="pct20">
              <a:fgClr>
                <a:schemeClr val="bg1">
                  <a:lumMod val="85000"/>
                </a:schemeClr>
              </a:fgClr>
              <a:bgClr>
                <a:schemeClr val="bg1"/>
              </a:bgClr>
            </a:pattFill>
            <a:ln>
              <a:solidFill>
                <a:schemeClr val="tx1">
                  <a:lumMod val="50000"/>
                  <a:lumOff val="50000"/>
                </a:schemeClr>
              </a:solidFill>
            </a:ln>
          </c:spPr>
          <c:invertIfNegative val="0"/>
          <c:dLbls>
            <c:dLblPos val="ctr"/>
            <c:showLegendKey val="0"/>
            <c:showVal val="1"/>
            <c:showCatName val="0"/>
            <c:showSerName val="0"/>
            <c:showPercent val="0"/>
            <c:showBubbleSize val="0"/>
            <c:showLeaderLines val="0"/>
          </c:dLbls>
          <c:cat>
            <c:numRef>
              <c:f>別紙1!$B$3:$G$3</c:f>
              <c:numCache>
                <c:formatCode>General</c:formatCode>
                <c:ptCount val="6"/>
                <c:pt idx="0">
                  <c:v>2007</c:v>
                </c:pt>
                <c:pt idx="1">
                  <c:v>2008</c:v>
                </c:pt>
                <c:pt idx="2">
                  <c:v>2009</c:v>
                </c:pt>
                <c:pt idx="3">
                  <c:v>2010</c:v>
                </c:pt>
                <c:pt idx="4">
                  <c:v>2011</c:v>
                </c:pt>
                <c:pt idx="5">
                  <c:v>2012</c:v>
                </c:pt>
              </c:numCache>
            </c:numRef>
          </c:cat>
          <c:val>
            <c:numRef>
              <c:f>別紙1!$B$7:$G$7</c:f>
              <c:numCache>
                <c:formatCode>#,##0_);[Red]\(#,##0\)</c:formatCode>
                <c:ptCount val="6"/>
                <c:pt idx="0">
                  <c:v>3000961</c:v>
                </c:pt>
                <c:pt idx="1">
                  <c:v>2778731</c:v>
                </c:pt>
                <c:pt idx="2">
                  <c:v>2603364</c:v>
                </c:pt>
                <c:pt idx="3">
                  <c:v>2536884</c:v>
                </c:pt>
                <c:pt idx="4">
                  <c:v>2546297</c:v>
                </c:pt>
                <c:pt idx="5">
                  <c:v>2521707</c:v>
                </c:pt>
              </c:numCache>
            </c:numRef>
          </c:val>
        </c:ser>
        <c:ser>
          <c:idx val="1"/>
          <c:order val="2"/>
          <c:tx>
            <c:strRef>
              <c:f>別紙1!$A$8</c:f>
              <c:strCache>
                <c:ptCount val="1"/>
                <c:pt idx="0">
                  <c:v>最終処分量（府内）</c:v>
                </c:pt>
              </c:strCache>
            </c:strRef>
          </c:tx>
          <c:spPr>
            <a:pattFill prst="ltVert">
              <a:fgClr>
                <a:schemeClr val="bg1">
                  <a:lumMod val="75000"/>
                </a:schemeClr>
              </a:fgClr>
              <a:bgClr>
                <a:schemeClr val="bg1"/>
              </a:bgClr>
            </a:pattFill>
            <a:ln>
              <a:solidFill>
                <a:schemeClr val="tx1">
                  <a:lumMod val="50000"/>
                  <a:lumOff val="50000"/>
                </a:schemeClr>
              </a:solidFill>
            </a:ln>
          </c:spPr>
          <c:invertIfNegative val="0"/>
          <c:dLbls>
            <c:dLblPos val="ctr"/>
            <c:showLegendKey val="0"/>
            <c:showVal val="1"/>
            <c:showCatName val="0"/>
            <c:showSerName val="0"/>
            <c:showPercent val="0"/>
            <c:showBubbleSize val="0"/>
            <c:showLeaderLines val="0"/>
          </c:dLbls>
          <c:cat>
            <c:numRef>
              <c:f>別紙1!$B$3:$G$3</c:f>
              <c:numCache>
                <c:formatCode>General</c:formatCode>
                <c:ptCount val="6"/>
                <c:pt idx="0">
                  <c:v>2007</c:v>
                </c:pt>
                <c:pt idx="1">
                  <c:v>2008</c:v>
                </c:pt>
                <c:pt idx="2">
                  <c:v>2009</c:v>
                </c:pt>
                <c:pt idx="3">
                  <c:v>2010</c:v>
                </c:pt>
                <c:pt idx="4">
                  <c:v>2011</c:v>
                </c:pt>
                <c:pt idx="5">
                  <c:v>2012</c:v>
                </c:pt>
              </c:numCache>
            </c:numRef>
          </c:cat>
          <c:val>
            <c:numRef>
              <c:f>別紙1!$B$8:$G$8</c:f>
              <c:numCache>
                <c:formatCode>#,##0_);[Red]\(#,##0\)</c:formatCode>
                <c:ptCount val="6"/>
                <c:pt idx="0">
                  <c:v>630676</c:v>
                </c:pt>
                <c:pt idx="1">
                  <c:v>588635</c:v>
                </c:pt>
                <c:pt idx="2">
                  <c:v>519134</c:v>
                </c:pt>
                <c:pt idx="3">
                  <c:v>498249</c:v>
                </c:pt>
                <c:pt idx="4">
                  <c:v>488448</c:v>
                </c:pt>
                <c:pt idx="5">
                  <c:v>467656</c:v>
                </c:pt>
              </c:numCache>
            </c:numRef>
          </c:val>
        </c:ser>
        <c:dLbls>
          <c:showLegendKey val="0"/>
          <c:showVal val="0"/>
          <c:showCatName val="0"/>
          <c:showSerName val="0"/>
          <c:showPercent val="0"/>
          <c:showBubbleSize val="0"/>
        </c:dLbls>
        <c:gapWidth val="150"/>
        <c:overlap val="100"/>
        <c:serLines/>
        <c:axId val="124201984"/>
        <c:axId val="124208256"/>
      </c:barChart>
      <c:lineChart>
        <c:grouping val="standard"/>
        <c:varyColors val="0"/>
        <c:ser>
          <c:idx val="3"/>
          <c:order val="3"/>
          <c:tx>
            <c:strRef>
              <c:f>別紙1!$A$4</c:f>
              <c:strCache>
                <c:ptCount val="1"/>
                <c:pt idx="0">
                  <c:v>1人１日当たりの排出量（府内）</c:v>
                </c:pt>
              </c:strCache>
            </c:strRef>
          </c:tx>
          <c:spPr>
            <a:ln w="12700">
              <a:solidFill>
                <a:schemeClr val="tx1">
                  <a:lumMod val="50000"/>
                  <a:lumOff val="50000"/>
                </a:schemeClr>
              </a:solidFill>
            </a:ln>
          </c:spPr>
          <c:marker>
            <c:symbol val="square"/>
            <c:size val="5"/>
            <c:spPr>
              <a:solidFill>
                <a:schemeClr val="bg1">
                  <a:lumMod val="65000"/>
                </a:schemeClr>
              </a:solidFill>
              <a:ln w="6350">
                <a:solidFill>
                  <a:schemeClr val="tx1"/>
                </a:solidFill>
              </a:ln>
            </c:spPr>
          </c:marker>
          <c:dLbls>
            <c:dLblPos val="t"/>
            <c:showLegendKey val="0"/>
            <c:showVal val="1"/>
            <c:showCatName val="0"/>
            <c:showSerName val="0"/>
            <c:showPercent val="0"/>
            <c:showBubbleSize val="0"/>
            <c:showLeaderLines val="0"/>
          </c:dLbls>
          <c:val>
            <c:numRef>
              <c:f>別紙1!$B$4:$G$4</c:f>
              <c:numCache>
                <c:formatCode>#,##0_);[Red]\(#,##0\)</c:formatCode>
                <c:ptCount val="6"/>
                <c:pt idx="0">
                  <c:v>1252.21289</c:v>
                </c:pt>
                <c:pt idx="1">
                  <c:v>1173.6171921925513</c:v>
                </c:pt>
                <c:pt idx="2">
                  <c:v>1090.4314246363799</c:v>
                </c:pt>
                <c:pt idx="3">
                  <c:v>1064.4000547900182</c:v>
                </c:pt>
                <c:pt idx="4">
                  <c:v>1059.8774919135985</c:v>
                </c:pt>
                <c:pt idx="5">
                  <c:v>1052.6487578409728</c:v>
                </c:pt>
              </c:numCache>
            </c:numRef>
          </c:val>
          <c:smooth val="0"/>
        </c:ser>
        <c:ser>
          <c:idx val="4"/>
          <c:order val="4"/>
          <c:tx>
            <c:strRef>
              <c:f>別紙1!$A$5</c:f>
              <c:strCache>
                <c:ptCount val="1"/>
                <c:pt idx="0">
                  <c:v>1人1日当たりの排出量（全国）</c:v>
                </c:pt>
              </c:strCache>
            </c:strRef>
          </c:tx>
          <c:spPr>
            <a:ln w="12700">
              <a:solidFill>
                <a:schemeClr val="tx1">
                  <a:lumMod val="50000"/>
                  <a:lumOff val="50000"/>
                </a:schemeClr>
              </a:solidFill>
            </a:ln>
          </c:spPr>
          <c:marker>
            <c:symbol val="triangle"/>
            <c:size val="5"/>
            <c:spPr>
              <a:solidFill>
                <a:schemeClr val="accent5">
                  <a:lumMod val="50000"/>
                </a:schemeClr>
              </a:solidFill>
              <a:ln cap="sq">
                <a:solidFill>
                  <a:schemeClr val="tx1"/>
                </a:solidFill>
              </a:ln>
            </c:spPr>
          </c:marker>
          <c:dLbls>
            <c:dLblPos val="b"/>
            <c:showLegendKey val="0"/>
            <c:showVal val="1"/>
            <c:showCatName val="0"/>
            <c:showSerName val="0"/>
            <c:showPercent val="0"/>
            <c:showBubbleSize val="0"/>
            <c:showLeaderLines val="0"/>
          </c:dLbls>
          <c:val>
            <c:numRef>
              <c:f>別紙1!$B$5:$G$5</c:f>
              <c:numCache>
                <c:formatCode>#,##0_);[Red]\(#,##0\)</c:formatCode>
                <c:ptCount val="6"/>
                <c:pt idx="0">
                  <c:v>1071.1516640699999</c:v>
                </c:pt>
                <c:pt idx="1">
                  <c:v>1015.7044605819581</c:v>
                </c:pt>
                <c:pt idx="2">
                  <c:v>977.52587811505396</c:v>
                </c:pt>
                <c:pt idx="3">
                  <c:v>959.64406548796228</c:v>
                </c:pt>
                <c:pt idx="4">
                  <c:v>960.48324850247184</c:v>
                </c:pt>
                <c:pt idx="5">
                  <c:v>963.29181022663352</c:v>
                </c:pt>
              </c:numCache>
            </c:numRef>
          </c:val>
          <c:smooth val="0"/>
        </c:ser>
        <c:dLbls>
          <c:showLegendKey val="0"/>
          <c:showVal val="0"/>
          <c:showCatName val="0"/>
          <c:showSerName val="0"/>
          <c:showPercent val="0"/>
          <c:showBubbleSize val="0"/>
        </c:dLbls>
        <c:marker val="1"/>
        <c:smooth val="0"/>
        <c:axId val="124210560"/>
        <c:axId val="124224640"/>
      </c:lineChart>
      <c:catAx>
        <c:axId val="124201984"/>
        <c:scaling>
          <c:orientation val="minMax"/>
        </c:scaling>
        <c:delete val="0"/>
        <c:axPos val="b"/>
        <c:title>
          <c:tx>
            <c:rich>
              <a:bodyPr/>
              <a:lstStyle/>
              <a:p>
                <a:pPr>
                  <a:defRPr/>
                </a:pPr>
                <a:r>
                  <a:rPr lang="ja-JP"/>
                  <a:t>（年度）</a:t>
                </a:r>
              </a:p>
            </c:rich>
          </c:tx>
          <c:layout>
            <c:manualLayout>
              <c:xMode val="edge"/>
              <c:yMode val="edge"/>
              <c:x val="0.83385136013089589"/>
              <c:y val="0.7514802372164916"/>
            </c:manualLayout>
          </c:layout>
          <c:overlay val="0"/>
        </c:title>
        <c:numFmt formatCode="General" sourceLinked="1"/>
        <c:majorTickMark val="out"/>
        <c:minorTickMark val="none"/>
        <c:tickLblPos val="nextTo"/>
        <c:crossAx val="124208256"/>
        <c:crosses val="autoZero"/>
        <c:auto val="1"/>
        <c:lblAlgn val="ctr"/>
        <c:lblOffset val="100"/>
        <c:noMultiLvlLbl val="0"/>
      </c:catAx>
      <c:valAx>
        <c:axId val="124208256"/>
        <c:scaling>
          <c:orientation val="minMax"/>
          <c:max val="6000000"/>
        </c:scaling>
        <c:delete val="0"/>
        <c:axPos val="l"/>
        <c:title>
          <c:tx>
            <c:rich>
              <a:bodyPr rot="0" vert="wordArtVertRtl"/>
              <a:lstStyle/>
              <a:p>
                <a:pPr>
                  <a:defRPr/>
                </a:pPr>
                <a:r>
                  <a:rPr lang="ja-JP"/>
                  <a:t>ごみ排出量（万トン）</a:t>
                </a:r>
              </a:p>
            </c:rich>
          </c:tx>
          <c:layout>
            <c:manualLayout>
              <c:xMode val="edge"/>
              <c:yMode val="edge"/>
              <c:x val="9.6317159561302435E-3"/>
              <c:y val="0.20704433614081574"/>
            </c:manualLayout>
          </c:layout>
          <c:overlay val="0"/>
        </c:title>
        <c:numFmt formatCode="#,##0_);[Red]\(#,##0\)" sourceLinked="1"/>
        <c:majorTickMark val="out"/>
        <c:minorTickMark val="none"/>
        <c:tickLblPos val="nextTo"/>
        <c:crossAx val="124201984"/>
        <c:crosses val="autoZero"/>
        <c:crossBetween val="between"/>
        <c:dispUnits>
          <c:builtInUnit val="tenThousands"/>
        </c:dispUnits>
      </c:valAx>
      <c:catAx>
        <c:axId val="124210560"/>
        <c:scaling>
          <c:orientation val="minMax"/>
        </c:scaling>
        <c:delete val="1"/>
        <c:axPos val="b"/>
        <c:majorTickMark val="out"/>
        <c:minorTickMark val="none"/>
        <c:tickLblPos val="nextTo"/>
        <c:crossAx val="124224640"/>
        <c:crosses val="autoZero"/>
        <c:auto val="1"/>
        <c:lblAlgn val="ctr"/>
        <c:lblOffset val="100"/>
        <c:noMultiLvlLbl val="0"/>
      </c:catAx>
      <c:valAx>
        <c:axId val="124224640"/>
        <c:scaling>
          <c:orientation val="minMax"/>
          <c:max val="1300"/>
          <c:min val="0"/>
        </c:scaling>
        <c:delete val="0"/>
        <c:axPos val="r"/>
        <c:title>
          <c:tx>
            <c:rich>
              <a:bodyPr rot="0" vert="wordArtVertRtl"/>
              <a:lstStyle/>
              <a:p>
                <a:pPr>
                  <a:lnSpc>
                    <a:spcPts val="1000"/>
                  </a:lnSpc>
                  <a:defRPr sz="800" b="1" spc="-150" baseline="0">
                    <a:latin typeface="+mj-lt"/>
                  </a:defRPr>
                </a:pPr>
                <a:r>
                  <a:rPr lang="en-US" sz="800" b="1" spc="-150" baseline="0" dirty="0">
                    <a:latin typeface="+mj-lt"/>
                    <a:ea typeface="HGSｺﾞｼｯｸM" panose="020B0600000000000000" pitchFamily="50" charset="-128"/>
                  </a:rPr>
                  <a:t>1</a:t>
                </a:r>
                <a:r>
                  <a:rPr lang="ja-JP" sz="800" b="1" spc="-150" baseline="0" dirty="0">
                    <a:latin typeface="+mj-lt"/>
                    <a:ea typeface="HGSｺﾞｼｯｸM" panose="020B0600000000000000" pitchFamily="50" charset="-128"/>
                  </a:rPr>
                  <a:t>人</a:t>
                </a:r>
                <a:r>
                  <a:rPr lang="en-US" sz="800" b="1" spc="-150" baseline="0" dirty="0">
                    <a:latin typeface="+mj-lt"/>
                    <a:ea typeface="HGSｺﾞｼｯｸM" panose="020B0600000000000000" pitchFamily="50" charset="-128"/>
                  </a:rPr>
                  <a:t>1</a:t>
                </a:r>
                <a:r>
                  <a:rPr lang="ja-JP" sz="800" b="1" spc="-150" baseline="0" dirty="0">
                    <a:latin typeface="+mj-lt"/>
                    <a:ea typeface="HGSｺﾞｼｯｸM" panose="020B0600000000000000" pitchFamily="50" charset="-128"/>
                  </a:rPr>
                  <a:t>日当たりのごみ排出量（</a:t>
                </a:r>
                <a:r>
                  <a:rPr lang="en-US" sz="800" b="1" spc="-150" baseline="0" dirty="0">
                    <a:latin typeface="+mj-lt"/>
                    <a:ea typeface="HGSｺﾞｼｯｸM" panose="020B0600000000000000" pitchFamily="50" charset="-128"/>
                  </a:rPr>
                  <a:t>g</a:t>
                </a:r>
                <a:r>
                  <a:rPr lang="ja-JP" sz="800" b="1" spc="-150" baseline="0" dirty="0">
                    <a:latin typeface="+mj-lt"/>
                    <a:ea typeface="HGSｺﾞｼｯｸM" panose="020B0600000000000000" pitchFamily="50" charset="-128"/>
                  </a:rPr>
                  <a:t>）</a:t>
                </a:r>
              </a:p>
            </c:rich>
          </c:tx>
          <c:layout>
            <c:manualLayout>
              <c:xMode val="edge"/>
              <c:yMode val="edge"/>
              <c:x val="0.95236469321065731"/>
              <c:y val="9.6015758055359626E-2"/>
            </c:manualLayout>
          </c:layout>
          <c:overlay val="0"/>
        </c:title>
        <c:numFmt formatCode="#,##0_);[Red]\(#,##0\)" sourceLinked="1"/>
        <c:majorTickMark val="out"/>
        <c:minorTickMark val="none"/>
        <c:tickLblPos val="nextTo"/>
        <c:crossAx val="124210560"/>
        <c:crosses val="max"/>
        <c:crossBetween val="between"/>
      </c:valAx>
    </c:plotArea>
    <c:legend>
      <c:legendPos val="t"/>
      <c:layout>
        <c:manualLayout>
          <c:xMode val="edge"/>
          <c:yMode val="edge"/>
          <c:x val="0"/>
          <c:y val="0.83191579129995896"/>
          <c:w val="0.86822471186797678"/>
          <c:h val="0.15196878647361281"/>
        </c:manualLayout>
      </c:layout>
      <c:overlay val="0"/>
    </c:legend>
    <c:plotVisOnly val="1"/>
    <c:dispBlanksAs val="gap"/>
    <c:showDLblsOverMax val="0"/>
  </c:chart>
  <c:txPr>
    <a:bodyPr/>
    <a:lstStyle/>
    <a:p>
      <a:pPr>
        <a:defRPr sz="800"/>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26672511547739"/>
          <c:y val="0.10528491504239895"/>
          <c:w val="0.77194992963301989"/>
          <c:h val="0.77801212574813117"/>
        </c:manualLayout>
      </c:layout>
      <c:barChart>
        <c:barDir val="col"/>
        <c:grouping val="clustered"/>
        <c:varyColors val="0"/>
        <c:ser>
          <c:idx val="0"/>
          <c:order val="0"/>
          <c:tx>
            <c:strRef>
              <c:f>'[データ根拠 人口ビジョン（素案）第３章（３）都市・まちづくり.xlsx]鉄道･バス利用者数'!$B$2</c:f>
              <c:strCache>
                <c:ptCount val="1"/>
                <c:pt idx="0">
                  <c:v>鉄道</c:v>
                </c:pt>
              </c:strCache>
            </c:strRef>
          </c:tx>
          <c:spPr>
            <a:pattFill prst="dkUpDiag">
              <a:fgClr>
                <a:schemeClr val="tx2">
                  <a:lumMod val="60000"/>
                  <a:lumOff val="40000"/>
                </a:schemeClr>
              </a:fgClr>
              <a:bgClr>
                <a:schemeClr val="bg1"/>
              </a:bgClr>
            </a:pattFill>
          </c:spPr>
          <c:invertIfNegative val="0"/>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人口ビジョン（素案）第３章（３）都市・まちづくり.xlsx]鉄道･バス利用者数'!$B$3:$B$9</c:f>
              <c:numCache>
                <c:formatCode>#,##0_ </c:formatCode>
                <c:ptCount val="7"/>
                <c:pt idx="0">
                  <c:v>2787728</c:v>
                </c:pt>
                <c:pt idx="1">
                  <c:v>2977367</c:v>
                </c:pt>
                <c:pt idx="2">
                  <c:v>2862382</c:v>
                </c:pt>
                <c:pt idx="3">
                  <c:v>2870459</c:v>
                </c:pt>
                <c:pt idx="4">
                  <c:v>2849369</c:v>
                </c:pt>
                <c:pt idx="5">
                  <c:v>2784218</c:v>
                </c:pt>
                <c:pt idx="6">
                  <c:v>2757211</c:v>
                </c:pt>
              </c:numCache>
            </c:numRef>
          </c:val>
        </c:ser>
        <c:ser>
          <c:idx val="2"/>
          <c:order val="2"/>
          <c:tx>
            <c:strRef>
              <c:f>'[データ根拠 人口ビジョン（素案）第３章（３）都市・まちづくり.xlsx]鉄道･バス利用者数'!$D$2</c:f>
              <c:strCache>
                <c:ptCount val="1"/>
                <c:pt idx="0">
                  <c:v>バス</c:v>
                </c:pt>
              </c:strCache>
            </c:strRef>
          </c:tx>
          <c:spPr>
            <a:solidFill>
              <a:schemeClr val="tx1">
                <a:lumMod val="50000"/>
                <a:lumOff val="50000"/>
              </a:schemeClr>
            </a:solidFill>
            <a:ln w="3175">
              <a:noFill/>
            </a:ln>
          </c:spPr>
          <c:invertIfNegative val="0"/>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人口ビジョン（素案）第３章（３）都市・まちづくり.xlsx]鉄道･バス利用者数'!$D$3:$D$9</c:f>
              <c:numCache>
                <c:formatCode>#,##0_ </c:formatCode>
                <c:ptCount val="7"/>
                <c:pt idx="0">
                  <c:v>602132</c:v>
                </c:pt>
                <c:pt idx="1">
                  <c:v>446795</c:v>
                </c:pt>
                <c:pt idx="2">
                  <c:v>334982</c:v>
                </c:pt>
                <c:pt idx="3">
                  <c:v>328131</c:v>
                </c:pt>
                <c:pt idx="4">
                  <c:v>325376</c:v>
                </c:pt>
                <c:pt idx="5">
                  <c:v>288244</c:v>
                </c:pt>
                <c:pt idx="6">
                  <c:v>286810</c:v>
                </c:pt>
              </c:numCache>
            </c:numRef>
          </c:val>
        </c:ser>
        <c:dLbls>
          <c:showLegendKey val="0"/>
          <c:showVal val="0"/>
          <c:showCatName val="0"/>
          <c:showSerName val="0"/>
          <c:showPercent val="0"/>
          <c:showBubbleSize val="0"/>
        </c:dLbls>
        <c:gapWidth val="150"/>
        <c:axId val="124372480"/>
        <c:axId val="124374400"/>
      </c:barChart>
      <c:lineChart>
        <c:grouping val="standard"/>
        <c:varyColors val="0"/>
        <c:ser>
          <c:idx val="1"/>
          <c:order val="1"/>
          <c:tx>
            <c:strRef>
              <c:f>'[データ根拠 人口ビジョン（素案）第３章（３）都市・まちづくり.xlsx]鉄道･バス利用者数'!$C$2</c:f>
              <c:strCache>
                <c:ptCount val="1"/>
                <c:pt idx="0">
                  <c:v>推移（鉄道）</c:v>
                </c:pt>
              </c:strCache>
            </c:strRef>
          </c:tx>
          <c:spPr>
            <a:ln w="19050">
              <a:solidFill>
                <a:schemeClr val="accent1">
                  <a:lumMod val="75000"/>
                </a:schemeClr>
              </a:solidFill>
            </a:ln>
          </c:spPr>
          <c:marker>
            <c:symbol val="square"/>
            <c:size val="4"/>
            <c:spPr>
              <a:solidFill>
                <a:schemeClr val="accent1"/>
              </a:solidFill>
              <a:ln>
                <a:solidFill>
                  <a:schemeClr val="tx1"/>
                </a:solidFill>
              </a:ln>
            </c:spPr>
          </c:marker>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人口ビジョン（素案）第３章（３）都市・まちづくり.xlsx]鉄道･バス利用者数'!$C$3:$C$9</c:f>
              <c:numCache>
                <c:formatCode>0_);[Red]\(0\)</c:formatCode>
                <c:ptCount val="7"/>
                <c:pt idx="0">
                  <c:v>100</c:v>
                </c:pt>
                <c:pt idx="1">
                  <c:v>106.80263641216072</c:v>
                </c:pt>
                <c:pt idx="2">
                  <c:v>102.67795136397812</c:v>
                </c:pt>
                <c:pt idx="3">
                  <c:v>102.96768551307731</c:v>
                </c:pt>
                <c:pt idx="4">
                  <c:v>102.21115546423466</c:v>
                </c:pt>
                <c:pt idx="5">
                  <c:v>99.874091016053214</c:v>
                </c:pt>
                <c:pt idx="6">
                  <c:v>98.905309269770939</c:v>
                </c:pt>
              </c:numCache>
            </c:numRef>
          </c:val>
          <c:smooth val="0"/>
        </c:ser>
        <c:ser>
          <c:idx val="3"/>
          <c:order val="3"/>
          <c:tx>
            <c:strRef>
              <c:f>'[データ根拠 人口ビジョン（素案）第３章（３）都市・まちづくり.xlsx]鉄道･バス利用者数'!$E$2</c:f>
              <c:strCache>
                <c:ptCount val="1"/>
                <c:pt idx="0">
                  <c:v>推移（バス）</c:v>
                </c:pt>
              </c:strCache>
            </c:strRef>
          </c:tx>
          <c:spPr>
            <a:ln w="19050">
              <a:solidFill>
                <a:schemeClr val="bg2">
                  <a:lumMod val="50000"/>
                </a:schemeClr>
              </a:solidFill>
            </a:ln>
          </c:spPr>
          <c:marker>
            <c:symbol val="square"/>
            <c:size val="3"/>
            <c:spPr>
              <a:solidFill>
                <a:schemeClr val="tx2">
                  <a:lumMod val="60000"/>
                  <a:lumOff val="40000"/>
                </a:schemeClr>
              </a:solidFill>
              <a:ln w="12700" cap="sq">
                <a:solidFill>
                  <a:schemeClr val="bg2">
                    <a:lumMod val="50000"/>
                  </a:schemeClr>
                </a:solidFill>
                <a:miter lim="800000"/>
              </a:ln>
            </c:spPr>
          </c:marker>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人口ビジョン（素案）第３章（３）都市・まちづくり.xlsx]鉄道･バス利用者数'!$E$3:$E$9</c:f>
              <c:numCache>
                <c:formatCode>#,##0_ </c:formatCode>
                <c:ptCount val="7"/>
                <c:pt idx="0">
                  <c:v>100</c:v>
                </c:pt>
                <c:pt idx="1">
                  <c:v>74.202168295323943</c:v>
                </c:pt>
                <c:pt idx="2">
                  <c:v>55.632651976642997</c:v>
                </c:pt>
                <c:pt idx="3">
                  <c:v>54.494861591810427</c:v>
                </c:pt>
                <c:pt idx="4">
                  <c:v>54.037320720373607</c:v>
                </c:pt>
                <c:pt idx="5">
                  <c:v>47.870566586728494</c:v>
                </c:pt>
                <c:pt idx="6">
                  <c:v>47.63241282642344</c:v>
                </c:pt>
              </c:numCache>
            </c:numRef>
          </c:val>
          <c:smooth val="0"/>
        </c:ser>
        <c:dLbls>
          <c:showLegendKey val="0"/>
          <c:showVal val="0"/>
          <c:showCatName val="0"/>
          <c:showSerName val="0"/>
          <c:showPercent val="0"/>
          <c:showBubbleSize val="0"/>
        </c:dLbls>
        <c:marker val="1"/>
        <c:smooth val="0"/>
        <c:axId val="124385920"/>
        <c:axId val="124384384"/>
      </c:lineChart>
      <c:catAx>
        <c:axId val="124372480"/>
        <c:scaling>
          <c:orientation val="minMax"/>
        </c:scaling>
        <c:delete val="0"/>
        <c:axPos val="b"/>
        <c:majorTickMark val="out"/>
        <c:minorTickMark val="none"/>
        <c:tickLblPos val="nextTo"/>
        <c:txPr>
          <a:bodyPr/>
          <a:lstStyle/>
          <a:p>
            <a:pPr>
              <a:defRPr sz="1000"/>
            </a:pPr>
            <a:endParaRPr lang="ja-JP"/>
          </a:p>
        </c:txPr>
        <c:crossAx val="124374400"/>
        <c:crosses val="autoZero"/>
        <c:auto val="1"/>
        <c:lblAlgn val="ctr"/>
        <c:lblOffset val="100"/>
        <c:noMultiLvlLbl val="0"/>
      </c:catAx>
      <c:valAx>
        <c:axId val="124374400"/>
        <c:scaling>
          <c:orientation val="minMax"/>
          <c:max val="4000000"/>
        </c:scaling>
        <c:delete val="0"/>
        <c:axPos val="l"/>
        <c:majorGridlines/>
        <c:numFmt formatCode="#,##0_ " sourceLinked="0"/>
        <c:majorTickMark val="out"/>
        <c:minorTickMark val="none"/>
        <c:tickLblPos val="nextTo"/>
        <c:crossAx val="124372480"/>
        <c:crosses val="autoZero"/>
        <c:crossBetween val="between"/>
      </c:valAx>
      <c:valAx>
        <c:axId val="124384384"/>
        <c:scaling>
          <c:orientation val="minMax"/>
          <c:max val="120"/>
          <c:min val="40"/>
        </c:scaling>
        <c:delete val="0"/>
        <c:axPos val="r"/>
        <c:numFmt formatCode="0_);[Red]\(0\)" sourceLinked="1"/>
        <c:majorTickMark val="out"/>
        <c:minorTickMark val="none"/>
        <c:tickLblPos val="nextTo"/>
        <c:crossAx val="124385920"/>
        <c:crosses val="max"/>
        <c:crossBetween val="between"/>
        <c:majorUnit val="10"/>
      </c:valAx>
      <c:catAx>
        <c:axId val="124385920"/>
        <c:scaling>
          <c:orientation val="minMax"/>
        </c:scaling>
        <c:delete val="1"/>
        <c:axPos val="b"/>
        <c:majorTickMark val="out"/>
        <c:minorTickMark val="none"/>
        <c:tickLblPos val="nextTo"/>
        <c:crossAx val="124384384"/>
        <c:crosses val="autoZero"/>
        <c:auto val="1"/>
        <c:lblAlgn val="ctr"/>
        <c:lblOffset val="100"/>
        <c:noMultiLvlLbl val="0"/>
      </c:catAx>
    </c:plotArea>
    <c:legend>
      <c:legendPos val="r"/>
      <c:layout>
        <c:manualLayout>
          <c:xMode val="edge"/>
          <c:yMode val="edge"/>
          <c:x val="0.28600312039342257"/>
          <c:y val="4.5649823111577899E-2"/>
          <c:w val="0.50575761781857087"/>
          <c:h val="0.1623132652497167"/>
        </c:manualLayout>
      </c:layout>
      <c:overlay val="0"/>
      <c:spPr>
        <a:solidFill>
          <a:schemeClr val="bg1"/>
        </a:solidFill>
        <a:ln w="6350">
          <a:solidFill>
            <a:schemeClr val="tx1"/>
          </a:solidFill>
          <a:prstDash val="sysDash"/>
        </a:ln>
      </c:spPr>
      <c:txPr>
        <a:bodyPr/>
        <a:lstStyle/>
        <a:p>
          <a:pPr>
            <a:defRPr sz="900"/>
          </a:pPr>
          <a:endParaRPr lang="ja-JP"/>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01938212268367"/>
          <c:y val="3.3191389192942809E-2"/>
          <c:w val="0.75498645532909225"/>
          <c:h val="0.69772007431655314"/>
        </c:manualLayout>
      </c:layout>
      <c:barChart>
        <c:barDir val="col"/>
        <c:grouping val="clustered"/>
        <c:varyColors val="0"/>
        <c:ser>
          <c:idx val="0"/>
          <c:order val="0"/>
          <c:tx>
            <c:strRef>
              <c:f>'[データ根拠 人口ビジョン（素案）第３章（３）都市・まちづくり.xlsx]駅段差解消'!$B$1</c:f>
              <c:strCache>
                <c:ptCount val="1"/>
                <c:pt idx="0">
                  <c:v>1日当たりの平均利用者数が3千人以上の駅数</c:v>
                </c:pt>
              </c:strCache>
            </c:strRef>
          </c:tx>
          <c:invertIfNegative val="0"/>
          <c:dLbls>
            <c:dLblPos val="ctr"/>
            <c:showLegendKey val="0"/>
            <c:showVal val="1"/>
            <c:showCatName val="0"/>
            <c:showSerName val="0"/>
            <c:showPercent val="0"/>
            <c:showBubbleSize val="0"/>
            <c:showLeaderLines val="0"/>
          </c:dLbls>
          <c:cat>
            <c:strRef>
              <c:f>'[データ根拠 人口ビジョン（素案）第３章（３）都市・まちづくり.xlsx]駅段差解消'!$A$2:$A$10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'[データ根拠 人口ビジョン（素案）第３章（３）都市・まちづくり.xlsx]駅段差解消'!$B$2:$B$10</c:f>
              <c:numCache>
                <c:formatCode>General</c:formatCode>
                <c:ptCount val="9"/>
                <c:pt idx="0">
                  <c:v>429</c:v>
                </c:pt>
                <c:pt idx="1">
                  <c:v>135</c:v>
                </c:pt>
                <c:pt idx="2">
                  <c:v>215</c:v>
                </c:pt>
                <c:pt idx="3">
                  <c:v>708</c:v>
                </c:pt>
                <c:pt idx="4">
                  <c:v>328</c:v>
                </c:pt>
                <c:pt idx="5">
                  <c:v>216</c:v>
                </c:pt>
                <c:pt idx="6">
                  <c:v>174</c:v>
                </c:pt>
                <c:pt idx="7">
                  <c:v>291</c:v>
                </c:pt>
                <c:pt idx="8">
                  <c:v>144</c:v>
                </c:pt>
              </c:numCache>
            </c:numRef>
          </c:val>
        </c:ser>
        <c:dLbls>
          <c:showLegendKey val="0"/>
          <c:showVal val="0"/>
          <c:showCatName val="0"/>
          <c:showSerName val="0"/>
          <c:showPercent val="0"/>
          <c:showBubbleSize val="0"/>
        </c:dLbls>
        <c:gapWidth val="150"/>
        <c:axId val="124315904"/>
        <c:axId val="124456960"/>
      </c:barChart>
      <c:lineChart>
        <c:grouping val="standard"/>
        <c:varyColors val="0"/>
        <c:ser>
          <c:idx val="1"/>
          <c:order val="1"/>
          <c:tx>
            <c:strRef>
              <c:f>'[データ根拠 人口ビジョン（素案）第３章（３）都市・まちづくり.xlsx]駅段差解消'!$F$1</c:f>
              <c:strCache>
                <c:ptCount val="1"/>
                <c:pt idx="0">
                  <c:v>公共交通移動等円滑化基準第4条に適合している設備により段差が解消されている駅の割合</c:v>
                </c:pt>
              </c:strCache>
            </c:strRef>
          </c:tx>
          <c:spPr>
            <a:ln w="19050">
              <a:solidFill>
                <a:schemeClr val="tx1"/>
              </a:solidFill>
            </a:ln>
          </c:spPr>
          <c:marker>
            <c:symbol val="square"/>
            <c:size val="5"/>
            <c:spPr>
              <a:solidFill>
                <a:schemeClr val="tx1"/>
              </a:solidFill>
              <a:ln w="6350" cap="sq">
                <a:solidFill>
                  <a:schemeClr val="tx1"/>
                </a:solidFill>
                <a:miter lim="800000"/>
              </a:ln>
            </c:spPr>
          </c:marker>
          <c:dLbls>
            <c:txPr>
              <a:bodyPr/>
              <a:lstStyle/>
              <a:p>
                <a:pPr>
                  <a:defRPr sz="800"/>
                </a:pPr>
                <a:endParaRPr lang="ja-JP"/>
              </a:p>
            </c:txPr>
            <c:dLblPos val="t"/>
            <c:showLegendKey val="0"/>
            <c:showVal val="1"/>
            <c:showCatName val="0"/>
            <c:showSerName val="0"/>
            <c:showPercent val="0"/>
            <c:showBubbleSize val="0"/>
            <c:showLeaderLines val="0"/>
          </c:dLbls>
          <c:cat>
            <c:strRef>
              <c:f>'[データ根拠 人口ビジョン（素案）第３章（３）都市・まちづくり.xlsx]駅段差解消'!$A$2:$A$10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'[データ根拠 人口ビジョン（素案）第３章（３）都市・まちづくり.xlsx]駅段差解消'!$F$2:$F$10</c:f>
              <c:numCache>
                <c:formatCode>0.0%</c:formatCode>
                <c:ptCount val="9"/>
                <c:pt idx="0">
                  <c:v>0.89976689976689972</c:v>
                </c:pt>
                <c:pt idx="1">
                  <c:v>0.8</c:v>
                </c:pt>
                <c:pt idx="2">
                  <c:v>0.83720930232558144</c:v>
                </c:pt>
                <c:pt idx="3">
                  <c:v>0.85593220338983056</c:v>
                </c:pt>
                <c:pt idx="4">
                  <c:v>0.92987804878048785</c:v>
                </c:pt>
                <c:pt idx="5">
                  <c:v>0.8657407407407407</c:v>
                </c:pt>
                <c:pt idx="6">
                  <c:v>0.89655172413793105</c:v>
                </c:pt>
                <c:pt idx="7">
                  <c:v>0.82817869415807566</c:v>
                </c:pt>
                <c:pt idx="8">
                  <c:v>0.89583333333333337</c:v>
                </c:pt>
              </c:numCache>
            </c:numRef>
          </c:val>
          <c:smooth val="0"/>
        </c:ser>
        <c:dLbls>
          <c:showLegendKey val="0"/>
          <c:showVal val="0"/>
          <c:showCatName val="0"/>
          <c:showSerName val="0"/>
          <c:showPercent val="0"/>
          <c:showBubbleSize val="0"/>
        </c:dLbls>
        <c:marker val="1"/>
        <c:smooth val="0"/>
        <c:axId val="124460032"/>
        <c:axId val="124458496"/>
      </c:lineChart>
      <c:catAx>
        <c:axId val="124315904"/>
        <c:scaling>
          <c:orientation val="minMax"/>
        </c:scaling>
        <c:delete val="0"/>
        <c:axPos val="b"/>
        <c:majorTickMark val="out"/>
        <c:minorTickMark val="none"/>
        <c:tickLblPos val="nextTo"/>
        <c:txPr>
          <a:bodyPr/>
          <a:lstStyle/>
          <a:p>
            <a:pPr>
              <a:defRPr sz="800"/>
            </a:pPr>
            <a:endParaRPr lang="ja-JP"/>
          </a:p>
        </c:txPr>
        <c:crossAx val="124456960"/>
        <c:crosses val="autoZero"/>
        <c:auto val="1"/>
        <c:lblAlgn val="ctr"/>
        <c:lblOffset val="100"/>
        <c:noMultiLvlLbl val="0"/>
      </c:catAx>
      <c:valAx>
        <c:axId val="124456960"/>
        <c:scaling>
          <c:orientation val="minMax"/>
        </c:scaling>
        <c:delete val="0"/>
        <c:axPos val="l"/>
        <c:majorGridlines/>
        <c:numFmt formatCode="General" sourceLinked="1"/>
        <c:majorTickMark val="out"/>
        <c:minorTickMark val="none"/>
        <c:tickLblPos val="nextTo"/>
        <c:crossAx val="124315904"/>
        <c:crosses val="autoZero"/>
        <c:crossBetween val="between"/>
      </c:valAx>
      <c:valAx>
        <c:axId val="124458496"/>
        <c:scaling>
          <c:orientation val="minMax"/>
        </c:scaling>
        <c:delete val="0"/>
        <c:axPos val="r"/>
        <c:numFmt formatCode="0%" sourceLinked="0"/>
        <c:majorTickMark val="out"/>
        <c:minorTickMark val="none"/>
        <c:tickLblPos val="nextTo"/>
        <c:crossAx val="124460032"/>
        <c:crosses val="max"/>
        <c:crossBetween val="between"/>
      </c:valAx>
      <c:catAx>
        <c:axId val="124460032"/>
        <c:scaling>
          <c:orientation val="minMax"/>
        </c:scaling>
        <c:delete val="1"/>
        <c:axPos val="b"/>
        <c:majorTickMark val="out"/>
        <c:minorTickMark val="none"/>
        <c:tickLblPos val="nextTo"/>
        <c:crossAx val="124458496"/>
        <c:crosses val="autoZero"/>
        <c:auto val="1"/>
        <c:lblAlgn val="ctr"/>
        <c:lblOffset val="100"/>
        <c:noMultiLvlLbl val="0"/>
      </c:catAx>
    </c:plotArea>
    <c:legend>
      <c:legendPos val="r"/>
      <c:layout>
        <c:manualLayout>
          <c:xMode val="edge"/>
          <c:yMode val="edge"/>
          <c:x val="0.10282188988458413"/>
          <c:y val="0.81695789153667453"/>
          <c:w val="0.86285669744069826"/>
          <c:h val="0.11255300952549473"/>
        </c:manualLayout>
      </c:layout>
      <c:overlay val="0"/>
      <c:spPr>
        <a:solidFill>
          <a:schemeClr val="bg1"/>
        </a:solidFill>
        <a:ln w="6350">
          <a:solidFill>
            <a:schemeClr val="tx1"/>
          </a:solidFill>
          <a:prstDash val="sysDash"/>
        </a:ln>
      </c:spPr>
      <c:txPr>
        <a:bodyPr/>
        <a:lstStyle/>
        <a:p>
          <a:pPr>
            <a:defRPr sz="800"/>
          </a:pPr>
          <a:endParaRPr lang="ja-JP"/>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7.3390408942788199E-2"/>
          <c:w val="0.83596762904636923"/>
          <c:h val="0.67714205560812646"/>
        </c:manualLayout>
      </c:layout>
      <c:barChart>
        <c:barDir val="col"/>
        <c:grouping val="clustered"/>
        <c:varyColors val="0"/>
        <c:ser>
          <c:idx val="0"/>
          <c:order val="0"/>
          <c:tx>
            <c:strRef>
              <c:f>'[データ根拠 人口ビジョン（素案）第３章（３）都市・まちづくり.xlsx]空き家'!$B$4</c:f>
              <c:strCache>
                <c:ptCount val="1"/>
                <c:pt idx="0">
                  <c:v>総住宅数</c:v>
                </c:pt>
              </c:strCache>
            </c:strRef>
          </c:tx>
          <c:invertIfNegative val="0"/>
          <c:dLbls>
            <c:dLblPos val="ctr"/>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人口ビジョン（素案）第３章（３）都市・まちづくり.xlsx]空き家'!$B$5:$B$14</c:f>
              <c:numCache>
                <c:formatCode>General</c:formatCode>
                <c:ptCount val="10"/>
                <c:pt idx="0">
                  <c:v>197</c:v>
                </c:pt>
                <c:pt idx="1">
                  <c:v>254</c:v>
                </c:pt>
                <c:pt idx="2">
                  <c:v>285</c:v>
                </c:pt>
                <c:pt idx="3">
                  <c:v>305</c:v>
                </c:pt>
                <c:pt idx="4">
                  <c:v>330</c:v>
                </c:pt>
                <c:pt idx="5">
                  <c:v>350</c:v>
                </c:pt>
                <c:pt idx="6">
                  <c:v>385</c:v>
                </c:pt>
                <c:pt idx="7">
                  <c:v>413</c:v>
                </c:pt>
                <c:pt idx="8">
                  <c:v>435</c:v>
                </c:pt>
                <c:pt idx="9">
                  <c:v>459</c:v>
                </c:pt>
              </c:numCache>
            </c:numRef>
          </c:val>
        </c:ser>
        <c:ser>
          <c:idx val="1"/>
          <c:order val="1"/>
          <c:tx>
            <c:strRef>
              <c:f>'[データ根拠 人口ビジョン（素案）第３章（３）都市・まちづくり.xlsx]空き家'!$C$4</c:f>
              <c:strCache>
                <c:ptCount val="1"/>
                <c:pt idx="0">
                  <c:v>空家数</c:v>
                </c:pt>
              </c:strCache>
            </c:strRef>
          </c:tx>
          <c:spPr>
            <a:solidFill>
              <a:srgbClr val="002060"/>
            </a:solidFill>
          </c:spPr>
          <c:invertIfNegative val="0"/>
          <c:dLbls>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人口ビジョン（素案）第３章（３）都市・まちづくり.xlsx]空き家'!$C$5:$C$14</c:f>
              <c:numCache>
                <c:formatCode>General</c:formatCode>
                <c:ptCount val="10"/>
                <c:pt idx="0">
                  <c:v>10</c:v>
                </c:pt>
                <c:pt idx="1">
                  <c:v>17</c:v>
                </c:pt>
                <c:pt idx="2">
                  <c:v>28</c:v>
                </c:pt>
                <c:pt idx="3">
                  <c:v>33</c:v>
                </c:pt>
                <c:pt idx="4">
                  <c:v>36</c:v>
                </c:pt>
                <c:pt idx="5">
                  <c:v>37</c:v>
                </c:pt>
                <c:pt idx="6">
                  <c:v>50</c:v>
                </c:pt>
                <c:pt idx="7">
                  <c:v>60</c:v>
                </c:pt>
                <c:pt idx="8">
                  <c:v>63</c:v>
                </c:pt>
                <c:pt idx="9">
                  <c:v>68</c:v>
                </c:pt>
              </c:numCache>
            </c:numRef>
          </c:val>
        </c:ser>
        <c:dLbls>
          <c:showLegendKey val="0"/>
          <c:showVal val="0"/>
          <c:showCatName val="0"/>
          <c:showSerName val="0"/>
          <c:showPercent val="0"/>
          <c:showBubbleSize val="0"/>
        </c:dLbls>
        <c:gapWidth val="150"/>
        <c:axId val="124516992"/>
        <c:axId val="124793216"/>
      </c:barChart>
      <c:lineChart>
        <c:grouping val="standard"/>
        <c:varyColors val="0"/>
        <c:ser>
          <c:idx val="2"/>
          <c:order val="2"/>
          <c:tx>
            <c:strRef>
              <c:f>'[データ根拠 人口ビジョン（素案）第３章（３）都市・まちづくり.xlsx]空き家'!$D$4</c:f>
              <c:strCache>
                <c:ptCount val="1"/>
                <c:pt idx="0">
                  <c:v>空家率</c:v>
                </c:pt>
              </c:strCache>
            </c:strRef>
          </c:tx>
          <c:spPr>
            <a:ln w="19050">
              <a:solidFill>
                <a:schemeClr val="tx1"/>
              </a:solidFill>
            </a:ln>
            <a:effectLst/>
          </c:spPr>
          <c:marker>
            <c:spPr>
              <a:solidFill>
                <a:schemeClr val="tx1"/>
              </a:solidFill>
              <a:effectLst/>
            </c:spPr>
          </c:marker>
          <c:dLbls>
            <c:dLbl>
              <c:idx val="6"/>
              <c:layout>
                <c:manualLayout>
                  <c:x val="-7.4614114161911951E-2"/>
                  <c:y val="-7.9328546346733891E-2"/>
                </c:manualLayout>
              </c:layout>
              <c:dLblPos val="r"/>
              <c:showLegendKey val="0"/>
              <c:showVal val="1"/>
              <c:showCatName val="0"/>
              <c:showSerName val="0"/>
              <c:showPercent val="0"/>
              <c:showBubbleSize val="0"/>
            </c:dLbl>
            <c:dLbl>
              <c:idx val="9"/>
              <c:layout>
                <c:manualLayout>
                  <c:x val="-5.8621128735972257E-2"/>
                  <c:y val="-3.3061460890885103E-2"/>
                </c:manualLayout>
              </c:layout>
              <c:dLblPos val="r"/>
              <c:showLegendKey val="0"/>
              <c:showVal val="1"/>
              <c:showCatName val="0"/>
              <c:showSerName val="0"/>
              <c:showPercent val="0"/>
              <c:showBubbleSize val="0"/>
            </c:dLbl>
            <c:txPr>
              <a:bodyPr/>
              <a:lstStyle/>
              <a:p>
                <a:pPr>
                  <a:defRPr sz="900"/>
                </a:pPr>
                <a:endParaRPr lang="ja-JP"/>
              </a:p>
            </c:txPr>
            <c:dLblPos val="t"/>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人口ビジョン（素案）第３章（３）都市・まちづくり.xlsx]空き家'!$D$5:$D$14</c:f>
              <c:numCache>
                <c:formatCode>0.0%</c:formatCode>
                <c:ptCount val="10"/>
                <c:pt idx="0">
                  <c:v>5.0761421319796954E-2</c:v>
                </c:pt>
                <c:pt idx="1">
                  <c:v>6.6929133858267723E-2</c:v>
                </c:pt>
                <c:pt idx="2">
                  <c:v>9.8245614035087719E-2</c:v>
                </c:pt>
                <c:pt idx="3">
                  <c:v>0.10819672131147541</c:v>
                </c:pt>
                <c:pt idx="4">
                  <c:v>0.10909090909090909</c:v>
                </c:pt>
                <c:pt idx="5">
                  <c:v>0.10571428571428572</c:v>
                </c:pt>
                <c:pt idx="6">
                  <c:v>0.12987012987012986</c:v>
                </c:pt>
                <c:pt idx="7">
                  <c:v>0.14527845036319612</c:v>
                </c:pt>
                <c:pt idx="8">
                  <c:v>0.14482758620689656</c:v>
                </c:pt>
                <c:pt idx="9">
                  <c:v>0.14814814814814814</c:v>
                </c:pt>
              </c:numCache>
            </c:numRef>
          </c:val>
          <c:smooth val="0"/>
        </c:ser>
        <c:dLbls>
          <c:showLegendKey val="0"/>
          <c:showVal val="0"/>
          <c:showCatName val="0"/>
          <c:showSerName val="0"/>
          <c:showPercent val="0"/>
          <c:showBubbleSize val="0"/>
        </c:dLbls>
        <c:marker val="1"/>
        <c:smooth val="0"/>
        <c:axId val="124796288"/>
        <c:axId val="124794752"/>
      </c:lineChart>
      <c:catAx>
        <c:axId val="124516992"/>
        <c:scaling>
          <c:orientation val="minMax"/>
        </c:scaling>
        <c:delete val="0"/>
        <c:axPos val="b"/>
        <c:majorTickMark val="out"/>
        <c:minorTickMark val="none"/>
        <c:tickLblPos val="nextTo"/>
        <c:txPr>
          <a:bodyPr/>
          <a:lstStyle/>
          <a:p>
            <a:pPr>
              <a:defRPr sz="900"/>
            </a:pPr>
            <a:endParaRPr lang="ja-JP"/>
          </a:p>
        </c:txPr>
        <c:crossAx val="124793216"/>
        <c:crosses val="autoZero"/>
        <c:auto val="1"/>
        <c:lblAlgn val="ctr"/>
        <c:lblOffset val="100"/>
        <c:noMultiLvlLbl val="0"/>
      </c:catAx>
      <c:valAx>
        <c:axId val="124793216"/>
        <c:scaling>
          <c:orientation val="minMax"/>
        </c:scaling>
        <c:delete val="0"/>
        <c:axPos val="l"/>
        <c:majorGridlines/>
        <c:numFmt formatCode="General" sourceLinked="1"/>
        <c:majorTickMark val="out"/>
        <c:minorTickMark val="none"/>
        <c:tickLblPos val="nextTo"/>
        <c:crossAx val="124516992"/>
        <c:crosses val="autoZero"/>
        <c:crossBetween val="between"/>
      </c:valAx>
      <c:valAx>
        <c:axId val="124794752"/>
        <c:scaling>
          <c:orientation val="minMax"/>
          <c:max val="0.15000000000000002"/>
        </c:scaling>
        <c:delete val="0"/>
        <c:axPos val="r"/>
        <c:numFmt formatCode="0%" sourceLinked="0"/>
        <c:majorTickMark val="out"/>
        <c:minorTickMark val="none"/>
        <c:tickLblPos val="nextTo"/>
        <c:crossAx val="124796288"/>
        <c:crosses val="max"/>
        <c:crossBetween val="between"/>
        <c:majorUnit val="5.000000000000001E-2"/>
      </c:valAx>
      <c:catAx>
        <c:axId val="124796288"/>
        <c:scaling>
          <c:orientation val="minMax"/>
        </c:scaling>
        <c:delete val="1"/>
        <c:axPos val="b"/>
        <c:majorTickMark val="out"/>
        <c:minorTickMark val="none"/>
        <c:tickLblPos val="nextTo"/>
        <c:crossAx val="124794752"/>
        <c:crosses val="autoZero"/>
        <c:auto val="1"/>
        <c:lblAlgn val="ctr"/>
        <c:lblOffset val="100"/>
        <c:noMultiLvlLbl val="0"/>
      </c:catAx>
    </c:plotArea>
    <c:legend>
      <c:legendPos val="r"/>
      <c:layout>
        <c:manualLayout>
          <c:xMode val="edge"/>
          <c:yMode val="edge"/>
          <c:x val="0.14897637028562014"/>
          <c:y val="0.8687905416940841"/>
          <c:w val="0.6552089204559286"/>
          <c:h val="0.10941834130394883"/>
        </c:manualLayout>
      </c:layout>
      <c:overlay val="1"/>
      <c:spPr>
        <a:solidFill>
          <a:schemeClr val="bg1"/>
        </a:solidFill>
        <a:ln w="6350">
          <a:solidFill>
            <a:schemeClr val="tx1"/>
          </a:solidFill>
          <a:prstDash val="sysDash"/>
        </a:ln>
      </c:sp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4807524059492"/>
          <c:y val="0.20468373411481156"/>
          <c:w val="0.81591361631650461"/>
          <c:h val="0.44934199715162138"/>
        </c:manualLayout>
      </c:layout>
      <c:barChart>
        <c:barDir val="bar"/>
        <c:grouping val="stacked"/>
        <c:varyColors val="0"/>
        <c:ser>
          <c:idx val="0"/>
          <c:order val="0"/>
          <c:tx>
            <c:strRef>
              <c:f>'[データ根拠 人口ビジョン（素案）第３章（３）都市・まちづくり.xlsx]⑥担い手減少'!$C$4</c:f>
              <c:strCache>
                <c:ptCount val="1"/>
                <c:pt idx="0">
                  <c:v>15～29歳</c:v>
                </c:pt>
              </c:strCache>
            </c:strRef>
          </c:tx>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人口ビジョン（素案）第３章（３）都市・まちづくり.xlsx]⑥担い手減少'!$C$5:$C$12</c:f>
              <c:numCache>
                <c:formatCode>#,##0;"▲ "#,##0</c:formatCode>
                <c:ptCount val="8"/>
                <c:pt idx="0">
                  <c:v>3183</c:v>
                </c:pt>
                <c:pt idx="1">
                  <c:v>2234</c:v>
                </c:pt>
                <c:pt idx="2">
                  <c:v>1644</c:v>
                </c:pt>
                <c:pt idx="3">
                  <c:v>1538</c:v>
                </c:pt>
                <c:pt idx="4">
                  <c:v>1319</c:v>
                </c:pt>
                <c:pt idx="5">
                  <c:v>1355</c:v>
                </c:pt>
                <c:pt idx="6">
                  <c:v>965</c:v>
                </c:pt>
                <c:pt idx="7">
                  <c:v>865</c:v>
                </c:pt>
              </c:numCache>
            </c:numRef>
          </c:val>
        </c:ser>
        <c:ser>
          <c:idx val="1"/>
          <c:order val="1"/>
          <c:tx>
            <c:strRef>
              <c:f>'[データ根拠 人口ビジョン（素案）第３章（３）都市・まちづくり.xlsx]⑥担い手減少'!$D$4</c:f>
              <c:strCache>
                <c:ptCount val="1"/>
                <c:pt idx="0">
                  <c:v>30～59歳</c:v>
                </c:pt>
              </c:strCache>
            </c:strRef>
          </c:tx>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人口ビジョン（素案）第３章（３）都市・まちづくり.xlsx]⑥担い手減少'!$D$5:$D$12</c:f>
              <c:numCache>
                <c:formatCode>#,##0;"▲ "#,##0</c:formatCode>
                <c:ptCount val="8"/>
                <c:pt idx="0">
                  <c:v>27327</c:v>
                </c:pt>
                <c:pt idx="1">
                  <c:v>22593</c:v>
                </c:pt>
                <c:pt idx="2">
                  <c:v>18412</c:v>
                </c:pt>
                <c:pt idx="3">
                  <c:v>12999</c:v>
                </c:pt>
                <c:pt idx="4">
                  <c:v>9297</c:v>
                </c:pt>
                <c:pt idx="5">
                  <c:v>7471</c:v>
                </c:pt>
                <c:pt idx="6">
                  <c:v>7159</c:v>
                </c:pt>
                <c:pt idx="7">
                  <c:v>6177</c:v>
                </c:pt>
              </c:numCache>
            </c:numRef>
          </c:val>
        </c:ser>
        <c:ser>
          <c:idx val="2"/>
          <c:order val="2"/>
          <c:tx>
            <c:strRef>
              <c:f>'[データ根拠 人口ビジョン（素案）第３章（３）都市・まちづくり.xlsx]⑥担い手減少'!$E$4</c:f>
              <c:strCache>
                <c:ptCount val="1"/>
                <c:pt idx="0">
                  <c:v>60～64歳</c:v>
                </c:pt>
              </c:strCache>
            </c:strRef>
          </c:tx>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人口ビジョン（素案）第３章（３）都市・まちづくり.xlsx]⑥担い手減少'!$E$5:$E$12</c:f>
              <c:numCache>
                <c:formatCode>#,##0;"▲ "#,##0</c:formatCode>
                <c:ptCount val="8"/>
                <c:pt idx="0">
                  <c:v>5597</c:v>
                </c:pt>
                <c:pt idx="1">
                  <c:v>4964</c:v>
                </c:pt>
                <c:pt idx="2">
                  <c:v>5343</c:v>
                </c:pt>
                <c:pt idx="3">
                  <c:v>4975</c:v>
                </c:pt>
                <c:pt idx="4">
                  <c:v>4495</c:v>
                </c:pt>
                <c:pt idx="5">
                  <c:v>2966</c:v>
                </c:pt>
                <c:pt idx="6">
                  <c:v>2884</c:v>
                </c:pt>
                <c:pt idx="7">
                  <c:v>2741</c:v>
                </c:pt>
              </c:numCache>
            </c:numRef>
          </c:val>
        </c:ser>
        <c:ser>
          <c:idx val="3"/>
          <c:order val="3"/>
          <c:tx>
            <c:strRef>
              <c:f>'[データ根拠 人口ビジョン（素案）第３章（３）都市・まちづくり.xlsx]⑥担い手減少'!$F$4</c:f>
              <c:strCache>
                <c:ptCount val="1"/>
                <c:pt idx="0">
                  <c:v>65歳以上</c:v>
                </c:pt>
              </c:strCache>
            </c:strRef>
          </c:tx>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人口ビジョン（素案）第３章（３）都市・まちづくり.xlsx]⑥担い手減少'!$F$5:$F$12</c:f>
              <c:numCache>
                <c:formatCode>#,##0;"▲ "#,##0</c:formatCode>
                <c:ptCount val="8"/>
                <c:pt idx="0">
                  <c:v>8711</c:v>
                </c:pt>
                <c:pt idx="1">
                  <c:v>8712</c:v>
                </c:pt>
                <c:pt idx="2">
                  <c:v>9206</c:v>
                </c:pt>
                <c:pt idx="3">
                  <c:v>8108</c:v>
                </c:pt>
                <c:pt idx="4">
                  <c:v>10871</c:v>
                </c:pt>
                <c:pt idx="5">
                  <c:v>8967</c:v>
                </c:pt>
                <c:pt idx="6">
                  <c:v>10375</c:v>
                </c:pt>
                <c:pt idx="7">
                  <c:v>8177</c:v>
                </c:pt>
              </c:numCache>
            </c:numRef>
          </c:val>
        </c:ser>
        <c:dLbls>
          <c:showLegendKey val="0"/>
          <c:showVal val="0"/>
          <c:showCatName val="0"/>
          <c:showSerName val="0"/>
          <c:showPercent val="0"/>
          <c:showBubbleSize val="0"/>
        </c:dLbls>
        <c:gapWidth val="100"/>
        <c:overlap val="100"/>
        <c:axId val="124844672"/>
        <c:axId val="124522880"/>
      </c:barChart>
      <c:catAx>
        <c:axId val="124844672"/>
        <c:scaling>
          <c:orientation val="maxMin"/>
        </c:scaling>
        <c:delete val="0"/>
        <c:axPos val="l"/>
        <c:majorTickMark val="out"/>
        <c:minorTickMark val="none"/>
        <c:tickLblPos val="nextTo"/>
        <c:spPr>
          <a:ln>
            <a:noFill/>
          </a:ln>
        </c:spPr>
        <c:crossAx val="124522880"/>
        <c:crosses val="autoZero"/>
        <c:auto val="1"/>
        <c:lblAlgn val="ctr"/>
        <c:lblOffset val="100"/>
        <c:noMultiLvlLbl val="0"/>
      </c:catAx>
      <c:valAx>
        <c:axId val="124522880"/>
        <c:scaling>
          <c:orientation val="minMax"/>
        </c:scaling>
        <c:delete val="0"/>
        <c:axPos val="t"/>
        <c:majorGridlines/>
        <c:numFmt formatCode="#,##0;&quot;▲ &quot;#,##0" sourceLinked="1"/>
        <c:majorTickMark val="none"/>
        <c:minorTickMark val="none"/>
        <c:tickLblPos val="nextTo"/>
        <c:spPr>
          <a:ln>
            <a:noFill/>
          </a:ln>
        </c:spPr>
        <c:txPr>
          <a:bodyPr/>
          <a:lstStyle/>
          <a:p>
            <a:pPr>
              <a:lnSpc>
                <a:spcPts val="1200"/>
              </a:lnSpc>
              <a:defRPr/>
            </a:pPr>
            <a:endParaRPr lang="ja-JP"/>
          </a:p>
        </c:txPr>
        <c:crossAx val="124844672"/>
        <c:crosses val="autoZero"/>
        <c:crossBetween val="between"/>
      </c:valAx>
      <c:spPr>
        <a:ln w="12700">
          <a:solidFill>
            <a:schemeClr val="tx1"/>
          </a:solidFill>
        </a:ln>
      </c:spPr>
    </c:plotArea>
    <c:legend>
      <c:legendPos val="b"/>
      <c:layout>
        <c:manualLayout>
          <c:xMode val="edge"/>
          <c:yMode val="edge"/>
          <c:x val="0.72612226596675411"/>
          <c:y val="0.33663008052147242"/>
          <c:w val="0.18664435695538056"/>
          <c:h val="0.27206021308063105"/>
        </c:manualLayout>
      </c:layout>
      <c:overlay val="1"/>
      <c:spPr>
        <a:solidFill>
          <a:schemeClr val="bg1">
            <a:lumMod val="95000"/>
          </a:schemeClr>
        </a:solidFill>
        <a:ln w="6350">
          <a:solidFill>
            <a:schemeClr val="tx1"/>
          </a:solidFill>
          <a:prstDash val="sysDash"/>
        </a:ln>
      </c:spPr>
    </c:legend>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4807524059492"/>
          <c:y val="0.16775863887978523"/>
          <c:w val="0.83778258967629049"/>
          <c:h val="0.34519434463851795"/>
        </c:manualLayout>
      </c:layout>
      <c:barChart>
        <c:barDir val="bar"/>
        <c:grouping val="stacked"/>
        <c:varyColors val="0"/>
        <c:ser>
          <c:idx val="0"/>
          <c:order val="0"/>
          <c:tx>
            <c:strRef>
              <c:f>'[データ根拠 人口ビジョン（素案）第３章（３）都市・まちづくり.xlsx]⑥担い手減少'!$C$15</c:f>
              <c:strCache>
                <c:ptCount val="1"/>
                <c:pt idx="0">
                  <c:v>15～29歳</c:v>
                </c:pt>
              </c:strCache>
            </c:strRef>
          </c:tx>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人口ビジョン（素案）第３章（３）都市・まちづくり.xlsx]⑥担い手減少'!$C$16:$C$23</c:f>
              <c:numCache>
                <c:formatCode>#,##0;"▲ "#,##0</c:formatCode>
                <c:ptCount val="8"/>
                <c:pt idx="0">
                  <c:v>117</c:v>
                </c:pt>
                <c:pt idx="1">
                  <c:v>53</c:v>
                </c:pt>
                <c:pt idx="2">
                  <c:v>32</c:v>
                </c:pt>
                <c:pt idx="3">
                  <c:v>25</c:v>
                </c:pt>
                <c:pt idx="4">
                  <c:v>39</c:v>
                </c:pt>
                <c:pt idx="5">
                  <c:v>47</c:v>
                </c:pt>
                <c:pt idx="6">
                  <c:v>24</c:v>
                </c:pt>
                <c:pt idx="7">
                  <c:v>36</c:v>
                </c:pt>
              </c:numCache>
            </c:numRef>
          </c:val>
        </c:ser>
        <c:ser>
          <c:idx val="1"/>
          <c:order val="1"/>
          <c:tx>
            <c:strRef>
              <c:f>'[データ根拠 人口ビジョン（素案）第３章（３）都市・まちづくり.xlsx]⑥担い手減少'!$D$15</c:f>
              <c:strCache>
                <c:ptCount val="1"/>
                <c:pt idx="0">
                  <c:v>30～59歳</c:v>
                </c:pt>
              </c:strCache>
            </c:strRef>
          </c:tx>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人口ビジョン（素案）第３章（３）都市・まちづくり.xlsx]⑥担い手減少'!$D$16:$D$23</c:f>
              <c:numCache>
                <c:formatCode>#,##0;"▲ "#,##0</c:formatCode>
                <c:ptCount val="8"/>
                <c:pt idx="0">
                  <c:v>664</c:v>
                </c:pt>
                <c:pt idx="1">
                  <c:v>574</c:v>
                </c:pt>
                <c:pt idx="2">
                  <c:v>454</c:v>
                </c:pt>
                <c:pt idx="3">
                  <c:v>417</c:v>
                </c:pt>
                <c:pt idx="4">
                  <c:v>311</c:v>
                </c:pt>
                <c:pt idx="5">
                  <c:v>243</c:v>
                </c:pt>
                <c:pt idx="6">
                  <c:v>117</c:v>
                </c:pt>
                <c:pt idx="7">
                  <c:v>238</c:v>
                </c:pt>
              </c:numCache>
            </c:numRef>
          </c:val>
        </c:ser>
        <c:ser>
          <c:idx val="2"/>
          <c:order val="2"/>
          <c:tx>
            <c:strRef>
              <c:f>'[データ根拠 人口ビジョン（素案）第３章（３）都市・まちづくり.xlsx]⑥担い手減少'!$E$15</c:f>
              <c:strCache>
                <c:ptCount val="1"/>
                <c:pt idx="0">
                  <c:v>60～64歳</c:v>
                </c:pt>
              </c:strCache>
            </c:strRef>
          </c:tx>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人口ビジョン（素案）第３章（３）都市・まちづくり.xlsx]⑥担い手減少'!$E$16:$E$23</c:f>
              <c:numCache>
                <c:formatCode>#,##0;"▲ "#,##0</c:formatCode>
                <c:ptCount val="8"/>
                <c:pt idx="0">
                  <c:v>61</c:v>
                </c:pt>
                <c:pt idx="1">
                  <c:v>48</c:v>
                </c:pt>
                <c:pt idx="2">
                  <c:v>60</c:v>
                </c:pt>
                <c:pt idx="3">
                  <c:v>69</c:v>
                </c:pt>
                <c:pt idx="4">
                  <c:v>69</c:v>
                </c:pt>
                <c:pt idx="5">
                  <c:v>52</c:v>
                </c:pt>
                <c:pt idx="6">
                  <c:v>20</c:v>
                </c:pt>
                <c:pt idx="7">
                  <c:v>48</c:v>
                </c:pt>
              </c:numCache>
            </c:numRef>
          </c:val>
        </c:ser>
        <c:ser>
          <c:idx val="3"/>
          <c:order val="3"/>
          <c:tx>
            <c:strRef>
              <c:f>'[データ根拠 人口ビジョン（素案）第３章（３）都市・まちづくり.xlsx]⑥担い手減少'!$F$15</c:f>
              <c:strCache>
                <c:ptCount val="1"/>
                <c:pt idx="0">
                  <c:v>65歳以上</c:v>
                </c:pt>
              </c:strCache>
            </c:strRef>
          </c:tx>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人口ビジョン（素案）第３章（３）都市・まちづくり.xlsx]⑥担い手減少'!$F$16:$F$23</c:f>
              <c:numCache>
                <c:formatCode>#,##0;"▲ "#,##0</c:formatCode>
                <c:ptCount val="8"/>
                <c:pt idx="0">
                  <c:v>63</c:v>
                </c:pt>
                <c:pt idx="1">
                  <c:v>56</c:v>
                </c:pt>
                <c:pt idx="2">
                  <c:v>64</c:v>
                </c:pt>
                <c:pt idx="3">
                  <c:v>64</c:v>
                </c:pt>
                <c:pt idx="4">
                  <c:v>85</c:v>
                </c:pt>
                <c:pt idx="5">
                  <c:v>69</c:v>
                </c:pt>
                <c:pt idx="6">
                  <c:v>48</c:v>
                </c:pt>
                <c:pt idx="7">
                  <c:v>43</c:v>
                </c:pt>
              </c:numCache>
            </c:numRef>
          </c:val>
        </c:ser>
        <c:dLbls>
          <c:showLegendKey val="0"/>
          <c:showVal val="0"/>
          <c:showCatName val="0"/>
          <c:showSerName val="0"/>
          <c:showPercent val="0"/>
          <c:showBubbleSize val="0"/>
        </c:dLbls>
        <c:gapWidth val="100"/>
        <c:overlap val="100"/>
        <c:axId val="124557568"/>
        <c:axId val="124567552"/>
      </c:barChart>
      <c:catAx>
        <c:axId val="124557568"/>
        <c:scaling>
          <c:orientation val="maxMin"/>
        </c:scaling>
        <c:delete val="0"/>
        <c:axPos val="l"/>
        <c:majorTickMark val="none"/>
        <c:minorTickMark val="none"/>
        <c:tickLblPos val="nextTo"/>
        <c:spPr>
          <a:ln>
            <a:noFill/>
          </a:ln>
        </c:spPr>
        <c:crossAx val="124567552"/>
        <c:crosses val="autoZero"/>
        <c:auto val="1"/>
        <c:lblAlgn val="ctr"/>
        <c:lblOffset val="100"/>
        <c:noMultiLvlLbl val="0"/>
      </c:catAx>
      <c:valAx>
        <c:axId val="124567552"/>
        <c:scaling>
          <c:orientation val="minMax"/>
        </c:scaling>
        <c:delete val="0"/>
        <c:axPos val="t"/>
        <c:majorGridlines/>
        <c:numFmt formatCode="#,##0;&quot;▲ &quot;#,##0" sourceLinked="1"/>
        <c:majorTickMark val="out"/>
        <c:minorTickMark val="none"/>
        <c:tickLblPos val="nextTo"/>
        <c:spPr>
          <a:ln>
            <a:noFill/>
          </a:ln>
        </c:spPr>
        <c:crossAx val="124557568"/>
        <c:crosses val="autoZero"/>
        <c:crossBetween val="between"/>
      </c:valAx>
      <c:spPr>
        <a:ln w="12700">
          <a:solidFill>
            <a:schemeClr val="tx1"/>
          </a:solidFill>
        </a:ln>
      </c:spPr>
    </c:plotArea>
    <c:legend>
      <c:legendPos val="b"/>
      <c:layout>
        <c:manualLayout>
          <c:xMode val="edge"/>
          <c:yMode val="edge"/>
          <c:x val="0.71501115485564304"/>
          <c:y val="0.28408793536729737"/>
          <c:w val="0.19775546806649169"/>
          <c:h val="0.20159920850486887"/>
        </c:manualLayout>
      </c:layout>
      <c:overlay val="1"/>
      <c:spPr>
        <a:solidFill>
          <a:schemeClr val="bg1">
            <a:lumMod val="95000"/>
          </a:schemeClr>
        </a:solidFill>
        <a:ln w="6350">
          <a:solidFill>
            <a:schemeClr val="tx1"/>
          </a:solidFill>
          <a:prstDash val="sysDash"/>
        </a:ln>
      </c:spPr>
    </c:legend>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4459939096494"/>
          <c:y val="0.1790814540017224"/>
          <c:w val="0.84492513538780212"/>
          <c:h val="0.55225083178556633"/>
        </c:manualLayout>
      </c:layout>
      <c:barChart>
        <c:barDir val="col"/>
        <c:grouping val="clustered"/>
        <c:varyColors val="0"/>
        <c:ser>
          <c:idx val="0"/>
          <c:order val="0"/>
          <c:spPr>
            <a:solidFill>
              <a:schemeClr val="accent4">
                <a:lumMod val="75000"/>
              </a:schemeClr>
            </a:solidFill>
          </c:spPr>
          <c:invertIfNegative val="0"/>
          <c:cat>
            <c:strRef>
              <c:f>'[データ根拠 人口ビジョン（素案）第３章（３）都市・まちづくり.xlsx]⑥耕作放棄地'!$E$5:$E$9</c:f>
              <c:strCache>
                <c:ptCount val="5"/>
                <c:pt idx="0">
                  <c:v>S50</c:v>
                </c:pt>
                <c:pt idx="1">
                  <c:v>S60</c:v>
                </c:pt>
                <c:pt idx="2">
                  <c:v>H7</c:v>
                </c:pt>
                <c:pt idx="3">
                  <c:v>H17</c:v>
                </c:pt>
                <c:pt idx="4">
                  <c:v>H22</c:v>
                </c:pt>
              </c:strCache>
            </c:strRef>
          </c:cat>
          <c:val>
            <c:numRef>
              <c:f>'[データ根拠 人口ビジョン（素案）第３章（３）都市・まちづくり.xlsx]⑥耕作放棄地'!$F$5:$F$9</c:f>
              <c:numCache>
                <c:formatCode>General</c:formatCode>
                <c:ptCount val="5"/>
                <c:pt idx="0">
                  <c:v>291</c:v>
                </c:pt>
                <c:pt idx="1">
                  <c:v>343</c:v>
                </c:pt>
                <c:pt idx="2">
                  <c:v>571</c:v>
                </c:pt>
                <c:pt idx="3">
                  <c:v>798.27</c:v>
                </c:pt>
                <c:pt idx="4">
                  <c:v>783</c:v>
                </c:pt>
              </c:numCache>
            </c:numRef>
          </c:val>
        </c:ser>
        <c:dLbls>
          <c:showLegendKey val="0"/>
          <c:showVal val="0"/>
          <c:showCatName val="0"/>
          <c:showSerName val="0"/>
          <c:showPercent val="0"/>
          <c:showBubbleSize val="0"/>
        </c:dLbls>
        <c:gapWidth val="100"/>
        <c:axId val="124587392"/>
        <c:axId val="124593280"/>
      </c:barChart>
      <c:catAx>
        <c:axId val="124587392"/>
        <c:scaling>
          <c:orientation val="minMax"/>
        </c:scaling>
        <c:delete val="0"/>
        <c:axPos val="b"/>
        <c:majorTickMark val="out"/>
        <c:minorTickMark val="none"/>
        <c:tickLblPos val="nextTo"/>
        <c:spPr>
          <a:ln>
            <a:noFill/>
          </a:ln>
        </c:spPr>
        <c:crossAx val="124593280"/>
        <c:crosses val="autoZero"/>
        <c:auto val="1"/>
        <c:lblAlgn val="ctr"/>
        <c:lblOffset val="100"/>
        <c:noMultiLvlLbl val="0"/>
      </c:catAx>
      <c:valAx>
        <c:axId val="124593280"/>
        <c:scaling>
          <c:orientation val="minMax"/>
        </c:scaling>
        <c:delete val="0"/>
        <c:axPos val="l"/>
        <c:majorGridlines/>
        <c:numFmt formatCode="General" sourceLinked="1"/>
        <c:majorTickMark val="out"/>
        <c:minorTickMark val="none"/>
        <c:tickLblPos val="nextTo"/>
        <c:spPr>
          <a:ln>
            <a:noFill/>
          </a:ln>
        </c:spPr>
        <c:crossAx val="124587392"/>
        <c:crosses val="autoZero"/>
        <c:crossBetween val="between"/>
      </c:valAx>
      <c:spPr>
        <a:ln>
          <a:solidFill>
            <a:schemeClr val="tx1"/>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4604776333469"/>
          <c:y val="3.403617921595456E-2"/>
          <c:w val="0.74822811511988463"/>
          <c:h val="0.61597389584580176"/>
        </c:manualLayout>
      </c:layout>
      <c:barChart>
        <c:barDir val="col"/>
        <c:grouping val="stacked"/>
        <c:varyColors val="0"/>
        <c:ser>
          <c:idx val="0"/>
          <c:order val="0"/>
          <c:tx>
            <c:strRef>
              <c:f>Sheet1!$B$2</c:f>
              <c:strCache>
                <c:ptCount val="1"/>
                <c:pt idx="0">
                  <c:v>ホテル（施設数）</c:v>
                </c:pt>
              </c:strCache>
            </c:strRef>
          </c:tx>
          <c:spPr>
            <a:pattFill prst="dkUpDiag">
              <a:fgClr>
                <a:schemeClr val="accent2">
                  <a:lumMod val="75000"/>
                </a:schemeClr>
              </a:fgClr>
              <a:bgClr>
                <a:schemeClr val="bg1"/>
              </a:bgClr>
            </a:pattFill>
            <a:ln>
              <a:solidFill>
                <a:schemeClr val="accent2">
                  <a:shade val="95000"/>
                  <a:satMod val="105000"/>
                </a:schemeClr>
              </a:solid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Sheet1!$B$3:$B$9</c:f>
              <c:numCache>
                <c:formatCode>General</c:formatCode>
                <c:ptCount val="7"/>
                <c:pt idx="0">
                  <c:v>681</c:v>
                </c:pt>
                <c:pt idx="1">
                  <c:v>680</c:v>
                </c:pt>
                <c:pt idx="2">
                  <c:v>328</c:v>
                </c:pt>
                <c:pt idx="3">
                  <c:v>207</c:v>
                </c:pt>
                <c:pt idx="4">
                  <c:v>374</c:v>
                </c:pt>
                <c:pt idx="5">
                  <c:v>414</c:v>
                </c:pt>
                <c:pt idx="6">
                  <c:v>384</c:v>
                </c:pt>
              </c:numCache>
            </c:numRef>
          </c:val>
        </c:ser>
        <c:ser>
          <c:idx val="2"/>
          <c:order val="2"/>
          <c:tx>
            <c:strRef>
              <c:f>Sheet1!$D$2</c:f>
              <c:strCache>
                <c:ptCount val="1"/>
                <c:pt idx="0">
                  <c:v>旅館（施設数）</c:v>
                </c:pt>
              </c:strCache>
            </c:strRef>
          </c:tx>
          <c:spPr>
            <a:solidFill>
              <a:schemeClr val="accent3">
                <a:lumMod val="40000"/>
                <a:lumOff val="60000"/>
              </a:schemeClr>
            </a:solidFill>
            <a:ln>
              <a:solidFill>
                <a:schemeClr val="accent2">
                  <a:shade val="95000"/>
                  <a:satMod val="105000"/>
                </a:schemeClr>
              </a:solid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Sheet1!$D$3:$D$9</c:f>
              <c:numCache>
                <c:formatCode>General</c:formatCode>
                <c:ptCount val="7"/>
                <c:pt idx="0" formatCode="#,##0\ ;\-#.##0\ ;0\ ;@\ ">
                  <c:v>2482</c:v>
                </c:pt>
                <c:pt idx="1">
                  <c:v>1204</c:v>
                </c:pt>
                <c:pt idx="2">
                  <c:v>1115</c:v>
                </c:pt>
                <c:pt idx="3">
                  <c:v>712</c:v>
                </c:pt>
                <c:pt idx="4">
                  <c:v>783</c:v>
                </c:pt>
                <c:pt idx="5">
                  <c:v>1223</c:v>
                </c:pt>
                <c:pt idx="6">
                  <c:v>657</c:v>
                </c:pt>
              </c:numCache>
            </c:numRef>
          </c:val>
        </c:ser>
        <c:dLbls>
          <c:showLegendKey val="0"/>
          <c:showVal val="0"/>
          <c:showCatName val="0"/>
          <c:showSerName val="0"/>
          <c:showPercent val="0"/>
          <c:showBubbleSize val="0"/>
        </c:dLbls>
        <c:gapWidth val="150"/>
        <c:overlap val="100"/>
        <c:axId val="101151488"/>
        <c:axId val="101153408"/>
      </c:barChart>
      <c:lineChart>
        <c:grouping val="standard"/>
        <c:varyColors val="0"/>
        <c:ser>
          <c:idx val="1"/>
          <c:order val="1"/>
          <c:tx>
            <c:strRef>
              <c:f>Sheet1!$C$2</c:f>
              <c:strCache>
                <c:ptCount val="1"/>
                <c:pt idx="0">
                  <c:v>ホテル（客室数）</c:v>
                </c:pt>
              </c:strCache>
            </c:strRef>
          </c:tx>
          <c:spPr>
            <a:ln>
              <a:solidFill>
                <a:srgbClr val="00B050"/>
              </a:solidFill>
              <a:prstDash val="sysDash"/>
            </a:ln>
          </c:spPr>
          <c:marker>
            <c:symbol val="square"/>
            <c:size val="7"/>
            <c:spPr>
              <a:solidFill>
                <a:srgbClr val="00B050"/>
              </a:solidFill>
              <a:ln>
                <a:solidFill>
                  <a:srgbClr val="00B050"/>
                </a:solid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Sheet1!$C$3:$C$9</c:f>
              <c:numCache>
                <c:formatCode>General</c:formatCode>
                <c:ptCount val="7"/>
                <c:pt idx="0">
                  <c:v>63650</c:v>
                </c:pt>
                <c:pt idx="1">
                  <c:v>97879</c:v>
                </c:pt>
                <c:pt idx="2">
                  <c:v>30631</c:v>
                </c:pt>
                <c:pt idx="3">
                  <c:v>22820</c:v>
                </c:pt>
                <c:pt idx="4">
                  <c:v>56992</c:v>
                </c:pt>
                <c:pt idx="5">
                  <c:v>27129</c:v>
                </c:pt>
                <c:pt idx="6">
                  <c:v>38867</c:v>
                </c:pt>
              </c:numCache>
            </c:numRef>
          </c:val>
          <c:smooth val="0"/>
        </c:ser>
        <c:ser>
          <c:idx val="3"/>
          <c:order val="3"/>
          <c:tx>
            <c:strRef>
              <c:f>Sheet1!$E$2</c:f>
              <c:strCache>
                <c:ptCount val="1"/>
                <c:pt idx="0">
                  <c:v>旅館（客室数）</c:v>
                </c:pt>
              </c:strCache>
            </c:strRef>
          </c:tx>
          <c:spPr>
            <a:ln>
              <a:solidFill>
                <a:srgbClr val="7030A0"/>
              </a:solidFill>
              <a:prstDash val="sysDash"/>
            </a:ln>
          </c:spPr>
          <c:marker>
            <c:symbol val="circle"/>
            <c:size val="9"/>
            <c:spPr>
              <a:solidFill>
                <a:srgbClr val="7030A0"/>
              </a:solidFill>
              <a:ln>
                <a:solidFill>
                  <a:srgbClr val="7030A0"/>
                </a:solid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Sheet1!$E$3:$E$9</c:f>
              <c:numCache>
                <c:formatCode>General</c:formatCode>
                <c:ptCount val="7"/>
                <c:pt idx="0" formatCode="#,##0\ ;\-#.##0\ ;0\ ;@\ ">
                  <c:v>47355</c:v>
                </c:pt>
                <c:pt idx="1">
                  <c:v>44186</c:v>
                </c:pt>
                <c:pt idx="2">
                  <c:v>25040</c:v>
                </c:pt>
                <c:pt idx="3">
                  <c:v>10208</c:v>
                </c:pt>
                <c:pt idx="4">
                  <c:v>19319</c:v>
                </c:pt>
                <c:pt idx="5">
                  <c:v>16145</c:v>
                </c:pt>
                <c:pt idx="6">
                  <c:v>11234</c:v>
                </c:pt>
              </c:numCache>
            </c:numRef>
          </c:val>
          <c:smooth val="0"/>
        </c:ser>
        <c:dLbls>
          <c:showLegendKey val="0"/>
          <c:showVal val="0"/>
          <c:showCatName val="0"/>
          <c:showSerName val="0"/>
          <c:showPercent val="0"/>
          <c:showBubbleSize val="0"/>
        </c:dLbls>
        <c:marker val="1"/>
        <c:smooth val="0"/>
        <c:axId val="101164928"/>
        <c:axId val="101163392"/>
      </c:lineChart>
      <c:catAx>
        <c:axId val="101151488"/>
        <c:scaling>
          <c:orientation val="minMax"/>
        </c:scaling>
        <c:delete val="0"/>
        <c:axPos val="b"/>
        <c:majorTickMark val="out"/>
        <c:minorTickMark val="none"/>
        <c:tickLblPos val="nextTo"/>
        <c:crossAx val="101153408"/>
        <c:crosses val="autoZero"/>
        <c:auto val="1"/>
        <c:lblAlgn val="ctr"/>
        <c:lblOffset val="100"/>
        <c:noMultiLvlLbl val="0"/>
      </c:catAx>
      <c:valAx>
        <c:axId val="101153408"/>
        <c:scaling>
          <c:orientation val="minMax"/>
          <c:min val="0"/>
        </c:scaling>
        <c:delete val="0"/>
        <c:axPos val="l"/>
        <c:majorGridlines/>
        <c:numFmt formatCode="General" sourceLinked="1"/>
        <c:majorTickMark val="out"/>
        <c:minorTickMark val="none"/>
        <c:tickLblPos val="nextTo"/>
        <c:txPr>
          <a:bodyPr/>
          <a:lstStyle/>
          <a:p>
            <a:pPr>
              <a:defRPr sz="1000"/>
            </a:pPr>
            <a:endParaRPr lang="ja-JP"/>
          </a:p>
        </c:txPr>
        <c:crossAx val="101151488"/>
        <c:crosses val="autoZero"/>
        <c:crossBetween val="between"/>
        <c:majorUnit val="500"/>
      </c:valAx>
      <c:valAx>
        <c:axId val="101163392"/>
        <c:scaling>
          <c:orientation val="minMax"/>
        </c:scaling>
        <c:delete val="0"/>
        <c:axPos val="r"/>
        <c:numFmt formatCode="General" sourceLinked="1"/>
        <c:majorTickMark val="out"/>
        <c:minorTickMark val="none"/>
        <c:tickLblPos val="nextTo"/>
        <c:txPr>
          <a:bodyPr/>
          <a:lstStyle/>
          <a:p>
            <a:pPr>
              <a:defRPr sz="1000"/>
            </a:pPr>
            <a:endParaRPr lang="ja-JP"/>
          </a:p>
        </c:txPr>
        <c:crossAx val="101164928"/>
        <c:crosses val="max"/>
        <c:crossBetween val="between"/>
        <c:majorUnit val="50000"/>
      </c:valAx>
      <c:catAx>
        <c:axId val="101164928"/>
        <c:scaling>
          <c:orientation val="minMax"/>
        </c:scaling>
        <c:delete val="1"/>
        <c:axPos val="b"/>
        <c:majorTickMark val="out"/>
        <c:minorTickMark val="none"/>
        <c:tickLblPos val="nextTo"/>
        <c:crossAx val="101163392"/>
        <c:crosses val="autoZero"/>
        <c:auto val="1"/>
        <c:lblAlgn val="ctr"/>
        <c:lblOffset val="100"/>
        <c:noMultiLvlLbl val="0"/>
      </c:catAx>
    </c:plotArea>
    <c:legend>
      <c:legendPos val="b"/>
      <c:legendEntry>
        <c:idx val="1"/>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ayout>
        <c:manualLayout>
          <c:xMode val="edge"/>
          <c:yMode val="edge"/>
          <c:x val="4.6242720276405636E-2"/>
          <c:y val="0.82157469248178128"/>
          <c:w val="0.84702286203707"/>
          <c:h val="0.11961919209265406"/>
        </c:manualLayout>
      </c:layout>
      <c:overlay val="0"/>
      <c:spPr>
        <a:ln>
          <a:solidFill>
            <a:schemeClr val="accent1"/>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9518810148731E-2"/>
          <c:y val="6.204139975425417E-2"/>
          <c:w val="0.66662703585892824"/>
          <c:h val="0.78325811399071399"/>
        </c:manualLayout>
      </c:layout>
      <c:lineChart>
        <c:grouping val="standard"/>
        <c:varyColors val="0"/>
        <c:ser>
          <c:idx val="0"/>
          <c:order val="0"/>
          <c:tx>
            <c:strRef>
              <c:f>'[データ根拠 人口ビジョン（素案）第３章（３）都市・まちづくり.xlsx]昼夜間人口比率'!$B$1:$B$2</c:f>
              <c:strCache>
                <c:ptCount val="1"/>
                <c:pt idx="0">
                  <c:v>大阪市</c:v>
                </c:pt>
              </c:strCache>
            </c:strRef>
          </c:tx>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人口ビジョン（素案）第３章（３）都市・まちづくり.xlsx]昼夜間人口比率'!$B$3:$B$8</c:f>
              <c:numCache>
                <c:formatCode>0.0_);[Red]\(0.0\)</c:formatCode>
                <c:ptCount val="6"/>
                <c:pt idx="0">
                  <c:v>141</c:v>
                </c:pt>
                <c:pt idx="1">
                  <c:v>146</c:v>
                </c:pt>
                <c:pt idx="2">
                  <c:v>146.5</c:v>
                </c:pt>
                <c:pt idx="3">
                  <c:v>141.19999999999999</c:v>
                </c:pt>
                <c:pt idx="4">
                  <c:v>138</c:v>
                </c:pt>
                <c:pt idx="5">
                  <c:v>132.80000000000001</c:v>
                </c:pt>
              </c:numCache>
            </c:numRef>
          </c:val>
          <c:smooth val="0"/>
        </c:ser>
        <c:ser>
          <c:idx val="1"/>
          <c:order val="1"/>
          <c:tx>
            <c:strRef>
              <c:f>'[データ根拠 人口ビジョン（素案）第３章（３）都市・まちづくり.xlsx]昼夜間人口比率'!$C$1:$C$2</c:f>
              <c:strCache>
                <c:ptCount val="1"/>
                <c:pt idx="0">
                  <c:v>東京特別区部</c:v>
                </c:pt>
              </c:strCache>
            </c:strRef>
          </c:tx>
          <c:marker>
            <c:symbol val="square"/>
            <c:size val="5"/>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人口ビジョン（素案）第３章（３）都市・まちづくり.xlsx]昼夜間人口比率'!$C$3:$C$8</c:f>
              <c:numCache>
                <c:formatCode>0.0_);[Red]\(0.0\)</c:formatCode>
                <c:ptCount val="6"/>
                <c:pt idx="0">
                  <c:v>131.30000000000001</c:v>
                </c:pt>
                <c:pt idx="1">
                  <c:v>139.4</c:v>
                </c:pt>
                <c:pt idx="2">
                  <c:v>141</c:v>
                </c:pt>
                <c:pt idx="3">
                  <c:v>137.5</c:v>
                </c:pt>
                <c:pt idx="4">
                  <c:v>135.1</c:v>
                </c:pt>
                <c:pt idx="5">
                  <c:v>130.9</c:v>
                </c:pt>
              </c:numCache>
            </c:numRef>
          </c:val>
          <c:smooth val="0"/>
        </c:ser>
        <c:ser>
          <c:idx val="3"/>
          <c:order val="2"/>
          <c:tx>
            <c:strRef>
              <c:f>'[データ根拠 人口ビジョン（素案）第３章（３）都市・まちづくり.xlsx]昼夜間人口比率'!$E$1:$E$2</c:f>
              <c:strCache>
                <c:ptCount val="1"/>
                <c:pt idx="0">
                  <c:v>名古屋市</c:v>
                </c:pt>
              </c:strCache>
            </c:strRef>
          </c:tx>
          <c:marker>
            <c:symbol val="circle"/>
            <c:size val="5"/>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人口ビジョン（素案）第３章（３）都市・まちづくり.xlsx]昼夜間人口比率'!$E$3:$E$8</c:f>
              <c:numCache>
                <c:formatCode>0.0_);[Red]\(0.0\)</c:formatCode>
                <c:ptCount val="6"/>
                <c:pt idx="0">
                  <c:v>115.4</c:v>
                </c:pt>
                <c:pt idx="1">
                  <c:v>117.4</c:v>
                </c:pt>
                <c:pt idx="2">
                  <c:v>118.6</c:v>
                </c:pt>
                <c:pt idx="3">
                  <c:v>117</c:v>
                </c:pt>
                <c:pt idx="4">
                  <c:v>114.7</c:v>
                </c:pt>
                <c:pt idx="5">
                  <c:v>113.5</c:v>
                </c:pt>
              </c:numCache>
            </c:numRef>
          </c:val>
          <c:smooth val="0"/>
        </c:ser>
        <c:ser>
          <c:idx val="4"/>
          <c:order val="3"/>
          <c:tx>
            <c:strRef>
              <c:f>'[データ根拠 人口ビジョン（素案）第３章（３）都市・まちづくり.xlsx]昼夜間人口比率'!$F$1:$F$2</c:f>
              <c:strCache>
                <c:ptCount val="1"/>
                <c:pt idx="0">
                  <c:v>福岡市</c:v>
                </c:pt>
              </c:strCache>
            </c:strRef>
          </c:tx>
          <c:spPr>
            <a:ln>
              <a:solidFill>
                <a:schemeClr val="accent5">
                  <a:lumMod val="75000"/>
                </a:schemeClr>
              </a:solidFill>
            </a:ln>
          </c:spPr>
          <c:marker>
            <c:symbol val="star"/>
            <c:size val="5"/>
            <c:spPr>
              <a:solidFill>
                <a:schemeClr val="accent5">
                  <a:lumMod val="75000"/>
                </a:schemeClr>
              </a:solidFill>
              <a:ln>
                <a:solidFill>
                  <a:schemeClr val="accent5">
                    <a:lumMod val="75000"/>
                  </a:schemeClr>
                </a:solidFill>
              </a:ln>
            </c:spPr>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人口ビジョン（素案）第３章（３）都市・まちづくり.xlsx]昼夜間人口比率'!$F$3:$F$8</c:f>
              <c:numCache>
                <c:formatCode>0.0_);[Red]\(0.0\)</c:formatCode>
                <c:ptCount val="6"/>
                <c:pt idx="0">
                  <c:v>113.1</c:v>
                </c:pt>
                <c:pt idx="1">
                  <c:v>114.6</c:v>
                </c:pt>
                <c:pt idx="2">
                  <c:v>115.5</c:v>
                </c:pt>
                <c:pt idx="3">
                  <c:v>114.6</c:v>
                </c:pt>
                <c:pt idx="4">
                  <c:v>113.4</c:v>
                </c:pt>
                <c:pt idx="5">
                  <c:v>111.9</c:v>
                </c:pt>
              </c:numCache>
            </c:numRef>
          </c:val>
          <c:smooth val="0"/>
        </c:ser>
        <c:dLbls>
          <c:showLegendKey val="0"/>
          <c:showVal val="0"/>
          <c:showCatName val="0"/>
          <c:showSerName val="0"/>
          <c:showPercent val="0"/>
          <c:showBubbleSize val="0"/>
        </c:dLbls>
        <c:marker val="1"/>
        <c:smooth val="0"/>
        <c:axId val="124666240"/>
        <c:axId val="124668160"/>
      </c:lineChart>
      <c:catAx>
        <c:axId val="124666240"/>
        <c:scaling>
          <c:orientation val="minMax"/>
        </c:scaling>
        <c:delete val="0"/>
        <c:axPos val="b"/>
        <c:majorTickMark val="out"/>
        <c:minorTickMark val="none"/>
        <c:tickLblPos val="nextTo"/>
        <c:crossAx val="124668160"/>
        <c:crosses val="autoZero"/>
        <c:auto val="1"/>
        <c:lblAlgn val="ctr"/>
        <c:lblOffset val="100"/>
        <c:noMultiLvlLbl val="0"/>
      </c:catAx>
      <c:valAx>
        <c:axId val="124668160"/>
        <c:scaling>
          <c:orientation val="minMax"/>
          <c:max val="150"/>
          <c:min val="110"/>
        </c:scaling>
        <c:delete val="0"/>
        <c:axPos val="l"/>
        <c:majorGridlines/>
        <c:numFmt formatCode="#,##0_);[Red]\(#,##0\)" sourceLinked="0"/>
        <c:majorTickMark val="out"/>
        <c:minorTickMark val="none"/>
        <c:tickLblPos val="nextTo"/>
        <c:crossAx val="124666240"/>
        <c:crosses val="autoZero"/>
        <c:crossBetween val="between"/>
      </c:valAx>
    </c:plotArea>
    <c:legend>
      <c:legendPos val="r"/>
      <c:layout>
        <c:manualLayout>
          <c:xMode val="edge"/>
          <c:yMode val="edge"/>
          <c:x val="0.79646799116997802"/>
          <c:y val="6.1986519587820622E-2"/>
          <c:w val="0.18850266233277133"/>
          <c:h val="0.78350737886878985"/>
        </c:manualLayout>
      </c:layout>
      <c:overlay val="0"/>
      <c:spPr>
        <a:solidFill>
          <a:schemeClr val="bg1"/>
        </a:solidFill>
        <a:ln>
          <a:solidFill>
            <a:schemeClr val="tx1"/>
          </a:solidFill>
          <a:prstDash val="sysDash"/>
        </a:ln>
      </c:spPr>
      <c:txPr>
        <a:bodyPr/>
        <a:lstStyle/>
        <a:p>
          <a:pPr>
            <a:defRPr sz="900"/>
          </a:pPr>
          <a:endParaRPr lang="ja-JP"/>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4606933508311464"/>
          <c:h val="0.82941382327209101"/>
        </c:manualLayout>
      </c:layout>
      <c:lineChart>
        <c:grouping val="standard"/>
        <c:varyColors val="0"/>
        <c:ser>
          <c:idx val="0"/>
          <c:order val="0"/>
          <c:tx>
            <c:strRef>
              <c:f>'[データ根拠 人口ビジョン（素案）第３章（３）都市・まちづくり.xlsx]都市ランキング'!$B$1</c:f>
              <c:strCache>
                <c:ptCount val="1"/>
                <c:pt idx="0">
                  <c:v>総合</c:v>
                </c:pt>
              </c:strCache>
            </c:strRef>
          </c:tx>
          <c:dLbls>
            <c:txPr>
              <a:bodyPr/>
              <a:lstStyle/>
              <a:p>
                <a:pPr>
                  <a:defRPr sz="1100"/>
                </a:pPr>
                <a:endParaRPr lang="ja-JP"/>
              </a:p>
            </c:txPr>
            <c:dLblPos val="t"/>
            <c:showLegendKey val="0"/>
            <c:showVal val="1"/>
            <c:showCatName val="0"/>
            <c:showSerName val="0"/>
            <c:showPercent val="0"/>
            <c:showBubbleSize val="0"/>
            <c:showLeaderLines val="0"/>
          </c:dLbls>
          <c:cat>
            <c:strRef>
              <c:f>'[データ根拠 人口ビジョン（素案）第３章（３）都市・まちづくり.xlsx]都市ランキング'!$A$2:$A$7</c:f>
              <c:strCache>
                <c:ptCount val="6"/>
                <c:pt idx="0">
                  <c:v>2009年</c:v>
                </c:pt>
                <c:pt idx="1">
                  <c:v>2010年</c:v>
                </c:pt>
                <c:pt idx="2">
                  <c:v>2011年</c:v>
                </c:pt>
                <c:pt idx="3">
                  <c:v>2012年</c:v>
                </c:pt>
                <c:pt idx="4">
                  <c:v>2013年</c:v>
                </c:pt>
                <c:pt idx="5">
                  <c:v>2014年</c:v>
                </c:pt>
              </c:strCache>
            </c:strRef>
          </c:cat>
          <c:val>
            <c:numRef>
              <c:f>'[データ根拠 人口ビジョン（素案）第３章（３）都市・まちづくり.xlsx]都市ランキング'!$B$2:$B$7</c:f>
              <c:numCache>
                <c:formatCode>General</c:formatCode>
                <c:ptCount val="6"/>
                <c:pt idx="0">
                  <c:v>25</c:v>
                </c:pt>
                <c:pt idx="1">
                  <c:v>18</c:v>
                </c:pt>
                <c:pt idx="2">
                  <c:v>15</c:v>
                </c:pt>
                <c:pt idx="3">
                  <c:v>17</c:v>
                </c:pt>
                <c:pt idx="4">
                  <c:v>23</c:v>
                </c:pt>
                <c:pt idx="5">
                  <c:v>26</c:v>
                </c:pt>
              </c:numCache>
            </c:numRef>
          </c:val>
          <c:smooth val="0"/>
        </c:ser>
        <c:dLbls>
          <c:showLegendKey val="0"/>
          <c:showVal val="0"/>
          <c:showCatName val="0"/>
          <c:showSerName val="0"/>
          <c:showPercent val="0"/>
          <c:showBubbleSize val="0"/>
        </c:dLbls>
        <c:marker val="1"/>
        <c:smooth val="0"/>
        <c:axId val="124684544"/>
        <c:axId val="124690432"/>
      </c:lineChart>
      <c:catAx>
        <c:axId val="124684544"/>
        <c:scaling>
          <c:orientation val="minMax"/>
        </c:scaling>
        <c:delete val="0"/>
        <c:axPos val="b"/>
        <c:majorTickMark val="none"/>
        <c:minorTickMark val="none"/>
        <c:tickLblPos val="nextTo"/>
        <c:crossAx val="124690432"/>
        <c:crosses val="max"/>
        <c:auto val="1"/>
        <c:lblAlgn val="ctr"/>
        <c:lblOffset val="100"/>
        <c:noMultiLvlLbl val="0"/>
      </c:catAx>
      <c:valAx>
        <c:axId val="124690432"/>
        <c:scaling>
          <c:orientation val="maxMin"/>
          <c:max val="40"/>
          <c:min val="1"/>
        </c:scaling>
        <c:delete val="1"/>
        <c:axPos val="l"/>
        <c:majorGridlines>
          <c:spPr>
            <a:ln>
              <a:noFill/>
            </a:ln>
          </c:spPr>
        </c:majorGridlines>
        <c:numFmt formatCode="General" sourceLinked="1"/>
        <c:majorTickMark val="none"/>
        <c:minorTickMark val="none"/>
        <c:tickLblPos val="nextTo"/>
        <c:crossAx val="124684544"/>
        <c:crosses val="autoZero"/>
        <c:crossBetween val="between"/>
        <c:majorUnit val="4"/>
        <c:minorUnit val="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全体</c:v>
                </c:pt>
              </c:strCache>
            </c:strRef>
          </c:tx>
          <c:spPr>
            <a:solidFill>
              <a:schemeClr val="accent6">
                <a:lumMod val="20000"/>
                <a:lumOff val="80000"/>
              </a:schemeClr>
            </a:solidFill>
            <a:ln>
              <a:solidFill>
                <a:srgbClr val="00B0F0"/>
              </a:solidFill>
            </a:ln>
          </c:spPr>
          <c:invertIfNegative val="0"/>
          <c:cat>
            <c:strRef>
              <c:f>Sheet1!$A$2:$A$8</c:f>
              <c:strCache>
                <c:ptCount val="7"/>
                <c:pt idx="0">
                  <c:v>北海道</c:v>
                </c:pt>
                <c:pt idx="1">
                  <c:v>東京</c:v>
                </c:pt>
                <c:pt idx="2">
                  <c:v>神奈川</c:v>
                </c:pt>
                <c:pt idx="3">
                  <c:v>京都</c:v>
                </c:pt>
                <c:pt idx="4">
                  <c:v>大阪</c:v>
                </c:pt>
                <c:pt idx="5">
                  <c:v>兵庫</c:v>
                </c:pt>
                <c:pt idx="6">
                  <c:v>福岡</c:v>
                </c:pt>
              </c:strCache>
            </c:strRef>
          </c:cat>
          <c:val>
            <c:numRef>
              <c:f>Sheet1!$B$2:$B$8</c:f>
              <c:numCache>
                <c:formatCode>#,##0.0\ ;\-#.##0.0\ ;0.0\ ;@\ </c:formatCode>
                <c:ptCount val="7"/>
                <c:pt idx="0">
                  <c:v>57.8</c:v>
                </c:pt>
                <c:pt idx="1">
                  <c:v>78.8</c:v>
                </c:pt>
                <c:pt idx="2">
                  <c:v>67.2</c:v>
                </c:pt>
                <c:pt idx="3">
                  <c:v>67.7</c:v>
                </c:pt>
                <c:pt idx="4">
                  <c:v>81</c:v>
                </c:pt>
                <c:pt idx="5">
                  <c:v>54.9</c:v>
                </c:pt>
                <c:pt idx="6">
                  <c:v>66.7</c:v>
                </c:pt>
              </c:numCache>
            </c:numRef>
          </c:val>
        </c:ser>
        <c:dLbls>
          <c:showLegendKey val="0"/>
          <c:showVal val="0"/>
          <c:showCatName val="0"/>
          <c:showSerName val="0"/>
          <c:showPercent val="0"/>
          <c:showBubbleSize val="0"/>
        </c:dLbls>
        <c:gapWidth val="150"/>
        <c:overlap val="100"/>
        <c:axId val="101210368"/>
        <c:axId val="101228544"/>
      </c:barChart>
      <c:lineChart>
        <c:grouping val="standard"/>
        <c:varyColors val="0"/>
        <c:ser>
          <c:idx val="1"/>
          <c:order val="1"/>
          <c:tx>
            <c:strRef>
              <c:f>Sheet1!$C$1</c:f>
              <c:strCache>
                <c:ptCount val="1"/>
                <c:pt idx="0">
                  <c:v>旅館</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Sheet1!$C$2:$C$8</c:f>
              <c:numCache>
                <c:formatCode>#,##0.0\ ;\-#.##0.0\ ;0.0\ ;@\ </c:formatCode>
                <c:ptCount val="7"/>
                <c:pt idx="0">
                  <c:v>47</c:v>
                </c:pt>
                <c:pt idx="1">
                  <c:v>41.8</c:v>
                </c:pt>
                <c:pt idx="2">
                  <c:v>48</c:v>
                </c:pt>
                <c:pt idx="3">
                  <c:v>43.8</c:v>
                </c:pt>
                <c:pt idx="4">
                  <c:v>43.1</c:v>
                </c:pt>
                <c:pt idx="5">
                  <c:v>32.5</c:v>
                </c:pt>
                <c:pt idx="6">
                  <c:v>24.7</c:v>
                </c:pt>
              </c:numCache>
            </c:numRef>
          </c:val>
          <c:smooth val="0"/>
        </c:ser>
        <c:ser>
          <c:idx val="2"/>
          <c:order val="2"/>
          <c:tx>
            <c:strRef>
              <c:f>Sheet1!$D$1</c:f>
              <c:strCache>
                <c:ptCount val="1"/>
                <c:pt idx="0">
                  <c:v>リゾートホテル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Sheet1!$D$2:$D$8</c:f>
              <c:numCache>
                <c:formatCode>#,##0.0\ ;\-#.##0.0\ ;0.0\ ;@\ </c:formatCode>
                <c:ptCount val="7"/>
                <c:pt idx="0">
                  <c:v>46.4</c:v>
                </c:pt>
                <c:pt idx="1">
                  <c:v>72.900000000000006</c:v>
                </c:pt>
                <c:pt idx="2">
                  <c:v>64.7</c:v>
                </c:pt>
                <c:pt idx="3">
                  <c:v>55.6</c:v>
                </c:pt>
                <c:pt idx="4">
                  <c:v>85.8</c:v>
                </c:pt>
                <c:pt idx="5">
                  <c:v>54.1</c:v>
                </c:pt>
                <c:pt idx="6">
                  <c:v>60.7</c:v>
                </c:pt>
              </c:numCache>
            </c:numRef>
          </c:val>
          <c:smooth val="0"/>
        </c:ser>
        <c:ser>
          <c:idx val="3"/>
          <c:order val="3"/>
          <c:tx>
            <c:strRef>
              <c:f>Sheet1!$E$1</c:f>
              <c:strCache>
                <c:ptCount val="1"/>
                <c:pt idx="0">
                  <c:v>ビジネスホテル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Sheet1!$E$2:$E$8</c:f>
              <c:numCache>
                <c:formatCode>#,##0.0\ ;\-#.##0.0\ ;0.0\ ;@\ </c:formatCode>
                <c:ptCount val="7"/>
                <c:pt idx="0">
                  <c:v>66.400000000000006</c:v>
                </c:pt>
                <c:pt idx="1">
                  <c:v>84.2</c:v>
                </c:pt>
                <c:pt idx="2">
                  <c:v>79.900000000000006</c:v>
                </c:pt>
                <c:pt idx="3">
                  <c:v>81.2</c:v>
                </c:pt>
                <c:pt idx="4">
                  <c:v>83.2</c:v>
                </c:pt>
                <c:pt idx="5">
                  <c:v>75.2</c:v>
                </c:pt>
                <c:pt idx="6">
                  <c:v>73.3</c:v>
                </c:pt>
              </c:numCache>
            </c:numRef>
          </c:val>
          <c:smooth val="0"/>
        </c:ser>
        <c:ser>
          <c:idx val="4"/>
          <c:order val="4"/>
          <c:tx>
            <c:strRef>
              <c:f>Sheet1!$F$1</c:f>
              <c:strCache>
                <c:ptCount val="1"/>
                <c:pt idx="0">
                  <c:v>シティホテル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Sheet1!$F$2:$F$8</c:f>
              <c:numCache>
                <c:formatCode>#,##0.0\ ;\-#.##0.0\ ;0.0\ ;@\ </c:formatCode>
                <c:ptCount val="7"/>
                <c:pt idx="0">
                  <c:v>72.599999999999994</c:v>
                </c:pt>
                <c:pt idx="1">
                  <c:v>83.2</c:v>
                </c:pt>
                <c:pt idx="2">
                  <c:v>81.7</c:v>
                </c:pt>
                <c:pt idx="3">
                  <c:v>82.3</c:v>
                </c:pt>
                <c:pt idx="4">
                  <c:v>85.5</c:v>
                </c:pt>
                <c:pt idx="5">
                  <c:v>74.3</c:v>
                </c:pt>
                <c:pt idx="6">
                  <c:v>78.599999999999994</c:v>
                </c:pt>
              </c:numCache>
            </c:numRef>
          </c:val>
          <c:smooth val="0"/>
        </c:ser>
        <c:ser>
          <c:idx val="5"/>
          <c:order val="5"/>
          <c:tx>
            <c:strRef>
              <c:f>Sheet1!$G$1</c:f>
              <c:strCache>
                <c:ptCount val="1"/>
                <c:pt idx="0">
                  <c:v>会社・団体の宿泊所</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Sheet1!$G$2:$G$8</c:f>
              <c:numCache>
                <c:formatCode>#,##0.0\ ;\-#.##0.0\ ;0.0\ ;@\ </c:formatCode>
                <c:ptCount val="7"/>
                <c:pt idx="0">
                  <c:v>37.700000000000003</c:v>
                </c:pt>
                <c:pt idx="1">
                  <c:v>63.6</c:v>
                </c:pt>
                <c:pt idx="2">
                  <c:v>35</c:v>
                </c:pt>
                <c:pt idx="3">
                  <c:v>32.700000000000003</c:v>
                </c:pt>
                <c:pt idx="4">
                  <c:v>27</c:v>
                </c:pt>
                <c:pt idx="5">
                  <c:v>37.700000000000003</c:v>
                </c:pt>
                <c:pt idx="6">
                  <c:v>31.7</c:v>
                </c:pt>
              </c:numCache>
            </c:numRef>
          </c:val>
          <c:smooth val="0"/>
        </c:ser>
        <c:dLbls>
          <c:showLegendKey val="0"/>
          <c:showVal val="0"/>
          <c:showCatName val="0"/>
          <c:showSerName val="0"/>
          <c:showPercent val="0"/>
          <c:showBubbleSize val="0"/>
        </c:dLbls>
        <c:marker val="1"/>
        <c:smooth val="0"/>
        <c:axId val="101210368"/>
        <c:axId val="101228544"/>
      </c:lineChart>
      <c:catAx>
        <c:axId val="101210368"/>
        <c:scaling>
          <c:orientation val="minMax"/>
        </c:scaling>
        <c:delete val="0"/>
        <c:axPos val="b"/>
        <c:numFmt formatCode="General" sourceLinked="1"/>
        <c:majorTickMark val="out"/>
        <c:minorTickMark val="none"/>
        <c:tickLblPos val="nextTo"/>
        <c:txPr>
          <a:bodyPr/>
          <a:lstStyle/>
          <a:p>
            <a:pPr>
              <a:defRPr sz="1200"/>
            </a:pPr>
            <a:endParaRPr lang="ja-JP"/>
          </a:p>
        </c:txPr>
        <c:crossAx val="101228544"/>
        <c:crosses val="autoZero"/>
        <c:auto val="1"/>
        <c:lblAlgn val="ctr"/>
        <c:lblOffset val="100"/>
        <c:noMultiLvlLbl val="0"/>
      </c:catAx>
      <c:valAx>
        <c:axId val="101228544"/>
        <c:scaling>
          <c:orientation val="minMax"/>
          <c:max val="100"/>
          <c:min val="20"/>
        </c:scaling>
        <c:delete val="0"/>
        <c:axPos val="l"/>
        <c:majorGridlines/>
        <c:numFmt formatCode="#,##0.0\ ;\-#.##0.0\ ;0.0\ ;@\ " sourceLinked="1"/>
        <c:majorTickMark val="out"/>
        <c:minorTickMark val="none"/>
        <c:tickLblPos val="nextTo"/>
        <c:txPr>
          <a:bodyPr/>
          <a:lstStyle/>
          <a:p>
            <a:pPr>
              <a:defRPr sz="1000"/>
            </a:pPr>
            <a:endParaRPr lang="ja-JP"/>
          </a:p>
        </c:txPr>
        <c:crossAx val="101210368"/>
        <c:crosses val="autoZero"/>
        <c:crossBetween val="between"/>
        <c:majorUnit val="20"/>
      </c:valAx>
    </c:plotArea>
    <c:legend>
      <c:legendPos val="b"/>
      <c:layout>
        <c:manualLayout>
          <c:xMode val="edge"/>
          <c:yMode val="edge"/>
          <c:x val="9.207618906541247E-2"/>
          <c:y val="0.79008741604913824"/>
          <c:w val="0.87731169199894898"/>
          <c:h val="0.18569083763467567"/>
        </c:manualLayout>
      </c:layout>
      <c:overlay val="0"/>
      <c:spPr>
        <a:ln>
          <a:solidFill>
            <a:schemeClr val="accent1"/>
          </a:solidFill>
        </a:ln>
      </c:spPr>
      <c:txPr>
        <a:bodyPr/>
        <a:lstStyle/>
        <a:p>
          <a:pPr>
            <a:lnSpc>
              <a:spcPts val="1000"/>
            </a:lnSpc>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5999138790561"/>
          <c:y val="6.4573889382412084E-2"/>
          <c:w val="0.84695235963452209"/>
          <c:h val="0.81443333606600343"/>
        </c:manualLayout>
      </c:layout>
      <c:lineChart>
        <c:grouping val="standard"/>
        <c:varyColors val="0"/>
        <c:ser>
          <c:idx val="0"/>
          <c:order val="0"/>
          <c:tx>
            <c:strRef>
              <c:f>Sheet1!$A$2</c:f>
              <c:strCache>
                <c:ptCount val="1"/>
                <c:pt idx="0">
                  <c:v>医療・福祉</c:v>
                </c:pt>
              </c:strCache>
            </c:strRef>
          </c:tx>
          <c:cat>
            <c:strRef>
              <c:f>Sheet1!$C$1:$F$1</c:f>
              <c:strCache>
                <c:ptCount val="4"/>
                <c:pt idx="0">
                  <c:v>H22</c:v>
                </c:pt>
                <c:pt idx="1">
                  <c:v>H23</c:v>
                </c:pt>
                <c:pt idx="2">
                  <c:v>H24</c:v>
                </c:pt>
                <c:pt idx="3">
                  <c:v>H25</c:v>
                </c:pt>
              </c:strCache>
            </c:strRef>
          </c:cat>
          <c:val>
            <c:numRef>
              <c:f>Sheet1!$C$4:$F$4</c:f>
              <c:numCache>
                <c:formatCode>0.0%</c:formatCode>
                <c:ptCount val="4"/>
                <c:pt idx="0">
                  <c:v>0.2485685015458354</c:v>
                </c:pt>
                <c:pt idx="1">
                  <c:v>0.23363574285435568</c:v>
                </c:pt>
                <c:pt idx="2">
                  <c:v>0.21577572672679016</c:v>
                </c:pt>
                <c:pt idx="3">
                  <c:v>0.2042902117729877</c:v>
                </c:pt>
              </c:numCache>
            </c:numRef>
          </c:val>
          <c:smooth val="0"/>
        </c:ser>
        <c:ser>
          <c:idx val="1"/>
          <c:order val="1"/>
          <c:tx>
            <c:strRef>
              <c:f>Sheet1!$A$5</c:f>
              <c:strCache>
                <c:ptCount val="1"/>
                <c:pt idx="0">
                  <c:v>全産業</c:v>
                </c:pt>
              </c:strCache>
            </c:strRef>
          </c:tx>
          <c:cat>
            <c:strRef>
              <c:f>Sheet1!$C$1:$F$1</c:f>
              <c:strCache>
                <c:ptCount val="4"/>
                <c:pt idx="0">
                  <c:v>H22</c:v>
                </c:pt>
                <c:pt idx="1">
                  <c:v>H23</c:v>
                </c:pt>
                <c:pt idx="2">
                  <c:v>H24</c:v>
                </c:pt>
                <c:pt idx="3">
                  <c:v>H25</c:v>
                </c:pt>
              </c:strCache>
            </c:strRef>
          </c:cat>
          <c:val>
            <c:numRef>
              <c:f>Sheet1!$C$7:$F$7</c:f>
              <c:numCache>
                <c:formatCode>0.0%</c:formatCode>
                <c:ptCount val="4"/>
                <c:pt idx="0">
                  <c:v>0.28782068955509765</c:v>
                </c:pt>
                <c:pt idx="1">
                  <c:v>0.27018224543418057</c:v>
                </c:pt>
                <c:pt idx="2">
                  <c:v>0.23786359013385802</c:v>
                </c:pt>
                <c:pt idx="3">
                  <c:v>0.21146462680949069</c:v>
                </c:pt>
              </c:numCache>
            </c:numRef>
          </c:val>
          <c:smooth val="0"/>
        </c:ser>
        <c:dLbls>
          <c:showLegendKey val="0"/>
          <c:showVal val="0"/>
          <c:showCatName val="0"/>
          <c:showSerName val="0"/>
          <c:showPercent val="0"/>
          <c:showBubbleSize val="0"/>
        </c:dLbls>
        <c:marker val="1"/>
        <c:smooth val="0"/>
        <c:axId val="102595968"/>
        <c:axId val="102601856"/>
      </c:lineChart>
      <c:catAx>
        <c:axId val="102595968"/>
        <c:scaling>
          <c:orientation val="minMax"/>
        </c:scaling>
        <c:delete val="0"/>
        <c:axPos val="b"/>
        <c:majorTickMark val="none"/>
        <c:minorTickMark val="in"/>
        <c:tickLblPos val="nextTo"/>
        <c:crossAx val="102601856"/>
        <c:crosses val="autoZero"/>
        <c:auto val="1"/>
        <c:lblAlgn val="ctr"/>
        <c:lblOffset val="100"/>
        <c:noMultiLvlLbl val="0"/>
      </c:catAx>
      <c:valAx>
        <c:axId val="102601856"/>
        <c:scaling>
          <c:orientation val="minMax"/>
          <c:max val="0.30000000000000004"/>
          <c:min val="0.2"/>
        </c:scaling>
        <c:delete val="0"/>
        <c:axPos val="l"/>
        <c:majorGridlines/>
        <c:numFmt formatCode="0%" sourceLinked="0"/>
        <c:majorTickMark val="out"/>
        <c:minorTickMark val="none"/>
        <c:tickLblPos val="nextTo"/>
        <c:crossAx val="102595968"/>
        <c:crosses val="autoZero"/>
        <c:crossBetween val="between"/>
      </c:valAx>
    </c:plotArea>
    <c:legend>
      <c:legendPos val="b"/>
      <c:layout>
        <c:manualLayout>
          <c:xMode val="edge"/>
          <c:yMode val="edge"/>
          <c:x val="0.63466645559839741"/>
          <c:y val="0.10216063396185326"/>
          <c:w val="0.28592714878177172"/>
          <c:h val="0.2284211923132636"/>
        </c:manualLayout>
      </c:layout>
      <c:overlay val="0"/>
      <c:spPr>
        <a:solidFill>
          <a:schemeClr val="bg1"/>
        </a:solidFill>
        <a:ln>
          <a:solidFill>
            <a:schemeClr val="tx1"/>
          </a:solidFill>
          <a:prstDash val="sysDash"/>
        </a:ln>
      </c:sp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52644386826457"/>
          <c:y val="0.14973595513675544"/>
          <c:w val="0.77200218494241379"/>
          <c:h val="0.73195215352179344"/>
        </c:manualLayout>
      </c:layout>
      <c:barChart>
        <c:barDir val="col"/>
        <c:grouping val="clustered"/>
        <c:varyColors val="0"/>
        <c:ser>
          <c:idx val="1"/>
          <c:order val="1"/>
          <c:tx>
            <c:strRef>
              <c:f>Sheet7!$E$2</c:f>
              <c:strCache>
                <c:ptCount val="1"/>
                <c:pt idx="0">
                  <c:v>高齢者医療費</c:v>
                </c:pt>
              </c:strCache>
            </c:strRef>
          </c:tx>
          <c:spPr>
            <a:pattFill prst="dkHorz">
              <a:fgClr>
                <a:schemeClr val="accent2">
                  <a:lumMod val="60000"/>
                  <a:lumOff val="40000"/>
                </a:schemeClr>
              </a:fgClr>
              <a:bgClr>
                <a:schemeClr val="bg1"/>
              </a:bgClr>
            </a:pattFill>
            <a:ln w="6350">
              <a:solidFill>
                <a:schemeClr val="tx1"/>
              </a:solidFill>
            </a:ln>
          </c:spPr>
          <c:invertIfNegative val="0"/>
          <c:dLbls>
            <c:dLblPos val="ctr"/>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Sheet7!$E$3:$E$8</c:f>
              <c:numCache>
                <c:formatCode>#,##0;\-#,##0;"－"</c:formatCode>
                <c:ptCount val="6"/>
                <c:pt idx="0">
                  <c:v>671851418.51900005</c:v>
                </c:pt>
                <c:pt idx="1">
                  <c:v>789993883.28100002</c:v>
                </c:pt>
                <c:pt idx="2">
                  <c:v>848666711.55599999</c:v>
                </c:pt>
                <c:pt idx="3">
                  <c:v>900365815.48800004</c:v>
                </c:pt>
                <c:pt idx="4">
                  <c:v>936674296.90999997</c:v>
                </c:pt>
                <c:pt idx="5">
                  <c:v>978360861.34099996</c:v>
                </c:pt>
              </c:numCache>
            </c:numRef>
          </c:val>
        </c:ser>
        <c:dLbls>
          <c:showLegendKey val="0"/>
          <c:showVal val="0"/>
          <c:showCatName val="0"/>
          <c:showSerName val="0"/>
          <c:showPercent val="0"/>
          <c:showBubbleSize val="0"/>
        </c:dLbls>
        <c:gapWidth val="150"/>
        <c:axId val="102668928"/>
        <c:axId val="102683008"/>
      </c:barChart>
      <c:lineChart>
        <c:grouping val="standard"/>
        <c:varyColors val="0"/>
        <c:ser>
          <c:idx val="0"/>
          <c:order val="0"/>
          <c:tx>
            <c:strRef>
              <c:f>Sheet7!$D$2</c:f>
              <c:strCache>
                <c:ptCount val="1"/>
                <c:pt idx="0">
                  <c:v>１人当たり医療費</c:v>
                </c:pt>
              </c:strCache>
            </c:strRef>
          </c:tx>
          <c:spPr>
            <a:ln w="38100">
              <a:solidFill>
                <a:schemeClr val="accent1"/>
              </a:solidFill>
            </a:ln>
          </c:spPr>
          <c:marker>
            <c:spPr>
              <a:solidFill>
                <a:schemeClr val="accent1"/>
              </a:solidFill>
              <a:ln>
                <a:solidFill>
                  <a:schemeClr val="accent1"/>
                </a:solidFill>
              </a:ln>
            </c:spPr>
          </c:marker>
          <c:dLbls>
            <c:dLblPos val="ctr"/>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Sheet7!$D$3:$D$8</c:f>
              <c:numCache>
                <c:formatCode>#,##0;\-#,##0;"－"</c:formatCode>
                <c:ptCount val="6"/>
                <c:pt idx="0">
                  <c:v>914907.82836497296</c:v>
                </c:pt>
                <c:pt idx="1">
                  <c:v>1031414.60798727</c:v>
                </c:pt>
                <c:pt idx="2">
                  <c:v>1058790.3652028099</c:v>
                </c:pt>
                <c:pt idx="3">
                  <c:v>1072873.71685854</c:v>
                </c:pt>
                <c:pt idx="4">
                  <c:v>1068386.19326644</c:v>
                </c:pt>
                <c:pt idx="5">
                  <c:v>1075405.0550394</c:v>
                </c:pt>
              </c:numCache>
            </c:numRef>
          </c:val>
          <c:smooth val="0"/>
        </c:ser>
        <c:dLbls>
          <c:showLegendKey val="0"/>
          <c:showVal val="0"/>
          <c:showCatName val="0"/>
          <c:showSerName val="0"/>
          <c:showPercent val="0"/>
          <c:showBubbleSize val="0"/>
        </c:dLbls>
        <c:marker val="1"/>
        <c:smooth val="0"/>
        <c:axId val="102892672"/>
        <c:axId val="102685312"/>
      </c:lineChart>
      <c:catAx>
        <c:axId val="102668928"/>
        <c:scaling>
          <c:orientation val="minMax"/>
        </c:scaling>
        <c:delete val="0"/>
        <c:axPos val="b"/>
        <c:numFmt formatCode="General" sourceLinked="1"/>
        <c:majorTickMark val="out"/>
        <c:minorTickMark val="none"/>
        <c:tickLblPos val="nextTo"/>
        <c:crossAx val="102683008"/>
        <c:crosses val="autoZero"/>
        <c:auto val="1"/>
        <c:lblAlgn val="ctr"/>
        <c:lblOffset val="100"/>
        <c:noMultiLvlLbl val="0"/>
      </c:catAx>
      <c:valAx>
        <c:axId val="102683008"/>
        <c:scaling>
          <c:orientation val="minMax"/>
          <c:min val="400000000"/>
        </c:scaling>
        <c:delete val="0"/>
        <c:axPos val="l"/>
        <c:majorGridlines/>
        <c:title>
          <c:tx>
            <c:rich>
              <a:bodyPr rot="0" vert="horz"/>
              <a:lstStyle/>
              <a:p>
                <a:pPr>
                  <a:defRPr b="0"/>
                </a:pPr>
                <a:r>
                  <a:rPr lang="ja-JP" b="0" dirty="0" smtClean="0"/>
                  <a:t>（</a:t>
                </a:r>
                <a:r>
                  <a:rPr lang="ja-JP" altLang="en-US" b="0" dirty="0" smtClean="0"/>
                  <a:t>百</a:t>
                </a:r>
                <a:r>
                  <a:rPr lang="ja-JP" b="0" dirty="0" smtClean="0"/>
                  <a:t>万円</a:t>
                </a:r>
                <a:r>
                  <a:rPr lang="ja-JP" b="0" dirty="0"/>
                  <a:t>）</a:t>
                </a:r>
              </a:p>
            </c:rich>
          </c:tx>
          <c:layout>
            <c:manualLayout>
              <c:xMode val="edge"/>
              <c:yMode val="edge"/>
              <c:x val="6.6323527405337035E-2"/>
              <c:y val="4.6789733696675967E-2"/>
            </c:manualLayout>
          </c:layout>
          <c:overlay val="0"/>
        </c:title>
        <c:numFmt formatCode="#,##0;\-#,##0;&quot;－&quot;" sourceLinked="1"/>
        <c:majorTickMark val="out"/>
        <c:minorTickMark val="none"/>
        <c:tickLblPos val="nextTo"/>
        <c:crossAx val="102668928"/>
        <c:crosses val="autoZero"/>
        <c:crossBetween val="between"/>
        <c:dispUnits>
          <c:builtInUnit val="tenThousands"/>
        </c:dispUnits>
      </c:valAx>
      <c:valAx>
        <c:axId val="102685312"/>
        <c:scaling>
          <c:orientation val="minMax"/>
        </c:scaling>
        <c:delete val="0"/>
        <c:axPos val="r"/>
        <c:title>
          <c:tx>
            <c:rich>
              <a:bodyPr rot="0" vert="horz"/>
              <a:lstStyle/>
              <a:p>
                <a:pPr>
                  <a:defRPr b="0"/>
                </a:pPr>
                <a:r>
                  <a:rPr lang="en-US" b="0"/>
                  <a:t>(</a:t>
                </a:r>
                <a:r>
                  <a:rPr lang="ja-JP" b="0"/>
                  <a:t>万円</a:t>
                </a:r>
                <a:r>
                  <a:rPr lang="en-US" b="0"/>
                  <a:t>)</a:t>
                </a:r>
                <a:endParaRPr lang="ja-JP" b="0"/>
              </a:p>
            </c:rich>
          </c:tx>
          <c:layout>
            <c:manualLayout>
              <c:xMode val="edge"/>
              <c:yMode val="edge"/>
              <c:x val="0.8828312448714275"/>
              <c:y val="4.4169701918989585E-2"/>
            </c:manualLayout>
          </c:layout>
          <c:overlay val="0"/>
        </c:title>
        <c:numFmt formatCode="#,##0;\-#,##0;&quot;－&quot;" sourceLinked="1"/>
        <c:majorTickMark val="out"/>
        <c:minorTickMark val="none"/>
        <c:tickLblPos val="nextTo"/>
        <c:crossAx val="102892672"/>
        <c:crosses val="max"/>
        <c:crossBetween val="between"/>
        <c:dispUnits>
          <c:builtInUnit val="tenThousands"/>
        </c:dispUnits>
      </c:valAx>
      <c:catAx>
        <c:axId val="102892672"/>
        <c:scaling>
          <c:orientation val="minMax"/>
        </c:scaling>
        <c:delete val="1"/>
        <c:axPos val="b"/>
        <c:numFmt formatCode="General" sourceLinked="1"/>
        <c:majorTickMark val="out"/>
        <c:minorTickMark val="none"/>
        <c:tickLblPos val="nextTo"/>
        <c:crossAx val="102685312"/>
        <c:crosses val="autoZero"/>
        <c:auto val="1"/>
        <c:lblAlgn val="ctr"/>
        <c:lblOffset val="100"/>
        <c:noMultiLvlLbl val="0"/>
      </c:catAx>
    </c:plotArea>
    <c:legend>
      <c:legendPos val="r"/>
      <c:layout>
        <c:manualLayout>
          <c:xMode val="edge"/>
          <c:yMode val="edge"/>
          <c:x val="0.20719521155132398"/>
          <c:y val="3.1610229049237701E-2"/>
          <c:w val="0.63443838394348595"/>
          <c:h val="8.4320525508081987E-2"/>
        </c:manualLayout>
      </c:layout>
      <c:overlay val="0"/>
      <c:spPr>
        <a:solidFill>
          <a:schemeClr val="bg1"/>
        </a:solidFill>
        <a:ln>
          <a:solidFill>
            <a:schemeClr val="bg1">
              <a:lumMod val="75000"/>
            </a:schemeClr>
          </a:solidFill>
        </a:ln>
      </c:spPr>
    </c:legend>
    <c:plotVisOnly val="1"/>
    <c:dispBlanksAs val="gap"/>
    <c:showDLblsOverMax val="0"/>
  </c:chart>
  <c:txPr>
    <a:bodyPr/>
    <a:lstStyle/>
    <a:p>
      <a:pPr>
        <a:defRPr sz="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685039370078"/>
          <c:y val="5.1400554097404488E-2"/>
          <c:w val="0.83702176116874283"/>
          <c:h val="0.8326195683872849"/>
        </c:manualLayout>
      </c:layout>
      <c:lineChart>
        <c:grouping val="standard"/>
        <c:varyColors val="0"/>
        <c:ser>
          <c:idx val="0"/>
          <c:order val="0"/>
          <c:tx>
            <c:strRef>
              <c:f>[高齢世帯割合.xlsx]Sheet1!$G$2</c:f>
              <c:strCache>
                <c:ptCount val="1"/>
                <c:pt idx="0">
                  <c:v>高齢世帯</c:v>
                </c:pt>
              </c:strCache>
            </c:strRef>
          </c:tx>
          <c:marker>
            <c:symbol val="diamond"/>
            <c:size val="5"/>
          </c:marker>
          <c:cat>
            <c:numRef>
              <c:f>[高齢世帯割合.xlsx]Sheet1!$A$3:$A$14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[高齢世帯割合.xlsx]Sheet1!$G$3:$G$14</c:f>
              <c:numCache>
                <c:formatCode>0.0%</c:formatCode>
                <c:ptCount val="12"/>
                <c:pt idx="0">
                  <c:v>0.10097689699448441</c:v>
                </c:pt>
                <c:pt idx="1">
                  <c:v>0.11573792587253817</c:v>
                </c:pt>
                <c:pt idx="2">
                  <c:v>0.13718738876142489</c:v>
                </c:pt>
                <c:pt idx="3">
                  <c:v>0.17079302604546176</c:v>
                </c:pt>
                <c:pt idx="4">
                  <c:v>0.21596311261881881</c:v>
                </c:pt>
                <c:pt idx="5">
                  <c:v>0.2680445820509314</c:v>
                </c:pt>
                <c:pt idx="6">
                  <c:v>0.31326376130471356</c:v>
                </c:pt>
                <c:pt idx="7">
                  <c:v>0.3590659566946115</c:v>
                </c:pt>
                <c:pt idx="8">
                  <c:v>0.37175860986903481</c:v>
                </c:pt>
                <c:pt idx="9">
                  <c:v>0.36856110447757967</c:v>
                </c:pt>
                <c:pt idx="10">
                  <c:v>0.37505623831767404</c:v>
                </c:pt>
                <c:pt idx="11">
                  <c:v>0.39661250486533106</c:v>
                </c:pt>
              </c:numCache>
            </c:numRef>
          </c:val>
          <c:smooth val="0"/>
        </c:ser>
        <c:ser>
          <c:idx val="1"/>
          <c:order val="1"/>
          <c:tx>
            <c:strRef>
              <c:f>[高齢世帯割合.xlsx]Sheet1!$H$2</c:f>
              <c:strCache>
                <c:ptCount val="1"/>
                <c:pt idx="0">
                  <c:v>高齢単独世帯</c:v>
                </c:pt>
              </c:strCache>
            </c:strRef>
          </c:tx>
          <c:marker>
            <c:symbol val="square"/>
            <c:size val="5"/>
          </c:marker>
          <c:cat>
            <c:numRef>
              <c:f>[高齢世帯割合.xlsx]Sheet1!$A$3:$A$14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[高齢世帯割合.xlsx]Sheet1!$H$3:$H$14</c:f>
              <c:numCache>
                <c:formatCode>0.0%</c:formatCode>
                <c:ptCount val="12"/>
                <c:pt idx="0">
                  <c:v>2.4752052682335036E-2</c:v>
                </c:pt>
                <c:pt idx="1">
                  <c:v>3.389568908378246E-2</c:v>
                </c:pt>
                <c:pt idx="2">
                  <c:v>4.380225540014962E-2</c:v>
                </c:pt>
                <c:pt idx="3">
                  <c:v>5.5925626154867437E-2</c:v>
                </c:pt>
                <c:pt idx="4">
                  <c:v>7.3840467286473463E-2</c:v>
                </c:pt>
                <c:pt idx="5">
                  <c:v>9.4945319617121743E-2</c:v>
                </c:pt>
                <c:pt idx="6">
                  <c:v>0.11656069914500584</c:v>
                </c:pt>
                <c:pt idx="7">
                  <c:v>0.13799000755459215</c:v>
                </c:pt>
                <c:pt idx="8">
                  <c:v>0.14941089496208268</c:v>
                </c:pt>
                <c:pt idx="9">
                  <c:v>0.15373413654800838</c:v>
                </c:pt>
                <c:pt idx="10">
                  <c:v>0.16083861280020209</c:v>
                </c:pt>
                <c:pt idx="11">
                  <c:v>0.17388280392437322</c:v>
                </c:pt>
              </c:numCache>
            </c:numRef>
          </c:val>
          <c:smooth val="0"/>
        </c:ser>
        <c:dLbls>
          <c:showLegendKey val="0"/>
          <c:showVal val="0"/>
          <c:showCatName val="0"/>
          <c:showSerName val="0"/>
          <c:showPercent val="0"/>
          <c:showBubbleSize val="0"/>
        </c:dLbls>
        <c:marker val="1"/>
        <c:smooth val="0"/>
        <c:axId val="102828672"/>
        <c:axId val="102831232"/>
      </c:lineChart>
      <c:catAx>
        <c:axId val="102828672"/>
        <c:scaling>
          <c:orientation val="minMax"/>
        </c:scaling>
        <c:delete val="0"/>
        <c:axPos val="b"/>
        <c:numFmt formatCode="General" sourceLinked="1"/>
        <c:majorTickMark val="out"/>
        <c:minorTickMark val="none"/>
        <c:tickLblPos val="nextTo"/>
        <c:txPr>
          <a:bodyPr/>
          <a:lstStyle/>
          <a:p>
            <a:pPr>
              <a:defRPr sz="800"/>
            </a:pPr>
            <a:endParaRPr lang="ja-JP"/>
          </a:p>
        </c:txPr>
        <c:crossAx val="102831232"/>
        <c:crosses val="autoZero"/>
        <c:auto val="1"/>
        <c:lblAlgn val="ctr"/>
        <c:lblOffset val="100"/>
        <c:noMultiLvlLbl val="0"/>
      </c:catAx>
      <c:valAx>
        <c:axId val="102831232"/>
        <c:scaling>
          <c:orientation val="minMax"/>
        </c:scaling>
        <c:delete val="0"/>
        <c:axPos val="l"/>
        <c:majorGridlines/>
        <c:numFmt formatCode="0%" sourceLinked="0"/>
        <c:majorTickMark val="out"/>
        <c:minorTickMark val="none"/>
        <c:tickLblPos val="nextTo"/>
        <c:crossAx val="102828672"/>
        <c:crosses val="autoZero"/>
        <c:crossBetween val="between"/>
      </c:valAx>
    </c:plotArea>
    <c:legend>
      <c:legendPos val="r"/>
      <c:layout>
        <c:manualLayout>
          <c:xMode val="edge"/>
          <c:yMode val="edge"/>
          <c:x val="0.18466632274794106"/>
          <c:y val="9.2208734324876057E-2"/>
          <c:w val="0.28557184857836782"/>
          <c:h val="0.16743438320209975"/>
        </c:manualLayout>
      </c:layout>
      <c:overlay val="0"/>
      <c:spPr>
        <a:solidFill>
          <a:schemeClr val="bg1"/>
        </a:solidFill>
        <a:ln w="12700">
          <a:solidFill>
            <a:schemeClr val="tx1"/>
          </a:solidFill>
          <a:prstDash val="sysDash"/>
        </a:ln>
      </c:sp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54418197725284"/>
          <c:y val="5.1400554097404488E-2"/>
          <c:w val="0.74541185476815397"/>
          <c:h val="0.81333734324876061"/>
        </c:manualLayout>
      </c:layout>
      <c:barChart>
        <c:barDir val="col"/>
        <c:grouping val="clustered"/>
        <c:varyColors val="0"/>
        <c:ser>
          <c:idx val="0"/>
          <c:order val="0"/>
          <c:tx>
            <c:strRef>
              <c:f>'【推移】H9～H25'!$C$2</c:f>
              <c:strCache>
                <c:ptCount val="1"/>
                <c:pt idx="0">
                  <c:v>世帯数</c:v>
                </c:pt>
              </c:strCache>
            </c:strRef>
          </c:tx>
          <c:invertIfNegative val="0"/>
          <c:cat>
            <c:strRef>
              <c:f>'【推移】H9～H25'!$B$3:$B$19</c:f>
              <c:strCache>
                <c:ptCount val="17"/>
                <c:pt idx="0">
                  <c:v>H9</c:v>
                </c:pt>
                <c:pt idx="1">
                  <c:v>H10</c:v>
                </c:pt>
                <c:pt idx="2">
                  <c:v>H11</c:v>
                </c:pt>
                <c:pt idx="3">
                  <c:v>H12</c:v>
                </c:pt>
                <c:pt idx="4">
                  <c:v>H13</c:v>
                </c:pt>
                <c:pt idx="5">
                  <c:v>H14</c:v>
                </c:pt>
                <c:pt idx="6">
                  <c:v>H15</c:v>
                </c:pt>
                <c:pt idx="7">
                  <c:v>H16</c:v>
                </c:pt>
                <c:pt idx="8">
                  <c:v>H17</c:v>
                </c:pt>
                <c:pt idx="9">
                  <c:v>H18</c:v>
                </c:pt>
                <c:pt idx="10">
                  <c:v>H19</c:v>
                </c:pt>
                <c:pt idx="11">
                  <c:v>H20</c:v>
                </c:pt>
                <c:pt idx="12">
                  <c:v>H21</c:v>
                </c:pt>
                <c:pt idx="13">
                  <c:v>H22</c:v>
                </c:pt>
                <c:pt idx="14">
                  <c:v>H23</c:v>
                </c:pt>
                <c:pt idx="15">
                  <c:v>H24</c:v>
                </c:pt>
                <c:pt idx="16">
                  <c:v>H25</c:v>
                </c:pt>
              </c:strCache>
            </c:strRef>
          </c:cat>
          <c:val>
            <c:numRef>
              <c:f>'【推移】H9～H25'!$C$3:$C$19</c:f>
              <c:numCache>
                <c:formatCode>#,##0_);[Red]\(#,##0\)</c:formatCode>
                <c:ptCount val="17"/>
                <c:pt idx="0">
                  <c:v>395049</c:v>
                </c:pt>
                <c:pt idx="1">
                  <c:v>429030</c:v>
                </c:pt>
                <c:pt idx="2">
                  <c:v>477745</c:v>
                </c:pt>
                <c:pt idx="3">
                  <c:v>539853</c:v>
                </c:pt>
                <c:pt idx="4">
                  <c:v>608475</c:v>
                </c:pt>
                <c:pt idx="5">
                  <c:v>680069</c:v>
                </c:pt>
                <c:pt idx="6">
                  <c:v>755471</c:v>
                </c:pt>
                <c:pt idx="7">
                  <c:v>820969</c:v>
                </c:pt>
                <c:pt idx="8">
                  <c:v>792918</c:v>
                </c:pt>
                <c:pt idx="9">
                  <c:v>845357</c:v>
                </c:pt>
                <c:pt idx="10">
                  <c:v>898125</c:v>
                </c:pt>
                <c:pt idx="11">
                  <c:v>946181</c:v>
                </c:pt>
                <c:pt idx="12">
                  <c:v>1015216</c:v>
                </c:pt>
                <c:pt idx="13">
                  <c:v>1078559</c:v>
                </c:pt>
                <c:pt idx="14">
                  <c:v>1130149</c:v>
                </c:pt>
                <c:pt idx="15">
                  <c:v>1197754</c:v>
                </c:pt>
                <c:pt idx="16">
                  <c:v>1267702</c:v>
                </c:pt>
              </c:numCache>
            </c:numRef>
          </c:val>
        </c:ser>
        <c:dLbls>
          <c:showLegendKey val="0"/>
          <c:showVal val="0"/>
          <c:showCatName val="0"/>
          <c:showSerName val="0"/>
          <c:showPercent val="0"/>
          <c:showBubbleSize val="0"/>
        </c:dLbls>
        <c:gapWidth val="150"/>
        <c:axId val="102890112"/>
        <c:axId val="108618112"/>
      </c:barChart>
      <c:lineChart>
        <c:grouping val="standard"/>
        <c:varyColors val="0"/>
        <c:ser>
          <c:idx val="1"/>
          <c:order val="1"/>
          <c:tx>
            <c:strRef>
              <c:f>'【推移】H9～H25'!$D$2</c:f>
              <c:strCache>
                <c:ptCount val="1"/>
                <c:pt idx="0">
                  <c:v>割合</c:v>
                </c:pt>
              </c:strCache>
            </c:strRef>
          </c:tx>
          <c:spPr>
            <a:ln w="19050"/>
          </c:spPr>
          <c:marker>
            <c:symbol val="diamond"/>
            <c:size val="3"/>
          </c:marker>
          <c:cat>
            <c:strRef>
              <c:f>'【推移】H9～H25'!$B$3:$B$19</c:f>
              <c:strCache>
                <c:ptCount val="17"/>
                <c:pt idx="0">
                  <c:v>H9</c:v>
                </c:pt>
                <c:pt idx="1">
                  <c:v>H10</c:v>
                </c:pt>
                <c:pt idx="2">
                  <c:v>H11</c:v>
                </c:pt>
                <c:pt idx="3">
                  <c:v>H12</c:v>
                </c:pt>
                <c:pt idx="4">
                  <c:v>H13</c:v>
                </c:pt>
                <c:pt idx="5">
                  <c:v>H14</c:v>
                </c:pt>
                <c:pt idx="6">
                  <c:v>H15</c:v>
                </c:pt>
                <c:pt idx="7">
                  <c:v>H16</c:v>
                </c:pt>
                <c:pt idx="8">
                  <c:v>H17</c:v>
                </c:pt>
                <c:pt idx="9">
                  <c:v>H18</c:v>
                </c:pt>
                <c:pt idx="10">
                  <c:v>H19</c:v>
                </c:pt>
                <c:pt idx="11">
                  <c:v>H20</c:v>
                </c:pt>
                <c:pt idx="12">
                  <c:v>H21</c:v>
                </c:pt>
                <c:pt idx="13">
                  <c:v>H22</c:v>
                </c:pt>
                <c:pt idx="14">
                  <c:v>H23</c:v>
                </c:pt>
                <c:pt idx="15">
                  <c:v>H24</c:v>
                </c:pt>
                <c:pt idx="16">
                  <c:v>H25</c:v>
                </c:pt>
              </c:strCache>
            </c:strRef>
          </c:cat>
          <c:val>
            <c:numRef>
              <c:f>'【推移】H9～H25'!$D$3:$D$19</c:f>
              <c:numCache>
                <c:formatCode>0.0%</c:formatCode>
                <c:ptCount val="17"/>
                <c:pt idx="0">
                  <c:v>0.4409826330207024</c:v>
                </c:pt>
                <c:pt idx="1">
                  <c:v>0.44655365867367225</c:v>
                </c:pt>
                <c:pt idx="2">
                  <c:v>0.45634253510363931</c:v>
                </c:pt>
                <c:pt idx="3">
                  <c:v>0.47058315899581588</c:v>
                </c:pt>
                <c:pt idx="4">
                  <c:v>0.47902176351806147</c:v>
                </c:pt>
                <c:pt idx="5">
                  <c:v>0.48247242027597459</c:v>
                </c:pt>
                <c:pt idx="6">
                  <c:v>0.48148459731875121</c:v>
                </c:pt>
                <c:pt idx="7">
                  <c:v>0.48492826216648849</c:v>
                </c:pt>
                <c:pt idx="8">
                  <c:v>0.4441323931465469</c:v>
                </c:pt>
                <c:pt idx="9">
                  <c:v>0.4550461609515653</c:v>
                </c:pt>
                <c:pt idx="10">
                  <c:v>0.46827878835910419</c:v>
                </c:pt>
                <c:pt idx="11">
                  <c:v>0.47509063155886283</c:v>
                </c:pt>
                <c:pt idx="12">
                  <c:v>0.45596290554099378</c:v>
                </c:pt>
                <c:pt idx="13">
                  <c:v>0.44012810148876358</c:v>
                </c:pt>
                <c:pt idx="14">
                  <c:v>0.43979580599078572</c:v>
                </c:pt>
                <c:pt idx="15">
                  <c:v>0.45457992249300627</c:v>
                </c:pt>
                <c:pt idx="16">
                  <c:v>0.47655049709359915</c:v>
                </c:pt>
              </c:numCache>
            </c:numRef>
          </c:val>
          <c:smooth val="0"/>
        </c:ser>
        <c:dLbls>
          <c:showLegendKey val="0"/>
          <c:showVal val="0"/>
          <c:showCatName val="0"/>
          <c:showSerName val="0"/>
          <c:showPercent val="0"/>
          <c:showBubbleSize val="0"/>
        </c:dLbls>
        <c:marker val="1"/>
        <c:smooth val="0"/>
        <c:axId val="108619648"/>
        <c:axId val="108621184"/>
      </c:lineChart>
      <c:catAx>
        <c:axId val="102890112"/>
        <c:scaling>
          <c:orientation val="minMax"/>
        </c:scaling>
        <c:delete val="0"/>
        <c:axPos val="b"/>
        <c:numFmt formatCode="General" sourceLinked="1"/>
        <c:majorTickMark val="out"/>
        <c:minorTickMark val="none"/>
        <c:tickLblPos val="nextTo"/>
        <c:crossAx val="108618112"/>
        <c:crosses val="autoZero"/>
        <c:auto val="1"/>
        <c:lblAlgn val="ctr"/>
        <c:lblOffset val="100"/>
        <c:noMultiLvlLbl val="0"/>
      </c:catAx>
      <c:valAx>
        <c:axId val="108618112"/>
        <c:scaling>
          <c:orientation val="minMax"/>
        </c:scaling>
        <c:delete val="0"/>
        <c:axPos val="l"/>
        <c:majorGridlines/>
        <c:numFmt formatCode="#,##0_);[Red]\(#,##0\)" sourceLinked="1"/>
        <c:majorTickMark val="out"/>
        <c:minorTickMark val="none"/>
        <c:tickLblPos val="nextTo"/>
        <c:crossAx val="102890112"/>
        <c:crosses val="autoZero"/>
        <c:crossBetween val="between"/>
      </c:valAx>
      <c:catAx>
        <c:axId val="108619648"/>
        <c:scaling>
          <c:orientation val="minMax"/>
        </c:scaling>
        <c:delete val="1"/>
        <c:axPos val="b"/>
        <c:majorTickMark val="out"/>
        <c:minorTickMark val="none"/>
        <c:tickLblPos val="nextTo"/>
        <c:crossAx val="108621184"/>
        <c:crosses val="autoZero"/>
        <c:auto val="1"/>
        <c:lblAlgn val="ctr"/>
        <c:lblOffset val="100"/>
        <c:noMultiLvlLbl val="0"/>
      </c:catAx>
      <c:valAx>
        <c:axId val="108621184"/>
        <c:scaling>
          <c:orientation val="minMax"/>
          <c:max val="1"/>
          <c:min val="0"/>
        </c:scaling>
        <c:delete val="0"/>
        <c:axPos val="r"/>
        <c:numFmt formatCode="0%" sourceLinked="0"/>
        <c:majorTickMark val="out"/>
        <c:minorTickMark val="none"/>
        <c:tickLblPos val="nextTo"/>
        <c:crossAx val="108619648"/>
        <c:crosses val="max"/>
        <c:crossBetween val="between"/>
        <c:majorUnit val="0.25"/>
      </c:valAx>
    </c:plotArea>
    <c:legend>
      <c:legendPos val="r"/>
      <c:layout>
        <c:manualLayout>
          <c:xMode val="edge"/>
          <c:yMode val="edge"/>
          <c:x val="0.22453175804122677"/>
          <c:y val="0.10788786818314378"/>
          <c:w val="0.44690787749933913"/>
          <c:h val="0.10895195392242636"/>
        </c:manualLayout>
      </c:layout>
      <c:overlay val="1"/>
      <c:spPr>
        <a:solidFill>
          <a:schemeClr val="bg1"/>
        </a:solidFill>
        <a:ln>
          <a:solidFill>
            <a:schemeClr val="tx1"/>
          </a:solidFill>
        </a:ln>
      </c:spPr>
      <c:txPr>
        <a:bodyPr/>
        <a:lstStyle/>
        <a:p>
          <a:pPr>
            <a:defRPr sz="9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3840769903762"/>
          <c:y val="0.15024625481880577"/>
          <c:w val="0.78473140857392831"/>
          <c:h val="0.7235273836787629"/>
        </c:manualLayout>
      </c:layout>
      <c:barChart>
        <c:barDir val="col"/>
        <c:grouping val="clustered"/>
        <c:varyColors val="0"/>
        <c:ser>
          <c:idx val="0"/>
          <c:order val="0"/>
          <c:tx>
            <c:strRef>
              <c:f>'[改：永田和データ根拠　【原本】人口ビジョン（素案）第３章.xlsx]シート7②'!$K$16</c:f>
              <c:strCache>
                <c:ptCount val="1"/>
                <c:pt idx="0">
                  <c:v>認知症高齢者数</c:v>
                </c:pt>
              </c:strCache>
            </c:strRef>
          </c:tx>
          <c:spPr>
            <a:solidFill>
              <a:schemeClr val="tx2">
                <a:lumMod val="40000"/>
                <a:lumOff val="60000"/>
              </a:schemeClr>
            </a:solidFill>
            <a:ln>
              <a:solidFill>
                <a:schemeClr val="tx2">
                  <a:lumMod val="75000"/>
                </a:schemeClr>
              </a:solidFill>
            </a:ln>
          </c:spPr>
          <c:invertIfNegative val="0"/>
          <c:dLbls>
            <c:txPr>
              <a:bodyPr/>
              <a:lstStyle/>
              <a:p>
                <a:pPr>
                  <a:defRPr sz="1050" b="1">
                    <a:solidFill>
                      <a:sysClr val="windowText" lastClr="000000"/>
                    </a:solidFill>
                  </a:defRPr>
                </a:pPr>
                <a:endParaRPr lang="ja-JP"/>
              </a:p>
            </c:txPr>
            <c:dLblPos val="ctr"/>
            <c:showLegendKey val="0"/>
            <c:showVal val="1"/>
            <c:showCatName val="0"/>
            <c:showSerName val="0"/>
            <c:showPercent val="0"/>
            <c:showBubbleSize val="0"/>
            <c:showLeaderLines val="0"/>
          </c:dLbls>
          <c:cat>
            <c:numRef>
              <c:f>'[改：永田和データ根拠　【原本】人口ビジョン（素案）第３章.xlsx]シート7②'!$L$15:$AD$15</c:f>
              <c:numCache>
                <c:formatCode>General</c:formatCode>
                <c:ptCount val="19"/>
                <c:pt idx="0">
                  <c:v>2012</c:v>
                </c:pt>
                <c:pt idx="3">
                  <c:v>2015</c:v>
                </c:pt>
                <c:pt idx="8">
                  <c:v>2020</c:v>
                </c:pt>
                <c:pt idx="13">
                  <c:v>2025</c:v>
                </c:pt>
                <c:pt idx="18">
                  <c:v>2030</c:v>
                </c:pt>
              </c:numCache>
            </c:numRef>
          </c:cat>
          <c:val>
            <c:numRef>
              <c:f>'[改：永田和データ根拠　【原本】人口ビジョン（素案）第３章.xlsx]シート7②'!$L$16:$AD$16</c:f>
              <c:numCache>
                <c:formatCode>General</c:formatCode>
                <c:ptCount val="19"/>
                <c:pt idx="0">
                  <c:v>315</c:v>
                </c:pt>
                <c:pt idx="3">
                  <c:v>368</c:v>
                </c:pt>
                <c:pt idx="8">
                  <c:v>424</c:v>
                </c:pt>
                <c:pt idx="13">
                  <c:v>467</c:v>
                </c:pt>
                <c:pt idx="18">
                  <c:v>515</c:v>
                </c:pt>
              </c:numCache>
            </c:numRef>
          </c:val>
        </c:ser>
        <c:dLbls>
          <c:showLegendKey val="0"/>
          <c:showVal val="0"/>
          <c:showCatName val="0"/>
          <c:showSerName val="0"/>
          <c:showPercent val="0"/>
          <c:showBubbleSize val="0"/>
        </c:dLbls>
        <c:gapWidth val="0"/>
        <c:axId val="108450560"/>
        <c:axId val="108452096"/>
      </c:barChart>
      <c:lineChart>
        <c:grouping val="standard"/>
        <c:varyColors val="0"/>
        <c:ser>
          <c:idx val="1"/>
          <c:order val="1"/>
          <c:tx>
            <c:strRef>
              <c:f>'[改：永田和データ根拠　【原本】人口ビジョン（素案）第３章.xlsx]シート7②'!$K$17</c:f>
              <c:strCache>
                <c:ptCount val="1"/>
                <c:pt idx="0">
                  <c:v>有病率</c:v>
                </c:pt>
              </c:strCache>
            </c:strRef>
          </c:tx>
          <c:spPr>
            <a:ln>
              <a:solidFill>
                <a:srgbClr val="FF0000"/>
              </a:solidFill>
              <a:prstDash val="sysDash"/>
            </a:ln>
          </c:spPr>
          <c:marker>
            <c:symbol val="circle"/>
            <c:size val="8"/>
            <c:spPr>
              <a:solidFill>
                <a:srgbClr val="FF0000"/>
              </a:solidFill>
              <a:ln w="22225">
                <a:solidFill>
                  <a:srgbClr val="FF0000"/>
                </a:solidFill>
              </a:ln>
            </c:spPr>
          </c:marker>
          <c:dLbls>
            <c:txPr>
              <a:bodyPr/>
              <a:lstStyle/>
              <a:p>
                <a:pPr>
                  <a:defRPr sz="1000" b="1"/>
                </a:pPr>
                <a:endParaRPr lang="ja-JP"/>
              </a:p>
            </c:txPr>
            <c:dLblPos val="t"/>
            <c:showLegendKey val="0"/>
            <c:showVal val="1"/>
            <c:showCatName val="0"/>
            <c:showSerName val="0"/>
            <c:showPercent val="0"/>
            <c:showBubbleSize val="0"/>
            <c:showLeaderLines val="0"/>
          </c:dLbls>
          <c:cat>
            <c:numRef>
              <c:f>'[改：永田和データ根拠　【原本】人口ビジョン（素案）第３章.xlsx]シート7②'!$L$15:$AD$15</c:f>
              <c:numCache>
                <c:formatCode>General</c:formatCode>
                <c:ptCount val="19"/>
                <c:pt idx="0">
                  <c:v>2012</c:v>
                </c:pt>
                <c:pt idx="3">
                  <c:v>2015</c:v>
                </c:pt>
                <c:pt idx="8">
                  <c:v>2020</c:v>
                </c:pt>
                <c:pt idx="13">
                  <c:v>2025</c:v>
                </c:pt>
                <c:pt idx="18">
                  <c:v>2030</c:v>
                </c:pt>
              </c:numCache>
            </c:numRef>
          </c:cat>
          <c:val>
            <c:numRef>
              <c:f>'[改：永田和データ根拠　【原本】人口ビジョン（素案）第３章.xlsx]シート7②'!$L$17:$AD$17</c:f>
              <c:numCache>
                <c:formatCode>General</c:formatCode>
                <c:ptCount val="19"/>
                <c:pt idx="0" formatCode="0.0%">
                  <c:v>0.15</c:v>
                </c:pt>
                <c:pt idx="3" formatCode="0.0%">
                  <c:v>0.157</c:v>
                </c:pt>
                <c:pt idx="8" formatCode="0.0%">
                  <c:v>0.17199999999999999</c:v>
                </c:pt>
                <c:pt idx="13" formatCode="0.0%">
                  <c:v>0.19</c:v>
                </c:pt>
                <c:pt idx="18" formatCode="0.0%">
                  <c:v>0.20800000000000002</c:v>
                </c:pt>
              </c:numCache>
            </c:numRef>
          </c:val>
          <c:smooth val="0"/>
        </c:ser>
        <c:dLbls>
          <c:showLegendKey val="0"/>
          <c:showVal val="0"/>
          <c:showCatName val="0"/>
          <c:showSerName val="0"/>
          <c:showPercent val="0"/>
          <c:showBubbleSize val="0"/>
        </c:dLbls>
        <c:marker val="1"/>
        <c:smooth val="0"/>
        <c:axId val="108472192"/>
        <c:axId val="108470656"/>
      </c:lineChart>
      <c:catAx>
        <c:axId val="108450560"/>
        <c:scaling>
          <c:orientation val="minMax"/>
        </c:scaling>
        <c:delete val="0"/>
        <c:axPos val="b"/>
        <c:numFmt formatCode="General" sourceLinked="1"/>
        <c:majorTickMark val="out"/>
        <c:minorTickMark val="none"/>
        <c:tickLblPos val="nextTo"/>
        <c:txPr>
          <a:bodyPr/>
          <a:lstStyle/>
          <a:p>
            <a:pPr>
              <a:defRPr sz="1050"/>
            </a:pPr>
            <a:endParaRPr lang="ja-JP"/>
          </a:p>
        </c:txPr>
        <c:crossAx val="108452096"/>
        <c:crosses val="autoZero"/>
        <c:auto val="1"/>
        <c:lblAlgn val="ctr"/>
        <c:lblOffset val="100"/>
        <c:noMultiLvlLbl val="0"/>
      </c:catAx>
      <c:valAx>
        <c:axId val="108452096"/>
        <c:scaling>
          <c:orientation val="minMax"/>
        </c:scaling>
        <c:delete val="0"/>
        <c:axPos val="l"/>
        <c:majorGridlines/>
        <c:title>
          <c:tx>
            <c:rich>
              <a:bodyPr rot="0" vert="horz"/>
              <a:lstStyle/>
              <a:p>
                <a:pPr>
                  <a:defRPr sz="800"/>
                </a:pPr>
                <a:r>
                  <a:rPr lang="en-US" altLang="ja-JP" sz="800"/>
                  <a:t>(</a:t>
                </a:r>
                <a:r>
                  <a:rPr lang="ja-JP" altLang="en-US" sz="800"/>
                  <a:t>千人</a:t>
                </a:r>
                <a:r>
                  <a:rPr lang="en-US" altLang="ja-JP" sz="800"/>
                  <a:t>)</a:t>
                </a:r>
                <a:endParaRPr lang="ja-JP" altLang="en-US" sz="800"/>
              </a:p>
            </c:rich>
          </c:tx>
          <c:layout>
            <c:manualLayout>
              <c:xMode val="edge"/>
              <c:yMode val="edge"/>
              <c:x val="6.1111111111111109E-2"/>
              <c:y val="2.326589384660251E-2"/>
            </c:manualLayout>
          </c:layout>
          <c:overlay val="0"/>
        </c:title>
        <c:numFmt formatCode="General" sourceLinked="1"/>
        <c:majorTickMark val="out"/>
        <c:minorTickMark val="none"/>
        <c:tickLblPos val="nextTo"/>
        <c:txPr>
          <a:bodyPr/>
          <a:lstStyle/>
          <a:p>
            <a:pPr>
              <a:defRPr sz="1000"/>
            </a:pPr>
            <a:endParaRPr lang="ja-JP"/>
          </a:p>
        </c:txPr>
        <c:crossAx val="108450560"/>
        <c:crosses val="autoZero"/>
        <c:crossBetween val="between"/>
      </c:valAx>
      <c:valAx>
        <c:axId val="108470656"/>
        <c:scaling>
          <c:orientation val="minMax"/>
        </c:scaling>
        <c:delete val="0"/>
        <c:axPos val="r"/>
        <c:numFmt formatCode="0.0%" sourceLinked="1"/>
        <c:majorTickMark val="out"/>
        <c:minorTickMark val="none"/>
        <c:tickLblPos val="nextTo"/>
        <c:txPr>
          <a:bodyPr/>
          <a:lstStyle/>
          <a:p>
            <a:pPr>
              <a:defRPr sz="800"/>
            </a:pPr>
            <a:endParaRPr lang="ja-JP"/>
          </a:p>
        </c:txPr>
        <c:crossAx val="108472192"/>
        <c:crosses val="max"/>
        <c:crossBetween val="between"/>
      </c:valAx>
      <c:catAx>
        <c:axId val="108472192"/>
        <c:scaling>
          <c:orientation val="minMax"/>
        </c:scaling>
        <c:delete val="1"/>
        <c:axPos val="b"/>
        <c:numFmt formatCode="General" sourceLinked="1"/>
        <c:majorTickMark val="out"/>
        <c:minorTickMark val="none"/>
        <c:tickLblPos val="nextTo"/>
        <c:crossAx val="108470656"/>
        <c:crosses val="autoZero"/>
        <c:auto val="1"/>
        <c:lblAlgn val="ctr"/>
        <c:lblOffset val="100"/>
        <c:noMultiLvlLbl val="0"/>
      </c:catAx>
    </c:plotArea>
    <c:legend>
      <c:legendPos val="r"/>
      <c:layout>
        <c:manualLayout>
          <c:xMode val="edge"/>
          <c:yMode val="edge"/>
          <c:x val="0.18828280086279722"/>
          <c:y val="5.7256255068901328E-2"/>
          <c:w val="0.32583905771476124"/>
          <c:h val="0.17197214931466903"/>
        </c:manualLayout>
      </c:layout>
      <c:overlay val="0"/>
      <c:spPr>
        <a:solidFill>
          <a:schemeClr val="bg1"/>
        </a:solidFill>
        <a:ln>
          <a:solidFill>
            <a:schemeClr val="bg1">
              <a:lumMod val="75000"/>
            </a:schemeClr>
          </a:solidFill>
        </a:ln>
      </c:spPr>
      <c:txPr>
        <a:bodyPr/>
        <a:lstStyle/>
        <a:p>
          <a:pPr>
            <a:defRPr sz="7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span"/>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0.75587</cdr:x>
      <cdr:y>0.13437</cdr:y>
    </cdr:from>
    <cdr:to>
      <cdr:x>0.84025</cdr:x>
      <cdr:y>0.20789</cdr:y>
    </cdr:to>
    <cdr:sp macro="" textlink="">
      <cdr:nvSpPr>
        <cdr:cNvPr id="2"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0.75587</cdr:x>
      <cdr:y>0.13437</cdr:y>
    </cdr:from>
    <cdr:to>
      <cdr:x>0.84025</cdr:x>
      <cdr:y>0.20789</cdr:y>
    </cdr:to>
    <cdr:sp macro="" textlink="">
      <cdr:nvSpPr>
        <cdr:cNvPr id="7"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0.79589</cdr:x>
      <cdr:y>0.5346</cdr:y>
    </cdr:from>
    <cdr:to>
      <cdr:x>0.92299</cdr:x>
      <cdr:y>0.60892</cdr:y>
    </cdr:to>
    <cdr:sp macro="" textlink="">
      <cdr:nvSpPr>
        <cdr:cNvPr id="11" name="Text Box 3"/>
        <cdr:cNvSpPr txBox="1">
          <a:spLocks xmlns:a="http://schemas.openxmlformats.org/drawingml/2006/main" noChangeArrowheads="1"/>
        </cdr:cNvSpPr>
      </cdr:nvSpPr>
      <cdr:spPr bwMode="auto">
        <a:xfrm xmlns:a="http://schemas.openxmlformats.org/drawingml/2006/main">
          <a:off x="3426779" y="1476323"/>
          <a:ext cx="547239" cy="2052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ja-JP" altLang="en-US" sz="105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神奈川</a:t>
          </a:r>
          <a:endParaRPr lang="ja-JP" altLang="en-US" sz="105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0.75587</cdr:x>
      <cdr:y>0.13437</cdr:y>
    </cdr:from>
    <cdr:to>
      <cdr:x>0.84025</cdr:x>
      <cdr:y>0.20789</cdr:y>
    </cdr:to>
    <cdr:sp macro="" textlink="">
      <cdr:nvSpPr>
        <cdr:cNvPr id="12"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0.63227</cdr:x>
      <cdr:y>0.38071</cdr:y>
    </cdr:from>
    <cdr:to>
      <cdr:x>0.73614</cdr:x>
      <cdr:y>0.44081</cdr:y>
    </cdr:to>
    <cdr:sp macro="" textlink="">
      <cdr:nvSpPr>
        <cdr:cNvPr id="13" name="Text Box 4"/>
        <cdr:cNvSpPr txBox="1">
          <a:spLocks xmlns:a="http://schemas.openxmlformats.org/drawingml/2006/main" noChangeArrowheads="1"/>
        </cdr:cNvSpPr>
      </cdr:nvSpPr>
      <cdr:spPr bwMode="auto">
        <a:xfrm xmlns:a="http://schemas.openxmlformats.org/drawingml/2006/main">
          <a:off x="2865540" y="1106695"/>
          <a:ext cx="470757" cy="1747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endPar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0.82292</cdr:x>
      <cdr:y>0.43026</cdr:y>
    </cdr:from>
    <cdr:to>
      <cdr:x>0.91825</cdr:x>
      <cdr:y>0.50457</cdr:y>
    </cdr:to>
    <cdr:sp macro="" textlink="">
      <cdr:nvSpPr>
        <cdr:cNvPr id="15" name="Text Box 2"/>
        <cdr:cNvSpPr txBox="1">
          <a:spLocks xmlns:a="http://schemas.openxmlformats.org/drawingml/2006/main" noChangeArrowheads="1"/>
        </cdr:cNvSpPr>
      </cdr:nvSpPr>
      <cdr:spPr bwMode="auto">
        <a:xfrm xmlns:a="http://schemas.openxmlformats.org/drawingml/2006/main">
          <a:off x="3729636" y="1250711"/>
          <a:ext cx="432048" cy="2160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00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0.75587</cdr:x>
      <cdr:y>0.13437</cdr:y>
    </cdr:from>
    <cdr:to>
      <cdr:x>0.84025</cdr:x>
      <cdr:y>0.20789</cdr:y>
    </cdr:to>
    <cdr:sp macro="" textlink="">
      <cdr:nvSpPr>
        <cdr:cNvPr id="17"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0.75937</cdr:x>
      <cdr:y>0.62843</cdr:y>
    </cdr:from>
    <cdr:to>
      <cdr:x>0.8625</cdr:x>
      <cdr:y>0.68878</cdr:y>
    </cdr:to>
    <cdr:sp macro="" textlink="">
      <cdr:nvSpPr>
        <cdr:cNvPr id="19" name="Text Box 6"/>
        <cdr:cNvSpPr txBox="1">
          <a:spLocks xmlns:a="http://schemas.openxmlformats.org/drawingml/2006/main" noChangeArrowheads="1"/>
        </cdr:cNvSpPr>
      </cdr:nvSpPr>
      <cdr:spPr bwMode="auto">
        <a:xfrm xmlns:a="http://schemas.openxmlformats.org/drawingml/2006/main">
          <a:off x="3441604" y="1826775"/>
          <a:ext cx="467404" cy="1754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00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0.07937</cdr:x>
      <cdr:y>0</cdr:y>
    </cdr:from>
    <cdr:to>
      <cdr:x>0.20919</cdr:x>
      <cdr:y>0.07165</cdr:y>
    </cdr:to>
    <cdr:sp macro="" textlink="">
      <cdr:nvSpPr>
        <cdr:cNvPr id="2" name="テキスト ボックス 1"/>
        <cdr:cNvSpPr txBox="1"/>
      </cdr:nvSpPr>
      <cdr:spPr>
        <a:xfrm xmlns:a="http://schemas.openxmlformats.org/drawingml/2006/main">
          <a:off x="360040" y="-2125196"/>
          <a:ext cx="588947" cy="322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smtClean="0"/>
            <a:t>(%)</a:t>
          </a:r>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0.06699</cdr:x>
      <cdr:y>0.33497</cdr:y>
    </cdr:from>
    <cdr:to>
      <cdr:x>0.98991</cdr:x>
      <cdr:y>0.33497</cdr:y>
    </cdr:to>
    <cdr:cxnSp macro="">
      <cdr:nvCxnSpPr>
        <cdr:cNvPr id="3" name="直線コネクタ 2"/>
        <cdr:cNvCxnSpPr/>
      </cdr:nvCxnSpPr>
      <cdr:spPr>
        <a:xfrm xmlns:a="http://schemas.openxmlformats.org/drawingml/2006/main">
          <a:off x="296621" y="828536"/>
          <a:ext cx="4086675" cy="0"/>
        </a:xfrm>
        <a:prstGeom xmlns:a="http://schemas.openxmlformats.org/drawingml/2006/main" prst="line">
          <a:avLst/>
        </a:prstGeom>
        <a:ln xmlns:a="http://schemas.openxmlformats.org/drawingml/2006/main" w="1905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B8D1BA5-33D1-40F8-8AF2-AA41B3D567A7}" type="datetimeFigureOut">
              <a:rPr kumimoji="1" lang="ja-JP" altLang="en-US" smtClean="0"/>
              <a:t>2015/8/20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0965E41-6C22-4337-A917-207D71B10F3B}" type="slidenum">
              <a:rPr kumimoji="1" lang="ja-JP" altLang="en-US" smtClean="0"/>
              <a:t>‹#›</a:t>
            </a:fld>
            <a:endParaRPr kumimoji="1" lang="ja-JP" altLang="en-US"/>
          </a:p>
        </p:txBody>
      </p:sp>
    </p:spTree>
    <p:extLst>
      <p:ext uri="{BB962C8B-B14F-4D97-AF65-F5344CB8AC3E}">
        <p14:creationId xmlns:p14="http://schemas.microsoft.com/office/powerpoint/2010/main" val="430413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DD8021-A06C-482D-9401-30E63697B5CB}" type="slidenum">
              <a:rPr kumimoji="1" lang="ja-JP" altLang="en-US" smtClean="0"/>
              <a:t>42</a:t>
            </a:fld>
            <a:endParaRPr kumimoji="1" lang="ja-JP" altLang="en-US"/>
          </a:p>
        </p:txBody>
      </p:sp>
    </p:spTree>
    <p:extLst>
      <p:ext uri="{BB962C8B-B14F-4D97-AF65-F5344CB8AC3E}">
        <p14:creationId xmlns:p14="http://schemas.microsoft.com/office/powerpoint/2010/main" val="42693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45</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46</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52</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53</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56</a:t>
            </a:fld>
            <a:endParaRPr kumimoji="1" lang="ja-JP" altLang="en-US"/>
          </a:p>
        </p:txBody>
      </p:sp>
    </p:spTree>
    <p:extLst>
      <p:ext uri="{BB962C8B-B14F-4D97-AF65-F5344CB8AC3E}">
        <p14:creationId xmlns:p14="http://schemas.microsoft.com/office/powerpoint/2010/main" val="134132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63</a:t>
            </a:fld>
            <a:endParaRPr kumimoji="1" lang="ja-JP" altLang="en-US"/>
          </a:p>
        </p:txBody>
      </p:sp>
    </p:spTree>
    <p:extLst>
      <p:ext uri="{BB962C8B-B14F-4D97-AF65-F5344CB8AC3E}">
        <p14:creationId xmlns:p14="http://schemas.microsoft.com/office/powerpoint/2010/main" val="16538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66</a:t>
            </a:fld>
            <a:endParaRPr kumimoji="1" lang="ja-JP" altLang="en-US"/>
          </a:p>
        </p:txBody>
      </p:sp>
    </p:spTree>
    <p:extLst>
      <p:ext uri="{BB962C8B-B14F-4D97-AF65-F5344CB8AC3E}">
        <p14:creationId xmlns:p14="http://schemas.microsoft.com/office/powerpoint/2010/main" val="350354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2015/8/20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0.emf"/><Relationship Id="rId4" Type="http://schemas.openxmlformats.org/officeDocument/2006/relationships/image" Target="../media/image5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7.xml"/><Relationship Id="rId5" Type="http://schemas.openxmlformats.org/officeDocument/2006/relationships/image" Target="../media/image66.emf"/><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5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6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素案</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3633257" y="245839"/>
            <a:ext cx="2160240" cy="830997"/>
          </a:xfrm>
          <a:prstGeom prst="rect">
            <a:avLst/>
          </a:prstGeom>
          <a:noFill/>
        </p:spPr>
        <p:txBody>
          <a:bodyPr wrap="square" rtlCol="0">
            <a:spAutoFit/>
          </a:bodyPr>
          <a:lstStyle/>
          <a:p>
            <a:r>
              <a:rPr kumimoji="1" lang="ja-JP" altLang="en-US" sz="4800" dirty="0" smtClean="0"/>
              <a:t>（案）</a:t>
            </a:r>
            <a:endParaRPr kumimoji="1" lang="ja-JP" altLang="en-US" sz="4800" dirty="0"/>
          </a:p>
        </p:txBody>
      </p:sp>
      <p:sp>
        <p:nvSpPr>
          <p:cNvPr id="8" name="正方形/長方形 7"/>
          <p:cNvSpPr/>
          <p:nvPr/>
        </p:nvSpPr>
        <p:spPr>
          <a:xfrm>
            <a:off x="7164288" y="404664"/>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資料２－１</a:t>
            </a:r>
            <a:endParaRPr kumimoji="1" lang="ja-JP" altLang="en-US" dirty="0"/>
          </a:p>
        </p:txBody>
      </p:sp>
    </p:spTree>
    <p:extLst>
      <p:ext uri="{BB962C8B-B14F-4D97-AF65-F5344CB8AC3E}">
        <p14:creationId xmlns:p14="http://schemas.microsoft.com/office/powerpoint/2010/main" val="336040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■人口構成の変化②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3"/>
          <p:cNvSpPr txBox="1">
            <a:spLocks noChangeArrowheads="1"/>
          </p:cNvSpPr>
          <p:nvPr/>
        </p:nvSpPr>
        <p:spPr bwMode="auto">
          <a:xfrm>
            <a:off x="5724128" y="5805264"/>
            <a:ext cx="3528392" cy="36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r>
            <a:b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b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将来推計については、大阪府「大阪府の将来推計口の点検に</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r>
            <a:b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b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8072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高齢者人口は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年々増加し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万人だったのが、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2040(H52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万人になると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見込まれます。一方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人口は大きく減少し、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2040(H52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万人、年少人口も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万人にまで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減少すると予測されます。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95864" y="6309321"/>
            <a:ext cx="8120552" cy="338950"/>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＊年少人口：</a:t>
            </a:r>
            <a:r>
              <a:rPr lang="en-US" altLang="ja-JP" sz="1050" dirty="0" smtClean="0">
                <a:solidFill>
                  <a:schemeClr val="tx1"/>
                </a:solidFill>
              </a:rPr>
              <a:t>0</a:t>
            </a:r>
            <a:r>
              <a:rPr lang="ja-JP" altLang="en-US" sz="1050" dirty="0" smtClean="0">
                <a:solidFill>
                  <a:schemeClr val="tx1"/>
                </a:solidFill>
              </a:rPr>
              <a:t>歳～</a:t>
            </a:r>
            <a:r>
              <a:rPr lang="en-US" altLang="ja-JP" sz="1050" dirty="0" smtClean="0">
                <a:solidFill>
                  <a:schemeClr val="tx1"/>
                </a:solidFill>
              </a:rPr>
              <a:t>14</a:t>
            </a:r>
            <a:r>
              <a:rPr lang="ja-JP" altLang="en-US" sz="1050" dirty="0" smtClean="0">
                <a:solidFill>
                  <a:schemeClr val="tx1"/>
                </a:solidFill>
              </a:rPr>
              <a:t>歳</a:t>
            </a:r>
            <a:r>
              <a:rPr lang="ja-JP" altLang="en-US" sz="1050" dirty="0">
                <a:solidFill>
                  <a:schemeClr val="tx1"/>
                </a:solidFill>
              </a:rPr>
              <a:t>　</a:t>
            </a:r>
            <a:r>
              <a:rPr lang="ja-JP" altLang="en-US" sz="1050" dirty="0" smtClean="0">
                <a:solidFill>
                  <a:schemeClr val="tx1"/>
                </a:solidFill>
              </a:rPr>
              <a:t>　　　　生産</a:t>
            </a:r>
            <a:r>
              <a:rPr lang="ja-JP" altLang="en-US" sz="1050" dirty="0">
                <a:solidFill>
                  <a:schemeClr val="tx1"/>
                </a:solidFill>
              </a:rPr>
              <a:t>年齢人口：生産活動の中心となる</a:t>
            </a:r>
            <a:r>
              <a:rPr lang="en-US" altLang="ja-JP" sz="1050" dirty="0">
                <a:solidFill>
                  <a:schemeClr val="tx1"/>
                </a:solidFill>
              </a:rPr>
              <a:t>15</a:t>
            </a:r>
            <a:r>
              <a:rPr lang="ja-JP" altLang="en-US" sz="1050" dirty="0">
                <a:solidFill>
                  <a:schemeClr val="tx1"/>
                </a:solidFill>
              </a:rPr>
              <a:t>歳～</a:t>
            </a:r>
            <a:r>
              <a:rPr lang="en-US" altLang="ja-JP" sz="1050" dirty="0">
                <a:solidFill>
                  <a:schemeClr val="tx1"/>
                </a:solidFill>
              </a:rPr>
              <a:t>64</a:t>
            </a:r>
            <a:r>
              <a:rPr lang="ja-JP" altLang="en-US" sz="1050" dirty="0" smtClean="0">
                <a:solidFill>
                  <a:schemeClr val="tx1"/>
                </a:solidFill>
              </a:rPr>
              <a:t>歳</a:t>
            </a:r>
            <a:r>
              <a:rPr lang="ja-JP" altLang="en-US" sz="1050" dirty="0">
                <a:solidFill>
                  <a:schemeClr val="tx1"/>
                </a:solidFill>
              </a:rPr>
              <a:t>　</a:t>
            </a:r>
            <a:r>
              <a:rPr lang="ja-JP" altLang="en-US" sz="1050" dirty="0" smtClean="0">
                <a:solidFill>
                  <a:schemeClr val="tx1"/>
                </a:solidFill>
              </a:rPr>
              <a:t>　　　　高齢者人口：</a:t>
            </a:r>
            <a:r>
              <a:rPr lang="en-US" altLang="ja-JP" sz="1050" dirty="0" smtClean="0">
                <a:solidFill>
                  <a:schemeClr val="tx1"/>
                </a:solidFill>
              </a:rPr>
              <a:t>65</a:t>
            </a:r>
            <a:r>
              <a:rPr lang="ja-JP" altLang="en-US" sz="1050" dirty="0" smtClean="0">
                <a:solidFill>
                  <a:schemeClr val="tx1"/>
                </a:solidFill>
              </a:rPr>
              <a:t>歳以上</a:t>
            </a:r>
            <a:endParaRPr kumimoji="1" lang="en-US" altLang="ja-JP" sz="1050" dirty="0" smtClean="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22"/>
          <a:stretch/>
        </p:blipFill>
        <p:spPr bwMode="auto">
          <a:xfrm>
            <a:off x="323745" y="2060848"/>
            <a:ext cx="8280703" cy="379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4139952" y="2048123"/>
            <a:ext cx="2643187" cy="372765"/>
            <a:chOff x="3341688" y="2874026"/>
            <a:chExt cx="2643187" cy="372765"/>
          </a:xfrm>
        </p:grpSpPr>
        <p:sp>
          <p:nvSpPr>
            <p:cNvPr id="19" name="直線コネクタ 2"/>
            <p:cNvSpPr>
              <a:spLocks noChangeShapeType="1"/>
            </p:cNvSpPr>
            <p:nvPr/>
          </p:nvSpPr>
          <p:spPr bwMode="auto">
            <a:xfrm>
              <a:off x="4573588" y="296580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直線コネクタ 4"/>
            <p:cNvSpPr>
              <a:spLocks noChangeShapeType="1"/>
            </p:cNvSpPr>
            <p:nvPr/>
          </p:nvSpPr>
          <p:spPr bwMode="auto">
            <a:xfrm>
              <a:off x="3883025" y="2957866"/>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9"/>
            <p:cNvSpPr txBox="1">
              <a:spLocks noChangeArrowheads="1"/>
            </p:cNvSpPr>
            <p:nvPr/>
          </p:nvSpPr>
          <p:spPr bwMode="auto">
            <a:xfrm>
              <a:off x="33416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テキスト ボックス 10"/>
            <p:cNvSpPr txBox="1">
              <a:spLocks noChangeArrowheads="1"/>
            </p:cNvSpPr>
            <p:nvPr/>
          </p:nvSpPr>
          <p:spPr bwMode="auto">
            <a:xfrm>
              <a:off x="51958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85399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064632" cy="322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フローチャート : 代替処理 7"/>
          <p:cNvSpPr/>
          <p:nvPr/>
        </p:nvSpPr>
        <p:spPr>
          <a:xfrm>
            <a:off x="1012381" y="5417712"/>
            <a:ext cx="6840760" cy="115833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変化③</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52400"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303799" y="5074143"/>
            <a:ext cx="62579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年齢不詳を除く</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err="1"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将来推計については、「大阪府の将来推計人口の点検について」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lang="en-US" altLang="ja-JP"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08720"/>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人口の割合は年々増加し、</a:t>
            </a:r>
            <a:r>
              <a:rPr lang="en-US" altLang="ja-JP" sz="1600" dirty="0"/>
              <a:t>2040(H52)</a:t>
            </a:r>
            <a:r>
              <a:rPr lang="ja-JP" altLang="en-US" sz="1600" dirty="0"/>
              <a:t>年には、全体の</a:t>
            </a:r>
            <a:r>
              <a:rPr lang="en-US" altLang="ja-JP" sz="1600" dirty="0" smtClean="0"/>
              <a:t>35.9</a:t>
            </a:r>
            <a:r>
              <a:rPr lang="ja-JP" altLang="en-US" sz="1600" dirty="0" smtClean="0"/>
              <a:t>％</a:t>
            </a:r>
            <a:r>
              <a:rPr lang="ja-JP" altLang="en-US" sz="1600" dirty="0"/>
              <a:t>を占めると見込まれます。一方、生産年齢</a:t>
            </a:r>
            <a:r>
              <a:rPr lang="ja-JP" altLang="en-US" sz="1600" dirty="0" smtClean="0"/>
              <a:t>人口の</a:t>
            </a:r>
            <a:r>
              <a:rPr lang="ja-JP" altLang="en-US" sz="1600" dirty="0"/>
              <a:t>割合</a:t>
            </a:r>
            <a:r>
              <a:rPr lang="ja-JP" altLang="en-US" sz="1600" dirty="0" smtClean="0"/>
              <a:t>は減少</a:t>
            </a:r>
            <a:r>
              <a:rPr lang="ja-JP" altLang="en-US" sz="1600" dirty="0"/>
              <a:t>を続け、</a:t>
            </a:r>
            <a:r>
              <a:rPr lang="en-US" altLang="ja-JP" sz="1600" dirty="0"/>
              <a:t>2040(H52)</a:t>
            </a:r>
            <a:r>
              <a:rPr lang="ja-JP" altLang="en-US" sz="1600" dirty="0"/>
              <a:t>年には</a:t>
            </a:r>
            <a:r>
              <a:rPr lang="ja-JP" altLang="en-US" sz="1600" dirty="0" smtClean="0"/>
              <a:t>、</a:t>
            </a:r>
            <a:r>
              <a:rPr lang="en-US" altLang="ja-JP" sz="1600" dirty="0" smtClean="0"/>
              <a:t>2010(H22)</a:t>
            </a:r>
            <a:r>
              <a:rPr lang="ja-JP" altLang="en-US" sz="1600" dirty="0" smtClean="0"/>
              <a:t>年の</a:t>
            </a:r>
            <a:r>
              <a:rPr lang="en-US" altLang="ja-JP" sz="1600" dirty="0"/>
              <a:t>64.4</a:t>
            </a:r>
            <a:r>
              <a:rPr lang="ja-JP" altLang="en-US" sz="1600" dirty="0"/>
              <a:t>％から</a:t>
            </a:r>
            <a:r>
              <a:rPr lang="en-US" altLang="ja-JP" sz="1600" dirty="0" smtClean="0"/>
              <a:t>54.5</a:t>
            </a:r>
            <a:r>
              <a:rPr lang="ja-JP" altLang="en-US" sz="1600" dirty="0" smtClean="0"/>
              <a:t>％</a:t>
            </a:r>
            <a:r>
              <a:rPr lang="ja-JP" altLang="en-US" sz="1600" dirty="0"/>
              <a:t>まで減少し、年少人口の割合は、全体の</a:t>
            </a:r>
            <a:r>
              <a:rPr lang="en-US" altLang="ja-JP" sz="1600" dirty="0"/>
              <a:t>1</a:t>
            </a:r>
            <a:r>
              <a:rPr lang="ja-JP" altLang="en-US" sz="1600" dirty="0"/>
              <a:t>割未満の</a:t>
            </a:r>
            <a:r>
              <a:rPr lang="en-US" altLang="ja-JP" sz="1600" dirty="0" smtClean="0"/>
              <a:t>9.6</a:t>
            </a:r>
            <a:r>
              <a:rPr lang="ja-JP" altLang="en-US" sz="1600" dirty="0" smtClean="0"/>
              <a:t>％</a:t>
            </a:r>
            <a:r>
              <a:rPr lang="ja-JP" altLang="en-US" sz="1600" dirty="0"/>
              <a:t>にまで減少すると予測されます</a:t>
            </a:r>
            <a:r>
              <a:rPr lang="ja-JP" altLang="en-US" sz="1600" dirty="0" smtClean="0"/>
              <a:t>。</a:t>
            </a:r>
            <a:endParaRPr lang="ja-JP" altLang="ja-JP" sz="1600" dirty="0"/>
          </a:p>
        </p:txBody>
      </p:sp>
      <p:grpSp>
        <p:nvGrpSpPr>
          <p:cNvPr id="35" name="グループ化 34"/>
          <p:cNvGrpSpPr/>
          <p:nvPr/>
        </p:nvGrpSpPr>
        <p:grpSpPr>
          <a:xfrm>
            <a:off x="4089053" y="1977799"/>
            <a:ext cx="2643187" cy="372765"/>
            <a:chOff x="3341688" y="2874026"/>
            <a:chExt cx="2643187" cy="372765"/>
          </a:xfrm>
        </p:grpSpPr>
        <p:sp>
          <p:nvSpPr>
            <p:cNvPr id="36" name="直線コネクタ 2"/>
            <p:cNvSpPr>
              <a:spLocks noChangeShapeType="1"/>
            </p:cNvSpPr>
            <p:nvPr/>
          </p:nvSpPr>
          <p:spPr bwMode="auto">
            <a:xfrm>
              <a:off x="4573588" y="296580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直線コネクタ 4"/>
            <p:cNvSpPr>
              <a:spLocks noChangeShapeType="1"/>
            </p:cNvSpPr>
            <p:nvPr/>
          </p:nvSpPr>
          <p:spPr bwMode="auto">
            <a:xfrm>
              <a:off x="3883025" y="2957866"/>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テキスト ボックス 9"/>
            <p:cNvSpPr txBox="1">
              <a:spLocks noChangeArrowheads="1"/>
            </p:cNvSpPr>
            <p:nvPr/>
          </p:nvSpPr>
          <p:spPr bwMode="auto">
            <a:xfrm>
              <a:off x="33416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 name="テキスト ボックス 10"/>
            <p:cNvSpPr txBox="1">
              <a:spLocks noChangeArrowheads="1"/>
            </p:cNvSpPr>
            <p:nvPr/>
          </p:nvSpPr>
          <p:spPr bwMode="auto">
            <a:xfrm>
              <a:off x="51958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3" name="右矢印 42"/>
          <p:cNvSpPr/>
          <p:nvPr/>
        </p:nvSpPr>
        <p:spPr>
          <a:xfrm>
            <a:off x="5940152" y="5996877"/>
            <a:ext cx="396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角丸四角形吹き出し 44"/>
          <p:cNvSpPr/>
          <p:nvPr/>
        </p:nvSpPr>
        <p:spPr>
          <a:xfrm>
            <a:off x="1124893" y="5540395"/>
            <a:ext cx="3303091"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t>高齢者１人を支える現役世代</a:t>
            </a:r>
            <a:r>
              <a:rPr kumimoji="1" lang="ja-JP" altLang="en-US" sz="1200" dirty="0" smtClean="0"/>
              <a:t>は、</a:t>
            </a:r>
            <a:endParaRPr kumimoji="1" lang="en-US" altLang="ja-JP" sz="1200" dirty="0" smtClean="0"/>
          </a:p>
          <a:p>
            <a:r>
              <a:rPr lang="en-US" altLang="ja-JP" sz="1200" dirty="0" smtClean="0"/>
              <a:t>2010(H22)</a:t>
            </a:r>
            <a:r>
              <a:rPr lang="ja-JP" altLang="en-US" sz="1200" dirty="0" smtClean="0"/>
              <a:t>年では、</a:t>
            </a:r>
            <a:r>
              <a:rPr lang="en-US" altLang="ja-JP" sz="1200" b="1" dirty="0" smtClean="0"/>
              <a:t>2.88</a:t>
            </a:r>
            <a:r>
              <a:rPr lang="ja-JP" altLang="en-US" sz="1200" dirty="0" smtClean="0"/>
              <a:t>人ですが、</a:t>
            </a:r>
            <a:endParaRPr lang="en-US" altLang="ja-JP" sz="1200" dirty="0" smtClean="0"/>
          </a:p>
          <a:p>
            <a:r>
              <a:rPr kumimoji="1" lang="en-US" altLang="ja-JP" sz="1200" dirty="0" smtClean="0"/>
              <a:t>2040(H52)</a:t>
            </a:r>
            <a:r>
              <a:rPr kumimoji="1" lang="ja-JP" altLang="en-US" sz="1200" dirty="0" smtClean="0"/>
              <a:t>年では、</a:t>
            </a:r>
            <a:r>
              <a:rPr kumimoji="1" lang="en-US" altLang="ja-JP" sz="1200" b="1" dirty="0" smtClean="0"/>
              <a:t>1.52</a:t>
            </a:r>
            <a:r>
              <a:rPr kumimoji="1" lang="ja-JP" altLang="en-US" sz="1200" dirty="0" smtClean="0"/>
              <a:t>人になってしまいます</a:t>
            </a:r>
            <a:r>
              <a:rPr lang="ja-JP" altLang="en-US" sz="1200" dirty="0"/>
              <a:t>。</a:t>
            </a:r>
            <a:endParaRPr kumimoji="1" lang="en-US" altLang="ja-JP" sz="1200" dirty="0" smtClean="0"/>
          </a:p>
        </p:txBody>
      </p:sp>
      <p:sp>
        <p:nvSpPr>
          <p:cNvPr id="7" name="テキスト ボックス 6"/>
          <p:cNvSpPr txBox="1"/>
          <p:nvPr/>
        </p:nvSpPr>
        <p:spPr>
          <a:xfrm>
            <a:off x="4757717" y="5506191"/>
            <a:ext cx="1038419" cy="230832"/>
          </a:xfrm>
          <a:prstGeom prst="rect">
            <a:avLst/>
          </a:prstGeom>
          <a:noFill/>
        </p:spPr>
        <p:txBody>
          <a:bodyPr wrap="square" rtlCol="0">
            <a:spAutoFit/>
          </a:bodyPr>
          <a:lstStyle/>
          <a:p>
            <a:pPr algn="ctr"/>
            <a:r>
              <a:rPr kumimoji="1" lang="en-US" altLang="ja-JP" sz="900" b="1" dirty="0" smtClean="0">
                <a:solidFill>
                  <a:schemeClr val="bg1"/>
                </a:solidFill>
              </a:rPr>
              <a:t>2010(H22)</a:t>
            </a:r>
            <a:r>
              <a:rPr kumimoji="1" lang="ja-JP" altLang="en-US" sz="900" b="1" dirty="0" smtClean="0">
                <a:solidFill>
                  <a:schemeClr val="bg1"/>
                </a:solidFill>
              </a:rPr>
              <a:t>年</a:t>
            </a:r>
            <a:endParaRPr kumimoji="1" lang="ja-JP" altLang="en-US" sz="900" b="1" dirty="0">
              <a:solidFill>
                <a:schemeClr val="bg1"/>
              </a:solidFill>
            </a:endParaRPr>
          </a:p>
        </p:txBody>
      </p:sp>
      <p:sp>
        <p:nvSpPr>
          <p:cNvPr id="46" name="テキスト ボックス 45"/>
          <p:cNvSpPr txBox="1"/>
          <p:nvPr/>
        </p:nvSpPr>
        <p:spPr>
          <a:xfrm>
            <a:off x="6336152" y="5506191"/>
            <a:ext cx="993991" cy="230832"/>
          </a:xfrm>
          <a:prstGeom prst="rect">
            <a:avLst/>
          </a:prstGeom>
          <a:noFill/>
        </p:spPr>
        <p:txBody>
          <a:bodyPr wrap="square" rtlCol="0">
            <a:spAutoFit/>
          </a:bodyPr>
          <a:lstStyle/>
          <a:p>
            <a:pPr algn="ctr"/>
            <a:r>
              <a:rPr kumimoji="1" lang="en-US" altLang="ja-JP" sz="900" b="1" dirty="0" smtClean="0">
                <a:solidFill>
                  <a:schemeClr val="bg1"/>
                </a:solidFill>
              </a:rPr>
              <a:t>20</a:t>
            </a:r>
            <a:r>
              <a:rPr lang="en-US" altLang="ja-JP" sz="900" b="1" dirty="0" smtClean="0">
                <a:solidFill>
                  <a:schemeClr val="bg1"/>
                </a:solidFill>
              </a:rPr>
              <a:t>4</a:t>
            </a:r>
            <a:r>
              <a:rPr kumimoji="1" lang="en-US" altLang="ja-JP" sz="900" b="1" dirty="0" smtClean="0">
                <a:solidFill>
                  <a:schemeClr val="bg1"/>
                </a:solidFill>
              </a:rPr>
              <a:t>0(H52)</a:t>
            </a:r>
            <a:r>
              <a:rPr kumimoji="1" lang="ja-JP" altLang="en-US" sz="900" b="1" dirty="0" smtClean="0">
                <a:solidFill>
                  <a:schemeClr val="bg1"/>
                </a:solidFill>
              </a:rPr>
              <a:t>年</a:t>
            </a:r>
            <a:endParaRPr kumimoji="1" lang="ja-JP" altLang="en-US" sz="900" b="1" dirty="0">
              <a:solidFill>
                <a:schemeClr val="bg1"/>
              </a:solidFill>
            </a:endParaRPr>
          </a:p>
        </p:txBody>
      </p:sp>
      <p:pic>
        <p:nvPicPr>
          <p:cNvPr id="3076" name="Picture 4" descr="D:\TanakaAs\Documents\My Pictures\無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785" y="5754733"/>
            <a:ext cx="975351" cy="7384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anakaAs\Documents\My Pictures\無題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754733"/>
            <a:ext cx="765831" cy="73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6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■世帯数と世帯構成の変化</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5" name="正方形/長方形 4"/>
          <p:cNvSpPr/>
          <p:nvPr/>
        </p:nvSpPr>
        <p:spPr>
          <a:xfrm>
            <a:off x="132498" y="851228"/>
            <a:ext cx="8784976" cy="584775"/>
          </a:xfrm>
          <a:prstGeom prst="rect">
            <a:avLst/>
          </a:prstGeom>
        </p:spPr>
        <p:txBody>
          <a:bodyPr wrap="square">
            <a:spAutoFit/>
          </a:bodyPr>
          <a:lstStyle/>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9"/>
          <p:cNvSpPr>
            <a:spLocks noChangeArrowheads="1"/>
          </p:cNvSpPr>
          <p:nvPr/>
        </p:nvSpPr>
        <p:spPr bwMode="auto">
          <a:xfrm>
            <a:off x="16352" y="56456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7"/>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11"/>
          <p:cNvSpPr>
            <a:spLocks noChangeArrowheads="1"/>
          </p:cNvSpPr>
          <p:nvPr/>
        </p:nvSpPr>
        <p:spPr bwMode="auto">
          <a:xfrm>
            <a:off x="762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28001"/>
            <a:ext cx="8856984" cy="1077218"/>
          </a:xfrm>
          <a:prstGeom prst="rect">
            <a:avLst/>
          </a:prstGeom>
        </p:spPr>
        <p:txBody>
          <a:bodyPr wrap="square">
            <a:spAutoFit/>
          </a:bodyPr>
          <a:lstStyle/>
          <a:p>
            <a:pPr marL="180000" indent="-457200"/>
            <a:r>
              <a:rPr lang="ja-JP" altLang="en-US" sz="1600" dirty="0" smtClean="0"/>
              <a:t>○　高齢世帯数を</a:t>
            </a:r>
            <a:r>
              <a:rPr lang="ja-JP" altLang="en-US" sz="1600" dirty="0"/>
              <a:t>みると、</a:t>
            </a:r>
            <a:r>
              <a:rPr lang="en-US" altLang="ja-JP" sz="1600" dirty="0"/>
              <a:t>2010(H22)</a:t>
            </a:r>
            <a:r>
              <a:rPr lang="ja-JP" altLang="en-US" sz="1600" dirty="0"/>
              <a:t>年で</a:t>
            </a:r>
            <a:r>
              <a:rPr lang="ja-JP" altLang="en-US" sz="1600" dirty="0" smtClean="0"/>
              <a:t>は</a:t>
            </a:r>
            <a:r>
              <a:rPr lang="en-US" altLang="ja-JP" sz="1600" dirty="0" smtClean="0"/>
              <a:t>120</a:t>
            </a:r>
            <a:r>
              <a:rPr lang="ja-JP" altLang="en-US" sz="1600" dirty="0" smtClean="0"/>
              <a:t>万世帯で</a:t>
            </a:r>
            <a:r>
              <a:rPr lang="ja-JP" altLang="en-US" sz="1600" dirty="0"/>
              <a:t>あるのに対し、</a:t>
            </a:r>
            <a:r>
              <a:rPr lang="en-US" altLang="ja-JP" sz="1600" dirty="0" smtClean="0"/>
              <a:t>2035(H47)</a:t>
            </a:r>
            <a:r>
              <a:rPr lang="ja-JP" altLang="en-US" sz="1600" dirty="0"/>
              <a:t>年で</a:t>
            </a:r>
            <a:r>
              <a:rPr lang="ja-JP" altLang="en-US" sz="1600" dirty="0" smtClean="0"/>
              <a:t>は</a:t>
            </a:r>
            <a:r>
              <a:rPr lang="en-US" altLang="ja-JP" sz="1600" dirty="0" smtClean="0"/>
              <a:t>148</a:t>
            </a:r>
            <a:r>
              <a:rPr lang="ja-JP" altLang="en-US" sz="1600" dirty="0" smtClean="0"/>
              <a:t>万世帯と、</a:t>
            </a:r>
            <a:r>
              <a:rPr lang="en-US" altLang="ja-JP" sz="1600" dirty="0"/>
              <a:t>25</a:t>
            </a:r>
            <a:r>
              <a:rPr lang="ja-JP" altLang="en-US" sz="1600" dirty="0" smtClean="0"/>
              <a:t>年間で</a:t>
            </a:r>
            <a:r>
              <a:rPr lang="en-US" altLang="ja-JP" sz="1600" dirty="0" smtClean="0"/>
              <a:t>28</a:t>
            </a:r>
            <a:r>
              <a:rPr lang="ja-JP" altLang="en-US" sz="1600" dirty="0" smtClean="0"/>
              <a:t>万世帯増加すると見込まれます。</a:t>
            </a:r>
            <a:endParaRPr lang="en-US" altLang="ja-JP" sz="1600" dirty="0" smtClean="0"/>
          </a:p>
          <a:p>
            <a:pPr marL="180000" indent="-457200"/>
            <a:r>
              <a:rPr lang="ja-JP" altLang="en-US" sz="1600" dirty="0" smtClean="0"/>
              <a:t>○　また、高齢単独世帯数も</a:t>
            </a:r>
            <a:r>
              <a:rPr lang="en-US" altLang="ja-JP" sz="1600" dirty="0" smtClean="0"/>
              <a:t>2010(H22)</a:t>
            </a:r>
            <a:r>
              <a:rPr lang="ja-JP" altLang="en-US" sz="1600" dirty="0" smtClean="0"/>
              <a:t>年の</a:t>
            </a:r>
            <a:r>
              <a:rPr lang="en-US" altLang="ja-JP" sz="1600" dirty="0" smtClean="0"/>
              <a:t>45</a:t>
            </a:r>
            <a:r>
              <a:rPr lang="ja-JP" altLang="en-US" sz="1600" dirty="0" smtClean="0"/>
              <a:t>万世帯から</a:t>
            </a:r>
            <a:r>
              <a:rPr lang="en-US" altLang="ja-JP" sz="1600" dirty="0" smtClean="0"/>
              <a:t>2035(H47)</a:t>
            </a:r>
            <a:r>
              <a:rPr lang="ja-JP" altLang="en-US" sz="1600" dirty="0" smtClean="0"/>
              <a:t>年には</a:t>
            </a:r>
            <a:r>
              <a:rPr lang="en-US" altLang="ja-JP" sz="1600" dirty="0"/>
              <a:t>65</a:t>
            </a:r>
            <a:r>
              <a:rPr lang="ja-JP" altLang="en-US" sz="1600" dirty="0" smtClean="0"/>
              <a:t>万世帯と</a:t>
            </a:r>
            <a:r>
              <a:rPr lang="en-US" altLang="ja-JP" sz="1600" dirty="0"/>
              <a:t>20</a:t>
            </a:r>
            <a:r>
              <a:rPr lang="ja-JP" altLang="en-US" sz="1600" dirty="0" smtClean="0"/>
              <a:t>万世帯増加すると</a:t>
            </a:r>
            <a:r>
              <a:rPr lang="ja-JP" altLang="en-US" sz="1600" dirty="0"/>
              <a:t>予測</a:t>
            </a:r>
            <a:r>
              <a:rPr lang="ja-JP" altLang="en-US" sz="1600" dirty="0" smtClean="0"/>
              <a:t>されます。</a:t>
            </a:r>
            <a:endParaRPr lang="ja-JP" altLang="en-US" sz="1600" dirty="0"/>
          </a:p>
        </p:txBody>
      </p:sp>
      <p:sp>
        <p:nvSpPr>
          <p:cNvPr id="25" name="Text Box 4"/>
          <p:cNvSpPr txBox="1">
            <a:spLocks noChangeArrowheads="1"/>
          </p:cNvSpPr>
          <p:nvPr/>
        </p:nvSpPr>
        <p:spPr bwMode="auto">
          <a:xfrm>
            <a:off x="1626443" y="6423521"/>
            <a:ext cx="6257925"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年までは総務省「国勢調査」。将来推計については、大阪府推計。</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98" y="1987152"/>
            <a:ext cx="7494414" cy="43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4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25" y="2366367"/>
            <a:ext cx="6377011" cy="394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■出生数・死亡数の推移</a:t>
            </a:r>
            <a:r>
              <a:rPr lang="ja-JP" altLang="en-US" dirty="0" smtClean="0">
                <a:latin typeface="+mn-ea"/>
                <a:cs typeface="ＭＳ Ｐゴシック" pitchFamily="50" charset="-128"/>
              </a:rPr>
              <a:t>と</a:t>
            </a:r>
            <a:r>
              <a:rPr lang="ja-JP" altLang="en-US" dirty="0">
                <a:latin typeface="+mn-ea"/>
                <a:cs typeface="ＭＳ Ｐゴシック" pitchFamily="50" charset="-128"/>
              </a:rPr>
              <a:t>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2" name="Group 4"/>
          <p:cNvGrpSpPr>
            <a:grpSpLocks/>
          </p:cNvGrpSpPr>
          <p:nvPr/>
        </p:nvGrpSpPr>
        <p:grpSpPr bwMode="auto">
          <a:xfrm>
            <a:off x="882995" y="3281961"/>
            <a:ext cx="786392" cy="2266864"/>
            <a:chOff x="1968" y="6407"/>
            <a:chExt cx="765" cy="2105"/>
          </a:xfrm>
        </p:grpSpPr>
        <p:sp>
          <p:nvSpPr>
            <p:cNvPr id="23" name="Text Box 5"/>
            <p:cNvSpPr txBox="1">
              <a:spLocks noChangeArrowheads="1"/>
            </p:cNvSpPr>
            <p:nvPr/>
          </p:nvSpPr>
          <p:spPr bwMode="auto">
            <a:xfrm>
              <a:off x="1968" y="6407"/>
              <a:ext cx="735" cy="248"/>
            </a:xfrm>
            <a:prstGeom prst="rect">
              <a:avLst/>
            </a:prstGeom>
            <a:noFill/>
            <a:ln w="1270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出生数</a:t>
              </a: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Text Box 6"/>
            <p:cNvSpPr txBox="1">
              <a:spLocks noChangeArrowheads="1"/>
            </p:cNvSpPr>
            <p:nvPr/>
          </p:nvSpPr>
          <p:spPr bwMode="auto">
            <a:xfrm>
              <a:off x="1998" y="8264"/>
              <a:ext cx="735" cy="248"/>
            </a:xfrm>
            <a:prstGeom prst="rect">
              <a:avLst/>
            </a:prstGeom>
            <a:noFill/>
            <a:ln w="127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死亡数</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cxnSp>
        <p:nvCxnSpPr>
          <p:cNvPr id="13" name="AutoShape 7"/>
          <p:cNvCxnSpPr>
            <a:cxnSpLocks noChangeShapeType="1"/>
          </p:cNvCxnSpPr>
          <p:nvPr/>
        </p:nvCxnSpPr>
        <p:spPr bwMode="auto">
          <a:xfrm flipV="1">
            <a:off x="2687150" y="4816202"/>
            <a:ext cx="1189867" cy="164121"/>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 name="AutoShape 8"/>
          <p:cNvCxnSpPr>
            <a:cxnSpLocks noChangeShapeType="1"/>
          </p:cNvCxnSpPr>
          <p:nvPr/>
        </p:nvCxnSpPr>
        <p:spPr bwMode="auto">
          <a:xfrm>
            <a:off x="2915873" y="3701902"/>
            <a:ext cx="1033103" cy="606532"/>
          </a:xfrm>
          <a:prstGeom prst="straightConnector1">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15" name="AutoShape 9"/>
          <p:cNvSpPr>
            <a:spLocks noChangeArrowheads="1"/>
          </p:cNvSpPr>
          <p:nvPr/>
        </p:nvSpPr>
        <p:spPr bwMode="auto">
          <a:xfrm>
            <a:off x="2687150" y="3008087"/>
            <a:ext cx="1261826" cy="520905"/>
          </a:xfrm>
          <a:prstGeom prst="wedgeEllipseCallout">
            <a:avLst>
              <a:gd name="adj1" fmla="val -58301"/>
              <a:gd name="adj2" fmla="val 24176"/>
            </a:avLst>
          </a:prstGeom>
          <a:solidFill>
            <a:srgbClr val="FFFFFF"/>
          </a:solidFill>
          <a:ln w="15875">
            <a:solidFill>
              <a:srgbClr val="00B0F0"/>
            </a:solidFill>
            <a:miter lim="800000"/>
            <a:headEnd/>
            <a:tailEnd/>
          </a:ln>
        </p:spPr>
        <p:txBody>
          <a:bodyPr vert="horz" wrap="square" lIns="18000" tIns="3600" rIns="18000" bIns="360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戦後の</a:t>
            </a:r>
          </a:p>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ピーク！</a:t>
            </a:r>
            <a:endParaRPr kumimoji="1" lang="ja-JP" altLang="ja-JP" sz="3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10"/>
          <p:cNvSpPr>
            <a:spLocks noChangeArrowheads="1"/>
          </p:cNvSpPr>
          <p:nvPr/>
        </p:nvSpPr>
        <p:spPr bwMode="auto">
          <a:xfrm>
            <a:off x="3879806" y="5196556"/>
            <a:ext cx="1772314" cy="536700"/>
          </a:xfrm>
          <a:prstGeom prst="wedgeEllipseCallout">
            <a:avLst>
              <a:gd name="adj1" fmla="val 13213"/>
              <a:gd name="adj2" fmla="val -80547"/>
            </a:avLst>
          </a:prstGeom>
          <a:solidFill>
            <a:srgbClr val="FFFFFF"/>
          </a:solidFill>
          <a:ln w="15875">
            <a:solidFill>
              <a:srgbClr val="00B0F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約１</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２に</a:t>
            </a:r>
            <a:r>
              <a:rPr kumimoji="1" lang="ja-JP" altLang="en-US" sz="12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11"/>
          <p:cNvSpPr>
            <a:spLocks noChangeArrowheads="1"/>
          </p:cNvSpPr>
          <p:nvPr/>
        </p:nvSpPr>
        <p:spPr bwMode="auto">
          <a:xfrm>
            <a:off x="4380078" y="3721569"/>
            <a:ext cx="1507332" cy="461440"/>
          </a:xfrm>
          <a:prstGeom prst="wedgeRoundRectCallout">
            <a:avLst>
              <a:gd name="adj1" fmla="val -1291"/>
              <a:gd name="adj2" fmla="val 82371"/>
              <a:gd name="adj3" fmla="val 16667"/>
            </a:avLst>
          </a:prstGeom>
          <a:solidFill>
            <a:srgbClr val="FFFFFF"/>
          </a:solidFill>
          <a:ln w="1587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倍に</a:t>
            </a:r>
            <a:r>
              <a:rPr kumimoji="1" lang="ja-JP" altLang="en-US"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12"/>
          <p:cNvSpPr>
            <a:spLocks noChangeArrowheads="1"/>
          </p:cNvSpPr>
          <p:nvPr/>
        </p:nvSpPr>
        <p:spPr bwMode="auto">
          <a:xfrm>
            <a:off x="6245188" y="4549072"/>
            <a:ext cx="1748541" cy="467559"/>
          </a:xfrm>
          <a:prstGeom prst="wedgeEllipseCallout">
            <a:avLst>
              <a:gd name="adj1" fmla="val 9678"/>
              <a:gd name="adj2" fmla="val 74735"/>
            </a:avLst>
          </a:prstGeom>
          <a:solidFill>
            <a:srgbClr val="FFFFFF"/>
          </a:solidFill>
          <a:ln w="15875">
            <a:solidFill>
              <a:srgbClr val="00B0F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約１</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ja-JP" altLang="en-US" sz="1200" b="1" dirty="0">
                <a:latin typeface="HG丸ｺﾞｼｯｸM-PRO" pitchFamily="50" charset="-128"/>
                <a:ea typeface="HG丸ｺﾞｼｯｸM-PRO" pitchFamily="50" charset="-128"/>
                <a:cs typeface="ＭＳ Ｐゴシック" pitchFamily="50" charset="-128"/>
              </a:rPr>
              <a:t>３</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に</a:t>
            </a:r>
            <a:r>
              <a:rPr kumimoji="1" lang="ja-JP" altLang="en-US" sz="12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AutoShape 13"/>
          <p:cNvSpPr>
            <a:spLocks noChangeArrowheads="1"/>
          </p:cNvSpPr>
          <p:nvPr/>
        </p:nvSpPr>
        <p:spPr bwMode="auto">
          <a:xfrm>
            <a:off x="6312720" y="3230567"/>
            <a:ext cx="1528976" cy="461440"/>
          </a:xfrm>
          <a:prstGeom prst="wedgeRoundRectCallout">
            <a:avLst>
              <a:gd name="adj1" fmla="val 18714"/>
              <a:gd name="adj2" fmla="val 83761"/>
              <a:gd name="adj3" fmla="val 16667"/>
            </a:avLst>
          </a:prstGeom>
          <a:solidFill>
            <a:srgbClr val="FFFFFF"/>
          </a:solidFill>
          <a:ln w="1587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a:t>
            </a:r>
            <a:r>
              <a:rPr lang="ja-JP" altLang="en-US" sz="1200" b="1" dirty="0">
                <a:latin typeface="HG丸ｺﾞｼｯｸM-PRO" pitchFamily="50" charset="-128"/>
                <a:ea typeface="HG丸ｺﾞｼｯｸM-PRO" pitchFamily="50" charset="-128"/>
                <a:cs typeface="ＭＳ Ｐゴシック" pitchFamily="50" charset="-128"/>
              </a:rPr>
              <a:t>３</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倍に</a:t>
            </a:r>
            <a:r>
              <a:rPr kumimoji="1" lang="ja-JP" altLang="en-US"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606" y="2774868"/>
            <a:ext cx="3566852" cy="4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107504" y="941819"/>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の死亡数は増加傾向が続き、</a:t>
            </a:r>
            <a:r>
              <a:rPr lang="en-US" altLang="ja-JP" sz="1600" dirty="0"/>
              <a:t>2010(H22)</a:t>
            </a:r>
            <a:r>
              <a:rPr lang="ja-JP" altLang="ja-JP" sz="1600" dirty="0"/>
              <a:t>年には</a:t>
            </a:r>
            <a:r>
              <a:rPr lang="en-US" altLang="ja-JP" sz="1600" dirty="0"/>
              <a:t>1970(S45)</a:t>
            </a:r>
            <a:r>
              <a:rPr lang="ja-JP" altLang="ja-JP" sz="1600" dirty="0"/>
              <a:t>年の約</a:t>
            </a:r>
            <a:r>
              <a:rPr lang="en-US" altLang="ja-JP" sz="1600" dirty="0"/>
              <a:t>2</a:t>
            </a:r>
            <a:r>
              <a:rPr lang="ja-JP" altLang="ja-JP" sz="1600" dirty="0"/>
              <a:t>倍まで増加しました。一方、大阪府の出生数は、</a:t>
            </a:r>
            <a:r>
              <a:rPr lang="en-US" altLang="ja-JP" sz="1600" dirty="0"/>
              <a:t>1970(S45)</a:t>
            </a:r>
            <a:r>
              <a:rPr lang="ja-JP" altLang="ja-JP" sz="1600" dirty="0"/>
              <a:t>年に戦後のピークを迎えて以降減少が続き、</a:t>
            </a:r>
            <a:r>
              <a:rPr lang="en-US" altLang="ja-JP" sz="1600" dirty="0"/>
              <a:t>2010</a:t>
            </a:r>
            <a:r>
              <a:rPr lang="ja-JP" altLang="ja-JP" sz="1600" dirty="0"/>
              <a:t>年</a:t>
            </a:r>
            <a:r>
              <a:rPr lang="en-US" altLang="ja-JP" sz="1600" dirty="0"/>
              <a:t>(H22)</a:t>
            </a:r>
            <a:r>
              <a:rPr lang="ja-JP" altLang="ja-JP" sz="1600" dirty="0"/>
              <a:t>年に</a:t>
            </a:r>
            <a:r>
              <a:rPr lang="ja-JP" altLang="ja-JP" sz="1600" dirty="0" smtClean="0"/>
              <a:t>は</a:t>
            </a:r>
            <a:r>
              <a:rPr lang="en-US" altLang="ja-JP" sz="1600" dirty="0" smtClean="0"/>
              <a:t>1970(S45)</a:t>
            </a:r>
            <a:r>
              <a:rPr lang="ja-JP" altLang="en-US" sz="1600" dirty="0" smtClean="0"/>
              <a:t>年の約</a:t>
            </a:r>
            <a:r>
              <a:rPr lang="en-US" altLang="ja-JP" sz="1600" dirty="0" smtClean="0"/>
              <a:t>1/2</a:t>
            </a:r>
            <a:r>
              <a:rPr lang="ja-JP" altLang="en-US" sz="1600" dirty="0" err="1" smtClean="0"/>
              <a:t>にまで</a:t>
            </a:r>
            <a:r>
              <a:rPr lang="ja-JP" altLang="en-US" sz="1600" dirty="0" smtClean="0"/>
              <a:t>減少しました。併せて、それ以降</a:t>
            </a:r>
            <a:r>
              <a:rPr lang="ja-JP" altLang="ja-JP" sz="1600" dirty="0" smtClean="0"/>
              <a:t>死亡数</a:t>
            </a:r>
            <a:r>
              <a:rPr lang="ja-JP" altLang="ja-JP" sz="1600" dirty="0"/>
              <a:t>が出生数を上回り、「自然減少」に転じました</a:t>
            </a:r>
            <a:r>
              <a:rPr lang="ja-JP" altLang="ja-JP" sz="1600" dirty="0" smtClean="0"/>
              <a:t>。</a:t>
            </a:r>
            <a:endParaRPr lang="en-US" altLang="ja-JP" sz="1600" dirty="0" smtClean="0"/>
          </a:p>
          <a:p>
            <a:pPr marL="180000" indent="-457200"/>
            <a:r>
              <a:rPr lang="ja-JP" altLang="en-US" sz="1600" dirty="0" smtClean="0"/>
              <a:t>○　</a:t>
            </a:r>
            <a:r>
              <a:rPr lang="en-US" altLang="ja-JP" sz="1600" dirty="0" smtClean="0"/>
              <a:t>2040(H52)</a:t>
            </a:r>
            <a:r>
              <a:rPr lang="ja-JP" altLang="en-US" sz="1600" dirty="0" smtClean="0"/>
              <a:t>年には、それぞれ約</a:t>
            </a:r>
            <a:r>
              <a:rPr lang="en-US" altLang="ja-JP" sz="1600" dirty="0" smtClean="0"/>
              <a:t>3</a:t>
            </a:r>
            <a:r>
              <a:rPr lang="ja-JP" altLang="en-US" sz="1600" dirty="0" smtClean="0"/>
              <a:t>倍、約</a:t>
            </a:r>
            <a:r>
              <a:rPr lang="en-US" altLang="ja-JP" sz="1600" dirty="0" smtClean="0"/>
              <a:t>1/3</a:t>
            </a:r>
            <a:r>
              <a:rPr lang="ja-JP" altLang="en-US" sz="1600" dirty="0" smtClean="0"/>
              <a:t>になるなど、深刻な人口減少社会の到来が見込まれます。</a:t>
            </a:r>
            <a:endParaRPr lang="en-US" altLang="ja-JP" sz="1600" dirty="0"/>
          </a:p>
        </p:txBody>
      </p:sp>
      <p:sp>
        <p:nvSpPr>
          <p:cNvPr id="11" name="Text Box 3"/>
          <p:cNvSpPr txBox="1">
            <a:spLocks noChangeArrowheads="1"/>
          </p:cNvSpPr>
          <p:nvPr/>
        </p:nvSpPr>
        <p:spPr bwMode="auto">
          <a:xfrm>
            <a:off x="1652234" y="6335035"/>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　</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おける大阪府の人口推計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9205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smtClean="0">
                <a:latin typeface="+mn-ea"/>
                <a:cs typeface="ＭＳ Ｐゴシック" pitchFamily="50" charset="-128"/>
              </a:rPr>
              <a:t>出生率の</a:t>
            </a:r>
            <a:r>
              <a:rPr lang="ja-JP" altLang="en-US" dirty="0">
                <a:latin typeface="+mn-ea"/>
                <a:cs typeface="ＭＳ Ｐゴシック" pitchFamily="50" charset="-128"/>
              </a:rPr>
              <a:t>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出生率</a:t>
            </a:r>
            <a:r>
              <a:rPr lang="ja-JP" altLang="ja-JP" sz="1600" dirty="0" smtClean="0"/>
              <a:t>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ja-JP" sz="1600" dirty="0"/>
              <a:t>国立社会保障人口問題</a:t>
            </a:r>
            <a:r>
              <a:rPr lang="ja-JP" altLang="ja-JP" sz="1600" dirty="0" smtClean="0"/>
              <a:t>研究所</a:t>
            </a:r>
            <a:r>
              <a:rPr lang="en-US" altLang="ja-JP" sz="1600" dirty="0" smtClean="0"/>
              <a:t>(2009)</a:t>
            </a:r>
            <a:r>
              <a:rPr lang="ja-JP" altLang="ja-JP" sz="1600" dirty="0" smtClean="0"/>
              <a:t>：</a:t>
            </a:r>
            <a:r>
              <a:rPr lang="en-US" altLang="ja-JP" sz="1600" dirty="0"/>
              <a:t>2.07</a:t>
            </a:r>
            <a:r>
              <a:rPr lang="ja-JP" altLang="ja-JP" sz="1600" dirty="0" smtClean="0"/>
              <a:t>）</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下回って推移するとみられ、出産年齢を迎える女性そのものの数が減少することも相まって、出生数の減少は続くと見込まれます。</a:t>
            </a:r>
            <a:endParaRPr lang="en-US" altLang="ja-JP" sz="1600" dirty="0"/>
          </a:p>
        </p:txBody>
      </p:sp>
      <p:sp>
        <p:nvSpPr>
          <p:cNvPr id="11" name="Text Box 3"/>
          <p:cNvSpPr txBox="1">
            <a:spLocks noChangeArrowheads="1"/>
          </p:cNvSpPr>
          <p:nvPr/>
        </p:nvSpPr>
        <p:spPr bwMode="auto">
          <a:xfrm>
            <a:off x="473670" y="6237312"/>
            <a:ext cx="795885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0"/>
            <a:r>
              <a:rPr lang="zh-TW" altLang="en-US" sz="700" dirty="0">
                <a:latin typeface="ＭＳ ゴシック" pitchFamily="49" charset="-128"/>
                <a:ea typeface="ＭＳ ゴシック" pitchFamily="49" charset="-128"/>
                <a:cs typeface="ＭＳ Ｐゴシック" pitchFamily="50" charset="-128"/>
              </a:rPr>
              <a:t>出典</a:t>
            </a:r>
            <a:r>
              <a:rPr lang="zh-TW"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2010(H22)</a:t>
            </a:r>
            <a:r>
              <a:rPr lang="ja-JP" altLang="en-US" sz="700" dirty="0" smtClean="0">
                <a:latin typeface="ＭＳ ゴシック" pitchFamily="49" charset="-128"/>
                <a:ea typeface="ＭＳ ゴシック" pitchFamily="49" charset="-128"/>
                <a:cs typeface="ＭＳ Ｐゴシック" pitchFamily="50" charset="-128"/>
              </a:rPr>
              <a:t>年までは</a:t>
            </a:r>
            <a:r>
              <a:rPr lang="zh-TW" altLang="en-US" sz="700" dirty="0" smtClean="0">
                <a:latin typeface="ＭＳ ゴシック" pitchFamily="49" charset="-128"/>
                <a:ea typeface="ＭＳ ゴシック" pitchFamily="49" charset="-128"/>
                <a:cs typeface="ＭＳ Ｐゴシック" pitchFamily="50" charset="-128"/>
              </a:rPr>
              <a:t>厚生</a:t>
            </a:r>
            <a:r>
              <a:rPr lang="zh-TW" altLang="en-US" sz="700" dirty="0">
                <a:latin typeface="ＭＳ ゴシック" pitchFamily="49" charset="-128"/>
                <a:ea typeface="ＭＳ ゴシック" pitchFamily="49" charset="-128"/>
                <a:cs typeface="ＭＳ Ｐゴシック" pitchFamily="50" charset="-128"/>
              </a:rPr>
              <a:t>労働省「人口動態統計</a:t>
            </a:r>
            <a:r>
              <a:rPr lang="zh-TW" altLang="en-US" sz="700" dirty="0" smtClean="0">
                <a:latin typeface="ＭＳ ゴシック" pitchFamily="49" charset="-128"/>
                <a:ea typeface="ＭＳ ゴシック" pitchFamily="49" charset="-128"/>
                <a:cs typeface="ＭＳ Ｐゴシック" pitchFamily="50" charset="-128"/>
              </a:rPr>
              <a:t>」</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総務省「国勢調査」</a:t>
            </a:r>
            <a:r>
              <a:rPr lang="en-US" altLang="ja-JP" sz="700" dirty="0" smtClean="0">
                <a:latin typeface="ＭＳ ゴシック" pitchFamily="49" charset="-128"/>
                <a:ea typeface="ＭＳ ゴシック" pitchFamily="49" charset="-128"/>
                <a:cs typeface="ＭＳ Ｐゴシック" pitchFamily="50" charset="-128"/>
              </a:rPr>
              <a:t/>
            </a:r>
            <a:br>
              <a:rPr lang="en-US" altLang="ja-JP" sz="700" dirty="0" smtClean="0">
                <a:latin typeface="ＭＳ ゴシック" pitchFamily="49" charset="-128"/>
                <a:ea typeface="ＭＳ ゴシック" pitchFamily="49" charset="-128"/>
                <a:cs typeface="ＭＳ Ｐゴシック" pitchFamily="50" charset="-128"/>
              </a:rPr>
            </a:b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2015(H27)</a:t>
            </a:r>
            <a:r>
              <a:rPr lang="ja-JP" altLang="en-US" sz="700" dirty="0" smtClean="0">
                <a:latin typeface="ＭＳ ゴシック" pitchFamily="49" charset="-128"/>
                <a:ea typeface="ＭＳ ゴシック" pitchFamily="49" charset="-128"/>
                <a:cs typeface="ＭＳ Ｐゴシック" pitchFamily="50" charset="-128"/>
              </a:rPr>
              <a:t>年以降の合計</a:t>
            </a:r>
            <a:r>
              <a:rPr lang="ja-JP" altLang="en-US" sz="700" dirty="0">
                <a:latin typeface="ＭＳ ゴシック" pitchFamily="49" charset="-128"/>
                <a:ea typeface="ＭＳ ゴシック" pitchFamily="49" charset="-128"/>
                <a:cs typeface="ＭＳ Ｐゴシック" pitchFamily="50" charset="-128"/>
              </a:rPr>
              <a:t>特殊</a:t>
            </a:r>
            <a:r>
              <a:rPr lang="ja-JP" altLang="en-US" sz="700" dirty="0" smtClean="0">
                <a:latin typeface="ＭＳ ゴシック" pitchFamily="49" charset="-128"/>
                <a:ea typeface="ＭＳ ゴシック" pitchFamily="49" charset="-128"/>
                <a:cs typeface="ＭＳ Ｐゴシック" pitchFamily="50" charset="-128"/>
              </a:rPr>
              <a:t>出生率については、</a:t>
            </a:r>
            <a:r>
              <a:rPr lang="ja-JP" altLang="ja-JP" sz="700" dirty="0" smtClean="0">
                <a:latin typeface="ＭＳ ゴシック" panose="020B0609070205080204" pitchFamily="49" charset="-128"/>
                <a:ea typeface="ＭＳ ゴシック" panose="020B0609070205080204" pitchFamily="49" charset="-128"/>
              </a:rPr>
              <a:t>国立</a:t>
            </a:r>
            <a:r>
              <a:rPr lang="ja-JP" altLang="ja-JP" sz="700" dirty="0">
                <a:latin typeface="ＭＳ ゴシック" panose="020B0609070205080204" pitchFamily="49" charset="-128"/>
                <a:ea typeface="ＭＳ ゴシック" panose="020B0609070205080204" pitchFamily="49" charset="-128"/>
              </a:rPr>
              <a:t>社会保障・人口問題</a:t>
            </a:r>
            <a:r>
              <a:rPr lang="ja-JP" altLang="ja-JP" sz="700" dirty="0" smtClean="0">
                <a:latin typeface="ＭＳ ゴシック" panose="020B0609070205080204" pitchFamily="49" charset="-128"/>
                <a:ea typeface="ＭＳ ゴシック" panose="020B0609070205080204" pitchFamily="49" charset="-128"/>
              </a:rPr>
              <a:t>研究所</a:t>
            </a:r>
            <a:r>
              <a:rPr lang="ja-JP" altLang="en-US" sz="700" dirty="0" smtClean="0">
                <a:latin typeface="ＭＳ ゴシック" panose="020B0609070205080204" pitchFamily="49" charset="-128"/>
                <a:ea typeface="ＭＳ ゴシック" panose="020B0609070205080204" pitchFamily="49" charset="-128"/>
              </a:rPr>
              <a:t>「日本の地域別将来推計人口」</a:t>
            </a:r>
            <a:r>
              <a:rPr lang="en-US" altLang="ja-JP" sz="700" dirty="0">
                <a:latin typeface="ＭＳ ゴシック" panose="020B0609070205080204" pitchFamily="49" charset="-128"/>
                <a:ea typeface="ＭＳ ゴシック" panose="020B0609070205080204" pitchFamily="49" charset="-128"/>
              </a:rPr>
              <a:t>(</a:t>
            </a:r>
            <a:r>
              <a:rPr lang="en-US" altLang="ja-JP" sz="700" dirty="0" smtClean="0">
                <a:latin typeface="ＭＳ ゴシック" panose="020B0609070205080204" pitchFamily="49" charset="-128"/>
                <a:ea typeface="ＭＳ ゴシック" panose="020B0609070205080204" pitchFamily="49" charset="-128"/>
              </a:rPr>
              <a:t>H25.3)</a:t>
            </a:r>
            <a:r>
              <a:rPr lang="ja-JP" altLang="en-US" sz="700" dirty="0" err="1"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出生数推計</a:t>
            </a:r>
            <a:r>
              <a:rPr lang="ja-JP" altLang="en-US" sz="700" dirty="0" smtClean="0">
                <a:latin typeface="ＭＳ ゴシック" pitchFamily="49" charset="-128"/>
                <a:ea typeface="ＭＳ ゴシック" pitchFamily="49" charset="-128"/>
                <a:cs typeface="ＭＳ Ｐゴシック" pitchFamily="50" charset="-128"/>
              </a:rPr>
              <a:t>に</a:t>
            </a:r>
            <a:r>
              <a:rPr lang="ja-JP" altLang="en-US" sz="700" dirty="0">
                <a:latin typeface="ＭＳ ゴシック" pitchFamily="49" charset="-128"/>
                <a:ea typeface="ＭＳ ゴシック" pitchFamily="49" charset="-128"/>
                <a:cs typeface="ＭＳ Ｐゴシック" pitchFamily="50" charset="-128"/>
              </a:rPr>
              <a:t>ついては、「大阪府の将来推計人口の点検について</a:t>
            </a:r>
            <a:r>
              <a:rPr lang="ja-JP" altLang="en-US" sz="700" dirty="0" smtClean="0">
                <a:latin typeface="ＭＳ ゴシック" pitchFamily="49" charset="-128"/>
                <a:ea typeface="ＭＳ ゴシック" pitchFamily="49" charset="-128"/>
                <a:cs typeface="ＭＳ Ｐゴシック" pitchFamily="50" charset="-128"/>
              </a:rPr>
              <a:t>」</a:t>
            </a:r>
            <a:endParaRPr lang="en-US" altLang="ja-JP" sz="700" dirty="0" smtClean="0">
              <a:latin typeface="ＭＳ ゴシック" pitchFamily="49" charset="-128"/>
              <a:ea typeface="ＭＳ ゴシック" pitchFamily="49" charset="-128"/>
              <a:cs typeface="ＭＳ Ｐゴシック" pitchFamily="50" charset="-128"/>
            </a:endParaRPr>
          </a:p>
          <a:p>
            <a:pPr lvl="0"/>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(H26.3</a:t>
            </a:r>
            <a:r>
              <a:rPr lang="ja-JP" altLang="en-US" sz="700" dirty="0">
                <a:latin typeface="ＭＳ ゴシック" pitchFamily="49" charset="-128"/>
                <a:ea typeface="ＭＳ ゴシック" pitchFamily="49" charset="-128"/>
                <a:cs typeface="ＭＳ Ｐゴシック" pitchFamily="50" charset="-128"/>
              </a:rPr>
              <a:t>）における大阪府の人口</a:t>
            </a:r>
            <a:r>
              <a:rPr lang="ja-JP" altLang="en-US" sz="700" dirty="0" smtClean="0">
                <a:latin typeface="ＭＳ ゴシック" pitchFamily="49" charset="-128"/>
                <a:ea typeface="ＭＳ ゴシック" pitchFamily="49" charset="-128"/>
                <a:cs typeface="ＭＳ Ｐゴシック" pitchFamily="50" charset="-128"/>
              </a:rPr>
              <a:t>推計</a:t>
            </a:r>
            <a:r>
              <a:rPr lang="en-US" altLang="ja-JP" sz="700" dirty="0"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ケース</a:t>
            </a:r>
            <a:r>
              <a:rPr lang="en-US" altLang="ja-JP" sz="700" dirty="0" smtClean="0">
                <a:latin typeface="ＭＳ ゴシック" pitchFamily="49" charset="-128"/>
                <a:ea typeface="ＭＳ ゴシック" pitchFamily="49" charset="-128"/>
                <a:cs typeface="ＭＳ Ｐゴシック" pitchFamily="50" charset="-128"/>
              </a:rPr>
              <a:t>2</a:t>
            </a:r>
            <a:r>
              <a:rPr lang="en-US" altLang="ja-JP" sz="700" dirty="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を</a:t>
            </a:r>
            <a:r>
              <a:rPr lang="ja-JP" altLang="en-US" sz="700" dirty="0">
                <a:latin typeface="ＭＳ ゴシック" pitchFamily="49" charset="-128"/>
                <a:ea typeface="ＭＳ ゴシック" pitchFamily="49" charset="-128"/>
                <a:cs typeface="ＭＳ Ｐゴシック" pitchFamily="50" charset="-128"/>
              </a:rPr>
              <a:t>基に、府試算。</a:t>
            </a:r>
            <a:endParaRPr lang="ja-JP" altLang="en-US" dirty="0">
              <a:latin typeface="Arial" pitchFamily="34" charset="0"/>
              <a:ea typeface="ＭＳ Ｐゴシック" pitchFamily="50" charset="-128"/>
              <a:cs typeface="ＭＳ Ｐゴシック" pitchFamily="50" charset="-128"/>
            </a:endParaRPr>
          </a:p>
          <a:p>
            <a:endParaRPr lang="ja-JP" altLang="en-US" sz="700" dirty="0">
              <a:latin typeface="ＭＳ ゴシック" panose="020B0609070205080204" pitchFamily="49" charset="-128"/>
              <a:ea typeface="ＭＳ ゴシック" panose="020B0609070205080204" pitchFamily="49"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7" y="2060848"/>
            <a:ext cx="8090025" cy="40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67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20968"/>
            <a:ext cx="7532935" cy="24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67" y="1844824"/>
            <a:ext cx="7499349" cy="242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■有配偶率の全国比較</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出生率が低い水準で推移している理由について、以下のような要因が考えられます。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まず、男女別の有配偶率（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歳）を全国と比較すると、大阪は男性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％とほぼ平均の水準となっている一方で、女性は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％と平均を大きく下回っています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683568" y="6628828"/>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H22</a:t>
            </a:r>
            <a:r>
              <a:rPr lang="ja-JP" altLang="en-US"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cxnSp>
        <p:nvCxnSpPr>
          <p:cNvPr id="6" name="直線コネクタ 5"/>
          <p:cNvCxnSpPr/>
          <p:nvPr/>
        </p:nvCxnSpPr>
        <p:spPr>
          <a:xfrm>
            <a:off x="1188384" y="2760370"/>
            <a:ext cx="6840000"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
        <p:nvSpPr>
          <p:cNvPr id="8" name="テキスト ボックス 7"/>
          <p:cNvSpPr txBox="1"/>
          <p:nvPr/>
        </p:nvSpPr>
        <p:spPr>
          <a:xfrm>
            <a:off x="6732240" y="2195339"/>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42.8</a:t>
            </a:r>
            <a:endParaRPr kumimoji="1" lang="ja-JP" altLang="en-US" sz="1200" dirty="0"/>
          </a:p>
        </p:txBody>
      </p:sp>
      <p:cxnSp>
        <p:nvCxnSpPr>
          <p:cNvPr id="14" name="直線矢印コネクタ 13"/>
          <p:cNvCxnSpPr/>
          <p:nvPr/>
        </p:nvCxnSpPr>
        <p:spPr>
          <a:xfrm flipH="1">
            <a:off x="6804248" y="2481655"/>
            <a:ext cx="72008" cy="2787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804248" y="4571603"/>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53.0</a:t>
            </a:r>
            <a:endParaRPr kumimoji="1" lang="ja-JP" altLang="en-US" sz="1200" dirty="0"/>
          </a:p>
        </p:txBody>
      </p:sp>
      <p:cxnSp>
        <p:nvCxnSpPr>
          <p:cNvPr id="23" name="直線矢印コネクタ 22"/>
          <p:cNvCxnSpPr/>
          <p:nvPr/>
        </p:nvCxnSpPr>
        <p:spPr>
          <a:xfrm flipH="1">
            <a:off x="6876256" y="4848602"/>
            <a:ext cx="72008" cy="2787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1187624" y="5127317"/>
            <a:ext cx="6840000"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9563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■生涯</a:t>
            </a:r>
            <a:r>
              <a:rPr lang="ja-JP" altLang="en-US" dirty="0" smtClean="0">
                <a:latin typeface="+mn-ea"/>
                <a:cs typeface="Meiryo UI" panose="020B0604030504040204" pitchFamily="50" charset="-128"/>
              </a:rPr>
              <a:t>未婚率の年次推移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次に、生涯未婚率については、男性・女性ともに全国平均を上回る高さで推移しています。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また、特に近年、全国・大阪ともに高くなる傾向にあります</a:t>
            </a:r>
            <a:r>
              <a:rPr lang="ja-JP" altLang="en-US" sz="1600" dirty="0" smtClean="0"/>
              <a:t>。</a:t>
            </a:r>
            <a:endParaRPr lang="en-US" altLang="ja-JP"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9442"/>
            <a:ext cx="7154424" cy="482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1475656" y="625257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出典：国立社会保障・人口問題研究所「人口統計資料集」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50972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■平均初婚年齢の推移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平均初婚年齢は年々高くなっており、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）年には男性は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歳まで上昇しています。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6" y="1672724"/>
            <a:ext cx="7348560" cy="348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
          <p:cNvSpPr txBox="1">
            <a:spLocks noChangeArrowheads="1"/>
          </p:cNvSpPr>
          <p:nvPr/>
        </p:nvSpPr>
        <p:spPr bwMode="auto">
          <a:xfrm>
            <a:off x="1305533" y="5301208"/>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出典：厚生労働省「人口動態統計」（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※2014</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年については概数）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14451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■出生時の母親の平均年齢の推移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出生時の母親の平均年齢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、特に第１子出生時の年齢は上昇を続けており、いわゆる晩産化の傾向が進行しています。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これらが複合的に重なることにより、出生率が低い水準でとどまっているものと考えられます。</a:t>
            </a:r>
            <a:endParaRPr lang="en-US" altLang="ja-JP" sz="1600" dirty="0"/>
          </a:p>
        </p:txBody>
      </p:sp>
      <p:sp>
        <p:nvSpPr>
          <p:cNvPr id="11" name="Text Box 3"/>
          <p:cNvSpPr txBox="1">
            <a:spLocks noChangeArrowheads="1"/>
          </p:cNvSpPr>
          <p:nvPr/>
        </p:nvSpPr>
        <p:spPr bwMode="auto">
          <a:xfrm>
            <a:off x="1487502" y="577314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7197229" cy="36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■自然増減・社会増減の推移（散布図）</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81" y="1916832"/>
            <a:ext cx="4301711" cy="34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258" y="1916832"/>
            <a:ext cx="4301711" cy="34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348642" y="561020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2843808" y="2460210"/>
            <a:ext cx="576064" cy="215444"/>
          </a:xfrm>
          <a:prstGeom prst="rect">
            <a:avLst/>
          </a:prstGeom>
          <a:noFill/>
        </p:spPr>
        <p:txBody>
          <a:bodyPr wrap="square" rtlCol="0">
            <a:spAutoFit/>
          </a:bodyPr>
          <a:lstStyle/>
          <a:p>
            <a:r>
              <a:rPr kumimoji="1" lang="en-US" altLang="ja-JP" sz="800" dirty="0" smtClean="0"/>
              <a:t>1960</a:t>
            </a:r>
            <a:endParaRPr kumimoji="1" lang="ja-JP" altLang="en-US" sz="800" dirty="0"/>
          </a:p>
        </p:txBody>
      </p:sp>
      <p:sp>
        <p:nvSpPr>
          <p:cNvPr id="14" name="テキスト ボックス 13"/>
          <p:cNvSpPr txBox="1"/>
          <p:nvPr/>
        </p:nvSpPr>
        <p:spPr>
          <a:xfrm>
            <a:off x="7308304" y="2352488"/>
            <a:ext cx="576064" cy="215444"/>
          </a:xfrm>
          <a:prstGeom prst="rect">
            <a:avLst/>
          </a:prstGeom>
          <a:noFill/>
        </p:spPr>
        <p:txBody>
          <a:bodyPr wrap="square" rtlCol="0">
            <a:spAutoFit/>
          </a:bodyPr>
          <a:lstStyle/>
          <a:p>
            <a:r>
              <a:rPr kumimoji="1" lang="en-US" altLang="ja-JP" sz="800" dirty="0" smtClean="0"/>
              <a:t>1960</a:t>
            </a:r>
            <a:endParaRPr kumimoji="1" lang="ja-JP" altLang="en-US" sz="800" dirty="0"/>
          </a:p>
        </p:txBody>
      </p:sp>
      <p:sp>
        <p:nvSpPr>
          <p:cNvPr id="15" name="テキスト ボックス 14"/>
          <p:cNvSpPr txBox="1"/>
          <p:nvPr/>
        </p:nvSpPr>
        <p:spPr>
          <a:xfrm>
            <a:off x="2157104" y="3402014"/>
            <a:ext cx="576064" cy="215444"/>
          </a:xfrm>
          <a:prstGeom prst="rect">
            <a:avLst/>
          </a:prstGeom>
          <a:noFill/>
        </p:spPr>
        <p:txBody>
          <a:bodyPr wrap="square" rtlCol="0">
            <a:spAutoFit/>
          </a:bodyPr>
          <a:lstStyle/>
          <a:p>
            <a:r>
              <a:rPr lang="en-US" altLang="ja-JP" sz="800" dirty="0"/>
              <a:t>2013</a:t>
            </a:r>
            <a:endParaRPr kumimoji="1" lang="ja-JP" altLang="en-US" sz="800" dirty="0"/>
          </a:p>
        </p:txBody>
      </p:sp>
      <p:sp>
        <p:nvSpPr>
          <p:cNvPr id="16" name="テキスト ボックス 15"/>
          <p:cNvSpPr txBox="1"/>
          <p:nvPr/>
        </p:nvSpPr>
        <p:spPr>
          <a:xfrm>
            <a:off x="6444208" y="3207916"/>
            <a:ext cx="576064" cy="215444"/>
          </a:xfrm>
          <a:prstGeom prst="rect">
            <a:avLst/>
          </a:prstGeom>
          <a:noFill/>
        </p:spPr>
        <p:txBody>
          <a:bodyPr wrap="square" rtlCol="0">
            <a:spAutoFit/>
          </a:bodyPr>
          <a:lstStyle/>
          <a:p>
            <a:r>
              <a:rPr lang="en-US" altLang="ja-JP" sz="800" dirty="0"/>
              <a:t>2013</a:t>
            </a:r>
            <a:endParaRPr kumimoji="1" lang="ja-JP" altLang="en-US" sz="800" dirty="0"/>
          </a:p>
        </p:txBody>
      </p:sp>
      <p:sp>
        <p:nvSpPr>
          <p:cNvPr id="17" name="正方形/長方形 16"/>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横軸に自然増減、縦軸に社会増減を示した散布図を大阪府と東京圏（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）について比較すると、形はほぼ同じものの、明らかに東京圏では「社会減」がほとんど生じておらず、人口が一貫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増え続けていることが分かります。</a:t>
            </a:r>
            <a:endParaRPr lang="en-US" altLang="ja-JP" sz="1600" dirty="0"/>
          </a:p>
        </p:txBody>
      </p:sp>
      <p:sp>
        <p:nvSpPr>
          <p:cNvPr id="18" name="正方形/長方形 17"/>
          <p:cNvSpPr/>
          <p:nvPr/>
        </p:nvSpPr>
        <p:spPr>
          <a:xfrm>
            <a:off x="537437" y="5877272"/>
            <a:ext cx="3710527" cy="338950"/>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＊東京圏＝東京都、埼玉県、千葉県、神奈川県の一都三県</a:t>
            </a:r>
            <a:endParaRPr kumimoji="1" lang="en-US" altLang="ja-JP" sz="1050" dirty="0" smtClean="0">
              <a:solidFill>
                <a:schemeClr val="tx1"/>
              </a:solidFill>
            </a:endParaRPr>
          </a:p>
        </p:txBody>
      </p:sp>
      <p:sp>
        <p:nvSpPr>
          <p:cNvPr id="19" name="テキスト ボックス 18"/>
          <p:cNvSpPr txBox="1"/>
          <p:nvPr/>
        </p:nvSpPr>
        <p:spPr>
          <a:xfrm>
            <a:off x="3491880" y="4004065"/>
            <a:ext cx="576064" cy="215444"/>
          </a:xfrm>
          <a:prstGeom prst="rect">
            <a:avLst/>
          </a:prstGeom>
          <a:noFill/>
        </p:spPr>
        <p:txBody>
          <a:bodyPr wrap="square" rtlCol="0">
            <a:spAutoFit/>
          </a:bodyPr>
          <a:lstStyle/>
          <a:p>
            <a:r>
              <a:rPr kumimoji="1" lang="en-US" altLang="ja-JP" sz="800" dirty="0" smtClean="0"/>
              <a:t>1977</a:t>
            </a:r>
            <a:endParaRPr kumimoji="1" lang="ja-JP" altLang="en-US" sz="800" dirty="0"/>
          </a:p>
        </p:txBody>
      </p:sp>
      <p:sp>
        <p:nvSpPr>
          <p:cNvPr id="20" name="テキスト ボックス 19"/>
          <p:cNvSpPr txBox="1"/>
          <p:nvPr/>
        </p:nvSpPr>
        <p:spPr>
          <a:xfrm>
            <a:off x="2666590" y="3294292"/>
            <a:ext cx="576064" cy="215444"/>
          </a:xfrm>
          <a:prstGeom prst="rect">
            <a:avLst/>
          </a:prstGeom>
          <a:noFill/>
        </p:spPr>
        <p:txBody>
          <a:bodyPr wrap="square" rtlCol="0">
            <a:spAutoFit/>
          </a:bodyPr>
          <a:lstStyle/>
          <a:p>
            <a:r>
              <a:rPr kumimoji="1" lang="en-US" altLang="ja-JP" sz="800" dirty="0" smtClean="0"/>
              <a:t>1995</a:t>
            </a:r>
            <a:endParaRPr kumimoji="1" lang="ja-JP" altLang="en-US" sz="800" dirty="0"/>
          </a:p>
        </p:txBody>
      </p:sp>
      <p:sp>
        <p:nvSpPr>
          <p:cNvPr id="23" name="テキスト ボックス 22"/>
          <p:cNvSpPr txBox="1"/>
          <p:nvPr/>
        </p:nvSpPr>
        <p:spPr>
          <a:xfrm>
            <a:off x="3131840" y="2925524"/>
            <a:ext cx="576064" cy="215444"/>
          </a:xfrm>
          <a:prstGeom prst="rect">
            <a:avLst/>
          </a:prstGeom>
          <a:noFill/>
        </p:spPr>
        <p:txBody>
          <a:bodyPr wrap="square" rtlCol="0">
            <a:spAutoFit/>
          </a:bodyPr>
          <a:lstStyle/>
          <a:p>
            <a:r>
              <a:rPr kumimoji="1" lang="en-US" altLang="ja-JP" sz="800" dirty="0" smtClean="0"/>
              <a:t>1966</a:t>
            </a:r>
            <a:endParaRPr kumimoji="1" lang="ja-JP" altLang="en-US" sz="800" dirty="0"/>
          </a:p>
        </p:txBody>
      </p:sp>
      <p:sp>
        <p:nvSpPr>
          <p:cNvPr id="24" name="テキスト ボックス 23"/>
          <p:cNvSpPr txBox="1"/>
          <p:nvPr/>
        </p:nvSpPr>
        <p:spPr>
          <a:xfrm>
            <a:off x="7552928" y="2675654"/>
            <a:ext cx="576064" cy="215444"/>
          </a:xfrm>
          <a:prstGeom prst="rect">
            <a:avLst/>
          </a:prstGeom>
          <a:noFill/>
        </p:spPr>
        <p:txBody>
          <a:bodyPr wrap="square" rtlCol="0">
            <a:spAutoFit/>
          </a:bodyPr>
          <a:lstStyle/>
          <a:p>
            <a:r>
              <a:rPr kumimoji="1" lang="en-US" altLang="ja-JP" sz="800" dirty="0" smtClean="0"/>
              <a:t>1966</a:t>
            </a:r>
            <a:endParaRPr kumimoji="1" lang="ja-JP" altLang="en-US" sz="800" dirty="0"/>
          </a:p>
        </p:txBody>
      </p:sp>
      <p:sp>
        <p:nvSpPr>
          <p:cNvPr id="25" name="テキスト ボックス 24"/>
          <p:cNvSpPr txBox="1"/>
          <p:nvPr/>
        </p:nvSpPr>
        <p:spPr>
          <a:xfrm>
            <a:off x="7380312" y="2909521"/>
            <a:ext cx="576064" cy="215444"/>
          </a:xfrm>
          <a:prstGeom prst="rect">
            <a:avLst/>
          </a:prstGeom>
          <a:noFill/>
        </p:spPr>
        <p:txBody>
          <a:bodyPr wrap="square" rtlCol="0">
            <a:spAutoFit/>
          </a:bodyPr>
          <a:lstStyle/>
          <a:p>
            <a:r>
              <a:rPr kumimoji="1" lang="en-US" altLang="ja-JP" sz="800" dirty="0" smtClean="0"/>
              <a:t>1987</a:t>
            </a:r>
            <a:endParaRPr kumimoji="1" lang="ja-JP" altLang="en-US" sz="800" dirty="0"/>
          </a:p>
        </p:txBody>
      </p:sp>
      <p:sp>
        <p:nvSpPr>
          <p:cNvPr id="26" name="テキスト ボックス 25"/>
          <p:cNvSpPr txBox="1"/>
          <p:nvPr/>
        </p:nvSpPr>
        <p:spPr>
          <a:xfrm>
            <a:off x="7311804" y="3789040"/>
            <a:ext cx="576064" cy="215444"/>
          </a:xfrm>
          <a:prstGeom prst="rect">
            <a:avLst/>
          </a:prstGeom>
          <a:noFill/>
        </p:spPr>
        <p:txBody>
          <a:bodyPr wrap="square" rtlCol="0">
            <a:spAutoFit/>
          </a:bodyPr>
          <a:lstStyle/>
          <a:p>
            <a:r>
              <a:rPr kumimoji="1" lang="en-US" altLang="ja-JP" sz="800" dirty="0" smtClean="0"/>
              <a:t>1994</a:t>
            </a:r>
            <a:endParaRPr kumimoji="1" lang="ja-JP" altLang="en-US" sz="800" dirty="0"/>
          </a:p>
        </p:txBody>
      </p:sp>
      <p:sp>
        <p:nvSpPr>
          <p:cNvPr id="27" name="テキスト ボックス 26"/>
          <p:cNvSpPr txBox="1"/>
          <p:nvPr/>
        </p:nvSpPr>
        <p:spPr>
          <a:xfrm>
            <a:off x="6901519" y="2928859"/>
            <a:ext cx="576064" cy="215444"/>
          </a:xfrm>
          <a:prstGeom prst="rect">
            <a:avLst/>
          </a:prstGeom>
          <a:noFill/>
        </p:spPr>
        <p:txBody>
          <a:bodyPr wrap="square" rtlCol="0">
            <a:spAutoFit/>
          </a:bodyPr>
          <a:lstStyle/>
          <a:p>
            <a:r>
              <a:rPr lang="en-US" altLang="ja-JP" sz="800" dirty="0"/>
              <a:t>2006</a:t>
            </a:r>
            <a:endParaRPr kumimoji="1" lang="ja-JP" altLang="en-US" sz="800" dirty="0"/>
          </a:p>
        </p:txBody>
      </p:sp>
      <p:sp>
        <p:nvSpPr>
          <p:cNvPr id="28" name="テキスト ボックス 27"/>
          <p:cNvSpPr txBox="1"/>
          <p:nvPr/>
        </p:nvSpPr>
        <p:spPr>
          <a:xfrm>
            <a:off x="4139952" y="3501588"/>
            <a:ext cx="576064" cy="215444"/>
          </a:xfrm>
          <a:prstGeom prst="rect">
            <a:avLst/>
          </a:prstGeom>
          <a:noFill/>
        </p:spPr>
        <p:txBody>
          <a:bodyPr wrap="square" rtlCol="0">
            <a:spAutoFit/>
          </a:bodyPr>
          <a:lstStyle/>
          <a:p>
            <a:r>
              <a:rPr kumimoji="1" lang="en-US" altLang="ja-JP" sz="800" dirty="0" smtClean="0"/>
              <a:t>1972</a:t>
            </a:r>
            <a:endParaRPr kumimoji="1" lang="ja-JP" altLang="en-US" sz="800" dirty="0"/>
          </a:p>
        </p:txBody>
      </p:sp>
    </p:spTree>
    <p:extLst>
      <p:ext uri="{BB962C8B-B14F-4D97-AF65-F5344CB8AC3E}">
        <p14:creationId xmlns:p14="http://schemas.microsoft.com/office/powerpoint/2010/main" val="389047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1212595"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6</a:t>
            </a:r>
          </a:p>
        </p:txBody>
      </p:sp>
      <p:sp>
        <p:nvSpPr>
          <p:cNvPr id="5" name="テキスト ボックス 4"/>
          <p:cNvSpPr txBox="1"/>
          <p:nvPr/>
        </p:nvSpPr>
        <p:spPr>
          <a:xfrm>
            <a:off x="1212594" y="1376393"/>
            <a:ext cx="7543969" cy="148576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13</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19</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30</a:t>
            </a:r>
            <a:endParaRPr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33</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212593" y="2780928"/>
            <a:ext cx="7543969" cy="71085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40</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52</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58</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447179" y="764704"/>
            <a:ext cx="7653213" cy="3170099"/>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総人口</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地域別の人口の推移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・交流人口</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経済・雇用</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都市・まちづくり</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４．人口の将来見通し・基本的な視点・取組みの方向性</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216370" y="2564904"/>
            <a:ext cx="7543969" cy="36004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39</a:t>
            </a:r>
          </a:p>
        </p:txBody>
      </p:sp>
      <p:sp>
        <p:nvSpPr>
          <p:cNvPr id="11" name="テキスト ボックス 10"/>
          <p:cNvSpPr txBox="1"/>
          <p:nvPr/>
        </p:nvSpPr>
        <p:spPr>
          <a:xfrm>
            <a:off x="1364994" y="3573016"/>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63</a:t>
            </a:r>
          </a:p>
        </p:txBody>
      </p:sp>
    </p:spTree>
    <p:extLst>
      <p:ext uri="{BB962C8B-B14F-4D97-AF65-F5344CB8AC3E}">
        <p14:creationId xmlns:p14="http://schemas.microsoft.com/office/powerpoint/2010/main" val="367744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■大阪府への転入・転出状況（都道府県別）</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Text Box 3"/>
          <p:cNvSpPr txBox="1">
            <a:spLocks noChangeArrowheads="1"/>
          </p:cNvSpPr>
          <p:nvPr/>
        </p:nvSpPr>
        <p:spPr bwMode="auto">
          <a:xfrm>
            <a:off x="326574" y="5197077"/>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年より府作成</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6"/>
          <p:cNvSpPr txBox="1"/>
          <p:nvPr/>
        </p:nvSpPr>
        <p:spPr>
          <a:xfrm>
            <a:off x="179512" y="165841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転入超過内訳</a:t>
            </a:r>
            <a:r>
              <a:rPr kumimoji="1" lang="en-US" altLang="ja-JP" sz="1200" dirty="0" smtClean="0"/>
              <a:t>】</a:t>
            </a:r>
            <a:endParaRPr kumimoji="1" lang="ja-JP" altLang="en-US" sz="1200" dirty="0"/>
          </a:p>
        </p:txBody>
      </p:sp>
      <p:sp>
        <p:nvSpPr>
          <p:cNvPr id="18" name="テキスト ボックス 17"/>
          <p:cNvSpPr txBox="1"/>
          <p:nvPr/>
        </p:nvSpPr>
        <p:spPr>
          <a:xfrm>
            <a:off x="4644008" y="1648544"/>
            <a:ext cx="1728192" cy="276999"/>
          </a:xfrm>
          <a:prstGeom prst="rect">
            <a:avLst/>
          </a:prstGeom>
          <a:noFill/>
        </p:spPr>
        <p:txBody>
          <a:bodyPr wrap="square" rtlCol="0">
            <a:spAutoFit/>
          </a:bodyPr>
          <a:lstStyle/>
          <a:p>
            <a:r>
              <a:rPr kumimoji="1" lang="en-US" altLang="ja-JP" sz="1200" dirty="0" smtClean="0"/>
              <a:t>【</a:t>
            </a:r>
            <a:r>
              <a:rPr lang="ja-JP" altLang="en-US" sz="1200" dirty="0" smtClean="0"/>
              <a:t>転出超過内訳</a:t>
            </a:r>
            <a:r>
              <a:rPr kumimoji="1" lang="en-US" altLang="ja-JP" sz="1200" dirty="0" smtClean="0"/>
              <a:t>】</a:t>
            </a:r>
            <a:endParaRPr kumimoji="1" lang="ja-JP" altLang="en-US" sz="1200" dirty="0"/>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t>大阪府へは近畿・中国地方を中心に幅広い地方から人口が転入しています。</a:t>
            </a:r>
            <a:endParaRPr lang="en-US" altLang="ja-JP" sz="1600" dirty="0" smtClean="0"/>
          </a:p>
          <a:p>
            <a:pPr marL="180000" indent="-457200"/>
            <a:r>
              <a:rPr lang="ja-JP" altLang="en-US" sz="1600" dirty="0" smtClean="0"/>
              <a:t>○　一方、転出の内訳では、東京圏への転出が約</a:t>
            </a:r>
            <a:r>
              <a:rPr lang="en-US" altLang="ja-JP" sz="1600" dirty="0" smtClean="0"/>
              <a:t>93</a:t>
            </a:r>
            <a:r>
              <a:rPr lang="ja-JP" altLang="en-US" sz="1600" dirty="0" smtClean="0"/>
              <a:t>％と大半を占めています。</a:t>
            </a:r>
            <a:endParaRPr lang="ja-JP" altLang="en-US" sz="16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52" y="1932520"/>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32" y="1916832"/>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02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71" y="2429599"/>
            <a:ext cx="4126129" cy="25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9599"/>
            <a:ext cx="4126130" cy="25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大阪府・東京圏の年次別転入者数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26908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348642" y="216247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a:t>
            </a:r>
            <a:r>
              <a:rPr kumimoji="1" lang="en-US" altLang="ja-JP" sz="1200" dirty="0" smtClean="0"/>
              <a:t>】</a:t>
            </a:r>
            <a:endParaRPr kumimoji="1" lang="ja-JP" altLang="en-US" sz="1200" dirty="0"/>
          </a:p>
        </p:txBody>
      </p:sp>
      <p:sp>
        <p:nvSpPr>
          <p:cNvPr id="13" name="テキスト ボックス 12"/>
          <p:cNvSpPr txBox="1"/>
          <p:nvPr/>
        </p:nvSpPr>
        <p:spPr>
          <a:xfrm>
            <a:off x="4644008" y="215260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a:t>
            </a:r>
            <a:r>
              <a:rPr kumimoji="1" lang="en-US" altLang="ja-JP" sz="1200" dirty="0" smtClean="0"/>
              <a:t>】</a:t>
            </a:r>
            <a:endParaRPr kumimoji="1" lang="ja-JP" altLang="en-US" sz="1200" dirty="0"/>
          </a:p>
        </p:txBody>
      </p:sp>
      <p:sp>
        <p:nvSpPr>
          <p:cNvPr id="12" name="正方形/長方形 11"/>
          <p:cNvSpPr/>
          <p:nvPr/>
        </p:nvSpPr>
        <p:spPr>
          <a:xfrm>
            <a:off x="107504" y="858198"/>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大阪府の社会増減を年次別にみると、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）年の東日本大震災以降、一貫して東京圏への転出が増えている一方で、他地域からの転入も増えています。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）年に九州・沖縄地区へ約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人の転出超過となった以外は、すべて転入超過となって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、特に東北、中部、関西からの転入が顕著です。</a:t>
            </a:r>
            <a:endParaRPr lang="en-US" altLang="ja-JP" sz="1600" dirty="0"/>
          </a:p>
        </p:txBody>
      </p:sp>
      <p:cxnSp>
        <p:nvCxnSpPr>
          <p:cNvPr id="7" name="直線コネクタ 6"/>
          <p:cNvCxnSpPr/>
          <p:nvPr/>
        </p:nvCxnSpPr>
        <p:spPr>
          <a:xfrm>
            <a:off x="1042021" y="3690044"/>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64088" y="4497214"/>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63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15779"/>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a:t>
            </a:r>
            <a:r>
              <a:rPr lang="ja-JP" altLang="en-US" dirty="0" smtClean="0">
                <a:solidFill>
                  <a:prstClr val="black"/>
                </a:solidFill>
                <a:latin typeface="+mn-ea"/>
                <a:cs typeface="ＭＳ Ｐゴシック" pitchFamily="50" charset="-128"/>
              </a:rPr>
              <a:t>の東京圏に対する転出入の状況の推移</a:t>
            </a:r>
            <a:endParaRPr lang="ja-JP" altLang="en-US" dirty="0">
              <a:solidFill>
                <a:prstClr val="black"/>
              </a:solidFill>
              <a:latin typeface="+mn-ea"/>
              <a:cs typeface="Meiryo UI" panose="020B0604030504040204" pitchFamily="50" charset="-128"/>
            </a:endParaRPr>
          </a:p>
        </p:txBody>
      </p:sp>
      <p:cxnSp>
        <p:nvCxnSpPr>
          <p:cNvPr id="13" name="直線コネクタ 1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07504" y="836712"/>
            <a:ext cx="9036496" cy="954107"/>
          </a:xfrm>
          <a:prstGeom prst="rect">
            <a:avLst/>
          </a:prstGeom>
        </p:spPr>
        <p:txBody>
          <a:bodyPr wrap="square">
            <a:spAutoFit/>
          </a:bodyPr>
          <a:lstStyle/>
          <a:p>
            <a:pPr marL="180000" indent="-457200"/>
            <a:r>
              <a:rPr lang="ja-JP" altLang="en-US" sz="1600" dirty="0" smtClean="0"/>
              <a:t>○　圏域</a:t>
            </a:r>
            <a:r>
              <a:rPr lang="ja-JP" altLang="en-US" sz="1600" dirty="0"/>
              <a:t>別にみると、</a:t>
            </a:r>
            <a:r>
              <a:rPr lang="ja-JP" altLang="en-US" sz="1600" dirty="0" smtClean="0"/>
              <a:t>東京圏へ</a:t>
            </a:r>
            <a:r>
              <a:rPr lang="ja-JP" altLang="en-US" sz="1600" dirty="0"/>
              <a:t>の人口流出が顕著です。</a:t>
            </a:r>
            <a:r>
              <a:rPr lang="en-US" altLang="ja-JP" sz="1600" dirty="0" smtClean="0"/>
              <a:t>2014(H26)</a:t>
            </a:r>
            <a:r>
              <a:rPr lang="ja-JP" altLang="en-US" sz="1600" dirty="0"/>
              <a:t>年には、大阪府から</a:t>
            </a:r>
            <a:r>
              <a:rPr lang="ja-JP" altLang="en-US" sz="1600" dirty="0" smtClean="0"/>
              <a:t>は</a:t>
            </a:r>
            <a:r>
              <a:rPr lang="en-US" altLang="ja-JP" sz="1600" dirty="0" smtClean="0"/>
              <a:t>41,034</a:t>
            </a:r>
            <a:r>
              <a:rPr lang="ja-JP" altLang="en-US" sz="1600" dirty="0" smtClean="0"/>
              <a:t>人</a:t>
            </a:r>
            <a:r>
              <a:rPr lang="ja-JP" altLang="en-US" sz="1600" dirty="0"/>
              <a:t>が東京圏へ転出した一方、東京圏からの転入</a:t>
            </a:r>
            <a:r>
              <a:rPr lang="ja-JP" altLang="en-US" sz="1600" dirty="0" smtClean="0"/>
              <a:t>は</a:t>
            </a:r>
            <a:r>
              <a:rPr lang="en-US" altLang="ja-JP" sz="1600" dirty="0" smtClean="0"/>
              <a:t>30,129</a:t>
            </a:r>
            <a:r>
              <a:rPr lang="ja-JP" altLang="en-US" sz="1600" dirty="0" smtClean="0"/>
              <a:t>人</a:t>
            </a:r>
            <a:r>
              <a:rPr lang="ja-JP" altLang="en-US" sz="1600" dirty="0"/>
              <a:t>と</a:t>
            </a:r>
            <a:r>
              <a:rPr lang="ja-JP" altLang="en-US" sz="1600" dirty="0" smtClean="0"/>
              <a:t>約</a:t>
            </a:r>
            <a:r>
              <a:rPr lang="en-US" altLang="ja-JP" sz="1600" dirty="0" smtClean="0"/>
              <a:t>11,000</a:t>
            </a:r>
            <a:r>
              <a:rPr lang="ja-JP" altLang="en-US" sz="1600" dirty="0"/>
              <a:t>人の転出超過でした</a:t>
            </a:r>
            <a:r>
              <a:rPr lang="ja-JP" altLang="en-US" sz="1600" dirty="0" smtClean="0"/>
              <a:t>。</a:t>
            </a:r>
            <a:endParaRPr lang="en-US" altLang="ja-JP" sz="1600" dirty="0" smtClean="0"/>
          </a:p>
          <a:p>
            <a:pPr marL="180000" indent="-457200"/>
            <a:r>
              <a:rPr lang="ja-JP" altLang="en-US" sz="1200" dirty="0"/>
              <a:t>　</a:t>
            </a:r>
            <a:endParaRPr lang="en-US" altLang="ja-JP" sz="1200" dirty="0" smtClean="0"/>
          </a:p>
          <a:p>
            <a:pPr marL="180000" indent="-457200"/>
            <a:r>
              <a:rPr lang="ja-JP" altLang="en-US" sz="1200" dirty="0"/>
              <a:t>　</a:t>
            </a:r>
            <a:r>
              <a:rPr lang="ja-JP" altLang="en-US" sz="1200" dirty="0" smtClean="0"/>
              <a:t>　　　　　　　　　　　　　　　　　　　　　　　　　　　　　　　　　　　　　　　　　　　　　</a:t>
            </a:r>
            <a:endParaRPr lang="ja-JP" altLang="en-US" sz="1200" dirty="0"/>
          </a:p>
        </p:txBody>
      </p: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88" y="1772816"/>
            <a:ext cx="7855969" cy="44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8"/>
          <p:cNvSpPr txBox="1">
            <a:spLocks noChangeArrowheads="1"/>
          </p:cNvSpPr>
          <p:nvPr/>
        </p:nvSpPr>
        <p:spPr bwMode="auto">
          <a:xfrm>
            <a:off x="971600" y="6142157"/>
            <a:ext cx="423043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外国人を含んでいない。</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p:txBody>
      </p:sp>
    </p:spTree>
    <p:extLst>
      <p:ext uri="{BB962C8B-B14F-4D97-AF65-F5344CB8AC3E}">
        <p14:creationId xmlns:p14="http://schemas.microsoft.com/office/powerpoint/2010/main" val="10191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210706"/>
            <a:ext cx="7776865" cy="438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大阪府の転</a:t>
            </a:r>
            <a:r>
              <a:rPr lang="ja-JP" altLang="en-US" dirty="0" smtClean="0">
                <a:solidFill>
                  <a:prstClr val="black"/>
                </a:solidFill>
                <a:latin typeface="+mn-ea"/>
                <a:cs typeface="ＭＳ Ｐゴシック" pitchFamily="50" charset="-128"/>
              </a:rPr>
              <a:t>出入の状況</a:t>
            </a:r>
            <a:r>
              <a:rPr lang="ja-JP" altLang="en-US" dirty="0">
                <a:solidFill>
                  <a:prstClr val="black"/>
                </a:solidFill>
                <a:latin typeface="+mn-ea"/>
                <a:cs typeface="ＭＳ Ｐゴシック" pitchFamily="50" charset="-128"/>
              </a:rPr>
              <a:t>の推移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大阪府</a:t>
            </a:r>
            <a:r>
              <a:rPr lang="ja-JP" altLang="en-US" sz="1600" dirty="0"/>
              <a:t>と他の都道府県との転出入の状況をみると、</a:t>
            </a:r>
            <a:r>
              <a:rPr lang="en-US" altLang="ja-JP" sz="1600" dirty="0"/>
              <a:t>1976(S51)</a:t>
            </a:r>
            <a:r>
              <a:rPr lang="ja-JP" altLang="en-US" sz="1600" dirty="0"/>
              <a:t>年以降、</a:t>
            </a:r>
            <a:r>
              <a:rPr lang="en-US" altLang="ja-JP" sz="1600" dirty="0"/>
              <a:t>1995(H7)</a:t>
            </a:r>
            <a:r>
              <a:rPr lang="ja-JP" altLang="en-US" sz="1600" dirty="0"/>
              <a:t>年を除き、一貫して転出</a:t>
            </a:r>
            <a:r>
              <a:rPr lang="ja-JP" altLang="en-US" sz="1600" dirty="0" smtClean="0"/>
              <a:t>超過（「社会減」）の傾向</a:t>
            </a:r>
            <a:r>
              <a:rPr lang="ja-JP" altLang="en-US" sz="1600" dirty="0"/>
              <a:t>が続いていました</a:t>
            </a:r>
            <a:r>
              <a:rPr lang="ja-JP" altLang="en-US" sz="1600" dirty="0" smtClean="0"/>
              <a:t>。東日本</a:t>
            </a:r>
            <a:r>
              <a:rPr lang="ja-JP" altLang="en-US" sz="1600" dirty="0"/>
              <a:t>大震災の影響も</a:t>
            </a:r>
            <a:r>
              <a:rPr lang="ja-JP" altLang="en-US" sz="1600" dirty="0" smtClean="0"/>
              <a:t>あり</a:t>
            </a:r>
            <a:r>
              <a:rPr lang="ja-JP" altLang="en-US" sz="1600" dirty="0"/>
              <a:t>、</a:t>
            </a:r>
            <a:r>
              <a:rPr lang="en-US" altLang="ja-JP" sz="1600" dirty="0" smtClean="0"/>
              <a:t>2011(H23</a:t>
            </a:r>
            <a:r>
              <a:rPr lang="en-US" altLang="ja-JP" sz="1600" dirty="0"/>
              <a:t>)</a:t>
            </a:r>
            <a:r>
              <a:rPr lang="ja-JP" altLang="en-US" sz="1600" dirty="0" smtClean="0"/>
              <a:t>年には転出者数</a:t>
            </a:r>
            <a:r>
              <a:rPr lang="ja-JP" altLang="en-US" sz="1600" dirty="0"/>
              <a:t>は</a:t>
            </a:r>
            <a:r>
              <a:rPr lang="en-US" altLang="ja-JP" sz="1600" dirty="0"/>
              <a:t>151,156</a:t>
            </a:r>
            <a:r>
              <a:rPr lang="ja-JP" altLang="en-US" sz="1600" dirty="0"/>
              <a:t>人、転入者数は</a:t>
            </a:r>
            <a:r>
              <a:rPr lang="en-US" altLang="ja-JP" sz="1600" dirty="0"/>
              <a:t>156,059</a:t>
            </a:r>
            <a:r>
              <a:rPr lang="ja-JP" altLang="en-US" sz="1600" dirty="0"/>
              <a:t>人と、転入者が転出者を上回る「社会増」となりました</a:t>
            </a:r>
            <a:r>
              <a:rPr lang="ja-JP" altLang="en-US" sz="1600" dirty="0" smtClean="0"/>
              <a:t>。</a:t>
            </a:r>
            <a:endParaRPr lang="en-US" altLang="ja-JP" sz="1600" dirty="0" smtClean="0"/>
          </a:p>
          <a:p>
            <a:pPr marL="180000" indent="-457200"/>
            <a:r>
              <a:rPr lang="ja-JP" altLang="en-US" sz="1600" dirty="0" smtClean="0"/>
              <a:t>○　その後、</a:t>
            </a:r>
            <a:r>
              <a:rPr lang="en-US" altLang="ja-JP" sz="1600" dirty="0" smtClean="0"/>
              <a:t>2013(H25)</a:t>
            </a:r>
            <a:r>
              <a:rPr lang="ja-JP" altLang="en-US" sz="1600" dirty="0" smtClean="0"/>
              <a:t>年までの</a:t>
            </a:r>
            <a:r>
              <a:rPr lang="en-US" altLang="ja-JP" sz="1600" dirty="0"/>
              <a:t>3</a:t>
            </a:r>
            <a:r>
              <a:rPr lang="ja-JP" altLang="en-US" sz="1600" dirty="0" smtClean="0"/>
              <a:t>年間は「社会増」の状況が続いていましたが、</a:t>
            </a:r>
            <a:r>
              <a:rPr lang="en-US" altLang="ja-JP" sz="1600" dirty="0" smtClean="0"/>
              <a:t>2014(H26)</a:t>
            </a:r>
            <a:r>
              <a:rPr lang="ja-JP" altLang="en-US" sz="1600" dirty="0" smtClean="0"/>
              <a:t>年は再び</a:t>
            </a:r>
            <a:r>
              <a:rPr lang="en-US" altLang="ja-JP" sz="1600" dirty="0" smtClean="0"/>
              <a:t/>
            </a:r>
            <a:br>
              <a:rPr lang="en-US" altLang="ja-JP" sz="1600" dirty="0" smtClean="0"/>
            </a:br>
            <a:r>
              <a:rPr lang="ja-JP" altLang="en-US" sz="1600" dirty="0" smtClean="0"/>
              <a:t>「社会減」に転じました。</a:t>
            </a:r>
            <a:endParaRPr lang="en-US" altLang="ja-JP" sz="1600" dirty="0"/>
          </a:p>
        </p:txBody>
      </p:sp>
      <p:sp>
        <p:nvSpPr>
          <p:cNvPr id="11" name="Text Box 3"/>
          <p:cNvSpPr txBox="1">
            <a:spLocks noChangeArrowheads="1"/>
          </p:cNvSpPr>
          <p:nvPr/>
        </p:nvSpPr>
        <p:spPr bwMode="auto">
          <a:xfrm>
            <a:off x="683568" y="6495973"/>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Tree>
    <p:extLst>
      <p:ext uri="{BB962C8B-B14F-4D97-AF65-F5344CB8AC3E}">
        <p14:creationId xmlns:p14="http://schemas.microsoft.com/office/powerpoint/2010/main" val="24002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対東京圏への</a:t>
            </a:r>
            <a:r>
              <a:rPr lang="ja-JP" altLang="en-US" dirty="0" smtClean="0">
                <a:solidFill>
                  <a:prstClr val="black"/>
                </a:solidFill>
                <a:latin typeface="+mn-ea"/>
                <a:cs typeface="ＭＳ Ｐゴシック" pitchFamily="50" charset="-128"/>
              </a:rPr>
              <a:t>転</a:t>
            </a:r>
            <a:r>
              <a:rPr lang="ja-JP" altLang="en-US" dirty="0">
                <a:solidFill>
                  <a:prstClr val="black"/>
                </a:solidFill>
                <a:latin typeface="+mn-ea"/>
                <a:cs typeface="ＭＳ Ｐゴシック" pitchFamily="50" charset="-128"/>
              </a:rPr>
              <a:t>出入状況の</a:t>
            </a:r>
            <a:r>
              <a:rPr lang="ja-JP" altLang="en-US" dirty="0" smtClean="0">
                <a:solidFill>
                  <a:prstClr val="black"/>
                </a:solidFill>
                <a:latin typeface="+mn-ea"/>
                <a:cs typeface="ＭＳ Ｐゴシック" pitchFamily="50" charset="-128"/>
              </a:rPr>
              <a:t>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大阪府－対東京圏の転出入状況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
        <p:nvSpPr>
          <p:cNvPr id="12" name="正方形/長方形 11"/>
          <p:cNvSpPr/>
          <p:nvPr/>
        </p:nvSpPr>
        <p:spPr>
          <a:xfrm>
            <a:off x="107504" y="3810526"/>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圏－対東京圏の転出入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1954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7217"/>
            <a:ext cx="7868196" cy="26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09" y="4077072"/>
            <a:ext cx="7964015" cy="26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539552" y="6669360"/>
            <a:ext cx="2880320"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81488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48510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42"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8642" y="2143889"/>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3" name="テキスト ボックス 12"/>
          <p:cNvSpPr txBox="1"/>
          <p:nvPr/>
        </p:nvSpPr>
        <p:spPr>
          <a:xfrm>
            <a:off x="4543796" y="213285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14" name="正方形/長方形 13"/>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年代</a:t>
            </a:r>
            <a:r>
              <a:rPr lang="ja-JP" altLang="en-US" sz="1600" dirty="0"/>
              <a:t>別にみると</a:t>
            </a:r>
            <a:r>
              <a:rPr lang="ja-JP" altLang="en-US" sz="1600" dirty="0" smtClean="0"/>
              <a:t>、男性・女性とも、</a:t>
            </a:r>
            <a:r>
              <a:rPr lang="en-US" altLang="ja-JP" sz="1600" dirty="0" smtClean="0"/>
              <a:t>15</a:t>
            </a:r>
            <a:r>
              <a:rPr lang="ja-JP" altLang="en-US" sz="1600" dirty="0"/>
              <a:t>～</a:t>
            </a:r>
            <a:r>
              <a:rPr lang="en-US" altLang="ja-JP" sz="1600" dirty="0"/>
              <a:t>24</a:t>
            </a:r>
            <a:r>
              <a:rPr lang="ja-JP" altLang="en-US" sz="1600" dirty="0"/>
              <a:t>歳は</a:t>
            </a:r>
            <a:r>
              <a:rPr lang="ja-JP" altLang="en-US" sz="1600" dirty="0" smtClean="0"/>
              <a:t>転入超過に</a:t>
            </a:r>
            <a:r>
              <a:rPr lang="ja-JP" altLang="en-US" sz="1600" dirty="0"/>
              <a:t>対し、他の年代は概ね転出超過の傾向で、特に</a:t>
            </a:r>
            <a:r>
              <a:rPr lang="en-US" altLang="ja-JP" sz="1600" dirty="0"/>
              <a:t>30</a:t>
            </a:r>
            <a:r>
              <a:rPr lang="ja-JP" altLang="en-US" sz="1600" dirty="0"/>
              <a:t>～</a:t>
            </a:r>
            <a:r>
              <a:rPr lang="en-US" altLang="ja-JP" sz="1600" dirty="0"/>
              <a:t>39</a:t>
            </a:r>
            <a:r>
              <a:rPr lang="ja-JP" altLang="en-US" sz="1600" dirty="0" smtClean="0"/>
              <a:t>歳</a:t>
            </a:r>
            <a:r>
              <a:rPr lang="ja-JP" altLang="en-US" sz="1600" dirty="0"/>
              <a:t>の</a:t>
            </a:r>
            <a:r>
              <a:rPr lang="ja-JP" altLang="en-US" sz="1600" dirty="0" smtClean="0"/>
              <a:t>転出超過数</a:t>
            </a:r>
            <a:r>
              <a:rPr lang="ja-JP" altLang="en-US" sz="1600" dirty="0"/>
              <a:t>が多くなっており、中堅世代の</a:t>
            </a:r>
            <a:r>
              <a:rPr lang="ja-JP" altLang="en-US" sz="1600" dirty="0" smtClean="0"/>
              <a:t>人口転出が顕著になっています。</a:t>
            </a:r>
            <a:endParaRPr lang="en-US" altLang="ja-JP" sz="1600" dirty="0" smtClean="0"/>
          </a:p>
          <a:p>
            <a:pPr marL="180000" indent="-457200"/>
            <a:r>
              <a:rPr lang="ja-JP" altLang="en-US" sz="1600" dirty="0" smtClean="0"/>
              <a:t>○　</a:t>
            </a:r>
            <a:r>
              <a:rPr lang="ja-JP" altLang="en-US" sz="1600" dirty="0"/>
              <a:t>また</a:t>
            </a:r>
            <a:r>
              <a:rPr lang="ja-JP" altLang="en-US" sz="1600" dirty="0" smtClean="0"/>
              <a:t>、</a:t>
            </a:r>
            <a:r>
              <a:rPr lang="en-US" altLang="ja-JP" sz="1600" dirty="0" smtClean="0"/>
              <a:t>15</a:t>
            </a:r>
            <a:r>
              <a:rPr lang="ja-JP" altLang="en-US" sz="1600" dirty="0" smtClean="0"/>
              <a:t>～</a:t>
            </a:r>
            <a:r>
              <a:rPr lang="en-US" altLang="ja-JP" sz="1600" dirty="0" smtClean="0"/>
              <a:t>24</a:t>
            </a:r>
            <a:r>
              <a:rPr lang="ja-JP" altLang="en-US" sz="1600" dirty="0" smtClean="0"/>
              <a:t>歳では、女性は男性の</a:t>
            </a:r>
            <a:r>
              <a:rPr lang="en-US" altLang="ja-JP" sz="1600" dirty="0" smtClean="0"/>
              <a:t>2</a:t>
            </a:r>
            <a:r>
              <a:rPr lang="ja-JP" altLang="en-US" sz="1600" dirty="0" smtClean="0"/>
              <a:t>倍程度転入しています。</a:t>
            </a:r>
            <a:endParaRPr lang="ja-JP" altLang="en-US" sz="1600" dirty="0"/>
          </a:p>
        </p:txBody>
      </p:sp>
      <p:sp>
        <p:nvSpPr>
          <p:cNvPr id="7" name="正方形/長方形 6"/>
          <p:cNvSpPr/>
          <p:nvPr/>
        </p:nvSpPr>
        <p:spPr>
          <a:xfrm>
            <a:off x="1168781"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170616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5385354"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591210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形吹き出し 7"/>
          <p:cNvSpPr/>
          <p:nvPr/>
        </p:nvSpPr>
        <p:spPr>
          <a:xfrm>
            <a:off x="1766809" y="2420888"/>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1,294</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0" name="円形吹き出し 19"/>
          <p:cNvSpPr/>
          <p:nvPr/>
        </p:nvSpPr>
        <p:spPr>
          <a:xfrm>
            <a:off x="283150" y="2636912"/>
            <a:ext cx="1294064" cy="648000"/>
          </a:xfrm>
          <a:prstGeom prst="wedgeEllipseCallout">
            <a:avLst>
              <a:gd name="adj1" fmla="val 32574"/>
              <a:gd name="adj2" fmla="val 6085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3,853</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3" name="円形吹き出し 22"/>
          <p:cNvSpPr/>
          <p:nvPr/>
        </p:nvSpPr>
        <p:spPr>
          <a:xfrm>
            <a:off x="5990167" y="2240904"/>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1,281</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4" name="円形吹き出し 23"/>
          <p:cNvSpPr/>
          <p:nvPr/>
        </p:nvSpPr>
        <p:spPr>
          <a:xfrm>
            <a:off x="4211960" y="2420888"/>
            <a:ext cx="1294064" cy="648000"/>
          </a:xfrm>
          <a:prstGeom prst="wedgeEllipseCallout">
            <a:avLst>
              <a:gd name="adj1" fmla="val 48185"/>
              <a:gd name="adj2" fmla="val 526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6,202</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Tree>
    <p:extLst>
      <p:ext uri="{BB962C8B-B14F-4D97-AF65-F5344CB8AC3E}">
        <p14:creationId xmlns:p14="http://schemas.microsoft.com/office/powerpoint/2010/main" val="36629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358" y="4114008"/>
            <a:ext cx="4094062" cy="257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31" y="4114008"/>
            <a:ext cx="4094061" cy="257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074" y="1113711"/>
            <a:ext cx="4160346" cy="26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931" y="1123583"/>
            <a:ext cx="4149717" cy="260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関西圏・東京圏</a:t>
            </a:r>
            <a:r>
              <a:rPr lang="ja-JP" altLang="en-US" dirty="0" smtClean="0">
                <a:solidFill>
                  <a:prstClr val="black"/>
                </a:solidFill>
                <a:latin typeface="+mn-ea"/>
                <a:cs typeface="ＭＳ Ｐゴシック" pitchFamily="50" charset="-128"/>
              </a:rPr>
              <a:t>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195864" y="674943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テキスト ボックス 19"/>
          <p:cNvSpPr txBox="1"/>
          <p:nvPr/>
        </p:nvSpPr>
        <p:spPr>
          <a:xfrm>
            <a:off x="348642" y="846584"/>
            <a:ext cx="1728192" cy="276999"/>
          </a:xfrm>
          <a:prstGeom prst="rect">
            <a:avLst/>
          </a:prstGeom>
          <a:noFill/>
        </p:spPr>
        <p:txBody>
          <a:bodyPr wrap="square" rtlCol="0">
            <a:spAutoFit/>
          </a:bodyPr>
          <a:lstStyle/>
          <a:p>
            <a:r>
              <a:rPr kumimoji="1" lang="en-US" altLang="ja-JP" sz="1200" dirty="0" smtClean="0"/>
              <a:t>【</a:t>
            </a:r>
            <a:r>
              <a:rPr lang="ja-JP" altLang="en-US" sz="1200" dirty="0"/>
              <a:t>関西</a:t>
            </a:r>
            <a:r>
              <a:rPr kumimoji="1" lang="ja-JP" altLang="en-US" sz="1200" dirty="0" smtClean="0"/>
              <a:t>圏：男性</a:t>
            </a:r>
            <a:r>
              <a:rPr kumimoji="1" lang="en-US" altLang="ja-JP" sz="1200" dirty="0" smtClean="0"/>
              <a:t>】</a:t>
            </a:r>
            <a:endParaRPr kumimoji="1" lang="ja-JP" altLang="en-US" sz="1200" dirty="0"/>
          </a:p>
        </p:txBody>
      </p:sp>
      <p:sp>
        <p:nvSpPr>
          <p:cNvPr id="23" name="テキスト ボックス 22"/>
          <p:cNvSpPr txBox="1"/>
          <p:nvPr/>
        </p:nvSpPr>
        <p:spPr>
          <a:xfrm>
            <a:off x="4543796" y="83671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関西圏：女性</a:t>
            </a:r>
            <a:r>
              <a:rPr kumimoji="1" lang="en-US" altLang="ja-JP" sz="1200" dirty="0" smtClean="0"/>
              <a:t>】</a:t>
            </a:r>
            <a:endParaRPr kumimoji="1" lang="ja-JP" altLang="en-US" sz="1200" dirty="0"/>
          </a:p>
        </p:txBody>
      </p:sp>
      <p:sp>
        <p:nvSpPr>
          <p:cNvPr id="5" name="円/楕円 4"/>
          <p:cNvSpPr/>
          <p:nvPr/>
        </p:nvSpPr>
        <p:spPr>
          <a:xfrm>
            <a:off x="1331640" y="2780928"/>
            <a:ext cx="504056" cy="8784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円/楕円 13"/>
          <p:cNvSpPr/>
          <p:nvPr/>
        </p:nvSpPr>
        <p:spPr>
          <a:xfrm>
            <a:off x="5637382" y="1340768"/>
            <a:ext cx="252028" cy="4914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251520" y="3867248"/>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東京圏：男性</a:t>
            </a:r>
            <a:r>
              <a:rPr kumimoji="1" lang="en-US" altLang="ja-JP" sz="1200" dirty="0" smtClean="0"/>
              <a:t>】</a:t>
            </a:r>
            <a:endParaRPr kumimoji="1" lang="ja-JP" altLang="en-US" sz="1200" dirty="0"/>
          </a:p>
        </p:txBody>
      </p:sp>
      <p:sp>
        <p:nvSpPr>
          <p:cNvPr id="18" name="テキスト ボックス 17"/>
          <p:cNvSpPr txBox="1"/>
          <p:nvPr/>
        </p:nvSpPr>
        <p:spPr>
          <a:xfrm>
            <a:off x="4499992" y="385737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東京圏：女性</a:t>
            </a:r>
            <a:r>
              <a:rPr kumimoji="1" lang="en-US" altLang="ja-JP" sz="1200" dirty="0" smtClean="0"/>
              <a:t>】</a:t>
            </a:r>
            <a:endParaRPr kumimoji="1" lang="ja-JP" altLang="en-US" sz="1200" dirty="0"/>
          </a:p>
        </p:txBody>
      </p:sp>
      <p:sp>
        <p:nvSpPr>
          <p:cNvPr id="24" name="円/楕円 23"/>
          <p:cNvSpPr/>
          <p:nvPr/>
        </p:nvSpPr>
        <p:spPr>
          <a:xfrm>
            <a:off x="1433362" y="5760547"/>
            <a:ext cx="432048" cy="47676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円/楕円 24"/>
          <p:cNvSpPr/>
          <p:nvPr/>
        </p:nvSpPr>
        <p:spPr>
          <a:xfrm>
            <a:off x="5796136" y="5733256"/>
            <a:ext cx="504056" cy="57991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Tree>
    <p:extLst>
      <p:ext uri="{BB962C8B-B14F-4D97-AF65-F5344CB8AC3E}">
        <p14:creationId xmlns:p14="http://schemas.microsoft.com/office/powerpoint/2010/main" val="329221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a:t>
            </a:r>
            <a:r>
              <a:rPr lang="ja-JP" altLang="en-US" dirty="0" smtClean="0">
                <a:solidFill>
                  <a:prstClr val="black"/>
                </a:solidFill>
                <a:latin typeface="+mn-ea"/>
                <a:cs typeface="ＭＳ Ｐゴシック" pitchFamily="50" charset="-128"/>
              </a:rPr>
              <a:t>年齢階層別転出入分析①</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037972" y="624575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2013(H25)</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2642435" cy="477053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年齢階層別の転出入状況をみると、進学・就職を機に大阪に転入していることが伺えます。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ただし、大学生新卒者が就職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年目頃となる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歳代において、異動・転職などにより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で大阪を離れていることが伺えます。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p>
          <a:p>
            <a:pPr marL="180000" indent="-457200"/>
            <a:r>
              <a:rPr lang="ja-JP" altLang="en-US" sz="1600" dirty="0" smtClean="0"/>
              <a:t>○　また、女性は男性に比べて地元で就職する傾向が強いことが伺えます。</a:t>
            </a:r>
            <a:endParaRPr lang="en-US" altLang="ja-JP" sz="1600" dirty="0" smtClean="0"/>
          </a:p>
          <a:p>
            <a:pPr marL="180000" indent="-457200"/>
            <a:endParaRPr lang="en-US" altLang="ja-JP" sz="1600" dirty="0" smtClean="0"/>
          </a:p>
          <a:p>
            <a:pPr marL="180000" indent="-457200"/>
            <a:r>
              <a:rPr lang="ja-JP" altLang="en-US" sz="1600" dirty="0" smtClean="0"/>
              <a:t>○</a:t>
            </a:r>
            <a:r>
              <a:rPr lang="en-US" altLang="ja-JP" sz="1600" dirty="0" smtClean="0"/>
              <a:t>60</a:t>
            </a:r>
            <a:r>
              <a:rPr lang="ja-JP" altLang="en-US" sz="1600" dirty="0" smtClean="0"/>
              <a:t>歳以上では転出超過となっていますが、これは定年を契機にふるさとに戻る等の理由により、大阪から転出しているものと推察されます。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060" y="908720"/>
            <a:ext cx="5206436"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328" y="3608562"/>
            <a:ext cx="5202168"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627784"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8" name="テキスト ボックス 17"/>
          <p:cNvSpPr txBox="1"/>
          <p:nvPr/>
        </p:nvSpPr>
        <p:spPr>
          <a:xfrm>
            <a:off x="2627784" y="360856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6" name="円/楕円 5"/>
          <p:cNvSpPr/>
          <p:nvPr/>
        </p:nvSpPr>
        <p:spPr>
          <a:xfrm rot="3060000">
            <a:off x="5172095" y="1830203"/>
            <a:ext cx="1284268"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円/楕円 23"/>
          <p:cNvSpPr/>
          <p:nvPr/>
        </p:nvSpPr>
        <p:spPr>
          <a:xfrm rot="3060000">
            <a:off x="5265054" y="4629035"/>
            <a:ext cx="1135392"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 name="円/楕円 24"/>
          <p:cNvSpPr/>
          <p:nvPr/>
        </p:nvSpPr>
        <p:spPr>
          <a:xfrm rot="18540000" flipH="1">
            <a:off x="4995455" y="4441355"/>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円/楕円 25"/>
          <p:cNvSpPr/>
          <p:nvPr/>
        </p:nvSpPr>
        <p:spPr>
          <a:xfrm rot="18540000" flipH="1">
            <a:off x="4930130" y="1446991"/>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円/楕円 26"/>
          <p:cNvSpPr/>
          <p:nvPr/>
        </p:nvSpPr>
        <p:spPr>
          <a:xfrm rot="3060000">
            <a:off x="4031077" y="2424986"/>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円/楕円 27"/>
          <p:cNvSpPr/>
          <p:nvPr/>
        </p:nvSpPr>
        <p:spPr>
          <a:xfrm rot="3060000">
            <a:off x="4031077" y="5120145"/>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円/楕円 28"/>
          <p:cNvSpPr/>
          <p:nvPr/>
        </p:nvSpPr>
        <p:spPr>
          <a:xfrm rot="1200000" flipH="1" flipV="1">
            <a:off x="6850664" y="2677167"/>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円/楕円 29"/>
          <p:cNvSpPr/>
          <p:nvPr/>
        </p:nvSpPr>
        <p:spPr>
          <a:xfrm rot="1200000" flipH="1" flipV="1">
            <a:off x="6809251" y="5426040"/>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右中かっこ 6"/>
          <p:cNvSpPr/>
          <p:nvPr/>
        </p:nvSpPr>
        <p:spPr>
          <a:xfrm rot="720000" flipH="1">
            <a:off x="4729204" y="1227885"/>
            <a:ext cx="129319" cy="1567557"/>
          </a:xfrm>
          <a:prstGeom prst="rightBrace">
            <a:avLst>
              <a:gd name="adj1" fmla="val 8333"/>
              <a:gd name="adj2" fmla="val 1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720000" flipH="1">
            <a:off x="4694384" y="4104656"/>
            <a:ext cx="185966" cy="1363546"/>
          </a:xfrm>
          <a:prstGeom prst="rightBrace">
            <a:avLst>
              <a:gd name="adj1" fmla="val 8333"/>
              <a:gd name="adj2" fmla="val 382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786075" y="1399750"/>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cxnSp>
        <p:nvCxnSpPr>
          <p:cNvPr id="9" name="直線矢印コネクタ 8"/>
          <p:cNvCxnSpPr>
            <a:stCxn id="33" idx="3"/>
          </p:cNvCxnSpPr>
          <p:nvPr/>
        </p:nvCxnSpPr>
        <p:spPr>
          <a:xfrm flipV="1">
            <a:off x="3609180" y="1523387"/>
            <a:ext cx="1222366" cy="23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 idx="3"/>
            <a:endCxn id="32" idx="1"/>
          </p:cNvCxnSpPr>
          <p:nvPr/>
        </p:nvCxnSpPr>
        <p:spPr>
          <a:xfrm>
            <a:off x="3573045" y="4401346"/>
            <a:ext cx="1156620" cy="209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832750" y="1065664"/>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cxnSp>
        <p:nvCxnSpPr>
          <p:cNvPr id="15" name="直線矢印コネクタ 14"/>
          <p:cNvCxnSpPr>
            <a:stCxn id="36" idx="2"/>
            <a:endCxn id="6" idx="0"/>
          </p:cNvCxnSpPr>
          <p:nvPr/>
        </p:nvCxnSpPr>
        <p:spPr>
          <a:xfrm flipH="1">
            <a:off x="5954131" y="1442883"/>
            <a:ext cx="670918" cy="454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65" idx="2"/>
            <a:endCxn id="24" idx="0"/>
          </p:cNvCxnSpPr>
          <p:nvPr/>
        </p:nvCxnSpPr>
        <p:spPr>
          <a:xfrm flipH="1">
            <a:off x="5972652" y="4081067"/>
            <a:ext cx="669775" cy="6146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7" idx="0"/>
          </p:cNvCxnSpPr>
          <p:nvPr/>
        </p:nvCxnSpPr>
        <p:spPr>
          <a:xfrm flipH="1">
            <a:off x="4374313" y="1442883"/>
            <a:ext cx="2250736" cy="1027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5" idx="2"/>
          </p:cNvCxnSpPr>
          <p:nvPr/>
        </p:nvCxnSpPr>
        <p:spPr>
          <a:xfrm flipH="1">
            <a:off x="4374315" y="4081067"/>
            <a:ext cx="2268112" cy="10659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49940" y="4254582"/>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sp>
        <p:nvSpPr>
          <p:cNvPr id="65" name="正方形/長方形 64"/>
          <p:cNvSpPr/>
          <p:nvPr/>
        </p:nvSpPr>
        <p:spPr>
          <a:xfrm>
            <a:off x="5850128" y="3703848"/>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sp>
        <p:nvSpPr>
          <p:cNvPr id="72" name="正方形/長方形 71"/>
          <p:cNvSpPr/>
          <p:nvPr/>
        </p:nvSpPr>
        <p:spPr>
          <a:xfrm>
            <a:off x="6888565" y="2208736"/>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sp>
        <p:nvSpPr>
          <p:cNvPr id="74" name="正方形/長方形 73"/>
          <p:cNvSpPr/>
          <p:nvPr/>
        </p:nvSpPr>
        <p:spPr>
          <a:xfrm>
            <a:off x="6957564" y="4614032"/>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cxnSp>
        <p:nvCxnSpPr>
          <p:cNvPr id="75" name="直線矢印コネクタ 74"/>
          <p:cNvCxnSpPr>
            <a:stCxn id="72" idx="2"/>
            <a:endCxn id="29" idx="3"/>
          </p:cNvCxnSpPr>
          <p:nvPr/>
        </p:nvCxnSpPr>
        <p:spPr>
          <a:xfrm flipH="1">
            <a:off x="7218691" y="2445353"/>
            <a:ext cx="309294" cy="3197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endCxn id="30" idx="4"/>
          </p:cNvCxnSpPr>
          <p:nvPr/>
        </p:nvCxnSpPr>
        <p:spPr>
          <a:xfrm flipH="1">
            <a:off x="7052902" y="4850650"/>
            <a:ext cx="544081" cy="582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749939" y="2244945"/>
            <a:ext cx="1001303" cy="724426"/>
          </a:xfrm>
          <a:prstGeom prst="rect">
            <a:avLst/>
          </a:prstGeom>
          <a:noFill/>
          <a:ln w="381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女性は男性に比べて地元での就職傾向が強い</a:t>
            </a:r>
            <a:endParaRPr kumimoji="1" lang="ja-JP" altLang="en-US" sz="1000" dirty="0"/>
          </a:p>
        </p:txBody>
      </p:sp>
      <p:cxnSp>
        <p:nvCxnSpPr>
          <p:cNvPr id="89" name="直線矢印コネクタ 88"/>
          <p:cNvCxnSpPr>
            <a:stCxn id="88" idx="3"/>
            <a:endCxn id="26" idx="7"/>
          </p:cNvCxnSpPr>
          <p:nvPr/>
        </p:nvCxnSpPr>
        <p:spPr>
          <a:xfrm flipV="1">
            <a:off x="3751242" y="1622945"/>
            <a:ext cx="1229392" cy="984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8" idx="3"/>
            <a:endCxn id="25" idx="0"/>
          </p:cNvCxnSpPr>
          <p:nvPr/>
        </p:nvCxnSpPr>
        <p:spPr>
          <a:xfrm>
            <a:off x="3751242" y="2607158"/>
            <a:ext cx="1359616" cy="187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Tree>
    <p:extLst>
      <p:ext uri="{BB962C8B-B14F-4D97-AF65-F5344CB8AC3E}">
        <p14:creationId xmlns:p14="http://schemas.microsoft.com/office/powerpoint/2010/main" val="426755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出入分析②</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転出入の状況を年齢階層別・地域別にみると、就職時、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歳代の中堅世代が東京圏に流出していることが分かります。また、退職後の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歳以上はすべての地域に対して流出超過となっています。　</a:t>
            </a:r>
            <a:endParaRPr lang="ja-JP" altLang="en-US" sz="160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034801" cy="43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
          <p:cNvSpPr txBox="1">
            <a:spLocks noChangeArrowheads="1"/>
          </p:cNvSpPr>
          <p:nvPr/>
        </p:nvSpPr>
        <p:spPr bwMode="auto">
          <a:xfrm>
            <a:off x="323528" y="6648270"/>
            <a:ext cx="286950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出典：住民基本台帳データ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2013(H25)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注</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外国人を含む（</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2012(H24)7</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月～）</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左中かっこ 7"/>
          <p:cNvSpPr/>
          <p:nvPr/>
        </p:nvSpPr>
        <p:spPr>
          <a:xfrm rot="16200000">
            <a:off x="4196160" y="4776400"/>
            <a:ext cx="160765" cy="2175090"/>
          </a:xfrm>
          <a:prstGeom prst="leftBrace">
            <a:avLst>
              <a:gd name="adj1" fmla="val 8333"/>
              <a:gd name="adj2" fmla="val 641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276543" y="5944327"/>
            <a:ext cx="2016224" cy="261610"/>
          </a:xfrm>
          <a:prstGeom prst="rect">
            <a:avLst/>
          </a:prstGeom>
          <a:noFill/>
        </p:spPr>
        <p:txBody>
          <a:bodyPr wrap="square" rtlCol="0">
            <a:spAutoFit/>
          </a:bodyPr>
          <a:lstStyle/>
          <a:p>
            <a:r>
              <a:rPr kumimoji="1" lang="en-US" altLang="ja-JP" sz="1100" dirty="0" smtClean="0"/>
              <a:t>5</a:t>
            </a:r>
            <a:r>
              <a:rPr kumimoji="1" lang="ja-JP" altLang="en-US" sz="1100" dirty="0" smtClean="0"/>
              <a:t>歳刻み</a:t>
            </a:r>
            <a:endParaRPr kumimoji="1" lang="ja-JP" altLang="en-US" sz="1100" dirty="0"/>
          </a:p>
        </p:txBody>
      </p:sp>
      <p:sp>
        <p:nvSpPr>
          <p:cNvPr id="10" name="正方形/長方形 9"/>
          <p:cNvSpPr/>
          <p:nvPr/>
        </p:nvSpPr>
        <p:spPr>
          <a:xfrm>
            <a:off x="2722964" y="6462918"/>
            <a:ext cx="3107158" cy="2784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dirty="0" smtClean="0"/>
              <a:t>大学・専門学校入学時に東京圏へ流出する割合が高い</a:t>
            </a:r>
            <a:endParaRPr kumimoji="1" lang="ja-JP" altLang="en-US" sz="1000" dirty="0"/>
          </a:p>
        </p:txBody>
      </p:sp>
      <p:cxnSp>
        <p:nvCxnSpPr>
          <p:cNvPr id="13" name="直線矢印コネクタ 12"/>
          <p:cNvCxnSpPr>
            <a:stCxn id="10" idx="0"/>
            <a:endCxn id="2049" idx="2"/>
          </p:cNvCxnSpPr>
          <p:nvPr/>
        </p:nvCxnSpPr>
        <p:spPr>
          <a:xfrm flipH="1" flipV="1">
            <a:off x="4056953" y="5806388"/>
            <a:ext cx="219590" cy="65653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5148064" y="5961536"/>
            <a:ext cx="2671721" cy="4335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就職時に東京圏との人口対流が生じているが、流出が上回っている</a:t>
            </a:r>
            <a:endParaRPr kumimoji="1" lang="ja-JP" altLang="en-US" sz="1000" dirty="0"/>
          </a:p>
        </p:txBody>
      </p:sp>
      <p:cxnSp>
        <p:nvCxnSpPr>
          <p:cNvPr id="26" name="直線矢印コネクタ 25"/>
          <p:cNvCxnSpPr>
            <a:stCxn id="25" idx="1"/>
          </p:cNvCxnSpPr>
          <p:nvPr/>
        </p:nvCxnSpPr>
        <p:spPr>
          <a:xfrm flipH="1" flipV="1">
            <a:off x="4788024" y="5783562"/>
            <a:ext cx="360040" cy="394773"/>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正方形/長方形 28"/>
          <p:cNvSpPr/>
          <p:nvPr/>
        </p:nvSpPr>
        <p:spPr>
          <a:xfrm>
            <a:off x="7744739" y="3861048"/>
            <a:ext cx="1236101" cy="1008112"/>
          </a:xfrm>
          <a:prstGeom prst="rect">
            <a:avLst/>
          </a:prstGeom>
          <a:ln>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000" dirty="0" smtClean="0"/>
              <a:t>30</a:t>
            </a:r>
            <a:r>
              <a:rPr kumimoji="1" lang="ja-JP" altLang="en-US" sz="1000" dirty="0" smtClean="0"/>
              <a:t>歳～</a:t>
            </a:r>
            <a:r>
              <a:rPr kumimoji="1" lang="en-US" altLang="ja-JP" sz="1000" dirty="0" smtClean="0"/>
              <a:t>39</a:t>
            </a:r>
            <a:r>
              <a:rPr kumimoji="1" lang="ja-JP" altLang="en-US" sz="1000" dirty="0" smtClean="0"/>
              <a:t>歳では、近畿内・東京圏との対流が多い。近畿内では、均衡しているのに対し、東京圏へは流出超過</a:t>
            </a:r>
            <a:endParaRPr kumimoji="1" lang="ja-JP" altLang="en-US" sz="1000" dirty="0"/>
          </a:p>
        </p:txBody>
      </p:sp>
      <p:cxnSp>
        <p:nvCxnSpPr>
          <p:cNvPr id="30" name="直線矢印コネクタ 29"/>
          <p:cNvCxnSpPr>
            <a:stCxn id="29" idx="1"/>
          </p:cNvCxnSpPr>
          <p:nvPr/>
        </p:nvCxnSpPr>
        <p:spPr>
          <a:xfrm flipH="1" flipV="1">
            <a:off x="5940152" y="3645586"/>
            <a:ext cx="1804587" cy="71951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29" idx="1"/>
          </p:cNvCxnSpPr>
          <p:nvPr/>
        </p:nvCxnSpPr>
        <p:spPr>
          <a:xfrm flipH="1">
            <a:off x="5922167" y="4365104"/>
            <a:ext cx="1822572" cy="1012105"/>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572553" y="6090394"/>
            <a:ext cx="1872208" cy="3732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000" dirty="0" smtClean="0"/>
              <a:t>近畿圏・東京圏との対流が多い。ただし、東京圏にはマイナス傾向</a:t>
            </a:r>
            <a:endParaRPr kumimoji="1" lang="ja-JP" altLang="en-US" sz="1000" dirty="0"/>
          </a:p>
        </p:txBody>
      </p:sp>
      <p:cxnSp>
        <p:nvCxnSpPr>
          <p:cNvPr id="37" name="直線矢印コネクタ 36"/>
          <p:cNvCxnSpPr>
            <a:stCxn id="36" idx="0"/>
          </p:cNvCxnSpPr>
          <p:nvPr/>
        </p:nvCxnSpPr>
        <p:spPr>
          <a:xfrm flipV="1">
            <a:off x="1508657" y="5517232"/>
            <a:ext cx="615071" cy="57316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36" idx="0"/>
          </p:cNvCxnSpPr>
          <p:nvPr/>
        </p:nvCxnSpPr>
        <p:spPr>
          <a:xfrm flipV="1">
            <a:off x="1508657" y="3717032"/>
            <a:ext cx="615071" cy="237336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7698365" y="2132856"/>
            <a:ext cx="1236101"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t>60</a:t>
            </a:r>
            <a:r>
              <a:rPr kumimoji="1" lang="ja-JP" altLang="en-US" sz="1000" dirty="0" smtClean="0"/>
              <a:t>歳以上はすべての地域に流出超過</a:t>
            </a:r>
            <a:endParaRPr kumimoji="1" lang="en-US" altLang="ja-JP" sz="1000" dirty="0" smtClean="0"/>
          </a:p>
        </p:txBody>
      </p:sp>
    </p:spTree>
    <p:extLst>
      <p:ext uri="{BB962C8B-B14F-4D97-AF65-F5344CB8AC3E}">
        <p14:creationId xmlns:p14="http://schemas.microsoft.com/office/powerpoint/2010/main" val="18671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大阪府の年齢階級別純移動数の時系列分析</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555784"/>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177999" y="2348881"/>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3" name="テキスト ボックス 12"/>
          <p:cNvSpPr txBox="1"/>
          <p:nvPr/>
        </p:nvSpPr>
        <p:spPr>
          <a:xfrm>
            <a:off x="4631387" y="234888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99" y="2647207"/>
            <a:ext cx="4362981" cy="26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298" y="2630836"/>
            <a:ext cx="4359018" cy="26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大阪府の転入・転出移動数を時系列でみると、男性・女性とも、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歳代の人口転出が近年は改善傾向にあることが分かります。特に、女性については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に近づいています。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歳代の世帯での府外への転勤が減少していることや、単身赴任が増えている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加え、初婚・出産年齢が遅くなっていることにより、その年代の転出が減っていることなど、複合的な要素があいまっているものと考えられます。</a:t>
            </a:r>
            <a:endParaRPr lang="ja-JP" altLang="en-US" sz="1600" dirty="0"/>
          </a:p>
        </p:txBody>
      </p:sp>
      <p:sp>
        <p:nvSpPr>
          <p:cNvPr id="16" name="円/楕円 15"/>
          <p:cNvSpPr/>
          <p:nvPr/>
        </p:nvSpPr>
        <p:spPr>
          <a:xfrm>
            <a:off x="5774870" y="3645024"/>
            <a:ext cx="792088" cy="32772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ストライプ矢印 5"/>
          <p:cNvSpPr/>
          <p:nvPr/>
        </p:nvSpPr>
        <p:spPr>
          <a:xfrm rot="16200000">
            <a:off x="1185747" y="4003180"/>
            <a:ext cx="723850" cy="1152129"/>
          </a:xfrm>
          <a:prstGeom prst="stripedRightArrow">
            <a:avLst>
              <a:gd name="adj1" fmla="val 56994"/>
              <a:gd name="adj2" fmla="val 44768"/>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トライプ矢印 16"/>
          <p:cNvSpPr/>
          <p:nvPr/>
        </p:nvSpPr>
        <p:spPr>
          <a:xfrm rot="16200000">
            <a:off x="5742467" y="3554680"/>
            <a:ext cx="827426" cy="1152129"/>
          </a:xfrm>
          <a:prstGeom prst="stripedRightArrow">
            <a:avLst>
              <a:gd name="adj1" fmla="val 53687"/>
              <a:gd name="adj2" fmla="val 41647"/>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0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zh-TW"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7143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82" y="1294550"/>
            <a:ext cx="4309440" cy="487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107504" y="118373"/>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31" name="直線コネクタ 30"/>
          <p:cNvCxnSpPr/>
          <p:nvPr/>
        </p:nvCxnSpPr>
        <p:spPr>
          <a:xfrm>
            <a:off x="184388"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8" name="Text Box 15"/>
          <p:cNvSpPr txBox="1">
            <a:spLocks noChangeArrowheads="1"/>
          </p:cNvSpPr>
          <p:nvPr/>
        </p:nvSpPr>
        <p:spPr bwMode="auto">
          <a:xfrm>
            <a:off x="1043608" y="6155134"/>
            <a:ext cx="6064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年までは総務省「国勢調査」（年齢不詳を含む）。将来推計については、「大阪府の将来推計人口の点検について」（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Century" pitchFamily="18" charset="0"/>
              </a:rPr>
              <a:t>　</a:t>
            </a:r>
            <a:r>
              <a:rPr lang="ja-JP" altLang="en-US" sz="700" dirty="0" smtClean="0">
                <a:latin typeface="ＭＳ ゴシック" pitchFamily="49" charset="-128"/>
                <a:ea typeface="ＭＳ ゴシック" pitchFamily="49" charset="-128"/>
                <a:cs typeface="Century" pitchFamily="18" charset="0"/>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）を基に、府試算</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＜参考＞大阪市地域：大阪市　　北大阪地域：吹田市、高槻市、茨木市、摂津市、島本町、豊中市、池田市、箕面市、豊能町、能勢町</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東部大阪地域：守口市、枚方市、寝屋川市、大東市、門真市、四條畷市、交野市、八尾市、柏原市、東大阪市</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南河内地域：富田林市、河内長野市、松原市、羽曳野市、藤井寺市、大阪狭山市、太子町、河南町、千早赤阪村</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泉州地域：堺市、泉大津市、和泉市、高石市、忠岡町、岸和田市、貝塚市、泉佐野市、泉南市、阪南市、熊取町、田尻町、岬町</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正方形/長方形 10"/>
          <p:cNvSpPr/>
          <p:nvPr/>
        </p:nvSpPr>
        <p:spPr>
          <a:xfrm>
            <a:off x="107504" y="828001"/>
            <a:ext cx="8856984" cy="584775"/>
          </a:xfrm>
          <a:prstGeom prst="rect">
            <a:avLst/>
          </a:prstGeom>
        </p:spPr>
        <p:txBody>
          <a:bodyPr wrap="square">
            <a:spAutoFit/>
          </a:bodyPr>
          <a:lstStyle/>
          <a:p>
            <a:pPr marL="180000" indent="-457200"/>
            <a:r>
              <a:rPr lang="ja-JP" altLang="en-US" sz="1600" dirty="0" smtClean="0"/>
              <a:t>○　地域別の人口推移では、</a:t>
            </a:r>
            <a:r>
              <a:rPr lang="ja-JP" altLang="ja-JP" sz="1600" dirty="0" smtClean="0"/>
              <a:t>最も</a:t>
            </a:r>
            <a:r>
              <a:rPr lang="ja-JP" altLang="ja-JP" sz="1600" dirty="0"/>
              <a:t>減少率が高いのは南河内地域で、</a:t>
            </a:r>
            <a:r>
              <a:rPr lang="en-US" altLang="ja-JP" sz="1600" dirty="0"/>
              <a:t>30</a:t>
            </a:r>
            <a:r>
              <a:rPr lang="ja-JP" altLang="ja-JP" sz="1600" dirty="0"/>
              <a:t>年後</a:t>
            </a:r>
            <a:r>
              <a:rPr lang="ja-JP" altLang="ja-JP" sz="1600" dirty="0" smtClean="0"/>
              <a:t>は</a:t>
            </a:r>
            <a:r>
              <a:rPr lang="en-US" altLang="ja-JP" sz="1600" dirty="0" smtClean="0"/>
              <a:t>2</a:t>
            </a:r>
            <a:r>
              <a:rPr lang="ja-JP" altLang="ja-JP" sz="1600" dirty="0" smtClean="0"/>
              <a:t>割</a:t>
            </a:r>
            <a:r>
              <a:rPr lang="ja-JP" altLang="en-US" sz="1600" dirty="0" smtClean="0"/>
              <a:t>半</a:t>
            </a:r>
            <a:r>
              <a:rPr lang="ja-JP" altLang="ja-JP" sz="1600" dirty="0" smtClean="0"/>
              <a:t>の</a:t>
            </a:r>
            <a:r>
              <a:rPr lang="ja-JP" altLang="ja-JP" sz="1600" dirty="0"/>
              <a:t>減少が予測され、生産年齢</a:t>
            </a:r>
            <a:r>
              <a:rPr lang="ja-JP" altLang="ja-JP" sz="1600" dirty="0" smtClean="0"/>
              <a:t>人口は</a:t>
            </a:r>
            <a:r>
              <a:rPr lang="ja-JP" altLang="ja-JP" sz="1600" dirty="0"/>
              <a:t>、約半数になると</a:t>
            </a:r>
            <a:r>
              <a:rPr lang="ja-JP" altLang="ja-JP" sz="1600" dirty="0" smtClean="0"/>
              <a:t>見込まれます</a:t>
            </a:r>
            <a:r>
              <a:rPr lang="ja-JP" altLang="en-US" sz="1600" dirty="0"/>
              <a:t>。</a:t>
            </a:r>
            <a:endParaRPr lang="ja-JP" altLang="ja-JP" sz="1600" dirty="0"/>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13" name="Text Box 30"/>
          <p:cNvSpPr txBox="1">
            <a:spLocks noChangeArrowheads="1"/>
          </p:cNvSpPr>
          <p:nvPr/>
        </p:nvSpPr>
        <p:spPr bwMode="auto">
          <a:xfrm>
            <a:off x="240550" y="1772815"/>
            <a:ext cx="855362" cy="214605"/>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100" dirty="0" smtClean="0">
              <a:solidFill>
                <a:prstClr val="black"/>
              </a:solidFill>
              <a:latin typeface="Arial" pitchFamily="34" charset="0"/>
              <a:cs typeface="ＭＳ Ｐゴシック" pitchFamily="50" charset="-128"/>
            </a:endParaRPr>
          </a:p>
        </p:txBody>
      </p:sp>
      <p:sp>
        <p:nvSpPr>
          <p:cNvPr id="14" name="Text Box 26"/>
          <p:cNvSpPr txBox="1">
            <a:spLocks noChangeArrowheads="1"/>
          </p:cNvSpPr>
          <p:nvPr/>
        </p:nvSpPr>
        <p:spPr bwMode="auto">
          <a:xfrm>
            <a:off x="375770" y="4118884"/>
            <a:ext cx="714298" cy="214605"/>
          </a:xfrm>
          <a:prstGeom prst="rect">
            <a:avLst/>
          </a:prstGeom>
          <a:solidFill>
            <a:srgbClr val="FFFFFF"/>
          </a:solidFill>
          <a:ln w="3810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100" dirty="0" smtClean="0">
              <a:solidFill>
                <a:prstClr val="black"/>
              </a:solidFill>
              <a:latin typeface="Arial" pitchFamily="34" charset="0"/>
              <a:cs typeface="ＭＳ Ｐゴシック" pitchFamily="50" charset="-128"/>
            </a:endParaRPr>
          </a:p>
        </p:txBody>
      </p:sp>
      <p:sp>
        <p:nvSpPr>
          <p:cNvPr id="15" name="Text Box 29"/>
          <p:cNvSpPr txBox="1">
            <a:spLocks noChangeArrowheads="1"/>
          </p:cNvSpPr>
          <p:nvPr/>
        </p:nvSpPr>
        <p:spPr bwMode="auto">
          <a:xfrm>
            <a:off x="233517" y="4542801"/>
            <a:ext cx="859220" cy="214605"/>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100" dirty="0" smtClean="0">
              <a:solidFill>
                <a:prstClr val="black"/>
              </a:solidFill>
              <a:latin typeface="Arial" pitchFamily="34" charset="0"/>
              <a:cs typeface="ＭＳ Ｐゴシック" pitchFamily="50" charset="-128"/>
            </a:endParaRPr>
          </a:p>
        </p:txBody>
      </p:sp>
      <p:sp>
        <p:nvSpPr>
          <p:cNvPr id="16" name="Text Box 28"/>
          <p:cNvSpPr txBox="1">
            <a:spLocks noChangeArrowheads="1"/>
          </p:cNvSpPr>
          <p:nvPr/>
        </p:nvSpPr>
        <p:spPr bwMode="auto">
          <a:xfrm>
            <a:off x="107504" y="3789968"/>
            <a:ext cx="996427" cy="214605"/>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100" dirty="0" smtClean="0">
              <a:solidFill>
                <a:prstClr val="black"/>
              </a:solidFill>
              <a:latin typeface="Arial" pitchFamily="34" charset="0"/>
              <a:cs typeface="ＭＳ Ｐゴシック" pitchFamily="50" charset="-128"/>
            </a:endParaRPr>
          </a:p>
        </p:txBody>
      </p:sp>
      <p:sp>
        <p:nvSpPr>
          <p:cNvPr id="17" name="Text Box 27"/>
          <p:cNvSpPr txBox="1">
            <a:spLocks noChangeArrowheads="1"/>
          </p:cNvSpPr>
          <p:nvPr/>
        </p:nvSpPr>
        <p:spPr bwMode="auto">
          <a:xfrm>
            <a:off x="247504" y="5158611"/>
            <a:ext cx="855362" cy="214605"/>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100" dirty="0" smtClean="0">
              <a:solidFill>
                <a:prstClr val="black"/>
              </a:solidFill>
              <a:latin typeface="Arial" pitchFamily="34" charset="0"/>
              <a:cs typeface="ＭＳ Ｐゴシック" pitchFamily="50" charset="-128"/>
            </a:endParaRPr>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8582"/>
          <a:stretch/>
        </p:blipFill>
        <p:spPr bwMode="auto">
          <a:xfrm>
            <a:off x="5292080" y="1573411"/>
            <a:ext cx="3786827" cy="31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220072" y="1341929"/>
            <a:ext cx="3112549" cy="430887"/>
          </a:xfrm>
          <a:prstGeom prst="rect">
            <a:avLst/>
          </a:prstGeom>
          <a:solidFill>
            <a:schemeClr val="bg1"/>
          </a:solid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ja-JP" altLang="en-US" sz="1100" dirty="0" smtClean="0"/>
              <a:t>　　◎　</a:t>
            </a:r>
            <a:r>
              <a:rPr lang="ja-JP" altLang="ja-JP" sz="1100" dirty="0" smtClean="0"/>
              <a:t>地域別人口の</a:t>
            </a:r>
            <a:r>
              <a:rPr lang="ja-JP" altLang="en-US" sz="1100" dirty="0" smtClean="0"/>
              <a:t>減少率</a:t>
            </a:r>
            <a:r>
              <a:rPr lang="ja-JP" altLang="ja-JP" sz="1100" dirty="0"/>
              <a:t>の将来</a:t>
            </a:r>
            <a:r>
              <a:rPr lang="ja-JP" altLang="ja-JP" sz="1100" dirty="0" smtClean="0"/>
              <a:t>推計</a:t>
            </a:r>
            <a:endParaRPr lang="en-US" altLang="ja-JP" sz="1100" dirty="0" smtClean="0"/>
          </a:p>
          <a:p>
            <a:pPr algn="ctr">
              <a:defRPr sz="1800" b="1" i="0" u="none" strike="noStrike" kern="1200" baseline="0">
                <a:solidFill>
                  <a:sysClr val="windowText" lastClr="000000"/>
                </a:solidFill>
                <a:latin typeface="+mn-lt"/>
                <a:ea typeface="+mn-ea"/>
                <a:cs typeface="+mn-cs"/>
              </a:defRPr>
            </a:pPr>
            <a:r>
              <a:rPr lang="ja-JP" altLang="en-US" sz="1100" dirty="0" smtClean="0"/>
              <a:t>　</a:t>
            </a:r>
            <a:r>
              <a:rPr lang="ja-JP" altLang="ja-JP" sz="1100" dirty="0" smtClean="0"/>
              <a:t>（</a:t>
            </a:r>
            <a:r>
              <a:rPr lang="en-US" altLang="ja-JP" sz="1100" dirty="0"/>
              <a:t>2010</a:t>
            </a:r>
            <a:r>
              <a:rPr lang="ja-JP" altLang="ja-JP" sz="1100" dirty="0"/>
              <a:t>（</a:t>
            </a:r>
            <a:r>
              <a:rPr lang="en-US" altLang="ja-JP" sz="1100" dirty="0"/>
              <a:t>H22</a:t>
            </a:r>
            <a:r>
              <a:rPr lang="ja-JP" altLang="ja-JP" sz="1100" dirty="0"/>
              <a:t>）年を</a:t>
            </a:r>
            <a:r>
              <a:rPr lang="en-US" altLang="ja-JP" sz="1100" dirty="0"/>
              <a:t>1.0</a:t>
            </a:r>
            <a:r>
              <a:rPr lang="ja-JP" altLang="ja-JP" sz="1100" dirty="0"/>
              <a:t>とした場合）</a:t>
            </a:r>
          </a:p>
        </p:txBody>
      </p:sp>
    </p:spTree>
    <p:extLst>
      <p:ext uri="{BB962C8B-B14F-4D97-AF65-F5344CB8AC3E}">
        <p14:creationId xmlns:p14="http://schemas.microsoft.com/office/powerpoint/2010/main" val="15867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95864"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173703" y="6102076"/>
            <a:ext cx="672458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年までは総務省「国勢調査」（年齢不詳を除く）。</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2040(H52)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年の全国の高齢化率については</a:t>
            </a:r>
            <a:r>
              <a:rPr lang="ja-JP" altLang="en-US" sz="700" dirty="0" smtClean="0">
                <a:latin typeface="ＭＳ ゴシック" pitchFamily="49" charset="-128"/>
                <a:ea typeface="ＭＳ ゴシック" pitchFamily="49" charset="-128"/>
                <a:cs typeface="ＭＳ Ｐゴシック" pitchFamily="50" charset="-128"/>
              </a:rPr>
              <a:t>、国立社会保障・人口問題研究所「日本の将来推計</a:t>
            </a:r>
            <a:endParaRPr lang="en-US" altLang="ja-JP" sz="700" dirty="0" smtClean="0">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人口」</a:t>
            </a:r>
            <a:r>
              <a:rPr lang="en-US" altLang="ja-JP" sz="700" dirty="0" smtClean="0">
                <a:latin typeface="ＭＳ ゴシック" pitchFamily="49" charset="-128"/>
                <a:ea typeface="ＭＳ ゴシック" pitchFamily="49" charset="-128"/>
                <a:cs typeface="ＭＳ Ｐゴシック" pitchFamily="50" charset="-128"/>
              </a:rPr>
              <a:t>(H24.1)</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大阪府</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52331"/>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大阪府の高齢者人口は、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万人ほど増加し、高齢化率は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％まで上昇すると見込まれます。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また、高齢化率の上昇を地域別にみると、泉州地域では、他地域に比べ高齢化の進行がやや緩やかであるのに対し、東部大阪地域や南河内地域では高齢化の進行が速く、地域差があることが分かります。</a:t>
            </a:r>
            <a:endParaRPr lang="ja-JP" altLang="ja-JP" sz="1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71675"/>
            <a:ext cx="37147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963192" y="2204864"/>
            <a:ext cx="4824536" cy="307777"/>
          </a:xfrm>
          <a:prstGeom prst="rect">
            <a:avLst/>
          </a:prstGeom>
          <a:noFill/>
        </p:spPr>
        <p:txBody>
          <a:bodyPr wrap="square" rtlCol="0">
            <a:spAutoFit/>
          </a:bodyPr>
          <a:lstStyle/>
          <a:p>
            <a:r>
              <a:rPr lang="ja-JP" altLang="en-US" sz="1400" dirty="0" smtClean="0"/>
              <a:t>高齢化率（</a:t>
            </a:r>
            <a:r>
              <a:rPr kumimoji="1" lang="en-US" altLang="ja-JP" sz="1400" dirty="0" smtClean="0"/>
              <a:t>2010(H22)</a:t>
            </a:r>
            <a:r>
              <a:rPr kumimoji="1" lang="ja-JP" altLang="en-US" sz="1400" dirty="0" smtClean="0"/>
              <a:t>年・</a:t>
            </a:r>
            <a:r>
              <a:rPr kumimoji="1" lang="en-US" altLang="ja-JP" sz="1400" dirty="0" smtClean="0"/>
              <a:t>2040(H52)</a:t>
            </a:r>
            <a:r>
              <a:rPr kumimoji="1" lang="ja-JP" altLang="en-US" sz="1400" dirty="0" smtClean="0"/>
              <a:t>年）</a:t>
            </a:r>
            <a:endParaRPr kumimoji="1" lang="en-US" altLang="ja-JP" sz="1400" dirty="0" smtClean="0"/>
          </a:p>
        </p:txBody>
      </p:sp>
      <p:sp>
        <p:nvSpPr>
          <p:cNvPr id="24" name="正方形/長方形 23"/>
          <p:cNvSpPr/>
          <p:nvPr/>
        </p:nvSpPr>
        <p:spPr>
          <a:xfrm>
            <a:off x="69178" y="14627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　　■地域別高齢化率</a:t>
            </a:r>
            <a:endParaRPr lang="ja-JP" altLang="en-US"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4062760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5" y="3599849"/>
            <a:ext cx="2994325" cy="211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45" y="4484547"/>
            <a:ext cx="2868384" cy="209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048" y="3632021"/>
            <a:ext cx="2735316" cy="193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145943"/>
            <a:ext cx="2813188" cy="199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98" y="807984"/>
            <a:ext cx="3110224" cy="21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a:grpSpLocks/>
          </p:cNvGrpSpPr>
          <p:nvPr/>
        </p:nvGrpSpPr>
        <p:grpSpPr bwMode="auto">
          <a:xfrm>
            <a:off x="3546187" y="1609355"/>
            <a:ext cx="1553531" cy="2395709"/>
            <a:chOff x="8824" y="8248"/>
            <a:chExt cx="1467" cy="2141"/>
          </a:xfrm>
        </p:grpSpPr>
        <p:sp>
          <p:nvSpPr>
            <p:cNvPr id="2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3"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4"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5"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6"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26" name="正方形/長方形 25"/>
          <p:cNvSpPr/>
          <p:nvPr/>
        </p:nvSpPr>
        <p:spPr>
          <a:xfrm>
            <a:off x="69178" y="19375"/>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28" name="直線コネクタ 27"/>
          <p:cNvCxnSpPr/>
          <p:nvPr/>
        </p:nvCxnSpPr>
        <p:spPr>
          <a:xfrm>
            <a:off x="184388" y="65066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9"/>
          <p:cNvSpPr>
            <a:spLocks noChangeArrowheads="1"/>
          </p:cNvSpPr>
          <p:nvPr/>
        </p:nvSpPr>
        <p:spPr bwMode="auto">
          <a:xfrm>
            <a:off x="2742542" y="529162"/>
            <a:ext cx="1892282" cy="627549"/>
          </a:xfrm>
          <a:prstGeom prst="wedgeEllipseCallout">
            <a:avLst>
              <a:gd name="adj1" fmla="val -51535"/>
              <a:gd name="adj2" fmla="val 27714"/>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0" name="AutoShape 10"/>
          <p:cNvSpPr>
            <a:spLocks noChangeArrowheads="1"/>
          </p:cNvSpPr>
          <p:nvPr/>
        </p:nvSpPr>
        <p:spPr bwMode="auto">
          <a:xfrm>
            <a:off x="7215667" y="429914"/>
            <a:ext cx="1852696" cy="632660"/>
          </a:xfrm>
          <a:prstGeom prst="wedgeEllipseCallout">
            <a:avLst>
              <a:gd name="adj1" fmla="val 20612"/>
              <a:gd name="adj2" fmla="val 72961"/>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５</a:t>
            </a:r>
            <a:r>
              <a:rPr kumimoji="1"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1" name="AutoShape 11"/>
          <p:cNvSpPr>
            <a:spLocks noChangeArrowheads="1"/>
          </p:cNvSpPr>
          <p:nvPr/>
        </p:nvSpPr>
        <p:spPr bwMode="auto">
          <a:xfrm>
            <a:off x="6478489" y="5714827"/>
            <a:ext cx="1766634" cy="637772"/>
          </a:xfrm>
          <a:prstGeom prst="wedgeEllipseCallout">
            <a:avLst>
              <a:gd name="adj1" fmla="val 80006"/>
              <a:gd name="adj2" fmla="val -84730"/>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5</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.6</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lvl="0" algn="ctr" fontAlgn="base">
              <a:spcBef>
                <a:spcPct val="0"/>
              </a:spcBef>
              <a:spcAft>
                <a:spcPct val="0"/>
              </a:spcAf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4</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2" name="AutoShape 12"/>
          <p:cNvSpPr>
            <a:spLocks noChangeArrowheads="1"/>
          </p:cNvSpPr>
          <p:nvPr/>
        </p:nvSpPr>
        <p:spPr bwMode="auto">
          <a:xfrm>
            <a:off x="1471109" y="6193949"/>
            <a:ext cx="1855513" cy="579456"/>
          </a:xfrm>
          <a:prstGeom prst="wedgeEllipseCallout">
            <a:avLst>
              <a:gd name="adj1" fmla="val 43423"/>
              <a:gd name="adj2" fmla="val -79319"/>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15.7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4.4</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p>
        </p:txBody>
      </p:sp>
      <p:sp>
        <p:nvSpPr>
          <p:cNvPr id="13" name="AutoShape 13"/>
          <p:cNvSpPr>
            <a:spLocks noChangeArrowheads="1"/>
          </p:cNvSpPr>
          <p:nvPr/>
        </p:nvSpPr>
        <p:spPr bwMode="auto">
          <a:xfrm>
            <a:off x="77435" y="5614907"/>
            <a:ext cx="2017068" cy="594493"/>
          </a:xfrm>
          <a:prstGeom prst="wedgeEllipseCallout">
            <a:avLst>
              <a:gd name="adj1" fmla="val 57624"/>
              <a:gd name="adj2" fmla="val -42236"/>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3.8</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29" name="正方形/長方形 2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30" name="Text Box 30"/>
          <p:cNvSpPr txBox="1">
            <a:spLocks noChangeArrowheads="1"/>
          </p:cNvSpPr>
          <p:nvPr/>
        </p:nvSpPr>
        <p:spPr bwMode="auto">
          <a:xfrm>
            <a:off x="2278899" y="2924944"/>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400" dirty="0" smtClean="0">
              <a:solidFill>
                <a:prstClr val="black"/>
              </a:solidFill>
              <a:latin typeface="Arial" pitchFamily="34" charset="0"/>
              <a:cs typeface="ＭＳ Ｐゴシック" pitchFamily="50" charset="-128"/>
            </a:endParaRPr>
          </a:p>
        </p:txBody>
      </p:sp>
      <p:sp>
        <p:nvSpPr>
          <p:cNvPr id="31" name="Text Box 26"/>
          <p:cNvSpPr txBox="1">
            <a:spLocks noChangeArrowheads="1"/>
          </p:cNvSpPr>
          <p:nvPr/>
        </p:nvSpPr>
        <p:spPr bwMode="auto">
          <a:xfrm>
            <a:off x="2171046" y="3403148"/>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400" dirty="0" smtClean="0">
              <a:solidFill>
                <a:prstClr val="black"/>
              </a:solidFill>
              <a:latin typeface="Arial" pitchFamily="34" charset="0"/>
              <a:cs typeface="ＭＳ Ｐゴシック" pitchFamily="50" charset="-128"/>
            </a:endParaRPr>
          </a:p>
        </p:txBody>
      </p:sp>
      <p:sp>
        <p:nvSpPr>
          <p:cNvPr id="32" name="Text Box 27"/>
          <p:cNvSpPr txBox="1">
            <a:spLocks noChangeArrowheads="1"/>
          </p:cNvSpPr>
          <p:nvPr/>
        </p:nvSpPr>
        <p:spPr bwMode="auto">
          <a:xfrm>
            <a:off x="4926364" y="4267748"/>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400" dirty="0" smtClean="0">
              <a:solidFill>
                <a:prstClr val="black"/>
              </a:solidFill>
              <a:latin typeface="Arial" pitchFamily="34" charset="0"/>
              <a:cs typeface="ＭＳ Ｐゴシック" pitchFamily="50" charset="-128"/>
            </a:endParaRPr>
          </a:p>
        </p:txBody>
      </p:sp>
      <p:sp>
        <p:nvSpPr>
          <p:cNvPr id="37" name="Text Box 28"/>
          <p:cNvSpPr txBox="1">
            <a:spLocks noChangeArrowheads="1"/>
          </p:cNvSpPr>
          <p:nvPr/>
        </p:nvSpPr>
        <p:spPr bwMode="auto">
          <a:xfrm>
            <a:off x="6222173" y="3429000"/>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400" dirty="0" smtClean="0">
              <a:solidFill>
                <a:prstClr val="black"/>
              </a:solidFill>
              <a:latin typeface="Arial" pitchFamily="34" charset="0"/>
              <a:cs typeface="ＭＳ Ｐゴシック" pitchFamily="50" charset="-128"/>
            </a:endParaRPr>
          </a:p>
        </p:txBody>
      </p:sp>
      <p:sp>
        <p:nvSpPr>
          <p:cNvPr id="38" name="Text Box 29"/>
          <p:cNvSpPr txBox="1">
            <a:spLocks noChangeArrowheads="1"/>
          </p:cNvSpPr>
          <p:nvPr/>
        </p:nvSpPr>
        <p:spPr bwMode="auto">
          <a:xfrm>
            <a:off x="6146808" y="1026325"/>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400" dirty="0" smtClean="0">
              <a:solidFill>
                <a:prstClr val="black"/>
              </a:solidFill>
              <a:latin typeface="Arial" pitchFamily="34" charset="0"/>
              <a:cs typeface="ＭＳ Ｐゴシック" pitchFamily="50" charset="-128"/>
            </a:endParaRPr>
          </a:p>
        </p:txBody>
      </p:sp>
      <p:cxnSp>
        <p:nvCxnSpPr>
          <p:cNvPr id="4" name="直線矢印コネクタ 3"/>
          <p:cNvCxnSpPr>
            <a:stCxn id="36" idx="16"/>
            <a:endCxn id="37" idx="1"/>
          </p:cNvCxnSpPr>
          <p:nvPr/>
        </p:nvCxnSpPr>
        <p:spPr>
          <a:xfrm>
            <a:off x="4926364" y="2665038"/>
            <a:ext cx="1295809" cy="894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3077" idx="1"/>
          </p:cNvCxnSpPr>
          <p:nvPr/>
        </p:nvCxnSpPr>
        <p:spPr>
          <a:xfrm>
            <a:off x="4743899" y="2143023"/>
            <a:ext cx="1412277" cy="0"/>
          </a:xfrm>
          <a:prstGeom prst="straightConnector1">
            <a:avLst/>
          </a:prstGeom>
          <a:ln w="571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3326622" y="2749583"/>
            <a:ext cx="1070994"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789043" y="3539231"/>
            <a:ext cx="0" cy="945316"/>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endCxn id="31" idx="3"/>
          </p:cNvCxnSpPr>
          <p:nvPr/>
        </p:nvCxnSpPr>
        <p:spPr>
          <a:xfrm flipH="1" flipV="1">
            <a:off x="3039232" y="3533534"/>
            <a:ext cx="1228124" cy="569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■昼間人口（人口の推移）</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2186434" y="6283145"/>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72017"/>
            <a:ext cx="8973096" cy="830997"/>
          </a:xfrm>
          <a:prstGeom prst="rect">
            <a:avLst/>
          </a:prstGeom>
        </p:spPr>
        <p:txBody>
          <a:bodyPr wrap="square">
            <a:spAutoFit/>
          </a:bodyPr>
          <a:lstStyle/>
          <a:p>
            <a:pPr marL="180000" indent="-457200"/>
            <a:r>
              <a:rPr lang="ja-JP" altLang="en-US" sz="1600" dirty="0"/>
              <a:t>○　</a:t>
            </a:r>
            <a:r>
              <a:rPr lang="ja-JP" altLang="en-US" sz="1600" dirty="0" smtClean="0"/>
              <a:t>大阪府の昼間</a:t>
            </a:r>
            <a:r>
              <a:rPr lang="ja-JP" altLang="en-US" sz="1600" dirty="0"/>
              <a:t>人口については</a:t>
            </a:r>
            <a:r>
              <a:rPr lang="ja-JP" altLang="en-US" sz="1600" dirty="0" smtClean="0"/>
              <a:t>、</a:t>
            </a:r>
            <a:r>
              <a:rPr lang="en-US" altLang="ja-JP" sz="1600" dirty="0"/>
              <a:t>1995(H7)</a:t>
            </a:r>
            <a:r>
              <a:rPr lang="ja-JP" altLang="en-US" sz="1600" dirty="0"/>
              <a:t>年が</a:t>
            </a:r>
            <a:r>
              <a:rPr lang="ja-JP" altLang="en-US" sz="1600" dirty="0" smtClean="0"/>
              <a:t>ピークとなっていますが、</a:t>
            </a:r>
            <a:r>
              <a:rPr lang="en-US" altLang="ja-JP" sz="1600" dirty="0" smtClean="0"/>
              <a:t>1980</a:t>
            </a:r>
            <a:r>
              <a:rPr lang="ja-JP" altLang="en-US" sz="1600" dirty="0" smtClean="0"/>
              <a:t>（</a:t>
            </a:r>
            <a:r>
              <a:rPr lang="en-US" altLang="ja-JP" sz="1600" dirty="0" smtClean="0"/>
              <a:t>S55</a:t>
            </a:r>
            <a:r>
              <a:rPr lang="ja-JP" altLang="en-US" sz="1600" dirty="0" smtClean="0"/>
              <a:t>）年以降おおむね横ばいの傾向を示しています。</a:t>
            </a:r>
            <a:endParaRPr lang="en-US" altLang="ja-JP" sz="1600" dirty="0" smtClean="0"/>
          </a:p>
          <a:p>
            <a:pPr marL="180000" indent="-457200"/>
            <a:r>
              <a:rPr lang="ja-JP" altLang="en-US" sz="1600" dirty="0" smtClean="0"/>
              <a:t>○　近年、夜間</a:t>
            </a:r>
            <a:r>
              <a:rPr lang="ja-JP" altLang="en-US" sz="1600" dirty="0"/>
              <a:t>人口が若干の増加傾向であったため、昼夜間人口</a:t>
            </a:r>
            <a:r>
              <a:rPr lang="ja-JP" altLang="en-US" sz="1600" dirty="0" smtClean="0"/>
              <a:t>比率は緩やか</a:t>
            </a:r>
            <a:r>
              <a:rPr lang="ja-JP" altLang="en-US" sz="1600" dirty="0"/>
              <a:t>な低下傾向となって</a:t>
            </a:r>
            <a:r>
              <a:rPr lang="ja-JP" altLang="en-US" sz="1600" dirty="0" smtClean="0"/>
              <a:t>います。　</a:t>
            </a:r>
            <a:endParaRPr lang="ja-JP" alt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943" y="2063349"/>
            <a:ext cx="6913056"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63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■昼間人口（昼夜間人口比率）</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2123728" y="6239358"/>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総務省「国勢調査」</a:t>
            </a:r>
            <a:r>
              <a:rPr lang="en-US" altLang="ja-JP" sz="700" dirty="0">
                <a:latin typeface="ＭＳ ゴシック" pitchFamily="49" charset="-128"/>
                <a:ea typeface="ＭＳ ゴシック" pitchFamily="49" charset="-128"/>
                <a:cs typeface="Century" pitchFamily="18" charset="0"/>
              </a:rPr>
              <a:t> 2010(H22)</a:t>
            </a:r>
            <a:r>
              <a:rPr lang="ja-JP" altLang="en-US" sz="700" dirty="0" smtClean="0">
                <a:latin typeface="ＭＳ ゴシック" pitchFamily="49" charset="-128"/>
                <a:ea typeface="ＭＳ ゴシック" pitchFamily="49" charset="-128"/>
                <a:cs typeface="Century" pitchFamily="18" charset="0"/>
              </a:rPr>
              <a:t>年</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72017"/>
            <a:ext cx="8856984" cy="584775"/>
          </a:xfrm>
          <a:prstGeom prst="rect">
            <a:avLst/>
          </a:prstGeom>
        </p:spPr>
        <p:txBody>
          <a:bodyPr wrap="square">
            <a:spAutoFit/>
          </a:bodyPr>
          <a:lstStyle/>
          <a:p>
            <a:pPr marL="180000" indent="-457200"/>
            <a:r>
              <a:rPr lang="ja-JP" altLang="en-US" sz="1600" dirty="0" smtClean="0"/>
              <a:t>○　</a:t>
            </a:r>
            <a:r>
              <a:rPr lang="en-US" altLang="ja-JP" sz="1600" dirty="0" smtClean="0"/>
              <a:t>2010</a:t>
            </a:r>
            <a:r>
              <a:rPr lang="ja-JP" altLang="en-US" sz="1600" dirty="0" smtClean="0"/>
              <a:t>（</a:t>
            </a:r>
            <a:r>
              <a:rPr lang="en-US" altLang="ja-JP" sz="1600" dirty="0" smtClean="0"/>
              <a:t>H22</a:t>
            </a:r>
            <a:r>
              <a:rPr lang="ja-JP" altLang="en-US" sz="1600" dirty="0" smtClean="0"/>
              <a:t>）年の昼夜間人口比率を見ると、東京都の</a:t>
            </a:r>
            <a:r>
              <a:rPr lang="en-US" altLang="ja-JP" sz="1600" dirty="0" smtClean="0"/>
              <a:t>118.4</a:t>
            </a:r>
            <a:r>
              <a:rPr lang="ja-JP" altLang="en-US" sz="1600" dirty="0" err="1" smtClean="0"/>
              <a:t>には</a:t>
            </a:r>
            <a:r>
              <a:rPr lang="ja-JP" altLang="en-US" sz="1600" dirty="0" smtClean="0"/>
              <a:t>及ばないものの、近畿圏では京都府とともに</a:t>
            </a:r>
            <a:r>
              <a:rPr lang="en-US" altLang="ja-JP" sz="1600" dirty="0" smtClean="0"/>
              <a:t>100</a:t>
            </a:r>
            <a:r>
              <a:rPr lang="ja-JP" altLang="en-US" sz="1600" dirty="0" smtClean="0"/>
              <a:t>％を超えており、周辺府県から流入していることが伺えます。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706563"/>
            <a:ext cx="69151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86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■交流人口＜海外＞（外国人延べ宿泊者数）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838726"/>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r>
              <a:rPr lang="ja-JP" altLang="en-US" sz="1600" dirty="0" smtClean="0"/>
              <a:t>○　大阪府の外国人延べ宿泊者数は、</a:t>
            </a:r>
            <a:r>
              <a:rPr lang="en-US" altLang="ja-JP" sz="1600" dirty="0" smtClean="0"/>
              <a:t>2011(H22</a:t>
            </a:r>
            <a:r>
              <a:rPr lang="en-US" altLang="ja-JP" sz="1600" dirty="0"/>
              <a:t>)</a:t>
            </a:r>
            <a:r>
              <a:rPr lang="ja-JP" altLang="en-US" sz="1600" dirty="0" smtClean="0"/>
              <a:t>年以降増加傾向であり、</a:t>
            </a:r>
            <a:r>
              <a:rPr lang="en-US" altLang="ja-JP" sz="1600" dirty="0" smtClean="0"/>
              <a:t>2014(</a:t>
            </a:r>
            <a:r>
              <a:rPr lang="ja-JP" altLang="en-US" sz="1600" dirty="0" smtClean="0"/>
              <a:t>Ｈ</a:t>
            </a:r>
            <a:r>
              <a:rPr lang="en-US" altLang="ja-JP" sz="1600" dirty="0" smtClean="0"/>
              <a:t>26)</a:t>
            </a:r>
            <a:r>
              <a:rPr lang="ja-JP" altLang="en-US" sz="1600" dirty="0" smtClean="0"/>
              <a:t>年においては、前年度からの伸び率が</a:t>
            </a:r>
            <a:r>
              <a:rPr lang="en-US" altLang="ja-JP" sz="1600" dirty="0" smtClean="0"/>
              <a:t>43.7</a:t>
            </a:r>
            <a:r>
              <a:rPr lang="ja-JP" altLang="en-US" sz="1600" dirty="0" smtClean="0"/>
              <a:t>％と、引き続き高い伸び（前年度：</a:t>
            </a:r>
            <a:r>
              <a:rPr lang="en-US" altLang="ja-JP" sz="1600" dirty="0" smtClean="0"/>
              <a:t>41.0</a:t>
            </a:r>
            <a:r>
              <a:rPr lang="ja-JP" altLang="en-US" sz="1600" dirty="0" smtClean="0"/>
              <a:t>％）を記録しました。</a:t>
            </a:r>
            <a:endParaRPr lang="en-US" altLang="ja-JP" sz="1600" dirty="0" smtClean="0"/>
          </a:p>
          <a:p>
            <a:pPr marL="180000" indent="-457200"/>
            <a:r>
              <a:rPr lang="ja-JP" altLang="en-US" sz="1600" dirty="0" smtClean="0"/>
              <a:t>○　また、大阪はアジアからの旅行者が約</a:t>
            </a:r>
            <a:r>
              <a:rPr lang="en-US" altLang="ja-JP" sz="1600" dirty="0" smtClean="0"/>
              <a:t>7</a:t>
            </a:r>
            <a:r>
              <a:rPr lang="ja-JP" altLang="en-US" sz="1600" dirty="0" smtClean="0"/>
              <a:t>割を占め、</a:t>
            </a:r>
            <a:r>
              <a:rPr lang="ja-JP" altLang="en-US" sz="1600" dirty="0"/>
              <a:t>他の都市と</a:t>
            </a:r>
            <a:r>
              <a:rPr lang="ja-JP" altLang="en-US" sz="1600" dirty="0" smtClean="0"/>
              <a:t>比べて、アジアからの旅行者が多い</a:t>
            </a:r>
            <a:r>
              <a:rPr lang="ja-JP" altLang="en-US" sz="1600" dirty="0"/>
              <a:t>傾向</a:t>
            </a:r>
            <a:r>
              <a:rPr lang="ja-JP" altLang="en-US" sz="1600" dirty="0" smtClean="0"/>
              <a:t>にあります。</a:t>
            </a:r>
            <a:endParaRPr lang="ja-JP" altLang="en-US" sz="1600" dirty="0"/>
          </a:p>
        </p:txBody>
      </p:sp>
      <p:graphicFrame>
        <p:nvGraphicFramePr>
          <p:cNvPr id="23" name="グラフ 22"/>
          <p:cNvGraphicFramePr>
            <a:graphicFrameLocks noChangeAspect="1"/>
          </p:cNvGraphicFramePr>
          <p:nvPr>
            <p:extLst>
              <p:ext uri="{D42A27DB-BD31-4B8C-83A1-F6EECF244321}">
                <p14:modId xmlns:p14="http://schemas.microsoft.com/office/powerpoint/2010/main" val="1349417146"/>
              </p:ext>
            </p:extLst>
          </p:nvPr>
        </p:nvGraphicFramePr>
        <p:xfrm>
          <a:off x="4672671" y="2514544"/>
          <a:ext cx="4397692" cy="3501867"/>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292080" y="2257127"/>
            <a:ext cx="4708048" cy="307777"/>
          </a:xfrm>
          <a:prstGeom prst="rect">
            <a:avLst/>
          </a:prstGeom>
          <a:noFill/>
        </p:spPr>
        <p:txBody>
          <a:bodyPr wrap="square" rtlCol="0">
            <a:spAutoFit/>
          </a:bodyPr>
          <a:lstStyle/>
          <a:p>
            <a:r>
              <a:rPr kumimoji="1" lang="ja-JP" altLang="en-US" sz="1400" b="1" dirty="0" smtClean="0"/>
              <a:t>都道府県別の外国人延べ宿泊者数の構成</a:t>
            </a:r>
            <a:endParaRPr kumimoji="1" lang="ja-JP" altLang="en-US" sz="1400" b="1" dirty="0"/>
          </a:p>
        </p:txBody>
      </p:sp>
      <p:sp>
        <p:nvSpPr>
          <p:cNvPr id="24" name="Text Box 15"/>
          <p:cNvSpPr txBox="1">
            <a:spLocks noChangeArrowheads="1"/>
          </p:cNvSpPr>
          <p:nvPr/>
        </p:nvSpPr>
        <p:spPr bwMode="auto">
          <a:xfrm>
            <a:off x="5076056" y="6021288"/>
            <a:ext cx="4196389" cy="31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smtClean="0">
                <a:latin typeface="ＭＳ ゴシック" pitchFamily="49" charset="-128"/>
                <a:ea typeface="ＭＳ ゴシック" pitchFamily="49" charset="-128"/>
                <a:cs typeface="ＭＳ Ｐゴシック" pitchFamily="50" charset="-128"/>
              </a:rPr>
              <a:t>　　　欧州はドイツ、英国、フランスの</a:t>
            </a:r>
            <a:r>
              <a:rPr lang="en-US" altLang="ja-JP" sz="700" dirty="0" smtClean="0">
                <a:latin typeface="ＭＳ ゴシック" pitchFamily="49" charset="-128"/>
                <a:ea typeface="ＭＳ ゴシック" pitchFamily="49" charset="-128"/>
                <a:cs typeface="ＭＳ Ｐゴシック" pitchFamily="50" charset="-128"/>
              </a:rPr>
              <a:t>3</a:t>
            </a:r>
            <a:r>
              <a:rPr lang="ja-JP" altLang="en-US" sz="700" dirty="0" smtClean="0">
                <a:latin typeface="ＭＳ ゴシック" pitchFamily="49" charset="-128"/>
                <a:ea typeface="ＭＳ ゴシック" pitchFamily="49" charset="-128"/>
                <a:cs typeface="ＭＳ Ｐゴシック" pitchFamily="50" charset="-128"/>
              </a:rPr>
              <a:t>か国</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17" y="2420888"/>
            <a:ext cx="40671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157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■交流人口＜海外＞（来阪外国人客数、国際会議）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11560" y="6014754"/>
            <a:ext cx="288032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大阪府府民文化部</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08720"/>
            <a:ext cx="8856984" cy="1569660"/>
          </a:xfrm>
          <a:prstGeom prst="rect">
            <a:avLst/>
          </a:prstGeom>
        </p:spPr>
        <p:txBody>
          <a:bodyPr wrap="square">
            <a:spAutoFit/>
          </a:bodyPr>
          <a:lstStyle/>
          <a:p>
            <a:pPr marL="180000" indent="-457200"/>
            <a:r>
              <a:rPr lang="ja-JP" altLang="en-US" sz="1600" dirty="0" smtClean="0"/>
              <a:t>○　外国人旅行者については、</a:t>
            </a:r>
            <a:r>
              <a:rPr lang="en-US" altLang="ja-JP" sz="1600" dirty="0" smtClean="0"/>
              <a:t>2011(H23</a:t>
            </a:r>
            <a:r>
              <a:rPr lang="en-US" altLang="ja-JP" sz="1600" dirty="0"/>
              <a:t>)</a:t>
            </a:r>
            <a:r>
              <a:rPr lang="ja-JP" altLang="en-US" sz="1600" dirty="0" smtClean="0"/>
              <a:t>年</a:t>
            </a:r>
            <a:r>
              <a:rPr lang="ja-JP" altLang="en-US" sz="1600" dirty="0"/>
              <a:t>は、</a:t>
            </a:r>
            <a:r>
              <a:rPr lang="ja-JP" altLang="en-US" sz="1600" dirty="0" smtClean="0"/>
              <a:t>東日本</a:t>
            </a:r>
            <a:r>
              <a:rPr lang="ja-JP" altLang="en-US" sz="1600" dirty="0"/>
              <a:t>大震災の影響等に</a:t>
            </a:r>
            <a:r>
              <a:rPr lang="ja-JP" altLang="en-US" sz="1600" dirty="0" smtClean="0"/>
              <a:t>より、全国・大阪ともに大幅</a:t>
            </a:r>
            <a:r>
              <a:rPr lang="ja-JP" altLang="en-US" sz="1600" dirty="0"/>
              <a:t>に</a:t>
            </a:r>
            <a:r>
              <a:rPr lang="ja-JP" altLang="en-US" sz="1600" dirty="0" smtClean="0"/>
              <a:t>落ち込みましたが、</a:t>
            </a:r>
            <a:r>
              <a:rPr lang="en-US" altLang="ja-JP" sz="1600" dirty="0" smtClean="0"/>
              <a:t>2014(H26)</a:t>
            </a:r>
            <a:r>
              <a:rPr lang="ja-JP" altLang="en-US" sz="1600" dirty="0" smtClean="0"/>
              <a:t>年は過去</a:t>
            </a:r>
            <a:r>
              <a:rPr lang="ja-JP" altLang="en-US" sz="1600" dirty="0"/>
              <a:t>最高を</a:t>
            </a:r>
            <a:r>
              <a:rPr lang="ja-JP" altLang="en-US" sz="1600" dirty="0" smtClean="0"/>
              <a:t>記録するなど、近年大幅</a:t>
            </a:r>
            <a:r>
              <a:rPr lang="ja-JP" altLang="en-US" sz="1600" dirty="0"/>
              <a:t>な増加</a:t>
            </a:r>
            <a:r>
              <a:rPr lang="ja-JP" altLang="en-US" sz="1600" dirty="0" smtClean="0"/>
              <a:t>傾向となっています。</a:t>
            </a:r>
            <a:endParaRPr lang="ja-JP" altLang="en-US" sz="1600" dirty="0"/>
          </a:p>
          <a:p>
            <a:pPr marL="180000" indent="-457200"/>
            <a:r>
              <a:rPr lang="ja-JP" altLang="en-US" sz="1600" dirty="0" smtClean="0"/>
              <a:t>○　なお、</a:t>
            </a:r>
            <a:r>
              <a:rPr lang="en-US" altLang="ja-JP" sz="1600" dirty="0"/>
              <a:t> </a:t>
            </a:r>
            <a:r>
              <a:rPr lang="en-US" altLang="ja-JP" sz="1600" dirty="0" smtClean="0"/>
              <a:t>2014(H26)</a:t>
            </a:r>
            <a:r>
              <a:rPr lang="ja-JP" altLang="en-US" sz="1600" dirty="0"/>
              <a:t>年</a:t>
            </a:r>
            <a:r>
              <a:rPr lang="ja-JP" altLang="en-US" sz="1600" dirty="0" smtClean="0"/>
              <a:t>に</a:t>
            </a:r>
            <a:r>
              <a:rPr lang="ja-JP" altLang="en-US" sz="1600" dirty="0"/>
              <a:t>日本を訪れた外国人数は、</a:t>
            </a:r>
            <a:r>
              <a:rPr lang="en-US" altLang="ja-JP" sz="1600" dirty="0" smtClean="0"/>
              <a:t>1,341</a:t>
            </a:r>
            <a:r>
              <a:rPr lang="ja-JP" altLang="en-US" sz="1600" dirty="0" smtClean="0"/>
              <a:t>万人</a:t>
            </a:r>
            <a:r>
              <a:rPr lang="ja-JP" altLang="en-US" sz="1600" dirty="0"/>
              <a:t>で</a:t>
            </a:r>
            <a:r>
              <a:rPr lang="ja-JP" altLang="en-US" sz="1600" dirty="0" smtClean="0"/>
              <a:t>、来阪外国人客数は</a:t>
            </a:r>
            <a:r>
              <a:rPr lang="en-US" altLang="ja-JP" sz="1600" dirty="0" smtClean="0"/>
              <a:t>376</a:t>
            </a:r>
            <a:r>
              <a:rPr lang="ja-JP" altLang="en-US" sz="1600" dirty="0" smtClean="0"/>
              <a:t>万人でした（対前年比</a:t>
            </a:r>
            <a:r>
              <a:rPr lang="en-US" altLang="ja-JP" sz="1600" dirty="0" smtClean="0"/>
              <a:t>1</a:t>
            </a:r>
            <a:r>
              <a:rPr lang="ja-JP" altLang="en-US" sz="1600" dirty="0" smtClean="0"/>
              <a:t>％増）。</a:t>
            </a:r>
            <a:endParaRPr lang="en-US" altLang="ja-JP" sz="1600" dirty="0" smtClean="0"/>
          </a:p>
          <a:p>
            <a:pPr marL="180000" indent="-457200"/>
            <a:r>
              <a:rPr lang="ja-JP" altLang="en-US" sz="1600" dirty="0" smtClean="0"/>
              <a:t>○　また、</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国際会議の開催件数は</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、近年うめきた地区の開業などにより、大阪での開催が飛躍的に伸びています。</a:t>
            </a:r>
            <a:endParaRPr lang="ja-JP" altLang="en-US" sz="1600" dirty="0"/>
          </a:p>
        </p:txBody>
      </p:sp>
      <p:graphicFrame>
        <p:nvGraphicFramePr>
          <p:cNvPr id="18" name="グラフ 17"/>
          <p:cNvGraphicFramePr>
            <a:graphicFrameLocks noChangeAspect="1"/>
          </p:cNvGraphicFramePr>
          <p:nvPr>
            <p:extLst>
              <p:ext uri="{D42A27DB-BD31-4B8C-83A1-F6EECF244321}">
                <p14:modId xmlns:p14="http://schemas.microsoft.com/office/powerpoint/2010/main" val="1642530112"/>
              </p:ext>
            </p:extLst>
          </p:nvPr>
        </p:nvGraphicFramePr>
        <p:xfrm>
          <a:off x="4782546" y="3074208"/>
          <a:ext cx="4305571" cy="276155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5920013" y="2730406"/>
            <a:ext cx="3116483"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会議の開催</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flipH="1">
            <a:off x="5473686" y="3618602"/>
            <a:ext cx="322608" cy="58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479211" y="3356992"/>
            <a:ext cx="168507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511213" y="3110771"/>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469052" y="2728917"/>
            <a:ext cx="3116483"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来阪外国人客数</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15"/>
          <p:cNvSpPr txBox="1">
            <a:spLocks noChangeArrowheads="1"/>
          </p:cNvSpPr>
          <p:nvPr/>
        </p:nvSpPr>
        <p:spPr bwMode="auto">
          <a:xfrm>
            <a:off x="5148064" y="5949280"/>
            <a:ext cx="288032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zh-TW" altLang="en-US" sz="700" dirty="0">
                <a:latin typeface="ＭＳ ゴシック" pitchFamily="49" charset="-128"/>
                <a:ea typeface="ＭＳ ゴシック" pitchFamily="49" charset="-128"/>
                <a:cs typeface="Century" pitchFamily="18" charset="0"/>
              </a:rPr>
              <a:t>日本政府観光局（</a:t>
            </a:r>
            <a:r>
              <a:rPr lang="en-US" altLang="zh-TW" sz="700" dirty="0">
                <a:latin typeface="ＭＳ ゴシック" pitchFamily="49" charset="-128"/>
                <a:ea typeface="ＭＳ ゴシック" pitchFamily="49" charset="-128"/>
                <a:cs typeface="Century" pitchFamily="18" charset="0"/>
              </a:rPr>
              <a:t>JNTO) </a:t>
            </a:r>
            <a:r>
              <a:rPr lang="zh-TW" altLang="en-US" sz="700" dirty="0">
                <a:latin typeface="ＭＳ ゴシック" pitchFamily="49" charset="-128"/>
                <a:ea typeface="ＭＳ ゴシック" pitchFamily="49" charset="-128"/>
                <a:cs typeface="Century" pitchFamily="18" charset="0"/>
              </a:rPr>
              <a:t>「国際会議統計」</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76" y="3032010"/>
            <a:ext cx="4479932" cy="29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24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2564904"/>
            <a:ext cx="4790851" cy="29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■交流人口＜国内＞（延べ宿泊者数、滞在人口）</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766718"/>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r>
              <a:rPr lang="ja-JP" altLang="en-US" sz="1600" dirty="0" smtClean="0"/>
              <a:t>○　日本人延べ宿泊者数については、緩やかな増加傾向にあり、</a:t>
            </a:r>
            <a:r>
              <a:rPr lang="en-US" altLang="ja-JP" sz="1600" dirty="0" smtClean="0"/>
              <a:t>2014(H26)</a:t>
            </a:r>
            <a:r>
              <a:rPr lang="ja-JP" altLang="en-US" sz="1600" dirty="0" smtClean="0"/>
              <a:t>年は前年の減少から一転して</a:t>
            </a:r>
            <a:r>
              <a:rPr lang="en-US" altLang="ja-JP" sz="1600" dirty="0" smtClean="0"/>
              <a:t>13.3</a:t>
            </a:r>
            <a:r>
              <a:rPr lang="ja-JP" altLang="en-US" sz="1600" dirty="0" smtClean="0"/>
              <a:t>％増加しています。</a:t>
            </a:r>
            <a:endParaRPr lang="en-US" altLang="ja-JP" sz="1600" dirty="0" smtClean="0"/>
          </a:p>
          <a:p>
            <a:pPr marL="180000" indent="-457200"/>
            <a:r>
              <a:rPr lang="ja-JP" altLang="en-US" sz="1600" dirty="0" smtClean="0"/>
              <a:t>○　大阪を訪れる国内滞在者の内訳をみると、関西以外では、中国地方、中部地方、東京圏の順となっています。</a:t>
            </a:r>
            <a:endParaRPr lang="en-US" altLang="ja-JP" sz="1600" dirty="0" smtClean="0"/>
          </a:p>
        </p:txBody>
      </p:sp>
      <p:sp>
        <p:nvSpPr>
          <p:cNvPr id="23" name="正方形/長方形 22"/>
          <p:cNvSpPr/>
          <p:nvPr/>
        </p:nvSpPr>
        <p:spPr>
          <a:xfrm>
            <a:off x="5508104" y="2260630"/>
            <a:ext cx="3116483"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大阪の滞在人口内訳（休日）</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
          <p:cNvSpPr txBox="1">
            <a:spLocks noChangeArrowheads="1"/>
          </p:cNvSpPr>
          <p:nvPr/>
        </p:nvSpPr>
        <p:spPr bwMode="auto">
          <a:xfrm>
            <a:off x="4588352" y="5661248"/>
            <a:ext cx="5884862" cy="276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）年より大阪府作成</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kumimoji="1" lang="en-US" altLang="ja-JP" sz="700" b="0" i="0" u="none" strike="noStrike" cap="none" normalizeH="0" baseline="0" dirty="0" smtClean="0">
                <a:ln>
                  <a:noFill/>
                </a:ln>
                <a:solidFill>
                  <a:prstClr val="black"/>
                </a:solidFill>
                <a:effectLst/>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　滞在人口とは、市区町村単位で滞留時間が</a:t>
            </a:r>
            <a:r>
              <a:rPr lang="en-US" altLang="ja-JP" sz="700" dirty="0">
                <a:solidFill>
                  <a:prstClr val="black"/>
                </a:solidFill>
                <a:latin typeface="ＭＳ ゴシック" pitchFamily="49" charset="-128"/>
                <a:ea typeface="ＭＳ ゴシック" pitchFamily="49" charset="-128"/>
                <a:cs typeface="ＭＳ Ｐゴシック" pitchFamily="50" charset="-128"/>
              </a:rPr>
              <a:t>2</a:t>
            </a:r>
            <a:r>
              <a:rPr lang="ja-JP" altLang="en-US" sz="700" dirty="0">
                <a:solidFill>
                  <a:prstClr val="black"/>
                </a:solidFill>
                <a:latin typeface="ＭＳ ゴシック" pitchFamily="49" charset="-128"/>
                <a:ea typeface="ＭＳ ゴシック" pitchFamily="49" charset="-128"/>
                <a:cs typeface="ＭＳ Ｐゴシック" pitchFamily="50" charset="-128"/>
              </a:rPr>
              <a:t>時間の人口を表している</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府内各市区町村の</a:t>
            </a:r>
            <a:r>
              <a:rPr lang="ja-JP" altLang="en-US" sz="700" dirty="0" smtClean="0">
                <a:latin typeface="ＭＳ ゴシック" pitchFamily="49" charset="-128"/>
                <a:ea typeface="ＭＳ ゴシック" pitchFamily="49" charset="-128"/>
                <a:cs typeface="ＭＳ Ｐゴシック" pitchFamily="50" charset="-128"/>
              </a:rPr>
              <a:t>データを加算して作成しているため、重複している場合がある。</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39087"/>
            <a:ext cx="40195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243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■交流人口（宿泊施設）</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08720"/>
            <a:ext cx="8856984" cy="584775"/>
          </a:xfrm>
          <a:prstGeom prst="rect">
            <a:avLst/>
          </a:prstGeom>
        </p:spPr>
        <p:txBody>
          <a:bodyPr wrap="square">
            <a:spAutoFit/>
          </a:bodyPr>
          <a:lstStyle/>
          <a:p>
            <a:pPr marL="180000" indent="-457200"/>
            <a:r>
              <a:rPr lang="ja-JP" altLang="en-US" sz="1600" dirty="0" smtClean="0"/>
              <a:t>○　大阪府に届出のあるホテル・旅館数は</a:t>
            </a:r>
            <a:r>
              <a:rPr lang="en-US" altLang="ja-JP" sz="1600" dirty="0" smtClean="0"/>
              <a:t>1,157</a:t>
            </a:r>
            <a:r>
              <a:rPr lang="ja-JP" altLang="en-US" sz="1600" dirty="0" smtClean="0"/>
              <a:t>件、客室数は</a:t>
            </a:r>
            <a:r>
              <a:rPr lang="en-US" altLang="ja-JP" sz="1600" dirty="0" smtClean="0"/>
              <a:t>76,311</a:t>
            </a:r>
            <a:r>
              <a:rPr lang="ja-JP" altLang="en-US" sz="1600" dirty="0" smtClean="0"/>
              <a:t>室で全国第</a:t>
            </a:r>
            <a:r>
              <a:rPr lang="en-US" altLang="ja-JP" sz="1600" dirty="0" smtClean="0"/>
              <a:t>3</a:t>
            </a:r>
            <a:r>
              <a:rPr lang="ja-JP" altLang="en-US" sz="1600" dirty="0" smtClean="0"/>
              <a:t>位となっています。</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）年度の客室稼働率は</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81.0</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全国１位</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t>高水準となっています。</a:t>
            </a:r>
            <a:endParaRPr lang="ja-JP" altLang="en-US" sz="1600" dirty="0"/>
          </a:p>
        </p:txBody>
      </p:sp>
      <p:sp>
        <p:nvSpPr>
          <p:cNvPr id="17" name="Text Box 15"/>
          <p:cNvSpPr txBox="1">
            <a:spLocks noChangeArrowheads="1"/>
          </p:cNvSpPr>
          <p:nvPr/>
        </p:nvSpPr>
        <p:spPr bwMode="auto">
          <a:xfrm>
            <a:off x="331494" y="6032708"/>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zh-TW" altLang="en-US" sz="700" dirty="0" smtClean="0">
                <a:latin typeface="ＭＳ ゴシック" pitchFamily="49" charset="-128"/>
                <a:ea typeface="ＭＳ ゴシック" pitchFamily="49" charset="-128"/>
                <a:cs typeface="Century" pitchFamily="18" charset="0"/>
              </a:rPr>
              <a:t>厚労省</a:t>
            </a:r>
            <a:r>
              <a:rPr lang="zh-TW" altLang="en-US" sz="700" dirty="0">
                <a:latin typeface="ＭＳ ゴシック" pitchFamily="49" charset="-128"/>
                <a:ea typeface="ＭＳ ゴシック" pitchFamily="49" charset="-128"/>
                <a:cs typeface="Century" pitchFamily="18" charset="0"/>
              </a:rPr>
              <a:t>「衛生行政報告例</a:t>
            </a:r>
            <a:r>
              <a:rPr lang="zh-TW" altLang="en-US" sz="700" dirty="0" smtClean="0">
                <a:latin typeface="ＭＳ ゴシック" pitchFamily="49" charset="-128"/>
                <a:ea typeface="ＭＳ ゴシック" pitchFamily="49" charset="-128"/>
                <a:cs typeface="Century" pitchFamily="18" charset="0"/>
              </a:rPr>
              <a:t>」</a:t>
            </a:r>
            <a:r>
              <a:rPr lang="en-US" altLang="zh-TW" sz="700" dirty="0" smtClean="0">
                <a:latin typeface="ＭＳ ゴシック" pitchFamily="49" charset="-128"/>
                <a:ea typeface="ＭＳ ゴシック" pitchFamily="49" charset="-128"/>
                <a:cs typeface="Century" pitchFamily="18" charset="0"/>
              </a:rPr>
              <a:t>2013(H25)</a:t>
            </a:r>
            <a:r>
              <a:rPr lang="zh-TW" altLang="en-US" sz="700" dirty="0" smtClean="0">
                <a:latin typeface="ＭＳ ゴシック" pitchFamily="49" charset="-128"/>
                <a:ea typeface="ＭＳ ゴシック" pitchFamily="49" charset="-128"/>
                <a:cs typeface="Century" pitchFamily="18" charset="0"/>
              </a:rPr>
              <a:t>年</a:t>
            </a:r>
            <a:endParaRPr lang="zh-TW" altLang="en-US" sz="700" dirty="0">
              <a:latin typeface="ＭＳ ゴシック" pitchFamily="49" charset="-128"/>
              <a:ea typeface="ＭＳ ゴシック" pitchFamily="49" charset="-128"/>
              <a:cs typeface="Century" pitchFamily="18" charset="0"/>
            </a:endParaRPr>
          </a:p>
        </p:txBody>
      </p:sp>
      <p:graphicFrame>
        <p:nvGraphicFramePr>
          <p:cNvPr id="20" name="グラフ 19"/>
          <p:cNvGraphicFramePr>
            <a:graphicFrameLocks noChangeAspect="1"/>
          </p:cNvGraphicFramePr>
          <p:nvPr>
            <p:extLst>
              <p:ext uri="{D42A27DB-BD31-4B8C-83A1-F6EECF244321}">
                <p14:modId xmlns:p14="http://schemas.microsoft.com/office/powerpoint/2010/main" val="1100618653"/>
              </p:ext>
            </p:extLst>
          </p:nvPr>
        </p:nvGraphicFramePr>
        <p:xfrm>
          <a:off x="88163" y="2488750"/>
          <a:ext cx="4350748" cy="3650276"/>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60013" y="1844824"/>
            <a:ext cx="4511987"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営業の施設数・客室数</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2948" y="2230125"/>
            <a:ext cx="646331" cy="276999"/>
          </a:xfrm>
          <a:prstGeom prst="rect">
            <a:avLst/>
          </a:prstGeom>
          <a:noFill/>
        </p:spPr>
        <p:txBody>
          <a:bodyPr wrap="none" rtlCol="0">
            <a:spAutoFit/>
          </a:bodyPr>
          <a:lstStyle/>
          <a:p>
            <a:r>
              <a:rPr kumimoji="1" lang="ja-JP" altLang="en-US" sz="1200" dirty="0" smtClean="0"/>
              <a:t>（</a:t>
            </a:r>
            <a:r>
              <a:rPr lang="ja-JP" altLang="en-US" sz="1200" dirty="0"/>
              <a:t>施設</a:t>
            </a:r>
            <a:r>
              <a:rPr kumimoji="1" lang="ja-JP" altLang="en-US" sz="1200" dirty="0" smtClean="0"/>
              <a:t>）</a:t>
            </a:r>
            <a:endParaRPr kumimoji="1" lang="ja-JP" altLang="en-US" sz="1200" dirty="0"/>
          </a:p>
        </p:txBody>
      </p:sp>
      <p:sp>
        <p:nvSpPr>
          <p:cNvPr id="26" name="テキスト ボックス 25"/>
          <p:cNvSpPr txBox="1"/>
          <p:nvPr/>
        </p:nvSpPr>
        <p:spPr>
          <a:xfrm>
            <a:off x="4588352" y="1844824"/>
            <a:ext cx="4708048"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879272" y="2256433"/>
            <a:ext cx="800219" cy="276999"/>
          </a:xfrm>
          <a:prstGeom prst="rect">
            <a:avLst/>
          </a:prstGeom>
          <a:noFill/>
        </p:spPr>
        <p:txBody>
          <a:bodyPr wrap="none" rtlCol="0">
            <a:spAutoFit/>
          </a:bodyPr>
          <a:lstStyle/>
          <a:p>
            <a:r>
              <a:rPr kumimoji="1" lang="ja-JP" altLang="en-US" sz="1200" dirty="0" smtClean="0"/>
              <a:t>（客室数）</a:t>
            </a:r>
            <a:endParaRPr kumimoji="1" lang="ja-JP" altLang="en-US" sz="1200" dirty="0"/>
          </a:p>
        </p:txBody>
      </p:sp>
      <p:graphicFrame>
        <p:nvGraphicFramePr>
          <p:cNvPr id="30" name="グラフ 29"/>
          <p:cNvGraphicFramePr>
            <a:graphicFrameLocks noChangeAspect="1"/>
          </p:cNvGraphicFramePr>
          <p:nvPr>
            <p:extLst>
              <p:ext uri="{D42A27DB-BD31-4B8C-83A1-F6EECF244321}">
                <p14:modId xmlns:p14="http://schemas.microsoft.com/office/powerpoint/2010/main" val="1940106166"/>
              </p:ext>
            </p:extLst>
          </p:nvPr>
        </p:nvGraphicFramePr>
        <p:xfrm>
          <a:off x="4727108" y="2170753"/>
          <a:ext cx="4082854" cy="405028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15"/>
          <p:cNvSpPr txBox="1">
            <a:spLocks noChangeArrowheads="1"/>
          </p:cNvSpPr>
          <p:nvPr/>
        </p:nvSpPr>
        <p:spPr bwMode="auto">
          <a:xfrm>
            <a:off x="5220072" y="6346959"/>
            <a:ext cx="2431922" cy="30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zh-TW" altLang="en-US" sz="700" dirty="0">
                <a:latin typeface="ＭＳ ゴシック" pitchFamily="49" charset="-128"/>
                <a:ea typeface="ＭＳ ゴシック" pitchFamily="49" charset="-128"/>
                <a:cs typeface="Century" pitchFamily="18" charset="0"/>
              </a:rPr>
              <a:t>観光庁「宿泊旅行統計調査</a:t>
            </a:r>
            <a:r>
              <a:rPr lang="zh-TW" altLang="en-US" sz="700" dirty="0" smtClean="0">
                <a:latin typeface="ＭＳ ゴシック" pitchFamily="49" charset="-128"/>
                <a:ea typeface="ＭＳ ゴシック" pitchFamily="49" charset="-128"/>
                <a:cs typeface="Century" pitchFamily="18" charset="0"/>
              </a:rPr>
              <a:t>」</a:t>
            </a:r>
            <a:r>
              <a:rPr lang="en-US" altLang="ja-JP" sz="700" dirty="0" smtClean="0">
                <a:latin typeface="ＭＳ ゴシック" pitchFamily="49" charset="-128"/>
                <a:ea typeface="ＭＳ ゴシック" pitchFamily="49" charset="-128"/>
                <a:cs typeface="Century" pitchFamily="18" charset="0"/>
              </a:rPr>
              <a:t>2014(H26)</a:t>
            </a:r>
            <a:r>
              <a:rPr lang="zh-TW" altLang="en-US" sz="700" dirty="0" smtClean="0">
                <a:latin typeface="ＭＳ ゴシック" pitchFamily="49" charset="-128"/>
                <a:ea typeface="ＭＳ ゴシック" pitchFamily="49" charset="-128"/>
                <a:cs typeface="Century" pitchFamily="18" charset="0"/>
              </a:rPr>
              <a:t>年</a:t>
            </a:r>
            <a:endParaRPr lang="en-US" altLang="zh-TW" sz="700" dirty="0" smtClean="0">
              <a:latin typeface="ＭＳ ゴシック" pitchFamily="49" charset="-128"/>
              <a:ea typeface="ＭＳ ゴシック" pitchFamily="49" charset="-128"/>
              <a:cs typeface="Century" pitchFamily="18" charset="0"/>
            </a:endParaRPr>
          </a:p>
          <a:p>
            <a:pPr fontAlgn="base">
              <a:spcBef>
                <a:spcPct val="0"/>
              </a:spcBef>
              <a:spcAft>
                <a:spcPct val="0"/>
              </a:spcAft>
            </a:pPr>
            <a:r>
              <a:rPr lang="en-US" altLang="ja-JP" sz="700" dirty="0">
                <a:latin typeface="ＭＳ ゴシック" pitchFamily="49" charset="-128"/>
                <a:ea typeface="ＭＳ ゴシック" pitchFamily="49" charset="-128"/>
                <a:cs typeface="Century" pitchFamily="18" charset="0"/>
              </a:rPr>
              <a:t>※</a:t>
            </a:r>
            <a:r>
              <a:rPr lang="ja-JP" altLang="en-US" sz="700" dirty="0">
                <a:latin typeface="ＭＳ ゴシック" pitchFamily="49" charset="-128"/>
                <a:ea typeface="ＭＳ ゴシック" pitchFamily="49" charset="-128"/>
                <a:cs typeface="Century" pitchFamily="18" charset="0"/>
              </a:rPr>
              <a:t>　従業員数</a:t>
            </a:r>
            <a:r>
              <a:rPr lang="en-US" altLang="ja-JP" sz="700" dirty="0">
                <a:latin typeface="ＭＳ ゴシック" pitchFamily="49" charset="-128"/>
                <a:ea typeface="ＭＳ ゴシック" pitchFamily="49" charset="-128"/>
                <a:cs typeface="Century" pitchFamily="18" charset="0"/>
              </a:rPr>
              <a:t>10</a:t>
            </a:r>
            <a:r>
              <a:rPr lang="ja-JP" altLang="en-US" sz="700" dirty="0">
                <a:latin typeface="ＭＳ ゴシック" pitchFamily="49" charset="-128"/>
                <a:ea typeface="ＭＳ ゴシック" pitchFamily="49" charset="-128"/>
                <a:cs typeface="Century" pitchFamily="18" charset="0"/>
              </a:rPr>
              <a:t>人以下の施設については抽出</a:t>
            </a:r>
            <a:r>
              <a:rPr lang="ja-JP" altLang="en-US" sz="700" dirty="0" smtClean="0">
                <a:latin typeface="ＭＳ ゴシック" pitchFamily="49" charset="-128"/>
                <a:ea typeface="ＭＳ ゴシック" pitchFamily="49" charset="-128"/>
                <a:cs typeface="Century" pitchFamily="18" charset="0"/>
              </a:rPr>
              <a:t>調査</a:t>
            </a:r>
            <a:endParaRPr lang="zh-TW" altLang="en-US" sz="700" dirty="0">
              <a:latin typeface="ＭＳ ゴシック" pitchFamily="49" charset="-128"/>
              <a:ea typeface="ＭＳ ゴシック" pitchFamily="49" charset="-128"/>
              <a:cs typeface="Century" pitchFamily="18" charset="0"/>
            </a:endParaRPr>
          </a:p>
        </p:txBody>
      </p:sp>
    </p:spTree>
    <p:extLst>
      <p:ext uri="{BB962C8B-B14F-4D97-AF65-F5344CB8AC3E}">
        <p14:creationId xmlns:p14="http://schemas.microsoft.com/office/powerpoint/2010/main" val="3294135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Tree>
    <p:extLst>
      <p:ext uri="{BB962C8B-B14F-4D97-AF65-F5344CB8AC3E}">
        <p14:creationId xmlns:p14="http://schemas.microsoft.com/office/powerpoint/2010/main" val="253279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6" name="正方形/長方形 5"/>
          <p:cNvSpPr/>
          <p:nvPr/>
        </p:nvSpPr>
        <p:spPr>
          <a:xfrm>
            <a:off x="107504" y="706413"/>
            <a:ext cx="8856984" cy="5170646"/>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日本は今、「人口減少時代」に突入しています。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国の「まち・ひと・しごと創生長期ビジョン」（平成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月）では、人口減少は「静かなる危機」と呼ばれており、日々の生活においては実感しづらいものの、このままでは、我が国の人口は急速に減少し、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結果、将来的には経済規模の縮小や生活水準の低下を招き、究極的には国としての持続性すら危うくなると警告しています。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大阪府においても、「大阪府人口減少社会白書」（平成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月策定。平成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月一部改訂）では、府の総人口は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万人の減）となることが予想されています。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また、東京一極集中の影響は、大阪府にも大きく及んでおり、東京圏への転出超過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37,902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の状況が続いています。経済機能等の流出ともあいまって大阪の活力低下を招いているとの指摘もあります。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国の長期ビジョンでは、今後めざすべき将来の方向を「将来にわたって「活力ある日本社会」を維持する」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位置づけ、その実現には人口減少に歯止めをかけることが必須であるとしています。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若い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世代の就労・結婚・子育ての希望が実現すると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、合計特殊出生率（以下（「出生率」という。）が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程度の水準まで向上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OECD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諸国の半数近くの国で実現している水準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に出生率が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程度まで向上し、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に今後も人口を維持するのに必要とされる水準（人口置換水準（国立社会保障･人口問題研究所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））が達成されれば、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年に総人口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億人程度を確保できるとしています。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また、「人口の安定化」と「生産性の向上」が実現するならば、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年代の実質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％程度の維持が可能としています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3655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進展（医療･介護需要の増大）</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2" y="2132856"/>
            <a:ext cx="4068452" cy="1569660"/>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現在、大阪府の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歳以上の入院患者数は年々増えており、高齢化の進展に伴い、今後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増加することが見込まれます。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高齢化の進展により通院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困難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な人が増えると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、入院だけでなく在宅医療の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が一層高まる可能性もあります。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07504" y="1844824"/>
            <a:ext cx="4392488" cy="338554"/>
          </a:xfrm>
          <a:prstGeom prst="rect">
            <a:avLst/>
          </a:prstGeom>
          <a:noFill/>
        </p:spPr>
        <p:txBody>
          <a:bodyPr wrap="square" rtlCol="0">
            <a:spAutoFit/>
          </a:bodyPr>
          <a:lstStyle/>
          <a:p>
            <a:r>
              <a:rPr kumimoji="1" lang="ja-JP" altLang="en-US" sz="1600" dirty="0" smtClean="0"/>
              <a:t>①　医療ニーズの増大</a:t>
            </a:r>
            <a:endParaRPr kumimoji="1" lang="ja-JP" altLang="en-US" sz="1600" dirty="0"/>
          </a:p>
        </p:txBody>
      </p:sp>
      <p:sp>
        <p:nvSpPr>
          <p:cNvPr id="11" name="テキスト ボックス 10"/>
          <p:cNvSpPr txBox="1"/>
          <p:nvPr/>
        </p:nvSpPr>
        <p:spPr>
          <a:xfrm>
            <a:off x="89756" y="947995"/>
            <a:ext cx="8964488" cy="830997"/>
          </a:xfrm>
          <a:prstGeom prst="rect">
            <a:avLst/>
          </a:prstGeom>
          <a:noFill/>
        </p:spPr>
        <p:txBody>
          <a:bodyPr wrap="square" rtlCol="0">
            <a:spAutoFit/>
          </a:bodyPr>
          <a:lstStyle/>
          <a:p>
            <a:r>
              <a:rPr lang="ja-JP" altLang="en-US" sz="1600" dirty="0" smtClean="0"/>
              <a:t>　人口減少や少子高齢化の進展による人口構造の変化は、将来の府民の生活や地域経済などに、様々な影響を及ぼすことが懸念されます。現在</a:t>
            </a:r>
            <a:r>
              <a:rPr lang="ja-JP" altLang="en-US" sz="1600" dirty="0"/>
              <a:t>でも、</a:t>
            </a:r>
            <a:r>
              <a:rPr lang="ja-JP" altLang="en-US" sz="1600" dirty="0" smtClean="0"/>
              <a:t>社会</a:t>
            </a:r>
            <a:r>
              <a:rPr lang="ja-JP" altLang="en-US" sz="1600" dirty="0"/>
              <a:t>保障費の増加、地域社会の結びつきの希薄化</a:t>
            </a:r>
            <a:r>
              <a:rPr lang="ja-JP" altLang="en-US" sz="1600" dirty="0" smtClean="0"/>
              <a:t>などが生じており、今後、これらがさらに進むもの</a:t>
            </a:r>
            <a:r>
              <a:rPr lang="ja-JP" altLang="en-US" sz="1600" dirty="0"/>
              <a:t>と考えられます</a:t>
            </a:r>
            <a:r>
              <a:rPr lang="ja-JP" altLang="en-US" sz="1600" dirty="0" smtClean="0"/>
              <a:t>。</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82664"/>
            <a:ext cx="4050196" cy="204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004048" y="1701467"/>
            <a:ext cx="4104456" cy="359381"/>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年齢</a:t>
            </a:r>
            <a:r>
              <a:rPr lang="ja-JP" altLang="en-US" sz="1200" b="1" dirty="0"/>
              <a:t>階級</a:t>
            </a:r>
            <a:r>
              <a:rPr lang="ja-JP" altLang="en-US" sz="1200" b="1" dirty="0" smtClean="0"/>
              <a:t>別推計患者数の推移（入院）</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5" name="正方形/長方形 1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16" name="正方形/長方形 15"/>
          <p:cNvSpPr/>
          <p:nvPr/>
        </p:nvSpPr>
        <p:spPr>
          <a:xfrm>
            <a:off x="179511" y="4077072"/>
            <a:ext cx="4068453" cy="230832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大阪府の要支援・要介護認定者は、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（Ｈ２７）年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（Ｈ２９）年には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万人に増加すると予想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されています。介護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需要の増大に伴い、介護保険給付も増加して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いくと見込まれます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また、高齢者の増加に伴い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いる地域で安心して暮らすために必要な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サービスの需要が今後ますます高まると想定されます。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516216" y="6591176"/>
            <a:ext cx="2411760" cy="200055"/>
          </a:xfrm>
          <a:prstGeom prst="rect">
            <a:avLst/>
          </a:prstGeom>
          <a:noFill/>
          <a:ln>
            <a:noFill/>
            <a:prstDash val="dash"/>
          </a:ln>
        </p:spPr>
        <p:txBody>
          <a:bodyPr wrap="square" rtlCol="0">
            <a:spAutoFit/>
          </a:bodyPr>
          <a:lstStyle/>
          <a:p>
            <a:r>
              <a:rPr lang="ja-JP" altLang="en-US" sz="700" dirty="0" smtClean="0"/>
              <a:t>出典：大阪府</a:t>
            </a:r>
            <a:r>
              <a:rPr lang="zh-TW" altLang="en-US" sz="700" dirty="0" smtClean="0"/>
              <a:t>「</a:t>
            </a:r>
            <a:r>
              <a:rPr lang="zh-TW" altLang="en-US" sz="700" dirty="0"/>
              <a:t>大阪府高齢者計画２０１５</a:t>
            </a:r>
            <a:r>
              <a:rPr lang="zh-TW" altLang="en-US" sz="700" dirty="0" smtClean="0"/>
              <a:t>」</a:t>
            </a:r>
            <a:endParaRPr kumimoji="1" lang="en-US" altLang="ja-JP" sz="700" dirty="0"/>
          </a:p>
        </p:txBody>
      </p:sp>
      <p:graphicFrame>
        <p:nvGraphicFramePr>
          <p:cNvPr id="20" name="表 19"/>
          <p:cNvGraphicFramePr>
            <a:graphicFrameLocks noGrp="1"/>
          </p:cNvGraphicFramePr>
          <p:nvPr>
            <p:extLst>
              <p:ext uri="{D42A27DB-BD31-4B8C-83A1-F6EECF244321}">
                <p14:modId xmlns:p14="http://schemas.microsoft.com/office/powerpoint/2010/main" val="1362677889"/>
              </p:ext>
            </p:extLst>
          </p:nvPr>
        </p:nvGraphicFramePr>
        <p:xfrm>
          <a:off x="5150295" y="4334247"/>
          <a:ext cx="3886201" cy="2272897"/>
        </p:xfrm>
        <a:graphic>
          <a:graphicData uri="http://schemas.openxmlformats.org/drawingml/2006/table">
            <a:tbl>
              <a:tblPr/>
              <a:tblGrid>
                <a:gridCol w="485751"/>
                <a:gridCol w="980740"/>
                <a:gridCol w="806570"/>
                <a:gridCol w="806570"/>
                <a:gridCol w="806570"/>
              </a:tblGrid>
              <a:tr h="212755">
                <a:tc gridSpan="5">
                  <a:txBody>
                    <a:bodyPr/>
                    <a:lstStyle/>
                    <a:p>
                      <a:pPr algn="r" fontAlgn="ctr"/>
                      <a:r>
                        <a:rPr lang="ja-JP" altLang="en-US" sz="1200" b="1" i="0" u="none" strike="noStrike" dirty="0">
                          <a:solidFill>
                            <a:srgbClr val="000000"/>
                          </a:solidFill>
                          <a:effectLst/>
                          <a:latin typeface="HG丸ｺﾞｼｯｸM-PRO"/>
                        </a:rPr>
                        <a:t>　　　</a:t>
                      </a:r>
                      <a:r>
                        <a:rPr lang="ja-JP" altLang="en-US" sz="1200" b="1" i="0" u="none" strike="noStrike" dirty="0">
                          <a:solidFill>
                            <a:srgbClr val="000000"/>
                          </a:solidFill>
                          <a:effectLst/>
                          <a:latin typeface="ＭＳ ゴシック"/>
                        </a:rPr>
                        <a:t>　　　</a:t>
                      </a:r>
                      <a:r>
                        <a:rPr lang="ja-JP" altLang="en-US" sz="1200" b="0" i="0" u="none" strike="noStrike" dirty="0">
                          <a:solidFill>
                            <a:srgbClr val="000000"/>
                          </a:solidFill>
                          <a:effectLst/>
                          <a:latin typeface="ＭＳ ゴシック"/>
                        </a:rPr>
                        <a:t>（単位：人）</a:t>
                      </a:r>
                      <a:r>
                        <a:rPr lang="ja-JP" altLang="en-US" sz="1200" b="1" i="0" u="none" strike="noStrike" dirty="0">
                          <a:solidFill>
                            <a:srgbClr val="000000"/>
                          </a:solidFill>
                          <a:effectLst/>
                          <a:latin typeface="ＭＳ ゴシック"/>
                        </a:rPr>
                        <a:t>　　　　　　　　　　　　　　　　　　　　　　　　　　</a:t>
                      </a:r>
                      <a:endParaRPr lang="ja-JP" altLang="en-US" sz="1200" b="1" i="0" u="none" strike="noStrike" dirty="0">
                        <a:solidFill>
                          <a:srgbClr val="000000"/>
                        </a:solidFill>
                        <a:effectLst/>
                        <a:latin typeface="HG丸ｺﾞｼｯｸM-PRO"/>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5903">
                <a:tc gridSpan="2">
                  <a:txBody>
                    <a:bodyPr/>
                    <a:lstStyle/>
                    <a:p>
                      <a:pPr algn="ctr" fontAlgn="ctr"/>
                      <a:r>
                        <a:rPr lang="ja-JP" altLang="en-US" sz="1100" b="0" i="0" u="none" strike="noStrike">
                          <a:solidFill>
                            <a:srgbClr val="000000"/>
                          </a:solidFill>
                          <a:effectLst/>
                          <a:latin typeface="ＭＳ ゴシック"/>
                        </a:rPr>
                        <a:t>要介護度</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ＭＳ ゴシック"/>
                        </a:rPr>
                        <a:t>平成</a:t>
                      </a:r>
                      <a:r>
                        <a:rPr lang="en-US" altLang="ja-JP" sz="1100" b="0" i="0" u="none" strike="noStrike">
                          <a:solidFill>
                            <a:srgbClr val="000000"/>
                          </a:solidFill>
                          <a:effectLst/>
                          <a:latin typeface="ＭＳ ゴシック"/>
                        </a:rPr>
                        <a:t>27</a:t>
                      </a:r>
                      <a:r>
                        <a:rPr lang="ja-JP" altLang="en-US" sz="1100" b="0" i="0" u="none" strike="noStrike">
                          <a:solidFill>
                            <a:srgbClr val="000000"/>
                          </a:solidFill>
                          <a:effectLst/>
                          <a:latin typeface="ＭＳ ゴシック"/>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a:rPr>
                        <a:t>平成</a:t>
                      </a:r>
                      <a:r>
                        <a:rPr lang="en-US" altLang="ja-JP" sz="1100" b="0" i="0" u="none" strike="noStrike">
                          <a:solidFill>
                            <a:srgbClr val="000000"/>
                          </a:solidFill>
                          <a:effectLst/>
                          <a:latin typeface="ＭＳ ゴシック"/>
                        </a:rPr>
                        <a:t>28</a:t>
                      </a:r>
                      <a:r>
                        <a:rPr lang="ja-JP" altLang="en-US" sz="1100" b="0" i="0" u="none" strike="noStrike">
                          <a:solidFill>
                            <a:srgbClr val="000000"/>
                          </a:solidFill>
                          <a:effectLst/>
                          <a:latin typeface="ＭＳ ゴシック"/>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a:rPr>
                        <a:t>平成</a:t>
                      </a:r>
                      <a:r>
                        <a:rPr lang="en-US" altLang="ja-JP" sz="1100" b="0" i="0" u="none" strike="noStrike">
                          <a:solidFill>
                            <a:srgbClr val="000000"/>
                          </a:solidFill>
                          <a:effectLst/>
                          <a:latin typeface="ＭＳ ゴシック"/>
                        </a:rPr>
                        <a:t>29</a:t>
                      </a:r>
                      <a:r>
                        <a:rPr lang="ja-JP" altLang="en-US" sz="1100" b="0" i="0" u="none" strike="noStrike">
                          <a:solidFill>
                            <a:srgbClr val="000000"/>
                          </a:solidFill>
                          <a:effectLst/>
                          <a:latin typeface="ＭＳ ゴシック"/>
                        </a:rPr>
                        <a:t>年度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5903">
                <a:tc gridSpan="2">
                  <a:txBody>
                    <a:bodyPr/>
                    <a:lstStyle/>
                    <a:p>
                      <a:pPr algn="ctr" fontAlgn="ctr"/>
                      <a:r>
                        <a:rPr lang="ja-JP" altLang="en-US" sz="1100" b="0" i="0" u="none" strike="noStrike">
                          <a:solidFill>
                            <a:srgbClr val="000000"/>
                          </a:solidFill>
                          <a:effectLst/>
                          <a:latin typeface="ＭＳ ゴシック"/>
                        </a:rPr>
                        <a:t>合計</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100" b="0" i="0" u="none" strike="noStrike">
                          <a:solidFill>
                            <a:srgbClr val="000000"/>
                          </a:solidFill>
                          <a:effectLst/>
                          <a:latin typeface="ＭＳ ゴシック"/>
                        </a:rPr>
                        <a:t>488,445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515,387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543,749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755">
                <a:tc rowSpan="7">
                  <a:txBody>
                    <a:bodyPr/>
                    <a:lstStyle/>
                    <a:p>
                      <a:pPr algn="ctr" fontAlgn="ctr"/>
                      <a:r>
                        <a:rPr lang="en-US" sz="1100" b="0" i="0" u="none" strike="noStrike">
                          <a:solidFill>
                            <a:srgbClr val="000000"/>
                          </a:solidFill>
                          <a:effectLst/>
                          <a:latin typeface="ＭＳ ゴシック"/>
                        </a:rPr>
                        <a: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a:rPr>
                        <a:t>要支援１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a:rPr>
                        <a:t>98,007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107,203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116,714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要支援２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76,727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81,554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86,609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76,090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80,182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84,550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85,280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89,145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a:rPr>
                        <a:t>93,216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57,162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59,284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61,604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a:rPr>
                        <a:t>51,462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53,222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55,135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ＭＳ ゴシック"/>
                        </a:rPr>
                        <a:t>要介護５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43,717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44,797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45,921</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9051">
                <a:tc gridSpan="5">
                  <a:txBody>
                    <a:bodyPr/>
                    <a:lstStyle/>
                    <a:p>
                      <a:pPr algn="l" fontAlgn="ctr"/>
                      <a:r>
                        <a:rPr lang="en-US" altLang="ja-JP" sz="800" b="0" i="0" u="none" strike="noStrike" dirty="0">
                          <a:solidFill>
                            <a:srgbClr val="000000"/>
                          </a:solidFill>
                          <a:effectLst/>
                          <a:latin typeface="ＭＳ 明朝"/>
                        </a:rPr>
                        <a:t>※</a:t>
                      </a:r>
                      <a:r>
                        <a:rPr lang="ja-JP" altLang="en-US" sz="800" b="0" i="0" u="none" strike="noStrike" dirty="0">
                          <a:solidFill>
                            <a:srgbClr val="000000"/>
                          </a:solidFill>
                          <a:effectLst/>
                          <a:latin typeface="ＭＳ 明朝"/>
                        </a:rPr>
                        <a:t>要支援・要介護認定者数には第</a:t>
                      </a:r>
                      <a:r>
                        <a:rPr lang="en-US" altLang="ja-JP" sz="800" b="0" i="0" u="none" strike="noStrike" dirty="0">
                          <a:solidFill>
                            <a:srgbClr val="000000"/>
                          </a:solidFill>
                          <a:effectLst/>
                          <a:latin typeface="ＭＳ 明朝"/>
                        </a:rPr>
                        <a:t>2</a:t>
                      </a:r>
                      <a:r>
                        <a:rPr lang="ja-JP" altLang="en-US" sz="800" b="0" i="0" u="none" strike="noStrike" dirty="0">
                          <a:solidFill>
                            <a:srgbClr val="000000"/>
                          </a:solidFill>
                          <a:effectLst/>
                          <a:latin typeface="ＭＳ 明朝"/>
                        </a:rPr>
                        <a:t>号被保険者（</a:t>
                      </a:r>
                      <a:r>
                        <a:rPr lang="en-US" altLang="ja-JP" sz="800" b="0" i="0" u="none" strike="noStrike" dirty="0">
                          <a:solidFill>
                            <a:srgbClr val="000000"/>
                          </a:solidFill>
                          <a:effectLst/>
                          <a:latin typeface="ＭＳ 明朝"/>
                        </a:rPr>
                        <a:t>40</a:t>
                      </a:r>
                      <a:r>
                        <a:rPr lang="ja-JP" altLang="en-US" sz="800" b="0" i="0" u="none" strike="noStrike" dirty="0">
                          <a:solidFill>
                            <a:srgbClr val="000000"/>
                          </a:solidFill>
                          <a:effectLst/>
                          <a:latin typeface="ＭＳ 明朝"/>
                        </a:rPr>
                        <a:t>～</a:t>
                      </a:r>
                      <a:r>
                        <a:rPr lang="en-US" altLang="ja-JP" sz="800" b="0" i="0" u="none" strike="noStrike" dirty="0">
                          <a:solidFill>
                            <a:srgbClr val="000000"/>
                          </a:solidFill>
                          <a:effectLst/>
                          <a:latin typeface="ＭＳ 明朝"/>
                        </a:rPr>
                        <a:t>64</a:t>
                      </a:r>
                      <a:r>
                        <a:rPr lang="ja-JP" altLang="en-US" sz="800" b="0" i="0" u="none" strike="noStrike" dirty="0">
                          <a:solidFill>
                            <a:srgbClr val="000000"/>
                          </a:solidFill>
                          <a:effectLst/>
                          <a:latin typeface="ＭＳ 明朝"/>
                        </a:rPr>
                        <a:t>歳）の者を含む</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1" name="テキスト ボックス 20"/>
          <p:cNvSpPr txBox="1"/>
          <p:nvPr/>
        </p:nvSpPr>
        <p:spPr>
          <a:xfrm>
            <a:off x="5004048" y="4029666"/>
            <a:ext cx="4113448" cy="335359"/>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要介護度</a:t>
            </a: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別</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認定者</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見込み</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数</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195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980728"/>
            <a:ext cx="4068452" cy="230832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福祉人材</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不足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・福祉人材の需要は年々高まっています。</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福祉分野の充足率（求人数に対して充足された求人の割合）は、近年全産業との乖離が小さくなっていますが、将来、高齢化の急速な進展に伴い、医療･福祉の需要が大きく増加した場合、人材の確保が困難になるおそれ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943782" y="1021049"/>
            <a:ext cx="4110462" cy="33535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・福祉分野</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充足率</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156176" y="3733001"/>
            <a:ext cx="2411760" cy="200055"/>
          </a:xfrm>
          <a:prstGeom prst="rect">
            <a:avLst/>
          </a:prstGeom>
          <a:noFill/>
          <a:ln>
            <a:noFill/>
            <a:prstDash val="dash"/>
          </a:ln>
        </p:spPr>
        <p:txBody>
          <a:bodyPr wrap="square" rtlCol="0">
            <a:spAutoFit/>
          </a:bodyPr>
          <a:lstStyle/>
          <a:p>
            <a:r>
              <a:rPr lang="ja-JP" altLang="en-US" sz="700" dirty="0" smtClean="0"/>
              <a:t>出典：大阪労働局「統計年報」</a:t>
            </a:r>
            <a:endParaRPr kumimoji="1" lang="en-US" altLang="ja-JP" sz="700" dirty="0"/>
          </a:p>
        </p:txBody>
      </p:sp>
      <p:graphicFrame>
        <p:nvGraphicFramePr>
          <p:cNvPr id="13" name="グラフ 12"/>
          <p:cNvGraphicFramePr>
            <a:graphicFrameLocks/>
          </p:cNvGraphicFramePr>
          <p:nvPr>
            <p:extLst>
              <p:ext uri="{D42A27DB-BD31-4B8C-83A1-F6EECF244321}">
                <p14:modId xmlns:p14="http://schemas.microsoft.com/office/powerpoint/2010/main" val="4200491131"/>
              </p:ext>
            </p:extLst>
          </p:nvPr>
        </p:nvGraphicFramePr>
        <p:xfrm>
          <a:off x="4984733" y="1644439"/>
          <a:ext cx="4159267" cy="1984179"/>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5491682" y="1305886"/>
            <a:ext cx="3413114" cy="338554"/>
          </a:xfrm>
          <a:prstGeom prst="rect">
            <a:avLst/>
          </a:prstGeom>
          <a:noFill/>
        </p:spPr>
        <p:txBody>
          <a:bodyPr wrap="none" rtlCol="0">
            <a:spAutoFit/>
          </a:bodyPr>
          <a:lstStyle/>
          <a:p>
            <a:r>
              <a:rPr kumimoji="1" lang="ja-JP" altLang="en-US" sz="800" dirty="0" smtClean="0"/>
              <a:t>（</a:t>
            </a:r>
            <a:r>
              <a:rPr kumimoji="1" lang="en-US" altLang="ja-JP" sz="800" dirty="0" smtClean="0">
                <a:latin typeface="ＭＳ Ｐゴシック"/>
                <a:ea typeface="ＭＳ Ｐゴシック"/>
              </a:rPr>
              <a:t>※</a:t>
            </a:r>
            <a:r>
              <a:rPr kumimoji="1" lang="ja-JP" altLang="en-US" sz="800" dirty="0" smtClean="0">
                <a:latin typeface="ＭＳ Ｐゴシック"/>
                <a:ea typeface="ＭＳ Ｐゴシック"/>
              </a:rPr>
              <a:t>）充足率＝</a:t>
            </a:r>
            <a:r>
              <a:rPr lang="ja-JP" altLang="en-US" sz="800" dirty="0" smtClean="0"/>
              <a:t>求人数に対する充足された求人の割合。</a:t>
            </a:r>
            <a:endParaRPr lang="en-US" altLang="ja-JP" sz="800" dirty="0" smtClean="0"/>
          </a:p>
          <a:p>
            <a:r>
              <a:rPr lang="ja-JP" altLang="en-US" sz="800" dirty="0"/>
              <a:t>　</a:t>
            </a:r>
            <a:r>
              <a:rPr lang="ja-JP" altLang="en-US" sz="800" dirty="0" smtClean="0"/>
              <a:t>　　　　　　　　　都道府県別では「充足数」を「新規求人数」で除して算出。</a:t>
            </a:r>
            <a:r>
              <a:rPr kumimoji="1" lang="ja-JP" altLang="en-US" sz="800" dirty="0" smtClean="0">
                <a:latin typeface="ＭＳ Ｐゴシック"/>
                <a:ea typeface="ＭＳ Ｐゴシック"/>
              </a:rPr>
              <a:t>　　</a:t>
            </a:r>
            <a:endParaRPr kumimoji="1" lang="ja-JP" altLang="en-US" sz="800" dirty="0"/>
          </a:p>
        </p:txBody>
      </p:sp>
      <p:sp>
        <p:nvSpPr>
          <p:cNvPr id="15" name="正方形/長方形 1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Tree>
    <p:extLst>
      <p:ext uri="{BB962C8B-B14F-4D97-AF65-F5344CB8AC3E}">
        <p14:creationId xmlns:p14="http://schemas.microsoft.com/office/powerpoint/2010/main" val="4121018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6032" y="980728"/>
            <a:ext cx="4303960" cy="2800767"/>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社会保障経費の増大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保障経費の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は現在でも深刻ですが、医療・介護のニーズの高まりを受け、今後、さらに増加し続けることが見込まれます。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や社会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保障費が増加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生産年齢人口は減少し、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年には、高齢者１人を現役世代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人で支えていたのが、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人で支えることとなり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、現役世代の負担感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今後ますます高まること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が想定されます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こうした負担を社会全体でいかに支えるかを考えていく必要があります。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926248" y="980728"/>
            <a:ext cx="4180420" cy="31307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社会</a:t>
            </a:r>
            <a:r>
              <a:rPr lang="ja-JP" altLang="en-US" sz="1200" b="1" dirty="0"/>
              <a:t>保障関係経費の推移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1" name="テキスト ボックス 10"/>
          <p:cNvSpPr txBox="1"/>
          <p:nvPr/>
        </p:nvSpPr>
        <p:spPr>
          <a:xfrm>
            <a:off x="6300192" y="4309065"/>
            <a:ext cx="2376264" cy="200055"/>
          </a:xfrm>
          <a:prstGeom prst="rect">
            <a:avLst/>
          </a:prstGeom>
          <a:noFill/>
          <a:ln>
            <a:noFill/>
            <a:prstDash val="dash"/>
          </a:ln>
        </p:spPr>
        <p:txBody>
          <a:bodyPr wrap="square" rtlCol="0">
            <a:spAutoFit/>
          </a:bodyPr>
          <a:lstStyle/>
          <a:p>
            <a:r>
              <a:rPr lang="ja-JP" altLang="en-US" sz="700" dirty="0" smtClean="0"/>
              <a:t>出典：大阪府「平成</a:t>
            </a:r>
            <a:r>
              <a:rPr lang="en-US" altLang="ja-JP" sz="700" dirty="0" smtClean="0"/>
              <a:t>26</a:t>
            </a:r>
            <a:r>
              <a:rPr lang="ja-JP" altLang="en-US" sz="700" dirty="0" smtClean="0"/>
              <a:t>年</a:t>
            </a:r>
            <a:r>
              <a:rPr lang="en-US" altLang="ja-JP" sz="700" dirty="0" smtClean="0"/>
              <a:t>9</a:t>
            </a:r>
            <a:r>
              <a:rPr lang="ja-JP" altLang="en-US" sz="700" dirty="0" smtClean="0"/>
              <a:t>月財政ノート</a:t>
            </a:r>
            <a:r>
              <a:rPr lang="ja-JP" altLang="en-US" sz="700" dirty="0"/>
              <a:t>」</a:t>
            </a:r>
            <a:endParaRPr kumimoji="1" lang="en-US" altLang="ja-JP" sz="700" dirty="0"/>
          </a:p>
        </p:txBody>
      </p:sp>
      <p:sp>
        <p:nvSpPr>
          <p:cNvPr id="14" name="正方形/長方形 13"/>
          <p:cNvSpPr/>
          <p:nvPr/>
        </p:nvSpPr>
        <p:spPr>
          <a:xfrm>
            <a:off x="179512" y="11663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624" y="1370965"/>
            <a:ext cx="4359380" cy="27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12" name="テキスト ボックス 11"/>
          <p:cNvSpPr txBox="1"/>
          <p:nvPr/>
        </p:nvSpPr>
        <p:spPr>
          <a:xfrm>
            <a:off x="5004048" y="4221088"/>
            <a:ext cx="4104456" cy="349007"/>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高齢者の医療費の推移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13" name="テキスト ボックス 12"/>
          <p:cNvSpPr txBox="1"/>
          <p:nvPr/>
        </p:nvSpPr>
        <p:spPr>
          <a:xfrm>
            <a:off x="5759624" y="6586899"/>
            <a:ext cx="3384376" cy="215444"/>
          </a:xfrm>
          <a:prstGeom prst="rect">
            <a:avLst/>
          </a:prstGeom>
          <a:noFill/>
          <a:ln>
            <a:noFill/>
            <a:prstDash val="dash"/>
          </a:ln>
        </p:spPr>
        <p:txBody>
          <a:bodyPr wrap="square" rtlCol="0">
            <a:spAutoFit/>
          </a:bodyPr>
          <a:lstStyle/>
          <a:p>
            <a:r>
              <a:rPr lang="ja-JP" altLang="en-US" sz="800" dirty="0" smtClean="0"/>
              <a:t>出典：厚生労働省「後期高齢者医療事業状況報告」</a:t>
            </a:r>
            <a:endParaRPr kumimoji="1" lang="en-US" altLang="ja-JP" sz="800" dirty="0"/>
          </a:p>
        </p:txBody>
      </p:sp>
      <p:graphicFrame>
        <p:nvGraphicFramePr>
          <p:cNvPr id="15" name="グラフ 14"/>
          <p:cNvGraphicFramePr>
            <a:graphicFrameLocks/>
          </p:cNvGraphicFramePr>
          <p:nvPr>
            <p:extLst>
              <p:ext uri="{D42A27DB-BD31-4B8C-83A1-F6EECF244321}">
                <p14:modId xmlns:p14="http://schemas.microsoft.com/office/powerpoint/2010/main" val="941517109"/>
              </p:ext>
            </p:extLst>
          </p:nvPr>
        </p:nvGraphicFramePr>
        <p:xfrm>
          <a:off x="5004048" y="4559061"/>
          <a:ext cx="4104456" cy="1936455"/>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5759624" y="3861048"/>
            <a:ext cx="3384376" cy="215444"/>
          </a:xfrm>
          <a:prstGeom prst="rect">
            <a:avLst/>
          </a:prstGeom>
          <a:noFill/>
          <a:ln>
            <a:noFill/>
            <a:prstDash val="dash"/>
          </a:ln>
        </p:spPr>
        <p:txBody>
          <a:bodyPr wrap="square" rtlCol="0">
            <a:spAutoFit/>
          </a:bodyPr>
          <a:lstStyle/>
          <a:p>
            <a:r>
              <a:rPr lang="ja-JP" altLang="en-US" sz="800" dirty="0" smtClean="0"/>
              <a:t>出典：厚生労働省「患者調査」</a:t>
            </a:r>
            <a:endParaRPr kumimoji="1" lang="en-US" altLang="ja-JP" sz="800" dirty="0"/>
          </a:p>
        </p:txBody>
      </p:sp>
    </p:spTree>
    <p:extLst>
      <p:ext uri="{BB962C8B-B14F-4D97-AF65-F5344CB8AC3E}">
        <p14:creationId xmlns:p14="http://schemas.microsoft.com/office/powerpoint/2010/main" val="501580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96448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■高齢化の急速な進展（高齢者単独世帯の増加）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323528" y="980728"/>
            <a:ext cx="4032448" cy="452431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　高齢者単独世帯の増加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歳以上である高齢世帯は年々増加し、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2020(H32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軒に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軒程度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に達するものと推計されています。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その中でも、高齢者の単独世帯が増加を続け、</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2035(H47)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軒に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軒程度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が高齢単独世帯になると見込まれています。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受給者の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大阪府は、全国に比べ、生活保護率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あり、世帯類型別の被保護世帯の内訳では、高齢者世帯の割合が高くなっています。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このため、高齢化の進展により、生活保護受給者がさらに増加する可能性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763120" y="951289"/>
            <a:ext cx="4380880" cy="38947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80" dirty="0" smtClean="0"/>
              <a:t>一般世帯数に占める高齢世帯及び高齢単独世帯の割合</a:t>
            </a:r>
            <a:r>
              <a:rPr lang="en-US" altLang="ja-JP" sz="1200" b="1" spc="-80" dirty="0" smtClean="0"/>
              <a:t>【</a:t>
            </a:r>
            <a:r>
              <a:rPr lang="ja-JP" altLang="en-US" sz="1200" b="1" spc="-80" dirty="0" smtClean="0"/>
              <a:t>大阪府</a:t>
            </a:r>
            <a:r>
              <a:rPr lang="en-US" altLang="ja-JP" sz="1200" b="1" spc="-80" dirty="0" smtClean="0"/>
              <a:t>】</a:t>
            </a:r>
            <a:endParaRPr kumimoji="1" lang="en-US" altLang="ja-JP" sz="1200" b="1" spc="-80" dirty="0"/>
          </a:p>
        </p:txBody>
      </p:sp>
      <p:sp>
        <p:nvSpPr>
          <p:cNvPr id="24" name="テキスト ボックス 23"/>
          <p:cNvSpPr txBox="1"/>
          <p:nvPr/>
        </p:nvSpPr>
        <p:spPr>
          <a:xfrm>
            <a:off x="4812105" y="3687593"/>
            <a:ext cx="4339510" cy="38947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被保護世帯数（高齢者世帯）の推移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graphicFrame>
        <p:nvGraphicFramePr>
          <p:cNvPr id="12" name="グラフ 11"/>
          <p:cNvGraphicFramePr>
            <a:graphicFrameLocks/>
          </p:cNvGraphicFramePr>
          <p:nvPr>
            <p:extLst>
              <p:ext uri="{D42A27DB-BD31-4B8C-83A1-F6EECF244321}">
                <p14:modId xmlns:p14="http://schemas.microsoft.com/office/powerpoint/2010/main" val="2619776604"/>
              </p:ext>
            </p:extLst>
          </p:nvPr>
        </p:nvGraphicFramePr>
        <p:xfrm>
          <a:off x="4763120" y="1392919"/>
          <a:ext cx="4380880" cy="210808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
          <p:cNvSpPr txBox="1">
            <a:spLocks noChangeArrowheads="1"/>
          </p:cNvSpPr>
          <p:nvPr/>
        </p:nvSpPr>
        <p:spPr bwMode="auto">
          <a:xfrm>
            <a:off x="5076056" y="3501008"/>
            <a:ext cx="4392488"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2010(H22)</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年までは総務省「国勢調査」。将来推計については、大阪府住宅まちづくり部推計。</a:t>
            </a: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1787849320"/>
              </p:ext>
            </p:extLst>
          </p:nvPr>
        </p:nvGraphicFramePr>
        <p:xfrm>
          <a:off x="4819720" y="4140944"/>
          <a:ext cx="4331895" cy="234839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4"/>
          <p:cNvSpPr txBox="1">
            <a:spLocks noChangeArrowheads="1"/>
          </p:cNvSpPr>
          <p:nvPr/>
        </p:nvSpPr>
        <p:spPr bwMode="auto">
          <a:xfrm>
            <a:off x="4932040" y="6525344"/>
            <a:ext cx="415200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までは厚生労働省「福祉行政報告例」</a:t>
            </a:r>
          </a:p>
          <a:p>
            <a:pPr lvl="0" eaLnBrk="0" fontAlgn="base" hangingPunct="0">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は厚生労働省「被保護者調査」（注）世帯数は月次報告の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累計</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508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244539" y="980728"/>
            <a:ext cx="4039429" cy="3785652"/>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　高齢者の社会的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孤立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身の高齢者が日常から不安を感じていることは、「健康や病気のこと」「寝たきりや身体が不自由になり介護が必要な状態になること」「自然災害（地震・洪水など）」が上位を占めており、身の回りに相談相手や助けてもらえる人がいないといった「社会的孤立」が不安の一因となっ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また、認知症などの脳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の疾患等により日常生活に支障をきたす高齢者の増加が予想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されています。大阪府においては、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年で認知症高齢者は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歳以上人口比で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％）に達すると見込まれており、社会全体でこれらの対策を検討していくことが求められます。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64260" y="4005064"/>
            <a:ext cx="4379740" cy="374135"/>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大阪府</a:t>
            </a:r>
            <a:r>
              <a:rPr lang="ja-JP" altLang="en-US" sz="1200" b="1" dirty="0">
                <a:latin typeface="+mj-lt"/>
              </a:rPr>
              <a:t>の認知症高齢者の推移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20" name="テキスト ボックス 19"/>
          <p:cNvSpPr txBox="1"/>
          <p:nvPr/>
        </p:nvSpPr>
        <p:spPr>
          <a:xfrm>
            <a:off x="5748248" y="6613321"/>
            <a:ext cx="2411760" cy="200055"/>
          </a:xfrm>
          <a:prstGeom prst="rect">
            <a:avLst/>
          </a:prstGeom>
          <a:noFill/>
          <a:ln>
            <a:noFill/>
            <a:prstDash val="dash"/>
          </a:ln>
        </p:spPr>
        <p:txBody>
          <a:bodyPr wrap="square" rtlCol="0">
            <a:spAutoFit/>
          </a:bodyPr>
          <a:lstStyle/>
          <a:p>
            <a:r>
              <a:rPr lang="ja-JP" altLang="en-US" sz="700" dirty="0" smtClean="0"/>
              <a:t>出典：大阪府</a:t>
            </a:r>
            <a:r>
              <a:rPr lang="zh-TW" altLang="en-US" sz="700" dirty="0" smtClean="0"/>
              <a:t>「</a:t>
            </a:r>
            <a:r>
              <a:rPr lang="zh-TW" altLang="en-US" sz="700" dirty="0"/>
              <a:t>大阪府高齢者</a:t>
            </a:r>
            <a:r>
              <a:rPr lang="zh-TW" altLang="en-US" sz="700" dirty="0" smtClean="0"/>
              <a:t>計画</a:t>
            </a:r>
            <a:r>
              <a:rPr lang="en-US" altLang="ja-JP" sz="700" dirty="0"/>
              <a:t>2015</a:t>
            </a:r>
            <a:r>
              <a:rPr lang="zh-TW" altLang="en-US" sz="700" dirty="0" smtClean="0"/>
              <a:t>」</a:t>
            </a:r>
            <a:endParaRPr kumimoji="1" lang="en-US" altLang="ja-JP" sz="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866" y="1397000"/>
            <a:ext cx="4359646" cy="23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4764258" y="1038641"/>
            <a:ext cx="4379741" cy="374135"/>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単身</a:t>
            </a:r>
            <a:r>
              <a:rPr lang="ja-JP" altLang="en-US" sz="1200" b="1" dirty="0">
                <a:latin typeface="+mj-lt"/>
              </a:rPr>
              <a:t>高齢者　日常生活の不安</a:t>
            </a:r>
            <a:r>
              <a:rPr lang="en-US" altLang="ja-JP" sz="1200" b="1" dirty="0">
                <a:latin typeface="+mj-lt"/>
              </a:rPr>
              <a:t>【</a:t>
            </a:r>
            <a:r>
              <a:rPr lang="ja-JP" altLang="en-US" sz="1200" b="1" dirty="0">
                <a:latin typeface="+mj-lt"/>
              </a:rPr>
              <a:t>全国</a:t>
            </a:r>
            <a:r>
              <a:rPr lang="en-US" altLang="ja-JP" sz="1200" b="1" dirty="0">
                <a:latin typeface="+mj-lt"/>
              </a:rPr>
              <a:t>】</a:t>
            </a:r>
          </a:p>
        </p:txBody>
      </p:sp>
      <p:sp>
        <p:nvSpPr>
          <p:cNvPr id="23" name="テキスト ボックス 22"/>
          <p:cNvSpPr txBox="1"/>
          <p:nvPr/>
        </p:nvSpPr>
        <p:spPr>
          <a:xfrm>
            <a:off x="5076056" y="3686835"/>
            <a:ext cx="4067944" cy="200055"/>
          </a:xfrm>
          <a:prstGeom prst="rect">
            <a:avLst/>
          </a:prstGeom>
          <a:noFill/>
          <a:ln>
            <a:noFill/>
            <a:prstDash val="dash"/>
          </a:ln>
        </p:spPr>
        <p:txBody>
          <a:bodyPr wrap="square" rtlCol="0">
            <a:spAutoFit/>
          </a:bodyPr>
          <a:lstStyle/>
          <a:p>
            <a:r>
              <a:rPr lang="ja-JP" altLang="en-US" sz="700" dirty="0" smtClean="0"/>
              <a:t>出典：内閣府「平成</a:t>
            </a:r>
            <a:r>
              <a:rPr lang="en-US" altLang="ja-JP" sz="700" dirty="0" smtClean="0"/>
              <a:t>26</a:t>
            </a:r>
            <a:r>
              <a:rPr lang="ja-JP" altLang="en-US" sz="700" dirty="0" smtClean="0"/>
              <a:t>年度 一人暮らし高齢者に関する意識調査</a:t>
            </a:r>
            <a:r>
              <a:rPr lang="ja-JP" altLang="en-US" sz="700" dirty="0"/>
              <a:t>」</a:t>
            </a:r>
            <a:endParaRPr lang="en-US" altLang="ja-JP" sz="700" dirty="0"/>
          </a:p>
        </p:txBody>
      </p:sp>
      <p:sp>
        <p:nvSpPr>
          <p:cNvPr id="12" name="正方形/長方形 11"/>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2663346416"/>
              </p:ext>
            </p:extLst>
          </p:nvPr>
        </p:nvGraphicFramePr>
        <p:xfrm>
          <a:off x="4820866" y="4355851"/>
          <a:ext cx="4259734" cy="2139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2542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■高齢化の急速な進展（高齢者単独世帯の増加）</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51520" y="1048668"/>
            <a:ext cx="4248472" cy="2308324"/>
          </a:xfrm>
          <a:prstGeom prst="rect">
            <a:avLst/>
          </a:prstGeom>
        </p:spPr>
        <p:txBody>
          <a:bodyPr wrap="square">
            <a:spAutoFit/>
          </a:bodyPr>
          <a:lstStyle/>
          <a:p>
            <a:pPr marL="180000" indent="-457200"/>
            <a:r>
              <a:rPr lang="ja-JP" altLang="en-US" sz="1600" spc="-20" dirty="0" smtClean="0">
                <a:latin typeface="Meiryo UI" panose="020B0604030504040204" pitchFamily="50" charset="-128"/>
                <a:ea typeface="Meiryo UI" panose="020B0604030504040204" pitchFamily="50" charset="-128"/>
                <a:cs typeface="Meiryo UI" panose="020B0604030504040204" pitchFamily="50" charset="-128"/>
              </a:rPr>
              <a:t>①　地域のかかわりの希薄化、コミュニティの弱体化</a:t>
            </a:r>
            <a:endParaRPr lang="en-US" altLang="ja-JP" sz="1600" spc="-2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高度成長期以降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、核家族世帯の増加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、ライフスタイル・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居住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形態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の変化などにより、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自治会・子ども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地域コミュニティは減少・弱体化して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今後、高齢化が急速に進展し、人口減少が進む中で、地域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の結びつきが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さらに希薄化した場合、地域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の治安力、福祉力、教育力の低下に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つながる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おそれがあります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932040" y="1126593"/>
            <a:ext cx="4211960" cy="358191"/>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近所付き合いの程度の推移</a:t>
            </a:r>
            <a:r>
              <a:rPr lang="en-US" altLang="ja-JP" sz="1200" b="1" dirty="0" smtClean="0"/>
              <a:t>【</a:t>
            </a:r>
            <a:r>
              <a:rPr lang="ja-JP" altLang="en-US" sz="1200" b="1" dirty="0"/>
              <a:t>全国</a:t>
            </a:r>
            <a:r>
              <a:rPr lang="en-US" altLang="ja-JP" sz="1200" b="1" dirty="0" smtClean="0"/>
              <a:t>】</a:t>
            </a:r>
            <a:endParaRPr lang="en-US" altLang="ja-JP" sz="1200" b="1" dirty="0"/>
          </a:p>
        </p:txBody>
      </p:sp>
      <p:sp>
        <p:nvSpPr>
          <p:cNvPr id="13" name="テキスト ボックス 12"/>
          <p:cNvSpPr txBox="1"/>
          <p:nvPr/>
        </p:nvSpPr>
        <p:spPr>
          <a:xfrm>
            <a:off x="5148064" y="4165049"/>
            <a:ext cx="3995936" cy="200055"/>
          </a:xfrm>
          <a:prstGeom prst="rect">
            <a:avLst/>
          </a:prstGeom>
          <a:noFill/>
          <a:ln w="3175">
            <a:noFill/>
            <a:prstDash val="dash"/>
          </a:ln>
        </p:spPr>
        <p:txBody>
          <a:bodyPr wrap="square" rtlCol="0">
            <a:spAutoFit/>
          </a:bodyPr>
          <a:lstStyle/>
          <a:p>
            <a:r>
              <a:rPr lang="ja-JP" altLang="en-US" sz="700" dirty="0" smtClean="0"/>
              <a:t>                              出典：内閣府「平成</a:t>
            </a:r>
            <a:r>
              <a:rPr lang="en-US" altLang="ja-JP" sz="700" dirty="0" smtClean="0"/>
              <a:t>19</a:t>
            </a:r>
            <a:r>
              <a:rPr lang="ja-JP" altLang="en-US" sz="700" dirty="0" smtClean="0"/>
              <a:t>年版 国民生活白書」</a:t>
            </a:r>
            <a:endParaRPr lang="en-US" altLang="ja-JP" sz="700" dirty="0" smtClean="0"/>
          </a:p>
        </p:txBody>
      </p:sp>
      <p:graphicFrame>
        <p:nvGraphicFramePr>
          <p:cNvPr id="9" name="グラフ 8"/>
          <p:cNvGraphicFramePr>
            <a:graphicFrameLocks/>
          </p:cNvGraphicFramePr>
          <p:nvPr>
            <p:extLst>
              <p:ext uri="{D42A27DB-BD31-4B8C-83A1-F6EECF244321}">
                <p14:modId xmlns:p14="http://schemas.microsoft.com/office/powerpoint/2010/main" val="3904875957"/>
              </p:ext>
            </p:extLst>
          </p:nvPr>
        </p:nvGraphicFramePr>
        <p:xfrm>
          <a:off x="4788024" y="1716775"/>
          <a:ext cx="4355976" cy="1296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2257995052"/>
              </p:ext>
            </p:extLst>
          </p:nvPr>
        </p:nvGraphicFramePr>
        <p:xfrm>
          <a:off x="4788024" y="3156937"/>
          <a:ext cx="4320480" cy="864096"/>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5652120" y="1623864"/>
            <a:ext cx="1080120" cy="1649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親しくつき合っている</a:t>
            </a:r>
            <a:endParaRPr kumimoji="1" lang="ja-JP" altLang="en-US" sz="800" dirty="0">
              <a:solidFill>
                <a:schemeClr val="tx1"/>
              </a:solidFill>
            </a:endParaRPr>
          </a:p>
        </p:txBody>
      </p:sp>
      <p:sp>
        <p:nvSpPr>
          <p:cNvPr id="12" name="正方形/長方形 11"/>
          <p:cNvSpPr/>
          <p:nvPr/>
        </p:nvSpPr>
        <p:spPr>
          <a:xfrm>
            <a:off x="7452320" y="1632247"/>
            <a:ext cx="936104" cy="2285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つき合い</a:t>
            </a:r>
            <a:r>
              <a:rPr lang="ja-JP" altLang="en-US" sz="800" dirty="0">
                <a:solidFill>
                  <a:schemeClr val="tx1"/>
                </a:solidFill>
              </a:rPr>
              <a:t>はしている</a:t>
            </a:r>
            <a:r>
              <a:rPr lang="ja-JP" altLang="en-US" sz="800" dirty="0" smtClean="0">
                <a:solidFill>
                  <a:schemeClr val="tx1"/>
                </a:solidFill>
              </a:rPr>
              <a:t>が、</a:t>
            </a:r>
            <a:endParaRPr lang="en-US" altLang="ja-JP" sz="800" dirty="0" smtClean="0">
              <a:solidFill>
                <a:schemeClr val="tx1"/>
              </a:solidFill>
            </a:endParaRPr>
          </a:p>
          <a:p>
            <a:pPr algn="ctr"/>
            <a:r>
              <a:rPr kumimoji="1" lang="ja-JP" altLang="en-US" sz="800" dirty="0" smtClean="0">
                <a:solidFill>
                  <a:schemeClr val="tx1"/>
                </a:solidFill>
              </a:rPr>
              <a:t>あまり親しくない</a:t>
            </a:r>
            <a:endParaRPr kumimoji="1" lang="ja-JP" altLang="en-US" sz="800" dirty="0">
              <a:solidFill>
                <a:schemeClr val="tx1"/>
              </a:solidFill>
            </a:endParaRPr>
          </a:p>
        </p:txBody>
      </p:sp>
      <p:sp>
        <p:nvSpPr>
          <p:cNvPr id="17" name="正方形/長方形 16"/>
          <p:cNvSpPr/>
          <p:nvPr/>
        </p:nvSpPr>
        <p:spPr>
          <a:xfrm>
            <a:off x="8460432" y="1636360"/>
            <a:ext cx="539552" cy="22443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あまりつき</a:t>
            </a:r>
            <a:endParaRPr lang="en-US" altLang="ja-JP" sz="800" dirty="0" smtClean="0">
              <a:solidFill>
                <a:schemeClr val="tx1"/>
              </a:solidFill>
            </a:endParaRPr>
          </a:p>
          <a:p>
            <a:pPr algn="ctr"/>
            <a:r>
              <a:rPr lang="ja-JP" altLang="en-US" sz="800" dirty="0" smtClean="0">
                <a:solidFill>
                  <a:schemeClr val="tx1"/>
                </a:solidFill>
              </a:rPr>
              <a:t>合っていない</a:t>
            </a:r>
            <a:endParaRPr kumimoji="1" lang="ja-JP" altLang="en-US" sz="800" dirty="0">
              <a:solidFill>
                <a:schemeClr val="tx1"/>
              </a:solidFill>
            </a:endParaRPr>
          </a:p>
        </p:txBody>
      </p:sp>
      <p:sp>
        <p:nvSpPr>
          <p:cNvPr id="6" name="線吹き出し 1 (枠付き) 5"/>
          <p:cNvSpPr/>
          <p:nvPr/>
        </p:nvSpPr>
        <p:spPr>
          <a:xfrm>
            <a:off x="8207896" y="2868905"/>
            <a:ext cx="792088" cy="121816"/>
          </a:xfrm>
          <a:prstGeom prst="borderCallout1">
            <a:avLst>
              <a:gd name="adj1" fmla="val 563"/>
              <a:gd name="adj2" fmla="val 51230"/>
              <a:gd name="adj3" fmla="val -44578"/>
              <a:gd name="adj4" fmla="val 611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a:solidFill>
                  <a:schemeClr val="tx1"/>
                </a:solidFill>
              </a:rPr>
              <a:t>つき合いはして</a:t>
            </a:r>
            <a:r>
              <a:rPr lang="ja-JP" altLang="en-US" sz="800" spc="-100" dirty="0" smtClean="0">
                <a:solidFill>
                  <a:schemeClr val="tx1"/>
                </a:solidFill>
              </a:rPr>
              <a:t>いない</a:t>
            </a:r>
            <a:endParaRPr lang="ja-JP" altLang="en-US" sz="800" spc="-100" dirty="0">
              <a:solidFill>
                <a:schemeClr val="tx1"/>
              </a:solidFill>
            </a:endParaRPr>
          </a:p>
        </p:txBody>
      </p:sp>
      <p:sp>
        <p:nvSpPr>
          <p:cNvPr id="18" name="正方形/長方形 17"/>
          <p:cNvSpPr/>
          <p:nvPr/>
        </p:nvSpPr>
        <p:spPr>
          <a:xfrm>
            <a:off x="8244407" y="3084929"/>
            <a:ext cx="694085" cy="2160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ほとんど行き来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19" name="正方形/長方形 18"/>
          <p:cNvSpPr/>
          <p:nvPr/>
        </p:nvSpPr>
        <p:spPr>
          <a:xfrm>
            <a:off x="7478315" y="3084929"/>
            <a:ext cx="694085" cy="2160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あまり</a:t>
            </a:r>
            <a:r>
              <a:rPr lang="ja-JP" altLang="en-US" sz="800" dirty="0" smtClean="0">
                <a:solidFill>
                  <a:schemeClr val="tx1"/>
                </a:solidFill>
              </a:rPr>
              <a:t>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20" name="正方形/長方形 19"/>
          <p:cNvSpPr/>
          <p:nvPr/>
        </p:nvSpPr>
        <p:spPr>
          <a:xfrm>
            <a:off x="5364088" y="3156937"/>
            <a:ext cx="720080" cy="14401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よく</a:t>
            </a:r>
            <a:r>
              <a:rPr lang="ja-JP" altLang="en-US" sz="800" dirty="0" smtClean="0">
                <a:solidFill>
                  <a:schemeClr val="tx1"/>
                </a:solidFill>
              </a:rPr>
              <a:t>行き来している</a:t>
            </a:r>
            <a:endParaRPr lang="en-US" altLang="ja-JP" sz="800" dirty="0" smtClean="0">
              <a:solidFill>
                <a:schemeClr val="tx1"/>
              </a:solidFill>
            </a:endParaRPr>
          </a:p>
        </p:txBody>
      </p:sp>
      <p:sp>
        <p:nvSpPr>
          <p:cNvPr id="21" name="正方形/長方形 20"/>
          <p:cNvSpPr/>
          <p:nvPr/>
        </p:nvSpPr>
        <p:spPr>
          <a:xfrm>
            <a:off x="6300192" y="3084929"/>
            <a:ext cx="694085" cy="2160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ある程度</a:t>
            </a:r>
            <a:endParaRPr lang="en-US" altLang="ja-JP" sz="800" dirty="0" smtClean="0">
              <a:solidFill>
                <a:schemeClr val="tx1"/>
              </a:solidFill>
            </a:endParaRPr>
          </a:p>
          <a:p>
            <a:pPr algn="ctr"/>
            <a:r>
              <a:rPr lang="ja-JP" altLang="en-US" sz="800" dirty="0" smtClean="0">
                <a:solidFill>
                  <a:schemeClr val="tx1"/>
                </a:solidFill>
              </a:rPr>
              <a:t>行き来している</a:t>
            </a:r>
            <a:endParaRPr lang="en-US" altLang="ja-JP" sz="800" dirty="0" smtClean="0">
              <a:solidFill>
                <a:schemeClr val="tx1"/>
              </a:solidFill>
            </a:endParaRPr>
          </a:p>
        </p:txBody>
      </p:sp>
      <p:sp>
        <p:nvSpPr>
          <p:cNvPr id="22" name="線吹き出し 1 (枠付き) 21"/>
          <p:cNvSpPr/>
          <p:nvPr/>
        </p:nvSpPr>
        <p:spPr>
          <a:xfrm>
            <a:off x="8244408" y="3949025"/>
            <a:ext cx="792088" cy="118021"/>
          </a:xfrm>
          <a:prstGeom prst="borderCallout1">
            <a:avLst>
              <a:gd name="adj1" fmla="val 564"/>
              <a:gd name="adj2" fmla="val 67764"/>
              <a:gd name="adj3" fmla="val -64420"/>
              <a:gd name="adj4" fmla="val 8004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smtClean="0">
                <a:solidFill>
                  <a:schemeClr val="tx1"/>
                </a:solidFill>
              </a:rPr>
              <a:t>あてはまる人がいない</a:t>
            </a:r>
            <a:endParaRPr lang="ja-JP" altLang="en-US" sz="800" spc="-100" dirty="0">
              <a:solidFill>
                <a:schemeClr val="tx1"/>
              </a:solidFill>
            </a:endParaRPr>
          </a:p>
        </p:txBody>
      </p:sp>
      <p:sp>
        <p:nvSpPr>
          <p:cNvPr id="23" name="正方形/長方形 2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Tree>
    <p:extLst>
      <p:ext uri="{BB962C8B-B14F-4D97-AF65-F5344CB8AC3E}">
        <p14:creationId xmlns:p14="http://schemas.microsoft.com/office/powerpoint/2010/main" val="164849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■高齢化の急速な進展（高齢者単独世帯の増加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251519" y="1052736"/>
            <a:ext cx="4392489" cy="3539430"/>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地域の防犯力・防災力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の低下</a:t>
            </a:r>
            <a:endParaRPr lang="ja-JP" altLang="en-US" sz="1600" dirty="0"/>
          </a:p>
          <a:p>
            <a:pPr marL="180000" indent="-457200"/>
            <a:r>
              <a:rPr lang="ja-JP" altLang="en-US" sz="1600" dirty="0"/>
              <a:t>　　人口</a:t>
            </a:r>
            <a:r>
              <a:rPr lang="ja-JP" altLang="en-US" sz="1600" dirty="0" smtClean="0"/>
              <a:t>減少・高齢化により、</a:t>
            </a:r>
            <a:r>
              <a:rPr lang="ja-JP" altLang="en-US" sz="1600" dirty="0"/>
              <a:t>地域コミュニティの機能低下や住民組織の担い手不足が懸念されます。自主防災組織、消防団など地域における防災活動の担い手の確保が困難となる等、地域防災力の低下が見込まれます。</a:t>
            </a:r>
            <a:endParaRPr lang="en-US" altLang="ja-JP" sz="1600" dirty="0"/>
          </a:p>
          <a:p>
            <a:pPr marL="180000" indent="-457200"/>
            <a:r>
              <a:rPr lang="ja-JP" altLang="en-US" sz="1600" dirty="0"/>
              <a:t>　　平成</a:t>
            </a:r>
            <a:r>
              <a:rPr lang="en-US" altLang="ja-JP" sz="1600" dirty="0"/>
              <a:t>23</a:t>
            </a:r>
            <a:r>
              <a:rPr lang="ja-JP" altLang="en-US" sz="1600" dirty="0"/>
              <a:t>年の東日本大震災では、被災地全体の死者数のうち</a:t>
            </a:r>
            <a:r>
              <a:rPr lang="en-US" altLang="ja-JP" sz="1600" dirty="0"/>
              <a:t>65</a:t>
            </a:r>
            <a:r>
              <a:rPr lang="ja-JP" altLang="en-US" sz="1600" dirty="0"/>
              <a:t>歳以上の高齢者の死者数が約</a:t>
            </a:r>
            <a:r>
              <a:rPr lang="en-US" altLang="ja-JP" sz="1600" dirty="0"/>
              <a:t>6</a:t>
            </a:r>
            <a:r>
              <a:rPr lang="ja-JP" altLang="en-US" sz="1600" dirty="0"/>
              <a:t>割にのぼります。災害発生直後では、高齢者等の適切かつ迅速な避難行動が望まれます。</a:t>
            </a:r>
            <a:endParaRPr lang="en-US" altLang="ja-JP" sz="1600" dirty="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、高齢者単独世帯が増加する中で、地域のつながりやコミュニティが希薄な都市部では、特に</a:t>
            </a:r>
            <a:r>
              <a:rPr lang="ja-JP" altLang="en-US" sz="1600" dirty="0" smtClean="0"/>
              <a:t>犯罪</a:t>
            </a:r>
            <a:r>
              <a:rPr lang="ja-JP" altLang="en-US" sz="1600" dirty="0"/>
              <a:t>被害を受ける</a:t>
            </a:r>
            <a:r>
              <a:rPr lang="ja-JP" altLang="en-US" sz="1600" dirty="0" smtClean="0"/>
              <a:t>高齢者等が増加するおそれがあります。</a:t>
            </a:r>
            <a:endParaRPr lang="en-US" altLang="ja-JP" sz="1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1" y="4105530"/>
            <a:ext cx="4355978" cy="254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843163" y="3789040"/>
            <a:ext cx="4300837" cy="36891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高齢者の刑法犯被害認知件数</a:t>
            </a:r>
            <a:r>
              <a:rPr lang="en-US" altLang="ja-JP" sz="1200" b="1" dirty="0" smtClean="0">
                <a:latin typeface="+mj-lt"/>
              </a:rPr>
              <a:t>【</a:t>
            </a:r>
            <a:r>
              <a:rPr lang="ja-JP" altLang="en-US" sz="1200" b="1" dirty="0" smtClean="0">
                <a:latin typeface="+mj-lt"/>
              </a:rPr>
              <a:t>全国</a:t>
            </a:r>
            <a:r>
              <a:rPr lang="en-US" altLang="ja-JP" sz="1200" b="1" dirty="0" smtClean="0">
                <a:latin typeface="+mj-lt"/>
              </a:rPr>
              <a:t>】</a:t>
            </a:r>
          </a:p>
        </p:txBody>
      </p:sp>
      <p:sp>
        <p:nvSpPr>
          <p:cNvPr id="18" name="テキスト ボックス 17"/>
          <p:cNvSpPr txBox="1"/>
          <p:nvPr/>
        </p:nvSpPr>
        <p:spPr>
          <a:xfrm>
            <a:off x="5580112" y="3573016"/>
            <a:ext cx="4085848" cy="200055"/>
          </a:xfrm>
          <a:prstGeom prst="rect">
            <a:avLst/>
          </a:prstGeom>
          <a:noFill/>
          <a:ln>
            <a:noFill/>
            <a:prstDash val="dash"/>
          </a:ln>
        </p:spPr>
        <p:txBody>
          <a:bodyPr wrap="square" rtlCol="0">
            <a:spAutoFit/>
          </a:bodyPr>
          <a:lstStyle/>
          <a:p>
            <a:pPr algn="ctr"/>
            <a:r>
              <a:rPr kumimoji="1" lang="ja-JP" altLang="en-US" sz="700" dirty="0" smtClean="0"/>
              <a:t>出典</a:t>
            </a:r>
            <a:r>
              <a:rPr lang="ja-JP" altLang="en-US" sz="700" dirty="0" smtClean="0"/>
              <a:t>：大阪府「</a:t>
            </a:r>
            <a:r>
              <a:rPr kumimoji="1" lang="ja-JP" altLang="en-US" sz="700" dirty="0" smtClean="0"/>
              <a:t>消防の概況」・消防庁「</a:t>
            </a:r>
            <a:r>
              <a:rPr lang="ja-JP" altLang="en-US" sz="700" dirty="0" smtClean="0"/>
              <a:t>消防団データ集</a:t>
            </a:r>
            <a:r>
              <a:rPr lang="ja-JP" altLang="en-US" sz="700" dirty="0"/>
              <a:t>」</a:t>
            </a:r>
            <a:endParaRPr lang="en-US" altLang="ja-JP" sz="700"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722" y="1812886"/>
            <a:ext cx="686921" cy="15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7881875" y="1412776"/>
            <a:ext cx="1082613" cy="400110"/>
          </a:xfrm>
          <a:prstGeom prst="rect">
            <a:avLst/>
          </a:prstGeom>
          <a:noFill/>
          <a:ln>
            <a:solidFill>
              <a:schemeClr val="tx1">
                <a:lumMod val="50000"/>
                <a:lumOff val="50000"/>
              </a:schemeClr>
            </a:solidFill>
            <a:prstDash val="dash"/>
          </a:ln>
        </p:spPr>
        <p:txBody>
          <a:bodyPr wrap="square" rtlCol="0">
            <a:spAutoFit/>
          </a:bodyPr>
          <a:lstStyle/>
          <a:p>
            <a:r>
              <a:rPr lang="ja-JP" altLang="en-US" sz="1000" dirty="0" smtClean="0"/>
              <a:t>消防団員の</a:t>
            </a:r>
            <a:endParaRPr lang="en-US" altLang="ja-JP" sz="1000" dirty="0" smtClean="0"/>
          </a:p>
          <a:p>
            <a:r>
              <a:rPr lang="ja-JP" altLang="en-US" sz="1000" dirty="0" smtClean="0"/>
              <a:t>平均年齢の推移</a:t>
            </a:r>
            <a:endParaRPr lang="en-US" altLang="ja-JP" sz="1000" dirty="0" smtClean="0"/>
          </a:p>
        </p:txBody>
      </p:sp>
      <p:sp>
        <p:nvSpPr>
          <p:cNvPr id="21" name="テキスト ボックス 20"/>
          <p:cNvSpPr txBox="1"/>
          <p:nvPr/>
        </p:nvSpPr>
        <p:spPr>
          <a:xfrm>
            <a:off x="5364088" y="6597352"/>
            <a:ext cx="2752993" cy="200055"/>
          </a:xfrm>
          <a:prstGeom prst="rect">
            <a:avLst/>
          </a:prstGeom>
          <a:noFill/>
          <a:ln>
            <a:noFill/>
            <a:prstDash val="dash"/>
          </a:ln>
        </p:spPr>
        <p:txBody>
          <a:bodyPr wrap="square" rtlCol="0">
            <a:spAutoFit/>
          </a:bodyPr>
          <a:lstStyle/>
          <a:p>
            <a:pPr algn="r"/>
            <a:r>
              <a:rPr kumimoji="1" lang="ja-JP" altLang="en-US" sz="700" dirty="0" smtClean="0"/>
              <a:t>出典</a:t>
            </a:r>
            <a:r>
              <a:rPr lang="ja-JP" altLang="en-US" sz="700" dirty="0" smtClean="0"/>
              <a:t>：警察庁「</a:t>
            </a:r>
            <a:r>
              <a:rPr kumimoji="1" lang="ja-JP" altLang="en-US" sz="700" dirty="0" smtClean="0"/>
              <a:t>平成</a:t>
            </a:r>
            <a:r>
              <a:rPr kumimoji="1" lang="en-US" altLang="ja-JP" sz="700" dirty="0" smtClean="0"/>
              <a:t>25</a:t>
            </a:r>
            <a:r>
              <a:rPr kumimoji="1" lang="ja-JP" altLang="en-US" sz="700" dirty="0" smtClean="0"/>
              <a:t>年版警察白書</a:t>
            </a:r>
            <a:r>
              <a:rPr lang="ja-JP" altLang="en-US" sz="700" dirty="0"/>
              <a:t>」</a:t>
            </a:r>
            <a:endParaRPr kumimoji="1" lang="en-US" altLang="ja-JP" sz="700"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306558"/>
            <a:ext cx="2880320" cy="226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4779759" y="971852"/>
            <a:ext cx="4364241" cy="36891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160" dirty="0" smtClean="0">
                <a:latin typeface="+mj-lt"/>
              </a:rPr>
              <a:t>消防団員数及び女性消防団員数の推移</a:t>
            </a:r>
            <a:r>
              <a:rPr lang="en-US" altLang="ja-JP" sz="1200" b="1" spc="-160" dirty="0" smtClean="0">
                <a:latin typeface="+mj-lt"/>
              </a:rPr>
              <a:t>【</a:t>
            </a:r>
            <a:r>
              <a:rPr lang="ja-JP" altLang="en-US" sz="1200" b="1" spc="-160" dirty="0">
                <a:latin typeface="+mj-lt"/>
              </a:rPr>
              <a:t>大阪</a:t>
            </a:r>
            <a:r>
              <a:rPr lang="en-US" altLang="ja-JP" sz="1200" b="1" spc="-160" dirty="0" smtClean="0">
                <a:latin typeface="+mj-lt"/>
              </a:rPr>
              <a:t>】</a:t>
            </a:r>
            <a:r>
              <a:rPr lang="ja-JP" altLang="en-US" sz="1200" b="1" spc="-160" dirty="0" err="1" smtClean="0">
                <a:latin typeface="+mj-lt"/>
              </a:rPr>
              <a:t>、</a:t>
            </a:r>
            <a:r>
              <a:rPr lang="ja-JP" altLang="en-US" sz="1200" b="1" spc="-160" dirty="0" smtClean="0">
                <a:latin typeface="+mj-lt"/>
              </a:rPr>
              <a:t>平均年齢の推移</a:t>
            </a:r>
            <a:r>
              <a:rPr lang="en-US" altLang="ja-JP" sz="1200" b="1" spc="-160" dirty="0" smtClean="0">
                <a:latin typeface="+mj-lt"/>
              </a:rPr>
              <a:t>【</a:t>
            </a:r>
            <a:r>
              <a:rPr lang="ja-JP" altLang="en-US" sz="1200" b="1" spc="-160" dirty="0" smtClean="0">
                <a:latin typeface="+mj-lt"/>
              </a:rPr>
              <a:t>全国</a:t>
            </a:r>
            <a:r>
              <a:rPr lang="en-US" altLang="ja-JP" sz="1200" b="1" spc="-160" dirty="0" smtClean="0">
                <a:latin typeface="+mj-lt"/>
              </a:rPr>
              <a:t>】</a:t>
            </a:r>
          </a:p>
        </p:txBody>
      </p:sp>
      <p:sp>
        <p:nvSpPr>
          <p:cNvPr id="14" name="正方形/長方形 13"/>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Tree>
    <p:extLst>
      <p:ext uri="{BB962C8B-B14F-4D97-AF65-F5344CB8AC3E}">
        <p14:creationId xmlns:p14="http://schemas.microsoft.com/office/powerpoint/2010/main" val="4181470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6372200" y="6545089"/>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出典：厚生労働省「平成</a:t>
            </a:r>
            <a:r>
              <a:rPr lang="en-US" altLang="ja-JP" sz="700" dirty="0"/>
              <a:t>26</a:t>
            </a:r>
            <a:r>
              <a:rPr lang="ja-JP" altLang="en-US" sz="700" dirty="0"/>
              <a:t>年厚生労働白書」</a:t>
            </a:r>
          </a:p>
        </p:txBody>
      </p:sp>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進展（高齢者の社会参加）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237569" y="980728"/>
            <a:ext cx="4010395" cy="3046988"/>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短い平均寿命・健康寿命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高齢者の増加や長寿化に伴い、健康な生活を長く続けるための予防や健康づくり、また、それを支える医療・健康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サービスの需要の高まりが見込まれます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の健康に対する意識は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高まって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いますが、大阪の平均寿命、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健康寿命は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に全国平均を下回り低い状況です。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高齢者が、いきいきとしたセカンドステージ（第二の人生）を過ごし、健康で日常生活を送るためには、私たち一人ひとりが日ごろから健康づくりに取り組むことが重要です。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27477389"/>
              </p:ext>
            </p:extLst>
          </p:nvPr>
        </p:nvGraphicFramePr>
        <p:xfrm>
          <a:off x="5167952" y="4639687"/>
          <a:ext cx="1800199" cy="182628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愛知</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71.74</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静岡</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71.68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千葉</a:t>
                      </a:r>
                      <a:endParaRPr kumimoji="1" lang="ja-JP" altLang="en-US" sz="1400" b="0" dirty="0"/>
                    </a:p>
                  </a:txBody>
                  <a:tcPr marT="36000" marB="36000"/>
                </a:tc>
                <a:tc>
                  <a:txBody>
                    <a:bodyPr/>
                    <a:lstStyle/>
                    <a:p>
                      <a:pPr algn="ctr"/>
                      <a:r>
                        <a:rPr kumimoji="1" lang="en-US" altLang="ja-JP" sz="1400" b="0" dirty="0" smtClean="0"/>
                        <a:t>71.62</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44</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69.39</a:t>
                      </a:r>
                      <a:endParaRPr kumimoji="1" lang="ja-JP" altLang="en-US" sz="1400" b="0" dirty="0"/>
                    </a:p>
                  </a:txBody>
                  <a:tcPr marT="36000" marB="36000"/>
                </a:tc>
              </a:tr>
              <a:tr h="35884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685383445"/>
              </p:ext>
            </p:extLst>
          </p:nvPr>
        </p:nvGraphicFramePr>
        <p:xfrm>
          <a:off x="7147504" y="4627899"/>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静岡</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75.32</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群馬</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75.27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愛知</a:t>
                      </a:r>
                      <a:endParaRPr kumimoji="1" lang="ja-JP" altLang="en-US" sz="1400" b="0" dirty="0"/>
                    </a:p>
                  </a:txBody>
                  <a:tcPr marT="36000" marB="36000"/>
                </a:tc>
                <a:tc>
                  <a:txBody>
                    <a:bodyPr/>
                    <a:lstStyle/>
                    <a:p>
                      <a:pPr algn="ctr"/>
                      <a:r>
                        <a:rPr kumimoji="1" lang="en-US" altLang="ja-JP" sz="1400" b="0" dirty="0" smtClean="0"/>
                        <a:t>74.93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45</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72.55</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5" name="テキスト ボックス 4"/>
          <p:cNvSpPr txBox="1"/>
          <p:nvPr/>
        </p:nvSpPr>
        <p:spPr>
          <a:xfrm>
            <a:off x="4811042" y="3789040"/>
            <a:ext cx="4332958" cy="360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j-lt"/>
              </a:rPr>
              <a:t>都道府県別　日常生活に制限のない期間（健康寿命）の平均</a:t>
            </a:r>
            <a:endParaRPr kumimoji="1" lang="en-US" altLang="ja-JP" sz="1200" b="1" dirty="0" smtClean="0">
              <a:latin typeface="+mj-lt"/>
            </a:endParaRPr>
          </a:p>
        </p:txBody>
      </p:sp>
      <p:sp>
        <p:nvSpPr>
          <p:cNvPr id="11" name="テキスト ボックス 10"/>
          <p:cNvSpPr txBox="1"/>
          <p:nvPr/>
        </p:nvSpPr>
        <p:spPr>
          <a:xfrm>
            <a:off x="5076056" y="4365104"/>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13" name="テキスト ボックス 12"/>
          <p:cNvSpPr txBox="1"/>
          <p:nvPr/>
        </p:nvSpPr>
        <p:spPr>
          <a:xfrm>
            <a:off x="4811042" y="927298"/>
            <a:ext cx="4332958" cy="360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都道府県別</a:t>
            </a:r>
            <a:r>
              <a:rPr lang="ja-JP" altLang="en-US" sz="1200" b="1" dirty="0">
                <a:latin typeface="+mj-lt"/>
              </a:rPr>
              <a:t>　</a:t>
            </a:r>
            <a:r>
              <a:rPr lang="ja-JP" altLang="en-US" sz="1200" b="1" dirty="0" smtClean="0">
                <a:latin typeface="+mj-lt"/>
              </a:rPr>
              <a:t>平均寿命</a:t>
            </a:r>
            <a:endParaRPr kumimoji="1" lang="en-US" altLang="ja-JP" sz="1200" b="1" dirty="0">
              <a:latin typeface="+mj-lt"/>
            </a:endParaRPr>
          </a:p>
        </p:txBody>
      </p:sp>
      <p:sp>
        <p:nvSpPr>
          <p:cNvPr id="15" name="テキスト ボックス 14"/>
          <p:cNvSpPr txBox="1"/>
          <p:nvPr/>
        </p:nvSpPr>
        <p:spPr>
          <a:xfrm>
            <a:off x="6349182" y="3573016"/>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a:t>
            </a:r>
            <a:r>
              <a:rPr lang="ja-JP" altLang="en-US" sz="700" dirty="0" smtClean="0"/>
              <a:t>平成</a:t>
            </a:r>
            <a:r>
              <a:rPr lang="en-US" altLang="ja-JP" sz="700" dirty="0"/>
              <a:t>22</a:t>
            </a:r>
            <a:r>
              <a:rPr lang="ja-JP" altLang="en-US" sz="700" dirty="0"/>
              <a:t>年都道府県別生命表の</a:t>
            </a:r>
            <a:r>
              <a:rPr lang="ja-JP" altLang="en-US" sz="700" dirty="0" smtClean="0"/>
              <a:t>概況」</a:t>
            </a:r>
            <a:endParaRPr lang="ja-JP" altLang="en-US" sz="700" dirty="0"/>
          </a:p>
        </p:txBody>
      </p:sp>
      <p:graphicFrame>
        <p:nvGraphicFramePr>
          <p:cNvPr id="16" name="表 15"/>
          <p:cNvGraphicFramePr>
            <a:graphicFrameLocks noGrp="1"/>
          </p:cNvGraphicFramePr>
          <p:nvPr>
            <p:extLst>
              <p:ext uri="{D42A27DB-BD31-4B8C-83A1-F6EECF244321}">
                <p14:modId xmlns:p14="http://schemas.microsoft.com/office/powerpoint/2010/main" val="1036126383"/>
              </p:ext>
            </p:extLst>
          </p:nvPr>
        </p:nvGraphicFramePr>
        <p:xfrm>
          <a:off x="5144934" y="1739622"/>
          <a:ext cx="1800199" cy="183339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80.88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滋賀</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80.58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福井</a:t>
                      </a:r>
                      <a:endParaRPr kumimoji="1" lang="ja-JP" altLang="en-US" sz="1400" b="0" dirty="0"/>
                    </a:p>
                  </a:txBody>
                  <a:tcPr marT="36000" marB="36000"/>
                </a:tc>
                <a:tc>
                  <a:txBody>
                    <a:bodyPr/>
                    <a:lstStyle/>
                    <a:p>
                      <a:pPr algn="ctr"/>
                      <a:r>
                        <a:rPr kumimoji="1" lang="en-US" altLang="ja-JP" sz="1400" b="0" dirty="0" smtClean="0"/>
                        <a:t>80.47</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41</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78.99</a:t>
                      </a:r>
                      <a:endParaRPr kumimoji="1" lang="ja-JP" altLang="en-US" sz="1400" b="0" dirty="0"/>
                    </a:p>
                  </a:txBody>
                  <a:tcPr marT="36000" marB="36000"/>
                </a:tc>
              </a:tr>
              <a:tr h="36595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42968769"/>
              </p:ext>
            </p:extLst>
          </p:nvPr>
        </p:nvGraphicFramePr>
        <p:xfrm>
          <a:off x="7124486" y="1727834"/>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87.18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島根</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87.07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沖縄</a:t>
                      </a:r>
                      <a:endParaRPr kumimoji="1" lang="ja-JP" altLang="en-US" sz="1400" b="0" dirty="0"/>
                    </a:p>
                  </a:txBody>
                  <a:tcPr marT="36000" marB="36000"/>
                </a:tc>
                <a:tc>
                  <a:txBody>
                    <a:bodyPr/>
                    <a:lstStyle/>
                    <a:p>
                      <a:pPr algn="ctr"/>
                      <a:r>
                        <a:rPr kumimoji="1" lang="en-US" altLang="ja-JP" sz="1400" b="0" dirty="0" smtClean="0"/>
                        <a:t>87.02</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40</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85.93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19" name="テキスト ボックス 18"/>
          <p:cNvSpPr txBox="1"/>
          <p:nvPr/>
        </p:nvSpPr>
        <p:spPr>
          <a:xfrm>
            <a:off x="5053038" y="1457929"/>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6" name="テキスト ボックス 5"/>
          <p:cNvSpPr txBox="1"/>
          <p:nvPr/>
        </p:nvSpPr>
        <p:spPr>
          <a:xfrm>
            <a:off x="5292080" y="1223174"/>
            <a:ext cx="3089597" cy="261610"/>
          </a:xfrm>
          <a:prstGeom prst="rect">
            <a:avLst/>
          </a:prstGeom>
          <a:noFill/>
        </p:spPr>
        <p:txBody>
          <a:bodyPr wrap="square" rtlCol="0">
            <a:spAutoFit/>
          </a:bodyPr>
          <a:lstStyle/>
          <a:p>
            <a:r>
              <a:rPr kumimoji="1" lang="ja-JP" altLang="en-US" sz="1100" dirty="0" smtClean="0"/>
              <a:t>全国平均：（男性）</a:t>
            </a:r>
            <a:r>
              <a:rPr kumimoji="1" lang="en-US" altLang="ja-JP" sz="1100" dirty="0" smtClean="0"/>
              <a:t>79.59</a:t>
            </a:r>
            <a:r>
              <a:rPr kumimoji="1" lang="ja-JP" altLang="en-US" sz="1100" dirty="0" smtClean="0"/>
              <a:t>歳（女性）</a:t>
            </a:r>
            <a:r>
              <a:rPr kumimoji="1" lang="en-US" altLang="ja-JP" sz="1100" dirty="0" smtClean="0"/>
              <a:t>86.35</a:t>
            </a:r>
            <a:r>
              <a:rPr kumimoji="1" lang="ja-JP" altLang="en-US" sz="1100" dirty="0" smtClean="0"/>
              <a:t>歳</a:t>
            </a:r>
            <a:endParaRPr kumimoji="1" lang="ja-JP" altLang="en-US" sz="1100" dirty="0"/>
          </a:p>
        </p:txBody>
      </p:sp>
      <p:sp>
        <p:nvSpPr>
          <p:cNvPr id="18" name="テキスト ボックス 17"/>
          <p:cNvSpPr txBox="1"/>
          <p:nvPr/>
        </p:nvSpPr>
        <p:spPr>
          <a:xfrm>
            <a:off x="5436096" y="4123239"/>
            <a:ext cx="3391123" cy="261610"/>
          </a:xfrm>
          <a:prstGeom prst="rect">
            <a:avLst/>
          </a:prstGeom>
          <a:noFill/>
        </p:spPr>
        <p:txBody>
          <a:bodyPr wrap="square" rtlCol="0">
            <a:spAutoFit/>
          </a:bodyPr>
          <a:lstStyle/>
          <a:p>
            <a:r>
              <a:rPr kumimoji="1" lang="ja-JP" altLang="en-US" sz="1100" dirty="0" smtClean="0"/>
              <a:t>全国平均：（男性）</a:t>
            </a:r>
            <a:r>
              <a:rPr lang="en-US" altLang="ja-JP" sz="1100" dirty="0" smtClean="0"/>
              <a:t>70.42</a:t>
            </a:r>
            <a:r>
              <a:rPr lang="ja-JP" altLang="en-US" sz="1100" dirty="0" smtClean="0"/>
              <a:t>歳</a:t>
            </a:r>
            <a:r>
              <a:rPr kumimoji="1" lang="ja-JP" altLang="en-US" sz="1100" dirty="0" smtClean="0"/>
              <a:t>（女性）</a:t>
            </a:r>
            <a:r>
              <a:rPr lang="en-US" altLang="ja-JP" sz="1100" dirty="0" smtClean="0"/>
              <a:t>73.62</a:t>
            </a:r>
            <a:r>
              <a:rPr lang="ja-JP" altLang="en-US" sz="1100" dirty="0" smtClean="0"/>
              <a:t>歳</a:t>
            </a:r>
            <a:endParaRPr kumimoji="1" lang="ja-JP" altLang="en-US" sz="1100" dirty="0"/>
          </a:p>
        </p:txBody>
      </p:sp>
      <p:sp>
        <p:nvSpPr>
          <p:cNvPr id="20" name="正方形/長方形 19"/>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dirty="0">
              <a:solidFill>
                <a:prstClr val="black"/>
              </a:solidFill>
            </a:endParaRPr>
          </a:p>
        </p:txBody>
      </p:sp>
      <p:sp>
        <p:nvSpPr>
          <p:cNvPr id="7" name="テキスト ボックス 6"/>
          <p:cNvSpPr txBox="1"/>
          <p:nvPr/>
        </p:nvSpPr>
        <p:spPr>
          <a:xfrm>
            <a:off x="6602623" y="440184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1" name="テキスト ボックス 20"/>
          <p:cNvSpPr txBox="1"/>
          <p:nvPr/>
        </p:nvSpPr>
        <p:spPr>
          <a:xfrm>
            <a:off x="8604448" y="439439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2" name="テキスト ボックス 21"/>
          <p:cNvSpPr txBox="1"/>
          <p:nvPr/>
        </p:nvSpPr>
        <p:spPr>
          <a:xfrm>
            <a:off x="6588224" y="150212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3" name="テキスト ボックス 22"/>
          <p:cNvSpPr txBox="1"/>
          <p:nvPr/>
        </p:nvSpPr>
        <p:spPr>
          <a:xfrm>
            <a:off x="8590049" y="149467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Tree>
    <p:extLst>
      <p:ext uri="{BB962C8B-B14F-4D97-AF65-F5344CB8AC3E}">
        <p14:creationId xmlns:p14="http://schemas.microsoft.com/office/powerpoint/2010/main" val="2817561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高齢者の社会参加）</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331912" y="1018471"/>
            <a:ext cx="4168080" cy="2554545"/>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高齢者の社会参加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高齢化の進展により、豊富な経験・知識を有し、社会で活躍する高齢者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増加しており、高齢者に対する社会の意識も変わってきています。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を労働力や地域の担い手などの人的</a:t>
            </a:r>
            <a:r>
              <a:rPr lang="ja-JP" altLang="en-US" sz="1600" dirty="0" smtClean="0"/>
              <a:t>資源に位置づけ</a:t>
            </a:r>
            <a:r>
              <a:rPr lang="ja-JP" altLang="en-US" sz="1600" dirty="0"/>
              <a:t>、高齢者</a:t>
            </a:r>
            <a:r>
              <a:rPr lang="ja-JP" altLang="en-US" sz="1600" dirty="0" smtClean="0"/>
              <a:t>が社会</a:t>
            </a:r>
            <a:r>
              <a:rPr lang="ja-JP" altLang="en-US" sz="1600" dirty="0"/>
              <a:t>でいきいきと</a:t>
            </a:r>
            <a:r>
              <a:rPr lang="ja-JP" altLang="en-US" sz="1600" dirty="0" smtClean="0"/>
              <a:t>活躍できること</a:t>
            </a:r>
            <a:r>
              <a:rPr lang="ja-JP" altLang="en-US" sz="1600" dirty="0"/>
              <a:t>が</a:t>
            </a:r>
            <a:r>
              <a:rPr lang="ja-JP" altLang="en-US" sz="1600" dirty="0" smtClean="0"/>
              <a:t>求められます</a:t>
            </a:r>
            <a:r>
              <a:rPr lang="ja-JP" altLang="en-US" sz="1600" dirty="0"/>
              <a:t>。</a:t>
            </a:r>
            <a:endParaRPr lang="en-US" altLang="ja-JP" sz="1600" dirty="0"/>
          </a:p>
          <a:p>
            <a:pPr marL="180000" indent="-457200"/>
            <a:r>
              <a:rPr lang="ja-JP" altLang="en-US" sz="1600" dirty="0"/>
              <a:t>　</a:t>
            </a:r>
            <a:r>
              <a:rPr lang="ja-JP" altLang="en-US" sz="1600" dirty="0" smtClean="0"/>
              <a:t>　元気</a:t>
            </a:r>
            <a:r>
              <a:rPr lang="ja-JP" altLang="en-US" sz="1600" dirty="0"/>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高齢者が、豊富な知識と経験を地域に還元することで、</a:t>
            </a:r>
            <a:r>
              <a:rPr lang="ja-JP" altLang="en-US" sz="1600" dirty="0"/>
              <a:t>持続可能で魅力ある</a:t>
            </a:r>
            <a:r>
              <a:rPr lang="ja-JP" altLang="en-US" sz="1600" dirty="0" smtClean="0"/>
              <a:t>まちづくりの創出が</a:t>
            </a:r>
            <a:r>
              <a:rPr lang="ja-JP" altLang="en-US" sz="1600" dirty="0"/>
              <a:t>期待されます</a:t>
            </a:r>
            <a:r>
              <a:rPr lang="ja-JP" altLang="en-US" sz="1600" dirty="0" smtClean="0"/>
              <a:t>。</a:t>
            </a:r>
            <a:endParaRPr lang="en-US" altLang="ja-JP" sz="1600" dirty="0"/>
          </a:p>
        </p:txBody>
      </p:sp>
      <p:sp>
        <p:nvSpPr>
          <p:cNvPr id="15" name="テキスト ボックス 14"/>
          <p:cNvSpPr txBox="1"/>
          <p:nvPr/>
        </p:nvSpPr>
        <p:spPr>
          <a:xfrm>
            <a:off x="4788023" y="1082512"/>
            <a:ext cx="4355977" cy="349007"/>
          </a:xfrm>
          <a:prstGeom prst="rect">
            <a:avLst/>
          </a:prstGeom>
          <a:solidFill>
            <a:schemeClr val="bg1">
              <a:lumMod val="85000"/>
            </a:schemeClr>
          </a:solidFill>
          <a:ln>
            <a:noFill/>
            <a:prstDash val="dash"/>
          </a:ln>
        </p:spPr>
        <p:txBody>
          <a:bodyPr wrap="square" rtlCol="0" anchor="ctr" anchorCtr="0">
            <a:noAutofit/>
          </a:bodyPr>
          <a:lstStyle/>
          <a:p>
            <a:pPr algn="ctr"/>
            <a:r>
              <a:rPr lang="en-US" altLang="ja-JP" sz="1200" b="1" dirty="0" smtClean="0"/>
              <a:t>65</a:t>
            </a:r>
            <a:r>
              <a:rPr lang="ja-JP" altLang="en-US" sz="1200" b="1" dirty="0" smtClean="0"/>
              <a:t>歳以上人口の就業率</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9" name="テキスト ボックス 18"/>
          <p:cNvSpPr txBox="1"/>
          <p:nvPr/>
        </p:nvSpPr>
        <p:spPr>
          <a:xfrm>
            <a:off x="5220072" y="3660993"/>
            <a:ext cx="3096343" cy="200055"/>
          </a:xfrm>
          <a:prstGeom prst="rect">
            <a:avLst/>
          </a:prstGeom>
          <a:noFill/>
          <a:ln>
            <a:noFill/>
            <a:prstDash val="dash"/>
          </a:ln>
        </p:spPr>
        <p:txBody>
          <a:bodyPr wrap="square" rtlCol="0">
            <a:spAutoFit/>
          </a:bodyPr>
          <a:lstStyle/>
          <a:p>
            <a:r>
              <a:rPr kumimoji="1" lang="ja-JP" altLang="en-US" sz="700" dirty="0" smtClean="0"/>
              <a:t>出典</a:t>
            </a:r>
            <a:r>
              <a:rPr lang="en-US" altLang="ja-JP" sz="700" dirty="0" smtClean="0"/>
              <a:t>:</a:t>
            </a:r>
            <a:r>
              <a:rPr lang="ja-JP" altLang="en-US" sz="700" dirty="0"/>
              <a:t>総務省「労働力調査</a:t>
            </a:r>
            <a:r>
              <a:rPr lang="ja-JP" altLang="en-US" sz="700" dirty="0" smtClean="0"/>
              <a:t>」、大阪府「</a:t>
            </a:r>
            <a:r>
              <a:rPr lang="zh-TW" altLang="en-US" sz="700" dirty="0"/>
              <a:t>労働力調査地方集計</a:t>
            </a:r>
            <a:r>
              <a:rPr lang="zh-TW" altLang="en-US" sz="700" dirty="0" smtClean="0"/>
              <a:t>結果</a:t>
            </a:r>
            <a:r>
              <a:rPr lang="en-US" altLang="ja-JP" sz="700" dirty="0" smtClean="0"/>
              <a:t>(</a:t>
            </a:r>
            <a:r>
              <a:rPr lang="ja-JP" altLang="en-US" sz="700" dirty="0" smtClean="0"/>
              <a:t>年平均</a:t>
            </a:r>
            <a:r>
              <a:rPr lang="en-US" altLang="ja-JP" sz="700" dirty="0" smtClean="0"/>
              <a:t>)</a:t>
            </a:r>
            <a:r>
              <a:rPr lang="ja-JP" altLang="en-US" sz="700" dirty="0" smtClean="0"/>
              <a:t>」</a:t>
            </a:r>
            <a:endParaRPr lang="zh-TW" altLang="en-US" sz="700" dirty="0"/>
          </a:p>
        </p:txBody>
      </p:sp>
      <p:sp>
        <p:nvSpPr>
          <p:cNvPr id="14" name="正方形/長方形 13"/>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graphicFrame>
        <p:nvGraphicFramePr>
          <p:cNvPr id="22" name="グラフ 21"/>
          <p:cNvGraphicFramePr>
            <a:graphicFrameLocks/>
          </p:cNvGraphicFramePr>
          <p:nvPr>
            <p:extLst>
              <p:ext uri="{D42A27DB-BD31-4B8C-83A1-F6EECF244321}">
                <p14:modId xmlns:p14="http://schemas.microsoft.com/office/powerpoint/2010/main" val="1531704301"/>
              </p:ext>
            </p:extLst>
          </p:nvPr>
        </p:nvGraphicFramePr>
        <p:xfrm>
          <a:off x="4860032" y="1370543"/>
          <a:ext cx="4104456" cy="2274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5879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251520" y="1018471"/>
            <a:ext cx="4320480" cy="3046988"/>
          </a:xfrm>
          <a:prstGeom prst="rect">
            <a:avLst/>
          </a:prstGeom>
          <a:noFill/>
        </p:spPr>
        <p:txBody>
          <a:bodyPr wrap="square" rtlCol="0">
            <a:spAutoFit/>
          </a:bodyPr>
          <a:lstStyle/>
          <a:p>
            <a:pPr marL="180000" indent="-457200"/>
            <a:r>
              <a:rPr lang="ja-JP" altLang="en-US" sz="1600" dirty="0" smtClean="0"/>
              <a:t>①　出生数</a:t>
            </a:r>
            <a:r>
              <a:rPr lang="ja-JP" altLang="en-US" sz="1600" dirty="0"/>
              <a:t>の減少</a:t>
            </a:r>
            <a:endParaRPr lang="en-US" altLang="ja-JP" sz="1600" dirty="0"/>
          </a:p>
          <a:p>
            <a:pPr marL="180000" indent="-457200"/>
            <a:r>
              <a:rPr lang="ja-JP" altLang="en-US" sz="1600" dirty="0" smtClean="0"/>
              <a:t>　　大阪府の出生率は</a:t>
            </a:r>
            <a:r>
              <a:rPr lang="ja-JP" altLang="en-US" sz="1600" dirty="0"/>
              <a:t>、</a:t>
            </a:r>
            <a:r>
              <a:rPr lang="en-US" altLang="ja-JP" sz="1600" dirty="0"/>
              <a:t>2010(H22</a:t>
            </a:r>
            <a:r>
              <a:rPr lang="en-US" altLang="ja-JP" sz="1600" dirty="0" smtClean="0"/>
              <a:t>)</a:t>
            </a:r>
            <a:r>
              <a:rPr lang="ja-JP" altLang="en-US" sz="1600" dirty="0" smtClean="0"/>
              <a:t>年</a:t>
            </a:r>
            <a:r>
              <a:rPr lang="ja-JP" altLang="en-US" sz="1600" dirty="0"/>
              <a:t>で</a:t>
            </a:r>
            <a:r>
              <a:rPr lang="en-US" altLang="ja-JP" sz="1600" dirty="0"/>
              <a:t>1.33</a:t>
            </a:r>
            <a:r>
              <a:rPr lang="ja-JP" altLang="en-US" sz="1600" dirty="0"/>
              <a:t>と</a:t>
            </a:r>
            <a:r>
              <a:rPr lang="ja-JP" altLang="en-US" sz="1600" dirty="0" smtClean="0"/>
              <a:t>、人口を維持するのに必要とされる水準（人口置換水準＝</a:t>
            </a:r>
            <a:r>
              <a:rPr lang="en-US" altLang="ja-JP" sz="1600" dirty="0" smtClean="0"/>
              <a:t>2.07</a:t>
            </a:r>
            <a:r>
              <a:rPr lang="ja-JP" altLang="en-US" sz="1600" dirty="0" smtClean="0"/>
              <a:t>）</a:t>
            </a:r>
            <a:r>
              <a:rPr lang="ja-JP" altLang="en-US" sz="1600" dirty="0"/>
              <a:t>を</a:t>
            </a:r>
            <a:r>
              <a:rPr lang="ja-JP" altLang="en-US" sz="1600" dirty="0" smtClean="0"/>
              <a:t>大きく下回っています。</a:t>
            </a:r>
            <a:endParaRPr lang="en-US" altLang="ja-JP" sz="1600" dirty="0"/>
          </a:p>
          <a:p>
            <a:pPr marL="180000" indent="-457200"/>
            <a:r>
              <a:rPr lang="ja-JP" altLang="en-US" sz="1600" dirty="0" smtClean="0"/>
              <a:t>　　近年は微増傾向にありますが、出生数は一貫して減少を続けています。これは、出産年齢を迎える女性そのものの数が減少していることが原因であり、出生数の減少そのものが将来に大きな影響を及ぼします。</a:t>
            </a:r>
            <a:endParaRPr lang="en-US" altLang="ja-JP" sz="1600" dirty="0" smtClean="0"/>
          </a:p>
          <a:p>
            <a:pPr marL="180000" indent="-457200"/>
            <a:r>
              <a:rPr lang="ja-JP" altLang="en-US" sz="1600" dirty="0"/>
              <a:t>　</a:t>
            </a:r>
            <a:r>
              <a:rPr lang="ja-JP" altLang="en-US" sz="1600" dirty="0" smtClean="0"/>
              <a:t>　しかしながら、生涯未婚率の上昇、晩婚化の進行、子育て環境の変化などにより、今後、さらに少子化に拍車がかかる悪循環が懸念されます。</a:t>
            </a:r>
            <a:endParaRPr lang="ja-JP" altLang="en-US" sz="1600" dirty="0"/>
          </a:p>
        </p:txBody>
      </p:sp>
      <p:sp>
        <p:nvSpPr>
          <p:cNvPr id="4" name="テキスト ボックス 3"/>
          <p:cNvSpPr txBox="1"/>
          <p:nvPr/>
        </p:nvSpPr>
        <p:spPr>
          <a:xfrm>
            <a:off x="4716016" y="976953"/>
            <a:ext cx="4427984" cy="276999"/>
          </a:xfrm>
          <a:prstGeom prst="rect">
            <a:avLst/>
          </a:prstGeom>
          <a:solidFill>
            <a:schemeClr val="bg1">
              <a:lumMod val="85000"/>
            </a:schemeClr>
          </a:solidFill>
        </p:spPr>
        <p:txBody>
          <a:bodyPr wrap="square" rtlCol="0">
            <a:spAutoFit/>
          </a:bodyPr>
          <a:lstStyle/>
          <a:p>
            <a:pPr algn="ctr"/>
            <a:r>
              <a:rPr lang="ja-JP" altLang="en-US" sz="1200" b="1" dirty="0" smtClean="0"/>
              <a:t>＜再掲＞出生数、出生率の推移</a:t>
            </a:r>
            <a:endParaRPr lang="en-US" altLang="ja-JP" sz="1200" b="1" dirty="0"/>
          </a:p>
        </p:txBody>
      </p:sp>
      <p:sp>
        <p:nvSpPr>
          <p:cNvPr id="13" name="テキスト ボックス 12"/>
          <p:cNvSpPr txBox="1"/>
          <p:nvPr/>
        </p:nvSpPr>
        <p:spPr>
          <a:xfrm>
            <a:off x="7179256" y="6507013"/>
            <a:ext cx="1237223" cy="307777"/>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総務省「国勢調査」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716016" y="3872081"/>
            <a:ext cx="4427984" cy="276999"/>
          </a:xfrm>
          <a:prstGeom prst="rect">
            <a:avLst/>
          </a:prstGeom>
          <a:solidFill>
            <a:schemeClr val="bg1">
              <a:lumMod val="85000"/>
            </a:schemeClr>
          </a:solidFill>
        </p:spPr>
        <p:txBody>
          <a:bodyPr wrap="square" rtlCol="0">
            <a:spAutoFit/>
          </a:bodyPr>
          <a:lstStyle/>
          <a:p>
            <a:pPr algn="ctr"/>
            <a:r>
              <a:rPr lang="ja-JP" altLang="en-US" sz="1200" b="1" spc="-100" dirty="0" smtClean="0"/>
              <a:t>＜再掲＞生涯未婚率の推移</a:t>
            </a:r>
            <a:endParaRPr lang="en-US" altLang="ja-JP" sz="1200" b="1" spc="-100" dirty="0"/>
          </a:p>
        </p:txBody>
      </p:sp>
      <p:sp>
        <p:nvSpPr>
          <p:cNvPr id="19" name="正方形/長方形 1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21" name="テキスト ボックス 20"/>
          <p:cNvSpPr txBox="1"/>
          <p:nvPr/>
        </p:nvSpPr>
        <p:spPr>
          <a:xfrm>
            <a:off x="6732240" y="3631375"/>
            <a:ext cx="2736304" cy="307777"/>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：厚生労働省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「人口動態統計」、総務省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01" b="3215"/>
          <a:stretch/>
        </p:blipFill>
        <p:spPr bwMode="auto">
          <a:xfrm>
            <a:off x="5146049" y="4157052"/>
            <a:ext cx="3746431" cy="229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589"/>
          <a:stretch/>
        </p:blipFill>
        <p:spPr bwMode="auto">
          <a:xfrm>
            <a:off x="4963072" y="1268760"/>
            <a:ext cx="4029395" cy="236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47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5" name="正方形/長方形 4"/>
          <p:cNvSpPr/>
          <p:nvPr/>
        </p:nvSpPr>
        <p:spPr>
          <a:xfrm>
            <a:off x="107504" y="706413"/>
            <a:ext cx="8856984" cy="318548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の長期ビジョンでは、今後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の基本的視点として、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「東京一極集中」の是正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若い世代の就労・結婚・子育ての希望の実現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地域の特性に即した地域課題の解決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を掲げ、取組みを進めることで、将来的に人口構造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そのものを変える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とともに、今後数十年間は人口減少が避けられないことから、人口減少社会に対応した効率的かつ効果的な社会システムを再構築することが重要としています。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大阪府においても、国の長期ビジョンや人口減少社会白書をベースに、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条件の下で人口の将来展望を見通し、それを踏まえて着実に取組みを進めていくことが求められています。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このビジョンでは、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）年を見通しています。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spTree>
    <p:extLst>
      <p:ext uri="{BB962C8B-B14F-4D97-AF65-F5344CB8AC3E}">
        <p14:creationId xmlns:p14="http://schemas.microsoft.com/office/powerpoint/2010/main" val="1516318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83" t="2441" r="4052" b="2875"/>
          <a:stretch/>
        </p:blipFill>
        <p:spPr bwMode="auto">
          <a:xfrm>
            <a:off x="4727986" y="1268760"/>
            <a:ext cx="4020478" cy="24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■出生数の減少</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2062103"/>
          </a:xfrm>
          <a:prstGeom prst="rect">
            <a:avLst/>
          </a:prstGeom>
        </p:spPr>
        <p:txBody>
          <a:bodyPr wrap="square">
            <a:spAutoFit/>
          </a:bodyPr>
          <a:lstStyle/>
          <a:p>
            <a:pPr marL="180975" indent="-95250"/>
            <a:r>
              <a:rPr lang="ja-JP" altLang="en-US" sz="1600" dirty="0" smtClean="0"/>
              <a:t>②　子育て</a:t>
            </a:r>
            <a:r>
              <a:rPr lang="ja-JP" altLang="en-US" sz="1600" dirty="0"/>
              <a:t>負担感の</a:t>
            </a:r>
            <a:r>
              <a:rPr lang="ja-JP" altLang="en-US" sz="1600" dirty="0" smtClean="0"/>
              <a:t>増加</a:t>
            </a:r>
            <a:endParaRPr lang="en-US" altLang="ja-JP" sz="1600" dirty="0"/>
          </a:p>
          <a:p>
            <a:pPr marL="180975" indent="-95250"/>
            <a:r>
              <a:rPr lang="ja-JP" altLang="en-US" sz="1600" dirty="0"/>
              <a:t>　</a:t>
            </a:r>
            <a:r>
              <a:rPr lang="ja-JP" altLang="en-US" sz="1600" dirty="0" smtClean="0"/>
              <a:t>夫婦を対象とした「</a:t>
            </a:r>
            <a:r>
              <a:rPr lang="ja-JP" altLang="en-US" sz="1600" dirty="0"/>
              <a:t>第</a:t>
            </a:r>
            <a:r>
              <a:rPr lang="en-US" altLang="ja-JP" sz="1600" dirty="0" smtClean="0"/>
              <a:t>14</a:t>
            </a:r>
            <a:r>
              <a:rPr lang="ja-JP" altLang="en-US" sz="1600" dirty="0" smtClean="0"/>
              <a:t>回</a:t>
            </a:r>
            <a:r>
              <a:rPr lang="ja-JP" altLang="en-US" sz="1600" dirty="0"/>
              <a:t>出生動向基本</a:t>
            </a:r>
            <a:r>
              <a:rPr lang="ja-JP" altLang="en-US" sz="1600" dirty="0" smtClean="0"/>
              <a:t>調査（</a:t>
            </a:r>
            <a:r>
              <a:rPr lang="en-US" altLang="ja-JP" sz="1600" dirty="0" smtClean="0"/>
              <a:t>2010</a:t>
            </a:r>
            <a:r>
              <a:rPr lang="ja-JP" altLang="en-US" sz="1600" dirty="0" smtClean="0"/>
              <a:t>（</a:t>
            </a:r>
            <a:r>
              <a:rPr lang="en-US" altLang="ja-JP" sz="1600" dirty="0" smtClean="0"/>
              <a:t>H22</a:t>
            </a:r>
            <a:r>
              <a:rPr lang="ja-JP" altLang="en-US" sz="1600" dirty="0" smtClean="0"/>
              <a:t>）年）」</a:t>
            </a:r>
            <a:r>
              <a:rPr lang="ja-JP" altLang="en-US" sz="1600" dirty="0"/>
              <a:t>（全国</a:t>
            </a:r>
            <a:r>
              <a:rPr lang="ja-JP" altLang="en-US" sz="1600" dirty="0" smtClean="0"/>
              <a:t>）に</a:t>
            </a:r>
            <a:r>
              <a:rPr lang="ja-JP" altLang="en-US" sz="1600" dirty="0"/>
              <a:t>よると</a:t>
            </a:r>
            <a:r>
              <a:rPr lang="ja-JP" altLang="en-US" sz="1600" dirty="0" smtClean="0"/>
              <a:t>、理想</a:t>
            </a:r>
            <a:r>
              <a:rPr lang="ja-JP" altLang="en-US" sz="1600" dirty="0"/>
              <a:t>の子ども</a:t>
            </a:r>
            <a:r>
              <a:rPr lang="ja-JP" altLang="en-US" sz="1600" dirty="0" smtClean="0"/>
              <a:t>数は</a:t>
            </a:r>
            <a:r>
              <a:rPr lang="en-US" altLang="ja-JP" sz="1600" dirty="0" smtClean="0"/>
              <a:t>2.42</a:t>
            </a:r>
            <a:r>
              <a:rPr lang="ja-JP" altLang="en-US" sz="1600" dirty="0" smtClean="0"/>
              <a:t>人ですが、</a:t>
            </a:r>
            <a:r>
              <a:rPr lang="ja-JP" altLang="en-US" sz="1600" dirty="0"/>
              <a:t>予定子ども数は</a:t>
            </a:r>
            <a:r>
              <a:rPr lang="en-US" altLang="ja-JP" sz="1600" dirty="0" smtClean="0"/>
              <a:t>2.07</a:t>
            </a:r>
            <a:r>
              <a:rPr lang="ja-JP" altLang="en-US" sz="1600" dirty="0" smtClean="0"/>
              <a:t>人</a:t>
            </a:r>
            <a:r>
              <a:rPr lang="ja-JP" altLang="en-US" sz="1600" dirty="0"/>
              <a:t>となって</a:t>
            </a:r>
            <a:r>
              <a:rPr lang="ja-JP" altLang="en-US" sz="1600" dirty="0" smtClean="0"/>
              <a:t>おり大きく乖離しています。</a:t>
            </a:r>
            <a:endParaRPr lang="en-US" altLang="ja-JP" sz="1600" dirty="0"/>
          </a:p>
          <a:p>
            <a:pPr marL="180975" indent="-95250"/>
            <a:r>
              <a:rPr lang="ja-JP" altLang="en-US" sz="1600" dirty="0" smtClean="0"/>
              <a:t>　</a:t>
            </a:r>
            <a:r>
              <a:rPr lang="ja-JP" altLang="en-US" sz="1600" dirty="0"/>
              <a:t>予定子ども数が理想子ども数を下回る理由と</a:t>
            </a:r>
            <a:r>
              <a:rPr lang="ja-JP" altLang="en-US" sz="1600" dirty="0" smtClean="0"/>
              <a:t>して、「</a:t>
            </a:r>
            <a:r>
              <a:rPr lang="ja-JP" altLang="en-US" sz="1600" dirty="0"/>
              <a:t>子育てや教育にお金が</a:t>
            </a:r>
            <a:r>
              <a:rPr lang="ja-JP" altLang="en-US" sz="1600" dirty="0" smtClean="0"/>
              <a:t>かかりすぎる</a:t>
            </a:r>
            <a:r>
              <a:rPr lang="ja-JP" altLang="en-US" sz="1600" dirty="0"/>
              <a:t>から</a:t>
            </a:r>
            <a:r>
              <a:rPr lang="ja-JP" altLang="en-US" sz="1600" dirty="0" smtClean="0"/>
              <a:t>」という理由が、圧倒的に多い傾向にあります。</a:t>
            </a:r>
            <a:endParaRPr lang="en-US" altLang="ja-JP" sz="1600" dirty="0" smtClean="0"/>
          </a:p>
        </p:txBody>
      </p:sp>
      <p:sp>
        <p:nvSpPr>
          <p:cNvPr id="15" name="テキスト ボックス 14"/>
          <p:cNvSpPr txBox="1"/>
          <p:nvPr/>
        </p:nvSpPr>
        <p:spPr>
          <a:xfrm>
            <a:off x="4669323" y="940664"/>
            <a:ext cx="4360377"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理想</a:t>
            </a:r>
            <a:r>
              <a:rPr lang="ja-JP" altLang="en-US" sz="1200" b="1" dirty="0"/>
              <a:t>の子ども</a:t>
            </a:r>
            <a:r>
              <a:rPr lang="ja-JP" altLang="en-US" sz="1200" b="1" dirty="0" smtClean="0"/>
              <a:t>数</a:t>
            </a:r>
            <a:r>
              <a:rPr lang="en-US" altLang="ja-JP" sz="1200" b="1" dirty="0"/>
              <a:t>【</a:t>
            </a:r>
            <a:r>
              <a:rPr lang="ja-JP" altLang="en-US" sz="1200" b="1" dirty="0"/>
              <a:t>全国</a:t>
            </a:r>
            <a:r>
              <a:rPr lang="en-US" altLang="ja-JP" sz="1200" b="1" dirty="0" smtClean="0"/>
              <a:t>】</a:t>
            </a:r>
            <a:endParaRPr lang="en-US" altLang="ja-JP" sz="1200" b="1" dirty="0"/>
          </a:p>
        </p:txBody>
      </p:sp>
      <p:sp>
        <p:nvSpPr>
          <p:cNvPr id="16" name="テキスト ボックス 15"/>
          <p:cNvSpPr txBox="1"/>
          <p:nvPr/>
        </p:nvSpPr>
        <p:spPr>
          <a:xfrm>
            <a:off x="4720728" y="4102333"/>
            <a:ext cx="4308972"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予定</a:t>
            </a:r>
            <a:r>
              <a:rPr lang="ja-JP" altLang="en-US" sz="1200" b="1" dirty="0"/>
              <a:t>子ども数が理想子ども数を</a:t>
            </a:r>
            <a:r>
              <a:rPr lang="ja-JP" altLang="en-US" sz="1200" b="1" dirty="0" smtClean="0"/>
              <a:t>下回る理由</a:t>
            </a:r>
            <a:r>
              <a:rPr lang="en-US" altLang="ja-JP" sz="1200" b="1" dirty="0"/>
              <a:t>【</a:t>
            </a:r>
            <a:r>
              <a:rPr lang="ja-JP" altLang="en-US" sz="1200" b="1" dirty="0"/>
              <a:t>全国</a:t>
            </a:r>
            <a:r>
              <a:rPr lang="en-US" altLang="ja-JP" sz="1200" b="1" dirty="0" smtClean="0"/>
              <a:t>】</a:t>
            </a:r>
            <a:endParaRPr lang="en-US" altLang="ja-JP" sz="1200" b="1" dirty="0"/>
          </a:p>
        </p:txBody>
      </p:sp>
      <p:sp>
        <p:nvSpPr>
          <p:cNvPr id="17" name="テキスト ボックス 16"/>
          <p:cNvSpPr txBox="1"/>
          <p:nvPr/>
        </p:nvSpPr>
        <p:spPr>
          <a:xfrm>
            <a:off x="5148064" y="3805999"/>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t>国立社会保障・人口問題</a:t>
            </a:r>
            <a:r>
              <a:rPr lang="ja-JP" altLang="en-US" sz="700" dirty="0" smtClean="0"/>
              <a:t>研究所「第</a:t>
            </a:r>
            <a:r>
              <a:rPr lang="en-US" altLang="ja-JP" sz="700" dirty="0" smtClean="0"/>
              <a:t>14</a:t>
            </a:r>
            <a:r>
              <a:rPr lang="ja-JP" altLang="en-US" sz="700" dirty="0" smtClean="0"/>
              <a:t>回</a:t>
            </a:r>
            <a:r>
              <a:rPr lang="ja-JP" altLang="en-US" sz="700" dirty="0"/>
              <a:t>出生動向基本</a:t>
            </a:r>
            <a:r>
              <a:rPr lang="ja-JP" altLang="en-US" sz="700" dirty="0" smtClean="0"/>
              <a:t>調査</a:t>
            </a:r>
            <a:r>
              <a:rPr lang="ja-JP" altLang="en-US" sz="700" dirty="0"/>
              <a:t>」</a:t>
            </a:r>
            <a:endParaRPr kumimoji="1" lang="en-US" altLang="ja-JP" sz="700" dirty="0"/>
          </a:p>
        </p:txBody>
      </p:sp>
      <p:sp>
        <p:nvSpPr>
          <p:cNvPr id="12" name="テキスト ボックス 11"/>
          <p:cNvSpPr txBox="1"/>
          <p:nvPr/>
        </p:nvSpPr>
        <p:spPr>
          <a:xfrm>
            <a:off x="5220072" y="6541313"/>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t>国立社会保障・人口問題</a:t>
            </a:r>
            <a:r>
              <a:rPr lang="ja-JP" altLang="en-US" sz="700" dirty="0" smtClean="0"/>
              <a:t>研究所「第</a:t>
            </a:r>
            <a:r>
              <a:rPr lang="en-US" altLang="ja-JP" sz="700" dirty="0" smtClean="0"/>
              <a:t>14</a:t>
            </a:r>
            <a:r>
              <a:rPr lang="ja-JP" altLang="en-US" sz="700" dirty="0" smtClean="0"/>
              <a:t>回</a:t>
            </a:r>
            <a:r>
              <a:rPr lang="ja-JP" altLang="en-US" sz="700" dirty="0"/>
              <a:t>出生動向基本</a:t>
            </a:r>
            <a:r>
              <a:rPr lang="ja-JP" altLang="en-US" sz="700" dirty="0" smtClean="0"/>
              <a:t>調査</a:t>
            </a:r>
            <a:r>
              <a:rPr lang="ja-JP" altLang="en-US" sz="700" dirty="0"/>
              <a:t>」</a:t>
            </a:r>
            <a:endParaRPr kumimoji="1" lang="en-US" altLang="ja-JP" sz="7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784" y="1950070"/>
            <a:ext cx="268202" cy="133491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278" y="2132856"/>
            <a:ext cx="268202" cy="1005757"/>
          </a:xfrm>
          <a:prstGeom prst="rect">
            <a:avLst/>
          </a:prstGeom>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374" y="4431428"/>
            <a:ext cx="3763098" cy="216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Tree>
    <p:extLst>
      <p:ext uri="{BB962C8B-B14F-4D97-AF65-F5344CB8AC3E}">
        <p14:creationId xmlns:p14="http://schemas.microsoft.com/office/powerpoint/2010/main" val="3436438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(1)</a:t>
            </a:r>
            <a:r>
              <a:rPr lang="ja-JP" altLang="en-US" dirty="0">
                <a:solidFill>
                  <a:prstClr val="black"/>
                </a:solidFill>
                <a:cs typeface="Meiryo UI" panose="020B0604030504040204" pitchFamily="50" charset="-128"/>
              </a:rPr>
              <a:t>　府民生活　</a:t>
            </a:r>
            <a:r>
              <a:rPr lang="ja-JP" altLang="en-US" dirty="0" smtClean="0">
                <a:solidFill>
                  <a:prstClr val="black"/>
                </a:solidFill>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endParaRPr lang="ja-JP" altLang="en-US" dirty="0">
              <a:solidFill>
                <a:prstClr val="black"/>
              </a:solidFill>
              <a:cs typeface="Meiryo UI" panose="020B0604030504040204" pitchFamily="50" charset="-128"/>
            </a:endParaRPr>
          </a:p>
        </p:txBody>
      </p:sp>
      <p:sp>
        <p:nvSpPr>
          <p:cNvPr id="5" name="正方形/長方形 4"/>
          <p:cNvSpPr/>
          <p:nvPr/>
        </p:nvSpPr>
        <p:spPr>
          <a:xfrm>
            <a:off x="269478" y="1048668"/>
            <a:ext cx="3978485" cy="1569660"/>
          </a:xfrm>
          <a:prstGeom prst="rect">
            <a:avLst/>
          </a:prstGeom>
        </p:spPr>
        <p:txBody>
          <a:bodyPr wrap="square">
            <a:spAutoFit/>
          </a:bodyPr>
          <a:lstStyle/>
          <a:p>
            <a:pPr marL="180000" indent="-457200"/>
            <a:r>
              <a:rPr lang="ja-JP" altLang="en-US" sz="1600" dirty="0" smtClean="0">
                <a:solidFill>
                  <a:prstClr val="black"/>
                </a:solidFill>
              </a:rPr>
              <a:t>③　教育</a:t>
            </a:r>
            <a:r>
              <a:rPr lang="ja-JP" altLang="en-US" sz="1600" dirty="0">
                <a:solidFill>
                  <a:prstClr val="black"/>
                </a:solidFill>
              </a:rPr>
              <a:t>環境の変化</a:t>
            </a:r>
          </a:p>
          <a:p>
            <a:pPr marL="180000" indent="-457200"/>
            <a:r>
              <a:rPr lang="ja-JP" altLang="en-US" sz="1600" dirty="0">
                <a:solidFill>
                  <a:prstClr val="black"/>
                </a:solidFill>
              </a:rPr>
              <a:t>　　子どもの人数が大きく減少する地域の学校では小規模化が進み、子どもたちの集団活動等、</a:t>
            </a:r>
            <a:r>
              <a:rPr lang="ja-JP" altLang="en-US" sz="1600" dirty="0" smtClean="0">
                <a:solidFill>
                  <a:prstClr val="black"/>
                </a:solidFill>
              </a:rPr>
              <a:t>学習面や生活面で</a:t>
            </a:r>
            <a:r>
              <a:rPr lang="ja-JP" altLang="en-US" sz="1600" dirty="0">
                <a:solidFill>
                  <a:prstClr val="black"/>
                </a:solidFill>
              </a:rPr>
              <a:t>支障が生じるなど、学校間、</a:t>
            </a:r>
            <a:r>
              <a:rPr lang="ja-JP" altLang="en-US" sz="1600" dirty="0" smtClean="0">
                <a:solidFill>
                  <a:prstClr val="black"/>
                </a:solidFill>
              </a:rPr>
              <a:t>地域間で格差</a:t>
            </a:r>
            <a:r>
              <a:rPr lang="ja-JP" altLang="en-US" sz="1600" dirty="0">
                <a:solidFill>
                  <a:prstClr val="black"/>
                </a:solidFill>
              </a:rPr>
              <a:t>が生じるおそれがあります</a:t>
            </a:r>
            <a:r>
              <a:rPr lang="ja-JP" altLang="en-US" sz="1600" dirty="0" smtClean="0">
                <a:solidFill>
                  <a:prstClr val="black"/>
                </a:solidFill>
              </a:rPr>
              <a:t>。</a:t>
            </a:r>
            <a:endParaRPr lang="ja-JP" altLang="ja-JP" sz="1600" dirty="0">
              <a:solidFill>
                <a:prstClr val="black"/>
              </a:solidFill>
            </a:endParaRPr>
          </a:p>
        </p:txBody>
      </p:sp>
      <p:cxnSp>
        <p:nvCxnSpPr>
          <p:cNvPr id="12" name="直線コネクタ 11"/>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5868145" y="3573016"/>
            <a:ext cx="3960440" cy="246221"/>
          </a:xfrm>
          <a:prstGeom prst="rect">
            <a:avLst/>
          </a:prstGeom>
          <a:noFill/>
          <a:ln>
            <a:noFill/>
            <a:prstDash val="dash"/>
          </a:ln>
        </p:spPr>
        <p:txBody>
          <a:bodyPr wrap="square" rtlCol="0">
            <a:spAutoFit/>
          </a:bodyPr>
          <a:lstStyle/>
          <a:p>
            <a:r>
              <a:rPr lang="ja-JP" altLang="en-US" sz="1000" dirty="0" smtClean="0">
                <a:solidFill>
                  <a:prstClr val="black"/>
                </a:solidFill>
              </a:rPr>
              <a:t>出典：大阪府「平成</a:t>
            </a:r>
            <a:r>
              <a:rPr lang="en-US" altLang="ja-JP" sz="1000" dirty="0" smtClean="0">
                <a:solidFill>
                  <a:prstClr val="black"/>
                </a:solidFill>
              </a:rPr>
              <a:t>26</a:t>
            </a:r>
            <a:r>
              <a:rPr lang="ja-JP" altLang="en-US" sz="1000" dirty="0" smtClean="0">
                <a:solidFill>
                  <a:prstClr val="black"/>
                </a:solidFill>
              </a:rPr>
              <a:t>年度</a:t>
            </a:r>
            <a:r>
              <a:rPr lang="ja-JP" altLang="en-US" sz="1000" dirty="0">
                <a:solidFill>
                  <a:prstClr val="black"/>
                </a:solidFill>
              </a:rPr>
              <a:t>大阪の学校統計</a:t>
            </a:r>
            <a:r>
              <a:rPr lang="ja-JP" altLang="en-US" sz="1000" dirty="0" smtClean="0">
                <a:solidFill>
                  <a:prstClr val="black"/>
                </a:solidFill>
              </a:rPr>
              <a:t>」</a:t>
            </a:r>
            <a:endParaRPr lang="en-US" altLang="ja-JP" sz="10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694" y="1222881"/>
            <a:ext cx="4393306" cy="242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999548"/>
            <a:ext cx="4451920" cy="24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4921287" y="3861048"/>
            <a:ext cx="4222713" cy="27699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rPr>
              <a:t>学校数</a:t>
            </a:r>
            <a:r>
              <a:rPr lang="ja-JP" altLang="en-US" sz="1200" b="1" dirty="0">
                <a:solidFill>
                  <a:prstClr val="black"/>
                </a:solidFill>
              </a:rPr>
              <a:t>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9" name="テキスト ボックス 8"/>
          <p:cNvSpPr txBox="1"/>
          <p:nvPr/>
        </p:nvSpPr>
        <p:spPr>
          <a:xfrm>
            <a:off x="4921286" y="945882"/>
            <a:ext cx="4222714"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solidFill>
                  <a:prstClr val="black"/>
                </a:solidFill>
              </a:rPr>
              <a:t>児童</a:t>
            </a:r>
            <a:r>
              <a:rPr lang="ja-JP" altLang="en-US" sz="1200" b="1" dirty="0">
                <a:solidFill>
                  <a:prstClr val="black"/>
                </a:solidFill>
              </a:rPr>
              <a:t>・生徒数の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5" name="テキスト ボックス 14"/>
          <p:cNvSpPr txBox="1"/>
          <p:nvPr/>
        </p:nvSpPr>
        <p:spPr>
          <a:xfrm>
            <a:off x="5868144" y="6497741"/>
            <a:ext cx="3266475" cy="246221"/>
          </a:xfrm>
          <a:prstGeom prst="rect">
            <a:avLst/>
          </a:prstGeom>
          <a:noFill/>
          <a:ln>
            <a:noFill/>
            <a:prstDash val="dash"/>
          </a:ln>
        </p:spPr>
        <p:txBody>
          <a:bodyPr wrap="square" rtlCol="0">
            <a:spAutoFit/>
          </a:bodyPr>
          <a:lstStyle/>
          <a:p>
            <a:r>
              <a:rPr lang="ja-JP" altLang="en-US" sz="1000" dirty="0" smtClean="0">
                <a:solidFill>
                  <a:prstClr val="black"/>
                </a:solidFill>
              </a:rPr>
              <a:t>出典：大阪府「平成</a:t>
            </a:r>
            <a:r>
              <a:rPr lang="en-US" altLang="ja-JP" sz="1000" dirty="0" smtClean="0">
                <a:solidFill>
                  <a:prstClr val="black"/>
                </a:solidFill>
              </a:rPr>
              <a:t>26</a:t>
            </a:r>
            <a:r>
              <a:rPr lang="ja-JP" altLang="en-US" sz="1000" dirty="0" smtClean="0">
                <a:solidFill>
                  <a:prstClr val="black"/>
                </a:solidFill>
              </a:rPr>
              <a:t>年度</a:t>
            </a:r>
            <a:r>
              <a:rPr lang="ja-JP" altLang="en-US" sz="1000" dirty="0">
                <a:solidFill>
                  <a:prstClr val="black"/>
                </a:solidFill>
              </a:rPr>
              <a:t>大阪の学校統計</a:t>
            </a:r>
            <a:r>
              <a:rPr lang="ja-JP" altLang="en-US" sz="1000" dirty="0" smtClean="0">
                <a:solidFill>
                  <a:prstClr val="black"/>
                </a:solidFill>
              </a:rPr>
              <a:t>」</a:t>
            </a:r>
            <a:endParaRPr lang="en-US" altLang="ja-JP" sz="1000" dirty="0">
              <a:solidFill>
                <a:prstClr val="black"/>
              </a:solidFill>
            </a:endParaRPr>
          </a:p>
        </p:txBody>
      </p:sp>
      <p:sp>
        <p:nvSpPr>
          <p:cNvPr id="13" name="正方形/長方形 12"/>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Tree>
    <p:extLst>
      <p:ext uri="{BB962C8B-B14F-4D97-AF65-F5344CB8AC3E}">
        <p14:creationId xmlns:p14="http://schemas.microsoft.com/office/powerpoint/2010/main" val="2310476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2884173536"/>
              </p:ext>
            </p:extLst>
          </p:nvPr>
        </p:nvGraphicFramePr>
        <p:xfrm>
          <a:off x="4716016" y="4633194"/>
          <a:ext cx="4427984" cy="196415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2" y="2086977"/>
            <a:ext cx="4248472" cy="2062103"/>
          </a:xfrm>
          <a:prstGeom prst="rect">
            <a:avLst/>
          </a:prstGeom>
        </p:spPr>
        <p:txBody>
          <a:bodyPr wrap="square">
            <a:spAutoFit/>
          </a:bodyPr>
          <a:lstStyle/>
          <a:p>
            <a:pPr marL="180000" indent="-457200"/>
            <a:r>
              <a:rPr lang="ja-JP" altLang="en-US" sz="1600" dirty="0" smtClean="0"/>
              <a:t>①　</a:t>
            </a:r>
            <a:r>
              <a:rPr lang="ja-JP" altLang="ja-JP" sz="1600" dirty="0" smtClean="0"/>
              <a:t>労働力の絶対数の不足</a:t>
            </a:r>
            <a:endParaRPr lang="en-US" altLang="ja-JP" sz="1600" dirty="0" smtClean="0"/>
          </a:p>
          <a:p>
            <a:pPr marL="180000" indent="-457200"/>
            <a:r>
              <a:rPr lang="ja-JP" altLang="en-US" sz="1600" dirty="0" smtClean="0"/>
              <a:t>　　</a:t>
            </a:r>
            <a:r>
              <a:rPr lang="ja-JP" altLang="ja-JP" sz="1600" dirty="0" smtClean="0"/>
              <a:t>大阪府</a:t>
            </a:r>
            <a:r>
              <a:rPr lang="ja-JP" altLang="ja-JP" sz="1600" dirty="0"/>
              <a:t>の労働力</a:t>
            </a:r>
            <a:r>
              <a:rPr lang="ja-JP" altLang="ja-JP" sz="1600" dirty="0" smtClean="0"/>
              <a:t>人口は</a:t>
            </a:r>
            <a:r>
              <a:rPr lang="ja-JP" altLang="ja-JP" sz="1600" dirty="0"/>
              <a:t>、</a:t>
            </a:r>
            <a:r>
              <a:rPr lang="en-US" altLang="ja-JP" sz="1600" dirty="0"/>
              <a:t>1995(H7)</a:t>
            </a:r>
            <a:r>
              <a:rPr lang="ja-JP" altLang="ja-JP" sz="1600" dirty="0"/>
              <a:t>年の</a:t>
            </a:r>
            <a:r>
              <a:rPr lang="en-US" altLang="ja-JP" sz="1600" dirty="0"/>
              <a:t>466</a:t>
            </a:r>
            <a:r>
              <a:rPr lang="ja-JP" altLang="ja-JP" sz="1600" dirty="0"/>
              <a:t>万人をピークに減少しており、今後</a:t>
            </a:r>
            <a:r>
              <a:rPr lang="ja-JP" altLang="ja-JP" sz="1600" dirty="0" smtClean="0"/>
              <a:t>も</a:t>
            </a:r>
            <a:r>
              <a:rPr lang="ja-JP" altLang="en-US" sz="1600" dirty="0" smtClean="0"/>
              <a:t>少子化の進展に伴い、さらに</a:t>
            </a:r>
            <a:r>
              <a:rPr lang="ja-JP" altLang="ja-JP" sz="1600" dirty="0" smtClean="0"/>
              <a:t>減少</a:t>
            </a:r>
            <a:r>
              <a:rPr lang="ja-JP" altLang="ja-JP" sz="1600" dirty="0"/>
              <a:t>すると予想</a:t>
            </a:r>
            <a:r>
              <a:rPr lang="ja-JP" altLang="ja-JP" sz="1600" dirty="0" smtClean="0"/>
              <a:t>され</a:t>
            </a:r>
            <a:r>
              <a:rPr lang="ja-JP" altLang="en-US" sz="1600" dirty="0" smtClean="0"/>
              <a:t>ます。</a:t>
            </a:r>
            <a:endParaRPr lang="en-US" altLang="ja-JP" sz="1600" dirty="0" smtClean="0"/>
          </a:p>
          <a:p>
            <a:pPr marL="180000" indent="-457200"/>
            <a:r>
              <a:rPr lang="ja-JP" altLang="en-US" sz="1600" dirty="0"/>
              <a:t>　</a:t>
            </a:r>
            <a:r>
              <a:rPr lang="ja-JP" altLang="en-US" sz="1600" dirty="0" smtClean="0"/>
              <a:t>　労働力人口の減少を補う</a:t>
            </a:r>
            <a:r>
              <a:rPr lang="ja-JP" altLang="en-US" sz="1600" dirty="0"/>
              <a:t>ため、女性や高齢者等の潜在的な</a:t>
            </a:r>
            <a:r>
              <a:rPr lang="ja-JP" altLang="en-US" sz="1600" dirty="0" smtClean="0"/>
              <a:t>労働力を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に活用するかが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可能な社会を構築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なると考えられます。</a:t>
            </a:r>
            <a:endParaRPr lang="ja-JP" altLang="en-US" sz="1600" dirty="0"/>
          </a:p>
        </p:txBody>
      </p:sp>
      <p:sp>
        <p:nvSpPr>
          <p:cNvPr id="11" name="テキスト ボックス 10"/>
          <p:cNvSpPr txBox="1"/>
          <p:nvPr/>
        </p:nvSpPr>
        <p:spPr>
          <a:xfrm>
            <a:off x="61689" y="908720"/>
            <a:ext cx="8974807" cy="1077218"/>
          </a:xfrm>
          <a:prstGeom prst="rect">
            <a:avLst/>
          </a:prstGeom>
          <a:noFill/>
        </p:spPr>
        <p:txBody>
          <a:bodyPr wrap="square" rtlCol="0">
            <a:spAutoFit/>
          </a:bodyPr>
          <a:lstStyle/>
          <a:p>
            <a:r>
              <a:rPr lang="ja-JP" altLang="en-US" sz="1600" dirty="0" smtClean="0"/>
              <a:t>　人口減少、少子高齢化の進展による人口構成の変化により、生産年齢人口が減少し、労働力の不足、国内市場の縮小などの影響が懸念</a:t>
            </a:r>
            <a:r>
              <a:rPr lang="ja-JP" altLang="en-US" sz="1600" dirty="0"/>
              <a:t>されます。雇用、賃金などの面で</a:t>
            </a:r>
            <a:r>
              <a:rPr lang="ja-JP" altLang="en-US" sz="1600" dirty="0" smtClean="0"/>
              <a:t>東京</a:t>
            </a:r>
            <a:r>
              <a:rPr lang="ja-JP" altLang="en-US" sz="1600" dirty="0"/>
              <a:t>との格差が広がる中</a:t>
            </a:r>
            <a:r>
              <a:rPr lang="ja-JP" altLang="en-US" sz="1600" dirty="0" smtClean="0"/>
              <a:t>、このまま東京</a:t>
            </a:r>
            <a:r>
              <a:rPr lang="ja-JP" altLang="en-US" sz="1600" dirty="0"/>
              <a:t>一極集中</a:t>
            </a:r>
            <a:r>
              <a:rPr lang="ja-JP" altLang="en-US" sz="1600" dirty="0" smtClean="0"/>
              <a:t>がさらに進めば、</a:t>
            </a:r>
            <a:r>
              <a:rPr lang="ja-JP" altLang="en-US" sz="1600" dirty="0"/>
              <a:t>働き盛りの世代</a:t>
            </a:r>
            <a:r>
              <a:rPr lang="ja-JP" altLang="en-US" sz="1600" dirty="0" smtClean="0"/>
              <a:t>が東京圏に流出することで、大阪</a:t>
            </a:r>
            <a:r>
              <a:rPr lang="ja-JP" altLang="en-US" sz="1600" dirty="0"/>
              <a:t>の活力がますます</a:t>
            </a:r>
            <a:r>
              <a:rPr lang="ja-JP" altLang="en-US" sz="1600" dirty="0" smtClean="0"/>
              <a:t>低下する</a:t>
            </a:r>
            <a:r>
              <a:rPr lang="ja-JP" altLang="en-US" sz="1600" dirty="0"/>
              <a:t>おそれ</a:t>
            </a:r>
            <a:r>
              <a:rPr lang="ja-JP" altLang="en-US" sz="1600" dirty="0" smtClean="0"/>
              <a:t>があります。</a:t>
            </a:r>
            <a:endParaRPr lang="ja-JP" altLang="en-US" sz="1600" dirty="0"/>
          </a:p>
        </p:txBody>
      </p:sp>
      <p:sp>
        <p:nvSpPr>
          <p:cNvPr id="18" name="テキスト ボックス 17"/>
          <p:cNvSpPr txBox="1"/>
          <p:nvPr/>
        </p:nvSpPr>
        <p:spPr>
          <a:xfrm>
            <a:off x="6444208" y="4093041"/>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24" name="テキスト ボックス 23"/>
          <p:cNvSpPr txBox="1"/>
          <p:nvPr/>
        </p:nvSpPr>
        <p:spPr>
          <a:xfrm>
            <a:off x="6444208" y="6597932"/>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14" name="正方形/長方形 13"/>
          <p:cNvSpPr/>
          <p:nvPr/>
        </p:nvSpPr>
        <p:spPr>
          <a:xfrm>
            <a:off x="179512" y="5661248"/>
            <a:ext cx="4464496" cy="948881"/>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＊生産年齢人口：生産活動の中心となる</a:t>
            </a:r>
            <a:r>
              <a:rPr lang="en-US" altLang="ja-JP" sz="1200" dirty="0">
                <a:solidFill>
                  <a:schemeClr val="tx1"/>
                </a:solidFill>
              </a:rPr>
              <a:t>15</a:t>
            </a:r>
            <a:r>
              <a:rPr lang="ja-JP" altLang="en-US" sz="1200" dirty="0">
                <a:solidFill>
                  <a:schemeClr val="tx1"/>
                </a:solidFill>
              </a:rPr>
              <a:t>歳～</a:t>
            </a:r>
            <a:r>
              <a:rPr lang="en-US" altLang="ja-JP" sz="1200" dirty="0">
                <a:solidFill>
                  <a:schemeClr val="tx1"/>
                </a:solidFill>
              </a:rPr>
              <a:t>64</a:t>
            </a:r>
            <a:r>
              <a:rPr lang="ja-JP" altLang="en-US" sz="1200" dirty="0">
                <a:solidFill>
                  <a:schemeClr val="tx1"/>
                </a:solidFill>
              </a:rPr>
              <a:t>歳の</a:t>
            </a:r>
            <a:r>
              <a:rPr lang="ja-JP" altLang="en-US" sz="1200" dirty="0" smtClean="0">
                <a:solidFill>
                  <a:schemeClr val="tx1"/>
                </a:solidFill>
              </a:rPr>
              <a:t>人口</a:t>
            </a:r>
          </a:p>
          <a:p>
            <a:r>
              <a:rPr kumimoji="1" lang="ja-JP" altLang="en-US" sz="1200" dirty="0" smtClean="0">
                <a:solidFill>
                  <a:schemeClr val="tx1"/>
                </a:solidFill>
              </a:rPr>
              <a:t>＊労働力人口</a:t>
            </a:r>
            <a:r>
              <a:rPr lang="ja-JP" altLang="en-US" sz="1200" dirty="0">
                <a:solidFill>
                  <a:schemeClr val="tx1"/>
                </a:solidFill>
              </a:rPr>
              <a:t>　</a:t>
            </a:r>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歳以上の人口のうち就業者（休業者を含む）</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　　　　　　　　　　　と完全失業者（働く意思を持ちながら仕事に就いて</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　　　　　　　　　　　いないもの）の合計を指す</a:t>
            </a:r>
            <a:endParaRPr kumimoji="1" lang="en-US" altLang="ja-JP" sz="1200" dirty="0" smtClean="0">
              <a:solidFill>
                <a:schemeClr val="tx1"/>
              </a:solidFill>
            </a:endParaRPr>
          </a:p>
        </p:txBody>
      </p:sp>
      <p:sp>
        <p:nvSpPr>
          <p:cNvPr id="4" name="テキスト ボックス 3"/>
          <p:cNvSpPr txBox="1"/>
          <p:nvPr/>
        </p:nvSpPr>
        <p:spPr>
          <a:xfrm>
            <a:off x="4716016" y="1844824"/>
            <a:ext cx="4427830" cy="317044"/>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労働力人口の推移</a:t>
            </a:r>
            <a:r>
              <a:rPr lang="en-US" altLang="ja-JP" sz="1200" b="1" dirty="0" smtClean="0"/>
              <a:t>【</a:t>
            </a:r>
            <a:r>
              <a:rPr lang="ja-JP" altLang="en-US" sz="1200" b="1" dirty="0"/>
              <a:t>大阪府</a:t>
            </a:r>
            <a:r>
              <a:rPr lang="en-US" altLang="ja-JP" sz="1200" b="1" dirty="0" smtClean="0"/>
              <a:t>】</a:t>
            </a:r>
            <a:endParaRPr lang="en-US" altLang="ja-JP" sz="1200" b="1" dirty="0"/>
          </a:p>
        </p:txBody>
      </p:sp>
      <p:sp>
        <p:nvSpPr>
          <p:cNvPr id="23" name="テキスト ボックス 22"/>
          <p:cNvSpPr txBox="1"/>
          <p:nvPr/>
        </p:nvSpPr>
        <p:spPr>
          <a:xfrm>
            <a:off x="4716016" y="4293096"/>
            <a:ext cx="4427984" cy="317044"/>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高齢者の労働力人口の推移</a:t>
            </a:r>
            <a:r>
              <a:rPr kumimoji="1" lang="en-US" altLang="ja-JP" sz="1200" b="1" dirty="0" smtClean="0"/>
              <a:t>【</a:t>
            </a:r>
            <a:r>
              <a:rPr kumimoji="1" lang="ja-JP" altLang="en-US" sz="1200" b="1" dirty="0" smtClean="0"/>
              <a:t>大阪府</a:t>
            </a:r>
            <a:r>
              <a:rPr kumimoji="1" lang="en-US" altLang="ja-JP" sz="1200" b="1" dirty="0" smtClean="0"/>
              <a:t>】</a:t>
            </a:r>
            <a:endParaRPr kumimoji="1" lang="ja-JP" altLang="en-US" sz="1200" b="1" dirty="0"/>
          </a:p>
        </p:txBody>
      </p:sp>
      <p:sp>
        <p:nvSpPr>
          <p:cNvPr id="22" name="テキスト ボックス 21"/>
          <p:cNvSpPr txBox="1"/>
          <p:nvPr/>
        </p:nvSpPr>
        <p:spPr>
          <a:xfrm>
            <a:off x="4644008" y="2061428"/>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19" name="テキスト ボックス 18"/>
          <p:cNvSpPr txBox="1"/>
          <p:nvPr/>
        </p:nvSpPr>
        <p:spPr>
          <a:xfrm>
            <a:off x="4572000" y="4509120"/>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graphicFrame>
        <p:nvGraphicFramePr>
          <p:cNvPr id="16" name="グラフ 15"/>
          <p:cNvGraphicFramePr>
            <a:graphicFrameLocks/>
          </p:cNvGraphicFramePr>
          <p:nvPr>
            <p:extLst>
              <p:ext uri="{D42A27DB-BD31-4B8C-83A1-F6EECF244321}">
                <p14:modId xmlns:p14="http://schemas.microsoft.com/office/powerpoint/2010/main" val="2737893956"/>
              </p:ext>
            </p:extLst>
          </p:nvPr>
        </p:nvGraphicFramePr>
        <p:xfrm>
          <a:off x="4716015" y="2151719"/>
          <a:ext cx="4427831" cy="2213385"/>
        </p:xfrm>
        <a:graphic>
          <a:graphicData uri="http://schemas.openxmlformats.org/drawingml/2006/chart">
            <c:chart xmlns:c="http://schemas.openxmlformats.org/drawingml/2006/chart" xmlns:r="http://schemas.openxmlformats.org/officeDocument/2006/relationships" r:id="rId4"/>
          </a:graphicData>
        </a:graphic>
      </p:graphicFrame>
      <p:sp>
        <p:nvSpPr>
          <p:cNvPr id="17" name="正方形/長方形 1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Tree>
    <p:extLst>
      <p:ext uri="{BB962C8B-B14F-4D97-AF65-F5344CB8AC3E}">
        <p14:creationId xmlns:p14="http://schemas.microsoft.com/office/powerpoint/2010/main" val="3049046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4034214798"/>
              </p:ext>
            </p:extLst>
          </p:nvPr>
        </p:nvGraphicFramePr>
        <p:xfrm>
          <a:off x="4716016" y="4051858"/>
          <a:ext cx="4427984" cy="247348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248472" cy="1569660"/>
          </a:xfrm>
          <a:prstGeom prst="rect">
            <a:avLst/>
          </a:prstGeom>
        </p:spPr>
        <p:txBody>
          <a:bodyPr wrap="square">
            <a:spAutoFit/>
          </a:bodyPr>
          <a:lstStyle/>
          <a:p>
            <a:pPr marL="180000" indent="-457200"/>
            <a:r>
              <a:rPr lang="ja-JP" altLang="en-US" sz="1600" dirty="0" smtClean="0"/>
              <a:t>②　困難な中小企業の人材確保</a:t>
            </a:r>
            <a:endParaRPr lang="en-US" altLang="ja-JP" sz="1600" dirty="0" smtClean="0"/>
          </a:p>
          <a:p>
            <a:pPr marL="180000" indent="-457200"/>
            <a:r>
              <a:rPr lang="ja-JP" altLang="en-US" sz="1600" dirty="0"/>
              <a:t>　</a:t>
            </a:r>
            <a:r>
              <a:rPr lang="ja-JP" altLang="en-US" sz="1600" dirty="0" smtClean="0"/>
              <a:t>　製造業では、技術者の高齢化により技能承継の問題が深刻化しています。</a:t>
            </a:r>
            <a:endParaRPr lang="en-US" altLang="ja-JP" sz="1600" dirty="0"/>
          </a:p>
          <a:p>
            <a:pPr marL="180000" indent="-457200"/>
            <a:r>
              <a:rPr lang="ja-JP" altLang="en-US" sz="1600" dirty="0" smtClean="0"/>
              <a:t>　　少子化がさらに進むと、特に中小企業では、質の高い人材の確保が困難</a:t>
            </a:r>
            <a:r>
              <a:rPr lang="ja-JP" altLang="en-US" sz="1600" dirty="0"/>
              <a:t>に</a:t>
            </a:r>
            <a:r>
              <a:rPr lang="ja-JP" altLang="en-US" sz="1600" dirty="0" smtClean="0"/>
              <a:t>なり、後継者・技術者不足がより顕著となる可能性があります。</a:t>
            </a:r>
            <a:endParaRPr lang="en-US" altLang="ja-JP" sz="1600" dirty="0" smtClean="0"/>
          </a:p>
        </p:txBody>
      </p:sp>
      <p:sp>
        <p:nvSpPr>
          <p:cNvPr id="4" name="テキスト ボックス 3"/>
          <p:cNvSpPr txBox="1"/>
          <p:nvPr/>
        </p:nvSpPr>
        <p:spPr>
          <a:xfrm>
            <a:off x="5353496" y="3376299"/>
            <a:ext cx="3790504" cy="307777"/>
          </a:xfrm>
          <a:prstGeom prst="rect">
            <a:avLst/>
          </a:prstGeom>
          <a:noFill/>
        </p:spPr>
        <p:txBody>
          <a:bodyPr wrap="square" rtlCol="0">
            <a:spAutoFit/>
          </a:bodyPr>
          <a:lstStyle/>
          <a:p>
            <a:r>
              <a:rPr lang="ja-JP" altLang="en-US" sz="700" dirty="0"/>
              <a:t>　</a:t>
            </a:r>
            <a:r>
              <a:rPr lang="ja-JP" altLang="en-US" sz="700" dirty="0" smtClean="0"/>
              <a:t>　　　　　　　　　　　　</a:t>
            </a:r>
            <a:r>
              <a:rPr lang="zh-TW" altLang="en-US" sz="700" dirty="0" smtClean="0"/>
              <a:t>出典</a:t>
            </a:r>
            <a:r>
              <a:rPr lang="zh-TW" altLang="en-US" sz="700" dirty="0"/>
              <a:t>：大阪労働局「統計年報」</a:t>
            </a:r>
          </a:p>
          <a:p>
            <a:r>
              <a:rPr lang="ja-JP" altLang="en-US" sz="700" dirty="0" smtClean="0"/>
              <a:t>　　　　　　　　　　　　　　＊</a:t>
            </a:r>
            <a:r>
              <a:rPr lang="ja-JP" altLang="en-US" sz="700" dirty="0"/>
              <a:t>新規求人数（新規学卒を除きパートタイムを含む）に対する充足数の</a:t>
            </a:r>
            <a:r>
              <a:rPr lang="ja-JP" altLang="en-US" sz="700" dirty="0" smtClean="0"/>
              <a:t>割合</a:t>
            </a:r>
            <a:endParaRPr lang="ja-JP" altLang="en-US" sz="700" dirty="0"/>
          </a:p>
        </p:txBody>
      </p:sp>
      <p:sp>
        <p:nvSpPr>
          <p:cNvPr id="13" name="テキスト ボックス 12"/>
          <p:cNvSpPr txBox="1"/>
          <p:nvPr/>
        </p:nvSpPr>
        <p:spPr>
          <a:xfrm>
            <a:off x="7596336" y="4581128"/>
            <a:ext cx="1403648" cy="230832"/>
          </a:xfrm>
          <a:prstGeom prst="rect">
            <a:avLst/>
          </a:prstGeom>
          <a:noFill/>
        </p:spPr>
        <p:txBody>
          <a:bodyPr wrap="square" rtlCol="0">
            <a:spAutoFit/>
          </a:bodyPr>
          <a:lstStyle/>
          <a:p>
            <a:pPr algn="ctr"/>
            <a:r>
              <a:rPr kumimoji="1" lang="ja-JP" altLang="en-US" sz="900" dirty="0" smtClean="0"/>
              <a:t>全国平均：</a:t>
            </a:r>
            <a:r>
              <a:rPr kumimoji="1" lang="en-US" altLang="ja-JP" sz="900" dirty="0" smtClean="0"/>
              <a:t>65.4</a:t>
            </a:r>
            <a:r>
              <a:rPr kumimoji="1" lang="ja-JP" altLang="en-US" sz="900" dirty="0" smtClean="0"/>
              <a:t>％</a:t>
            </a:r>
            <a:endParaRPr kumimoji="1" lang="ja-JP" altLang="en-US" sz="900" dirty="0"/>
          </a:p>
        </p:txBody>
      </p:sp>
      <p:cxnSp>
        <p:nvCxnSpPr>
          <p:cNvPr id="14" name="直線矢印コネクタ 13"/>
          <p:cNvCxnSpPr/>
          <p:nvPr/>
        </p:nvCxnSpPr>
        <p:spPr>
          <a:xfrm flipH="1">
            <a:off x="7596336" y="4725144"/>
            <a:ext cx="216024" cy="14401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004048" y="6525344"/>
            <a:ext cx="4139952" cy="200055"/>
          </a:xfrm>
          <a:prstGeom prst="rect">
            <a:avLst/>
          </a:prstGeom>
          <a:noFill/>
        </p:spPr>
        <p:txBody>
          <a:bodyPr wrap="square" rtlCol="0">
            <a:spAutoFit/>
          </a:bodyPr>
          <a:lstStyle/>
          <a:p>
            <a:pPr algn="ctr"/>
            <a:r>
              <a:rPr lang="ja-JP" altLang="en-US" sz="700" dirty="0"/>
              <a:t>出典：帝国データバンク「後継者問題に関する近畿企業の実態調査」</a:t>
            </a:r>
            <a:endParaRPr kumimoji="1" lang="ja-JP" altLang="en-US" sz="700" dirty="0"/>
          </a:p>
        </p:txBody>
      </p:sp>
      <p:sp>
        <p:nvSpPr>
          <p:cNvPr id="11" name="テキスト ボックス 10"/>
          <p:cNvSpPr txBox="1"/>
          <p:nvPr/>
        </p:nvSpPr>
        <p:spPr>
          <a:xfrm>
            <a:off x="4788024" y="931506"/>
            <a:ext cx="4355976" cy="409262"/>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事業所（</a:t>
            </a:r>
            <a:r>
              <a:rPr lang="en-US" altLang="ja-JP" sz="1200" b="1" dirty="0" smtClean="0">
                <a:latin typeface="+mn-ea"/>
              </a:rPr>
              <a:t>1000</a:t>
            </a:r>
            <a:r>
              <a:rPr lang="ja-JP" altLang="en-US" sz="1200" b="1" dirty="0" smtClean="0">
                <a:latin typeface="+mn-ea"/>
              </a:rPr>
              <a:t>人未満）の</a:t>
            </a:r>
            <a:r>
              <a:rPr lang="ja-JP" altLang="en-US" sz="1200" b="1" dirty="0">
                <a:latin typeface="+mn-ea"/>
              </a:rPr>
              <a:t>充足率の推移</a:t>
            </a:r>
            <a:r>
              <a:rPr lang="en-US" altLang="ja-JP" sz="1200" b="1" dirty="0">
                <a:latin typeface="+mn-ea"/>
              </a:rPr>
              <a:t>【</a:t>
            </a:r>
            <a:r>
              <a:rPr lang="ja-JP" altLang="en-US" sz="1200" b="1" dirty="0">
                <a:latin typeface="+mn-ea"/>
              </a:rPr>
              <a:t>大阪府</a:t>
            </a:r>
            <a:r>
              <a:rPr lang="en-US" altLang="ja-JP" sz="1200" b="1" dirty="0" smtClean="0">
                <a:latin typeface="+mn-ea"/>
              </a:rPr>
              <a:t>】</a:t>
            </a:r>
            <a:endParaRPr lang="en-US" altLang="ja-JP" sz="1200" b="1" dirty="0">
              <a:latin typeface="+mn-ea"/>
            </a:endParaRPr>
          </a:p>
        </p:txBody>
      </p:sp>
      <p:sp>
        <p:nvSpPr>
          <p:cNvPr id="15" name="テキスト ボックス 14"/>
          <p:cNvSpPr txBox="1"/>
          <p:nvPr/>
        </p:nvSpPr>
        <p:spPr>
          <a:xfrm>
            <a:off x="4788024" y="3861048"/>
            <a:ext cx="4355976" cy="38162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t>企業の後継者</a:t>
            </a:r>
            <a:r>
              <a:rPr lang="ja-JP" altLang="en-US" sz="1200" b="1" dirty="0" smtClean="0"/>
              <a:t>不在率</a:t>
            </a:r>
            <a:endParaRPr lang="en-US" altLang="ja-JP" sz="1200" b="1" dirty="0"/>
          </a:p>
        </p:txBody>
      </p:sp>
      <p:sp>
        <p:nvSpPr>
          <p:cNvPr id="17" name="正方形/長方形 16"/>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graphicFrame>
        <p:nvGraphicFramePr>
          <p:cNvPr id="18" name="グラフ 17"/>
          <p:cNvGraphicFramePr>
            <a:graphicFrameLocks/>
          </p:cNvGraphicFramePr>
          <p:nvPr>
            <p:extLst>
              <p:ext uri="{D42A27DB-BD31-4B8C-83A1-F6EECF244321}">
                <p14:modId xmlns:p14="http://schemas.microsoft.com/office/powerpoint/2010/main" val="2791500284"/>
              </p:ext>
            </p:extLst>
          </p:nvPr>
        </p:nvGraphicFramePr>
        <p:xfrm>
          <a:off x="4788025" y="1381652"/>
          <a:ext cx="4355976" cy="1994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7428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052736"/>
            <a:ext cx="4031940" cy="2062103"/>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①　企業の中枢を担う高度専門</a:t>
            </a:r>
            <a:r>
              <a:rPr lang="ja-JP" altLang="en-US" sz="1600" dirty="0">
                <a:solidFill>
                  <a:prstClr val="black"/>
                </a:solidFill>
                <a:cs typeface="Meiryo UI" panose="020B0604030504040204" pitchFamily="50" charset="-128"/>
              </a:rPr>
              <a:t>人材</a:t>
            </a:r>
            <a:r>
              <a:rPr lang="ja-JP" altLang="en-US" sz="1600" dirty="0" smtClean="0">
                <a:solidFill>
                  <a:prstClr val="black"/>
                </a:solidFill>
                <a:cs typeface="Meiryo UI" panose="020B0604030504040204" pitchFamily="50" charset="-128"/>
              </a:rPr>
              <a:t>の</a:t>
            </a:r>
            <a:r>
              <a:rPr lang="ja-JP" altLang="en-US" sz="1600" dirty="0">
                <a:solidFill>
                  <a:prstClr val="black"/>
                </a:solidFill>
                <a:cs typeface="Meiryo UI" panose="020B0604030504040204" pitchFamily="50" charset="-128"/>
              </a:rPr>
              <a:t>流出</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大阪から東京圏へ企業自体が移転するほか、大阪に残りながら本社機能を移転する動きが続いています。</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このため、大阪</a:t>
            </a:r>
            <a:r>
              <a:rPr lang="ja-JP" altLang="en-US" sz="1600" dirty="0">
                <a:solidFill>
                  <a:prstClr val="black"/>
                </a:solidFill>
                <a:cs typeface="Meiryo UI" panose="020B0604030504040204" pitchFamily="50" charset="-128"/>
              </a:rPr>
              <a:t>の「稼ぐ」力を牽引するために必要な高度専門人材（プロフェッショナル人材）</a:t>
            </a:r>
            <a:r>
              <a:rPr lang="ja-JP" altLang="en-US" sz="1600" dirty="0" smtClean="0">
                <a:solidFill>
                  <a:prstClr val="black"/>
                </a:solidFill>
                <a:cs typeface="Meiryo UI" panose="020B0604030504040204" pitchFamily="50" charset="-128"/>
              </a:rPr>
              <a:t>が、大阪から東京圏へ流出する可能性が強まっています。</a:t>
            </a:r>
            <a:endParaRPr lang="en-US" altLang="ja-JP" sz="1600" dirty="0">
              <a:solidFill>
                <a:prstClr val="black"/>
              </a:solidFill>
              <a:cs typeface="Meiryo UI" panose="020B0604030504040204" pitchFamily="50" charset="-128"/>
            </a:endParaRPr>
          </a:p>
        </p:txBody>
      </p:sp>
      <p:sp>
        <p:nvSpPr>
          <p:cNvPr id="20" name="テキスト ボックス 19"/>
          <p:cNvSpPr txBox="1"/>
          <p:nvPr/>
        </p:nvSpPr>
        <p:spPr>
          <a:xfrm>
            <a:off x="4572000" y="1196752"/>
            <a:ext cx="4572000" cy="349006"/>
          </a:xfrm>
          <a:prstGeom prst="rect">
            <a:avLst/>
          </a:prstGeom>
          <a:solidFill>
            <a:schemeClr val="bg1">
              <a:lumMod val="85000"/>
            </a:schemeClr>
          </a:solidFill>
        </p:spPr>
        <p:txBody>
          <a:bodyPr wrap="square" rtlCol="0" anchor="ctr" anchorCtr="0">
            <a:noAutofit/>
          </a:bodyPr>
          <a:lstStyle/>
          <a:p>
            <a:r>
              <a:rPr kumimoji="1" lang="ja-JP" altLang="en-US" sz="1200" b="1" dirty="0" smtClean="0">
                <a:latin typeface="+mj-ea"/>
                <a:ea typeface="+mj-ea"/>
              </a:rPr>
              <a:t>府内における資本金</a:t>
            </a:r>
            <a:r>
              <a:rPr kumimoji="1" lang="en-US" altLang="ja-JP" sz="1200" b="1" dirty="0" smtClean="0">
                <a:latin typeface="+mj-ea"/>
                <a:ea typeface="+mj-ea"/>
              </a:rPr>
              <a:t>100</a:t>
            </a:r>
            <a:r>
              <a:rPr kumimoji="1" lang="ja-JP" altLang="en-US" sz="1200" b="1" dirty="0" smtClean="0">
                <a:latin typeface="+mj-ea"/>
                <a:ea typeface="+mj-ea"/>
              </a:rPr>
              <a:t>億円以上</a:t>
            </a:r>
            <a:r>
              <a:rPr lang="ja-JP" altLang="en-US" sz="1200" b="1" dirty="0" smtClean="0">
                <a:latin typeface="+mj-ea"/>
                <a:ea typeface="+mj-ea"/>
              </a:rPr>
              <a:t>の企業の本社数の推移</a:t>
            </a:r>
            <a:r>
              <a:rPr lang="en-US" altLang="ja-JP" sz="1200" b="1" dirty="0" smtClean="0"/>
              <a:t>【</a:t>
            </a:r>
            <a:r>
              <a:rPr lang="ja-JP" altLang="en-US" sz="1200" b="1" dirty="0" smtClean="0"/>
              <a:t>大阪府</a:t>
            </a:r>
            <a:r>
              <a:rPr lang="en-US" altLang="ja-JP" sz="1200" b="1" dirty="0" smtClean="0"/>
              <a:t>】</a:t>
            </a:r>
            <a:endParaRPr lang="en-US" altLang="ja-JP" sz="1200" b="1" dirty="0"/>
          </a:p>
        </p:txBody>
      </p:sp>
      <p:graphicFrame>
        <p:nvGraphicFramePr>
          <p:cNvPr id="24" name="グラフ 23"/>
          <p:cNvGraphicFramePr>
            <a:graphicFrameLocks/>
          </p:cNvGraphicFramePr>
          <p:nvPr>
            <p:extLst>
              <p:ext uri="{D42A27DB-BD31-4B8C-83A1-F6EECF244321}">
                <p14:modId xmlns:p14="http://schemas.microsoft.com/office/powerpoint/2010/main" val="488153868"/>
              </p:ext>
            </p:extLst>
          </p:nvPr>
        </p:nvGraphicFramePr>
        <p:xfrm>
          <a:off x="4572000" y="1545009"/>
          <a:ext cx="4572000" cy="273370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891212" y="4309065"/>
            <a:ext cx="3252788" cy="200055"/>
          </a:xfrm>
          <a:prstGeom prst="rect">
            <a:avLst/>
          </a:prstGeom>
          <a:noFill/>
        </p:spPr>
        <p:txBody>
          <a:bodyPr wrap="square" rtlCol="0">
            <a:spAutoFit/>
          </a:bodyPr>
          <a:lstStyle/>
          <a:p>
            <a:pPr algn="ctr"/>
            <a:r>
              <a:rPr lang="ja-JP" altLang="en-US" sz="700" dirty="0"/>
              <a:t>出典</a:t>
            </a:r>
            <a:r>
              <a:rPr lang="ja-JP" altLang="en-US" sz="700" dirty="0" smtClean="0"/>
              <a:t>：東洋経済新聞社「会社四季報」</a:t>
            </a:r>
            <a:endParaRPr kumimoji="1" lang="ja-JP" altLang="en-US" sz="700" dirty="0"/>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Tree>
    <p:extLst>
      <p:ext uri="{BB962C8B-B14F-4D97-AF65-F5344CB8AC3E}">
        <p14:creationId xmlns:p14="http://schemas.microsoft.com/office/powerpoint/2010/main" val="2769430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102092"/>
            <a:ext cx="4031940" cy="3046988"/>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②　厳しい若年層の雇用環境（収入）</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所得階層別世帯数の割合を全国や東京都と比較すると、大阪府は低所得（～</a:t>
            </a:r>
            <a:r>
              <a:rPr lang="en-US" altLang="ja-JP" sz="1600" dirty="0" smtClean="0">
                <a:solidFill>
                  <a:prstClr val="black"/>
                </a:solidFill>
                <a:cs typeface="Meiryo UI" panose="020B0604030504040204" pitchFamily="50" charset="-128"/>
              </a:rPr>
              <a:t>299</a:t>
            </a:r>
            <a:r>
              <a:rPr lang="ja-JP" altLang="en-US" sz="1600" dirty="0" smtClean="0">
                <a:solidFill>
                  <a:prstClr val="black"/>
                </a:solidFill>
                <a:cs typeface="Meiryo UI" panose="020B0604030504040204" pitchFamily="50" charset="-128"/>
              </a:rPr>
              <a:t>万円）の割合が高い状況にあります。</a:t>
            </a:r>
            <a:endParaRPr lang="en-US" altLang="ja-JP" sz="1600" dirty="0" smtClean="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大阪</a:t>
            </a:r>
            <a:r>
              <a:rPr lang="ja-JP" altLang="en-US" sz="1600" dirty="0">
                <a:solidFill>
                  <a:prstClr val="black"/>
                </a:solidFill>
                <a:cs typeface="Meiryo UI" panose="020B0604030504040204" pitchFamily="50" charset="-128"/>
              </a:rPr>
              <a:t>府民一人当たりの所得は、東京都区部の７割程度ですが、若年層</a:t>
            </a:r>
            <a:r>
              <a:rPr lang="ja-JP" altLang="en-US" sz="1600" dirty="0" smtClean="0">
                <a:solidFill>
                  <a:prstClr val="black"/>
                </a:solidFill>
                <a:cs typeface="Meiryo UI" panose="020B0604030504040204" pitchFamily="50" charset="-128"/>
              </a:rPr>
              <a:t>（</a:t>
            </a:r>
            <a:r>
              <a:rPr lang="en-US" altLang="ja-JP" sz="1600" dirty="0" smtClean="0">
                <a:solidFill>
                  <a:prstClr val="black"/>
                </a:solidFill>
                <a:cs typeface="Meiryo UI" panose="020B0604030504040204" pitchFamily="50" charset="-128"/>
              </a:rPr>
              <a:t>39</a:t>
            </a:r>
            <a:r>
              <a:rPr lang="ja-JP" altLang="en-US" sz="1600" dirty="0" smtClean="0">
                <a:solidFill>
                  <a:prstClr val="black"/>
                </a:solidFill>
                <a:cs typeface="Meiryo UI" panose="020B0604030504040204" pitchFamily="50" charset="-128"/>
              </a:rPr>
              <a:t>歳以下）</a:t>
            </a:r>
            <a:r>
              <a:rPr lang="ja-JP" altLang="en-US" sz="1600" dirty="0">
                <a:solidFill>
                  <a:prstClr val="black"/>
                </a:solidFill>
                <a:cs typeface="Meiryo UI" panose="020B0604030504040204" pitchFamily="50" charset="-128"/>
              </a:rPr>
              <a:t>の</a:t>
            </a:r>
            <a:r>
              <a:rPr lang="ja-JP" altLang="en-US" sz="1600" dirty="0" smtClean="0">
                <a:solidFill>
                  <a:prstClr val="black"/>
                </a:solidFill>
                <a:cs typeface="Meiryo UI" panose="020B0604030504040204" pitchFamily="50" charset="-128"/>
              </a:rPr>
              <a:t>収入格差</a:t>
            </a:r>
            <a:r>
              <a:rPr lang="ja-JP" altLang="en-US" sz="1600" dirty="0">
                <a:solidFill>
                  <a:prstClr val="black"/>
                </a:solidFill>
                <a:cs typeface="Meiryo UI" panose="020B0604030504040204" pitchFamily="50" charset="-128"/>
              </a:rPr>
              <a:t>はさらに</a:t>
            </a:r>
            <a:r>
              <a:rPr lang="ja-JP" altLang="en-US" sz="1600" dirty="0" smtClean="0">
                <a:solidFill>
                  <a:prstClr val="black"/>
                </a:solidFill>
                <a:cs typeface="Meiryo UI" panose="020B0604030504040204" pitchFamily="50" charset="-128"/>
              </a:rPr>
              <a:t>大きくなっています。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府内の新規</a:t>
            </a:r>
            <a:r>
              <a:rPr lang="ja-JP" altLang="en-US" sz="1600" dirty="0">
                <a:solidFill>
                  <a:prstClr val="black"/>
                </a:solidFill>
                <a:cs typeface="Meiryo UI" panose="020B0604030504040204" pitchFamily="50" charset="-128"/>
              </a:rPr>
              <a:t>学卒者</a:t>
            </a:r>
            <a:r>
              <a:rPr lang="ja-JP" altLang="en-US" sz="1600" dirty="0" smtClean="0">
                <a:solidFill>
                  <a:prstClr val="black"/>
                </a:solidFill>
                <a:cs typeface="Meiryo UI" panose="020B0604030504040204" pitchFamily="50" charset="-128"/>
              </a:rPr>
              <a:t>が就職</a:t>
            </a:r>
            <a:r>
              <a:rPr lang="ja-JP" altLang="en-US" sz="1600" dirty="0">
                <a:solidFill>
                  <a:prstClr val="black"/>
                </a:solidFill>
                <a:cs typeface="Meiryo UI" panose="020B0604030504040204" pitchFamily="50" charset="-128"/>
              </a:rPr>
              <a:t>に</a:t>
            </a:r>
            <a:r>
              <a:rPr lang="ja-JP" altLang="en-US" sz="1600" dirty="0" smtClean="0">
                <a:solidFill>
                  <a:prstClr val="black"/>
                </a:solidFill>
                <a:cs typeface="Meiryo UI" panose="020B0604030504040204" pitchFamily="50" charset="-128"/>
              </a:rPr>
              <a:t>伴い府外に転出する場合、東京圏への転出が大半を占めており、今後、さらに東京</a:t>
            </a:r>
            <a:r>
              <a:rPr lang="ja-JP" altLang="en-US" sz="1600" dirty="0">
                <a:solidFill>
                  <a:prstClr val="black"/>
                </a:solidFill>
                <a:cs typeface="Meiryo UI" panose="020B0604030504040204" pitchFamily="50" charset="-128"/>
              </a:rPr>
              <a:t>一極集中</a:t>
            </a:r>
            <a:r>
              <a:rPr lang="ja-JP" altLang="en-US" sz="1600" dirty="0" smtClean="0">
                <a:solidFill>
                  <a:prstClr val="black"/>
                </a:solidFill>
                <a:cs typeface="Meiryo UI" panose="020B0604030504040204" pitchFamily="50" charset="-128"/>
              </a:rPr>
              <a:t>が進展</a:t>
            </a:r>
            <a:r>
              <a:rPr lang="ja-JP" altLang="en-US" sz="1600" dirty="0">
                <a:solidFill>
                  <a:prstClr val="black"/>
                </a:solidFill>
                <a:cs typeface="Meiryo UI" panose="020B0604030504040204" pitchFamily="50" charset="-128"/>
              </a:rPr>
              <a:t>した場合、若年層の転出が加速する可能性があります</a:t>
            </a:r>
            <a:r>
              <a:rPr lang="ja-JP" altLang="en-US" sz="1600" dirty="0" smtClean="0">
                <a:solidFill>
                  <a:prstClr val="black"/>
                </a:solidFill>
                <a:cs typeface="Meiryo UI" panose="020B0604030504040204" pitchFamily="50" charset="-128"/>
              </a:rPr>
              <a:t>。</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752527" y="966495"/>
            <a:ext cx="4387537" cy="374273"/>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endParaRPr kumimoji="1" lang="ja-JP" altLang="en-US" sz="1200" b="1" dirty="0"/>
          </a:p>
        </p:txBody>
      </p:sp>
      <p:graphicFrame>
        <p:nvGraphicFramePr>
          <p:cNvPr id="16" name="グラフ 15"/>
          <p:cNvGraphicFramePr>
            <a:graphicFrameLocks/>
          </p:cNvGraphicFramePr>
          <p:nvPr>
            <p:extLst>
              <p:ext uri="{D42A27DB-BD31-4B8C-83A1-F6EECF244321}">
                <p14:modId xmlns:p14="http://schemas.microsoft.com/office/powerpoint/2010/main" val="1161266051"/>
              </p:ext>
            </p:extLst>
          </p:nvPr>
        </p:nvGraphicFramePr>
        <p:xfrm>
          <a:off x="4788024" y="1159922"/>
          <a:ext cx="4355976" cy="2679253"/>
        </p:xfrm>
        <a:graphic>
          <a:graphicData uri="http://schemas.openxmlformats.org/drawingml/2006/chart">
            <c:chart xmlns:c="http://schemas.openxmlformats.org/drawingml/2006/chart" xmlns:r="http://schemas.openxmlformats.org/officeDocument/2006/relationships" r:id="rId2"/>
          </a:graphicData>
        </a:graphic>
      </p:graphicFrame>
      <p:sp>
        <p:nvSpPr>
          <p:cNvPr id="11" name="上矢印吹き出し 10"/>
          <p:cNvSpPr/>
          <p:nvPr/>
        </p:nvSpPr>
        <p:spPr>
          <a:xfrm>
            <a:off x="5436096" y="3745295"/>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1000</a:t>
            </a:r>
            <a:r>
              <a:rPr kumimoji="1" lang="ja-JP" altLang="en-US" sz="900" dirty="0">
                <a:solidFill>
                  <a:schemeClr val="tx1"/>
                </a:solidFill>
                <a:latin typeface="+mn-ea"/>
                <a:ea typeface="+mn-ea"/>
              </a:rPr>
              <a:t>万円以上</a:t>
            </a:r>
          </a:p>
        </p:txBody>
      </p:sp>
      <p:sp>
        <p:nvSpPr>
          <p:cNvPr id="12" name="上矢印吹き出し 11"/>
          <p:cNvSpPr/>
          <p:nvPr/>
        </p:nvSpPr>
        <p:spPr>
          <a:xfrm>
            <a:off x="6300192" y="3749437"/>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3" name="上矢印吹き出し 12"/>
          <p:cNvSpPr/>
          <p:nvPr/>
        </p:nvSpPr>
        <p:spPr>
          <a:xfrm>
            <a:off x="7164289" y="3749436"/>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8" name="上矢印吹き出し 17"/>
          <p:cNvSpPr/>
          <p:nvPr/>
        </p:nvSpPr>
        <p:spPr>
          <a:xfrm>
            <a:off x="8028384" y="3753055"/>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22" name="テキスト ボックス 21"/>
          <p:cNvSpPr txBox="1"/>
          <p:nvPr/>
        </p:nvSpPr>
        <p:spPr>
          <a:xfrm>
            <a:off x="6732240" y="3949025"/>
            <a:ext cx="2267744" cy="200055"/>
          </a:xfrm>
          <a:prstGeom prst="rect">
            <a:avLst/>
          </a:prstGeom>
          <a:noFill/>
        </p:spPr>
        <p:txBody>
          <a:bodyPr wrap="square" rtlCol="0">
            <a:spAutoFit/>
          </a:bodyPr>
          <a:lstStyle/>
          <a:p>
            <a:pPr algn="ctr"/>
            <a:r>
              <a:rPr lang="ja-JP" altLang="en-US" sz="700" dirty="0"/>
              <a:t>出典</a:t>
            </a:r>
            <a:r>
              <a:rPr lang="ja-JP" altLang="en-US" sz="700" dirty="0" smtClean="0"/>
              <a:t>：</a:t>
            </a:r>
            <a:r>
              <a:rPr lang="zh-TW" altLang="en-US" sz="700" dirty="0" smtClean="0"/>
              <a:t>総務省</a:t>
            </a:r>
            <a:r>
              <a:rPr lang="zh-TW" altLang="en-US" sz="700" dirty="0"/>
              <a:t>「就業構造基本調査」</a:t>
            </a:r>
            <a:endParaRPr kumimoji="1" lang="ja-JP" altLang="en-US" sz="700" dirty="0"/>
          </a:p>
        </p:txBody>
      </p:sp>
      <p:sp>
        <p:nvSpPr>
          <p:cNvPr id="23" name="テキスト ボックス 22"/>
          <p:cNvSpPr txBox="1"/>
          <p:nvPr/>
        </p:nvSpPr>
        <p:spPr>
          <a:xfrm>
            <a:off x="4752526" y="4149080"/>
            <a:ext cx="4387537" cy="374273"/>
          </a:xfrm>
          <a:prstGeom prst="rect">
            <a:avLst/>
          </a:prstGeom>
          <a:solidFill>
            <a:schemeClr val="bg1">
              <a:lumMod val="85000"/>
            </a:schemeClr>
          </a:solidFill>
        </p:spPr>
        <p:txBody>
          <a:bodyPr wrap="square" rtlCol="0" anchor="ctr" anchorCtr="0">
            <a:noAutofit/>
          </a:bodyPr>
          <a:lstStyle/>
          <a:p>
            <a:pPr algn="ct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歳以下の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単身世帯の世帯所得</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構成比</a:t>
            </a:r>
            <a:endParaRPr kumimoji="1" lang="ja-JP" altLang="en-US" sz="1200" b="1" dirty="0"/>
          </a:p>
        </p:txBody>
      </p:sp>
      <p:sp>
        <p:nvSpPr>
          <p:cNvPr id="26" name="テキスト ボックス 25"/>
          <p:cNvSpPr txBox="1"/>
          <p:nvPr/>
        </p:nvSpPr>
        <p:spPr>
          <a:xfrm>
            <a:off x="6228184" y="6528162"/>
            <a:ext cx="2263807" cy="215444"/>
          </a:xfrm>
          <a:prstGeom prst="rect">
            <a:avLst/>
          </a:prstGeom>
          <a:noFill/>
        </p:spPr>
        <p:txBody>
          <a:bodyPr wrap="square" rtlCol="0">
            <a:spAutoFit/>
          </a:bodyPr>
          <a:lstStyle/>
          <a:p>
            <a:pPr algn="ctr"/>
            <a:r>
              <a:rPr lang="ja-JP" altLang="en-US" sz="800" dirty="0"/>
              <a:t>出典</a:t>
            </a:r>
            <a:r>
              <a:rPr lang="ja-JP" altLang="en-US" sz="800" dirty="0" smtClean="0"/>
              <a:t>：</a:t>
            </a:r>
            <a:r>
              <a:rPr lang="zh-TW" altLang="en-US" sz="800" dirty="0" smtClean="0"/>
              <a:t>総務省</a:t>
            </a:r>
            <a:r>
              <a:rPr lang="zh-TW" altLang="en-US" sz="800" dirty="0"/>
              <a:t>「就業構造基本調査」</a:t>
            </a:r>
            <a:endParaRPr kumimoji="1" lang="ja-JP" altLang="en-US" sz="800" dirty="0"/>
          </a:p>
        </p:txBody>
      </p:sp>
      <p:graphicFrame>
        <p:nvGraphicFramePr>
          <p:cNvPr id="28" name="グラフ 27"/>
          <p:cNvGraphicFramePr>
            <a:graphicFrameLocks/>
          </p:cNvGraphicFramePr>
          <p:nvPr>
            <p:extLst>
              <p:ext uri="{D42A27DB-BD31-4B8C-83A1-F6EECF244321}">
                <p14:modId xmlns:p14="http://schemas.microsoft.com/office/powerpoint/2010/main" val="2441561719"/>
              </p:ext>
            </p:extLst>
          </p:nvPr>
        </p:nvGraphicFramePr>
        <p:xfrm>
          <a:off x="4644008" y="4595361"/>
          <a:ext cx="4484615" cy="1972235"/>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Tree>
    <p:extLst>
      <p:ext uri="{BB962C8B-B14F-4D97-AF65-F5344CB8AC3E}">
        <p14:creationId xmlns:p14="http://schemas.microsoft.com/office/powerpoint/2010/main" val="42304982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393974203"/>
              </p:ext>
            </p:extLst>
          </p:nvPr>
        </p:nvGraphicFramePr>
        <p:xfrm>
          <a:off x="4820480" y="4204006"/>
          <a:ext cx="5292588" cy="2416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3394733035"/>
              </p:ext>
            </p:extLst>
          </p:nvPr>
        </p:nvGraphicFramePr>
        <p:xfrm>
          <a:off x="4716016" y="1321337"/>
          <a:ext cx="5688632" cy="2478751"/>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■国内市場の変化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179512" y="1124744"/>
            <a:ext cx="4068452" cy="4031873"/>
          </a:xfrm>
          <a:prstGeom prst="rect">
            <a:avLst/>
          </a:prstGeom>
        </p:spPr>
        <p:txBody>
          <a:bodyPr wrap="square">
            <a:spAutoFit/>
          </a:bodyPr>
          <a:lstStyle/>
          <a:p>
            <a:pPr marL="180000" indent="-457200"/>
            <a:r>
              <a:rPr lang="ja-JP" altLang="en-US" sz="1600" dirty="0">
                <a:solidFill>
                  <a:prstClr val="black"/>
                </a:solidFill>
                <a:cs typeface="Meiryo UI" panose="020B0604030504040204" pitchFamily="50" charset="-128"/>
              </a:rPr>
              <a:t>○</a:t>
            </a:r>
            <a:r>
              <a:rPr lang="ja-JP" altLang="en-US" sz="1600" dirty="0" smtClean="0">
                <a:solidFill>
                  <a:prstClr val="black"/>
                </a:solidFill>
                <a:cs typeface="Meiryo UI" panose="020B0604030504040204" pitchFamily="50" charset="-128"/>
              </a:rPr>
              <a:t>　市場構造の変化　</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a:t>
            </a:r>
            <a:r>
              <a:rPr lang="ja-JP" altLang="en-US" sz="1600" dirty="0">
                <a:solidFill>
                  <a:prstClr val="black"/>
                </a:solidFill>
                <a:cs typeface="Meiryo UI" panose="020B0604030504040204" pitchFamily="50" charset="-128"/>
              </a:rPr>
              <a:t>国内需要は景気動向などの影響</a:t>
            </a:r>
            <a:r>
              <a:rPr lang="ja-JP" altLang="en-US" sz="1600" dirty="0" smtClean="0">
                <a:solidFill>
                  <a:prstClr val="black"/>
                </a:solidFill>
                <a:cs typeface="Meiryo UI" panose="020B0604030504040204" pitchFamily="50" charset="-128"/>
              </a:rPr>
              <a:t>を大きく受けますが、少子高齢化は、個人消費や住宅投資などの国内需要における低下の一因となる可能性があります。</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世帯数は単身世帯の増加等の影響により増えている一方で、新築住宅建設は近年減少傾向にあります。</a:t>
            </a:r>
            <a:endParaRPr lang="en-US" altLang="ja-JP" sz="1600" dirty="0" smtClean="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また</a:t>
            </a:r>
            <a:r>
              <a:rPr lang="ja-JP" altLang="en-US" sz="1600" dirty="0">
                <a:solidFill>
                  <a:prstClr val="black"/>
                </a:solidFill>
                <a:cs typeface="Meiryo UI" panose="020B0604030504040204" pitchFamily="50" charset="-128"/>
              </a:rPr>
              <a:t>、人口</a:t>
            </a:r>
            <a:r>
              <a:rPr lang="ja-JP" altLang="en-US" sz="1600" dirty="0" smtClean="0">
                <a:solidFill>
                  <a:prstClr val="black"/>
                </a:solidFill>
                <a:cs typeface="Meiryo UI" panose="020B0604030504040204" pitchFamily="50" charset="-128"/>
              </a:rPr>
              <a:t>構造の変化に</a:t>
            </a:r>
            <a:r>
              <a:rPr lang="ja-JP" altLang="en-US" sz="1600" dirty="0">
                <a:solidFill>
                  <a:prstClr val="black"/>
                </a:solidFill>
                <a:cs typeface="Meiryo UI" panose="020B0604030504040204" pitchFamily="50" charset="-128"/>
              </a:rPr>
              <a:t>より</a:t>
            </a:r>
            <a:r>
              <a:rPr lang="ja-JP" altLang="en-US" sz="1600" dirty="0" smtClean="0">
                <a:solidFill>
                  <a:prstClr val="black"/>
                </a:solidFill>
                <a:cs typeface="Meiryo UI" panose="020B0604030504040204" pitchFamily="50" charset="-128"/>
              </a:rPr>
              <a:t>、国内市場の構造が大きく変化する可能性があります。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例えば</a:t>
            </a:r>
            <a:r>
              <a:rPr lang="ja-JP" altLang="en-US" sz="1600" dirty="0">
                <a:solidFill>
                  <a:prstClr val="black"/>
                </a:solidFill>
                <a:cs typeface="Meiryo UI" panose="020B0604030504040204" pitchFamily="50" charset="-128"/>
              </a:rPr>
              <a:t>、人口が減少する子ども・現役世代向けの市場は縮小のおそれが</a:t>
            </a:r>
            <a:r>
              <a:rPr lang="ja-JP" altLang="en-US" sz="1600" dirty="0" smtClean="0">
                <a:solidFill>
                  <a:prstClr val="black"/>
                </a:solidFill>
                <a:cs typeface="Meiryo UI" panose="020B0604030504040204" pitchFamily="50" charset="-128"/>
              </a:rPr>
              <a:t>ありますが、</a:t>
            </a:r>
            <a:r>
              <a:rPr lang="ja-JP" altLang="en-US" sz="1600" dirty="0">
                <a:solidFill>
                  <a:prstClr val="black"/>
                </a:solidFill>
                <a:cs typeface="Meiryo UI" panose="020B0604030504040204" pitchFamily="50" charset="-128"/>
              </a:rPr>
              <a:t>医療・介護・福祉等の市場は拡大が見込まれます。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また、医療・介護分野での技術革新は、新たな産業を創出</a:t>
            </a:r>
            <a:r>
              <a:rPr lang="ja-JP" altLang="en-US" sz="1600" dirty="0" smtClean="0">
                <a:solidFill>
                  <a:prstClr val="black"/>
                </a:solidFill>
                <a:cs typeface="Meiryo UI" panose="020B0604030504040204" pitchFamily="50" charset="-128"/>
              </a:rPr>
              <a:t>する契機になる可能性を秘めています。</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860032" y="6537920"/>
            <a:ext cx="4283968" cy="203448"/>
          </a:xfrm>
          <a:prstGeom prst="rect">
            <a:avLst/>
          </a:prstGeom>
          <a:noFill/>
        </p:spPr>
        <p:txBody>
          <a:bodyPr wrap="square" rtlCol="0">
            <a:spAutoFit/>
          </a:bodyPr>
          <a:lstStyle/>
          <a:p>
            <a:pPr algn="ctr"/>
            <a:r>
              <a:rPr lang="ja-JP" altLang="en-US" sz="700" dirty="0"/>
              <a:t>出典：日本医師会「地域医療情報システム」</a:t>
            </a:r>
            <a:endParaRPr kumimoji="1" lang="ja-JP" altLang="en-US" sz="700" dirty="0"/>
          </a:p>
        </p:txBody>
      </p:sp>
      <p:sp>
        <p:nvSpPr>
          <p:cNvPr id="4" name="テキスト ボックス 3"/>
          <p:cNvSpPr txBox="1"/>
          <p:nvPr/>
        </p:nvSpPr>
        <p:spPr>
          <a:xfrm>
            <a:off x="8820472" y="1268760"/>
            <a:ext cx="648072" cy="215444"/>
          </a:xfrm>
          <a:prstGeom prst="rect">
            <a:avLst/>
          </a:prstGeom>
          <a:noFill/>
        </p:spPr>
        <p:txBody>
          <a:bodyPr wrap="square" rtlCol="0">
            <a:spAutoFit/>
          </a:bodyPr>
          <a:lstStyle/>
          <a:p>
            <a:r>
              <a:rPr lang="ja-JP" altLang="en-US" sz="800" dirty="0" smtClean="0"/>
              <a:t>（戸）</a:t>
            </a:r>
            <a:endParaRPr kumimoji="1" lang="en-US" altLang="ja-JP" sz="800" dirty="0" smtClean="0"/>
          </a:p>
        </p:txBody>
      </p:sp>
      <p:sp>
        <p:nvSpPr>
          <p:cNvPr id="18" name="テキスト ボックス 17"/>
          <p:cNvSpPr txBox="1"/>
          <p:nvPr/>
        </p:nvSpPr>
        <p:spPr>
          <a:xfrm>
            <a:off x="4932040" y="3733001"/>
            <a:ext cx="4211960" cy="200055"/>
          </a:xfrm>
          <a:prstGeom prst="rect">
            <a:avLst/>
          </a:prstGeom>
          <a:noFill/>
        </p:spPr>
        <p:txBody>
          <a:bodyPr wrap="square" rtlCol="0">
            <a:spAutoFit/>
          </a:bodyPr>
          <a:lstStyle/>
          <a:p>
            <a:pPr algn="ctr"/>
            <a:r>
              <a:rPr lang="ja-JP" altLang="en-US" sz="700" dirty="0"/>
              <a:t>出典：国土交通省「住宅着工統計」、大阪府「大阪府の推計人口」</a:t>
            </a:r>
            <a:endParaRPr kumimoji="1" lang="ja-JP" altLang="en-US" sz="700" dirty="0"/>
          </a:p>
        </p:txBody>
      </p:sp>
      <p:sp>
        <p:nvSpPr>
          <p:cNvPr id="12" name="テキスト ボックス 11"/>
          <p:cNvSpPr txBox="1"/>
          <p:nvPr/>
        </p:nvSpPr>
        <p:spPr>
          <a:xfrm>
            <a:off x="4830080" y="908720"/>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新設住宅戸数の推移</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3" name="テキスト ボックス 12"/>
          <p:cNvSpPr txBox="1"/>
          <p:nvPr/>
        </p:nvSpPr>
        <p:spPr>
          <a:xfrm>
            <a:off x="4830080" y="3933056"/>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a:t>医療介護需要予測指数（</a:t>
            </a:r>
            <a:r>
              <a:rPr lang="en-US" altLang="zh-TW" sz="1200" b="1" dirty="0"/>
              <a:t>2010</a:t>
            </a:r>
            <a:r>
              <a:rPr lang="zh-TW" altLang="en-US" sz="1200" b="1" dirty="0"/>
              <a:t>年</a:t>
            </a:r>
            <a:r>
              <a:rPr lang="en-US" altLang="zh-TW" sz="1200" b="1" dirty="0"/>
              <a:t>=100</a:t>
            </a:r>
            <a:r>
              <a:rPr lang="zh-TW" altLang="en-US" sz="1200" b="1" dirty="0" smtClean="0"/>
              <a:t>）</a:t>
            </a:r>
            <a:endParaRPr kumimoji="1" lang="en-US" altLang="ja-JP" sz="1200" b="1" dirty="0"/>
          </a:p>
        </p:txBody>
      </p:sp>
      <p:sp>
        <p:nvSpPr>
          <p:cNvPr id="22" name="テキスト ボックス 21"/>
          <p:cNvSpPr txBox="1"/>
          <p:nvPr/>
        </p:nvSpPr>
        <p:spPr>
          <a:xfrm>
            <a:off x="4608004" y="1268760"/>
            <a:ext cx="972108" cy="215444"/>
          </a:xfrm>
          <a:prstGeom prst="rect">
            <a:avLst/>
          </a:prstGeom>
          <a:noFill/>
        </p:spPr>
        <p:txBody>
          <a:bodyPr wrap="square" rtlCol="0">
            <a:spAutoFit/>
          </a:bodyPr>
          <a:lstStyle/>
          <a:p>
            <a:r>
              <a:rPr lang="ja-JP" altLang="en-US" sz="800" dirty="0" smtClean="0"/>
              <a:t>（千世帯）</a:t>
            </a:r>
            <a:endParaRPr kumimoji="1" lang="en-US" altLang="ja-JP" sz="800" dirty="0" smtClean="0"/>
          </a:p>
        </p:txBody>
      </p:sp>
      <p:sp>
        <p:nvSpPr>
          <p:cNvPr id="16" name="正方形/長方形 1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spTree>
    <p:extLst>
      <p:ext uri="{BB962C8B-B14F-4D97-AF65-F5344CB8AC3E}">
        <p14:creationId xmlns:p14="http://schemas.microsoft.com/office/powerpoint/2010/main" val="10127854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■府税収入</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179512" y="1060281"/>
            <a:ext cx="4392488" cy="3046988"/>
          </a:xfrm>
          <a:prstGeom prst="rect">
            <a:avLst/>
          </a:prstGeom>
        </p:spPr>
        <p:txBody>
          <a:bodyPr wrap="square">
            <a:spAutoFit/>
          </a:bodyPr>
          <a:lstStyle/>
          <a:p>
            <a:pPr marL="180000" indent="-457200"/>
            <a:r>
              <a:rPr lang="ja-JP" altLang="en-US" sz="1600" dirty="0"/>
              <a:t>○</a:t>
            </a:r>
            <a:r>
              <a:rPr lang="ja-JP" altLang="en-US" sz="1600" dirty="0" smtClean="0"/>
              <a:t>　</a:t>
            </a:r>
            <a:r>
              <a:rPr lang="ja-JP" altLang="ja-JP" sz="1600" dirty="0" smtClean="0"/>
              <a:t>府税収入</a:t>
            </a:r>
            <a:endParaRPr lang="en-US" altLang="ja-JP" sz="1600" dirty="0" smtClean="0"/>
          </a:p>
          <a:p>
            <a:pPr marL="180000" indent="-457200"/>
            <a:r>
              <a:rPr lang="ja-JP" altLang="en-US" sz="1600" dirty="0" smtClean="0"/>
              <a:t>　　</a:t>
            </a:r>
            <a:r>
              <a:rPr lang="ja-JP" altLang="en-US" sz="1600" dirty="0"/>
              <a:t>人口</a:t>
            </a:r>
            <a:r>
              <a:rPr lang="ja-JP" altLang="en-US" sz="1600" dirty="0" smtClean="0"/>
              <a:t>と個人府民税（均等割、所得割）や地方消費税との明らかな相関関係は見られません。</a:t>
            </a:r>
            <a:endParaRPr lang="en-US" altLang="ja-JP" sz="1600" dirty="0" smtClean="0"/>
          </a:p>
          <a:p>
            <a:pPr marL="180000" indent="-457200"/>
            <a:r>
              <a:rPr lang="ja-JP" altLang="en-US" sz="1600" dirty="0"/>
              <a:t>　</a:t>
            </a:r>
            <a:r>
              <a:rPr lang="ja-JP" altLang="en-US" sz="1600" dirty="0" smtClean="0"/>
              <a:t>　これは、非課税世帯や、</a:t>
            </a:r>
            <a:r>
              <a:rPr lang="ja-JP" altLang="ja-JP" sz="1600" dirty="0"/>
              <a:t>所得に比例した</a:t>
            </a:r>
            <a:r>
              <a:rPr lang="ja-JP" altLang="en-US" sz="1600" dirty="0" smtClean="0"/>
              <a:t>課税制度、</a:t>
            </a:r>
            <a:r>
              <a:rPr lang="ja-JP" altLang="ja-JP" sz="1600" dirty="0"/>
              <a:t>景気の変動等により消費動向の影響（変化）</a:t>
            </a:r>
            <a:r>
              <a:rPr lang="ja-JP" altLang="en-US" sz="1600" dirty="0" smtClean="0"/>
              <a:t>などが考えられます。（所得割は府内総生産と一定の相関がみられます）</a:t>
            </a:r>
            <a:endParaRPr lang="en-US" altLang="ja-JP" sz="1600" dirty="0" smtClean="0"/>
          </a:p>
          <a:p>
            <a:pPr marL="180000" indent="-457200"/>
            <a:r>
              <a:rPr lang="ja-JP" altLang="en-US" sz="1600" dirty="0"/>
              <a:t>　</a:t>
            </a:r>
            <a:r>
              <a:rPr lang="ja-JP" altLang="en-US" sz="1600" dirty="0" smtClean="0"/>
              <a:t>　ただし、今後、人口減少・高齢化の進展により、都市のにぎわいや活力が低下し、個人所得の減少や消費の冷え込み等が生じた場合、これらが府税収入の減少につながり、その結果、必要な行政サービスの提供が難しくなる可能性があります。</a:t>
            </a:r>
            <a:endParaRPr lang="en-US" altLang="ja-JP" sz="1600" dirty="0" smtClean="0"/>
          </a:p>
        </p:txBody>
      </p:sp>
      <p:sp>
        <p:nvSpPr>
          <p:cNvPr id="9" name="テキスト ボックス 8"/>
          <p:cNvSpPr txBox="1"/>
          <p:nvPr/>
        </p:nvSpPr>
        <p:spPr>
          <a:xfrm>
            <a:off x="4788024" y="3979336"/>
            <a:ext cx="4355976" cy="337254"/>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平成２７年度大阪府当初予算（府税の内訳）</a:t>
            </a:r>
            <a:endParaRPr lang="en-US" altLang="ja-JP" sz="1200" b="1" dirty="0"/>
          </a:p>
        </p:txBody>
      </p: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491" y="3979336"/>
            <a:ext cx="3300965" cy="276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456" y="1403468"/>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480" y="1403468"/>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2596130"/>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596254"/>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788024" y="980728"/>
            <a:ext cx="4355976" cy="337254"/>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t>府内人口と個人府民性等との相関関係</a:t>
            </a:r>
            <a:endParaRPr lang="en-US" altLang="ja-JP" sz="1200" b="1" dirty="0"/>
          </a:p>
        </p:txBody>
      </p:sp>
    </p:spTree>
    <p:extLst>
      <p:ext uri="{BB962C8B-B14F-4D97-AF65-F5344CB8AC3E}">
        <p14:creationId xmlns:p14="http://schemas.microsoft.com/office/powerpoint/2010/main" val="400543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３．人口減少・超高齢社会の影響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■都市構造の変化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1973158"/>
            <a:ext cx="4068452" cy="2800767"/>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①　都市</a:t>
            </a:r>
            <a:r>
              <a:rPr lang="ja-JP" altLang="en-US" sz="1600" dirty="0">
                <a:solidFill>
                  <a:prstClr val="black"/>
                </a:solidFill>
                <a:cs typeface="Meiryo UI" panose="020B0604030504040204" pitchFamily="50" charset="-128"/>
              </a:rPr>
              <a:t>インフラの</a:t>
            </a:r>
            <a:r>
              <a:rPr lang="ja-JP" altLang="en-US" sz="1600" dirty="0" smtClean="0">
                <a:solidFill>
                  <a:prstClr val="black"/>
                </a:solidFill>
                <a:cs typeface="Meiryo UI" panose="020B0604030504040204" pitchFamily="50" charset="-128"/>
              </a:rPr>
              <a:t>需要の変化</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人口</a:t>
            </a:r>
            <a:r>
              <a:rPr lang="ja-JP" altLang="en-US" sz="1600" dirty="0" smtClean="0">
                <a:solidFill>
                  <a:prstClr val="black"/>
                </a:solidFill>
                <a:cs typeface="Meiryo UI" panose="020B0604030504040204" pitchFamily="50" charset="-128"/>
              </a:rPr>
              <a:t>減少は、人々の日常生活を支えるエネルギーや上下水道の利用量、ごみの発生量などに大きく影響します。</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今後のさらなる人口</a:t>
            </a:r>
            <a:r>
              <a:rPr lang="ja-JP" altLang="en-US" sz="1600" dirty="0">
                <a:solidFill>
                  <a:prstClr val="black"/>
                </a:solidFill>
                <a:cs typeface="Meiryo UI" panose="020B0604030504040204" pitchFamily="50" charset="-128"/>
              </a:rPr>
              <a:t>減少を</a:t>
            </a:r>
            <a:r>
              <a:rPr lang="ja-JP" altLang="en-US" sz="1600" dirty="0" smtClean="0">
                <a:solidFill>
                  <a:prstClr val="black"/>
                </a:solidFill>
                <a:cs typeface="Meiryo UI" panose="020B0604030504040204" pitchFamily="50" charset="-128"/>
              </a:rPr>
              <a:t>踏まえ、都市インフラの集約化、維持管理などを計画的に進めていく必要があります。</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併せて、人口急増期の市街地拡大の際に整備された道路、河川、橋梁などの都市インフラについても維持管理、施設更新を着実に進めていく必要があります。</a:t>
            </a:r>
            <a:endParaRPr lang="ja-JP" altLang="en-US" sz="1600" dirty="0">
              <a:solidFill>
                <a:prstClr val="black"/>
              </a:solidFill>
              <a:cs typeface="Meiryo UI" panose="020B0604030504040204" pitchFamily="50" charset="-128"/>
            </a:endParaRPr>
          </a:p>
        </p:txBody>
      </p:sp>
      <p:sp>
        <p:nvSpPr>
          <p:cNvPr id="11" name="テキスト ボックス 10"/>
          <p:cNvSpPr txBox="1"/>
          <p:nvPr/>
        </p:nvSpPr>
        <p:spPr>
          <a:xfrm>
            <a:off x="61689" y="908720"/>
            <a:ext cx="8974807" cy="830997"/>
          </a:xfrm>
          <a:prstGeom prst="rect">
            <a:avLst/>
          </a:prstGeom>
          <a:noFill/>
        </p:spPr>
        <p:txBody>
          <a:bodyPr wrap="square" rtlCol="0">
            <a:spAutoFit/>
          </a:bodyPr>
          <a:lstStyle/>
          <a:p>
            <a:r>
              <a:rPr lang="ja-JP" altLang="en-US" sz="1600" dirty="0" smtClean="0"/>
              <a:t>　人口減少、少子高齢化の進展による人口構造の変化は、インフラ整備</a:t>
            </a:r>
            <a:r>
              <a:rPr lang="ja-JP" altLang="en-US" sz="1600" dirty="0"/>
              <a:t>や空家・空地の</a:t>
            </a:r>
            <a:r>
              <a:rPr lang="ja-JP" altLang="en-US" sz="1600" dirty="0" smtClean="0"/>
              <a:t>問題など</a:t>
            </a:r>
            <a:r>
              <a:rPr lang="ja-JP" altLang="en-US" sz="1600" dirty="0"/>
              <a:t>、</a:t>
            </a:r>
            <a:r>
              <a:rPr lang="ja-JP" altLang="en-US" sz="1600" dirty="0" smtClean="0"/>
              <a:t>まちづくりに様々な影響を及ぼすことが懸念</a:t>
            </a:r>
            <a:r>
              <a:rPr lang="ja-JP" altLang="en-US" sz="1600" dirty="0"/>
              <a:t>されます</a:t>
            </a:r>
            <a:r>
              <a:rPr lang="ja-JP" altLang="en-US" sz="1600" dirty="0" smtClean="0"/>
              <a:t>。現在でも、公共バス路線の縮小や空家の増加といったさまざまな影響が生じていますが、今後、これらがさらに進展するおそれがあります。</a:t>
            </a:r>
            <a:endParaRPr lang="ja-JP" altLang="en-US" sz="1600" dirty="0"/>
          </a:p>
        </p:txBody>
      </p:sp>
      <p:sp>
        <p:nvSpPr>
          <p:cNvPr id="12" name="テキスト ボックス 11"/>
          <p:cNvSpPr txBox="1"/>
          <p:nvPr/>
        </p:nvSpPr>
        <p:spPr>
          <a:xfrm>
            <a:off x="4752528" y="1712397"/>
            <a:ext cx="4391472" cy="348451"/>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水使用の推移（上水給水量）</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3" name="テキスト ボックス 12"/>
          <p:cNvSpPr txBox="1"/>
          <p:nvPr/>
        </p:nvSpPr>
        <p:spPr>
          <a:xfrm>
            <a:off x="6370309" y="3867228"/>
            <a:ext cx="1946107" cy="200055"/>
          </a:xfrm>
          <a:prstGeom prst="rect">
            <a:avLst/>
          </a:prstGeom>
          <a:noFill/>
          <a:ln>
            <a:noFill/>
            <a:prstDash val="dash"/>
          </a:ln>
        </p:spPr>
        <p:txBody>
          <a:bodyPr wrap="square" rtlCol="0">
            <a:spAutoFit/>
          </a:bodyPr>
          <a:lstStyle/>
          <a:p>
            <a:pPr algn="r"/>
            <a:r>
              <a:rPr kumimoji="1" lang="ja-JP" altLang="en-US" sz="700" dirty="0" smtClean="0"/>
              <a:t>出典</a:t>
            </a:r>
            <a:r>
              <a:rPr lang="ja-JP" altLang="en-US" sz="700" dirty="0" smtClean="0"/>
              <a:t>：大阪府「</a:t>
            </a:r>
            <a:r>
              <a:rPr lang="zh-TW" altLang="en-US" sz="700" dirty="0" smtClean="0"/>
              <a:t>平成</a:t>
            </a:r>
            <a:r>
              <a:rPr lang="en-US" altLang="zh-TW" sz="700" dirty="0"/>
              <a:t>26</a:t>
            </a:r>
            <a:r>
              <a:rPr lang="zh-TW" altLang="en-US" sz="700" dirty="0"/>
              <a:t>年大阪府環境</a:t>
            </a:r>
            <a:r>
              <a:rPr lang="zh-TW" altLang="en-US" sz="700" dirty="0" smtClean="0"/>
              <a:t>白書</a:t>
            </a:r>
            <a:r>
              <a:rPr lang="ja-JP" altLang="en-US" sz="700" dirty="0" smtClean="0"/>
              <a:t>」</a:t>
            </a:r>
            <a:endParaRPr kumimoji="1" lang="en-US" altLang="ja-JP" sz="700" dirty="0"/>
          </a:p>
        </p:txBody>
      </p:sp>
      <p:sp>
        <p:nvSpPr>
          <p:cNvPr id="14" name="テキスト ボックス 13"/>
          <p:cNvSpPr txBox="1"/>
          <p:nvPr/>
        </p:nvSpPr>
        <p:spPr>
          <a:xfrm>
            <a:off x="4752528" y="4091880"/>
            <a:ext cx="4391472" cy="345232"/>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n-ea"/>
              </a:rPr>
              <a:t>一般</a:t>
            </a:r>
            <a:r>
              <a:rPr lang="ja-JP" altLang="en-US" sz="1200" b="1" dirty="0">
                <a:latin typeface="+mn-ea"/>
              </a:rPr>
              <a:t>廃棄物排出量の</a:t>
            </a:r>
            <a:r>
              <a:rPr lang="ja-JP" altLang="en-US" sz="1200" b="1" dirty="0" smtClean="0">
                <a:latin typeface="+mn-ea"/>
              </a:rPr>
              <a:t>推移</a:t>
            </a:r>
            <a:r>
              <a:rPr lang="en-US" altLang="ja-JP" sz="1200" b="1" dirty="0" smtClean="0">
                <a:latin typeface="+mn-ea"/>
              </a:rPr>
              <a:t>【</a:t>
            </a:r>
            <a:r>
              <a:rPr lang="ja-JP" altLang="en-US" sz="1200" b="1" dirty="0" smtClean="0">
                <a:latin typeface="+mn-ea"/>
              </a:rPr>
              <a:t>大阪府</a:t>
            </a:r>
            <a:r>
              <a:rPr lang="en-US" altLang="ja-JP" sz="1200" b="1" dirty="0" smtClean="0">
                <a:latin typeface="+mn-ea"/>
              </a:rPr>
              <a:t>】</a:t>
            </a:r>
            <a:endParaRPr lang="en-US" altLang="ja-JP" sz="1200" b="1" dirty="0">
              <a:latin typeface="+mn-ea"/>
            </a:endParaRPr>
          </a:p>
        </p:txBody>
      </p:sp>
      <p:sp>
        <p:nvSpPr>
          <p:cNvPr id="16" name="テキスト ボックス 15"/>
          <p:cNvSpPr txBox="1"/>
          <p:nvPr/>
        </p:nvSpPr>
        <p:spPr>
          <a:xfrm>
            <a:off x="6264696" y="6669360"/>
            <a:ext cx="1979712" cy="200055"/>
          </a:xfrm>
          <a:prstGeom prst="rect">
            <a:avLst/>
          </a:prstGeom>
          <a:noFill/>
          <a:ln>
            <a:noFill/>
            <a:prstDash val="dash"/>
          </a:ln>
        </p:spPr>
        <p:txBody>
          <a:bodyPr wrap="square" rtlCol="0">
            <a:spAutoFit/>
          </a:bodyPr>
          <a:lstStyle/>
          <a:p>
            <a:pPr algn="r"/>
            <a:r>
              <a:rPr kumimoji="1" lang="ja-JP" altLang="en-US" sz="700" dirty="0" smtClean="0"/>
              <a:t>出典：大阪府「</a:t>
            </a:r>
            <a:r>
              <a:rPr lang="zh-TW" altLang="en-US" sz="700" dirty="0" smtClean="0"/>
              <a:t>平成</a:t>
            </a:r>
            <a:r>
              <a:rPr lang="en-US" altLang="zh-TW" sz="700" dirty="0"/>
              <a:t>26</a:t>
            </a:r>
            <a:r>
              <a:rPr lang="zh-TW" altLang="en-US" sz="700" dirty="0"/>
              <a:t>年大阪府環境</a:t>
            </a:r>
            <a:r>
              <a:rPr lang="zh-TW" altLang="en-US" sz="700" dirty="0" smtClean="0"/>
              <a:t>白書</a:t>
            </a:r>
            <a:r>
              <a:rPr lang="ja-JP" altLang="en-US" sz="700" dirty="0" smtClean="0"/>
              <a:t>」</a:t>
            </a:r>
            <a:endParaRPr kumimoji="1" lang="en-US" altLang="ja-JP" sz="700" dirty="0"/>
          </a:p>
        </p:txBody>
      </p:sp>
      <p:graphicFrame>
        <p:nvGraphicFramePr>
          <p:cNvPr id="15" name="グラフ 14"/>
          <p:cNvGraphicFramePr>
            <a:graphicFrameLocks/>
          </p:cNvGraphicFramePr>
          <p:nvPr>
            <p:extLst>
              <p:ext uri="{D42A27DB-BD31-4B8C-83A1-F6EECF244321}">
                <p14:modId xmlns:p14="http://schemas.microsoft.com/office/powerpoint/2010/main" val="1887980355"/>
              </p:ext>
            </p:extLst>
          </p:nvPr>
        </p:nvGraphicFramePr>
        <p:xfrm>
          <a:off x="4833739" y="2060848"/>
          <a:ext cx="4283968" cy="1875189"/>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5004048" y="2009948"/>
            <a:ext cx="783704" cy="230832"/>
          </a:xfrm>
          <a:prstGeom prst="rect">
            <a:avLst/>
          </a:prstGeom>
          <a:noFill/>
          <a:ln>
            <a:noFill/>
            <a:prstDash val="dash"/>
          </a:ln>
        </p:spPr>
        <p:txBody>
          <a:bodyPr wrap="square" rtlCol="0">
            <a:spAutoFit/>
          </a:bodyPr>
          <a:lstStyle/>
          <a:p>
            <a:r>
              <a:rPr lang="ja-JP" altLang="en-US" sz="900" dirty="0" smtClean="0"/>
              <a:t>（千㎥）</a:t>
            </a:r>
            <a:endParaRPr kumimoji="1" lang="en-US" altLang="ja-JP" sz="900" dirty="0"/>
          </a:p>
        </p:txBody>
      </p:sp>
      <p:sp>
        <p:nvSpPr>
          <p:cNvPr id="19" name="テキスト ボックス 18"/>
          <p:cNvSpPr txBox="1"/>
          <p:nvPr/>
        </p:nvSpPr>
        <p:spPr>
          <a:xfrm>
            <a:off x="8532440" y="2046040"/>
            <a:ext cx="783704" cy="230832"/>
          </a:xfrm>
          <a:prstGeom prst="rect">
            <a:avLst/>
          </a:prstGeom>
          <a:noFill/>
          <a:ln>
            <a:noFill/>
            <a:prstDash val="dash"/>
          </a:ln>
        </p:spPr>
        <p:txBody>
          <a:bodyPr wrap="square" rtlCol="0">
            <a:spAutoFit/>
          </a:bodyPr>
          <a:lstStyle/>
          <a:p>
            <a:r>
              <a:rPr lang="ja-JP" altLang="en-US" sz="900" dirty="0" smtClean="0"/>
              <a:t>（</a:t>
            </a:r>
            <a:r>
              <a:rPr lang="en-US" altLang="ja-JP" sz="900" dirty="0" smtClean="0"/>
              <a:t>L</a:t>
            </a:r>
            <a:r>
              <a:rPr lang="ja-JP" altLang="en-US" sz="900" dirty="0" smtClean="0"/>
              <a:t>）</a:t>
            </a:r>
            <a:endParaRPr kumimoji="1" lang="en-US" altLang="ja-JP" sz="900" dirty="0"/>
          </a:p>
        </p:txBody>
      </p:sp>
      <p:graphicFrame>
        <p:nvGraphicFramePr>
          <p:cNvPr id="21" name="グラフ 20"/>
          <p:cNvGraphicFramePr>
            <a:graphicFrameLocks/>
          </p:cNvGraphicFramePr>
          <p:nvPr>
            <p:extLst>
              <p:ext uri="{D42A27DB-BD31-4B8C-83A1-F6EECF244321}">
                <p14:modId xmlns:p14="http://schemas.microsoft.com/office/powerpoint/2010/main" val="672087234"/>
              </p:ext>
            </p:extLst>
          </p:nvPr>
        </p:nvGraphicFramePr>
        <p:xfrm>
          <a:off x="4572000" y="4437112"/>
          <a:ext cx="4548349" cy="2325160"/>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Tree>
    <p:extLst>
      <p:ext uri="{BB962C8B-B14F-4D97-AF65-F5344CB8AC3E}">
        <p14:creationId xmlns:p14="http://schemas.microsoft.com/office/powerpoint/2010/main" val="14875125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３．人口減少・超高齢社会の影響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■都市構造の変化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95153" y="1124744"/>
            <a:ext cx="4052811" cy="3046988"/>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公共交通の需要の変化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大阪の鉄道・バス利用者数は、逓減する傾向にあります。地域住民の高齢化及び生産年齢人口の減少は、公共交通の便の縮小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路線の廃止などにつながることがあります。住み慣れた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場所での生活を望む高齢者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が、買い物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など日常的な移動に不自由を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強いられるケースが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増えています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一方で、大阪を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含む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関西圏では、東京圏と比較して通勤時間が短い傾向にあります。交通網の発達により、短い時間で郊外から都心への通勤や通学が可能となっています。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004049" y="3660993"/>
            <a:ext cx="4139952" cy="200055"/>
          </a:xfrm>
          <a:prstGeom prst="rect">
            <a:avLst/>
          </a:prstGeom>
          <a:noFill/>
        </p:spPr>
        <p:txBody>
          <a:bodyPr wrap="square" rtlCol="0">
            <a:spAutoFit/>
          </a:bodyPr>
          <a:lstStyle/>
          <a:p>
            <a:pPr algn="ctr"/>
            <a:r>
              <a:rPr lang="ja-JP" altLang="en-US" sz="700" dirty="0" smtClean="0"/>
              <a:t>出典：</a:t>
            </a:r>
            <a:r>
              <a:rPr lang="zh-TW" altLang="en-US" sz="700" dirty="0"/>
              <a:t>一般財団法人運輸政策研究</a:t>
            </a:r>
            <a:r>
              <a:rPr lang="zh-TW" altLang="en-US" sz="700" dirty="0" smtClean="0"/>
              <a:t>機構</a:t>
            </a:r>
            <a:r>
              <a:rPr lang="ja-JP" altLang="en-US" sz="700" dirty="0" smtClean="0"/>
              <a:t>「地域交通年報」</a:t>
            </a:r>
            <a:endParaRPr kumimoji="1" lang="ja-JP" altLang="en-US" sz="700" dirty="0"/>
          </a:p>
        </p:txBody>
      </p:sp>
      <p:graphicFrame>
        <p:nvGraphicFramePr>
          <p:cNvPr id="12" name="グラフ 11"/>
          <p:cNvGraphicFramePr>
            <a:graphicFrameLocks/>
          </p:cNvGraphicFramePr>
          <p:nvPr>
            <p:extLst>
              <p:ext uri="{D42A27DB-BD31-4B8C-83A1-F6EECF244321}">
                <p14:modId xmlns:p14="http://schemas.microsoft.com/office/powerpoint/2010/main" val="3949710426"/>
              </p:ext>
            </p:extLst>
          </p:nvPr>
        </p:nvGraphicFramePr>
        <p:xfrm>
          <a:off x="4572000" y="1345409"/>
          <a:ext cx="4538736" cy="2315584"/>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4932040" y="1341348"/>
            <a:ext cx="711696" cy="215444"/>
          </a:xfrm>
          <a:prstGeom prst="rect">
            <a:avLst/>
          </a:prstGeom>
          <a:noFill/>
        </p:spPr>
        <p:txBody>
          <a:bodyPr wrap="square" rtlCol="0">
            <a:spAutoFit/>
          </a:bodyPr>
          <a:lstStyle/>
          <a:p>
            <a:r>
              <a:rPr lang="ja-JP" altLang="en-US" sz="800" dirty="0" smtClean="0"/>
              <a:t>（千人）</a:t>
            </a:r>
            <a:endParaRPr kumimoji="1" lang="ja-JP" altLang="en-US" sz="800" dirty="0"/>
          </a:p>
        </p:txBody>
      </p:sp>
      <p:sp>
        <p:nvSpPr>
          <p:cNvPr id="18" name="テキスト ボックス 17"/>
          <p:cNvSpPr txBox="1"/>
          <p:nvPr/>
        </p:nvSpPr>
        <p:spPr>
          <a:xfrm>
            <a:off x="4780158" y="991761"/>
            <a:ext cx="4363842" cy="345673"/>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鉄道・バス利用者数の推移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244408" y="1341348"/>
            <a:ext cx="1035743" cy="215444"/>
          </a:xfrm>
          <a:prstGeom prst="rect">
            <a:avLst/>
          </a:prstGeom>
          <a:noFill/>
        </p:spPr>
        <p:txBody>
          <a:bodyPr wrap="square" rtlCol="0">
            <a:spAutoFit/>
          </a:bodyPr>
          <a:lstStyle/>
          <a:p>
            <a:r>
              <a:rPr lang="ja-JP" altLang="en-US" sz="800" dirty="0" smtClean="0"/>
              <a:t>（</a:t>
            </a:r>
            <a:r>
              <a:rPr lang="en-US" altLang="ja-JP" sz="800" dirty="0" smtClean="0"/>
              <a:t>S50 = 100</a:t>
            </a:r>
            <a:r>
              <a:rPr lang="ja-JP" altLang="en-US" sz="800" dirty="0" smtClean="0"/>
              <a:t>）</a:t>
            </a:r>
            <a:endParaRPr kumimoji="1" lang="ja-JP" altLang="en-US" sz="800" dirty="0"/>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48472"/>
            <a:ext cx="4184330" cy="23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780158" y="3902799"/>
            <a:ext cx="4363842" cy="345673"/>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家計を主に支える者の通勤</a:t>
            </a:r>
            <a:r>
              <a:rPr lang="ja-JP" altLang="en-US" sz="1200" b="1" dirty="0" smtClean="0">
                <a:solidFill>
                  <a:prstClr val="black"/>
                </a:solidFill>
                <a:cs typeface="Meiryo UI" panose="020B0604030504040204" pitchFamily="50" charset="-128"/>
              </a:rPr>
              <a:t>時間</a:t>
            </a:r>
            <a:endParaRPr lang="ja-JP" altLang="en-US" sz="1200" b="1" dirty="0">
              <a:solidFill>
                <a:prstClr val="black"/>
              </a:solidFill>
              <a:cs typeface="Meiryo UI" panose="020B0604030504040204" pitchFamily="50" charset="-128"/>
            </a:endParaRPr>
          </a:p>
        </p:txBody>
      </p:sp>
      <p:sp>
        <p:nvSpPr>
          <p:cNvPr id="16" name="テキスト ボックス 15"/>
          <p:cNvSpPr txBox="1"/>
          <p:nvPr/>
        </p:nvSpPr>
        <p:spPr>
          <a:xfrm>
            <a:off x="5004048" y="6657945"/>
            <a:ext cx="3236169" cy="200055"/>
          </a:xfrm>
          <a:prstGeom prst="rect">
            <a:avLst/>
          </a:prstGeom>
          <a:noFill/>
        </p:spPr>
        <p:txBody>
          <a:bodyPr wrap="square" rtlCol="0">
            <a:spAutoFit/>
          </a:bodyPr>
          <a:lstStyle/>
          <a:p>
            <a:pPr algn="r"/>
            <a:r>
              <a:rPr lang="ja-JP" altLang="en-US" sz="700" dirty="0">
                <a:solidFill>
                  <a:prstClr val="black"/>
                </a:solidFill>
              </a:rPr>
              <a:t>出典：総務省「平成</a:t>
            </a:r>
            <a:r>
              <a:rPr lang="en-US" altLang="ja-JP" sz="700" dirty="0">
                <a:solidFill>
                  <a:prstClr val="black"/>
                </a:solidFill>
              </a:rPr>
              <a:t>25</a:t>
            </a:r>
            <a:r>
              <a:rPr lang="ja-JP" altLang="en-US" sz="700" dirty="0">
                <a:solidFill>
                  <a:prstClr val="black"/>
                </a:solidFill>
              </a:rPr>
              <a:t>年住宅・土地統計調査」</a:t>
            </a:r>
          </a:p>
        </p:txBody>
      </p:sp>
      <p:sp>
        <p:nvSpPr>
          <p:cNvPr id="22" name="テキスト ボックス 21"/>
          <p:cNvSpPr txBox="1"/>
          <p:nvPr/>
        </p:nvSpPr>
        <p:spPr>
          <a:xfrm>
            <a:off x="5292080" y="1772816"/>
            <a:ext cx="476436" cy="195119"/>
          </a:xfrm>
          <a:prstGeom prst="rect">
            <a:avLst/>
          </a:prstGeom>
          <a:solidFill>
            <a:schemeClr val="bg1">
              <a:lumMod val="85000"/>
            </a:schemeClr>
          </a:solidFill>
        </p:spPr>
        <p:txBody>
          <a:bodyPr wrap="square" lIns="0" tIns="0" rIns="0" bIns="0" rtlCol="0" anchor="ctr" anchorCtr="0">
            <a:noAutofit/>
          </a:bodyPr>
          <a:lstStyle/>
          <a:p>
            <a:pPr algn="ctr"/>
            <a:r>
              <a:rPr lang="en-US" altLang="ja-JP" sz="800" b="1" spc="-100" dirty="0" smtClean="0"/>
              <a:t>S50 =100</a:t>
            </a:r>
            <a:endParaRPr kumimoji="1" lang="ja-JP" altLang="en-US" sz="800" b="1" spc="-100" dirty="0"/>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Tree>
    <p:extLst>
      <p:ext uri="{BB962C8B-B14F-4D97-AF65-F5344CB8AC3E}">
        <p14:creationId xmlns:p14="http://schemas.microsoft.com/office/powerpoint/2010/main" val="797888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0001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３．人口減少・超高齢社会の影響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■都市構造の変化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10557" y="1124744"/>
            <a:ext cx="4052811" cy="1815882"/>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高齢者に対応したまちづくり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福祉のまちづくり条例施行以降、これまで道路や駅の段差、階段などのバリアフリー化はかなり進みましたが、案内が不十分など高齢者には利用が困難なものも数多くあります。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今後、高齢化の急速な進展に伴い、より一層高齢者に配慮したまちづくりが求められます。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481897334"/>
              </p:ext>
            </p:extLst>
          </p:nvPr>
        </p:nvGraphicFramePr>
        <p:xfrm>
          <a:off x="4247964" y="1377064"/>
          <a:ext cx="4896036" cy="256040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4739828" y="1269340"/>
            <a:ext cx="711696" cy="215444"/>
          </a:xfrm>
          <a:prstGeom prst="rect">
            <a:avLst/>
          </a:prstGeom>
          <a:noFill/>
        </p:spPr>
        <p:txBody>
          <a:bodyPr wrap="square" rtlCol="0">
            <a:spAutoFit/>
          </a:bodyPr>
          <a:lstStyle/>
          <a:p>
            <a:r>
              <a:rPr lang="ja-JP" altLang="en-US" sz="800" dirty="0" smtClean="0"/>
              <a:t>（駅</a:t>
            </a:r>
            <a:r>
              <a:rPr lang="ja-JP" altLang="en-US" sz="800" dirty="0"/>
              <a:t>数</a:t>
            </a:r>
            <a:r>
              <a:rPr lang="ja-JP" altLang="en-US" sz="800" dirty="0" smtClean="0"/>
              <a:t>）</a:t>
            </a:r>
            <a:endParaRPr kumimoji="1" lang="ja-JP" altLang="en-US" sz="800" dirty="0"/>
          </a:p>
        </p:txBody>
      </p:sp>
      <p:sp>
        <p:nvSpPr>
          <p:cNvPr id="15" name="テキスト ボックス 14"/>
          <p:cNvSpPr txBox="1"/>
          <p:nvPr/>
        </p:nvSpPr>
        <p:spPr>
          <a:xfrm>
            <a:off x="6372199" y="3737412"/>
            <a:ext cx="3059833" cy="200055"/>
          </a:xfrm>
          <a:prstGeom prst="rect">
            <a:avLst/>
          </a:prstGeom>
          <a:noFill/>
        </p:spPr>
        <p:txBody>
          <a:bodyPr wrap="square" rtlCol="0">
            <a:spAutoFit/>
          </a:bodyPr>
          <a:lstStyle/>
          <a:p>
            <a:r>
              <a:rPr lang="ja-JP" altLang="en-US" sz="700" dirty="0" smtClean="0"/>
              <a:t>　　　　　　　出典：国土交通省ホームページ</a:t>
            </a:r>
            <a:endParaRPr kumimoji="1" lang="ja-JP" altLang="en-US" sz="700" dirty="0"/>
          </a:p>
        </p:txBody>
      </p:sp>
      <p:sp>
        <p:nvSpPr>
          <p:cNvPr id="16" name="テキスト ボックス 15"/>
          <p:cNvSpPr txBox="1"/>
          <p:nvPr/>
        </p:nvSpPr>
        <p:spPr>
          <a:xfrm>
            <a:off x="4788024" y="980729"/>
            <a:ext cx="4355976" cy="269776"/>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駅の段差解消への対応状況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3937467"/>
            <a:ext cx="4068452" cy="2062103"/>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　空家・空地の増加</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府内では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空家数</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が年々増加しており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年住宅・土地統計調査においては、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）年には、空家数が約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空家率</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・世帯数の減少が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進み、さらに空家</a:t>
            </a:r>
            <a:r>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が増加すると、住環境や治安が悪化するといったおそれがあります。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88024" y="3954596"/>
            <a:ext cx="4351247" cy="267072"/>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総住宅数、空家数、空家率の推移</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120679" y="6669360"/>
            <a:ext cx="2483769" cy="200055"/>
          </a:xfrm>
          <a:prstGeom prst="rect">
            <a:avLst/>
          </a:prstGeom>
          <a:noFill/>
        </p:spPr>
        <p:txBody>
          <a:bodyPr wrap="square" rtlCol="0">
            <a:spAutoFit/>
          </a:bodyPr>
          <a:lstStyle/>
          <a:p>
            <a:r>
              <a:rPr lang="ja-JP" altLang="en-US" sz="700" dirty="0" smtClean="0"/>
              <a:t>出典：総務省「住宅・土地統計調査」</a:t>
            </a:r>
            <a:endParaRPr kumimoji="1" lang="ja-JP" altLang="en-US" sz="700" dirty="0"/>
          </a:p>
        </p:txBody>
      </p:sp>
      <p:sp>
        <p:nvSpPr>
          <p:cNvPr id="19" name="テキスト ボックス 18"/>
          <p:cNvSpPr txBox="1"/>
          <p:nvPr/>
        </p:nvSpPr>
        <p:spPr>
          <a:xfrm>
            <a:off x="4705512" y="4221668"/>
            <a:ext cx="711696" cy="215444"/>
          </a:xfrm>
          <a:prstGeom prst="rect">
            <a:avLst/>
          </a:prstGeom>
          <a:noFill/>
        </p:spPr>
        <p:txBody>
          <a:bodyPr wrap="square" rtlCol="0">
            <a:spAutoFit/>
          </a:bodyPr>
          <a:lstStyle/>
          <a:p>
            <a:r>
              <a:rPr lang="ja-JP" altLang="en-US" sz="800" dirty="0" smtClean="0"/>
              <a:t>（万戸）</a:t>
            </a:r>
            <a:endParaRPr kumimoji="1" lang="ja-JP" altLang="en-US" sz="800" dirty="0"/>
          </a:p>
        </p:txBody>
      </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graphicFrame>
        <p:nvGraphicFramePr>
          <p:cNvPr id="21" name="グラフ 20"/>
          <p:cNvGraphicFramePr>
            <a:graphicFrameLocks/>
          </p:cNvGraphicFramePr>
          <p:nvPr>
            <p:extLst>
              <p:ext uri="{D42A27DB-BD31-4B8C-83A1-F6EECF244321}">
                <p14:modId xmlns:p14="http://schemas.microsoft.com/office/powerpoint/2010/main" val="884279940"/>
              </p:ext>
            </p:extLst>
          </p:nvPr>
        </p:nvGraphicFramePr>
        <p:xfrm>
          <a:off x="4760912" y="4338118"/>
          <a:ext cx="4272248" cy="2331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180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a:t>
            </a:r>
            <a:r>
              <a:rPr lang="ja-JP" altLang="en-US" dirty="0" smtClean="0">
                <a:solidFill>
                  <a:prstClr val="black"/>
                </a:solidFill>
                <a:cs typeface="Meiryo UI" panose="020B0604030504040204" pitchFamily="50" charset="-128"/>
              </a:rPr>
              <a:t>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159584"/>
            <a:ext cx="4068452" cy="1569660"/>
          </a:xfrm>
          <a:prstGeom prst="rect">
            <a:avLst/>
          </a:prstGeom>
        </p:spPr>
        <p:txBody>
          <a:bodyPr wrap="square">
            <a:spAutoFit/>
          </a:bodyPr>
          <a:lstStyle/>
          <a:p>
            <a:r>
              <a:rPr lang="ja-JP" altLang="en-US" sz="1600" dirty="0" smtClean="0">
                <a:solidFill>
                  <a:prstClr val="black"/>
                </a:solidFill>
                <a:cs typeface="Meiryo UI" panose="020B0604030504040204" pitchFamily="50" charset="-128"/>
              </a:rPr>
              <a:t>⑤　担い手減少による農地・森林の荒廃</a:t>
            </a:r>
            <a:endParaRPr lang="en-US" altLang="ja-JP" sz="1600" dirty="0" smtClean="0">
              <a:solidFill>
                <a:prstClr val="black"/>
              </a:solidFill>
              <a:cs typeface="Meiryo UI" panose="020B0604030504040204" pitchFamily="50" charset="-128"/>
            </a:endParaRPr>
          </a:p>
          <a:p>
            <a:pPr marL="174625" indent="-174625"/>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府内の農業、林業の就業者数は減少傾向にあり、高齢化も進んでいます。</a:t>
            </a:r>
            <a:endParaRPr lang="en-US" altLang="ja-JP" sz="1600" dirty="0" smtClean="0">
              <a:solidFill>
                <a:prstClr val="black"/>
              </a:solidFill>
              <a:cs typeface="Meiryo UI" panose="020B0604030504040204" pitchFamily="50" charset="-128"/>
            </a:endParaRPr>
          </a:p>
          <a:p>
            <a:pPr marL="174625" indent="-174625"/>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これに伴い、放置森林、耕作放棄地</a:t>
            </a:r>
            <a:r>
              <a:rPr lang="ja-JP" altLang="en-US" sz="1600" dirty="0">
                <a:solidFill>
                  <a:prstClr val="black"/>
                </a:solidFill>
                <a:cs typeface="Meiryo UI" panose="020B0604030504040204" pitchFamily="50" charset="-128"/>
              </a:rPr>
              <a:t>の</a:t>
            </a:r>
            <a:r>
              <a:rPr lang="ja-JP" altLang="en-US" sz="1600" dirty="0" smtClean="0">
                <a:solidFill>
                  <a:prstClr val="black"/>
                </a:solidFill>
                <a:cs typeface="Meiryo UI" panose="020B0604030504040204" pitchFamily="50" charset="-128"/>
              </a:rPr>
              <a:t>拡大が続いていますが、今後、少子高齢化により、これらがさらに進展する可能性があります。</a:t>
            </a:r>
            <a:endParaRPr lang="en-US" altLang="ja-JP" sz="1600" dirty="0" smtClean="0">
              <a:solidFill>
                <a:prstClr val="black"/>
              </a:solidFill>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198556124"/>
              </p:ext>
            </p:extLst>
          </p:nvPr>
        </p:nvGraphicFramePr>
        <p:xfrm>
          <a:off x="4572000" y="861857"/>
          <a:ext cx="4572000" cy="2920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4054264997"/>
              </p:ext>
            </p:extLst>
          </p:nvPr>
        </p:nvGraphicFramePr>
        <p:xfrm>
          <a:off x="4572000" y="2861166"/>
          <a:ext cx="4453632" cy="385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8748464" y="1269340"/>
            <a:ext cx="648072" cy="215444"/>
          </a:xfrm>
          <a:prstGeom prst="rect">
            <a:avLst/>
          </a:prstGeom>
          <a:noFill/>
        </p:spPr>
        <p:txBody>
          <a:bodyPr wrap="square" rtlCol="0">
            <a:spAutoFit/>
          </a:bodyPr>
          <a:lstStyle/>
          <a:p>
            <a:r>
              <a:rPr lang="ja-JP" altLang="en-US" sz="800" dirty="0" smtClean="0"/>
              <a:t>（人）</a:t>
            </a:r>
            <a:endParaRPr kumimoji="1" lang="en-US" altLang="ja-JP" sz="800" dirty="0" smtClean="0"/>
          </a:p>
        </p:txBody>
      </p:sp>
      <p:sp>
        <p:nvSpPr>
          <p:cNvPr id="15" name="テキスト ボックス 14"/>
          <p:cNvSpPr txBox="1"/>
          <p:nvPr/>
        </p:nvSpPr>
        <p:spPr>
          <a:xfrm>
            <a:off x="8748464" y="3356992"/>
            <a:ext cx="648072" cy="215444"/>
          </a:xfrm>
          <a:prstGeom prst="rect">
            <a:avLst/>
          </a:prstGeom>
          <a:noFill/>
        </p:spPr>
        <p:txBody>
          <a:bodyPr wrap="square" rtlCol="0">
            <a:spAutoFit/>
          </a:bodyPr>
          <a:lstStyle/>
          <a:p>
            <a:r>
              <a:rPr lang="ja-JP" altLang="en-US" sz="800" dirty="0" smtClean="0"/>
              <a:t>（人）</a:t>
            </a:r>
            <a:endParaRPr kumimoji="1" lang="en-US" altLang="ja-JP" sz="800" dirty="0" smtClean="0"/>
          </a:p>
        </p:txBody>
      </p:sp>
      <p:sp>
        <p:nvSpPr>
          <p:cNvPr id="17" name="テキスト ボックス 16"/>
          <p:cNvSpPr txBox="1"/>
          <p:nvPr/>
        </p:nvSpPr>
        <p:spPr>
          <a:xfrm>
            <a:off x="7392528" y="2773536"/>
            <a:ext cx="2177988" cy="200055"/>
          </a:xfrm>
          <a:prstGeom prst="rect">
            <a:avLst/>
          </a:prstGeom>
          <a:noFill/>
        </p:spPr>
        <p:txBody>
          <a:bodyPr wrap="square" rtlCol="0">
            <a:spAutoFit/>
          </a:bodyPr>
          <a:lstStyle/>
          <a:p>
            <a:pPr algn="ctr"/>
            <a:r>
              <a:rPr kumimoji="1" lang="ja-JP" altLang="en-US" sz="700" dirty="0" smtClean="0"/>
              <a:t>出典：総務省「国勢調査」</a:t>
            </a:r>
            <a:endParaRPr kumimoji="1" lang="ja-JP" altLang="en-US" sz="700" dirty="0"/>
          </a:p>
        </p:txBody>
      </p:sp>
      <p:sp>
        <p:nvSpPr>
          <p:cNvPr id="18" name="テキスト ボックス 17"/>
          <p:cNvSpPr txBox="1"/>
          <p:nvPr/>
        </p:nvSpPr>
        <p:spPr>
          <a:xfrm>
            <a:off x="7392528" y="4813840"/>
            <a:ext cx="2177988" cy="200055"/>
          </a:xfrm>
          <a:prstGeom prst="rect">
            <a:avLst/>
          </a:prstGeom>
          <a:noFill/>
        </p:spPr>
        <p:txBody>
          <a:bodyPr wrap="square" rtlCol="0">
            <a:spAutoFit/>
          </a:bodyPr>
          <a:lstStyle/>
          <a:p>
            <a:pPr algn="ctr"/>
            <a:r>
              <a:rPr kumimoji="1" lang="ja-JP" altLang="en-US" sz="700" dirty="0" smtClean="0"/>
              <a:t>出典：総務省「国勢調査」</a:t>
            </a:r>
            <a:endParaRPr kumimoji="1" lang="ja-JP" altLang="en-US" sz="700" dirty="0"/>
          </a:p>
        </p:txBody>
      </p:sp>
      <p:graphicFrame>
        <p:nvGraphicFramePr>
          <p:cNvPr id="19" name="グラフ 18"/>
          <p:cNvGraphicFramePr>
            <a:graphicFrameLocks/>
          </p:cNvGraphicFramePr>
          <p:nvPr>
            <p:extLst>
              <p:ext uri="{D42A27DB-BD31-4B8C-83A1-F6EECF244321}">
                <p14:modId xmlns:p14="http://schemas.microsoft.com/office/powerpoint/2010/main" val="2671636633"/>
              </p:ext>
            </p:extLst>
          </p:nvPr>
        </p:nvGraphicFramePr>
        <p:xfrm>
          <a:off x="4499992" y="5076896"/>
          <a:ext cx="4464496" cy="1496780"/>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p:cNvSpPr txBox="1"/>
          <p:nvPr/>
        </p:nvSpPr>
        <p:spPr>
          <a:xfrm>
            <a:off x="6660232" y="6453336"/>
            <a:ext cx="2483768" cy="203448"/>
          </a:xfrm>
          <a:prstGeom prst="rect">
            <a:avLst/>
          </a:prstGeom>
          <a:noFill/>
        </p:spPr>
        <p:txBody>
          <a:bodyPr wrap="square" rtlCol="0">
            <a:spAutoFit/>
          </a:bodyPr>
          <a:lstStyle/>
          <a:p>
            <a:r>
              <a:rPr kumimoji="1" lang="ja-JP" altLang="en-US" sz="700" dirty="0" smtClean="0"/>
              <a:t>出典：</a:t>
            </a:r>
            <a:r>
              <a:rPr lang="ja-JP" altLang="en-US" sz="700" dirty="0"/>
              <a:t>農林水産省</a:t>
            </a:r>
            <a:r>
              <a:rPr kumimoji="1" lang="ja-JP" altLang="en-US" sz="700" dirty="0" smtClean="0"/>
              <a:t>「農林業センサス」</a:t>
            </a:r>
            <a:endParaRPr kumimoji="1" lang="ja-JP" altLang="en-US" sz="700" dirty="0"/>
          </a:p>
        </p:txBody>
      </p:sp>
      <p:sp>
        <p:nvSpPr>
          <p:cNvPr id="22" name="テキスト ボックス 21"/>
          <p:cNvSpPr txBox="1"/>
          <p:nvPr/>
        </p:nvSpPr>
        <p:spPr>
          <a:xfrm>
            <a:off x="4788024" y="926473"/>
            <a:ext cx="4355976" cy="276999"/>
          </a:xfrm>
          <a:prstGeom prst="rect">
            <a:avLst/>
          </a:prstGeom>
          <a:solidFill>
            <a:schemeClr val="bg1">
              <a:lumMod val="85000"/>
            </a:schemeClr>
          </a:solid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農業就業者数の減少と高齢化</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850482" y="3004368"/>
            <a:ext cx="4292030" cy="276999"/>
          </a:xfrm>
          <a:prstGeom prst="rect">
            <a:avLst/>
          </a:prstGeom>
          <a:solidFill>
            <a:schemeClr val="bg1">
              <a:lumMod val="85000"/>
            </a:schemeClr>
          </a:solid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林業就業者数の減少と高齢化</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850482" y="5024209"/>
            <a:ext cx="4292030" cy="276999"/>
          </a:xfrm>
          <a:prstGeom prst="rect">
            <a:avLst/>
          </a:prstGeom>
          <a:solidFill>
            <a:schemeClr val="bg1">
              <a:lumMod val="85000"/>
            </a:schemeClr>
          </a:solidFill>
        </p:spPr>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耕作放棄地の推移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644008" y="5076896"/>
            <a:ext cx="648072" cy="215444"/>
          </a:xfrm>
          <a:prstGeom prst="rect">
            <a:avLst/>
          </a:prstGeom>
          <a:noFill/>
        </p:spPr>
        <p:txBody>
          <a:bodyPr wrap="square" rtlCol="0">
            <a:spAutoFit/>
          </a:bodyPr>
          <a:lstStyle/>
          <a:p>
            <a:r>
              <a:rPr lang="ja-JP" altLang="en-US" sz="800" dirty="0" smtClean="0"/>
              <a:t>（</a:t>
            </a:r>
            <a:r>
              <a:rPr lang="en-US" altLang="ja-JP" sz="800" dirty="0" smtClean="0"/>
              <a:t>ha</a:t>
            </a:r>
            <a:r>
              <a:rPr lang="ja-JP" altLang="en-US" sz="800" dirty="0" smtClean="0"/>
              <a:t>）</a:t>
            </a:r>
            <a:endParaRPr kumimoji="1" lang="en-US" altLang="ja-JP" sz="800" dirty="0" smtClean="0"/>
          </a:p>
        </p:txBody>
      </p:sp>
      <p:sp>
        <p:nvSpPr>
          <p:cNvPr id="25" name="正方形/長方形 2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Tree>
    <p:extLst>
      <p:ext uri="{BB962C8B-B14F-4D97-AF65-F5344CB8AC3E}">
        <p14:creationId xmlns:p14="http://schemas.microsoft.com/office/powerpoint/2010/main" val="2027803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a:t>
            </a:r>
            <a:r>
              <a:rPr lang="ja-JP" altLang="en-US" dirty="0" smtClean="0">
                <a:solidFill>
                  <a:prstClr val="black"/>
                </a:solidFill>
                <a:cs typeface="Meiryo UI" panose="020B0604030504040204" pitchFamily="50" charset="-128"/>
              </a:rPr>
              <a:t>都市としてのプレゼンスの相対的低下</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098610"/>
            <a:ext cx="4068452" cy="2554545"/>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①　都市のにぎわいの低下</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今後、少子高齢化の進展に伴い、生産年齢人口が減少すると、大阪のにぎわいや活力が低下し、都市としての地位が低下するおそれがあります。</a:t>
            </a:r>
            <a:endParaRPr lang="en-US" altLang="ja-JP" sz="1600" dirty="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a:t>
            </a:r>
            <a:r>
              <a:rPr lang="ja-JP" altLang="en-US" sz="1600" dirty="0">
                <a:solidFill>
                  <a:prstClr val="black"/>
                </a:solidFill>
                <a:cs typeface="Meiryo UI" panose="020B0604030504040204" pitchFamily="50" charset="-128"/>
              </a:rPr>
              <a:t>大阪</a:t>
            </a:r>
            <a:r>
              <a:rPr lang="ja-JP" altLang="en-US" sz="1600" dirty="0" smtClean="0">
                <a:solidFill>
                  <a:prstClr val="black"/>
                </a:solidFill>
                <a:cs typeface="Meiryo UI" panose="020B0604030504040204" pitchFamily="50" charset="-128"/>
              </a:rPr>
              <a:t>の豊かな文化や歴史、地域</a:t>
            </a:r>
            <a:r>
              <a:rPr lang="ja-JP" altLang="en-US" sz="1600" dirty="0">
                <a:solidFill>
                  <a:prstClr val="black"/>
                </a:solidFill>
                <a:cs typeface="Meiryo UI" panose="020B0604030504040204" pitchFamily="50" charset="-128"/>
              </a:rPr>
              <a:t>資源</a:t>
            </a:r>
            <a:r>
              <a:rPr lang="ja-JP" altLang="en-US" sz="1600" dirty="0" smtClean="0">
                <a:solidFill>
                  <a:prstClr val="black"/>
                </a:solidFill>
                <a:cs typeface="Meiryo UI" panose="020B0604030504040204" pitchFamily="50" charset="-128"/>
              </a:rPr>
              <a:t>などを活用・発信し、都市としての魅力を高めて人口流出を食い止めるとともに、昼間人口や交流人口を増加</a:t>
            </a:r>
            <a:r>
              <a:rPr lang="ja-JP" altLang="en-US" sz="1600" dirty="0">
                <a:solidFill>
                  <a:prstClr val="black"/>
                </a:solidFill>
                <a:cs typeface="Meiryo UI" panose="020B0604030504040204" pitchFamily="50" charset="-128"/>
              </a:rPr>
              <a:t>させ</a:t>
            </a:r>
            <a:r>
              <a:rPr lang="ja-JP" altLang="en-US" sz="1600" dirty="0" smtClean="0">
                <a:solidFill>
                  <a:prstClr val="black"/>
                </a:solidFill>
                <a:cs typeface="Meiryo UI" panose="020B0604030504040204" pitchFamily="50" charset="-128"/>
              </a:rPr>
              <a:t>、にぎわいや活力を維持、拡大することが求められます。</a:t>
            </a:r>
            <a:endParaRPr lang="ja-JP" altLang="en-US" sz="1600" dirty="0">
              <a:solidFill>
                <a:prstClr val="black"/>
              </a:solidFill>
              <a:cs typeface="Meiryo UI" panose="020B0604030504040204" pitchFamily="50" charset="-128"/>
            </a:endParaRPr>
          </a:p>
        </p:txBody>
      </p:sp>
      <p:sp>
        <p:nvSpPr>
          <p:cNvPr id="15" name="テキスト ボックス 14"/>
          <p:cNvSpPr txBox="1"/>
          <p:nvPr/>
        </p:nvSpPr>
        <p:spPr>
          <a:xfrm>
            <a:off x="4798641" y="960110"/>
            <a:ext cx="4345359" cy="335290"/>
          </a:xfrm>
          <a:prstGeom prst="rect">
            <a:avLst/>
          </a:prstGeom>
          <a:solidFill>
            <a:schemeClr val="bg1">
              <a:lumMod val="85000"/>
            </a:schemeClr>
          </a:solidFill>
        </p:spPr>
        <p:txBody>
          <a:bodyPr wrap="square" rtlCol="0" anchor="ctr" anchorCtr="0">
            <a:noAutofit/>
          </a:bodyPr>
          <a:lstStyle/>
          <a:p>
            <a:pPr algn="ctr"/>
            <a:r>
              <a:rPr lang="ja-JP" altLang="en-US" sz="1200" b="1" dirty="0" smtClean="0"/>
              <a:t>世界の都市ランキング　「総合」の</a:t>
            </a:r>
            <a:r>
              <a:rPr kumimoji="1" lang="ja-JP" altLang="en-US" sz="1200" b="1" dirty="0" smtClean="0"/>
              <a:t>順位</a:t>
            </a:r>
            <a:endParaRPr kumimoji="1" lang="ja-JP" altLang="en-US" sz="1200" b="1" dirty="0"/>
          </a:p>
        </p:txBody>
      </p:sp>
      <p:sp>
        <p:nvSpPr>
          <p:cNvPr id="17" name="テキスト ボックス 16"/>
          <p:cNvSpPr txBox="1"/>
          <p:nvPr/>
        </p:nvSpPr>
        <p:spPr>
          <a:xfrm>
            <a:off x="5652120" y="3645024"/>
            <a:ext cx="3960440" cy="200055"/>
          </a:xfrm>
          <a:prstGeom prst="rect">
            <a:avLst/>
          </a:prstGeom>
          <a:noFill/>
        </p:spPr>
        <p:txBody>
          <a:bodyPr wrap="square" rtlCol="0">
            <a:spAutoFit/>
          </a:bodyPr>
          <a:lstStyle/>
          <a:p>
            <a:r>
              <a:rPr lang="ja-JP" altLang="en-US" sz="700" dirty="0" smtClean="0"/>
              <a:t>出典：財団法人森記念財団</a:t>
            </a:r>
            <a:r>
              <a:rPr lang="ja-JP" altLang="en-US" sz="700" dirty="0"/>
              <a:t>　</a:t>
            </a:r>
            <a:r>
              <a:rPr lang="ja-JP" altLang="en-US" sz="700" dirty="0" smtClean="0"/>
              <a:t>世界の都市総合力ランキング</a:t>
            </a:r>
            <a:endParaRPr lang="en-US" altLang="ja-JP" sz="700" dirty="0" smtClean="0"/>
          </a:p>
        </p:txBody>
      </p:sp>
      <p:sp>
        <p:nvSpPr>
          <p:cNvPr id="22" name="テキスト ボックス 21"/>
          <p:cNvSpPr txBox="1"/>
          <p:nvPr/>
        </p:nvSpPr>
        <p:spPr>
          <a:xfrm>
            <a:off x="4798641" y="4005064"/>
            <a:ext cx="4345360" cy="361987"/>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n-ea"/>
              </a:rPr>
              <a:t>各都市別の昼夜間人口比率の推移</a:t>
            </a:r>
            <a:endParaRPr lang="en-US" altLang="ja-JP" sz="1200" b="1" dirty="0" smtClean="0">
              <a:latin typeface="+mn-ea"/>
            </a:endParaRPr>
          </a:p>
        </p:txBody>
      </p:sp>
      <p:sp>
        <p:nvSpPr>
          <p:cNvPr id="14" name="正方形/長方形 13"/>
          <p:cNvSpPr/>
          <p:nvPr/>
        </p:nvSpPr>
        <p:spPr>
          <a:xfrm>
            <a:off x="156470" y="5673950"/>
            <a:ext cx="4415530" cy="1080120"/>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a:t>
            </a:r>
            <a:r>
              <a:rPr lang="ja-JP" altLang="en-US" sz="1200" dirty="0">
                <a:solidFill>
                  <a:schemeClr val="tx1"/>
                </a:solidFill>
              </a:rPr>
              <a:t>昼間</a:t>
            </a:r>
            <a:r>
              <a:rPr lang="ja-JP" altLang="en-US" sz="1200" dirty="0" smtClean="0">
                <a:solidFill>
                  <a:schemeClr val="tx1"/>
                </a:solidFill>
              </a:rPr>
              <a:t>人口：就業者または通学者が従業・通学している従業地・</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　　　　　　　　 通学地による人口で、国勢調査の従業地・通学地集計</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　　　　　　　　 の結果を用いて算出され</a:t>
            </a:r>
            <a:r>
              <a:rPr lang="ja-JP" altLang="en-US" sz="1200" dirty="0">
                <a:solidFill>
                  <a:schemeClr val="tx1"/>
                </a:solidFill>
              </a:rPr>
              <a:t>る</a:t>
            </a:r>
            <a:r>
              <a:rPr lang="ja-JP" altLang="en-US" sz="1200" dirty="0" smtClean="0">
                <a:solidFill>
                  <a:schemeClr val="tx1"/>
                </a:solidFill>
              </a:rPr>
              <a:t>人口です。</a:t>
            </a:r>
            <a:endParaRPr lang="ja-JP" altLang="en-US" sz="1200" dirty="0">
              <a:solidFill>
                <a:schemeClr val="tx1"/>
              </a:solidFill>
            </a:endParaRPr>
          </a:p>
          <a:p>
            <a:r>
              <a:rPr kumimoji="1" lang="ja-JP" altLang="en-US" sz="1200" dirty="0" smtClean="0">
                <a:solidFill>
                  <a:schemeClr val="tx1"/>
                </a:solidFill>
              </a:rPr>
              <a:t>＊交流</a:t>
            </a:r>
            <a:r>
              <a:rPr lang="ja-JP" altLang="en-US" sz="1200" dirty="0">
                <a:solidFill>
                  <a:schemeClr val="tx1"/>
                </a:solidFill>
              </a:rPr>
              <a:t>人口</a:t>
            </a:r>
            <a:r>
              <a:rPr lang="ja-JP" altLang="en-US" sz="1200" dirty="0" smtClean="0">
                <a:solidFill>
                  <a:schemeClr val="tx1"/>
                </a:solidFill>
              </a:rPr>
              <a:t>：通勤・通学のほか、観光、買い物、レジャーなど何ら</a:t>
            </a:r>
            <a:r>
              <a:rPr lang="ja-JP" altLang="en-US" sz="1200" dirty="0">
                <a:solidFill>
                  <a:schemeClr val="tx1"/>
                </a:solidFill>
              </a:rPr>
              <a:t>か</a:t>
            </a:r>
            <a:r>
              <a:rPr lang="ja-JP" altLang="en-US" sz="1200" dirty="0" smtClean="0">
                <a:solidFill>
                  <a:schemeClr val="tx1"/>
                </a:solidFill>
              </a:rPr>
              <a:t>の</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　　　　　　　　 目的で域外から訪れる人口です。</a:t>
            </a:r>
            <a:endParaRPr kumimoji="1" lang="en-US" altLang="ja-JP" sz="1200" dirty="0" smtClean="0">
              <a:solidFill>
                <a:schemeClr val="tx1"/>
              </a:solidFill>
            </a:endParaRPr>
          </a:p>
        </p:txBody>
      </p:sp>
      <p:sp>
        <p:nvSpPr>
          <p:cNvPr id="20" name="テキスト ボックス 19"/>
          <p:cNvSpPr txBox="1"/>
          <p:nvPr/>
        </p:nvSpPr>
        <p:spPr>
          <a:xfrm>
            <a:off x="6765845" y="6669360"/>
            <a:ext cx="2054627"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a:t>：</a:t>
            </a:r>
            <a:r>
              <a:rPr kumimoji="1" lang="ja-JP" altLang="en-US" sz="700" dirty="0" smtClean="0"/>
              <a:t>総務省「国勢調査」</a:t>
            </a:r>
            <a:endParaRPr kumimoji="1" lang="en-US" altLang="ja-JP" sz="700" dirty="0"/>
          </a:p>
        </p:txBody>
      </p:sp>
      <p:graphicFrame>
        <p:nvGraphicFramePr>
          <p:cNvPr id="13" name="グラフ 12"/>
          <p:cNvGraphicFramePr>
            <a:graphicFrameLocks/>
          </p:cNvGraphicFramePr>
          <p:nvPr>
            <p:extLst>
              <p:ext uri="{D42A27DB-BD31-4B8C-83A1-F6EECF244321}">
                <p14:modId xmlns:p14="http://schemas.microsoft.com/office/powerpoint/2010/main" val="2889927142"/>
              </p:ext>
            </p:extLst>
          </p:nvPr>
        </p:nvGraphicFramePr>
        <p:xfrm>
          <a:off x="4798641" y="4367051"/>
          <a:ext cx="4314825" cy="2387019"/>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graphicFrame>
        <p:nvGraphicFramePr>
          <p:cNvPr id="21" name="グラフ 20"/>
          <p:cNvGraphicFramePr>
            <a:graphicFrameLocks/>
          </p:cNvGraphicFramePr>
          <p:nvPr>
            <p:extLst>
              <p:ext uri="{D42A27DB-BD31-4B8C-83A1-F6EECF244321}">
                <p14:modId xmlns:p14="http://schemas.microsoft.com/office/powerpoint/2010/main" val="3372243928"/>
              </p:ext>
            </p:extLst>
          </p:nvPr>
        </p:nvGraphicFramePr>
        <p:xfrm>
          <a:off x="4830741" y="1295400"/>
          <a:ext cx="4133747" cy="2205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1615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4" name="テキスト ボックス 3"/>
          <p:cNvSpPr txBox="1"/>
          <p:nvPr/>
        </p:nvSpPr>
        <p:spPr>
          <a:xfrm>
            <a:off x="735772" y="1322765"/>
            <a:ext cx="9092812" cy="954107"/>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取組み</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1730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266" y="4525698"/>
            <a:ext cx="4121638" cy="214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23" y="2033588"/>
            <a:ext cx="3221893"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 y="2032090"/>
            <a:ext cx="3103406" cy="204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smtClean="0"/>
              <a:t>■　人口の</a:t>
            </a:r>
            <a:r>
              <a:rPr lang="ja-JP" altLang="en-US" sz="1600" b="1" dirty="0"/>
              <a:t>将来</a:t>
            </a:r>
            <a:r>
              <a:rPr lang="ja-JP" altLang="en-US" sz="1600" b="1" dirty="0" smtClean="0"/>
              <a:t>見通し（シミュレーション）</a:t>
            </a:r>
            <a:r>
              <a:rPr lang="en-US" altLang="ja-JP" sz="1600" b="1" dirty="0" smtClean="0"/>
              <a:t>【</a:t>
            </a:r>
            <a:r>
              <a:rPr lang="ja-JP" altLang="en-US" sz="1600" b="1" dirty="0" smtClean="0"/>
              <a:t>定住人口</a:t>
            </a:r>
            <a:r>
              <a:rPr lang="en-US" altLang="ja-JP" sz="1600" b="1" dirty="0" smtClean="0"/>
              <a:t>】</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出生率を改善し、東京圏への一極集中を解消することにより、人口減少に歯止めがかかります。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
        <p:nvSpPr>
          <p:cNvPr id="7" name="正方形/長方形 6"/>
          <p:cNvSpPr/>
          <p:nvPr/>
        </p:nvSpPr>
        <p:spPr>
          <a:xfrm>
            <a:off x="323528" y="1371446"/>
            <a:ext cx="4536504"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○若い世代の就労・出産・子育ての希望が実現したら</a:t>
            </a:r>
            <a:endParaRPr lang="ja-JP" sz="1050" kern="100" dirty="0">
              <a:solidFill>
                <a:schemeClr val="tx1">
                  <a:lumMod val="95000"/>
                  <a:lumOff val="5000"/>
                </a:schemeClr>
              </a:solidFill>
              <a:effectLst/>
              <a:latin typeface="+mn-ea"/>
              <a:cs typeface="Times New Roman"/>
            </a:endParaRPr>
          </a:p>
          <a:p>
            <a:pPr marL="127000" indent="-127000" algn="just">
              <a:lnSpc>
                <a:spcPts val="1100"/>
              </a:lnSpc>
              <a:spcAft>
                <a:spcPts val="0"/>
              </a:spcAft>
            </a:pPr>
            <a:r>
              <a:rPr lang="ja-JP" sz="1000" b="1" kern="100" dirty="0">
                <a:effectLst/>
                <a:latin typeface="+mn-ea"/>
                <a:cs typeface="Times New Roman"/>
              </a:rPr>
              <a:t>☞</a:t>
            </a:r>
            <a:r>
              <a:rPr lang="ja-JP" sz="900" kern="100" dirty="0">
                <a:effectLst/>
                <a:latin typeface="+mn-ea"/>
                <a:cs typeface="Times New Roman"/>
              </a:rPr>
              <a:t>出生率が、</a:t>
            </a:r>
            <a:r>
              <a:rPr lang="en-US" sz="900" kern="100" dirty="0">
                <a:solidFill>
                  <a:srgbClr val="000000"/>
                </a:solidFill>
                <a:effectLst/>
                <a:latin typeface="+mn-ea"/>
                <a:cs typeface="Times New Roman"/>
              </a:rPr>
              <a:t>2020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1.6</a:t>
            </a:r>
            <a:r>
              <a:rPr lang="ja-JP" sz="900" kern="100" dirty="0">
                <a:solidFill>
                  <a:srgbClr val="000000"/>
                </a:solidFill>
                <a:effectLst/>
                <a:latin typeface="+mn-ea"/>
                <a:cs typeface="Times New Roman"/>
              </a:rPr>
              <a:t>程度、</a:t>
            </a:r>
            <a:r>
              <a:rPr lang="en-US" sz="900" kern="100" dirty="0">
                <a:solidFill>
                  <a:srgbClr val="000000"/>
                </a:solidFill>
                <a:effectLst/>
                <a:latin typeface="+mn-ea"/>
                <a:cs typeface="Times New Roman"/>
              </a:rPr>
              <a:t>2030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1.8</a:t>
            </a:r>
            <a:r>
              <a:rPr lang="ja-JP" sz="900" kern="100" dirty="0">
                <a:solidFill>
                  <a:srgbClr val="000000"/>
                </a:solidFill>
                <a:effectLst/>
                <a:latin typeface="+mn-ea"/>
                <a:cs typeface="Times New Roman"/>
              </a:rPr>
              <a:t>程度</a:t>
            </a:r>
            <a:r>
              <a:rPr lang="ja-JP" sz="900" kern="100" dirty="0" smtClean="0">
                <a:solidFill>
                  <a:srgbClr val="000000"/>
                </a:solidFill>
                <a:effectLst/>
                <a:latin typeface="+mn-ea"/>
                <a:cs typeface="Times New Roman"/>
              </a:rPr>
              <a:t>、</a:t>
            </a:r>
            <a:r>
              <a:rPr lang="en-US" sz="900" kern="100" dirty="0" smtClean="0">
                <a:solidFill>
                  <a:srgbClr val="000000"/>
                </a:solidFill>
                <a:effectLst/>
                <a:latin typeface="+mn-ea"/>
                <a:cs typeface="Times New Roman"/>
              </a:rPr>
              <a:t>2040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2.07</a:t>
            </a:r>
            <a:r>
              <a:rPr lang="ja-JP" sz="900" kern="100" dirty="0">
                <a:solidFill>
                  <a:srgbClr val="000000"/>
                </a:solidFill>
                <a:effectLst/>
                <a:latin typeface="+mn-ea"/>
                <a:cs typeface="Times New Roman"/>
              </a:rPr>
              <a:t>と</a:t>
            </a:r>
            <a:r>
              <a:rPr lang="ja-JP" sz="900" kern="100" dirty="0" smtClean="0">
                <a:solidFill>
                  <a:srgbClr val="000000"/>
                </a:solidFill>
                <a:effectLst/>
                <a:latin typeface="+mn-ea"/>
                <a:cs typeface="Times New Roman"/>
              </a:rPr>
              <a:t>想定</a:t>
            </a:r>
            <a:r>
              <a:rPr lang="en-US" altLang="ja-JP" sz="900" kern="100" dirty="0" smtClean="0">
                <a:solidFill>
                  <a:srgbClr val="000000"/>
                </a:solidFill>
                <a:effectLst/>
                <a:latin typeface="+mn-ea"/>
                <a:cs typeface="Times New Roman"/>
              </a:rPr>
              <a:t/>
            </a:r>
            <a:br>
              <a:rPr lang="en-US" altLang="ja-JP" sz="900" kern="100" dirty="0" smtClean="0">
                <a:solidFill>
                  <a:srgbClr val="000000"/>
                </a:solidFill>
                <a:effectLst/>
                <a:latin typeface="+mn-ea"/>
                <a:cs typeface="Times New Roman"/>
              </a:rPr>
            </a:br>
            <a:r>
              <a:rPr lang="en-US" altLang="ja-JP" sz="850" kern="100" dirty="0" smtClean="0">
                <a:solidFill>
                  <a:srgbClr val="000000"/>
                </a:solidFill>
                <a:effectLst/>
                <a:latin typeface="+mn-ea"/>
                <a:cs typeface="Times New Roman"/>
              </a:rPr>
              <a:t>※</a:t>
            </a:r>
            <a:r>
              <a:rPr lang="ja-JP" altLang="en-US" sz="850" kern="100" dirty="0" smtClean="0">
                <a:solidFill>
                  <a:srgbClr val="000000"/>
                </a:solidFill>
                <a:effectLst/>
                <a:latin typeface="+mn-ea"/>
                <a:cs typeface="Times New Roman"/>
              </a:rPr>
              <a:t>　府と全国平均との出生率の差（</a:t>
            </a:r>
            <a:r>
              <a:rPr lang="en-US" altLang="ja-JP" sz="850" kern="100" dirty="0" smtClean="0">
                <a:solidFill>
                  <a:srgbClr val="000000"/>
                </a:solidFill>
                <a:latin typeface="+mn-ea"/>
                <a:cs typeface="Times New Roman"/>
              </a:rPr>
              <a:t>2005</a:t>
            </a:r>
            <a:r>
              <a:rPr lang="ja-JP" altLang="en-US" sz="850" kern="100" dirty="0">
                <a:solidFill>
                  <a:srgbClr val="000000"/>
                </a:solidFill>
                <a:latin typeface="+mn-ea"/>
                <a:cs typeface="Times New Roman"/>
              </a:rPr>
              <a:t>～</a:t>
            </a:r>
            <a:r>
              <a:rPr lang="en-US" altLang="ja-JP" sz="850" kern="100" dirty="0">
                <a:solidFill>
                  <a:srgbClr val="000000"/>
                </a:solidFill>
                <a:latin typeface="+mn-ea"/>
                <a:cs typeface="Times New Roman"/>
              </a:rPr>
              <a:t>2014</a:t>
            </a:r>
            <a:r>
              <a:rPr lang="ja-JP" altLang="en-US" sz="850" kern="100" dirty="0">
                <a:solidFill>
                  <a:srgbClr val="000000"/>
                </a:solidFill>
                <a:latin typeface="+mn-ea"/>
                <a:cs typeface="Times New Roman"/>
              </a:rPr>
              <a:t>年</a:t>
            </a:r>
            <a:r>
              <a:rPr lang="ja-JP" altLang="en-US" sz="850" kern="100" dirty="0" smtClean="0">
                <a:solidFill>
                  <a:srgbClr val="000000"/>
                </a:solidFill>
                <a:latin typeface="+mn-ea"/>
                <a:cs typeface="Times New Roman"/>
              </a:rPr>
              <a:t>の平均）を加味すると、</a:t>
            </a:r>
            <a:r>
              <a:rPr lang="en-US" altLang="ja-JP" sz="850" kern="100" dirty="0" smtClean="0">
                <a:solidFill>
                  <a:srgbClr val="000000"/>
                </a:solidFill>
                <a:latin typeface="+mn-ea"/>
                <a:cs typeface="Times New Roman"/>
              </a:rPr>
              <a:t>2040</a:t>
            </a:r>
            <a:r>
              <a:rPr lang="ja-JP" altLang="en-US" sz="850" kern="100" dirty="0" smtClean="0">
                <a:solidFill>
                  <a:srgbClr val="000000"/>
                </a:solidFill>
                <a:latin typeface="+mn-ea"/>
                <a:cs typeface="Times New Roman"/>
              </a:rPr>
              <a:t>年に</a:t>
            </a:r>
            <a:r>
              <a:rPr lang="en-US" altLang="ja-JP" sz="850" kern="100" dirty="0" smtClean="0">
                <a:solidFill>
                  <a:srgbClr val="000000"/>
                </a:solidFill>
                <a:latin typeface="+mn-ea"/>
                <a:cs typeface="Times New Roman"/>
              </a:rPr>
              <a:t/>
            </a:r>
            <a:br>
              <a:rPr lang="en-US" altLang="ja-JP" sz="850" kern="100" dirty="0" smtClean="0">
                <a:solidFill>
                  <a:srgbClr val="000000"/>
                </a:solidFill>
                <a:latin typeface="+mn-ea"/>
                <a:cs typeface="Times New Roman"/>
              </a:rPr>
            </a:br>
            <a:r>
              <a:rPr lang="ja-JP" altLang="en-US" sz="850" kern="100" dirty="0" smtClean="0">
                <a:solidFill>
                  <a:srgbClr val="000000"/>
                </a:solidFill>
                <a:latin typeface="+mn-ea"/>
                <a:cs typeface="Times New Roman"/>
              </a:rPr>
              <a:t>　</a:t>
            </a:r>
            <a:r>
              <a:rPr lang="en-US" altLang="ja-JP" sz="850" kern="100" dirty="0" smtClean="0">
                <a:solidFill>
                  <a:srgbClr val="000000"/>
                </a:solidFill>
                <a:latin typeface="+mn-ea"/>
                <a:cs typeface="Times New Roman"/>
              </a:rPr>
              <a:t>794</a:t>
            </a:r>
            <a:r>
              <a:rPr lang="ja-JP" altLang="en-US" sz="850" kern="100" dirty="0" smtClean="0">
                <a:solidFill>
                  <a:srgbClr val="000000"/>
                </a:solidFill>
                <a:latin typeface="+mn-ea"/>
                <a:cs typeface="Times New Roman"/>
              </a:rPr>
              <a:t>万人になると推計されます。</a:t>
            </a:r>
            <a:endParaRPr lang="ja-JP" sz="850" kern="100" dirty="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a:p>
            <a:pPr algn="ctr">
              <a:spcAft>
                <a:spcPts val="0"/>
              </a:spcAft>
            </a:pPr>
            <a:r>
              <a:rPr lang="en-US" sz="1050" kern="100" dirty="0">
                <a:effectLst/>
                <a:latin typeface="+mn-ea"/>
                <a:cs typeface="Times New Roman"/>
              </a:rPr>
              <a:t> </a:t>
            </a:r>
            <a:endParaRPr lang="ja-JP" sz="1050" kern="100" dirty="0">
              <a:effectLst/>
              <a:latin typeface="+mn-ea"/>
              <a:cs typeface="Times New Roman"/>
            </a:endParaRPr>
          </a:p>
        </p:txBody>
      </p:sp>
      <p:sp>
        <p:nvSpPr>
          <p:cNvPr id="9" name="正方形/長方形 8"/>
          <p:cNvSpPr/>
          <p:nvPr/>
        </p:nvSpPr>
        <p:spPr>
          <a:xfrm>
            <a:off x="5076056" y="1371446"/>
            <a:ext cx="3680508"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a:t>
            </a:r>
            <a:r>
              <a:rPr lang="ja-JP" sz="1050" b="1" u="sng" kern="100" dirty="0" smtClean="0">
                <a:solidFill>
                  <a:schemeClr val="tx1">
                    <a:lumMod val="95000"/>
                    <a:lumOff val="5000"/>
                  </a:schemeClr>
                </a:solidFill>
                <a:effectLst/>
                <a:latin typeface="+mn-ea"/>
                <a:cs typeface="Times New Roman"/>
              </a:rPr>
              <a:t>東京</a:t>
            </a:r>
            <a:r>
              <a:rPr lang="ja-JP" altLang="en-US" sz="1050" b="1" u="sng" kern="100" dirty="0" smtClean="0">
                <a:solidFill>
                  <a:schemeClr val="tx1">
                    <a:lumMod val="95000"/>
                    <a:lumOff val="5000"/>
                  </a:schemeClr>
                </a:solidFill>
                <a:effectLst/>
                <a:latin typeface="+mn-ea"/>
                <a:cs typeface="Times New Roman"/>
              </a:rPr>
              <a:t>圏</a:t>
            </a:r>
            <a:r>
              <a:rPr lang="ja-JP" sz="1050" b="1" u="sng" kern="100" dirty="0" smtClean="0">
                <a:solidFill>
                  <a:schemeClr val="tx1">
                    <a:lumMod val="95000"/>
                    <a:lumOff val="5000"/>
                  </a:schemeClr>
                </a:solidFill>
                <a:effectLst/>
                <a:latin typeface="+mn-ea"/>
                <a:cs typeface="Times New Roman"/>
              </a:rPr>
              <a:t>へ</a:t>
            </a:r>
            <a:r>
              <a:rPr lang="ja-JP" sz="1050" b="1" u="sng" kern="100" dirty="0">
                <a:solidFill>
                  <a:schemeClr val="tx1">
                    <a:lumMod val="95000"/>
                    <a:lumOff val="5000"/>
                  </a:schemeClr>
                </a:solidFill>
                <a:effectLst/>
                <a:latin typeface="+mn-ea"/>
                <a:cs typeface="Times New Roman"/>
              </a:rPr>
              <a:t>の一極集中を是正したら</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900" b="1" kern="100" dirty="0">
                <a:effectLst/>
                <a:latin typeface="+mn-ea"/>
                <a:cs typeface="Times New Roman"/>
              </a:rPr>
              <a:t>☞</a:t>
            </a:r>
            <a:r>
              <a:rPr lang="ja-JP" sz="900" kern="100" dirty="0" smtClean="0">
                <a:solidFill>
                  <a:srgbClr val="000000"/>
                </a:solidFill>
                <a:effectLst/>
                <a:latin typeface="+mn-ea"/>
                <a:cs typeface="Times New Roman"/>
              </a:rPr>
              <a:t>東京</a:t>
            </a:r>
            <a:r>
              <a:rPr lang="ja-JP" altLang="en-US" sz="900" kern="100" dirty="0" smtClean="0">
                <a:solidFill>
                  <a:srgbClr val="000000"/>
                </a:solidFill>
                <a:effectLst/>
                <a:latin typeface="+mn-ea"/>
                <a:cs typeface="Times New Roman"/>
              </a:rPr>
              <a:t>圏</a:t>
            </a:r>
            <a:r>
              <a:rPr lang="ja-JP" sz="900" kern="100" dirty="0" smtClean="0">
                <a:solidFill>
                  <a:srgbClr val="000000"/>
                </a:solidFill>
                <a:effectLst/>
                <a:latin typeface="+mn-ea"/>
                <a:cs typeface="Times New Roman"/>
              </a:rPr>
              <a:t>へ</a:t>
            </a:r>
            <a:r>
              <a:rPr lang="ja-JP" sz="900" kern="100" dirty="0">
                <a:solidFill>
                  <a:srgbClr val="000000"/>
                </a:solidFill>
                <a:effectLst/>
                <a:latin typeface="+mn-ea"/>
                <a:cs typeface="Times New Roman"/>
              </a:rPr>
              <a:t>の転出超過数がゼロに</a:t>
            </a:r>
            <a:r>
              <a:rPr lang="ja-JP" sz="900" kern="100" dirty="0" smtClean="0">
                <a:solidFill>
                  <a:srgbClr val="000000"/>
                </a:solidFill>
                <a:effectLst/>
                <a:latin typeface="+mn-ea"/>
                <a:cs typeface="Times New Roman"/>
              </a:rPr>
              <a:t>なる</a:t>
            </a:r>
            <a:r>
              <a:rPr lang="ja-JP" altLang="en-US" sz="1000" kern="100" dirty="0">
                <a:solidFill>
                  <a:srgbClr val="000000"/>
                </a:solidFill>
                <a:latin typeface="+mn-ea"/>
                <a:cs typeface="Times New Roman"/>
              </a:rPr>
              <a:t>　</a:t>
            </a:r>
            <a:endParaRPr lang="ja-JP" sz="850" kern="100" dirty="0" smtClean="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p:txBody>
      </p:sp>
      <p:sp>
        <p:nvSpPr>
          <p:cNvPr id="11" name="正方形/長方形 10"/>
          <p:cNvSpPr/>
          <p:nvPr/>
        </p:nvSpPr>
        <p:spPr>
          <a:xfrm>
            <a:off x="899592" y="4490222"/>
            <a:ext cx="2304256" cy="1999118"/>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○人口減少に歯止めがかかれば</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1000" b="1" kern="100" dirty="0">
                <a:effectLst/>
                <a:latin typeface="+mn-ea"/>
                <a:cs typeface="Times New Roman"/>
              </a:rPr>
              <a:t>☞</a:t>
            </a:r>
            <a:r>
              <a:rPr lang="ja-JP" sz="1000" kern="100" dirty="0">
                <a:effectLst/>
                <a:latin typeface="+mn-ea"/>
                <a:cs typeface="Times New Roman"/>
              </a:rPr>
              <a:t>社会増減・自然増減とも</a:t>
            </a:r>
            <a:r>
              <a:rPr lang="ja-JP" sz="1000" kern="100" dirty="0" smtClean="0">
                <a:effectLst/>
                <a:latin typeface="+mn-ea"/>
                <a:cs typeface="Times New Roman"/>
              </a:rPr>
              <a:t>に</a:t>
            </a:r>
            <a:endParaRPr lang="en-US" altLang="ja-JP" sz="1000" kern="100" dirty="0" smtClean="0">
              <a:effectLst/>
              <a:latin typeface="+mn-ea"/>
              <a:cs typeface="Times New Roman"/>
            </a:endParaRPr>
          </a:p>
          <a:p>
            <a:pPr algn="just">
              <a:lnSpc>
                <a:spcPts val="1600"/>
              </a:lnSpc>
              <a:spcAft>
                <a:spcPts val="0"/>
              </a:spcAft>
            </a:pPr>
            <a:r>
              <a:rPr lang="ja-JP" altLang="en-US" sz="1000" kern="100" dirty="0">
                <a:latin typeface="+mn-ea"/>
                <a:cs typeface="Times New Roman"/>
              </a:rPr>
              <a:t>　</a:t>
            </a:r>
            <a:r>
              <a:rPr lang="ja-JP" altLang="en-US" sz="1000" kern="100" dirty="0" smtClean="0">
                <a:latin typeface="+mn-ea"/>
                <a:cs typeface="Times New Roman"/>
              </a:rPr>
              <a:t>上記２つの条件を満たした</a:t>
            </a:r>
            <a:r>
              <a:rPr lang="ja-JP" sz="1000" kern="100" dirty="0" smtClean="0">
                <a:effectLst/>
                <a:latin typeface="+mn-ea"/>
                <a:cs typeface="Times New Roman"/>
              </a:rPr>
              <a:t>場合</a:t>
            </a:r>
            <a:endParaRPr lang="en-US" altLang="ja-JP" sz="1000" kern="100" dirty="0" smtClean="0">
              <a:effectLst/>
              <a:latin typeface="+mn-ea"/>
              <a:cs typeface="Times New Roman"/>
            </a:endParaRPr>
          </a:p>
          <a:p>
            <a:pPr algn="just">
              <a:lnSpc>
                <a:spcPts val="1600"/>
              </a:lnSpc>
              <a:spcAft>
                <a:spcPts val="0"/>
              </a:spcAft>
            </a:pPr>
            <a:endParaRPr lang="en-US" altLang="ja-JP" sz="1050" kern="100" dirty="0" smtClean="0">
              <a:effectLst/>
              <a:latin typeface="+mn-ea"/>
              <a:cs typeface="Times New Roman"/>
            </a:endParaRPr>
          </a:p>
          <a:p>
            <a:pPr algn="just">
              <a:lnSpc>
                <a:spcPts val="1600"/>
              </a:lnSpc>
              <a:spcAft>
                <a:spcPts val="0"/>
              </a:spcAft>
            </a:pPr>
            <a:r>
              <a:rPr lang="ja-JP" altLang="ja-JP" sz="1050" b="1" kern="100" dirty="0" smtClean="0">
                <a:latin typeface="+mn-ea"/>
                <a:cs typeface="Times New Roman"/>
              </a:rPr>
              <a:t>☞</a:t>
            </a:r>
            <a:r>
              <a:rPr lang="en-US" altLang="ja-JP" sz="1050" b="1" kern="100" dirty="0" smtClean="0">
                <a:latin typeface="+mn-ea"/>
                <a:cs typeface="Times New Roman"/>
              </a:rPr>
              <a:t>823</a:t>
            </a:r>
            <a:r>
              <a:rPr lang="ja-JP" altLang="en-US" sz="1050" b="1" kern="100" dirty="0" smtClean="0">
                <a:latin typeface="+mn-ea"/>
                <a:cs typeface="Times New Roman"/>
              </a:rPr>
              <a:t>万人～</a:t>
            </a:r>
            <a:r>
              <a:rPr lang="en-US" altLang="ja-JP" sz="1050" b="1" kern="100" dirty="0" smtClean="0">
                <a:latin typeface="+mn-ea"/>
                <a:cs typeface="Times New Roman"/>
              </a:rPr>
              <a:t>837</a:t>
            </a:r>
            <a:r>
              <a:rPr lang="ja-JP" altLang="en-US" sz="1050" b="1" kern="100" dirty="0" smtClean="0">
                <a:latin typeface="+mn-ea"/>
                <a:cs typeface="Times New Roman"/>
              </a:rPr>
              <a:t>万人の間になると</a:t>
            </a:r>
            <a:r>
              <a:rPr lang="en-US" altLang="ja-JP" sz="1050" b="1" kern="100" dirty="0" smtClean="0">
                <a:latin typeface="+mn-ea"/>
                <a:cs typeface="Times New Roman"/>
              </a:rPr>
              <a:t/>
            </a:r>
            <a:br>
              <a:rPr lang="en-US" altLang="ja-JP" sz="1050" b="1" kern="100" dirty="0" smtClean="0">
                <a:latin typeface="+mn-ea"/>
                <a:cs typeface="Times New Roman"/>
              </a:rPr>
            </a:br>
            <a:r>
              <a:rPr lang="ja-JP" altLang="en-US" sz="1050" b="1" kern="100" dirty="0" smtClean="0">
                <a:latin typeface="+mn-ea"/>
                <a:cs typeface="Times New Roman"/>
              </a:rPr>
              <a:t>　推計されます。</a:t>
            </a:r>
            <a:endParaRPr lang="en-US" altLang="ja-JP" sz="1050" b="1" kern="100" dirty="0" smtClean="0">
              <a:latin typeface="+mn-ea"/>
              <a:cs typeface="Times New Roman"/>
            </a:endParaRPr>
          </a:p>
          <a:p>
            <a:pPr algn="just">
              <a:lnSpc>
                <a:spcPts val="1600"/>
              </a:lnSpc>
              <a:spcAft>
                <a:spcPts val="0"/>
              </a:spcAft>
            </a:pPr>
            <a:endParaRPr lang="en-US" altLang="ja-JP" sz="1050" b="1" kern="100" dirty="0">
              <a:effectLst/>
              <a:latin typeface="+mn-ea"/>
              <a:cs typeface="Times New Roman"/>
            </a:endParaRPr>
          </a:p>
          <a:p>
            <a:pPr algn="just">
              <a:lnSpc>
                <a:spcPts val="1600"/>
              </a:lnSpc>
              <a:spcAft>
                <a:spcPts val="0"/>
              </a:spcAft>
            </a:pPr>
            <a:r>
              <a:rPr lang="ja-JP" altLang="en-US" sz="1050" kern="100" dirty="0" smtClean="0">
                <a:effectLst/>
                <a:latin typeface="+mn-ea"/>
                <a:cs typeface="Times New Roman"/>
              </a:rPr>
              <a:t>　</a:t>
            </a:r>
            <a:r>
              <a:rPr lang="en-US" altLang="ja-JP" sz="1050" kern="100" dirty="0" smtClean="0">
                <a:effectLst/>
                <a:latin typeface="+mn-ea"/>
                <a:cs typeface="Times New Roman"/>
              </a:rPr>
              <a:t>※</a:t>
            </a:r>
            <a:r>
              <a:rPr lang="ja-JP" altLang="en-US" sz="1050" kern="100" dirty="0" smtClean="0">
                <a:effectLst/>
                <a:latin typeface="+mn-ea"/>
                <a:cs typeface="Times New Roman"/>
              </a:rPr>
              <a:t>　社会増により、出生数も変化する</a:t>
            </a:r>
            <a:r>
              <a:rPr lang="en-US" altLang="ja-JP" sz="1050" kern="100" dirty="0" smtClean="0">
                <a:effectLst/>
                <a:latin typeface="+mn-ea"/>
                <a:cs typeface="Times New Roman"/>
              </a:rPr>
              <a:t/>
            </a:r>
            <a:br>
              <a:rPr lang="en-US" altLang="ja-JP" sz="1050" kern="100" dirty="0" smtClean="0">
                <a:effectLst/>
                <a:latin typeface="+mn-ea"/>
                <a:cs typeface="Times New Roman"/>
              </a:rPr>
            </a:br>
            <a:r>
              <a:rPr lang="ja-JP" altLang="en-US" sz="1050" kern="100" dirty="0" smtClean="0">
                <a:effectLst/>
                <a:latin typeface="+mn-ea"/>
                <a:cs typeface="Times New Roman"/>
              </a:rPr>
              <a:t>　　</a:t>
            </a:r>
            <a:r>
              <a:rPr lang="ja-JP" altLang="en-US" sz="1050" kern="100" dirty="0" smtClean="0">
                <a:latin typeface="+mn-ea"/>
                <a:cs typeface="Times New Roman"/>
              </a:rPr>
              <a:t>ため、</a:t>
            </a:r>
            <a:r>
              <a:rPr lang="en-US" altLang="ja-JP" sz="1050" kern="100" dirty="0" smtClean="0">
                <a:latin typeface="+mn-ea"/>
                <a:cs typeface="Times New Roman"/>
              </a:rPr>
              <a:t>58</a:t>
            </a:r>
            <a:r>
              <a:rPr lang="ja-JP" altLang="en-US" sz="1050" kern="100" dirty="0" smtClean="0">
                <a:latin typeface="+mn-ea"/>
                <a:cs typeface="Times New Roman"/>
              </a:rPr>
              <a:t>万人</a:t>
            </a:r>
            <a:r>
              <a:rPr lang="en-US" altLang="ja-JP" sz="1050" kern="100" dirty="0" smtClean="0">
                <a:latin typeface="+mn-ea"/>
                <a:cs typeface="Times New Roman"/>
              </a:rPr>
              <a:t>+27</a:t>
            </a:r>
            <a:r>
              <a:rPr lang="ja-JP" altLang="en-US" sz="1050" kern="100" dirty="0" smtClean="0">
                <a:latin typeface="+mn-ea"/>
                <a:cs typeface="Times New Roman"/>
              </a:rPr>
              <a:t>万人と</a:t>
            </a:r>
            <a:r>
              <a:rPr lang="en-US" altLang="ja-JP" sz="1050" kern="100" dirty="0" smtClean="0">
                <a:latin typeface="+mn-ea"/>
                <a:cs typeface="Times New Roman"/>
              </a:rPr>
              <a:t>87</a:t>
            </a:r>
            <a:r>
              <a:rPr lang="ja-JP" altLang="en-US" sz="1050" kern="100" dirty="0" smtClean="0">
                <a:latin typeface="+mn-ea"/>
                <a:cs typeface="Times New Roman"/>
              </a:rPr>
              <a:t>万人は</a:t>
            </a:r>
            <a:r>
              <a:rPr lang="en-US" altLang="ja-JP" sz="1050" kern="100" dirty="0" smtClean="0">
                <a:latin typeface="+mn-ea"/>
                <a:cs typeface="Times New Roman"/>
              </a:rPr>
              <a:t/>
            </a:r>
            <a:br>
              <a:rPr lang="en-US" altLang="ja-JP" sz="1050" kern="100" dirty="0" smtClean="0">
                <a:latin typeface="+mn-ea"/>
                <a:cs typeface="Times New Roman"/>
              </a:rPr>
            </a:br>
            <a:r>
              <a:rPr lang="ja-JP" altLang="en-US" sz="1050" kern="100" dirty="0" smtClean="0">
                <a:latin typeface="+mn-ea"/>
                <a:cs typeface="Times New Roman"/>
              </a:rPr>
              <a:t>　　一致しません。</a:t>
            </a:r>
            <a:endParaRPr lang="ja-JP" sz="1050" kern="100" dirty="0">
              <a:effectLst/>
              <a:latin typeface="+mn-ea"/>
              <a:cs typeface="Times New Roman"/>
            </a:endParaRPr>
          </a:p>
        </p:txBody>
      </p:sp>
      <p:sp>
        <p:nvSpPr>
          <p:cNvPr id="2" name="下矢印 1"/>
          <p:cNvSpPr/>
          <p:nvPr/>
        </p:nvSpPr>
        <p:spPr>
          <a:xfrm>
            <a:off x="3419872" y="4077072"/>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64</a:t>
            </a:fld>
            <a:endParaRPr lang="ja-JP" altLang="en-US" dirty="0">
              <a:solidFill>
                <a:prstClr val="black"/>
              </a:solidFill>
            </a:endParaRPr>
          </a:p>
        </p:txBody>
      </p:sp>
      <p:sp>
        <p:nvSpPr>
          <p:cNvPr id="34" name="四角形吹き出し 33"/>
          <p:cNvSpPr/>
          <p:nvPr/>
        </p:nvSpPr>
        <p:spPr>
          <a:xfrm>
            <a:off x="3419871" y="2340056"/>
            <a:ext cx="720081" cy="216024"/>
          </a:xfrm>
          <a:prstGeom prst="wedgeRectCallout">
            <a:avLst>
              <a:gd name="adj1" fmla="val 3124"/>
              <a:gd name="adj2" fmla="val 148805"/>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900" b="1" dirty="0" smtClean="0"/>
              <a:t>58</a:t>
            </a:r>
            <a:r>
              <a:rPr kumimoji="1" lang="ja-JP" altLang="en-US" sz="900" b="1" dirty="0" smtClean="0"/>
              <a:t>万人</a:t>
            </a:r>
            <a:r>
              <a:rPr kumimoji="1" lang="ja-JP" altLang="en-US" sz="900" dirty="0" smtClean="0"/>
              <a:t>増</a:t>
            </a:r>
            <a:endParaRPr kumimoji="1" lang="ja-JP" altLang="en-US" sz="900" dirty="0"/>
          </a:p>
        </p:txBody>
      </p:sp>
      <p:sp>
        <p:nvSpPr>
          <p:cNvPr id="35" name="四角形吹き出し 34"/>
          <p:cNvSpPr/>
          <p:nvPr/>
        </p:nvSpPr>
        <p:spPr>
          <a:xfrm>
            <a:off x="7668343" y="2549728"/>
            <a:ext cx="720081" cy="216024"/>
          </a:xfrm>
          <a:prstGeom prst="wedgeRectCallout">
            <a:avLst>
              <a:gd name="adj1" fmla="val 8855"/>
              <a:gd name="adj2" fmla="val 16350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smtClean="0"/>
              <a:t>27</a:t>
            </a:r>
            <a:r>
              <a:rPr kumimoji="1" lang="ja-JP" altLang="en-US" sz="900" b="1" dirty="0" smtClean="0"/>
              <a:t>万人</a:t>
            </a:r>
            <a:r>
              <a:rPr kumimoji="1" lang="ja-JP" altLang="en-US" sz="900" dirty="0" smtClean="0"/>
              <a:t>増</a:t>
            </a:r>
            <a:endParaRPr kumimoji="1" lang="ja-JP" altLang="en-US" sz="900" dirty="0"/>
          </a:p>
        </p:txBody>
      </p:sp>
      <p:pic>
        <p:nvPicPr>
          <p:cNvPr id="1032" name="Picture 8" descr="D:\TanakaAs\Documents\My Pictures\図2.png"/>
          <p:cNvPicPr>
            <a:picLocks noChangeAspect="1" noChangeArrowheads="1"/>
          </p:cNvPicPr>
          <p:nvPr/>
        </p:nvPicPr>
        <p:blipFill rotWithShape="1">
          <a:blip r:embed="rId5">
            <a:extLst>
              <a:ext uri="{28A0092B-C50C-407E-A947-70E740481C1C}">
                <a14:useLocalDpi xmlns:a14="http://schemas.microsoft.com/office/drawing/2010/main" val="0"/>
              </a:ext>
            </a:extLst>
          </a:blip>
          <a:srcRect l="43789" t="16560" r="-9608" b="22605"/>
          <a:stretch/>
        </p:blipFill>
        <p:spPr bwMode="auto">
          <a:xfrm>
            <a:off x="5796136" y="4924260"/>
            <a:ext cx="2376264" cy="80899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873452" y="4682547"/>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87</a:t>
            </a:r>
            <a:r>
              <a:rPr kumimoji="1" lang="ja-JP" altLang="en-US" sz="1000" b="1" dirty="0" smtClean="0"/>
              <a:t>万人</a:t>
            </a:r>
            <a:r>
              <a:rPr kumimoji="1" lang="ja-JP" altLang="en-US" sz="1000" dirty="0" smtClean="0"/>
              <a:t>増</a:t>
            </a:r>
            <a:endParaRPr kumimoji="1" lang="ja-JP" altLang="en-US" sz="1000" dirty="0"/>
          </a:p>
        </p:txBody>
      </p:sp>
      <p:cxnSp>
        <p:nvCxnSpPr>
          <p:cNvPr id="14" name="直線矢印コネクタ 13"/>
          <p:cNvCxnSpPr/>
          <p:nvPr/>
        </p:nvCxnSpPr>
        <p:spPr>
          <a:xfrm flipV="1">
            <a:off x="3744000" y="3297768"/>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a:off x="3734193" y="3018712"/>
            <a:ext cx="45719" cy="1069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吹き出し 21"/>
          <p:cNvSpPr/>
          <p:nvPr/>
        </p:nvSpPr>
        <p:spPr>
          <a:xfrm>
            <a:off x="6984268" y="5716988"/>
            <a:ext cx="745232" cy="216024"/>
          </a:xfrm>
          <a:prstGeom prst="wedgeRectCallout">
            <a:avLst>
              <a:gd name="adj1" fmla="val -201818"/>
              <a:gd name="adj2" fmla="val -23623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73</a:t>
            </a:r>
            <a:r>
              <a:rPr kumimoji="1" lang="ja-JP" altLang="en-US" sz="1000" b="1" dirty="0" smtClean="0"/>
              <a:t>万人</a:t>
            </a:r>
            <a:r>
              <a:rPr kumimoji="1" lang="ja-JP" altLang="en-US" sz="1000" dirty="0" smtClean="0"/>
              <a:t>増</a:t>
            </a:r>
            <a:endParaRPr kumimoji="1" lang="ja-JP" altLang="en-US" sz="1000" dirty="0"/>
          </a:p>
        </p:txBody>
      </p:sp>
      <p:sp>
        <p:nvSpPr>
          <p:cNvPr id="6" name="大かっこ 5"/>
          <p:cNvSpPr/>
          <p:nvPr/>
        </p:nvSpPr>
        <p:spPr>
          <a:xfrm>
            <a:off x="922470" y="5892634"/>
            <a:ext cx="2281378" cy="596706"/>
          </a:xfrm>
          <a:prstGeom prst="bracketPair">
            <a:avLst>
              <a:gd name="adj" fmla="val 10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flipV="1">
            <a:off x="8055767" y="3256419"/>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681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65</a:t>
            </a:fld>
            <a:endParaRPr lang="ja-JP" altLang="en-US" dirty="0">
              <a:solidFill>
                <a:prstClr val="black"/>
              </a:solidFill>
            </a:endParaRPr>
          </a:p>
        </p:txBody>
      </p:sp>
      <p:sp>
        <p:nvSpPr>
          <p:cNvPr id="5" name="正方形/長方形 4"/>
          <p:cNvSpPr/>
          <p:nvPr/>
        </p:nvSpPr>
        <p:spPr>
          <a:xfrm>
            <a:off x="107504" y="697914"/>
            <a:ext cx="8973096" cy="5755422"/>
          </a:xfrm>
          <a:prstGeom prst="rect">
            <a:avLst/>
          </a:prstGeom>
        </p:spPr>
        <p:txBody>
          <a:bodyPr wrap="square">
            <a:spAutoFit/>
          </a:bodyPr>
          <a:lstStyle/>
          <a:p>
            <a:r>
              <a:rPr lang="ja-JP" altLang="en-US" sz="1600" b="1" dirty="0" smtClean="0"/>
              <a:t>■　基本的な視点</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の人口構造は、数の面でも構成の面でも将来にわたって大きく変化することが予測されます。特に、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大阪は都市部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で最も早く人口減少を迎えるとともに、高齢者人口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）と全国を大きく上回るスピードで高齢化が進む見込みです。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は、高齢化による生活不安の増大、生産年齢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減少による経済成長ヘの悪影響、人口減少・世帯数の減少による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空家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空地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の増加など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な「負の影響」が指摘されています。これらの変化に対して、何も対策を講じず、人口増加期の制度や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仕組みを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改めなければ、行政サービスの低下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保障の需要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増大に伴う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負担の増加など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未来が到来するおそれがあります。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しかし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、景気や災害などと異なり、人口の変化は長期にわたって一定の傾向を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予測でき、また、対策を講じる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ことが可能です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。人口減少・超高齢社会の到来を「変革のチャンス」と捉え、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考え方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やライフスタイルを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改めるなど、私たち一人ひとりが改革に取り組むことが求められます。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具体的に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は、将来に向けて出生率の向上をめざし、人口構造を変えていく取組みと、直面する「人口減少・超高齢社会」においても、持続可能な社会システムを構築する取組みをバランスよく行うことが必要です。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また、大阪が有する都市としての経済機能・都市魅力等を強化することにより、昼間・交流人口の増加を図ることも重要です。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減少・超高齢社会に向けた基本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な視点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今後本格的に到来が予想される「人口減少・超高齢社会」においても、持続的発展を実現するために、次の基本的な視点のもとに取組みを進めていきます。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出生率を向上させることにより人口減少に歯止めをかけ、将来的に人口構造そのものを変えていく。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今後の人口減少・超高齢社会に的確に対応するため、若者・女性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者などすべての人が活躍できる効率的かつ効果的な社会システムを再構築する。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都市としての経済機能や魅力を高め、活気あふれる「大阪」を実現する。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Tree>
    <p:extLst>
      <p:ext uri="{BB962C8B-B14F-4D97-AF65-F5344CB8AC3E}">
        <p14:creationId xmlns:p14="http://schemas.microsoft.com/office/powerpoint/2010/main" val="2106079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66</a:t>
            </a:fld>
            <a:endParaRPr lang="ja-JP" altLang="en-US" dirty="0">
              <a:solidFill>
                <a:prstClr val="black"/>
              </a:solidFill>
            </a:endParaRPr>
          </a:p>
        </p:txBody>
      </p:sp>
      <p:sp>
        <p:nvSpPr>
          <p:cNvPr id="5" name="正方形/長方形 4"/>
          <p:cNvSpPr/>
          <p:nvPr/>
        </p:nvSpPr>
        <p:spPr>
          <a:xfrm>
            <a:off x="107504" y="706413"/>
            <a:ext cx="8856984" cy="6001643"/>
          </a:xfrm>
          <a:prstGeom prst="rect">
            <a:avLst/>
          </a:prstGeom>
        </p:spPr>
        <p:txBody>
          <a:bodyPr wrap="square">
            <a:spAutoFit/>
          </a:bodyPr>
          <a:lstStyle/>
          <a:p>
            <a:r>
              <a:rPr lang="ja-JP" altLang="en-US" sz="1600" b="1" dirty="0" smtClean="0"/>
              <a:t>■　取組みの方向性</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基本的な視点を踏まえ、以下の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柱で取組みを進めます。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具体的な方向性の内容については、大阪府まち・ひと・しごと創生総合戦略において、記載します。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a:spLocks noChangeAspect="1"/>
          </p:cNvSpPr>
          <p:nvPr/>
        </p:nvSpPr>
        <p:spPr>
          <a:xfrm>
            <a:off x="1710691" y="1556791"/>
            <a:ext cx="3437373" cy="257803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Ⅰ</a:t>
            </a:r>
            <a:r>
              <a:rPr lang="ja-JP" altLang="en-US" sz="2000" dirty="0"/>
              <a:t>　</a:t>
            </a:r>
            <a:r>
              <a:rPr lang="ja-JP" altLang="en-US" sz="2000" dirty="0" smtClean="0"/>
              <a:t>若者が活躍でき、　</a:t>
            </a:r>
            <a:r>
              <a:rPr lang="en-US" altLang="ja-JP" sz="2000" dirty="0" smtClean="0"/>
              <a:t/>
            </a:r>
            <a:br>
              <a:rPr lang="en-US" altLang="ja-JP" sz="2000" dirty="0" smtClean="0"/>
            </a:br>
            <a:r>
              <a:rPr lang="ja-JP" altLang="en-US" sz="2000" dirty="0" smtClean="0"/>
              <a:t>子育て安心の都市</a:t>
            </a:r>
            <a:r>
              <a:rPr lang="en-US" altLang="ja-JP" sz="2000" dirty="0" smtClean="0"/>
              <a:t/>
            </a:r>
            <a:br>
              <a:rPr lang="en-US" altLang="ja-JP" sz="2000" dirty="0" smtClean="0"/>
            </a:br>
            <a:r>
              <a:rPr lang="ja-JP" altLang="en-US" sz="2000" dirty="0" smtClean="0"/>
              <a:t>「大阪」の実現</a:t>
            </a:r>
            <a:endParaRPr lang="ja-JP" altLang="en-US" sz="2000" dirty="0"/>
          </a:p>
        </p:txBody>
      </p:sp>
      <p:sp>
        <p:nvSpPr>
          <p:cNvPr id="10" name="円/楕円 9"/>
          <p:cNvSpPr>
            <a:spLocks noChangeAspect="1"/>
          </p:cNvSpPr>
          <p:nvPr/>
        </p:nvSpPr>
        <p:spPr>
          <a:xfrm>
            <a:off x="3203848" y="3284983"/>
            <a:ext cx="3246407" cy="2578031"/>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p>
          <a:p>
            <a:r>
              <a:rPr lang="en-US" altLang="ja-JP" sz="2000" dirty="0"/>
              <a:t>Ⅲ</a:t>
            </a:r>
            <a:r>
              <a:rPr lang="ja-JP" altLang="en-US" sz="2000" dirty="0"/>
              <a:t>　東西二極</a:t>
            </a:r>
            <a:r>
              <a:rPr lang="ja-JP" altLang="en-US" sz="2000" dirty="0" smtClean="0"/>
              <a:t>の</a:t>
            </a:r>
            <a:endParaRPr lang="en-US" altLang="ja-JP" sz="2000" dirty="0"/>
          </a:p>
          <a:p>
            <a:r>
              <a:rPr lang="ja-JP" altLang="en-US" sz="2000" dirty="0" smtClean="0"/>
              <a:t>一極</a:t>
            </a:r>
            <a:r>
              <a:rPr lang="ja-JP" altLang="en-US" sz="2000" dirty="0"/>
              <a:t>として</a:t>
            </a:r>
            <a:r>
              <a:rPr lang="ja-JP" altLang="en-US" sz="2000" dirty="0" smtClean="0"/>
              <a:t>の社会</a:t>
            </a:r>
            <a:r>
              <a:rPr lang="en-US" altLang="ja-JP" sz="2000" dirty="0" smtClean="0"/>
              <a:t/>
            </a:r>
            <a:br>
              <a:rPr lang="en-US" altLang="ja-JP" sz="2000" dirty="0" smtClean="0"/>
            </a:br>
            <a:r>
              <a:rPr lang="ja-JP" altLang="en-US" sz="2000" dirty="0" smtClean="0"/>
              <a:t>経済</a:t>
            </a:r>
            <a:r>
              <a:rPr lang="ja-JP" altLang="en-US" sz="2000" dirty="0"/>
              <a:t>構造の</a:t>
            </a:r>
            <a:r>
              <a:rPr lang="ja-JP" altLang="en-US" sz="2000" dirty="0" smtClean="0"/>
              <a:t>構築</a:t>
            </a:r>
            <a:endParaRPr lang="ja-JP" altLang="en-US" sz="2000" dirty="0"/>
          </a:p>
        </p:txBody>
      </p:sp>
      <p:sp>
        <p:nvSpPr>
          <p:cNvPr id="11" name="円/楕円 10"/>
          <p:cNvSpPr>
            <a:spLocks noChangeAspect="1"/>
          </p:cNvSpPr>
          <p:nvPr/>
        </p:nvSpPr>
        <p:spPr>
          <a:xfrm>
            <a:off x="4499992" y="1556791"/>
            <a:ext cx="3341889" cy="2578031"/>
          </a:xfrm>
          <a:prstGeom prst="ellipse">
            <a:avLst/>
          </a:prstGeom>
          <a:solidFill>
            <a:srgbClr val="04D3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Ⅱ</a:t>
            </a:r>
            <a:r>
              <a:rPr lang="ja-JP" altLang="en-US" sz="2000" dirty="0"/>
              <a:t>　人口減少</a:t>
            </a:r>
            <a:r>
              <a:rPr lang="ja-JP" altLang="en-US" sz="2000" dirty="0" smtClean="0"/>
              <a:t>・</a:t>
            </a:r>
            <a:r>
              <a:rPr lang="en-US" altLang="ja-JP" sz="2000" dirty="0" smtClean="0"/>
              <a:t/>
            </a:r>
            <a:br>
              <a:rPr lang="en-US" altLang="ja-JP" sz="2000" dirty="0" smtClean="0"/>
            </a:br>
            <a:r>
              <a:rPr lang="ja-JP" altLang="en-US" sz="2000" dirty="0" smtClean="0"/>
              <a:t>超高齢</a:t>
            </a:r>
            <a:r>
              <a:rPr lang="ja-JP" altLang="en-US" sz="2000" dirty="0"/>
              <a:t>社会</a:t>
            </a:r>
            <a:r>
              <a:rPr lang="ja-JP" altLang="en-US" sz="2000" dirty="0" smtClean="0"/>
              <a:t>でも持続</a:t>
            </a:r>
            <a:r>
              <a:rPr lang="ja-JP" altLang="en-US" sz="2000" dirty="0"/>
              <a:t>可能</a:t>
            </a:r>
            <a:r>
              <a:rPr lang="ja-JP" altLang="en-US" sz="2000" dirty="0" smtClean="0"/>
              <a:t>な地域づくり</a:t>
            </a:r>
            <a:endParaRPr lang="ja-JP" altLang="en-US" sz="2000" dirty="0"/>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Tree>
    <p:extLst>
      <p:ext uri="{BB962C8B-B14F-4D97-AF65-F5344CB8AC3E}">
        <p14:creationId xmlns:p14="http://schemas.microsoft.com/office/powerpoint/2010/main" val="346681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の推移①</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a:t>2010(H22)</a:t>
            </a:r>
            <a:r>
              <a:rPr lang="ja-JP" altLang="ja-JP" sz="1600" dirty="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a:t>2005(H17)</a:t>
            </a:r>
            <a:r>
              <a:rPr lang="ja-JP" altLang="ja-JP" sz="1600" dirty="0"/>
              <a:t>年の同調査から約５万人増加しました。しかし、今後は減少期に突入し</a:t>
            </a:r>
            <a:r>
              <a:rPr lang="ja-JP" altLang="ja-JP" sz="1600" dirty="0" smtClean="0"/>
              <a:t>、</a:t>
            </a:r>
            <a:r>
              <a:rPr lang="en-US" altLang="ja-JP" sz="1600" dirty="0" smtClean="0"/>
              <a:t>2040(H52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2010(H22)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2060(H72)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3"/>
          <p:cNvSpPr txBox="1">
            <a:spLocks noChangeArrowheads="1"/>
          </p:cNvSpPr>
          <p:nvPr/>
        </p:nvSpPr>
        <p:spPr bwMode="auto">
          <a:xfrm>
            <a:off x="539552" y="6453336"/>
            <a:ext cx="734481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6596"/>
          <a:stretch/>
        </p:blipFill>
        <p:spPr bwMode="auto">
          <a:xfrm>
            <a:off x="466538" y="2060848"/>
            <a:ext cx="792188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45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76" y="1667268"/>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3"/>
          <p:cNvSpPr txBox="1">
            <a:spLocks noChangeArrowheads="1"/>
          </p:cNvSpPr>
          <p:nvPr/>
        </p:nvSpPr>
        <p:spPr bwMode="auto">
          <a:xfrm>
            <a:off x="539552" y="6662056"/>
            <a:ext cx="7776864"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出典：地域経済分析システム（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）より府作成。</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2040</a:t>
            </a:r>
            <a:r>
              <a:rPr lang="ja-JP" altLang="en-US" sz="700" dirty="0">
                <a:solidFill>
                  <a:prstClr val="black"/>
                </a:solidFill>
                <a:latin typeface="ＭＳ ゴシック" pitchFamily="49" charset="-128"/>
                <a:ea typeface="ＭＳ ゴシック" pitchFamily="49" charset="-128"/>
                <a:cs typeface="ＭＳ Ｐゴシック" pitchFamily="50" charset="-128"/>
              </a:rPr>
              <a:t>年については、大阪府「大阪府の将来推計口の点検</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について」</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(H26.3)</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に</a:t>
            </a:r>
            <a:r>
              <a:rPr lang="ja-JP" altLang="en-US" sz="700" dirty="0">
                <a:solidFill>
                  <a:prstClr val="black"/>
                </a:solidFill>
                <a:latin typeface="ＭＳ ゴシック" pitchFamily="49" charset="-128"/>
                <a:ea typeface="ＭＳ ゴシック" pitchFamily="49" charset="-128"/>
                <a:cs typeface="ＭＳ Ｐゴシック" pitchFamily="50" charset="-128"/>
              </a:rPr>
              <a:t>おける大阪府の人口</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推計</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ケース</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を</a:t>
            </a:r>
            <a:r>
              <a:rPr lang="ja-JP" altLang="en-US" sz="700" dirty="0">
                <a:solidFill>
                  <a:prstClr val="black"/>
                </a:solidFill>
                <a:latin typeface="ＭＳ ゴシック" pitchFamily="49" charset="-128"/>
                <a:ea typeface="ＭＳ ゴシック" pitchFamily="49" charset="-128"/>
                <a:cs typeface="ＭＳ Ｐゴシック" pitchFamily="50" charset="-128"/>
              </a:rPr>
              <a:t>基に、府試算。</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36712"/>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大阪府の人口構成は、高度成長期の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）年は、都市に多くみられる「星型」を示していましたが、少子・高齢化の進展に伴い、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）年には、いわゆる「団塊ジュニア世代」が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歳を超え、逆三角形の「つぼ型」に遷移すると予想されます。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75" y="4133535"/>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964" y="2266806"/>
            <a:ext cx="4540694" cy="343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09219" y="1628800"/>
            <a:ext cx="1728192" cy="276999"/>
          </a:xfrm>
          <a:prstGeom prst="rect">
            <a:avLst/>
          </a:prstGeom>
          <a:noFill/>
        </p:spPr>
        <p:txBody>
          <a:bodyPr wrap="square" rtlCol="0">
            <a:spAutoFit/>
          </a:bodyPr>
          <a:lstStyle/>
          <a:p>
            <a:r>
              <a:rPr kumimoji="1" lang="en-US" altLang="ja-JP" sz="1200" dirty="0" smtClean="0"/>
              <a:t>【</a:t>
            </a:r>
            <a:r>
              <a:rPr lang="en-US" altLang="ja-JP" sz="1200" dirty="0"/>
              <a:t>1980</a:t>
            </a:r>
            <a:r>
              <a:rPr lang="ja-JP" altLang="en-US" sz="1200" dirty="0"/>
              <a:t>年</a:t>
            </a:r>
            <a:r>
              <a:rPr kumimoji="1" lang="en-US" altLang="ja-JP" sz="1200" dirty="0" smtClean="0"/>
              <a:t>】</a:t>
            </a:r>
            <a:endParaRPr kumimoji="1" lang="ja-JP" altLang="en-US" sz="1200" dirty="0"/>
          </a:p>
        </p:txBody>
      </p:sp>
      <p:sp>
        <p:nvSpPr>
          <p:cNvPr id="17" name="テキスト ボックス 16"/>
          <p:cNvSpPr txBox="1"/>
          <p:nvPr/>
        </p:nvSpPr>
        <p:spPr>
          <a:xfrm>
            <a:off x="442220" y="4120904"/>
            <a:ext cx="1728192" cy="276999"/>
          </a:xfrm>
          <a:prstGeom prst="rect">
            <a:avLst/>
          </a:prstGeom>
          <a:noFill/>
        </p:spPr>
        <p:txBody>
          <a:bodyPr wrap="square" rtlCol="0">
            <a:spAutoFit/>
          </a:bodyPr>
          <a:lstStyle/>
          <a:p>
            <a:r>
              <a:rPr kumimoji="1" lang="en-US" altLang="ja-JP" sz="1200" dirty="0" smtClean="0"/>
              <a:t>【</a:t>
            </a:r>
            <a:r>
              <a:rPr lang="en-US" altLang="ja-JP" sz="1200" dirty="0"/>
              <a:t>2015</a:t>
            </a:r>
            <a:r>
              <a:rPr lang="ja-JP" altLang="en-US" sz="1200" dirty="0" smtClean="0"/>
              <a:t>年</a:t>
            </a:r>
            <a:r>
              <a:rPr kumimoji="1" lang="en-US" altLang="ja-JP" sz="1200" dirty="0" smtClean="0"/>
              <a:t>】</a:t>
            </a:r>
            <a:endParaRPr kumimoji="1" lang="ja-JP" altLang="en-US" sz="1200" dirty="0"/>
          </a:p>
        </p:txBody>
      </p:sp>
      <p:sp>
        <p:nvSpPr>
          <p:cNvPr id="18" name="テキスト ボックス 17"/>
          <p:cNvSpPr txBox="1"/>
          <p:nvPr/>
        </p:nvSpPr>
        <p:spPr>
          <a:xfrm>
            <a:off x="4247964" y="2266806"/>
            <a:ext cx="1728192" cy="276999"/>
          </a:xfrm>
          <a:prstGeom prst="rect">
            <a:avLst/>
          </a:prstGeom>
          <a:noFill/>
        </p:spPr>
        <p:txBody>
          <a:bodyPr wrap="square" rtlCol="0">
            <a:spAutoFit/>
          </a:bodyPr>
          <a:lstStyle/>
          <a:p>
            <a:r>
              <a:rPr kumimoji="1" lang="en-US" altLang="ja-JP" sz="1200" dirty="0" smtClean="0"/>
              <a:t>【</a:t>
            </a:r>
            <a:r>
              <a:rPr lang="en-US" altLang="ja-JP" sz="1200" dirty="0"/>
              <a:t>2040</a:t>
            </a:r>
            <a:r>
              <a:rPr lang="ja-JP" altLang="en-US" sz="1200" dirty="0" smtClean="0"/>
              <a:t>年</a:t>
            </a:r>
            <a:r>
              <a:rPr kumimoji="1" lang="en-US" altLang="ja-JP" sz="1200" dirty="0" smtClean="0"/>
              <a:t>】</a:t>
            </a:r>
            <a:endParaRPr kumimoji="1" lang="ja-JP" altLang="en-US" sz="1200" dirty="0"/>
          </a:p>
        </p:txBody>
      </p:sp>
    </p:spTree>
    <p:extLst>
      <p:ext uri="{BB962C8B-B14F-4D97-AF65-F5344CB8AC3E}">
        <p14:creationId xmlns:p14="http://schemas.microsoft.com/office/powerpoint/2010/main" val="1643777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303799" y="6159624"/>
            <a:ext cx="62579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年齢不詳を除く</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lang="ja-JP" altLang="en-US" sz="700" dirty="0">
                <a:latin typeface="ＭＳ ゴシック" pitchFamily="49" charset="-128"/>
                <a:ea typeface="ＭＳ ゴシック" pitchFamily="49" charset="-128"/>
                <a:cs typeface="ＭＳ Ｐゴシック" pitchFamily="50" charset="-128"/>
              </a:rPr>
              <a:t> 。将来</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lang="en-US" altLang="ja-JP" sz="700" dirty="0" smtClean="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874643"/>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年代半ば（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以降に大阪府に大量に流入してきた「団塊世代」と、その子どもたちである「団塊ジュニア世代」の人口が多く、これらの２つの世代が順に高齢化していく一方、「団塊ジュニア世代」が出産年齢を迎えた時期に、出生率が低下したことも相まって、“人口の波”が訪れず、今後全体として緩やかに減少していく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されます。　　</a:t>
            </a:r>
            <a:endParaRPr lang="ja-JP" altLang="ja-JP" sz="1600" dirty="0"/>
          </a:p>
        </p:txBody>
      </p:sp>
      <p:grpSp>
        <p:nvGrpSpPr>
          <p:cNvPr id="19" name="グループ化 18"/>
          <p:cNvGrpSpPr/>
          <p:nvPr/>
        </p:nvGrpSpPr>
        <p:grpSpPr>
          <a:xfrm>
            <a:off x="2034992" y="2230481"/>
            <a:ext cx="4854001" cy="3844825"/>
            <a:chOff x="2045573" y="1988840"/>
            <a:chExt cx="4854001" cy="38448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吹き出し 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41" name="四角形吹き出し 40"/>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cxnSp>
          <p:nvCxnSpPr>
            <p:cNvPr id="11" name="直線コネクタ 10"/>
            <p:cNvCxnSpPr>
              <a:endCxn id="42"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4" name="四角形吹き出し 43"/>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sp>
          <p:nvSpPr>
            <p:cNvPr id="42" name="四角形吹き出し 41"/>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12"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吹き出し 17"/>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smtClean="0"/>
                <a:t>団塊ジュニア以降、</a:t>
              </a:r>
              <a:endParaRPr kumimoji="1" lang="en-US" altLang="ja-JP" sz="1000" dirty="0" smtClean="0"/>
            </a:p>
            <a:p>
              <a:pPr algn="ctr"/>
              <a:r>
                <a:rPr kumimoji="1" lang="ja-JP" altLang="en-US" sz="1000" dirty="0" smtClean="0"/>
                <a:t>人口の山ができず</a:t>
              </a:r>
              <a:endParaRPr kumimoji="1" lang="ja-JP" altLang="en-US" sz="1000" dirty="0"/>
            </a:p>
          </p:txBody>
        </p:sp>
      </p:grpSp>
      <p:sp>
        <p:nvSpPr>
          <p:cNvPr id="6" name="テキスト ボックス 5"/>
          <p:cNvSpPr txBox="1"/>
          <p:nvPr/>
        </p:nvSpPr>
        <p:spPr>
          <a:xfrm>
            <a:off x="907959" y="2230481"/>
            <a:ext cx="1296144" cy="253916"/>
          </a:xfrm>
          <a:prstGeom prst="rect">
            <a:avLst/>
          </a:prstGeom>
          <a:noFill/>
        </p:spPr>
        <p:txBody>
          <a:bodyPr wrap="square" rtlCol="0">
            <a:spAutoFit/>
          </a:bodyPr>
          <a:lstStyle/>
          <a:p>
            <a:r>
              <a:rPr kumimoji="1" lang="en-US" altLang="ja-JP" sz="1050" b="1" dirty="0" smtClean="0">
                <a:latin typeface="+mn-ea"/>
              </a:rPr>
              <a:t>2010(H22)</a:t>
            </a:r>
            <a:r>
              <a:rPr kumimoji="1" lang="ja-JP" altLang="en-US" sz="1050" b="1" dirty="0" smtClean="0">
                <a:latin typeface="+mn-ea"/>
              </a:rPr>
              <a:t>年</a:t>
            </a:r>
            <a:endParaRPr kumimoji="1" lang="ja-JP" altLang="en-US" sz="1050" b="1" dirty="0">
              <a:latin typeface="+mn-ea"/>
            </a:endParaRPr>
          </a:p>
        </p:txBody>
      </p:sp>
      <p:sp>
        <p:nvSpPr>
          <p:cNvPr id="37" name="テキスト ボックス 36"/>
          <p:cNvSpPr txBox="1"/>
          <p:nvPr/>
        </p:nvSpPr>
        <p:spPr>
          <a:xfrm>
            <a:off x="907959" y="4559383"/>
            <a:ext cx="1296144" cy="253916"/>
          </a:xfrm>
          <a:prstGeom prst="rect">
            <a:avLst/>
          </a:prstGeom>
          <a:noFill/>
        </p:spPr>
        <p:txBody>
          <a:bodyPr wrap="square" rtlCol="0">
            <a:spAutoFit/>
          </a:bodyPr>
          <a:lstStyle/>
          <a:p>
            <a:r>
              <a:rPr kumimoji="1" lang="en-US" altLang="ja-JP" sz="1050" b="1" dirty="0" smtClean="0">
                <a:latin typeface="+mn-ea"/>
              </a:rPr>
              <a:t>2040(H52)</a:t>
            </a:r>
            <a:r>
              <a:rPr kumimoji="1" lang="ja-JP" altLang="en-US" sz="1050" b="1" dirty="0" smtClean="0">
                <a:latin typeface="+mn-ea"/>
              </a:rPr>
              <a:t>年</a:t>
            </a:r>
            <a:endParaRPr kumimoji="1" lang="ja-JP" altLang="en-US" sz="1050" b="1" dirty="0">
              <a:latin typeface="+mn-ea"/>
            </a:endParaRPr>
          </a:p>
        </p:txBody>
      </p:sp>
      <p:sp>
        <p:nvSpPr>
          <p:cNvPr id="7" name="下矢印 6"/>
          <p:cNvSpPr/>
          <p:nvPr/>
        </p:nvSpPr>
        <p:spPr>
          <a:xfrm>
            <a:off x="1187624" y="2806545"/>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83535" y="3265565"/>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smtClean="0"/>
              <a:t>30</a:t>
            </a:r>
            <a:r>
              <a:rPr kumimoji="1" lang="ja-JP" altLang="en-US" sz="1600" b="1" dirty="0" smtClean="0"/>
              <a:t>年後</a:t>
            </a:r>
            <a:endParaRPr kumimoji="1" lang="ja-JP" altLang="en-US" sz="1600" b="1" dirty="0"/>
          </a:p>
        </p:txBody>
      </p:sp>
    </p:spTree>
    <p:extLst>
      <p:ext uri="{BB962C8B-B14F-4D97-AF65-F5344CB8AC3E}">
        <p14:creationId xmlns:p14="http://schemas.microsoft.com/office/powerpoint/2010/main" val="130747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4878</TotalTime>
  <Words>2731</Words>
  <Application>Microsoft Office PowerPoint</Application>
  <PresentationFormat>画面に合わせる (4:3)</PresentationFormat>
  <Paragraphs>945</Paragraphs>
  <Slides>66</Slides>
  <Notes>8</Notes>
  <HiddenSlides>0</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480</cp:revision>
  <cp:lastPrinted>2015-08-14T07:07:25Z</cp:lastPrinted>
  <dcterms:created xsi:type="dcterms:W3CDTF">2015-04-22T03:25:50Z</dcterms:created>
  <dcterms:modified xsi:type="dcterms:W3CDTF">2015-08-20T06:36:32Z</dcterms:modified>
</cp:coreProperties>
</file>